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56.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comments/comment1.xml" ContentType="application/vnd.openxmlformats-officedocument.presentationml.comment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1" r:id="rId5"/>
    <p:sldId id="262" r:id="rId6"/>
    <p:sldId id="263" r:id="rId7"/>
    <p:sldId id="264"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374" r:id="rId37"/>
    <p:sldId id="297" r:id="rId38"/>
    <p:sldId id="298" r:id="rId39"/>
    <p:sldId id="299" r:id="rId40"/>
    <p:sldId id="303"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324"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76" r:id="rId78"/>
    <p:sldId id="258" r:id="rId79"/>
    <p:sldId id="377" r:id="rId80"/>
    <p:sldId id="260" r:id="rId81"/>
    <p:sldId id="378" r:id="rId82"/>
    <p:sldId id="379" r:id="rId83"/>
    <p:sldId id="380" r:id="rId84"/>
    <p:sldId id="381" r:id="rId85"/>
    <p:sldId id="265" r:id="rId86"/>
    <p:sldId id="266" r:id="rId87"/>
    <p:sldId id="267" r:id="rId88"/>
    <p:sldId id="382" r:id="rId89"/>
    <p:sldId id="269" r:id="rId90"/>
    <p:sldId id="383" r:id="rId91"/>
    <p:sldId id="384" r:id="rId92"/>
    <p:sldId id="385" r:id="rId93"/>
    <p:sldId id="386" r:id="rId94"/>
    <p:sldId id="387" r:id="rId95"/>
    <p:sldId id="388" r:id="rId96"/>
    <p:sldId id="389" r:id="rId97"/>
    <p:sldId id="390" r:id="rId98"/>
    <p:sldId id="391" r:id="rId99"/>
    <p:sldId id="392" r:id="rId100"/>
    <p:sldId id="393" r:id="rId101"/>
    <p:sldId id="394" r:id="rId102"/>
    <p:sldId id="395" r:id="rId103"/>
    <p:sldId id="396" r:id="rId104"/>
    <p:sldId id="397" r:id="rId105"/>
    <p:sldId id="398" r:id="rId106"/>
    <p:sldId id="399" r:id="rId107"/>
  </p:sldIdLst>
  <p:sldSz cx="9144000" cy="6858000" type="screen4x3"/>
  <p:notesSz cx="6858000" cy="9144000"/>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Ali Alshdifat" initials="DAA" lastIdx="2" clrIdx="0">
    <p:extLst>
      <p:ext uri="{19B8F6BF-5375-455C-9EA6-DF929625EA0E}">
        <p15:presenceInfo xmlns:p15="http://schemas.microsoft.com/office/powerpoint/2012/main" userId="Dr. Ali Alshdif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customXml" Target="../customXml/item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commentAuthors" Target="commentAuthor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115" Type="http://schemas.openxmlformats.org/officeDocument/2006/relationships/customXml" Target="../customXml/item3.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8-26T12:01:29.409" idx="1">
    <p:pos x="1621" y="1110"/>
    <p:text>works on structured data</p:text>
    <p:extLst>
      <p:ext uri="{C676402C-5697-4E1C-873F-D02D1690AC5C}">
        <p15:threadingInfo xmlns:p15="http://schemas.microsoft.com/office/powerpoint/2012/main" timeZoneBias="-180"/>
      </p:ext>
    </p:extLst>
  </p:cm>
  <p:cm authorId="1" dt="2024-08-26T12:02:19.763" idx="2">
    <p:pos x="2132" y="1110"/>
    <p:text>Whether you’re working with structured, semi-structured, or unstructured data, Pig takes care of it all.</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5" name="Text Placeholder 4"/>
          <p:cNvSpPr>
            <a:spLocks noGrp="1"/>
          </p:cNvSpPr>
          <p:nvPr>
            <p:ph type="body" idx="10"/>
          </p:nvPr>
        </p:nvSpPr>
        <p:spPr>
          <a:xfrm>
            <a:off x="829310" y="2361565"/>
            <a:ext cx="7243445" cy="862965"/>
          </a:xfrm>
          <a:prstGeom prst="rect">
            <a:avLst/>
          </a:prstGeom>
          <a:noFill/>
          <a:ln w="0" cmpd="sng">
            <a:noFill/>
            <a:prstDash val="solid"/>
          </a:ln>
        </p:spPr>
        <p:txBody>
          <a:bodyPr vert="horz" lIns="0" tIns="63500" rIns="0" bIns="0" anchor="t"/>
          <a:lstStyle/>
          <a:p>
            <a:pPr marL="0" marR="0" indent="0" algn="l">
              <a:lnSpc>
                <a:spcPts val="3100"/>
              </a:lnSpc>
              <a:spcAft>
                <a:spcPts val="0"/>
              </a:spcAft>
            </a:pPr>
            <a:r>
              <a:rPr lang="en-US" sz="3000" spc="-15">
                <a:solidFill>
                  <a:srgbClr val="FFFFFF"/>
                </a:solidFill>
                <a:latin typeface="Calibri" panose="02020603050405020304" pitchFamily="2"/>
              </a:rPr>
              <a:t>Apache Hadoop</a:t>
            </a:r>
            <a:r>
              <a:rPr lang="en-US" sz="3000" spc="-15">
                <a:solidFill>
                  <a:srgbClr val="FBFDFD"/>
                </a:solidFill>
                <a:latin typeface="Calibri" panose="02020603050405020304" pitchFamily="2"/>
              </a:rPr>
              <a:t> –</a:t>
            </a:r>
            <a:r>
              <a:rPr lang="en-US" sz="3000" spc="-15">
                <a:solidFill>
                  <a:srgbClr val="FFFFFF"/>
                </a:solidFill>
                <a:latin typeface="Calibri" panose="02020603050405020304" pitchFamily="2"/>
              </a:rPr>
              <a:t> A course for undergraduates </a:t>
            </a:r>
          </a:p>
          <a:p>
            <a:pPr marL="0" marR="0" indent="0" algn="l">
              <a:lnSpc>
                <a:spcPts val="2200"/>
              </a:lnSpc>
              <a:spcBef>
                <a:spcPts val="975"/>
              </a:spcBef>
              <a:spcAft>
                <a:spcPts val="0"/>
              </a:spcAft>
            </a:pPr>
            <a:r>
              <a:rPr lang="en-US" sz="2050" spc="-65">
                <a:solidFill>
                  <a:srgbClr val="70C9DC"/>
                </a:solidFill>
                <a:latin typeface="Calibri" panose="02020603050405020304" pitchFamily="2"/>
              </a:rPr>
              <a:t>Lecture 1 </a:t>
            </a:r>
          </a:p>
        </p:txBody>
      </p:sp>
      <p:sp>
        <p:nvSpPr>
          <p:cNvPr id="6" name="Text Placeholder 5"/>
          <p:cNvSpPr>
            <a:spLocks noGrp="1"/>
          </p:cNvSpPr>
          <p:nvPr>
            <p:ph type="body" idx="10"/>
          </p:nvPr>
        </p:nvSpPr>
        <p:spPr>
          <a:xfrm>
            <a:off x="8444865" y="6563360"/>
            <a:ext cx="457200" cy="193675"/>
          </a:xfrm>
          <a:prstGeom prst="rect">
            <a:avLst/>
          </a:prstGeom>
          <a:noFill/>
          <a:ln w="0" cmpd="sng">
            <a:noFill/>
            <a:prstDash val="solid"/>
          </a:ln>
        </p:spPr>
        <p:txBody>
          <a:bodyPr vert="horz" lIns="0" tIns="20955" rIns="0" bIns="0" anchor="t"/>
          <a:lstStyle/>
          <a:p>
            <a:pPr marL="0" marR="0" indent="0" algn="l">
              <a:lnSpc>
                <a:spcPts val="1300"/>
              </a:lnSpc>
              <a:spcAft>
                <a:spcPts val="0"/>
              </a:spcAft>
            </a:pPr>
            <a:r>
              <a:rPr lang="en-US" sz="1250" spc="-110">
                <a:solidFill>
                  <a:srgbClr val="A6A6A6"/>
                </a:solidFill>
                <a:latin typeface="Calibri" panose="02020603050405020304" pitchFamily="2"/>
              </a:rPr>
              <a:t>201406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25">
                <a:solidFill>
                  <a:srgbClr val="0E7EA5"/>
                </a:solidFill>
                <a:latin typeface="Calibri" panose="02020603050405020304" pitchFamily="2"/>
              </a:rPr>
              <a:t>Distributed Systems </a:t>
            </a:r>
          </a:p>
        </p:txBody>
      </p:sp>
      <p:sp>
        <p:nvSpPr>
          <p:cNvPr id="5" name="Text Placeholder 4"/>
          <p:cNvSpPr>
            <a:spLocks noGrp="1"/>
          </p:cNvSpPr>
          <p:nvPr>
            <p:ph type="body" idx="10"/>
          </p:nvPr>
        </p:nvSpPr>
        <p:spPr>
          <a:xfrm>
            <a:off x="560705" y="1187450"/>
            <a:ext cx="5386070" cy="1433830"/>
          </a:xfrm>
          <a:prstGeom prst="rect">
            <a:avLst/>
          </a:prstGeom>
          <a:noFill/>
          <a:ln w="0" cmpd="sng">
            <a:noFill/>
            <a:prstDash val="solid"/>
          </a:ln>
        </p:spPr>
        <p:txBody>
          <a:bodyPr vert="horz" lIns="0" tIns="5715" rIns="0" bIns="0" anchor="t"/>
          <a:lstStyle/>
          <a:p>
            <a:pPr marL="0" marR="0" indent="0" algn="just">
              <a:lnSpc>
                <a:spcPts val="2200"/>
              </a:lnSpc>
              <a:spcAft>
                <a:spcPts val="0"/>
              </a:spcAft>
            </a:pPr>
            <a:r>
              <a:rPr lang="en-US" sz="750" spc="10">
                <a:solidFill>
                  <a:srgbClr val="2EA6C8"/>
                </a:solidFill>
                <a:latin typeface="Wingdings" panose="02020603050405020304" pitchFamily="2"/>
              </a:rPr>
              <a:t>!</a:t>
            </a:r>
            <a:r>
              <a:rPr lang="en-US" sz="1950" b="1" spc="10">
                <a:solidFill>
                  <a:srgbClr val="040406"/>
                </a:solidFill>
                <a:latin typeface="Calibri" panose="02020603050405020304" pitchFamily="2"/>
              </a:rPr>
              <a:t> The be</a:t>
            </a:r>
            <a:r>
              <a:rPr lang="en-US" sz="1650" b="1" spc="10">
                <a:solidFill>
                  <a:srgbClr val="040406"/>
                </a:solidFill>
                <a:latin typeface="Verdana" panose="02020603050405020304" pitchFamily="2"/>
              </a:rPr>
              <a:t>tt</a:t>
            </a:r>
            <a:r>
              <a:rPr lang="en-US" sz="1950" b="1" spc="10">
                <a:solidFill>
                  <a:srgbClr val="040406"/>
                </a:solidFill>
                <a:latin typeface="Calibri" panose="02020603050405020304" pitchFamily="2"/>
              </a:rPr>
              <a:t>er solu</a:t>
            </a:r>
            <a:r>
              <a:rPr lang="en-US" sz="1650" b="1" spc="10">
                <a:solidFill>
                  <a:srgbClr val="040406"/>
                </a:solidFill>
                <a:latin typeface="Verdana" panose="02020603050405020304" pitchFamily="2"/>
              </a:rPr>
              <a:t>ti</a:t>
            </a:r>
            <a:r>
              <a:rPr lang="en-US" sz="1950" b="1" spc="10">
                <a:solidFill>
                  <a:srgbClr val="040406"/>
                </a:solidFill>
                <a:latin typeface="Calibri" panose="02020603050405020304" pitchFamily="2"/>
              </a:rPr>
              <a:t>on: more computers </a:t>
            </a:r>
          </a:p>
          <a:p>
            <a:pPr marL="411480" marR="0" indent="228600" algn="just">
              <a:lnSpc>
                <a:spcPts val="2000"/>
              </a:lnSpc>
              <a:spcBef>
                <a:spcPts val="680"/>
              </a:spcBef>
              <a:spcAft>
                <a:spcPts val="0"/>
              </a:spcAft>
              <a:buFont typeface="Symbol"/>
              <a:buChar char="."/>
            </a:pPr>
            <a:r>
              <a:rPr lang="en-US" sz="2000" spc="-20">
                <a:solidFill>
                  <a:srgbClr val="040406"/>
                </a:solidFill>
                <a:latin typeface="Calibri" panose="02020603050405020304" pitchFamily="2"/>
              </a:rPr>
              <a:t>Distributed systems evolved </a:t>
            </a:r>
          </a:p>
          <a:p>
            <a:pPr marL="411480" marR="0" indent="228600" algn="just">
              <a:lnSpc>
                <a:spcPts val="2000"/>
              </a:lnSpc>
              <a:spcBef>
                <a:spcPts val="650"/>
              </a:spcBef>
              <a:spcAft>
                <a:spcPts val="0"/>
              </a:spcAft>
              <a:buFont typeface="Symbol"/>
              <a:buChar char="."/>
            </a:pPr>
            <a:r>
              <a:rPr lang="en-US" sz="2000" spc="0">
                <a:solidFill>
                  <a:srgbClr val="040406"/>
                </a:solidFill>
                <a:latin typeface="Calibri" panose="02020603050405020304" pitchFamily="2"/>
              </a:rPr>
              <a:t>Use mulFple machines for a single job </a:t>
            </a:r>
          </a:p>
          <a:p>
            <a:pPr marL="411480" marR="0" indent="228600" algn="just">
              <a:lnSpc>
                <a:spcPts val="2300"/>
              </a:lnSpc>
              <a:spcBef>
                <a:spcPts val="510"/>
              </a:spcBef>
              <a:spcAft>
                <a:spcPts val="840"/>
              </a:spcAft>
              <a:buFont typeface="Symbol"/>
              <a:buChar char="."/>
            </a:pPr>
            <a:r>
              <a:rPr lang="en-US" sz="2000" spc="-20">
                <a:solidFill>
                  <a:srgbClr val="040406"/>
                </a:solidFill>
                <a:latin typeface="Calibri" panose="02020603050405020304" pitchFamily="2"/>
              </a:rPr>
              <a:t>MPI, (Message Passing Interface), for example </a:t>
            </a:r>
          </a:p>
        </p:txBody>
      </p:sp>
      <p:sp>
        <p:nvSpPr>
          <p:cNvPr id="6" name="Text Placeholder 5"/>
          <p:cNvSpPr>
            <a:spLocks noGrp="1"/>
          </p:cNvSpPr>
          <p:nvPr>
            <p:ph type="body" idx="10"/>
          </p:nvPr>
        </p:nvSpPr>
        <p:spPr>
          <a:xfrm>
            <a:off x="737870" y="2926715"/>
            <a:ext cx="4337050" cy="1364615"/>
          </a:xfrm>
          <a:prstGeom prst="rect">
            <a:avLst/>
          </a:prstGeom>
          <a:noFill/>
          <a:ln w="0" cmpd="sng">
            <a:noFill/>
            <a:prstDash val="solid"/>
          </a:ln>
        </p:spPr>
        <p:txBody>
          <a:bodyPr vert="horz" lIns="0" tIns="35560" rIns="0" bIns="0" anchor="t">
            <a:normAutofit fontScale="95000"/>
          </a:bodyPr>
          <a:lstStyle/>
          <a:p>
            <a:pPr marL="0" marR="0" indent="0" algn="just">
              <a:lnSpc>
                <a:spcPts val="1900"/>
              </a:lnSpc>
              <a:spcAft>
                <a:spcPts val="0"/>
              </a:spcAft>
            </a:pPr>
            <a:r>
              <a:rPr lang="en-US" sz="1800" spc="0">
                <a:solidFill>
                  <a:srgbClr val="FFFFFF"/>
                </a:solidFill>
                <a:latin typeface="Calibri" panose="02020603050405020304" pitchFamily="2"/>
              </a:rPr>
              <a:t>“In pioneer days they used oxen for heavy </a:t>
            </a:r>
          </a:p>
          <a:p>
            <a:pPr marL="0" marR="0" indent="0" algn="just">
              <a:lnSpc>
                <a:spcPts val="1900"/>
              </a:lnSpc>
              <a:spcBef>
                <a:spcPts val="240"/>
              </a:spcBef>
              <a:spcAft>
                <a:spcPts val="0"/>
              </a:spcAft>
            </a:pPr>
            <a:r>
              <a:rPr lang="en-US" sz="1800" spc="-15">
                <a:solidFill>
                  <a:srgbClr val="FFFFFF"/>
                </a:solidFill>
                <a:latin typeface="Calibri" panose="02020603050405020304" pitchFamily="2"/>
              </a:rPr>
              <a:t>pulling, and when one ox couldn’t budge a log, </a:t>
            </a:r>
          </a:p>
          <a:p>
            <a:pPr marL="0" marR="0" indent="0" algn="just">
              <a:lnSpc>
                <a:spcPts val="1900"/>
              </a:lnSpc>
              <a:spcBef>
                <a:spcPts val="355"/>
              </a:spcBef>
              <a:spcAft>
                <a:spcPts val="0"/>
              </a:spcAft>
            </a:pPr>
            <a:r>
              <a:rPr lang="en-US" sz="1800" spc="-15">
                <a:solidFill>
                  <a:srgbClr val="FFFFFF"/>
                </a:solidFill>
                <a:latin typeface="Calibri" panose="02020603050405020304" pitchFamily="2"/>
              </a:rPr>
              <a:t>we didn’t try to grow a larger ox. We shouldn’t </a:t>
            </a:r>
          </a:p>
          <a:p>
            <a:pPr marL="0" marR="0" indent="0" algn="just">
              <a:lnSpc>
                <a:spcPts val="1900"/>
              </a:lnSpc>
              <a:spcBef>
                <a:spcPts val="265"/>
              </a:spcBef>
              <a:spcAft>
                <a:spcPts val="0"/>
              </a:spcAft>
            </a:pPr>
            <a:r>
              <a:rPr lang="en-US" sz="1800" spc="0">
                <a:solidFill>
                  <a:srgbClr val="FFFFFF"/>
                </a:solidFill>
                <a:latin typeface="Calibri" panose="02020603050405020304" pitchFamily="2"/>
              </a:rPr>
              <a:t>be trying for bigger computers, but for </a:t>
            </a:r>
            <a:r>
              <a:rPr lang="en-US" sz="1750" b="1" i="1" spc="0">
                <a:solidFill>
                  <a:srgbClr val="FFFFFF"/>
                </a:solidFill>
                <a:latin typeface="Calibri" panose="02020603050405020304" pitchFamily="2"/>
              </a:rPr>
              <a:t>more </a:t>
            </a:r>
          </a:p>
          <a:p>
            <a:pPr marL="0" marR="0" indent="0" algn="just">
              <a:lnSpc>
                <a:spcPts val="1900"/>
              </a:lnSpc>
              <a:spcBef>
                <a:spcPts val="325"/>
              </a:spcBef>
              <a:spcAft>
                <a:spcPts val="0"/>
              </a:spcAft>
            </a:pPr>
            <a:r>
              <a:rPr lang="en-US" sz="1750" b="1" i="1" spc="10">
                <a:solidFill>
                  <a:srgbClr val="FFFFFF"/>
                </a:solidFill>
                <a:latin typeface="Calibri" panose="02020603050405020304" pitchFamily="2"/>
              </a:rPr>
              <a:t>systems </a:t>
            </a:r>
            <a:r>
              <a:rPr lang="en-US" sz="1800" spc="10">
                <a:solidFill>
                  <a:srgbClr val="FFFFFF"/>
                </a:solidFill>
                <a:latin typeface="Calibri" panose="02020603050405020304" pitchFamily="2"/>
              </a:rPr>
              <a:t>of computers.” </a:t>
            </a:r>
          </a:p>
        </p:txBody>
      </p:sp>
      <p:sp>
        <p:nvSpPr>
          <p:cNvPr id="7" name="Text Placeholder 6"/>
          <p:cNvSpPr>
            <a:spLocks noGrp="1"/>
          </p:cNvSpPr>
          <p:nvPr>
            <p:ph type="body" idx="10"/>
          </p:nvPr>
        </p:nvSpPr>
        <p:spPr>
          <a:xfrm>
            <a:off x="3477895" y="4291330"/>
            <a:ext cx="1459865" cy="268605"/>
          </a:xfrm>
          <a:prstGeom prst="rect">
            <a:avLst/>
          </a:prstGeom>
          <a:noFill/>
          <a:ln w="0" cmpd="sng">
            <a:noFill/>
            <a:prstDash val="solid"/>
          </a:ln>
        </p:spPr>
        <p:txBody>
          <a:bodyPr vert="horz" lIns="0" tIns="30480" rIns="0" bIns="0" anchor="t"/>
          <a:lstStyle/>
          <a:p>
            <a:pPr marL="0" marR="0" indent="0" algn="l">
              <a:lnSpc>
                <a:spcPts val="1800"/>
              </a:lnSpc>
              <a:spcAft>
                <a:spcPts val="0"/>
              </a:spcAft>
            </a:pPr>
            <a:r>
              <a:rPr lang="en-US" sz="1800" spc="-35">
                <a:solidFill>
                  <a:srgbClr val="FFFFFF"/>
                </a:solidFill>
                <a:latin typeface="Calibri" panose="02020603050405020304" pitchFamily="2"/>
              </a:rPr>
              <a:t>– Grace Hopper </a:t>
            </a:r>
          </a:p>
        </p:txBody>
      </p:sp>
      <p:sp>
        <p:nvSpPr>
          <p:cNvPr id="8" name="Text Placeholder 7"/>
          <p:cNvSpPr>
            <a:spLocks noGrp="1"/>
          </p:cNvSpPr>
          <p:nvPr>
            <p:ph type="body" idx="10"/>
          </p:nvPr>
        </p:nvSpPr>
        <p:spPr>
          <a:xfrm>
            <a:off x="1892935" y="6405245"/>
            <a:ext cx="6906895" cy="252730"/>
          </a:xfrm>
          <a:prstGeom prst="rect">
            <a:avLst/>
          </a:prstGeom>
          <a:noFill/>
          <a:ln w="0" cmpd="sng">
            <a:noFill/>
            <a:prstDash val="solid"/>
          </a:ln>
        </p:spPr>
        <p:txBody>
          <a:bodyPr vert="horz" lIns="0" tIns="26670" rIns="0" bIns="0" anchor="t"/>
          <a:lstStyle/>
          <a:p>
            <a:pPr marL="0" marR="0" indent="0" algn="l">
              <a:lnSpc>
                <a:spcPts val="500"/>
              </a:lnSpc>
              <a:spcAft>
                <a:spcPts val="0"/>
              </a:spcAft>
            </a:pPr>
            <a:r>
              <a:rPr lang="en-US" sz="1150" spc="-25">
                <a:solidFill>
                  <a:srgbClr val="FFFFFF"/>
                </a:solidFill>
                <a:latin typeface="Calibri" panose="02020603050405020304" pitchFamily="2"/>
              </a:rPr>
              <a:t>© Copyright 2010/2014 </a:t>
            </a:r>
          </a:p>
          <a:p>
            <a:pPr marL="777240" marR="0" indent="0" algn="l">
              <a:lnSpc>
                <a:spcPts val="1100"/>
              </a:lnSpc>
              <a:spcBef>
                <a:spcPts val="0"/>
              </a:spcBef>
              <a:spcAft>
                <a:spcPts val="0"/>
              </a:spcAft>
            </a:pPr>
            <a:r>
              <a:rPr lang="en-US" sz="1500" b="1" spc="90">
                <a:solidFill>
                  <a:srgbClr val="FFFFFF"/>
                </a:solidFill>
                <a:latin typeface="Arial" panose="02020603050405020304" pitchFamily="2"/>
              </a:rPr>
              <a:t>Database </a:t>
            </a:r>
          </a:p>
          <a:p>
            <a:pPr marL="1371600" marR="0" indent="0" algn="l">
              <a:lnSpc>
                <a:spcPts val="100"/>
              </a:lnSpc>
              <a:spcBef>
                <a:spcPts val="0"/>
              </a:spcBef>
              <a:spcAft>
                <a:spcPts val="0"/>
              </a:spcAft>
            </a:pPr>
            <a:r>
              <a:rPr lang="en-US" sz="1150" spc="0">
                <a:solidFill>
                  <a:srgbClr val="FFFFFF"/>
                </a:solidFill>
                <a:latin typeface="Calibri" panose="02020603050405020304" pitchFamily="2"/>
              </a:rPr>
              <a:t>Cloudera. All rights reserved. Not to be reproduced without </a:t>
            </a:r>
            <a:r>
              <a:rPr lang="en-US" sz="1500" b="1" spc="0">
                <a:solidFill>
                  <a:srgbClr val="FFFFFF"/>
                </a:solidFill>
                <a:latin typeface="Arial" panose="02020603050405020304" pitchFamily="2"/>
              </a:rPr>
              <a:t>Hadoop Clus </a:t>
            </a:r>
          </a:p>
          <a:p>
            <a:pPr marL="4754880" marR="0" indent="0" algn="l">
              <a:lnSpc>
                <a:spcPct val="100000"/>
              </a:lnSpc>
              <a:spcBef>
                <a:spcPts val="0"/>
              </a:spcBef>
              <a:spcAft>
                <a:spcPts val="0"/>
              </a:spcAft>
              <a:tabLst>
                <a:tab pos="6903720" algn="r"/>
              </a:tabLst>
            </a:pPr>
            <a:r>
              <a:rPr lang="en-US" sz="1150" spc="0">
                <a:solidFill>
                  <a:srgbClr val="FFFFFF"/>
                </a:solidFill>
                <a:latin typeface="Calibri" panose="02020603050405020304" pitchFamily="2"/>
              </a:rPr>
              <a:t>prior wri&gt;en consent. </a:t>
            </a:r>
            <a:r>
              <a:rPr lang="en-US" sz="1100" b="1" spc="0">
                <a:solidFill>
                  <a:srgbClr val="FFFFFF"/>
                </a:solidFill>
                <a:latin typeface="Calibri" panose="02020603050405020304" pitchFamily="2"/>
              </a:rPr>
              <a:t>1"16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25">
                <a:solidFill>
                  <a:srgbClr val="107FA7"/>
                </a:solidFill>
                <a:latin typeface="Calibri" panose="02020603050405020304" pitchFamily="2"/>
              </a:rPr>
              <a:t>Distributed Systems: Problems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50495" rIns="0" bIns="0" anchor="t">
            <a:normAutofit fontScale="95000"/>
          </a:bodyPr>
          <a:lstStyle/>
          <a:p>
            <a:pPr marL="914400" marR="2148840" indent="182880" algn="l">
              <a:lnSpc>
                <a:spcPts val="2700"/>
              </a:lnSpc>
              <a:spcAft>
                <a:spcPts val="0"/>
              </a:spcAft>
              <a:buFont typeface="Symbol"/>
              <a:buChar char="·"/>
            </a:pPr>
            <a:r>
              <a:rPr lang="en-US" sz="1950" b="1" spc="0">
                <a:solidFill>
                  <a:srgbClr val="000000"/>
                </a:solidFill>
                <a:latin typeface="Calibri" panose="02020603050405020304" pitchFamily="2"/>
              </a:rPr>
              <a:t>Programming for tradi</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onal distributed systems is complex </a:t>
            </a: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Data exchange requires synchroniza</a:t>
            </a:r>
            <a:r>
              <a:rPr lang="en-US" sz="1800" spc="0">
                <a:solidFill>
                  <a:srgbClr val="000000"/>
                </a:solidFill>
                <a:latin typeface="Arial" panose="02020603050405020304" pitchFamily="2"/>
              </a:rPr>
              <a:t>ti</a:t>
            </a:r>
            <a:r>
              <a:rPr lang="en-US" sz="1950" spc="0">
                <a:solidFill>
                  <a:srgbClr val="000000"/>
                </a:solidFill>
                <a:latin typeface="Calibri" panose="02020603050405020304" pitchFamily="2"/>
              </a:rPr>
              <a:t>on </a:t>
            </a:r>
          </a:p>
          <a:p>
            <a:pPr marL="914400" marR="0" indent="0" algn="l">
              <a:lnSpc>
                <a:spcPts val="2400"/>
              </a:lnSpc>
              <a:spcBef>
                <a:spcPts val="2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Finite bandwidth is available </a:t>
            </a:r>
          </a:p>
          <a:p>
            <a:pPr marL="914400" marR="0" indent="0" algn="l">
              <a:lnSpc>
                <a:spcPts val="2400"/>
              </a:lnSpc>
              <a:spcBef>
                <a:spcPts val="31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Temporal dependencies are complicated </a:t>
            </a:r>
          </a:p>
          <a:p>
            <a:pPr marL="914400" marR="0" indent="0" algn="l">
              <a:lnSpc>
                <a:spcPts val="2400"/>
              </a:lnSpc>
              <a:spcBef>
                <a:spcPts val="315"/>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It is difficult to deal with par</a:t>
            </a:r>
            <a:r>
              <a:rPr lang="en-US" sz="1800" spc="20">
                <a:solidFill>
                  <a:srgbClr val="000000"/>
                </a:solidFill>
                <a:latin typeface="Arial" panose="02020603050405020304" pitchFamily="2"/>
              </a:rPr>
              <a:t>ti</a:t>
            </a:r>
            <a:r>
              <a:rPr lang="en-US" sz="1950" spc="20">
                <a:solidFill>
                  <a:srgbClr val="000000"/>
                </a:solidFill>
                <a:latin typeface="Calibri" panose="02020603050405020304" pitchFamily="2"/>
              </a:rPr>
              <a:t>al failures of the system </a:t>
            </a:r>
          </a:p>
          <a:p>
            <a:pPr marL="914400" marR="0" indent="182880" algn="l">
              <a:lnSpc>
                <a:spcPts val="2100"/>
              </a:lnSpc>
              <a:spcBef>
                <a:spcPts val="1610"/>
              </a:spcBef>
              <a:spcAft>
                <a:spcPts val="0"/>
              </a:spcAft>
              <a:buFont typeface="Symbol"/>
              <a:buChar char="·"/>
            </a:pPr>
            <a:r>
              <a:rPr lang="en-US" sz="1950" b="1" spc="15">
                <a:solidFill>
                  <a:srgbClr val="000000"/>
                </a:solidFill>
                <a:latin typeface="Calibri" panose="02020603050405020304" pitchFamily="2"/>
              </a:rPr>
              <a:t>Ken Arnold, CORBA designer: </a:t>
            </a:r>
          </a:p>
          <a:p>
            <a:pPr marL="914400" marR="0" indent="0" algn="l">
              <a:lnSpc>
                <a:spcPts val="2400"/>
              </a:lnSpc>
              <a:spcBef>
                <a:spcPts val="335"/>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“Failure is the defining difference between distributed and local </a:t>
            </a:r>
          </a:p>
          <a:p>
            <a:pPr marL="1097280" marR="1280160" indent="0" algn="l">
              <a:lnSpc>
                <a:spcPts val="2400"/>
              </a:lnSpc>
              <a:spcBef>
                <a:spcPts val="30"/>
              </a:spcBef>
              <a:spcAft>
                <a:spcPts val="0"/>
              </a:spcAft>
            </a:pPr>
            <a:r>
              <a:rPr lang="en-US" sz="1950" spc="0">
                <a:solidFill>
                  <a:srgbClr val="000000"/>
                </a:solidFill>
                <a:latin typeface="Calibri" panose="02020603050405020304" pitchFamily="2"/>
              </a:rPr>
              <a:t>programming, so you have to design distributed systems with the expecta</a:t>
            </a:r>
            <a:r>
              <a:rPr lang="en-US" sz="1800" spc="0">
                <a:solidFill>
                  <a:srgbClr val="000000"/>
                </a:solidFill>
                <a:latin typeface="Arial" panose="02020603050405020304" pitchFamily="2"/>
              </a:rPr>
              <a:t>ti</a:t>
            </a:r>
            <a:r>
              <a:rPr lang="en-US" sz="1950" spc="0">
                <a:solidFill>
                  <a:srgbClr val="000000"/>
                </a:solidFill>
                <a:latin typeface="Calibri" panose="02020603050405020304" pitchFamily="2"/>
              </a:rPr>
              <a:t>on of failure” </a:t>
            </a:r>
          </a:p>
          <a:p>
            <a:pPr marL="0" marR="0" indent="0" algn="ctr">
              <a:lnSpc>
                <a:spcPts val="2400"/>
              </a:lnSpc>
              <a:spcBef>
                <a:spcPts val="31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Developers spend more </a:t>
            </a:r>
            <a:r>
              <a:rPr lang="en-US" sz="1800" spc="25">
                <a:solidFill>
                  <a:srgbClr val="000000"/>
                </a:solidFill>
                <a:latin typeface="Arial" panose="02020603050405020304" pitchFamily="2"/>
              </a:rPr>
              <a:t>ti</a:t>
            </a:r>
            <a:r>
              <a:rPr lang="en-US" sz="1950" spc="25">
                <a:solidFill>
                  <a:srgbClr val="000000"/>
                </a:solidFill>
                <a:latin typeface="Calibri" panose="02020603050405020304" pitchFamily="2"/>
              </a:rPr>
              <a:t>me designing for failure than they do </a:t>
            </a:r>
          </a:p>
          <a:p>
            <a:pPr marL="1554480" marR="0" indent="0" algn="l">
              <a:lnSpc>
                <a:spcPts val="2000"/>
              </a:lnSpc>
              <a:spcBef>
                <a:spcPts val="295"/>
              </a:spcBef>
              <a:spcAft>
                <a:spcPts val="0"/>
              </a:spcAft>
            </a:pPr>
            <a:r>
              <a:rPr lang="en-US" sz="1950" spc="20">
                <a:solidFill>
                  <a:srgbClr val="000000"/>
                </a:solidFill>
                <a:latin typeface="Calibri" panose="02020603050405020304" pitchFamily="2"/>
              </a:rPr>
              <a:t>actually working on the problem itself </a:t>
            </a:r>
          </a:p>
          <a:p>
            <a:pPr marL="320040" marR="0" indent="0" algn="l">
              <a:lnSpc>
                <a:spcPts val="1600"/>
              </a:lnSpc>
              <a:spcBef>
                <a:spcPts val="8125"/>
              </a:spcBef>
              <a:spcAft>
                <a:spcPts val="425"/>
              </a:spcAft>
            </a:pPr>
            <a:r>
              <a:rPr lang="en-US" sz="1400" spc="0">
                <a:solidFill>
                  <a:srgbClr val="000000"/>
                </a:solidFill>
                <a:latin typeface="Arial" panose="02020603050405020304" pitchFamily="2"/>
              </a:rPr>
              <a:t>CORBA: Common Object Request Broker Architecture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1"17 </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755650"/>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25">
                <a:solidFill>
                  <a:srgbClr val="107FA7"/>
                </a:solidFill>
                <a:latin typeface="Calibri" panose="02020603050405020304" pitchFamily="2"/>
              </a:rPr>
              <a:t>Distributed Systems: Challenges </a:t>
            </a:r>
          </a:p>
        </p:txBody>
      </p:sp>
      <p:sp>
        <p:nvSpPr>
          <p:cNvPr id="3" name="Text Placeholder 2"/>
          <p:cNvSpPr>
            <a:spLocks noGrp="1"/>
          </p:cNvSpPr>
          <p:nvPr>
            <p:ph type="body" idx="10"/>
          </p:nvPr>
        </p:nvSpPr>
        <p:spPr>
          <a:xfrm>
            <a:off x="560705" y="1187450"/>
            <a:ext cx="4660900" cy="5039360"/>
          </a:xfrm>
          <a:prstGeom prst="rect">
            <a:avLst/>
          </a:prstGeom>
          <a:noFill/>
          <a:ln w="0" cmpd="sng">
            <a:noFill/>
            <a:prstDash val="solid"/>
          </a:ln>
        </p:spPr>
        <p:txBody>
          <a:bodyPr vert="horz" lIns="0" tIns="5715" rIns="0" bIns="0" anchor="t">
            <a:normAutofit fontScale="95000"/>
          </a:bodyPr>
          <a:lstStyle/>
          <a:p>
            <a:pPr marL="0" marR="0" indent="0" algn="l">
              <a:lnSpc>
                <a:spcPts val="2200"/>
              </a:lnSpc>
              <a:spcAft>
                <a:spcPts val="0"/>
              </a:spcAft>
            </a:pPr>
            <a:r>
              <a:rPr lang="en-US" sz="750" spc="20">
                <a:solidFill>
                  <a:srgbClr val="2DA6C9"/>
                </a:solidFill>
                <a:latin typeface="Wingdings" panose="02020603050405020304" pitchFamily="2"/>
              </a:rPr>
              <a:t>!</a:t>
            </a:r>
            <a:r>
              <a:rPr lang="en-US" sz="1950" b="1" spc="20">
                <a:solidFill>
                  <a:srgbClr val="000000"/>
                </a:solidFill>
                <a:latin typeface="Calibri" panose="02020603050405020304" pitchFamily="2"/>
              </a:rPr>
              <a:t> Challenges with distributed systems </a:t>
            </a:r>
          </a:p>
          <a:p>
            <a:pPr marL="365760" marR="0" indent="0" algn="l">
              <a:lnSpc>
                <a:spcPts val="2300"/>
              </a:lnSpc>
              <a:spcBef>
                <a:spcPts val="510"/>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Programming complexity </a:t>
            </a:r>
          </a:p>
          <a:p>
            <a:pPr marL="0" marR="0" indent="0" algn="r">
              <a:lnSpc>
                <a:spcPts val="2300"/>
              </a:lnSpc>
              <a:spcBef>
                <a:spcPts val="43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Keeping data and processes in sync </a:t>
            </a:r>
          </a:p>
          <a:p>
            <a:pPr marL="365760" marR="0" indent="0" algn="l">
              <a:lnSpc>
                <a:spcPts val="2300"/>
              </a:lnSpc>
              <a:spcBef>
                <a:spcPts val="460"/>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Finite bandwidth </a:t>
            </a:r>
          </a:p>
          <a:p>
            <a:pPr marL="365760" marR="0" indent="0" algn="l">
              <a:lnSpc>
                <a:spcPts val="2300"/>
              </a:lnSpc>
              <a:spcBef>
                <a:spcPts val="430"/>
              </a:spcBef>
              <a:spcAft>
                <a:spcPts val="26490"/>
              </a:spcAft>
            </a:pPr>
            <a:r>
              <a:rPr lang="en-US" sz="1550" spc="25">
                <a:solidFill>
                  <a:srgbClr val="107FA7"/>
                </a:solidFill>
                <a:latin typeface="Arial" panose="02020603050405020304" pitchFamily="2"/>
              </a:rPr>
              <a:t>–</a:t>
            </a:r>
            <a:r>
              <a:rPr lang="en-US" sz="2000" spc="25">
                <a:solidFill>
                  <a:srgbClr val="000000"/>
                </a:solidFill>
                <a:latin typeface="Calibri" panose="02020603050405020304" pitchFamily="2"/>
              </a:rPr>
              <a:t> Par</a:t>
            </a:r>
            <a:r>
              <a:rPr lang="en-US" sz="1800" spc="25">
                <a:solidFill>
                  <a:srgbClr val="000000"/>
                </a:solidFill>
                <a:latin typeface="Arial" panose="02020603050405020304" pitchFamily="2"/>
              </a:rPr>
              <a:t>ti</a:t>
            </a:r>
            <a:r>
              <a:rPr lang="en-US" sz="2000" spc="25">
                <a:solidFill>
                  <a:srgbClr val="000000"/>
                </a:solidFill>
                <a:latin typeface="Calibri" panose="02020603050405020304" pitchFamily="2"/>
              </a:rPr>
              <a:t>al failures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1"18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spc="15">
                <a:solidFill>
                  <a:srgbClr val="107FA7"/>
                </a:solidFill>
                <a:latin typeface="Calibri" panose="02020603050405020304" pitchFamily="2"/>
              </a:rPr>
              <a:t>Distributed Systems: The Data Bo</a:t>
            </a:r>
            <a:r>
              <a:rPr lang="en-US" sz="2000" spc="15">
                <a:solidFill>
                  <a:srgbClr val="107FA7"/>
                </a:solidFill>
                <a:latin typeface="Verdana" panose="02020603050405020304" pitchFamily="2"/>
              </a:rPr>
              <a:t>tt</a:t>
            </a:r>
            <a:r>
              <a:rPr lang="en-US" sz="2350" spc="15">
                <a:solidFill>
                  <a:srgbClr val="107FA7"/>
                </a:solidFill>
                <a:latin typeface="Calibri" panose="02020603050405020304" pitchFamily="2"/>
              </a:rPr>
              <a:t>leneck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95000"/>
          </a:bodyPr>
          <a:lstStyle/>
          <a:p>
            <a:pPr marL="548640" marR="0" indent="182880" algn="l">
              <a:lnSpc>
                <a:spcPts val="2300"/>
              </a:lnSpc>
              <a:spcAft>
                <a:spcPts val="0"/>
              </a:spcAft>
              <a:buFont typeface="Symbol"/>
              <a:buChar char="·"/>
            </a:pPr>
            <a:r>
              <a:rPr lang="en-US" sz="1950" b="1" spc="15">
                <a:solidFill>
                  <a:srgbClr val="000000"/>
                </a:solidFill>
                <a:latin typeface="Calibri" panose="02020603050405020304" pitchFamily="2"/>
              </a:rPr>
              <a:t>Moore’s Law has held firm for over 40 years </a:t>
            </a:r>
          </a:p>
          <a:p>
            <a:pPr marL="914400" marR="0" indent="0" algn="l">
              <a:lnSpc>
                <a:spcPts val="2400"/>
              </a:lnSpc>
              <a:spcBef>
                <a:spcPts val="19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Processing power doubles every two years </a:t>
            </a:r>
          </a:p>
          <a:p>
            <a:pPr marL="914400" marR="0" indent="0" algn="l">
              <a:lnSpc>
                <a:spcPts val="2400"/>
              </a:lnSpc>
              <a:spcBef>
                <a:spcPts val="285"/>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Processing speed is no longer the problem </a:t>
            </a:r>
          </a:p>
          <a:p>
            <a:pPr marL="548640" marR="0" indent="182880" algn="l">
              <a:lnSpc>
                <a:spcPts val="2400"/>
              </a:lnSpc>
              <a:spcBef>
                <a:spcPts val="1650"/>
              </a:spcBef>
              <a:spcAft>
                <a:spcPts val="0"/>
              </a:spcAft>
              <a:buFont typeface="Symbol"/>
              <a:buChar char="·"/>
            </a:pPr>
            <a:r>
              <a:rPr lang="en-US" sz="1950" b="1" spc="25">
                <a:solidFill>
                  <a:srgbClr val="000000"/>
                </a:solidFill>
                <a:latin typeface="Calibri" panose="02020603050405020304" pitchFamily="2"/>
              </a:rPr>
              <a:t>Ge</a:t>
            </a:r>
            <a:r>
              <a:rPr lang="en-US" sz="1800" b="1" spc="25">
                <a:solidFill>
                  <a:srgbClr val="000000"/>
                </a:solidFill>
                <a:latin typeface="Arial" panose="02020603050405020304" pitchFamily="2"/>
              </a:rPr>
              <a:t>tti</a:t>
            </a:r>
            <a:r>
              <a:rPr lang="en-US" sz="1950" b="1" spc="25">
                <a:solidFill>
                  <a:srgbClr val="000000"/>
                </a:solidFill>
                <a:latin typeface="Calibri" panose="02020603050405020304" pitchFamily="2"/>
              </a:rPr>
              <a:t>ng the data to the processors becomes the bo</a:t>
            </a:r>
            <a:r>
              <a:rPr lang="en-US" sz="1800" b="1" spc="25">
                <a:solidFill>
                  <a:srgbClr val="000000"/>
                </a:solidFill>
                <a:latin typeface="Arial" panose="02020603050405020304" pitchFamily="2"/>
              </a:rPr>
              <a:t>tt</a:t>
            </a:r>
            <a:r>
              <a:rPr lang="en-US" sz="1950" b="1" spc="25">
                <a:solidFill>
                  <a:srgbClr val="000000"/>
                </a:solidFill>
                <a:latin typeface="Calibri" panose="02020603050405020304" pitchFamily="2"/>
              </a:rPr>
              <a:t>leneck </a:t>
            </a:r>
          </a:p>
          <a:p>
            <a:pPr marL="548640" marR="0" indent="182880" algn="l">
              <a:lnSpc>
                <a:spcPts val="2400"/>
              </a:lnSpc>
              <a:spcBef>
                <a:spcPts val="1435"/>
              </a:spcBef>
              <a:spcAft>
                <a:spcPts val="0"/>
              </a:spcAft>
              <a:buFont typeface="Symbol"/>
              <a:buChar char="·"/>
            </a:pPr>
            <a:r>
              <a:rPr lang="en-US" sz="1950" b="1" spc="15">
                <a:solidFill>
                  <a:srgbClr val="000000"/>
                </a:solidFill>
                <a:latin typeface="Calibri" panose="02020603050405020304" pitchFamily="2"/>
              </a:rPr>
              <a:t>Quick calcula</a:t>
            </a:r>
            <a:r>
              <a:rPr lang="en-US" sz="1800" b="1" spc="15">
                <a:solidFill>
                  <a:srgbClr val="000000"/>
                </a:solidFill>
                <a:latin typeface="Arial" panose="02020603050405020304" pitchFamily="2"/>
              </a:rPr>
              <a:t>ti</a:t>
            </a:r>
            <a:r>
              <a:rPr lang="en-US" sz="1950" b="1" spc="15">
                <a:solidFill>
                  <a:srgbClr val="000000"/>
                </a:solidFill>
                <a:latin typeface="Calibri" panose="02020603050405020304" pitchFamily="2"/>
              </a:rPr>
              <a:t>on </a:t>
            </a:r>
          </a:p>
          <a:p>
            <a:pPr marL="914400" marR="0" indent="0" algn="l">
              <a:lnSpc>
                <a:spcPts val="2400"/>
              </a:lnSpc>
              <a:spcBef>
                <a:spcPts val="105"/>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Typical disk data transfer rate: 75MB/sec </a:t>
            </a:r>
          </a:p>
          <a:p>
            <a:pPr marL="914400" marR="0" indent="0" algn="l">
              <a:lnSpc>
                <a:spcPts val="2400"/>
              </a:lnSpc>
              <a:spcBef>
                <a:spcPts val="31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Time taken to transfer 100GB of data to the processor: approx 22 </a:t>
            </a:r>
          </a:p>
          <a:p>
            <a:pPr marL="1097280" marR="0" indent="0" algn="l">
              <a:lnSpc>
                <a:spcPts val="2000"/>
              </a:lnSpc>
              <a:spcBef>
                <a:spcPts val="325"/>
              </a:spcBef>
              <a:spcAft>
                <a:spcPts val="0"/>
              </a:spcAft>
            </a:pPr>
            <a:r>
              <a:rPr lang="en-US" sz="2000" spc="-30">
                <a:solidFill>
                  <a:srgbClr val="000000"/>
                </a:solidFill>
                <a:latin typeface="Calibri" panose="02020603050405020304" pitchFamily="2"/>
              </a:rPr>
              <a:t>minutes! </a:t>
            </a:r>
          </a:p>
          <a:p>
            <a:pPr marL="1371600" marR="0" indent="0" algn="l">
              <a:lnSpc>
                <a:spcPts val="2400"/>
              </a:lnSpc>
              <a:spcBef>
                <a:spcPts val="360"/>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Assuming sustained reads </a:t>
            </a:r>
          </a:p>
          <a:p>
            <a:pPr marL="1371600" marR="0" indent="0" algn="l">
              <a:lnSpc>
                <a:spcPts val="2400"/>
              </a:lnSpc>
              <a:spcBef>
                <a:spcPts val="33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Actual </a:t>
            </a:r>
            <a:r>
              <a:rPr lang="en-US" sz="1800" spc="5">
                <a:solidFill>
                  <a:srgbClr val="000000"/>
                </a:solidFill>
                <a:latin typeface="Arial" panose="02020603050405020304" pitchFamily="2"/>
              </a:rPr>
              <a:t>ti</a:t>
            </a:r>
            <a:r>
              <a:rPr lang="en-US" sz="2000" spc="5">
                <a:solidFill>
                  <a:srgbClr val="000000"/>
                </a:solidFill>
                <a:latin typeface="Calibri" panose="02020603050405020304" pitchFamily="2"/>
              </a:rPr>
              <a:t>me will be worse, since most servers have less than 100GB </a:t>
            </a:r>
          </a:p>
          <a:p>
            <a:pPr marL="1554480" marR="0" indent="0" algn="l">
              <a:lnSpc>
                <a:spcPts val="2000"/>
              </a:lnSpc>
              <a:spcBef>
                <a:spcPts val="285"/>
              </a:spcBef>
              <a:spcAft>
                <a:spcPts val="0"/>
              </a:spcAft>
            </a:pPr>
            <a:r>
              <a:rPr lang="en-US" sz="2000" spc="-5">
                <a:solidFill>
                  <a:srgbClr val="000000"/>
                </a:solidFill>
                <a:latin typeface="Calibri" panose="02020603050405020304" pitchFamily="2"/>
              </a:rPr>
              <a:t>of RAM available </a:t>
            </a:r>
          </a:p>
          <a:p>
            <a:pPr marL="548640" marR="0" indent="182880" algn="l">
              <a:lnSpc>
                <a:spcPts val="2300"/>
              </a:lnSpc>
              <a:spcBef>
                <a:spcPts val="1670"/>
              </a:spcBef>
              <a:spcAft>
                <a:spcPts val="4805"/>
              </a:spcAft>
              <a:buFont typeface="Symbol"/>
              <a:buChar char="·"/>
            </a:pPr>
            <a:r>
              <a:rPr lang="en-US" sz="1950" b="1" spc="15">
                <a:solidFill>
                  <a:srgbClr val="000000"/>
                </a:solidFill>
                <a:latin typeface="Calibri" panose="02020603050405020304" pitchFamily="2"/>
              </a:rPr>
              <a:t>A new approach is needed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1"19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spc="15">
                <a:solidFill>
                  <a:srgbClr val="107FA7"/>
                </a:solidFill>
                <a:latin typeface="Calibri" panose="02020603050405020304" pitchFamily="2"/>
              </a:rPr>
              <a:t>Distributed Systems: The Data Bo</a:t>
            </a:r>
            <a:r>
              <a:rPr lang="en-US" sz="2000" spc="15">
                <a:solidFill>
                  <a:srgbClr val="107FA7"/>
                </a:solidFill>
                <a:latin typeface="Verdana" panose="02020603050405020304" pitchFamily="2"/>
              </a:rPr>
              <a:t>tt</a:t>
            </a:r>
            <a:r>
              <a:rPr lang="en-US" sz="2350" spc="15">
                <a:solidFill>
                  <a:srgbClr val="107FA7"/>
                </a:solidFill>
                <a:latin typeface="Calibri" panose="02020603050405020304" pitchFamily="2"/>
              </a:rPr>
              <a:t>leneck (cont’d) </a:t>
            </a:r>
          </a:p>
        </p:txBody>
      </p:sp>
      <p:sp>
        <p:nvSpPr>
          <p:cNvPr id="3" name="Text Placeholder 2"/>
          <p:cNvSpPr>
            <a:spLocks noGrp="1"/>
          </p:cNvSpPr>
          <p:nvPr>
            <p:ph type="body" idx="10"/>
          </p:nvPr>
        </p:nvSpPr>
        <p:spPr>
          <a:xfrm>
            <a:off x="0" y="986790"/>
            <a:ext cx="9144000" cy="1713865"/>
          </a:xfrm>
          <a:prstGeom prst="rect">
            <a:avLst/>
          </a:prstGeom>
          <a:noFill/>
          <a:ln w="0" cmpd="sng">
            <a:noFill/>
            <a:prstDash val="solid"/>
          </a:ln>
        </p:spPr>
        <p:txBody>
          <a:bodyPr vert="horz" lIns="0" tIns="214630" rIns="0" bIns="0" anchor="t"/>
          <a:lstStyle/>
          <a:p>
            <a:pPr marL="548640" marR="0" indent="182880" algn="l">
              <a:lnSpc>
                <a:spcPts val="2200"/>
              </a:lnSpc>
              <a:spcAft>
                <a:spcPts val="0"/>
              </a:spcAft>
              <a:buFont typeface="Symbol"/>
              <a:buChar char="·"/>
            </a:pPr>
            <a:r>
              <a:rPr lang="en-US" sz="1950" b="1" spc="-5">
                <a:solidFill>
                  <a:srgbClr val="000000"/>
                </a:solidFill>
                <a:latin typeface="Calibri" panose="02020603050405020304" pitchFamily="2"/>
              </a:rPr>
              <a:t>Tradi</a:t>
            </a:r>
            <a:r>
              <a:rPr lang="en-US" sz="1850" b="1" spc="-5">
                <a:solidFill>
                  <a:srgbClr val="000000"/>
                </a:solidFill>
                <a:latin typeface="Arial Narrow" panose="02020603050405020304" pitchFamily="2"/>
              </a:rPr>
              <a:t>ti</a:t>
            </a:r>
            <a:r>
              <a:rPr lang="en-US" sz="1950" b="1" spc="-5">
                <a:solidFill>
                  <a:srgbClr val="000000"/>
                </a:solidFill>
                <a:latin typeface="Calibri" panose="02020603050405020304" pitchFamily="2"/>
              </a:rPr>
              <a:t>onally, data is stored in a central loca</a:t>
            </a:r>
            <a:r>
              <a:rPr lang="en-US" sz="1850" b="1" spc="-5">
                <a:solidFill>
                  <a:srgbClr val="000000"/>
                </a:solidFill>
                <a:latin typeface="Arial Narrow" panose="02020603050405020304" pitchFamily="2"/>
              </a:rPr>
              <a:t>ti</a:t>
            </a:r>
            <a:r>
              <a:rPr lang="en-US" sz="1950" b="1" spc="-5">
                <a:solidFill>
                  <a:srgbClr val="000000"/>
                </a:solidFill>
                <a:latin typeface="Calibri" panose="02020603050405020304" pitchFamily="2"/>
              </a:rPr>
              <a:t>on </a:t>
            </a:r>
          </a:p>
          <a:p>
            <a:pPr marL="548640" marR="0" indent="182880" algn="l">
              <a:lnSpc>
                <a:spcPts val="2200"/>
              </a:lnSpc>
              <a:spcBef>
                <a:spcPts val="1630"/>
              </a:spcBef>
              <a:spcAft>
                <a:spcPts val="0"/>
              </a:spcAft>
              <a:buFont typeface="Symbol"/>
              <a:buChar char="·"/>
            </a:pPr>
            <a:r>
              <a:rPr lang="en-US" sz="1950" b="1" spc="-10">
                <a:solidFill>
                  <a:srgbClr val="000000"/>
                </a:solidFill>
                <a:latin typeface="Calibri" panose="02020603050405020304" pitchFamily="2"/>
              </a:rPr>
              <a:t>Data is copied to processors at run</a:t>
            </a:r>
            <a:r>
              <a:rPr lang="en-US" sz="1850" b="1" spc="-10">
                <a:solidFill>
                  <a:srgbClr val="000000"/>
                </a:solidFill>
                <a:latin typeface="Arial Narrow" panose="02020603050405020304" pitchFamily="2"/>
              </a:rPr>
              <a:t>ti</a:t>
            </a:r>
            <a:r>
              <a:rPr lang="en-US" sz="1950" b="1" spc="-10">
                <a:solidFill>
                  <a:srgbClr val="000000"/>
                </a:solidFill>
                <a:latin typeface="Calibri" panose="02020603050405020304" pitchFamily="2"/>
              </a:rPr>
              <a:t>me </a:t>
            </a:r>
          </a:p>
          <a:p>
            <a:pPr marL="548640" marR="0" indent="182880" algn="l">
              <a:lnSpc>
                <a:spcPts val="2100"/>
              </a:lnSpc>
              <a:spcBef>
                <a:spcPts val="1600"/>
              </a:spcBef>
              <a:spcAft>
                <a:spcPts val="2060"/>
              </a:spcAft>
              <a:buFont typeface="Symbol"/>
              <a:buChar char="·"/>
            </a:pPr>
            <a:r>
              <a:rPr lang="en-US" sz="1950" b="1" spc="-15">
                <a:solidFill>
                  <a:srgbClr val="000000"/>
                </a:solidFill>
                <a:latin typeface="Calibri" panose="02020603050405020304" pitchFamily="2"/>
              </a:rPr>
              <a:t>Fine for limited amounts of data </a:t>
            </a:r>
          </a:p>
        </p:txBody>
      </p:sp>
      <p:sp>
        <p:nvSpPr>
          <p:cNvPr id="8" name="Text Placeholder 7"/>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1"20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spc="15">
                <a:solidFill>
                  <a:srgbClr val="107FA7"/>
                </a:solidFill>
                <a:latin typeface="Calibri" panose="02020603050405020304" pitchFamily="2"/>
              </a:rPr>
              <a:t>Distributed Systems: The Data Bo</a:t>
            </a:r>
            <a:r>
              <a:rPr lang="en-US" sz="2000" spc="15">
                <a:solidFill>
                  <a:srgbClr val="107FA7"/>
                </a:solidFill>
                <a:latin typeface="Verdana" panose="02020603050405020304" pitchFamily="2"/>
              </a:rPr>
              <a:t>tt</a:t>
            </a:r>
            <a:r>
              <a:rPr lang="en-US" sz="2350" spc="15">
                <a:solidFill>
                  <a:srgbClr val="107FA7"/>
                </a:solidFill>
                <a:latin typeface="Calibri" panose="02020603050405020304" pitchFamily="2"/>
              </a:rPr>
              <a:t>leneck (cont’d) </a:t>
            </a:r>
          </a:p>
        </p:txBody>
      </p:sp>
      <p:sp>
        <p:nvSpPr>
          <p:cNvPr id="3" name="Text Placeholder 2"/>
          <p:cNvSpPr>
            <a:spLocks noGrp="1"/>
          </p:cNvSpPr>
          <p:nvPr>
            <p:ph type="body" idx="10"/>
          </p:nvPr>
        </p:nvSpPr>
        <p:spPr>
          <a:xfrm>
            <a:off x="0" y="986790"/>
            <a:ext cx="9144000" cy="1713865"/>
          </a:xfrm>
          <a:prstGeom prst="rect">
            <a:avLst/>
          </a:prstGeom>
          <a:noFill/>
          <a:ln w="0" cmpd="sng">
            <a:noFill/>
            <a:prstDash val="solid"/>
          </a:ln>
        </p:spPr>
        <p:txBody>
          <a:bodyPr vert="horz" lIns="0" tIns="214630" rIns="0" bIns="0" anchor="t">
            <a:normAutofit fontScale="70000"/>
          </a:bodyPr>
          <a:lstStyle/>
          <a:p>
            <a:pPr marL="548640" marR="0" indent="182880" algn="just">
              <a:lnSpc>
                <a:spcPts val="2100"/>
              </a:lnSpc>
              <a:spcAft>
                <a:spcPts val="0"/>
              </a:spcAft>
              <a:buFont typeface="Symbol"/>
              <a:buChar char="·"/>
            </a:pPr>
            <a:r>
              <a:rPr lang="en-US" sz="1950" b="1" spc="-20">
                <a:solidFill>
                  <a:srgbClr val="000000"/>
                </a:solidFill>
                <a:latin typeface="Calibri" panose="02020603050405020304" pitchFamily="2"/>
              </a:rPr>
              <a:t>Modern systems have much more data </a:t>
            </a:r>
          </a:p>
          <a:p>
            <a:pPr marL="1371600" marR="0" indent="0" algn="just">
              <a:lnSpc>
                <a:spcPts val="2200"/>
              </a:lnSpc>
              <a:spcBef>
                <a:spcPts val="520"/>
              </a:spcBef>
              <a:spcAft>
                <a:spcPts val="0"/>
              </a:spcAft>
            </a:pPr>
            <a:r>
              <a:rPr lang="en-US" sz="1550" spc="35">
                <a:solidFill>
                  <a:srgbClr val="107FA7"/>
                </a:solidFill>
                <a:latin typeface="Arial" panose="02020603050405020304" pitchFamily="2"/>
              </a:rPr>
              <a:t>–</a:t>
            </a:r>
            <a:r>
              <a:rPr lang="en-US" sz="1950" spc="35">
                <a:solidFill>
                  <a:srgbClr val="000000"/>
                </a:solidFill>
                <a:latin typeface="Calibri" panose="02020603050405020304" pitchFamily="2"/>
              </a:rPr>
              <a:t> terabytes+ per day </a:t>
            </a:r>
          </a:p>
          <a:p>
            <a:pPr marL="1371600" marR="0" indent="0" algn="just">
              <a:lnSpc>
                <a:spcPts val="2200"/>
              </a:lnSpc>
              <a:spcBef>
                <a:spcPts val="44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petabytes+ total </a:t>
            </a:r>
          </a:p>
          <a:p>
            <a:pPr marL="548640" marR="0" indent="182880" algn="just">
              <a:lnSpc>
                <a:spcPts val="2100"/>
              </a:lnSpc>
              <a:spcBef>
                <a:spcPts val="1640"/>
              </a:spcBef>
              <a:spcAft>
                <a:spcPts val="430"/>
              </a:spcAft>
              <a:buFont typeface="Symbol"/>
              <a:buChar char="·"/>
            </a:pPr>
            <a:r>
              <a:rPr lang="en-US" sz="1950" b="1" spc="-25">
                <a:solidFill>
                  <a:srgbClr val="000000"/>
                </a:solidFill>
                <a:latin typeface="Calibri" panose="02020603050405020304" pitchFamily="2"/>
              </a:rPr>
              <a:t>We need a new approach... </a:t>
            </a:r>
          </a:p>
        </p:txBody>
      </p:sp>
      <p:sp>
        <p:nvSpPr>
          <p:cNvPr id="8" name="Text Placeholder 7"/>
          <p:cNvSpPr>
            <a:spLocks noGrp="1"/>
          </p:cNvSpPr>
          <p:nvPr>
            <p:ph type="body" idx="10"/>
          </p:nvPr>
        </p:nvSpPr>
        <p:spPr>
          <a:xfrm>
            <a:off x="1892935" y="6408420"/>
            <a:ext cx="6906895" cy="206375"/>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1"21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100"/>
              </a:lnSpc>
              <a:spcAft>
                <a:spcPts val="1310"/>
              </a:spcAft>
            </a:pPr>
            <a:r>
              <a:rPr lang="en-US" sz="1950" b="1" spc="10">
                <a:solidFill>
                  <a:srgbClr val="107FA7"/>
                </a:solidFill>
                <a:latin typeface="Calibri" panose="02020603050405020304" pitchFamily="2"/>
              </a:rPr>
              <a:t>The Mo</a:t>
            </a:r>
            <a:r>
              <a:rPr lang="en-US" sz="1800" b="1" spc="10">
                <a:solidFill>
                  <a:srgbClr val="107FA7"/>
                </a:solidFill>
                <a:latin typeface="Arial" panose="02020603050405020304" pitchFamily="2"/>
              </a:rPr>
              <a:t>ti</a:t>
            </a:r>
            <a:r>
              <a:rPr lang="en-US" sz="1950" b="1" spc="10">
                <a:solidFill>
                  <a:srgbClr val="107FA7"/>
                </a:solidFill>
                <a:latin typeface="Calibri" panose="02020603050405020304" pitchFamily="2"/>
              </a:rPr>
              <a:t>va</a:t>
            </a:r>
            <a:r>
              <a:rPr lang="en-US" sz="1800" b="1" spc="10">
                <a:solidFill>
                  <a:srgbClr val="107FA7"/>
                </a:solidFill>
                <a:latin typeface="Arial" panose="02020603050405020304" pitchFamily="2"/>
              </a:rPr>
              <a:t>ti</a:t>
            </a:r>
            <a:r>
              <a:rPr lang="en-US" sz="1950" b="1" spc="10">
                <a:solidFill>
                  <a:srgbClr val="107FA7"/>
                </a:solidFill>
                <a:latin typeface="Calibri" panose="02020603050405020304" pitchFamily="2"/>
              </a:rPr>
              <a:t>on for Hadoop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normAutofit fontScale="95000"/>
          </a:bodyPr>
          <a:lstStyle/>
          <a:p>
            <a:pPr marL="137160" marR="0" indent="228600" algn="just">
              <a:lnSpc>
                <a:spcPts val="2200"/>
              </a:lnSpc>
              <a:spcAft>
                <a:spcPts val="0"/>
              </a:spcAft>
              <a:buFont typeface="Symbol"/>
              <a:buChar char="·"/>
            </a:pPr>
            <a:r>
              <a:rPr lang="en-US" sz="1950" spc="15">
                <a:solidFill>
                  <a:srgbClr val="A6A6A6"/>
                </a:solidFill>
                <a:latin typeface="Calibri" panose="02020603050405020304" pitchFamily="2"/>
              </a:rPr>
              <a:t>Problems with Tradi</a:t>
            </a:r>
            <a:r>
              <a:rPr lang="en-US" sz="1800" spc="15">
                <a:solidFill>
                  <a:srgbClr val="A6A6A6"/>
                </a:solidFill>
                <a:latin typeface="Arial" panose="02020603050405020304" pitchFamily="2"/>
              </a:rPr>
              <a:t>ti</a:t>
            </a:r>
            <a:r>
              <a:rPr lang="en-US" sz="1950" spc="15">
                <a:solidFill>
                  <a:srgbClr val="A6A6A6"/>
                </a:solidFill>
                <a:latin typeface="Calibri" panose="02020603050405020304" pitchFamily="2"/>
              </a:rPr>
              <a:t>onal Large/Scale Systems </a:t>
            </a:r>
          </a:p>
          <a:p>
            <a:pPr marL="137160" marR="0" indent="228600" algn="just">
              <a:lnSpc>
                <a:spcPts val="2100"/>
              </a:lnSpc>
              <a:spcBef>
                <a:spcPts val="1390"/>
              </a:spcBef>
              <a:spcAft>
                <a:spcPts val="0"/>
              </a:spcAft>
              <a:buFont typeface="Symbol"/>
              <a:buChar char="·"/>
            </a:pPr>
            <a:r>
              <a:rPr lang="en-US" sz="1950" b="1" spc="15">
                <a:solidFill>
                  <a:srgbClr val="000000"/>
                </a:solidFill>
                <a:latin typeface="Calibri" panose="02020603050405020304" pitchFamily="2"/>
              </a:rPr>
              <a:t>Requirements for a New Approach </a:t>
            </a:r>
          </a:p>
          <a:p>
            <a:pPr marL="137160" marR="0" indent="228600" algn="just">
              <a:lnSpc>
                <a:spcPts val="2100"/>
              </a:lnSpc>
              <a:spcBef>
                <a:spcPts val="1470"/>
              </a:spcBef>
              <a:spcAft>
                <a:spcPts val="0"/>
              </a:spcAft>
              <a:buFont typeface="Symbol"/>
              <a:buChar char="·"/>
            </a:pPr>
            <a:r>
              <a:rPr lang="en-US" sz="1950" spc="-15">
                <a:solidFill>
                  <a:srgbClr val="A6A6A6"/>
                </a:solidFill>
                <a:latin typeface="Calibri" panose="02020603050405020304" pitchFamily="2"/>
              </a:rPr>
              <a:t>Hadoop! </a:t>
            </a:r>
          </a:p>
          <a:p>
            <a:pPr marL="137160" marR="0" indent="228600" algn="just">
              <a:lnSpc>
                <a:spcPts val="2100"/>
              </a:lnSpc>
              <a:spcBef>
                <a:spcPts val="1470"/>
              </a:spcBef>
              <a:spcAft>
                <a:spcPts val="19365"/>
              </a:spcAft>
              <a:buFont typeface="Symbol"/>
              <a:buChar char="·"/>
            </a:pPr>
            <a:r>
              <a:rPr lang="en-US" sz="1950" spc="5">
                <a:solidFill>
                  <a:srgbClr val="A6A6A6"/>
                </a:solidFill>
                <a:latin typeface="Calibri" panose="02020603050405020304" pitchFamily="2"/>
              </a:rPr>
              <a:t>Hadoop/able Problems </a:t>
            </a:r>
          </a:p>
        </p:txBody>
      </p:sp>
      <p:sp>
        <p:nvSpPr>
          <p:cNvPr id="7" name="Text Placeholder 6"/>
          <p:cNvSpPr>
            <a:spLocks noGrp="1"/>
          </p:cNvSpPr>
          <p:nvPr>
            <p:ph type="body" idx="10"/>
          </p:nvPr>
        </p:nvSpPr>
        <p:spPr>
          <a:xfrm>
            <a:off x="1892935" y="6408420"/>
            <a:ext cx="6906895" cy="206375"/>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1"22 </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19100"/>
            <a:ext cx="9144000" cy="768350"/>
          </a:xfrm>
          <a:prstGeom prst="rect">
            <a:avLst/>
          </a:prstGeom>
          <a:noFill/>
          <a:ln w="0" cmpd="sng">
            <a:noFill/>
            <a:prstDash val="solid"/>
          </a:ln>
        </p:spPr>
        <p:txBody>
          <a:bodyPr vert="horz" lIns="0" tIns="50165" rIns="0" bIns="0" anchor="t">
            <a:normAutofit fontScale="95000"/>
          </a:bodyPr>
          <a:lstStyle/>
          <a:p>
            <a:pPr marL="457200" marR="0" indent="0" algn="l">
              <a:lnSpc>
                <a:spcPts val="2600"/>
              </a:lnSpc>
              <a:spcAft>
                <a:spcPts val="3040"/>
              </a:spcAft>
            </a:pPr>
            <a:r>
              <a:rPr lang="en-US" sz="2350" spc="20">
                <a:solidFill>
                  <a:srgbClr val="107FA7"/>
                </a:solidFill>
                <a:latin typeface="Calibri" panose="02020603050405020304" pitchFamily="2"/>
              </a:rPr>
              <a:t>Par</a:t>
            </a:r>
            <a:r>
              <a:rPr lang="en-US" sz="2200" spc="20">
                <a:solidFill>
                  <a:srgbClr val="107FA7"/>
                </a:solidFill>
                <a:latin typeface="Arial" panose="02020603050405020304" pitchFamily="2"/>
              </a:rPr>
              <a:t>ti</a:t>
            </a:r>
            <a:r>
              <a:rPr lang="en-US" sz="2350" spc="20">
                <a:solidFill>
                  <a:srgbClr val="107FA7"/>
                </a:solidFill>
                <a:latin typeface="Calibri" panose="02020603050405020304" pitchFamily="2"/>
              </a:rPr>
              <a:t>al Failure Support </a:t>
            </a:r>
          </a:p>
        </p:txBody>
      </p:sp>
      <p:sp>
        <p:nvSpPr>
          <p:cNvPr id="3" name="Text Placeholder 2"/>
          <p:cNvSpPr>
            <a:spLocks noGrp="1"/>
          </p:cNvSpPr>
          <p:nvPr>
            <p:ph type="body" idx="10"/>
          </p:nvPr>
        </p:nvSpPr>
        <p:spPr>
          <a:xfrm>
            <a:off x="560705" y="1187450"/>
            <a:ext cx="7315200" cy="5039360"/>
          </a:xfrm>
          <a:prstGeom prst="rect">
            <a:avLst/>
          </a:prstGeom>
          <a:noFill/>
          <a:ln w="0" cmpd="sng">
            <a:noFill/>
            <a:prstDash val="solid"/>
          </a:ln>
        </p:spPr>
        <p:txBody>
          <a:bodyPr vert="horz" lIns="0" tIns="5715" rIns="0" bIns="0" anchor="t">
            <a:normAutofit fontScale="95000"/>
          </a:bodyPr>
          <a:lstStyle/>
          <a:p>
            <a:pPr marL="0" marR="0" indent="0" algn="l">
              <a:lnSpc>
                <a:spcPts val="2300"/>
              </a:lnSpc>
              <a:spcAft>
                <a:spcPts val="0"/>
              </a:spcAft>
            </a:pPr>
            <a:r>
              <a:rPr lang="en-US" sz="750" spc="20">
                <a:solidFill>
                  <a:srgbClr val="2DA6C9"/>
                </a:solidFill>
                <a:latin typeface="Wingdings" panose="02020603050405020304" pitchFamily="2"/>
              </a:rPr>
              <a:t>!</a:t>
            </a:r>
            <a:r>
              <a:rPr lang="en-US" sz="1950" b="1" spc="20">
                <a:solidFill>
                  <a:srgbClr val="000000"/>
                </a:solidFill>
                <a:latin typeface="Calibri" panose="02020603050405020304" pitchFamily="2"/>
              </a:rPr>
              <a:t> The system must support par</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al failure </a:t>
            </a:r>
          </a:p>
          <a:p>
            <a:pPr marL="548640" marR="45720" indent="0" algn="l">
              <a:lnSpc>
                <a:spcPts val="2400"/>
              </a:lnSpc>
              <a:spcBef>
                <a:spcPts val="315"/>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Failure of a component should result in a graceful degrada</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on of applica</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on performance </a:t>
            </a:r>
          </a:p>
          <a:p>
            <a:pPr marL="822960" marR="0" indent="0" algn="l">
              <a:lnSpc>
                <a:spcPts val="2300"/>
              </a:lnSpc>
              <a:spcBef>
                <a:spcPts val="400"/>
              </a:spcBef>
              <a:spcAft>
                <a:spcPts val="2949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Not complete failure of the en</a:t>
            </a:r>
            <a:r>
              <a:rPr lang="en-US" sz="1800" spc="10">
                <a:solidFill>
                  <a:srgbClr val="000000"/>
                </a:solidFill>
                <a:latin typeface="Arial" panose="02020603050405020304" pitchFamily="2"/>
              </a:rPr>
              <a:t>ti</a:t>
            </a:r>
            <a:r>
              <a:rPr lang="en-US" sz="2000" spc="10">
                <a:solidFill>
                  <a:srgbClr val="000000"/>
                </a:solidFill>
                <a:latin typeface="Calibri" panose="02020603050405020304" pitchFamily="2"/>
              </a:rPr>
              <a:t>re system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1"23 </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740410"/>
          </a:xfrm>
          <a:prstGeom prst="rect">
            <a:avLst/>
          </a:prstGeom>
          <a:noFill/>
          <a:ln w="0" cmpd="sng">
            <a:noFill/>
            <a:prstDash val="solid"/>
          </a:ln>
        </p:spPr>
        <p:txBody>
          <a:bodyPr vert="horz" lIns="0" tIns="37465" rIns="0" bIns="0" anchor="t"/>
          <a:lstStyle/>
          <a:p>
            <a:pPr marL="457200" marR="0" indent="0" algn="l">
              <a:lnSpc>
                <a:spcPts val="2500"/>
              </a:lnSpc>
              <a:spcAft>
                <a:spcPts val="3070"/>
              </a:spcAft>
            </a:pPr>
            <a:r>
              <a:rPr lang="en-US" sz="2350" spc="10">
                <a:solidFill>
                  <a:srgbClr val="107FA7"/>
                </a:solidFill>
                <a:latin typeface="Calibri" panose="02020603050405020304" pitchFamily="2"/>
              </a:rPr>
              <a:t>Data Recoverability </a:t>
            </a:r>
          </a:p>
        </p:txBody>
      </p:sp>
      <p:sp>
        <p:nvSpPr>
          <p:cNvPr id="3" name="Text Placeholder 2"/>
          <p:cNvSpPr>
            <a:spLocks noGrp="1"/>
          </p:cNvSpPr>
          <p:nvPr>
            <p:ph type="body" idx="10"/>
          </p:nvPr>
        </p:nvSpPr>
        <p:spPr>
          <a:xfrm>
            <a:off x="560705" y="1172210"/>
            <a:ext cx="7569200" cy="5054600"/>
          </a:xfrm>
          <a:prstGeom prst="rect">
            <a:avLst/>
          </a:prstGeom>
          <a:noFill/>
          <a:ln w="0" cmpd="sng">
            <a:noFill/>
            <a:prstDash val="solid"/>
          </a:ln>
        </p:spPr>
        <p:txBody>
          <a:bodyPr vert="horz" lIns="0" tIns="17145" rIns="0" bIns="0" anchor="t">
            <a:normAutofit fontScale="70000"/>
          </a:bodyPr>
          <a:lstStyle/>
          <a:p>
            <a:pPr marL="0" marR="0" indent="0" algn="l">
              <a:lnSpc>
                <a:spcPts val="2200"/>
              </a:lnSpc>
              <a:spcAft>
                <a:spcPts val="0"/>
              </a:spcAft>
            </a:pPr>
            <a:r>
              <a:rPr lang="en-US" sz="750" spc="-45">
                <a:solidFill>
                  <a:srgbClr val="2DA6C9"/>
                </a:solidFill>
                <a:latin typeface="Wingdings" panose="02020603050405020304" pitchFamily="2"/>
              </a:rPr>
              <a:t>!</a:t>
            </a:r>
            <a:r>
              <a:rPr lang="en-US" sz="2100" b="1" spc="-45">
                <a:solidFill>
                  <a:srgbClr val="000000"/>
                </a:solidFill>
                <a:latin typeface="Calibri" panose="02020603050405020304" pitchFamily="2"/>
              </a:rPr>
              <a:t> If a component of the system fails, its workload should be assumed by </a:t>
            </a:r>
          </a:p>
          <a:p>
            <a:pPr marL="137160" marR="0" indent="0" algn="l">
              <a:lnSpc>
                <a:spcPts val="2100"/>
              </a:lnSpc>
              <a:spcBef>
                <a:spcPts val="345"/>
              </a:spcBef>
              <a:spcAft>
                <a:spcPts val="0"/>
              </a:spcAft>
            </a:pPr>
            <a:r>
              <a:rPr lang="en-US" sz="2100" b="1" spc="-5">
                <a:solidFill>
                  <a:srgbClr val="000000"/>
                </a:solidFill>
                <a:latin typeface="Calibri" panose="02020603050405020304" pitchFamily="2"/>
              </a:rPr>
              <a:t>s.ll</a:t>
            </a:r>
            <a:r>
              <a:rPr lang="en-US" sz="1450" b="1" spc="-5">
                <a:solidFill>
                  <a:srgbClr val="000000"/>
                </a:solidFill>
                <a:latin typeface="Verdana" panose="02020603050405020304" pitchFamily="2"/>
              </a:rPr>
              <a:t>-</a:t>
            </a:r>
            <a:r>
              <a:rPr lang="en-US" sz="2100" b="1" spc="-5">
                <a:solidFill>
                  <a:srgbClr val="000000"/>
                </a:solidFill>
                <a:latin typeface="Calibri" panose="02020603050405020304" pitchFamily="2"/>
              </a:rPr>
              <a:t>func.oning units in the system </a:t>
            </a:r>
          </a:p>
          <a:p>
            <a:pPr marL="365760" marR="0" indent="0" algn="l">
              <a:lnSpc>
                <a:spcPts val="2200"/>
              </a:lnSpc>
              <a:spcBef>
                <a:spcPts val="520"/>
              </a:spcBef>
              <a:spcAft>
                <a:spcPts val="32205"/>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Failure should not result in the loss of any data </a:t>
            </a:r>
          </a:p>
        </p:txBody>
      </p:sp>
      <p:sp>
        <p:nvSpPr>
          <p:cNvPr id="6" name="Text Placeholder 5"/>
          <p:cNvSpPr>
            <a:spLocks noGrp="1"/>
          </p:cNvSpPr>
          <p:nvPr>
            <p:ph type="body" idx="10"/>
          </p:nvPr>
        </p:nvSpPr>
        <p:spPr>
          <a:xfrm>
            <a:off x="1892935" y="6376670"/>
            <a:ext cx="690943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24 </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755650"/>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15">
                <a:solidFill>
                  <a:srgbClr val="107FA7"/>
                </a:solidFill>
                <a:latin typeface="Calibri" panose="02020603050405020304" pitchFamily="2"/>
              </a:rPr>
              <a:t>Component Recovery </a:t>
            </a:r>
          </a:p>
        </p:txBody>
      </p:sp>
      <p:sp>
        <p:nvSpPr>
          <p:cNvPr id="3" name="Text Placeholder 2"/>
          <p:cNvSpPr>
            <a:spLocks noGrp="1"/>
          </p:cNvSpPr>
          <p:nvPr>
            <p:ph type="body" idx="10"/>
          </p:nvPr>
        </p:nvSpPr>
        <p:spPr>
          <a:xfrm>
            <a:off x="560705" y="1187450"/>
            <a:ext cx="7848600" cy="5039360"/>
          </a:xfrm>
          <a:prstGeom prst="rect">
            <a:avLst/>
          </a:prstGeom>
          <a:noFill/>
          <a:ln w="0" cmpd="sng">
            <a:noFill/>
            <a:prstDash val="solid"/>
          </a:ln>
        </p:spPr>
        <p:txBody>
          <a:bodyPr vert="horz" lIns="0" tIns="5715" rIns="0" bIns="0" anchor="t">
            <a:normAutofit fontScale="95000"/>
          </a:bodyPr>
          <a:lstStyle/>
          <a:p>
            <a:pPr marL="0" marR="0" indent="0" algn="l">
              <a:lnSpc>
                <a:spcPts val="2200"/>
              </a:lnSpc>
              <a:spcAft>
                <a:spcPts val="0"/>
              </a:spcAft>
            </a:pPr>
            <a:r>
              <a:rPr lang="en-US" sz="750" spc="-30">
                <a:solidFill>
                  <a:srgbClr val="2DA6C9"/>
                </a:solidFill>
                <a:latin typeface="Wingdings" panose="02020603050405020304" pitchFamily="2"/>
              </a:rPr>
              <a:t>!</a:t>
            </a:r>
            <a:r>
              <a:rPr lang="en-US" sz="1950" b="1" spc="-25">
                <a:solidFill>
                  <a:srgbClr val="000000"/>
                </a:solidFill>
                <a:latin typeface="Calibri" panose="02020603050405020304" pitchFamily="2"/>
              </a:rPr>
              <a:t> If a component of the system fails and then recovers, it should be able to </a:t>
            </a:r>
          </a:p>
          <a:p>
            <a:pPr marL="137160" marR="0" indent="0" algn="l">
              <a:lnSpc>
                <a:spcPts val="2000"/>
              </a:lnSpc>
              <a:spcBef>
                <a:spcPts val="375"/>
              </a:spcBef>
              <a:spcAft>
                <a:spcPts val="0"/>
              </a:spcAft>
            </a:pPr>
            <a:r>
              <a:rPr lang="en-US" sz="1950" b="1" spc="-25">
                <a:solidFill>
                  <a:srgbClr val="000000"/>
                </a:solidFill>
                <a:latin typeface="Calibri" panose="02020603050405020304" pitchFamily="2"/>
              </a:rPr>
              <a:t>rejoin the system </a:t>
            </a:r>
          </a:p>
          <a:p>
            <a:pPr marL="365760" marR="0" indent="0" algn="l">
              <a:lnSpc>
                <a:spcPts val="2300"/>
              </a:lnSpc>
              <a:spcBef>
                <a:spcPts val="520"/>
              </a:spcBef>
              <a:spcAft>
                <a:spcPts val="32175"/>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Without requiring a full restart of the en</a:t>
            </a:r>
            <a:r>
              <a:rPr lang="en-US" sz="1800" spc="25">
                <a:solidFill>
                  <a:srgbClr val="000000"/>
                </a:solidFill>
                <a:latin typeface="Arial" panose="02020603050405020304" pitchFamily="2"/>
              </a:rPr>
              <a:t>ti</a:t>
            </a:r>
            <a:r>
              <a:rPr lang="en-US" sz="1950" spc="25">
                <a:solidFill>
                  <a:srgbClr val="000000"/>
                </a:solidFill>
                <a:latin typeface="Calibri" panose="02020603050405020304" pitchFamily="2"/>
              </a:rPr>
              <a:t>re system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1"25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829310" y="2374900"/>
            <a:ext cx="1879600" cy="512445"/>
          </a:xfrm>
          <a:prstGeom prst="rect">
            <a:avLst/>
          </a:prstGeom>
          <a:noFill/>
          <a:ln w="0" cmpd="sng">
            <a:noFill/>
            <a:prstDash val="solid"/>
          </a:ln>
        </p:spPr>
        <p:txBody>
          <a:bodyPr vert="horz" lIns="0" tIns="44450" rIns="0" bIns="0" anchor="t"/>
          <a:lstStyle/>
          <a:p>
            <a:pPr marL="0" marR="0" indent="0" algn="l">
              <a:lnSpc>
                <a:spcPts val="3300"/>
              </a:lnSpc>
              <a:spcAft>
                <a:spcPts val="300"/>
              </a:spcAft>
            </a:pPr>
            <a:r>
              <a:rPr lang="en-US" sz="3000" spc="-110">
                <a:solidFill>
                  <a:srgbClr val="000000"/>
                </a:solidFill>
                <a:latin typeface="Calibri" panose="02020603050405020304" pitchFamily="2"/>
              </a:rPr>
              <a:t>IntroducFon </a:t>
            </a:r>
          </a:p>
        </p:txBody>
      </p:sp>
      <p:sp>
        <p:nvSpPr>
          <p:cNvPr id="5" name="Text Placeholder 4"/>
          <p:cNvSpPr>
            <a:spLocks noGrp="1"/>
          </p:cNvSpPr>
          <p:nvPr>
            <p:ph type="body" idx="10"/>
          </p:nvPr>
        </p:nvSpPr>
        <p:spPr>
          <a:xfrm>
            <a:off x="0" y="2915920"/>
            <a:ext cx="9144000" cy="1205230"/>
          </a:xfrm>
          <a:prstGeom prst="rect">
            <a:avLst/>
          </a:prstGeom>
          <a:noFill/>
          <a:ln w="0" cmpd="sng">
            <a:noFill/>
            <a:prstDash val="solid"/>
          </a:ln>
        </p:spPr>
        <p:txBody>
          <a:bodyPr vert="horz" lIns="0" tIns="29210" rIns="0" bIns="0" anchor="t">
            <a:normAutofit fontScale="95000"/>
          </a:bodyPr>
          <a:lstStyle/>
          <a:p>
            <a:pPr marL="777240" marR="0" indent="0" algn="l">
              <a:lnSpc>
                <a:spcPts val="2000"/>
              </a:lnSpc>
              <a:spcAft>
                <a:spcPts val="7175"/>
              </a:spcAft>
            </a:pPr>
            <a:r>
              <a:rPr lang="en-US" sz="2000" spc="25">
                <a:solidFill>
                  <a:srgbClr val="2DA5CB"/>
                </a:solidFill>
                <a:latin typeface="Calibri" panose="02020603050405020304" pitchFamily="2"/>
              </a:rPr>
              <a:t>Chapter 1.1 </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752475"/>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10">
                <a:solidFill>
                  <a:srgbClr val="107FA7"/>
                </a:solidFill>
                <a:latin typeface="Calibri" panose="02020603050405020304" pitchFamily="2"/>
              </a:rPr>
              <a:t>Consistency </a:t>
            </a:r>
          </a:p>
        </p:txBody>
      </p:sp>
      <p:sp>
        <p:nvSpPr>
          <p:cNvPr id="3" name="Text Placeholder 2"/>
          <p:cNvSpPr>
            <a:spLocks noGrp="1"/>
          </p:cNvSpPr>
          <p:nvPr>
            <p:ph type="body" idx="10"/>
          </p:nvPr>
        </p:nvSpPr>
        <p:spPr>
          <a:xfrm>
            <a:off x="225425" y="1184275"/>
            <a:ext cx="7848600" cy="5042535"/>
          </a:xfrm>
          <a:prstGeom prst="rect">
            <a:avLst/>
          </a:prstGeom>
          <a:noFill/>
          <a:ln w="0" cmpd="sng">
            <a:noFill/>
            <a:prstDash val="solid"/>
          </a:ln>
        </p:spPr>
        <p:txBody>
          <a:bodyPr vert="horz" lIns="0" tIns="8890" rIns="0" bIns="0" anchor="t"/>
          <a:lstStyle/>
          <a:p>
            <a:pPr marL="0" marR="0" indent="0" algn="ctr">
              <a:lnSpc>
                <a:spcPts val="2300"/>
              </a:lnSpc>
              <a:spcAft>
                <a:spcPts val="0"/>
              </a:spcAft>
            </a:pPr>
            <a:r>
              <a:rPr lang="en-US" sz="750" spc="20">
                <a:solidFill>
                  <a:srgbClr val="2DA6C9"/>
                </a:solidFill>
                <a:latin typeface="Wingdings" panose="02020603050405020304" pitchFamily="2"/>
              </a:rPr>
              <a:t>!</a:t>
            </a:r>
            <a:r>
              <a:rPr lang="en-US" sz="1950" b="1" spc="20">
                <a:solidFill>
                  <a:srgbClr val="000000"/>
                </a:solidFill>
                <a:latin typeface="Calibri" panose="02020603050405020304" pitchFamily="2"/>
              </a:rPr>
              <a:t> Component failures during execu</a:t>
            </a:r>
            <a:r>
              <a:rPr lang="en-US" sz="1850" b="1" spc="20">
                <a:solidFill>
                  <a:srgbClr val="000000"/>
                </a:solidFill>
                <a:latin typeface="Arial Narrow" panose="02020603050405020304" pitchFamily="2"/>
              </a:rPr>
              <a:t>ti</a:t>
            </a:r>
            <a:r>
              <a:rPr lang="en-US" sz="1950" b="1" spc="20">
                <a:solidFill>
                  <a:srgbClr val="000000"/>
                </a:solidFill>
                <a:latin typeface="Calibri" panose="02020603050405020304" pitchFamily="2"/>
              </a:rPr>
              <a:t>on of a job should not affect the </a:t>
            </a:r>
          </a:p>
          <a:p>
            <a:pPr marL="457200" marR="0" indent="0" algn="l">
              <a:lnSpc>
                <a:spcPts val="2000"/>
              </a:lnSpc>
              <a:spcBef>
                <a:spcPts val="315"/>
              </a:spcBef>
              <a:spcAft>
                <a:spcPts val="34970"/>
              </a:spcAft>
            </a:pPr>
            <a:r>
              <a:rPr lang="en-US" sz="1950" b="1" spc="15">
                <a:solidFill>
                  <a:srgbClr val="000000"/>
                </a:solidFill>
                <a:latin typeface="Calibri" panose="02020603050405020304" pitchFamily="2"/>
              </a:rPr>
              <a:t>outcome of the job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1"26 </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25">
                <a:solidFill>
                  <a:srgbClr val="107FA7"/>
                </a:solidFill>
                <a:latin typeface="Calibri" panose="02020603050405020304" pitchFamily="2"/>
              </a:rPr>
              <a:t>Scalability </a:t>
            </a:r>
          </a:p>
        </p:txBody>
      </p:sp>
      <p:sp>
        <p:nvSpPr>
          <p:cNvPr id="3" name="Text Placeholder 2"/>
          <p:cNvSpPr>
            <a:spLocks noGrp="1"/>
          </p:cNvSpPr>
          <p:nvPr>
            <p:ph type="body" idx="10"/>
          </p:nvPr>
        </p:nvSpPr>
        <p:spPr>
          <a:xfrm>
            <a:off x="255905" y="1110615"/>
            <a:ext cx="7848600" cy="5116195"/>
          </a:xfrm>
          <a:prstGeom prst="rect">
            <a:avLst/>
          </a:prstGeom>
          <a:noFill/>
          <a:ln w="0" cmpd="sng">
            <a:noFill/>
            <a:prstDash val="solid"/>
          </a:ln>
        </p:spPr>
        <p:txBody>
          <a:bodyPr vert="horz" lIns="0" tIns="90805" rIns="0" bIns="0" anchor="t">
            <a:normAutofit fontScale="85000"/>
          </a:bodyPr>
          <a:lstStyle/>
          <a:p>
            <a:pPr marL="320040" marR="0" indent="91440" algn="l">
              <a:lnSpc>
                <a:spcPts val="2100"/>
              </a:lnSpc>
              <a:spcAft>
                <a:spcPts val="0"/>
              </a:spcAft>
              <a:buFont typeface="Symbol"/>
              <a:buChar char="·"/>
            </a:pPr>
            <a:r>
              <a:rPr lang="en-US" sz="1950" b="1" spc="-5">
                <a:solidFill>
                  <a:srgbClr val="000000"/>
                </a:solidFill>
                <a:latin typeface="Calibri" panose="02020603050405020304" pitchFamily="2"/>
              </a:rPr>
              <a:t>Adding load to the system should result in a graceful decline in </a:t>
            </a:r>
          </a:p>
          <a:p>
            <a:pPr marL="411480" marR="0" indent="0" algn="l">
              <a:lnSpc>
                <a:spcPts val="2000"/>
              </a:lnSpc>
              <a:spcBef>
                <a:spcPts val="375"/>
              </a:spcBef>
              <a:spcAft>
                <a:spcPts val="0"/>
              </a:spcAft>
            </a:pPr>
            <a:r>
              <a:rPr lang="en-US" sz="1950" b="1" spc="-15">
                <a:solidFill>
                  <a:srgbClr val="000000"/>
                </a:solidFill>
                <a:latin typeface="Calibri" panose="02020603050405020304" pitchFamily="2"/>
              </a:rPr>
              <a:t>performance of individual jobs </a:t>
            </a:r>
          </a:p>
          <a:p>
            <a:pPr marL="685800" marR="0" indent="0" algn="l">
              <a:lnSpc>
                <a:spcPts val="2200"/>
              </a:lnSpc>
              <a:spcBef>
                <a:spcPts val="52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Not failure of the system </a:t>
            </a:r>
          </a:p>
          <a:p>
            <a:pPr marL="320040" marR="0" indent="182880" algn="l">
              <a:lnSpc>
                <a:spcPts val="2400"/>
              </a:lnSpc>
              <a:spcBef>
                <a:spcPts val="1430"/>
              </a:spcBef>
              <a:spcAft>
                <a:spcPts val="0"/>
              </a:spcAft>
              <a:buFont typeface="Symbol"/>
              <a:buChar char="·"/>
            </a:pPr>
            <a:r>
              <a:rPr lang="en-US" sz="1950" b="1" spc="-15">
                <a:solidFill>
                  <a:srgbClr val="000000"/>
                </a:solidFill>
                <a:latin typeface="Calibri" panose="02020603050405020304" pitchFamily="2"/>
              </a:rPr>
              <a:t>Increasing resources should support a propor</a:t>
            </a:r>
            <a:r>
              <a:rPr lang="en-US" sz="1850" b="1" spc="-20">
                <a:solidFill>
                  <a:srgbClr val="000000"/>
                </a:solidFill>
                <a:latin typeface="Arial" panose="02020603050405020304" pitchFamily="2"/>
              </a:rPr>
              <a:t>ti</a:t>
            </a:r>
            <a:r>
              <a:rPr lang="en-US" sz="1950" b="1" spc="-15">
                <a:solidFill>
                  <a:srgbClr val="000000"/>
                </a:solidFill>
                <a:latin typeface="Calibri" panose="02020603050405020304" pitchFamily="2"/>
              </a:rPr>
              <a:t>onal increase in load </a:t>
            </a:r>
          </a:p>
          <a:p>
            <a:pPr marL="411480" marR="0" indent="0" algn="l">
              <a:lnSpc>
                <a:spcPts val="2000"/>
              </a:lnSpc>
              <a:spcBef>
                <a:spcPts val="285"/>
              </a:spcBef>
              <a:spcAft>
                <a:spcPts val="26065"/>
              </a:spcAft>
            </a:pPr>
            <a:r>
              <a:rPr lang="en-US" sz="1950" b="1" spc="-15">
                <a:solidFill>
                  <a:srgbClr val="000000"/>
                </a:solidFill>
                <a:latin typeface="Calibri" panose="02020603050405020304" pitchFamily="2"/>
              </a:rPr>
              <a:t>capacity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1"27 </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100"/>
              </a:lnSpc>
              <a:spcAft>
                <a:spcPts val="1310"/>
              </a:spcAft>
            </a:pPr>
            <a:r>
              <a:rPr lang="en-US" sz="1950" b="1" spc="10">
                <a:solidFill>
                  <a:srgbClr val="107FA7"/>
                </a:solidFill>
                <a:latin typeface="Calibri" panose="02020603050405020304" pitchFamily="2"/>
              </a:rPr>
              <a:t>The Mo</a:t>
            </a:r>
            <a:r>
              <a:rPr lang="en-US" sz="1800" b="1" spc="10">
                <a:solidFill>
                  <a:srgbClr val="107FA7"/>
                </a:solidFill>
                <a:latin typeface="Arial" panose="02020603050405020304" pitchFamily="2"/>
              </a:rPr>
              <a:t>ti</a:t>
            </a:r>
            <a:r>
              <a:rPr lang="en-US" sz="1950" b="1" spc="10">
                <a:solidFill>
                  <a:srgbClr val="107FA7"/>
                </a:solidFill>
                <a:latin typeface="Calibri" panose="02020603050405020304" pitchFamily="2"/>
              </a:rPr>
              <a:t>va</a:t>
            </a:r>
            <a:r>
              <a:rPr lang="en-US" sz="1800" b="1" spc="10">
                <a:solidFill>
                  <a:srgbClr val="107FA7"/>
                </a:solidFill>
                <a:latin typeface="Arial" panose="02020603050405020304" pitchFamily="2"/>
              </a:rPr>
              <a:t>ti</a:t>
            </a:r>
            <a:r>
              <a:rPr lang="en-US" sz="1950" b="1" spc="10">
                <a:solidFill>
                  <a:srgbClr val="107FA7"/>
                </a:solidFill>
                <a:latin typeface="Calibri" panose="02020603050405020304" pitchFamily="2"/>
              </a:rPr>
              <a:t>on for Hadoop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normAutofit fontScale="95000"/>
          </a:bodyPr>
          <a:lstStyle/>
          <a:p>
            <a:pPr marL="137160" marR="0" indent="228600" algn="just">
              <a:lnSpc>
                <a:spcPts val="2200"/>
              </a:lnSpc>
              <a:spcAft>
                <a:spcPts val="0"/>
              </a:spcAft>
              <a:buFont typeface="Symbol"/>
              <a:buChar char="·"/>
            </a:pPr>
            <a:r>
              <a:rPr lang="en-US" sz="1950" spc="15">
                <a:solidFill>
                  <a:srgbClr val="A6A6A6"/>
                </a:solidFill>
                <a:latin typeface="Calibri" panose="02020603050405020304" pitchFamily="2"/>
              </a:rPr>
              <a:t>Problems with Tradi</a:t>
            </a:r>
            <a:r>
              <a:rPr lang="en-US" sz="1800" spc="15">
                <a:solidFill>
                  <a:srgbClr val="A6A6A6"/>
                </a:solidFill>
                <a:latin typeface="Arial" panose="02020603050405020304" pitchFamily="2"/>
              </a:rPr>
              <a:t>ti</a:t>
            </a:r>
            <a:r>
              <a:rPr lang="en-US" sz="1950" spc="15">
                <a:solidFill>
                  <a:srgbClr val="A6A6A6"/>
                </a:solidFill>
                <a:latin typeface="Calibri" panose="02020603050405020304" pitchFamily="2"/>
              </a:rPr>
              <a:t>onal Large/Scale Systems </a:t>
            </a:r>
          </a:p>
          <a:p>
            <a:pPr marL="137160" marR="0" indent="228600" algn="just">
              <a:lnSpc>
                <a:spcPts val="2100"/>
              </a:lnSpc>
              <a:spcBef>
                <a:spcPts val="1390"/>
              </a:spcBef>
              <a:spcAft>
                <a:spcPts val="0"/>
              </a:spcAft>
              <a:buFont typeface="Symbol"/>
              <a:buChar char="·"/>
            </a:pPr>
            <a:r>
              <a:rPr lang="en-US" sz="1950" spc="10">
                <a:solidFill>
                  <a:srgbClr val="A6A6A6"/>
                </a:solidFill>
                <a:latin typeface="Calibri" panose="02020603050405020304" pitchFamily="2"/>
              </a:rPr>
              <a:t>Requirements for a New Approach </a:t>
            </a:r>
          </a:p>
          <a:p>
            <a:pPr marL="137160" marR="0" indent="228600" algn="just">
              <a:lnSpc>
                <a:spcPts val="2100"/>
              </a:lnSpc>
              <a:spcBef>
                <a:spcPts val="1470"/>
              </a:spcBef>
              <a:spcAft>
                <a:spcPts val="0"/>
              </a:spcAft>
              <a:buFont typeface="Symbol"/>
              <a:buChar char="·"/>
            </a:pPr>
            <a:r>
              <a:rPr lang="en-US" sz="1950" b="1" spc="-15">
                <a:solidFill>
                  <a:srgbClr val="000000"/>
                </a:solidFill>
                <a:latin typeface="Calibri" panose="02020603050405020304" pitchFamily="2"/>
              </a:rPr>
              <a:t>Hadoop! </a:t>
            </a:r>
          </a:p>
          <a:p>
            <a:pPr marL="137160" marR="0" indent="228600" algn="just">
              <a:lnSpc>
                <a:spcPts val="2100"/>
              </a:lnSpc>
              <a:spcBef>
                <a:spcPts val="1470"/>
              </a:spcBef>
              <a:spcAft>
                <a:spcPts val="19365"/>
              </a:spcAft>
              <a:buFont typeface="Symbol"/>
              <a:buChar char="·"/>
            </a:pPr>
            <a:r>
              <a:rPr lang="en-US" sz="1950" spc="5">
                <a:solidFill>
                  <a:srgbClr val="A6A6A6"/>
                </a:solidFill>
                <a:latin typeface="Calibri" panose="02020603050405020304" pitchFamily="2"/>
              </a:rPr>
              <a:t>Hadoop/able Problems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1"28 </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5">
                <a:solidFill>
                  <a:srgbClr val="107FA7"/>
                </a:solidFill>
                <a:latin typeface="Calibri" panose="02020603050405020304" pitchFamily="2"/>
              </a:rPr>
              <a:t>Hadoop’s History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85000"/>
          </a:bodyPr>
          <a:lstStyle/>
          <a:p>
            <a:pPr marL="731520" marR="0" indent="182880" algn="l">
              <a:lnSpc>
                <a:spcPts val="2100"/>
              </a:lnSpc>
              <a:spcAft>
                <a:spcPts val="0"/>
              </a:spcAft>
              <a:buFont typeface="Symbol"/>
              <a:buChar char="·"/>
            </a:pPr>
            <a:r>
              <a:rPr lang="en-US" sz="1950" b="1" spc="20">
                <a:solidFill>
                  <a:srgbClr val="000000"/>
                </a:solidFill>
                <a:latin typeface="Calibri" panose="02020603050405020304" pitchFamily="2"/>
              </a:rPr>
              <a:t>Hadoop is based on work done by Google in the late 1990s/early 2000s </a:t>
            </a:r>
          </a:p>
          <a:p>
            <a:pPr marL="914400" marR="0" indent="0" algn="l">
              <a:lnSpc>
                <a:spcPts val="2200"/>
              </a:lnSpc>
              <a:spcBef>
                <a:spcPts val="52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Specifically, on papers describing the Google File System (GFS) </a:t>
            </a:r>
          </a:p>
          <a:p>
            <a:pPr marL="1097280" marR="0" indent="0" algn="l">
              <a:lnSpc>
                <a:spcPts val="2000"/>
              </a:lnSpc>
              <a:spcBef>
                <a:spcPts val="330"/>
              </a:spcBef>
              <a:spcAft>
                <a:spcPts val="0"/>
              </a:spcAft>
            </a:pPr>
            <a:r>
              <a:rPr lang="en-US" sz="1950" spc="15">
                <a:solidFill>
                  <a:srgbClr val="000000"/>
                </a:solidFill>
                <a:latin typeface="Calibri" panose="02020603050405020304" pitchFamily="2"/>
              </a:rPr>
              <a:t>published in 2003, and MapReduce published in 2004 </a:t>
            </a:r>
          </a:p>
          <a:p>
            <a:pPr marL="731520" marR="1143000" indent="182880" algn="l">
              <a:lnSpc>
                <a:spcPts val="2400"/>
              </a:lnSpc>
              <a:spcBef>
                <a:spcPts val="1480"/>
              </a:spcBef>
              <a:spcAft>
                <a:spcPts val="0"/>
              </a:spcAft>
              <a:buFont typeface="Symbol"/>
              <a:buChar char="·"/>
            </a:pPr>
            <a:r>
              <a:rPr lang="en-US" sz="1950" b="1" spc="0">
                <a:solidFill>
                  <a:srgbClr val="000000"/>
                </a:solidFill>
                <a:latin typeface="Calibri" panose="02020603050405020304" pitchFamily="2"/>
              </a:rPr>
              <a:t>This work takes a radical new approach to the problem of distributed compu</a:t>
            </a:r>
            <a:r>
              <a:rPr lang="en-US" sz="1850" b="1" spc="0">
                <a:solidFill>
                  <a:srgbClr val="000000"/>
                </a:solidFill>
                <a:latin typeface="Arial" panose="02020603050405020304" pitchFamily="2"/>
              </a:rPr>
              <a:t>ti</a:t>
            </a:r>
            <a:r>
              <a:rPr lang="en-US" sz="1950" b="1" spc="0">
                <a:solidFill>
                  <a:srgbClr val="000000"/>
                </a:solidFill>
                <a:latin typeface="Calibri" panose="02020603050405020304" pitchFamily="2"/>
              </a:rPr>
              <a:t>ng </a:t>
            </a:r>
          </a:p>
          <a:p>
            <a:pPr marL="914400" marR="0" indent="0" algn="l">
              <a:lnSpc>
                <a:spcPts val="2200"/>
              </a:lnSpc>
              <a:spcBef>
                <a:spcPts val="43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Meets all the requirements we have for reliability and scalability </a:t>
            </a:r>
          </a:p>
          <a:p>
            <a:pPr marL="731520" marR="0" indent="182880" algn="l">
              <a:lnSpc>
                <a:spcPts val="2200"/>
              </a:lnSpc>
              <a:spcBef>
                <a:spcPts val="1615"/>
              </a:spcBef>
              <a:spcAft>
                <a:spcPts val="0"/>
              </a:spcAft>
              <a:buFont typeface="Symbol"/>
              <a:buChar char="·"/>
            </a:pPr>
            <a:r>
              <a:rPr lang="en-US" sz="1950" b="1" spc="20">
                <a:solidFill>
                  <a:srgbClr val="000000"/>
                </a:solidFill>
                <a:latin typeface="Calibri" panose="02020603050405020304" pitchFamily="2"/>
              </a:rPr>
              <a:t>Core concept: distribute the data as it is ini</a:t>
            </a:r>
            <a:r>
              <a:rPr lang="en-US" sz="1850" b="1" spc="20">
                <a:solidFill>
                  <a:srgbClr val="000000"/>
                </a:solidFill>
                <a:latin typeface="Arial" panose="02020603050405020304" pitchFamily="2"/>
              </a:rPr>
              <a:t>ti</a:t>
            </a:r>
            <a:r>
              <a:rPr lang="en-US" sz="1950" b="1" spc="20">
                <a:solidFill>
                  <a:srgbClr val="000000"/>
                </a:solidFill>
                <a:latin typeface="Calibri" panose="02020603050405020304" pitchFamily="2"/>
              </a:rPr>
              <a:t>ally stored in the system </a:t>
            </a:r>
          </a:p>
          <a:p>
            <a:pPr marL="914400" marR="0" indent="0" algn="l">
              <a:lnSpc>
                <a:spcPts val="2200"/>
              </a:lnSpc>
              <a:spcBef>
                <a:spcPts val="42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Individual nodes can work on data local to those nodes </a:t>
            </a:r>
          </a:p>
          <a:p>
            <a:pPr marL="1417320" marR="0" indent="0" algn="l">
              <a:lnSpc>
                <a:spcPts val="2300"/>
              </a:lnSpc>
              <a:spcBef>
                <a:spcPts val="450"/>
              </a:spcBef>
              <a:spcAft>
                <a:spcPts val="1407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No data transfer over the network is required for ini</a:t>
            </a:r>
            <a:r>
              <a:rPr lang="en-US" sz="1850" spc="25">
                <a:solidFill>
                  <a:srgbClr val="000000"/>
                </a:solidFill>
                <a:latin typeface="Arial" panose="02020603050405020304" pitchFamily="2"/>
              </a:rPr>
              <a:t>ti</a:t>
            </a:r>
            <a:r>
              <a:rPr lang="en-US" sz="1950" spc="25">
                <a:solidFill>
                  <a:srgbClr val="000000"/>
                </a:solidFill>
                <a:latin typeface="Calibri" panose="02020603050405020304" pitchFamily="2"/>
              </a:rPr>
              <a:t>al processing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1"29 </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Core Hadoop Concepts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70000"/>
          </a:bodyPr>
          <a:lstStyle/>
          <a:p>
            <a:pPr marL="548640" marR="0" indent="182880" algn="l">
              <a:lnSpc>
                <a:spcPts val="2200"/>
              </a:lnSpc>
              <a:spcAft>
                <a:spcPts val="0"/>
              </a:spcAft>
              <a:buFont typeface="Symbol"/>
              <a:buChar char="·"/>
            </a:pPr>
            <a:r>
              <a:rPr lang="en-US" sz="1950" b="1" spc="-10">
                <a:solidFill>
                  <a:srgbClr val="000000"/>
                </a:solidFill>
                <a:latin typeface="Calibri" panose="02020603050405020304" pitchFamily="2"/>
              </a:rPr>
              <a:t>Applica</a:t>
            </a:r>
            <a:r>
              <a:rPr lang="en-US" sz="1700" b="1" spc="-10">
                <a:solidFill>
                  <a:srgbClr val="000000"/>
                </a:solidFill>
                <a:latin typeface="Arial" panose="02020603050405020304" pitchFamily="2"/>
              </a:rPr>
              <a:t>ti</a:t>
            </a:r>
            <a:r>
              <a:rPr lang="en-US" sz="1950" b="1" spc="-10">
                <a:solidFill>
                  <a:srgbClr val="000000"/>
                </a:solidFill>
                <a:latin typeface="Calibri" panose="02020603050405020304" pitchFamily="2"/>
              </a:rPr>
              <a:t>ons are wri</a:t>
            </a:r>
            <a:r>
              <a:rPr lang="en-US" sz="1700" b="1" spc="-10">
                <a:solidFill>
                  <a:srgbClr val="000000"/>
                </a:solidFill>
                <a:latin typeface="Arial" panose="02020603050405020304" pitchFamily="2"/>
              </a:rPr>
              <a:t>tt</a:t>
            </a:r>
            <a:r>
              <a:rPr lang="en-US" sz="1950" b="1" spc="-10">
                <a:solidFill>
                  <a:srgbClr val="000000"/>
                </a:solidFill>
                <a:latin typeface="Calibri" panose="02020603050405020304" pitchFamily="2"/>
              </a:rPr>
              <a:t>en in high</a:t>
            </a:r>
            <a:r>
              <a:rPr lang="en-US" sz="1700" b="1" spc="-10">
                <a:solidFill>
                  <a:srgbClr val="000000"/>
                </a:solidFill>
                <a:latin typeface="Arial" panose="02020603050405020304" pitchFamily="2"/>
              </a:rPr>
              <a:t>-</a:t>
            </a:r>
            <a:r>
              <a:rPr lang="en-US" sz="1950" b="1" spc="-10">
                <a:solidFill>
                  <a:srgbClr val="000000"/>
                </a:solidFill>
                <a:latin typeface="Calibri" panose="02020603050405020304" pitchFamily="2"/>
              </a:rPr>
              <a:t>level code </a:t>
            </a:r>
          </a:p>
          <a:p>
            <a:pPr marL="914400" marR="0" indent="0" algn="l">
              <a:lnSpc>
                <a:spcPts val="2400"/>
              </a:lnSpc>
              <a:spcBef>
                <a:spcPts val="31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Developers need not worry about network programming, temporal </a:t>
            </a:r>
          </a:p>
          <a:p>
            <a:pPr marL="1097280" marR="0" indent="0" algn="l">
              <a:lnSpc>
                <a:spcPts val="2000"/>
              </a:lnSpc>
              <a:spcBef>
                <a:spcPts val="315"/>
              </a:spcBef>
              <a:spcAft>
                <a:spcPts val="0"/>
              </a:spcAft>
            </a:pPr>
            <a:r>
              <a:rPr lang="en-US" sz="2000" spc="-5">
                <a:solidFill>
                  <a:srgbClr val="000000"/>
                </a:solidFill>
                <a:latin typeface="Calibri" panose="02020603050405020304" pitchFamily="2"/>
              </a:rPr>
              <a:t>dependencies or low/level infrastructure </a:t>
            </a:r>
          </a:p>
          <a:p>
            <a:pPr marL="548640" marR="0" indent="182880" algn="l">
              <a:lnSpc>
                <a:spcPts val="2200"/>
              </a:lnSpc>
              <a:spcBef>
                <a:spcPts val="1660"/>
              </a:spcBef>
              <a:spcAft>
                <a:spcPts val="0"/>
              </a:spcAft>
              <a:buFont typeface="Symbol"/>
              <a:buChar char="·"/>
            </a:pPr>
            <a:r>
              <a:rPr lang="en-US" sz="1950" b="1" spc="-10">
                <a:solidFill>
                  <a:srgbClr val="000000"/>
                </a:solidFill>
                <a:latin typeface="Calibri" panose="02020603050405020304" pitchFamily="2"/>
              </a:rPr>
              <a:t>Nodes talk to each other as li</a:t>
            </a:r>
            <a:r>
              <a:rPr lang="en-US" sz="1700" b="1" spc="-10">
                <a:solidFill>
                  <a:srgbClr val="000000"/>
                </a:solidFill>
                <a:latin typeface="Arial" panose="02020603050405020304" pitchFamily="2"/>
              </a:rPr>
              <a:t>tt</a:t>
            </a:r>
            <a:r>
              <a:rPr lang="en-US" sz="1950" b="1" spc="-10">
                <a:solidFill>
                  <a:srgbClr val="000000"/>
                </a:solidFill>
                <a:latin typeface="Calibri" panose="02020603050405020304" pitchFamily="2"/>
              </a:rPr>
              <a:t>le as possible </a:t>
            </a:r>
          </a:p>
          <a:p>
            <a:pPr marL="914400" marR="0" indent="0" algn="l">
              <a:lnSpc>
                <a:spcPts val="2400"/>
              </a:lnSpc>
              <a:spcBef>
                <a:spcPts val="31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Developers should not write code which communicates between nodes </a:t>
            </a:r>
          </a:p>
          <a:p>
            <a:pPr marL="914400" marR="0" indent="0" algn="l">
              <a:lnSpc>
                <a:spcPts val="2400"/>
              </a:lnSpc>
              <a:spcBef>
                <a:spcPts val="285"/>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‘Shared nothing’ architecture </a:t>
            </a:r>
          </a:p>
          <a:p>
            <a:pPr marL="548640" marR="0" indent="182880" algn="l">
              <a:lnSpc>
                <a:spcPts val="2100"/>
              </a:lnSpc>
              <a:spcBef>
                <a:spcPts val="1615"/>
              </a:spcBef>
              <a:spcAft>
                <a:spcPts val="0"/>
              </a:spcAft>
              <a:buFont typeface="Symbol"/>
              <a:buChar char="·"/>
            </a:pPr>
            <a:r>
              <a:rPr lang="en-US" sz="1950" b="1" spc="-15">
                <a:solidFill>
                  <a:srgbClr val="000000"/>
                </a:solidFill>
                <a:latin typeface="Calibri" panose="02020603050405020304" pitchFamily="2"/>
              </a:rPr>
              <a:t>Data is spread among machines in advance </a:t>
            </a:r>
          </a:p>
          <a:p>
            <a:pPr marL="914400" marR="0" indent="0" algn="l">
              <a:lnSpc>
                <a:spcPts val="2400"/>
              </a:lnSpc>
              <a:spcBef>
                <a:spcPts val="365"/>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Computa</a:t>
            </a:r>
            <a:r>
              <a:rPr lang="en-US" sz="1700" spc="5">
                <a:solidFill>
                  <a:srgbClr val="000000"/>
                </a:solidFill>
                <a:latin typeface="Arial" panose="02020603050405020304" pitchFamily="2"/>
              </a:rPr>
              <a:t>ti</a:t>
            </a:r>
            <a:r>
              <a:rPr lang="en-US" sz="2000" spc="5">
                <a:solidFill>
                  <a:srgbClr val="000000"/>
                </a:solidFill>
                <a:latin typeface="Calibri" panose="02020603050405020304" pitchFamily="2"/>
              </a:rPr>
              <a:t>on happens where the data is stored, wherever possible </a:t>
            </a:r>
          </a:p>
          <a:p>
            <a:pPr marL="0" marR="0" indent="0" algn="ctr">
              <a:lnSpc>
                <a:spcPts val="2400"/>
              </a:lnSpc>
              <a:spcBef>
                <a:spcPts val="31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Data is replicated mul</a:t>
            </a:r>
            <a:r>
              <a:rPr lang="en-US" sz="1700" spc="5">
                <a:solidFill>
                  <a:srgbClr val="000000"/>
                </a:solidFill>
                <a:latin typeface="Arial" panose="02020603050405020304" pitchFamily="2"/>
              </a:rPr>
              <a:t>ti</a:t>
            </a:r>
            <a:r>
              <a:rPr lang="en-US" sz="2000" spc="5">
                <a:solidFill>
                  <a:srgbClr val="000000"/>
                </a:solidFill>
                <a:latin typeface="Calibri" panose="02020603050405020304" pitchFamily="2"/>
              </a:rPr>
              <a:t>ple </a:t>
            </a:r>
            <a:r>
              <a:rPr lang="en-US" sz="1700" spc="5">
                <a:solidFill>
                  <a:srgbClr val="000000"/>
                </a:solidFill>
                <a:latin typeface="Arial" panose="02020603050405020304" pitchFamily="2"/>
              </a:rPr>
              <a:t>ti</a:t>
            </a:r>
            <a:r>
              <a:rPr lang="en-US" sz="2000" spc="5">
                <a:solidFill>
                  <a:srgbClr val="000000"/>
                </a:solidFill>
                <a:latin typeface="Calibri" panose="02020603050405020304" pitchFamily="2"/>
              </a:rPr>
              <a:t>mes on the system for increased </a:t>
            </a:r>
          </a:p>
          <a:p>
            <a:pPr marL="1554480" marR="0" indent="0" algn="l">
              <a:lnSpc>
                <a:spcPts val="2000"/>
              </a:lnSpc>
              <a:spcBef>
                <a:spcPts val="310"/>
              </a:spcBef>
              <a:spcAft>
                <a:spcPts val="11450"/>
              </a:spcAft>
            </a:pPr>
            <a:r>
              <a:rPr lang="en-US" sz="2000" spc="0">
                <a:solidFill>
                  <a:srgbClr val="000000"/>
                </a:solidFill>
                <a:latin typeface="Calibri" panose="02020603050405020304" pitchFamily="2"/>
              </a:rPr>
              <a:t>availability and reliability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30 </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0">
                <a:solidFill>
                  <a:srgbClr val="107FA7"/>
                </a:solidFill>
                <a:latin typeface="Calibri" panose="02020603050405020304" pitchFamily="2"/>
              </a:rPr>
              <a:t>Hadoop: Very High/Level Overview </a:t>
            </a:r>
          </a:p>
        </p:txBody>
      </p:sp>
      <p:sp>
        <p:nvSpPr>
          <p:cNvPr id="3" name="Text Placeholder 2"/>
          <p:cNvSpPr>
            <a:spLocks noGrp="1"/>
          </p:cNvSpPr>
          <p:nvPr>
            <p:ph type="body" idx="10"/>
          </p:nvPr>
        </p:nvSpPr>
        <p:spPr>
          <a:xfrm>
            <a:off x="0" y="1110615"/>
            <a:ext cx="9144000" cy="5116195"/>
          </a:xfrm>
          <a:prstGeom prst="rect">
            <a:avLst/>
          </a:prstGeom>
          <a:noFill/>
          <a:ln w="0" cmpd="sng">
            <a:noFill/>
            <a:prstDash val="solid"/>
          </a:ln>
        </p:spPr>
        <p:txBody>
          <a:bodyPr vert="horz" lIns="0" tIns="90805" rIns="0" bIns="0" anchor="t">
            <a:normAutofit fontScale="70000"/>
          </a:bodyPr>
          <a:lstStyle/>
          <a:p>
            <a:pPr marL="548640" marR="0" indent="182880" algn="l">
              <a:lnSpc>
                <a:spcPts val="2100"/>
              </a:lnSpc>
              <a:spcAft>
                <a:spcPts val="0"/>
              </a:spcAft>
              <a:buFont typeface="Symbol"/>
              <a:buChar char="·"/>
            </a:pPr>
            <a:r>
              <a:rPr lang="en-US" sz="1950" b="1" spc="-15">
                <a:solidFill>
                  <a:srgbClr val="000000"/>
                </a:solidFill>
                <a:latin typeface="Calibri" panose="02020603050405020304" pitchFamily="2"/>
              </a:rPr>
              <a:t>When data is loaded into the system, it is split into ‘blocks’ </a:t>
            </a:r>
          </a:p>
          <a:p>
            <a:pPr marL="914400" marR="0" indent="0" algn="l">
              <a:lnSpc>
                <a:spcPts val="2200"/>
              </a:lnSpc>
              <a:spcBef>
                <a:spcPts val="520"/>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Typically 64MB or 128MB </a:t>
            </a:r>
          </a:p>
          <a:p>
            <a:pPr marL="548640" marR="0" indent="182880" algn="l">
              <a:lnSpc>
                <a:spcPts val="2400"/>
              </a:lnSpc>
              <a:spcBef>
                <a:spcPts val="1440"/>
              </a:spcBef>
              <a:spcAft>
                <a:spcPts val="0"/>
              </a:spcAft>
              <a:buFont typeface="Symbol"/>
              <a:buChar char="·"/>
            </a:pPr>
            <a:r>
              <a:rPr lang="en-US" sz="1950" b="1" spc="-10">
                <a:solidFill>
                  <a:srgbClr val="000000"/>
                </a:solidFill>
                <a:latin typeface="Calibri" panose="02020603050405020304" pitchFamily="2"/>
              </a:rPr>
              <a:t>Map tasks (the first part of the MapReduce system) work on rela</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vely </a:t>
            </a:r>
          </a:p>
          <a:p>
            <a:pPr marL="731520" marR="0" indent="0" algn="l">
              <a:lnSpc>
                <a:spcPts val="2100"/>
              </a:lnSpc>
              <a:spcBef>
                <a:spcPts val="285"/>
              </a:spcBef>
              <a:spcAft>
                <a:spcPts val="0"/>
              </a:spcAft>
            </a:pPr>
            <a:r>
              <a:rPr lang="en-US" sz="1950" b="1" spc="-20">
                <a:solidFill>
                  <a:srgbClr val="000000"/>
                </a:solidFill>
                <a:latin typeface="Calibri" panose="02020603050405020304" pitchFamily="2"/>
              </a:rPr>
              <a:t>small por</a:t>
            </a:r>
            <a:r>
              <a:rPr lang="en-US" sz="1850" b="1" spc="-25">
                <a:solidFill>
                  <a:srgbClr val="000000"/>
                </a:solidFill>
                <a:latin typeface="Arial" panose="02020603050405020304" pitchFamily="2"/>
              </a:rPr>
              <a:t>ti</a:t>
            </a:r>
            <a:r>
              <a:rPr lang="en-US" sz="1950" b="1" spc="-20">
                <a:solidFill>
                  <a:srgbClr val="000000"/>
                </a:solidFill>
                <a:latin typeface="Calibri" panose="02020603050405020304" pitchFamily="2"/>
              </a:rPr>
              <a:t>ons of data </a:t>
            </a:r>
          </a:p>
          <a:p>
            <a:pPr marL="914400" marR="0" indent="0" algn="l">
              <a:lnSpc>
                <a:spcPts val="2200"/>
              </a:lnSpc>
              <a:spcBef>
                <a:spcPts val="430"/>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Typically a single block </a:t>
            </a:r>
          </a:p>
          <a:p>
            <a:pPr marL="548640" marR="0" indent="182880" algn="l">
              <a:lnSpc>
                <a:spcPts val="2100"/>
              </a:lnSpc>
              <a:spcBef>
                <a:spcPts val="1620"/>
              </a:spcBef>
              <a:spcAft>
                <a:spcPts val="0"/>
              </a:spcAft>
              <a:buFont typeface="Symbol"/>
              <a:buChar char="·"/>
            </a:pPr>
            <a:r>
              <a:rPr lang="en-US" sz="1950" b="1" spc="-15">
                <a:solidFill>
                  <a:srgbClr val="000000"/>
                </a:solidFill>
                <a:latin typeface="Calibri" panose="02020603050405020304" pitchFamily="2"/>
              </a:rPr>
              <a:t>A master program allocates work to nodes such that a Map task will work </a:t>
            </a:r>
          </a:p>
          <a:p>
            <a:pPr marL="731520" marR="0" indent="0" algn="l">
              <a:lnSpc>
                <a:spcPts val="2000"/>
              </a:lnSpc>
              <a:spcBef>
                <a:spcPts val="375"/>
              </a:spcBef>
              <a:spcAft>
                <a:spcPts val="0"/>
              </a:spcAft>
            </a:pPr>
            <a:r>
              <a:rPr lang="en-US" sz="1950" b="1" spc="-20">
                <a:solidFill>
                  <a:srgbClr val="000000"/>
                </a:solidFill>
                <a:latin typeface="Calibri" panose="02020603050405020304" pitchFamily="2"/>
              </a:rPr>
              <a:t>on a block of data stored locally on that node whenever possible </a:t>
            </a:r>
          </a:p>
          <a:p>
            <a:pPr marL="0" marR="0" indent="0" algn="ctr">
              <a:lnSpc>
                <a:spcPts val="2200"/>
              </a:lnSpc>
              <a:spcBef>
                <a:spcPts val="515"/>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Many nodes work in parallel, each on their own part of the overall </a:t>
            </a:r>
          </a:p>
          <a:p>
            <a:pPr marL="1097280" marR="0" indent="0" algn="l">
              <a:lnSpc>
                <a:spcPts val="2000"/>
              </a:lnSpc>
              <a:spcBef>
                <a:spcPts val="335"/>
              </a:spcBef>
              <a:spcAft>
                <a:spcPts val="14460"/>
              </a:spcAft>
            </a:pPr>
            <a:r>
              <a:rPr lang="en-US" sz="1950" spc="5">
                <a:solidFill>
                  <a:srgbClr val="000000"/>
                </a:solidFill>
                <a:latin typeface="Calibri" panose="02020603050405020304" pitchFamily="2"/>
              </a:rPr>
              <a:t>dataset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1"31 </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600"/>
              </a:lnSpc>
              <a:spcAft>
                <a:spcPts val="1360"/>
              </a:spcAft>
            </a:pPr>
            <a:r>
              <a:rPr lang="en-US" sz="2350" b="1" spc="25">
                <a:solidFill>
                  <a:srgbClr val="107FA7"/>
                </a:solidFill>
                <a:latin typeface="Calibri" panose="02020603050405020304" pitchFamily="2"/>
              </a:rPr>
              <a:t>Fault Tolerance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90500" rIns="0" bIns="0" anchor="t">
            <a:normAutofit fontScale="90000"/>
          </a:bodyPr>
          <a:lstStyle/>
          <a:p>
            <a:pPr marL="548640" marR="0" indent="182880" algn="l">
              <a:lnSpc>
                <a:spcPts val="2400"/>
              </a:lnSpc>
              <a:spcAft>
                <a:spcPts val="0"/>
              </a:spcAft>
              <a:buFont typeface="Symbol"/>
              <a:buChar char="·"/>
            </a:pPr>
            <a:r>
              <a:rPr lang="en-US" sz="1950" b="1" spc="20">
                <a:solidFill>
                  <a:srgbClr val="000000"/>
                </a:solidFill>
                <a:latin typeface="Calibri" panose="02020603050405020304" pitchFamily="2"/>
              </a:rPr>
              <a:t>If a node fails, the master will detect that failure and re</a:t>
            </a:r>
            <a:r>
              <a:rPr lang="en-US" sz="1800" b="1" spc="20">
                <a:solidFill>
                  <a:srgbClr val="000000"/>
                </a:solidFill>
                <a:latin typeface="Arial" panose="02020603050405020304" pitchFamily="2"/>
              </a:rPr>
              <a:t>-</a:t>
            </a:r>
            <a:r>
              <a:rPr lang="en-US" sz="1950" b="1" spc="20">
                <a:solidFill>
                  <a:srgbClr val="000000"/>
                </a:solidFill>
                <a:latin typeface="Calibri" panose="02020603050405020304" pitchFamily="2"/>
              </a:rPr>
              <a:t>assign the work to </a:t>
            </a:r>
          </a:p>
          <a:p>
            <a:pPr marL="731520" marR="0" indent="0" algn="l">
              <a:lnSpc>
                <a:spcPts val="2000"/>
              </a:lnSpc>
              <a:spcBef>
                <a:spcPts val="295"/>
              </a:spcBef>
              <a:spcAft>
                <a:spcPts val="0"/>
              </a:spcAft>
            </a:pPr>
            <a:r>
              <a:rPr lang="en-US" sz="1950" b="1" spc="5">
                <a:solidFill>
                  <a:srgbClr val="000000"/>
                </a:solidFill>
                <a:latin typeface="Calibri" panose="02020603050405020304" pitchFamily="2"/>
              </a:rPr>
              <a:t>a different node on the system </a:t>
            </a:r>
          </a:p>
          <a:p>
            <a:pPr marL="548640" marR="0" indent="182880" algn="l">
              <a:lnSpc>
                <a:spcPts val="2400"/>
              </a:lnSpc>
              <a:spcBef>
                <a:spcPts val="1500"/>
              </a:spcBef>
              <a:spcAft>
                <a:spcPts val="0"/>
              </a:spcAft>
              <a:buFont typeface="Symbol"/>
              <a:buChar char="·"/>
            </a:pPr>
            <a:r>
              <a:rPr lang="en-US" sz="1950" b="1" spc="20">
                <a:solidFill>
                  <a:srgbClr val="000000"/>
                </a:solidFill>
                <a:latin typeface="Calibri" panose="02020603050405020304" pitchFamily="2"/>
              </a:rPr>
              <a:t>Restar</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ng a task does not require communica</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on with nodes working on </a:t>
            </a:r>
          </a:p>
          <a:p>
            <a:pPr marL="731520" marR="0" indent="0" algn="l">
              <a:lnSpc>
                <a:spcPts val="2100"/>
              </a:lnSpc>
              <a:spcBef>
                <a:spcPts val="295"/>
              </a:spcBef>
              <a:spcAft>
                <a:spcPts val="0"/>
              </a:spcAft>
            </a:pPr>
            <a:r>
              <a:rPr lang="en-US" sz="1950" b="1" spc="10">
                <a:solidFill>
                  <a:srgbClr val="000000"/>
                </a:solidFill>
                <a:latin typeface="Calibri" panose="02020603050405020304" pitchFamily="2"/>
              </a:rPr>
              <a:t>other por</a:t>
            </a:r>
            <a:r>
              <a:rPr lang="en-US" sz="1800" b="1" spc="10">
                <a:solidFill>
                  <a:srgbClr val="000000"/>
                </a:solidFill>
                <a:latin typeface="Arial" panose="02020603050405020304" pitchFamily="2"/>
              </a:rPr>
              <a:t>ti</a:t>
            </a:r>
            <a:r>
              <a:rPr lang="en-US" sz="1950" b="1" spc="10">
                <a:solidFill>
                  <a:srgbClr val="000000"/>
                </a:solidFill>
                <a:latin typeface="Calibri" panose="02020603050405020304" pitchFamily="2"/>
              </a:rPr>
              <a:t>ons of the data </a:t>
            </a:r>
          </a:p>
          <a:p>
            <a:pPr marL="548640" marR="0" indent="182880" algn="l">
              <a:lnSpc>
                <a:spcPts val="2400"/>
              </a:lnSpc>
              <a:spcBef>
                <a:spcPts val="1390"/>
              </a:spcBef>
              <a:spcAft>
                <a:spcPts val="0"/>
              </a:spcAft>
              <a:buFont typeface="Symbol"/>
              <a:buChar char="·"/>
            </a:pPr>
            <a:r>
              <a:rPr lang="en-US" sz="1950" b="1" spc="20">
                <a:solidFill>
                  <a:srgbClr val="000000"/>
                </a:solidFill>
                <a:latin typeface="Calibri" panose="02020603050405020304" pitchFamily="2"/>
              </a:rPr>
              <a:t>If a failed node restarts, it is automa</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cally added back to the system and </a:t>
            </a:r>
          </a:p>
          <a:p>
            <a:pPr marL="731520" marR="0" indent="0" algn="l">
              <a:lnSpc>
                <a:spcPts val="2000"/>
              </a:lnSpc>
              <a:spcBef>
                <a:spcPts val="295"/>
              </a:spcBef>
              <a:spcAft>
                <a:spcPts val="0"/>
              </a:spcAft>
            </a:pPr>
            <a:r>
              <a:rPr lang="en-US" sz="1950" b="1" spc="0">
                <a:solidFill>
                  <a:srgbClr val="000000"/>
                </a:solidFill>
                <a:latin typeface="Calibri" panose="02020603050405020304" pitchFamily="2"/>
              </a:rPr>
              <a:t>assigned new tasks </a:t>
            </a:r>
          </a:p>
          <a:p>
            <a:pPr marL="548640" marR="0" indent="182880" algn="l">
              <a:lnSpc>
                <a:spcPts val="2100"/>
              </a:lnSpc>
              <a:spcBef>
                <a:spcPts val="1660"/>
              </a:spcBef>
              <a:spcAft>
                <a:spcPts val="0"/>
              </a:spcAft>
              <a:buFont typeface="Symbol"/>
              <a:buChar char="·"/>
            </a:pPr>
            <a:r>
              <a:rPr lang="en-US" sz="1950" b="1" spc="20">
                <a:solidFill>
                  <a:srgbClr val="000000"/>
                </a:solidFill>
                <a:latin typeface="Calibri" panose="02020603050405020304" pitchFamily="2"/>
              </a:rPr>
              <a:t>If a node appears to be running slowly, the master can redundantly </a:t>
            </a:r>
          </a:p>
          <a:p>
            <a:pPr marL="731520" marR="0" indent="0" algn="l">
              <a:lnSpc>
                <a:spcPts val="2000"/>
              </a:lnSpc>
              <a:spcBef>
                <a:spcPts val="375"/>
              </a:spcBef>
              <a:spcAft>
                <a:spcPts val="0"/>
              </a:spcAft>
            </a:pPr>
            <a:r>
              <a:rPr lang="en-US" sz="1950" b="1" spc="10">
                <a:solidFill>
                  <a:srgbClr val="000000"/>
                </a:solidFill>
                <a:latin typeface="Calibri" panose="02020603050405020304" pitchFamily="2"/>
              </a:rPr>
              <a:t>execute another instance of the same task </a:t>
            </a:r>
          </a:p>
          <a:p>
            <a:pPr marL="914400" marR="0" indent="0" algn="l">
              <a:lnSpc>
                <a:spcPts val="2700"/>
              </a:lnSpc>
              <a:spcBef>
                <a:spcPts val="115"/>
              </a:spcBef>
              <a:spcAft>
                <a:spcPts val="10890"/>
              </a:spcAft>
            </a:pP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Results from the first to finish will be used </a:t>
            </a:r>
            <a:b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Known as ‘specula</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ve execu</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on’ </a:t>
            </a:r>
          </a:p>
        </p:txBody>
      </p:sp>
      <p:sp>
        <p:nvSpPr>
          <p:cNvPr id="6" name="Text Placeholder 5"/>
          <p:cNvSpPr>
            <a:spLocks noGrp="1"/>
          </p:cNvSpPr>
          <p:nvPr>
            <p:ph type="body" idx="10"/>
          </p:nvPr>
        </p:nvSpPr>
        <p:spPr>
          <a:xfrm>
            <a:off x="1892935" y="6387465"/>
            <a:ext cx="6906895" cy="246380"/>
          </a:xfrm>
          <a:prstGeom prst="rect">
            <a:avLst/>
          </a:prstGeom>
          <a:noFill/>
          <a:ln w="0" cmpd="sng">
            <a:noFill/>
            <a:prstDash val="solid"/>
          </a:ln>
        </p:spPr>
        <p:txBody>
          <a:bodyPr vert="horz" lIns="0" tIns="34290" rIns="0" bIns="0" anchor="t"/>
          <a:lstStyle/>
          <a:p>
            <a:pPr marL="0" marR="0" indent="0" algn="l">
              <a:lnSpc>
                <a:spcPts val="1400"/>
              </a:lnSpc>
              <a:spcAft>
                <a:spcPts val="275"/>
              </a:spcAft>
              <a:tabLst>
                <a:tab pos="6903720" algn="r"/>
              </a:tabLst>
            </a:pPr>
            <a:r>
              <a:rPr lang="en-US" sz="1050" b="1" spc="0">
                <a:solidFill>
                  <a:srgbClr val="FFFFFF"/>
                </a:solidFill>
                <a:latin typeface="Calibri" panose="02020603050405020304" pitchFamily="2"/>
              </a:rPr>
              <a:t>© Copyright 2010/2014 Cloudera. All rights reserved. Not to be reproduced without prior wri</a:t>
            </a:r>
            <a:r>
              <a:rPr lang="en-US" sz="950" b="1" spc="0">
                <a:solidFill>
                  <a:srgbClr val="FFFFFF"/>
                </a:solidFill>
                <a:latin typeface="Arial" panose="02020603050405020304" pitchFamily="2"/>
              </a:rPr>
              <a:t>tt</a:t>
            </a:r>
            <a:r>
              <a:rPr lang="en-US" sz="1050" b="1"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50" b="1" spc="0">
                <a:solidFill>
                  <a:srgbClr val="FFFFFF"/>
                </a:solidFill>
                <a:latin typeface="Arial" panose="02020603050405020304" pitchFamily="2"/>
              </a:rPr>
              <a:t>-</a:t>
            </a:r>
            <a:r>
              <a:rPr lang="en-US" sz="1200" b="1" spc="0">
                <a:solidFill>
                  <a:srgbClr val="FFFFFF"/>
                </a:solidFill>
                <a:latin typeface="Calibri" panose="02020603050405020304" pitchFamily="2"/>
              </a:rPr>
              <a:t>32 </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Hadoop </a:t>
            </a:r>
          </a:p>
        </p:txBody>
      </p:sp>
      <p:sp>
        <p:nvSpPr>
          <p:cNvPr id="3" name="Text Placeholder 2"/>
          <p:cNvSpPr>
            <a:spLocks noGrp="1"/>
          </p:cNvSpPr>
          <p:nvPr>
            <p:ph type="body" idx="10"/>
          </p:nvPr>
        </p:nvSpPr>
        <p:spPr>
          <a:xfrm>
            <a:off x="0" y="986790"/>
            <a:ext cx="9144000" cy="1433195"/>
          </a:xfrm>
          <a:prstGeom prst="rect">
            <a:avLst/>
          </a:prstGeom>
          <a:noFill/>
          <a:ln w="0" cmpd="sng">
            <a:noFill/>
            <a:prstDash val="solid"/>
          </a:ln>
        </p:spPr>
        <p:txBody>
          <a:bodyPr vert="horz" lIns="0" tIns="206375" rIns="0" bIns="0" anchor="t">
            <a:normAutofit fontScale="95000"/>
          </a:bodyPr>
          <a:lstStyle/>
          <a:p>
            <a:pPr marL="548640" marR="0" indent="0" algn="l">
              <a:lnSpc>
                <a:spcPts val="2300"/>
              </a:lnSpc>
              <a:spcAft>
                <a:spcPts val="0"/>
              </a:spcAft>
            </a:pPr>
            <a:r>
              <a:rPr lang="en-US" sz="750" spc="25">
                <a:solidFill>
                  <a:srgbClr val="2DA6C9"/>
                </a:solidFill>
                <a:latin typeface="Wingdings" panose="02020603050405020304" pitchFamily="2"/>
              </a:rPr>
              <a:t>!</a:t>
            </a:r>
            <a:r>
              <a:rPr lang="en-US" sz="1950" b="1" spc="25">
                <a:solidFill>
                  <a:srgbClr val="000000"/>
                </a:solidFill>
                <a:latin typeface="Calibri" panose="02020603050405020304" pitchFamily="2"/>
              </a:rPr>
              <a:t> A radical new approach to distributed compu</a:t>
            </a:r>
            <a:r>
              <a:rPr lang="en-US" sz="1850" b="1" spc="25">
                <a:solidFill>
                  <a:srgbClr val="000000"/>
                </a:solidFill>
                <a:latin typeface="Arial Narrow" panose="02020603050405020304" pitchFamily="2"/>
              </a:rPr>
              <a:t>ti</a:t>
            </a:r>
            <a:r>
              <a:rPr lang="en-US" sz="1950" b="1" spc="25">
                <a:solidFill>
                  <a:srgbClr val="000000"/>
                </a:solidFill>
                <a:latin typeface="Calibri" panose="02020603050405020304" pitchFamily="2"/>
              </a:rPr>
              <a:t>ng </a:t>
            </a:r>
          </a:p>
          <a:p>
            <a:pPr marL="914400" marR="0" indent="0" algn="l">
              <a:lnSpc>
                <a:spcPts val="2700"/>
              </a:lnSpc>
              <a:spcBef>
                <a:spcPts val="50"/>
              </a:spcBef>
              <a:spcAft>
                <a:spcPts val="1935"/>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Distribute data when the data is being stored </a:t>
            </a:r>
            <a:b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Run computa</a:t>
            </a:r>
            <a:r>
              <a:rPr lang="en-US" sz="1800" spc="0">
                <a:solidFill>
                  <a:srgbClr val="000000"/>
                </a:solidFill>
                <a:latin typeface="Arial" panose="02020603050405020304" pitchFamily="2"/>
              </a:rPr>
              <a:t>ti</a:t>
            </a:r>
            <a:r>
              <a:rPr lang="en-US" sz="1950" spc="0">
                <a:solidFill>
                  <a:srgbClr val="000000"/>
                </a:solidFill>
                <a:latin typeface="Calibri" panose="02020603050405020304" pitchFamily="2"/>
              </a:rPr>
              <a:t>on where the data is stored </a:t>
            </a:r>
          </a:p>
        </p:txBody>
      </p:sp>
      <p:sp>
        <p:nvSpPr>
          <p:cNvPr id="8" name="Text Placeholder 7"/>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1"33 </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0000"/>
          </a:bodyPr>
          <a:lstStyle/>
          <a:p>
            <a:pPr marL="457200" marR="0" indent="0" algn="l">
              <a:lnSpc>
                <a:spcPts val="2500"/>
              </a:lnSpc>
              <a:spcAft>
                <a:spcPts val="1555"/>
              </a:spcAft>
            </a:pPr>
            <a:r>
              <a:rPr lang="en-US" sz="2350" b="1" spc="85">
                <a:solidFill>
                  <a:srgbClr val="107FA7"/>
                </a:solidFill>
                <a:latin typeface="Calibri" panose="02020603050405020304" pitchFamily="2"/>
              </a:rPr>
              <a:t>Hadoop: Very High/Level Overview </a:t>
            </a:r>
          </a:p>
        </p:txBody>
      </p:sp>
      <p:sp>
        <p:nvSpPr>
          <p:cNvPr id="3" name="Text Placeholder 2"/>
          <p:cNvSpPr>
            <a:spLocks noGrp="1"/>
          </p:cNvSpPr>
          <p:nvPr>
            <p:ph type="body" idx="10"/>
          </p:nvPr>
        </p:nvSpPr>
        <p:spPr>
          <a:xfrm>
            <a:off x="0" y="986790"/>
            <a:ext cx="9144000" cy="1663700"/>
          </a:xfrm>
          <a:prstGeom prst="rect">
            <a:avLst/>
          </a:prstGeom>
          <a:noFill/>
          <a:ln w="0" cmpd="sng">
            <a:noFill/>
            <a:prstDash val="solid"/>
          </a:ln>
        </p:spPr>
        <p:txBody>
          <a:bodyPr vert="horz" lIns="0" tIns="233045" rIns="0" bIns="0" anchor="t"/>
          <a:lstStyle/>
          <a:p>
            <a:pPr marL="548640" marR="0" indent="182880" algn="l">
              <a:lnSpc>
                <a:spcPts val="2000"/>
              </a:lnSpc>
              <a:spcAft>
                <a:spcPts val="0"/>
              </a:spcAft>
              <a:buFont typeface="Wingdings"/>
              <a:buChar char="n"/>
            </a:pPr>
            <a:r>
              <a:rPr lang="en-US" sz="1950" b="1" spc="15">
                <a:solidFill>
                  <a:srgbClr val="000000"/>
                </a:solidFill>
                <a:latin typeface="Calibri" panose="02020603050405020304" pitchFamily="2"/>
              </a:rPr>
              <a:t>Data is split into “blocks” when loaded </a:t>
            </a:r>
          </a:p>
          <a:p>
            <a:pPr marL="548640" marR="0" indent="182880" algn="l">
              <a:lnSpc>
                <a:spcPts val="2000"/>
              </a:lnSpc>
              <a:spcBef>
                <a:spcPts val="1835"/>
              </a:spcBef>
              <a:spcAft>
                <a:spcPts val="0"/>
              </a:spcAft>
              <a:buFont typeface="Wingdings"/>
              <a:buChar char="n"/>
            </a:pPr>
            <a:r>
              <a:rPr lang="en-US" sz="1950" b="1" spc="20">
                <a:solidFill>
                  <a:srgbClr val="000000"/>
                </a:solidFill>
                <a:latin typeface="Calibri" panose="02020603050405020304" pitchFamily="2"/>
              </a:rPr>
              <a:t>Map tasks typically work on a single block </a:t>
            </a:r>
          </a:p>
          <a:p>
            <a:pPr marL="548640" marR="0" indent="182880" algn="l">
              <a:lnSpc>
                <a:spcPts val="2000"/>
              </a:lnSpc>
              <a:spcBef>
                <a:spcPts val="1805"/>
              </a:spcBef>
              <a:spcAft>
                <a:spcPts val="1605"/>
              </a:spcAft>
              <a:buFont typeface="Wingdings"/>
              <a:buChar char="n"/>
            </a:pPr>
            <a:r>
              <a:rPr lang="en-US" sz="1950" b="1" spc="20">
                <a:solidFill>
                  <a:srgbClr val="000000"/>
                </a:solidFill>
                <a:latin typeface="Calibri" panose="02020603050405020304" pitchFamily="2"/>
              </a:rPr>
              <a:t>A master program manages tasks </a:t>
            </a:r>
          </a:p>
        </p:txBody>
      </p:sp>
      <p:sp>
        <p:nvSpPr>
          <p:cNvPr id="6" name="Text Placeholder 5"/>
          <p:cNvSpPr>
            <a:spLocks noGrp="1"/>
          </p:cNvSpPr>
          <p:nvPr>
            <p:ph type="body" idx="10"/>
          </p:nvPr>
        </p:nvSpPr>
        <p:spPr>
          <a:xfrm>
            <a:off x="1877695" y="3127375"/>
            <a:ext cx="1011555" cy="2386330"/>
          </a:xfrm>
          <a:prstGeom prst="rect">
            <a:avLst/>
          </a:prstGeom>
          <a:noFill/>
          <a:ln w="0" cmpd="sng">
            <a:noFill/>
            <a:prstDash val="solid"/>
          </a:ln>
        </p:spPr>
        <p:txBody>
          <a:bodyPr vert="horz" lIns="0" tIns="0" rIns="0" bIns="0" anchor="t"/>
          <a:lstStyle/>
          <a:p>
            <a:pPr marL="0" marR="0" indent="0" algn="just">
              <a:lnSpc>
                <a:spcPts val="900"/>
              </a:lnSpc>
              <a:spcAft>
                <a:spcPts val="0"/>
              </a:spcAft>
            </a:pPr>
            <a:r>
              <a:rPr lang="en-US" sz="800" spc="-5">
                <a:solidFill>
                  <a:srgbClr val="000000"/>
                </a:solidFill>
                <a:latin typeface="Arial" panose="02020603050405020304" pitchFamily="2"/>
              </a:rPr>
              <a:t>Lorem ipsum dolor sit amet, consectetur sed adipisicing elit, ado lei eiusmod tempor etma incididunt ut libore tua dolore magna alli quio ut enim ad minim veni veniam, quis nostruda exercitation ul laco es sed laboris nisi ut eres aliquip ex eaco modai consequat. Duis hona irure dolor in repre sie honerit in ame mina lo voluptate elit esse oda cillum le dolore eu fugi gia nulla aria tur. Ente culpa qui officia ledea un mollit anim id est o laborum ame elita tu a magna omnibus et. </a:t>
            </a:r>
          </a:p>
        </p:txBody>
      </p:sp>
      <p:sp>
        <p:nvSpPr>
          <p:cNvPr id="7" name="Text Placeholder 6"/>
          <p:cNvSpPr>
            <a:spLocks noGrp="1"/>
          </p:cNvSpPr>
          <p:nvPr>
            <p:ph type="body" idx="10"/>
          </p:nvPr>
        </p:nvSpPr>
        <p:spPr>
          <a:xfrm>
            <a:off x="1892935" y="6452870"/>
            <a:ext cx="6909435" cy="127635"/>
          </a:xfrm>
          <a:prstGeom prst="rect">
            <a:avLst/>
          </a:prstGeom>
          <a:noFill/>
          <a:ln w="0" cmpd="sng">
            <a:noFill/>
            <a:prstDash val="solid"/>
          </a:ln>
        </p:spPr>
        <p:txBody>
          <a:bodyPr vert="horz" lIns="0" tIns="0" rIns="0" bIns="0" anchor="t"/>
          <a:lstStyle/>
          <a:p>
            <a:pPr marL="0" marR="0" indent="0" algn="l">
              <a:lnSpc>
                <a:spcPts val="1000"/>
              </a:lnSpc>
              <a:spcAft>
                <a:spcPts val="0"/>
              </a:spcAft>
              <a:tabLst>
                <a:tab pos="6903720" algn="r"/>
              </a:tabLst>
            </a:pPr>
            <a:r>
              <a:rPr lang="en-US" sz="1050" b="1" spc="0">
                <a:solidFill>
                  <a:srgbClr val="FFFFFF"/>
                </a:solidFill>
                <a:latin typeface="Calibri" panose="02020603050405020304" pitchFamily="2"/>
              </a:rPr>
              <a:t>© Copyright 2010/2014 Cloudera. All rights reserved. Not to be reproduced without prior wri</a:t>
            </a:r>
            <a:r>
              <a:rPr lang="en-US" sz="1000" b="1" spc="0">
                <a:solidFill>
                  <a:srgbClr val="FFFFFF"/>
                </a:solidFill>
                <a:latin typeface="Arial" panose="02020603050405020304" pitchFamily="2"/>
              </a:rPr>
              <a:t>tt</a:t>
            </a:r>
            <a:r>
              <a:rPr lang="en-US" sz="1050" b="1" spc="0">
                <a:solidFill>
                  <a:srgbClr val="FFFFFF"/>
                </a:solidFill>
                <a:latin typeface="Calibri" panose="02020603050405020304" pitchFamily="2"/>
              </a:rPr>
              <a:t>en consent. </a:t>
            </a:r>
            <a:r>
              <a:rPr lang="en-US" sz="1100" b="1" spc="0">
                <a:solidFill>
                  <a:srgbClr val="FFFFFF"/>
                </a:solidFill>
                <a:latin typeface="Calibri" panose="02020603050405020304" pitchFamily="2"/>
              </a:rPr>
              <a:t>1"34 </a:t>
            </a:r>
          </a:p>
        </p:txBody>
      </p:sp>
      <p:sp>
        <p:nvSpPr>
          <p:cNvPr id="8" name="Text Placeholder 7"/>
          <p:cNvSpPr>
            <a:spLocks noGrp="1"/>
          </p:cNvSpPr>
          <p:nvPr>
            <p:ph type="body" idx="10"/>
          </p:nvPr>
        </p:nvSpPr>
        <p:spPr>
          <a:xfrm>
            <a:off x="4645025" y="2697480"/>
            <a:ext cx="3505200" cy="146050"/>
          </a:xfrm>
          <a:prstGeom prst="rect">
            <a:avLst/>
          </a:prstGeom>
          <a:noFill/>
          <a:ln w="0" cmpd="sng">
            <a:noFill/>
            <a:prstDash val="solid"/>
          </a:ln>
        </p:spPr>
        <p:txBody>
          <a:bodyPr vert="horz" lIns="0" tIns="0" rIns="0" bIns="0" anchor="t"/>
          <a:lstStyle/>
          <a:p>
            <a:pPr marL="0" marR="0" indent="0" algn="l">
              <a:lnSpc>
                <a:spcPts val="1100"/>
              </a:lnSpc>
              <a:spcAft>
                <a:spcPts val="0"/>
              </a:spcAft>
              <a:tabLst>
                <a:tab pos="3520440" algn="r"/>
              </a:tabLst>
            </a:pPr>
            <a:r>
              <a:rPr lang="en-US" sz="1550" b="1" spc="0">
                <a:solidFill>
                  <a:srgbClr val="107FA7"/>
                </a:solidFill>
                <a:latin typeface="Calibri" panose="02020603050405020304" pitchFamily="2"/>
              </a:rPr>
              <a:t>Slave Nodes Master </a:t>
            </a:r>
          </a:p>
        </p:txBody>
      </p:sp>
      <p:sp>
        <p:nvSpPr>
          <p:cNvPr id="9" name="Text Placeholder 8"/>
          <p:cNvSpPr>
            <a:spLocks noGrp="1"/>
          </p:cNvSpPr>
          <p:nvPr>
            <p:ph type="body" idx="10"/>
          </p:nvPr>
        </p:nvSpPr>
        <p:spPr>
          <a:xfrm>
            <a:off x="5269865" y="3822065"/>
            <a:ext cx="853440" cy="585470"/>
          </a:xfrm>
          <a:prstGeom prst="rect">
            <a:avLst/>
          </a:prstGeom>
          <a:noFill/>
          <a:ln w="0" cmpd="sng">
            <a:noFill/>
            <a:prstDash val="solid"/>
          </a:ln>
        </p:spPr>
        <p:txBody>
          <a:bodyPr vert="horz" lIns="0" tIns="0" rIns="0" bIns="0" anchor="t"/>
          <a:lstStyle/>
          <a:p>
            <a:pPr marL="0" marR="0" indent="0" algn="just">
              <a:lnSpc>
                <a:spcPts val="800"/>
              </a:lnSpc>
              <a:spcAft>
                <a:spcPts val="0"/>
              </a:spcAft>
            </a:pPr>
            <a:r>
              <a:rPr lang="en-US" sz="700" spc="-15">
                <a:solidFill>
                  <a:srgbClr val="000000"/>
                </a:solidFill>
                <a:latin typeface="Arial" panose="02020603050405020304" pitchFamily="2"/>
              </a:rPr>
              <a:t>ut enim ad minim veni veniam, quis nostruda exercitation ul laco es sed laboris nisi ut eres aliquip ex eaco modai consequat. Duis hona </a:t>
            </a:r>
          </a:p>
        </p:txBody>
      </p:sp>
      <p:sp>
        <p:nvSpPr>
          <p:cNvPr id="10" name="Text Placeholder 9"/>
          <p:cNvSpPr>
            <a:spLocks noGrp="1"/>
          </p:cNvSpPr>
          <p:nvPr>
            <p:ph type="body" idx="10"/>
          </p:nvPr>
        </p:nvSpPr>
        <p:spPr>
          <a:xfrm>
            <a:off x="5269865" y="4641850"/>
            <a:ext cx="853440" cy="582295"/>
          </a:xfrm>
          <a:prstGeom prst="rect">
            <a:avLst/>
          </a:prstGeom>
          <a:noFill/>
          <a:ln w="0" cmpd="sng">
            <a:noFill/>
            <a:prstDash val="solid"/>
          </a:ln>
        </p:spPr>
        <p:txBody>
          <a:bodyPr vert="horz" lIns="0" tIns="0" rIns="0" bIns="0" anchor="t"/>
          <a:lstStyle/>
          <a:p>
            <a:pPr marL="0" marR="0" indent="0" algn="just">
              <a:lnSpc>
                <a:spcPts val="800"/>
              </a:lnSpc>
              <a:spcAft>
                <a:spcPts val="0"/>
              </a:spcAft>
            </a:pPr>
            <a:r>
              <a:rPr lang="en-US" sz="700" spc="-15">
                <a:solidFill>
                  <a:srgbClr val="000000"/>
                </a:solidFill>
                <a:latin typeface="Arial" panose="02020603050405020304" pitchFamily="2"/>
              </a:rPr>
              <a:t>irure dolor in repre sie honerit in ame mina lo voluptate elit esse oda cillum le dolore eu fug gia nulla aria tur. Ente culpa qui officia ledea </a:t>
            </a:r>
          </a:p>
        </p:txBody>
      </p:sp>
      <p:sp>
        <p:nvSpPr>
          <p:cNvPr id="11" name="Text Placeholder 10"/>
          <p:cNvSpPr>
            <a:spLocks noGrp="1"/>
          </p:cNvSpPr>
          <p:nvPr>
            <p:ph type="body" idx="10"/>
          </p:nvPr>
        </p:nvSpPr>
        <p:spPr>
          <a:xfrm>
            <a:off x="5273040" y="3039110"/>
            <a:ext cx="859790" cy="588010"/>
          </a:xfrm>
          <a:prstGeom prst="rect">
            <a:avLst/>
          </a:prstGeom>
          <a:noFill/>
          <a:ln w="0" cmpd="sng">
            <a:noFill/>
            <a:prstDash val="solid"/>
          </a:ln>
        </p:spPr>
        <p:txBody>
          <a:bodyPr vert="horz" lIns="0" tIns="0" rIns="0" bIns="0" anchor="t"/>
          <a:lstStyle/>
          <a:p>
            <a:pPr marL="0" marR="0" indent="0" algn="l">
              <a:lnSpc>
                <a:spcPts val="800"/>
              </a:lnSpc>
              <a:spcAft>
                <a:spcPts val="0"/>
              </a:spcAft>
            </a:pPr>
            <a:r>
              <a:rPr lang="en-US" sz="700" spc="-10">
                <a:solidFill>
                  <a:srgbClr val="000000"/>
                </a:solidFill>
                <a:latin typeface="Arial" panose="02020603050405020304" pitchFamily="2"/>
              </a:rPr>
              <a:t>Lorem ipsum dolor s amet, consectetur se adipisicing elit, ado l eiusmod tempor etma incididunt ut libore tua dolore magna alli quio </a:t>
            </a:r>
          </a:p>
        </p:txBody>
      </p:sp>
      <p:sp>
        <p:nvSpPr>
          <p:cNvPr id="12" name="Text Placeholder 11"/>
          <p:cNvSpPr>
            <a:spLocks noGrp="1"/>
          </p:cNvSpPr>
          <p:nvPr>
            <p:ph type="body" idx="10"/>
          </p:nvPr>
        </p:nvSpPr>
        <p:spPr>
          <a:xfrm>
            <a:off x="5273040" y="5437505"/>
            <a:ext cx="862330" cy="286385"/>
          </a:xfrm>
          <a:prstGeom prst="rect">
            <a:avLst/>
          </a:prstGeom>
          <a:noFill/>
          <a:ln w="0" cmpd="sng">
            <a:noFill/>
            <a:prstDash val="solid"/>
          </a:ln>
        </p:spPr>
        <p:txBody>
          <a:bodyPr vert="horz" lIns="0" tIns="0" rIns="0" bIns="0" anchor="t"/>
          <a:lstStyle/>
          <a:p>
            <a:pPr marL="0" marR="0" indent="0" algn="l">
              <a:lnSpc>
                <a:spcPts val="700"/>
              </a:lnSpc>
              <a:spcAft>
                <a:spcPts val="0"/>
              </a:spcAft>
            </a:pPr>
            <a:r>
              <a:rPr lang="en-US" sz="700" spc="-10">
                <a:solidFill>
                  <a:srgbClr val="000000"/>
                </a:solidFill>
                <a:latin typeface="Arial" panose="02020603050405020304" pitchFamily="2"/>
              </a:rPr>
              <a:t>un mollit anim id est o laborum ame elita tu a magna omnibus et. </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Core Hadoop Concepts </a:t>
            </a:r>
          </a:p>
        </p:txBody>
      </p:sp>
      <p:sp>
        <p:nvSpPr>
          <p:cNvPr id="3" name="Text Placeholder 2"/>
          <p:cNvSpPr>
            <a:spLocks noGrp="1"/>
          </p:cNvSpPr>
          <p:nvPr>
            <p:ph type="body" idx="10"/>
          </p:nvPr>
        </p:nvSpPr>
        <p:spPr>
          <a:xfrm>
            <a:off x="560705" y="1110615"/>
            <a:ext cx="6172200" cy="5116195"/>
          </a:xfrm>
          <a:prstGeom prst="rect">
            <a:avLst/>
          </a:prstGeom>
          <a:noFill/>
          <a:ln w="0" cmpd="sng">
            <a:noFill/>
            <a:prstDash val="solid"/>
          </a:ln>
        </p:spPr>
        <p:txBody>
          <a:bodyPr vert="horz" lIns="0" tIns="90805" rIns="0" bIns="0" anchor="t">
            <a:normAutofit fontScale="70000"/>
          </a:bodyPr>
          <a:lstStyle/>
          <a:p>
            <a:pPr marL="411480" marR="0" indent="182880" algn="l">
              <a:lnSpc>
                <a:spcPts val="2200"/>
              </a:lnSpc>
              <a:spcAft>
                <a:spcPts val="0"/>
              </a:spcAft>
              <a:buFont typeface="Symbol"/>
              <a:buChar char="·"/>
            </a:pPr>
            <a:r>
              <a:rPr lang="en-US" sz="1950" b="1" spc="-5">
                <a:solidFill>
                  <a:srgbClr val="000000"/>
                </a:solidFill>
                <a:latin typeface="Calibri" panose="02020603050405020304" pitchFamily="2"/>
              </a:rPr>
              <a:t>Applica</a:t>
            </a:r>
            <a:r>
              <a:rPr lang="en-US" sz="1650" b="1" spc="-10">
                <a:solidFill>
                  <a:srgbClr val="000000"/>
                </a:solidFill>
                <a:latin typeface="Arial" panose="02020603050405020304" pitchFamily="2"/>
              </a:rPr>
              <a:t>ti</a:t>
            </a:r>
            <a:r>
              <a:rPr lang="en-US" sz="1950" b="1" spc="-5">
                <a:solidFill>
                  <a:srgbClr val="000000"/>
                </a:solidFill>
                <a:latin typeface="Calibri" panose="02020603050405020304" pitchFamily="2"/>
              </a:rPr>
              <a:t>ons are wri</a:t>
            </a:r>
            <a:r>
              <a:rPr lang="en-US" sz="1650" b="1" spc="-10">
                <a:solidFill>
                  <a:srgbClr val="000000"/>
                </a:solidFill>
                <a:latin typeface="Arial" panose="02020603050405020304" pitchFamily="2"/>
              </a:rPr>
              <a:t>tt</a:t>
            </a:r>
            <a:r>
              <a:rPr lang="en-US" sz="1950" b="1" spc="-5">
                <a:solidFill>
                  <a:srgbClr val="000000"/>
                </a:solidFill>
                <a:latin typeface="Calibri" panose="02020603050405020304" pitchFamily="2"/>
              </a:rPr>
              <a:t>en in high</a:t>
            </a:r>
            <a:r>
              <a:rPr lang="en-US" sz="1650" b="1" spc="-10">
                <a:solidFill>
                  <a:srgbClr val="000000"/>
                </a:solidFill>
                <a:latin typeface="Arial" panose="02020603050405020304" pitchFamily="2"/>
              </a:rPr>
              <a:t>-</a:t>
            </a:r>
            <a:r>
              <a:rPr lang="en-US" sz="1950" b="1" spc="-5">
                <a:solidFill>
                  <a:srgbClr val="000000"/>
                </a:solidFill>
                <a:latin typeface="Calibri" panose="02020603050405020304" pitchFamily="2"/>
              </a:rPr>
              <a:t>level code </a:t>
            </a:r>
          </a:p>
          <a:p>
            <a:pPr marL="411480" marR="0" indent="182880" algn="l">
              <a:lnSpc>
                <a:spcPts val="2200"/>
              </a:lnSpc>
              <a:spcBef>
                <a:spcPts val="1635"/>
              </a:spcBef>
              <a:spcAft>
                <a:spcPts val="0"/>
              </a:spcAft>
              <a:buFont typeface="Symbol"/>
              <a:buChar char="·"/>
            </a:pPr>
            <a:r>
              <a:rPr lang="en-US" sz="1950" b="1" spc="-10">
                <a:solidFill>
                  <a:srgbClr val="000000"/>
                </a:solidFill>
                <a:latin typeface="Calibri" panose="02020603050405020304" pitchFamily="2"/>
              </a:rPr>
              <a:t>Nodes talk to each other as li</a:t>
            </a:r>
            <a:r>
              <a:rPr lang="en-US" sz="1650" b="1" spc="-15">
                <a:solidFill>
                  <a:srgbClr val="000000"/>
                </a:solidFill>
                <a:latin typeface="Arial" panose="02020603050405020304" pitchFamily="2"/>
              </a:rPr>
              <a:t>tt</a:t>
            </a:r>
            <a:r>
              <a:rPr lang="en-US" sz="1950" b="1" spc="-10">
                <a:solidFill>
                  <a:srgbClr val="000000"/>
                </a:solidFill>
                <a:latin typeface="Calibri" panose="02020603050405020304" pitchFamily="2"/>
              </a:rPr>
              <a:t>le as possible </a:t>
            </a:r>
          </a:p>
          <a:p>
            <a:pPr marL="411480" marR="0" indent="182880" algn="l">
              <a:lnSpc>
                <a:spcPts val="2700"/>
              </a:lnSpc>
              <a:spcBef>
                <a:spcPts val="1080"/>
              </a:spcBef>
              <a:spcAft>
                <a:spcPts val="0"/>
              </a:spcAft>
              <a:buFont typeface="Symbol"/>
              <a:buChar char="·"/>
            </a:pPr>
            <a:r>
              <a:rPr lang="en-US" sz="1950" b="1" spc="0">
                <a:solidFill>
                  <a:srgbClr val="000000"/>
                </a:solidFill>
                <a:latin typeface="Calibri" panose="02020603050405020304" pitchFamily="2"/>
              </a:rPr>
              <a:t>Data is distributed in advance </a:t>
            </a:r>
            <a:b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Bring the computa</a:t>
            </a:r>
            <a:r>
              <a:rPr lang="en-US" sz="1650" spc="0">
                <a:solidFill>
                  <a:srgbClr val="000000"/>
                </a:solidFill>
                <a:latin typeface="Arial" panose="02020603050405020304" pitchFamily="2"/>
              </a:rPr>
              <a:t>ti</a:t>
            </a:r>
            <a:r>
              <a:rPr lang="en-US" sz="1950" spc="0">
                <a:solidFill>
                  <a:srgbClr val="000000"/>
                </a:solidFill>
                <a:latin typeface="Calibri" panose="02020603050405020304" pitchFamily="2"/>
              </a:rPr>
              <a:t>on to the data </a:t>
            </a:r>
          </a:p>
          <a:p>
            <a:pPr marL="411480" marR="0" indent="182880" algn="l">
              <a:lnSpc>
                <a:spcPts val="2100"/>
              </a:lnSpc>
              <a:spcBef>
                <a:spcPts val="1610"/>
              </a:spcBef>
              <a:spcAft>
                <a:spcPts val="0"/>
              </a:spcAft>
              <a:buFont typeface="Symbol"/>
              <a:buChar char="·"/>
            </a:pPr>
            <a:r>
              <a:rPr lang="en-US" sz="1950" b="1" spc="-25">
                <a:solidFill>
                  <a:srgbClr val="000000"/>
                </a:solidFill>
                <a:latin typeface="Calibri" panose="02020603050405020304" pitchFamily="2"/>
              </a:rPr>
              <a:t>Data is replicated for increased availability and reliability </a:t>
            </a:r>
          </a:p>
          <a:p>
            <a:pPr marL="411480" marR="0" indent="182880" algn="l">
              <a:lnSpc>
                <a:spcPts val="2200"/>
              </a:lnSpc>
              <a:spcBef>
                <a:spcPts val="1660"/>
              </a:spcBef>
              <a:spcAft>
                <a:spcPts val="19410"/>
              </a:spcAft>
              <a:buFont typeface="Symbol"/>
              <a:buChar char="·"/>
            </a:pPr>
            <a:r>
              <a:rPr lang="en-US" sz="1950" b="1" spc="-15">
                <a:solidFill>
                  <a:srgbClr val="000000"/>
                </a:solidFill>
                <a:latin typeface="Calibri" panose="02020603050405020304" pitchFamily="2"/>
              </a:rPr>
              <a:t>Hadoop is scalable and fault</a:t>
            </a:r>
            <a:r>
              <a:rPr lang="en-US" sz="1650" b="1" spc="-20">
                <a:solidFill>
                  <a:srgbClr val="000000"/>
                </a:solidFill>
                <a:latin typeface="Arial" panose="02020603050405020304" pitchFamily="2"/>
              </a:rPr>
              <a:t>-</a:t>
            </a:r>
            <a:r>
              <a:rPr lang="en-US" sz="1950" b="1" spc="-15">
                <a:solidFill>
                  <a:srgbClr val="000000"/>
                </a:solidFill>
                <a:latin typeface="Calibri" panose="02020603050405020304" pitchFamily="2"/>
              </a:rPr>
              <a:t>tolerant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35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19100"/>
            <a:ext cx="9144000" cy="753110"/>
          </a:xfrm>
          <a:prstGeom prst="rect">
            <a:avLst/>
          </a:prstGeom>
          <a:noFill/>
          <a:ln w="0" cmpd="sng">
            <a:noFill/>
            <a:prstDash val="solid"/>
          </a:ln>
        </p:spPr>
        <p:txBody>
          <a:bodyPr vert="horz" lIns="0" tIns="50165" rIns="0" bIns="0" anchor="t">
            <a:normAutofit fontScale="95000"/>
          </a:bodyPr>
          <a:lstStyle/>
          <a:p>
            <a:pPr marL="457200" marR="0" indent="0" algn="l">
              <a:lnSpc>
                <a:spcPts val="2600"/>
              </a:lnSpc>
              <a:spcAft>
                <a:spcPts val="2970"/>
              </a:spcAft>
            </a:pPr>
            <a:r>
              <a:rPr lang="en-US" sz="2350" spc="25">
                <a:solidFill>
                  <a:srgbClr val="107FA7"/>
                </a:solidFill>
                <a:latin typeface="Calibri" panose="02020603050405020304" pitchFamily="2"/>
              </a:rPr>
              <a:t>Course Objec</a:t>
            </a:r>
            <a:r>
              <a:rPr lang="en-US" sz="2200" spc="25">
                <a:solidFill>
                  <a:srgbClr val="107FA7"/>
                </a:solidFill>
                <a:latin typeface="Arial" panose="02020603050405020304" pitchFamily="2"/>
              </a:rPr>
              <a:t>ti</a:t>
            </a:r>
            <a:r>
              <a:rPr lang="en-US" sz="2350" spc="25">
                <a:solidFill>
                  <a:srgbClr val="107FA7"/>
                </a:solidFill>
                <a:latin typeface="Calibri" panose="02020603050405020304" pitchFamily="2"/>
              </a:rPr>
              <a:t>ves </a:t>
            </a:r>
          </a:p>
        </p:txBody>
      </p:sp>
      <p:sp>
        <p:nvSpPr>
          <p:cNvPr id="3" name="Text Placeholder 2"/>
          <p:cNvSpPr>
            <a:spLocks noGrp="1"/>
          </p:cNvSpPr>
          <p:nvPr>
            <p:ph type="body" idx="10"/>
          </p:nvPr>
        </p:nvSpPr>
        <p:spPr>
          <a:xfrm>
            <a:off x="560705" y="1172210"/>
            <a:ext cx="7594600" cy="5054600"/>
          </a:xfrm>
          <a:prstGeom prst="rect">
            <a:avLst/>
          </a:prstGeom>
          <a:noFill/>
          <a:ln w="0" cmpd="sng">
            <a:noFill/>
            <a:prstDash val="solid"/>
          </a:ln>
        </p:spPr>
        <p:txBody>
          <a:bodyPr vert="horz" lIns="0" tIns="29210" rIns="0" bIns="0" anchor="t">
            <a:normAutofit fontScale="70000"/>
          </a:bodyPr>
          <a:lstStyle/>
          <a:p>
            <a:pPr marL="0" marR="0" indent="182880" algn="just">
              <a:lnSpc>
                <a:spcPts val="2100"/>
              </a:lnSpc>
              <a:spcAft>
                <a:spcPts val="0"/>
              </a:spcAft>
              <a:buFont typeface="Symbol"/>
              <a:buChar char="·"/>
            </a:pPr>
            <a:r>
              <a:rPr lang="en-US" sz="1950" b="1" spc="10">
                <a:solidFill>
                  <a:srgbClr val="000000"/>
                </a:solidFill>
                <a:latin typeface="Calibri" panose="02020603050405020304" pitchFamily="2"/>
              </a:rPr>
              <a:t>Why is Hadoop needed? </a:t>
            </a:r>
          </a:p>
          <a:p>
            <a:pPr marL="0" marR="0" indent="182880" algn="just">
              <a:lnSpc>
                <a:spcPts val="2100"/>
              </a:lnSpc>
              <a:spcBef>
                <a:spcPts val="1690"/>
              </a:spcBef>
              <a:spcAft>
                <a:spcPts val="0"/>
              </a:spcAft>
              <a:buFont typeface="Symbol"/>
              <a:buChar char="·"/>
            </a:pPr>
            <a:r>
              <a:rPr lang="en-US" sz="1950" b="1" spc="5">
                <a:solidFill>
                  <a:srgbClr val="000000"/>
                </a:solidFill>
                <a:latin typeface="Calibri" panose="02020603050405020304" pitchFamily="2"/>
              </a:rPr>
              <a:t>Learn concepts of the Hadoop Distributed File System and MapReduce </a:t>
            </a:r>
          </a:p>
          <a:p>
            <a:pPr marL="0" marR="0" indent="182880" algn="just">
              <a:lnSpc>
                <a:spcPts val="2200"/>
              </a:lnSpc>
              <a:spcBef>
                <a:spcPts val="1660"/>
              </a:spcBef>
              <a:spcAft>
                <a:spcPts val="0"/>
              </a:spcAft>
              <a:buFont typeface="Symbol"/>
              <a:buChar char="·"/>
            </a:pPr>
            <a:r>
              <a:rPr lang="en-US" sz="1950" b="1" spc="25">
                <a:solidFill>
                  <a:srgbClr val="000000"/>
                </a:solidFill>
                <a:latin typeface="Calibri" panose="02020603050405020304" pitchFamily="2"/>
              </a:rPr>
              <a:t>Hadoop</a:t>
            </a:r>
            <a:r>
              <a:rPr lang="en-US" sz="1700" b="1" spc="25">
                <a:solidFill>
                  <a:srgbClr val="000000"/>
                </a:solidFill>
                <a:latin typeface="Arial" panose="02020603050405020304" pitchFamily="2"/>
              </a:rPr>
              <a:t>-</a:t>
            </a:r>
            <a:r>
              <a:rPr lang="en-US" sz="1950" b="1" spc="25">
                <a:solidFill>
                  <a:srgbClr val="000000"/>
                </a:solidFill>
                <a:latin typeface="Calibri" panose="02020603050405020304" pitchFamily="2"/>
              </a:rPr>
              <a:t>able Problems </a:t>
            </a:r>
          </a:p>
          <a:p>
            <a:pPr marL="0" marR="0" indent="182880" algn="just">
              <a:lnSpc>
                <a:spcPts val="2100"/>
              </a:lnSpc>
              <a:spcBef>
                <a:spcPts val="1605"/>
              </a:spcBef>
              <a:spcAft>
                <a:spcPts val="0"/>
              </a:spcAft>
              <a:buFont typeface="Symbol"/>
              <a:buChar char="·"/>
            </a:pPr>
            <a:r>
              <a:rPr lang="en-US" sz="1950" b="1" spc="15">
                <a:solidFill>
                  <a:srgbClr val="000000"/>
                </a:solidFill>
                <a:latin typeface="Calibri" panose="02020603050405020304" pitchFamily="2"/>
              </a:rPr>
              <a:t>Core Hadoop technologies and the Hadoop Ecosystem </a:t>
            </a:r>
          </a:p>
          <a:p>
            <a:pPr marL="0" marR="0" indent="182880" algn="just">
              <a:lnSpc>
                <a:spcPts val="2200"/>
              </a:lnSpc>
              <a:spcBef>
                <a:spcPts val="1690"/>
              </a:spcBef>
              <a:spcAft>
                <a:spcPts val="0"/>
              </a:spcAft>
              <a:buFont typeface="Symbol"/>
              <a:buChar char="·"/>
            </a:pPr>
            <a:r>
              <a:rPr lang="en-US" sz="1950" b="1" spc="30">
                <a:solidFill>
                  <a:srgbClr val="000000"/>
                </a:solidFill>
                <a:latin typeface="Calibri" panose="02020603050405020304" pitchFamily="2"/>
              </a:rPr>
              <a:t>Developing MapReduce applica</a:t>
            </a:r>
            <a:r>
              <a:rPr lang="en-US" sz="1700" b="1" spc="30">
                <a:solidFill>
                  <a:srgbClr val="000000"/>
                </a:solidFill>
                <a:latin typeface="Arial" panose="02020603050405020304" pitchFamily="2"/>
              </a:rPr>
              <a:t>ti</a:t>
            </a:r>
            <a:r>
              <a:rPr lang="en-US" sz="1950" b="1" spc="30">
                <a:solidFill>
                  <a:srgbClr val="000000"/>
                </a:solidFill>
                <a:latin typeface="Calibri" panose="02020603050405020304" pitchFamily="2"/>
              </a:rPr>
              <a:t>ons </a:t>
            </a:r>
          </a:p>
          <a:p>
            <a:pPr marL="0" marR="0" indent="182880" algn="just">
              <a:lnSpc>
                <a:spcPts val="2100"/>
              </a:lnSpc>
              <a:spcBef>
                <a:spcPts val="1605"/>
              </a:spcBef>
              <a:spcAft>
                <a:spcPts val="0"/>
              </a:spcAft>
              <a:buFont typeface="Symbol"/>
              <a:buChar char="·"/>
            </a:pPr>
            <a:r>
              <a:rPr lang="en-US" sz="1950" b="1" spc="15">
                <a:solidFill>
                  <a:srgbClr val="000000"/>
                </a:solidFill>
                <a:latin typeface="Calibri" panose="02020603050405020304" pitchFamily="2"/>
              </a:rPr>
              <a:t>Common MapReduce algorithms </a:t>
            </a:r>
          </a:p>
          <a:p>
            <a:pPr marL="0" marR="0" indent="182880" algn="just">
              <a:lnSpc>
                <a:spcPts val="2200"/>
              </a:lnSpc>
              <a:spcBef>
                <a:spcPts val="1660"/>
              </a:spcBef>
              <a:spcAft>
                <a:spcPts val="14515"/>
              </a:spcAft>
              <a:buFont typeface="Symbol"/>
              <a:buChar char="·"/>
            </a:pPr>
            <a:r>
              <a:rPr lang="en-US" sz="1950" b="1" spc="25">
                <a:solidFill>
                  <a:srgbClr val="000000"/>
                </a:solidFill>
                <a:latin typeface="Calibri" panose="02020603050405020304" pitchFamily="2"/>
              </a:rPr>
              <a:t>Using Hive and Pig for rapid applica</a:t>
            </a:r>
            <a:r>
              <a:rPr lang="en-US" sz="1700" b="1" spc="25">
                <a:solidFill>
                  <a:srgbClr val="000000"/>
                </a:solidFill>
                <a:latin typeface="Arial" panose="02020603050405020304" pitchFamily="2"/>
              </a:rPr>
              <a:t>ti</a:t>
            </a:r>
            <a:r>
              <a:rPr lang="en-US" sz="1950" b="1" spc="25">
                <a:solidFill>
                  <a:srgbClr val="000000"/>
                </a:solidFill>
                <a:latin typeface="Calibri" panose="02020603050405020304" pitchFamily="2"/>
              </a:rPr>
              <a:t>on development </a:t>
            </a:r>
          </a:p>
        </p:txBody>
      </p:sp>
      <p:sp>
        <p:nvSpPr>
          <p:cNvPr id="6" name="Text Placeholder 5"/>
          <p:cNvSpPr>
            <a:spLocks noGrp="1"/>
          </p:cNvSpPr>
          <p:nvPr>
            <p:ph type="body" idx="10"/>
          </p:nvPr>
        </p:nvSpPr>
        <p:spPr>
          <a:xfrm>
            <a:off x="1892935" y="6376670"/>
            <a:ext cx="683323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4 </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755650"/>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25">
                <a:solidFill>
                  <a:srgbClr val="107FA7"/>
                </a:solidFill>
                <a:latin typeface="Calibri" panose="02020603050405020304" pitchFamily="2"/>
              </a:rPr>
              <a:t>Scalability </a:t>
            </a:r>
          </a:p>
        </p:txBody>
      </p:sp>
      <p:sp>
        <p:nvSpPr>
          <p:cNvPr id="3" name="Text Placeholder 2"/>
          <p:cNvSpPr>
            <a:spLocks noGrp="1"/>
          </p:cNvSpPr>
          <p:nvPr>
            <p:ph type="body" idx="10"/>
          </p:nvPr>
        </p:nvSpPr>
        <p:spPr>
          <a:xfrm>
            <a:off x="560705" y="1187450"/>
            <a:ext cx="6400800" cy="1997710"/>
          </a:xfrm>
          <a:prstGeom prst="rect">
            <a:avLst/>
          </a:prstGeom>
          <a:noFill/>
          <a:ln w="0" cmpd="sng">
            <a:noFill/>
            <a:prstDash val="solid"/>
          </a:ln>
        </p:spPr>
        <p:txBody>
          <a:bodyPr vert="horz" lIns="0" tIns="5715" rIns="0" bIns="0" anchor="t">
            <a:normAutofit fontScale="70000"/>
          </a:bodyPr>
          <a:lstStyle/>
          <a:p>
            <a:pPr marL="0" marR="0" indent="0" algn="l">
              <a:lnSpc>
                <a:spcPts val="2300"/>
              </a:lnSpc>
              <a:spcAft>
                <a:spcPts val="0"/>
              </a:spcAft>
            </a:pPr>
            <a:r>
              <a:rPr lang="en-US" sz="750" spc="-10">
                <a:solidFill>
                  <a:srgbClr val="2DA6C9"/>
                </a:solidFill>
                <a:latin typeface="Wingdings" panose="02020603050405020304" pitchFamily="2"/>
              </a:rPr>
              <a:t>!</a:t>
            </a:r>
            <a:r>
              <a:rPr lang="en-US" sz="1950" b="1" spc="-5">
                <a:solidFill>
                  <a:srgbClr val="000000"/>
                </a:solidFill>
                <a:latin typeface="Calibri" panose="02020603050405020304" pitchFamily="2"/>
              </a:rPr>
              <a:t> Adding nodes adds capacity propor</a:t>
            </a:r>
            <a:r>
              <a:rPr lang="en-US" sz="1850" b="1" spc="-5">
                <a:solidFill>
                  <a:srgbClr val="000000"/>
                </a:solidFill>
                <a:latin typeface="Arial Narrow" panose="02020603050405020304" pitchFamily="2"/>
              </a:rPr>
              <a:t>ti</a:t>
            </a:r>
            <a:r>
              <a:rPr lang="en-US" sz="1950" b="1" spc="-5">
                <a:solidFill>
                  <a:srgbClr val="000000"/>
                </a:solidFill>
                <a:latin typeface="Calibri" panose="02020603050405020304" pitchFamily="2"/>
              </a:rPr>
              <a:t>onally </a:t>
            </a:r>
          </a:p>
          <a:p>
            <a:pPr marL="0" marR="0" indent="0" algn="l">
              <a:lnSpc>
                <a:spcPts val="2200"/>
              </a:lnSpc>
              <a:spcBef>
                <a:spcPts val="1565"/>
              </a:spcBef>
              <a:spcAft>
                <a:spcPts val="0"/>
              </a:spcAft>
            </a:pPr>
            <a:r>
              <a:rPr lang="en-US" sz="750" spc="-25">
                <a:solidFill>
                  <a:srgbClr val="2DA6C9"/>
                </a:solidFill>
                <a:latin typeface="Wingdings" panose="02020603050405020304" pitchFamily="2"/>
              </a:rPr>
              <a:t>!</a:t>
            </a:r>
            <a:r>
              <a:rPr lang="en-US" sz="1950" b="1" spc="-20">
                <a:solidFill>
                  <a:srgbClr val="000000"/>
                </a:solidFill>
                <a:latin typeface="Calibri" panose="02020603050405020304" pitchFamily="2"/>
              </a:rPr>
              <a:t> Increasing load results in a graceful decline in performance </a:t>
            </a:r>
          </a:p>
          <a:p>
            <a:pPr marL="365760" marR="0" indent="0" algn="l">
              <a:lnSpc>
                <a:spcPts val="2200"/>
              </a:lnSpc>
              <a:spcBef>
                <a:spcPts val="490"/>
              </a:spcBef>
              <a:spcAft>
                <a:spcPts val="691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Not failure of the system </a:t>
            </a:r>
          </a:p>
        </p:txBody>
      </p:sp>
      <p:sp>
        <p:nvSpPr>
          <p:cNvPr id="9" name="Text Placeholder 8"/>
          <p:cNvSpPr>
            <a:spLocks noGrp="1"/>
          </p:cNvSpPr>
          <p:nvPr>
            <p:ph type="body" idx="10"/>
          </p:nvPr>
        </p:nvSpPr>
        <p:spPr>
          <a:xfrm>
            <a:off x="0" y="5637530"/>
            <a:ext cx="9144000" cy="589280"/>
          </a:xfrm>
          <a:prstGeom prst="rect">
            <a:avLst/>
          </a:prstGeom>
          <a:noFill/>
          <a:ln w="0" cmpd="sng">
            <a:noFill/>
            <a:prstDash val="solid"/>
          </a:ln>
        </p:spPr>
        <p:txBody>
          <a:bodyPr vert="horz" lIns="0" tIns="25400" rIns="0" bIns="0" anchor="t"/>
          <a:lstStyle/>
          <a:p>
            <a:pPr marL="0" marR="0" indent="0" algn="ctr">
              <a:lnSpc>
                <a:spcPts val="2000"/>
              </a:lnSpc>
              <a:spcAft>
                <a:spcPts val="2370"/>
              </a:spcAft>
            </a:pPr>
            <a:r>
              <a:rPr lang="en-US" sz="1800" spc="-10">
                <a:solidFill>
                  <a:srgbClr val="107FA7"/>
                </a:solidFill>
                <a:latin typeface="Calibri" panose="02020603050405020304" pitchFamily="2"/>
              </a:rPr>
              <a:t>Number of Nodes </a:t>
            </a:r>
          </a:p>
        </p:txBody>
      </p:sp>
      <p:sp>
        <p:nvSpPr>
          <p:cNvPr id="12" name="Text Placeholder 11"/>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1"36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0">
                <a:solidFill>
                  <a:srgbClr val="107FA7"/>
                </a:solidFill>
                <a:latin typeface="Calibri" panose="02020603050405020304" pitchFamily="2"/>
              </a:rPr>
              <a:t>Fault Tolerance </a:t>
            </a:r>
          </a:p>
        </p:txBody>
      </p:sp>
      <p:sp>
        <p:nvSpPr>
          <p:cNvPr id="4" name="Text Placeholder 3"/>
          <p:cNvSpPr>
            <a:spLocks noGrp="1"/>
          </p:cNvSpPr>
          <p:nvPr>
            <p:ph type="body" idx="10"/>
          </p:nvPr>
        </p:nvSpPr>
        <p:spPr>
          <a:xfrm>
            <a:off x="0" y="986790"/>
            <a:ext cx="9144000" cy="2457450"/>
          </a:xfrm>
          <a:prstGeom prst="rect">
            <a:avLst/>
          </a:prstGeom>
          <a:noFill/>
          <a:ln w="0" cmpd="sng">
            <a:noFill/>
            <a:prstDash val="solid"/>
          </a:ln>
        </p:spPr>
        <p:txBody>
          <a:bodyPr vert="horz" lIns="0" tIns="206375" rIns="0" bIns="0" anchor="t">
            <a:normAutofit fontScale="95000"/>
          </a:bodyPr>
          <a:lstStyle/>
          <a:p>
            <a:pPr marL="548640" marR="0" indent="0" algn="l">
              <a:lnSpc>
                <a:spcPts val="2200"/>
              </a:lnSpc>
              <a:spcAft>
                <a:spcPts val="0"/>
              </a:spcAft>
            </a:pPr>
            <a:r>
              <a:rPr lang="en-US" sz="750" spc="0">
                <a:solidFill>
                  <a:srgbClr val="2DA6C9"/>
                </a:solidFill>
                <a:latin typeface="Wingdings" panose="02020603050405020304" pitchFamily="2"/>
              </a:rPr>
              <a:t>!</a:t>
            </a:r>
            <a:r>
              <a:rPr lang="en-US" sz="1950" spc="0">
                <a:solidFill>
                  <a:srgbClr val="000000"/>
                </a:solidFill>
                <a:latin typeface="Calibri" panose="02020603050405020304" pitchFamily="2"/>
              </a:rPr>
              <a:t> Node failure is inevitable </a:t>
            </a:r>
          </a:p>
          <a:p>
            <a:pPr marL="548640" marR="0" indent="0" algn="l">
              <a:lnSpc>
                <a:spcPts val="2200"/>
              </a:lnSpc>
              <a:spcBef>
                <a:spcPts val="1625"/>
              </a:spcBef>
              <a:spcAft>
                <a:spcPts val="0"/>
              </a:spcAft>
            </a:pPr>
            <a:r>
              <a:rPr lang="en-US" sz="750" spc="0">
                <a:solidFill>
                  <a:srgbClr val="2DA6C9"/>
                </a:solidFill>
                <a:latin typeface="Wingdings" panose="02020603050405020304" pitchFamily="2"/>
              </a:rPr>
              <a:t>!</a:t>
            </a:r>
            <a:r>
              <a:rPr lang="en-US" sz="1950" spc="0">
                <a:solidFill>
                  <a:srgbClr val="000000"/>
                </a:solidFill>
                <a:latin typeface="Calibri" panose="02020603050405020304" pitchFamily="2"/>
              </a:rPr>
              <a:t> What happens? </a:t>
            </a:r>
          </a:p>
          <a:p>
            <a:pPr marL="914400" marR="0" indent="0" algn="l">
              <a:lnSpc>
                <a:spcPts val="2300"/>
              </a:lnSpc>
              <a:spcBef>
                <a:spcPts val="490"/>
              </a:spcBef>
              <a:spcAft>
                <a:spcPts val="0"/>
              </a:spcAft>
            </a:pPr>
            <a:r>
              <a:rPr lang="en-US" sz="1550" spc="5">
                <a:solidFill>
                  <a:srgbClr val="107FA7"/>
                </a:solidFill>
                <a:latin typeface="Arial" panose="02020603050405020304" pitchFamily="2"/>
              </a:rPr>
              <a:t>–</a:t>
            </a:r>
            <a:r>
              <a:rPr lang="en-US" sz="1950" spc="5">
                <a:solidFill>
                  <a:srgbClr val="000000"/>
                </a:solidFill>
                <a:latin typeface="Calibri" panose="02020603050405020304" pitchFamily="2"/>
              </a:rPr>
              <a:t> System con</a:t>
            </a:r>
            <a:r>
              <a:rPr lang="en-US" sz="1800" spc="5">
                <a:solidFill>
                  <a:srgbClr val="000000"/>
                </a:solidFill>
                <a:latin typeface="Arial" panose="02020603050405020304" pitchFamily="2"/>
              </a:rPr>
              <a:t>ti</a:t>
            </a:r>
            <a:r>
              <a:rPr lang="en-US" sz="1950" spc="5">
                <a:solidFill>
                  <a:srgbClr val="000000"/>
                </a:solidFill>
                <a:latin typeface="Calibri" panose="02020603050405020304" pitchFamily="2"/>
              </a:rPr>
              <a:t>nues to func</a:t>
            </a:r>
            <a:r>
              <a:rPr lang="en-US" sz="1800" spc="5">
                <a:solidFill>
                  <a:srgbClr val="000000"/>
                </a:solidFill>
                <a:latin typeface="Arial" panose="02020603050405020304" pitchFamily="2"/>
              </a:rPr>
              <a:t>ti</a:t>
            </a:r>
            <a:r>
              <a:rPr lang="en-US" sz="1950" spc="5">
                <a:solidFill>
                  <a:srgbClr val="000000"/>
                </a:solidFill>
                <a:latin typeface="Calibri" panose="02020603050405020304" pitchFamily="2"/>
              </a:rPr>
              <a:t>on </a:t>
            </a:r>
          </a:p>
          <a:p>
            <a:pPr marL="914400" marR="0" indent="0" algn="l">
              <a:lnSpc>
                <a:spcPts val="2700"/>
              </a:lnSpc>
              <a:spcBef>
                <a:spcPts val="30"/>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Master re/assigns tasks to a different node </a:t>
            </a:r>
            <a:b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Data replica</a:t>
            </a:r>
            <a:r>
              <a:rPr lang="en-US" sz="1800" spc="0">
                <a:solidFill>
                  <a:srgbClr val="000000"/>
                </a:solidFill>
                <a:latin typeface="Arial" panose="02020603050405020304" pitchFamily="2"/>
              </a:rPr>
              <a:t>ti</a:t>
            </a:r>
            <a:r>
              <a:rPr lang="en-US" sz="1950" spc="0">
                <a:solidFill>
                  <a:srgbClr val="000000"/>
                </a:solidFill>
                <a:latin typeface="Calibri" panose="02020603050405020304" pitchFamily="2"/>
              </a:rPr>
              <a:t>on = no loss of data </a:t>
            </a:r>
          </a:p>
          <a:p>
            <a:pPr marL="914400" marR="0" indent="0" algn="l">
              <a:lnSpc>
                <a:spcPts val="2300"/>
              </a:lnSpc>
              <a:spcBef>
                <a:spcPts val="440"/>
              </a:spcBef>
              <a:spcAft>
                <a:spcPts val="780"/>
              </a:spcAft>
            </a:pPr>
            <a:r>
              <a:rPr lang="en-US" sz="1550" spc="-5">
                <a:solidFill>
                  <a:srgbClr val="107FA7"/>
                </a:solidFill>
                <a:latin typeface="Arial" panose="02020603050405020304" pitchFamily="2"/>
              </a:rPr>
              <a:t>–</a:t>
            </a:r>
            <a:r>
              <a:rPr lang="en-US" sz="1950" spc="0">
                <a:solidFill>
                  <a:srgbClr val="000000"/>
                </a:solidFill>
                <a:latin typeface="Calibri" panose="02020603050405020304" pitchFamily="2"/>
              </a:rPr>
              <a:t> Nodes which recover rejoin the cluster automa</a:t>
            </a:r>
            <a:r>
              <a:rPr lang="en-US" sz="1800" spc="-5">
                <a:solidFill>
                  <a:srgbClr val="000000"/>
                </a:solidFill>
                <a:latin typeface="Arial" panose="02020603050405020304" pitchFamily="2"/>
              </a:rPr>
              <a:t>ti</a:t>
            </a:r>
            <a:r>
              <a:rPr lang="en-US" sz="1950" spc="0">
                <a:solidFill>
                  <a:srgbClr val="000000"/>
                </a:solidFill>
                <a:latin typeface="Calibri" panose="02020603050405020304" pitchFamily="2"/>
              </a:rPr>
              <a:t>cally </a:t>
            </a:r>
          </a:p>
        </p:txBody>
      </p:sp>
      <p:sp>
        <p:nvSpPr>
          <p:cNvPr id="5" name="Text Placeholder 4"/>
          <p:cNvSpPr>
            <a:spLocks noGrp="1"/>
          </p:cNvSpPr>
          <p:nvPr>
            <p:ph type="body" idx="10"/>
          </p:nvPr>
        </p:nvSpPr>
        <p:spPr>
          <a:xfrm>
            <a:off x="1414145" y="3959225"/>
            <a:ext cx="6144895" cy="749935"/>
          </a:xfrm>
          <a:prstGeom prst="rect">
            <a:avLst/>
          </a:prstGeom>
          <a:solidFill>
            <a:srgbClr val="107FA7"/>
          </a:solidFill>
          <a:ln w="0" cmpd="sng">
            <a:noFill/>
            <a:prstDash val="solid"/>
          </a:ln>
        </p:spPr>
        <p:txBody>
          <a:bodyPr vert="horz" lIns="0" tIns="0" rIns="0" bIns="0" anchor="t"/>
          <a:lstStyle/>
          <a:p>
            <a:pPr marL="0" marR="0" indent="0" algn="l">
              <a:lnSpc>
                <a:spcPts val="1600"/>
              </a:lnSpc>
              <a:spcAft>
                <a:spcPts val="0"/>
              </a:spcAft>
            </a:pPr>
            <a:r>
              <a:rPr lang="en-US" sz="1800" spc="0">
                <a:solidFill>
                  <a:srgbClr val="FFFFFF"/>
                </a:solidFill>
                <a:latin typeface="Calibri" panose="02020603050405020304" pitchFamily="2"/>
              </a:rPr>
              <a:t>“Failure is the defining difference between distributed and local </a:t>
            </a:r>
          </a:p>
          <a:p>
            <a:pPr marL="91440" marR="0" indent="0" algn="just">
              <a:lnSpc>
                <a:spcPts val="2200"/>
              </a:lnSpc>
              <a:spcBef>
                <a:spcPts val="0"/>
              </a:spcBef>
              <a:spcAft>
                <a:spcPts val="0"/>
              </a:spcAft>
            </a:pPr>
            <a:r>
              <a:rPr lang="en-US" sz="1800" spc="0">
                <a:solidFill>
                  <a:srgbClr val="FFFFFF"/>
                </a:solidFill>
                <a:latin typeface="Calibri" panose="02020603050405020304" pitchFamily="2"/>
              </a:rPr>
              <a:t>programming, so you have to design distributed systems with the expecta</a:t>
            </a:r>
            <a:r>
              <a:rPr lang="en-US" sz="1600" spc="0">
                <a:solidFill>
                  <a:srgbClr val="FFFFFF"/>
                </a:solidFill>
                <a:latin typeface="Arial" panose="02020603050405020304" pitchFamily="2"/>
              </a:rPr>
              <a:t>ti</a:t>
            </a:r>
            <a:r>
              <a:rPr lang="en-US" sz="1800" spc="0">
                <a:solidFill>
                  <a:srgbClr val="FFFFFF"/>
                </a:solidFill>
                <a:latin typeface="Calibri" panose="02020603050405020304" pitchFamily="2"/>
              </a:rPr>
              <a:t>on of failure.” </a:t>
            </a:r>
          </a:p>
        </p:txBody>
      </p:sp>
      <p:sp>
        <p:nvSpPr>
          <p:cNvPr id="6" name="Text Placeholder 5"/>
          <p:cNvSpPr>
            <a:spLocks noGrp="1"/>
          </p:cNvSpPr>
          <p:nvPr>
            <p:ph type="body" idx="10"/>
          </p:nvPr>
        </p:nvSpPr>
        <p:spPr>
          <a:xfrm>
            <a:off x="4968240" y="4773295"/>
            <a:ext cx="1633855" cy="484505"/>
          </a:xfrm>
          <a:prstGeom prst="rect">
            <a:avLst/>
          </a:prstGeom>
          <a:solidFill>
            <a:srgbClr val="107FA7"/>
          </a:solidFill>
          <a:ln w="0" cmpd="sng">
            <a:noFill/>
            <a:prstDash val="solid"/>
          </a:ln>
        </p:spPr>
        <p:txBody>
          <a:bodyPr vert="horz" lIns="0" tIns="0" rIns="0" bIns="0" anchor="t"/>
          <a:lstStyle/>
          <a:p>
            <a:pPr marL="0" marR="0" indent="0" algn="l">
              <a:lnSpc>
                <a:spcPts val="1600"/>
              </a:lnSpc>
              <a:spcAft>
                <a:spcPts val="0"/>
              </a:spcAft>
            </a:pPr>
            <a:r>
              <a:rPr lang="en-US" sz="1800" spc="-5">
                <a:solidFill>
                  <a:srgbClr val="FFFFFF"/>
                </a:solidFill>
                <a:latin typeface="Calibri" panose="02020603050405020304" pitchFamily="2"/>
              </a:rPr>
              <a:t>– Ken Arnold </a:t>
            </a:r>
          </a:p>
          <a:p>
            <a:pPr marL="0" marR="0" indent="0" algn="l">
              <a:lnSpc>
                <a:spcPts val="1900"/>
              </a:lnSpc>
              <a:spcBef>
                <a:spcPts val="370"/>
              </a:spcBef>
              <a:spcAft>
                <a:spcPts val="25"/>
              </a:spcAft>
            </a:pPr>
            <a:r>
              <a:rPr lang="en-US" sz="1800" spc="-40">
                <a:solidFill>
                  <a:srgbClr val="FFFFFF"/>
                </a:solidFill>
                <a:latin typeface="Calibri" panose="02020603050405020304" pitchFamily="2"/>
              </a:rPr>
              <a:t>(CORBA designer) </a:t>
            </a:r>
          </a:p>
        </p:txBody>
      </p:sp>
      <p:sp>
        <p:nvSpPr>
          <p:cNvPr id="13" name="Text Placeholder 12"/>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1"37 </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normAutofit fontScale="95000"/>
          </a:bodyPr>
          <a:lstStyle/>
          <a:p>
            <a:pPr marL="91440" marR="0" indent="0" algn="l">
              <a:lnSpc>
                <a:spcPts val="2100"/>
              </a:lnSpc>
              <a:spcAft>
                <a:spcPts val="1325"/>
              </a:spcAft>
            </a:pPr>
            <a:r>
              <a:rPr lang="en-US" sz="1950" b="1" spc="25">
                <a:solidFill>
                  <a:srgbClr val="107FA7"/>
                </a:solidFill>
                <a:latin typeface="Calibri" panose="02020603050405020304" pitchFamily="2"/>
              </a:rPr>
              <a:t>The Mo</a:t>
            </a:r>
            <a:r>
              <a:rPr lang="en-US" sz="1750" b="1" spc="25">
                <a:solidFill>
                  <a:srgbClr val="107FA7"/>
                </a:solidFill>
                <a:latin typeface="Arial" panose="02020603050405020304" pitchFamily="2"/>
              </a:rPr>
              <a:t>ti</a:t>
            </a:r>
            <a:r>
              <a:rPr lang="en-US" sz="1950" b="1" spc="25">
                <a:solidFill>
                  <a:srgbClr val="107FA7"/>
                </a:solidFill>
                <a:latin typeface="Calibri" panose="02020603050405020304" pitchFamily="2"/>
              </a:rPr>
              <a:t>va</a:t>
            </a:r>
            <a:r>
              <a:rPr lang="en-US" sz="1750" b="1" spc="25">
                <a:solidFill>
                  <a:srgbClr val="107FA7"/>
                </a:solidFill>
                <a:latin typeface="Arial" panose="02020603050405020304" pitchFamily="2"/>
              </a:rPr>
              <a:t>ti</a:t>
            </a:r>
            <a:r>
              <a:rPr lang="en-US" sz="1950" b="1" spc="25">
                <a:solidFill>
                  <a:srgbClr val="107FA7"/>
                </a:solidFill>
                <a:latin typeface="Calibri" panose="02020603050405020304" pitchFamily="2"/>
              </a:rPr>
              <a:t>on for Hadoop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normAutofit fontScale="95000"/>
          </a:bodyPr>
          <a:lstStyle/>
          <a:p>
            <a:pPr marL="137160" marR="0" indent="228600" algn="just">
              <a:lnSpc>
                <a:spcPts val="2200"/>
              </a:lnSpc>
              <a:spcAft>
                <a:spcPts val="0"/>
              </a:spcAft>
              <a:buFont typeface="Symbol"/>
              <a:buChar char="·"/>
            </a:pPr>
            <a:r>
              <a:rPr lang="en-US" sz="1950" spc="15">
                <a:solidFill>
                  <a:srgbClr val="A6A6A6"/>
                </a:solidFill>
                <a:latin typeface="Calibri" panose="02020603050405020304" pitchFamily="2"/>
              </a:rPr>
              <a:t>Problems with Tradi</a:t>
            </a:r>
            <a:r>
              <a:rPr lang="en-US" sz="1750" spc="15">
                <a:solidFill>
                  <a:srgbClr val="A6A6A6"/>
                </a:solidFill>
                <a:latin typeface="Arial" panose="02020603050405020304" pitchFamily="2"/>
              </a:rPr>
              <a:t>ti</a:t>
            </a:r>
            <a:r>
              <a:rPr lang="en-US" sz="1950" spc="15">
                <a:solidFill>
                  <a:srgbClr val="A6A6A6"/>
                </a:solidFill>
                <a:latin typeface="Calibri" panose="02020603050405020304" pitchFamily="2"/>
              </a:rPr>
              <a:t>onal Large/Scale Systems </a:t>
            </a:r>
          </a:p>
          <a:p>
            <a:pPr marL="137160" marR="0" indent="228600" algn="just">
              <a:lnSpc>
                <a:spcPts val="2100"/>
              </a:lnSpc>
              <a:spcBef>
                <a:spcPts val="1405"/>
              </a:spcBef>
              <a:spcAft>
                <a:spcPts val="0"/>
              </a:spcAft>
              <a:buFont typeface="Symbol"/>
              <a:buChar char="·"/>
            </a:pPr>
            <a:r>
              <a:rPr lang="en-US" sz="1950" spc="10">
                <a:solidFill>
                  <a:srgbClr val="A6A6A6"/>
                </a:solidFill>
                <a:latin typeface="Calibri" panose="02020603050405020304" pitchFamily="2"/>
              </a:rPr>
              <a:t>Requirements for a New Approach </a:t>
            </a:r>
          </a:p>
          <a:p>
            <a:pPr marL="137160" marR="0" indent="228600" algn="just">
              <a:lnSpc>
                <a:spcPts val="2100"/>
              </a:lnSpc>
              <a:spcBef>
                <a:spcPts val="1470"/>
              </a:spcBef>
              <a:spcAft>
                <a:spcPts val="0"/>
              </a:spcAft>
              <a:buFont typeface="Symbol"/>
              <a:buChar char="·"/>
            </a:pPr>
            <a:r>
              <a:rPr lang="en-US" sz="1950" spc="-15">
                <a:solidFill>
                  <a:srgbClr val="A6A6A6"/>
                </a:solidFill>
                <a:latin typeface="Calibri" panose="02020603050405020304" pitchFamily="2"/>
              </a:rPr>
              <a:t>Hadoop! </a:t>
            </a:r>
          </a:p>
          <a:p>
            <a:pPr marL="137160" marR="0" indent="228600" algn="just">
              <a:lnSpc>
                <a:spcPts val="2200"/>
              </a:lnSpc>
              <a:spcBef>
                <a:spcPts val="1470"/>
              </a:spcBef>
              <a:spcAft>
                <a:spcPts val="19300"/>
              </a:spcAft>
              <a:buFont typeface="Symbol"/>
              <a:buChar char="·"/>
            </a:pPr>
            <a:r>
              <a:rPr lang="en-US" sz="1950" b="1" spc="15">
                <a:solidFill>
                  <a:srgbClr val="000000"/>
                </a:solidFill>
                <a:latin typeface="Calibri" panose="02020603050405020304" pitchFamily="2"/>
              </a:rPr>
              <a:t>Hadoop</a:t>
            </a:r>
            <a:r>
              <a:rPr lang="en-US" sz="1750" b="1" spc="15">
                <a:solidFill>
                  <a:srgbClr val="000000"/>
                </a:solidFill>
                <a:latin typeface="Arial" panose="02020603050405020304" pitchFamily="2"/>
              </a:rPr>
              <a:t>-</a:t>
            </a:r>
            <a:r>
              <a:rPr lang="en-US" sz="1950" b="1" spc="15">
                <a:solidFill>
                  <a:srgbClr val="000000"/>
                </a:solidFill>
                <a:latin typeface="Calibri" panose="02020603050405020304" pitchFamily="2"/>
              </a:rPr>
              <a:t>able Problems </a:t>
            </a:r>
          </a:p>
        </p:txBody>
      </p:sp>
      <p:sp>
        <p:nvSpPr>
          <p:cNvPr id="7" name="Text Placeholder 6"/>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38 </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717550"/>
          </a:xfrm>
          <a:prstGeom prst="rect">
            <a:avLst/>
          </a:prstGeom>
          <a:noFill/>
          <a:ln w="0" cmpd="sng">
            <a:noFill/>
            <a:prstDash val="solid"/>
          </a:ln>
        </p:spPr>
        <p:txBody>
          <a:bodyPr vert="horz" lIns="0" tIns="37465" rIns="0" bIns="0" anchor="t"/>
          <a:lstStyle/>
          <a:p>
            <a:pPr marL="457200" marR="0" indent="0" algn="l">
              <a:lnSpc>
                <a:spcPts val="2500"/>
              </a:lnSpc>
              <a:spcAft>
                <a:spcPts val="2855"/>
              </a:spcAft>
            </a:pPr>
            <a:r>
              <a:rPr lang="en-US" sz="2350" spc="15">
                <a:solidFill>
                  <a:srgbClr val="107FA7"/>
                </a:solidFill>
                <a:latin typeface="Calibri" panose="02020603050405020304" pitchFamily="2"/>
              </a:rPr>
              <a:t>What Can You Do With Hadoop? </a:t>
            </a:r>
          </a:p>
        </p:txBody>
      </p:sp>
      <p:sp>
        <p:nvSpPr>
          <p:cNvPr id="3" name="Text Placeholder 2"/>
          <p:cNvSpPr>
            <a:spLocks noGrp="1"/>
          </p:cNvSpPr>
          <p:nvPr>
            <p:ph type="body" idx="10"/>
          </p:nvPr>
        </p:nvSpPr>
        <p:spPr>
          <a:xfrm>
            <a:off x="350520" y="1149350"/>
            <a:ext cx="2837815" cy="804545"/>
          </a:xfrm>
          <a:prstGeom prst="rect">
            <a:avLst/>
          </a:prstGeom>
          <a:solidFill>
            <a:srgbClr val="84CBDF"/>
          </a:solidFill>
          <a:ln w="24130" cmpd="sng">
            <a:solidFill>
              <a:srgbClr val="1E7993"/>
            </a:solidFill>
            <a:prstDash val="solid"/>
          </a:ln>
        </p:spPr>
        <p:txBody>
          <a:bodyPr vert="horz" lIns="0" tIns="276860" rIns="0" bIns="0" anchor="t"/>
          <a:lstStyle/>
          <a:p>
            <a:pPr marL="0" marR="0" indent="0" algn="ctr">
              <a:lnSpc>
                <a:spcPts val="1900"/>
              </a:lnSpc>
              <a:spcAft>
                <a:spcPts val="1920"/>
              </a:spcAft>
            </a:pPr>
            <a:r>
              <a:rPr lang="en-US" sz="1800" spc="-30">
                <a:solidFill>
                  <a:srgbClr val="000000"/>
                </a:solidFill>
                <a:latin typeface="Calibri" panose="02020603050405020304" pitchFamily="2"/>
              </a:rPr>
              <a:t>Business Intelligence </a:t>
            </a:r>
          </a:p>
        </p:txBody>
      </p:sp>
      <p:sp>
        <p:nvSpPr>
          <p:cNvPr id="4" name="Text Placeholder 3"/>
          <p:cNvSpPr>
            <a:spLocks noGrp="1"/>
          </p:cNvSpPr>
          <p:nvPr>
            <p:ph type="body" idx="10"/>
          </p:nvPr>
        </p:nvSpPr>
        <p:spPr>
          <a:xfrm>
            <a:off x="3337560" y="1149350"/>
            <a:ext cx="2648585" cy="804545"/>
          </a:xfrm>
          <a:prstGeom prst="rect">
            <a:avLst/>
          </a:prstGeom>
          <a:solidFill>
            <a:srgbClr val="84CBDF"/>
          </a:solidFill>
          <a:ln w="24130" cmpd="sng">
            <a:solidFill>
              <a:srgbClr val="1E7993"/>
            </a:solidFill>
            <a:prstDash val="solid"/>
          </a:ln>
        </p:spPr>
        <p:txBody>
          <a:bodyPr vert="horz" lIns="0" tIns="276860" rIns="0" bIns="0" anchor="t"/>
          <a:lstStyle/>
          <a:p>
            <a:pPr marL="0" marR="0" indent="0" algn="ctr">
              <a:lnSpc>
                <a:spcPts val="1900"/>
              </a:lnSpc>
              <a:spcAft>
                <a:spcPts val="1865"/>
              </a:spcAft>
            </a:pPr>
            <a:r>
              <a:rPr lang="en-US" sz="1800" spc="-20">
                <a:solidFill>
                  <a:srgbClr val="000000"/>
                </a:solidFill>
                <a:latin typeface="Calibri" panose="02020603050405020304" pitchFamily="2"/>
              </a:rPr>
              <a:t>Advanced Analy</a:t>
            </a:r>
            <a:r>
              <a:rPr lang="en-US" sz="1600" spc="-25">
                <a:solidFill>
                  <a:srgbClr val="000000"/>
                </a:solidFill>
                <a:latin typeface="Arial" panose="02020603050405020304" pitchFamily="2"/>
              </a:rPr>
              <a:t>ti</a:t>
            </a:r>
            <a:r>
              <a:rPr lang="en-US" sz="1800" spc="-20">
                <a:solidFill>
                  <a:srgbClr val="000000"/>
                </a:solidFill>
                <a:latin typeface="Calibri" panose="02020603050405020304" pitchFamily="2"/>
              </a:rPr>
              <a:t>cs </a:t>
            </a:r>
          </a:p>
        </p:txBody>
      </p:sp>
      <p:sp>
        <p:nvSpPr>
          <p:cNvPr id="5" name="Text Placeholder 4"/>
          <p:cNvSpPr>
            <a:spLocks noGrp="1"/>
          </p:cNvSpPr>
          <p:nvPr>
            <p:ph type="body" idx="10"/>
          </p:nvPr>
        </p:nvSpPr>
        <p:spPr>
          <a:xfrm>
            <a:off x="6138545" y="1149350"/>
            <a:ext cx="2636520" cy="804545"/>
          </a:xfrm>
          <a:prstGeom prst="rect">
            <a:avLst/>
          </a:prstGeom>
          <a:solidFill>
            <a:srgbClr val="84CBDF"/>
          </a:solidFill>
          <a:ln w="24130" cmpd="sng">
            <a:solidFill>
              <a:srgbClr val="1E7993"/>
            </a:solidFill>
            <a:prstDash val="solid"/>
          </a:ln>
        </p:spPr>
        <p:txBody>
          <a:bodyPr vert="horz" lIns="0" tIns="276860" rIns="0" bIns="0" anchor="t"/>
          <a:lstStyle/>
          <a:p>
            <a:pPr marL="0" marR="0" indent="0" algn="ctr">
              <a:lnSpc>
                <a:spcPts val="1900"/>
              </a:lnSpc>
              <a:spcAft>
                <a:spcPts val="1865"/>
              </a:spcAft>
            </a:pPr>
            <a:r>
              <a:rPr lang="en-US" sz="1800" spc="-10">
                <a:solidFill>
                  <a:srgbClr val="000000"/>
                </a:solidFill>
                <a:latin typeface="Calibri" panose="02020603050405020304" pitchFamily="2"/>
              </a:rPr>
              <a:t>Applica</a:t>
            </a:r>
            <a:r>
              <a:rPr lang="en-US" sz="1600" spc="-15">
                <a:solidFill>
                  <a:srgbClr val="000000"/>
                </a:solidFill>
                <a:latin typeface="Arial" panose="02020603050405020304" pitchFamily="2"/>
              </a:rPr>
              <a:t>ti</a:t>
            </a:r>
            <a:r>
              <a:rPr lang="en-US" sz="1800" spc="-10">
                <a:solidFill>
                  <a:srgbClr val="000000"/>
                </a:solidFill>
                <a:latin typeface="Calibri" panose="02020603050405020304" pitchFamily="2"/>
              </a:rPr>
              <a:t>ons </a:t>
            </a:r>
          </a:p>
        </p:txBody>
      </p:sp>
      <p:sp>
        <p:nvSpPr>
          <p:cNvPr id="6" name="Text Placeholder 5"/>
          <p:cNvSpPr>
            <a:spLocks noGrp="1"/>
          </p:cNvSpPr>
          <p:nvPr>
            <p:ph type="body" idx="10"/>
          </p:nvPr>
        </p:nvSpPr>
        <p:spPr>
          <a:xfrm>
            <a:off x="350520" y="2063750"/>
            <a:ext cx="8424545" cy="1243330"/>
          </a:xfrm>
          <a:prstGeom prst="rect">
            <a:avLst/>
          </a:prstGeom>
          <a:solidFill>
            <a:srgbClr val="2DA6C9"/>
          </a:solidFill>
          <a:ln w="24130" cmpd="sng">
            <a:solidFill>
              <a:srgbClr val="1E7993"/>
            </a:solidFill>
            <a:prstDash val="solid"/>
          </a:ln>
        </p:spPr>
        <p:txBody>
          <a:bodyPr vert="horz" lIns="0" tIns="378460" rIns="0" bIns="0" anchor="t">
            <a:normAutofit fontScale="95000"/>
          </a:bodyPr>
          <a:lstStyle/>
          <a:p>
            <a:pPr marL="0" marR="0" indent="0" algn="ctr">
              <a:lnSpc>
                <a:spcPts val="4200"/>
              </a:lnSpc>
              <a:spcAft>
                <a:spcPts val="2200"/>
              </a:spcAft>
            </a:pPr>
            <a:r>
              <a:rPr lang="en-US" sz="3900" spc="120">
                <a:solidFill>
                  <a:srgbClr val="000000"/>
                </a:solidFill>
                <a:latin typeface="Calibri" panose="02020603050405020304" pitchFamily="2"/>
              </a:rPr>
              <a:t>Innova</a:t>
            </a:r>
            <a:r>
              <a:rPr lang="en-US" sz="3650" spc="120">
                <a:solidFill>
                  <a:srgbClr val="000000"/>
                </a:solidFill>
                <a:latin typeface="Arial" panose="02020603050405020304" pitchFamily="2"/>
              </a:rPr>
              <a:t>ti</a:t>
            </a:r>
            <a:r>
              <a:rPr lang="en-US" sz="3900" spc="120">
                <a:solidFill>
                  <a:srgbClr val="000000"/>
                </a:solidFill>
                <a:latin typeface="Calibri" panose="02020603050405020304" pitchFamily="2"/>
              </a:rPr>
              <a:t>on and Advantage </a:t>
            </a:r>
          </a:p>
        </p:txBody>
      </p:sp>
      <p:sp>
        <p:nvSpPr>
          <p:cNvPr id="7" name="Text Placeholder 6"/>
          <p:cNvSpPr>
            <a:spLocks noGrp="1"/>
          </p:cNvSpPr>
          <p:nvPr>
            <p:ph type="body" idx="10"/>
          </p:nvPr>
        </p:nvSpPr>
        <p:spPr>
          <a:xfrm>
            <a:off x="350520" y="3420110"/>
            <a:ext cx="8424545" cy="1240155"/>
          </a:xfrm>
          <a:prstGeom prst="rect">
            <a:avLst/>
          </a:prstGeom>
          <a:solidFill>
            <a:srgbClr val="37055E"/>
          </a:solidFill>
          <a:ln w="21590" cmpd="sng">
            <a:solidFill>
              <a:srgbClr val="260343"/>
            </a:solidFill>
            <a:prstDash val="solid"/>
          </a:ln>
        </p:spPr>
        <p:txBody>
          <a:bodyPr vert="horz" lIns="0" tIns="378460" rIns="0" bIns="0" anchor="t">
            <a:normAutofit fontScale="95000"/>
          </a:bodyPr>
          <a:lstStyle/>
          <a:p>
            <a:pPr marL="0" marR="0" indent="0" algn="ctr">
              <a:lnSpc>
                <a:spcPts val="4200"/>
              </a:lnSpc>
              <a:spcAft>
                <a:spcPts val="2195"/>
              </a:spcAft>
            </a:pPr>
            <a:r>
              <a:rPr lang="en-US" sz="3900" spc="110">
                <a:solidFill>
                  <a:srgbClr val="FFFFFF"/>
                </a:solidFill>
                <a:latin typeface="Calibri" panose="02020603050405020304" pitchFamily="2"/>
              </a:rPr>
              <a:t>Opera</a:t>
            </a:r>
            <a:r>
              <a:rPr lang="en-US" sz="3650" spc="110">
                <a:solidFill>
                  <a:srgbClr val="FFFFFF"/>
                </a:solidFill>
                <a:latin typeface="Arial" panose="02020603050405020304" pitchFamily="2"/>
              </a:rPr>
              <a:t>ti</a:t>
            </a:r>
            <a:r>
              <a:rPr lang="en-US" sz="3900" spc="110">
                <a:solidFill>
                  <a:srgbClr val="FFFFFF"/>
                </a:solidFill>
                <a:latin typeface="Calibri" panose="02020603050405020304" pitchFamily="2"/>
              </a:rPr>
              <a:t>onal Efficiency </a:t>
            </a:r>
          </a:p>
        </p:txBody>
      </p:sp>
      <p:sp>
        <p:nvSpPr>
          <p:cNvPr id="12" name="Text Placeholder 11"/>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1"39 </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15">
                <a:solidFill>
                  <a:srgbClr val="107FA7"/>
                </a:solidFill>
                <a:latin typeface="Calibri" panose="02020603050405020304" pitchFamily="2"/>
              </a:rPr>
              <a:t>Where Does Data Come From?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3360" rIns="0" bIns="0" anchor="t">
            <a:normAutofit fontScale="95000"/>
          </a:bodyPr>
          <a:lstStyle/>
          <a:p>
            <a:pPr marL="548640" marR="0" indent="182880" algn="l">
              <a:lnSpc>
                <a:spcPts val="2100"/>
              </a:lnSpc>
              <a:spcAft>
                <a:spcPts val="0"/>
              </a:spcAft>
              <a:buFont typeface="Symbol"/>
              <a:buChar char="·"/>
            </a:pPr>
            <a:r>
              <a:rPr lang="en-US" sz="2000" spc="-25">
                <a:solidFill>
                  <a:srgbClr val="000000"/>
                </a:solidFill>
                <a:latin typeface="Calibri" panose="02020603050405020304" pitchFamily="2"/>
              </a:rPr>
              <a:t>Science </a:t>
            </a:r>
          </a:p>
          <a:p>
            <a:pPr marL="0" marR="0" indent="0" algn="ctr">
              <a:lnSpc>
                <a:spcPts val="2400"/>
              </a:lnSpc>
              <a:spcBef>
                <a:spcPts val="370"/>
              </a:spcBef>
              <a:spcAft>
                <a:spcPts val="0"/>
              </a:spcAft>
            </a:pPr>
            <a:r>
              <a:rPr lang="en-US" sz="1550" spc="-35">
                <a:solidFill>
                  <a:srgbClr val="107FA7"/>
                </a:solidFill>
                <a:latin typeface="Arial" panose="02020603050405020304" pitchFamily="2"/>
              </a:rPr>
              <a:t>–</a:t>
            </a:r>
            <a:r>
              <a:rPr lang="en-US" sz="2000" spc="-25">
                <a:solidFill>
                  <a:srgbClr val="000000"/>
                </a:solidFill>
                <a:latin typeface="Calibri" panose="02020603050405020304" pitchFamily="2"/>
              </a:rPr>
              <a:t> Medical imaging, sensor data, genome sequencing, weather data, </a:t>
            </a:r>
          </a:p>
          <a:p>
            <a:pPr marL="1097280" marR="0" indent="0" algn="l">
              <a:lnSpc>
                <a:spcPts val="2000"/>
              </a:lnSpc>
              <a:spcBef>
                <a:spcPts val="345"/>
              </a:spcBef>
              <a:spcAft>
                <a:spcPts val="0"/>
              </a:spcAft>
            </a:pPr>
            <a:r>
              <a:rPr lang="en-US" sz="2000" spc="-30">
                <a:solidFill>
                  <a:srgbClr val="000000"/>
                </a:solidFill>
                <a:latin typeface="Calibri" panose="02020603050405020304" pitchFamily="2"/>
              </a:rPr>
              <a:t>satellite feeds, etc. </a:t>
            </a:r>
          </a:p>
          <a:p>
            <a:pPr marL="548640" marR="0" indent="182880" algn="l">
              <a:lnSpc>
                <a:spcPts val="2100"/>
              </a:lnSpc>
              <a:spcBef>
                <a:spcPts val="1685"/>
              </a:spcBef>
              <a:spcAft>
                <a:spcPts val="0"/>
              </a:spcAft>
              <a:buFont typeface="Symbol"/>
              <a:buChar char="·"/>
            </a:pPr>
            <a:r>
              <a:rPr lang="en-US" sz="2000" spc="-15">
                <a:solidFill>
                  <a:srgbClr val="000000"/>
                </a:solidFill>
                <a:latin typeface="Calibri" panose="02020603050405020304" pitchFamily="2"/>
              </a:rPr>
              <a:t>Industry </a:t>
            </a:r>
          </a:p>
          <a:p>
            <a:pPr marL="0" marR="0" indent="0" algn="ctr">
              <a:lnSpc>
                <a:spcPts val="2400"/>
              </a:lnSpc>
              <a:spcBef>
                <a:spcPts val="395"/>
              </a:spcBef>
              <a:spcAft>
                <a:spcPts val="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Financial, pharmaceu</a:t>
            </a:r>
            <a:r>
              <a:rPr lang="en-US" sz="1800" spc="-30">
                <a:solidFill>
                  <a:srgbClr val="000000"/>
                </a:solidFill>
                <a:latin typeface="Arial" panose="02020603050405020304" pitchFamily="2"/>
              </a:rPr>
              <a:t>ti</a:t>
            </a:r>
            <a:r>
              <a:rPr lang="en-US" sz="2000" spc="-25">
                <a:solidFill>
                  <a:srgbClr val="000000"/>
                </a:solidFill>
                <a:latin typeface="Calibri" panose="02020603050405020304" pitchFamily="2"/>
              </a:rPr>
              <a:t>cal, manufacturing, insurance, online, energy, </a:t>
            </a:r>
          </a:p>
          <a:p>
            <a:pPr marL="1097280" marR="0" indent="0" algn="l">
              <a:lnSpc>
                <a:spcPts val="2000"/>
              </a:lnSpc>
              <a:spcBef>
                <a:spcPts val="285"/>
              </a:spcBef>
              <a:spcAft>
                <a:spcPts val="0"/>
              </a:spcAft>
            </a:pPr>
            <a:r>
              <a:rPr lang="en-US" sz="2000" spc="-45">
                <a:solidFill>
                  <a:srgbClr val="000000"/>
                </a:solidFill>
                <a:latin typeface="Calibri" panose="02020603050405020304" pitchFamily="2"/>
              </a:rPr>
              <a:t>retail data </a:t>
            </a:r>
          </a:p>
          <a:p>
            <a:pPr marL="548640" marR="0" indent="182880" algn="l">
              <a:lnSpc>
                <a:spcPts val="2100"/>
              </a:lnSpc>
              <a:spcBef>
                <a:spcPts val="1685"/>
              </a:spcBef>
              <a:spcAft>
                <a:spcPts val="0"/>
              </a:spcAft>
              <a:buFont typeface="Symbol"/>
              <a:buChar char="·"/>
            </a:pPr>
            <a:r>
              <a:rPr lang="en-US" sz="2000" spc="-25">
                <a:solidFill>
                  <a:srgbClr val="000000"/>
                </a:solidFill>
                <a:latin typeface="Calibri" panose="02020603050405020304" pitchFamily="2"/>
              </a:rPr>
              <a:t>Legacy </a:t>
            </a:r>
          </a:p>
          <a:p>
            <a:pPr marL="914400" marR="0" indent="0" algn="l">
              <a:lnSpc>
                <a:spcPts val="2400"/>
              </a:lnSpc>
              <a:spcBef>
                <a:spcPts val="390"/>
              </a:spcBef>
              <a:spcAft>
                <a:spcPts val="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Sales data, customer behavior, product databases, accoun</a:t>
            </a:r>
            <a:r>
              <a:rPr lang="en-US" sz="1800" spc="-30">
                <a:solidFill>
                  <a:srgbClr val="000000"/>
                </a:solidFill>
                <a:latin typeface="Arial" panose="02020603050405020304" pitchFamily="2"/>
              </a:rPr>
              <a:t>ti</a:t>
            </a:r>
            <a:r>
              <a:rPr lang="en-US" sz="2000" spc="-25">
                <a:solidFill>
                  <a:srgbClr val="000000"/>
                </a:solidFill>
                <a:latin typeface="Calibri" panose="02020603050405020304" pitchFamily="2"/>
              </a:rPr>
              <a:t>ng data, etc. </a:t>
            </a:r>
          </a:p>
          <a:p>
            <a:pPr marL="548640" marR="0" indent="182880" algn="l">
              <a:lnSpc>
                <a:spcPts val="2100"/>
              </a:lnSpc>
              <a:spcBef>
                <a:spcPts val="1575"/>
              </a:spcBef>
              <a:spcAft>
                <a:spcPts val="0"/>
              </a:spcAft>
              <a:buFont typeface="Symbol"/>
              <a:buChar char="·"/>
            </a:pPr>
            <a:r>
              <a:rPr lang="en-US" sz="2000" spc="-25">
                <a:solidFill>
                  <a:srgbClr val="000000"/>
                </a:solidFill>
                <a:latin typeface="Calibri" panose="02020603050405020304" pitchFamily="2"/>
              </a:rPr>
              <a:t>System Data </a:t>
            </a:r>
          </a:p>
          <a:p>
            <a:pPr marL="1097280" marR="822960" indent="0" algn="l">
              <a:lnSpc>
                <a:spcPts val="2400"/>
              </a:lnSpc>
              <a:spcBef>
                <a:spcPts val="365"/>
              </a:spcBef>
              <a:spcAft>
                <a:spcPts val="789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Log files, health and status feeds, ac</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vity streams, network messages, web analy</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cs, intrusion detec</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on, spam filters </a:t>
            </a:r>
          </a:p>
        </p:txBody>
      </p:sp>
      <p:sp>
        <p:nvSpPr>
          <p:cNvPr id="6" name="Text Placeholder 5"/>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1"40 </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Common Types of Analysis with Hadoop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79705" rIns="0" bIns="0" anchor="t">
            <a:normAutofit fontScale="90000"/>
          </a:bodyPr>
          <a:lstStyle/>
          <a:p>
            <a:pPr marL="548640" marR="0" indent="182880" algn="just">
              <a:lnSpc>
                <a:spcPts val="2700"/>
              </a:lnSpc>
              <a:spcAft>
                <a:spcPts val="0"/>
              </a:spcAft>
              <a:buFont typeface="Symbol"/>
              <a:buChar char="·"/>
              <a:tabLst>
                <a:tab pos="5212080" algn="l"/>
              </a:tabLst>
            </a:pPr>
            <a:r>
              <a:rPr lang="en-US" sz="1950" b="1" spc="0">
                <a:solidFill>
                  <a:srgbClr val="000000"/>
                </a:solidFill>
                <a:latin typeface="Calibri" panose="02020603050405020304" pitchFamily="2"/>
              </a:rPr>
              <a:t>Text mining </a:t>
            </a:r>
            <a:r>
              <a:rPr lang="en-US" sz="2350" spc="-5">
                <a:solidFill>
                  <a:srgbClr val="2DA6C9"/>
                </a:solidFill>
                <a:latin typeface="Arial" panose="02020603050405020304" pitchFamily="2"/>
              </a:rPr>
              <a:t>•</a:t>
            </a:r>
            <a:r>
              <a:rPr lang="en-US" sz="1950" b="1" spc="0">
                <a:solidFill>
                  <a:srgbClr val="000000"/>
                </a:solidFill>
                <a:latin typeface="Calibri" panose="02020603050405020304" pitchFamily="2"/>
              </a:rPr>
              <a:t> Collabora</a:t>
            </a:r>
            <a:r>
              <a:rPr lang="en-US" sz="1800" b="1" spc="-5">
                <a:solidFill>
                  <a:srgbClr val="000000"/>
                </a:solidFill>
                <a:latin typeface="Arial" panose="02020603050405020304" pitchFamily="2"/>
              </a:rPr>
              <a:t>ti</a:t>
            </a:r>
            <a:r>
              <a:rPr lang="en-US" sz="1950" b="1" spc="0">
                <a:solidFill>
                  <a:srgbClr val="000000"/>
                </a:solidFill>
                <a:latin typeface="Calibri" panose="02020603050405020304" pitchFamily="2"/>
              </a:rPr>
              <a:t>ve filtering </a:t>
            </a:r>
          </a:p>
          <a:p>
            <a:pPr marL="548640" marR="0" indent="182880" algn="just">
              <a:lnSpc>
                <a:spcPts val="2700"/>
              </a:lnSpc>
              <a:spcBef>
                <a:spcPts val="1120"/>
              </a:spcBef>
              <a:spcAft>
                <a:spcPts val="0"/>
              </a:spcAft>
              <a:buFont typeface="Symbol"/>
              <a:buChar char="·"/>
              <a:tabLst>
                <a:tab pos="5212080" algn="l"/>
              </a:tabLst>
            </a:pPr>
            <a:r>
              <a:rPr lang="en-US" sz="1950" b="1" spc="0">
                <a:solidFill>
                  <a:srgbClr val="000000"/>
                </a:solidFill>
                <a:latin typeface="Calibri" panose="02020603050405020304" pitchFamily="2"/>
              </a:rPr>
              <a:t>Index building </a:t>
            </a:r>
            <a:r>
              <a:rPr lang="en-US" sz="2350" spc="0">
                <a:solidFill>
                  <a:srgbClr val="2DA6C9"/>
                </a:solidFill>
                <a:latin typeface="Arial" panose="02020603050405020304" pitchFamily="2"/>
              </a:rPr>
              <a:t>•</a:t>
            </a:r>
            <a:r>
              <a:rPr lang="en-US" sz="1950" b="1" spc="0">
                <a:solidFill>
                  <a:srgbClr val="000000"/>
                </a:solidFill>
                <a:latin typeface="Calibri" panose="02020603050405020304" pitchFamily="2"/>
              </a:rPr>
              <a:t> Predic</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on models </a:t>
            </a:r>
          </a:p>
          <a:p>
            <a:pPr marL="548640" marR="0" indent="182880" algn="just">
              <a:lnSpc>
                <a:spcPts val="2700"/>
              </a:lnSpc>
              <a:spcBef>
                <a:spcPts val="1115"/>
              </a:spcBef>
              <a:spcAft>
                <a:spcPts val="0"/>
              </a:spcAft>
              <a:buFont typeface="Symbol"/>
              <a:buChar char="·"/>
              <a:tabLst>
                <a:tab pos="5212080" algn="l"/>
              </a:tabLst>
            </a:pPr>
            <a:r>
              <a:rPr lang="en-US" sz="1950" b="1" spc="0">
                <a:solidFill>
                  <a:srgbClr val="000000"/>
                </a:solidFill>
                <a:latin typeface="Calibri" panose="02020603050405020304" pitchFamily="2"/>
              </a:rPr>
              <a:t>Graph crea</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on and analysis </a:t>
            </a:r>
            <a:r>
              <a:rPr lang="en-US" sz="2350" spc="0">
                <a:solidFill>
                  <a:srgbClr val="2DA6C9"/>
                </a:solidFill>
                <a:latin typeface="Arial" panose="02020603050405020304" pitchFamily="2"/>
              </a:rPr>
              <a:t>•</a:t>
            </a:r>
            <a:r>
              <a:rPr lang="en-US" sz="1950" b="1" spc="0">
                <a:solidFill>
                  <a:srgbClr val="000000"/>
                </a:solidFill>
                <a:latin typeface="Calibri" panose="02020603050405020304" pitchFamily="2"/>
              </a:rPr>
              <a:t> Sen</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ment analysis </a:t>
            </a:r>
          </a:p>
          <a:p>
            <a:pPr marL="548640" marR="0" indent="182880" algn="just">
              <a:lnSpc>
                <a:spcPts val="2700"/>
              </a:lnSpc>
              <a:spcBef>
                <a:spcPts val="1120"/>
              </a:spcBef>
              <a:spcAft>
                <a:spcPts val="25740"/>
              </a:spcAft>
              <a:buFont typeface="Symbol"/>
              <a:buChar char="·"/>
              <a:tabLst>
                <a:tab pos="5212080" algn="l"/>
              </a:tabLst>
            </a:pPr>
            <a:r>
              <a:rPr lang="en-US" sz="1950" b="1" spc="0">
                <a:solidFill>
                  <a:srgbClr val="000000"/>
                </a:solidFill>
                <a:latin typeface="Calibri" panose="02020603050405020304" pitchFamily="2"/>
              </a:rPr>
              <a:t>Pa</a:t>
            </a:r>
            <a:r>
              <a:rPr lang="en-US" sz="1800" b="1" spc="-5">
                <a:solidFill>
                  <a:srgbClr val="000000"/>
                </a:solidFill>
                <a:latin typeface="Arial" panose="02020603050405020304" pitchFamily="2"/>
              </a:rPr>
              <a:t>tt</a:t>
            </a:r>
            <a:r>
              <a:rPr lang="en-US" sz="1950" b="1" spc="0">
                <a:solidFill>
                  <a:srgbClr val="000000"/>
                </a:solidFill>
                <a:latin typeface="Calibri" panose="02020603050405020304" pitchFamily="2"/>
              </a:rPr>
              <a:t>ern recogni</a:t>
            </a:r>
            <a:r>
              <a:rPr lang="en-US" sz="1800" b="1" spc="-5">
                <a:solidFill>
                  <a:srgbClr val="000000"/>
                </a:solidFill>
                <a:latin typeface="Arial" panose="02020603050405020304" pitchFamily="2"/>
              </a:rPr>
              <a:t>ti</a:t>
            </a:r>
            <a:r>
              <a:rPr lang="en-US" sz="1950" b="1" spc="0">
                <a:solidFill>
                  <a:srgbClr val="000000"/>
                </a:solidFill>
                <a:latin typeface="Calibri" panose="02020603050405020304" pitchFamily="2"/>
              </a:rPr>
              <a:t>on </a:t>
            </a:r>
            <a:r>
              <a:rPr lang="en-US" sz="2350" spc="-5">
                <a:solidFill>
                  <a:srgbClr val="2DA6C9"/>
                </a:solidFill>
                <a:latin typeface="Arial" panose="02020603050405020304" pitchFamily="2"/>
              </a:rPr>
              <a:t>•</a:t>
            </a:r>
            <a:r>
              <a:rPr lang="en-US" sz="1950" b="1" spc="0">
                <a:solidFill>
                  <a:srgbClr val="000000"/>
                </a:solidFill>
                <a:latin typeface="Calibri" panose="02020603050405020304" pitchFamily="2"/>
              </a:rPr>
              <a:t> Risk assessment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1"41 </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457200" y="355600"/>
            <a:ext cx="8559800" cy="631190"/>
          </a:xfrm>
          <a:prstGeom prst="rect">
            <a:avLst/>
          </a:prstGeom>
          <a:noFill/>
          <a:ln w="0" cmpd="sng">
            <a:noFill/>
            <a:prstDash val="solid"/>
          </a:ln>
        </p:spPr>
        <p:txBody>
          <a:bodyPr vert="horz" lIns="0" tIns="113665" rIns="0" bIns="0" anchor="t"/>
          <a:lstStyle/>
          <a:p>
            <a:pPr marL="0" marR="0" indent="0" algn="l">
              <a:lnSpc>
                <a:spcPts val="2500"/>
              </a:lnSpc>
              <a:spcAft>
                <a:spcPts val="1555"/>
              </a:spcAft>
            </a:pPr>
            <a:r>
              <a:rPr lang="en-US" sz="2350" spc="20">
                <a:solidFill>
                  <a:srgbClr val="0D7FA6"/>
                </a:solidFill>
                <a:latin typeface="Calibri" panose="02020603050405020304" pitchFamily="2"/>
              </a:rPr>
              <a:t>What is Common Across Hadoop</a:t>
            </a:r>
            <a:r>
              <a:rPr lang="en-US" sz="1850" spc="20">
                <a:solidFill>
                  <a:srgbClr val="0D7FA6"/>
                </a:solidFill>
                <a:latin typeface="Tahoma" panose="02020603050405020304" pitchFamily="2"/>
              </a:rPr>
              <a:t>-</a:t>
            </a:r>
            <a:r>
              <a:rPr lang="en-US" sz="2350" spc="20">
                <a:solidFill>
                  <a:srgbClr val="0D7FA6"/>
                </a:solidFill>
                <a:latin typeface="Calibri" panose="02020603050405020304" pitchFamily="2"/>
              </a:rPr>
              <a:t>able Problems? </a:t>
            </a:r>
          </a:p>
        </p:txBody>
      </p:sp>
      <p:sp>
        <p:nvSpPr>
          <p:cNvPr id="11" name="Text Placeholder 10"/>
          <p:cNvSpPr>
            <a:spLocks noGrp="1"/>
          </p:cNvSpPr>
          <p:nvPr>
            <p:ph type="body" idx="10"/>
          </p:nvPr>
        </p:nvSpPr>
        <p:spPr>
          <a:xfrm>
            <a:off x="1892935" y="6371590"/>
            <a:ext cx="6906895" cy="257810"/>
          </a:xfrm>
          <a:prstGeom prst="rect">
            <a:avLst/>
          </a:prstGeom>
          <a:noFill/>
          <a:ln w="0" cmpd="sng">
            <a:noFill/>
            <a:prstDash val="solid"/>
          </a:ln>
        </p:spPr>
        <p:txBody>
          <a:bodyPr vert="horz" lIns="0" tIns="53340" rIns="0" bIns="0" anchor="t"/>
          <a:lstStyle/>
          <a:p>
            <a:pPr marL="0" marR="0" indent="0" algn="l">
              <a:lnSpc>
                <a:spcPts val="1300"/>
              </a:lnSpc>
              <a:spcAft>
                <a:spcPts val="330"/>
              </a:spcAft>
              <a:tabLst>
                <a:tab pos="6903720" algn="r"/>
              </a:tabLst>
            </a:pPr>
            <a:r>
              <a:rPr lang="en-US" sz="1100" spc="0">
                <a:solidFill>
                  <a:srgbClr val="FFFFFF"/>
                </a:solidFill>
                <a:latin typeface="Calibri" panose="02020603050405020304" pitchFamily="2"/>
              </a:rPr>
              <a:t>© Copyright 2010</a:t>
            </a:r>
            <a:r>
              <a:rPr lang="en-US" sz="950" spc="0">
                <a:solidFill>
                  <a:srgbClr val="FFFFFF"/>
                </a:solidFill>
                <a:latin typeface="Tahoma" panose="02020603050405020304" pitchFamily="2"/>
              </a:rPr>
              <a:t>-</a:t>
            </a:r>
            <a:r>
              <a:rPr lang="en-US" sz="1100" spc="0">
                <a:solidFill>
                  <a:srgbClr val="FFFFFF"/>
                </a:solidFill>
                <a:latin typeface="Calibri" panose="02020603050405020304" pitchFamily="2"/>
              </a:rPr>
              <a:t>2014 Cloudera. All rights reserved. Not to be reproduced without prior wri</a:t>
            </a:r>
            <a:r>
              <a:rPr lang="en-US" sz="950" spc="0">
                <a:solidFill>
                  <a:srgbClr val="FFFFFF"/>
                </a:solidFill>
                <a:latin typeface="Tahom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1"42 </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457200" y="431800"/>
            <a:ext cx="6172200" cy="687705"/>
          </a:xfrm>
          <a:prstGeom prst="rect">
            <a:avLst/>
          </a:prstGeom>
          <a:noFill/>
          <a:ln w="0" cmpd="sng">
            <a:noFill/>
            <a:prstDash val="solid"/>
          </a:ln>
        </p:spPr>
        <p:txBody>
          <a:bodyPr vert="horz" lIns="0" tIns="37465" rIns="0" bIns="0" anchor="t"/>
          <a:lstStyle/>
          <a:p>
            <a:pPr marL="0" marR="0" indent="0" algn="l">
              <a:lnSpc>
                <a:spcPts val="2500"/>
              </a:lnSpc>
              <a:spcAft>
                <a:spcPts val="2635"/>
              </a:spcAft>
            </a:pPr>
            <a:r>
              <a:rPr lang="en-US" sz="2350" spc="10">
                <a:solidFill>
                  <a:srgbClr val="0877B8"/>
                </a:solidFill>
                <a:latin typeface="Calibri" panose="02020603050405020304" pitchFamily="2"/>
              </a:rPr>
              <a:t>Use Case: Opower </a:t>
            </a:r>
          </a:p>
        </p:txBody>
      </p:sp>
      <p:sp>
        <p:nvSpPr>
          <p:cNvPr id="5" name="Text Placeholder 4"/>
          <p:cNvSpPr>
            <a:spLocks noGrp="1"/>
          </p:cNvSpPr>
          <p:nvPr>
            <p:ph type="body" idx="10"/>
          </p:nvPr>
        </p:nvSpPr>
        <p:spPr>
          <a:xfrm>
            <a:off x="560705" y="1119505"/>
            <a:ext cx="3225165" cy="815975"/>
          </a:xfrm>
          <a:prstGeom prst="rect">
            <a:avLst/>
          </a:prstGeom>
          <a:noFill/>
          <a:ln w="0" cmpd="sng">
            <a:noFill/>
            <a:prstDash val="solid"/>
          </a:ln>
        </p:spPr>
        <p:txBody>
          <a:bodyPr vert="horz" lIns="0" tIns="81915" rIns="0" bIns="0" anchor="t">
            <a:normAutofit fontScale="95000"/>
          </a:bodyPr>
          <a:lstStyle/>
          <a:p>
            <a:pPr marL="0" marR="0" indent="182880" algn="l">
              <a:lnSpc>
                <a:spcPts val="2100"/>
              </a:lnSpc>
              <a:spcAft>
                <a:spcPts val="0"/>
              </a:spcAft>
              <a:buFont typeface="Symbol"/>
              <a:buChar char="·"/>
            </a:pPr>
            <a:r>
              <a:rPr lang="en-US" sz="1950" b="1" spc="0">
                <a:solidFill>
                  <a:srgbClr val="000000"/>
                </a:solidFill>
                <a:latin typeface="Calibri" panose="02020603050405020304" pitchFamily="2"/>
              </a:rPr>
              <a:t>Opower </a:t>
            </a:r>
          </a:p>
          <a:p>
            <a:pPr marL="365760" marR="0" indent="0" algn="l">
              <a:lnSpc>
                <a:spcPts val="2300"/>
              </a:lnSpc>
              <a:spcBef>
                <a:spcPts val="520"/>
              </a:spcBef>
              <a:spcAft>
                <a:spcPts val="0"/>
              </a:spcAft>
            </a:pPr>
            <a:r>
              <a:rPr lang="en-US" sz="1550" spc="20">
                <a:solidFill>
                  <a:srgbClr val="0877B8"/>
                </a:solidFill>
                <a:latin typeface="Arial" panose="02020603050405020304" pitchFamily="2"/>
              </a:rPr>
              <a:t>–</a:t>
            </a:r>
            <a:r>
              <a:rPr lang="en-US" sz="1950" spc="20">
                <a:solidFill>
                  <a:srgbClr val="000000"/>
                </a:solidFill>
                <a:latin typeface="Calibri" panose="02020603050405020304" pitchFamily="2"/>
              </a:rPr>
              <a:t> SaaS for u</a:t>
            </a:r>
            <a:r>
              <a:rPr lang="en-US" sz="1800" spc="20">
                <a:solidFill>
                  <a:srgbClr val="000000"/>
                </a:solidFill>
                <a:latin typeface="Arial" panose="02020603050405020304" pitchFamily="2"/>
              </a:rPr>
              <a:t>ti</a:t>
            </a:r>
            <a:r>
              <a:rPr lang="en-US" sz="1950" spc="20">
                <a:solidFill>
                  <a:srgbClr val="000000"/>
                </a:solidFill>
                <a:latin typeface="Calibri" panose="02020603050405020304" pitchFamily="2"/>
              </a:rPr>
              <a:t>lity companies </a:t>
            </a:r>
          </a:p>
        </p:txBody>
      </p:sp>
      <p:sp>
        <p:nvSpPr>
          <p:cNvPr id="6" name="Text Placeholder 5"/>
          <p:cNvSpPr>
            <a:spLocks noGrp="1"/>
          </p:cNvSpPr>
          <p:nvPr>
            <p:ph type="body" idx="10"/>
          </p:nvPr>
        </p:nvSpPr>
        <p:spPr>
          <a:xfrm>
            <a:off x="560705" y="1935480"/>
            <a:ext cx="6400800" cy="346075"/>
          </a:xfrm>
          <a:prstGeom prst="rect">
            <a:avLst/>
          </a:prstGeom>
          <a:noFill/>
          <a:ln w="0" cmpd="sng">
            <a:noFill/>
            <a:prstDash val="solid"/>
          </a:ln>
        </p:spPr>
        <p:txBody>
          <a:bodyPr vert="horz" lIns="0" tIns="0" rIns="0" bIns="0" anchor="t">
            <a:normAutofit fontScale="70000"/>
          </a:bodyPr>
          <a:lstStyle/>
          <a:p>
            <a:pPr marL="365760" marR="0" indent="0" algn="l">
              <a:lnSpc>
                <a:spcPts val="2200"/>
              </a:lnSpc>
              <a:spcAft>
                <a:spcPts val="885"/>
              </a:spcAft>
            </a:pPr>
            <a:r>
              <a:rPr lang="en-US" sz="1550" spc="25">
                <a:solidFill>
                  <a:srgbClr val="0877B8"/>
                </a:solidFill>
                <a:latin typeface="Arial" panose="02020603050405020304" pitchFamily="2"/>
              </a:rPr>
              <a:t>–</a:t>
            </a:r>
            <a:r>
              <a:rPr lang="en-US" sz="1950" spc="25">
                <a:solidFill>
                  <a:srgbClr val="000000"/>
                </a:solidFill>
                <a:latin typeface="Calibri" panose="02020603050405020304" pitchFamily="2"/>
              </a:rPr>
              <a:t> Provides insights to customers about their energy usage </a:t>
            </a:r>
          </a:p>
        </p:txBody>
      </p:sp>
      <p:sp>
        <p:nvSpPr>
          <p:cNvPr id="10" name="Text Placeholder 9"/>
          <p:cNvSpPr>
            <a:spLocks noGrp="1"/>
          </p:cNvSpPr>
          <p:nvPr>
            <p:ph type="body" idx="10"/>
          </p:nvPr>
        </p:nvSpPr>
        <p:spPr>
          <a:xfrm>
            <a:off x="0" y="5981700"/>
            <a:ext cx="9144000" cy="245110"/>
          </a:xfrm>
          <a:prstGeom prst="rect">
            <a:avLst/>
          </a:prstGeom>
          <a:noFill/>
          <a:ln w="0" cmpd="sng">
            <a:noFill/>
            <a:prstDash val="solid"/>
          </a:ln>
        </p:spPr>
        <p:txBody>
          <a:bodyPr vert="horz" lIns="0" tIns="25400" rIns="0" bIns="0" anchor="t"/>
          <a:lstStyle/>
          <a:p>
            <a:pPr marL="182880" marR="0" indent="0" algn="l">
              <a:lnSpc>
                <a:spcPts val="1600"/>
              </a:lnSpc>
              <a:spcAft>
                <a:spcPts val="90"/>
              </a:spcAft>
            </a:pPr>
            <a:r>
              <a:rPr lang="en-US" sz="1450" spc="-5">
                <a:solidFill>
                  <a:srgbClr val="000000"/>
                </a:solidFill>
                <a:latin typeface="Calibri" panose="02020603050405020304" pitchFamily="2"/>
              </a:rPr>
              <a:t>SaaS: Sotware as a Service </a:t>
            </a:r>
          </a:p>
        </p:txBody>
      </p:sp>
      <p:sp>
        <p:nvSpPr>
          <p:cNvPr id="13" name="Text Placeholder 12"/>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1"43 </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0">
                <a:solidFill>
                  <a:srgbClr val="107FA7"/>
                </a:solidFill>
                <a:latin typeface="Calibri" panose="02020603050405020304" pitchFamily="2"/>
              </a:rPr>
              <a:t>Benefits of Analyzing with Hadoop </a:t>
            </a:r>
          </a:p>
        </p:txBody>
      </p:sp>
      <p:sp>
        <p:nvSpPr>
          <p:cNvPr id="3" name="Text Placeholder 2"/>
          <p:cNvSpPr>
            <a:spLocks noGrp="1"/>
          </p:cNvSpPr>
          <p:nvPr>
            <p:ph type="body" idx="10"/>
          </p:nvPr>
        </p:nvSpPr>
        <p:spPr>
          <a:xfrm>
            <a:off x="560705" y="1110615"/>
            <a:ext cx="4851400" cy="364490"/>
          </a:xfrm>
          <a:prstGeom prst="rect">
            <a:avLst/>
          </a:prstGeom>
          <a:noFill/>
          <a:ln w="0" cmpd="sng">
            <a:noFill/>
            <a:prstDash val="solid"/>
          </a:ln>
        </p:spPr>
        <p:txBody>
          <a:bodyPr vert="horz" lIns="0" tIns="90805" rIns="0" bIns="0" anchor="t">
            <a:normAutofit fontScale="95000"/>
          </a:bodyPr>
          <a:lstStyle/>
          <a:p>
            <a:pPr marL="0" marR="0" indent="182880" algn="just">
              <a:lnSpc>
                <a:spcPts val="2200"/>
              </a:lnSpc>
              <a:spcAft>
                <a:spcPts val="0"/>
              </a:spcAft>
              <a:buFont typeface="Symbol"/>
              <a:buChar char="·"/>
            </a:pPr>
            <a:r>
              <a:rPr lang="en-US" sz="1950" b="1" spc="-25">
                <a:solidFill>
                  <a:srgbClr val="000000"/>
                </a:solidFill>
                <a:latin typeface="Calibri" panose="02020603050405020304" pitchFamily="2"/>
              </a:rPr>
              <a:t>Previously impossible or imprac</a:t>
            </a:r>
            <a:r>
              <a:rPr lang="en-US" sz="1750" b="1" spc="-35">
                <a:solidFill>
                  <a:srgbClr val="000000"/>
                </a:solidFill>
                <a:latin typeface="Arial" panose="02020603050405020304" pitchFamily="2"/>
              </a:rPr>
              <a:t>ti</a:t>
            </a:r>
            <a:r>
              <a:rPr lang="en-US" sz="1950" b="1" spc="-25">
                <a:solidFill>
                  <a:srgbClr val="000000"/>
                </a:solidFill>
                <a:latin typeface="Calibri" panose="02020603050405020304" pitchFamily="2"/>
              </a:rPr>
              <a:t>cal analysis </a:t>
            </a:r>
          </a:p>
        </p:txBody>
      </p:sp>
      <p:sp>
        <p:nvSpPr>
          <p:cNvPr id="4" name="Text Placeholder 3"/>
          <p:cNvSpPr>
            <a:spLocks noGrp="1"/>
          </p:cNvSpPr>
          <p:nvPr>
            <p:ph type="body" idx="10"/>
          </p:nvPr>
        </p:nvSpPr>
        <p:spPr>
          <a:xfrm>
            <a:off x="560705" y="1475105"/>
            <a:ext cx="2472055" cy="4751705"/>
          </a:xfrm>
          <a:prstGeom prst="rect">
            <a:avLst/>
          </a:prstGeom>
          <a:noFill/>
          <a:ln w="0" cmpd="sng">
            <a:noFill/>
            <a:prstDash val="solid"/>
          </a:ln>
        </p:spPr>
        <p:txBody>
          <a:bodyPr vert="horz" lIns="0" tIns="206375" rIns="0" bIns="0" anchor="t">
            <a:normAutofit fontScale="95000"/>
          </a:bodyPr>
          <a:lstStyle/>
          <a:p>
            <a:pPr marL="0" marR="0" indent="182880" algn="just">
              <a:lnSpc>
                <a:spcPts val="2100"/>
              </a:lnSpc>
              <a:spcAft>
                <a:spcPts val="0"/>
              </a:spcAft>
              <a:buFont typeface="Symbol"/>
              <a:buChar char="·"/>
            </a:pPr>
            <a:r>
              <a:rPr lang="en-US" sz="1950" b="1" spc="-25">
                <a:solidFill>
                  <a:srgbClr val="000000"/>
                </a:solidFill>
                <a:latin typeface="Calibri" panose="02020603050405020304" pitchFamily="2"/>
              </a:rPr>
              <a:t>Lower cost </a:t>
            </a:r>
          </a:p>
          <a:p>
            <a:pPr marL="0" marR="0" indent="182880" algn="just">
              <a:lnSpc>
                <a:spcPts val="2200"/>
              </a:lnSpc>
              <a:spcBef>
                <a:spcPts val="1660"/>
              </a:spcBef>
              <a:spcAft>
                <a:spcPts val="0"/>
              </a:spcAft>
              <a:buFont typeface="Symbol"/>
              <a:buChar char="·"/>
            </a:pPr>
            <a:r>
              <a:rPr lang="en-US" sz="1950" b="1" spc="-10">
                <a:solidFill>
                  <a:srgbClr val="000000"/>
                </a:solidFill>
                <a:latin typeface="Calibri" panose="02020603050405020304" pitchFamily="2"/>
              </a:rPr>
              <a:t>Less </a:t>
            </a:r>
            <a:r>
              <a:rPr lang="en-US" sz="1750" b="1" spc="-15">
                <a:solidFill>
                  <a:srgbClr val="000000"/>
                </a:solidFill>
                <a:latin typeface="Arial" panose="02020603050405020304" pitchFamily="2"/>
              </a:rPr>
              <a:t>ti</a:t>
            </a:r>
            <a:r>
              <a:rPr lang="en-US" sz="1950" b="1" spc="-10">
                <a:solidFill>
                  <a:srgbClr val="000000"/>
                </a:solidFill>
                <a:latin typeface="Calibri" panose="02020603050405020304" pitchFamily="2"/>
              </a:rPr>
              <a:t>me </a:t>
            </a:r>
          </a:p>
          <a:p>
            <a:pPr marL="0" marR="0" indent="182880" algn="just">
              <a:lnSpc>
                <a:spcPts val="2100"/>
              </a:lnSpc>
              <a:spcBef>
                <a:spcPts val="1595"/>
              </a:spcBef>
              <a:spcAft>
                <a:spcPts val="0"/>
              </a:spcAft>
              <a:buFont typeface="Symbol"/>
              <a:buChar char="·"/>
            </a:pPr>
            <a:r>
              <a:rPr lang="en-US" sz="1950" b="1" spc="-15">
                <a:solidFill>
                  <a:srgbClr val="000000"/>
                </a:solidFill>
                <a:latin typeface="Calibri" panose="02020603050405020304" pitchFamily="2"/>
              </a:rPr>
              <a:t>Greater flexibility </a:t>
            </a:r>
          </a:p>
          <a:p>
            <a:pPr marL="0" marR="0" indent="182880" algn="just">
              <a:lnSpc>
                <a:spcPts val="2200"/>
              </a:lnSpc>
              <a:spcBef>
                <a:spcPts val="1690"/>
              </a:spcBef>
              <a:spcAft>
                <a:spcPts val="0"/>
              </a:spcAft>
              <a:buFont typeface="Symbol"/>
              <a:buChar char="·"/>
            </a:pPr>
            <a:r>
              <a:rPr lang="en-US" sz="1950" b="1" spc="-35">
                <a:solidFill>
                  <a:srgbClr val="000000"/>
                </a:solidFill>
                <a:latin typeface="Calibri" panose="02020603050405020304" pitchFamily="2"/>
              </a:rPr>
              <a:t>Near</a:t>
            </a:r>
            <a:r>
              <a:rPr lang="en-US" sz="1750" b="1" spc="-45">
                <a:solidFill>
                  <a:srgbClr val="000000"/>
                </a:solidFill>
                <a:latin typeface="Arial" panose="02020603050405020304" pitchFamily="2"/>
              </a:rPr>
              <a:t>-</a:t>
            </a:r>
            <a:r>
              <a:rPr lang="en-US" sz="1950" b="1" spc="-35">
                <a:solidFill>
                  <a:srgbClr val="000000"/>
                </a:solidFill>
                <a:latin typeface="Calibri" panose="02020603050405020304" pitchFamily="2"/>
              </a:rPr>
              <a:t>linear scalability </a:t>
            </a:r>
          </a:p>
          <a:p>
            <a:pPr marL="0" marR="0" indent="182880" algn="just">
              <a:lnSpc>
                <a:spcPts val="2200"/>
              </a:lnSpc>
              <a:spcBef>
                <a:spcPts val="1595"/>
              </a:spcBef>
              <a:spcAft>
                <a:spcPts val="18295"/>
              </a:spcAft>
              <a:buFont typeface="Symbol"/>
              <a:buChar char="·"/>
            </a:pPr>
            <a:r>
              <a:rPr lang="en-US" sz="1950" b="1" spc="-10">
                <a:solidFill>
                  <a:srgbClr val="000000"/>
                </a:solidFill>
                <a:latin typeface="Calibri" panose="02020603050405020304" pitchFamily="2"/>
              </a:rPr>
              <a:t>Ask Bigger Ques</a:t>
            </a:r>
            <a:r>
              <a:rPr lang="en-US" sz="1750" b="1" spc="-15">
                <a:solidFill>
                  <a:srgbClr val="000000"/>
                </a:solidFill>
                <a:latin typeface="Arial" panose="02020603050405020304" pitchFamily="2"/>
              </a:rPr>
              <a:t>ti</a:t>
            </a:r>
            <a:r>
              <a:rPr lang="en-US" sz="1950" b="1" spc="-10">
                <a:solidFill>
                  <a:srgbClr val="000000"/>
                </a:solidFill>
                <a:latin typeface="Calibri" panose="02020603050405020304" pitchFamily="2"/>
              </a:rPr>
              <a:t>ons </a:t>
            </a:r>
          </a:p>
        </p:txBody>
      </p:sp>
      <p:sp>
        <p:nvSpPr>
          <p:cNvPr id="9" name="Text Placeholder 8"/>
          <p:cNvSpPr>
            <a:spLocks noGrp="1"/>
          </p:cNvSpPr>
          <p:nvPr>
            <p:ph type="body" idx="10"/>
          </p:nvPr>
        </p:nvSpPr>
        <p:spPr>
          <a:xfrm>
            <a:off x="1892935" y="6376670"/>
            <a:ext cx="690943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44 </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0">
                <a:solidFill>
                  <a:srgbClr val="107FA7"/>
                </a:solidFill>
                <a:latin typeface="Calibri" panose="02020603050405020304" pitchFamily="2"/>
              </a:rPr>
              <a:t>Hadoop: Basic Concepts </a:t>
            </a:r>
          </a:p>
        </p:txBody>
      </p:sp>
      <p:sp>
        <p:nvSpPr>
          <p:cNvPr id="3" name="Text Placeholder 2"/>
          <p:cNvSpPr>
            <a:spLocks noGrp="1"/>
          </p:cNvSpPr>
          <p:nvPr>
            <p:ph type="body" idx="10"/>
          </p:nvPr>
        </p:nvSpPr>
        <p:spPr>
          <a:xfrm>
            <a:off x="560705" y="1110615"/>
            <a:ext cx="7797800" cy="5116195"/>
          </a:xfrm>
          <a:prstGeom prst="rect">
            <a:avLst/>
          </a:prstGeom>
          <a:noFill/>
          <a:ln w="0" cmpd="sng">
            <a:noFill/>
            <a:prstDash val="solid"/>
          </a:ln>
        </p:spPr>
        <p:txBody>
          <a:bodyPr vert="horz" lIns="0" tIns="90805" rIns="0" bIns="0" anchor="t"/>
          <a:lstStyle/>
          <a:p>
            <a:pPr marL="0" marR="0" indent="182880" algn="just">
              <a:lnSpc>
                <a:spcPts val="2100"/>
              </a:lnSpc>
              <a:spcAft>
                <a:spcPts val="0"/>
              </a:spcAft>
              <a:buFont typeface="Symbol"/>
              <a:buChar char="·"/>
            </a:pPr>
            <a:r>
              <a:rPr lang="en-US" sz="1950" b="1" spc="10">
                <a:solidFill>
                  <a:srgbClr val="000000"/>
                </a:solidFill>
                <a:latin typeface="Calibri" panose="02020603050405020304" pitchFamily="2"/>
              </a:rPr>
              <a:t>What is Hadoop? </a:t>
            </a:r>
          </a:p>
          <a:p>
            <a:pPr marL="0" marR="0" indent="182880" algn="just">
              <a:lnSpc>
                <a:spcPts val="2100"/>
              </a:lnSpc>
              <a:spcBef>
                <a:spcPts val="1690"/>
              </a:spcBef>
              <a:spcAft>
                <a:spcPts val="0"/>
              </a:spcAft>
              <a:buFont typeface="Symbol"/>
              <a:buChar char="·"/>
            </a:pPr>
            <a:r>
              <a:rPr lang="en-US" sz="1950" b="1" spc="5">
                <a:solidFill>
                  <a:srgbClr val="000000"/>
                </a:solidFill>
                <a:latin typeface="Calibri" panose="02020603050405020304" pitchFamily="2"/>
              </a:rPr>
              <a:t>What features does the Hadoop Distributed File System (HDFS) provide? </a:t>
            </a:r>
          </a:p>
          <a:p>
            <a:pPr marL="0" marR="0" indent="182880" algn="just">
              <a:lnSpc>
                <a:spcPts val="2100"/>
              </a:lnSpc>
              <a:spcBef>
                <a:spcPts val="1660"/>
              </a:spcBef>
              <a:spcAft>
                <a:spcPts val="0"/>
              </a:spcAft>
              <a:buFont typeface="Symbol"/>
              <a:buChar char="·"/>
            </a:pPr>
            <a:r>
              <a:rPr lang="en-US" sz="1950" b="1" spc="15">
                <a:solidFill>
                  <a:srgbClr val="000000"/>
                </a:solidFill>
                <a:latin typeface="Calibri" panose="02020603050405020304" pitchFamily="2"/>
              </a:rPr>
              <a:t>What are the concepts behind MapReduce? </a:t>
            </a:r>
          </a:p>
          <a:p>
            <a:pPr marL="0" marR="0" indent="182880" algn="just">
              <a:lnSpc>
                <a:spcPts val="2100"/>
              </a:lnSpc>
              <a:spcBef>
                <a:spcPts val="1660"/>
              </a:spcBef>
              <a:spcAft>
                <a:spcPts val="25970"/>
              </a:spcAft>
              <a:buFont typeface="Symbol"/>
              <a:buChar char="·"/>
            </a:pPr>
            <a:r>
              <a:rPr lang="en-US" sz="1950" b="1" spc="15">
                <a:solidFill>
                  <a:srgbClr val="000000"/>
                </a:solidFill>
                <a:latin typeface="Calibri" panose="02020603050405020304" pitchFamily="2"/>
              </a:rPr>
              <a:t>How does a Hadoop cluster operate?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1"48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047D9F"/>
                </a:solidFill>
                <a:latin typeface="Calibri" panose="02020603050405020304" pitchFamily="2"/>
              </a:rPr>
              <a:t>What is Apache Hadoop? </a:t>
            </a:r>
          </a:p>
        </p:txBody>
      </p:sp>
      <p:sp>
        <p:nvSpPr>
          <p:cNvPr id="3" name="Text Placeholder 2"/>
          <p:cNvSpPr>
            <a:spLocks noGrp="1"/>
          </p:cNvSpPr>
          <p:nvPr>
            <p:ph type="body" idx="10"/>
          </p:nvPr>
        </p:nvSpPr>
        <p:spPr>
          <a:xfrm>
            <a:off x="0" y="986790"/>
            <a:ext cx="9144000" cy="2344420"/>
          </a:xfrm>
          <a:prstGeom prst="rect">
            <a:avLst/>
          </a:prstGeom>
          <a:noFill/>
          <a:ln w="0" cmpd="sng">
            <a:noFill/>
            <a:prstDash val="solid"/>
          </a:ln>
        </p:spPr>
        <p:txBody>
          <a:bodyPr vert="horz" lIns="0" tIns="206375" rIns="0" bIns="0" anchor="t">
            <a:normAutofit fontScale="90000"/>
          </a:bodyPr>
          <a:lstStyle/>
          <a:p>
            <a:pPr marL="548640" marR="0" indent="0" algn="just">
              <a:lnSpc>
                <a:spcPts val="2300"/>
              </a:lnSpc>
              <a:spcAft>
                <a:spcPts val="0"/>
              </a:spcAft>
            </a:pPr>
            <a:r>
              <a:rPr lang="en-US" sz="750" spc="20">
                <a:solidFill>
                  <a:srgbClr val="2DA6C9"/>
                </a:solidFill>
                <a:latin typeface="Wingdings" panose="02020603050405020304" pitchFamily="2"/>
              </a:rPr>
              <a:t>!</a:t>
            </a:r>
            <a:r>
              <a:rPr lang="en-US" sz="1950" b="1" spc="20">
                <a:solidFill>
                  <a:srgbClr val="000000"/>
                </a:solidFill>
                <a:latin typeface="Calibri" panose="02020603050405020304" pitchFamily="2"/>
              </a:rPr>
              <a:t> A so</a:t>
            </a:r>
            <a:r>
              <a:rPr lang="en-US" sz="1850" b="1" spc="20">
                <a:solidFill>
                  <a:srgbClr val="000000"/>
                </a:solidFill>
                <a:latin typeface="Arial" panose="02020603050405020304" pitchFamily="2"/>
              </a:rPr>
              <a:t>ft</a:t>
            </a:r>
            <a:r>
              <a:rPr lang="en-US" sz="1950" b="1" spc="20">
                <a:solidFill>
                  <a:srgbClr val="000000"/>
                </a:solidFill>
                <a:latin typeface="Calibri" panose="02020603050405020304" pitchFamily="2"/>
              </a:rPr>
              <a:t>ware framework for storing, processing, and analyzing “big data” </a:t>
            </a:r>
          </a:p>
          <a:p>
            <a:pPr marL="914400" marR="0" indent="0" algn="just">
              <a:lnSpc>
                <a:spcPts val="2200"/>
              </a:lnSpc>
              <a:spcBef>
                <a:spcPts val="430"/>
              </a:spcBef>
              <a:spcAft>
                <a:spcPts val="0"/>
              </a:spcAft>
            </a:pPr>
            <a:r>
              <a:rPr lang="en-US" sz="1400" b="1" spc="20">
                <a:solidFill>
                  <a:srgbClr val="047D9F"/>
                </a:solidFill>
                <a:latin typeface="Arial" panose="02020603050405020304" pitchFamily="2"/>
              </a:rPr>
              <a:t>–</a:t>
            </a:r>
            <a:r>
              <a:rPr lang="en-US" sz="1950" spc="20">
                <a:solidFill>
                  <a:srgbClr val="000000"/>
                </a:solidFill>
                <a:latin typeface="Calibri" panose="02020603050405020304" pitchFamily="2"/>
              </a:rPr>
              <a:t> Distributed </a:t>
            </a:r>
          </a:p>
          <a:p>
            <a:pPr marL="914400" marR="0" indent="0" algn="just">
              <a:lnSpc>
                <a:spcPts val="2200"/>
              </a:lnSpc>
              <a:spcBef>
                <a:spcPts val="445"/>
              </a:spcBef>
              <a:spcAft>
                <a:spcPts val="0"/>
              </a:spcAft>
            </a:pPr>
            <a:r>
              <a:rPr lang="en-US" sz="1400" b="1" spc="20">
                <a:solidFill>
                  <a:srgbClr val="047D9F"/>
                </a:solidFill>
                <a:latin typeface="Arial" panose="02020603050405020304" pitchFamily="2"/>
              </a:rPr>
              <a:t>–</a:t>
            </a:r>
            <a:r>
              <a:rPr lang="en-US" sz="1950" spc="20">
                <a:solidFill>
                  <a:srgbClr val="000000"/>
                </a:solidFill>
                <a:latin typeface="Calibri" panose="02020603050405020304" pitchFamily="2"/>
              </a:rPr>
              <a:t> Scalable </a:t>
            </a:r>
          </a:p>
          <a:p>
            <a:pPr marL="914400" marR="0" indent="0" algn="just">
              <a:lnSpc>
                <a:spcPts val="2200"/>
              </a:lnSpc>
              <a:spcBef>
                <a:spcPts val="475"/>
              </a:spcBef>
              <a:spcAft>
                <a:spcPts val="0"/>
              </a:spcAft>
            </a:pPr>
            <a:r>
              <a:rPr lang="en-US" sz="1400" b="1" spc="15">
                <a:solidFill>
                  <a:srgbClr val="047D9F"/>
                </a:solidFill>
                <a:latin typeface="Arial" panose="02020603050405020304" pitchFamily="2"/>
              </a:rPr>
              <a:t>–</a:t>
            </a:r>
            <a:r>
              <a:rPr lang="en-US" sz="1950" spc="15">
                <a:solidFill>
                  <a:srgbClr val="000000"/>
                </a:solidFill>
                <a:latin typeface="Calibri" panose="02020603050405020304" pitchFamily="2"/>
              </a:rPr>
              <a:t> Fault/tolerant </a:t>
            </a:r>
          </a:p>
          <a:p>
            <a:pPr marL="914400" marR="0" indent="0" algn="just">
              <a:lnSpc>
                <a:spcPts val="2200"/>
              </a:lnSpc>
              <a:spcBef>
                <a:spcPts val="445"/>
              </a:spcBef>
              <a:spcAft>
                <a:spcPts val="3770"/>
              </a:spcAft>
            </a:pPr>
            <a:r>
              <a:rPr lang="en-US" sz="1400" b="1" spc="25">
                <a:solidFill>
                  <a:srgbClr val="047D9F"/>
                </a:solidFill>
                <a:latin typeface="Arial" panose="02020603050405020304" pitchFamily="2"/>
              </a:rPr>
              <a:t>–</a:t>
            </a:r>
            <a:r>
              <a:rPr lang="en-US" sz="1950" spc="25">
                <a:solidFill>
                  <a:srgbClr val="000000"/>
                </a:solidFill>
                <a:latin typeface="Calibri" panose="02020603050405020304" pitchFamily="2"/>
              </a:rPr>
              <a:t> Open source </a:t>
            </a:r>
          </a:p>
        </p:txBody>
      </p:sp>
      <p:sp>
        <p:nvSpPr>
          <p:cNvPr id="8" name="Text Placeholder 7"/>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1"6 </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The Hadoop Project </a:t>
            </a:r>
          </a:p>
        </p:txBody>
      </p:sp>
      <p:sp>
        <p:nvSpPr>
          <p:cNvPr id="3" name="Text Placeholder 2"/>
          <p:cNvSpPr>
            <a:spLocks noGrp="1"/>
          </p:cNvSpPr>
          <p:nvPr>
            <p:ph type="body" idx="10"/>
          </p:nvPr>
        </p:nvSpPr>
        <p:spPr>
          <a:xfrm>
            <a:off x="560705" y="1110615"/>
            <a:ext cx="7315200" cy="5116195"/>
          </a:xfrm>
          <a:prstGeom prst="rect">
            <a:avLst/>
          </a:prstGeom>
          <a:noFill/>
          <a:ln w="0" cmpd="sng">
            <a:noFill/>
            <a:prstDash val="solid"/>
          </a:ln>
        </p:spPr>
        <p:txBody>
          <a:bodyPr vert="horz" lIns="0" tIns="64770" rIns="0" bIns="0" anchor="t">
            <a:normAutofit fontScale="70000"/>
          </a:bodyPr>
          <a:lstStyle/>
          <a:p>
            <a:pPr marL="182880" marR="0" indent="182880" algn="l">
              <a:lnSpc>
                <a:spcPts val="2400"/>
              </a:lnSpc>
              <a:spcAft>
                <a:spcPts val="0"/>
              </a:spcAft>
              <a:buFont typeface="Symbol"/>
              <a:buChar char="·"/>
            </a:pPr>
            <a:r>
              <a:rPr lang="en-US" sz="1950" b="1" spc="0">
                <a:solidFill>
                  <a:srgbClr val="000000"/>
                </a:solidFill>
                <a:latin typeface="Calibri" panose="02020603050405020304" pitchFamily="2"/>
              </a:rPr>
              <a:t>Hadoop is an open</a:t>
            </a:r>
            <a:r>
              <a:rPr lang="en-US" sz="1750" b="1" spc="0">
                <a:solidFill>
                  <a:srgbClr val="000000"/>
                </a:solidFill>
                <a:latin typeface="Arial" panose="02020603050405020304" pitchFamily="2"/>
              </a:rPr>
              <a:t>-</a:t>
            </a:r>
            <a:r>
              <a:rPr lang="en-US" sz="1950" b="1" spc="0">
                <a:solidFill>
                  <a:srgbClr val="000000"/>
                </a:solidFill>
                <a:latin typeface="Calibri" panose="02020603050405020304" pitchFamily="2"/>
              </a:rPr>
              <a:t>source project overseen by the Apache So</a:t>
            </a:r>
            <a:r>
              <a:rPr lang="en-US" sz="1750" b="1" spc="0">
                <a:solidFill>
                  <a:srgbClr val="000000"/>
                </a:solidFill>
                <a:latin typeface="Arial" panose="02020603050405020304" pitchFamily="2"/>
              </a:rPr>
              <a:t>ft</a:t>
            </a:r>
            <a:r>
              <a:rPr lang="en-US" sz="1950" b="1" spc="0">
                <a:solidFill>
                  <a:srgbClr val="000000"/>
                </a:solidFill>
                <a:latin typeface="Calibri" panose="02020603050405020304" pitchFamily="2"/>
              </a:rPr>
              <a:t>ware Founda</a:t>
            </a:r>
            <a:r>
              <a:rPr lang="en-US" sz="1750" b="1" spc="0">
                <a:solidFill>
                  <a:srgbClr val="000000"/>
                </a:solidFill>
                <a:latin typeface="Arial" panose="02020603050405020304" pitchFamily="2"/>
              </a:rPr>
              <a:t>ti</a:t>
            </a:r>
            <a:r>
              <a:rPr lang="en-US" sz="1950" b="1" spc="0">
                <a:solidFill>
                  <a:srgbClr val="000000"/>
                </a:solidFill>
                <a:latin typeface="Calibri" panose="02020603050405020304" pitchFamily="2"/>
              </a:rPr>
              <a:t>on </a:t>
            </a:r>
          </a:p>
          <a:p>
            <a:pPr marL="182880" marR="0" indent="182880" algn="l">
              <a:lnSpc>
                <a:spcPts val="2100"/>
              </a:lnSpc>
              <a:spcBef>
                <a:spcPts val="1625"/>
              </a:spcBef>
              <a:spcAft>
                <a:spcPts val="0"/>
              </a:spcAft>
              <a:buFont typeface="Symbol"/>
              <a:buChar char="·"/>
            </a:pPr>
            <a:r>
              <a:rPr lang="en-US" sz="1950" b="1" spc="15">
                <a:solidFill>
                  <a:srgbClr val="000000"/>
                </a:solidFill>
                <a:latin typeface="Calibri" panose="02020603050405020304" pitchFamily="2"/>
              </a:rPr>
              <a:t>Originally based on papers published by Google in 2003 and 2004 </a:t>
            </a:r>
          </a:p>
          <a:p>
            <a:pPr marL="182880" marR="0" indent="182880" algn="l">
              <a:lnSpc>
                <a:spcPts val="2200"/>
              </a:lnSpc>
              <a:spcBef>
                <a:spcPts val="1660"/>
              </a:spcBef>
              <a:spcAft>
                <a:spcPts val="0"/>
              </a:spcAft>
              <a:buFont typeface="Symbol"/>
              <a:buChar char="·"/>
            </a:pPr>
            <a:r>
              <a:rPr lang="en-US" sz="1950" b="1" spc="20">
                <a:solidFill>
                  <a:srgbClr val="000000"/>
                </a:solidFill>
                <a:latin typeface="Calibri" panose="02020603050405020304" pitchFamily="2"/>
              </a:rPr>
              <a:t>Hadoop commi</a:t>
            </a:r>
            <a:r>
              <a:rPr lang="en-US" sz="1750" b="1" spc="20">
                <a:solidFill>
                  <a:srgbClr val="000000"/>
                </a:solidFill>
                <a:latin typeface="Arial" panose="02020603050405020304" pitchFamily="2"/>
              </a:rPr>
              <a:t>tt</a:t>
            </a:r>
            <a:r>
              <a:rPr lang="en-US" sz="1950" b="1" spc="20">
                <a:solidFill>
                  <a:srgbClr val="000000"/>
                </a:solidFill>
                <a:latin typeface="Calibri" panose="02020603050405020304" pitchFamily="2"/>
              </a:rPr>
              <a:t>ers work at several different organiza</a:t>
            </a:r>
            <a:r>
              <a:rPr lang="en-US" sz="1750" b="1" spc="20">
                <a:solidFill>
                  <a:srgbClr val="000000"/>
                </a:solidFill>
                <a:latin typeface="Arial" panose="02020603050405020304" pitchFamily="2"/>
              </a:rPr>
              <a:t>ti</a:t>
            </a:r>
            <a:r>
              <a:rPr lang="en-US" sz="1950" b="1" spc="20">
                <a:solidFill>
                  <a:srgbClr val="000000"/>
                </a:solidFill>
                <a:latin typeface="Calibri" panose="02020603050405020304" pitchFamily="2"/>
              </a:rPr>
              <a:t>ons </a:t>
            </a:r>
          </a:p>
          <a:p>
            <a:pPr marL="365760" marR="0" indent="0" algn="l">
              <a:lnSpc>
                <a:spcPts val="2200"/>
              </a:lnSpc>
              <a:spcBef>
                <a:spcPts val="430"/>
              </a:spcBef>
              <a:spcAft>
                <a:spcPts val="24650"/>
              </a:spcAft>
            </a:pPr>
            <a:r>
              <a:rPr lang="en-US" sz="1550" spc="-10">
                <a:solidFill>
                  <a:srgbClr val="107FA7"/>
                </a:solidFill>
                <a:latin typeface="Arial" panose="02020603050405020304" pitchFamily="2"/>
              </a:rPr>
              <a:t>–</a:t>
            </a:r>
            <a:r>
              <a:rPr lang="en-US" sz="1950" spc="-5">
                <a:solidFill>
                  <a:srgbClr val="000000"/>
                </a:solidFill>
                <a:latin typeface="Calibri" panose="02020603050405020304" pitchFamily="2"/>
              </a:rPr>
              <a:t> Including Cloudera, Yahoo!, Facebook, LinkedIn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50 </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Hadoop Components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70000"/>
          </a:bodyPr>
          <a:lstStyle/>
          <a:p>
            <a:pPr marL="731520" marR="0" indent="182880" algn="l">
              <a:lnSpc>
                <a:spcPts val="2100"/>
              </a:lnSpc>
              <a:spcAft>
                <a:spcPts val="0"/>
              </a:spcAft>
              <a:buFont typeface="Symbol"/>
              <a:buChar char="·"/>
            </a:pPr>
            <a:r>
              <a:rPr lang="en-US" sz="1950" b="1" spc="20">
                <a:solidFill>
                  <a:srgbClr val="000000"/>
                </a:solidFill>
                <a:latin typeface="Calibri" panose="02020603050405020304" pitchFamily="2"/>
              </a:rPr>
              <a:t>Hadoop consists of two core components </a:t>
            </a:r>
          </a:p>
          <a:p>
            <a:pPr marL="914400" marR="3566160" indent="0" algn="just">
              <a:lnSpc>
                <a:spcPts val="2700"/>
              </a:lnSpc>
              <a:spcBef>
                <a:spcPts val="7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The Hadoop Distributed File System (HDFS) </a:t>
            </a: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MapReduce </a:t>
            </a:r>
          </a:p>
          <a:p>
            <a:pPr marL="731520" marR="0" indent="182880" algn="l">
              <a:lnSpc>
                <a:spcPts val="2100"/>
              </a:lnSpc>
              <a:spcBef>
                <a:spcPts val="1650"/>
              </a:spcBef>
              <a:spcAft>
                <a:spcPts val="0"/>
              </a:spcAft>
              <a:buFont typeface="Symbol"/>
              <a:buChar char="·"/>
            </a:pPr>
            <a:r>
              <a:rPr lang="en-US" sz="1950" b="1" spc="20">
                <a:solidFill>
                  <a:srgbClr val="000000"/>
                </a:solidFill>
                <a:latin typeface="Calibri" panose="02020603050405020304" pitchFamily="2"/>
              </a:rPr>
              <a:t>There are many other projects based around core Hadoop </a:t>
            </a:r>
          </a:p>
          <a:p>
            <a:pPr marL="914400" marR="0" indent="0" algn="l">
              <a:lnSpc>
                <a:spcPts val="2200"/>
              </a:lnSpc>
              <a:spcBef>
                <a:spcPts val="480"/>
              </a:spcBef>
              <a:spcAft>
                <a:spcPts val="0"/>
              </a:spcAft>
            </a:pPr>
            <a:r>
              <a:rPr lang="en-US" sz="1550" spc="15">
                <a:solidFill>
                  <a:srgbClr val="107FA7"/>
                </a:solidFill>
                <a:latin typeface="Arial" panose="02020603050405020304" pitchFamily="2"/>
              </a:rPr>
              <a:t>–</a:t>
            </a:r>
            <a:r>
              <a:rPr lang="en-US" sz="2000" spc="15">
                <a:solidFill>
                  <a:srgbClr val="000000"/>
                </a:solidFill>
                <a:latin typeface="Calibri" panose="02020603050405020304" pitchFamily="2"/>
              </a:rPr>
              <a:t> Oten referred to as the ‘Hadoop Ecosystem’ </a:t>
            </a:r>
          </a:p>
          <a:p>
            <a:pPr marL="914400" marR="0" indent="0" algn="l">
              <a:lnSpc>
                <a:spcPts val="2200"/>
              </a:lnSpc>
              <a:spcBef>
                <a:spcPts val="47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Pig, Hive, HBase, Flume, Oozie, Sqoop, etc </a:t>
            </a:r>
          </a:p>
          <a:p>
            <a:pPr marL="1371600" marR="0" indent="0" algn="l">
              <a:lnSpc>
                <a:spcPts val="2200"/>
              </a:lnSpc>
              <a:spcBef>
                <a:spcPts val="44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Many are discussed later in the course </a:t>
            </a:r>
          </a:p>
          <a:p>
            <a:pPr marL="731520" marR="914400" indent="182880" algn="l">
              <a:lnSpc>
                <a:spcPts val="2400"/>
              </a:lnSpc>
              <a:spcBef>
                <a:spcPts val="1375"/>
              </a:spcBef>
              <a:spcAft>
                <a:spcPts val="0"/>
              </a:spcAft>
              <a:buFont typeface="Symbol"/>
              <a:buChar char="·"/>
            </a:pPr>
            <a:r>
              <a:rPr lang="en-US" sz="1950" b="1" spc="0">
                <a:solidFill>
                  <a:srgbClr val="000000"/>
                </a:solidFill>
                <a:latin typeface="Calibri" panose="02020603050405020304" pitchFamily="2"/>
              </a:rPr>
              <a:t>A set of machines running HDFS and MapReduce is known as a </a:t>
            </a:r>
            <a:r>
              <a:rPr lang="en-US" sz="1950" b="1" i="1" spc="0">
                <a:solidFill>
                  <a:srgbClr val="000000"/>
                </a:solidFill>
                <a:latin typeface="Calibri" panose="02020603050405020304" pitchFamily="2"/>
              </a:rPr>
              <a:t>Hadoop Cluster </a:t>
            </a:r>
          </a:p>
          <a:p>
            <a:pPr marL="914400" marR="0" indent="0" algn="l">
              <a:lnSpc>
                <a:spcPts val="2400"/>
              </a:lnSpc>
              <a:spcBef>
                <a:spcPts val="485"/>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Individual machines are known as </a:t>
            </a:r>
            <a:r>
              <a:rPr lang="en-US" sz="2000" i="1" spc="10">
                <a:solidFill>
                  <a:srgbClr val="000000"/>
                </a:solidFill>
                <a:latin typeface="Calibri" panose="02020603050405020304" pitchFamily="2"/>
              </a:rPr>
              <a:t>nodes </a:t>
            </a:r>
          </a:p>
          <a:p>
            <a:pPr marL="1371600" marR="1051560" indent="0" algn="l">
              <a:lnSpc>
                <a:spcPts val="2600"/>
              </a:lnSpc>
              <a:spcBef>
                <a:spcPts val="0"/>
              </a:spcBef>
              <a:spcAft>
                <a:spcPts val="572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A cluster can have as few as one node, as many as several thousand </a:t>
            </a: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More nodes = be</a:t>
            </a:r>
            <a:r>
              <a:rPr lang="en-US" sz="1650" spc="0">
                <a:solidFill>
                  <a:srgbClr val="000000"/>
                </a:solidFill>
                <a:latin typeface="Verdana" panose="02020603050405020304" pitchFamily="2"/>
              </a:rPr>
              <a:t>tt</a:t>
            </a:r>
            <a:r>
              <a:rPr lang="en-US" sz="2000" spc="0">
                <a:solidFill>
                  <a:srgbClr val="000000"/>
                </a:solidFill>
                <a:latin typeface="Calibri" panose="02020603050405020304" pitchFamily="2"/>
              </a:rPr>
              <a:t>er performance!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1"51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457200" y="431800"/>
            <a:ext cx="8458200" cy="554990"/>
          </a:xfrm>
          <a:prstGeom prst="rect">
            <a:avLst/>
          </a:prstGeom>
          <a:noFill/>
          <a:ln w="0" cmpd="sng">
            <a:noFill/>
            <a:prstDash val="solid"/>
          </a:ln>
        </p:spPr>
        <p:txBody>
          <a:bodyPr vert="horz" lIns="0" tIns="37465" rIns="0" bIns="0" anchor="t"/>
          <a:lstStyle/>
          <a:p>
            <a:pPr marL="0" marR="0" indent="0" algn="l">
              <a:lnSpc>
                <a:spcPts val="2500"/>
              </a:lnSpc>
              <a:spcAft>
                <a:spcPts val="1555"/>
              </a:spcAft>
            </a:pPr>
            <a:r>
              <a:rPr lang="en-US" sz="2350" spc="10">
                <a:solidFill>
                  <a:srgbClr val="0D7EA4"/>
                </a:solidFill>
                <a:latin typeface="Calibri" panose="02020603050405020304" pitchFamily="2"/>
              </a:rPr>
              <a:t>Hadoop Components (cont’d) </a:t>
            </a:r>
          </a:p>
        </p:txBody>
      </p:sp>
      <p:sp>
        <p:nvSpPr>
          <p:cNvPr id="3" name="Text Placeholder 2"/>
          <p:cNvSpPr>
            <a:spLocks noGrp="1"/>
          </p:cNvSpPr>
          <p:nvPr>
            <p:ph type="body" idx="10"/>
          </p:nvPr>
        </p:nvSpPr>
        <p:spPr>
          <a:xfrm>
            <a:off x="457200" y="5575935"/>
            <a:ext cx="8458200" cy="650875"/>
          </a:xfrm>
          <a:prstGeom prst="rect">
            <a:avLst/>
          </a:prstGeom>
          <a:noFill/>
          <a:ln w="0" cmpd="sng">
            <a:noFill/>
            <a:prstDash val="solid"/>
          </a:ln>
        </p:spPr>
        <p:txBody>
          <a:bodyPr vert="horz" lIns="0" tIns="38100" rIns="0" bIns="0" anchor="t"/>
          <a:lstStyle/>
          <a:p>
            <a:pPr marL="914400" marR="0" indent="0" algn="l">
              <a:lnSpc>
                <a:spcPts val="1900"/>
              </a:lnSpc>
              <a:spcAft>
                <a:spcPts val="2835"/>
              </a:spcAft>
            </a:pPr>
            <a:r>
              <a:rPr lang="en-US" sz="1800" i="1" spc="0">
                <a:solidFill>
                  <a:srgbClr val="000000"/>
                </a:solidFill>
                <a:latin typeface="Calibri" panose="02020603050405020304" pitchFamily="2"/>
              </a:rPr>
              <a:t>Note: CDH is Cloudera’s open source Apache Hadoop distribu</a:t>
            </a:r>
            <a:r>
              <a:rPr lang="en-US" sz="1650" i="1" spc="0">
                <a:solidFill>
                  <a:srgbClr val="000000"/>
                </a:solidFill>
                <a:latin typeface="Arial" panose="02020603050405020304" pitchFamily="2"/>
              </a:rPr>
              <a:t>ti</a:t>
            </a:r>
            <a:r>
              <a:rPr lang="en-US" sz="1800" i="1" spc="0">
                <a:solidFill>
                  <a:srgbClr val="000000"/>
                </a:solidFill>
                <a:latin typeface="Calibri" panose="02020603050405020304" pitchFamily="2"/>
              </a:rPr>
              <a:t>on. </a:t>
            </a:r>
          </a:p>
        </p:txBody>
      </p:sp>
      <p:sp>
        <p:nvSpPr>
          <p:cNvPr id="6" name="Text Placeholder 5"/>
          <p:cNvSpPr>
            <a:spLocks noGrp="1"/>
          </p:cNvSpPr>
          <p:nvPr>
            <p:ph type="body" idx="10"/>
          </p:nvPr>
        </p:nvSpPr>
        <p:spPr>
          <a:xfrm>
            <a:off x="1774190" y="1797050"/>
            <a:ext cx="1758315" cy="211455"/>
          </a:xfrm>
          <a:prstGeom prst="rect">
            <a:avLst/>
          </a:prstGeom>
          <a:noFill/>
          <a:ln w="0" cmpd="sng">
            <a:noFill/>
            <a:prstDash val="solid"/>
          </a:ln>
        </p:spPr>
        <p:txBody>
          <a:bodyPr vert="horz" lIns="0" tIns="25400" rIns="0" bIns="0" anchor="t"/>
          <a:lstStyle/>
          <a:p>
            <a:pPr marL="0" marR="0" indent="0" algn="l">
              <a:lnSpc>
                <a:spcPts val="1400"/>
              </a:lnSpc>
              <a:spcAft>
                <a:spcPts val="0"/>
              </a:spcAft>
              <a:tabLst>
                <a:tab pos="1737360" algn="r"/>
              </a:tabLst>
            </a:pPr>
            <a:r>
              <a:rPr lang="en-US" sz="1450" spc="0">
                <a:solidFill>
                  <a:srgbClr val="000000"/>
                </a:solidFill>
                <a:latin typeface="Calibri" panose="02020603050405020304" pitchFamily="2"/>
              </a:rPr>
              <a:t>Sqoop Mahout </a:t>
            </a:r>
          </a:p>
        </p:txBody>
      </p:sp>
      <p:sp>
        <p:nvSpPr>
          <p:cNvPr id="7" name="Text Placeholder 6"/>
          <p:cNvSpPr>
            <a:spLocks noGrp="1"/>
          </p:cNvSpPr>
          <p:nvPr>
            <p:ph type="body" idx="10"/>
          </p:nvPr>
        </p:nvSpPr>
        <p:spPr>
          <a:xfrm>
            <a:off x="1783080" y="2720340"/>
            <a:ext cx="435610" cy="208280"/>
          </a:xfrm>
          <a:prstGeom prst="rect">
            <a:avLst/>
          </a:prstGeom>
          <a:noFill/>
          <a:ln w="0" cmpd="sng">
            <a:noFill/>
            <a:prstDash val="solid"/>
          </a:ln>
        </p:spPr>
        <p:txBody>
          <a:bodyPr vert="horz" lIns="0" tIns="25400" rIns="0" bIns="0" anchor="t"/>
          <a:lstStyle/>
          <a:p>
            <a:pPr marL="0" marR="0" indent="0" algn="l">
              <a:lnSpc>
                <a:spcPts val="1400"/>
              </a:lnSpc>
              <a:spcAft>
                <a:spcPts val="0"/>
              </a:spcAft>
            </a:pPr>
            <a:r>
              <a:rPr lang="en-US" sz="1450" spc="-145">
                <a:solidFill>
                  <a:srgbClr val="000000"/>
                </a:solidFill>
                <a:latin typeface="Calibri" panose="02020603050405020304" pitchFamily="2"/>
              </a:rPr>
              <a:t>HBase </a:t>
            </a:r>
          </a:p>
        </p:txBody>
      </p:sp>
      <p:sp>
        <p:nvSpPr>
          <p:cNvPr id="8" name="Text Placeholder 7"/>
          <p:cNvSpPr>
            <a:spLocks noGrp="1"/>
          </p:cNvSpPr>
          <p:nvPr>
            <p:ph type="body" idx="10"/>
          </p:nvPr>
        </p:nvSpPr>
        <p:spPr>
          <a:xfrm>
            <a:off x="3035935" y="2720340"/>
            <a:ext cx="1661160" cy="208280"/>
          </a:xfrm>
          <a:prstGeom prst="rect">
            <a:avLst/>
          </a:prstGeom>
          <a:noFill/>
          <a:ln w="0" cmpd="sng">
            <a:noFill/>
            <a:prstDash val="solid"/>
          </a:ln>
        </p:spPr>
        <p:txBody>
          <a:bodyPr vert="horz" lIns="0" tIns="25400" rIns="0" bIns="0" anchor="t"/>
          <a:lstStyle/>
          <a:p>
            <a:pPr marL="0" marR="0" indent="0" algn="l">
              <a:lnSpc>
                <a:spcPts val="1400"/>
              </a:lnSpc>
              <a:spcAft>
                <a:spcPts val="0"/>
              </a:spcAft>
              <a:tabLst>
                <a:tab pos="1645920" algn="r"/>
              </a:tabLst>
            </a:pPr>
            <a:r>
              <a:rPr lang="en-US" sz="1450" spc="0">
                <a:solidFill>
                  <a:srgbClr val="000000"/>
                </a:solidFill>
                <a:latin typeface="Calibri" panose="02020603050405020304" pitchFamily="2"/>
              </a:rPr>
              <a:t>Flume Oozie </a:t>
            </a:r>
          </a:p>
        </p:txBody>
      </p:sp>
      <p:sp>
        <p:nvSpPr>
          <p:cNvPr id="9" name="Text Placeholder 8"/>
          <p:cNvSpPr>
            <a:spLocks noGrp="1"/>
          </p:cNvSpPr>
          <p:nvPr>
            <p:ph type="body" idx="10"/>
          </p:nvPr>
        </p:nvSpPr>
        <p:spPr>
          <a:xfrm>
            <a:off x="3831590" y="4926965"/>
            <a:ext cx="2252345" cy="212090"/>
          </a:xfrm>
          <a:prstGeom prst="rect">
            <a:avLst/>
          </a:prstGeom>
          <a:noFill/>
          <a:ln w="0" cmpd="sng">
            <a:noFill/>
            <a:prstDash val="solid"/>
          </a:ln>
        </p:spPr>
        <p:txBody>
          <a:bodyPr vert="horz" lIns="0" tIns="25400" rIns="0" bIns="0" anchor="t"/>
          <a:lstStyle/>
          <a:p>
            <a:pPr marL="0" marR="0" indent="0" algn="l">
              <a:lnSpc>
                <a:spcPts val="1400"/>
              </a:lnSpc>
              <a:spcAft>
                <a:spcPts val="20"/>
              </a:spcAft>
            </a:pPr>
            <a:r>
              <a:rPr lang="en-US" sz="1450" spc="-45">
                <a:solidFill>
                  <a:srgbClr val="000000"/>
                </a:solidFill>
                <a:latin typeface="Calibri" panose="02020603050405020304" pitchFamily="2"/>
              </a:rPr>
              <a:t>Hadoop Distributed File System </a:t>
            </a:r>
          </a:p>
        </p:txBody>
      </p:sp>
      <p:sp>
        <p:nvSpPr>
          <p:cNvPr id="10" name="Text Placeholder 9"/>
          <p:cNvSpPr>
            <a:spLocks noGrp="1"/>
          </p:cNvSpPr>
          <p:nvPr>
            <p:ph type="body" idx="10"/>
          </p:nvPr>
        </p:nvSpPr>
        <p:spPr>
          <a:xfrm>
            <a:off x="4346575" y="1797050"/>
            <a:ext cx="1505585" cy="211455"/>
          </a:xfrm>
          <a:prstGeom prst="rect">
            <a:avLst/>
          </a:prstGeom>
          <a:noFill/>
          <a:ln w="0" cmpd="sng">
            <a:noFill/>
            <a:prstDash val="solid"/>
          </a:ln>
        </p:spPr>
        <p:txBody>
          <a:bodyPr vert="horz" lIns="0" tIns="25400" rIns="0" bIns="0" anchor="t"/>
          <a:lstStyle/>
          <a:p>
            <a:pPr marL="0" marR="0" indent="0" algn="l">
              <a:lnSpc>
                <a:spcPts val="1400"/>
              </a:lnSpc>
              <a:spcAft>
                <a:spcPts val="0"/>
              </a:spcAft>
              <a:tabLst>
                <a:tab pos="1508760" algn="r"/>
              </a:tabLst>
            </a:pPr>
            <a:r>
              <a:rPr lang="en-US" sz="1450" spc="0">
                <a:solidFill>
                  <a:srgbClr val="000000"/>
                </a:solidFill>
                <a:latin typeface="Calibri" panose="02020603050405020304" pitchFamily="2"/>
              </a:rPr>
              <a:t>Hive Pig </a:t>
            </a:r>
          </a:p>
        </p:txBody>
      </p:sp>
      <p:sp>
        <p:nvSpPr>
          <p:cNvPr id="11" name="Text Placeholder 10"/>
          <p:cNvSpPr>
            <a:spLocks noGrp="1"/>
          </p:cNvSpPr>
          <p:nvPr>
            <p:ph type="body" idx="10"/>
          </p:nvPr>
        </p:nvSpPr>
        <p:spPr>
          <a:xfrm>
            <a:off x="5239385" y="4152900"/>
            <a:ext cx="850265" cy="212090"/>
          </a:xfrm>
          <a:prstGeom prst="rect">
            <a:avLst/>
          </a:prstGeom>
          <a:noFill/>
          <a:ln w="0" cmpd="sng">
            <a:noFill/>
            <a:prstDash val="solid"/>
          </a:ln>
        </p:spPr>
        <p:txBody>
          <a:bodyPr vert="horz" lIns="0" tIns="25400" rIns="0" bIns="0" anchor="t"/>
          <a:lstStyle/>
          <a:p>
            <a:pPr marL="0" marR="0" indent="0" algn="l">
              <a:lnSpc>
                <a:spcPts val="1400"/>
              </a:lnSpc>
              <a:spcAft>
                <a:spcPts val="0"/>
              </a:spcAft>
            </a:pPr>
            <a:r>
              <a:rPr lang="en-US" sz="1450" spc="-100">
                <a:solidFill>
                  <a:srgbClr val="000000"/>
                </a:solidFill>
                <a:latin typeface="Calibri" panose="02020603050405020304" pitchFamily="2"/>
              </a:rPr>
              <a:t>MapReduce </a:t>
            </a:r>
          </a:p>
        </p:txBody>
      </p:sp>
      <p:sp>
        <p:nvSpPr>
          <p:cNvPr id="12" name="Text Placeholder 11"/>
          <p:cNvSpPr>
            <a:spLocks noGrp="1"/>
          </p:cNvSpPr>
          <p:nvPr>
            <p:ph type="body" idx="10"/>
          </p:nvPr>
        </p:nvSpPr>
        <p:spPr>
          <a:xfrm>
            <a:off x="5633720" y="2720340"/>
            <a:ext cx="226695" cy="208280"/>
          </a:xfrm>
          <a:prstGeom prst="rect">
            <a:avLst/>
          </a:prstGeom>
          <a:noFill/>
          <a:ln w="0" cmpd="sng">
            <a:noFill/>
            <a:prstDash val="solid"/>
          </a:ln>
        </p:spPr>
        <p:txBody>
          <a:bodyPr vert="horz" lIns="0" tIns="25400" rIns="0" bIns="0" anchor="t"/>
          <a:lstStyle/>
          <a:p>
            <a:pPr marL="0" marR="0" indent="0" algn="l">
              <a:lnSpc>
                <a:spcPts val="1400"/>
              </a:lnSpc>
              <a:spcAft>
                <a:spcPts val="0"/>
              </a:spcAft>
            </a:pPr>
            <a:r>
              <a:rPr lang="en-US" sz="1450" spc="10">
                <a:solidFill>
                  <a:srgbClr val="000000"/>
                </a:solidFill>
                <a:latin typeface="Calibri" panose="02020603050405020304" pitchFamily="2"/>
              </a:rPr>
              <a:t>... </a:t>
            </a:r>
          </a:p>
        </p:txBody>
      </p:sp>
      <p:sp>
        <p:nvSpPr>
          <p:cNvPr id="13" name="Text Placeholder 12"/>
          <p:cNvSpPr>
            <a:spLocks noGrp="1"/>
          </p:cNvSpPr>
          <p:nvPr>
            <p:ph type="body" idx="10"/>
          </p:nvPr>
        </p:nvSpPr>
        <p:spPr>
          <a:xfrm>
            <a:off x="6565265" y="4140835"/>
            <a:ext cx="1203960" cy="53149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65">
                <a:solidFill>
                  <a:srgbClr val="FFFFFF"/>
                </a:solidFill>
                <a:latin typeface="Calibri" panose="02020603050405020304" pitchFamily="2"/>
              </a:rPr>
              <a:t>Hadoop Core </a:t>
            </a:r>
          </a:p>
          <a:p>
            <a:pPr marL="0" marR="0" indent="0" algn="l">
              <a:lnSpc>
                <a:spcPts val="1800"/>
              </a:lnSpc>
              <a:spcBef>
                <a:spcPts val="260"/>
              </a:spcBef>
              <a:spcAft>
                <a:spcPts val="0"/>
              </a:spcAft>
            </a:pPr>
            <a:r>
              <a:rPr lang="en-US" sz="1800" spc="-40">
                <a:solidFill>
                  <a:srgbClr val="FFFFFF"/>
                </a:solidFill>
                <a:latin typeface="Calibri" panose="02020603050405020304" pitchFamily="2"/>
              </a:rPr>
              <a:t>Components </a:t>
            </a:r>
          </a:p>
        </p:txBody>
      </p:sp>
      <p:sp>
        <p:nvSpPr>
          <p:cNvPr id="14" name="Text Placeholder 13"/>
          <p:cNvSpPr>
            <a:spLocks noGrp="1"/>
          </p:cNvSpPr>
          <p:nvPr>
            <p:ph type="body" idx="10"/>
          </p:nvPr>
        </p:nvSpPr>
        <p:spPr>
          <a:xfrm>
            <a:off x="6574790" y="2162810"/>
            <a:ext cx="953770" cy="53149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30">
                <a:solidFill>
                  <a:srgbClr val="000000"/>
                </a:solidFill>
                <a:latin typeface="Calibri" panose="02020603050405020304" pitchFamily="2"/>
              </a:rPr>
              <a:t>Hadoop </a:t>
            </a:r>
          </a:p>
          <a:p>
            <a:pPr marL="0" marR="0" indent="0" algn="l">
              <a:lnSpc>
                <a:spcPts val="1800"/>
              </a:lnSpc>
              <a:spcBef>
                <a:spcPts val="260"/>
              </a:spcBef>
              <a:spcAft>
                <a:spcPts val="0"/>
              </a:spcAft>
            </a:pPr>
            <a:r>
              <a:rPr lang="en-US" sz="1800" spc="-90">
                <a:solidFill>
                  <a:srgbClr val="000000"/>
                </a:solidFill>
                <a:latin typeface="Calibri" panose="02020603050405020304" pitchFamily="2"/>
              </a:rPr>
              <a:t>Ecosystem </a:t>
            </a:r>
          </a:p>
        </p:txBody>
      </p:sp>
      <p:sp>
        <p:nvSpPr>
          <p:cNvPr id="15" name="Text Placeholder 14"/>
          <p:cNvSpPr>
            <a:spLocks noGrp="1"/>
          </p:cNvSpPr>
          <p:nvPr>
            <p:ph type="body" idx="10"/>
          </p:nvPr>
        </p:nvSpPr>
        <p:spPr>
          <a:xfrm>
            <a:off x="8322310" y="3244850"/>
            <a:ext cx="503555" cy="260350"/>
          </a:xfrm>
          <a:prstGeom prst="rect">
            <a:avLst/>
          </a:prstGeom>
          <a:noFill/>
          <a:ln w="0" cmpd="sng">
            <a:noFill/>
            <a:prstDash val="solid"/>
          </a:ln>
        </p:spPr>
        <p:txBody>
          <a:bodyPr vert="horz" lIns="0" tIns="25400" rIns="0" bIns="0" anchor="t"/>
          <a:lstStyle/>
          <a:p>
            <a:pPr marL="0" marR="0" indent="0" algn="l">
              <a:lnSpc>
                <a:spcPts val="1800"/>
              </a:lnSpc>
              <a:spcAft>
                <a:spcPts val="0"/>
              </a:spcAft>
            </a:pPr>
            <a:r>
              <a:rPr lang="en-US" sz="1800" spc="45">
                <a:solidFill>
                  <a:srgbClr val="000000"/>
                </a:solidFill>
                <a:latin typeface="Calibri" panose="02020603050405020304" pitchFamily="2"/>
              </a:rPr>
              <a:t>CDH </a:t>
            </a:r>
          </a:p>
        </p:txBody>
      </p:sp>
      <p:sp>
        <p:nvSpPr>
          <p:cNvPr id="18" name="Text Placeholder 17"/>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1"52 </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0D7EA4"/>
                </a:solidFill>
                <a:latin typeface="Calibri" panose="02020603050405020304" pitchFamily="2"/>
              </a:rPr>
              <a:t>Core Components: HDFS and MapReduce </a:t>
            </a:r>
          </a:p>
        </p:txBody>
      </p:sp>
      <p:sp>
        <p:nvSpPr>
          <p:cNvPr id="3" name="Text Placeholder 2"/>
          <p:cNvSpPr>
            <a:spLocks noGrp="1"/>
          </p:cNvSpPr>
          <p:nvPr>
            <p:ph type="body" idx="10"/>
          </p:nvPr>
        </p:nvSpPr>
        <p:spPr>
          <a:xfrm>
            <a:off x="0" y="986790"/>
            <a:ext cx="9144000" cy="2414905"/>
          </a:xfrm>
          <a:prstGeom prst="rect">
            <a:avLst/>
          </a:prstGeom>
          <a:noFill/>
          <a:ln w="0" cmpd="sng">
            <a:noFill/>
            <a:prstDash val="solid"/>
          </a:ln>
        </p:spPr>
        <p:txBody>
          <a:bodyPr vert="horz" lIns="0" tIns="214630" rIns="0" bIns="0" anchor="t">
            <a:normAutofit fontScale="70000"/>
          </a:bodyPr>
          <a:lstStyle/>
          <a:p>
            <a:pPr marL="548640" marR="0" indent="182880" algn="just">
              <a:lnSpc>
                <a:spcPts val="2100"/>
              </a:lnSpc>
              <a:spcAft>
                <a:spcPts val="0"/>
              </a:spcAft>
              <a:buFont typeface="Symbol"/>
              <a:buChar char="·"/>
            </a:pPr>
            <a:r>
              <a:rPr lang="en-US" sz="1950" b="1" spc="-15">
                <a:solidFill>
                  <a:srgbClr val="000000"/>
                </a:solidFill>
                <a:latin typeface="Calibri" panose="02020603050405020304" pitchFamily="2"/>
              </a:rPr>
              <a:t>HDFS (Hadoop Distributed File System) </a:t>
            </a:r>
          </a:p>
          <a:p>
            <a:pPr marL="914400" marR="0" indent="0" algn="just">
              <a:lnSpc>
                <a:spcPts val="2400"/>
              </a:lnSpc>
              <a:spcBef>
                <a:spcPts val="520"/>
              </a:spcBef>
              <a:spcAft>
                <a:spcPts val="0"/>
              </a:spcAft>
            </a:pPr>
            <a:r>
              <a:rPr lang="en-US" sz="1550" spc="30">
                <a:solidFill>
                  <a:srgbClr val="0D7EA4"/>
                </a:solidFill>
                <a:latin typeface="Arial" panose="02020603050405020304" pitchFamily="2"/>
              </a:rPr>
              <a:t>–</a:t>
            </a:r>
            <a:r>
              <a:rPr lang="en-US" sz="1950" spc="30">
                <a:solidFill>
                  <a:srgbClr val="000000"/>
                </a:solidFill>
                <a:latin typeface="Calibri" panose="02020603050405020304" pitchFamily="2"/>
              </a:rPr>
              <a:t> Stores data on the cluster </a:t>
            </a:r>
          </a:p>
          <a:p>
            <a:pPr marL="548640" marR="0" indent="182880" algn="just">
              <a:lnSpc>
                <a:spcPts val="2100"/>
              </a:lnSpc>
              <a:spcBef>
                <a:spcPts val="1445"/>
              </a:spcBef>
              <a:spcAft>
                <a:spcPts val="0"/>
              </a:spcAft>
              <a:buFont typeface="Symbol"/>
              <a:buChar char="·"/>
            </a:pPr>
            <a:r>
              <a:rPr lang="en-US" sz="1950" b="1" spc="-25">
                <a:solidFill>
                  <a:srgbClr val="000000"/>
                </a:solidFill>
                <a:latin typeface="Calibri" panose="02020603050405020304" pitchFamily="2"/>
              </a:rPr>
              <a:t>MapReduce </a:t>
            </a:r>
          </a:p>
          <a:p>
            <a:pPr marL="914400" marR="0" indent="0" algn="just">
              <a:lnSpc>
                <a:spcPts val="2400"/>
              </a:lnSpc>
              <a:spcBef>
                <a:spcPts val="520"/>
              </a:spcBef>
              <a:spcAft>
                <a:spcPts val="5755"/>
              </a:spcAft>
            </a:pPr>
            <a:r>
              <a:rPr lang="en-US" sz="1550" spc="40">
                <a:solidFill>
                  <a:srgbClr val="0D7EA4"/>
                </a:solidFill>
                <a:latin typeface="Arial" panose="02020603050405020304" pitchFamily="2"/>
              </a:rPr>
              <a:t>–</a:t>
            </a:r>
            <a:r>
              <a:rPr lang="en-US" sz="1950" spc="40">
                <a:solidFill>
                  <a:srgbClr val="000000"/>
                </a:solidFill>
                <a:latin typeface="Calibri" panose="02020603050405020304" pitchFamily="2"/>
              </a:rPr>
              <a:t> Processes data on the cluster </a:t>
            </a:r>
          </a:p>
        </p:txBody>
      </p:sp>
      <p:sp>
        <p:nvSpPr>
          <p:cNvPr id="6" name="Text Placeholder 5"/>
          <p:cNvSpPr>
            <a:spLocks noGrp="1"/>
          </p:cNvSpPr>
          <p:nvPr>
            <p:ph type="body" idx="10"/>
          </p:nvPr>
        </p:nvSpPr>
        <p:spPr>
          <a:xfrm>
            <a:off x="3831590" y="4932680"/>
            <a:ext cx="2252345" cy="206375"/>
          </a:xfrm>
          <a:prstGeom prst="rect">
            <a:avLst/>
          </a:prstGeom>
          <a:noFill/>
          <a:ln w="0" cmpd="sng">
            <a:noFill/>
            <a:prstDash val="solid"/>
          </a:ln>
        </p:spPr>
        <p:txBody>
          <a:bodyPr vert="horz" lIns="0" tIns="20955" rIns="0" bIns="0" anchor="t"/>
          <a:lstStyle/>
          <a:p>
            <a:pPr marL="0" marR="0" indent="0" algn="l">
              <a:lnSpc>
                <a:spcPts val="1400"/>
              </a:lnSpc>
              <a:spcAft>
                <a:spcPts val="20"/>
              </a:spcAft>
            </a:pPr>
            <a:r>
              <a:rPr lang="en-US" sz="1400" spc="-25">
                <a:solidFill>
                  <a:srgbClr val="000000"/>
                </a:solidFill>
                <a:latin typeface="Calibri" panose="02020603050405020304" pitchFamily="2"/>
              </a:rPr>
              <a:t>Hadoop Distributed File System </a:t>
            </a:r>
          </a:p>
        </p:txBody>
      </p:sp>
      <p:sp>
        <p:nvSpPr>
          <p:cNvPr id="7" name="Text Placeholder 6"/>
          <p:cNvSpPr>
            <a:spLocks noGrp="1"/>
          </p:cNvSpPr>
          <p:nvPr>
            <p:ph type="body" idx="10"/>
          </p:nvPr>
        </p:nvSpPr>
        <p:spPr>
          <a:xfrm>
            <a:off x="5239385" y="4158615"/>
            <a:ext cx="850265" cy="206375"/>
          </a:xfrm>
          <a:prstGeom prst="rect">
            <a:avLst/>
          </a:prstGeom>
          <a:noFill/>
          <a:ln w="0" cmpd="sng">
            <a:noFill/>
            <a:prstDash val="solid"/>
          </a:ln>
        </p:spPr>
        <p:txBody>
          <a:bodyPr vert="horz" lIns="0" tIns="20955" rIns="0" bIns="0" anchor="t"/>
          <a:lstStyle/>
          <a:p>
            <a:pPr marL="0" marR="0" indent="0" algn="l">
              <a:lnSpc>
                <a:spcPts val="1400"/>
              </a:lnSpc>
              <a:spcAft>
                <a:spcPts val="0"/>
              </a:spcAft>
            </a:pPr>
            <a:r>
              <a:rPr lang="en-US" sz="1400" spc="-75">
                <a:solidFill>
                  <a:srgbClr val="000000"/>
                </a:solidFill>
                <a:latin typeface="Calibri" panose="02020603050405020304" pitchFamily="2"/>
              </a:rPr>
              <a:t>MapReduce </a:t>
            </a:r>
          </a:p>
        </p:txBody>
      </p:sp>
      <p:sp>
        <p:nvSpPr>
          <p:cNvPr id="8" name="Text Placeholder 7"/>
          <p:cNvSpPr>
            <a:spLocks noGrp="1"/>
          </p:cNvSpPr>
          <p:nvPr>
            <p:ph type="body" idx="10"/>
          </p:nvPr>
        </p:nvSpPr>
        <p:spPr>
          <a:xfrm>
            <a:off x="6565265" y="4140835"/>
            <a:ext cx="1203960" cy="53149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65">
                <a:solidFill>
                  <a:srgbClr val="FFFFFF"/>
                </a:solidFill>
                <a:latin typeface="Calibri" panose="02020603050405020304" pitchFamily="2"/>
              </a:rPr>
              <a:t>Hadoop Core </a:t>
            </a:r>
          </a:p>
          <a:p>
            <a:pPr marL="0" marR="0" indent="0" algn="l">
              <a:lnSpc>
                <a:spcPts val="1800"/>
              </a:lnSpc>
              <a:spcBef>
                <a:spcPts val="260"/>
              </a:spcBef>
              <a:spcAft>
                <a:spcPts val="0"/>
              </a:spcAft>
            </a:pPr>
            <a:r>
              <a:rPr lang="en-US" sz="1800" spc="-40">
                <a:solidFill>
                  <a:srgbClr val="FFFFFF"/>
                </a:solidFill>
                <a:latin typeface="Calibri" panose="02020603050405020304" pitchFamily="2"/>
              </a:rPr>
              <a:t>Components </a:t>
            </a:r>
          </a:p>
        </p:txBody>
      </p:sp>
      <p:sp>
        <p:nvSpPr>
          <p:cNvPr id="9" name="Text Placeholder 8"/>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1"53 </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Hadoop Components: HDFS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70000"/>
          </a:bodyPr>
          <a:lstStyle/>
          <a:p>
            <a:pPr marL="548640" marR="0" indent="182880" algn="l">
              <a:lnSpc>
                <a:spcPts val="2100"/>
              </a:lnSpc>
              <a:spcAft>
                <a:spcPts val="0"/>
              </a:spcAft>
              <a:buFont typeface="Symbol"/>
              <a:buChar char="·"/>
            </a:pPr>
            <a:r>
              <a:rPr lang="en-US" sz="1950" b="1" spc="-15">
                <a:solidFill>
                  <a:srgbClr val="000000"/>
                </a:solidFill>
                <a:latin typeface="Calibri" panose="02020603050405020304" pitchFamily="2"/>
              </a:rPr>
              <a:t>HDFS, the Hadoop Distributed File System, is responsible for storing data </a:t>
            </a:r>
          </a:p>
          <a:p>
            <a:pPr marL="731520" marR="0" indent="0" algn="l">
              <a:lnSpc>
                <a:spcPts val="2000"/>
              </a:lnSpc>
              <a:spcBef>
                <a:spcPts val="375"/>
              </a:spcBef>
              <a:spcAft>
                <a:spcPts val="0"/>
              </a:spcAft>
            </a:pPr>
            <a:r>
              <a:rPr lang="en-US" sz="1950" b="1" spc="-25">
                <a:solidFill>
                  <a:srgbClr val="000000"/>
                </a:solidFill>
                <a:latin typeface="Calibri" panose="02020603050405020304" pitchFamily="2"/>
              </a:rPr>
              <a:t>on the cluster </a:t>
            </a:r>
          </a:p>
          <a:p>
            <a:pPr marL="548640" marR="0" indent="182880" algn="l">
              <a:lnSpc>
                <a:spcPts val="2400"/>
              </a:lnSpc>
              <a:spcBef>
                <a:spcPts val="1480"/>
              </a:spcBef>
              <a:spcAft>
                <a:spcPts val="0"/>
              </a:spcAft>
              <a:buFont typeface="Symbol"/>
              <a:buChar char="·"/>
            </a:pPr>
            <a:r>
              <a:rPr lang="en-US" sz="1950" b="1" spc="-10">
                <a:solidFill>
                  <a:srgbClr val="000000"/>
                </a:solidFill>
                <a:latin typeface="Calibri" panose="02020603050405020304" pitchFamily="2"/>
              </a:rPr>
              <a:t>Data is split into blocks and distributed across mul</a:t>
            </a:r>
            <a:r>
              <a:rPr lang="en-US" sz="1850" b="1" spc="-10">
                <a:solidFill>
                  <a:srgbClr val="000000"/>
                </a:solidFill>
                <a:latin typeface="Arial Narrow" panose="02020603050405020304" pitchFamily="2"/>
              </a:rPr>
              <a:t>ti</a:t>
            </a:r>
            <a:r>
              <a:rPr lang="en-US" sz="1950" b="1" spc="-10">
                <a:solidFill>
                  <a:srgbClr val="000000"/>
                </a:solidFill>
                <a:latin typeface="Calibri" panose="02020603050405020304" pitchFamily="2"/>
              </a:rPr>
              <a:t>ple nodes in the </a:t>
            </a:r>
          </a:p>
          <a:p>
            <a:pPr marL="731520" marR="0" indent="0" algn="l">
              <a:lnSpc>
                <a:spcPts val="2000"/>
              </a:lnSpc>
              <a:spcBef>
                <a:spcPts val="315"/>
              </a:spcBef>
              <a:spcAft>
                <a:spcPts val="0"/>
              </a:spcAft>
            </a:pPr>
            <a:r>
              <a:rPr lang="en-US" sz="1950" b="1" spc="-45">
                <a:solidFill>
                  <a:srgbClr val="000000"/>
                </a:solidFill>
                <a:latin typeface="Calibri" panose="02020603050405020304" pitchFamily="2"/>
              </a:rPr>
              <a:t>cluster </a:t>
            </a:r>
          </a:p>
          <a:p>
            <a:pPr marL="914400" marR="0" indent="0" algn="l">
              <a:lnSpc>
                <a:spcPts val="2200"/>
              </a:lnSpc>
              <a:spcBef>
                <a:spcPts val="49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Each block is typically 64MB or 128MB in size </a:t>
            </a:r>
          </a:p>
          <a:p>
            <a:pPr marL="548640" marR="0" indent="182880" algn="l">
              <a:lnSpc>
                <a:spcPts val="2400"/>
              </a:lnSpc>
              <a:spcBef>
                <a:spcPts val="1405"/>
              </a:spcBef>
              <a:spcAft>
                <a:spcPts val="0"/>
              </a:spcAft>
              <a:buFont typeface="Symbol"/>
              <a:buChar char="·"/>
            </a:pPr>
            <a:r>
              <a:rPr lang="en-US" sz="1950" b="1" spc="0">
                <a:solidFill>
                  <a:srgbClr val="000000"/>
                </a:solidFill>
                <a:latin typeface="Calibri" panose="02020603050405020304" pitchFamily="2"/>
              </a:rPr>
              <a:t>Each block is replicated mul</a:t>
            </a:r>
            <a:r>
              <a:rPr lang="en-US" sz="1850" b="1" spc="0">
                <a:solidFill>
                  <a:srgbClr val="000000"/>
                </a:solidFill>
                <a:latin typeface="Arial Narrow" panose="02020603050405020304" pitchFamily="2"/>
              </a:rPr>
              <a:t>ti</a:t>
            </a:r>
            <a:r>
              <a:rPr lang="en-US" sz="1950" b="1" spc="0">
                <a:solidFill>
                  <a:srgbClr val="000000"/>
                </a:solidFill>
                <a:latin typeface="Calibri" panose="02020603050405020304" pitchFamily="2"/>
              </a:rPr>
              <a:t>ple </a:t>
            </a:r>
            <a:r>
              <a:rPr lang="en-US" sz="1850" b="1" spc="0">
                <a:solidFill>
                  <a:srgbClr val="000000"/>
                </a:solidFill>
                <a:latin typeface="Arial Narrow" panose="02020603050405020304" pitchFamily="2"/>
              </a:rPr>
              <a:t>ti</a:t>
            </a:r>
            <a:r>
              <a:rPr lang="en-US" sz="1950" b="1" spc="0">
                <a:solidFill>
                  <a:srgbClr val="000000"/>
                </a:solidFill>
                <a:latin typeface="Calibri" panose="02020603050405020304" pitchFamily="2"/>
              </a:rPr>
              <a:t>mes </a:t>
            </a:r>
          </a:p>
          <a:p>
            <a:pPr marL="914400" marR="0" indent="0" algn="l">
              <a:lnSpc>
                <a:spcPts val="2300"/>
              </a:lnSpc>
              <a:spcBef>
                <a:spcPts val="455"/>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Default is to replicate each block three </a:t>
            </a:r>
            <a:r>
              <a:rPr lang="en-US" sz="1800" spc="30">
                <a:solidFill>
                  <a:srgbClr val="000000"/>
                </a:solidFill>
                <a:latin typeface="Arial" panose="02020603050405020304" pitchFamily="2"/>
              </a:rPr>
              <a:t>ti</a:t>
            </a:r>
            <a:r>
              <a:rPr lang="en-US" sz="1950" spc="30">
                <a:solidFill>
                  <a:srgbClr val="000000"/>
                </a:solidFill>
                <a:latin typeface="Calibri" panose="02020603050405020304" pitchFamily="2"/>
              </a:rPr>
              <a:t>mes </a:t>
            </a:r>
          </a:p>
          <a:p>
            <a:pPr marL="914400" marR="0" indent="0" algn="l">
              <a:lnSpc>
                <a:spcPts val="2200"/>
              </a:lnSpc>
              <a:spcBef>
                <a:spcPts val="43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Replicas are stored on different nodes </a:t>
            </a:r>
          </a:p>
          <a:p>
            <a:pPr marL="1417320" marR="0" indent="0" algn="l">
              <a:lnSpc>
                <a:spcPts val="2200"/>
              </a:lnSpc>
              <a:spcBef>
                <a:spcPts val="445"/>
              </a:spcBef>
              <a:spcAft>
                <a:spcPts val="1411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This ensures both reliability and availability </a:t>
            </a:r>
          </a:p>
        </p:txBody>
      </p:sp>
      <p:sp>
        <p:nvSpPr>
          <p:cNvPr id="6" name="Text Placeholder 5"/>
          <p:cNvSpPr>
            <a:spLocks noGrp="1"/>
          </p:cNvSpPr>
          <p:nvPr>
            <p:ph type="body" idx="10"/>
          </p:nvPr>
        </p:nvSpPr>
        <p:spPr>
          <a:xfrm>
            <a:off x="1892935" y="6408420"/>
            <a:ext cx="690943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1"54 </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Hadoop Components: MapReduce </a:t>
            </a:r>
          </a:p>
        </p:txBody>
      </p:sp>
      <p:sp>
        <p:nvSpPr>
          <p:cNvPr id="3" name="Text Placeholder 2"/>
          <p:cNvSpPr>
            <a:spLocks noGrp="1"/>
          </p:cNvSpPr>
          <p:nvPr>
            <p:ph type="body" idx="10"/>
          </p:nvPr>
        </p:nvSpPr>
        <p:spPr>
          <a:xfrm>
            <a:off x="560705" y="1110615"/>
            <a:ext cx="7429500" cy="5116195"/>
          </a:xfrm>
          <a:prstGeom prst="rect">
            <a:avLst/>
          </a:prstGeom>
          <a:noFill/>
          <a:ln w="0" cmpd="sng">
            <a:noFill/>
            <a:prstDash val="solid"/>
          </a:ln>
        </p:spPr>
        <p:txBody>
          <a:bodyPr vert="horz" lIns="0" tIns="90805" rIns="0" bIns="0" anchor="t">
            <a:normAutofit fontScale="70000"/>
          </a:bodyPr>
          <a:lstStyle/>
          <a:p>
            <a:pPr marL="0" marR="0" indent="182880" algn="l">
              <a:lnSpc>
                <a:spcPts val="2100"/>
              </a:lnSpc>
              <a:spcAft>
                <a:spcPts val="0"/>
              </a:spcAft>
              <a:buFont typeface="Symbol"/>
              <a:buChar char="·"/>
            </a:pPr>
            <a:r>
              <a:rPr lang="en-US" sz="1950" b="1" spc="-25">
                <a:solidFill>
                  <a:srgbClr val="000000"/>
                </a:solidFill>
                <a:latin typeface="Calibri" panose="02020603050405020304" pitchFamily="2"/>
              </a:rPr>
              <a:t>MapReduce is the system used to process data in the Hadoop cluster </a:t>
            </a:r>
          </a:p>
          <a:p>
            <a:pPr marL="0" marR="0" indent="182880" algn="l">
              <a:lnSpc>
                <a:spcPts val="2100"/>
              </a:lnSpc>
              <a:spcBef>
                <a:spcPts val="1690"/>
              </a:spcBef>
              <a:spcAft>
                <a:spcPts val="0"/>
              </a:spcAft>
              <a:buFont typeface="Symbol"/>
              <a:buChar char="·"/>
            </a:pPr>
            <a:r>
              <a:rPr lang="en-US" sz="1950" b="1" spc="-15">
                <a:solidFill>
                  <a:srgbClr val="000000"/>
                </a:solidFill>
                <a:latin typeface="Calibri" panose="02020603050405020304" pitchFamily="2"/>
              </a:rPr>
              <a:t>Consists of two phases: Map, and then Reduce </a:t>
            </a:r>
          </a:p>
          <a:p>
            <a:pPr marL="365760" marR="0" indent="0" algn="l">
              <a:lnSpc>
                <a:spcPts val="2300"/>
              </a:lnSpc>
              <a:spcBef>
                <a:spcPts val="480"/>
              </a:spcBef>
              <a:spcAft>
                <a:spcPts val="0"/>
              </a:spcAft>
            </a:pPr>
            <a:r>
              <a:rPr lang="en-US" sz="1550" spc="40">
                <a:solidFill>
                  <a:srgbClr val="107FA7"/>
                </a:solidFill>
                <a:latin typeface="Arial" panose="02020603050405020304" pitchFamily="2"/>
              </a:rPr>
              <a:t>–</a:t>
            </a:r>
            <a:r>
              <a:rPr lang="en-US" sz="1950" spc="40">
                <a:solidFill>
                  <a:srgbClr val="000000"/>
                </a:solidFill>
                <a:latin typeface="Calibri" panose="02020603050405020304" pitchFamily="2"/>
              </a:rPr>
              <a:t> Between the two is a stage known as the </a:t>
            </a:r>
            <a:r>
              <a:rPr lang="en-US" sz="2000" i="1" spc="40">
                <a:solidFill>
                  <a:srgbClr val="000000"/>
                </a:solidFill>
                <a:latin typeface="Calibri" panose="02020603050405020304" pitchFamily="2"/>
              </a:rPr>
              <a:t>shuffle and sort </a:t>
            </a:r>
          </a:p>
          <a:p>
            <a:pPr marL="0" marR="0" indent="182880" algn="l">
              <a:lnSpc>
                <a:spcPts val="2200"/>
              </a:lnSpc>
              <a:spcBef>
                <a:spcPts val="1615"/>
              </a:spcBef>
              <a:spcAft>
                <a:spcPts val="0"/>
              </a:spcAft>
              <a:buFont typeface="Symbol"/>
              <a:buChar char="·"/>
            </a:pPr>
            <a:r>
              <a:rPr lang="en-US" sz="1950" b="1" spc="-10">
                <a:solidFill>
                  <a:srgbClr val="000000"/>
                </a:solidFill>
                <a:latin typeface="Calibri" panose="02020603050405020304" pitchFamily="2"/>
              </a:rPr>
              <a:t>Each Map task operates on a discrete por</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on of the overall dataset </a:t>
            </a:r>
          </a:p>
          <a:p>
            <a:pPr marL="365760" marR="0" indent="0" algn="l">
              <a:lnSpc>
                <a:spcPts val="2200"/>
              </a:lnSpc>
              <a:spcBef>
                <a:spcPts val="42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Typically one HDFS block of data </a:t>
            </a:r>
          </a:p>
          <a:p>
            <a:pPr marL="0" marR="0" indent="182880" algn="l">
              <a:lnSpc>
                <a:spcPts val="2200"/>
              </a:lnSpc>
              <a:spcBef>
                <a:spcPts val="1610"/>
              </a:spcBef>
              <a:spcAft>
                <a:spcPts val="0"/>
              </a:spcAft>
              <a:buFont typeface="Symbol"/>
              <a:buChar char="·"/>
            </a:pPr>
            <a:r>
              <a:rPr lang="en-US" sz="1950" b="1" spc="-10">
                <a:solidFill>
                  <a:srgbClr val="000000"/>
                </a:solidFill>
                <a:latin typeface="Calibri" panose="02020603050405020304" pitchFamily="2"/>
              </a:rPr>
              <a:t>A</a:t>
            </a:r>
            <a:r>
              <a:rPr lang="en-US" sz="1850" b="1" spc="-15">
                <a:solidFill>
                  <a:srgbClr val="000000"/>
                </a:solidFill>
                <a:latin typeface="Arial" panose="02020603050405020304" pitchFamily="2"/>
              </a:rPr>
              <a:t>ft</a:t>
            </a:r>
            <a:r>
              <a:rPr lang="en-US" sz="1950" b="1" spc="-10">
                <a:solidFill>
                  <a:srgbClr val="000000"/>
                </a:solidFill>
                <a:latin typeface="Calibri" panose="02020603050405020304" pitchFamily="2"/>
              </a:rPr>
              <a:t>er all Maps are complete, the MapReduce system distributes the </a:t>
            </a:r>
          </a:p>
          <a:p>
            <a:pPr marL="182880" marR="0" indent="0" algn="l">
              <a:lnSpc>
                <a:spcPts val="2000"/>
              </a:lnSpc>
              <a:spcBef>
                <a:spcPts val="285"/>
              </a:spcBef>
              <a:spcAft>
                <a:spcPts val="0"/>
              </a:spcAft>
            </a:pPr>
            <a:r>
              <a:rPr lang="en-US" sz="1950" b="1" spc="-20">
                <a:solidFill>
                  <a:srgbClr val="000000"/>
                </a:solidFill>
                <a:latin typeface="Calibri" panose="02020603050405020304" pitchFamily="2"/>
              </a:rPr>
              <a:t>intermediate data to nodes which perform the Reduce phase </a:t>
            </a:r>
          </a:p>
          <a:p>
            <a:pPr marL="365760" marR="0" indent="0" algn="l">
              <a:lnSpc>
                <a:spcPts val="2200"/>
              </a:lnSpc>
              <a:spcBef>
                <a:spcPts val="520"/>
              </a:spcBef>
              <a:spcAft>
                <a:spcPts val="15405"/>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Much more on this later!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1"55 </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137160" marR="0" indent="0" algn="l">
              <a:lnSpc>
                <a:spcPts val="2000"/>
              </a:lnSpc>
              <a:spcAft>
                <a:spcPts val="1390"/>
              </a:spcAft>
            </a:pPr>
            <a:r>
              <a:rPr lang="en-US" sz="1950" b="1" spc="10">
                <a:solidFill>
                  <a:srgbClr val="107FA7"/>
                </a:solidFill>
                <a:latin typeface="Calibri" panose="02020603050405020304" pitchFamily="2"/>
              </a:rPr>
              <a:t>Hadoop Basic Concepts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lstStyle/>
          <a:p>
            <a:pPr marL="137160" marR="0" indent="228600" algn="l">
              <a:lnSpc>
                <a:spcPts val="2100"/>
              </a:lnSpc>
              <a:spcAft>
                <a:spcPts val="0"/>
              </a:spcAft>
              <a:buFont typeface="Symbol"/>
              <a:buChar char="·"/>
            </a:pPr>
            <a:r>
              <a:rPr lang="en-US" sz="1950" spc="5">
                <a:solidFill>
                  <a:srgbClr val="A6A6A6"/>
                </a:solidFill>
                <a:latin typeface="Calibri" panose="02020603050405020304" pitchFamily="2"/>
              </a:rPr>
              <a:t>What is Hadoop? </a:t>
            </a:r>
          </a:p>
          <a:p>
            <a:pPr marL="137160" marR="0" indent="228600" algn="l">
              <a:lnSpc>
                <a:spcPts val="2100"/>
              </a:lnSpc>
              <a:spcBef>
                <a:spcPts val="1470"/>
              </a:spcBef>
              <a:spcAft>
                <a:spcPts val="0"/>
              </a:spcAft>
              <a:buFont typeface="Symbol"/>
              <a:buChar char="·"/>
            </a:pPr>
            <a:r>
              <a:rPr lang="en-US" sz="1950" b="1" spc="15">
                <a:solidFill>
                  <a:srgbClr val="000000"/>
                </a:solidFill>
                <a:latin typeface="Calibri" panose="02020603050405020304" pitchFamily="2"/>
              </a:rPr>
              <a:t>The Hadoop Distributed File System (HDFS) </a:t>
            </a:r>
          </a:p>
          <a:p>
            <a:pPr marL="137160" marR="0" indent="228600" algn="l">
              <a:lnSpc>
                <a:spcPts val="2100"/>
              </a:lnSpc>
              <a:spcBef>
                <a:spcPts val="1470"/>
              </a:spcBef>
              <a:spcAft>
                <a:spcPts val="22965"/>
              </a:spcAft>
              <a:buFont typeface="Symbol"/>
              <a:buChar char="·"/>
            </a:pPr>
            <a:r>
              <a:rPr lang="en-US" sz="1950" spc="10">
                <a:solidFill>
                  <a:srgbClr val="A6A6A6"/>
                </a:solidFill>
                <a:latin typeface="Calibri" panose="02020603050405020304" pitchFamily="2"/>
              </a:rPr>
              <a:t>How MapReduce Works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1"56 </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5">
                <a:solidFill>
                  <a:srgbClr val="107FA7"/>
                </a:solidFill>
                <a:latin typeface="Calibri" panose="02020603050405020304" pitchFamily="2"/>
              </a:rPr>
              <a:t>HDFS Basic Concepts </a:t>
            </a:r>
          </a:p>
        </p:txBody>
      </p:sp>
      <p:sp>
        <p:nvSpPr>
          <p:cNvPr id="3" name="Text Placeholder 2"/>
          <p:cNvSpPr>
            <a:spLocks noGrp="1"/>
          </p:cNvSpPr>
          <p:nvPr>
            <p:ph type="body" idx="10"/>
          </p:nvPr>
        </p:nvSpPr>
        <p:spPr>
          <a:xfrm>
            <a:off x="0" y="986790"/>
            <a:ext cx="9144000" cy="2896235"/>
          </a:xfrm>
          <a:prstGeom prst="rect">
            <a:avLst/>
          </a:prstGeom>
          <a:noFill/>
          <a:ln w="0" cmpd="sng">
            <a:noFill/>
            <a:prstDash val="solid"/>
          </a:ln>
        </p:spPr>
        <p:txBody>
          <a:bodyPr vert="horz" lIns="0" tIns="214630" rIns="0" bIns="0" anchor="t">
            <a:normAutofit fontScale="70000"/>
          </a:bodyPr>
          <a:lstStyle/>
          <a:p>
            <a:pPr marL="548640" marR="0" indent="182880" algn="just">
              <a:lnSpc>
                <a:spcPts val="2200"/>
              </a:lnSpc>
              <a:spcAft>
                <a:spcPts val="0"/>
              </a:spcAft>
              <a:buFont typeface="Symbol"/>
              <a:buChar char="·"/>
            </a:pPr>
            <a:r>
              <a:rPr lang="en-US" sz="1950" b="1" spc="-10">
                <a:solidFill>
                  <a:srgbClr val="000000"/>
                </a:solidFill>
                <a:latin typeface="Calibri" panose="02020603050405020304" pitchFamily="2"/>
              </a:rPr>
              <a:t>HDFS is a filesystem wri</a:t>
            </a:r>
            <a:r>
              <a:rPr lang="en-US" sz="1750" b="1" spc="-10">
                <a:solidFill>
                  <a:srgbClr val="000000"/>
                </a:solidFill>
                <a:latin typeface="Arial" panose="02020603050405020304" pitchFamily="2"/>
              </a:rPr>
              <a:t>tt</a:t>
            </a:r>
            <a:r>
              <a:rPr lang="en-US" sz="1950" b="1" spc="-10">
                <a:solidFill>
                  <a:srgbClr val="000000"/>
                </a:solidFill>
                <a:latin typeface="Calibri" panose="02020603050405020304" pitchFamily="2"/>
              </a:rPr>
              <a:t>en in Java </a:t>
            </a:r>
          </a:p>
          <a:p>
            <a:pPr marL="914400" marR="0" indent="0" algn="just">
              <a:lnSpc>
                <a:spcPts val="2400"/>
              </a:lnSpc>
              <a:spcBef>
                <a:spcPts val="455"/>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Based on Google’s GFS </a:t>
            </a:r>
          </a:p>
          <a:p>
            <a:pPr marL="548640" marR="0" indent="182880" algn="just">
              <a:lnSpc>
                <a:spcPts val="2200"/>
              </a:lnSpc>
              <a:spcBef>
                <a:spcPts val="1445"/>
              </a:spcBef>
              <a:spcAft>
                <a:spcPts val="0"/>
              </a:spcAft>
              <a:buFont typeface="Symbol"/>
              <a:buChar char="·"/>
            </a:pPr>
            <a:r>
              <a:rPr lang="en-US" sz="1950" b="1" spc="-15">
                <a:solidFill>
                  <a:srgbClr val="000000"/>
                </a:solidFill>
                <a:latin typeface="Calibri" panose="02020603050405020304" pitchFamily="2"/>
              </a:rPr>
              <a:t>Sits on top of a na</a:t>
            </a:r>
            <a:r>
              <a:rPr lang="en-US" sz="1750" b="1" spc="-15">
                <a:solidFill>
                  <a:srgbClr val="000000"/>
                </a:solidFill>
                <a:latin typeface="Arial" panose="02020603050405020304" pitchFamily="2"/>
              </a:rPr>
              <a:t>ti</a:t>
            </a:r>
            <a:r>
              <a:rPr lang="en-US" sz="1950" b="1" spc="-15">
                <a:solidFill>
                  <a:srgbClr val="000000"/>
                </a:solidFill>
                <a:latin typeface="Calibri" panose="02020603050405020304" pitchFamily="2"/>
              </a:rPr>
              <a:t>ve filesystem </a:t>
            </a:r>
          </a:p>
          <a:p>
            <a:pPr marL="914400" marR="0" indent="0" algn="just">
              <a:lnSpc>
                <a:spcPts val="2400"/>
              </a:lnSpc>
              <a:spcBef>
                <a:spcPts val="4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Such as ext3, ext4 or xfs </a:t>
            </a:r>
          </a:p>
          <a:p>
            <a:pPr marL="548640" marR="0" indent="182880" algn="just">
              <a:lnSpc>
                <a:spcPts val="2100"/>
              </a:lnSpc>
              <a:spcBef>
                <a:spcPts val="1445"/>
              </a:spcBef>
              <a:spcAft>
                <a:spcPts val="0"/>
              </a:spcAft>
              <a:buFont typeface="Symbol"/>
              <a:buChar char="·"/>
            </a:pPr>
            <a:r>
              <a:rPr lang="en-US" sz="1950" b="1" spc="-15">
                <a:solidFill>
                  <a:srgbClr val="000000"/>
                </a:solidFill>
                <a:latin typeface="Calibri" panose="02020603050405020304" pitchFamily="2"/>
              </a:rPr>
              <a:t>Provides redundant storage for massive amounts of data </a:t>
            </a:r>
          </a:p>
          <a:p>
            <a:pPr marL="914400" marR="0" indent="0" algn="just">
              <a:lnSpc>
                <a:spcPts val="2400"/>
              </a:lnSpc>
              <a:spcBef>
                <a:spcPts val="515"/>
              </a:spcBef>
              <a:spcAft>
                <a:spcPts val="300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Using readily/available, industry/standard computers </a:t>
            </a:r>
          </a:p>
        </p:txBody>
      </p:sp>
      <p:sp>
        <p:nvSpPr>
          <p:cNvPr id="6" name="Text Placeholder 5"/>
          <p:cNvSpPr>
            <a:spLocks noGrp="1"/>
          </p:cNvSpPr>
          <p:nvPr>
            <p:ph type="body" idx="10"/>
          </p:nvPr>
        </p:nvSpPr>
        <p:spPr>
          <a:xfrm>
            <a:off x="3986530" y="4211320"/>
            <a:ext cx="536575" cy="281305"/>
          </a:xfrm>
          <a:prstGeom prst="rect">
            <a:avLst/>
          </a:prstGeom>
          <a:noFill/>
          <a:ln w="0" cmpd="sng">
            <a:noFill/>
            <a:prstDash val="solid"/>
          </a:ln>
        </p:spPr>
        <p:txBody>
          <a:bodyPr vert="horz" lIns="0" tIns="24130" rIns="0" bIns="0" anchor="t"/>
          <a:lstStyle/>
          <a:p>
            <a:pPr marL="0" marR="0" indent="0" algn="l">
              <a:lnSpc>
                <a:spcPts val="2000"/>
              </a:lnSpc>
              <a:spcAft>
                <a:spcPts val="0"/>
              </a:spcAft>
            </a:pPr>
            <a:r>
              <a:rPr lang="en-US" sz="1950" b="1" spc="-155">
                <a:solidFill>
                  <a:srgbClr val="000000"/>
                </a:solidFill>
                <a:latin typeface="Calibri" panose="02020603050405020304" pitchFamily="2"/>
              </a:rPr>
              <a:t>HDFS </a:t>
            </a:r>
          </a:p>
        </p:txBody>
      </p:sp>
      <p:sp>
        <p:nvSpPr>
          <p:cNvPr id="7" name="Text Placeholder 6"/>
          <p:cNvSpPr>
            <a:spLocks noGrp="1"/>
          </p:cNvSpPr>
          <p:nvPr>
            <p:ph type="body" idx="10"/>
          </p:nvPr>
        </p:nvSpPr>
        <p:spPr>
          <a:xfrm>
            <a:off x="3315970" y="4726305"/>
            <a:ext cx="1871980" cy="323215"/>
          </a:xfrm>
          <a:prstGeom prst="rect">
            <a:avLst/>
          </a:prstGeom>
          <a:noFill/>
          <a:ln w="0" cmpd="sng">
            <a:noFill/>
            <a:prstDash val="solid"/>
          </a:ln>
        </p:spPr>
        <p:txBody>
          <a:bodyPr vert="horz" lIns="0" tIns="37465" rIns="0" bIns="0" anchor="t">
            <a:normAutofit fontScale="95000"/>
          </a:bodyPr>
          <a:lstStyle/>
          <a:p>
            <a:pPr marL="0" marR="0" indent="0" algn="l">
              <a:lnSpc>
                <a:spcPts val="1900"/>
              </a:lnSpc>
              <a:spcAft>
                <a:spcPts val="290"/>
              </a:spcAft>
            </a:pPr>
            <a:r>
              <a:rPr lang="en-US" sz="1800" spc="-5">
                <a:solidFill>
                  <a:srgbClr val="000000"/>
                </a:solidFill>
                <a:latin typeface="Calibri" panose="02020603050405020304" pitchFamily="2"/>
              </a:rPr>
              <a:t>Na</a:t>
            </a:r>
            <a:r>
              <a:rPr lang="en-US" sz="1750" spc="0">
                <a:solidFill>
                  <a:srgbClr val="000000"/>
                </a:solidFill>
                <a:latin typeface="Arial" panose="02020603050405020304" pitchFamily="2"/>
              </a:rPr>
              <a:t>ti</a:t>
            </a:r>
            <a:r>
              <a:rPr lang="en-US" sz="1800" spc="-5">
                <a:solidFill>
                  <a:srgbClr val="000000"/>
                </a:solidFill>
                <a:latin typeface="Calibri" panose="02020603050405020304" pitchFamily="2"/>
              </a:rPr>
              <a:t>ve OS filesystem </a:t>
            </a:r>
          </a:p>
        </p:txBody>
      </p:sp>
      <p:sp>
        <p:nvSpPr>
          <p:cNvPr id="8" name="Text Placeholder 7"/>
          <p:cNvSpPr>
            <a:spLocks noGrp="1"/>
          </p:cNvSpPr>
          <p:nvPr>
            <p:ph type="body" idx="10"/>
          </p:nvPr>
        </p:nvSpPr>
        <p:spPr>
          <a:xfrm>
            <a:off x="3691255" y="5259705"/>
            <a:ext cx="1124585" cy="263525"/>
          </a:xfrm>
          <a:prstGeom prst="rect">
            <a:avLst/>
          </a:prstGeom>
          <a:noFill/>
          <a:ln w="0" cmpd="sng">
            <a:noFill/>
            <a:prstDash val="solid"/>
          </a:ln>
        </p:spPr>
        <p:txBody>
          <a:bodyPr vert="horz" lIns="0" tIns="25400" rIns="0" bIns="0" anchor="t">
            <a:normAutofit fontScale="95000"/>
          </a:bodyPr>
          <a:lstStyle/>
          <a:p>
            <a:pPr marL="0" marR="0" indent="0" algn="l">
              <a:lnSpc>
                <a:spcPts val="1900"/>
              </a:lnSpc>
              <a:spcAft>
                <a:spcPts val="20"/>
              </a:spcAft>
            </a:pPr>
            <a:r>
              <a:rPr lang="en-US" sz="1800" spc="-30">
                <a:solidFill>
                  <a:srgbClr val="000000"/>
                </a:solidFill>
                <a:latin typeface="Calibri" panose="02020603050405020304" pitchFamily="2"/>
              </a:rPr>
              <a:t>Disk Storage </a:t>
            </a:r>
          </a:p>
        </p:txBody>
      </p:sp>
      <p:sp>
        <p:nvSpPr>
          <p:cNvPr id="9" name="Text Placeholder 8"/>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1"57 </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10">
                <a:solidFill>
                  <a:srgbClr val="107FA7"/>
                </a:solidFill>
                <a:latin typeface="Calibri" panose="02020603050405020304" pitchFamily="2"/>
              </a:rPr>
              <a:t>How Files Are Stored in HDFS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70000"/>
          </a:bodyPr>
          <a:lstStyle/>
          <a:p>
            <a:pPr marL="548640" marR="0" indent="182880" algn="l">
              <a:lnSpc>
                <a:spcPts val="2100"/>
              </a:lnSpc>
              <a:spcAft>
                <a:spcPts val="0"/>
              </a:spcAft>
              <a:buFont typeface="Symbol"/>
              <a:buChar char="·"/>
            </a:pPr>
            <a:r>
              <a:rPr lang="en-US" sz="1950" b="1" spc="-15">
                <a:solidFill>
                  <a:srgbClr val="000000"/>
                </a:solidFill>
                <a:latin typeface="Calibri" panose="02020603050405020304" pitchFamily="2"/>
              </a:rPr>
              <a:t>Files are split into blocks </a:t>
            </a:r>
          </a:p>
          <a:p>
            <a:pPr marL="914400" marR="0" indent="0" algn="l">
              <a:lnSpc>
                <a:spcPts val="2300"/>
              </a:lnSpc>
              <a:spcBef>
                <a:spcPts val="51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Each block is usually 64MB or 128MB </a:t>
            </a:r>
          </a:p>
          <a:p>
            <a:pPr marL="548640" marR="0" indent="182880" algn="l">
              <a:lnSpc>
                <a:spcPts val="2200"/>
              </a:lnSpc>
              <a:spcBef>
                <a:spcPts val="1610"/>
              </a:spcBef>
              <a:spcAft>
                <a:spcPts val="0"/>
              </a:spcAft>
              <a:buFont typeface="Symbol"/>
              <a:buChar char="·"/>
            </a:pPr>
            <a:r>
              <a:rPr lang="en-US" sz="1950" b="1" spc="-10">
                <a:solidFill>
                  <a:srgbClr val="000000"/>
                </a:solidFill>
                <a:latin typeface="Calibri" panose="02020603050405020304" pitchFamily="2"/>
              </a:rPr>
              <a:t>Data is distributed across many machines at load </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me </a:t>
            </a:r>
          </a:p>
          <a:p>
            <a:pPr marL="914400" marR="0" indent="0" algn="l">
              <a:lnSpc>
                <a:spcPts val="2300"/>
              </a:lnSpc>
              <a:spcBef>
                <a:spcPts val="42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Different blocks from the same file will be stored on different machines </a:t>
            </a:r>
          </a:p>
          <a:p>
            <a:pPr marL="914400" marR="0" indent="0" algn="l">
              <a:lnSpc>
                <a:spcPts val="2300"/>
              </a:lnSpc>
              <a:spcBef>
                <a:spcPts val="43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This provides for efficient MapReduce processing (see later) </a:t>
            </a:r>
          </a:p>
          <a:p>
            <a:pPr marL="914400" marR="1143000" indent="182880" algn="l">
              <a:lnSpc>
                <a:spcPts val="2700"/>
              </a:lnSpc>
              <a:spcBef>
                <a:spcPts val="1125"/>
              </a:spcBef>
              <a:spcAft>
                <a:spcPts val="0"/>
              </a:spcAft>
              <a:buFont typeface="Symbol"/>
              <a:buChar char="·"/>
            </a:pPr>
            <a:r>
              <a:rPr lang="en-US" sz="1950" b="1" spc="0">
                <a:solidFill>
                  <a:srgbClr val="000000"/>
                </a:solidFill>
                <a:latin typeface="Calibri" panose="02020603050405020304" pitchFamily="2"/>
              </a:rPr>
              <a:t>Blocks are replicated across mul</a:t>
            </a:r>
            <a:r>
              <a:rPr lang="en-US" sz="1850" b="1" spc="0">
                <a:solidFill>
                  <a:srgbClr val="000000"/>
                </a:solidFill>
                <a:latin typeface="Arial" panose="02020603050405020304" pitchFamily="2"/>
              </a:rPr>
              <a:t>ti</a:t>
            </a:r>
            <a:r>
              <a:rPr lang="en-US" sz="1950" b="1" spc="0">
                <a:solidFill>
                  <a:srgbClr val="000000"/>
                </a:solidFill>
                <a:latin typeface="Calibri" panose="02020603050405020304" pitchFamily="2"/>
              </a:rPr>
              <a:t>ple machines, known as </a:t>
            </a:r>
            <a:r>
              <a:rPr lang="en-US" sz="1950" b="1" i="1" spc="0">
                <a:solidFill>
                  <a:srgbClr val="000000"/>
                </a:solidFill>
                <a:latin typeface="Calibri" panose="02020603050405020304" pitchFamily="2"/>
              </a:rPr>
              <a:t>DataNodes </a:t>
            </a: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Default replica</a:t>
            </a:r>
            <a:r>
              <a:rPr lang="en-US" sz="1850" spc="0">
                <a:solidFill>
                  <a:srgbClr val="000000"/>
                </a:solidFill>
                <a:latin typeface="Arial" panose="02020603050405020304" pitchFamily="2"/>
              </a:rPr>
              <a:t>ti</a:t>
            </a:r>
            <a:r>
              <a:rPr lang="en-US" sz="2000" spc="0">
                <a:solidFill>
                  <a:srgbClr val="000000"/>
                </a:solidFill>
                <a:latin typeface="Calibri" panose="02020603050405020304" pitchFamily="2"/>
              </a:rPr>
              <a:t>on is three/fold </a:t>
            </a:r>
          </a:p>
          <a:p>
            <a:pPr marL="0" marR="0" indent="0" algn="ctr">
              <a:lnSpc>
                <a:spcPts val="2300"/>
              </a:lnSpc>
              <a:spcBef>
                <a:spcPts val="415"/>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Meaning that each block exists on three different machines </a:t>
            </a:r>
          </a:p>
          <a:p>
            <a:pPr marL="731520" marR="640080" indent="182880" algn="l">
              <a:lnSpc>
                <a:spcPts val="2400"/>
              </a:lnSpc>
              <a:spcBef>
                <a:spcPts val="1335"/>
              </a:spcBef>
              <a:spcAft>
                <a:spcPts val="0"/>
              </a:spcAft>
              <a:buFont typeface="Symbol"/>
              <a:buChar char="·"/>
            </a:pPr>
            <a:r>
              <a:rPr lang="en-US" sz="1950" b="1" spc="0">
                <a:solidFill>
                  <a:srgbClr val="000000"/>
                </a:solidFill>
                <a:latin typeface="Calibri" panose="02020603050405020304" pitchFamily="2"/>
              </a:rPr>
              <a:t>A master node called the </a:t>
            </a:r>
            <a:r>
              <a:rPr lang="en-US" sz="1950" b="1" i="1" spc="0">
                <a:solidFill>
                  <a:srgbClr val="000000"/>
                </a:solidFill>
                <a:latin typeface="Calibri" panose="02020603050405020304" pitchFamily="2"/>
              </a:rPr>
              <a:t>NameNode </a:t>
            </a:r>
            <a:r>
              <a:rPr lang="en-US" sz="1950" b="1" spc="0">
                <a:solidFill>
                  <a:srgbClr val="000000"/>
                </a:solidFill>
                <a:latin typeface="Calibri" panose="02020603050405020304" pitchFamily="2"/>
              </a:rPr>
              <a:t>keeps track of which blocks make up a file, and where those blocks are located </a:t>
            </a:r>
          </a:p>
          <a:p>
            <a:pPr marL="914400" marR="0" indent="0" algn="l">
              <a:lnSpc>
                <a:spcPts val="2400"/>
              </a:lnSpc>
              <a:spcBef>
                <a:spcPts val="490"/>
              </a:spcBef>
              <a:spcAft>
                <a:spcPts val="7155"/>
              </a:spcAft>
            </a:pPr>
            <a:r>
              <a:rPr lang="en-US" sz="1550" spc="20">
                <a:solidFill>
                  <a:srgbClr val="107FA7"/>
                </a:solidFill>
                <a:latin typeface="Arial" panose="02020603050405020304" pitchFamily="2"/>
              </a:rPr>
              <a:t>–</a:t>
            </a:r>
            <a:r>
              <a:rPr lang="en-US" sz="2000" spc="20">
                <a:solidFill>
                  <a:srgbClr val="000000"/>
                </a:solidFill>
                <a:latin typeface="Calibri" panose="02020603050405020304" pitchFamily="2"/>
              </a:rPr>
              <a:t> Known as the </a:t>
            </a:r>
            <a:r>
              <a:rPr lang="en-US" sz="1950" i="1" spc="20">
                <a:solidFill>
                  <a:srgbClr val="000000"/>
                </a:solidFill>
                <a:latin typeface="Calibri" panose="02020603050405020304" pitchFamily="2"/>
              </a:rPr>
              <a:t>metadata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1"58 </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400"/>
              </a:lnSpc>
              <a:spcAft>
                <a:spcPts val="1580"/>
              </a:spcAft>
            </a:pPr>
            <a:r>
              <a:rPr lang="en-US" sz="2350" spc="5">
                <a:solidFill>
                  <a:srgbClr val="107FA7"/>
                </a:solidFill>
                <a:latin typeface="Calibri" panose="02020603050405020304" pitchFamily="2"/>
              </a:rPr>
              <a:t>How Files are Stored (1) </a:t>
            </a:r>
          </a:p>
        </p:txBody>
      </p:sp>
      <p:sp>
        <p:nvSpPr>
          <p:cNvPr id="3" name="Text Placeholder 2"/>
          <p:cNvSpPr>
            <a:spLocks noGrp="1"/>
          </p:cNvSpPr>
          <p:nvPr>
            <p:ph type="body" idx="10"/>
          </p:nvPr>
        </p:nvSpPr>
        <p:spPr>
          <a:xfrm>
            <a:off x="0" y="986790"/>
            <a:ext cx="9144000" cy="1369060"/>
          </a:xfrm>
          <a:prstGeom prst="rect">
            <a:avLst/>
          </a:prstGeom>
          <a:noFill/>
          <a:ln w="0" cmpd="sng">
            <a:noFill/>
            <a:prstDash val="solid"/>
          </a:ln>
        </p:spPr>
        <p:txBody>
          <a:bodyPr vert="horz" lIns="0" tIns="206375" rIns="0" bIns="0" anchor="t"/>
          <a:lstStyle/>
          <a:p>
            <a:pPr marL="548640" marR="0" indent="0" algn="l">
              <a:lnSpc>
                <a:spcPts val="2200"/>
              </a:lnSpc>
              <a:spcAft>
                <a:spcPts val="6910"/>
              </a:spcAft>
            </a:pPr>
            <a:r>
              <a:rPr lang="en-US" sz="750" spc="-15">
                <a:solidFill>
                  <a:srgbClr val="2CA5C9"/>
                </a:solidFill>
                <a:latin typeface="Wingdings" panose="02020603050405020304" pitchFamily="2"/>
              </a:rPr>
              <a:t>!</a:t>
            </a:r>
            <a:r>
              <a:rPr lang="en-US" sz="1950" b="1" spc="-10">
                <a:solidFill>
                  <a:srgbClr val="000000"/>
                </a:solidFill>
                <a:latin typeface="Calibri" panose="02020603050405020304" pitchFamily="2"/>
              </a:rPr>
              <a:t> Data files are split into blocks and distributed to data nodes </a:t>
            </a:r>
          </a:p>
        </p:txBody>
      </p:sp>
      <p:sp>
        <p:nvSpPr>
          <p:cNvPr id="6" name="Text Placeholder 5"/>
          <p:cNvSpPr>
            <a:spLocks noGrp="1"/>
          </p:cNvSpPr>
          <p:nvPr>
            <p:ph type="body" idx="10"/>
          </p:nvPr>
        </p:nvSpPr>
        <p:spPr>
          <a:xfrm>
            <a:off x="2298065" y="3013075"/>
            <a:ext cx="57340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1 </a:t>
            </a:r>
          </a:p>
        </p:txBody>
      </p:sp>
      <p:sp>
        <p:nvSpPr>
          <p:cNvPr id="7" name="Text Placeholder 6"/>
          <p:cNvSpPr>
            <a:spLocks noGrp="1"/>
          </p:cNvSpPr>
          <p:nvPr>
            <p:ph type="body" idx="10"/>
          </p:nvPr>
        </p:nvSpPr>
        <p:spPr>
          <a:xfrm>
            <a:off x="661670" y="3561715"/>
            <a:ext cx="786130" cy="817880"/>
          </a:xfrm>
          <a:prstGeom prst="rect">
            <a:avLst/>
          </a:prstGeom>
          <a:noFill/>
          <a:ln w="0" cmpd="sng">
            <a:noFill/>
            <a:prstDash val="solid"/>
          </a:ln>
        </p:spPr>
        <p:txBody>
          <a:bodyPr vert="horz" lIns="0" tIns="37465" rIns="0" bIns="0" anchor="t"/>
          <a:lstStyle/>
          <a:p>
            <a:pPr marL="137160" marR="0" indent="0" algn="l">
              <a:lnSpc>
                <a:spcPts val="1900"/>
              </a:lnSpc>
              <a:spcAft>
                <a:spcPts val="0"/>
              </a:spcAft>
            </a:pPr>
            <a:r>
              <a:rPr lang="en-US" sz="1800" spc="-5">
                <a:solidFill>
                  <a:srgbClr val="FFFFFF"/>
                </a:solidFill>
                <a:latin typeface="Calibri" panose="02020603050405020304" pitchFamily="2"/>
              </a:rPr>
              <a:t>Very </a:t>
            </a:r>
          </a:p>
          <a:p>
            <a:pPr marL="137160" marR="0" indent="0" algn="l">
              <a:lnSpc>
                <a:spcPts val="1900"/>
              </a:lnSpc>
              <a:spcBef>
                <a:spcPts val="265"/>
              </a:spcBef>
              <a:spcAft>
                <a:spcPts val="0"/>
              </a:spcAft>
            </a:pPr>
            <a:r>
              <a:rPr lang="en-US" sz="1800" spc="-35">
                <a:solidFill>
                  <a:srgbClr val="FFFFFF"/>
                </a:solidFill>
                <a:latin typeface="Calibri" panose="02020603050405020304" pitchFamily="2"/>
              </a:rPr>
              <a:t>Large </a:t>
            </a:r>
          </a:p>
          <a:p>
            <a:pPr marL="0" marR="0" indent="0" algn="l">
              <a:lnSpc>
                <a:spcPts val="1800"/>
              </a:lnSpc>
              <a:spcBef>
                <a:spcPts val="330"/>
              </a:spcBef>
              <a:spcAft>
                <a:spcPts val="0"/>
              </a:spcAft>
            </a:pPr>
            <a:r>
              <a:rPr lang="en-US" sz="1800" spc="-85">
                <a:solidFill>
                  <a:srgbClr val="FFFFFF"/>
                </a:solidFill>
                <a:latin typeface="Calibri" panose="02020603050405020304" pitchFamily="2"/>
              </a:rPr>
              <a:t>Data File </a:t>
            </a:r>
          </a:p>
        </p:txBody>
      </p:sp>
      <p:sp>
        <p:nvSpPr>
          <p:cNvPr id="8" name="Text Placeholder 7"/>
          <p:cNvSpPr>
            <a:spLocks noGrp="1"/>
          </p:cNvSpPr>
          <p:nvPr>
            <p:ph type="body" idx="10"/>
          </p:nvPr>
        </p:nvSpPr>
        <p:spPr>
          <a:xfrm>
            <a:off x="2301240" y="3856990"/>
            <a:ext cx="57277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2 </a:t>
            </a:r>
          </a:p>
        </p:txBody>
      </p:sp>
      <p:sp>
        <p:nvSpPr>
          <p:cNvPr id="9" name="Text Placeholder 8"/>
          <p:cNvSpPr>
            <a:spLocks noGrp="1"/>
          </p:cNvSpPr>
          <p:nvPr>
            <p:ph type="body" idx="10"/>
          </p:nvPr>
        </p:nvSpPr>
        <p:spPr>
          <a:xfrm>
            <a:off x="2301240" y="4798695"/>
            <a:ext cx="57023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3 </a:t>
            </a:r>
          </a:p>
        </p:txBody>
      </p:sp>
      <p:sp>
        <p:nvSpPr>
          <p:cNvPr id="10" name="Text Placeholder 9"/>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1"59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87705"/>
          </a:xfrm>
          <a:prstGeom prst="rect">
            <a:avLst/>
          </a:prstGeom>
          <a:noFill/>
          <a:ln w="0" cmpd="sng">
            <a:noFill/>
            <a:prstDash val="solid"/>
          </a:ln>
        </p:spPr>
        <p:txBody>
          <a:bodyPr vert="horz" lIns="0" tIns="37465" rIns="0" bIns="0" anchor="t"/>
          <a:lstStyle/>
          <a:p>
            <a:pPr marL="457200" marR="0" indent="0" algn="l">
              <a:lnSpc>
                <a:spcPts val="2500"/>
              </a:lnSpc>
              <a:spcAft>
                <a:spcPts val="2635"/>
              </a:spcAft>
            </a:pPr>
            <a:r>
              <a:rPr lang="en-US" sz="2350" spc="10">
                <a:solidFill>
                  <a:srgbClr val="107FA7"/>
                </a:solidFill>
                <a:latin typeface="Calibri" panose="02020603050405020304" pitchFamily="2"/>
              </a:rPr>
              <a:t>Facts About Apache Hadoop </a:t>
            </a:r>
          </a:p>
        </p:txBody>
      </p:sp>
      <p:sp>
        <p:nvSpPr>
          <p:cNvPr id="3" name="Text Placeholder 2"/>
          <p:cNvSpPr>
            <a:spLocks noGrp="1"/>
          </p:cNvSpPr>
          <p:nvPr>
            <p:ph type="body" idx="10"/>
          </p:nvPr>
        </p:nvSpPr>
        <p:spPr>
          <a:xfrm>
            <a:off x="560705" y="1119505"/>
            <a:ext cx="5829300" cy="5107305"/>
          </a:xfrm>
          <a:prstGeom prst="rect">
            <a:avLst/>
          </a:prstGeom>
          <a:noFill/>
          <a:ln w="0" cmpd="sng">
            <a:noFill/>
            <a:prstDash val="solid"/>
          </a:ln>
        </p:spPr>
        <p:txBody>
          <a:bodyPr vert="horz" lIns="0" tIns="81915" rIns="0" bIns="0" anchor="t">
            <a:normAutofit fontScale="85000"/>
          </a:bodyPr>
          <a:lstStyle/>
          <a:p>
            <a:pPr marL="0" marR="0" indent="182880" algn="just">
              <a:lnSpc>
                <a:spcPts val="2100"/>
              </a:lnSpc>
              <a:spcAft>
                <a:spcPts val="0"/>
              </a:spcAft>
              <a:buFont typeface="Symbol"/>
              <a:buChar char="·"/>
            </a:pPr>
            <a:r>
              <a:rPr lang="en-US" sz="1950" b="1" spc="-25">
                <a:solidFill>
                  <a:srgbClr val="000000"/>
                </a:solidFill>
                <a:latin typeface="Calibri" panose="02020603050405020304" pitchFamily="2"/>
              </a:rPr>
              <a:t>Open source </a:t>
            </a:r>
          </a:p>
          <a:p>
            <a:pPr marL="0" marR="0" indent="182880" algn="just">
              <a:lnSpc>
                <a:spcPts val="2100"/>
              </a:lnSpc>
              <a:spcBef>
                <a:spcPts val="1690"/>
              </a:spcBef>
              <a:spcAft>
                <a:spcPts val="0"/>
              </a:spcAft>
              <a:buFont typeface="Symbol"/>
              <a:buChar char="·"/>
            </a:pPr>
            <a:r>
              <a:rPr lang="en-US" sz="1950" b="1" spc="-15">
                <a:solidFill>
                  <a:srgbClr val="000000"/>
                </a:solidFill>
                <a:latin typeface="Calibri" panose="02020603050405020304" pitchFamily="2"/>
              </a:rPr>
              <a:t>Around 60 commiXers from ~10 companies </a:t>
            </a:r>
          </a:p>
          <a:p>
            <a:pPr marL="365760" marR="0" indent="0" algn="just">
              <a:lnSpc>
                <a:spcPts val="2200"/>
              </a:lnSpc>
              <a:spcBef>
                <a:spcPts val="48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Cloudera, Yahoo!, Facebook, Apple, and more </a:t>
            </a:r>
          </a:p>
          <a:p>
            <a:pPr marL="0" marR="0" indent="182880" algn="just">
              <a:lnSpc>
                <a:spcPts val="2200"/>
              </a:lnSpc>
              <a:spcBef>
                <a:spcPts val="1645"/>
              </a:spcBef>
              <a:spcAft>
                <a:spcPts val="0"/>
              </a:spcAft>
              <a:buFont typeface="Symbol"/>
              <a:buChar char="·"/>
            </a:pPr>
            <a:r>
              <a:rPr lang="en-US" sz="1950" b="1" spc="-25">
                <a:solidFill>
                  <a:srgbClr val="000000"/>
                </a:solidFill>
                <a:latin typeface="Calibri" panose="02020603050405020304" pitchFamily="2"/>
              </a:rPr>
              <a:t>Hundreds of contributors wri</a:t>
            </a:r>
            <a:r>
              <a:rPr lang="en-US" sz="1850" b="1" spc="-30">
                <a:solidFill>
                  <a:srgbClr val="000000"/>
                </a:solidFill>
                <a:latin typeface="Arial" panose="02020603050405020304" pitchFamily="2"/>
              </a:rPr>
              <a:t>ti</a:t>
            </a:r>
            <a:r>
              <a:rPr lang="en-US" sz="1950" b="1" spc="-25">
                <a:solidFill>
                  <a:srgbClr val="000000"/>
                </a:solidFill>
                <a:latin typeface="Calibri" panose="02020603050405020304" pitchFamily="2"/>
              </a:rPr>
              <a:t>ng features, fixing bugs </a:t>
            </a:r>
          </a:p>
          <a:p>
            <a:pPr marL="0" marR="0" indent="182880" algn="just">
              <a:lnSpc>
                <a:spcPts val="2200"/>
              </a:lnSpc>
              <a:spcBef>
                <a:spcPts val="1595"/>
              </a:spcBef>
              <a:spcAft>
                <a:spcPts val="23165"/>
              </a:spcAft>
              <a:buFont typeface="Symbol"/>
              <a:buChar char="·"/>
            </a:pPr>
            <a:r>
              <a:rPr lang="en-US" sz="1950" b="1" spc="-10">
                <a:solidFill>
                  <a:srgbClr val="000000"/>
                </a:solidFill>
                <a:latin typeface="Calibri" panose="02020603050405020304" pitchFamily="2"/>
              </a:rPr>
              <a:t>Many related projects, applica</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ons, tools, etc. </a:t>
            </a:r>
          </a:p>
        </p:txBody>
      </p:sp>
      <p:sp>
        <p:nvSpPr>
          <p:cNvPr id="6" name="Text Placeholder 5"/>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1"7 </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400"/>
              </a:lnSpc>
              <a:spcAft>
                <a:spcPts val="1580"/>
              </a:spcAft>
            </a:pPr>
            <a:r>
              <a:rPr lang="en-US" sz="2350" spc="5">
                <a:solidFill>
                  <a:srgbClr val="107FA7"/>
                </a:solidFill>
                <a:latin typeface="Calibri" panose="02020603050405020304" pitchFamily="2"/>
              </a:rPr>
              <a:t>How Files are Stored (2) </a:t>
            </a:r>
          </a:p>
        </p:txBody>
      </p:sp>
      <p:sp>
        <p:nvSpPr>
          <p:cNvPr id="3" name="Text Placeholder 2"/>
          <p:cNvSpPr>
            <a:spLocks noGrp="1"/>
          </p:cNvSpPr>
          <p:nvPr>
            <p:ph type="body" idx="10"/>
          </p:nvPr>
        </p:nvSpPr>
        <p:spPr>
          <a:xfrm>
            <a:off x="0" y="986790"/>
            <a:ext cx="9144000" cy="1369060"/>
          </a:xfrm>
          <a:prstGeom prst="rect">
            <a:avLst/>
          </a:prstGeom>
          <a:noFill/>
          <a:ln w="0" cmpd="sng">
            <a:noFill/>
            <a:prstDash val="solid"/>
          </a:ln>
        </p:spPr>
        <p:txBody>
          <a:bodyPr vert="horz" lIns="0" tIns="206375" rIns="0" bIns="0" anchor="t"/>
          <a:lstStyle/>
          <a:p>
            <a:pPr marL="548640" marR="0" indent="0" algn="l">
              <a:lnSpc>
                <a:spcPts val="2200"/>
              </a:lnSpc>
              <a:spcAft>
                <a:spcPts val="6910"/>
              </a:spcAft>
            </a:pPr>
            <a:r>
              <a:rPr lang="en-US" sz="750" spc="-15">
                <a:solidFill>
                  <a:srgbClr val="2AA5C8"/>
                </a:solidFill>
                <a:latin typeface="Wingdings" panose="02020603050405020304" pitchFamily="2"/>
              </a:rPr>
              <a:t>!</a:t>
            </a:r>
            <a:r>
              <a:rPr lang="en-US" sz="1950" b="1" spc="-10">
                <a:solidFill>
                  <a:srgbClr val="000000"/>
                </a:solidFill>
                <a:latin typeface="Calibri" panose="02020603050405020304" pitchFamily="2"/>
              </a:rPr>
              <a:t> Data files are split into blocks and distributed to data nodes </a:t>
            </a:r>
          </a:p>
        </p:txBody>
      </p:sp>
      <p:sp>
        <p:nvSpPr>
          <p:cNvPr id="6" name="Text Placeholder 5"/>
          <p:cNvSpPr>
            <a:spLocks noGrp="1"/>
          </p:cNvSpPr>
          <p:nvPr>
            <p:ph type="body" idx="10"/>
          </p:nvPr>
        </p:nvSpPr>
        <p:spPr>
          <a:xfrm>
            <a:off x="4801870" y="251904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7" name="Text Placeholder 6"/>
          <p:cNvSpPr>
            <a:spLocks noGrp="1"/>
          </p:cNvSpPr>
          <p:nvPr>
            <p:ph type="body" idx="10"/>
          </p:nvPr>
        </p:nvSpPr>
        <p:spPr>
          <a:xfrm>
            <a:off x="2298065" y="3013075"/>
            <a:ext cx="57340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1 </a:t>
            </a:r>
          </a:p>
        </p:txBody>
      </p:sp>
      <p:sp>
        <p:nvSpPr>
          <p:cNvPr id="8" name="Text Placeholder 7"/>
          <p:cNvSpPr>
            <a:spLocks noGrp="1"/>
          </p:cNvSpPr>
          <p:nvPr>
            <p:ph type="body" idx="10"/>
          </p:nvPr>
        </p:nvSpPr>
        <p:spPr>
          <a:xfrm>
            <a:off x="6292215" y="333248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9" name="Text Placeholder 8"/>
          <p:cNvSpPr>
            <a:spLocks noGrp="1"/>
          </p:cNvSpPr>
          <p:nvPr>
            <p:ph type="body" idx="10"/>
          </p:nvPr>
        </p:nvSpPr>
        <p:spPr>
          <a:xfrm>
            <a:off x="661670" y="3561715"/>
            <a:ext cx="786130" cy="817880"/>
          </a:xfrm>
          <a:prstGeom prst="rect">
            <a:avLst/>
          </a:prstGeom>
          <a:noFill/>
          <a:ln w="0" cmpd="sng">
            <a:noFill/>
            <a:prstDash val="solid"/>
          </a:ln>
        </p:spPr>
        <p:txBody>
          <a:bodyPr vert="horz" lIns="0" tIns="37465" rIns="0" bIns="0" anchor="t"/>
          <a:lstStyle/>
          <a:p>
            <a:pPr marL="137160" marR="0" indent="0" algn="l">
              <a:lnSpc>
                <a:spcPts val="1900"/>
              </a:lnSpc>
              <a:spcAft>
                <a:spcPts val="0"/>
              </a:spcAft>
            </a:pPr>
            <a:r>
              <a:rPr lang="en-US" sz="1800" spc="-5">
                <a:solidFill>
                  <a:srgbClr val="FFFFFF"/>
                </a:solidFill>
                <a:latin typeface="Calibri" panose="02020603050405020304" pitchFamily="2"/>
              </a:rPr>
              <a:t>Very </a:t>
            </a:r>
          </a:p>
          <a:p>
            <a:pPr marL="137160" marR="0" indent="0" algn="l">
              <a:lnSpc>
                <a:spcPts val="1900"/>
              </a:lnSpc>
              <a:spcBef>
                <a:spcPts val="265"/>
              </a:spcBef>
              <a:spcAft>
                <a:spcPts val="0"/>
              </a:spcAft>
            </a:pPr>
            <a:r>
              <a:rPr lang="en-US" sz="1800" spc="-35">
                <a:solidFill>
                  <a:srgbClr val="FFFFFF"/>
                </a:solidFill>
                <a:latin typeface="Calibri" panose="02020603050405020304" pitchFamily="2"/>
              </a:rPr>
              <a:t>Large </a:t>
            </a:r>
          </a:p>
          <a:p>
            <a:pPr marL="0" marR="0" indent="0" algn="l">
              <a:lnSpc>
                <a:spcPts val="1800"/>
              </a:lnSpc>
              <a:spcBef>
                <a:spcPts val="330"/>
              </a:spcBef>
              <a:spcAft>
                <a:spcPts val="0"/>
              </a:spcAft>
            </a:pPr>
            <a:r>
              <a:rPr lang="en-US" sz="1800" spc="-85">
                <a:solidFill>
                  <a:srgbClr val="FFFFFF"/>
                </a:solidFill>
                <a:latin typeface="Calibri" panose="02020603050405020304" pitchFamily="2"/>
              </a:rPr>
              <a:t>Data File </a:t>
            </a:r>
          </a:p>
        </p:txBody>
      </p:sp>
      <p:sp>
        <p:nvSpPr>
          <p:cNvPr id="10" name="Text Placeholder 9"/>
          <p:cNvSpPr>
            <a:spLocks noGrp="1"/>
          </p:cNvSpPr>
          <p:nvPr>
            <p:ph type="body" idx="10"/>
          </p:nvPr>
        </p:nvSpPr>
        <p:spPr>
          <a:xfrm>
            <a:off x="2301240" y="3856990"/>
            <a:ext cx="57277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2 </a:t>
            </a:r>
          </a:p>
        </p:txBody>
      </p:sp>
      <p:sp>
        <p:nvSpPr>
          <p:cNvPr id="11" name="Text Placeholder 10"/>
          <p:cNvSpPr>
            <a:spLocks noGrp="1"/>
          </p:cNvSpPr>
          <p:nvPr>
            <p:ph type="body" idx="10"/>
          </p:nvPr>
        </p:nvSpPr>
        <p:spPr>
          <a:xfrm>
            <a:off x="2301240" y="4798695"/>
            <a:ext cx="57023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3 </a:t>
            </a:r>
          </a:p>
        </p:txBody>
      </p:sp>
      <p:sp>
        <p:nvSpPr>
          <p:cNvPr id="12" name="Text Placeholder 11"/>
          <p:cNvSpPr>
            <a:spLocks noGrp="1"/>
          </p:cNvSpPr>
          <p:nvPr>
            <p:ph type="body" idx="10"/>
          </p:nvPr>
        </p:nvSpPr>
        <p:spPr>
          <a:xfrm>
            <a:off x="4801870" y="531368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1 </a:t>
            </a:r>
          </a:p>
        </p:txBody>
      </p:sp>
      <p:sp>
        <p:nvSpPr>
          <p:cNvPr id="13" name="Text Placeholder 12"/>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1"60 </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400"/>
              </a:lnSpc>
              <a:spcAft>
                <a:spcPts val="1580"/>
              </a:spcAft>
            </a:pPr>
            <a:r>
              <a:rPr lang="en-US" sz="2350" spc="5">
                <a:solidFill>
                  <a:srgbClr val="107FA7"/>
                </a:solidFill>
                <a:latin typeface="Calibri" panose="02020603050405020304" pitchFamily="2"/>
              </a:rPr>
              <a:t>How Files are Stored (3) </a:t>
            </a:r>
          </a:p>
        </p:txBody>
      </p:sp>
      <p:sp>
        <p:nvSpPr>
          <p:cNvPr id="3" name="Text Placeholder 2"/>
          <p:cNvSpPr>
            <a:spLocks noGrp="1"/>
          </p:cNvSpPr>
          <p:nvPr>
            <p:ph type="body" idx="10"/>
          </p:nvPr>
        </p:nvSpPr>
        <p:spPr>
          <a:xfrm>
            <a:off x="0" y="986790"/>
            <a:ext cx="9144000" cy="1369060"/>
          </a:xfrm>
          <a:prstGeom prst="rect">
            <a:avLst/>
          </a:prstGeom>
          <a:noFill/>
          <a:ln w="0" cmpd="sng">
            <a:noFill/>
            <a:prstDash val="solid"/>
          </a:ln>
        </p:spPr>
        <p:txBody>
          <a:bodyPr vert="horz" lIns="0" tIns="7620" rIns="0" bIns="0" anchor="t"/>
          <a:lstStyle/>
          <a:p>
            <a:pPr marL="548640" marR="2103120" indent="0" algn="l">
              <a:lnSpc>
                <a:spcPts val="3800"/>
              </a:lnSpc>
              <a:spcAft>
                <a:spcPts val="3030"/>
              </a:spcAft>
            </a:pPr>
            <a:r>
              <a:rPr lang="en-US" sz="750" spc="-20">
                <a:solidFill>
                  <a:srgbClr val="2AA5C8"/>
                </a:solidFill>
                <a:latin typeface="Wingdings" panose="02020603050405020304" pitchFamily="2"/>
              </a:rPr>
              <a:t>!</a:t>
            </a:r>
            <a:r>
              <a:rPr lang="en-US" sz="1950" b="1" spc="-15">
                <a:solidFill>
                  <a:srgbClr val="000000"/>
                </a:solidFill>
                <a:latin typeface="Calibri" panose="02020603050405020304" pitchFamily="2"/>
              </a:rPr>
              <a:t> Data files are split into blocks and distributed to data nodes </a:t>
            </a:r>
            <a:r>
              <a:rPr lang="en-US" sz="750" spc="-20">
                <a:solidFill>
                  <a:srgbClr val="2AA5C8"/>
                </a:solidFill>
                <a:latin typeface="Wingdings" panose="02020603050405020304" pitchFamily="2"/>
              </a:rPr>
              <a:t>!</a:t>
            </a:r>
            <a:r>
              <a:rPr lang="en-US" sz="1950" b="1" spc="-15">
                <a:solidFill>
                  <a:srgbClr val="000000"/>
                </a:solidFill>
                <a:latin typeface="Calibri" panose="02020603050405020304" pitchFamily="2"/>
              </a:rPr>
              <a:t> Each block is replicated on mul</a:t>
            </a:r>
            <a:r>
              <a:rPr lang="en-US" sz="1850" b="1" spc="-15">
                <a:solidFill>
                  <a:srgbClr val="000000"/>
                </a:solidFill>
                <a:latin typeface="Arial Narrow" panose="02020603050405020304" pitchFamily="2"/>
              </a:rPr>
              <a:t>ti</a:t>
            </a:r>
            <a:r>
              <a:rPr lang="en-US" sz="1950" b="1" spc="-15">
                <a:solidFill>
                  <a:srgbClr val="000000"/>
                </a:solidFill>
                <a:latin typeface="Calibri" panose="02020603050405020304" pitchFamily="2"/>
              </a:rPr>
              <a:t>ple nodes (default 3x) </a:t>
            </a:r>
          </a:p>
        </p:txBody>
      </p:sp>
      <p:sp>
        <p:nvSpPr>
          <p:cNvPr id="6" name="Text Placeholder 5"/>
          <p:cNvSpPr>
            <a:spLocks noGrp="1"/>
          </p:cNvSpPr>
          <p:nvPr>
            <p:ph type="body" idx="10"/>
          </p:nvPr>
        </p:nvSpPr>
        <p:spPr>
          <a:xfrm>
            <a:off x="661670" y="3561715"/>
            <a:ext cx="786130" cy="817880"/>
          </a:xfrm>
          <a:prstGeom prst="rect">
            <a:avLst/>
          </a:prstGeom>
          <a:noFill/>
          <a:ln w="0" cmpd="sng">
            <a:noFill/>
            <a:prstDash val="solid"/>
          </a:ln>
        </p:spPr>
        <p:txBody>
          <a:bodyPr vert="horz" lIns="0" tIns="37465" rIns="0" bIns="0" anchor="t"/>
          <a:lstStyle/>
          <a:p>
            <a:pPr marL="137160" marR="0" indent="0" algn="l">
              <a:lnSpc>
                <a:spcPts val="1900"/>
              </a:lnSpc>
              <a:spcAft>
                <a:spcPts val="0"/>
              </a:spcAft>
            </a:pPr>
            <a:r>
              <a:rPr lang="en-US" sz="1800" spc="-5">
                <a:solidFill>
                  <a:srgbClr val="FFFFFF"/>
                </a:solidFill>
                <a:latin typeface="Calibri" panose="02020603050405020304" pitchFamily="2"/>
              </a:rPr>
              <a:t>Very </a:t>
            </a:r>
          </a:p>
          <a:p>
            <a:pPr marL="137160" marR="0" indent="0" algn="l">
              <a:lnSpc>
                <a:spcPts val="1900"/>
              </a:lnSpc>
              <a:spcBef>
                <a:spcPts val="265"/>
              </a:spcBef>
              <a:spcAft>
                <a:spcPts val="0"/>
              </a:spcAft>
            </a:pPr>
            <a:r>
              <a:rPr lang="en-US" sz="1800" spc="-35">
                <a:solidFill>
                  <a:srgbClr val="FFFFFF"/>
                </a:solidFill>
                <a:latin typeface="Calibri" panose="02020603050405020304" pitchFamily="2"/>
              </a:rPr>
              <a:t>Large </a:t>
            </a:r>
          </a:p>
          <a:p>
            <a:pPr marL="0" marR="0" indent="0" algn="l">
              <a:lnSpc>
                <a:spcPts val="1800"/>
              </a:lnSpc>
              <a:spcBef>
                <a:spcPts val="330"/>
              </a:spcBef>
              <a:spcAft>
                <a:spcPts val="0"/>
              </a:spcAft>
            </a:pPr>
            <a:r>
              <a:rPr lang="en-US" sz="1800" spc="-85">
                <a:solidFill>
                  <a:srgbClr val="FFFFFF"/>
                </a:solidFill>
                <a:latin typeface="Calibri" panose="02020603050405020304" pitchFamily="2"/>
              </a:rPr>
              <a:t>Data File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1"61 </a:t>
            </a:r>
          </a:p>
        </p:txBody>
      </p:sp>
      <p:sp>
        <p:nvSpPr>
          <p:cNvPr id="8" name="Text Placeholder 7"/>
          <p:cNvSpPr>
            <a:spLocks noGrp="1"/>
          </p:cNvSpPr>
          <p:nvPr>
            <p:ph type="body" idx="10"/>
          </p:nvPr>
        </p:nvSpPr>
        <p:spPr>
          <a:xfrm>
            <a:off x="2298065" y="3013075"/>
            <a:ext cx="57340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1 </a:t>
            </a:r>
          </a:p>
        </p:txBody>
      </p:sp>
      <p:sp>
        <p:nvSpPr>
          <p:cNvPr id="9" name="Text Placeholder 8"/>
          <p:cNvSpPr>
            <a:spLocks noGrp="1"/>
          </p:cNvSpPr>
          <p:nvPr>
            <p:ph type="body" idx="10"/>
          </p:nvPr>
        </p:nvSpPr>
        <p:spPr>
          <a:xfrm>
            <a:off x="2301240" y="3856990"/>
            <a:ext cx="57277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2 </a:t>
            </a:r>
          </a:p>
        </p:txBody>
      </p:sp>
      <p:sp>
        <p:nvSpPr>
          <p:cNvPr id="10" name="Text Placeholder 9"/>
          <p:cNvSpPr>
            <a:spLocks noGrp="1"/>
          </p:cNvSpPr>
          <p:nvPr>
            <p:ph type="body" idx="10"/>
          </p:nvPr>
        </p:nvSpPr>
        <p:spPr>
          <a:xfrm>
            <a:off x="2301240" y="4798695"/>
            <a:ext cx="57023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3 </a:t>
            </a:r>
          </a:p>
        </p:txBody>
      </p:sp>
      <p:sp>
        <p:nvSpPr>
          <p:cNvPr id="11" name="Text Placeholder 10"/>
          <p:cNvSpPr>
            <a:spLocks noGrp="1"/>
          </p:cNvSpPr>
          <p:nvPr>
            <p:ph type="body" idx="10"/>
          </p:nvPr>
        </p:nvSpPr>
        <p:spPr>
          <a:xfrm>
            <a:off x="4801870" y="251904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12" name="Text Placeholder 11"/>
          <p:cNvSpPr>
            <a:spLocks noGrp="1"/>
          </p:cNvSpPr>
          <p:nvPr>
            <p:ph type="body" idx="10"/>
          </p:nvPr>
        </p:nvSpPr>
        <p:spPr>
          <a:xfrm>
            <a:off x="4801870" y="280543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3" name="Text Placeholder 12"/>
          <p:cNvSpPr>
            <a:spLocks noGrp="1"/>
          </p:cNvSpPr>
          <p:nvPr>
            <p:ph type="body" idx="10"/>
          </p:nvPr>
        </p:nvSpPr>
        <p:spPr>
          <a:xfrm>
            <a:off x="4801870" y="531368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1 </a:t>
            </a:r>
          </a:p>
        </p:txBody>
      </p:sp>
      <p:sp>
        <p:nvSpPr>
          <p:cNvPr id="14" name="Text Placeholder 13"/>
          <p:cNvSpPr>
            <a:spLocks noGrp="1"/>
          </p:cNvSpPr>
          <p:nvPr>
            <p:ph type="body" idx="10"/>
          </p:nvPr>
        </p:nvSpPr>
        <p:spPr>
          <a:xfrm>
            <a:off x="4801870" y="557911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5" name="Text Placeholder 14"/>
          <p:cNvSpPr>
            <a:spLocks noGrp="1"/>
          </p:cNvSpPr>
          <p:nvPr>
            <p:ph type="body" idx="10"/>
          </p:nvPr>
        </p:nvSpPr>
        <p:spPr>
          <a:xfrm>
            <a:off x="4820285" y="386270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2 </a:t>
            </a:r>
          </a:p>
        </p:txBody>
      </p:sp>
      <p:sp>
        <p:nvSpPr>
          <p:cNvPr id="16" name="Text Placeholder 15"/>
          <p:cNvSpPr>
            <a:spLocks noGrp="1"/>
          </p:cNvSpPr>
          <p:nvPr>
            <p:ph type="body" idx="10"/>
          </p:nvPr>
        </p:nvSpPr>
        <p:spPr>
          <a:xfrm>
            <a:off x="4820285" y="412496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7" name="Text Placeholder 16"/>
          <p:cNvSpPr>
            <a:spLocks noGrp="1"/>
          </p:cNvSpPr>
          <p:nvPr>
            <p:ph type="body" idx="10"/>
          </p:nvPr>
        </p:nvSpPr>
        <p:spPr>
          <a:xfrm>
            <a:off x="6292215" y="333248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18" name="Text Placeholder 17"/>
          <p:cNvSpPr>
            <a:spLocks noGrp="1"/>
          </p:cNvSpPr>
          <p:nvPr>
            <p:ph type="body" idx="10"/>
          </p:nvPr>
        </p:nvSpPr>
        <p:spPr>
          <a:xfrm>
            <a:off x="6292215" y="359156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2 </a:t>
            </a:r>
          </a:p>
        </p:txBody>
      </p:sp>
      <p:sp>
        <p:nvSpPr>
          <p:cNvPr id="19" name="Text Placeholder 18"/>
          <p:cNvSpPr>
            <a:spLocks noGrp="1"/>
          </p:cNvSpPr>
          <p:nvPr>
            <p:ph type="body" idx="10"/>
          </p:nvPr>
        </p:nvSpPr>
        <p:spPr>
          <a:xfrm>
            <a:off x="6292215" y="4789805"/>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2 </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478790" y="440690"/>
            <a:ext cx="2916555" cy="339725"/>
          </a:xfrm>
          <a:prstGeom prst="rect">
            <a:avLst/>
          </a:prstGeom>
          <a:noFill/>
          <a:ln w="0" cmpd="sng">
            <a:noFill/>
            <a:prstDash val="solid"/>
          </a:ln>
        </p:spPr>
        <p:txBody>
          <a:bodyPr vert="horz" lIns="0" tIns="28575" rIns="0" bIns="0" anchor="t"/>
          <a:lstStyle/>
          <a:p>
            <a:pPr marL="0" marR="0" indent="0" algn="l">
              <a:lnSpc>
                <a:spcPts val="2400"/>
              </a:lnSpc>
              <a:spcAft>
                <a:spcPts val="0"/>
              </a:spcAft>
            </a:pPr>
            <a:r>
              <a:rPr lang="en-US" sz="2350" spc="-20">
                <a:solidFill>
                  <a:srgbClr val="107FA7"/>
                </a:solidFill>
                <a:latin typeface="Calibri" panose="02020603050405020304" pitchFamily="2"/>
              </a:rPr>
              <a:t>How Files are Stored (4) </a:t>
            </a:r>
          </a:p>
        </p:txBody>
      </p:sp>
      <p:sp>
        <p:nvSpPr>
          <p:cNvPr id="5" name="Text Placeholder 4"/>
          <p:cNvSpPr>
            <a:spLocks noGrp="1"/>
          </p:cNvSpPr>
          <p:nvPr>
            <p:ph type="body" idx="10"/>
          </p:nvPr>
        </p:nvSpPr>
        <p:spPr>
          <a:xfrm>
            <a:off x="560705" y="1107440"/>
            <a:ext cx="6452870" cy="852170"/>
          </a:xfrm>
          <a:prstGeom prst="rect">
            <a:avLst/>
          </a:prstGeom>
          <a:noFill/>
          <a:ln w="0" cmpd="sng">
            <a:noFill/>
            <a:prstDash val="solid"/>
          </a:ln>
        </p:spPr>
        <p:txBody>
          <a:bodyPr vert="horz" lIns="0" tIns="83185" rIns="0" bIns="0" anchor="t">
            <a:normAutofit fontScale="85000"/>
          </a:bodyPr>
          <a:lstStyle/>
          <a:p>
            <a:pPr marL="0" marR="0" indent="182880" algn="l">
              <a:lnSpc>
                <a:spcPts val="2400"/>
              </a:lnSpc>
              <a:spcAft>
                <a:spcPts val="0"/>
              </a:spcAft>
              <a:buFont typeface="Symbol"/>
              <a:buChar char="·"/>
            </a:pPr>
            <a:r>
              <a:rPr lang="en-US" sz="1950" b="1" spc="-25">
                <a:solidFill>
                  <a:srgbClr val="000000"/>
                </a:solidFill>
                <a:latin typeface="Calibri" panose="02020603050405020304" pitchFamily="2"/>
              </a:rPr>
              <a:t>Data files are split into blocks and distributed to data nodes </a:t>
            </a:r>
          </a:p>
          <a:p>
            <a:pPr marL="0" marR="0" indent="182880" algn="l">
              <a:lnSpc>
                <a:spcPts val="2200"/>
              </a:lnSpc>
              <a:spcBef>
                <a:spcPts val="1475"/>
              </a:spcBef>
              <a:spcAft>
                <a:spcPts val="0"/>
              </a:spcAft>
              <a:buFont typeface="Symbol"/>
              <a:buChar char="·"/>
            </a:pPr>
            <a:r>
              <a:rPr lang="en-US" sz="1950" b="1" spc="-10">
                <a:solidFill>
                  <a:srgbClr val="000000"/>
                </a:solidFill>
                <a:latin typeface="Calibri" panose="02020603050405020304" pitchFamily="2"/>
              </a:rPr>
              <a:t>Each block is replicated on mul</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ple nodes (default 3x) </a:t>
            </a:r>
          </a:p>
        </p:txBody>
      </p:sp>
      <p:sp>
        <p:nvSpPr>
          <p:cNvPr id="6" name="Text Placeholder 5"/>
          <p:cNvSpPr>
            <a:spLocks noGrp="1"/>
          </p:cNvSpPr>
          <p:nvPr>
            <p:ph type="body" idx="10"/>
          </p:nvPr>
        </p:nvSpPr>
        <p:spPr>
          <a:xfrm>
            <a:off x="560705" y="1959610"/>
            <a:ext cx="3133725" cy="563880"/>
          </a:xfrm>
          <a:prstGeom prst="rect">
            <a:avLst/>
          </a:prstGeom>
          <a:noFill/>
          <a:ln w="0" cmpd="sng">
            <a:noFill/>
            <a:prstDash val="solid"/>
          </a:ln>
        </p:spPr>
        <p:txBody>
          <a:bodyPr vert="horz" lIns="0" tIns="188595" rIns="0" bIns="0" anchor="t"/>
          <a:lstStyle/>
          <a:p>
            <a:pPr marL="0" marR="0" indent="182880" algn="l">
              <a:lnSpc>
                <a:spcPts val="2400"/>
              </a:lnSpc>
              <a:spcAft>
                <a:spcPts val="385"/>
              </a:spcAft>
              <a:buFont typeface="Symbol"/>
              <a:buChar char="·"/>
            </a:pPr>
            <a:r>
              <a:rPr lang="en-US" sz="1950" b="1" spc="-50">
                <a:solidFill>
                  <a:srgbClr val="000000"/>
                </a:solidFill>
                <a:latin typeface="Calibri" panose="02020603050405020304" pitchFamily="2"/>
              </a:rPr>
              <a:t>NameNode stores metadata </a:t>
            </a:r>
          </a:p>
        </p:txBody>
      </p:sp>
      <p:sp>
        <p:nvSpPr>
          <p:cNvPr id="7" name="Text Placeholder 6"/>
          <p:cNvSpPr>
            <a:spLocks noGrp="1"/>
          </p:cNvSpPr>
          <p:nvPr>
            <p:ph type="body" idx="10"/>
          </p:nvPr>
        </p:nvSpPr>
        <p:spPr>
          <a:xfrm>
            <a:off x="4801870" y="251904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8" name="Text Placeholder 7"/>
          <p:cNvSpPr>
            <a:spLocks noGrp="1"/>
          </p:cNvSpPr>
          <p:nvPr>
            <p:ph type="body" idx="10"/>
          </p:nvPr>
        </p:nvSpPr>
        <p:spPr>
          <a:xfrm>
            <a:off x="7811770" y="2412365"/>
            <a:ext cx="469900" cy="488950"/>
          </a:xfrm>
          <a:prstGeom prst="rect">
            <a:avLst/>
          </a:prstGeom>
          <a:noFill/>
          <a:ln w="0" cmpd="sng">
            <a:noFill/>
            <a:prstDash val="solid"/>
          </a:ln>
        </p:spPr>
        <p:txBody>
          <a:bodyPr vert="horz" lIns="0" tIns="7620" rIns="0" bIns="0" anchor="t"/>
          <a:lstStyle/>
          <a:p>
            <a:pPr marL="0" marR="0" indent="0" algn="l">
              <a:lnSpc>
                <a:spcPts val="1900"/>
              </a:lnSpc>
              <a:spcAft>
                <a:spcPts val="0"/>
              </a:spcAft>
            </a:pPr>
            <a:r>
              <a:rPr lang="en-US" sz="1600" spc="-50">
                <a:solidFill>
                  <a:srgbClr val="000000"/>
                </a:solidFill>
                <a:latin typeface="Calibri" panose="02020603050405020304" pitchFamily="2"/>
              </a:rPr>
              <a:t>Name Node </a:t>
            </a:r>
          </a:p>
        </p:txBody>
      </p:sp>
      <p:sp>
        <p:nvSpPr>
          <p:cNvPr id="9" name="Text Placeholder 8"/>
          <p:cNvSpPr>
            <a:spLocks noGrp="1"/>
          </p:cNvSpPr>
          <p:nvPr>
            <p:ph type="body" idx="10"/>
          </p:nvPr>
        </p:nvSpPr>
        <p:spPr>
          <a:xfrm>
            <a:off x="4801870" y="280543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0" name="Text Placeholder 9"/>
          <p:cNvSpPr>
            <a:spLocks noGrp="1"/>
          </p:cNvSpPr>
          <p:nvPr>
            <p:ph type="body" idx="10"/>
          </p:nvPr>
        </p:nvSpPr>
        <p:spPr>
          <a:xfrm>
            <a:off x="2298065" y="3013075"/>
            <a:ext cx="57340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1 </a:t>
            </a:r>
          </a:p>
        </p:txBody>
      </p:sp>
      <p:sp>
        <p:nvSpPr>
          <p:cNvPr id="11" name="Text Placeholder 10"/>
          <p:cNvSpPr>
            <a:spLocks noGrp="1"/>
          </p:cNvSpPr>
          <p:nvPr>
            <p:ph type="body" idx="10"/>
          </p:nvPr>
        </p:nvSpPr>
        <p:spPr>
          <a:xfrm>
            <a:off x="6292215" y="333248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12" name="Text Placeholder 11"/>
          <p:cNvSpPr>
            <a:spLocks noGrp="1"/>
          </p:cNvSpPr>
          <p:nvPr>
            <p:ph type="body" idx="10"/>
          </p:nvPr>
        </p:nvSpPr>
        <p:spPr>
          <a:xfrm>
            <a:off x="661670" y="3564255"/>
            <a:ext cx="786130" cy="815340"/>
          </a:xfrm>
          <a:prstGeom prst="rect">
            <a:avLst/>
          </a:prstGeom>
          <a:noFill/>
          <a:ln w="0" cmpd="sng">
            <a:noFill/>
            <a:prstDash val="solid"/>
          </a:ln>
        </p:spPr>
        <p:txBody>
          <a:bodyPr vert="horz" lIns="0" tIns="34925" rIns="0" bIns="0" anchor="t"/>
          <a:lstStyle/>
          <a:p>
            <a:pPr marL="137160" marR="0" indent="0" algn="l">
              <a:lnSpc>
                <a:spcPts val="1900"/>
              </a:lnSpc>
              <a:spcAft>
                <a:spcPts val="0"/>
              </a:spcAft>
            </a:pPr>
            <a:r>
              <a:rPr lang="en-US" sz="1800" spc="-5">
                <a:solidFill>
                  <a:srgbClr val="FFFFFF"/>
                </a:solidFill>
                <a:latin typeface="Calibri" panose="02020603050405020304" pitchFamily="2"/>
              </a:rPr>
              <a:t>Very </a:t>
            </a:r>
          </a:p>
          <a:p>
            <a:pPr marL="137160" marR="0" indent="0" algn="l">
              <a:lnSpc>
                <a:spcPts val="1900"/>
              </a:lnSpc>
              <a:spcBef>
                <a:spcPts val="265"/>
              </a:spcBef>
              <a:spcAft>
                <a:spcPts val="0"/>
              </a:spcAft>
            </a:pPr>
            <a:r>
              <a:rPr lang="en-US" sz="1800" spc="-35">
                <a:solidFill>
                  <a:srgbClr val="FFFFFF"/>
                </a:solidFill>
                <a:latin typeface="Calibri" panose="02020603050405020304" pitchFamily="2"/>
              </a:rPr>
              <a:t>Large </a:t>
            </a:r>
          </a:p>
          <a:p>
            <a:pPr marL="0" marR="0" indent="0" algn="l">
              <a:lnSpc>
                <a:spcPts val="1800"/>
              </a:lnSpc>
              <a:spcBef>
                <a:spcPts val="330"/>
              </a:spcBef>
              <a:spcAft>
                <a:spcPts val="0"/>
              </a:spcAft>
            </a:pPr>
            <a:r>
              <a:rPr lang="en-US" sz="1800" spc="-85">
                <a:solidFill>
                  <a:srgbClr val="FFFFFF"/>
                </a:solidFill>
                <a:latin typeface="Calibri" panose="02020603050405020304" pitchFamily="2"/>
              </a:rPr>
              <a:t>Data File </a:t>
            </a:r>
          </a:p>
        </p:txBody>
      </p:sp>
      <p:sp>
        <p:nvSpPr>
          <p:cNvPr id="13" name="Text Placeholder 12"/>
          <p:cNvSpPr>
            <a:spLocks noGrp="1"/>
          </p:cNvSpPr>
          <p:nvPr>
            <p:ph type="body" idx="10"/>
          </p:nvPr>
        </p:nvSpPr>
        <p:spPr>
          <a:xfrm>
            <a:off x="6292215" y="359156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2 </a:t>
            </a:r>
          </a:p>
        </p:txBody>
      </p:sp>
      <p:sp>
        <p:nvSpPr>
          <p:cNvPr id="14" name="Text Placeholder 13"/>
          <p:cNvSpPr>
            <a:spLocks noGrp="1"/>
          </p:cNvSpPr>
          <p:nvPr>
            <p:ph type="body" idx="10"/>
          </p:nvPr>
        </p:nvSpPr>
        <p:spPr>
          <a:xfrm>
            <a:off x="4820285" y="386270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2 </a:t>
            </a:r>
          </a:p>
        </p:txBody>
      </p:sp>
      <p:sp>
        <p:nvSpPr>
          <p:cNvPr id="15" name="Text Placeholder 14"/>
          <p:cNvSpPr>
            <a:spLocks noGrp="1"/>
          </p:cNvSpPr>
          <p:nvPr>
            <p:ph type="body" idx="10"/>
          </p:nvPr>
        </p:nvSpPr>
        <p:spPr>
          <a:xfrm>
            <a:off x="2301240" y="3856990"/>
            <a:ext cx="57277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2 </a:t>
            </a:r>
          </a:p>
        </p:txBody>
      </p:sp>
      <p:sp>
        <p:nvSpPr>
          <p:cNvPr id="16" name="Text Placeholder 15"/>
          <p:cNvSpPr>
            <a:spLocks noGrp="1"/>
          </p:cNvSpPr>
          <p:nvPr>
            <p:ph type="body" idx="10"/>
          </p:nvPr>
        </p:nvSpPr>
        <p:spPr>
          <a:xfrm>
            <a:off x="4820285" y="412496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7" name="Text Placeholder 16"/>
          <p:cNvSpPr>
            <a:spLocks noGrp="1"/>
          </p:cNvSpPr>
          <p:nvPr>
            <p:ph type="body" idx="10"/>
          </p:nvPr>
        </p:nvSpPr>
        <p:spPr>
          <a:xfrm>
            <a:off x="7806055" y="3338830"/>
            <a:ext cx="1078865" cy="1080770"/>
          </a:xfrm>
          <a:prstGeom prst="rect">
            <a:avLst/>
          </a:prstGeom>
          <a:noFill/>
          <a:ln w="0" cmpd="sng">
            <a:noFill/>
            <a:prstDash val="solid"/>
          </a:ln>
        </p:spPr>
        <p:txBody>
          <a:bodyPr vert="horz" lIns="0" tIns="2540" rIns="0" bIns="0" anchor="t"/>
          <a:lstStyle/>
          <a:p>
            <a:pPr marL="0" marR="0" indent="0" algn="l">
              <a:lnSpc>
                <a:spcPts val="2100"/>
              </a:lnSpc>
              <a:spcAft>
                <a:spcPts val="0"/>
              </a:spcAft>
            </a:pPr>
            <a:r>
              <a:rPr lang="en-US" sz="1800" spc="-5">
                <a:solidFill>
                  <a:srgbClr val="107FA7"/>
                </a:solidFill>
                <a:latin typeface="Calibri" panose="02020603050405020304" pitchFamily="2"/>
              </a:rPr>
              <a:t>Metadata: informa</a:t>
            </a:r>
            <a:r>
              <a:rPr lang="en-US" sz="1600" spc="-5">
                <a:solidFill>
                  <a:srgbClr val="107FA7"/>
                </a:solidFill>
                <a:latin typeface="Arial" panose="02020603050405020304" pitchFamily="2"/>
              </a:rPr>
              <a:t>ti</a:t>
            </a:r>
            <a:r>
              <a:rPr lang="en-US" sz="1800" spc="-5">
                <a:solidFill>
                  <a:srgbClr val="107FA7"/>
                </a:solidFill>
                <a:latin typeface="Calibri" panose="02020603050405020304" pitchFamily="2"/>
              </a:rPr>
              <a:t>on </a:t>
            </a:r>
          </a:p>
          <a:p>
            <a:pPr marL="0" marR="0" indent="0" algn="l">
              <a:lnSpc>
                <a:spcPts val="1900"/>
              </a:lnSpc>
              <a:spcBef>
                <a:spcPts val="300"/>
              </a:spcBef>
              <a:spcAft>
                <a:spcPts val="0"/>
              </a:spcAft>
            </a:pPr>
            <a:r>
              <a:rPr lang="en-US" sz="1800" spc="-10">
                <a:solidFill>
                  <a:srgbClr val="107FA7"/>
                </a:solidFill>
                <a:latin typeface="Calibri" panose="02020603050405020304" pitchFamily="2"/>
              </a:rPr>
              <a:t>about files </a:t>
            </a:r>
          </a:p>
          <a:p>
            <a:pPr marL="0" marR="0" indent="0" algn="l">
              <a:lnSpc>
                <a:spcPts val="1800"/>
              </a:lnSpc>
              <a:spcBef>
                <a:spcPts val="240"/>
              </a:spcBef>
              <a:spcAft>
                <a:spcPts val="0"/>
              </a:spcAft>
            </a:pPr>
            <a:r>
              <a:rPr lang="en-US" sz="1800" spc="-10">
                <a:solidFill>
                  <a:srgbClr val="107FA7"/>
                </a:solidFill>
                <a:latin typeface="Calibri" panose="02020603050405020304" pitchFamily="2"/>
              </a:rPr>
              <a:t>and blocks </a:t>
            </a:r>
          </a:p>
        </p:txBody>
      </p:sp>
      <p:sp>
        <p:nvSpPr>
          <p:cNvPr id="18" name="Text Placeholder 17"/>
          <p:cNvSpPr>
            <a:spLocks noGrp="1"/>
          </p:cNvSpPr>
          <p:nvPr>
            <p:ph type="body" idx="10"/>
          </p:nvPr>
        </p:nvSpPr>
        <p:spPr>
          <a:xfrm>
            <a:off x="2301240" y="4798695"/>
            <a:ext cx="57023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3 </a:t>
            </a:r>
          </a:p>
        </p:txBody>
      </p:sp>
      <p:sp>
        <p:nvSpPr>
          <p:cNvPr id="19" name="Text Placeholder 18"/>
          <p:cNvSpPr>
            <a:spLocks noGrp="1"/>
          </p:cNvSpPr>
          <p:nvPr>
            <p:ph type="body" idx="10"/>
          </p:nvPr>
        </p:nvSpPr>
        <p:spPr>
          <a:xfrm>
            <a:off x="6292215" y="4789805"/>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2 </a:t>
            </a:r>
          </a:p>
        </p:txBody>
      </p:sp>
      <p:sp>
        <p:nvSpPr>
          <p:cNvPr id="20" name="Text Placeholder 19"/>
          <p:cNvSpPr>
            <a:spLocks noGrp="1"/>
          </p:cNvSpPr>
          <p:nvPr>
            <p:ph type="body" idx="10"/>
          </p:nvPr>
        </p:nvSpPr>
        <p:spPr>
          <a:xfrm>
            <a:off x="4801870" y="531368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1 </a:t>
            </a:r>
          </a:p>
        </p:txBody>
      </p:sp>
      <p:sp>
        <p:nvSpPr>
          <p:cNvPr id="21" name="Text Placeholder 20"/>
          <p:cNvSpPr>
            <a:spLocks noGrp="1"/>
          </p:cNvSpPr>
          <p:nvPr>
            <p:ph type="body" idx="10"/>
          </p:nvPr>
        </p:nvSpPr>
        <p:spPr>
          <a:xfrm>
            <a:off x="4801870" y="557911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22" name="Text Placeholder 21"/>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1"62 </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5">
                <a:solidFill>
                  <a:srgbClr val="107FA7"/>
                </a:solidFill>
                <a:latin typeface="Calibri" panose="02020603050405020304" pitchFamily="2"/>
              </a:rPr>
              <a:t>HDFS: Points To Note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70000"/>
          </a:bodyPr>
          <a:lstStyle/>
          <a:p>
            <a:pPr marL="548640" marR="0" indent="182880" algn="l">
              <a:lnSpc>
                <a:spcPts val="2100"/>
              </a:lnSpc>
              <a:spcAft>
                <a:spcPts val="0"/>
              </a:spcAft>
              <a:buFont typeface="Symbol"/>
              <a:buChar char="·"/>
            </a:pPr>
            <a:r>
              <a:rPr lang="en-US" sz="1950" b="1" spc="-15">
                <a:solidFill>
                  <a:srgbClr val="000000"/>
                </a:solidFill>
                <a:latin typeface="Calibri" panose="02020603050405020304" pitchFamily="2"/>
              </a:rPr>
              <a:t>Although files are split into 64MB or 128MB blocks, if a file is smaller than </a:t>
            </a:r>
          </a:p>
          <a:p>
            <a:pPr marL="731520" marR="0" indent="0" algn="l">
              <a:lnSpc>
                <a:spcPts val="2000"/>
              </a:lnSpc>
              <a:spcBef>
                <a:spcPts val="375"/>
              </a:spcBef>
              <a:spcAft>
                <a:spcPts val="0"/>
              </a:spcAft>
            </a:pPr>
            <a:r>
              <a:rPr lang="en-US" sz="1950" b="1" spc="-20">
                <a:solidFill>
                  <a:srgbClr val="000000"/>
                </a:solidFill>
                <a:latin typeface="Calibri" panose="02020603050405020304" pitchFamily="2"/>
              </a:rPr>
              <a:t>this the full 64MB/128MB will not be used </a:t>
            </a:r>
          </a:p>
          <a:p>
            <a:pPr marL="548640" marR="0" indent="182880" algn="l">
              <a:lnSpc>
                <a:spcPts val="2100"/>
              </a:lnSpc>
              <a:spcBef>
                <a:spcPts val="1720"/>
              </a:spcBef>
              <a:spcAft>
                <a:spcPts val="0"/>
              </a:spcAft>
              <a:buFont typeface="Symbol"/>
              <a:buChar char="·"/>
            </a:pPr>
            <a:r>
              <a:rPr lang="en-US" sz="1950" b="1" spc="-10">
                <a:solidFill>
                  <a:srgbClr val="000000"/>
                </a:solidFill>
                <a:latin typeface="Calibri" panose="02020603050405020304" pitchFamily="2"/>
              </a:rPr>
              <a:t>Blocks are stored as standard files on the DataNodes, in a set of </a:t>
            </a:r>
          </a:p>
          <a:p>
            <a:pPr marL="731520" marR="0" indent="0" algn="l">
              <a:lnSpc>
                <a:spcPts val="2100"/>
              </a:lnSpc>
              <a:spcBef>
                <a:spcPts val="405"/>
              </a:spcBef>
              <a:spcAft>
                <a:spcPts val="0"/>
              </a:spcAft>
            </a:pPr>
            <a:r>
              <a:rPr lang="en-US" sz="1950" b="1" spc="-15">
                <a:solidFill>
                  <a:srgbClr val="000000"/>
                </a:solidFill>
                <a:latin typeface="Calibri" panose="02020603050405020304" pitchFamily="2"/>
              </a:rPr>
              <a:t>directories specified in Hadoop’s configura</a:t>
            </a:r>
            <a:r>
              <a:rPr lang="en-US" sz="1850" b="1" spc="-20">
                <a:solidFill>
                  <a:srgbClr val="000000"/>
                </a:solidFill>
                <a:latin typeface="Arial" panose="02020603050405020304" pitchFamily="2"/>
              </a:rPr>
              <a:t>ti</a:t>
            </a:r>
            <a:r>
              <a:rPr lang="en-US" sz="1950" b="1" spc="-15">
                <a:solidFill>
                  <a:srgbClr val="000000"/>
                </a:solidFill>
                <a:latin typeface="Calibri" panose="02020603050405020304" pitchFamily="2"/>
              </a:rPr>
              <a:t>on files </a:t>
            </a:r>
          </a:p>
          <a:p>
            <a:pPr marL="548640" marR="0" indent="182880" algn="l">
              <a:lnSpc>
                <a:spcPts val="2100"/>
              </a:lnSpc>
              <a:spcBef>
                <a:spcPts val="1570"/>
              </a:spcBef>
              <a:spcAft>
                <a:spcPts val="0"/>
              </a:spcAft>
              <a:buFont typeface="Symbol"/>
              <a:buChar char="·"/>
            </a:pPr>
            <a:r>
              <a:rPr lang="en-US" sz="1950" b="1" spc="-15">
                <a:solidFill>
                  <a:srgbClr val="000000"/>
                </a:solidFill>
                <a:latin typeface="Calibri" panose="02020603050405020304" pitchFamily="2"/>
              </a:rPr>
              <a:t>Without the metadata on the NameNode, there is no way to access the </a:t>
            </a:r>
          </a:p>
          <a:p>
            <a:pPr marL="731520" marR="0" indent="0" algn="l">
              <a:lnSpc>
                <a:spcPts val="2000"/>
              </a:lnSpc>
              <a:spcBef>
                <a:spcPts val="375"/>
              </a:spcBef>
              <a:spcAft>
                <a:spcPts val="0"/>
              </a:spcAft>
            </a:pPr>
            <a:r>
              <a:rPr lang="en-US" sz="1950" b="1" spc="-25">
                <a:solidFill>
                  <a:srgbClr val="000000"/>
                </a:solidFill>
                <a:latin typeface="Calibri" panose="02020603050405020304" pitchFamily="2"/>
              </a:rPr>
              <a:t>files in the HDFS cluster </a:t>
            </a:r>
          </a:p>
          <a:p>
            <a:pPr marL="548640" marR="0" indent="182880" algn="l">
              <a:lnSpc>
                <a:spcPts val="2400"/>
              </a:lnSpc>
              <a:spcBef>
                <a:spcPts val="1510"/>
              </a:spcBef>
              <a:spcAft>
                <a:spcPts val="0"/>
              </a:spcAft>
              <a:buFont typeface="Symbol"/>
              <a:buChar char="·"/>
            </a:pPr>
            <a:r>
              <a:rPr lang="en-US" sz="1950" b="1" spc="-10">
                <a:solidFill>
                  <a:srgbClr val="000000"/>
                </a:solidFill>
                <a:latin typeface="Calibri" panose="02020603050405020304" pitchFamily="2"/>
              </a:rPr>
              <a:t>When a client applica</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on wants to read a file: </a:t>
            </a:r>
          </a:p>
          <a:p>
            <a:pPr marL="0" marR="0" indent="0" algn="ctr">
              <a:lnSpc>
                <a:spcPts val="2400"/>
              </a:lnSpc>
              <a:spcBef>
                <a:spcPts val="42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It communicates with the NameNode to determine which blocks make </a:t>
            </a:r>
          </a:p>
          <a:p>
            <a:pPr marL="1097280" marR="0" indent="0" algn="l">
              <a:lnSpc>
                <a:spcPts val="2200"/>
              </a:lnSpc>
              <a:spcBef>
                <a:spcPts val="140"/>
              </a:spcBef>
              <a:spcAft>
                <a:spcPts val="0"/>
              </a:spcAft>
            </a:pPr>
            <a:r>
              <a:rPr lang="en-US" sz="2000" spc="0">
                <a:solidFill>
                  <a:srgbClr val="000000"/>
                </a:solidFill>
                <a:latin typeface="Calibri" panose="02020603050405020304" pitchFamily="2"/>
              </a:rPr>
              <a:t>up the file, and which DataNodes those blocks reside on </a:t>
            </a:r>
          </a:p>
          <a:p>
            <a:pPr marL="0" marR="0" indent="0" algn="ctr">
              <a:lnSpc>
                <a:spcPts val="2400"/>
              </a:lnSpc>
              <a:spcBef>
                <a:spcPts val="305"/>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It then communicates directly with the DataNodes to read the data </a:t>
            </a:r>
          </a:p>
          <a:p>
            <a:pPr marL="914400" marR="0" indent="0" algn="l">
              <a:lnSpc>
                <a:spcPts val="2400"/>
              </a:lnSpc>
              <a:spcBef>
                <a:spcPts val="285"/>
              </a:spcBef>
              <a:spcAft>
                <a:spcPts val="803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The NameNode will not be a bo</a:t>
            </a:r>
            <a:r>
              <a:rPr lang="en-US" sz="1650" spc="5">
                <a:solidFill>
                  <a:srgbClr val="000000"/>
                </a:solidFill>
                <a:latin typeface="Verdana" panose="02020603050405020304" pitchFamily="2"/>
              </a:rPr>
              <a:t>tt</a:t>
            </a:r>
            <a:r>
              <a:rPr lang="en-US" sz="2000" spc="5">
                <a:solidFill>
                  <a:srgbClr val="000000"/>
                </a:solidFill>
                <a:latin typeface="Calibri" panose="02020603050405020304" pitchFamily="2"/>
              </a:rPr>
              <a:t>leneck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1"63 </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466090" y="428625"/>
            <a:ext cx="3374390" cy="416560"/>
          </a:xfrm>
          <a:prstGeom prst="rect">
            <a:avLst/>
          </a:prstGeom>
          <a:noFill/>
          <a:ln w="0" cmpd="sng">
            <a:noFill/>
            <a:prstDash val="solid"/>
          </a:ln>
        </p:spPr>
        <p:txBody>
          <a:bodyPr vert="horz" lIns="0" tIns="40640" rIns="0" bIns="0" anchor="t">
            <a:normAutofit fontScale="95000"/>
          </a:bodyPr>
          <a:lstStyle/>
          <a:p>
            <a:pPr marL="0" marR="0" indent="0" algn="l">
              <a:lnSpc>
                <a:spcPts val="2600"/>
              </a:lnSpc>
              <a:spcAft>
                <a:spcPts val="375"/>
              </a:spcAft>
            </a:pPr>
            <a:r>
              <a:rPr lang="en-US" sz="2350" spc="0">
                <a:solidFill>
                  <a:srgbClr val="067DA1"/>
                </a:solidFill>
                <a:latin typeface="Calibri" panose="02020603050405020304" pitchFamily="2"/>
              </a:rPr>
              <a:t>Op</a:t>
            </a:r>
            <a:r>
              <a:rPr lang="en-US" sz="2200" spc="0">
                <a:solidFill>
                  <a:srgbClr val="067DA1"/>
                </a:solidFill>
                <a:latin typeface="Arial" panose="02020603050405020304" pitchFamily="2"/>
              </a:rPr>
              <a:t>ti</a:t>
            </a:r>
            <a:r>
              <a:rPr lang="en-US" sz="2350" spc="0">
                <a:solidFill>
                  <a:srgbClr val="067DA1"/>
                </a:solidFill>
                <a:latin typeface="Calibri" panose="02020603050405020304" pitchFamily="2"/>
              </a:rPr>
              <a:t>ons for Accessing HDFS </a:t>
            </a:r>
          </a:p>
        </p:txBody>
      </p:sp>
      <p:sp>
        <p:nvSpPr>
          <p:cNvPr id="5" name="Text Placeholder 4"/>
          <p:cNvSpPr>
            <a:spLocks noGrp="1"/>
          </p:cNvSpPr>
          <p:nvPr>
            <p:ph type="body" idx="10"/>
          </p:nvPr>
        </p:nvSpPr>
        <p:spPr>
          <a:xfrm>
            <a:off x="560705" y="1164590"/>
            <a:ext cx="3962400" cy="421005"/>
          </a:xfrm>
          <a:prstGeom prst="rect">
            <a:avLst/>
          </a:prstGeom>
          <a:noFill/>
          <a:ln w="0" cmpd="sng">
            <a:noFill/>
            <a:prstDash val="solid"/>
          </a:ln>
        </p:spPr>
        <p:txBody>
          <a:bodyPr vert="horz" lIns="0" tIns="0" rIns="0" bIns="0" anchor="t"/>
          <a:lstStyle/>
          <a:p>
            <a:pPr marL="0" marR="0" indent="182880" algn="l">
              <a:lnSpc>
                <a:spcPts val="2600"/>
              </a:lnSpc>
              <a:spcAft>
                <a:spcPts val="725"/>
              </a:spcAft>
              <a:buFont typeface="Symbol"/>
              <a:buChar char="·"/>
            </a:pPr>
            <a:r>
              <a:rPr lang="en-US" sz="1950" b="1" spc="20">
                <a:solidFill>
                  <a:srgbClr val="000000"/>
                </a:solidFill>
                <a:latin typeface="Calibri" panose="02020603050405020304" pitchFamily="2"/>
              </a:rPr>
              <a:t>FsShell Command line: </a:t>
            </a:r>
            <a:r>
              <a:rPr lang="en-US" sz="1800" b="1" spc="20">
                <a:solidFill>
                  <a:srgbClr val="000000"/>
                </a:solidFill>
                <a:latin typeface="Bookman Old Style" panose="02020603050405020304" pitchFamily="1"/>
              </a:rPr>
              <a:t>hadoop fs </a:t>
            </a:r>
          </a:p>
        </p:txBody>
      </p:sp>
      <p:sp>
        <p:nvSpPr>
          <p:cNvPr id="6" name="Text Placeholder 5"/>
          <p:cNvSpPr>
            <a:spLocks noGrp="1"/>
          </p:cNvSpPr>
          <p:nvPr>
            <p:ph type="body" idx="10"/>
          </p:nvPr>
        </p:nvSpPr>
        <p:spPr>
          <a:xfrm>
            <a:off x="6371590" y="1126490"/>
            <a:ext cx="476250" cy="211455"/>
          </a:xfrm>
          <a:prstGeom prst="rect">
            <a:avLst/>
          </a:prstGeom>
          <a:noFill/>
          <a:ln w="0" cmpd="sng">
            <a:noFill/>
            <a:prstDash val="solid"/>
          </a:ln>
        </p:spPr>
        <p:txBody>
          <a:bodyPr vert="horz" lIns="0" tIns="8890" rIns="0" bIns="0" anchor="t"/>
          <a:lstStyle/>
          <a:p>
            <a:pPr marL="0" marR="0" indent="0" algn="l">
              <a:lnSpc>
                <a:spcPts val="1600"/>
              </a:lnSpc>
              <a:spcAft>
                <a:spcPts val="0"/>
              </a:spcAft>
            </a:pPr>
            <a:r>
              <a:rPr lang="en-US" sz="1600" spc="75">
                <a:solidFill>
                  <a:srgbClr val="067DA1"/>
                </a:solidFill>
                <a:latin typeface="Courier New" panose="02020603050405020304" pitchFamily="3"/>
              </a:rPr>
              <a:t>put </a:t>
            </a:r>
          </a:p>
        </p:txBody>
      </p:sp>
      <p:sp>
        <p:nvSpPr>
          <p:cNvPr id="7" name="Text Placeholder 6"/>
          <p:cNvSpPr>
            <a:spLocks noGrp="1"/>
          </p:cNvSpPr>
          <p:nvPr>
            <p:ph type="body" idx="10"/>
          </p:nvPr>
        </p:nvSpPr>
        <p:spPr>
          <a:xfrm>
            <a:off x="560705" y="1669415"/>
            <a:ext cx="1118870" cy="352425"/>
          </a:xfrm>
          <a:prstGeom prst="rect">
            <a:avLst/>
          </a:prstGeom>
          <a:noFill/>
          <a:ln w="0" cmpd="sng">
            <a:noFill/>
            <a:prstDash val="solid"/>
          </a:ln>
        </p:spPr>
        <p:txBody>
          <a:bodyPr vert="horz" lIns="0" tIns="0" rIns="0" bIns="0" anchor="t"/>
          <a:lstStyle/>
          <a:p>
            <a:pPr marL="0" marR="0" indent="274320" algn="l">
              <a:lnSpc>
                <a:spcPts val="2300"/>
              </a:lnSpc>
              <a:spcAft>
                <a:spcPts val="445"/>
              </a:spcAft>
              <a:buFont typeface="Symbol"/>
              <a:buChar char="·"/>
            </a:pPr>
            <a:r>
              <a:rPr lang="en-US" sz="1950" b="1" spc="-60">
                <a:solidFill>
                  <a:srgbClr val="000000"/>
                </a:solidFill>
                <a:latin typeface="Calibri" panose="02020603050405020304" pitchFamily="2"/>
              </a:rPr>
              <a:t>Java API </a:t>
            </a:r>
          </a:p>
        </p:txBody>
      </p:sp>
      <p:sp>
        <p:nvSpPr>
          <p:cNvPr id="8" name="Text Placeholder 7"/>
          <p:cNvSpPr>
            <a:spLocks noGrp="1"/>
          </p:cNvSpPr>
          <p:nvPr>
            <p:ph type="body" idx="10"/>
          </p:nvPr>
        </p:nvSpPr>
        <p:spPr>
          <a:xfrm>
            <a:off x="7577455" y="1315085"/>
            <a:ext cx="645795" cy="548005"/>
          </a:xfrm>
          <a:prstGeom prst="rect">
            <a:avLst/>
          </a:prstGeom>
          <a:noFill/>
          <a:ln w="0" cmpd="sng">
            <a:noFill/>
            <a:prstDash val="solid"/>
          </a:ln>
        </p:spPr>
        <p:txBody>
          <a:bodyPr vert="horz" lIns="0" tIns="25400" rIns="0" bIns="0" anchor="t"/>
          <a:lstStyle/>
          <a:p>
            <a:pPr marL="91440" marR="0" indent="0" algn="l">
              <a:lnSpc>
                <a:spcPts val="2000"/>
              </a:lnSpc>
              <a:spcAft>
                <a:spcPts val="0"/>
              </a:spcAft>
            </a:pPr>
            <a:r>
              <a:rPr lang="en-US" sz="1800" spc="-65">
                <a:solidFill>
                  <a:srgbClr val="067DA1"/>
                </a:solidFill>
                <a:latin typeface="Calibri" panose="02020603050405020304" pitchFamily="2"/>
              </a:rPr>
              <a:t>HDFS </a:t>
            </a:r>
          </a:p>
          <a:p>
            <a:pPr marL="0" marR="0" indent="0" algn="l">
              <a:lnSpc>
                <a:spcPts val="1900"/>
              </a:lnSpc>
              <a:spcBef>
                <a:spcPts val="115"/>
              </a:spcBef>
              <a:spcAft>
                <a:spcPts val="0"/>
              </a:spcAft>
            </a:pPr>
            <a:r>
              <a:rPr lang="en-US" sz="1800" spc="-95">
                <a:solidFill>
                  <a:srgbClr val="067DA1"/>
                </a:solidFill>
                <a:latin typeface="Calibri" panose="02020603050405020304" pitchFamily="2"/>
              </a:rPr>
              <a:t>Cluster </a:t>
            </a:r>
          </a:p>
        </p:txBody>
      </p:sp>
      <p:sp>
        <p:nvSpPr>
          <p:cNvPr id="9" name="Text Placeholder 8"/>
          <p:cNvSpPr>
            <a:spLocks noGrp="1"/>
          </p:cNvSpPr>
          <p:nvPr>
            <p:ph type="body" idx="10"/>
          </p:nvPr>
        </p:nvSpPr>
        <p:spPr>
          <a:xfrm>
            <a:off x="5050790" y="1592580"/>
            <a:ext cx="523875" cy="279400"/>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110">
                <a:solidFill>
                  <a:srgbClr val="FFFFFF"/>
                </a:solidFill>
                <a:latin typeface="Calibri" panose="02020603050405020304" pitchFamily="2"/>
              </a:rPr>
              <a:t>Client </a:t>
            </a:r>
          </a:p>
        </p:txBody>
      </p:sp>
      <p:sp>
        <p:nvSpPr>
          <p:cNvPr id="10" name="Text Placeholder 9"/>
          <p:cNvSpPr>
            <a:spLocks noGrp="1"/>
          </p:cNvSpPr>
          <p:nvPr>
            <p:ph type="body" idx="10"/>
          </p:nvPr>
        </p:nvSpPr>
        <p:spPr>
          <a:xfrm>
            <a:off x="6380480" y="1964690"/>
            <a:ext cx="467360" cy="211455"/>
          </a:xfrm>
          <a:prstGeom prst="rect">
            <a:avLst/>
          </a:prstGeom>
          <a:noFill/>
          <a:ln w="0" cmpd="sng">
            <a:noFill/>
            <a:prstDash val="solid"/>
          </a:ln>
        </p:spPr>
        <p:txBody>
          <a:bodyPr vert="horz" lIns="0" tIns="8890" rIns="0" bIns="0" anchor="t"/>
          <a:lstStyle/>
          <a:p>
            <a:pPr marL="0" marR="0" indent="0" algn="l">
              <a:lnSpc>
                <a:spcPts val="1500"/>
              </a:lnSpc>
              <a:spcAft>
                <a:spcPts val="0"/>
              </a:spcAft>
            </a:pPr>
            <a:r>
              <a:rPr lang="en-US" sz="1600" spc="45">
                <a:solidFill>
                  <a:srgbClr val="067DA1"/>
                </a:solidFill>
                <a:latin typeface="Courier New" panose="02020603050405020304" pitchFamily="3"/>
              </a:rPr>
              <a:t>get </a:t>
            </a:r>
          </a:p>
        </p:txBody>
      </p:sp>
      <p:sp>
        <p:nvSpPr>
          <p:cNvPr id="11" name="Text Placeholder 10"/>
          <p:cNvSpPr>
            <a:spLocks noGrp="1"/>
          </p:cNvSpPr>
          <p:nvPr>
            <p:ph type="body" idx="10"/>
          </p:nvPr>
        </p:nvSpPr>
        <p:spPr>
          <a:xfrm>
            <a:off x="560705" y="2141220"/>
            <a:ext cx="3834765" cy="2300605"/>
          </a:xfrm>
          <a:prstGeom prst="rect">
            <a:avLst/>
          </a:prstGeom>
          <a:noFill/>
          <a:ln w="0" cmpd="sng">
            <a:noFill/>
            <a:prstDash val="solid"/>
          </a:ln>
        </p:spPr>
        <p:txBody>
          <a:bodyPr vert="horz" lIns="0" tIns="0" rIns="0" bIns="0" anchor="t">
            <a:normAutofit fontScale="70000"/>
          </a:bodyPr>
          <a:lstStyle/>
          <a:p>
            <a:pPr marL="411480" marR="0" indent="182880" algn="l">
              <a:lnSpc>
                <a:spcPts val="2600"/>
              </a:lnSpc>
              <a:spcAft>
                <a:spcPts val="0"/>
              </a:spcAft>
              <a:buFont typeface="Symbol"/>
              <a:buChar char="·"/>
            </a:pPr>
            <a:r>
              <a:rPr lang="en-US" sz="1950" b="1" spc="0">
                <a:solidFill>
                  <a:srgbClr val="000000"/>
                </a:solidFill>
                <a:latin typeface="Calibri" panose="02020603050405020304" pitchFamily="2"/>
              </a:rPr>
              <a:t>Ecosystem Projects </a:t>
            </a:r>
            <a:br/>
            <a:r>
              <a:rPr lang="en-US" sz="1550" spc="0">
                <a:solidFill>
                  <a:srgbClr val="067DA1"/>
                </a:solidFill>
                <a:latin typeface="Arial" panose="02020603050405020304" pitchFamily="2"/>
              </a:rPr>
              <a:t>–</a:t>
            </a:r>
            <a:r>
              <a:rPr lang="en-US" sz="2000" spc="0">
                <a:solidFill>
                  <a:srgbClr val="000000"/>
                </a:solidFill>
                <a:latin typeface="Calibri" panose="02020603050405020304" pitchFamily="2"/>
              </a:rPr>
              <a:t> Flume </a:t>
            </a:r>
          </a:p>
          <a:p>
            <a:pPr marL="822960" marR="0" indent="0" algn="l">
              <a:lnSpc>
                <a:spcPts val="2400"/>
              </a:lnSpc>
              <a:spcBef>
                <a:spcPts val="290"/>
              </a:spcBef>
              <a:spcAft>
                <a:spcPts val="0"/>
              </a:spcAft>
            </a:pPr>
            <a:r>
              <a:rPr lang="en-US" sz="1550" spc="0">
                <a:solidFill>
                  <a:srgbClr val="067DA1"/>
                </a:solidFill>
                <a:latin typeface="Arial" panose="02020603050405020304" pitchFamily="2"/>
              </a:rPr>
              <a:t>–</a:t>
            </a:r>
            <a:r>
              <a:rPr lang="en-US" sz="2000" spc="0">
                <a:solidFill>
                  <a:srgbClr val="000000"/>
                </a:solidFill>
                <a:latin typeface="Calibri" panose="02020603050405020304" pitchFamily="2"/>
              </a:rPr>
              <a:t> Collects data from network </a:t>
            </a:r>
          </a:p>
          <a:p>
            <a:pPr marL="365760" marR="137160" indent="0" algn="l">
              <a:lnSpc>
                <a:spcPts val="2500"/>
              </a:lnSpc>
              <a:spcBef>
                <a:spcPts val="0"/>
              </a:spcBef>
              <a:spcAft>
                <a:spcPts val="0"/>
              </a:spcAft>
            </a:pPr>
            <a:r>
              <a:rPr lang="en-US" sz="2000" spc="0">
                <a:solidFill>
                  <a:srgbClr val="000000"/>
                </a:solidFill>
                <a:latin typeface="Calibri" panose="02020603050405020304" pitchFamily="2"/>
              </a:rPr>
              <a:t>sources (e.g., system logs) </a:t>
            </a:r>
            <a:r>
              <a:rPr lang="en-US" sz="1550" spc="0">
                <a:solidFill>
                  <a:srgbClr val="067DA1"/>
                </a:solidFill>
                <a:latin typeface="Arial" panose="02020603050405020304" pitchFamily="2"/>
              </a:rPr>
              <a:t>–</a:t>
            </a:r>
            <a:r>
              <a:rPr lang="en-US" sz="2000" spc="0">
                <a:solidFill>
                  <a:srgbClr val="000000"/>
                </a:solidFill>
                <a:latin typeface="Calibri" panose="02020603050405020304" pitchFamily="2"/>
              </a:rPr>
              <a:t> Sqoop </a:t>
            </a:r>
          </a:p>
          <a:p>
            <a:pPr marL="822960" marR="0" indent="0" algn="l">
              <a:lnSpc>
                <a:spcPts val="2400"/>
              </a:lnSpc>
              <a:spcBef>
                <a:spcPts val="310"/>
              </a:spcBef>
              <a:spcAft>
                <a:spcPts val="0"/>
              </a:spcAft>
            </a:pPr>
            <a:r>
              <a:rPr lang="en-US" sz="1550" spc="5">
                <a:solidFill>
                  <a:srgbClr val="067DA1"/>
                </a:solidFill>
                <a:latin typeface="Arial" panose="02020603050405020304" pitchFamily="2"/>
              </a:rPr>
              <a:t>–</a:t>
            </a:r>
            <a:r>
              <a:rPr lang="en-US" sz="2000" spc="5">
                <a:solidFill>
                  <a:srgbClr val="000000"/>
                </a:solidFill>
                <a:latin typeface="Calibri" panose="02020603050405020304" pitchFamily="2"/>
              </a:rPr>
              <a:t> Transfers data between </a:t>
            </a:r>
          </a:p>
          <a:p>
            <a:pPr marL="0" marR="0" indent="0" algn="ctr">
              <a:lnSpc>
                <a:spcPts val="2300"/>
              </a:lnSpc>
              <a:spcBef>
                <a:spcPts val="0"/>
              </a:spcBef>
              <a:spcAft>
                <a:spcPts val="0"/>
              </a:spcAft>
            </a:pPr>
            <a:r>
              <a:rPr lang="en-US" sz="2000" spc="-10">
                <a:solidFill>
                  <a:srgbClr val="000000"/>
                </a:solidFill>
                <a:latin typeface="Calibri" panose="02020603050405020304" pitchFamily="2"/>
              </a:rPr>
              <a:t>HDFS and RDBMS </a:t>
            </a:r>
          </a:p>
        </p:txBody>
      </p:sp>
      <p:sp>
        <p:nvSpPr>
          <p:cNvPr id="12" name="Text Placeholder 11"/>
          <p:cNvSpPr>
            <a:spLocks noGrp="1"/>
          </p:cNvSpPr>
          <p:nvPr>
            <p:ph type="body" idx="10"/>
          </p:nvPr>
        </p:nvSpPr>
        <p:spPr>
          <a:xfrm>
            <a:off x="956945" y="4441825"/>
            <a:ext cx="3303905" cy="1295400"/>
          </a:xfrm>
          <a:prstGeom prst="rect">
            <a:avLst/>
          </a:prstGeom>
          <a:noFill/>
          <a:ln w="0" cmpd="sng">
            <a:noFill/>
            <a:prstDash val="solid"/>
          </a:ln>
        </p:spPr>
        <p:txBody>
          <a:bodyPr vert="horz" lIns="0" tIns="45720" rIns="0" bIns="0" anchor="t">
            <a:normAutofit fontScale="70000"/>
          </a:bodyPr>
          <a:lstStyle/>
          <a:p>
            <a:pPr marL="0" marR="0" indent="0" algn="l">
              <a:lnSpc>
                <a:spcPts val="2400"/>
              </a:lnSpc>
              <a:spcAft>
                <a:spcPts val="0"/>
              </a:spcAft>
            </a:pPr>
            <a:r>
              <a:rPr lang="en-US" sz="1550" spc="35">
                <a:solidFill>
                  <a:srgbClr val="067DA1"/>
                </a:solidFill>
                <a:latin typeface="Arial" panose="02020603050405020304" pitchFamily="2"/>
              </a:rPr>
              <a:t>–</a:t>
            </a:r>
            <a:r>
              <a:rPr lang="en-US" sz="2000" spc="35">
                <a:solidFill>
                  <a:srgbClr val="000000"/>
                </a:solidFill>
                <a:latin typeface="Calibri" panose="02020603050405020304" pitchFamily="2"/>
              </a:rPr>
              <a:t> Hue </a:t>
            </a:r>
          </a:p>
          <a:p>
            <a:pPr marL="0" marR="0" indent="0" algn="r">
              <a:lnSpc>
                <a:spcPts val="2400"/>
              </a:lnSpc>
              <a:spcBef>
                <a:spcPts val="295"/>
              </a:spcBef>
              <a:spcAft>
                <a:spcPts val="0"/>
              </a:spcAft>
            </a:pPr>
            <a:r>
              <a:rPr lang="en-US" sz="1550" spc="20">
                <a:solidFill>
                  <a:srgbClr val="067DA1"/>
                </a:solidFill>
                <a:latin typeface="Arial" panose="02020603050405020304" pitchFamily="2"/>
              </a:rPr>
              <a:t>–</a:t>
            </a:r>
            <a:r>
              <a:rPr lang="en-US" sz="2000" spc="20">
                <a:solidFill>
                  <a:srgbClr val="000000"/>
                </a:solidFill>
                <a:latin typeface="Calibri" panose="02020603050405020304" pitchFamily="2"/>
              </a:rPr>
              <a:t> Web/based interac</a:t>
            </a:r>
            <a:r>
              <a:rPr lang="en-US" sz="1700" spc="20">
                <a:solidFill>
                  <a:srgbClr val="000000"/>
                </a:solidFill>
                <a:latin typeface="Arial" panose="02020603050405020304" pitchFamily="2"/>
              </a:rPr>
              <a:t>ti</a:t>
            </a:r>
            <a:r>
              <a:rPr lang="en-US" sz="2000" spc="20">
                <a:solidFill>
                  <a:srgbClr val="000000"/>
                </a:solidFill>
                <a:latin typeface="Calibri" panose="02020603050405020304" pitchFamily="2"/>
              </a:rPr>
              <a:t>ve UI. </a:t>
            </a:r>
          </a:p>
          <a:p>
            <a:pPr marL="594360" marR="0" indent="0" algn="l">
              <a:lnSpc>
                <a:spcPts val="2300"/>
              </a:lnSpc>
              <a:spcBef>
                <a:spcPts val="0"/>
              </a:spcBef>
              <a:spcAft>
                <a:spcPts val="0"/>
              </a:spcAft>
            </a:pPr>
            <a:r>
              <a:rPr lang="en-US" sz="2000" spc="-5">
                <a:solidFill>
                  <a:srgbClr val="000000"/>
                </a:solidFill>
                <a:latin typeface="Calibri" panose="02020603050405020304" pitchFamily="2"/>
              </a:rPr>
              <a:t>Can browse, upload, </a:t>
            </a:r>
          </a:p>
          <a:p>
            <a:pPr marL="594360" marR="0" indent="0" algn="l">
              <a:lnSpc>
                <a:spcPts val="2400"/>
              </a:lnSpc>
              <a:spcBef>
                <a:spcPts val="0"/>
              </a:spcBef>
              <a:spcAft>
                <a:spcPts val="0"/>
              </a:spcAft>
            </a:pPr>
            <a:r>
              <a:rPr lang="en-US" sz="2000" spc="0">
                <a:solidFill>
                  <a:srgbClr val="000000"/>
                </a:solidFill>
                <a:latin typeface="Calibri" panose="02020603050405020304" pitchFamily="2"/>
              </a:rPr>
              <a:t>download, and view files </a:t>
            </a:r>
          </a:p>
        </p:txBody>
      </p:sp>
      <p:sp>
        <p:nvSpPr>
          <p:cNvPr id="13" name="Text Placeholder 12"/>
          <p:cNvSpPr>
            <a:spLocks noGrp="1"/>
          </p:cNvSpPr>
          <p:nvPr>
            <p:ph type="body" idx="10"/>
          </p:nvPr>
        </p:nvSpPr>
        <p:spPr>
          <a:xfrm>
            <a:off x="1892935" y="6408420"/>
            <a:ext cx="690943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1"64 </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25">
                <a:solidFill>
                  <a:srgbClr val="107FA7"/>
                </a:solidFill>
                <a:latin typeface="Calibri" panose="02020603050405020304" pitchFamily="2"/>
              </a:rPr>
              <a:t>Example: Storing and Retrieving Files (1) </a:t>
            </a:r>
          </a:p>
        </p:txBody>
      </p:sp>
      <p:sp>
        <p:nvSpPr>
          <p:cNvPr id="5" name="Text Placeholder 4"/>
          <p:cNvSpPr>
            <a:spLocks noGrp="1"/>
          </p:cNvSpPr>
          <p:nvPr>
            <p:ph type="body" idx="10"/>
          </p:nvPr>
        </p:nvSpPr>
        <p:spPr>
          <a:xfrm>
            <a:off x="762000" y="1650365"/>
            <a:ext cx="445135" cy="279400"/>
          </a:xfrm>
          <a:prstGeom prst="rect">
            <a:avLst/>
          </a:prstGeom>
          <a:noFill/>
          <a:ln w="0" cmpd="sng">
            <a:noFill/>
            <a:prstDash val="solid"/>
          </a:ln>
        </p:spPr>
        <p:txBody>
          <a:bodyPr vert="horz" lIns="0" tIns="25400" rIns="0" bIns="0" anchor="t"/>
          <a:lstStyle/>
          <a:p>
            <a:pPr marL="0" marR="0" indent="0" algn="l">
              <a:lnSpc>
                <a:spcPts val="2000"/>
              </a:lnSpc>
              <a:spcAft>
                <a:spcPts val="0"/>
              </a:spcAft>
            </a:pPr>
            <a:r>
              <a:rPr lang="en-US" sz="1800" spc="-150">
                <a:solidFill>
                  <a:srgbClr val="FFFFFF"/>
                </a:solidFill>
                <a:latin typeface="Calibri" panose="02020603050405020304" pitchFamily="2"/>
              </a:rPr>
              <a:t>Local </a:t>
            </a:r>
          </a:p>
        </p:txBody>
      </p:sp>
      <p:sp>
        <p:nvSpPr>
          <p:cNvPr id="6" name="Text Placeholder 5"/>
          <p:cNvSpPr>
            <a:spLocks noGrp="1"/>
          </p:cNvSpPr>
          <p:nvPr>
            <p:ph type="body" idx="10"/>
          </p:nvPr>
        </p:nvSpPr>
        <p:spPr>
          <a:xfrm>
            <a:off x="3130550" y="3119755"/>
            <a:ext cx="670560" cy="279400"/>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114">
                <a:solidFill>
                  <a:srgbClr val="000000"/>
                </a:solidFill>
                <a:latin typeface="Calibri" panose="02020603050405020304" pitchFamily="2"/>
              </a:rPr>
              <a:t>Node A </a:t>
            </a:r>
          </a:p>
        </p:txBody>
      </p:sp>
      <p:sp>
        <p:nvSpPr>
          <p:cNvPr id="7" name="Text Placeholder 6"/>
          <p:cNvSpPr>
            <a:spLocks noGrp="1"/>
          </p:cNvSpPr>
          <p:nvPr>
            <p:ph type="body" idx="10"/>
          </p:nvPr>
        </p:nvSpPr>
        <p:spPr>
          <a:xfrm>
            <a:off x="4541520" y="3113405"/>
            <a:ext cx="670560" cy="279400"/>
          </a:xfrm>
          <a:prstGeom prst="rect">
            <a:avLst/>
          </a:prstGeom>
          <a:noFill/>
          <a:ln w="0" cmpd="sng">
            <a:noFill/>
            <a:prstDash val="solid"/>
          </a:ln>
        </p:spPr>
        <p:txBody>
          <a:bodyPr vert="horz" lIns="0" tIns="25400" rIns="0" bIns="0" anchor="t"/>
          <a:lstStyle/>
          <a:p>
            <a:pPr marL="0" marR="0" indent="0" algn="l">
              <a:lnSpc>
                <a:spcPts val="2000"/>
              </a:lnSpc>
              <a:spcAft>
                <a:spcPts val="0"/>
              </a:spcAft>
            </a:pPr>
            <a:r>
              <a:rPr lang="en-US" sz="1800" spc="-125">
                <a:solidFill>
                  <a:srgbClr val="000000"/>
                </a:solidFill>
                <a:latin typeface="Calibri" panose="02020603050405020304" pitchFamily="2"/>
              </a:rPr>
              <a:t>Node D </a:t>
            </a:r>
          </a:p>
        </p:txBody>
      </p:sp>
      <p:sp>
        <p:nvSpPr>
          <p:cNvPr id="8" name="Text Placeholder 7"/>
          <p:cNvSpPr>
            <a:spLocks noGrp="1"/>
          </p:cNvSpPr>
          <p:nvPr>
            <p:ph type="body" idx="10"/>
          </p:nvPr>
        </p:nvSpPr>
        <p:spPr>
          <a:xfrm>
            <a:off x="365760" y="332676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400"/>
              </a:lnSpc>
              <a:spcBef>
                <a:spcPts val="245"/>
              </a:spcBef>
              <a:spcAft>
                <a:spcPts val="0"/>
              </a:spcAft>
            </a:pPr>
            <a:r>
              <a:rPr lang="en-US" sz="1400" spc="-80">
                <a:solidFill>
                  <a:srgbClr val="FFFFFF"/>
                </a:solidFill>
                <a:latin typeface="Courier New" panose="02020603050405020304" pitchFamily="3"/>
              </a:rPr>
              <a:t>031512.log </a:t>
            </a:r>
          </a:p>
        </p:txBody>
      </p:sp>
      <p:sp>
        <p:nvSpPr>
          <p:cNvPr id="9" name="Text Placeholder 8"/>
          <p:cNvSpPr>
            <a:spLocks noGrp="1"/>
          </p:cNvSpPr>
          <p:nvPr>
            <p:ph type="body" idx="10"/>
          </p:nvPr>
        </p:nvSpPr>
        <p:spPr>
          <a:xfrm>
            <a:off x="3127375" y="4134485"/>
            <a:ext cx="652145" cy="279400"/>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125">
                <a:solidFill>
                  <a:srgbClr val="000000"/>
                </a:solidFill>
                <a:latin typeface="Calibri" panose="02020603050405020304" pitchFamily="2"/>
              </a:rPr>
              <a:t>Node B </a:t>
            </a:r>
          </a:p>
        </p:txBody>
      </p:sp>
      <p:sp>
        <p:nvSpPr>
          <p:cNvPr id="10" name="Text Placeholder 9"/>
          <p:cNvSpPr>
            <a:spLocks noGrp="1"/>
          </p:cNvSpPr>
          <p:nvPr>
            <p:ph type="body" idx="10"/>
          </p:nvPr>
        </p:nvSpPr>
        <p:spPr>
          <a:xfrm>
            <a:off x="4550410" y="4113530"/>
            <a:ext cx="640080" cy="279400"/>
          </a:xfrm>
          <a:prstGeom prst="rect">
            <a:avLst/>
          </a:prstGeom>
          <a:noFill/>
          <a:ln w="0" cmpd="sng">
            <a:noFill/>
            <a:prstDash val="solid"/>
          </a:ln>
        </p:spPr>
        <p:txBody>
          <a:bodyPr vert="horz" lIns="0" tIns="25400" rIns="0" bIns="0" anchor="t"/>
          <a:lstStyle/>
          <a:p>
            <a:pPr marL="0" marR="0" indent="0" algn="l">
              <a:lnSpc>
                <a:spcPts val="2000"/>
              </a:lnSpc>
              <a:spcAft>
                <a:spcPts val="0"/>
              </a:spcAft>
            </a:pPr>
            <a:r>
              <a:rPr lang="en-US" sz="1800" spc="-125">
                <a:solidFill>
                  <a:srgbClr val="000000"/>
                </a:solidFill>
                <a:latin typeface="Calibri" panose="02020603050405020304" pitchFamily="2"/>
              </a:rPr>
              <a:t>Node E </a:t>
            </a:r>
          </a:p>
        </p:txBody>
      </p:sp>
      <p:sp>
        <p:nvSpPr>
          <p:cNvPr id="11" name="Text Placeholder 10"/>
          <p:cNvSpPr>
            <a:spLocks noGrp="1"/>
          </p:cNvSpPr>
          <p:nvPr>
            <p:ph type="body" idx="10"/>
          </p:nvPr>
        </p:nvSpPr>
        <p:spPr>
          <a:xfrm>
            <a:off x="365760" y="503999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300"/>
              </a:lnSpc>
              <a:spcBef>
                <a:spcPts val="245"/>
              </a:spcBef>
              <a:spcAft>
                <a:spcPts val="0"/>
              </a:spcAft>
            </a:pPr>
            <a:r>
              <a:rPr lang="en-US" sz="1400" spc="-80">
                <a:solidFill>
                  <a:srgbClr val="FFFFFF"/>
                </a:solidFill>
                <a:latin typeface="Courier New" panose="02020603050405020304" pitchFamily="3"/>
              </a:rPr>
              <a:t>041213.log </a:t>
            </a:r>
          </a:p>
        </p:txBody>
      </p:sp>
      <p:sp>
        <p:nvSpPr>
          <p:cNvPr id="12" name="Text Placeholder 11"/>
          <p:cNvSpPr>
            <a:spLocks noGrp="1"/>
          </p:cNvSpPr>
          <p:nvPr>
            <p:ph type="body" idx="10"/>
          </p:nvPr>
        </p:nvSpPr>
        <p:spPr>
          <a:xfrm>
            <a:off x="3124200" y="5143500"/>
            <a:ext cx="655320" cy="279400"/>
          </a:xfrm>
          <a:prstGeom prst="rect">
            <a:avLst/>
          </a:prstGeom>
          <a:noFill/>
          <a:ln w="0" cmpd="sng">
            <a:noFill/>
            <a:prstDash val="solid"/>
          </a:ln>
        </p:spPr>
        <p:txBody>
          <a:bodyPr vert="horz" lIns="0" tIns="25400" rIns="0" bIns="0" anchor="t"/>
          <a:lstStyle/>
          <a:p>
            <a:pPr marL="0" marR="0" indent="0" algn="l">
              <a:lnSpc>
                <a:spcPts val="2000"/>
              </a:lnSpc>
              <a:spcAft>
                <a:spcPts val="0"/>
              </a:spcAft>
            </a:pPr>
            <a:r>
              <a:rPr lang="en-US" sz="1800" spc="-120">
                <a:solidFill>
                  <a:srgbClr val="000000"/>
                </a:solidFill>
                <a:latin typeface="Calibri" panose="02020603050405020304" pitchFamily="2"/>
              </a:rPr>
              <a:t>Node C </a:t>
            </a:r>
          </a:p>
        </p:txBody>
      </p:sp>
      <p:sp>
        <p:nvSpPr>
          <p:cNvPr id="13" name="Text Placeholder 12"/>
          <p:cNvSpPr>
            <a:spLocks noGrp="1"/>
          </p:cNvSpPr>
          <p:nvPr>
            <p:ph type="body" idx="10"/>
          </p:nvPr>
        </p:nvSpPr>
        <p:spPr>
          <a:xfrm>
            <a:off x="5187950" y="5643245"/>
            <a:ext cx="642620" cy="544830"/>
          </a:xfrm>
          <a:prstGeom prst="rect">
            <a:avLst/>
          </a:prstGeom>
          <a:noFill/>
          <a:ln w="0" cmpd="sng">
            <a:noFill/>
            <a:prstDash val="solid"/>
          </a:ln>
        </p:spPr>
        <p:txBody>
          <a:bodyPr vert="horz" lIns="0" tIns="25400" rIns="0" bIns="0" anchor="t"/>
          <a:lstStyle/>
          <a:p>
            <a:pPr marL="0" marR="0" indent="0" algn="r">
              <a:lnSpc>
                <a:spcPts val="2000"/>
              </a:lnSpc>
              <a:spcAft>
                <a:spcPts val="0"/>
              </a:spcAft>
            </a:pPr>
            <a:r>
              <a:rPr lang="en-US" sz="1800" spc="-40">
                <a:solidFill>
                  <a:srgbClr val="000000"/>
                </a:solidFill>
                <a:latin typeface="Calibri" panose="02020603050405020304" pitchFamily="2"/>
              </a:rPr>
              <a:t>HDFS </a:t>
            </a:r>
          </a:p>
          <a:p>
            <a:pPr marL="0" marR="0" indent="0" algn="l">
              <a:lnSpc>
                <a:spcPts val="1900"/>
              </a:lnSpc>
              <a:spcBef>
                <a:spcPts val="90"/>
              </a:spcBef>
              <a:spcAft>
                <a:spcPts val="0"/>
              </a:spcAft>
            </a:pPr>
            <a:r>
              <a:rPr lang="en-US" sz="1800" spc="-85">
                <a:solidFill>
                  <a:srgbClr val="000000"/>
                </a:solidFill>
                <a:latin typeface="Calibri" panose="02020603050405020304" pitchFamily="2"/>
              </a:rPr>
              <a:t>Cluster </a:t>
            </a:r>
          </a:p>
        </p:txBody>
      </p:sp>
      <p:sp>
        <p:nvSpPr>
          <p:cNvPr id="14" name="Text Placeholder 13"/>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1"65 </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25">
                <a:solidFill>
                  <a:srgbClr val="107FA7"/>
                </a:solidFill>
                <a:latin typeface="Calibri" panose="02020603050405020304" pitchFamily="2"/>
              </a:rPr>
              <a:t>Example: Storing and Retrieving Files (2) </a:t>
            </a:r>
          </a:p>
        </p:txBody>
      </p:sp>
      <p:sp>
        <p:nvSpPr>
          <p:cNvPr id="5" name="Text Placeholder 4"/>
          <p:cNvSpPr>
            <a:spLocks noGrp="1"/>
          </p:cNvSpPr>
          <p:nvPr>
            <p:ph type="body" idx="10"/>
          </p:nvPr>
        </p:nvSpPr>
        <p:spPr>
          <a:xfrm>
            <a:off x="1670050" y="3067685"/>
            <a:ext cx="20129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1 </a:t>
            </a:r>
          </a:p>
        </p:txBody>
      </p:sp>
      <p:sp>
        <p:nvSpPr>
          <p:cNvPr id="6" name="Text Placeholder 5"/>
          <p:cNvSpPr>
            <a:spLocks noGrp="1"/>
          </p:cNvSpPr>
          <p:nvPr>
            <p:ph type="body" idx="10"/>
          </p:nvPr>
        </p:nvSpPr>
        <p:spPr>
          <a:xfrm>
            <a:off x="1665605" y="3360420"/>
            <a:ext cx="21082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2 </a:t>
            </a:r>
          </a:p>
        </p:txBody>
      </p:sp>
      <p:sp>
        <p:nvSpPr>
          <p:cNvPr id="7" name="Text Placeholder 6"/>
          <p:cNvSpPr>
            <a:spLocks noGrp="1"/>
          </p:cNvSpPr>
          <p:nvPr>
            <p:ph type="body" idx="10"/>
          </p:nvPr>
        </p:nvSpPr>
        <p:spPr>
          <a:xfrm>
            <a:off x="3164840" y="3394075"/>
            <a:ext cx="521970"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365">
                <a:solidFill>
                  <a:srgbClr val="000000"/>
                </a:solidFill>
                <a:latin typeface="Calibri" panose="02020603050405020304" pitchFamily="2"/>
              </a:rPr>
              <a:t>1 3 </a:t>
            </a:r>
          </a:p>
        </p:txBody>
      </p:sp>
      <p:sp>
        <p:nvSpPr>
          <p:cNvPr id="8" name="Text Placeholder 7"/>
          <p:cNvSpPr>
            <a:spLocks noGrp="1"/>
          </p:cNvSpPr>
          <p:nvPr>
            <p:ph type="body" idx="10"/>
          </p:nvPr>
        </p:nvSpPr>
        <p:spPr>
          <a:xfrm>
            <a:off x="4908550" y="3411855"/>
            <a:ext cx="207645"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0">
                <a:solidFill>
                  <a:srgbClr val="000000"/>
                </a:solidFill>
                <a:latin typeface="Calibri" panose="02020603050405020304" pitchFamily="2"/>
              </a:rPr>
              <a:t>5 </a:t>
            </a:r>
          </a:p>
        </p:txBody>
      </p:sp>
      <p:sp>
        <p:nvSpPr>
          <p:cNvPr id="9" name="Text Placeholder 8"/>
          <p:cNvSpPr>
            <a:spLocks noGrp="1"/>
          </p:cNvSpPr>
          <p:nvPr>
            <p:ph type="body" idx="10"/>
          </p:nvPr>
        </p:nvSpPr>
        <p:spPr>
          <a:xfrm>
            <a:off x="1662430" y="3646805"/>
            <a:ext cx="20764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3 </a:t>
            </a:r>
          </a:p>
        </p:txBody>
      </p:sp>
      <p:sp>
        <p:nvSpPr>
          <p:cNvPr id="10" name="Text Placeholder 9"/>
          <p:cNvSpPr>
            <a:spLocks noGrp="1"/>
          </p:cNvSpPr>
          <p:nvPr>
            <p:ph type="body" idx="10"/>
          </p:nvPr>
        </p:nvSpPr>
        <p:spPr>
          <a:xfrm>
            <a:off x="3149600" y="3683635"/>
            <a:ext cx="220345"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0">
                <a:solidFill>
                  <a:srgbClr val="000000"/>
                </a:solidFill>
                <a:latin typeface="Calibri" panose="02020603050405020304" pitchFamily="2"/>
              </a:rPr>
              <a:t>4 </a:t>
            </a:r>
          </a:p>
        </p:txBody>
      </p:sp>
      <p:sp>
        <p:nvSpPr>
          <p:cNvPr id="11" name="Text Placeholder 10"/>
          <p:cNvSpPr>
            <a:spLocks noGrp="1"/>
          </p:cNvSpPr>
          <p:nvPr>
            <p:ph type="body" idx="10"/>
          </p:nvPr>
        </p:nvSpPr>
        <p:spPr>
          <a:xfrm>
            <a:off x="4578985" y="3710940"/>
            <a:ext cx="211455" cy="248285"/>
          </a:xfrm>
          <a:prstGeom prst="rect">
            <a:avLst/>
          </a:prstGeom>
          <a:noFill/>
          <a:ln w="0" cmpd="sng">
            <a:noFill/>
            <a:prstDash val="solid"/>
          </a:ln>
        </p:spPr>
        <p:txBody>
          <a:bodyPr vert="horz" lIns="0" tIns="21590" rIns="0" bIns="0" anchor="t"/>
          <a:lstStyle/>
          <a:p>
            <a:pPr marL="0" marR="0" indent="0" algn="ctr">
              <a:lnSpc>
                <a:spcPts val="1700"/>
              </a:lnSpc>
              <a:spcAft>
                <a:spcPts val="0"/>
              </a:spcAft>
            </a:pPr>
            <a:r>
              <a:rPr lang="en-US" sz="1600" spc="0">
                <a:solidFill>
                  <a:srgbClr val="000000"/>
                </a:solidFill>
                <a:latin typeface="Calibri" panose="02020603050405020304" pitchFamily="2"/>
              </a:rPr>
              <a:t>2 </a:t>
            </a:r>
          </a:p>
        </p:txBody>
      </p:sp>
      <p:sp>
        <p:nvSpPr>
          <p:cNvPr id="12" name="Text Placeholder 11"/>
          <p:cNvSpPr>
            <a:spLocks noGrp="1"/>
          </p:cNvSpPr>
          <p:nvPr>
            <p:ph type="body" idx="10"/>
          </p:nvPr>
        </p:nvSpPr>
        <p:spPr>
          <a:xfrm>
            <a:off x="365760" y="332676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400"/>
              </a:lnSpc>
              <a:spcBef>
                <a:spcPts val="245"/>
              </a:spcBef>
              <a:spcAft>
                <a:spcPts val="0"/>
              </a:spcAft>
            </a:pPr>
            <a:r>
              <a:rPr lang="en-US" sz="1400" spc="-80">
                <a:solidFill>
                  <a:srgbClr val="FFFFFF"/>
                </a:solidFill>
                <a:latin typeface="Courier New" panose="02020603050405020304" pitchFamily="3"/>
              </a:rPr>
              <a:t>031512.log </a:t>
            </a:r>
          </a:p>
        </p:txBody>
      </p:sp>
      <p:sp>
        <p:nvSpPr>
          <p:cNvPr id="13" name="Text Placeholder 12"/>
          <p:cNvSpPr>
            <a:spLocks noGrp="1"/>
          </p:cNvSpPr>
          <p:nvPr>
            <p:ph type="body" idx="10"/>
          </p:nvPr>
        </p:nvSpPr>
        <p:spPr>
          <a:xfrm>
            <a:off x="3130550" y="3126105"/>
            <a:ext cx="670560" cy="267970"/>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90">
                <a:solidFill>
                  <a:srgbClr val="000000"/>
                </a:solidFill>
                <a:latin typeface="Calibri" panose="02020603050405020304" pitchFamily="2"/>
              </a:rPr>
              <a:t>Node A </a:t>
            </a:r>
          </a:p>
        </p:txBody>
      </p:sp>
      <p:sp>
        <p:nvSpPr>
          <p:cNvPr id="14" name="Text Placeholder 13"/>
          <p:cNvSpPr>
            <a:spLocks noGrp="1"/>
          </p:cNvSpPr>
          <p:nvPr>
            <p:ph type="body" idx="10"/>
          </p:nvPr>
        </p:nvSpPr>
        <p:spPr>
          <a:xfrm>
            <a:off x="4541520" y="3119755"/>
            <a:ext cx="670560" cy="21780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D </a:t>
            </a:r>
          </a:p>
        </p:txBody>
      </p:sp>
      <p:sp>
        <p:nvSpPr>
          <p:cNvPr id="15" name="Text Placeholder 14"/>
          <p:cNvSpPr>
            <a:spLocks noGrp="1"/>
          </p:cNvSpPr>
          <p:nvPr>
            <p:ph type="body" idx="10"/>
          </p:nvPr>
        </p:nvSpPr>
        <p:spPr>
          <a:xfrm>
            <a:off x="4648200" y="3337560"/>
            <a:ext cx="82550" cy="316865"/>
          </a:xfrm>
          <a:prstGeom prst="rect">
            <a:avLst/>
          </a:prstGeom>
          <a:noFill/>
          <a:ln w="0" cmpd="sng">
            <a:noFill/>
            <a:prstDash val="solid"/>
          </a:ln>
        </p:spPr>
        <p:txBody>
          <a:bodyPr vert="horz" lIns="0" tIns="36830" rIns="0" bIns="0" anchor="t"/>
          <a:lstStyle/>
          <a:p>
            <a:pPr marL="0" marR="0" indent="0" algn="l">
              <a:lnSpc>
                <a:spcPts val="1700"/>
              </a:lnSpc>
              <a:spcAft>
                <a:spcPts val="0"/>
              </a:spcAft>
            </a:pPr>
            <a:r>
              <a:rPr lang="en-US" sz="1600" spc="0">
                <a:solidFill>
                  <a:srgbClr val="000000"/>
                </a:solidFill>
                <a:latin typeface="Calibri" panose="02020603050405020304" pitchFamily="2"/>
              </a:rPr>
              <a:t>1 </a:t>
            </a:r>
          </a:p>
        </p:txBody>
      </p:sp>
      <p:sp>
        <p:nvSpPr>
          <p:cNvPr id="16" name="Text Placeholder 15"/>
          <p:cNvSpPr>
            <a:spLocks noGrp="1"/>
          </p:cNvSpPr>
          <p:nvPr>
            <p:ph type="body" idx="10"/>
          </p:nvPr>
        </p:nvSpPr>
        <p:spPr>
          <a:xfrm>
            <a:off x="3127375" y="4140835"/>
            <a:ext cx="6521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100">
                <a:solidFill>
                  <a:srgbClr val="000000"/>
                </a:solidFill>
                <a:latin typeface="Calibri" panose="02020603050405020304" pitchFamily="2"/>
              </a:rPr>
              <a:t>Node B </a:t>
            </a:r>
          </a:p>
        </p:txBody>
      </p:sp>
      <p:sp>
        <p:nvSpPr>
          <p:cNvPr id="17" name="Text Placeholder 16"/>
          <p:cNvSpPr>
            <a:spLocks noGrp="1"/>
          </p:cNvSpPr>
          <p:nvPr>
            <p:ph type="body" idx="10"/>
          </p:nvPr>
        </p:nvSpPr>
        <p:spPr>
          <a:xfrm>
            <a:off x="4550410" y="4119880"/>
            <a:ext cx="640080" cy="27114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E </a:t>
            </a:r>
          </a:p>
        </p:txBody>
      </p:sp>
      <p:sp>
        <p:nvSpPr>
          <p:cNvPr id="18" name="Text Placeholder 17"/>
          <p:cNvSpPr>
            <a:spLocks noGrp="1"/>
          </p:cNvSpPr>
          <p:nvPr>
            <p:ph type="body" idx="10"/>
          </p:nvPr>
        </p:nvSpPr>
        <p:spPr>
          <a:xfrm>
            <a:off x="3163570" y="4430395"/>
            <a:ext cx="20129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1 </a:t>
            </a:r>
          </a:p>
        </p:txBody>
      </p:sp>
      <p:sp>
        <p:nvSpPr>
          <p:cNvPr id="19" name="Text Placeholder 18"/>
          <p:cNvSpPr>
            <a:spLocks noGrp="1"/>
          </p:cNvSpPr>
          <p:nvPr>
            <p:ph type="body" idx="10"/>
          </p:nvPr>
        </p:nvSpPr>
        <p:spPr>
          <a:xfrm>
            <a:off x="3472815" y="4432935"/>
            <a:ext cx="21082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2 </a:t>
            </a:r>
          </a:p>
        </p:txBody>
      </p:sp>
      <p:sp>
        <p:nvSpPr>
          <p:cNvPr id="20" name="Text Placeholder 19"/>
          <p:cNvSpPr>
            <a:spLocks noGrp="1"/>
          </p:cNvSpPr>
          <p:nvPr>
            <p:ph type="body" idx="10"/>
          </p:nvPr>
        </p:nvSpPr>
        <p:spPr>
          <a:xfrm>
            <a:off x="4591685" y="4399915"/>
            <a:ext cx="210820" cy="248285"/>
          </a:xfrm>
          <a:prstGeom prst="rect">
            <a:avLst/>
          </a:prstGeom>
          <a:noFill/>
          <a:ln w="0" cmpd="sng">
            <a:noFill/>
            <a:prstDash val="solid"/>
          </a:ln>
        </p:spPr>
        <p:txBody>
          <a:bodyPr vert="horz" lIns="0" tIns="21590" rIns="0" bIns="0" anchor="t"/>
          <a:lstStyle/>
          <a:p>
            <a:pPr marL="0" marR="0" indent="0" algn="ctr">
              <a:lnSpc>
                <a:spcPts val="1800"/>
              </a:lnSpc>
              <a:spcAft>
                <a:spcPts val="0"/>
              </a:spcAft>
            </a:pPr>
            <a:r>
              <a:rPr lang="en-US" sz="1600" spc="0">
                <a:solidFill>
                  <a:srgbClr val="000000"/>
                </a:solidFill>
                <a:latin typeface="Calibri" panose="02020603050405020304" pitchFamily="2"/>
              </a:rPr>
              <a:t>2 </a:t>
            </a:r>
          </a:p>
        </p:txBody>
      </p:sp>
      <p:sp>
        <p:nvSpPr>
          <p:cNvPr id="21" name="Text Placeholder 20"/>
          <p:cNvSpPr>
            <a:spLocks noGrp="1"/>
          </p:cNvSpPr>
          <p:nvPr>
            <p:ph type="body" idx="10"/>
          </p:nvPr>
        </p:nvSpPr>
        <p:spPr>
          <a:xfrm>
            <a:off x="4902200" y="4402455"/>
            <a:ext cx="20828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5 </a:t>
            </a:r>
          </a:p>
        </p:txBody>
      </p:sp>
      <p:sp>
        <p:nvSpPr>
          <p:cNvPr id="22" name="Text Placeholder 21"/>
          <p:cNvSpPr>
            <a:spLocks noGrp="1"/>
          </p:cNvSpPr>
          <p:nvPr>
            <p:ph type="body" idx="10"/>
          </p:nvPr>
        </p:nvSpPr>
        <p:spPr>
          <a:xfrm>
            <a:off x="3164840" y="4737735"/>
            <a:ext cx="208280"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0">
                <a:solidFill>
                  <a:srgbClr val="000000"/>
                </a:solidFill>
                <a:latin typeface="Calibri" panose="02020603050405020304" pitchFamily="2"/>
              </a:rPr>
              <a:t>3 </a:t>
            </a:r>
          </a:p>
        </p:txBody>
      </p:sp>
      <p:sp>
        <p:nvSpPr>
          <p:cNvPr id="23" name="Text Placeholder 22"/>
          <p:cNvSpPr>
            <a:spLocks noGrp="1"/>
          </p:cNvSpPr>
          <p:nvPr>
            <p:ph type="body" idx="10"/>
          </p:nvPr>
        </p:nvSpPr>
        <p:spPr>
          <a:xfrm>
            <a:off x="3472815" y="4737735"/>
            <a:ext cx="220345"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0">
                <a:solidFill>
                  <a:srgbClr val="000000"/>
                </a:solidFill>
                <a:latin typeface="Calibri" panose="02020603050405020304" pitchFamily="2"/>
              </a:rPr>
              <a:t>4 </a:t>
            </a:r>
          </a:p>
        </p:txBody>
      </p:sp>
      <p:sp>
        <p:nvSpPr>
          <p:cNvPr id="24" name="Text Placeholder 23"/>
          <p:cNvSpPr>
            <a:spLocks noGrp="1"/>
          </p:cNvSpPr>
          <p:nvPr>
            <p:ph type="body" idx="10"/>
          </p:nvPr>
        </p:nvSpPr>
        <p:spPr>
          <a:xfrm>
            <a:off x="4585335" y="4689475"/>
            <a:ext cx="220345" cy="248285"/>
          </a:xfrm>
          <a:prstGeom prst="rect">
            <a:avLst/>
          </a:prstGeom>
          <a:noFill/>
          <a:ln w="0" cmpd="sng">
            <a:noFill/>
            <a:prstDash val="solid"/>
          </a:ln>
        </p:spPr>
        <p:txBody>
          <a:bodyPr vert="horz" lIns="0" tIns="21590" rIns="0" bIns="0" anchor="t"/>
          <a:lstStyle/>
          <a:p>
            <a:pPr marL="0" marR="0" indent="0" algn="ctr">
              <a:lnSpc>
                <a:spcPts val="1800"/>
              </a:lnSpc>
              <a:spcAft>
                <a:spcPts val="0"/>
              </a:spcAft>
            </a:pPr>
            <a:r>
              <a:rPr lang="en-US" sz="1600" spc="0">
                <a:solidFill>
                  <a:srgbClr val="000000"/>
                </a:solidFill>
                <a:latin typeface="Calibri" panose="02020603050405020304" pitchFamily="2"/>
              </a:rPr>
              <a:t>4 </a:t>
            </a:r>
          </a:p>
        </p:txBody>
      </p:sp>
      <p:sp>
        <p:nvSpPr>
          <p:cNvPr id="25" name="Text Placeholder 24"/>
          <p:cNvSpPr>
            <a:spLocks noGrp="1"/>
          </p:cNvSpPr>
          <p:nvPr>
            <p:ph type="body" idx="10"/>
          </p:nvPr>
        </p:nvSpPr>
        <p:spPr>
          <a:xfrm>
            <a:off x="1659255" y="4890135"/>
            <a:ext cx="22034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4 </a:t>
            </a:r>
          </a:p>
        </p:txBody>
      </p:sp>
      <p:sp>
        <p:nvSpPr>
          <p:cNvPr id="26" name="Text Placeholder 25"/>
          <p:cNvSpPr>
            <a:spLocks noGrp="1"/>
          </p:cNvSpPr>
          <p:nvPr>
            <p:ph type="body" idx="10"/>
          </p:nvPr>
        </p:nvSpPr>
        <p:spPr>
          <a:xfrm>
            <a:off x="1665605" y="5201285"/>
            <a:ext cx="20764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5 </a:t>
            </a:r>
          </a:p>
        </p:txBody>
      </p:sp>
      <p:sp>
        <p:nvSpPr>
          <p:cNvPr id="27" name="Text Placeholder 26"/>
          <p:cNvSpPr>
            <a:spLocks noGrp="1"/>
          </p:cNvSpPr>
          <p:nvPr>
            <p:ph type="body" idx="10"/>
          </p:nvPr>
        </p:nvSpPr>
        <p:spPr>
          <a:xfrm>
            <a:off x="365760" y="503999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300"/>
              </a:lnSpc>
              <a:spcBef>
                <a:spcPts val="245"/>
              </a:spcBef>
              <a:spcAft>
                <a:spcPts val="0"/>
              </a:spcAft>
            </a:pPr>
            <a:r>
              <a:rPr lang="en-US" sz="1400" spc="-80">
                <a:solidFill>
                  <a:srgbClr val="FFFFFF"/>
                </a:solidFill>
                <a:latin typeface="Courier New" panose="02020603050405020304" pitchFamily="3"/>
              </a:rPr>
              <a:t>041213.log </a:t>
            </a:r>
          </a:p>
        </p:txBody>
      </p:sp>
      <p:sp>
        <p:nvSpPr>
          <p:cNvPr id="28" name="Text Placeholder 27"/>
          <p:cNvSpPr>
            <a:spLocks noGrp="1"/>
          </p:cNvSpPr>
          <p:nvPr>
            <p:ph type="body" idx="10"/>
          </p:nvPr>
        </p:nvSpPr>
        <p:spPr>
          <a:xfrm>
            <a:off x="3124200" y="5149850"/>
            <a:ext cx="655320" cy="50990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95">
                <a:solidFill>
                  <a:srgbClr val="000000"/>
                </a:solidFill>
                <a:latin typeface="Calibri" panose="02020603050405020304" pitchFamily="2"/>
              </a:rPr>
              <a:t>Node C </a:t>
            </a:r>
          </a:p>
          <a:p>
            <a:pPr marL="91440" marR="0" indent="0" algn="l">
              <a:lnSpc>
                <a:spcPts val="1700"/>
              </a:lnSpc>
              <a:spcBef>
                <a:spcPts val="95"/>
              </a:spcBef>
              <a:spcAft>
                <a:spcPts val="0"/>
              </a:spcAft>
            </a:pPr>
            <a:r>
              <a:rPr lang="en-US" sz="1600" spc="330">
                <a:solidFill>
                  <a:srgbClr val="000000"/>
                </a:solidFill>
                <a:latin typeface="Calibri" panose="02020603050405020304" pitchFamily="2"/>
              </a:rPr>
              <a:t>3 5 </a:t>
            </a:r>
          </a:p>
        </p:txBody>
      </p:sp>
      <p:sp>
        <p:nvSpPr>
          <p:cNvPr id="29" name="Text Placeholder 28"/>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1"66 </a:t>
            </a:r>
          </a:p>
        </p:txBody>
      </p:sp>
      <p:sp>
        <p:nvSpPr>
          <p:cNvPr id="30" name="Text Placeholder 29"/>
          <p:cNvSpPr>
            <a:spLocks noGrp="1"/>
          </p:cNvSpPr>
          <p:nvPr>
            <p:ph type="body" idx="10"/>
          </p:nvPr>
        </p:nvSpPr>
        <p:spPr>
          <a:xfrm>
            <a:off x="2389505" y="1958340"/>
            <a:ext cx="3529965" cy="522605"/>
          </a:xfrm>
          <a:prstGeom prst="rect">
            <a:avLst/>
          </a:prstGeom>
          <a:noFill/>
          <a:ln w="0" cmpd="sng">
            <a:noFill/>
            <a:prstDash val="solid"/>
          </a:ln>
        </p:spPr>
        <p:txBody>
          <a:bodyPr vert="horz" lIns="0" tIns="0" rIns="0" bIns="0" anchor="t"/>
          <a:lstStyle/>
          <a:p>
            <a:pPr marL="0" marR="0" indent="0" algn="l">
              <a:lnSpc>
                <a:spcPts val="2000"/>
              </a:lnSpc>
              <a:spcAft>
                <a:spcPts val="0"/>
              </a:spcAft>
            </a:pPr>
            <a:r>
              <a:rPr lang="en-US" sz="1800" b="1" spc="-40">
                <a:solidFill>
                  <a:srgbClr val="000000"/>
                </a:solidFill>
                <a:latin typeface="Courier New" panose="02020603050405020304"/>
              </a:rPr>
              <a:t>/logs/031512.log</a:t>
            </a:r>
            <a:r>
              <a:rPr lang="en-US" sz="1800" spc="-30">
                <a:solidFill>
                  <a:srgbClr val="000000"/>
                </a:solidFill>
                <a:latin typeface="Courier New" panose="02020603050405020304" pitchFamily="3"/>
              </a:rPr>
              <a:t>: B1,B2,B3 </a:t>
            </a:r>
            <a:r>
              <a:rPr lang="en-US" sz="1800" b="1" spc="-40">
                <a:solidFill>
                  <a:srgbClr val="000000"/>
                </a:solidFill>
                <a:latin typeface="Courier New" panose="02020603050405020304"/>
              </a:rPr>
              <a:t>/logs/041213.log</a:t>
            </a:r>
            <a:r>
              <a:rPr lang="en-US" sz="1800" spc="-30">
                <a:solidFill>
                  <a:srgbClr val="000000"/>
                </a:solidFill>
                <a:latin typeface="Courier New" panose="02020603050405020304" pitchFamily="3"/>
              </a:rPr>
              <a:t>: B4,B5 </a:t>
            </a:r>
          </a:p>
        </p:txBody>
      </p:sp>
      <p:sp>
        <p:nvSpPr>
          <p:cNvPr id="31" name="Text Placeholder 30"/>
          <p:cNvSpPr>
            <a:spLocks noGrp="1"/>
          </p:cNvSpPr>
          <p:nvPr>
            <p:ph type="body" idx="10"/>
          </p:nvPr>
        </p:nvSpPr>
        <p:spPr>
          <a:xfrm>
            <a:off x="2399030" y="1260475"/>
            <a:ext cx="8807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75">
                <a:solidFill>
                  <a:srgbClr val="107FA7"/>
                </a:solidFill>
                <a:latin typeface="Calibri" panose="02020603050405020304" pitchFamily="2"/>
              </a:rPr>
              <a:t>Metadata </a:t>
            </a:r>
          </a:p>
        </p:txBody>
      </p:sp>
      <p:sp>
        <p:nvSpPr>
          <p:cNvPr id="32" name="Text Placeholder 31"/>
          <p:cNvSpPr>
            <a:spLocks noGrp="1"/>
          </p:cNvSpPr>
          <p:nvPr>
            <p:ph type="body" idx="10"/>
          </p:nvPr>
        </p:nvSpPr>
        <p:spPr>
          <a:xfrm>
            <a:off x="6239510" y="1229995"/>
            <a:ext cx="1228090" cy="1368425"/>
          </a:xfrm>
          <a:prstGeom prst="rect">
            <a:avLst/>
          </a:prstGeom>
          <a:noFill/>
          <a:ln w="0" cmpd="sng">
            <a:noFill/>
            <a:prstDash val="solid"/>
          </a:ln>
        </p:spPr>
        <p:txBody>
          <a:bodyPr vert="horz" lIns="0" tIns="24130" rIns="0" bIns="0" anchor="t"/>
          <a:lstStyle/>
          <a:p>
            <a:pPr marL="0" marR="0" indent="548640" algn="just">
              <a:lnSpc>
                <a:spcPts val="1800"/>
              </a:lnSpc>
              <a:spcAft>
                <a:spcPts val="0"/>
              </a:spcAft>
              <a:buFont typeface="Courier New"/>
              <a:buAutoNum type="arabicPeriod"/>
            </a:pPr>
            <a:r>
              <a:rPr lang="en-US" sz="1800" spc="-120">
                <a:solidFill>
                  <a:srgbClr val="000000"/>
                </a:solidFill>
                <a:latin typeface="Courier New" panose="02020603050405020304" pitchFamily="3"/>
              </a:rPr>
              <a:t>A,B,D </a:t>
            </a:r>
          </a:p>
          <a:p>
            <a:pPr marL="0" marR="0" indent="548640" algn="just">
              <a:lnSpc>
                <a:spcPts val="1700"/>
              </a:lnSpc>
              <a:spcBef>
                <a:spcPts val="385"/>
              </a:spcBef>
              <a:spcAft>
                <a:spcPts val="0"/>
              </a:spcAft>
              <a:buFont typeface="Courier New"/>
              <a:buAutoNum type="arabicPeriod"/>
            </a:pPr>
            <a:r>
              <a:rPr lang="en-US" sz="1800" spc="-130">
                <a:solidFill>
                  <a:srgbClr val="000000"/>
                </a:solidFill>
                <a:latin typeface="Courier New" panose="02020603050405020304" pitchFamily="3"/>
              </a:rPr>
              <a:t>B,D,E </a:t>
            </a:r>
          </a:p>
          <a:p>
            <a:pPr marL="0" marR="0" indent="548640" algn="just">
              <a:lnSpc>
                <a:spcPts val="1700"/>
              </a:lnSpc>
              <a:spcBef>
                <a:spcPts val="515"/>
              </a:spcBef>
              <a:spcAft>
                <a:spcPts val="0"/>
              </a:spcAft>
              <a:buFont typeface="Courier New"/>
              <a:buAutoNum type="arabicPeriod"/>
            </a:pPr>
            <a:r>
              <a:rPr lang="en-US" sz="1800" spc="-120">
                <a:solidFill>
                  <a:srgbClr val="000000"/>
                </a:solidFill>
                <a:latin typeface="Courier New" panose="02020603050405020304" pitchFamily="3"/>
              </a:rPr>
              <a:t>A,B,C </a:t>
            </a:r>
          </a:p>
          <a:p>
            <a:pPr marL="0" marR="0" indent="548640" algn="just">
              <a:lnSpc>
                <a:spcPts val="1700"/>
              </a:lnSpc>
              <a:spcBef>
                <a:spcPts val="395"/>
              </a:spcBef>
              <a:spcAft>
                <a:spcPts val="0"/>
              </a:spcAft>
              <a:buFont typeface="Courier New"/>
              <a:buAutoNum type="arabicPeriod"/>
            </a:pPr>
            <a:r>
              <a:rPr lang="en-US" sz="1800" spc="-120">
                <a:solidFill>
                  <a:srgbClr val="000000"/>
                </a:solidFill>
                <a:latin typeface="Courier New" panose="02020603050405020304" pitchFamily="3"/>
              </a:rPr>
              <a:t>A,B,E </a:t>
            </a:r>
          </a:p>
          <a:p>
            <a:pPr marL="0" marR="0" indent="548640" algn="just">
              <a:lnSpc>
                <a:spcPts val="1800"/>
              </a:lnSpc>
              <a:spcBef>
                <a:spcPts val="490"/>
              </a:spcBef>
              <a:spcAft>
                <a:spcPts val="205"/>
              </a:spcAft>
              <a:buFont typeface="Courier New"/>
              <a:buAutoNum type="arabicPeriod"/>
            </a:pPr>
            <a:r>
              <a:rPr lang="en-US" sz="1800" spc="-135">
                <a:solidFill>
                  <a:srgbClr val="000000"/>
                </a:solidFill>
                <a:latin typeface="Courier New" panose="02020603050405020304" pitchFamily="3"/>
              </a:rPr>
              <a:t>C,E,D </a:t>
            </a:r>
          </a:p>
        </p:txBody>
      </p:sp>
      <p:sp>
        <p:nvSpPr>
          <p:cNvPr id="33" name="Text Placeholder 32"/>
          <p:cNvSpPr>
            <a:spLocks noGrp="1"/>
          </p:cNvSpPr>
          <p:nvPr>
            <p:ph type="body" idx="10"/>
          </p:nvPr>
        </p:nvSpPr>
        <p:spPr>
          <a:xfrm>
            <a:off x="7857490" y="1229995"/>
            <a:ext cx="91440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90">
                <a:solidFill>
                  <a:srgbClr val="000000"/>
                </a:solidFill>
                <a:latin typeface="Calibri" panose="02020603050405020304" pitchFamily="2"/>
              </a:rPr>
              <a:t>NameNode </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478790" y="440690"/>
            <a:ext cx="4934585" cy="342900"/>
          </a:xfrm>
          <a:prstGeom prst="rect">
            <a:avLst/>
          </a:prstGeom>
          <a:noFill/>
          <a:ln w="0" cmpd="sng">
            <a:noFill/>
            <a:prstDash val="solid"/>
          </a:ln>
        </p:spPr>
        <p:txBody>
          <a:bodyPr vert="horz" lIns="0" tIns="28575" rIns="0" bIns="0" anchor="t"/>
          <a:lstStyle/>
          <a:p>
            <a:pPr marL="0" marR="0" indent="0" algn="l">
              <a:lnSpc>
                <a:spcPts val="2400"/>
              </a:lnSpc>
              <a:spcAft>
                <a:spcPts val="0"/>
              </a:spcAft>
            </a:pPr>
            <a:r>
              <a:rPr lang="en-US" sz="2350" spc="-40">
                <a:solidFill>
                  <a:srgbClr val="107FA7"/>
                </a:solidFill>
                <a:latin typeface="Calibri" panose="02020603050405020304" pitchFamily="2"/>
              </a:rPr>
              <a:t>Example: Storing and Retrieving Files (3) </a:t>
            </a:r>
          </a:p>
        </p:txBody>
      </p:sp>
      <p:sp>
        <p:nvSpPr>
          <p:cNvPr id="5" name="Text Placeholder 4"/>
          <p:cNvSpPr>
            <a:spLocks noGrp="1"/>
          </p:cNvSpPr>
          <p:nvPr>
            <p:ph type="body" idx="10"/>
          </p:nvPr>
        </p:nvSpPr>
        <p:spPr>
          <a:xfrm>
            <a:off x="2399030" y="1260475"/>
            <a:ext cx="8807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75">
                <a:solidFill>
                  <a:srgbClr val="107FA7"/>
                </a:solidFill>
                <a:latin typeface="Calibri" panose="02020603050405020304" pitchFamily="2"/>
              </a:rPr>
              <a:t>Metadata </a:t>
            </a:r>
          </a:p>
        </p:txBody>
      </p:sp>
      <p:sp>
        <p:nvSpPr>
          <p:cNvPr id="6" name="Text Placeholder 5"/>
          <p:cNvSpPr>
            <a:spLocks noGrp="1"/>
          </p:cNvSpPr>
          <p:nvPr>
            <p:ph type="body" idx="10"/>
          </p:nvPr>
        </p:nvSpPr>
        <p:spPr>
          <a:xfrm>
            <a:off x="7857490" y="1229995"/>
            <a:ext cx="91440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90">
                <a:solidFill>
                  <a:srgbClr val="000000"/>
                </a:solidFill>
                <a:latin typeface="Calibri" panose="02020603050405020304" pitchFamily="2"/>
              </a:rPr>
              <a:t>NameNode </a:t>
            </a:r>
          </a:p>
        </p:txBody>
      </p:sp>
      <p:sp>
        <p:nvSpPr>
          <p:cNvPr id="7" name="Text Placeholder 6"/>
          <p:cNvSpPr>
            <a:spLocks noGrp="1"/>
          </p:cNvSpPr>
          <p:nvPr>
            <p:ph type="body" idx="10"/>
          </p:nvPr>
        </p:nvSpPr>
        <p:spPr>
          <a:xfrm>
            <a:off x="2389505" y="1958340"/>
            <a:ext cx="3529965" cy="522605"/>
          </a:xfrm>
          <a:prstGeom prst="rect">
            <a:avLst/>
          </a:prstGeom>
          <a:noFill/>
          <a:ln w="0" cmpd="sng">
            <a:noFill/>
            <a:prstDash val="solid"/>
          </a:ln>
        </p:spPr>
        <p:txBody>
          <a:bodyPr vert="horz" lIns="0" tIns="0" rIns="0" bIns="0" anchor="t"/>
          <a:lstStyle/>
          <a:p>
            <a:pPr marL="0" marR="0" indent="0" algn="l">
              <a:lnSpc>
                <a:spcPts val="2000"/>
              </a:lnSpc>
              <a:spcAft>
                <a:spcPts val="0"/>
              </a:spcAft>
            </a:pPr>
            <a:r>
              <a:rPr lang="en-US" sz="1800" b="1" spc="-40">
                <a:solidFill>
                  <a:srgbClr val="000000"/>
                </a:solidFill>
                <a:latin typeface="Courier New" panose="02020603050405020304"/>
              </a:rPr>
              <a:t>/logs/031512.log</a:t>
            </a:r>
            <a:r>
              <a:rPr lang="en-US" sz="1800" spc="-30">
                <a:solidFill>
                  <a:srgbClr val="000000"/>
                </a:solidFill>
                <a:latin typeface="Courier New" panose="02020603050405020304" pitchFamily="3"/>
              </a:rPr>
              <a:t>: B1,B2,B3 </a:t>
            </a:r>
            <a:r>
              <a:rPr lang="en-US" sz="1800" b="1" spc="-40">
                <a:solidFill>
                  <a:srgbClr val="107FA7"/>
                </a:solidFill>
                <a:latin typeface="Courier New" panose="02020603050405020304"/>
              </a:rPr>
              <a:t>/logs/041213.log: B4,B5 </a:t>
            </a:r>
          </a:p>
        </p:txBody>
      </p:sp>
      <p:sp>
        <p:nvSpPr>
          <p:cNvPr id="8" name="Text Placeholder 7"/>
          <p:cNvSpPr>
            <a:spLocks noGrp="1"/>
          </p:cNvSpPr>
          <p:nvPr>
            <p:ph type="body" idx="10"/>
          </p:nvPr>
        </p:nvSpPr>
        <p:spPr>
          <a:xfrm>
            <a:off x="6239510" y="1229995"/>
            <a:ext cx="1228090" cy="1345565"/>
          </a:xfrm>
          <a:prstGeom prst="rect">
            <a:avLst/>
          </a:prstGeom>
          <a:noFill/>
          <a:ln w="0" cmpd="sng">
            <a:noFill/>
            <a:prstDash val="solid"/>
          </a:ln>
        </p:spPr>
        <p:txBody>
          <a:bodyPr vert="horz" lIns="0" tIns="24130" rIns="0" bIns="0" anchor="t"/>
          <a:lstStyle/>
          <a:p>
            <a:pPr marL="0" marR="0" indent="548640" algn="just">
              <a:lnSpc>
                <a:spcPts val="1800"/>
              </a:lnSpc>
              <a:spcAft>
                <a:spcPts val="0"/>
              </a:spcAft>
              <a:buFont typeface="Courier New"/>
              <a:buAutoNum type="arabicPeriod"/>
            </a:pPr>
            <a:r>
              <a:rPr lang="en-US" sz="1800" spc="-120">
                <a:solidFill>
                  <a:srgbClr val="000000"/>
                </a:solidFill>
                <a:latin typeface="Courier New" panose="02020603050405020304" pitchFamily="3"/>
              </a:rPr>
              <a:t>A,B,D </a:t>
            </a:r>
          </a:p>
          <a:p>
            <a:pPr marL="0" marR="0" indent="548640" algn="just">
              <a:lnSpc>
                <a:spcPts val="1700"/>
              </a:lnSpc>
              <a:spcBef>
                <a:spcPts val="375"/>
              </a:spcBef>
              <a:spcAft>
                <a:spcPts val="0"/>
              </a:spcAft>
              <a:buFont typeface="Courier New"/>
              <a:buAutoNum type="arabicPeriod"/>
            </a:pPr>
            <a:r>
              <a:rPr lang="en-US" sz="1800" spc="-130">
                <a:solidFill>
                  <a:srgbClr val="000000"/>
                </a:solidFill>
                <a:latin typeface="Courier New" panose="02020603050405020304" pitchFamily="3"/>
              </a:rPr>
              <a:t>B,D,E </a:t>
            </a:r>
          </a:p>
          <a:p>
            <a:pPr marL="0" marR="0" indent="548640" algn="just">
              <a:lnSpc>
                <a:spcPts val="1700"/>
              </a:lnSpc>
              <a:spcBef>
                <a:spcPts val="515"/>
              </a:spcBef>
              <a:spcAft>
                <a:spcPts val="0"/>
              </a:spcAft>
              <a:buFont typeface="Courier New"/>
              <a:buAutoNum type="arabicPeriod"/>
            </a:pPr>
            <a:r>
              <a:rPr lang="en-US" sz="1800" spc="-120">
                <a:solidFill>
                  <a:srgbClr val="000000"/>
                </a:solidFill>
                <a:latin typeface="Courier New" panose="02020603050405020304" pitchFamily="3"/>
              </a:rPr>
              <a:t>A,B,C </a:t>
            </a:r>
          </a:p>
          <a:p>
            <a:pPr marL="0" marR="0" indent="548640" algn="just">
              <a:lnSpc>
                <a:spcPts val="1800"/>
              </a:lnSpc>
              <a:spcBef>
                <a:spcPts val="370"/>
              </a:spcBef>
              <a:spcAft>
                <a:spcPts val="0"/>
              </a:spcAft>
              <a:buFont typeface="Courier New"/>
              <a:buAutoNum type="arabicPeriod"/>
            </a:pPr>
            <a:r>
              <a:rPr lang="en-US" sz="1800" b="1" spc="-90">
                <a:solidFill>
                  <a:srgbClr val="107FA7"/>
                </a:solidFill>
                <a:latin typeface="Courier New" panose="02020603050405020304"/>
              </a:rPr>
              <a:t>A,B,E </a:t>
            </a:r>
          </a:p>
          <a:p>
            <a:pPr marL="0" marR="0" indent="548640" algn="just">
              <a:lnSpc>
                <a:spcPts val="1700"/>
              </a:lnSpc>
              <a:spcBef>
                <a:spcPts val="440"/>
              </a:spcBef>
              <a:spcAft>
                <a:spcPts val="0"/>
              </a:spcAft>
              <a:buFont typeface="Courier New"/>
              <a:buAutoNum type="arabicPeriod"/>
            </a:pPr>
            <a:r>
              <a:rPr lang="en-US" sz="1800" b="1" spc="-105">
                <a:solidFill>
                  <a:srgbClr val="107FA7"/>
                </a:solidFill>
                <a:latin typeface="Courier New" panose="02020603050405020304"/>
              </a:rPr>
              <a:t>C,E,D </a:t>
            </a:r>
          </a:p>
        </p:txBody>
      </p:sp>
      <p:sp>
        <p:nvSpPr>
          <p:cNvPr id="9" name="Text Placeholder 8"/>
          <p:cNvSpPr>
            <a:spLocks noGrp="1"/>
          </p:cNvSpPr>
          <p:nvPr>
            <p:ph type="body" idx="10"/>
          </p:nvPr>
        </p:nvSpPr>
        <p:spPr>
          <a:xfrm>
            <a:off x="1670050" y="3067685"/>
            <a:ext cx="20129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10" name="Text Placeholder 9"/>
          <p:cNvSpPr>
            <a:spLocks noGrp="1"/>
          </p:cNvSpPr>
          <p:nvPr>
            <p:ph type="body" idx="10"/>
          </p:nvPr>
        </p:nvSpPr>
        <p:spPr>
          <a:xfrm>
            <a:off x="7455535" y="3180715"/>
            <a:ext cx="1490345" cy="23304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35">
                <a:solidFill>
                  <a:srgbClr val="000000"/>
                </a:solidFill>
                <a:latin typeface="Calibri" panose="02020603050405020304" pitchFamily="2"/>
              </a:rPr>
              <a:t>/logs/041213.log? </a:t>
            </a:r>
          </a:p>
        </p:txBody>
      </p:sp>
      <p:sp>
        <p:nvSpPr>
          <p:cNvPr id="11" name="Text Placeholder 10"/>
          <p:cNvSpPr>
            <a:spLocks noGrp="1"/>
          </p:cNvSpPr>
          <p:nvPr>
            <p:ph type="body" idx="10"/>
          </p:nvPr>
        </p:nvSpPr>
        <p:spPr>
          <a:xfrm>
            <a:off x="4541520" y="3119755"/>
            <a:ext cx="670560" cy="21780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D </a:t>
            </a:r>
          </a:p>
        </p:txBody>
      </p:sp>
      <p:sp>
        <p:nvSpPr>
          <p:cNvPr id="12" name="Text Placeholder 11"/>
          <p:cNvSpPr>
            <a:spLocks noGrp="1"/>
          </p:cNvSpPr>
          <p:nvPr>
            <p:ph type="body" idx="10"/>
          </p:nvPr>
        </p:nvSpPr>
        <p:spPr>
          <a:xfrm>
            <a:off x="4648200" y="3337560"/>
            <a:ext cx="82550" cy="294005"/>
          </a:xfrm>
          <a:prstGeom prst="rect">
            <a:avLst/>
          </a:prstGeom>
          <a:noFill/>
          <a:ln w="0" cmpd="sng">
            <a:noFill/>
            <a:prstDash val="solid"/>
          </a:ln>
        </p:spPr>
        <p:txBody>
          <a:bodyPr vert="horz" lIns="0" tIns="3683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13" name="Text Placeholder 12"/>
          <p:cNvSpPr>
            <a:spLocks noGrp="1"/>
          </p:cNvSpPr>
          <p:nvPr>
            <p:ph type="body" idx="10"/>
          </p:nvPr>
        </p:nvSpPr>
        <p:spPr>
          <a:xfrm>
            <a:off x="4908550" y="3411855"/>
            <a:ext cx="207645"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5 </a:t>
            </a:r>
          </a:p>
        </p:txBody>
      </p:sp>
      <p:sp>
        <p:nvSpPr>
          <p:cNvPr id="14" name="Text Placeholder 13"/>
          <p:cNvSpPr>
            <a:spLocks noGrp="1"/>
          </p:cNvSpPr>
          <p:nvPr>
            <p:ph type="body" idx="10"/>
          </p:nvPr>
        </p:nvSpPr>
        <p:spPr>
          <a:xfrm>
            <a:off x="365760" y="332676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400"/>
              </a:lnSpc>
              <a:spcBef>
                <a:spcPts val="245"/>
              </a:spcBef>
              <a:spcAft>
                <a:spcPts val="0"/>
              </a:spcAft>
            </a:pPr>
            <a:r>
              <a:rPr lang="en-US" sz="1400" spc="-80">
                <a:solidFill>
                  <a:srgbClr val="FFFFFF"/>
                </a:solidFill>
                <a:latin typeface="Courier New" panose="02020603050405020304" pitchFamily="3"/>
              </a:rPr>
              <a:t>031512.log </a:t>
            </a:r>
          </a:p>
        </p:txBody>
      </p:sp>
      <p:sp>
        <p:nvSpPr>
          <p:cNvPr id="15" name="Text Placeholder 14"/>
          <p:cNvSpPr>
            <a:spLocks noGrp="1"/>
          </p:cNvSpPr>
          <p:nvPr>
            <p:ph type="body" idx="10"/>
          </p:nvPr>
        </p:nvSpPr>
        <p:spPr>
          <a:xfrm>
            <a:off x="1665605" y="3360420"/>
            <a:ext cx="21082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2 </a:t>
            </a:r>
          </a:p>
        </p:txBody>
      </p:sp>
      <p:sp>
        <p:nvSpPr>
          <p:cNvPr id="16" name="Text Placeholder 15"/>
          <p:cNvSpPr>
            <a:spLocks noGrp="1"/>
          </p:cNvSpPr>
          <p:nvPr>
            <p:ph type="body" idx="10"/>
          </p:nvPr>
        </p:nvSpPr>
        <p:spPr>
          <a:xfrm>
            <a:off x="1662430" y="3646805"/>
            <a:ext cx="2076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3 </a:t>
            </a:r>
          </a:p>
        </p:txBody>
      </p:sp>
      <p:sp>
        <p:nvSpPr>
          <p:cNvPr id="17" name="Text Placeholder 16"/>
          <p:cNvSpPr>
            <a:spLocks noGrp="1"/>
          </p:cNvSpPr>
          <p:nvPr>
            <p:ph type="body" idx="10"/>
          </p:nvPr>
        </p:nvSpPr>
        <p:spPr>
          <a:xfrm>
            <a:off x="3130550" y="3126105"/>
            <a:ext cx="670560" cy="78295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90">
                <a:solidFill>
                  <a:srgbClr val="000000"/>
                </a:solidFill>
                <a:latin typeface="Calibri" panose="02020603050405020304" pitchFamily="2"/>
              </a:rPr>
              <a:t>Node A </a:t>
            </a:r>
          </a:p>
          <a:p>
            <a:pPr marL="91440" marR="0" indent="0" algn="l">
              <a:lnSpc>
                <a:spcPts val="1600"/>
              </a:lnSpc>
              <a:spcBef>
                <a:spcPts val="145"/>
              </a:spcBef>
              <a:spcAft>
                <a:spcPts val="0"/>
              </a:spcAft>
            </a:pPr>
            <a:r>
              <a:rPr lang="en-US" sz="1600" spc="280">
                <a:solidFill>
                  <a:srgbClr val="000000"/>
                </a:solidFill>
                <a:latin typeface="Calibri" panose="02020603050405020304" pitchFamily="2"/>
              </a:rPr>
              <a:t>1 3 </a:t>
            </a:r>
          </a:p>
          <a:p>
            <a:pPr marL="91440" marR="0" indent="0" algn="l">
              <a:lnSpc>
                <a:spcPts val="1600"/>
              </a:lnSpc>
              <a:spcBef>
                <a:spcPts val="675"/>
              </a:spcBef>
              <a:spcAft>
                <a:spcPts val="0"/>
              </a:spcAft>
            </a:pPr>
            <a:r>
              <a:rPr lang="en-US" sz="1600" spc="0">
                <a:solidFill>
                  <a:srgbClr val="000000"/>
                </a:solidFill>
                <a:latin typeface="Calibri" panose="02020603050405020304" pitchFamily="2"/>
              </a:rPr>
              <a:t>4 </a:t>
            </a:r>
          </a:p>
        </p:txBody>
      </p:sp>
      <p:sp>
        <p:nvSpPr>
          <p:cNvPr id="18" name="Text Placeholder 17"/>
          <p:cNvSpPr>
            <a:spLocks noGrp="1"/>
          </p:cNvSpPr>
          <p:nvPr>
            <p:ph type="body" idx="10"/>
          </p:nvPr>
        </p:nvSpPr>
        <p:spPr>
          <a:xfrm>
            <a:off x="4578985" y="3710940"/>
            <a:ext cx="21145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2 </a:t>
            </a:r>
          </a:p>
        </p:txBody>
      </p:sp>
      <p:sp>
        <p:nvSpPr>
          <p:cNvPr id="19" name="Text Placeholder 18"/>
          <p:cNvSpPr>
            <a:spLocks noGrp="1"/>
          </p:cNvSpPr>
          <p:nvPr>
            <p:ph type="body" idx="10"/>
          </p:nvPr>
        </p:nvSpPr>
        <p:spPr>
          <a:xfrm>
            <a:off x="3127375" y="4140835"/>
            <a:ext cx="6521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100">
                <a:solidFill>
                  <a:srgbClr val="000000"/>
                </a:solidFill>
                <a:latin typeface="Calibri" panose="02020603050405020304" pitchFamily="2"/>
              </a:rPr>
              <a:t>Node B </a:t>
            </a:r>
          </a:p>
        </p:txBody>
      </p:sp>
      <p:sp>
        <p:nvSpPr>
          <p:cNvPr id="20" name="Text Placeholder 19"/>
          <p:cNvSpPr>
            <a:spLocks noGrp="1"/>
          </p:cNvSpPr>
          <p:nvPr>
            <p:ph type="body" idx="10"/>
          </p:nvPr>
        </p:nvSpPr>
        <p:spPr>
          <a:xfrm>
            <a:off x="4550410" y="4119880"/>
            <a:ext cx="640080" cy="27114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E </a:t>
            </a:r>
          </a:p>
        </p:txBody>
      </p:sp>
      <p:sp>
        <p:nvSpPr>
          <p:cNvPr id="21" name="Text Placeholder 20"/>
          <p:cNvSpPr>
            <a:spLocks noGrp="1"/>
          </p:cNvSpPr>
          <p:nvPr>
            <p:ph type="body" idx="10"/>
          </p:nvPr>
        </p:nvSpPr>
        <p:spPr>
          <a:xfrm>
            <a:off x="7291070" y="4183380"/>
            <a:ext cx="454025" cy="227330"/>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40">
                <a:solidFill>
                  <a:srgbClr val="000000"/>
                </a:solidFill>
                <a:latin typeface="Calibri" panose="02020603050405020304" pitchFamily="2"/>
              </a:rPr>
              <a:t>B4,B5 </a:t>
            </a:r>
          </a:p>
        </p:txBody>
      </p:sp>
      <p:sp>
        <p:nvSpPr>
          <p:cNvPr id="22" name="Text Placeholder 21"/>
          <p:cNvSpPr>
            <a:spLocks noGrp="1"/>
          </p:cNvSpPr>
          <p:nvPr>
            <p:ph type="body" idx="10"/>
          </p:nvPr>
        </p:nvSpPr>
        <p:spPr>
          <a:xfrm>
            <a:off x="3163570" y="4430395"/>
            <a:ext cx="20129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23" name="Text Placeholder 22"/>
          <p:cNvSpPr>
            <a:spLocks noGrp="1"/>
          </p:cNvSpPr>
          <p:nvPr>
            <p:ph type="body" idx="10"/>
          </p:nvPr>
        </p:nvSpPr>
        <p:spPr>
          <a:xfrm>
            <a:off x="4591685" y="4399915"/>
            <a:ext cx="210820" cy="225425"/>
          </a:xfrm>
          <a:prstGeom prst="rect">
            <a:avLst/>
          </a:prstGeom>
          <a:noFill/>
          <a:ln w="0" cmpd="sng">
            <a:noFill/>
            <a:prstDash val="solid"/>
          </a:ln>
        </p:spPr>
        <p:txBody>
          <a:bodyPr vert="horz" lIns="0" tIns="21590" rIns="0" bIns="0" anchor="t"/>
          <a:lstStyle/>
          <a:p>
            <a:pPr marL="0" marR="0" indent="0" algn="ctr">
              <a:lnSpc>
                <a:spcPts val="1500"/>
              </a:lnSpc>
              <a:spcAft>
                <a:spcPts val="0"/>
              </a:spcAft>
            </a:pPr>
            <a:r>
              <a:rPr lang="en-US" sz="1600" spc="0">
                <a:solidFill>
                  <a:srgbClr val="000000"/>
                </a:solidFill>
                <a:latin typeface="Calibri" panose="02020603050405020304" pitchFamily="2"/>
              </a:rPr>
              <a:t>2 </a:t>
            </a:r>
          </a:p>
        </p:txBody>
      </p:sp>
      <p:sp>
        <p:nvSpPr>
          <p:cNvPr id="24" name="Text Placeholder 23"/>
          <p:cNvSpPr>
            <a:spLocks noGrp="1"/>
          </p:cNvSpPr>
          <p:nvPr>
            <p:ph type="body" idx="10"/>
          </p:nvPr>
        </p:nvSpPr>
        <p:spPr>
          <a:xfrm>
            <a:off x="3472815" y="4432935"/>
            <a:ext cx="21082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2 </a:t>
            </a:r>
          </a:p>
        </p:txBody>
      </p:sp>
      <p:sp>
        <p:nvSpPr>
          <p:cNvPr id="25" name="Text Placeholder 24"/>
          <p:cNvSpPr>
            <a:spLocks noGrp="1"/>
          </p:cNvSpPr>
          <p:nvPr>
            <p:ph type="body" idx="10"/>
          </p:nvPr>
        </p:nvSpPr>
        <p:spPr>
          <a:xfrm>
            <a:off x="4902200" y="4402455"/>
            <a:ext cx="20828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5 </a:t>
            </a:r>
          </a:p>
        </p:txBody>
      </p:sp>
      <p:sp>
        <p:nvSpPr>
          <p:cNvPr id="26" name="Text Placeholder 25"/>
          <p:cNvSpPr>
            <a:spLocks noGrp="1"/>
          </p:cNvSpPr>
          <p:nvPr>
            <p:ph type="body" idx="10"/>
          </p:nvPr>
        </p:nvSpPr>
        <p:spPr>
          <a:xfrm>
            <a:off x="3164840" y="4737735"/>
            <a:ext cx="208280"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3 </a:t>
            </a:r>
          </a:p>
        </p:txBody>
      </p:sp>
      <p:sp>
        <p:nvSpPr>
          <p:cNvPr id="27" name="Text Placeholder 26"/>
          <p:cNvSpPr>
            <a:spLocks noGrp="1"/>
          </p:cNvSpPr>
          <p:nvPr>
            <p:ph type="body" idx="10"/>
          </p:nvPr>
        </p:nvSpPr>
        <p:spPr>
          <a:xfrm>
            <a:off x="4585335" y="4689475"/>
            <a:ext cx="22034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4 </a:t>
            </a:r>
          </a:p>
        </p:txBody>
      </p:sp>
      <p:sp>
        <p:nvSpPr>
          <p:cNvPr id="28" name="Text Placeholder 27"/>
          <p:cNvSpPr>
            <a:spLocks noGrp="1"/>
          </p:cNvSpPr>
          <p:nvPr>
            <p:ph type="body" idx="10"/>
          </p:nvPr>
        </p:nvSpPr>
        <p:spPr>
          <a:xfrm>
            <a:off x="3472815" y="4737735"/>
            <a:ext cx="220345"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4 </a:t>
            </a:r>
          </a:p>
        </p:txBody>
      </p:sp>
      <p:sp>
        <p:nvSpPr>
          <p:cNvPr id="29" name="Text Placeholder 28"/>
          <p:cNvSpPr>
            <a:spLocks noGrp="1"/>
          </p:cNvSpPr>
          <p:nvPr>
            <p:ph type="body" idx="10"/>
          </p:nvPr>
        </p:nvSpPr>
        <p:spPr>
          <a:xfrm>
            <a:off x="365760" y="503999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300"/>
              </a:lnSpc>
              <a:spcBef>
                <a:spcPts val="245"/>
              </a:spcBef>
              <a:spcAft>
                <a:spcPts val="0"/>
              </a:spcAft>
            </a:pPr>
            <a:r>
              <a:rPr lang="en-US" sz="1400" spc="-80">
                <a:solidFill>
                  <a:srgbClr val="FFFFFF"/>
                </a:solidFill>
                <a:latin typeface="Courier New" panose="02020603050405020304" pitchFamily="3"/>
              </a:rPr>
              <a:t>041213.log </a:t>
            </a:r>
          </a:p>
        </p:txBody>
      </p:sp>
      <p:sp>
        <p:nvSpPr>
          <p:cNvPr id="30" name="Text Placeholder 29"/>
          <p:cNvSpPr>
            <a:spLocks noGrp="1"/>
          </p:cNvSpPr>
          <p:nvPr>
            <p:ph type="body" idx="10"/>
          </p:nvPr>
        </p:nvSpPr>
        <p:spPr>
          <a:xfrm>
            <a:off x="1659255" y="4890135"/>
            <a:ext cx="2203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4 </a:t>
            </a:r>
          </a:p>
        </p:txBody>
      </p:sp>
      <p:sp>
        <p:nvSpPr>
          <p:cNvPr id="31" name="Text Placeholder 30"/>
          <p:cNvSpPr>
            <a:spLocks noGrp="1"/>
          </p:cNvSpPr>
          <p:nvPr>
            <p:ph type="body" idx="10"/>
          </p:nvPr>
        </p:nvSpPr>
        <p:spPr>
          <a:xfrm>
            <a:off x="1665605" y="5201285"/>
            <a:ext cx="2076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5 </a:t>
            </a:r>
          </a:p>
        </p:txBody>
      </p:sp>
      <p:sp>
        <p:nvSpPr>
          <p:cNvPr id="32" name="Text Placeholder 31"/>
          <p:cNvSpPr>
            <a:spLocks noGrp="1"/>
          </p:cNvSpPr>
          <p:nvPr>
            <p:ph type="body" idx="10"/>
          </p:nvPr>
        </p:nvSpPr>
        <p:spPr>
          <a:xfrm>
            <a:off x="7464425" y="5235575"/>
            <a:ext cx="524510" cy="27114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80">
                <a:solidFill>
                  <a:srgbClr val="FFFFFF"/>
                </a:solidFill>
                <a:latin typeface="Calibri" panose="02020603050405020304" pitchFamily="2"/>
              </a:rPr>
              <a:t>Client </a:t>
            </a:r>
          </a:p>
        </p:txBody>
      </p:sp>
      <p:sp>
        <p:nvSpPr>
          <p:cNvPr id="33" name="Text Placeholder 32"/>
          <p:cNvSpPr>
            <a:spLocks noGrp="1"/>
          </p:cNvSpPr>
          <p:nvPr>
            <p:ph type="body" idx="10"/>
          </p:nvPr>
        </p:nvSpPr>
        <p:spPr>
          <a:xfrm>
            <a:off x="3124200" y="5140325"/>
            <a:ext cx="655320" cy="496570"/>
          </a:xfrm>
          <a:prstGeom prst="rect">
            <a:avLst/>
          </a:prstGeom>
          <a:noFill/>
          <a:ln w="0" cmpd="sng">
            <a:noFill/>
            <a:prstDash val="solid"/>
          </a:ln>
        </p:spPr>
        <p:txBody>
          <a:bodyPr vert="horz" lIns="0" tIns="29845" rIns="0" bIns="0" anchor="t"/>
          <a:lstStyle/>
          <a:p>
            <a:pPr marL="0" marR="0" indent="0" algn="l">
              <a:lnSpc>
                <a:spcPts val="2000"/>
              </a:lnSpc>
              <a:spcAft>
                <a:spcPts val="0"/>
              </a:spcAft>
            </a:pPr>
            <a:r>
              <a:rPr lang="en-US" sz="1750" u="sng" spc="-95">
                <a:solidFill>
                  <a:srgbClr val="000000"/>
                </a:solidFill>
                <a:latin typeface="Calibri" panose="02020603050405020304" pitchFamily="2"/>
              </a:rPr>
              <a:t>No</a:t>
            </a:r>
            <a:r>
              <a:rPr lang="en-US" sz="1750" spc="-95">
                <a:solidFill>
                  <a:srgbClr val="000000"/>
                </a:solidFill>
                <a:latin typeface="Calibri" panose="02020603050405020304" pitchFamily="2"/>
              </a:rPr>
              <a:t>d</a:t>
            </a:r>
            <a:r>
              <a:rPr lang="en-US" sz="1750" u="sng" spc="-95">
                <a:solidFill>
                  <a:srgbClr val="000000"/>
                </a:solidFill>
                <a:latin typeface="Calibri" panose="02020603050405020304" pitchFamily="2"/>
              </a:rPr>
              <a:t>e C </a:t>
            </a:r>
          </a:p>
          <a:p>
            <a:pPr marL="91440" marR="0" indent="0" algn="l">
              <a:lnSpc>
                <a:spcPts val="1600"/>
              </a:lnSpc>
              <a:spcBef>
                <a:spcPts val="95"/>
              </a:spcBef>
              <a:spcAft>
                <a:spcPts val="0"/>
              </a:spcAft>
            </a:pPr>
            <a:r>
              <a:rPr lang="en-US" sz="1600" spc="330">
                <a:solidFill>
                  <a:srgbClr val="000000"/>
                </a:solidFill>
                <a:latin typeface="Calibri" panose="02020603050405020304" pitchFamily="2"/>
              </a:rPr>
              <a:t>3 5 </a:t>
            </a:r>
          </a:p>
        </p:txBody>
      </p:sp>
      <p:sp>
        <p:nvSpPr>
          <p:cNvPr id="34" name="Text Placeholder 33"/>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1"67 </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478790" y="440690"/>
            <a:ext cx="4934585" cy="342900"/>
          </a:xfrm>
          <a:prstGeom prst="rect">
            <a:avLst/>
          </a:prstGeom>
          <a:noFill/>
          <a:ln w="0" cmpd="sng">
            <a:noFill/>
            <a:prstDash val="solid"/>
          </a:ln>
        </p:spPr>
        <p:txBody>
          <a:bodyPr vert="horz" lIns="0" tIns="28575" rIns="0" bIns="0" anchor="t"/>
          <a:lstStyle/>
          <a:p>
            <a:pPr marL="0" marR="0" indent="0" algn="l">
              <a:lnSpc>
                <a:spcPts val="2400"/>
              </a:lnSpc>
              <a:spcAft>
                <a:spcPts val="0"/>
              </a:spcAft>
            </a:pPr>
            <a:r>
              <a:rPr lang="en-US" sz="2350" spc="-40">
                <a:solidFill>
                  <a:srgbClr val="107FA7"/>
                </a:solidFill>
                <a:latin typeface="Calibri" panose="02020603050405020304" pitchFamily="2"/>
              </a:rPr>
              <a:t>Example: Storing and Retrieving Files (4) </a:t>
            </a:r>
          </a:p>
        </p:txBody>
      </p:sp>
      <p:sp>
        <p:nvSpPr>
          <p:cNvPr id="5" name="Text Placeholder 4"/>
          <p:cNvSpPr>
            <a:spLocks noGrp="1"/>
          </p:cNvSpPr>
          <p:nvPr>
            <p:ph type="body" idx="10"/>
          </p:nvPr>
        </p:nvSpPr>
        <p:spPr>
          <a:xfrm>
            <a:off x="2399030" y="1260475"/>
            <a:ext cx="8807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75">
                <a:solidFill>
                  <a:srgbClr val="107FA7"/>
                </a:solidFill>
                <a:latin typeface="Calibri" panose="02020603050405020304" pitchFamily="2"/>
              </a:rPr>
              <a:t>Metadata </a:t>
            </a:r>
          </a:p>
        </p:txBody>
      </p:sp>
      <p:sp>
        <p:nvSpPr>
          <p:cNvPr id="6" name="Text Placeholder 5"/>
          <p:cNvSpPr>
            <a:spLocks noGrp="1"/>
          </p:cNvSpPr>
          <p:nvPr>
            <p:ph type="body" idx="10"/>
          </p:nvPr>
        </p:nvSpPr>
        <p:spPr>
          <a:xfrm>
            <a:off x="7857490" y="1229995"/>
            <a:ext cx="91440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90">
                <a:solidFill>
                  <a:srgbClr val="000000"/>
                </a:solidFill>
                <a:latin typeface="Calibri" panose="02020603050405020304" pitchFamily="2"/>
              </a:rPr>
              <a:t>NameNode </a:t>
            </a:r>
          </a:p>
        </p:txBody>
      </p:sp>
      <p:sp>
        <p:nvSpPr>
          <p:cNvPr id="7" name="Text Placeholder 6"/>
          <p:cNvSpPr>
            <a:spLocks noGrp="1"/>
          </p:cNvSpPr>
          <p:nvPr>
            <p:ph type="body" idx="10"/>
          </p:nvPr>
        </p:nvSpPr>
        <p:spPr>
          <a:xfrm>
            <a:off x="2389505" y="1958340"/>
            <a:ext cx="3529965" cy="522605"/>
          </a:xfrm>
          <a:prstGeom prst="rect">
            <a:avLst/>
          </a:prstGeom>
          <a:noFill/>
          <a:ln w="0" cmpd="sng">
            <a:noFill/>
            <a:prstDash val="solid"/>
          </a:ln>
        </p:spPr>
        <p:txBody>
          <a:bodyPr vert="horz" lIns="0" tIns="0" rIns="0" bIns="0" anchor="t"/>
          <a:lstStyle/>
          <a:p>
            <a:pPr marL="0" marR="0" indent="0" algn="l">
              <a:lnSpc>
                <a:spcPts val="2000"/>
              </a:lnSpc>
              <a:spcAft>
                <a:spcPts val="0"/>
              </a:spcAft>
            </a:pPr>
            <a:r>
              <a:rPr lang="en-US" sz="1800" b="1" spc="-40">
                <a:solidFill>
                  <a:srgbClr val="000000"/>
                </a:solidFill>
                <a:latin typeface="Courier New" panose="02020603050405020304"/>
              </a:rPr>
              <a:t>/logs/031512.log</a:t>
            </a:r>
            <a:r>
              <a:rPr lang="en-US" sz="1800" spc="-30">
                <a:solidFill>
                  <a:srgbClr val="000000"/>
                </a:solidFill>
                <a:latin typeface="Courier New" panose="02020603050405020304" pitchFamily="3"/>
              </a:rPr>
              <a:t>: B1,B2,B3 </a:t>
            </a:r>
            <a:r>
              <a:rPr lang="en-US" sz="1800" b="1" spc="-40">
                <a:solidFill>
                  <a:srgbClr val="107FA7"/>
                </a:solidFill>
                <a:latin typeface="Courier New" panose="02020603050405020304"/>
              </a:rPr>
              <a:t>/logs/041213.log: B4,B5 </a:t>
            </a:r>
          </a:p>
        </p:txBody>
      </p:sp>
      <p:sp>
        <p:nvSpPr>
          <p:cNvPr id="8" name="Text Placeholder 7"/>
          <p:cNvSpPr>
            <a:spLocks noGrp="1"/>
          </p:cNvSpPr>
          <p:nvPr>
            <p:ph type="body" idx="10"/>
          </p:nvPr>
        </p:nvSpPr>
        <p:spPr>
          <a:xfrm>
            <a:off x="6239510" y="1229995"/>
            <a:ext cx="1228090" cy="1345565"/>
          </a:xfrm>
          <a:prstGeom prst="rect">
            <a:avLst/>
          </a:prstGeom>
          <a:noFill/>
          <a:ln w="0" cmpd="sng">
            <a:noFill/>
            <a:prstDash val="solid"/>
          </a:ln>
        </p:spPr>
        <p:txBody>
          <a:bodyPr vert="horz" lIns="0" tIns="24130" rIns="0" bIns="0" anchor="t"/>
          <a:lstStyle/>
          <a:p>
            <a:pPr marL="0" marR="0" indent="548640" algn="just">
              <a:lnSpc>
                <a:spcPts val="1800"/>
              </a:lnSpc>
              <a:spcAft>
                <a:spcPts val="0"/>
              </a:spcAft>
              <a:buFont typeface="Courier New"/>
              <a:buAutoNum type="arabicPeriod"/>
            </a:pPr>
            <a:r>
              <a:rPr lang="en-US" sz="1800" spc="-120">
                <a:solidFill>
                  <a:srgbClr val="000000"/>
                </a:solidFill>
                <a:latin typeface="Courier New" panose="02020603050405020304" pitchFamily="3"/>
              </a:rPr>
              <a:t>A,B,D </a:t>
            </a:r>
          </a:p>
          <a:p>
            <a:pPr marL="0" marR="0" indent="548640" algn="just">
              <a:lnSpc>
                <a:spcPts val="1700"/>
              </a:lnSpc>
              <a:spcBef>
                <a:spcPts val="375"/>
              </a:spcBef>
              <a:spcAft>
                <a:spcPts val="0"/>
              </a:spcAft>
              <a:buFont typeface="Courier New"/>
              <a:buAutoNum type="arabicPeriod"/>
            </a:pPr>
            <a:r>
              <a:rPr lang="en-US" sz="1800" spc="-130">
                <a:solidFill>
                  <a:srgbClr val="000000"/>
                </a:solidFill>
                <a:latin typeface="Courier New" panose="02020603050405020304" pitchFamily="3"/>
              </a:rPr>
              <a:t>B,D,E </a:t>
            </a:r>
          </a:p>
          <a:p>
            <a:pPr marL="0" marR="0" indent="548640" algn="just">
              <a:lnSpc>
                <a:spcPts val="1700"/>
              </a:lnSpc>
              <a:spcBef>
                <a:spcPts val="515"/>
              </a:spcBef>
              <a:spcAft>
                <a:spcPts val="0"/>
              </a:spcAft>
              <a:buFont typeface="Courier New"/>
              <a:buAutoNum type="arabicPeriod"/>
            </a:pPr>
            <a:r>
              <a:rPr lang="en-US" sz="1800" spc="-120">
                <a:solidFill>
                  <a:srgbClr val="000000"/>
                </a:solidFill>
                <a:latin typeface="Courier New" panose="02020603050405020304" pitchFamily="3"/>
              </a:rPr>
              <a:t>A,B,C </a:t>
            </a:r>
          </a:p>
          <a:p>
            <a:pPr marL="0" marR="0" indent="548640" algn="just">
              <a:lnSpc>
                <a:spcPts val="1800"/>
              </a:lnSpc>
              <a:spcBef>
                <a:spcPts val="370"/>
              </a:spcBef>
              <a:spcAft>
                <a:spcPts val="0"/>
              </a:spcAft>
              <a:buFont typeface="Courier New"/>
              <a:buAutoNum type="arabicPeriod"/>
            </a:pPr>
            <a:r>
              <a:rPr lang="en-US" sz="1800" b="1" spc="-90">
                <a:solidFill>
                  <a:srgbClr val="107FA7"/>
                </a:solidFill>
                <a:latin typeface="Courier New" panose="02020603050405020304"/>
              </a:rPr>
              <a:t>A,B,E </a:t>
            </a:r>
          </a:p>
          <a:p>
            <a:pPr marL="0" marR="0" indent="548640" algn="just">
              <a:lnSpc>
                <a:spcPts val="1700"/>
              </a:lnSpc>
              <a:spcBef>
                <a:spcPts val="440"/>
              </a:spcBef>
              <a:spcAft>
                <a:spcPts val="0"/>
              </a:spcAft>
              <a:buFont typeface="Courier New"/>
              <a:buAutoNum type="arabicPeriod"/>
            </a:pPr>
            <a:r>
              <a:rPr lang="en-US" sz="1800" b="1" spc="-105">
                <a:solidFill>
                  <a:srgbClr val="107FA7"/>
                </a:solidFill>
                <a:latin typeface="Courier New" panose="02020603050405020304"/>
              </a:rPr>
              <a:t>C,E,D </a:t>
            </a:r>
          </a:p>
        </p:txBody>
      </p:sp>
      <p:sp>
        <p:nvSpPr>
          <p:cNvPr id="9" name="Text Placeholder 8"/>
          <p:cNvSpPr>
            <a:spLocks noGrp="1"/>
          </p:cNvSpPr>
          <p:nvPr>
            <p:ph type="body" idx="10"/>
          </p:nvPr>
        </p:nvSpPr>
        <p:spPr>
          <a:xfrm>
            <a:off x="1670050" y="3067685"/>
            <a:ext cx="20129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10" name="Text Placeholder 9"/>
          <p:cNvSpPr>
            <a:spLocks noGrp="1"/>
          </p:cNvSpPr>
          <p:nvPr>
            <p:ph type="body" idx="10"/>
          </p:nvPr>
        </p:nvSpPr>
        <p:spPr>
          <a:xfrm>
            <a:off x="4541520" y="3119755"/>
            <a:ext cx="670560"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100">
                <a:solidFill>
                  <a:srgbClr val="000000"/>
                </a:solidFill>
                <a:latin typeface="Calibri" panose="02020603050405020304" pitchFamily="2"/>
              </a:rPr>
              <a:t>Node D </a:t>
            </a:r>
          </a:p>
        </p:txBody>
      </p:sp>
      <p:sp>
        <p:nvSpPr>
          <p:cNvPr id="11" name="Text Placeholder 10"/>
          <p:cNvSpPr>
            <a:spLocks noGrp="1"/>
          </p:cNvSpPr>
          <p:nvPr>
            <p:ph type="body" idx="10"/>
          </p:nvPr>
        </p:nvSpPr>
        <p:spPr>
          <a:xfrm>
            <a:off x="3130550" y="3126105"/>
            <a:ext cx="670560"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90">
                <a:solidFill>
                  <a:srgbClr val="000000"/>
                </a:solidFill>
                <a:latin typeface="Calibri" panose="02020603050405020304" pitchFamily="2"/>
              </a:rPr>
              <a:t>Node A </a:t>
            </a:r>
          </a:p>
        </p:txBody>
      </p:sp>
      <p:sp>
        <p:nvSpPr>
          <p:cNvPr id="12" name="Text Placeholder 11"/>
          <p:cNvSpPr>
            <a:spLocks noGrp="1"/>
          </p:cNvSpPr>
          <p:nvPr>
            <p:ph type="body" idx="10"/>
          </p:nvPr>
        </p:nvSpPr>
        <p:spPr>
          <a:xfrm>
            <a:off x="365760" y="332676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400"/>
              </a:lnSpc>
              <a:spcBef>
                <a:spcPts val="245"/>
              </a:spcBef>
              <a:spcAft>
                <a:spcPts val="0"/>
              </a:spcAft>
            </a:pPr>
            <a:r>
              <a:rPr lang="en-US" sz="1400" spc="-80">
                <a:solidFill>
                  <a:srgbClr val="FFFFFF"/>
                </a:solidFill>
                <a:latin typeface="Courier New" panose="02020603050405020304" pitchFamily="3"/>
              </a:rPr>
              <a:t>031512.log </a:t>
            </a:r>
          </a:p>
        </p:txBody>
      </p:sp>
      <p:sp>
        <p:nvSpPr>
          <p:cNvPr id="13" name="Text Placeholder 12"/>
          <p:cNvSpPr>
            <a:spLocks noGrp="1"/>
          </p:cNvSpPr>
          <p:nvPr>
            <p:ph type="body" idx="10"/>
          </p:nvPr>
        </p:nvSpPr>
        <p:spPr>
          <a:xfrm>
            <a:off x="7455535" y="3180715"/>
            <a:ext cx="1490345" cy="23304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35">
                <a:solidFill>
                  <a:srgbClr val="000000"/>
                </a:solidFill>
                <a:latin typeface="Calibri" panose="02020603050405020304" pitchFamily="2"/>
              </a:rPr>
              <a:t>/logs/041213.log? </a:t>
            </a:r>
          </a:p>
        </p:txBody>
      </p:sp>
      <p:sp>
        <p:nvSpPr>
          <p:cNvPr id="14" name="Text Placeholder 13"/>
          <p:cNvSpPr>
            <a:spLocks noGrp="1"/>
          </p:cNvSpPr>
          <p:nvPr>
            <p:ph type="body" idx="10"/>
          </p:nvPr>
        </p:nvSpPr>
        <p:spPr>
          <a:xfrm>
            <a:off x="1665605" y="3360420"/>
            <a:ext cx="21082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2 </a:t>
            </a:r>
          </a:p>
        </p:txBody>
      </p:sp>
      <p:sp>
        <p:nvSpPr>
          <p:cNvPr id="15" name="Text Placeholder 14"/>
          <p:cNvSpPr>
            <a:spLocks noGrp="1"/>
          </p:cNvSpPr>
          <p:nvPr>
            <p:ph type="body" idx="10"/>
          </p:nvPr>
        </p:nvSpPr>
        <p:spPr>
          <a:xfrm>
            <a:off x="3164840" y="3397250"/>
            <a:ext cx="521970" cy="222250"/>
          </a:xfrm>
          <a:prstGeom prst="rect">
            <a:avLst/>
          </a:prstGeom>
          <a:noFill/>
          <a:ln w="0" cmpd="sng">
            <a:noFill/>
            <a:prstDash val="solid"/>
          </a:ln>
        </p:spPr>
        <p:txBody>
          <a:bodyPr vert="horz" lIns="0" tIns="18415" rIns="0" bIns="0" anchor="t"/>
          <a:lstStyle/>
          <a:p>
            <a:pPr marL="0" marR="0" indent="0" algn="l">
              <a:lnSpc>
                <a:spcPts val="1500"/>
              </a:lnSpc>
              <a:spcAft>
                <a:spcPts val="0"/>
              </a:spcAft>
            </a:pPr>
            <a:r>
              <a:rPr lang="en-US" sz="1600" spc="365">
                <a:solidFill>
                  <a:srgbClr val="000000"/>
                </a:solidFill>
                <a:latin typeface="Calibri" panose="02020603050405020304" pitchFamily="2"/>
              </a:rPr>
              <a:t>1 3 </a:t>
            </a:r>
          </a:p>
        </p:txBody>
      </p:sp>
      <p:sp>
        <p:nvSpPr>
          <p:cNvPr id="16" name="Text Placeholder 15"/>
          <p:cNvSpPr>
            <a:spLocks noGrp="1"/>
          </p:cNvSpPr>
          <p:nvPr>
            <p:ph type="body" idx="10"/>
          </p:nvPr>
        </p:nvSpPr>
        <p:spPr>
          <a:xfrm>
            <a:off x="4587240" y="3406140"/>
            <a:ext cx="20129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1 </a:t>
            </a:r>
          </a:p>
        </p:txBody>
      </p:sp>
      <p:sp>
        <p:nvSpPr>
          <p:cNvPr id="17" name="Text Placeholder 16"/>
          <p:cNvSpPr>
            <a:spLocks noGrp="1"/>
          </p:cNvSpPr>
          <p:nvPr>
            <p:ph type="body" idx="10"/>
          </p:nvPr>
        </p:nvSpPr>
        <p:spPr>
          <a:xfrm>
            <a:off x="4908550" y="3411855"/>
            <a:ext cx="207645"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5 </a:t>
            </a:r>
          </a:p>
        </p:txBody>
      </p:sp>
      <p:sp>
        <p:nvSpPr>
          <p:cNvPr id="18" name="Text Placeholder 17"/>
          <p:cNvSpPr>
            <a:spLocks noGrp="1"/>
          </p:cNvSpPr>
          <p:nvPr>
            <p:ph type="body" idx="10"/>
          </p:nvPr>
        </p:nvSpPr>
        <p:spPr>
          <a:xfrm>
            <a:off x="1662430" y="3646805"/>
            <a:ext cx="2076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3 </a:t>
            </a:r>
          </a:p>
        </p:txBody>
      </p:sp>
      <p:sp>
        <p:nvSpPr>
          <p:cNvPr id="19" name="Text Placeholder 18"/>
          <p:cNvSpPr>
            <a:spLocks noGrp="1"/>
          </p:cNvSpPr>
          <p:nvPr>
            <p:ph type="body" idx="10"/>
          </p:nvPr>
        </p:nvSpPr>
        <p:spPr>
          <a:xfrm>
            <a:off x="3149600" y="3683635"/>
            <a:ext cx="2203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4 </a:t>
            </a:r>
          </a:p>
        </p:txBody>
      </p:sp>
      <p:sp>
        <p:nvSpPr>
          <p:cNvPr id="20" name="Text Placeholder 19"/>
          <p:cNvSpPr>
            <a:spLocks noGrp="1"/>
          </p:cNvSpPr>
          <p:nvPr>
            <p:ph type="body" idx="10"/>
          </p:nvPr>
        </p:nvSpPr>
        <p:spPr>
          <a:xfrm>
            <a:off x="4578985" y="3710940"/>
            <a:ext cx="21145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2 </a:t>
            </a:r>
          </a:p>
        </p:txBody>
      </p:sp>
      <p:sp>
        <p:nvSpPr>
          <p:cNvPr id="21" name="Text Placeholder 20"/>
          <p:cNvSpPr>
            <a:spLocks noGrp="1"/>
          </p:cNvSpPr>
          <p:nvPr>
            <p:ph type="body" idx="10"/>
          </p:nvPr>
        </p:nvSpPr>
        <p:spPr>
          <a:xfrm>
            <a:off x="3127375" y="4140835"/>
            <a:ext cx="6521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100">
                <a:solidFill>
                  <a:srgbClr val="000000"/>
                </a:solidFill>
                <a:latin typeface="Calibri" panose="02020603050405020304" pitchFamily="2"/>
              </a:rPr>
              <a:t>Node B </a:t>
            </a:r>
          </a:p>
        </p:txBody>
      </p:sp>
      <p:sp>
        <p:nvSpPr>
          <p:cNvPr id="22" name="Text Placeholder 21"/>
          <p:cNvSpPr>
            <a:spLocks noGrp="1"/>
          </p:cNvSpPr>
          <p:nvPr>
            <p:ph type="body" idx="10"/>
          </p:nvPr>
        </p:nvSpPr>
        <p:spPr>
          <a:xfrm>
            <a:off x="7291070" y="4183380"/>
            <a:ext cx="454025" cy="227330"/>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40">
                <a:solidFill>
                  <a:srgbClr val="000000"/>
                </a:solidFill>
                <a:latin typeface="Calibri" panose="02020603050405020304" pitchFamily="2"/>
              </a:rPr>
              <a:t>B4,B5 </a:t>
            </a:r>
          </a:p>
        </p:txBody>
      </p:sp>
      <p:sp>
        <p:nvSpPr>
          <p:cNvPr id="23" name="Text Placeholder 22"/>
          <p:cNvSpPr>
            <a:spLocks noGrp="1"/>
          </p:cNvSpPr>
          <p:nvPr>
            <p:ph type="body" idx="10"/>
          </p:nvPr>
        </p:nvSpPr>
        <p:spPr>
          <a:xfrm>
            <a:off x="4550410" y="4119880"/>
            <a:ext cx="640080" cy="506730"/>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E </a:t>
            </a:r>
          </a:p>
          <a:p>
            <a:pPr marL="91440" marR="0" indent="0" algn="l">
              <a:lnSpc>
                <a:spcPts val="1500"/>
              </a:lnSpc>
              <a:spcBef>
                <a:spcPts val="250"/>
              </a:spcBef>
              <a:spcAft>
                <a:spcPts val="0"/>
              </a:spcAft>
            </a:pPr>
            <a:r>
              <a:rPr lang="en-US" sz="1600" spc="275">
                <a:solidFill>
                  <a:srgbClr val="000000"/>
                </a:solidFill>
                <a:latin typeface="Calibri" panose="02020603050405020304" pitchFamily="2"/>
              </a:rPr>
              <a:t>2 5 </a:t>
            </a:r>
          </a:p>
        </p:txBody>
      </p:sp>
      <p:sp>
        <p:nvSpPr>
          <p:cNvPr id="24" name="Text Placeholder 23"/>
          <p:cNvSpPr>
            <a:spLocks noGrp="1"/>
          </p:cNvSpPr>
          <p:nvPr>
            <p:ph type="body" idx="10"/>
          </p:nvPr>
        </p:nvSpPr>
        <p:spPr>
          <a:xfrm>
            <a:off x="3163570" y="4430395"/>
            <a:ext cx="20129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25" name="Text Placeholder 24"/>
          <p:cNvSpPr>
            <a:spLocks noGrp="1"/>
          </p:cNvSpPr>
          <p:nvPr>
            <p:ph type="body" idx="10"/>
          </p:nvPr>
        </p:nvSpPr>
        <p:spPr>
          <a:xfrm>
            <a:off x="3472815" y="4432935"/>
            <a:ext cx="21082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2 </a:t>
            </a:r>
          </a:p>
        </p:txBody>
      </p:sp>
      <p:sp>
        <p:nvSpPr>
          <p:cNvPr id="26" name="Text Placeholder 25"/>
          <p:cNvSpPr>
            <a:spLocks noGrp="1"/>
          </p:cNvSpPr>
          <p:nvPr>
            <p:ph type="body" idx="10"/>
          </p:nvPr>
        </p:nvSpPr>
        <p:spPr>
          <a:xfrm>
            <a:off x="3164840" y="4737735"/>
            <a:ext cx="208280"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3 </a:t>
            </a:r>
          </a:p>
        </p:txBody>
      </p:sp>
      <p:sp>
        <p:nvSpPr>
          <p:cNvPr id="27" name="Text Placeholder 26"/>
          <p:cNvSpPr>
            <a:spLocks noGrp="1"/>
          </p:cNvSpPr>
          <p:nvPr>
            <p:ph type="body" idx="10"/>
          </p:nvPr>
        </p:nvSpPr>
        <p:spPr>
          <a:xfrm>
            <a:off x="4585335" y="4689475"/>
            <a:ext cx="22034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4 </a:t>
            </a:r>
          </a:p>
        </p:txBody>
      </p:sp>
      <p:sp>
        <p:nvSpPr>
          <p:cNvPr id="28" name="Text Placeholder 27"/>
          <p:cNvSpPr>
            <a:spLocks noGrp="1"/>
          </p:cNvSpPr>
          <p:nvPr>
            <p:ph type="body" idx="10"/>
          </p:nvPr>
        </p:nvSpPr>
        <p:spPr>
          <a:xfrm>
            <a:off x="3472815" y="4737735"/>
            <a:ext cx="220345"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4 </a:t>
            </a:r>
          </a:p>
        </p:txBody>
      </p:sp>
      <p:sp>
        <p:nvSpPr>
          <p:cNvPr id="29" name="Text Placeholder 28"/>
          <p:cNvSpPr>
            <a:spLocks noGrp="1"/>
          </p:cNvSpPr>
          <p:nvPr>
            <p:ph type="body" idx="10"/>
          </p:nvPr>
        </p:nvSpPr>
        <p:spPr>
          <a:xfrm>
            <a:off x="365760" y="503999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300"/>
              </a:lnSpc>
              <a:spcBef>
                <a:spcPts val="245"/>
              </a:spcBef>
              <a:spcAft>
                <a:spcPts val="0"/>
              </a:spcAft>
            </a:pPr>
            <a:r>
              <a:rPr lang="en-US" sz="1400" spc="-80">
                <a:solidFill>
                  <a:srgbClr val="FFFFFF"/>
                </a:solidFill>
                <a:latin typeface="Courier New" panose="02020603050405020304" pitchFamily="3"/>
              </a:rPr>
              <a:t>041213.log </a:t>
            </a:r>
          </a:p>
        </p:txBody>
      </p:sp>
      <p:sp>
        <p:nvSpPr>
          <p:cNvPr id="30" name="Text Placeholder 29"/>
          <p:cNvSpPr>
            <a:spLocks noGrp="1"/>
          </p:cNvSpPr>
          <p:nvPr>
            <p:ph type="body" idx="10"/>
          </p:nvPr>
        </p:nvSpPr>
        <p:spPr>
          <a:xfrm>
            <a:off x="1659255" y="4890135"/>
            <a:ext cx="2203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4 </a:t>
            </a:r>
          </a:p>
        </p:txBody>
      </p:sp>
      <p:sp>
        <p:nvSpPr>
          <p:cNvPr id="31" name="Text Placeholder 30"/>
          <p:cNvSpPr>
            <a:spLocks noGrp="1"/>
          </p:cNvSpPr>
          <p:nvPr>
            <p:ph type="body" idx="10"/>
          </p:nvPr>
        </p:nvSpPr>
        <p:spPr>
          <a:xfrm>
            <a:off x="1665605" y="5201285"/>
            <a:ext cx="2076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5 </a:t>
            </a:r>
          </a:p>
        </p:txBody>
      </p:sp>
      <p:sp>
        <p:nvSpPr>
          <p:cNvPr id="32" name="Text Placeholder 31"/>
          <p:cNvSpPr>
            <a:spLocks noGrp="1"/>
          </p:cNvSpPr>
          <p:nvPr>
            <p:ph type="body" idx="10"/>
          </p:nvPr>
        </p:nvSpPr>
        <p:spPr>
          <a:xfrm>
            <a:off x="7464425" y="5235575"/>
            <a:ext cx="524510" cy="27114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80">
                <a:solidFill>
                  <a:srgbClr val="FFFFFF"/>
                </a:solidFill>
                <a:latin typeface="Calibri" panose="02020603050405020304" pitchFamily="2"/>
              </a:rPr>
              <a:t>Client </a:t>
            </a:r>
          </a:p>
        </p:txBody>
      </p:sp>
      <p:sp>
        <p:nvSpPr>
          <p:cNvPr id="33" name="Text Placeholder 32"/>
          <p:cNvSpPr>
            <a:spLocks noGrp="1"/>
          </p:cNvSpPr>
          <p:nvPr>
            <p:ph type="body" idx="10"/>
          </p:nvPr>
        </p:nvSpPr>
        <p:spPr>
          <a:xfrm>
            <a:off x="3124200" y="5140325"/>
            <a:ext cx="655320" cy="496570"/>
          </a:xfrm>
          <a:prstGeom prst="rect">
            <a:avLst/>
          </a:prstGeom>
          <a:noFill/>
          <a:ln w="0" cmpd="sng">
            <a:noFill/>
            <a:prstDash val="solid"/>
          </a:ln>
        </p:spPr>
        <p:txBody>
          <a:bodyPr vert="horz" lIns="0" tIns="29845" rIns="0" bIns="0" anchor="t"/>
          <a:lstStyle/>
          <a:p>
            <a:pPr marL="0" marR="0" indent="0" algn="l">
              <a:lnSpc>
                <a:spcPts val="2000"/>
              </a:lnSpc>
              <a:spcAft>
                <a:spcPts val="0"/>
              </a:spcAft>
            </a:pPr>
            <a:r>
              <a:rPr lang="en-US" sz="1750" u="sng" spc="-95">
                <a:solidFill>
                  <a:srgbClr val="000000"/>
                </a:solidFill>
                <a:latin typeface="Calibri" panose="02020603050405020304" pitchFamily="2"/>
              </a:rPr>
              <a:t>No</a:t>
            </a:r>
            <a:r>
              <a:rPr lang="en-US" sz="1750" spc="-95">
                <a:solidFill>
                  <a:srgbClr val="000000"/>
                </a:solidFill>
                <a:latin typeface="Calibri" panose="02020603050405020304" pitchFamily="2"/>
              </a:rPr>
              <a:t>d</a:t>
            </a:r>
            <a:r>
              <a:rPr lang="en-US" sz="1750" u="sng" spc="-95">
                <a:solidFill>
                  <a:srgbClr val="000000"/>
                </a:solidFill>
                <a:latin typeface="Calibri" panose="02020603050405020304" pitchFamily="2"/>
              </a:rPr>
              <a:t>e C </a:t>
            </a:r>
          </a:p>
          <a:p>
            <a:pPr marL="91440" marR="0" indent="0" algn="l">
              <a:lnSpc>
                <a:spcPts val="1600"/>
              </a:lnSpc>
              <a:spcBef>
                <a:spcPts val="95"/>
              </a:spcBef>
              <a:spcAft>
                <a:spcPts val="0"/>
              </a:spcAft>
            </a:pPr>
            <a:r>
              <a:rPr lang="en-US" sz="1600" spc="330">
                <a:solidFill>
                  <a:srgbClr val="000000"/>
                </a:solidFill>
                <a:latin typeface="Calibri" panose="02020603050405020304" pitchFamily="2"/>
              </a:rPr>
              <a:t>3 5 </a:t>
            </a:r>
          </a:p>
        </p:txBody>
      </p:sp>
      <p:sp>
        <p:nvSpPr>
          <p:cNvPr id="34" name="Text Placeholder 33"/>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1"68 </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25">
                <a:solidFill>
                  <a:srgbClr val="107FA7"/>
                </a:solidFill>
                <a:latin typeface="Calibri" panose="02020603050405020304" pitchFamily="2"/>
              </a:rPr>
              <a:t>HDFS NameNode Availability </a:t>
            </a:r>
          </a:p>
        </p:txBody>
      </p:sp>
      <p:sp>
        <p:nvSpPr>
          <p:cNvPr id="3" name="Text Placeholder 2"/>
          <p:cNvSpPr>
            <a:spLocks noGrp="1"/>
          </p:cNvSpPr>
          <p:nvPr>
            <p:ph type="body" idx="10"/>
          </p:nvPr>
        </p:nvSpPr>
        <p:spPr>
          <a:xfrm>
            <a:off x="560705" y="1110615"/>
            <a:ext cx="6451600" cy="1222375"/>
          </a:xfrm>
          <a:prstGeom prst="rect">
            <a:avLst/>
          </a:prstGeom>
          <a:noFill/>
          <a:ln w="0" cmpd="sng">
            <a:noFill/>
            <a:prstDash val="solid"/>
          </a:ln>
        </p:spPr>
        <p:txBody>
          <a:bodyPr vert="horz" lIns="0" tIns="90805" rIns="0" bIns="0" anchor="t">
            <a:normAutofit fontScale="70000"/>
          </a:bodyPr>
          <a:lstStyle/>
          <a:p>
            <a:pPr marL="0" marR="0" indent="182880" algn="l">
              <a:lnSpc>
                <a:spcPts val="2200"/>
              </a:lnSpc>
              <a:spcAft>
                <a:spcPts val="0"/>
              </a:spcAft>
              <a:buFont typeface="Symbol"/>
              <a:buChar char="·"/>
            </a:pPr>
            <a:r>
              <a:rPr lang="en-US" sz="1950" b="1" spc="20">
                <a:solidFill>
                  <a:srgbClr val="000000"/>
                </a:solidFill>
                <a:latin typeface="Calibri" panose="02020603050405020304" pitchFamily="2"/>
              </a:rPr>
              <a:t>The NameNode daemon must be running at all </a:t>
            </a:r>
            <a:r>
              <a:rPr lang="en-US" sz="1850" b="1" spc="20">
                <a:solidFill>
                  <a:srgbClr val="000000"/>
                </a:solidFill>
                <a:latin typeface="Arial" panose="02020603050405020304" pitchFamily="2"/>
              </a:rPr>
              <a:t>ti</a:t>
            </a:r>
            <a:r>
              <a:rPr lang="en-US" sz="1950" b="1" spc="20">
                <a:solidFill>
                  <a:srgbClr val="000000"/>
                </a:solidFill>
                <a:latin typeface="Calibri" panose="02020603050405020304" pitchFamily="2"/>
              </a:rPr>
              <a:t>mes </a:t>
            </a:r>
          </a:p>
          <a:p>
            <a:pPr marL="0" marR="0" indent="0" algn="r">
              <a:lnSpc>
                <a:spcPts val="2400"/>
              </a:lnSpc>
              <a:spcBef>
                <a:spcPts val="265"/>
              </a:spcBef>
              <a:spcAft>
                <a:spcPts val="4015"/>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If the NameNode stops, the cluster becomes inaccessible </a:t>
            </a:r>
          </a:p>
        </p:txBody>
      </p:sp>
      <p:sp>
        <p:nvSpPr>
          <p:cNvPr id="4" name="Text Placeholder 3"/>
          <p:cNvSpPr>
            <a:spLocks noGrp="1"/>
          </p:cNvSpPr>
          <p:nvPr>
            <p:ph type="body" idx="10"/>
          </p:nvPr>
        </p:nvSpPr>
        <p:spPr>
          <a:xfrm>
            <a:off x="588010" y="2332990"/>
            <a:ext cx="3975100" cy="1920240"/>
          </a:xfrm>
          <a:prstGeom prst="rect">
            <a:avLst/>
          </a:prstGeom>
          <a:noFill/>
          <a:ln w="0" cmpd="sng">
            <a:noFill/>
            <a:prstDash val="solid"/>
          </a:ln>
        </p:spPr>
        <p:txBody>
          <a:bodyPr vert="horz" lIns="0" tIns="93980" rIns="0" bIns="0" anchor="t">
            <a:normAutofit fontScale="85000"/>
          </a:bodyPr>
          <a:lstStyle/>
          <a:p>
            <a:pPr marL="0" marR="0" indent="182880" algn="l">
              <a:lnSpc>
                <a:spcPts val="2100"/>
              </a:lnSpc>
              <a:spcAft>
                <a:spcPts val="0"/>
              </a:spcAft>
              <a:buFont typeface="Symbol"/>
              <a:buChar char="·"/>
            </a:pPr>
            <a:r>
              <a:rPr lang="en-US" sz="1950" b="1" spc="-5">
                <a:solidFill>
                  <a:srgbClr val="000000"/>
                </a:solidFill>
                <a:latin typeface="Calibri" panose="02020603050405020304" pitchFamily="2"/>
              </a:rPr>
              <a:t>High Availability mode (in CDH4 and </a:t>
            </a:r>
          </a:p>
          <a:p>
            <a:pPr marL="137160" marR="0" indent="0" algn="l">
              <a:lnSpc>
                <a:spcPts val="2000"/>
              </a:lnSpc>
              <a:spcBef>
                <a:spcPts val="375"/>
              </a:spcBef>
              <a:spcAft>
                <a:spcPts val="0"/>
              </a:spcAft>
            </a:pPr>
            <a:r>
              <a:rPr lang="en-US" sz="1950" b="1" spc="-10">
                <a:solidFill>
                  <a:srgbClr val="000000"/>
                </a:solidFill>
                <a:latin typeface="Calibri" panose="02020603050405020304" pitchFamily="2"/>
              </a:rPr>
              <a:t>later) </a:t>
            </a:r>
          </a:p>
          <a:p>
            <a:pPr marL="0" marR="0" indent="0" algn="ctr">
              <a:lnSpc>
                <a:spcPts val="2400"/>
              </a:lnSpc>
              <a:spcBef>
                <a:spcPts val="400"/>
              </a:spcBef>
              <a:spcAft>
                <a:spcPts val="0"/>
              </a:spcAft>
            </a:pPr>
            <a:r>
              <a:rPr lang="en-US" sz="1550" spc="35">
                <a:solidFill>
                  <a:srgbClr val="107FA7"/>
                </a:solidFill>
                <a:latin typeface="Arial" panose="02020603050405020304" pitchFamily="2"/>
              </a:rPr>
              <a:t>–</a:t>
            </a:r>
            <a:r>
              <a:rPr lang="en-US" sz="1950" spc="35">
                <a:solidFill>
                  <a:srgbClr val="000000"/>
                </a:solidFill>
                <a:latin typeface="Calibri" panose="02020603050405020304" pitchFamily="2"/>
              </a:rPr>
              <a:t> Two NameNodes: Ac</a:t>
            </a:r>
            <a:r>
              <a:rPr lang="en-US" sz="1850" spc="35">
                <a:solidFill>
                  <a:srgbClr val="000000"/>
                </a:solidFill>
                <a:latin typeface="Arial" panose="02020603050405020304" pitchFamily="2"/>
              </a:rPr>
              <a:t>ti</a:t>
            </a:r>
            <a:r>
              <a:rPr lang="en-US" sz="1950" spc="35">
                <a:solidFill>
                  <a:srgbClr val="000000"/>
                </a:solidFill>
                <a:latin typeface="Calibri" panose="02020603050405020304" pitchFamily="2"/>
              </a:rPr>
              <a:t>ve and </a:t>
            </a:r>
          </a:p>
          <a:p>
            <a:pPr marL="548640" marR="0" indent="0" algn="l">
              <a:lnSpc>
                <a:spcPts val="2000"/>
              </a:lnSpc>
              <a:spcBef>
                <a:spcPts val="285"/>
              </a:spcBef>
              <a:spcAft>
                <a:spcPts val="4730"/>
              </a:spcAft>
            </a:pPr>
            <a:r>
              <a:rPr lang="en-US" sz="1950" spc="15">
                <a:solidFill>
                  <a:srgbClr val="000000"/>
                </a:solidFill>
                <a:latin typeface="Calibri" panose="02020603050405020304" pitchFamily="2"/>
              </a:rPr>
              <a:t>Standby </a:t>
            </a:r>
          </a:p>
        </p:txBody>
      </p:sp>
      <p:sp>
        <p:nvSpPr>
          <p:cNvPr id="7" name="Text Placeholder 6"/>
          <p:cNvSpPr>
            <a:spLocks noGrp="1"/>
          </p:cNvSpPr>
          <p:nvPr>
            <p:ph type="body" idx="10"/>
          </p:nvPr>
        </p:nvSpPr>
        <p:spPr>
          <a:xfrm>
            <a:off x="5093335" y="2785110"/>
            <a:ext cx="563880" cy="808355"/>
          </a:xfrm>
          <a:prstGeom prst="rect">
            <a:avLst/>
          </a:prstGeom>
          <a:noFill/>
          <a:ln w="0" cmpd="sng">
            <a:noFill/>
            <a:prstDash val="solid"/>
          </a:ln>
        </p:spPr>
        <p:txBody>
          <a:bodyPr vert="horz" lIns="0" tIns="27940" rIns="0" bIns="0" anchor="t"/>
          <a:lstStyle/>
          <a:p>
            <a:pPr marL="0" marR="0" indent="0" algn="l">
              <a:lnSpc>
                <a:spcPts val="1900"/>
              </a:lnSpc>
              <a:spcAft>
                <a:spcPts val="0"/>
              </a:spcAft>
            </a:pPr>
            <a:r>
              <a:rPr lang="en-US" sz="1800" spc="-60">
                <a:solidFill>
                  <a:srgbClr val="000000"/>
                </a:solidFill>
                <a:latin typeface="Calibri" panose="02020603050405020304" pitchFamily="2"/>
              </a:rPr>
              <a:t>Ac</a:t>
            </a:r>
            <a:r>
              <a:rPr lang="en-US" sz="1600" spc="-60">
                <a:solidFill>
                  <a:srgbClr val="000000"/>
                </a:solidFill>
                <a:latin typeface="Arial" panose="02020603050405020304" pitchFamily="2"/>
              </a:rPr>
              <a:t>ti</a:t>
            </a:r>
            <a:r>
              <a:rPr lang="en-US" sz="1800" spc="-60">
                <a:solidFill>
                  <a:srgbClr val="000000"/>
                </a:solidFill>
                <a:latin typeface="Calibri" panose="02020603050405020304" pitchFamily="2"/>
              </a:rPr>
              <a:t>ve </a:t>
            </a:r>
          </a:p>
          <a:p>
            <a:pPr marL="0" marR="0" indent="0" algn="l">
              <a:lnSpc>
                <a:spcPts val="1900"/>
              </a:lnSpc>
              <a:spcBef>
                <a:spcPts val="180"/>
              </a:spcBef>
              <a:spcAft>
                <a:spcPts val="0"/>
              </a:spcAft>
            </a:pPr>
            <a:r>
              <a:rPr lang="en-US" sz="1800" spc="-114">
                <a:solidFill>
                  <a:srgbClr val="000000"/>
                </a:solidFill>
                <a:latin typeface="Calibri" panose="02020603050405020304" pitchFamily="2"/>
              </a:rPr>
              <a:t>Name </a:t>
            </a:r>
          </a:p>
          <a:p>
            <a:pPr marL="0" marR="0" indent="0" algn="l">
              <a:lnSpc>
                <a:spcPts val="1800"/>
              </a:lnSpc>
              <a:spcBef>
                <a:spcPts val="360"/>
              </a:spcBef>
              <a:spcAft>
                <a:spcPts val="0"/>
              </a:spcAft>
            </a:pPr>
            <a:r>
              <a:rPr lang="en-US" sz="1800" spc="-45">
                <a:solidFill>
                  <a:srgbClr val="000000"/>
                </a:solidFill>
                <a:latin typeface="Calibri" panose="02020603050405020304" pitchFamily="2"/>
              </a:rPr>
              <a:t>Node </a:t>
            </a:r>
          </a:p>
        </p:txBody>
      </p:sp>
      <p:sp>
        <p:nvSpPr>
          <p:cNvPr id="8" name="Text Placeholder 7"/>
          <p:cNvSpPr>
            <a:spLocks noGrp="1"/>
          </p:cNvSpPr>
          <p:nvPr>
            <p:ph type="body" idx="10"/>
          </p:nvPr>
        </p:nvSpPr>
        <p:spPr>
          <a:xfrm>
            <a:off x="6742430" y="2787650"/>
            <a:ext cx="749300" cy="80581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80">
                <a:solidFill>
                  <a:srgbClr val="000000"/>
                </a:solidFill>
                <a:latin typeface="Calibri" panose="02020603050405020304" pitchFamily="2"/>
              </a:rPr>
              <a:t>Standby </a:t>
            </a:r>
          </a:p>
          <a:p>
            <a:pPr marL="0" marR="0" indent="0" algn="l">
              <a:lnSpc>
                <a:spcPts val="1900"/>
              </a:lnSpc>
              <a:spcBef>
                <a:spcPts val="235"/>
              </a:spcBef>
              <a:spcAft>
                <a:spcPts val="0"/>
              </a:spcAft>
            </a:pPr>
            <a:r>
              <a:rPr lang="en-US" sz="1800" spc="-45">
                <a:solidFill>
                  <a:srgbClr val="000000"/>
                </a:solidFill>
                <a:latin typeface="Calibri" panose="02020603050405020304" pitchFamily="2"/>
              </a:rPr>
              <a:t>Name </a:t>
            </a:r>
          </a:p>
          <a:p>
            <a:pPr marL="0" marR="0" indent="0" algn="l">
              <a:lnSpc>
                <a:spcPts val="1800"/>
              </a:lnSpc>
              <a:spcBef>
                <a:spcPts val="360"/>
              </a:spcBef>
              <a:spcAft>
                <a:spcPts val="0"/>
              </a:spcAft>
            </a:pPr>
            <a:r>
              <a:rPr lang="en-US" sz="1800" spc="-45">
                <a:solidFill>
                  <a:srgbClr val="000000"/>
                </a:solidFill>
                <a:latin typeface="Calibri" panose="02020603050405020304" pitchFamily="2"/>
              </a:rPr>
              <a:t>Node </a:t>
            </a:r>
          </a:p>
        </p:txBody>
      </p:sp>
      <p:sp>
        <p:nvSpPr>
          <p:cNvPr id="11" name="Text Placeholder 10"/>
          <p:cNvSpPr>
            <a:spLocks noGrp="1"/>
          </p:cNvSpPr>
          <p:nvPr>
            <p:ph type="body" idx="10"/>
          </p:nvPr>
        </p:nvSpPr>
        <p:spPr>
          <a:xfrm>
            <a:off x="588010" y="4392295"/>
            <a:ext cx="3630295" cy="1560195"/>
          </a:xfrm>
          <a:prstGeom prst="rect">
            <a:avLst/>
          </a:prstGeom>
          <a:noFill/>
          <a:ln w="0" cmpd="sng">
            <a:noFill/>
            <a:prstDash val="solid"/>
          </a:ln>
        </p:spPr>
        <p:txBody>
          <a:bodyPr vert="horz" lIns="0" tIns="0" rIns="0" bIns="0" anchor="t">
            <a:normAutofit fontScale="70000"/>
          </a:bodyPr>
          <a:lstStyle/>
          <a:p>
            <a:pPr marL="0" marR="0" indent="182880" algn="l">
              <a:lnSpc>
                <a:spcPts val="2000"/>
              </a:lnSpc>
              <a:spcAft>
                <a:spcPts val="0"/>
              </a:spcAft>
              <a:buFont typeface="Symbol"/>
              <a:buChar char="·"/>
            </a:pPr>
            <a:r>
              <a:rPr lang="en-US" sz="1950" b="1" spc="5">
                <a:solidFill>
                  <a:srgbClr val="000000"/>
                </a:solidFill>
                <a:latin typeface="Calibri" panose="02020603050405020304" pitchFamily="2"/>
              </a:rPr>
              <a:t>Classic mode </a:t>
            </a:r>
          </a:p>
          <a:p>
            <a:pPr marL="365760" marR="0" indent="0" algn="l">
              <a:lnSpc>
                <a:spcPts val="2400"/>
              </a:lnSpc>
              <a:spcBef>
                <a:spcPts val="140"/>
              </a:spcBef>
              <a:spcAft>
                <a:spcPts val="0"/>
              </a:spcAft>
            </a:pPr>
            <a:r>
              <a:rPr lang="en-US" sz="1550" spc="35">
                <a:solidFill>
                  <a:srgbClr val="107FA7"/>
                </a:solidFill>
                <a:latin typeface="Arial" panose="02020603050405020304" pitchFamily="2"/>
              </a:rPr>
              <a:t>–</a:t>
            </a:r>
            <a:r>
              <a:rPr lang="en-US" sz="1950" spc="35">
                <a:solidFill>
                  <a:srgbClr val="000000"/>
                </a:solidFill>
                <a:latin typeface="Calibri" panose="02020603050405020304" pitchFamily="2"/>
              </a:rPr>
              <a:t> One NameNode </a:t>
            </a:r>
          </a:p>
          <a:p>
            <a:pPr marL="365760" marR="0" indent="0" algn="l">
              <a:lnSpc>
                <a:spcPts val="2400"/>
              </a:lnSpc>
              <a:spcBef>
                <a:spcPts val="28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One “helper” node called </a:t>
            </a:r>
          </a:p>
          <a:p>
            <a:pPr marL="0" marR="0" indent="0" algn="ctr">
              <a:lnSpc>
                <a:spcPts val="2000"/>
              </a:lnSpc>
              <a:spcBef>
                <a:spcPts val="335"/>
              </a:spcBef>
              <a:spcAft>
                <a:spcPts val="0"/>
              </a:spcAft>
            </a:pPr>
            <a:r>
              <a:rPr lang="en-US" sz="1950" spc="20">
                <a:solidFill>
                  <a:srgbClr val="000000"/>
                </a:solidFill>
                <a:latin typeface="Calibri" panose="02020603050405020304" pitchFamily="2"/>
              </a:rPr>
              <a:t>SecondaryNameNode </a:t>
            </a:r>
          </a:p>
          <a:p>
            <a:pPr marL="0" marR="0" indent="0" algn="r">
              <a:lnSpc>
                <a:spcPts val="2300"/>
              </a:lnSpc>
              <a:spcBef>
                <a:spcPts val="335"/>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Bookkeeping, not backup </a:t>
            </a:r>
          </a:p>
        </p:txBody>
      </p:sp>
      <p:sp>
        <p:nvSpPr>
          <p:cNvPr id="12" name="Text Placeholder 11"/>
          <p:cNvSpPr>
            <a:spLocks noGrp="1"/>
          </p:cNvSpPr>
          <p:nvPr>
            <p:ph type="body" idx="10"/>
          </p:nvPr>
        </p:nvSpPr>
        <p:spPr>
          <a:xfrm>
            <a:off x="5172710" y="5086985"/>
            <a:ext cx="527050" cy="417830"/>
          </a:xfrm>
          <a:prstGeom prst="rect">
            <a:avLst/>
          </a:prstGeom>
          <a:noFill/>
          <a:ln w="0" cmpd="sng">
            <a:noFill/>
            <a:prstDash val="solid"/>
          </a:ln>
        </p:spPr>
        <p:txBody>
          <a:bodyPr vert="horz" lIns="0" tIns="0" rIns="0" bIns="0" anchor="t"/>
          <a:lstStyle/>
          <a:p>
            <a:pPr marL="0" marR="0" indent="0" algn="l">
              <a:lnSpc>
                <a:spcPts val="1500"/>
              </a:lnSpc>
              <a:spcAft>
                <a:spcPts val="0"/>
              </a:spcAft>
            </a:pPr>
            <a:r>
              <a:rPr lang="en-US" sz="1800" spc="-175">
                <a:solidFill>
                  <a:srgbClr val="000000"/>
                </a:solidFill>
                <a:latin typeface="Calibri" panose="02020603050405020304" pitchFamily="2"/>
              </a:rPr>
              <a:t>Name </a:t>
            </a:r>
          </a:p>
          <a:p>
            <a:pPr marL="0" marR="0" indent="0" algn="l">
              <a:lnSpc>
                <a:spcPts val="1600"/>
              </a:lnSpc>
              <a:spcBef>
                <a:spcPts val="235"/>
              </a:spcBef>
              <a:spcAft>
                <a:spcPts val="0"/>
              </a:spcAft>
            </a:pPr>
            <a:r>
              <a:rPr lang="en-US" sz="1800" spc="-95">
                <a:solidFill>
                  <a:srgbClr val="000000"/>
                </a:solidFill>
                <a:latin typeface="Calibri" panose="02020603050405020304" pitchFamily="2"/>
              </a:rPr>
              <a:t>Node </a:t>
            </a:r>
          </a:p>
        </p:txBody>
      </p:sp>
      <p:sp>
        <p:nvSpPr>
          <p:cNvPr id="13" name="Text Placeholder 12"/>
          <p:cNvSpPr>
            <a:spLocks noGrp="1"/>
          </p:cNvSpPr>
          <p:nvPr>
            <p:ph type="body" idx="10"/>
          </p:nvPr>
        </p:nvSpPr>
        <p:spPr>
          <a:xfrm>
            <a:off x="6836410" y="4959350"/>
            <a:ext cx="749935" cy="548640"/>
          </a:xfrm>
          <a:prstGeom prst="rect">
            <a:avLst/>
          </a:prstGeom>
          <a:noFill/>
          <a:ln w="0" cmpd="sng">
            <a:noFill/>
            <a:prstDash val="solid"/>
          </a:ln>
        </p:spPr>
        <p:txBody>
          <a:bodyPr vert="horz" lIns="0" tIns="0" rIns="0" bIns="0" anchor="t"/>
          <a:lstStyle/>
          <a:p>
            <a:pPr marL="0" marR="0" indent="0" algn="l">
              <a:lnSpc>
                <a:spcPts val="1400"/>
              </a:lnSpc>
              <a:spcAft>
                <a:spcPts val="0"/>
              </a:spcAft>
            </a:pPr>
            <a:r>
              <a:rPr lang="en-US" sz="1400" spc="-10">
                <a:solidFill>
                  <a:srgbClr val="000000"/>
                </a:solidFill>
                <a:latin typeface="Calibri" panose="02020603050405020304" pitchFamily="2"/>
              </a:rPr>
              <a:t>Secondary Name Node </a:t>
            </a:r>
          </a:p>
        </p:txBody>
      </p:sp>
      <p:sp>
        <p:nvSpPr>
          <p:cNvPr id="14" name="Text Placeholder 13"/>
          <p:cNvSpPr>
            <a:spLocks noGrp="1"/>
          </p:cNvSpPr>
          <p:nvPr>
            <p:ph type="body" idx="10"/>
          </p:nvPr>
        </p:nvSpPr>
        <p:spPr>
          <a:xfrm>
            <a:off x="1892935" y="6452870"/>
            <a:ext cx="6906895" cy="127635"/>
          </a:xfrm>
          <a:prstGeom prst="rect">
            <a:avLst/>
          </a:prstGeom>
          <a:noFill/>
          <a:ln w="0" cmpd="sng">
            <a:noFill/>
            <a:prstDash val="solid"/>
          </a:ln>
        </p:spPr>
        <p:txBody>
          <a:bodyPr vert="horz" lIns="0" tIns="0" rIns="0" bIns="0" anchor="t"/>
          <a:lstStyle/>
          <a:p>
            <a:pPr marL="0" marR="0" indent="0" algn="l">
              <a:lnSpc>
                <a:spcPts val="1000"/>
              </a:lnSpc>
              <a:spcAft>
                <a:spcPts val="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1"69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44500"/>
            <a:ext cx="9144000" cy="542290"/>
          </a:xfrm>
          <a:prstGeom prst="rect">
            <a:avLst/>
          </a:prstGeom>
          <a:noFill/>
          <a:ln w="0" cmpd="sng">
            <a:noFill/>
            <a:prstDash val="solid"/>
          </a:ln>
        </p:spPr>
        <p:txBody>
          <a:bodyPr vert="horz" lIns="0" tIns="8890" rIns="0" bIns="0" anchor="t"/>
          <a:lstStyle/>
          <a:p>
            <a:pPr marL="457200" marR="0" indent="0" algn="l">
              <a:lnSpc>
                <a:spcPts val="2700"/>
              </a:lnSpc>
              <a:spcAft>
                <a:spcPts val="1385"/>
              </a:spcAft>
            </a:pPr>
            <a:r>
              <a:rPr lang="en-US" sz="2350" spc="10">
                <a:solidFill>
                  <a:srgbClr val="03799B"/>
                </a:solidFill>
                <a:latin typeface="Arial" panose="02020603050405020304" pitchFamily="2"/>
              </a:rPr>
              <a:t>A Large (and Growing) Ecosystem </a:t>
            </a:r>
          </a:p>
        </p:txBody>
      </p:sp>
      <p:sp>
        <p:nvSpPr>
          <p:cNvPr id="5" name="Text Placeholder 4"/>
          <p:cNvSpPr>
            <a:spLocks noGrp="1"/>
          </p:cNvSpPr>
          <p:nvPr>
            <p:ph type="body" idx="10"/>
          </p:nvPr>
        </p:nvSpPr>
        <p:spPr>
          <a:xfrm>
            <a:off x="7926070" y="3884295"/>
            <a:ext cx="323850" cy="206375"/>
          </a:xfrm>
          <a:prstGeom prst="rect">
            <a:avLst/>
          </a:prstGeom>
          <a:noFill/>
          <a:ln w="0" cmpd="sng">
            <a:noFill/>
            <a:prstDash val="solid"/>
          </a:ln>
        </p:spPr>
        <p:txBody>
          <a:bodyPr vert="horz" lIns="0" tIns="20955" rIns="0" bIns="0" anchor="t"/>
          <a:lstStyle/>
          <a:p>
            <a:pPr marL="0" marR="0" indent="0" algn="l">
              <a:lnSpc>
                <a:spcPts val="1400"/>
              </a:lnSpc>
              <a:spcAft>
                <a:spcPts val="0"/>
              </a:spcAft>
            </a:pPr>
            <a:r>
              <a:rPr lang="en-US" sz="1400" spc="50">
                <a:solidFill>
                  <a:srgbClr val="030509"/>
                </a:solidFill>
                <a:latin typeface="Calibri" panose="02020603050405020304" pitchFamily="2"/>
              </a:rPr>
              <a:t>Pig </a:t>
            </a:r>
          </a:p>
        </p:txBody>
      </p:sp>
      <p:sp>
        <p:nvSpPr>
          <p:cNvPr id="6" name="Text Placeholder 5"/>
          <p:cNvSpPr>
            <a:spLocks noGrp="1"/>
          </p:cNvSpPr>
          <p:nvPr>
            <p:ph type="body" idx="10"/>
          </p:nvPr>
        </p:nvSpPr>
        <p:spPr>
          <a:xfrm>
            <a:off x="697865" y="4424045"/>
            <a:ext cx="771525" cy="205740"/>
          </a:xfrm>
          <a:prstGeom prst="rect">
            <a:avLst/>
          </a:prstGeom>
          <a:noFill/>
          <a:ln w="0" cmpd="sng">
            <a:noFill/>
            <a:prstDash val="solid"/>
          </a:ln>
        </p:spPr>
        <p:txBody>
          <a:bodyPr vert="horz" lIns="0" tIns="20955" rIns="0" bIns="0" anchor="t"/>
          <a:lstStyle/>
          <a:p>
            <a:pPr marL="0" marR="0" indent="0" algn="l">
              <a:lnSpc>
                <a:spcPts val="1400"/>
              </a:lnSpc>
              <a:spcAft>
                <a:spcPts val="0"/>
              </a:spcAft>
            </a:pPr>
            <a:r>
              <a:rPr lang="en-US" sz="1400" spc="-55">
                <a:solidFill>
                  <a:srgbClr val="030509"/>
                </a:solidFill>
                <a:latin typeface="Calibri" panose="02020603050405020304" pitchFamily="2"/>
              </a:rPr>
              <a:t>Zookeeper </a:t>
            </a:r>
          </a:p>
        </p:txBody>
      </p:sp>
      <p:sp>
        <p:nvSpPr>
          <p:cNvPr id="7" name="Text Placeholder 6"/>
          <p:cNvSpPr>
            <a:spLocks noGrp="1"/>
          </p:cNvSpPr>
          <p:nvPr>
            <p:ph type="body" idx="10"/>
          </p:nvPr>
        </p:nvSpPr>
        <p:spPr>
          <a:xfrm>
            <a:off x="1892935" y="6408420"/>
            <a:ext cx="68306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1"8 </a:t>
            </a:r>
          </a:p>
        </p:txBody>
      </p:sp>
      <p:sp>
        <p:nvSpPr>
          <p:cNvPr id="8" name="Text Placeholder 7"/>
          <p:cNvSpPr>
            <a:spLocks noGrp="1"/>
          </p:cNvSpPr>
          <p:nvPr>
            <p:ph type="body" idx="10"/>
          </p:nvPr>
        </p:nvSpPr>
        <p:spPr>
          <a:xfrm>
            <a:off x="7598410" y="5554345"/>
            <a:ext cx="472440" cy="206375"/>
          </a:xfrm>
          <a:prstGeom prst="rect">
            <a:avLst/>
          </a:prstGeom>
          <a:noFill/>
          <a:ln w="0" cmpd="sng">
            <a:noFill/>
            <a:prstDash val="solid"/>
          </a:ln>
        </p:spPr>
        <p:txBody>
          <a:bodyPr vert="horz" lIns="0" tIns="20955" rIns="0" bIns="0" anchor="t"/>
          <a:lstStyle/>
          <a:p>
            <a:pPr marL="0" marR="0" indent="0" algn="l">
              <a:lnSpc>
                <a:spcPts val="1400"/>
              </a:lnSpc>
              <a:spcAft>
                <a:spcPts val="25"/>
              </a:spcAft>
            </a:pPr>
            <a:r>
              <a:rPr lang="en-US" sz="1400" spc="-110">
                <a:solidFill>
                  <a:srgbClr val="030509"/>
                </a:solidFill>
                <a:latin typeface="Calibri" panose="02020603050405020304" pitchFamily="2"/>
              </a:rPr>
              <a:t>Impala </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Important Notes About HDFS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70000"/>
          </a:bodyPr>
          <a:lstStyle/>
          <a:p>
            <a:pPr marL="548640" marR="0" indent="182880" algn="just">
              <a:lnSpc>
                <a:spcPts val="2100"/>
              </a:lnSpc>
              <a:spcAft>
                <a:spcPts val="0"/>
              </a:spcAft>
              <a:buFont typeface="Symbol"/>
              <a:buChar char="·"/>
            </a:pPr>
            <a:r>
              <a:rPr lang="en-US" sz="1950" b="1" spc="-15">
                <a:solidFill>
                  <a:srgbClr val="000000"/>
                </a:solidFill>
                <a:latin typeface="Calibri" panose="02020603050405020304" pitchFamily="2"/>
              </a:rPr>
              <a:t>HDFS performs best with a modest number of large files </a:t>
            </a:r>
          </a:p>
          <a:p>
            <a:pPr marL="914400" marR="0" indent="0" algn="just">
              <a:lnSpc>
                <a:spcPts val="2200"/>
              </a:lnSpc>
              <a:spcBef>
                <a:spcPts val="510"/>
              </a:spcBef>
              <a:spcAft>
                <a:spcPts val="0"/>
              </a:spcAft>
            </a:pPr>
            <a:r>
              <a:rPr lang="en-US" sz="1550" spc="-25">
                <a:solidFill>
                  <a:srgbClr val="107FA7"/>
                </a:solidFill>
                <a:latin typeface="Arial" panose="02020603050405020304" pitchFamily="2"/>
              </a:rPr>
              <a:t>–</a:t>
            </a:r>
            <a:r>
              <a:rPr lang="en-US" sz="2000" spc="-20">
                <a:solidFill>
                  <a:srgbClr val="000000"/>
                </a:solidFill>
                <a:latin typeface="Calibri" panose="02020603050405020304" pitchFamily="2"/>
              </a:rPr>
              <a:t> Millions, rather than billions, of files </a:t>
            </a:r>
          </a:p>
          <a:p>
            <a:pPr marL="914400" marR="0" indent="0" algn="just">
              <a:lnSpc>
                <a:spcPts val="2200"/>
              </a:lnSpc>
              <a:spcBef>
                <a:spcPts val="460"/>
              </a:spcBef>
              <a:spcAft>
                <a:spcPts val="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Each file typically 100MB or more </a:t>
            </a:r>
          </a:p>
          <a:p>
            <a:pPr marL="548640" marR="0" indent="182880" algn="just">
              <a:lnSpc>
                <a:spcPts val="2100"/>
              </a:lnSpc>
              <a:spcBef>
                <a:spcPts val="1670"/>
              </a:spcBef>
              <a:spcAft>
                <a:spcPts val="0"/>
              </a:spcAft>
              <a:buFont typeface="Symbol"/>
              <a:buChar char="·"/>
            </a:pPr>
            <a:r>
              <a:rPr lang="en-US" sz="1950" b="1" spc="-20">
                <a:solidFill>
                  <a:srgbClr val="000000"/>
                </a:solidFill>
                <a:latin typeface="Calibri" panose="02020603050405020304" pitchFamily="2"/>
              </a:rPr>
              <a:t>How HDFS works </a:t>
            </a:r>
          </a:p>
          <a:p>
            <a:pPr marL="914400" marR="0" indent="0" algn="just">
              <a:lnSpc>
                <a:spcPts val="2200"/>
              </a:lnSpc>
              <a:spcBef>
                <a:spcPts val="490"/>
              </a:spcBef>
              <a:spcAft>
                <a:spcPts val="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Files are divided into blocks, which are replicated across nodes </a:t>
            </a:r>
          </a:p>
          <a:p>
            <a:pPr marL="548640" marR="0" indent="182880" algn="just">
              <a:lnSpc>
                <a:spcPts val="2100"/>
              </a:lnSpc>
              <a:spcBef>
                <a:spcPts val="1645"/>
              </a:spcBef>
              <a:spcAft>
                <a:spcPts val="0"/>
              </a:spcAft>
              <a:buFont typeface="Symbol"/>
              <a:buChar char="·"/>
            </a:pPr>
            <a:r>
              <a:rPr lang="en-US" sz="1950" b="1" spc="-15">
                <a:solidFill>
                  <a:srgbClr val="000000"/>
                </a:solidFill>
                <a:latin typeface="Calibri" panose="02020603050405020304" pitchFamily="2"/>
              </a:rPr>
              <a:t>Command line access to HDFS </a:t>
            </a:r>
          </a:p>
          <a:p>
            <a:pPr marL="914400" marR="0" indent="0" algn="just">
              <a:lnSpc>
                <a:spcPts val="2300"/>
              </a:lnSpc>
              <a:spcBef>
                <a:spcPts val="515"/>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FsShell: </a:t>
            </a:r>
            <a:r>
              <a:rPr lang="en-US" sz="2050" spc="0">
                <a:solidFill>
                  <a:srgbClr val="000000"/>
                </a:solidFill>
                <a:latin typeface="Courier New" panose="02020603050405020304" pitchFamily="3"/>
              </a:rPr>
              <a:t>hadoop fs </a:t>
            </a:r>
          </a:p>
          <a:p>
            <a:pPr marL="914400" marR="0" indent="0" algn="just">
              <a:lnSpc>
                <a:spcPts val="2300"/>
              </a:lnSpc>
              <a:spcBef>
                <a:spcPts val="43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Sub/commands: </a:t>
            </a:r>
            <a:r>
              <a:rPr lang="en-US" sz="2050" spc="5">
                <a:solidFill>
                  <a:srgbClr val="000000"/>
                </a:solidFill>
                <a:latin typeface="Courier New" panose="02020603050405020304" pitchFamily="3"/>
              </a:rPr>
              <a:t>-get</a:t>
            </a:r>
            <a:r>
              <a:rPr lang="en-US" sz="2000" spc="5">
                <a:solidFill>
                  <a:srgbClr val="000000"/>
                </a:solidFill>
                <a:latin typeface="Calibri" panose="02020603050405020304" pitchFamily="2"/>
              </a:rPr>
              <a:t>, </a:t>
            </a:r>
            <a:r>
              <a:rPr lang="en-US" sz="2050" spc="5">
                <a:solidFill>
                  <a:srgbClr val="000000"/>
                </a:solidFill>
                <a:latin typeface="Courier New" panose="02020603050405020304" pitchFamily="3"/>
              </a:rPr>
              <a:t>-put</a:t>
            </a:r>
            <a:r>
              <a:rPr lang="en-US" sz="2000" spc="5">
                <a:solidFill>
                  <a:srgbClr val="000000"/>
                </a:solidFill>
                <a:latin typeface="Calibri" panose="02020603050405020304" pitchFamily="2"/>
              </a:rPr>
              <a:t>, </a:t>
            </a:r>
            <a:r>
              <a:rPr lang="en-US" sz="2050" spc="5">
                <a:solidFill>
                  <a:srgbClr val="000000"/>
                </a:solidFill>
                <a:latin typeface="Courier New" panose="02020603050405020304" pitchFamily="3"/>
              </a:rPr>
              <a:t>-ls</a:t>
            </a:r>
            <a:r>
              <a:rPr lang="en-US" sz="2000" spc="5">
                <a:solidFill>
                  <a:srgbClr val="000000"/>
                </a:solidFill>
                <a:latin typeface="Calibri" panose="02020603050405020304" pitchFamily="2"/>
              </a:rPr>
              <a:t>, </a:t>
            </a:r>
            <a:r>
              <a:rPr lang="en-US" sz="2050" spc="5">
                <a:solidFill>
                  <a:srgbClr val="000000"/>
                </a:solidFill>
                <a:latin typeface="Courier New" panose="02020603050405020304" pitchFamily="3"/>
              </a:rPr>
              <a:t>-cat</a:t>
            </a:r>
            <a:r>
              <a:rPr lang="en-US" sz="2000" spc="5">
                <a:solidFill>
                  <a:srgbClr val="000000"/>
                </a:solidFill>
                <a:latin typeface="Calibri" panose="02020603050405020304" pitchFamily="2"/>
              </a:rPr>
              <a:t>, etc </a:t>
            </a:r>
          </a:p>
          <a:p>
            <a:pPr marL="548640" marR="0" indent="182880" algn="just">
              <a:lnSpc>
                <a:spcPts val="2200"/>
              </a:lnSpc>
              <a:spcBef>
                <a:spcPts val="1590"/>
              </a:spcBef>
              <a:spcAft>
                <a:spcPts val="0"/>
              </a:spcAft>
              <a:buFont typeface="Symbol"/>
              <a:buChar char="·"/>
            </a:pPr>
            <a:r>
              <a:rPr lang="en-US" sz="1950" b="1" spc="-10">
                <a:solidFill>
                  <a:srgbClr val="000000"/>
                </a:solidFill>
                <a:latin typeface="Calibri" panose="02020603050405020304" pitchFamily="2"/>
              </a:rPr>
              <a:t>HDFS is op</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mized for large, streaming reads of files </a:t>
            </a:r>
          </a:p>
          <a:p>
            <a:pPr marL="914400" marR="0" indent="0" algn="just">
              <a:lnSpc>
                <a:spcPts val="2200"/>
              </a:lnSpc>
              <a:spcBef>
                <a:spcPts val="390"/>
              </a:spcBef>
              <a:spcAft>
                <a:spcPts val="975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Rather than random reads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1"73 </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137160" marR="0" indent="0" algn="l">
              <a:lnSpc>
                <a:spcPts val="2000"/>
              </a:lnSpc>
              <a:spcAft>
                <a:spcPts val="1390"/>
              </a:spcAft>
            </a:pPr>
            <a:r>
              <a:rPr lang="en-US" sz="1950" spc="-5">
                <a:solidFill>
                  <a:srgbClr val="107FA7"/>
                </a:solidFill>
                <a:latin typeface="Calibri" panose="02020603050405020304" pitchFamily="2"/>
              </a:rPr>
              <a:t>Hadoop Basic Concepts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lstStyle/>
          <a:p>
            <a:pPr marL="137160" marR="0" indent="228600" algn="l">
              <a:lnSpc>
                <a:spcPts val="2100"/>
              </a:lnSpc>
              <a:spcAft>
                <a:spcPts val="0"/>
              </a:spcAft>
              <a:buFont typeface="Symbol"/>
              <a:buChar char="·"/>
            </a:pPr>
            <a:r>
              <a:rPr lang="en-US" sz="1950" spc="-25">
                <a:solidFill>
                  <a:srgbClr val="A6A6A6"/>
                </a:solidFill>
                <a:latin typeface="Calibri" panose="02020603050405020304" pitchFamily="2"/>
              </a:rPr>
              <a:t>What is Hadoop? </a:t>
            </a:r>
          </a:p>
          <a:p>
            <a:pPr marL="137160" marR="0" indent="228600" algn="l">
              <a:lnSpc>
                <a:spcPts val="2100"/>
              </a:lnSpc>
              <a:spcBef>
                <a:spcPts val="1470"/>
              </a:spcBef>
              <a:spcAft>
                <a:spcPts val="0"/>
              </a:spcAft>
              <a:buFont typeface="Symbol"/>
              <a:buChar char="·"/>
            </a:pPr>
            <a:r>
              <a:rPr lang="en-US" sz="1950" spc="-20">
                <a:solidFill>
                  <a:srgbClr val="A6A6A6"/>
                </a:solidFill>
                <a:latin typeface="Calibri" panose="02020603050405020304" pitchFamily="2"/>
              </a:rPr>
              <a:t>The Hadoop Distributed File System (HDFS) </a:t>
            </a:r>
          </a:p>
          <a:p>
            <a:pPr marL="137160" marR="0" indent="228600" algn="l">
              <a:lnSpc>
                <a:spcPts val="2100"/>
              </a:lnSpc>
              <a:spcBef>
                <a:spcPts val="1470"/>
              </a:spcBef>
              <a:spcAft>
                <a:spcPts val="22965"/>
              </a:spcAft>
              <a:buFont typeface="Symbol"/>
              <a:buChar char="·"/>
            </a:pPr>
            <a:r>
              <a:rPr lang="en-US" sz="1950" spc="-5">
                <a:solidFill>
                  <a:srgbClr val="000000"/>
                </a:solidFill>
                <a:latin typeface="Calibri" panose="02020603050405020304" pitchFamily="2"/>
              </a:rPr>
              <a:t>How MapReduce Works </a:t>
            </a:r>
          </a:p>
        </p:txBody>
      </p:sp>
      <p:sp>
        <p:nvSpPr>
          <p:cNvPr id="7" name="Text Placeholder 6"/>
          <p:cNvSpPr>
            <a:spLocks noGrp="1"/>
          </p:cNvSpPr>
          <p:nvPr>
            <p:ph type="body" idx="10"/>
          </p:nvPr>
        </p:nvSpPr>
        <p:spPr>
          <a:xfrm>
            <a:off x="1892935" y="6408420"/>
            <a:ext cx="690943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1"74 </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0">
                <a:solidFill>
                  <a:srgbClr val="107FA7"/>
                </a:solidFill>
                <a:latin typeface="Calibri" panose="02020603050405020304" pitchFamily="2"/>
              </a:rPr>
              <a:t>What Is MapReduce? </a:t>
            </a:r>
          </a:p>
        </p:txBody>
      </p:sp>
      <p:sp>
        <p:nvSpPr>
          <p:cNvPr id="3" name="Text Placeholder 2"/>
          <p:cNvSpPr>
            <a:spLocks noGrp="1"/>
          </p:cNvSpPr>
          <p:nvPr>
            <p:ph type="body" idx="10"/>
          </p:nvPr>
        </p:nvSpPr>
        <p:spPr>
          <a:xfrm>
            <a:off x="560705" y="1110615"/>
            <a:ext cx="7391400" cy="5116195"/>
          </a:xfrm>
          <a:prstGeom prst="rect">
            <a:avLst/>
          </a:prstGeom>
          <a:noFill/>
          <a:ln w="0" cmpd="sng">
            <a:noFill/>
            <a:prstDash val="solid"/>
          </a:ln>
        </p:spPr>
        <p:txBody>
          <a:bodyPr vert="horz" lIns="0" tIns="90805" rIns="0" bIns="0" anchor="t">
            <a:normAutofit fontScale="70000"/>
          </a:bodyPr>
          <a:lstStyle/>
          <a:p>
            <a:pPr marL="365760" marR="0" indent="182880" algn="l">
              <a:lnSpc>
                <a:spcPts val="2200"/>
              </a:lnSpc>
              <a:spcAft>
                <a:spcPts val="0"/>
              </a:spcAft>
              <a:buFont typeface="Symbol"/>
              <a:buChar char="·"/>
            </a:pPr>
            <a:r>
              <a:rPr lang="en-US" sz="1950" b="1" spc="-20">
                <a:solidFill>
                  <a:srgbClr val="000000"/>
                </a:solidFill>
                <a:latin typeface="Calibri" panose="02020603050405020304" pitchFamily="2"/>
              </a:rPr>
              <a:t>MapReduce is a method for distribu</a:t>
            </a:r>
            <a:r>
              <a:rPr lang="en-US" sz="1850" b="1" spc="-25">
                <a:solidFill>
                  <a:srgbClr val="000000"/>
                </a:solidFill>
                <a:latin typeface="Arial" panose="02020603050405020304" pitchFamily="2"/>
              </a:rPr>
              <a:t>ti</a:t>
            </a:r>
            <a:r>
              <a:rPr lang="en-US" sz="1950" b="1" spc="-20">
                <a:solidFill>
                  <a:srgbClr val="000000"/>
                </a:solidFill>
                <a:latin typeface="Calibri" panose="02020603050405020304" pitchFamily="2"/>
              </a:rPr>
              <a:t>ng a task across mul</a:t>
            </a:r>
            <a:r>
              <a:rPr lang="en-US" sz="1850" b="1" spc="-25">
                <a:solidFill>
                  <a:srgbClr val="000000"/>
                </a:solidFill>
                <a:latin typeface="Arial" panose="02020603050405020304" pitchFamily="2"/>
              </a:rPr>
              <a:t>ti</a:t>
            </a:r>
            <a:r>
              <a:rPr lang="en-US" sz="1950" b="1" spc="-20">
                <a:solidFill>
                  <a:srgbClr val="000000"/>
                </a:solidFill>
                <a:latin typeface="Calibri" panose="02020603050405020304" pitchFamily="2"/>
              </a:rPr>
              <a:t>ple nodes </a:t>
            </a:r>
          </a:p>
          <a:p>
            <a:pPr marL="365760" marR="0" indent="182880" algn="l">
              <a:lnSpc>
                <a:spcPts val="2700"/>
              </a:lnSpc>
              <a:spcBef>
                <a:spcPts val="1095"/>
              </a:spcBef>
              <a:spcAft>
                <a:spcPts val="0"/>
              </a:spcAft>
              <a:buFont typeface="Symbol"/>
              <a:buChar char="·"/>
            </a:pPr>
            <a:r>
              <a:rPr lang="en-US" sz="1950" b="1" spc="0">
                <a:solidFill>
                  <a:srgbClr val="000000"/>
                </a:solidFill>
                <a:latin typeface="Calibri" panose="02020603050405020304" pitchFamily="2"/>
              </a:rPr>
              <a:t>Each node processes data stored on that node </a:t>
            </a:r>
            <a:b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Where possible </a:t>
            </a:r>
          </a:p>
          <a:p>
            <a:pPr marL="365760" marR="0" indent="182880" algn="l">
              <a:lnSpc>
                <a:spcPts val="2100"/>
              </a:lnSpc>
              <a:spcBef>
                <a:spcPts val="1615"/>
              </a:spcBef>
              <a:spcAft>
                <a:spcPts val="0"/>
              </a:spcAft>
              <a:buFont typeface="Symbol"/>
              <a:buChar char="·"/>
            </a:pPr>
            <a:r>
              <a:rPr lang="en-US" sz="1950" b="1" spc="-20">
                <a:solidFill>
                  <a:srgbClr val="000000"/>
                </a:solidFill>
                <a:latin typeface="Calibri" panose="02020603050405020304" pitchFamily="2"/>
              </a:rPr>
              <a:t>Consists of two phases: </a:t>
            </a:r>
          </a:p>
          <a:p>
            <a:pPr marL="365760" marR="0" indent="0" algn="l">
              <a:lnSpc>
                <a:spcPts val="2200"/>
              </a:lnSpc>
              <a:spcBef>
                <a:spcPts val="515"/>
              </a:spcBef>
              <a:spcAft>
                <a:spcPts val="0"/>
              </a:spcAft>
            </a:pPr>
            <a:r>
              <a:rPr lang="en-US" sz="1550" spc="55">
                <a:solidFill>
                  <a:srgbClr val="107FA7"/>
                </a:solidFill>
                <a:latin typeface="Arial" panose="02020603050405020304" pitchFamily="2"/>
              </a:rPr>
              <a:t>–</a:t>
            </a:r>
            <a:r>
              <a:rPr lang="en-US" sz="1950" spc="55">
                <a:solidFill>
                  <a:srgbClr val="000000"/>
                </a:solidFill>
                <a:latin typeface="Calibri" panose="02020603050405020304" pitchFamily="2"/>
              </a:rPr>
              <a:t> Map </a:t>
            </a:r>
          </a:p>
          <a:p>
            <a:pPr marL="365760" marR="0" indent="0" algn="l">
              <a:lnSpc>
                <a:spcPts val="2200"/>
              </a:lnSpc>
              <a:spcBef>
                <a:spcPts val="445"/>
              </a:spcBef>
              <a:spcAft>
                <a:spcPts val="21620"/>
              </a:spcAft>
            </a:pPr>
            <a:r>
              <a:rPr lang="en-US" sz="1550" spc="45">
                <a:solidFill>
                  <a:srgbClr val="107FA7"/>
                </a:solidFill>
                <a:latin typeface="Arial" panose="02020603050405020304" pitchFamily="2"/>
              </a:rPr>
              <a:t>–</a:t>
            </a:r>
            <a:r>
              <a:rPr lang="en-US" sz="1950" spc="45">
                <a:solidFill>
                  <a:srgbClr val="000000"/>
                </a:solidFill>
                <a:latin typeface="Calibri" panose="02020603050405020304" pitchFamily="2"/>
              </a:rPr>
              <a:t> Reduce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1"75 </a:t>
            </a: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000000"/>
                </a:solidFill>
                <a:latin typeface="Calibri" panose="02020603050405020304" pitchFamily="2"/>
              </a:rPr>
              <a:t>MapReduce: Terminology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1455" rIns="0" bIns="0" anchor="t">
            <a:normAutofit fontScale="95000"/>
          </a:bodyPr>
          <a:lstStyle/>
          <a:p>
            <a:pPr marL="548640" marR="0" indent="182880" algn="l">
              <a:lnSpc>
                <a:spcPts val="2200"/>
              </a:lnSpc>
              <a:spcAft>
                <a:spcPts val="0"/>
              </a:spcAft>
              <a:buFont typeface="Symbol"/>
              <a:buChar char="·"/>
            </a:pPr>
            <a:r>
              <a:rPr lang="en-US" sz="1950" b="1" spc="-10">
                <a:solidFill>
                  <a:srgbClr val="000000"/>
                </a:solidFill>
                <a:latin typeface="Calibri" panose="02020603050405020304" pitchFamily="2"/>
              </a:rPr>
              <a:t>A </a:t>
            </a:r>
            <a:r>
              <a:rPr lang="en-US" sz="1950" b="1" i="1" spc="-15">
                <a:solidFill>
                  <a:srgbClr val="000000"/>
                </a:solidFill>
                <a:latin typeface="Calibri" panose="02020603050405020304" pitchFamily="2"/>
              </a:rPr>
              <a:t>job </a:t>
            </a:r>
            <a:r>
              <a:rPr lang="en-US" sz="1950" b="1" spc="-10">
                <a:solidFill>
                  <a:srgbClr val="000000"/>
                </a:solidFill>
                <a:latin typeface="Calibri" panose="02020603050405020304" pitchFamily="2"/>
              </a:rPr>
              <a:t>is a ‘full program’ </a:t>
            </a:r>
          </a:p>
          <a:p>
            <a:pPr marL="914400" marR="0" indent="0" algn="l">
              <a:lnSpc>
                <a:spcPts val="2300"/>
              </a:lnSpc>
              <a:spcBef>
                <a:spcPts val="51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A complete execu</a:t>
            </a:r>
            <a:r>
              <a:rPr lang="en-US" sz="1700" spc="5">
                <a:solidFill>
                  <a:srgbClr val="000000"/>
                </a:solidFill>
                <a:latin typeface="Tahoma" panose="02020603050405020304" pitchFamily="2"/>
              </a:rPr>
              <a:t>ti</a:t>
            </a:r>
            <a:r>
              <a:rPr lang="en-US" sz="2000" spc="5">
                <a:solidFill>
                  <a:srgbClr val="000000"/>
                </a:solidFill>
                <a:latin typeface="Calibri" panose="02020603050405020304" pitchFamily="2"/>
              </a:rPr>
              <a:t>on of Mappers and Reducers over a dataset </a:t>
            </a:r>
          </a:p>
          <a:p>
            <a:pPr marL="914400" marR="0" indent="0" algn="l">
              <a:lnSpc>
                <a:spcPts val="2300"/>
              </a:lnSpc>
              <a:spcBef>
                <a:spcPts val="430"/>
              </a:spcBef>
              <a:spcAft>
                <a:spcPts val="0"/>
              </a:spcAft>
            </a:pPr>
            <a:r>
              <a:rPr lang="en-US" sz="1550" spc="15">
                <a:solidFill>
                  <a:srgbClr val="107FA7"/>
                </a:solidFill>
                <a:latin typeface="Arial" panose="02020603050405020304" pitchFamily="2"/>
              </a:rPr>
              <a:t>–</a:t>
            </a:r>
            <a:r>
              <a:rPr lang="en-US" sz="2000" spc="15">
                <a:solidFill>
                  <a:srgbClr val="000000"/>
                </a:solidFill>
                <a:latin typeface="Calibri" panose="02020603050405020304" pitchFamily="2"/>
              </a:rPr>
              <a:t> In MapReduce 2, the term </a:t>
            </a:r>
            <a:r>
              <a:rPr lang="en-US" sz="1950" i="1" spc="15">
                <a:solidFill>
                  <a:srgbClr val="000000"/>
                </a:solidFill>
                <a:latin typeface="Calibri" panose="02020603050405020304" pitchFamily="2"/>
              </a:rPr>
              <a:t>applica</a:t>
            </a:r>
            <a:r>
              <a:rPr lang="en-US" sz="1700" i="1" spc="15">
                <a:solidFill>
                  <a:srgbClr val="000000"/>
                </a:solidFill>
                <a:latin typeface="Tahoma" panose="02020603050405020304" pitchFamily="2"/>
              </a:rPr>
              <a:t>ti</a:t>
            </a:r>
            <a:r>
              <a:rPr lang="en-US" sz="1950" i="1" spc="15">
                <a:solidFill>
                  <a:srgbClr val="000000"/>
                </a:solidFill>
                <a:latin typeface="Calibri" panose="02020603050405020304" pitchFamily="2"/>
              </a:rPr>
              <a:t>on </a:t>
            </a:r>
            <a:r>
              <a:rPr lang="en-US" sz="2000" spc="15">
                <a:solidFill>
                  <a:srgbClr val="000000"/>
                </a:solidFill>
                <a:latin typeface="Calibri" panose="02020603050405020304" pitchFamily="2"/>
              </a:rPr>
              <a:t>is oten used in place of ‘job’ </a:t>
            </a:r>
          </a:p>
          <a:p>
            <a:pPr marL="548640" marR="0" indent="182880" algn="l">
              <a:lnSpc>
                <a:spcPts val="2200"/>
              </a:lnSpc>
              <a:spcBef>
                <a:spcPts val="1615"/>
              </a:spcBef>
              <a:spcAft>
                <a:spcPts val="0"/>
              </a:spcAft>
              <a:buFont typeface="Symbol"/>
              <a:buChar char="·"/>
            </a:pPr>
            <a:r>
              <a:rPr lang="en-US" sz="1950" b="1" spc="-10">
                <a:solidFill>
                  <a:srgbClr val="000000"/>
                </a:solidFill>
                <a:latin typeface="Calibri" panose="02020603050405020304" pitchFamily="2"/>
              </a:rPr>
              <a:t>A </a:t>
            </a:r>
            <a:r>
              <a:rPr lang="en-US" sz="1950" b="1" i="1" spc="-15">
                <a:solidFill>
                  <a:srgbClr val="000000"/>
                </a:solidFill>
                <a:latin typeface="Calibri" panose="02020603050405020304" pitchFamily="2"/>
              </a:rPr>
              <a:t>task </a:t>
            </a:r>
            <a:r>
              <a:rPr lang="en-US" sz="1950" b="1" spc="-10">
                <a:solidFill>
                  <a:srgbClr val="000000"/>
                </a:solidFill>
                <a:latin typeface="Calibri" panose="02020603050405020304" pitchFamily="2"/>
              </a:rPr>
              <a:t>is the execu</a:t>
            </a:r>
            <a:r>
              <a:rPr lang="en-US" sz="1800" b="1" spc="-15">
                <a:solidFill>
                  <a:srgbClr val="000000"/>
                </a:solidFill>
                <a:latin typeface="Arial" panose="02020603050405020304" pitchFamily="2"/>
              </a:rPr>
              <a:t>ti</a:t>
            </a:r>
            <a:r>
              <a:rPr lang="en-US" sz="1950" b="1" spc="-10">
                <a:solidFill>
                  <a:srgbClr val="000000"/>
                </a:solidFill>
                <a:latin typeface="Calibri" panose="02020603050405020304" pitchFamily="2"/>
              </a:rPr>
              <a:t>on of a single Mapper or Reducer over a slice of data </a:t>
            </a:r>
          </a:p>
          <a:p>
            <a:pPr marL="548640" marR="0" indent="182880" algn="l">
              <a:lnSpc>
                <a:spcPts val="2200"/>
              </a:lnSpc>
              <a:spcBef>
                <a:spcPts val="1555"/>
              </a:spcBef>
              <a:spcAft>
                <a:spcPts val="0"/>
              </a:spcAft>
              <a:buFont typeface="Symbol"/>
              <a:buChar char="·"/>
            </a:pPr>
            <a:r>
              <a:rPr lang="en-US" sz="1950" b="1" spc="0">
                <a:solidFill>
                  <a:srgbClr val="000000"/>
                </a:solidFill>
                <a:latin typeface="Calibri" panose="02020603050405020304" pitchFamily="2"/>
              </a:rPr>
              <a:t>A </a:t>
            </a:r>
            <a:r>
              <a:rPr lang="en-US" sz="1950" b="1" i="1" spc="0">
                <a:solidFill>
                  <a:srgbClr val="000000"/>
                </a:solidFill>
                <a:latin typeface="Calibri" panose="02020603050405020304" pitchFamily="2"/>
              </a:rPr>
              <a:t>task a</a:t>
            </a:r>
            <a:r>
              <a:rPr lang="en-US" sz="1700" b="1" i="1" spc="0">
                <a:solidFill>
                  <a:srgbClr val="000000"/>
                </a:solidFill>
                <a:latin typeface="Tahoma" panose="02020603050405020304" pitchFamily="2"/>
              </a:rPr>
              <a:t>tt</a:t>
            </a:r>
            <a:r>
              <a:rPr lang="en-US" sz="1950" b="1" i="1" spc="0">
                <a:solidFill>
                  <a:srgbClr val="000000"/>
                </a:solidFill>
                <a:latin typeface="Calibri" panose="02020603050405020304" pitchFamily="2"/>
              </a:rPr>
              <a:t>empt </a:t>
            </a:r>
            <a:r>
              <a:rPr lang="en-US" sz="1950" b="1" spc="0">
                <a:solidFill>
                  <a:srgbClr val="000000"/>
                </a:solidFill>
                <a:latin typeface="Calibri" panose="02020603050405020304" pitchFamily="2"/>
              </a:rPr>
              <a:t>is a par</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cular instance of an a</a:t>
            </a:r>
            <a:r>
              <a:rPr lang="en-US" sz="1800" b="1" spc="0">
                <a:solidFill>
                  <a:srgbClr val="000000"/>
                </a:solidFill>
                <a:latin typeface="Arial" panose="02020603050405020304" pitchFamily="2"/>
              </a:rPr>
              <a:t>tt</a:t>
            </a:r>
            <a:r>
              <a:rPr lang="en-US" sz="1950" b="1" spc="0">
                <a:solidFill>
                  <a:srgbClr val="000000"/>
                </a:solidFill>
                <a:latin typeface="Calibri" panose="02020603050405020304" pitchFamily="2"/>
              </a:rPr>
              <a:t>empt to execute a task </a:t>
            </a:r>
          </a:p>
          <a:p>
            <a:pPr marL="914400" marR="0" indent="0" algn="l">
              <a:lnSpc>
                <a:spcPts val="2300"/>
              </a:lnSpc>
              <a:spcBef>
                <a:spcPts val="405"/>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There will be at least as many task a</a:t>
            </a:r>
            <a:r>
              <a:rPr lang="en-US" sz="1700" spc="5">
                <a:solidFill>
                  <a:srgbClr val="000000"/>
                </a:solidFill>
                <a:latin typeface="Tahoma" panose="02020603050405020304" pitchFamily="2"/>
              </a:rPr>
              <a:t>tt</a:t>
            </a:r>
            <a:r>
              <a:rPr lang="en-US" sz="2000" spc="5">
                <a:solidFill>
                  <a:srgbClr val="000000"/>
                </a:solidFill>
                <a:latin typeface="Calibri" panose="02020603050405020304" pitchFamily="2"/>
              </a:rPr>
              <a:t>empts as there are tasks </a:t>
            </a:r>
          </a:p>
          <a:p>
            <a:pPr marL="914400" marR="0" indent="0" algn="l">
              <a:lnSpc>
                <a:spcPts val="2300"/>
              </a:lnSpc>
              <a:spcBef>
                <a:spcPts val="455"/>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If a task a</a:t>
            </a:r>
            <a:r>
              <a:rPr lang="en-US" sz="1700" spc="5">
                <a:solidFill>
                  <a:srgbClr val="000000"/>
                </a:solidFill>
                <a:latin typeface="Tahoma" panose="02020603050405020304" pitchFamily="2"/>
              </a:rPr>
              <a:t>tt</a:t>
            </a:r>
            <a:r>
              <a:rPr lang="en-US" sz="2000" spc="5">
                <a:solidFill>
                  <a:srgbClr val="000000"/>
                </a:solidFill>
                <a:latin typeface="Calibri" panose="02020603050405020304" pitchFamily="2"/>
              </a:rPr>
              <a:t>empt fails, another will be started by the JobTracker </a:t>
            </a:r>
          </a:p>
          <a:p>
            <a:pPr marL="914400" marR="0" indent="0" algn="l">
              <a:lnSpc>
                <a:spcPts val="2300"/>
              </a:lnSpc>
              <a:spcBef>
                <a:spcPts val="455"/>
              </a:spcBef>
              <a:spcAft>
                <a:spcPts val="0"/>
              </a:spcAft>
            </a:pPr>
            <a:r>
              <a:rPr lang="en-US" sz="1550" spc="15">
                <a:solidFill>
                  <a:srgbClr val="107FA7"/>
                </a:solidFill>
                <a:latin typeface="Arial" panose="02020603050405020304" pitchFamily="2"/>
              </a:rPr>
              <a:t>–</a:t>
            </a:r>
            <a:r>
              <a:rPr lang="en-US" sz="1950" i="1" spc="15">
                <a:solidFill>
                  <a:srgbClr val="000000"/>
                </a:solidFill>
                <a:latin typeface="Calibri" panose="02020603050405020304" pitchFamily="2"/>
              </a:rPr>
              <a:t> Specula</a:t>
            </a:r>
            <a:r>
              <a:rPr lang="en-US" sz="1700" i="1" spc="15">
                <a:solidFill>
                  <a:srgbClr val="000000"/>
                </a:solidFill>
                <a:latin typeface="Tahoma" panose="02020603050405020304" pitchFamily="2"/>
              </a:rPr>
              <a:t>ti</a:t>
            </a:r>
            <a:r>
              <a:rPr lang="en-US" sz="1950" i="1" spc="15">
                <a:solidFill>
                  <a:srgbClr val="000000"/>
                </a:solidFill>
                <a:latin typeface="Calibri" panose="02020603050405020304" pitchFamily="2"/>
              </a:rPr>
              <a:t>ve execu</a:t>
            </a:r>
            <a:r>
              <a:rPr lang="en-US" sz="1700" i="1" spc="15">
                <a:solidFill>
                  <a:srgbClr val="000000"/>
                </a:solidFill>
                <a:latin typeface="Tahoma" panose="02020603050405020304" pitchFamily="2"/>
              </a:rPr>
              <a:t>ti</a:t>
            </a:r>
            <a:r>
              <a:rPr lang="en-US" sz="1950" i="1" spc="15">
                <a:solidFill>
                  <a:srgbClr val="000000"/>
                </a:solidFill>
                <a:latin typeface="Calibri" panose="02020603050405020304" pitchFamily="2"/>
              </a:rPr>
              <a:t>on </a:t>
            </a:r>
            <a:r>
              <a:rPr lang="en-US" sz="2000" spc="15">
                <a:solidFill>
                  <a:srgbClr val="000000"/>
                </a:solidFill>
                <a:latin typeface="Calibri" panose="02020603050405020304" pitchFamily="2"/>
              </a:rPr>
              <a:t>(see later) can also result in more task a</a:t>
            </a:r>
            <a:r>
              <a:rPr lang="en-US" sz="1700" spc="15">
                <a:solidFill>
                  <a:srgbClr val="000000"/>
                </a:solidFill>
                <a:latin typeface="Tahoma" panose="02020603050405020304" pitchFamily="2"/>
              </a:rPr>
              <a:t>tt</a:t>
            </a:r>
            <a:r>
              <a:rPr lang="en-US" sz="2000" spc="15">
                <a:solidFill>
                  <a:srgbClr val="000000"/>
                </a:solidFill>
                <a:latin typeface="Calibri" panose="02020603050405020304" pitchFamily="2"/>
              </a:rPr>
              <a:t>empts </a:t>
            </a:r>
          </a:p>
          <a:p>
            <a:pPr marL="1097280" marR="0" indent="0" algn="l">
              <a:lnSpc>
                <a:spcPts val="2000"/>
              </a:lnSpc>
              <a:spcBef>
                <a:spcPts val="315"/>
              </a:spcBef>
              <a:spcAft>
                <a:spcPts val="13850"/>
              </a:spcAft>
            </a:pPr>
            <a:r>
              <a:rPr lang="en-US" sz="2000" spc="0">
                <a:solidFill>
                  <a:srgbClr val="000000"/>
                </a:solidFill>
                <a:latin typeface="Calibri" panose="02020603050405020304" pitchFamily="2"/>
              </a:rPr>
              <a:t>than completed tasks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50" spc="0">
                <a:solidFill>
                  <a:srgbClr val="FFFFFF"/>
                </a:solidFill>
                <a:latin typeface="Tahom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1"76 </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673100"/>
          </a:xfrm>
          <a:prstGeom prst="rect">
            <a:avLst/>
          </a:prstGeom>
          <a:noFill/>
          <a:ln w="0" cmpd="sng">
            <a:noFill/>
            <a:prstDash val="solid"/>
          </a:ln>
        </p:spPr>
        <p:txBody>
          <a:bodyPr vert="horz" lIns="0" tIns="37465" rIns="0" bIns="0" anchor="t"/>
          <a:lstStyle/>
          <a:p>
            <a:pPr marL="457200" marR="0" indent="0" algn="l">
              <a:lnSpc>
                <a:spcPts val="2500"/>
              </a:lnSpc>
              <a:spcAft>
                <a:spcPts val="2495"/>
              </a:spcAft>
            </a:pPr>
            <a:r>
              <a:rPr lang="en-US" sz="2350" spc="15">
                <a:solidFill>
                  <a:srgbClr val="107FA7"/>
                </a:solidFill>
                <a:latin typeface="Calibri" panose="02020603050405020304" pitchFamily="2"/>
              </a:rPr>
              <a:t>Hadoop Components: MapReduce </a:t>
            </a:r>
          </a:p>
        </p:txBody>
      </p:sp>
      <p:sp>
        <p:nvSpPr>
          <p:cNvPr id="3" name="Text Placeholder 2"/>
          <p:cNvSpPr>
            <a:spLocks noGrp="1"/>
          </p:cNvSpPr>
          <p:nvPr>
            <p:ph type="body" idx="10"/>
          </p:nvPr>
        </p:nvSpPr>
        <p:spPr>
          <a:xfrm>
            <a:off x="606425" y="1104900"/>
            <a:ext cx="5943600" cy="3556635"/>
          </a:xfrm>
          <a:prstGeom prst="rect">
            <a:avLst/>
          </a:prstGeom>
          <a:noFill/>
          <a:ln w="0" cmpd="sng">
            <a:noFill/>
            <a:prstDash val="solid"/>
          </a:ln>
        </p:spPr>
        <p:txBody>
          <a:bodyPr vert="horz" lIns="0" tIns="90805" rIns="0" bIns="0" anchor="t">
            <a:normAutofit fontScale="70000"/>
          </a:bodyPr>
          <a:lstStyle/>
          <a:p>
            <a:pPr marL="0" marR="0" indent="182880" algn="l">
              <a:lnSpc>
                <a:spcPts val="2100"/>
              </a:lnSpc>
              <a:spcAft>
                <a:spcPts val="0"/>
              </a:spcAft>
              <a:buFont typeface="Symbol"/>
              <a:buChar char="·"/>
            </a:pPr>
            <a:r>
              <a:rPr lang="en-US" sz="1950" spc="25">
                <a:solidFill>
                  <a:srgbClr val="000000"/>
                </a:solidFill>
                <a:latin typeface="Calibri" panose="02020603050405020304" pitchFamily="2"/>
              </a:rPr>
              <a:t>The Mapper </a:t>
            </a:r>
          </a:p>
          <a:p>
            <a:pPr marL="365760" marR="0" indent="0" algn="l">
              <a:lnSpc>
                <a:spcPts val="2400"/>
              </a:lnSpc>
              <a:spcBef>
                <a:spcPts val="36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Each Map task (typically) operates on a single HDFS </a:t>
            </a:r>
          </a:p>
          <a:p>
            <a:pPr marL="548640" marR="0" indent="0" algn="l">
              <a:lnSpc>
                <a:spcPts val="2000"/>
              </a:lnSpc>
              <a:spcBef>
                <a:spcPts val="325"/>
              </a:spcBef>
              <a:spcAft>
                <a:spcPts val="0"/>
              </a:spcAft>
            </a:pPr>
            <a:r>
              <a:rPr lang="en-US" sz="1950" spc="-5">
                <a:solidFill>
                  <a:srgbClr val="000000"/>
                </a:solidFill>
                <a:latin typeface="Calibri" panose="02020603050405020304" pitchFamily="2"/>
              </a:rPr>
              <a:t>block </a:t>
            </a:r>
          </a:p>
          <a:p>
            <a:pPr marL="365760" marR="0" indent="0" algn="l">
              <a:lnSpc>
                <a:spcPts val="2400"/>
              </a:lnSpc>
              <a:spcBef>
                <a:spcPts val="34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Map tasks (usually) run on the node where the </a:t>
            </a:r>
          </a:p>
          <a:p>
            <a:pPr marL="548640" marR="0" indent="0" algn="l">
              <a:lnSpc>
                <a:spcPts val="2000"/>
              </a:lnSpc>
              <a:spcBef>
                <a:spcPts val="325"/>
              </a:spcBef>
              <a:spcAft>
                <a:spcPts val="0"/>
              </a:spcAft>
            </a:pPr>
            <a:r>
              <a:rPr lang="en-US" sz="1950" spc="0">
                <a:solidFill>
                  <a:srgbClr val="000000"/>
                </a:solidFill>
                <a:latin typeface="Calibri" panose="02020603050405020304" pitchFamily="2"/>
              </a:rPr>
              <a:t>block is stored </a:t>
            </a:r>
          </a:p>
          <a:p>
            <a:pPr marL="0" marR="0" indent="182880" algn="l">
              <a:lnSpc>
                <a:spcPts val="2100"/>
              </a:lnSpc>
              <a:spcBef>
                <a:spcPts val="1685"/>
              </a:spcBef>
              <a:spcAft>
                <a:spcPts val="0"/>
              </a:spcAft>
              <a:buFont typeface="Symbol"/>
              <a:buChar char="·"/>
            </a:pPr>
            <a:r>
              <a:rPr lang="en-US" sz="1950" spc="20">
                <a:solidFill>
                  <a:srgbClr val="000000"/>
                </a:solidFill>
                <a:latin typeface="Calibri" panose="02020603050405020304" pitchFamily="2"/>
              </a:rPr>
              <a:t>Shuffle and Sort </a:t>
            </a:r>
          </a:p>
          <a:p>
            <a:pPr marL="365760" marR="0" indent="0" algn="l">
              <a:lnSpc>
                <a:spcPts val="2400"/>
              </a:lnSpc>
              <a:spcBef>
                <a:spcPts val="34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Sorts and consolidates intermediate data from all </a:t>
            </a:r>
          </a:p>
          <a:p>
            <a:pPr marL="548640" marR="0" indent="0" algn="l">
              <a:lnSpc>
                <a:spcPts val="2000"/>
              </a:lnSpc>
              <a:spcBef>
                <a:spcPts val="325"/>
              </a:spcBef>
              <a:spcAft>
                <a:spcPts val="0"/>
              </a:spcAft>
            </a:pPr>
            <a:r>
              <a:rPr lang="en-US" sz="1950" spc="0">
                <a:solidFill>
                  <a:srgbClr val="000000"/>
                </a:solidFill>
                <a:latin typeface="Calibri" panose="02020603050405020304" pitchFamily="2"/>
              </a:rPr>
              <a:t>mappers </a:t>
            </a:r>
          </a:p>
          <a:p>
            <a:pPr marL="365760" marR="0" indent="0" algn="l">
              <a:lnSpc>
                <a:spcPts val="2400"/>
              </a:lnSpc>
              <a:spcBef>
                <a:spcPts val="36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Happens as Map tasks complete and before Reduce </a:t>
            </a:r>
          </a:p>
          <a:p>
            <a:pPr marL="548640" marR="0" indent="0" algn="l">
              <a:lnSpc>
                <a:spcPts val="2000"/>
              </a:lnSpc>
              <a:spcBef>
                <a:spcPts val="325"/>
              </a:spcBef>
              <a:spcAft>
                <a:spcPts val="885"/>
              </a:spcAft>
            </a:pPr>
            <a:r>
              <a:rPr lang="en-US" sz="1950" spc="10">
                <a:solidFill>
                  <a:srgbClr val="000000"/>
                </a:solidFill>
                <a:latin typeface="Calibri" panose="02020603050405020304" pitchFamily="2"/>
              </a:rPr>
              <a:t>tasks start </a:t>
            </a:r>
          </a:p>
        </p:txBody>
      </p:sp>
      <p:sp>
        <p:nvSpPr>
          <p:cNvPr id="6" name="Text Placeholder 5"/>
          <p:cNvSpPr>
            <a:spLocks noGrp="1"/>
          </p:cNvSpPr>
          <p:nvPr>
            <p:ph type="body" idx="10"/>
          </p:nvPr>
        </p:nvSpPr>
        <p:spPr>
          <a:xfrm>
            <a:off x="7245985" y="1754505"/>
            <a:ext cx="521970" cy="263525"/>
          </a:xfrm>
          <a:prstGeom prst="rect">
            <a:avLst/>
          </a:prstGeom>
          <a:noFill/>
          <a:ln w="0" cmpd="sng">
            <a:noFill/>
            <a:prstDash val="solid"/>
          </a:ln>
        </p:spPr>
        <p:txBody>
          <a:bodyPr vert="horz" lIns="0" tIns="25400" rIns="0" bIns="0" anchor="t">
            <a:normAutofit fontScale="95000"/>
          </a:bodyPr>
          <a:lstStyle/>
          <a:p>
            <a:pPr marL="0" marR="0" indent="0" algn="l">
              <a:lnSpc>
                <a:spcPts val="1800"/>
              </a:lnSpc>
              <a:spcAft>
                <a:spcPts val="0"/>
              </a:spcAft>
            </a:pPr>
            <a:r>
              <a:rPr lang="en-US" sz="1800" spc="65">
                <a:solidFill>
                  <a:srgbClr val="FFFFFF"/>
                </a:solidFill>
                <a:latin typeface="Calibri" panose="02020603050405020304" pitchFamily="2"/>
              </a:rPr>
              <a:t>Map </a:t>
            </a:r>
          </a:p>
        </p:txBody>
      </p:sp>
      <p:sp>
        <p:nvSpPr>
          <p:cNvPr id="9" name="Text Placeholder 8"/>
          <p:cNvSpPr>
            <a:spLocks noGrp="1"/>
          </p:cNvSpPr>
          <p:nvPr>
            <p:ph type="body" idx="10"/>
          </p:nvPr>
        </p:nvSpPr>
        <p:spPr>
          <a:xfrm>
            <a:off x="7080250" y="3424555"/>
            <a:ext cx="771525" cy="565150"/>
          </a:xfrm>
          <a:prstGeom prst="rect">
            <a:avLst/>
          </a:prstGeom>
          <a:noFill/>
          <a:ln w="0" cmpd="sng">
            <a:noFill/>
            <a:prstDash val="solid"/>
          </a:ln>
        </p:spPr>
        <p:txBody>
          <a:bodyPr vert="horz" lIns="0" tIns="25400" rIns="0" bIns="0" anchor="t">
            <a:normAutofit fontScale="95000"/>
          </a:bodyPr>
          <a:lstStyle/>
          <a:p>
            <a:pPr marL="45720" marR="0" indent="0" algn="l">
              <a:lnSpc>
                <a:spcPts val="1900"/>
              </a:lnSpc>
              <a:spcAft>
                <a:spcPts val="0"/>
              </a:spcAft>
            </a:pPr>
            <a:r>
              <a:rPr lang="en-US" sz="1800" spc="10">
                <a:solidFill>
                  <a:srgbClr val="000000"/>
                </a:solidFill>
                <a:latin typeface="Calibri" panose="02020603050405020304" pitchFamily="2"/>
              </a:rPr>
              <a:t>Shuffle </a:t>
            </a:r>
          </a:p>
          <a:p>
            <a:pPr marL="0" marR="0" indent="0" algn="l">
              <a:lnSpc>
                <a:spcPts val="1800"/>
              </a:lnSpc>
              <a:spcBef>
                <a:spcPts val="550"/>
              </a:spcBef>
              <a:spcAft>
                <a:spcPts val="0"/>
              </a:spcAft>
            </a:pPr>
            <a:r>
              <a:rPr lang="en-US" sz="1800" spc="-40">
                <a:solidFill>
                  <a:srgbClr val="000000"/>
                </a:solidFill>
                <a:latin typeface="Calibri" panose="02020603050405020304" pitchFamily="2"/>
              </a:rPr>
              <a:t>and Sort </a:t>
            </a:r>
          </a:p>
        </p:txBody>
      </p:sp>
      <p:sp>
        <p:nvSpPr>
          <p:cNvPr id="12" name="Text Placeholder 11"/>
          <p:cNvSpPr>
            <a:spLocks noGrp="1"/>
          </p:cNvSpPr>
          <p:nvPr>
            <p:ph type="body" idx="10"/>
          </p:nvPr>
        </p:nvSpPr>
        <p:spPr>
          <a:xfrm>
            <a:off x="606425" y="4800600"/>
            <a:ext cx="5407025" cy="1216025"/>
          </a:xfrm>
          <a:prstGeom prst="rect">
            <a:avLst/>
          </a:prstGeom>
          <a:noFill/>
          <a:ln w="0" cmpd="sng">
            <a:noFill/>
            <a:prstDash val="solid"/>
          </a:ln>
        </p:spPr>
        <p:txBody>
          <a:bodyPr vert="horz" lIns="0" tIns="0" rIns="0" bIns="0" anchor="t">
            <a:normAutofit fontScale="70000"/>
          </a:bodyPr>
          <a:lstStyle/>
          <a:p>
            <a:pPr marL="0" marR="0" indent="182880" algn="l">
              <a:lnSpc>
                <a:spcPts val="2000"/>
              </a:lnSpc>
              <a:spcAft>
                <a:spcPts val="0"/>
              </a:spcAft>
              <a:buFont typeface="Symbol"/>
              <a:buChar char="·"/>
            </a:pPr>
            <a:r>
              <a:rPr lang="en-US" sz="1950" spc="20">
                <a:solidFill>
                  <a:srgbClr val="000000"/>
                </a:solidFill>
                <a:latin typeface="Calibri" panose="02020603050405020304" pitchFamily="2"/>
              </a:rPr>
              <a:t>The Reducer </a:t>
            </a:r>
          </a:p>
          <a:p>
            <a:pPr marL="365760" marR="0" indent="0" algn="l">
              <a:lnSpc>
                <a:spcPts val="2400"/>
              </a:lnSpc>
              <a:spcBef>
                <a:spcPts val="125"/>
              </a:spcBef>
              <a:spcAft>
                <a:spcPts val="0"/>
              </a:spcAft>
            </a:pPr>
            <a:r>
              <a:rPr lang="en-US" sz="1550" spc="10">
                <a:solidFill>
                  <a:srgbClr val="107FA7"/>
                </a:solidFill>
                <a:latin typeface="Arial" panose="02020603050405020304" pitchFamily="2"/>
              </a:rPr>
              <a:t>–</a:t>
            </a:r>
            <a:r>
              <a:rPr lang="en-US" sz="1950" spc="10">
                <a:solidFill>
                  <a:srgbClr val="000000"/>
                </a:solidFill>
                <a:latin typeface="Calibri" panose="02020603050405020304" pitchFamily="2"/>
              </a:rPr>
              <a:t> Operates on shuffled/sorted intermediate data </a:t>
            </a:r>
          </a:p>
          <a:p>
            <a:pPr marL="548640" marR="0" indent="0" algn="l">
              <a:lnSpc>
                <a:spcPts val="2000"/>
              </a:lnSpc>
              <a:spcBef>
                <a:spcPts val="325"/>
              </a:spcBef>
              <a:spcAft>
                <a:spcPts val="0"/>
              </a:spcAft>
            </a:pPr>
            <a:r>
              <a:rPr lang="en-US" sz="1950" spc="5">
                <a:solidFill>
                  <a:srgbClr val="000000"/>
                </a:solidFill>
                <a:latin typeface="Calibri" panose="02020603050405020304" pitchFamily="2"/>
              </a:rPr>
              <a:t>(Map task output) </a:t>
            </a:r>
          </a:p>
          <a:p>
            <a:pPr marL="365760" marR="0" indent="0" algn="l">
              <a:lnSpc>
                <a:spcPts val="2300"/>
              </a:lnSpc>
              <a:spcBef>
                <a:spcPts val="335"/>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Produces final output </a:t>
            </a:r>
          </a:p>
        </p:txBody>
      </p:sp>
      <p:sp>
        <p:nvSpPr>
          <p:cNvPr id="13" name="Text Placeholder 12"/>
          <p:cNvSpPr>
            <a:spLocks noGrp="1"/>
          </p:cNvSpPr>
          <p:nvPr>
            <p:ph type="body" idx="10"/>
          </p:nvPr>
        </p:nvSpPr>
        <p:spPr>
          <a:xfrm>
            <a:off x="7214870" y="5334000"/>
            <a:ext cx="664210" cy="161290"/>
          </a:xfrm>
          <a:prstGeom prst="rect">
            <a:avLst/>
          </a:prstGeom>
          <a:noFill/>
          <a:ln w="0" cmpd="sng">
            <a:noFill/>
            <a:prstDash val="solid"/>
          </a:ln>
        </p:spPr>
        <p:txBody>
          <a:bodyPr vert="horz" lIns="0" tIns="0" rIns="0" bIns="0" anchor="t">
            <a:normAutofit fontScale="95000"/>
          </a:bodyPr>
          <a:lstStyle/>
          <a:p>
            <a:pPr marL="0" marR="0" indent="0" algn="l">
              <a:lnSpc>
                <a:spcPts val="1200"/>
              </a:lnSpc>
              <a:spcAft>
                <a:spcPts val="0"/>
              </a:spcAft>
            </a:pPr>
            <a:r>
              <a:rPr lang="en-US" sz="1800" spc="-85">
                <a:solidFill>
                  <a:srgbClr val="FFFFFF"/>
                </a:solidFill>
                <a:latin typeface="Calibri" panose="02020603050405020304" pitchFamily="2"/>
              </a:rPr>
              <a:t>Reduce </a:t>
            </a:r>
          </a:p>
        </p:txBody>
      </p:sp>
      <p:sp>
        <p:nvSpPr>
          <p:cNvPr id="14" name="Text Placeholder 13"/>
          <p:cNvSpPr>
            <a:spLocks noGrp="1"/>
          </p:cNvSpPr>
          <p:nvPr>
            <p:ph type="body" idx="10"/>
          </p:nvPr>
        </p:nvSpPr>
        <p:spPr>
          <a:xfrm>
            <a:off x="1892935" y="6452870"/>
            <a:ext cx="6906895" cy="127635"/>
          </a:xfrm>
          <a:prstGeom prst="rect">
            <a:avLst/>
          </a:prstGeom>
          <a:noFill/>
          <a:ln w="0" cmpd="sng">
            <a:noFill/>
            <a:prstDash val="solid"/>
          </a:ln>
        </p:spPr>
        <p:txBody>
          <a:bodyPr vert="horz" lIns="0" tIns="0" rIns="0" bIns="0" anchor="t"/>
          <a:lstStyle/>
          <a:p>
            <a:pPr marL="0" marR="0" indent="0" algn="l">
              <a:lnSpc>
                <a:spcPts val="1000"/>
              </a:lnSpc>
              <a:spcAft>
                <a:spcPts val="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1"77 </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1514475"/>
          </a:xfrm>
          <a:prstGeom prst="rect">
            <a:avLst/>
          </a:prstGeom>
          <a:noFill/>
          <a:ln w="0" cmpd="sng">
            <a:noFill/>
            <a:prstDash val="solid"/>
          </a:ln>
        </p:spPr>
        <p:txBody>
          <a:bodyPr vert="horz" lIns="0" tIns="37465" rIns="0" bIns="0" anchor="t"/>
          <a:lstStyle/>
          <a:p>
            <a:pPr marL="457200" marR="0" indent="0" algn="l">
              <a:lnSpc>
                <a:spcPts val="2500"/>
              </a:lnSpc>
              <a:spcAft>
                <a:spcPts val="9115"/>
              </a:spcAft>
            </a:pPr>
            <a:r>
              <a:rPr lang="en-US" sz="2350" spc="10">
                <a:solidFill>
                  <a:srgbClr val="107FA7"/>
                </a:solidFill>
                <a:latin typeface="Calibri" panose="02020603050405020304" pitchFamily="2"/>
              </a:rPr>
              <a:t>Example: Word Count </a:t>
            </a:r>
          </a:p>
        </p:txBody>
      </p:sp>
      <p:sp>
        <p:nvSpPr>
          <p:cNvPr id="3" name="Text Placeholder 2"/>
          <p:cNvSpPr>
            <a:spLocks noGrp="1"/>
          </p:cNvSpPr>
          <p:nvPr>
            <p:ph type="body" idx="10"/>
          </p:nvPr>
        </p:nvSpPr>
        <p:spPr>
          <a:xfrm>
            <a:off x="7086600" y="1946275"/>
            <a:ext cx="558800" cy="364490"/>
          </a:xfrm>
          <a:prstGeom prst="rect">
            <a:avLst/>
          </a:prstGeom>
          <a:noFill/>
          <a:ln w="0" cmpd="sng">
            <a:noFill/>
            <a:prstDash val="solid"/>
          </a:ln>
        </p:spPr>
        <p:txBody>
          <a:bodyPr vert="horz" lIns="0" tIns="25400" rIns="0" bIns="0" anchor="t"/>
          <a:lstStyle/>
          <a:p>
            <a:pPr marL="0" marR="0" indent="0" algn="l">
              <a:lnSpc>
                <a:spcPts val="1900"/>
              </a:lnSpc>
              <a:spcAft>
                <a:spcPts val="760"/>
              </a:spcAft>
            </a:pPr>
            <a:r>
              <a:rPr lang="en-US" sz="1800" spc="-114">
                <a:solidFill>
                  <a:srgbClr val="000000"/>
                </a:solidFill>
                <a:latin typeface="Calibri" panose="02020603050405020304" pitchFamily="2"/>
              </a:rPr>
              <a:t>Result </a:t>
            </a:r>
          </a:p>
        </p:txBody>
      </p:sp>
      <p:sp>
        <p:nvSpPr>
          <p:cNvPr id="8" name="Text Placeholder 7"/>
          <p:cNvSpPr>
            <a:spLocks noGrp="1"/>
          </p:cNvSpPr>
          <p:nvPr>
            <p:ph type="body" idx="10"/>
          </p:nvPr>
        </p:nvSpPr>
        <p:spPr>
          <a:xfrm>
            <a:off x="1642745" y="2590800"/>
            <a:ext cx="954405" cy="191770"/>
          </a:xfrm>
          <a:prstGeom prst="rect">
            <a:avLst/>
          </a:prstGeom>
          <a:noFill/>
          <a:ln w="0" cmpd="sng">
            <a:noFill/>
            <a:prstDash val="solid"/>
          </a:ln>
        </p:spPr>
        <p:txBody>
          <a:bodyPr vert="horz" lIns="0" tIns="0" rIns="0" bIns="0" anchor="t"/>
          <a:lstStyle/>
          <a:p>
            <a:pPr marL="0" marR="0" indent="0" algn="l">
              <a:lnSpc>
                <a:spcPts val="1500"/>
              </a:lnSpc>
              <a:spcAft>
                <a:spcPts val="0"/>
              </a:spcAft>
            </a:pPr>
            <a:r>
              <a:rPr lang="en-US" sz="1800" spc="-80">
                <a:solidFill>
                  <a:srgbClr val="000000"/>
                </a:solidFill>
                <a:latin typeface="Calibri" panose="02020603050405020304" pitchFamily="2"/>
              </a:rPr>
              <a:t>Input Data </a:t>
            </a:r>
          </a:p>
        </p:txBody>
      </p:sp>
      <p:sp>
        <p:nvSpPr>
          <p:cNvPr id="9" name="Text Placeholder 8"/>
          <p:cNvSpPr>
            <a:spLocks noGrp="1"/>
          </p:cNvSpPr>
          <p:nvPr>
            <p:ph type="body" idx="10"/>
          </p:nvPr>
        </p:nvSpPr>
        <p:spPr>
          <a:xfrm>
            <a:off x="341630" y="3112135"/>
            <a:ext cx="2825115" cy="252730"/>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700" spc="-20">
                <a:solidFill>
                  <a:srgbClr val="000000"/>
                </a:solidFill>
                <a:latin typeface="Courier New" panose="02020603050405020304" pitchFamily="3"/>
              </a:rPr>
              <a:t>the cat sat on the mat </a:t>
            </a:r>
          </a:p>
        </p:txBody>
      </p:sp>
      <p:sp>
        <p:nvSpPr>
          <p:cNvPr id="10" name="Text Placeholder 9"/>
          <p:cNvSpPr>
            <a:spLocks noGrp="1"/>
          </p:cNvSpPr>
          <p:nvPr>
            <p:ph type="body" idx="10"/>
          </p:nvPr>
        </p:nvSpPr>
        <p:spPr>
          <a:xfrm>
            <a:off x="341630" y="3364865"/>
            <a:ext cx="3605530" cy="146685"/>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700" spc="-20">
                <a:solidFill>
                  <a:srgbClr val="000000"/>
                </a:solidFill>
                <a:latin typeface="Courier New" panose="02020603050405020304" pitchFamily="3"/>
              </a:rPr>
              <a:t>the aardvark sat on the sofa </a:t>
            </a:r>
          </a:p>
        </p:txBody>
      </p:sp>
      <p:sp>
        <p:nvSpPr>
          <p:cNvPr id="11" name="Text Placeholder 10"/>
          <p:cNvSpPr>
            <a:spLocks noGrp="1"/>
          </p:cNvSpPr>
          <p:nvPr>
            <p:ph type="body" idx="10"/>
          </p:nvPr>
        </p:nvSpPr>
        <p:spPr>
          <a:xfrm>
            <a:off x="4806950" y="3404870"/>
            <a:ext cx="1310640" cy="158115"/>
          </a:xfrm>
          <a:prstGeom prst="rect">
            <a:avLst/>
          </a:prstGeom>
          <a:noFill/>
          <a:ln w="0" cmpd="sng">
            <a:noFill/>
            <a:prstDash val="solid"/>
          </a:ln>
        </p:spPr>
        <p:txBody>
          <a:bodyPr vert="horz" lIns="0" tIns="0" rIns="0" bIns="0" anchor="t"/>
          <a:lstStyle/>
          <a:p>
            <a:pPr marL="0" marR="0" indent="0" algn="l">
              <a:lnSpc>
                <a:spcPts val="1200"/>
              </a:lnSpc>
              <a:spcAft>
                <a:spcPts val="0"/>
              </a:spcAft>
              <a:tabLst>
                <a:tab pos="1325880" algn="r"/>
              </a:tabLst>
            </a:pPr>
            <a:r>
              <a:rPr lang="en-US" sz="1400" spc="0">
                <a:solidFill>
                  <a:srgbClr val="FFFFFF"/>
                </a:solidFill>
                <a:latin typeface="Calibri" panose="02020603050405020304" pitchFamily="2"/>
              </a:rPr>
              <a:t>Map Reduce </a:t>
            </a:r>
          </a:p>
        </p:txBody>
      </p:sp>
      <p:sp>
        <p:nvSpPr>
          <p:cNvPr id="14" name="Text Placeholder 13"/>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1"78 </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Example: The WordCount Mapper </a:t>
            </a:r>
          </a:p>
        </p:txBody>
      </p:sp>
      <p:sp>
        <p:nvSpPr>
          <p:cNvPr id="5" name="Text Placeholder 4"/>
          <p:cNvSpPr>
            <a:spLocks noGrp="1"/>
          </p:cNvSpPr>
          <p:nvPr>
            <p:ph type="body" idx="10"/>
          </p:nvPr>
        </p:nvSpPr>
        <p:spPr>
          <a:xfrm>
            <a:off x="0" y="986790"/>
            <a:ext cx="9144000" cy="1024890"/>
          </a:xfrm>
          <a:prstGeom prst="rect">
            <a:avLst/>
          </a:prstGeom>
          <a:noFill/>
          <a:ln w="0" cmpd="sng">
            <a:noFill/>
            <a:prstDash val="solid"/>
          </a:ln>
        </p:spPr>
        <p:txBody>
          <a:bodyPr vert="horz" lIns="0" tIns="481965" rIns="0" bIns="0" anchor="t"/>
          <a:lstStyle/>
          <a:p>
            <a:pPr marL="5806440" marR="0" indent="0" algn="l">
              <a:lnSpc>
                <a:spcPts val="1900"/>
              </a:lnSpc>
              <a:spcAft>
                <a:spcPts val="0"/>
              </a:spcAft>
            </a:pPr>
            <a:r>
              <a:rPr lang="en-US" sz="1800" spc="-5">
                <a:solidFill>
                  <a:srgbClr val="000000"/>
                </a:solidFill>
                <a:latin typeface="Calibri" panose="02020603050405020304" pitchFamily="2"/>
              </a:rPr>
              <a:t>WordCountMapper </a:t>
            </a:r>
          </a:p>
          <a:p>
            <a:pPr marL="6400800" marR="0" indent="0" algn="l">
              <a:lnSpc>
                <a:spcPts val="1900"/>
              </a:lnSpc>
              <a:spcBef>
                <a:spcPts val="260"/>
              </a:spcBef>
              <a:spcAft>
                <a:spcPts val="310"/>
              </a:spcAft>
            </a:pPr>
            <a:r>
              <a:rPr lang="en-US" sz="1800" spc="-30">
                <a:solidFill>
                  <a:srgbClr val="000000"/>
                </a:solidFill>
                <a:latin typeface="Calibri" panose="02020603050405020304" pitchFamily="2"/>
              </a:rPr>
              <a:t>output </a:t>
            </a:r>
          </a:p>
        </p:txBody>
      </p:sp>
      <p:sp>
        <p:nvSpPr>
          <p:cNvPr id="8" name="Text Placeholder 7"/>
          <p:cNvSpPr>
            <a:spLocks noGrp="1"/>
          </p:cNvSpPr>
          <p:nvPr>
            <p:ph type="body" idx="10"/>
          </p:nvPr>
        </p:nvSpPr>
        <p:spPr>
          <a:xfrm>
            <a:off x="4600575" y="2684145"/>
            <a:ext cx="521970" cy="263525"/>
          </a:xfrm>
          <a:prstGeom prst="rect">
            <a:avLst/>
          </a:prstGeom>
          <a:noFill/>
          <a:ln w="0" cmpd="sng">
            <a:noFill/>
            <a:prstDash val="solid"/>
          </a:ln>
        </p:spPr>
        <p:txBody>
          <a:bodyPr vert="horz" lIns="0" tIns="25400" rIns="0" bIns="0" anchor="t"/>
          <a:lstStyle/>
          <a:p>
            <a:pPr marL="0" marR="0" indent="0" algn="l">
              <a:lnSpc>
                <a:spcPts val="1800"/>
              </a:lnSpc>
              <a:spcAft>
                <a:spcPts val="0"/>
              </a:spcAft>
            </a:pPr>
            <a:r>
              <a:rPr lang="en-US" sz="1800" spc="20">
                <a:solidFill>
                  <a:srgbClr val="FFFFFF"/>
                </a:solidFill>
                <a:latin typeface="Calibri" panose="02020603050405020304" pitchFamily="2"/>
              </a:rPr>
              <a:t>Map </a:t>
            </a:r>
          </a:p>
        </p:txBody>
      </p:sp>
      <p:sp>
        <p:nvSpPr>
          <p:cNvPr id="9" name="Text Placeholder 8"/>
          <p:cNvSpPr>
            <a:spLocks noGrp="1"/>
          </p:cNvSpPr>
          <p:nvPr>
            <p:ph type="body" idx="10"/>
          </p:nvPr>
        </p:nvSpPr>
        <p:spPr>
          <a:xfrm>
            <a:off x="4652645" y="4838700"/>
            <a:ext cx="521970" cy="263525"/>
          </a:xfrm>
          <a:prstGeom prst="rect">
            <a:avLst/>
          </a:prstGeom>
          <a:noFill/>
          <a:ln w="0" cmpd="sng">
            <a:noFill/>
            <a:prstDash val="solid"/>
          </a:ln>
        </p:spPr>
        <p:txBody>
          <a:bodyPr vert="horz" lIns="0" tIns="25400" rIns="0" bIns="0" anchor="t"/>
          <a:lstStyle/>
          <a:p>
            <a:pPr marL="0" marR="0" indent="0" algn="l">
              <a:lnSpc>
                <a:spcPts val="1800"/>
              </a:lnSpc>
              <a:spcAft>
                <a:spcPts val="0"/>
              </a:spcAft>
            </a:pPr>
            <a:r>
              <a:rPr lang="en-US" sz="1800" spc="20">
                <a:solidFill>
                  <a:srgbClr val="FFFFFF"/>
                </a:solidFill>
                <a:latin typeface="Calibri" panose="02020603050405020304" pitchFamily="2"/>
              </a:rPr>
              <a:t>Map </a:t>
            </a:r>
          </a:p>
        </p:txBody>
      </p:sp>
      <p:sp>
        <p:nvSpPr>
          <p:cNvPr id="10" name="Text Placeholder 9"/>
          <p:cNvSpPr>
            <a:spLocks noGrp="1"/>
          </p:cNvSpPr>
          <p:nvPr>
            <p:ph type="body" idx="10"/>
          </p:nvPr>
        </p:nvSpPr>
        <p:spPr>
          <a:xfrm>
            <a:off x="313690" y="3519170"/>
            <a:ext cx="2740660" cy="229870"/>
          </a:xfrm>
          <a:prstGeom prst="rect">
            <a:avLst/>
          </a:prstGeom>
          <a:noFill/>
          <a:ln w="0" cmpd="sng">
            <a:noFill/>
            <a:prstDash val="solid"/>
          </a:ln>
        </p:spPr>
        <p:txBody>
          <a:bodyPr vert="horz" lIns="0" tIns="8890" rIns="0" bIns="0" anchor="t"/>
          <a:lstStyle/>
          <a:p>
            <a:pPr marL="0" marR="0" indent="0" algn="l">
              <a:lnSpc>
                <a:spcPts val="1700"/>
              </a:lnSpc>
              <a:spcAft>
                <a:spcPts val="0"/>
              </a:spcAft>
            </a:pPr>
            <a:r>
              <a:rPr lang="en-US" sz="1600" u="sng" spc="-10">
                <a:solidFill>
                  <a:srgbClr val="000000"/>
                </a:solidFill>
                <a:latin typeface="Courier New" panose="02020603050405020304" pitchFamily="3"/>
              </a:rPr>
              <a:t>the cat sat on the mat  </a:t>
            </a:r>
          </a:p>
        </p:txBody>
      </p:sp>
      <p:sp>
        <p:nvSpPr>
          <p:cNvPr id="11" name="Text Placeholder 10"/>
          <p:cNvSpPr>
            <a:spLocks noGrp="1"/>
          </p:cNvSpPr>
          <p:nvPr>
            <p:ph type="body" idx="10"/>
          </p:nvPr>
        </p:nvSpPr>
        <p:spPr>
          <a:xfrm>
            <a:off x="313690" y="3750310"/>
            <a:ext cx="3423285" cy="245745"/>
          </a:xfrm>
          <a:prstGeom prst="rect">
            <a:avLst/>
          </a:prstGeom>
          <a:noFill/>
          <a:ln w="0" cmpd="sng">
            <a:noFill/>
            <a:prstDash val="solid"/>
          </a:ln>
        </p:spPr>
        <p:txBody>
          <a:bodyPr vert="horz" lIns="0" tIns="18415" rIns="0" bIns="0" anchor="t"/>
          <a:lstStyle/>
          <a:p>
            <a:pPr marL="0" marR="0" indent="0" algn="l">
              <a:lnSpc>
                <a:spcPts val="1700"/>
              </a:lnSpc>
              <a:spcAft>
                <a:spcPts val="45"/>
              </a:spcAft>
            </a:pPr>
            <a:r>
              <a:rPr lang="en-US" sz="1600" u="sng" spc="-50">
                <a:solidFill>
                  <a:srgbClr val="000000"/>
                </a:solidFill>
                <a:latin typeface="Courier New" panose="02020603050405020304" pitchFamily="3"/>
              </a:rPr>
              <a:t>the aardvark sat on  the sofa</a:t>
            </a:r>
            <a:r>
              <a:rPr lang="en-US" sz="1600" u="sng" spc="-50">
                <a:solidFill>
                  <a:srgbClr val="FFFFFF"/>
                </a:solidFill>
                <a:latin typeface="Courier New" panose="02020603050405020304" pitchFamily="3"/>
              </a:rPr>
              <a:t>  </a:t>
            </a:r>
          </a:p>
        </p:txBody>
      </p:sp>
      <p:sp>
        <p:nvSpPr>
          <p:cNvPr id="12" name="Text Placeholder 11"/>
          <p:cNvSpPr>
            <a:spLocks noGrp="1"/>
          </p:cNvSpPr>
          <p:nvPr>
            <p:ph type="body" idx="10"/>
          </p:nvPr>
        </p:nvSpPr>
        <p:spPr>
          <a:xfrm>
            <a:off x="1490345" y="2994660"/>
            <a:ext cx="954405" cy="26352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80">
                <a:solidFill>
                  <a:srgbClr val="000000"/>
                </a:solidFill>
                <a:latin typeface="Calibri" panose="02020603050405020304" pitchFamily="2"/>
              </a:rPr>
              <a:t>Input Data </a:t>
            </a:r>
          </a:p>
        </p:txBody>
      </p:sp>
      <p:sp>
        <p:nvSpPr>
          <p:cNvPr id="13" name="Text Placeholder 12"/>
          <p:cNvSpPr>
            <a:spLocks noGrp="1"/>
          </p:cNvSpPr>
          <p:nvPr>
            <p:ph type="body" idx="10"/>
          </p:nvPr>
        </p:nvSpPr>
        <p:spPr>
          <a:xfrm>
            <a:off x="6038215" y="2058670"/>
            <a:ext cx="1009015" cy="1777365"/>
          </a:xfrm>
          <a:prstGeom prst="rect">
            <a:avLst/>
          </a:prstGeom>
          <a:noFill/>
          <a:ln w="0" cmpd="sng">
            <a:noFill/>
            <a:prstDash val="solid"/>
          </a:ln>
        </p:spPr>
        <p:txBody>
          <a:bodyPr vert="horz" lIns="0" tIns="20955" rIns="0" bIns="0" anchor="t"/>
          <a:lstStyle/>
          <a:p>
            <a:pPr marL="0" marR="0" indent="0" algn="just">
              <a:lnSpc>
                <a:spcPts val="1500"/>
              </a:lnSpc>
              <a:spcAft>
                <a:spcPts val="0"/>
              </a:spcAft>
              <a:tabLst>
                <a:tab pos="1005840" algn="r"/>
              </a:tabLst>
            </a:pPr>
            <a:r>
              <a:rPr lang="en-US" sz="1400" spc="0">
                <a:solidFill>
                  <a:srgbClr val="000000"/>
                </a:solidFill>
                <a:latin typeface="Calibri" panose="02020603050405020304" pitchFamily="2"/>
              </a:rPr>
              <a:t>the 1 </a:t>
            </a:r>
          </a:p>
          <a:p>
            <a:pPr marL="0" marR="0" indent="0" algn="just">
              <a:lnSpc>
                <a:spcPts val="1500"/>
              </a:lnSpc>
              <a:spcBef>
                <a:spcPts val="1140"/>
              </a:spcBef>
              <a:spcAft>
                <a:spcPts val="0"/>
              </a:spcAft>
              <a:tabLst>
                <a:tab pos="1005840" algn="r"/>
              </a:tabLst>
            </a:pPr>
            <a:r>
              <a:rPr lang="en-US" sz="1400" spc="0">
                <a:solidFill>
                  <a:srgbClr val="000000"/>
                </a:solidFill>
                <a:latin typeface="Calibri" panose="02020603050405020304" pitchFamily="2"/>
              </a:rPr>
              <a:t>cat 1 </a:t>
            </a:r>
          </a:p>
          <a:p>
            <a:pPr marL="0" marR="0" indent="0" algn="just">
              <a:lnSpc>
                <a:spcPts val="1500"/>
              </a:lnSpc>
              <a:spcBef>
                <a:spcPts val="855"/>
              </a:spcBef>
              <a:spcAft>
                <a:spcPts val="0"/>
              </a:spcAft>
              <a:tabLst>
                <a:tab pos="1005840" algn="r"/>
              </a:tabLst>
            </a:pPr>
            <a:r>
              <a:rPr lang="en-US" sz="1400" spc="0">
                <a:solidFill>
                  <a:srgbClr val="000000"/>
                </a:solidFill>
                <a:latin typeface="Calibri" panose="02020603050405020304" pitchFamily="2"/>
              </a:rPr>
              <a:t>sat 1 </a:t>
            </a:r>
          </a:p>
          <a:p>
            <a:pPr marL="0" marR="0" indent="0" algn="just">
              <a:lnSpc>
                <a:spcPts val="1500"/>
              </a:lnSpc>
              <a:spcBef>
                <a:spcPts val="855"/>
              </a:spcBef>
              <a:spcAft>
                <a:spcPts val="0"/>
              </a:spcAft>
              <a:tabLst>
                <a:tab pos="1005840" algn="r"/>
              </a:tabLst>
            </a:pPr>
            <a:r>
              <a:rPr lang="en-US" sz="1400" spc="0">
                <a:solidFill>
                  <a:srgbClr val="000000"/>
                </a:solidFill>
                <a:latin typeface="Calibri" panose="02020603050405020304" pitchFamily="2"/>
              </a:rPr>
              <a:t>on 1 </a:t>
            </a:r>
          </a:p>
          <a:p>
            <a:pPr marL="0" marR="0" indent="0" algn="just">
              <a:lnSpc>
                <a:spcPts val="1500"/>
              </a:lnSpc>
              <a:spcBef>
                <a:spcPts val="855"/>
              </a:spcBef>
              <a:spcAft>
                <a:spcPts val="0"/>
              </a:spcAft>
              <a:tabLst>
                <a:tab pos="1005840" algn="r"/>
              </a:tabLst>
            </a:pPr>
            <a:r>
              <a:rPr lang="en-US" sz="1400" spc="0">
                <a:solidFill>
                  <a:srgbClr val="000000"/>
                </a:solidFill>
                <a:latin typeface="Calibri" panose="02020603050405020304" pitchFamily="2"/>
              </a:rPr>
              <a:t>the 1 </a:t>
            </a:r>
          </a:p>
          <a:p>
            <a:pPr marL="0" marR="0" indent="0" algn="just">
              <a:lnSpc>
                <a:spcPts val="1500"/>
              </a:lnSpc>
              <a:spcBef>
                <a:spcPts val="855"/>
              </a:spcBef>
              <a:spcAft>
                <a:spcPts val="0"/>
              </a:spcAft>
              <a:tabLst>
                <a:tab pos="1005840" algn="r"/>
              </a:tabLst>
            </a:pPr>
            <a:r>
              <a:rPr lang="en-US" sz="1400" spc="0">
                <a:solidFill>
                  <a:srgbClr val="000000"/>
                </a:solidFill>
                <a:latin typeface="Calibri" panose="02020603050405020304" pitchFamily="2"/>
              </a:rPr>
              <a:t>mat 1 </a:t>
            </a:r>
          </a:p>
        </p:txBody>
      </p:sp>
      <p:sp>
        <p:nvSpPr>
          <p:cNvPr id="14" name="Text Placeholder 13"/>
          <p:cNvSpPr>
            <a:spLocks noGrp="1"/>
          </p:cNvSpPr>
          <p:nvPr>
            <p:ph type="body" idx="10"/>
          </p:nvPr>
        </p:nvSpPr>
        <p:spPr>
          <a:xfrm>
            <a:off x="6038215" y="3849370"/>
            <a:ext cx="1033145" cy="1867535"/>
          </a:xfrm>
          <a:prstGeom prst="rect">
            <a:avLst/>
          </a:prstGeom>
          <a:noFill/>
          <a:ln w="0" cmpd="sng">
            <a:noFill/>
            <a:prstDash val="solid"/>
          </a:ln>
        </p:spPr>
        <p:txBody>
          <a:bodyPr vert="horz" lIns="0" tIns="110490" rIns="0" bIns="0" anchor="t"/>
          <a:lstStyle/>
          <a:p>
            <a:pPr marL="0" marR="0" indent="0" algn="just">
              <a:lnSpc>
                <a:spcPts val="1500"/>
              </a:lnSpc>
              <a:spcAft>
                <a:spcPts val="0"/>
              </a:spcAft>
              <a:tabLst>
                <a:tab pos="1051560" algn="r"/>
              </a:tabLst>
            </a:pPr>
            <a:r>
              <a:rPr lang="en-US" sz="1400" spc="0">
                <a:solidFill>
                  <a:srgbClr val="000000"/>
                </a:solidFill>
                <a:latin typeface="Calibri" panose="02020603050405020304" pitchFamily="2"/>
              </a:rPr>
              <a:t>the 1 </a:t>
            </a:r>
          </a:p>
          <a:p>
            <a:pPr marL="0" marR="0" indent="0" algn="just">
              <a:lnSpc>
                <a:spcPts val="1500"/>
              </a:lnSpc>
              <a:spcBef>
                <a:spcPts val="1145"/>
              </a:spcBef>
              <a:spcAft>
                <a:spcPts val="0"/>
              </a:spcAft>
              <a:tabLst>
                <a:tab pos="1051560" algn="r"/>
              </a:tabLst>
            </a:pPr>
            <a:r>
              <a:rPr lang="en-US" sz="1400" spc="0">
                <a:solidFill>
                  <a:srgbClr val="000000"/>
                </a:solidFill>
                <a:latin typeface="Calibri" panose="02020603050405020304" pitchFamily="2"/>
              </a:rPr>
              <a:t>aardvark 1 </a:t>
            </a:r>
          </a:p>
          <a:p>
            <a:pPr marL="0" marR="0" indent="0" algn="just">
              <a:lnSpc>
                <a:spcPts val="1500"/>
              </a:lnSpc>
              <a:spcBef>
                <a:spcPts val="855"/>
              </a:spcBef>
              <a:spcAft>
                <a:spcPts val="0"/>
              </a:spcAft>
              <a:tabLst>
                <a:tab pos="1051560" algn="r"/>
              </a:tabLst>
            </a:pPr>
            <a:r>
              <a:rPr lang="en-US" sz="1400" spc="0">
                <a:solidFill>
                  <a:srgbClr val="000000"/>
                </a:solidFill>
                <a:latin typeface="Calibri" panose="02020603050405020304" pitchFamily="2"/>
              </a:rPr>
              <a:t>sat 1 </a:t>
            </a:r>
          </a:p>
          <a:p>
            <a:pPr marL="0" marR="0" indent="0" algn="just">
              <a:lnSpc>
                <a:spcPts val="1500"/>
              </a:lnSpc>
              <a:spcBef>
                <a:spcPts val="855"/>
              </a:spcBef>
              <a:spcAft>
                <a:spcPts val="0"/>
              </a:spcAft>
              <a:tabLst>
                <a:tab pos="1051560" algn="r"/>
              </a:tabLst>
            </a:pPr>
            <a:r>
              <a:rPr lang="en-US" sz="1400" spc="0">
                <a:solidFill>
                  <a:srgbClr val="000000"/>
                </a:solidFill>
                <a:latin typeface="Calibri" panose="02020603050405020304" pitchFamily="2"/>
              </a:rPr>
              <a:t>on 1 </a:t>
            </a:r>
          </a:p>
          <a:p>
            <a:pPr marL="0" marR="0" indent="0" algn="just">
              <a:lnSpc>
                <a:spcPts val="1500"/>
              </a:lnSpc>
              <a:spcBef>
                <a:spcPts val="855"/>
              </a:spcBef>
              <a:spcAft>
                <a:spcPts val="0"/>
              </a:spcAft>
              <a:tabLst>
                <a:tab pos="1051560" algn="r"/>
              </a:tabLst>
            </a:pPr>
            <a:r>
              <a:rPr lang="en-US" sz="1400" spc="0">
                <a:solidFill>
                  <a:srgbClr val="000000"/>
                </a:solidFill>
                <a:latin typeface="Calibri" panose="02020603050405020304" pitchFamily="2"/>
              </a:rPr>
              <a:t>the 1 </a:t>
            </a:r>
          </a:p>
          <a:p>
            <a:pPr marL="0" marR="0" indent="0" algn="just">
              <a:lnSpc>
                <a:spcPts val="1500"/>
              </a:lnSpc>
              <a:spcBef>
                <a:spcPts val="855"/>
              </a:spcBef>
              <a:spcAft>
                <a:spcPts val="0"/>
              </a:spcAft>
              <a:tabLst>
                <a:tab pos="1051560" algn="r"/>
              </a:tabLst>
            </a:pPr>
            <a:r>
              <a:rPr lang="en-US" sz="1400" spc="0">
                <a:solidFill>
                  <a:srgbClr val="000000"/>
                </a:solidFill>
                <a:latin typeface="Calibri" panose="02020603050405020304" pitchFamily="2"/>
              </a:rPr>
              <a:t>sofa 1 </a:t>
            </a:r>
          </a:p>
        </p:txBody>
      </p:sp>
      <p:sp>
        <p:nvSpPr>
          <p:cNvPr id="15" name="Text Placeholder 14"/>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1"79 </a:t>
            </a: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spc="50">
                <a:solidFill>
                  <a:srgbClr val="107FA7"/>
                </a:solidFill>
                <a:latin typeface="Calibri" panose="02020603050405020304" pitchFamily="2"/>
              </a:rPr>
              <a:t>Example: Shuffle &amp; Sort </a:t>
            </a:r>
          </a:p>
        </p:txBody>
      </p:sp>
      <p:sp>
        <p:nvSpPr>
          <p:cNvPr id="8" name="Text Placeholder 7"/>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1"80 </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0"/>
          </p:nvPr>
        </p:nvSpPr>
        <p:spPr>
          <a:xfrm>
            <a:off x="0" y="431800"/>
            <a:ext cx="9144000" cy="692150"/>
          </a:xfrm>
          <a:prstGeom prst="rect">
            <a:avLst/>
          </a:prstGeom>
          <a:noFill/>
          <a:ln w="0" cmpd="sng">
            <a:noFill/>
            <a:prstDash val="solid"/>
          </a:ln>
        </p:spPr>
        <p:txBody>
          <a:bodyPr vert="horz" lIns="0" tIns="37465" rIns="0" bIns="0" anchor="t"/>
          <a:lstStyle/>
          <a:p>
            <a:pPr marL="457200" marR="0" indent="0" algn="l">
              <a:lnSpc>
                <a:spcPts val="2500"/>
              </a:lnSpc>
              <a:spcAft>
                <a:spcPts val="2635"/>
              </a:spcAft>
            </a:pPr>
            <a:r>
              <a:rPr lang="en-US" sz="2350" spc="10">
                <a:solidFill>
                  <a:srgbClr val="107FA7"/>
                </a:solidFill>
                <a:latin typeface="Calibri" panose="02020603050405020304" pitchFamily="2"/>
              </a:rPr>
              <a:t>Example: SumReducer </a:t>
            </a:r>
          </a:p>
        </p:txBody>
      </p:sp>
      <p:sp>
        <p:nvSpPr>
          <p:cNvPr id="9" name="Text Placeholder 8"/>
          <p:cNvSpPr>
            <a:spLocks noGrp="1"/>
          </p:cNvSpPr>
          <p:nvPr>
            <p:ph type="body" idx="10"/>
          </p:nvPr>
        </p:nvSpPr>
        <p:spPr>
          <a:xfrm>
            <a:off x="5382895" y="1123950"/>
            <a:ext cx="1638300" cy="335915"/>
          </a:xfrm>
          <a:prstGeom prst="rect">
            <a:avLst/>
          </a:prstGeom>
          <a:noFill/>
          <a:ln w="0" cmpd="sng">
            <a:noFill/>
            <a:prstDash val="solid"/>
          </a:ln>
        </p:spPr>
        <p:txBody>
          <a:bodyPr vert="horz" lIns="0" tIns="24130" rIns="0" bIns="0" anchor="t"/>
          <a:lstStyle/>
          <a:p>
            <a:pPr marL="0" marR="0" indent="0" algn="l">
              <a:lnSpc>
                <a:spcPts val="2000"/>
              </a:lnSpc>
              <a:spcAft>
                <a:spcPts val="380"/>
              </a:spcAft>
            </a:pPr>
            <a:r>
              <a:rPr lang="en-US" sz="1950" spc="-30">
                <a:solidFill>
                  <a:srgbClr val="000000"/>
                </a:solidFill>
                <a:latin typeface="Calibri" panose="02020603050405020304" pitchFamily="2"/>
              </a:rPr>
              <a:t>Reducer Output </a:t>
            </a:r>
          </a:p>
        </p:txBody>
      </p:sp>
      <p:sp>
        <p:nvSpPr>
          <p:cNvPr id="12" name="Text Placeholder 11"/>
          <p:cNvSpPr>
            <a:spLocks noGrp="1"/>
          </p:cNvSpPr>
          <p:nvPr>
            <p:ph type="body" idx="10"/>
          </p:nvPr>
        </p:nvSpPr>
        <p:spPr>
          <a:xfrm>
            <a:off x="3810000" y="160782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13" name="Text Placeholder 12"/>
          <p:cNvSpPr>
            <a:spLocks noGrp="1"/>
          </p:cNvSpPr>
          <p:nvPr>
            <p:ph type="body" idx="10"/>
          </p:nvPr>
        </p:nvSpPr>
        <p:spPr>
          <a:xfrm>
            <a:off x="5528945" y="1598295"/>
            <a:ext cx="1091565"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00">
                <a:solidFill>
                  <a:srgbClr val="000000"/>
                </a:solidFill>
                <a:latin typeface="Calibri" panose="02020603050405020304" pitchFamily="2"/>
              </a:rPr>
              <a:t>aardvark 1 </a:t>
            </a:r>
          </a:p>
        </p:txBody>
      </p:sp>
      <p:sp>
        <p:nvSpPr>
          <p:cNvPr id="14" name="Text Placeholder 13"/>
          <p:cNvSpPr>
            <a:spLocks noGrp="1"/>
          </p:cNvSpPr>
          <p:nvPr>
            <p:ph type="body" idx="10"/>
          </p:nvPr>
        </p:nvSpPr>
        <p:spPr>
          <a:xfrm>
            <a:off x="472440" y="2126615"/>
            <a:ext cx="1859280" cy="281305"/>
          </a:xfrm>
          <a:prstGeom prst="rect">
            <a:avLst/>
          </a:prstGeom>
          <a:noFill/>
          <a:ln w="0" cmpd="sng">
            <a:noFill/>
            <a:prstDash val="solid"/>
          </a:ln>
        </p:spPr>
        <p:txBody>
          <a:bodyPr vert="horz" lIns="0" tIns="24130" rIns="0" bIns="0" anchor="t"/>
          <a:lstStyle/>
          <a:p>
            <a:pPr marL="0" marR="0" indent="0" algn="l">
              <a:lnSpc>
                <a:spcPts val="2000"/>
              </a:lnSpc>
              <a:spcAft>
                <a:spcPts val="0"/>
              </a:spcAft>
            </a:pPr>
            <a:r>
              <a:rPr lang="en-US" sz="1950" spc="-30">
                <a:solidFill>
                  <a:srgbClr val="000000"/>
                </a:solidFill>
                <a:latin typeface="Calibri" panose="02020603050405020304" pitchFamily="2"/>
              </a:rPr>
              <a:t>Intermediate Data </a:t>
            </a:r>
          </a:p>
        </p:txBody>
      </p:sp>
      <p:sp>
        <p:nvSpPr>
          <p:cNvPr id="15" name="Text Placeholder 14"/>
          <p:cNvSpPr>
            <a:spLocks noGrp="1"/>
          </p:cNvSpPr>
          <p:nvPr>
            <p:ph type="body" idx="10"/>
          </p:nvPr>
        </p:nvSpPr>
        <p:spPr>
          <a:xfrm>
            <a:off x="3810000" y="220218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16" name="Text Placeholder 15"/>
          <p:cNvSpPr>
            <a:spLocks noGrp="1"/>
          </p:cNvSpPr>
          <p:nvPr>
            <p:ph type="body" idx="10"/>
          </p:nvPr>
        </p:nvSpPr>
        <p:spPr>
          <a:xfrm>
            <a:off x="5528945" y="2202180"/>
            <a:ext cx="1091565" cy="224155"/>
          </a:xfrm>
          <a:prstGeom prst="rect">
            <a:avLst/>
          </a:prstGeom>
          <a:noFill/>
          <a:ln w="0" cmpd="sng">
            <a:noFill/>
            <a:prstDash val="solid"/>
          </a:ln>
        </p:spPr>
        <p:txBody>
          <a:bodyPr vert="horz" lIns="0" tIns="21590" rIns="0" bIns="0" anchor="t"/>
          <a:lstStyle/>
          <a:p>
            <a:pPr marL="0" marR="0" indent="0" algn="l">
              <a:lnSpc>
                <a:spcPts val="1600"/>
              </a:lnSpc>
              <a:spcAft>
                <a:spcPts val="0"/>
              </a:spcAft>
              <a:tabLst>
                <a:tab pos="1097280" algn="r"/>
              </a:tabLst>
            </a:pPr>
            <a:r>
              <a:rPr lang="en-US" sz="1600" spc="0">
                <a:solidFill>
                  <a:srgbClr val="000000"/>
                </a:solidFill>
                <a:latin typeface="Calibri" panose="02020603050405020304" pitchFamily="2"/>
              </a:rPr>
              <a:t>cat 1 </a:t>
            </a:r>
          </a:p>
        </p:txBody>
      </p:sp>
      <p:sp>
        <p:nvSpPr>
          <p:cNvPr id="17" name="Text Placeholder 16"/>
          <p:cNvSpPr>
            <a:spLocks noGrp="1"/>
          </p:cNvSpPr>
          <p:nvPr>
            <p:ph type="body" idx="10"/>
          </p:nvPr>
        </p:nvSpPr>
        <p:spPr>
          <a:xfrm>
            <a:off x="3810000" y="279654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18" name="Text Placeholder 17"/>
          <p:cNvSpPr>
            <a:spLocks noGrp="1"/>
          </p:cNvSpPr>
          <p:nvPr>
            <p:ph type="body" idx="10"/>
          </p:nvPr>
        </p:nvSpPr>
        <p:spPr>
          <a:xfrm>
            <a:off x="5434330" y="2790190"/>
            <a:ext cx="1466215" cy="224155"/>
          </a:xfrm>
          <a:prstGeom prst="rect">
            <a:avLst/>
          </a:prstGeom>
          <a:noFill/>
          <a:ln w="0" cmpd="sng">
            <a:noFill/>
            <a:prstDash val="solid"/>
          </a:ln>
        </p:spPr>
        <p:txBody>
          <a:bodyPr vert="horz" lIns="0" tIns="21590" rIns="0" bIns="0" anchor="t"/>
          <a:lstStyle/>
          <a:p>
            <a:pPr marL="91440" marR="0" indent="0" algn="l">
              <a:lnSpc>
                <a:spcPts val="1500"/>
              </a:lnSpc>
              <a:spcAft>
                <a:spcPts val="0"/>
              </a:spcAft>
              <a:tabLst>
                <a:tab pos="1097280" algn="l"/>
              </a:tabLst>
            </a:pPr>
            <a:r>
              <a:rPr lang="en-US" sz="1600" spc="-35">
                <a:solidFill>
                  <a:srgbClr val="000000"/>
                </a:solidFill>
                <a:latin typeface="Calibri" panose="02020603050405020304" pitchFamily="2"/>
              </a:rPr>
              <a:t>mat 1 </a:t>
            </a:r>
          </a:p>
        </p:txBody>
      </p:sp>
      <p:sp>
        <p:nvSpPr>
          <p:cNvPr id="19" name="Text Placeholder 18"/>
          <p:cNvSpPr>
            <a:spLocks noGrp="1"/>
          </p:cNvSpPr>
          <p:nvPr>
            <p:ph type="body" idx="10"/>
          </p:nvPr>
        </p:nvSpPr>
        <p:spPr>
          <a:xfrm>
            <a:off x="3810000" y="339090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20" name="Text Placeholder 19"/>
          <p:cNvSpPr>
            <a:spLocks noGrp="1"/>
          </p:cNvSpPr>
          <p:nvPr>
            <p:ph type="body" idx="10"/>
          </p:nvPr>
        </p:nvSpPr>
        <p:spPr>
          <a:xfrm>
            <a:off x="5528945" y="3394075"/>
            <a:ext cx="1091565" cy="224155"/>
          </a:xfrm>
          <a:prstGeom prst="rect">
            <a:avLst/>
          </a:prstGeom>
          <a:noFill/>
          <a:ln w="0" cmpd="sng">
            <a:noFill/>
            <a:prstDash val="solid"/>
          </a:ln>
        </p:spPr>
        <p:txBody>
          <a:bodyPr vert="horz" lIns="0" tIns="21590" rIns="0" bIns="0" anchor="t"/>
          <a:lstStyle/>
          <a:p>
            <a:pPr marL="0" marR="0" indent="0" algn="l">
              <a:lnSpc>
                <a:spcPts val="1500"/>
              </a:lnSpc>
              <a:spcAft>
                <a:spcPts val="0"/>
              </a:spcAft>
              <a:tabLst>
                <a:tab pos="1097280" algn="r"/>
              </a:tabLst>
            </a:pPr>
            <a:r>
              <a:rPr lang="en-US" sz="1600" spc="0">
                <a:solidFill>
                  <a:srgbClr val="000000"/>
                </a:solidFill>
                <a:latin typeface="Calibri" panose="02020603050405020304" pitchFamily="2"/>
              </a:rPr>
              <a:t>on 2 </a:t>
            </a:r>
          </a:p>
        </p:txBody>
      </p:sp>
      <p:sp>
        <p:nvSpPr>
          <p:cNvPr id="21" name="Text Placeholder 20"/>
          <p:cNvSpPr>
            <a:spLocks noGrp="1"/>
          </p:cNvSpPr>
          <p:nvPr>
            <p:ph type="body" idx="10"/>
          </p:nvPr>
        </p:nvSpPr>
        <p:spPr>
          <a:xfrm>
            <a:off x="3810000" y="398526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22" name="Text Placeholder 21"/>
          <p:cNvSpPr>
            <a:spLocks noGrp="1"/>
          </p:cNvSpPr>
          <p:nvPr>
            <p:ph type="body" idx="10"/>
          </p:nvPr>
        </p:nvSpPr>
        <p:spPr>
          <a:xfrm>
            <a:off x="5528945" y="3982085"/>
            <a:ext cx="1091565" cy="224155"/>
          </a:xfrm>
          <a:prstGeom prst="rect">
            <a:avLst/>
          </a:prstGeom>
          <a:noFill/>
          <a:ln w="0" cmpd="sng">
            <a:noFill/>
            <a:prstDash val="solid"/>
          </a:ln>
        </p:spPr>
        <p:txBody>
          <a:bodyPr vert="horz" lIns="0" tIns="21590" rIns="0" bIns="0" anchor="t"/>
          <a:lstStyle/>
          <a:p>
            <a:pPr marL="0" marR="0" indent="0" algn="l">
              <a:lnSpc>
                <a:spcPts val="1600"/>
              </a:lnSpc>
              <a:spcAft>
                <a:spcPts val="0"/>
              </a:spcAft>
              <a:tabLst>
                <a:tab pos="1097280" algn="r"/>
              </a:tabLst>
            </a:pPr>
            <a:r>
              <a:rPr lang="en-US" sz="1600" spc="0">
                <a:solidFill>
                  <a:srgbClr val="000000"/>
                </a:solidFill>
                <a:latin typeface="Calibri" panose="02020603050405020304" pitchFamily="2"/>
              </a:rPr>
              <a:t>sat 2 </a:t>
            </a:r>
          </a:p>
        </p:txBody>
      </p:sp>
      <p:sp>
        <p:nvSpPr>
          <p:cNvPr id="23" name="Text Placeholder 22"/>
          <p:cNvSpPr>
            <a:spLocks noGrp="1"/>
          </p:cNvSpPr>
          <p:nvPr>
            <p:ph type="body" idx="10"/>
          </p:nvPr>
        </p:nvSpPr>
        <p:spPr>
          <a:xfrm>
            <a:off x="3810000" y="457962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24" name="Text Placeholder 23"/>
          <p:cNvSpPr>
            <a:spLocks noGrp="1"/>
          </p:cNvSpPr>
          <p:nvPr>
            <p:ph type="body" idx="10"/>
          </p:nvPr>
        </p:nvSpPr>
        <p:spPr>
          <a:xfrm>
            <a:off x="5528945" y="4570095"/>
            <a:ext cx="1091565" cy="224155"/>
          </a:xfrm>
          <a:prstGeom prst="rect">
            <a:avLst/>
          </a:prstGeom>
          <a:noFill/>
          <a:ln w="0" cmpd="sng">
            <a:noFill/>
            <a:prstDash val="solid"/>
          </a:ln>
        </p:spPr>
        <p:txBody>
          <a:bodyPr vert="horz" lIns="0" tIns="21590" rIns="0" bIns="0" anchor="t"/>
          <a:lstStyle/>
          <a:p>
            <a:pPr marL="0" marR="0" indent="0" algn="l">
              <a:lnSpc>
                <a:spcPts val="1600"/>
              </a:lnSpc>
              <a:spcAft>
                <a:spcPts val="0"/>
              </a:spcAft>
              <a:tabLst>
                <a:tab pos="1097280" algn="r"/>
              </a:tabLst>
            </a:pPr>
            <a:r>
              <a:rPr lang="en-US" sz="1600" spc="0">
                <a:solidFill>
                  <a:srgbClr val="000000"/>
                </a:solidFill>
                <a:latin typeface="Calibri" panose="02020603050405020304" pitchFamily="2"/>
              </a:rPr>
              <a:t>sofa 1 </a:t>
            </a:r>
          </a:p>
        </p:txBody>
      </p:sp>
      <p:sp>
        <p:nvSpPr>
          <p:cNvPr id="25" name="Text Placeholder 24"/>
          <p:cNvSpPr>
            <a:spLocks noGrp="1"/>
          </p:cNvSpPr>
          <p:nvPr>
            <p:ph type="body" idx="10"/>
          </p:nvPr>
        </p:nvSpPr>
        <p:spPr>
          <a:xfrm>
            <a:off x="3810000" y="5177155"/>
            <a:ext cx="554990" cy="22415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110">
                <a:solidFill>
                  <a:srgbClr val="FFFFFF"/>
                </a:solidFill>
                <a:latin typeface="Calibri" panose="02020603050405020304" pitchFamily="2"/>
              </a:rPr>
              <a:t>reduce </a:t>
            </a:r>
          </a:p>
        </p:txBody>
      </p:sp>
      <p:sp>
        <p:nvSpPr>
          <p:cNvPr id="26" name="Text Placeholder 25"/>
          <p:cNvSpPr>
            <a:spLocks noGrp="1"/>
          </p:cNvSpPr>
          <p:nvPr>
            <p:ph type="body" idx="10"/>
          </p:nvPr>
        </p:nvSpPr>
        <p:spPr>
          <a:xfrm>
            <a:off x="5525770" y="5173980"/>
            <a:ext cx="1097280" cy="224155"/>
          </a:xfrm>
          <a:prstGeom prst="rect">
            <a:avLst/>
          </a:prstGeom>
          <a:noFill/>
          <a:ln w="0" cmpd="sng">
            <a:noFill/>
            <a:prstDash val="solid"/>
          </a:ln>
        </p:spPr>
        <p:txBody>
          <a:bodyPr vert="horz" lIns="0" tIns="21590" rIns="0" bIns="0" anchor="t"/>
          <a:lstStyle/>
          <a:p>
            <a:pPr marL="0" marR="0" indent="0" algn="l">
              <a:lnSpc>
                <a:spcPts val="1600"/>
              </a:lnSpc>
              <a:spcAft>
                <a:spcPts val="0"/>
              </a:spcAft>
              <a:tabLst>
                <a:tab pos="1097280" algn="r"/>
              </a:tabLst>
            </a:pPr>
            <a:r>
              <a:rPr lang="en-US" sz="1600" spc="0">
                <a:solidFill>
                  <a:srgbClr val="000000"/>
                </a:solidFill>
                <a:latin typeface="Calibri" panose="02020603050405020304" pitchFamily="2"/>
              </a:rPr>
              <a:t>the 4 </a:t>
            </a:r>
          </a:p>
        </p:txBody>
      </p:sp>
      <p:sp>
        <p:nvSpPr>
          <p:cNvPr id="27" name="Text Placeholder 26"/>
          <p:cNvSpPr>
            <a:spLocks noGrp="1"/>
          </p:cNvSpPr>
          <p:nvPr>
            <p:ph type="body" idx="10"/>
          </p:nvPr>
        </p:nvSpPr>
        <p:spPr>
          <a:xfrm>
            <a:off x="536575" y="2632075"/>
            <a:ext cx="1468755" cy="2266315"/>
          </a:xfrm>
          <a:prstGeom prst="rect">
            <a:avLst/>
          </a:prstGeom>
          <a:noFill/>
          <a:ln w="0" cmpd="sng">
            <a:noFill/>
            <a:prstDash val="solid"/>
          </a:ln>
        </p:spPr>
        <p:txBody>
          <a:bodyPr vert="horz" lIns="0" tIns="21590" rIns="0" bIns="0" anchor="t"/>
          <a:lstStyle/>
          <a:p>
            <a:pPr marL="0" marR="0" indent="0" algn="just">
              <a:lnSpc>
                <a:spcPts val="1600"/>
              </a:lnSpc>
              <a:spcAft>
                <a:spcPts val="0"/>
              </a:spcAft>
            </a:pPr>
            <a:r>
              <a:rPr lang="en-US" sz="1600" spc="90">
                <a:solidFill>
                  <a:srgbClr val="000000"/>
                </a:solidFill>
                <a:latin typeface="Calibri" panose="02020603050405020304" pitchFamily="2"/>
              </a:rPr>
              <a:t>aardvark 1 </a:t>
            </a:r>
          </a:p>
          <a:p>
            <a:pPr marL="0" marR="0" indent="0" algn="just">
              <a:lnSpc>
                <a:spcPts val="1600"/>
              </a:lnSpc>
              <a:spcBef>
                <a:spcPts val="1090"/>
              </a:spcBef>
              <a:spcAft>
                <a:spcPts val="0"/>
              </a:spcAft>
              <a:tabLst>
                <a:tab pos="914400" algn="l"/>
              </a:tabLst>
            </a:pPr>
            <a:r>
              <a:rPr lang="en-US" sz="1600" spc="-15">
                <a:solidFill>
                  <a:srgbClr val="000000"/>
                </a:solidFill>
                <a:latin typeface="Calibri" panose="02020603050405020304" pitchFamily="2"/>
              </a:rPr>
              <a:t>cat 1 </a:t>
            </a:r>
          </a:p>
          <a:p>
            <a:pPr marL="0" marR="0" indent="0" algn="just">
              <a:lnSpc>
                <a:spcPts val="1600"/>
              </a:lnSpc>
              <a:spcBef>
                <a:spcPts val="1095"/>
              </a:spcBef>
              <a:spcAft>
                <a:spcPts val="0"/>
              </a:spcAft>
              <a:tabLst>
                <a:tab pos="914400" algn="l"/>
              </a:tabLst>
            </a:pPr>
            <a:r>
              <a:rPr lang="en-US" sz="1600" spc="-25">
                <a:solidFill>
                  <a:srgbClr val="000000"/>
                </a:solidFill>
                <a:latin typeface="Calibri" panose="02020603050405020304" pitchFamily="2"/>
              </a:rPr>
              <a:t>mat 1 </a:t>
            </a:r>
          </a:p>
          <a:p>
            <a:pPr marL="0" marR="0" indent="0" algn="just">
              <a:lnSpc>
                <a:spcPts val="1600"/>
              </a:lnSpc>
              <a:spcBef>
                <a:spcPts val="1115"/>
              </a:spcBef>
              <a:spcAft>
                <a:spcPts val="0"/>
              </a:spcAft>
              <a:tabLst>
                <a:tab pos="914400" algn="l"/>
              </a:tabLst>
            </a:pPr>
            <a:r>
              <a:rPr lang="en-US" sz="1600" spc="-15">
                <a:solidFill>
                  <a:srgbClr val="000000"/>
                </a:solidFill>
                <a:latin typeface="Calibri" panose="02020603050405020304" pitchFamily="2"/>
              </a:rPr>
              <a:t>on 1,1 </a:t>
            </a:r>
          </a:p>
          <a:p>
            <a:pPr marL="0" marR="0" indent="0" algn="just">
              <a:lnSpc>
                <a:spcPts val="1600"/>
              </a:lnSpc>
              <a:spcBef>
                <a:spcPts val="1095"/>
              </a:spcBef>
              <a:spcAft>
                <a:spcPts val="0"/>
              </a:spcAft>
              <a:tabLst>
                <a:tab pos="914400" algn="l"/>
              </a:tabLst>
            </a:pPr>
            <a:r>
              <a:rPr lang="en-US" sz="1600" spc="-15">
                <a:solidFill>
                  <a:srgbClr val="000000"/>
                </a:solidFill>
                <a:latin typeface="Calibri" panose="02020603050405020304" pitchFamily="2"/>
              </a:rPr>
              <a:t>sat 1,1 </a:t>
            </a:r>
          </a:p>
          <a:p>
            <a:pPr marL="0" marR="0" indent="0" algn="just">
              <a:lnSpc>
                <a:spcPts val="1600"/>
              </a:lnSpc>
              <a:spcBef>
                <a:spcPts val="1045"/>
              </a:spcBef>
              <a:spcAft>
                <a:spcPts val="0"/>
              </a:spcAft>
              <a:tabLst>
                <a:tab pos="914400" algn="l"/>
              </a:tabLst>
            </a:pPr>
            <a:r>
              <a:rPr lang="en-US" sz="1600" spc="-15">
                <a:solidFill>
                  <a:srgbClr val="000000"/>
                </a:solidFill>
                <a:latin typeface="Calibri" panose="02020603050405020304" pitchFamily="2"/>
              </a:rPr>
              <a:t>sofa 1 </a:t>
            </a:r>
          </a:p>
          <a:p>
            <a:pPr marL="0" marR="0" indent="0" algn="just">
              <a:lnSpc>
                <a:spcPts val="1600"/>
              </a:lnSpc>
              <a:spcBef>
                <a:spcPts val="1045"/>
              </a:spcBef>
              <a:spcAft>
                <a:spcPts val="0"/>
              </a:spcAft>
              <a:tabLst>
                <a:tab pos="914400" algn="l"/>
              </a:tabLst>
            </a:pPr>
            <a:r>
              <a:rPr lang="en-US" sz="1600" spc="-60">
                <a:solidFill>
                  <a:srgbClr val="000000"/>
                </a:solidFill>
                <a:latin typeface="Calibri" panose="02020603050405020304" pitchFamily="2"/>
              </a:rPr>
              <a:t>the 1,1,1,1 </a:t>
            </a:r>
          </a:p>
        </p:txBody>
      </p:sp>
      <p:sp>
        <p:nvSpPr>
          <p:cNvPr id="28" name="Text Placeholder 27"/>
          <p:cNvSpPr>
            <a:spLocks noGrp="1"/>
          </p:cNvSpPr>
          <p:nvPr>
            <p:ph type="body" idx="10"/>
          </p:nvPr>
        </p:nvSpPr>
        <p:spPr>
          <a:xfrm>
            <a:off x="7425055" y="1459865"/>
            <a:ext cx="1409700" cy="1009015"/>
          </a:xfrm>
          <a:prstGeom prst="rect">
            <a:avLst/>
          </a:prstGeom>
          <a:noFill/>
          <a:ln w="0" cmpd="sng">
            <a:noFill/>
            <a:prstDash val="solid"/>
          </a:ln>
        </p:spPr>
        <p:txBody>
          <a:bodyPr vert="horz" lIns="0" tIns="684530" rIns="0" bIns="0" anchor="t"/>
          <a:lstStyle/>
          <a:p>
            <a:pPr marL="91440" marR="0" indent="0" algn="l">
              <a:lnSpc>
                <a:spcPts val="2000"/>
              </a:lnSpc>
              <a:spcAft>
                <a:spcPts val="530"/>
              </a:spcAft>
            </a:pPr>
            <a:r>
              <a:rPr lang="en-US" sz="1950" spc="5">
                <a:solidFill>
                  <a:srgbClr val="000000"/>
                </a:solidFill>
                <a:latin typeface="Calibri" panose="02020603050405020304" pitchFamily="2"/>
              </a:rPr>
              <a:t>Final Result </a:t>
            </a:r>
          </a:p>
        </p:txBody>
      </p:sp>
      <p:sp>
        <p:nvSpPr>
          <p:cNvPr id="29" name="Text Placeholder 28"/>
          <p:cNvSpPr>
            <a:spLocks noGrp="1"/>
          </p:cNvSpPr>
          <p:nvPr>
            <p:ph type="body" idx="10"/>
          </p:nvPr>
        </p:nvSpPr>
        <p:spPr>
          <a:xfrm>
            <a:off x="7425055" y="2468880"/>
            <a:ext cx="1409700" cy="2362200"/>
          </a:xfrm>
          <a:prstGeom prst="rect">
            <a:avLst/>
          </a:prstGeom>
          <a:solidFill>
            <a:srgbClr val="D9D9D9"/>
          </a:solidFill>
          <a:ln w="0" cmpd="sng">
            <a:noFill/>
            <a:prstDash val="solid"/>
          </a:ln>
        </p:spPr>
        <p:txBody>
          <a:bodyPr vert="horz" lIns="0" tIns="56515" rIns="0" bIns="0" anchor="t"/>
          <a:lstStyle/>
          <a:p>
            <a:pPr marL="91440" marR="0" indent="0" algn="just">
              <a:lnSpc>
                <a:spcPts val="1600"/>
              </a:lnSpc>
              <a:spcAft>
                <a:spcPts val="0"/>
              </a:spcAft>
            </a:pPr>
            <a:r>
              <a:rPr lang="en-US" sz="1600" spc="90">
                <a:solidFill>
                  <a:srgbClr val="000000"/>
                </a:solidFill>
                <a:latin typeface="Calibri" panose="02020603050405020304" pitchFamily="2"/>
              </a:rPr>
              <a:t>aardvark 1 </a:t>
            </a:r>
          </a:p>
          <a:p>
            <a:pPr marL="91440" marR="0" indent="0" algn="just">
              <a:lnSpc>
                <a:spcPts val="1600"/>
              </a:lnSpc>
              <a:spcBef>
                <a:spcPts val="1120"/>
              </a:spcBef>
              <a:spcAft>
                <a:spcPts val="0"/>
              </a:spcAft>
              <a:tabLst>
                <a:tab pos="960120" algn="l"/>
              </a:tabLst>
            </a:pPr>
            <a:r>
              <a:rPr lang="en-US" sz="1600" spc="35">
                <a:solidFill>
                  <a:srgbClr val="000000"/>
                </a:solidFill>
                <a:latin typeface="Calibri" panose="02020603050405020304" pitchFamily="2"/>
              </a:rPr>
              <a:t>cat 1 </a:t>
            </a:r>
          </a:p>
          <a:p>
            <a:pPr marL="91440" marR="0" indent="0" algn="just">
              <a:lnSpc>
                <a:spcPts val="1600"/>
              </a:lnSpc>
              <a:spcBef>
                <a:spcPts val="1090"/>
              </a:spcBef>
              <a:spcAft>
                <a:spcPts val="0"/>
              </a:spcAft>
              <a:tabLst>
                <a:tab pos="960120" algn="l"/>
              </a:tabLst>
            </a:pPr>
            <a:r>
              <a:rPr lang="en-US" sz="1600" spc="25">
                <a:solidFill>
                  <a:srgbClr val="000000"/>
                </a:solidFill>
                <a:latin typeface="Calibri" panose="02020603050405020304" pitchFamily="2"/>
              </a:rPr>
              <a:t>mat 1 </a:t>
            </a:r>
          </a:p>
          <a:p>
            <a:pPr marL="91440" marR="0" indent="0" algn="just">
              <a:lnSpc>
                <a:spcPts val="1600"/>
              </a:lnSpc>
              <a:spcBef>
                <a:spcPts val="1095"/>
              </a:spcBef>
              <a:spcAft>
                <a:spcPts val="0"/>
              </a:spcAft>
              <a:tabLst>
                <a:tab pos="960120" algn="l"/>
              </a:tabLst>
            </a:pPr>
            <a:r>
              <a:rPr lang="en-US" sz="1600" spc="45">
                <a:solidFill>
                  <a:srgbClr val="000000"/>
                </a:solidFill>
                <a:latin typeface="Calibri" panose="02020603050405020304" pitchFamily="2"/>
              </a:rPr>
              <a:t>on 2 </a:t>
            </a:r>
          </a:p>
          <a:p>
            <a:pPr marL="91440" marR="0" indent="0" algn="just">
              <a:lnSpc>
                <a:spcPts val="1600"/>
              </a:lnSpc>
              <a:spcBef>
                <a:spcPts val="1090"/>
              </a:spcBef>
              <a:spcAft>
                <a:spcPts val="0"/>
              </a:spcAft>
              <a:tabLst>
                <a:tab pos="960120" algn="l"/>
              </a:tabLst>
            </a:pPr>
            <a:r>
              <a:rPr lang="en-US" sz="1600" spc="35">
                <a:solidFill>
                  <a:srgbClr val="000000"/>
                </a:solidFill>
                <a:latin typeface="Calibri" panose="02020603050405020304" pitchFamily="2"/>
              </a:rPr>
              <a:t>sat 2 </a:t>
            </a:r>
          </a:p>
          <a:p>
            <a:pPr marL="91440" marR="0" indent="0" algn="just">
              <a:lnSpc>
                <a:spcPts val="1600"/>
              </a:lnSpc>
              <a:spcBef>
                <a:spcPts val="1045"/>
              </a:spcBef>
              <a:spcAft>
                <a:spcPts val="0"/>
              </a:spcAft>
              <a:tabLst>
                <a:tab pos="960120" algn="l"/>
              </a:tabLst>
            </a:pPr>
            <a:r>
              <a:rPr lang="en-US" sz="1600" spc="30">
                <a:solidFill>
                  <a:srgbClr val="000000"/>
                </a:solidFill>
                <a:latin typeface="Calibri" panose="02020603050405020304" pitchFamily="2"/>
              </a:rPr>
              <a:t>sofa 1 </a:t>
            </a:r>
          </a:p>
          <a:p>
            <a:pPr marL="91440" marR="0" indent="0" algn="just">
              <a:lnSpc>
                <a:spcPts val="1600"/>
              </a:lnSpc>
              <a:spcBef>
                <a:spcPts val="1045"/>
              </a:spcBef>
              <a:spcAft>
                <a:spcPts val="310"/>
              </a:spcAft>
              <a:tabLst>
                <a:tab pos="960120" algn="l"/>
              </a:tabLst>
            </a:pPr>
            <a:r>
              <a:rPr lang="en-US" sz="1600" spc="45">
                <a:solidFill>
                  <a:srgbClr val="000000"/>
                </a:solidFill>
                <a:latin typeface="Calibri" panose="02020603050405020304" pitchFamily="2"/>
              </a:rPr>
              <a:t>the 4 </a:t>
            </a:r>
          </a:p>
        </p:txBody>
      </p:sp>
      <p:sp>
        <p:nvSpPr>
          <p:cNvPr id="32" name="Text Placeholder 31"/>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1"81 </a:t>
            </a: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478790" y="440690"/>
            <a:ext cx="2898140" cy="342900"/>
          </a:xfrm>
          <a:prstGeom prst="rect">
            <a:avLst/>
          </a:prstGeom>
          <a:noFill/>
          <a:ln w="0" cmpd="sng">
            <a:noFill/>
            <a:prstDash val="solid"/>
          </a:ln>
        </p:spPr>
        <p:txBody>
          <a:bodyPr vert="horz" lIns="0" tIns="28575" rIns="0" bIns="0" anchor="t"/>
          <a:lstStyle/>
          <a:p>
            <a:pPr marL="0" marR="0" indent="0" algn="l">
              <a:lnSpc>
                <a:spcPts val="2400"/>
              </a:lnSpc>
              <a:spcAft>
                <a:spcPts val="0"/>
              </a:spcAft>
            </a:pPr>
            <a:r>
              <a:rPr lang="en-US" sz="2350" spc="-60">
                <a:solidFill>
                  <a:srgbClr val="107FA7"/>
                </a:solidFill>
                <a:latin typeface="Calibri" panose="02020603050405020304" pitchFamily="2"/>
              </a:rPr>
              <a:t>Mappers Run in Parallel </a:t>
            </a:r>
          </a:p>
        </p:txBody>
      </p:sp>
      <p:sp>
        <p:nvSpPr>
          <p:cNvPr id="5" name="Text Placeholder 4"/>
          <p:cNvSpPr>
            <a:spLocks noGrp="1"/>
          </p:cNvSpPr>
          <p:nvPr>
            <p:ph type="body" idx="10"/>
          </p:nvPr>
        </p:nvSpPr>
        <p:spPr>
          <a:xfrm>
            <a:off x="472440" y="1132840"/>
            <a:ext cx="7626350" cy="281305"/>
          </a:xfrm>
          <a:prstGeom prst="rect">
            <a:avLst/>
          </a:prstGeom>
          <a:noFill/>
          <a:ln w="0" cmpd="sng">
            <a:noFill/>
            <a:prstDash val="solid"/>
          </a:ln>
        </p:spPr>
        <p:txBody>
          <a:bodyPr vert="horz" lIns="0" tIns="11430" rIns="0" bIns="0" anchor="t"/>
          <a:lstStyle/>
          <a:p>
            <a:pPr marL="0" marR="0" indent="0" algn="l">
              <a:lnSpc>
                <a:spcPts val="2000"/>
              </a:lnSpc>
              <a:spcAft>
                <a:spcPts val="0"/>
              </a:spcAft>
            </a:pPr>
            <a:r>
              <a:rPr lang="en-US" sz="750" spc="-25">
                <a:solidFill>
                  <a:srgbClr val="28A4C8"/>
                </a:solidFill>
                <a:latin typeface="Wingdings" panose="02020603050405020304" pitchFamily="2"/>
              </a:rPr>
              <a:t>!</a:t>
            </a:r>
            <a:r>
              <a:rPr lang="en-US" sz="1850" b="1" spc="-20">
                <a:solidFill>
                  <a:srgbClr val="000000"/>
                </a:solidFill>
                <a:latin typeface="Calibri" panose="02020603050405020304" pitchFamily="2"/>
              </a:rPr>
              <a:t> Hadoop runs Map tasks on the slave node where the block is stored (when </a:t>
            </a:r>
          </a:p>
        </p:txBody>
      </p:sp>
      <p:sp>
        <p:nvSpPr>
          <p:cNvPr id="6" name="Text Placeholder 5"/>
          <p:cNvSpPr>
            <a:spLocks noGrp="1"/>
          </p:cNvSpPr>
          <p:nvPr>
            <p:ph type="body" idx="10"/>
          </p:nvPr>
        </p:nvSpPr>
        <p:spPr>
          <a:xfrm>
            <a:off x="618490" y="1414145"/>
            <a:ext cx="3709670" cy="825500"/>
          </a:xfrm>
          <a:prstGeom prst="rect">
            <a:avLst/>
          </a:prstGeom>
          <a:noFill/>
          <a:ln w="0" cmpd="sng">
            <a:noFill/>
            <a:prstDash val="solid"/>
          </a:ln>
        </p:spPr>
        <p:txBody>
          <a:bodyPr vert="horz" lIns="0" tIns="0" rIns="0" bIns="0" anchor="t">
            <a:normAutofit fontScale="55000"/>
          </a:bodyPr>
          <a:lstStyle/>
          <a:p>
            <a:pPr marL="0" marR="0" indent="0" algn="l">
              <a:lnSpc>
                <a:spcPts val="1900"/>
              </a:lnSpc>
              <a:spcAft>
                <a:spcPts val="0"/>
              </a:spcAft>
            </a:pPr>
            <a:r>
              <a:rPr lang="en-US" sz="1850" b="1" spc="-25">
                <a:solidFill>
                  <a:srgbClr val="000000"/>
                </a:solidFill>
                <a:latin typeface="Calibri" panose="02020603050405020304" pitchFamily="2"/>
              </a:rPr>
              <a:t>possible) </a:t>
            </a:r>
          </a:p>
          <a:p>
            <a:pPr marL="228600" marR="0" indent="0" algn="l">
              <a:lnSpc>
                <a:spcPts val="2100"/>
              </a:lnSpc>
              <a:spcBef>
                <a:spcPts val="0"/>
              </a:spcBef>
              <a:spcAft>
                <a:spcPts val="0"/>
              </a:spcAft>
            </a:pPr>
            <a:r>
              <a:rPr lang="en-US" sz="1550" spc="0">
                <a:solidFill>
                  <a:srgbClr val="107FA7"/>
                </a:solidFill>
                <a:latin typeface="Arial" panose="02020603050405020304" pitchFamily="2"/>
              </a:rPr>
              <a:t>–</a:t>
            </a:r>
            <a:r>
              <a:rPr lang="en-US" sz="1900" spc="0">
                <a:solidFill>
                  <a:srgbClr val="000000"/>
                </a:solidFill>
                <a:latin typeface="Calibri" panose="02020603050405020304" pitchFamily="2"/>
              </a:rPr>
              <a:t> Many Mappers can run in parallel </a:t>
            </a:r>
          </a:p>
          <a:p>
            <a:pPr marL="228600" marR="0" indent="0" algn="l">
              <a:lnSpc>
                <a:spcPts val="2100"/>
              </a:lnSpc>
              <a:spcBef>
                <a:spcPts val="0"/>
              </a:spcBef>
              <a:spcAft>
                <a:spcPts val="405"/>
              </a:spcAft>
            </a:pPr>
            <a:r>
              <a:rPr lang="en-US" sz="1550" spc="10">
                <a:solidFill>
                  <a:srgbClr val="107FA7"/>
                </a:solidFill>
                <a:latin typeface="Arial" panose="02020603050405020304" pitchFamily="2"/>
              </a:rPr>
              <a:t>–</a:t>
            </a:r>
            <a:r>
              <a:rPr lang="en-US" sz="1900" spc="10">
                <a:solidFill>
                  <a:srgbClr val="000000"/>
                </a:solidFill>
                <a:latin typeface="Calibri" panose="02020603050405020304" pitchFamily="2"/>
              </a:rPr>
              <a:t> Minimizes network traffic </a:t>
            </a:r>
          </a:p>
        </p:txBody>
      </p:sp>
      <p:sp>
        <p:nvSpPr>
          <p:cNvPr id="7" name="Text Placeholder 6"/>
          <p:cNvSpPr>
            <a:spLocks noGrp="1"/>
          </p:cNvSpPr>
          <p:nvPr>
            <p:ph type="body" idx="10"/>
          </p:nvPr>
        </p:nvSpPr>
        <p:spPr>
          <a:xfrm>
            <a:off x="5088255" y="2241550"/>
            <a:ext cx="445770" cy="139065"/>
          </a:xfrm>
          <a:prstGeom prst="rect">
            <a:avLst/>
          </a:prstGeom>
          <a:noFill/>
          <a:ln w="0" cmpd="sng">
            <a:noFill/>
            <a:prstDash val="solid"/>
          </a:ln>
        </p:spPr>
        <p:txBody>
          <a:bodyPr vert="horz" lIns="0" tIns="12700" rIns="0" bIns="0" anchor="t"/>
          <a:lstStyle/>
          <a:p>
            <a:pPr marL="0" marR="0" indent="0" algn="l">
              <a:lnSpc>
                <a:spcPts val="1000"/>
              </a:lnSpc>
              <a:spcAft>
                <a:spcPts val="0"/>
              </a:spcAft>
              <a:tabLst>
                <a:tab pos="411480" algn="r"/>
              </a:tabLst>
            </a:pPr>
            <a:r>
              <a:rPr lang="en-US" sz="900" spc="0">
                <a:solidFill>
                  <a:srgbClr val="000000"/>
                </a:solidFill>
                <a:latin typeface="Calibri" panose="02020603050405020304" pitchFamily="2"/>
              </a:rPr>
              <a:t>Block 1 </a:t>
            </a:r>
          </a:p>
        </p:txBody>
      </p:sp>
      <p:sp>
        <p:nvSpPr>
          <p:cNvPr id="8" name="Text Placeholder 7"/>
          <p:cNvSpPr>
            <a:spLocks noGrp="1"/>
          </p:cNvSpPr>
          <p:nvPr>
            <p:ph type="body" idx="10"/>
          </p:nvPr>
        </p:nvSpPr>
        <p:spPr>
          <a:xfrm>
            <a:off x="829310" y="2319655"/>
            <a:ext cx="2968625" cy="229870"/>
          </a:xfrm>
          <a:prstGeom prst="rect">
            <a:avLst/>
          </a:prstGeom>
          <a:noFill/>
          <a:ln w="0" cmpd="sng">
            <a:noFill/>
            <a:prstDash val="solid"/>
          </a:ln>
        </p:spPr>
        <p:txBody>
          <a:bodyPr vert="horz" lIns="0" tIns="20955" rIns="0" bIns="0" anchor="t"/>
          <a:lstStyle/>
          <a:p>
            <a:pPr marL="0" marR="0" indent="0" algn="l">
              <a:lnSpc>
                <a:spcPts val="1600"/>
              </a:lnSpc>
              <a:spcAft>
                <a:spcPts val="0"/>
              </a:spcAft>
              <a:tabLst>
                <a:tab pos="2971800" algn="r"/>
              </a:tabLst>
            </a:pPr>
            <a:r>
              <a:rPr lang="en-US" sz="1600" spc="0">
                <a:solidFill>
                  <a:srgbClr val="000000"/>
                </a:solidFill>
                <a:latin typeface="Calibri" panose="02020603050405020304" pitchFamily="2"/>
              </a:rPr>
              <a:t>Input Data HDFS Blocks </a:t>
            </a:r>
          </a:p>
        </p:txBody>
      </p:sp>
      <p:sp>
        <p:nvSpPr>
          <p:cNvPr id="9" name="Text Placeholder 8"/>
          <p:cNvSpPr>
            <a:spLocks noGrp="1"/>
          </p:cNvSpPr>
          <p:nvPr>
            <p:ph type="body" idx="10"/>
          </p:nvPr>
        </p:nvSpPr>
        <p:spPr>
          <a:xfrm>
            <a:off x="6382385" y="2287905"/>
            <a:ext cx="636905" cy="528320"/>
          </a:xfrm>
          <a:prstGeom prst="rect">
            <a:avLst/>
          </a:prstGeom>
          <a:noFill/>
          <a:ln w="0" cmpd="sng">
            <a:noFill/>
            <a:prstDash val="solid"/>
          </a:ln>
        </p:spPr>
        <p:txBody>
          <a:bodyPr vert="horz" lIns="0" tIns="25400" rIns="0" bIns="0" anchor="t"/>
          <a:lstStyle/>
          <a:p>
            <a:pPr marL="91440" marR="0" indent="0" algn="l">
              <a:lnSpc>
                <a:spcPts val="1900"/>
              </a:lnSpc>
              <a:spcAft>
                <a:spcPts val="0"/>
              </a:spcAft>
            </a:pPr>
            <a:r>
              <a:rPr lang="en-US" sz="1800" spc="-50">
                <a:solidFill>
                  <a:srgbClr val="FFFFFF"/>
                </a:solidFill>
                <a:latin typeface="Calibri" panose="02020603050405020304" pitchFamily="2"/>
              </a:rPr>
              <a:t>Map </a:t>
            </a:r>
          </a:p>
          <a:p>
            <a:pPr marL="0" marR="0" indent="0" algn="l">
              <a:lnSpc>
                <a:spcPts val="1800"/>
              </a:lnSpc>
              <a:spcBef>
                <a:spcPts val="260"/>
              </a:spcBef>
              <a:spcAft>
                <a:spcPts val="0"/>
              </a:spcAft>
            </a:pPr>
            <a:r>
              <a:rPr lang="en-US" sz="1800" spc="-110">
                <a:solidFill>
                  <a:srgbClr val="FFFFFF"/>
                </a:solidFill>
                <a:latin typeface="Calibri" panose="02020603050405020304" pitchFamily="2"/>
              </a:rPr>
              <a:t>Block 1 </a:t>
            </a:r>
          </a:p>
        </p:txBody>
      </p:sp>
      <p:sp>
        <p:nvSpPr>
          <p:cNvPr id="10" name="Text Placeholder 9"/>
          <p:cNvSpPr>
            <a:spLocks noGrp="1"/>
          </p:cNvSpPr>
          <p:nvPr>
            <p:ph type="body" idx="10"/>
          </p:nvPr>
        </p:nvSpPr>
        <p:spPr>
          <a:xfrm>
            <a:off x="7604760" y="1850390"/>
            <a:ext cx="1106170" cy="923290"/>
          </a:xfrm>
          <a:prstGeom prst="rect">
            <a:avLst/>
          </a:prstGeom>
          <a:noFill/>
          <a:ln w="0" cmpd="sng">
            <a:noFill/>
            <a:prstDash val="solid"/>
          </a:ln>
        </p:spPr>
        <p:txBody>
          <a:bodyPr vert="horz" lIns="0" tIns="24765" rIns="0" bIns="0" anchor="t"/>
          <a:lstStyle/>
          <a:p>
            <a:pPr marL="0" marR="0" indent="0" algn="l">
              <a:lnSpc>
                <a:spcPts val="1000"/>
              </a:lnSpc>
              <a:spcAft>
                <a:spcPts val="0"/>
              </a:spcAft>
              <a:tabLst>
                <a:tab pos="548640" algn="l"/>
              </a:tabLst>
            </a:pPr>
            <a:r>
              <a:rPr lang="en-US" sz="1050" spc="-25">
                <a:solidFill>
                  <a:srgbClr val="000000"/>
                </a:solidFill>
                <a:latin typeface="Calibri" panose="02020603050405020304" pitchFamily="2"/>
              </a:rPr>
              <a:t>a 1,1,1,... </a:t>
            </a:r>
          </a:p>
          <a:p>
            <a:pPr marL="0" marR="0" indent="0" algn="l">
              <a:lnSpc>
                <a:spcPts val="1200"/>
              </a:lnSpc>
              <a:spcBef>
                <a:spcPts val="0"/>
              </a:spcBef>
              <a:spcAft>
                <a:spcPts val="0"/>
              </a:spcAft>
              <a:tabLst>
                <a:tab pos="548640" algn="l"/>
              </a:tabLst>
            </a:pPr>
            <a:r>
              <a:rPr lang="en-US" sz="1050" spc="-35">
                <a:solidFill>
                  <a:srgbClr val="000000"/>
                </a:solidFill>
                <a:latin typeface="Calibri" panose="02020603050405020304" pitchFamily="2"/>
              </a:rPr>
              <a:t>ac 1,1,1,1,1.... accumsan 1,1 </a:t>
            </a:r>
          </a:p>
          <a:p>
            <a:pPr marL="0" marR="0" indent="0" algn="l">
              <a:lnSpc>
                <a:spcPts val="1200"/>
              </a:lnSpc>
              <a:spcBef>
                <a:spcPts val="45"/>
              </a:spcBef>
              <a:spcAft>
                <a:spcPts val="0"/>
              </a:spcAft>
              <a:tabLst>
                <a:tab pos="548640" algn="l"/>
              </a:tabLst>
            </a:pPr>
            <a:r>
              <a:rPr lang="en-US" sz="1050" spc="0">
                <a:solidFill>
                  <a:srgbClr val="000000"/>
                </a:solidFill>
                <a:latin typeface="Calibri" panose="02020603050405020304" pitchFamily="2"/>
              </a:rPr>
              <a:t>ad 1,1,1,1.... adipiscing 1,1,1,1 </a:t>
            </a:r>
          </a:p>
          <a:p>
            <a:pPr marL="0" marR="0" indent="0" algn="l">
              <a:lnSpc>
                <a:spcPts val="1100"/>
              </a:lnSpc>
              <a:spcBef>
                <a:spcPts val="150"/>
              </a:spcBef>
              <a:spcAft>
                <a:spcPts val="0"/>
              </a:spcAft>
              <a:tabLst>
                <a:tab pos="548640" algn="l"/>
              </a:tabLst>
            </a:pPr>
            <a:r>
              <a:rPr lang="en-US" sz="1050" spc="-5">
                <a:solidFill>
                  <a:srgbClr val="000000"/>
                </a:solidFill>
                <a:latin typeface="Calibri" panose="02020603050405020304" pitchFamily="2"/>
              </a:rPr>
              <a:t>aliquet 1,1,1,1.... </a:t>
            </a:r>
          </a:p>
        </p:txBody>
      </p:sp>
      <p:sp>
        <p:nvSpPr>
          <p:cNvPr id="13" name="Text Placeholder 12"/>
          <p:cNvSpPr>
            <a:spLocks noGrp="1"/>
          </p:cNvSpPr>
          <p:nvPr>
            <p:ph type="body" idx="10"/>
          </p:nvPr>
        </p:nvSpPr>
        <p:spPr>
          <a:xfrm>
            <a:off x="5088255" y="252476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6" name="Text Placeholder 15"/>
          <p:cNvSpPr>
            <a:spLocks noGrp="1"/>
          </p:cNvSpPr>
          <p:nvPr>
            <p:ph type="body" idx="10"/>
          </p:nvPr>
        </p:nvSpPr>
        <p:spPr>
          <a:xfrm>
            <a:off x="7557770" y="2773680"/>
            <a:ext cx="176530" cy="143510"/>
          </a:xfrm>
          <a:prstGeom prst="rect">
            <a:avLst/>
          </a:prstGeom>
          <a:noFill/>
          <a:ln w="0" cmpd="sng">
            <a:noFill/>
            <a:prstDash val="solid"/>
          </a:ln>
        </p:spPr>
        <p:txBody>
          <a:bodyPr vert="horz" lIns="0" tIns="15875" rIns="0" bIns="0" anchor="t"/>
          <a:lstStyle/>
          <a:p>
            <a:pPr marL="0" marR="0" indent="0" algn="l">
              <a:lnSpc>
                <a:spcPts val="1000"/>
              </a:lnSpc>
              <a:spcAft>
                <a:spcPts val="0"/>
              </a:spcAft>
            </a:pPr>
            <a:r>
              <a:rPr lang="en-US" sz="1050" spc="0">
                <a:solidFill>
                  <a:srgbClr val="000000"/>
                </a:solidFill>
                <a:latin typeface="Calibri" panose="02020603050405020304" pitchFamily="2"/>
              </a:rPr>
              <a:t>... </a:t>
            </a:r>
          </a:p>
        </p:txBody>
      </p:sp>
      <p:sp>
        <p:nvSpPr>
          <p:cNvPr id="19" name="Text Placeholder 18"/>
          <p:cNvSpPr>
            <a:spLocks noGrp="1"/>
          </p:cNvSpPr>
          <p:nvPr>
            <p:ph type="body" idx="10"/>
          </p:nvPr>
        </p:nvSpPr>
        <p:spPr>
          <a:xfrm>
            <a:off x="5109845" y="3585845"/>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2 </a:t>
            </a:r>
          </a:p>
        </p:txBody>
      </p:sp>
      <p:sp>
        <p:nvSpPr>
          <p:cNvPr id="20" name="Text Placeholder 19"/>
          <p:cNvSpPr>
            <a:spLocks noGrp="1"/>
          </p:cNvSpPr>
          <p:nvPr>
            <p:ph type="body" idx="10"/>
          </p:nvPr>
        </p:nvSpPr>
        <p:spPr>
          <a:xfrm>
            <a:off x="5109845" y="384492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3 </a:t>
            </a:r>
          </a:p>
        </p:txBody>
      </p:sp>
      <p:sp>
        <p:nvSpPr>
          <p:cNvPr id="21" name="Text Placeholder 20"/>
          <p:cNvSpPr>
            <a:spLocks noGrp="1"/>
          </p:cNvSpPr>
          <p:nvPr>
            <p:ph type="body" idx="10"/>
          </p:nvPr>
        </p:nvSpPr>
        <p:spPr>
          <a:xfrm>
            <a:off x="6382385" y="3671570"/>
            <a:ext cx="636905" cy="525145"/>
          </a:xfrm>
          <a:prstGeom prst="rect">
            <a:avLst/>
          </a:prstGeom>
          <a:noFill/>
          <a:ln w="0" cmpd="sng">
            <a:noFill/>
            <a:prstDash val="solid"/>
          </a:ln>
        </p:spPr>
        <p:txBody>
          <a:bodyPr vert="horz" lIns="0" tIns="25400" rIns="0" bIns="0" anchor="t"/>
          <a:lstStyle/>
          <a:p>
            <a:pPr marL="91440" marR="0" indent="0" algn="l">
              <a:lnSpc>
                <a:spcPts val="1900"/>
              </a:lnSpc>
              <a:spcAft>
                <a:spcPts val="0"/>
              </a:spcAft>
            </a:pPr>
            <a:r>
              <a:rPr lang="en-US" sz="1800" spc="-50">
                <a:solidFill>
                  <a:srgbClr val="FFFFFF"/>
                </a:solidFill>
                <a:latin typeface="Calibri" panose="02020603050405020304" pitchFamily="2"/>
              </a:rPr>
              <a:t>Map </a:t>
            </a:r>
          </a:p>
          <a:p>
            <a:pPr marL="0" marR="0" indent="0" algn="l">
              <a:lnSpc>
                <a:spcPts val="1800"/>
              </a:lnSpc>
              <a:spcBef>
                <a:spcPts val="235"/>
              </a:spcBef>
              <a:spcAft>
                <a:spcPts val="0"/>
              </a:spcAft>
            </a:pPr>
            <a:r>
              <a:rPr lang="en-US" sz="1800" spc="-110">
                <a:solidFill>
                  <a:srgbClr val="FFFFFF"/>
                </a:solidFill>
                <a:latin typeface="Calibri" panose="02020603050405020304" pitchFamily="2"/>
              </a:rPr>
              <a:t>Block 3 </a:t>
            </a:r>
          </a:p>
        </p:txBody>
      </p:sp>
      <p:sp>
        <p:nvSpPr>
          <p:cNvPr id="22" name="Text Placeholder 21"/>
          <p:cNvSpPr>
            <a:spLocks noGrp="1"/>
          </p:cNvSpPr>
          <p:nvPr>
            <p:ph type="body" idx="10"/>
          </p:nvPr>
        </p:nvSpPr>
        <p:spPr>
          <a:xfrm>
            <a:off x="7604760" y="3325495"/>
            <a:ext cx="1100455" cy="917575"/>
          </a:xfrm>
          <a:prstGeom prst="rect">
            <a:avLst/>
          </a:prstGeom>
          <a:noFill/>
          <a:ln w="0" cmpd="sng">
            <a:noFill/>
            <a:prstDash val="solid"/>
          </a:ln>
        </p:spPr>
        <p:txBody>
          <a:bodyPr vert="horz" lIns="0" tIns="24765" rIns="0" bIns="0" anchor="t"/>
          <a:lstStyle/>
          <a:p>
            <a:pPr marL="0" marR="0" indent="0" algn="l">
              <a:lnSpc>
                <a:spcPts val="1000"/>
              </a:lnSpc>
              <a:spcAft>
                <a:spcPts val="0"/>
              </a:spcAft>
              <a:tabLst>
                <a:tab pos="548640" algn="l"/>
              </a:tabLst>
            </a:pPr>
            <a:r>
              <a:rPr lang="en-US" sz="1050" spc="-35">
                <a:solidFill>
                  <a:srgbClr val="000000"/>
                </a:solidFill>
                <a:latin typeface="Calibri" panose="02020603050405020304" pitchFamily="2"/>
              </a:rPr>
              <a:t>a 1,1,1,1.... </a:t>
            </a:r>
          </a:p>
          <a:p>
            <a:pPr marL="0" marR="0" indent="0" algn="l">
              <a:lnSpc>
                <a:spcPts val="1000"/>
              </a:lnSpc>
              <a:spcBef>
                <a:spcPts val="195"/>
              </a:spcBef>
              <a:spcAft>
                <a:spcPts val="0"/>
              </a:spcAft>
              <a:tabLst>
                <a:tab pos="548640" algn="l"/>
              </a:tabLst>
            </a:pPr>
            <a:r>
              <a:rPr lang="en-US" sz="1050" spc="-60">
                <a:solidFill>
                  <a:srgbClr val="000000"/>
                </a:solidFill>
                <a:latin typeface="Calibri" panose="02020603050405020304" pitchFamily="2"/>
              </a:rPr>
              <a:t>ac 1,1,1,1,1... </a:t>
            </a:r>
          </a:p>
          <a:p>
            <a:pPr marL="0" marR="0" indent="0" algn="l">
              <a:lnSpc>
                <a:spcPts val="1000"/>
              </a:lnSpc>
              <a:spcBef>
                <a:spcPts val="195"/>
              </a:spcBef>
              <a:spcAft>
                <a:spcPts val="0"/>
              </a:spcAft>
              <a:tabLst>
                <a:tab pos="548640" algn="l"/>
              </a:tabLst>
            </a:pPr>
            <a:r>
              <a:rPr lang="en-US" sz="1050" spc="-60">
                <a:solidFill>
                  <a:srgbClr val="000000"/>
                </a:solidFill>
                <a:latin typeface="Calibri" panose="02020603050405020304" pitchFamily="2"/>
              </a:rPr>
              <a:t>ad 1,1,1,1,1... </a:t>
            </a:r>
          </a:p>
          <a:p>
            <a:pPr marL="0" marR="0" indent="0" algn="l">
              <a:lnSpc>
                <a:spcPts val="1100"/>
              </a:lnSpc>
              <a:spcBef>
                <a:spcPts val="195"/>
              </a:spcBef>
              <a:spcAft>
                <a:spcPts val="0"/>
              </a:spcAft>
              <a:tabLst>
                <a:tab pos="548640" algn="l"/>
              </a:tabLst>
            </a:pPr>
            <a:r>
              <a:rPr lang="en-US" sz="1050" spc="-10">
                <a:solidFill>
                  <a:srgbClr val="000000"/>
                </a:solidFill>
                <a:latin typeface="Calibri" panose="02020603050405020304" pitchFamily="2"/>
              </a:rPr>
              <a:t>aliquam 1,1,1 </a:t>
            </a:r>
          </a:p>
          <a:p>
            <a:pPr marL="0" marR="0" indent="0" algn="l">
              <a:lnSpc>
                <a:spcPts val="1100"/>
              </a:lnSpc>
              <a:spcBef>
                <a:spcPts val="150"/>
              </a:spcBef>
              <a:spcAft>
                <a:spcPts val="0"/>
              </a:spcAft>
              <a:tabLst>
                <a:tab pos="548640" algn="l"/>
              </a:tabLst>
            </a:pPr>
            <a:r>
              <a:rPr lang="en-US" sz="1050" spc="-5">
                <a:solidFill>
                  <a:srgbClr val="000000"/>
                </a:solidFill>
                <a:latin typeface="Calibri" panose="02020603050405020304" pitchFamily="2"/>
              </a:rPr>
              <a:t>aliquet 1 </a:t>
            </a:r>
          </a:p>
          <a:p>
            <a:pPr marL="0" marR="0" indent="0" algn="l">
              <a:lnSpc>
                <a:spcPts val="1000"/>
              </a:lnSpc>
              <a:spcBef>
                <a:spcPts val="150"/>
              </a:spcBef>
              <a:spcAft>
                <a:spcPts val="20"/>
              </a:spcAft>
              <a:tabLst>
                <a:tab pos="548640" algn="l"/>
              </a:tabLst>
            </a:pPr>
            <a:r>
              <a:rPr lang="en-US" sz="1050" spc="-15">
                <a:solidFill>
                  <a:srgbClr val="000000"/>
                </a:solidFill>
                <a:latin typeface="Calibri" panose="02020603050405020304" pitchFamily="2"/>
              </a:rPr>
              <a:t>auctor 1,1,1,1... </a:t>
            </a:r>
          </a:p>
        </p:txBody>
      </p:sp>
      <p:sp>
        <p:nvSpPr>
          <p:cNvPr id="23" name="Text Placeholder 22"/>
          <p:cNvSpPr>
            <a:spLocks noGrp="1"/>
          </p:cNvSpPr>
          <p:nvPr>
            <p:ph type="body" idx="10"/>
          </p:nvPr>
        </p:nvSpPr>
        <p:spPr>
          <a:xfrm>
            <a:off x="7557770" y="4243070"/>
            <a:ext cx="176530" cy="149225"/>
          </a:xfrm>
          <a:prstGeom prst="rect">
            <a:avLst/>
          </a:prstGeom>
          <a:noFill/>
          <a:ln w="0" cmpd="sng">
            <a:noFill/>
            <a:prstDash val="solid"/>
          </a:ln>
        </p:spPr>
        <p:txBody>
          <a:bodyPr vert="horz" lIns="0" tIns="21590" rIns="0" bIns="0" anchor="t"/>
          <a:lstStyle/>
          <a:p>
            <a:pPr marL="0" marR="0" indent="0" algn="l">
              <a:lnSpc>
                <a:spcPts val="1000"/>
              </a:lnSpc>
              <a:spcAft>
                <a:spcPts val="0"/>
              </a:spcAft>
            </a:pPr>
            <a:r>
              <a:rPr lang="en-US" sz="1050" spc="0">
                <a:solidFill>
                  <a:srgbClr val="000000"/>
                </a:solidFill>
                <a:latin typeface="Calibri" panose="02020603050405020304" pitchFamily="2"/>
              </a:rPr>
              <a:t>... </a:t>
            </a:r>
          </a:p>
        </p:txBody>
      </p:sp>
      <p:sp>
        <p:nvSpPr>
          <p:cNvPr id="24" name="Text Placeholder 23"/>
          <p:cNvSpPr>
            <a:spLocks noGrp="1"/>
          </p:cNvSpPr>
          <p:nvPr>
            <p:ph type="body" idx="10"/>
          </p:nvPr>
        </p:nvSpPr>
        <p:spPr>
          <a:xfrm>
            <a:off x="2642870" y="4676775"/>
            <a:ext cx="1094105" cy="458470"/>
          </a:xfrm>
          <a:prstGeom prst="rect">
            <a:avLst/>
          </a:prstGeom>
          <a:noFill/>
          <a:ln w="0" cmpd="sng">
            <a:noFill/>
            <a:prstDash val="solid"/>
          </a:ln>
        </p:spPr>
        <p:txBody>
          <a:bodyPr vert="horz" lIns="0" tIns="0" rIns="0" bIns="0" anchor="t"/>
          <a:lstStyle/>
          <a:p>
            <a:pPr marL="0" marR="0" indent="0" algn="l">
              <a:lnSpc>
                <a:spcPts val="900"/>
              </a:lnSpc>
              <a:spcAft>
                <a:spcPts val="0"/>
              </a:spcAft>
            </a:pPr>
            <a:r>
              <a:rPr lang="en-US" sz="800" spc="-55">
                <a:solidFill>
                  <a:srgbClr val="000000"/>
                </a:solidFill>
                <a:latin typeface="Courier New" panose="02020603050405020304" pitchFamily="3"/>
              </a:rPr>
              <a:t>Aenean quam. In scelerisque sem at dolor. Maecenas mattis. Sed con... </a:t>
            </a:r>
          </a:p>
        </p:txBody>
      </p:sp>
      <p:sp>
        <p:nvSpPr>
          <p:cNvPr id="25" name="Text Placeholder 24"/>
          <p:cNvSpPr>
            <a:spLocks noGrp="1"/>
          </p:cNvSpPr>
          <p:nvPr>
            <p:ph type="body" idx="10"/>
          </p:nvPr>
        </p:nvSpPr>
        <p:spPr>
          <a:xfrm>
            <a:off x="5130800" y="503618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26" name="Text Placeholder 25"/>
          <p:cNvSpPr>
            <a:spLocks noGrp="1"/>
          </p:cNvSpPr>
          <p:nvPr>
            <p:ph type="body" idx="10"/>
          </p:nvPr>
        </p:nvSpPr>
        <p:spPr>
          <a:xfrm>
            <a:off x="5130800" y="5292725"/>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2 </a:t>
            </a:r>
          </a:p>
        </p:txBody>
      </p:sp>
      <p:sp>
        <p:nvSpPr>
          <p:cNvPr id="27" name="Text Placeholder 26"/>
          <p:cNvSpPr>
            <a:spLocks noGrp="1"/>
          </p:cNvSpPr>
          <p:nvPr>
            <p:ph type="body" idx="10"/>
          </p:nvPr>
        </p:nvSpPr>
        <p:spPr>
          <a:xfrm>
            <a:off x="6382385" y="5085715"/>
            <a:ext cx="636905" cy="525780"/>
          </a:xfrm>
          <a:prstGeom prst="rect">
            <a:avLst/>
          </a:prstGeom>
          <a:noFill/>
          <a:ln w="0" cmpd="sng">
            <a:noFill/>
            <a:prstDash val="solid"/>
          </a:ln>
        </p:spPr>
        <p:txBody>
          <a:bodyPr vert="horz" lIns="0" tIns="25400" rIns="0" bIns="0" anchor="t"/>
          <a:lstStyle/>
          <a:p>
            <a:pPr marL="91440" marR="0" indent="0" algn="l">
              <a:lnSpc>
                <a:spcPts val="1900"/>
              </a:lnSpc>
              <a:spcAft>
                <a:spcPts val="0"/>
              </a:spcAft>
            </a:pPr>
            <a:r>
              <a:rPr lang="en-US" sz="1800" spc="-50">
                <a:solidFill>
                  <a:srgbClr val="FFFFFF"/>
                </a:solidFill>
                <a:latin typeface="Calibri" panose="02020603050405020304" pitchFamily="2"/>
              </a:rPr>
              <a:t>Map </a:t>
            </a:r>
          </a:p>
          <a:p>
            <a:pPr marL="0" marR="0" indent="0" algn="l">
              <a:lnSpc>
                <a:spcPts val="1800"/>
              </a:lnSpc>
              <a:spcBef>
                <a:spcPts val="240"/>
              </a:spcBef>
              <a:spcAft>
                <a:spcPts val="0"/>
              </a:spcAft>
            </a:pPr>
            <a:r>
              <a:rPr lang="en-US" sz="1800" spc="-110">
                <a:solidFill>
                  <a:srgbClr val="FFFFFF"/>
                </a:solidFill>
                <a:latin typeface="Calibri" panose="02020603050405020304" pitchFamily="2"/>
              </a:rPr>
              <a:t>Block 2 </a:t>
            </a:r>
          </a:p>
        </p:txBody>
      </p:sp>
      <p:sp>
        <p:nvSpPr>
          <p:cNvPr id="28" name="Text Placeholder 27"/>
          <p:cNvSpPr>
            <a:spLocks noGrp="1"/>
          </p:cNvSpPr>
          <p:nvPr>
            <p:ph type="body" idx="10"/>
          </p:nvPr>
        </p:nvSpPr>
        <p:spPr>
          <a:xfrm>
            <a:off x="7604760" y="4916805"/>
            <a:ext cx="1039495" cy="764540"/>
          </a:xfrm>
          <a:prstGeom prst="rect">
            <a:avLst/>
          </a:prstGeom>
          <a:noFill/>
          <a:ln w="0" cmpd="sng">
            <a:noFill/>
            <a:prstDash val="solid"/>
          </a:ln>
        </p:spPr>
        <p:txBody>
          <a:bodyPr vert="horz" lIns="0" tIns="24765" rIns="0" bIns="0" anchor="t"/>
          <a:lstStyle/>
          <a:p>
            <a:pPr marL="0" marR="0" indent="0" algn="l">
              <a:lnSpc>
                <a:spcPts val="1000"/>
              </a:lnSpc>
              <a:spcAft>
                <a:spcPts val="0"/>
              </a:spcAft>
              <a:tabLst>
                <a:tab pos="548640" algn="l"/>
              </a:tabLst>
            </a:pPr>
            <a:r>
              <a:rPr lang="en-US" sz="1050" spc="-20">
                <a:solidFill>
                  <a:srgbClr val="000000"/>
                </a:solidFill>
                <a:latin typeface="Calibri" panose="02020603050405020304" pitchFamily="2"/>
              </a:rPr>
              <a:t>a 1,1,1,... </a:t>
            </a:r>
          </a:p>
          <a:p>
            <a:pPr marL="0" marR="0" indent="0" algn="l">
              <a:lnSpc>
                <a:spcPts val="1000"/>
              </a:lnSpc>
              <a:spcBef>
                <a:spcPts val="195"/>
              </a:spcBef>
              <a:spcAft>
                <a:spcPts val="0"/>
              </a:spcAft>
              <a:tabLst>
                <a:tab pos="548640" algn="l"/>
              </a:tabLst>
            </a:pPr>
            <a:r>
              <a:rPr lang="en-US" sz="1050" spc="-65">
                <a:solidFill>
                  <a:srgbClr val="000000"/>
                </a:solidFill>
                <a:latin typeface="Calibri" panose="02020603050405020304" pitchFamily="2"/>
              </a:rPr>
              <a:t>ad 1,1,1,1.... </a:t>
            </a:r>
          </a:p>
          <a:p>
            <a:pPr marL="0" marR="0" indent="0" algn="l">
              <a:lnSpc>
                <a:spcPts val="1100"/>
              </a:lnSpc>
              <a:spcBef>
                <a:spcPts val="195"/>
              </a:spcBef>
              <a:spcAft>
                <a:spcPts val="0"/>
              </a:spcAft>
              <a:tabLst>
                <a:tab pos="548640" algn="l"/>
              </a:tabLst>
            </a:pPr>
            <a:r>
              <a:rPr lang="en-US" sz="1050" spc="-10">
                <a:solidFill>
                  <a:srgbClr val="000000"/>
                </a:solidFill>
                <a:latin typeface="Calibri" panose="02020603050405020304" pitchFamily="2"/>
              </a:rPr>
              <a:t>aliquam 1.1,1 </a:t>
            </a:r>
          </a:p>
          <a:p>
            <a:pPr marL="0" marR="0" indent="0" algn="l">
              <a:lnSpc>
                <a:spcPts val="1000"/>
              </a:lnSpc>
              <a:spcBef>
                <a:spcPts val="150"/>
              </a:spcBef>
              <a:spcAft>
                <a:spcPts val="0"/>
              </a:spcAft>
              <a:tabLst>
                <a:tab pos="548640" algn="l"/>
              </a:tabLst>
            </a:pPr>
            <a:r>
              <a:rPr lang="en-US" sz="1050" spc="-10">
                <a:solidFill>
                  <a:srgbClr val="000000"/>
                </a:solidFill>
                <a:latin typeface="Calibri" panose="02020603050405020304" pitchFamily="2"/>
              </a:rPr>
              <a:t>amet 1,1,1,1 </a:t>
            </a:r>
          </a:p>
          <a:p>
            <a:pPr marL="0" marR="0" indent="0" algn="l">
              <a:lnSpc>
                <a:spcPts val="1000"/>
              </a:lnSpc>
              <a:spcBef>
                <a:spcPts val="195"/>
              </a:spcBef>
              <a:spcAft>
                <a:spcPts val="0"/>
              </a:spcAft>
              <a:tabLst>
                <a:tab pos="548640" algn="l"/>
              </a:tabLst>
            </a:pPr>
            <a:r>
              <a:rPr lang="en-US" sz="1050" spc="-10">
                <a:solidFill>
                  <a:srgbClr val="000000"/>
                </a:solidFill>
                <a:latin typeface="Calibri" panose="02020603050405020304" pitchFamily="2"/>
              </a:rPr>
              <a:t>blandit 1,1,1 </a:t>
            </a:r>
          </a:p>
        </p:txBody>
      </p:sp>
      <p:sp>
        <p:nvSpPr>
          <p:cNvPr id="29" name="Text Placeholder 28"/>
          <p:cNvSpPr>
            <a:spLocks noGrp="1"/>
          </p:cNvSpPr>
          <p:nvPr>
            <p:ph type="body" idx="10"/>
          </p:nvPr>
        </p:nvSpPr>
        <p:spPr>
          <a:xfrm>
            <a:off x="7557770" y="5681345"/>
            <a:ext cx="176530" cy="149860"/>
          </a:xfrm>
          <a:prstGeom prst="rect">
            <a:avLst/>
          </a:prstGeom>
          <a:noFill/>
          <a:ln w="0" cmpd="sng">
            <a:noFill/>
            <a:prstDash val="solid"/>
          </a:ln>
        </p:spPr>
        <p:txBody>
          <a:bodyPr vert="horz" lIns="0" tIns="22225" rIns="0" bIns="0" anchor="t"/>
          <a:lstStyle/>
          <a:p>
            <a:pPr marL="0" marR="0" indent="0" algn="l">
              <a:lnSpc>
                <a:spcPts val="1000"/>
              </a:lnSpc>
              <a:spcAft>
                <a:spcPts val="0"/>
              </a:spcAft>
            </a:pPr>
            <a:r>
              <a:rPr lang="en-US" sz="1050" spc="0">
                <a:solidFill>
                  <a:srgbClr val="000000"/>
                </a:solidFill>
                <a:latin typeface="Calibri" panose="02020603050405020304" pitchFamily="2"/>
              </a:rPr>
              <a:t>... </a:t>
            </a:r>
          </a:p>
        </p:txBody>
      </p:sp>
      <p:sp>
        <p:nvSpPr>
          <p:cNvPr id="30" name="Text Placeholder 29"/>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1"82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457200" y="448945"/>
            <a:ext cx="2660650" cy="347345"/>
          </a:xfrm>
          <a:prstGeom prst="rect">
            <a:avLst/>
          </a:prstGeom>
          <a:noFill/>
          <a:ln w="0" cmpd="sng">
            <a:noFill/>
            <a:prstDash val="solid"/>
          </a:ln>
        </p:spPr>
        <p:txBody>
          <a:bodyPr vert="horz" lIns="0" tIns="2540" rIns="0" bIns="0" anchor="t">
            <a:normAutofit fontScale="95000"/>
          </a:bodyPr>
          <a:lstStyle/>
          <a:p>
            <a:pPr marL="0" marR="0" indent="0" algn="l">
              <a:lnSpc>
                <a:spcPts val="2700"/>
              </a:lnSpc>
              <a:spcAft>
                <a:spcPts val="0"/>
              </a:spcAft>
            </a:pPr>
            <a:r>
              <a:rPr lang="en-US" sz="2400" spc="20">
                <a:solidFill>
                  <a:srgbClr val="05789E"/>
                </a:solidFill>
                <a:latin typeface="Arial" panose="02020603050405020304" pitchFamily="2"/>
              </a:rPr>
              <a:t>Who uses Hadoop? </a:t>
            </a:r>
          </a:p>
        </p:txBody>
      </p:sp>
      <p:sp>
        <p:nvSpPr>
          <p:cNvPr id="5" name="Text Placeholder 4"/>
          <p:cNvSpPr>
            <a:spLocks noGrp="1"/>
          </p:cNvSpPr>
          <p:nvPr>
            <p:ph type="body" idx="10"/>
          </p:nvPr>
        </p:nvSpPr>
        <p:spPr>
          <a:xfrm>
            <a:off x="1892935" y="6408420"/>
            <a:ext cx="68306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1"9 </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MapReduce: The Mapper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88595" rIns="0" bIns="0" anchor="t">
            <a:normAutofit fontScale="70000"/>
          </a:bodyPr>
          <a:lstStyle/>
          <a:p>
            <a:pPr marL="548640" marR="0" indent="182880" algn="l">
              <a:lnSpc>
                <a:spcPts val="2400"/>
              </a:lnSpc>
              <a:spcAft>
                <a:spcPts val="0"/>
              </a:spcAft>
              <a:buFont typeface="Symbol"/>
              <a:buChar char="·"/>
            </a:pPr>
            <a:r>
              <a:rPr lang="en-US" sz="1950" b="1" spc="20">
                <a:solidFill>
                  <a:srgbClr val="000000"/>
                </a:solidFill>
                <a:latin typeface="Calibri" panose="02020603050405020304" pitchFamily="2"/>
              </a:rPr>
              <a:t>Hadoop a</a:t>
            </a:r>
            <a:r>
              <a:rPr lang="en-US" sz="1750" b="1" spc="20">
                <a:solidFill>
                  <a:srgbClr val="000000"/>
                </a:solidFill>
                <a:latin typeface="Arial" panose="02020603050405020304" pitchFamily="2"/>
              </a:rPr>
              <a:t>tt</a:t>
            </a:r>
            <a:r>
              <a:rPr lang="en-US" sz="1950" b="1" spc="20">
                <a:solidFill>
                  <a:srgbClr val="000000"/>
                </a:solidFill>
                <a:latin typeface="Calibri" panose="02020603050405020304" pitchFamily="2"/>
              </a:rPr>
              <a:t>empts to ensure that Mappers run on nodes which hold their </a:t>
            </a:r>
          </a:p>
          <a:p>
            <a:pPr marL="731520" marR="0" indent="0" algn="l">
              <a:lnSpc>
                <a:spcPts val="2100"/>
              </a:lnSpc>
              <a:spcBef>
                <a:spcPts val="310"/>
              </a:spcBef>
              <a:spcAft>
                <a:spcPts val="0"/>
              </a:spcAft>
            </a:pPr>
            <a:r>
              <a:rPr lang="en-US" sz="1950" b="1" spc="10">
                <a:solidFill>
                  <a:srgbClr val="000000"/>
                </a:solidFill>
                <a:latin typeface="Calibri" panose="02020603050405020304" pitchFamily="2"/>
              </a:rPr>
              <a:t>por</a:t>
            </a:r>
            <a:r>
              <a:rPr lang="en-US" sz="1750" b="1" spc="10">
                <a:solidFill>
                  <a:srgbClr val="000000"/>
                </a:solidFill>
                <a:latin typeface="Arial" panose="02020603050405020304" pitchFamily="2"/>
              </a:rPr>
              <a:t>ti</a:t>
            </a:r>
            <a:r>
              <a:rPr lang="en-US" sz="1950" b="1" spc="10">
                <a:solidFill>
                  <a:srgbClr val="000000"/>
                </a:solidFill>
                <a:latin typeface="Calibri" panose="02020603050405020304" pitchFamily="2"/>
              </a:rPr>
              <a:t>on of the data locally, to avoid network traffic </a:t>
            </a:r>
          </a:p>
          <a:p>
            <a:pPr marL="0" marR="0" indent="0" algn="ctr">
              <a:lnSpc>
                <a:spcPts val="2300"/>
              </a:lnSpc>
              <a:spcBef>
                <a:spcPts val="4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Mul</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ple Mappers run in parallel, each processing a por</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on of the input </a:t>
            </a:r>
          </a:p>
          <a:p>
            <a:pPr marL="1097280" marR="0" indent="0" algn="l">
              <a:lnSpc>
                <a:spcPts val="2000"/>
              </a:lnSpc>
              <a:spcBef>
                <a:spcPts val="310"/>
              </a:spcBef>
              <a:spcAft>
                <a:spcPts val="0"/>
              </a:spcAft>
            </a:pPr>
            <a:r>
              <a:rPr lang="en-US" sz="1950" spc="-25">
                <a:solidFill>
                  <a:srgbClr val="000000"/>
                </a:solidFill>
                <a:latin typeface="Calibri" panose="02020603050405020304" pitchFamily="2"/>
              </a:rPr>
              <a:t>data </a:t>
            </a:r>
          </a:p>
          <a:p>
            <a:pPr marL="548640" marR="0" indent="182880" algn="l">
              <a:lnSpc>
                <a:spcPts val="2100"/>
              </a:lnSpc>
              <a:spcBef>
                <a:spcPts val="1665"/>
              </a:spcBef>
              <a:spcAft>
                <a:spcPts val="0"/>
              </a:spcAft>
              <a:buFont typeface="Symbol"/>
              <a:buChar char="·"/>
            </a:pPr>
            <a:r>
              <a:rPr lang="en-US" sz="1950" b="1" spc="20">
                <a:solidFill>
                  <a:srgbClr val="000000"/>
                </a:solidFill>
                <a:latin typeface="Calibri" panose="02020603050405020304" pitchFamily="2"/>
              </a:rPr>
              <a:t>The Mapper reads data in the form of key/value pairs </a:t>
            </a:r>
          </a:p>
          <a:p>
            <a:pPr marL="914400" marR="0" indent="0" algn="l">
              <a:lnSpc>
                <a:spcPts val="2200"/>
              </a:lnSpc>
              <a:spcBef>
                <a:spcPts val="52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The Mapper may use or completely ignore the input key </a:t>
            </a:r>
          </a:p>
          <a:p>
            <a:pPr marL="914400" marR="0" indent="0" algn="l">
              <a:lnSpc>
                <a:spcPts val="2300"/>
              </a:lnSpc>
              <a:spcBef>
                <a:spcPts val="44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For example, a standard pa</a:t>
            </a:r>
            <a:r>
              <a:rPr lang="en-US" sz="1750" spc="25">
                <a:solidFill>
                  <a:srgbClr val="000000"/>
                </a:solidFill>
                <a:latin typeface="Arial" panose="02020603050405020304" pitchFamily="2"/>
              </a:rPr>
              <a:t>tt</a:t>
            </a:r>
            <a:r>
              <a:rPr lang="en-US" sz="1950" spc="25">
                <a:solidFill>
                  <a:srgbClr val="000000"/>
                </a:solidFill>
                <a:latin typeface="Calibri" panose="02020603050405020304" pitchFamily="2"/>
              </a:rPr>
              <a:t>ern is to read one line of a file at a </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me </a:t>
            </a:r>
          </a:p>
          <a:p>
            <a:pPr marL="0" marR="0" indent="0" algn="ctr">
              <a:lnSpc>
                <a:spcPts val="2200"/>
              </a:lnSpc>
              <a:spcBef>
                <a:spcPts val="455"/>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The key is the byte offset into the file at which the line starts </a:t>
            </a:r>
          </a:p>
          <a:p>
            <a:pPr marL="1371600" marR="0" indent="0" algn="l">
              <a:lnSpc>
                <a:spcPts val="2200"/>
              </a:lnSpc>
              <a:spcBef>
                <a:spcPts val="44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The value is the contents of the line itself </a:t>
            </a:r>
          </a:p>
          <a:p>
            <a:pPr marL="1371600" marR="0" indent="0" algn="l">
              <a:lnSpc>
                <a:spcPts val="2200"/>
              </a:lnSpc>
              <a:spcBef>
                <a:spcPts val="47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Typically the key is considered irrelevant </a:t>
            </a:r>
          </a:p>
          <a:p>
            <a:pPr marL="548640" marR="0" indent="182880" algn="l">
              <a:lnSpc>
                <a:spcPts val="2100"/>
              </a:lnSpc>
              <a:spcBef>
                <a:spcPts val="1615"/>
              </a:spcBef>
              <a:spcAft>
                <a:spcPts val="0"/>
              </a:spcAft>
              <a:buFont typeface="Symbol"/>
              <a:buChar char="·"/>
            </a:pPr>
            <a:r>
              <a:rPr lang="en-US" sz="1950" b="1" spc="20">
                <a:solidFill>
                  <a:srgbClr val="000000"/>
                </a:solidFill>
                <a:latin typeface="Calibri" panose="02020603050405020304" pitchFamily="2"/>
              </a:rPr>
              <a:t>If the Mapper writes anything out, the output must be in the form of </a:t>
            </a:r>
          </a:p>
          <a:p>
            <a:pPr marL="731520" marR="0" indent="0" algn="l">
              <a:lnSpc>
                <a:spcPts val="2000"/>
              </a:lnSpc>
              <a:spcBef>
                <a:spcPts val="375"/>
              </a:spcBef>
              <a:spcAft>
                <a:spcPts val="6360"/>
              </a:spcAft>
            </a:pPr>
            <a:r>
              <a:rPr lang="en-US" sz="1950" b="1" spc="0">
                <a:solidFill>
                  <a:srgbClr val="000000"/>
                </a:solidFill>
                <a:latin typeface="Calibri" panose="02020603050405020304" pitchFamily="2"/>
              </a:rPr>
              <a:t>key/value pairs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1"83 </a:t>
            </a: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MapReduce: The Reducer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70000"/>
          </a:bodyPr>
          <a:lstStyle/>
          <a:p>
            <a:pPr marL="914400" marR="0" indent="182880" algn="l">
              <a:lnSpc>
                <a:spcPts val="2200"/>
              </a:lnSpc>
              <a:spcAft>
                <a:spcPts val="0"/>
              </a:spcAft>
              <a:buFont typeface="Symbol"/>
              <a:buChar char="·"/>
            </a:pPr>
            <a:r>
              <a:rPr lang="en-US" sz="1950" b="1" spc="-15">
                <a:solidFill>
                  <a:srgbClr val="000000"/>
                </a:solidFill>
                <a:latin typeface="Calibri" panose="02020603050405020304" pitchFamily="2"/>
              </a:rPr>
              <a:t>A</a:t>
            </a:r>
            <a:r>
              <a:rPr lang="en-US" sz="1750" b="1" spc="-10">
                <a:solidFill>
                  <a:srgbClr val="000000"/>
                </a:solidFill>
                <a:latin typeface="Arial" panose="02020603050405020304" pitchFamily="2"/>
              </a:rPr>
              <a:t>ft</a:t>
            </a:r>
            <a:r>
              <a:rPr lang="en-US" sz="1950" b="1" spc="-15">
                <a:solidFill>
                  <a:srgbClr val="000000"/>
                </a:solidFill>
                <a:latin typeface="Calibri" panose="02020603050405020304" pitchFamily="2"/>
              </a:rPr>
              <a:t>er the Map phase is over, all intermediate values for a given </a:t>
            </a:r>
          </a:p>
          <a:p>
            <a:pPr marL="731520" marR="0" indent="0" algn="l">
              <a:lnSpc>
                <a:spcPts val="2000"/>
              </a:lnSpc>
              <a:spcBef>
                <a:spcPts val="310"/>
              </a:spcBef>
              <a:spcAft>
                <a:spcPts val="0"/>
              </a:spcAft>
            </a:pPr>
            <a:r>
              <a:rPr lang="en-US" sz="1950" b="1" spc="-20">
                <a:solidFill>
                  <a:srgbClr val="000000"/>
                </a:solidFill>
                <a:latin typeface="Calibri" panose="02020603050405020304" pitchFamily="2"/>
              </a:rPr>
              <a:t>intermediate key are combined together into a list </a:t>
            </a:r>
          </a:p>
          <a:p>
            <a:pPr marL="914400" marR="0" indent="182880" algn="l">
              <a:lnSpc>
                <a:spcPts val="2100"/>
              </a:lnSpc>
              <a:spcBef>
                <a:spcPts val="1690"/>
              </a:spcBef>
              <a:spcAft>
                <a:spcPts val="0"/>
              </a:spcAft>
              <a:buFont typeface="Symbol"/>
              <a:buChar char="·"/>
            </a:pPr>
            <a:r>
              <a:rPr lang="en-US" sz="1950" b="1" spc="-10">
                <a:solidFill>
                  <a:srgbClr val="000000"/>
                </a:solidFill>
                <a:latin typeface="Calibri" panose="02020603050405020304" pitchFamily="2"/>
              </a:rPr>
              <a:t>This list is given to a Reducer </a:t>
            </a:r>
          </a:p>
          <a:p>
            <a:pPr marL="914400" marR="0" indent="0" algn="l">
              <a:lnSpc>
                <a:spcPts val="2400"/>
              </a:lnSpc>
              <a:spcBef>
                <a:spcPts val="35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There may be a single Reducer, or mul</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ple Reducers </a:t>
            </a:r>
          </a:p>
          <a:p>
            <a:pPr marL="914400" marR="0" indent="0" algn="l">
              <a:lnSpc>
                <a:spcPts val="2400"/>
              </a:lnSpc>
              <a:spcBef>
                <a:spcPts val="31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All values associated with a par</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cular intermediate key are guaranteed </a:t>
            </a:r>
          </a:p>
          <a:p>
            <a:pPr marL="1097280" marR="0" indent="0" algn="l">
              <a:lnSpc>
                <a:spcPts val="2000"/>
              </a:lnSpc>
              <a:spcBef>
                <a:spcPts val="310"/>
              </a:spcBef>
              <a:spcAft>
                <a:spcPts val="0"/>
              </a:spcAft>
            </a:pPr>
            <a:r>
              <a:rPr lang="en-US" sz="1950" spc="15">
                <a:solidFill>
                  <a:srgbClr val="000000"/>
                </a:solidFill>
                <a:latin typeface="Calibri" panose="02020603050405020304" pitchFamily="2"/>
              </a:rPr>
              <a:t>to go to the same Reducer </a:t>
            </a:r>
          </a:p>
          <a:p>
            <a:pPr marL="914400" marR="0" indent="0" algn="l">
              <a:lnSpc>
                <a:spcPts val="2400"/>
              </a:lnSpc>
              <a:spcBef>
                <a:spcPts val="33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The intermediate keys, and their value lists, are passed to the Reducer </a:t>
            </a:r>
          </a:p>
          <a:p>
            <a:pPr marL="1097280" marR="0" indent="0" algn="l">
              <a:lnSpc>
                <a:spcPts val="2000"/>
              </a:lnSpc>
              <a:spcBef>
                <a:spcPts val="330"/>
              </a:spcBef>
              <a:spcAft>
                <a:spcPts val="0"/>
              </a:spcAft>
            </a:pPr>
            <a:r>
              <a:rPr lang="en-US" sz="1950" spc="10">
                <a:solidFill>
                  <a:srgbClr val="000000"/>
                </a:solidFill>
                <a:latin typeface="Calibri" panose="02020603050405020304" pitchFamily="2"/>
              </a:rPr>
              <a:t>in sorted key order </a:t>
            </a:r>
          </a:p>
          <a:p>
            <a:pPr marL="914400" marR="0" indent="0" algn="l">
              <a:lnSpc>
                <a:spcPts val="2400"/>
              </a:lnSpc>
              <a:spcBef>
                <a:spcPts val="36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This step is known as the ‘shuffle and sort’ </a:t>
            </a:r>
          </a:p>
          <a:p>
            <a:pPr marL="914400" marR="2606040" indent="182880" algn="just">
              <a:lnSpc>
                <a:spcPts val="2700"/>
              </a:lnSpc>
              <a:spcBef>
                <a:spcPts val="1100"/>
              </a:spcBef>
              <a:spcAft>
                <a:spcPts val="0"/>
              </a:spcAft>
              <a:buFont typeface="Symbol"/>
              <a:buChar char="·"/>
            </a:pPr>
            <a:r>
              <a:rPr lang="en-US" sz="1950" b="1" spc="0">
                <a:solidFill>
                  <a:srgbClr val="000000"/>
                </a:solidFill>
                <a:latin typeface="Calibri" panose="02020603050405020304" pitchFamily="2"/>
              </a:rPr>
              <a:t>The Reducer outputs zero or more final key/value pairs </a:t>
            </a: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These are wri</a:t>
            </a:r>
            <a:r>
              <a:rPr lang="en-US" sz="1750" spc="0">
                <a:solidFill>
                  <a:srgbClr val="000000"/>
                </a:solidFill>
                <a:latin typeface="Arial" panose="02020603050405020304" pitchFamily="2"/>
              </a:rPr>
              <a:t>tt</a:t>
            </a:r>
            <a:r>
              <a:rPr lang="en-US" sz="1950" spc="0">
                <a:solidFill>
                  <a:srgbClr val="000000"/>
                </a:solidFill>
                <a:latin typeface="Calibri" panose="02020603050405020304" pitchFamily="2"/>
              </a:rPr>
              <a:t>en to HDFS </a:t>
            </a:r>
          </a:p>
          <a:p>
            <a:pPr marL="914400" marR="0" indent="0" algn="l">
              <a:lnSpc>
                <a:spcPts val="2400"/>
              </a:lnSpc>
              <a:spcBef>
                <a:spcPts val="29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In prac</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ce, the Reducer usually emits a single key/value pair for each </a:t>
            </a:r>
          </a:p>
          <a:p>
            <a:pPr marL="1097280" marR="0" indent="0" algn="l">
              <a:lnSpc>
                <a:spcPts val="2000"/>
              </a:lnSpc>
              <a:spcBef>
                <a:spcPts val="310"/>
              </a:spcBef>
              <a:spcAft>
                <a:spcPts val="3960"/>
              </a:spcAft>
            </a:pPr>
            <a:r>
              <a:rPr lang="en-US" sz="1950" spc="5">
                <a:solidFill>
                  <a:srgbClr val="000000"/>
                </a:solidFill>
                <a:latin typeface="Calibri" panose="02020603050405020304" pitchFamily="2"/>
              </a:rPr>
              <a:t>input key </a:t>
            </a:r>
          </a:p>
        </p:txBody>
      </p:sp>
      <p:sp>
        <p:nvSpPr>
          <p:cNvPr id="6" name="Text Placeholder 5"/>
          <p:cNvSpPr>
            <a:spLocks noGrp="1"/>
          </p:cNvSpPr>
          <p:nvPr>
            <p:ph type="body" idx="10"/>
          </p:nvPr>
        </p:nvSpPr>
        <p:spPr>
          <a:xfrm>
            <a:off x="1892935" y="6408420"/>
            <a:ext cx="690943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1"84 </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b="1" spc="45">
                <a:solidFill>
                  <a:srgbClr val="107FA7"/>
                </a:solidFill>
                <a:latin typeface="Calibri" panose="02020603050405020304" pitchFamily="2"/>
              </a:rPr>
              <a:t>Why Do We Care About Coun</a:t>
            </a:r>
            <a:r>
              <a:rPr lang="en-US" sz="2100" b="1" spc="45">
                <a:solidFill>
                  <a:srgbClr val="107FA7"/>
                </a:solidFill>
                <a:latin typeface="Tahoma" panose="02020603050405020304" pitchFamily="2"/>
              </a:rPr>
              <a:t>ti</a:t>
            </a:r>
            <a:r>
              <a:rPr lang="en-US" sz="2350" b="1" spc="45">
                <a:solidFill>
                  <a:srgbClr val="107FA7"/>
                </a:solidFill>
                <a:latin typeface="Calibri" panose="02020603050405020304" pitchFamily="2"/>
              </a:rPr>
              <a:t>ng Words?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30175" rIns="0" bIns="0" anchor="t">
            <a:normAutofit fontScale="95000"/>
          </a:bodyPr>
          <a:lstStyle/>
          <a:p>
            <a:pPr marL="1005840" marR="1828800" indent="182880" algn="l">
              <a:lnSpc>
                <a:spcPts val="2700"/>
              </a:lnSpc>
              <a:spcAft>
                <a:spcPts val="0"/>
              </a:spcAft>
              <a:buFont typeface="Symbol"/>
              <a:buChar char="·"/>
            </a:pPr>
            <a:r>
              <a:rPr lang="en-US" sz="1950" b="1" spc="0">
                <a:solidFill>
                  <a:srgbClr val="000000"/>
                </a:solidFill>
                <a:latin typeface="Calibri" panose="02020603050405020304" pitchFamily="2"/>
              </a:rPr>
              <a:t>Word count is challenging over massive amounts of data </a:t>
            </a: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Using a single compute node would be too </a:t>
            </a:r>
            <a:r>
              <a:rPr lang="en-US" sz="1650" b="1" spc="0">
                <a:solidFill>
                  <a:srgbClr val="000000"/>
                </a:solidFill>
                <a:latin typeface="Arial" panose="02020603050405020304" pitchFamily="2"/>
              </a:rPr>
              <a:t>ti</a:t>
            </a:r>
            <a:r>
              <a:rPr lang="en-US" sz="1950" b="1" spc="0">
                <a:solidFill>
                  <a:srgbClr val="000000"/>
                </a:solidFill>
                <a:latin typeface="Calibri" panose="02020603050405020304" pitchFamily="2"/>
              </a:rPr>
              <a:t>me</a:t>
            </a:r>
            <a:r>
              <a:rPr lang="en-US" sz="1650" b="1" spc="0">
                <a:solidFill>
                  <a:srgbClr val="000000"/>
                </a:solidFill>
                <a:latin typeface="Arial" panose="02020603050405020304" pitchFamily="2"/>
              </a:rPr>
              <a:t>-</a:t>
            </a:r>
            <a:r>
              <a:rPr lang="en-US" sz="1950" b="1" spc="0">
                <a:solidFill>
                  <a:srgbClr val="000000"/>
                </a:solidFill>
                <a:latin typeface="Calibri" panose="02020603050405020304" pitchFamily="2"/>
              </a:rPr>
              <a:t>consuming </a:t>
            </a:r>
          </a:p>
          <a:p>
            <a:pPr marL="1005840" marR="0" indent="0" algn="l">
              <a:lnSpc>
                <a:spcPts val="2200"/>
              </a:lnSpc>
              <a:spcBef>
                <a:spcPts val="465"/>
              </a:spcBef>
              <a:spcAft>
                <a:spcPts val="0"/>
              </a:spcAft>
            </a:pPr>
            <a:r>
              <a:rPr lang="en-US" sz="1400" b="1" spc="40">
                <a:solidFill>
                  <a:srgbClr val="107FA7"/>
                </a:solidFill>
                <a:latin typeface="Arial" panose="02020603050405020304" pitchFamily="2"/>
              </a:rPr>
              <a:t>–</a:t>
            </a:r>
            <a:r>
              <a:rPr lang="en-US" sz="1950" b="1" spc="40">
                <a:solidFill>
                  <a:srgbClr val="000000"/>
                </a:solidFill>
                <a:latin typeface="Calibri" panose="02020603050405020304" pitchFamily="2"/>
              </a:rPr>
              <a:t> Using distributed nodes requires moving data </a:t>
            </a:r>
          </a:p>
          <a:p>
            <a:pPr marL="1463040" marR="1645920" indent="0" algn="l">
              <a:lnSpc>
                <a:spcPts val="2700"/>
              </a:lnSpc>
              <a:spcBef>
                <a:spcPts val="0"/>
              </a:spcBef>
              <a:spcAft>
                <a:spcPts val="0"/>
              </a:spcAft>
            </a:pP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Number of unique words can easily exceed available memory </a:t>
            </a: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Would need to store to disk </a:t>
            </a:r>
          </a:p>
          <a:p>
            <a:pPr marL="1005840" marR="0" indent="182880" algn="l">
              <a:lnSpc>
                <a:spcPts val="2200"/>
              </a:lnSpc>
              <a:spcBef>
                <a:spcPts val="1615"/>
              </a:spcBef>
              <a:spcAft>
                <a:spcPts val="0"/>
              </a:spcAft>
              <a:buFont typeface="Symbol"/>
              <a:buChar char="·"/>
            </a:pPr>
            <a:r>
              <a:rPr lang="en-US" sz="1950" b="1" spc="60">
                <a:solidFill>
                  <a:srgbClr val="000000"/>
                </a:solidFill>
                <a:latin typeface="Calibri" panose="02020603050405020304" pitchFamily="2"/>
              </a:rPr>
              <a:t>Sta</a:t>
            </a:r>
            <a:r>
              <a:rPr lang="en-US" sz="1650" b="1" spc="60">
                <a:solidFill>
                  <a:srgbClr val="000000"/>
                </a:solidFill>
                <a:latin typeface="Arial" panose="02020603050405020304" pitchFamily="2"/>
              </a:rPr>
              <a:t>ti</a:t>
            </a:r>
            <a:r>
              <a:rPr lang="en-US" sz="1950" b="1" spc="60">
                <a:solidFill>
                  <a:srgbClr val="000000"/>
                </a:solidFill>
                <a:latin typeface="Calibri" panose="02020603050405020304" pitchFamily="2"/>
              </a:rPr>
              <a:t>s</a:t>
            </a:r>
            <a:r>
              <a:rPr lang="en-US" sz="1650" b="1" spc="60">
                <a:solidFill>
                  <a:srgbClr val="000000"/>
                </a:solidFill>
                <a:latin typeface="Arial" panose="02020603050405020304" pitchFamily="2"/>
              </a:rPr>
              <a:t>ti</a:t>
            </a:r>
            <a:r>
              <a:rPr lang="en-US" sz="1950" b="1" spc="60">
                <a:solidFill>
                  <a:srgbClr val="000000"/>
                </a:solidFill>
                <a:latin typeface="Calibri" panose="02020603050405020304" pitchFamily="2"/>
              </a:rPr>
              <a:t>cs are simple aggregate func</a:t>
            </a:r>
            <a:r>
              <a:rPr lang="en-US" sz="1650" b="1" spc="60">
                <a:solidFill>
                  <a:srgbClr val="000000"/>
                </a:solidFill>
                <a:latin typeface="Arial" panose="02020603050405020304" pitchFamily="2"/>
              </a:rPr>
              <a:t>ti</a:t>
            </a:r>
            <a:r>
              <a:rPr lang="en-US" sz="1950" b="1" spc="60">
                <a:solidFill>
                  <a:srgbClr val="000000"/>
                </a:solidFill>
                <a:latin typeface="Calibri" panose="02020603050405020304" pitchFamily="2"/>
              </a:rPr>
              <a:t>ons </a:t>
            </a:r>
          </a:p>
          <a:p>
            <a:pPr marL="1005840" marR="0" indent="0" algn="l">
              <a:lnSpc>
                <a:spcPts val="2300"/>
              </a:lnSpc>
              <a:spcBef>
                <a:spcPts val="465"/>
              </a:spcBef>
              <a:spcAft>
                <a:spcPts val="0"/>
              </a:spcAft>
            </a:pPr>
            <a:r>
              <a:rPr lang="en-US" sz="1400" b="1" spc="40">
                <a:solidFill>
                  <a:srgbClr val="107FA7"/>
                </a:solidFill>
                <a:latin typeface="Arial" panose="02020603050405020304" pitchFamily="2"/>
              </a:rPr>
              <a:t>–</a:t>
            </a:r>
            <a:r>
              <a:rPr lang="en-US" sz="1950" b="1" spc="40">
                <a:solidFill>
                  <a:srgbClr val="000000"/>
                </a:solidFill>
                <a:latin typeface="Calibri" panose="02020603050405020304" pitchFamily="2"/>
              </a:rPr>
              <a:t> Distribu</a:t>
            </a:r>
            <a:r>
              <a:rPr lang="en-US" sz="1650" b="1" spc="40">
                <a:solidFill>
                  <a:srgbClr val="000000"/>
                </a:solidFill>
                <a:latin typeface="Arial" panose="02020603050405020304" pitchFamily="2"/>
              </a:rPr>
              <a:t>ti</a:t>
            </a:r>
            <a:r>
              <a:rPr lang="en-US" sz="1950" b="1" spc="40">
                <a:solidFill>
                  <a:srgbClr val="000000"/>
                </a:solidFill>
                <a:latin typeface="Calibri" panose="02020603050405020304" pitchFamily="2"/>
              </a:rPr>
              <a:t>ve in nature </a:t>
            </a:r>
          </a:p>
          <a:p>
            <a:pPr marL="1005840" marR="0" indent="0" algn="l">
              <a:lnSpc>
                <a:spcPts val="2200"/>
              </a:lnSpc>
              <a:spcBef>
                <a:spcPts val="435"/>
              </a:spcBef>
              <a:spcAft>
                <a:spcPts val="0"/>
              </a:spcAft>
            </a:pPr>
            <a:r>
              <a:rPr lang="en-US" sz="1400" b="1" spc="40">
                <a:solidFill>
                  <a:srgbClr val="107FA7"/>
                </a:solidFill>
                <a:latin typeface="Arial" panose="02020603050405020304" pitchFamily="2"/>
              </a:rPr>
              <a:t>–</a:t>
            </a:r>
            <a:r>
              <a:rPr lang="en-US" sz="1950" b="1" spc="40">
                <a:solidFill>
                  <a:srgbClr val="000000"/>
                </a:solidFill>
                <a:latin typeface="Calibri" panose="02020603050405020304" pitchFamily="2"/>
              </a:rPr>
              <a:t> e.g., max, min, sum, count </a:t>
            </a:r>
          </a:p>
          <a:p>
            <a:pPr marL="1005840" marR="0" indent="182880" algn="l">
              <a:lnSpc>
                <a:spcPts val="2100"/>
              </a:lnSpc>
              <a:spcBef>
                <a:spcPts val="1620"/>
              </a:spcBef>
              <a:spcAft>
                <a:spcPts val="0"/>
              </a:spcAft>
              <a:buFont typeface="Symbol"/>
              <a:buChar char="·"/>
            </a:pPr>
            <a:r>
              <a:rPr lang="en-US" sz="1950" b="1" spc="60">
                <a:solidFill>
                  <a:srgbClr val="000000"/>
                </a:solidFill>
                <a:latin typeface="Calibri" panose="02020603050405020304" pitchFamily="2"/>
              </a:rPr>
              <a:t>MapReduce breaks complex tasks down into smaller elements which can be </a:t>
            </a:r>
          </a:p>
          <a:p>
            <a:pPr marL="777240" marR="0" indent="0" algn="l">
              <a:lnSpc>
                <a:spcPts val="2000"/>
              </a:lnSpc>
              <a:spcBef>
                <a:spcPts val="375"/>
              </a:spcBef>
              <a:spcAft>
                <a:spcPts val="0"/>
              </a:spcAft>
            </a:pPr>
            <a:r>
              <a:rPr lang="en-US" sz="1950" b="1" spc="35">
                <a:solidFill>
                  <a:srgbClr val="000000"/>
                </a:solidFill>
                <a:latin typeface="Calibri" panose="02020603050405020304" pitchFamily="2"/>
              </a:rPr>
              <a:t>executed in parallel </a:t>
            </a:r>
          </a:p>
          <a:p>
            <a:pPr marL="1005840" marR="0" indent="182880" algn="l">
              <a:lnSpc>
                <a:spcPts val="2700"/>
              </a:lnSpc>
              <a:spcBef>
                <a:spcPts val="1175"/>
              </a:spcBef>
              <a:spcAft>
                <a:spcPts val="4805"/>
              </a:spcAft>
              <a:buFont typeface="Symbol"/>
              <a:buChar char="·"/>
            </a:pPr>
            <a:r>
              <a:rPr lang="en-US" sz="1950" b="1" spc="0">
                <a:solidFill>
                  <a:srgbClr val="000000"/>
                </a:solidFill>
                <a:latin typeface="Calibri" panose="02020603050405020304" pitchFamily="2"/>
              </a:rPr>
              <a:t>Many common tasks are very similar to word count </a:t>
            </a:r>
            <a:b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e.g., log file analysis </a:t>
            </a:r>
          </a:p>
        </p:txBody>
      </p:sp>
      <p:sp>
        <p:nvSpPr>
          <p:cNvPr id="6" name="Text Placeholder 5"/>
          <p:cNvSpPr>
            <a:spLocks noGrp="1"/>
          </p:cNvSpPr>
          <p:nvPr>
            <p:ph type="body" idx="10"/>
          </p:nvPr>
        </p:nvSpPr>
        <p:spPr>
          <a:xfrm>
            <a:off x="1892935" y="6383020"/>
            <a:ext cx="6906895" cy="242570"/>
          </a:xfrm>
          <a:prstGeom prst="rect">
            <a:avLst/>
          </a:prstGeom>
          <a:noFill/>
          <a:ln w="0" cmpd="sng">
            <a:noFill/>
            <a:prstDash val="solid"/>
          </a:ln>
        </p:spPr>
        <p:txBody>
          <a:bodyPr vert="horz" lIns="0" tIns="41910" rIns="0" bIns="0" anchor="t"/>
          <a:lstStyle/>
          <a:p>
            <a:pPr marL="0" marR="0" indent="0" algn="l">
              <a:lnSpc>
                <a:spcPts val="1300"/>
              </a:lnSpc>
              <a:spcAft>
                <a:spcPts val="255"/>
              </a:spcAft>
              <a:tabLst>
                <a:tab pos="6903720" algn="r"/>
              </a:tabLst>
            </a:pPr>
            <a:r>
              <a:rPr lang="en-US" sz="1050" b="1" spc="0">
                <a:solidFill>
                  <a:srgbClr val="FFFFFF"/>
                </a:solidFill>
                <a:latin typeface="Calibri" panose="02020603050405020304" pitchFamily="2"/>
              </a:rPr>
              <a:t>© Copyright 2010</a:t>
            </a:r>
            <a:r>
              <a:rPr lang="en-US" sz="800" b="1" spc="0">
                <a:solidFill>
                  <a:srgbClr val="FFFFFF"/>
                </a:solidFill>
                <a:latin typeface="Tahoma" panose="02020603050405020304" pitchFamily="2"/>
              </a:rPr>
              <a:t>-</a:t>
            </a:r>
            <a:r>
              <a:rPr lang="en-US" sz="1050" b="1" spc="0">
                <a:solidFill>
                  <a:srgbClr val="FFFFFF"/>
                </a:solidFill>
                <a:latin typeface="Calibri" panose="02020603050405020304" pitchFamily="2"/>
              </a:rPr>
              <a:t>2014 Cloudera. All rights reserved. Not to be reproduced without prior wri</a:t>
            </a:r>
            <a:r>
              <a:rPr lang="en-US" sz="800" b="1" spc="0">
                <a:solidFill>
                  <a:srgbClr val="FFFFFF"/>
                </a:solidFill>
                <a:latin typeface="Tahoma" panose="02020603050405020304" pitchFamily="2"/>
              </a:rPr>
              <a:t>tt</a:t>
            </a:r>
            <a:r>
              <a:rPr lang="en-US" sz="1050" b="1" spc="0">
                <a:solidFill>
                  <a:srgbClr val="FFFFFF"/>
                </a:solidFill>
                <a:latin typeface="Calibri" panose="02020603050405020304" pitchFamily="2"/>
              </a:rPr>
              <a:t>en consent. </a:t>
            </a:r>
            <a:r>
              <a:rPr lang="en-US" sz="1100" b="1" spc="0">
                <a:solidFill>
                  <a:srgbClr val="FFFFFF"/>
                </a:solidFill>
                <a:latin typeface="Calibri" panose="02020603050405020304" pitchFamily="2"/>
              </a:rPr>
              <a:t>1"85 </a:t>
            </a: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6" name="Text Placeholder 5"/>
          <p:cNvSpPr>
            <a:spLocks noGrp="1"/>
          </p:cNvSpPr>
          <p:nvPr>
            <p:ph type="body" idx="10"/>
          </p:nvPr>
        </p:nvSpPr>
        <p:spPr>
          <a:xfrm>
            <a:off x="0" y="431800"/>
            <a:ext cx="883412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Another Example: Analyzing Log Data </a:t>
            </a:r>
          </a:p>
        </p:txBody>
      </p:sp>
      <p:sp>
        <p:nvSpPr>
          <p:cNvPr id="7" name="Text Placeholder 6"/>
          <p:cNvSpPr>
            <a:spLocks noGrp="1"/>
          </p:cNvSpPr>
          <p:nvPr>
            <p:ph type="body" idx="10"/>
          </p:nvPr>
        </p:nvSpPr>
        <p:spPr>
          <a:xfrm>
            <a:off x="0" y="986790"/>
            <a:ext cx="8834120" cy="327660"/>
          </a:xfrm>
          <a:prstGeom prst="rect">
            <a:avLst/>
          </a:prstGeom>
          <a:noFill/>
          <a:ln w="0" cmpd="sng">
            <a:noFill/>
            <a:prstDash val="solid"/>
          </a:ln>
        </p:spPr>
        <p:txBody>
          <a:bodyPr vert="horz" lIns="0" tIns="85725" rIns="0" bIns="0" anchor="t"/>
          <a:lstStyle/>
          <a:p>
            <a:pPr marL="3611880" marR="0" indent="0" algn="l">
              <a:lnSpc>
                <a:spcPts val="1900"/>
              </a:lnSpc>
              <a:spcAft>
                <a:spcPts val="0"/>
              </a:spcAft>
            </a:pPr>
            <a:r>
              <a:rPr lang="en-US" sz="1800" spc="-30">
                <a:solidFill>
                  <a:srgbClr val="000000"/>
                </a:solidFill>
                <a:latin typeface="Calibri" panose="02020603050405020304" pitchFamily="2"/>
              </a:rPr>
              <a:t>Input Data </a:t>
            </a:r>
          </a:p>
        </p:txBody>
      </p:sp>
      <p:sp>
        <p:nvSpPr>
          <p:cNvPr id="10" name="Text Placeholder 9"/>
          <p:cNvSpPr>
            <a:spLocks noGrp="1"/>
          </p:cNvSpPr>
          <p:nvPr>
            <p:ph type="body" idx="10"/>
          </p:nvPr>
        </p:nvSpPr>
        <p:spPr>
          <a:xfrm>
            <a:off x="3261360" y="3001645"/>
            <a:ext cx="2709545" cy="732155"/>
          </a:xfrm>
          <a:prstGeom prst="rect">
            <a:avLst/>
          </a:prstGeom>
          <a:noFill/>
          <a:ln w="0" cmpd="sng">
            <a:noFill/>
            <a:prstDash val="solid"/>
          </a:ln>
        </p:spPr>
        <p:txBody>
          <a:bodyPr vert="horz" lIns="0" tIns="177165" rIns="0" bIns="0" anchor="t"/>
          <a:lstStyle/>
          <a:p>
            <a:pPr marL="0" marR="0" indent="0" algn="ctr">
              <a:lnSpc>
                <a:spcPts val="1900"/>
              </a:lnSpc>
              <a:spcAft>
                <a:spcPts val="0"/>
              </a:spcAft>
            </a:pPr>
            <a:r>
              <a:rPr lang="en-US" sz="1800" spc="-10">
                <a:solidFill>
                  <a:srgbClr val="000000"/>
                </a:solidFill>
                <a:latin typeface="Calibri" panose="02020603050405020304" pitchFamily="2"/>
              </a:rPr>
              <a:t>Intermediate Data </a:t>
            </a:r>
          </a:p>
          <a:p>
            <a:pPr marL="0" marR="0" indent="0" algn="ctr">
              <a:lnSpc>
                <a:spcPts val="1900"/>
              </a:lnSpc>
              <a:spcBef>
                <a:spcPts val="235"/>
              </a:spcBef>
              <a:spcAft>
                <a:spcPts val="410"/>
              </a:spcAft>
            </a:pPr>
            <a:r>
              <a:rPr lang="en-US" sz="1800" spc="15">
                <a:solidFill>
                  <a:srgbClr val="000000"/>
                </a:solidFill>
                <a:latin typeface="Calibri" panose="02020603050405020304" pitchFamily="2"/>
              </a:rPr>
              <a:t>ater Shuffle and Sort </a:t>
            </a:r>
          </a:p>
        </p:txBody>
      </p:sp>
      <p:sp>
        <p:nvSpPr>
          <p:cNvPr id="13" name="Text Placeholder 12"/>
          <p:cNvSpPr>
            <a:spLocks noGrp="1"/>
          </p:cNvSpPr>
          <p:nvPr>
            <p:ph type="body" idx="10"/>
          </p:nvPr>
        </p:nvSpPr>
        <p:spPr>
          <a:xfrm>
            <a:off x="7202170" y="3001645"/>
            <a:ext cx="1545590" cy="574040"/>
          </a:xfrm>
          <a:prstGeom prst="rect">
            <a:avLst/>
          </a:prstGeom>
          <a:noFill/>
          <a:ln w="0" cmpd="sng">
            <a:noFill/>
            <a:prstDash val="solid"/>
          </a:ln>
        </p:spPr>
        <p:txBody>
          <a:bodyPr vert="horz" lIns="0" tIns="30480" rIns="0" bIns="0" anchor="t"/>
          <a:lstStyle/>
          <a:p>
            <a:pPr marL="0" marR="0" indent="0" algn="r">
              <a:lnSpc>
                <a:spcPts val="1900"/>
              </a:lnSpc>
              <a:spcAft>
                <a:spcPts val="0"/>
              </a:spcAft>
            </a:pPr>
            <a:r>
              <a:rPr lang="en-US" sz="1800" spc="-30">
                <a:solidFill>
                  <a:srgbClr val="000000"/>
                </a:solidFill>
                <a:latin typeface="Calibri" panose="02020603050405020304" pitchFamily="2"/>
              </a:rPr>
              <a:t>AverageReducer </a:t>
            </a:r>
          </a:p>
          <a:p>
            <a:pPr marL="457200" marR="0" indent="0" algn="l">
              <a:lnSpc>
                <a:spcPts val="1900"/>
              </a:lnSpc>
              <a:spcBef>
                <a:spcPts val="235"/>
              </a:spcBef>
              <a:spcAft>
                <a:spcPts val="335"/>
              </a:spcAft>
            </a:pPr>
            <a:r>
              <a:rPr lang="en-US" sz="1800" spc="-15">
                <a:solidFill>
                  <a:srgbClr val="000000"/>
                </a:solidFill>
                <a:latin typeface="Calibri" panose="02020603050405020304" pitchFamily="2"/>
              </a:rPr>
              <a:t>output </a:t>
            </a:r>
          </a:p>
        </p:txBody>
      </p:sp>
      <p:sp>
        <p:nvSpPr>
          <p:cNvPr id="16" name="Text Placeholder 15"/>
          <p:cNvSpPr>
            <a:spLocks noGrp="1"/>
          </p:cNvSpPr>
          <p:nvPr>
            <p:ph type="body" idx="10"/>
          </p:nvPr>
        </p:nvSpPr>
        <p:spPr>
          <a:xfrm>
            <a:off x="1039495" y="3001645"/>
            <a:ext cx="1498600" cy="708025"/>
          </a:xfrm>
          <a:prstGeom prst="rect">
            <a:avLst/>
          </a:prstGeom>
          <a:noFill/>
          <a:ln w="0" cmpd="sng">
            <a:noFill/>
            <a:prstDash val="solid"/>
          </a:ln>
        </p:spPr>
        <p:txBody>
          <a:bodyPr vert="horz" lIns="0" tIns="173990" rIns="0" bIns="0" anchor="t"/>
          <a:lstStyle/>
          <a:p>
            <a:pPr marL="0" marR="0" indent="0" algn="l">
              <a:lnSpc>
                <a:spcPts val="1900"/>
              </a:lnSpc>
              <a:spcAft>
                <a:spcPts val="0"/>
              </a:spcAft>
            </a:pPr>
            <a:r>
              <a:rPr lang="en-US" sz="1800" spc="-50">
                <a:solidFill>
                  <a:srgbClr val="000000"/>
                </a:solidFill>
                <a:latin typeface="Calibri" panose="02020603050405020304" pitchFamily="2"/>
              </a:rPr>
              <a:t>FileTypeMapper </a:t>
            </a:r>
          </a:p>
          <a:p>
            <a:pPr marL="411480" marR="0" indent="0" algn="l">
              <a:lnSpc>
                <a:spcPts val="1900"/>
              </a:lnSpc>
              <a:spcBef>
                <a:spcPts val="260"/>
              </a:spcBef>
              <a:spcAft>
                <a:spcPts val="190"/>
              </a:spcAft>
            </a:pPr>
            <a:r>
              <a:rPr lang="en-US" sz="1800" spc="-15">
                <a:solidFill>
                  <a:srgbClr val="000000"/>
                </a:solidFill>
                <a:latin typeface="Calibri" panose="02020603050405020304" pitchFamily="2"/>
              </a:rPr>
              <a:t>output </a:t>
            </a:r>
          </a:p>
        </p:txBody>
      </p:sp>
      <p:sp>
        <p:nvSpPr>
          <p:cNvPr id="19" name="Text Placeholder 18"/>
          <p:cNvSpPr>
            <a:spLocks noGrp="1"/>
          </p:cNvSpPr>
          <p:nvPr>
            <p:ph type="body" idx="10"/>
          </p:nvPr>
        </p:nvSpPr>
        <p:spPr>
          <a:xfrm>
            <a:off x="1036320" y="5855335"/>
            <a:ext cx="1473200" cy="316865"/>
          </a:xfrm>
          <a:prstGeom prst="rect">
            <a:avLst/>
          </a:prstGeom>
          <a:noFill/>
          <a:ln w="0" cmpd="sng">
            <a:noFill/>
            <a:prstDash val="solid"/>
          </a:ln>
        </p:spPr>
        <p:txBody>
          <a:bodyPr vert="horz" lIns="0" tIns="89535" rIns="0" bIns="0" anchor="t"/>
          <a:lstStyle/>
          <a:p>
            <a:pPr marL="91440" marR="0" indent="0" algn="l">
              <a:lnSpc>
                <a:spcPts val="1600"/>
              </a:lnSpc>
              <a:spcAft>
                <a:spcPts val="195"/>
              </a:spcAft>
              <a:tabLst>
                <a:tab pos="914400" algn="l"/>
              </a:tabLst>
            </a:pPr>
            <a:r>
              <a:rPr lang="en-US" sz="1500" spc="-40">
                <a:solidFill>
                  <a:srgbClr val="000000"/>
                </a:solidFill>
                <a:latin typeface="Calibri" panose="02020603050405020304" pitchFamily="2"/>
              </a:rPr>
              <a:t>... ... </a:t>
            </a:r>
          </a:p>
        </p:txBody>
      </p:sp>
      <p:sp>
        <p:nvSpPr>
          <p:cNvPr id="20" name="Text Placeholder 19"/>
          <p:cNvSpPr>
            <a:spLocks noGrp="1"/>
          </p:cNvSpPr>
          <p:nvPr>
            <p:ph type="body" idx="10"/>
          </p:nvPr>
        </p:nvSpPr>
        <p:spPr>
          <a:xfrm>
            <a:off x="1143000" y="3904615"/>
            <a:ext cx="920750" cy="24130"/>
          </a:xfrm>
          <a:prstGeom prst="rect">
            <a:avLst/>
          </a:prstGeom>
          <a:noFill/>
          <a:ln w="0" cmpd="sng">
            <a:noFill/>
            <a:prstDash val="solid"/>
          </a:ln>
        </p:spPr>
        <p:txBody>
          <a:bodyPr vert="horz" lIns="0" tIns="0" rIns="0" bIns="0" anchor="t"/>
          <a:lstStyle/>
          <a:p>
            <a:pPr marL="0" marR="0" indent="0" algn="l">
              <a:lnSpc>
                <a:spcPts val="100"/>
              </a:lnSpc>
              <a:spcAft>
                <a:spcPts val="0"/>
              </a:spcAft>
              <a:tabLst>
                <a:tab pos="914400" algn="r"/>
              </a:tabLst>
            </a:pPr>
            <a:r>
              <a:rPr lang="en-US" sz="1500" spc="-1500">
                <a:solidFill>
                  <a:srgbClr val="000000"/>
                </a:solidFill>
                <a:latin typeface="Calibri" panose="02020603050405020304" pitchFamily="2"/>
              </a:rPr>
              <a:t>... ... </a:t>
            </a:r>
          </a:p>
        </p:txBody>
      </p:sp>
      <p:sp>
        <p:nvSpPr>
          <p:cNvPr id="25" name="Text Placeholder 24"/>
          <p:cNvSpPr>
            <a:spLocks noGrp="1"/>
          </p:cNvSpPr>
          <p:nvPr>
            <p:ph type="body" idx="10"/>
          </p:nvPr>
        </p:nvSpPr>
        <p:spPr>
          <a:xfrm>
            <a:off x="6300470" y="4655820"/>
            <a:ext cx="664210" cy="260350"/>
          </a:xfrm>
          <a:prstGeom prst="rect">
            <a:avLst/>
          </a:prstGeom>
          <a:noFill/>
          <a:ln w="0" cmpd="sng">
            <a:noFill/>
            <a:prstDash val="solid"/>
          </a:ln>
        </p:spPr>
        <p:txBody>
          <a:bodyPr vert="horz" lIns="0" tIns="25400" rIns="0" bIns="0" anchor="t"/>
          <a:lstStyle/>
          <a:p>
            <a:pPr marL="0" marR="0" indent="0" algn="l">
              <a:lnSpc>
                <a:spcPts val="1800"/>
              </a:lnSpc>
              <a:spcAft>
                <a:spcPts val="0"/>
              </a:spcAft>
            </a:pPr>
            <a:r>
              <a:rPr lang="en-US" sz="1800" spc="-125">
                <a:solidFill>
                  <a:srgbClr val="FFFFFF"/>
                </a:solidFill>
                <a:latin typeface="Calibri" panose="02020603050405020304" pitchFamily="2"/>
              </a:rPr>
              <a:t>Reduce </a:t>
            </a:r>
          </a:p>
        </p:txBody>
      </p:sp>
      <p:sp>
        <p:nvSpPr>
          <p:cNvPr id="28" name="Text Placeholder 27"/>
          <p:cNvSpPr>
            <a:spLocks noGrp="1"/>
          </p:cNvSpPr>
          <p:nvPr>
            <p:ph type="body" idx="10"/>
          </p:nvPr>
        </p:nvSpPr>
        <p:spPr>
          <a:xfrm>
            <a:off x="159385" y="4692650"/>
            <a:ext cx="521970" cy="263525"/>
          </a:xfrm>
          <a:prstGeom prst="rect">
            <a:avLst/>
          </a:prstGeom>
          <a:noFill/>
          <a:ln w="0" cmpd="sng">
            <a:noFill/>
            <a:prstDash val="solid"/>
          </a:ln>
        </p:spPr>
        <p:txBody>
          <a:bodyPr vert="horz" lIns="0" tIns="25400" rIns="0" bIns="0" anchor="t"/>
          <a:lstStyle/>
          <a:p>
            <a:pPr marL="0" marR="0" indent="0" algn="l">
              <a:lnSpc>
                <a:spcPts val="1900"/>
              </a:lnSpc>
              <a:spcAft>
                <a:spcPts val="20"/>
              </a:spcAft>
            </a:pPr>
            <a:r>
              <a:rPr lang="en-US" sz="1800" spc="20">
                <a:solidFill>
                  <a:srgbClr val="FFFFFF"/>
                </a:solidFill>
                <a:latin typeface="Calibri" panose="02020603050405020304" pitchFamily="2"/>
              </a:rPr>
              <a:t>Map </a:t>
            </a:r>
          </a:p>
        </p:txBody>
      </p:sp>
      <p:sp>
        <p:nvSpPr>
          <p:cNvPr id="31" name="Text Placeholder 30"/>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1"86 </a:t>
            </a: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307975" y="431800"/>
            <a:ext cx="8531225" cy="691515"/>
          </a:xfrm>
          <a:prstGeom prst="rect">
            <a:avLst/>
          </a:prstGeom>
          <a:noFill/>
          <a:ln w="0" cmpd="sng">
            <a:noFill/>
            <a:prstDash val="solid"/>
          </a:ln>
        </p:spPr>
        <p:txBody>
          <a:bodyPr vert="horz" lIns="0" tIns="37465" rIns="0" bIns="0" anchor="t"/>
          <a:lstStyle/>
          <a:p>
            <a:pPr marL="137160" marR="0" indent="0" algn="l">
              <a:lnSpc>
                <a:spcPts val="2500"/>
              </a:lnSpc>
              <a:spcAft>
                <a:spcPts val="2635"/>
              </a:spcAft>
            </a:pPr>
            <a:r>
              <a:rPr lang="en-US" sz="2350" spc="10">
                <a:solidFill>
                  <a:srgbClr val="107FA7"/>
                </a:solidFill>
                <a:latin typeface="Calibri" panose="02020603050405020304" pitchFamily="2"/>
              </a:rPr>
              <a:t>Features of MapReduce </a:t>
            </a:r>
          </a:p>
        </p:txBody>
      </p:sp>
      <p:sp>
        <p:nvSpPr>
          <p:cNvPr id="3" name="Text Placeholder 2"/>
          <p:cNvSpPr>
            <a:spLocks noGrp="1"/>
          </p:cNvSpPr>
          <p:nvPr>
            <p:ph type="body" idx="10"/>
          </p:nvPr>
        </p:nvSpPr>
        <p:spPr>
          <a:xfrm>
            <a:off x="219710" y="1123315"/>
            <a:ext cx="8531225" cy="5103495"/>
          </a:xfrm>
          <a:prstGeom prst="rect">
            <a:avLst/>
          </a:prstGeom>
          <a:noFill/>
          <a:ln w="0" cmpd="sng">
            <a:noFill/>
            <a:prstDash val="solid"/>
          </a:ln>
        </p:spPr>
        <p:txBody>
          <a:bodyPr vert="horz" lIns="0" tIns="90805" rIns="0" bIns="0" anchor="t">
            <a:normAutofit fontScale="95000"/>
          </a:bodyPr>
          <a:lstStyle/>
          <a:p>
            <a:pPr marL="411480" marR="0" indent="137160" algn="l">
              <a:lnSpc>
                <a:spcPts val="2200"/>
              </a:lnSpc>
              <a:spcAft>
                <a:spcPts val="0"/>
              </a:spcAft>
              <a:buFont typeface="Symbol"/>
              <a:buChar char="·"/>
            </a:pPr>
            <a:r>
              <a:rPr lang="en-US" sz="1950" b="1" spc="0">
                <a:solidFill>
                  <a:srgbClr val="000000"/>
                </a:solidFill>
                <a:latin typeface="Calibri" panose="02020603050405020304" pitchFamily="2"/>
              </a:rPr>
              <a:t>Automa</a:t>
            </a:r>
            <a:r>
              <a:rPr lang="en-US" sz="1750" b="1" spc="-5">
                <a:solidFill>
                  <a:srgbClr val="000000"/>
                </a:solidFill>
                <a:latin typeface="Arial" panose="02020603050405020304" pitchFamily="2"/>
              </a:rPr>
              <a:t>ti</a:t>
            </a:r>
            <a:r>
              <a:rPr lang="en-US" sz="1950" b="1" spc="0">
                <a:solidFill>
                  <a:srgbClr val="000000"/>
                </a:solidFill>
                <a:latin typeface="Calibri" panose="02020603050405020304" pitchFamily="2"/>
              </a:rPr>
              <a:t>c paralleliza</a:t>
            </a:r>
            <a:r>
              <a:rPr lang="en-US" sz="1750" b="1" spc="-5">
                <a:solidFill>
                  <a:srgbClr val="000000"/>
                </a:solidFill>
                <a:latin typeface="Arial" panose="02020603050405020304" pitchFamily="2"/>
              </a:rPr>
              <a:t>ti</a:t>
            </a:r>
            <a:r>
              <a:rPr lang="en-US" sz="1950" b="1" spc="0">
                <a:solidFill>
                  <a:srgbClr val="000000"/>
                </a:solidFill>
                <a:latin typeface="Calibri" panose="02020603050405020304" pitchFamily="2"/>
              </a:rPr>
              <a:t>on and distribu</a:t>
            </a:r>
            <a:r>
              <a:rPr lang="en-US" sz="1750" b="1" spc="-5">
                <a:solidFill>
                  <a:srgbClr val="000000"/>
                </a:solidFill>
                <a:latin typeface="Arial" panose="02020603050405020304" pitchFamily="2"/>
              </a:rPr>
              <a:t>ti</a:t>
            </a:r>
            <a:r>
              <a:rPr lang="en-US" sz="1950" b="1" spc="0">
                <a:solidFill>
                  <a:srgbClr val="000000"/>
                </a:solidFill>
                <a:latin typeface="Calibri" panose="02020603050405020304" pitchFamily="2"/>
              </a:rPr>
              <a:t>on </a:t>
            </a:r>
          </a:p>
          <a:p>
            <a:pPr marL="411480" marR="0" indent="137160" algn="l">
              <a:lnSpc>
                <a:spcPts val="2200"/>
              </a:lnSpc>
              <a:spcBef>
                <a:spcPts val="1595"/>
              </a:spcBef>
              <a:spcAft>
                <a:spcPts val="0"/>
              </a:spcAft>
              <a:buFont typeface="Symbol"/>
              <a:buChar char="·"/>
            </a:pPr>
            <a:r>
              <a:rPr lang="en-US" sz="1950" b="1" spc="-5">
                <a:solidFill>
                  <a:srgbClr val="000000"/>
                </a:solidFill>
                <a:latin typeface="Calibri" panose="02020603050405020304" pitchFamily="2"/>
              </a:rPr>
              <a:t>Built</a:t>
            </a:r>
            <a:r>
              <a:rPr lang="en-US" sz="1750" b="1" spc="-10">
                <a:solidFill>
                  <a:srgbClr val="000000"/>
                </a:solidFill>
                <a:latin typeface="Arial" panose="02020603050405020304" pitchFamily="2"/>
              </a:rPr>
              <a:t>-</a:t>
            </a:r>
            <a:r>
              <a:rPr lang="en-US" sz="1950" b="1" spc="-5">
                <a:solidFill>
                  <a:srgbClr val="000000"/>
                </a:solidFill>
                <a:latin typeface="Calibri" panose="02020603050405020304" pitchFamily="2"/>
              </a:rPr>
              <a:t>in fault</a:t>
            </a:r>
            <a:r>
              <a:rPr lang="en-US" sz="1750" b="1" spc="-10">
                <a:solidFill>
                  <a:srgbClr val="000000"/>
                </a:solidFill>
                <a:latin typeface="Arial" panose="02020603050405020304" pitchFamily="2"/>
              </a:rPr>
              <a:t>-</a:t>
            </a:r>
            <a:r>
              <a:rPr lang="en-US" sz="1950" b="1" spc="-5">
                <a:solidFill>
                  <a:srgbClr val="000000"/>
                </a:solidFill>
                <a:latin typeface="Calibri" panose="02020603050405020304" pitchFamily="2"/>
              </a:rPr>
              <a:t>tolerance </a:t>
            </a:r>
          </a:p>
          <a:p>
            <a:pPr marL="411480" marR="0" indent="137160" algn="l">
              <a:lnSpc>
                <a:spcPts val="2200"/>
              </a:lnSpc>
              <a:spcBef>
                <a:spcPts val="1595"/>
              </a:spcBef>
              <a:spcAft>
                <a:spcPts val="0"/>
              </a:spcAft>
              <a:buFont typeface="Symbol"/>
              <a:buChar char="·"/>
            </a:pPr>
            <a:r>
              <a:rPr lang="en-US" sz="1950" b="1" spc="-5">
                <a:solidFill>
                  <a:srgbClr val="000000"/>
                </a:solidFill>
                <a:latin typeface="Calibri" panose="02020603050405020304" pitchFamily="2"/>
              </a:rPr>
              <a:t>A clean abstrac</a:t>
            </a:r>
            <a:r>
              <a:rPr lang="en-US" sz="1750" b="1" spc="-10">
                <a:solidFill>
                  <a:srgbClr val="000000"/>
                </a:solidFill>
                <a:latin typeface="Arial" panose="02020603050405020304" pitchFamily="2"/>
              </a:rPr>
              <a:t>ti</a:t>
            </a:r>
            <a:r>
              <a:rPr lang="en-US" sz="1950" b="1" spc="-5">
                <a:solidFill>
                  <a:srgbClr val="000000"/>
                </a:solidFill>
                <a:latin typeface="Calibri" panose="02020603050405020304" pitchFamily="2"/>
              </a:rPr>
              <a:t>on for programmers </a:t>
            </a:r>
          </a:p>
          <a:p>
            <a:pPr marL="777240" marR="0" indent="0" algn="l">
              <a:lnSpc>
                <a:spcPts val="2200"/>
              </a:lnSpc>
              <a:spcBef>
                <a:spcPts val="4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MapReduce hides all of the “housekeeping” away from the developer </a:t>
            </a:r>
          </a:p>
          <a:p>
            <a:pPr marL="914400" marR="1051560" indent="0" algn="l">
              <a:lnSpc>
                <a:spcPts val="2400"/>
              </a:lnSpc>
              <a:spcBef>
                <a:spcPts val="300"/>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Developers concentrate simply on wri</a:t>
            </a:r>
            <a:r>
              <a:rPr lang="en-US" sz="1750" spc="0">
                <a:solidFill>
                  <a:srgbClr val="000000"/>
                </a:solidFill>
                <a:latin typeface="Arial" panose="02020603050405020304" pitchFamily="2"/>
              </a:rPr>
              <a:t>ti</a:t>
            </a:r>
            <a:r>
              <a:rPr lang="en-US" sz="1950" spc="0">
                <a:solidFill>
                  <a:srgbClr val="000000"/>
                </a:solidFill>
                <a:latin typeface="Calibri" panose="02020603050405020304" pitchFamily="2"/>
              </a:rPr>
              <a:t>ng the Map and Reduce func</a:t>
            </a:r>
            <a:r>
              <a:rPr lang="en-US" sz="1750" spc="0">
                <a:solidFill>
                  <a:srgbClr val="000000"/>
                </a:solidFill>
                <a:latin typeface="Arial" panose="02020603050405020304" pitchFamily="2"/>
              </a:rPr>
              <a:t>ti</a:t>
            </a:r>
            <a:r>
              <a:rPr lang="en-US" sz="1950" spc="0">
                <a:solidFill>
                  <a:srgbClr val="000000"/>
                </a:solidFill>
                <a:latin typeface="Calibri" panose="02020603050405020304" pitchFamily="2"/>
              </a:rPr>
              <a:t>ons </a:t>
            </a:r>
          </a:p>
          <a:p>
            <a:pPr marL="411480" marR="0" indent="137160" algn="l">
              <a:lnSpc>
                <a:spcPts val="2100"/>
              </a:lnSpc>
              <a:spcBef>
                <a:spcPts val="1625"/>
              </a:spcBef>
              <a:spcAft>
                <a:spcPts val="18070"/>
              </a:spcAft>
              <a:buFont typeface="Symbol"/>
              <a:buChar char="·"/>
            </a:pPr>
            <a:r>
              <a:rPr lang="en-US" sz="1950" b="1" spc="-10">
                <a:solidFill>
                  <a:srgbClr val="000000"/>
                </a:solidFill>
                <a:latin typeface="Calibri" panose="02020603050405020304" pitchFamily="2"/>
              </a:rPr>
              <a:t>Status and monitoring tools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87 </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Hadoop Environments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27330" rIns="0" bIns="0" anchor="t">
            <a:normAutofit fontScale="70000"/>
          </a:bodyPr>
          <a:lstStyle/>
          <a:p>
            <a:pPr marL="594360" marR="0" indent="182880" algn="l">
              <a:lnSpc>
                <a:spcPts val="2200"/>
              </a:lnSpc>
              <a:spcAft>
                <a:spcPts val="0"/>
              </a:spcAft>
              <a:buFont typeface="Symbol"/>
              <a:buChar char="·"/>
            </a:pPr>
            <a:r>
              <a:rPr lang="en-US" sz="1950" b="1" spc="20">
                <a:solidFill>
                  <a:srgbClr val="000000"/>
                </a:solidFill>
                <a:latin typeface="Calibri" panose="02020603050405020304" pitchFamily="2"/>
              </a:rPr>
              <a:t>Where to develop Hadoop solu</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ons? </a:t>
            </a:r>
          </a:p>
          <a:p>
            <a:pPr marL="1005840" marR="0" indent="0" algn="l">
              <a:lnSpc>
                <a:spcPts val="2400"/>
              </a:lnSpc>
              <a:spcBef>
                <a:spcPts val="25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Cloudera’s Quickstart VM </a:t>
            </a:r>
          </a:p>
          <a:p>
            <a:pPr marL="1463040" marR="0" indent="0" algn="l">
              <a:lnSpc>
                <a:spcPts val="2400"/>
              </a:lnSpc>
              <a:spcBef>
                <a:spcPts val="31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Hadoop and Hadoop ecosystem tools are already installed and </a:t>
            </a:r>
          </a:p>
          <a:p>
            <a:pPr marL="1600200" marR="0" indent="0" algn="l">
              <a:lnSpc>
                <a:spcPts val="2100"/>
              </a:lnSpc>
              <a:spcBef>
                <a:spcPts val="330"/>
              </a:spcBef>
              <a:spcAft>
                <a:spcPts val="0"/>
              </a:spcAft>
            </a:pPr>
            <a:r>
              <a:rPr lang="en-US" sz="1950" spc="15">
                <a:solidFill>
                  <a:srgbClr val="000000"/>
                </a:solidFill>
                <a:latin typeface="Calibri" panose="02020603050405020304" pitchFamily="2"/>
              </a:rPr>
              <a:t>configured </a:t>
            </a:r>
            <a:r>
              <a:rPr lang="en-US" sz="1800" spc="15">
                <a:solidFill>
                  <a:srgbClr val="000000"/>
                </a:solidFill>
                <a:latin typeface="Arial" panose="02020603050405020304" pitchFamily="2"/>
              </a:rPr>
              <a:t>- </a:t>
            </a:r>
            <a:r>
              <a:rPr lang="en-US" sz="1950" spc="15">
                <a:solidFill>
                  <a:srgbClr val="000000"/>
                </a:solidFill>
                <a:latin typeface="Calibri" panose="02020603050405020304" pitchFamily="2"/>
              </a:rPr>
              <a:t>works right out of the box, free of charge </a:t>
            </a:r>
          </a:p>
          <a:p>
            <a:pPr marL="1463040" marR="0" indent="0" algn="l">
              <a:lnSpc>
                <a:spcPts val="2400"/>
              </a:lnSpc>
              <a:spcBef>
                <a:spcPts val="28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Very useful for tes</a:t>
            </a:r>
            <a:r>
              <a:rPr lang="en-US" sz="1800" spc="25">
                <a:solidFill>
                  <a:srgbClr val="000000"/>
                </a:solidFill>
                <a:latin typeface="Arial" panose="02020603050405020304" pitchFamily="2"/>
              </a:rPr>
              <a:t>ti</a:t>
            </a:r>
            <a:r>
              <a:rPr lang="en-US" sz="1950" spc="25">
                <a:solidFill>
                  <a:srgbClr val="000000"/>
                </a:solidFill>
                <a:latin typeface="Calibri" panose="02020603050405020304" pitchFamily="2"/>
              </a:rPr>
              <a:t>ng code before it is deployed to the real cluster </a:t>
            </a:r>
          </a:p>
          <a:p>
            <a:pPr marL="1143000" marR="777240" indent="0" algn="just">
              <a:lnSpc>
                <a:spcPts val="2400"/>
              </a:lnSpc>
              <a:spcBef>
                <a:spcPts val="235"/>
              </a:spcBef>
              <a:spcAft>
                <a:spcPts val="0"/>
              </a:spcAft>
            </a:pPr>
            <a:r>
              <a:rPr lang="en-US" sz="1550" spc="-55">
                <a:solidFill>
                  <a:srgbClr val="107FA7"/>
                </a:solidFill>
                <a:latin typeface="Arial" panose="02020603050405020304" pitchFamily="2"/>
              </a:rPr>
              <a:t>–</a:t>
            </a:r>
            <a:r>
              <a:rPr lang="en-US" sz="1950" spc="-55">
                <a:solidFill>
                  <a:srgbClr val="000000"/>
                </a:solidFill>
                <a:latin typeface="Calibri" panose="02020603050405020304" pitchFamily="2"/>
              </a:rPr>
              <a:t> Alternately, configure a machine to run in Hadoop </a:t>
            </a:r>
            <a:r>
              <a:rPr lang="en-US" sz="1900" i="1" spc="-35">
                <a:solidFill>
                  <a:srgbClr val="000000"/>
                </a:solidFill>
                <a:latin typeface="Calibri" panose="02020603050405020304" pitchFamily="2"/>
              </a:rPr>
              <a:t>pseudo@distributed mode </a:t>
            </a:r>
          </a:p>
          <a:p>
            <a:pPr marL="1463040" marR="0" indent="0" algn="l">
              <a:lnSpc>
                <a:spcPts val="2400"/>
              </a:lnSpc>
              <a:spcBef>
                <a:spcPts val="33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Must install Hadoop ecosystem tools one by one </a:t>
            </a:r>
          </a:p>
          <a:p>
            <a:pPr marL="594360" marR="0" indent="182880" algn="l">
              <a:lnSpc>
                <a:spcPts val="2200"/>
              </a:lnSpc>
              <a:spcBef>
                <a:spcPts val="1640"/>
              </a:spcBef>
              <a:spcAft>
                <a:spcPts val="0"/>
              </a:spcAft>
              <a:buFont typeface="Symbol"/>
              <a:buChar char="·"/>
            </a:pPr>
            <a:r>
              <a:rPr lang="en-US" sz="1950" b="1" spc="20">
                <a:solidFill>
                  <a:srgbClr val="000000"/>
                </a:solidFill>
                <a:latin typeface="Calibri" panose="02020603050405020304" pitchFamily="2"/>
              </a:rPr>
              <a:t>Where to run tested Hadoop solu</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ons? </a:t>
            </a:r>
          </a:p>
          <a:p>
            <a:pPr marL="1005840" marR="0" indent="0" algn="l">
              <a:lnSpc>
                <a:spcPts val="2400"/>
              </a:lnSpc>
              <a:spcBef>
                <a:spcPts val="290"/>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Once tes</a:t>
            </a:r>
            <a:r>
              <a:rPr lang="en-US" sz="1800" spc="30">
                <a:solidFill>
                  <a:srgbClr val="000000"/>
                </a:solidFill>
                <a:latin typeface="Arial" panose="02020603050405020304" pitchFamily="2"/>
              </a:rPr>
              <a:t>ti</a:t>
            </a:r>
            <a:r>
              <a:rPr lang="en-US" sz="1950" spc="30">
                <a:solidFill>
                  <a:srgbClr val="000000"/>
                </a:solidFill>
                <a:latin typeface="Calibri" panose="02020603050405020304" pitchFamily="2"/>
              </a:rPr>
              <a:t>ng is completed on a small data sample, the Hadoop solu</a:t>
            </a:r>
            <a:r>
              <a:rPr lang="en-US" sz="1800" spc="30">
                <a:solidFill>
                  <a:srgbClr val="000000"/>
                </a:solidFill>
                <a:latin typeface="Arial" panose="02020603050405020304" pitchFamily="2"/>
              </a:rPr>
              <a:t>ti</a:t>
            </a:r>
            <a:r>
              <a:rPr lang="en-US" sz="1950" spc="30">
                <a:solidFill>
                  <a:srgbClr val="000000"/>
                </a:solidFill>
                <a:latin typeface="Calibri" panose="02020603050405020304" pitchFamily="2"/>
              </a:rPr>
              <a:t>on </a:t>
            </a:r>
          </a:p>
          <a:p>
            <a:pPr marL="1143000" marR="0" indent="0" algn="l">
              <a:lnSpc>
                <a:spcPts val="2000"/>
              </a:lnSpc>
              <a:spcBef>
                <a:spcPts val="295"/>
              </a:spcBef>
              <a:spcAft>
                <a:spcPts val="0"/>
              </a:spcAft>
            </a:pPr>
            <a:r>
              <a:rPr lang="en-US" sz="1950" spc="15">
                <a:solidFill>
                  <a:srgbClr val="000000"/>
                </a:solidFill>
                <a:latin typeface="Calibri" panose="02020603050405020304" pitchFamily="2"/>
              </a:rPr>
              <a:t>can be run on a Hadoop cluster over all data </a:t>
            </a:r>
          </a:p>
          <a:p>
            <a:pPr marL="1463040" marR="0" indent="0" algn="l">
              <a:lnSpc>
                <a:spcPts val="2400"/>
              </a:lnSpc>
              <a:spcBef>
                <a:spcPts val="3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A Hadoop cluster is usually managed by the system administrator </a:t>
            </a:r>
          </a:p>
          <a:p>
            <a:pPr marL="1463040" marR="0" indent="0" algn="l">
              <a:lnSpc>
                <a:spcPts val="2400"/>
              </a:lnSpc>
              <a:spcBef>
                <a:spcPts val="29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It is useful to understand the components of a cluster, this will be </a:t>
            </a:r>
          </a:p>
          <a:p>
            <a:pPr marL="1600200" marR="0" indent="0" algn="l">
              <a:lnSpc>
                <a:spcPts val="2000"/>
              </a:lnSpc>
              <a:spcBef>
                <a:spcPts val="330"/>
              </a:spcBef>
              <a:spcAft>
                <a:spcPts val="2285"/>
              </a:spcAft>
            </a:pPr>
            <a:r>
              <a:rPr lang="en-US" sz="1950" spc="15">
                <a:solidFill>
                  <a:srgbClr val="000000"/>
                </a:solidFill>
                <a:latin typeface="Calibri" panose="02020603050405020304" pitchFamily="2"/>
              </a:rPr>
              <a:t>covered in a future lecture </a:t>
            </a:r>
          </a:p>
        </p:txBody>
      </p:sp>
      <p:sp>
        <p:nvSpPr>
          <p:cNvPr id="6" name="Text Placeholder 5"/>
          <p:cNvSpPr>
            <a:spLocks noGrp="1"/>
          </p:cNvSpPr>
          <p:nvPr>
            <p:ph type="body" idx="10"/>
          </p:nvPr>
        </p:nvSpPr>
        <p:spPr>
          <a:xfrm>
            <a:off x="1892935" y="6371590"/>
            <a:ext cx="6906895" cy="257810"/>
          </a:xfrm>
          <a:prstGeom prst="rect">
            <a:avLst/>
          </a:prstGeom>
          <a:noFill/>
          <a:ln w="0" cmpd="sng">
            <a:noFill/>
            <a:prstDash val="solid"/>
          </a:ln>
        </p:spPr>
        <p:txBody>
          <a:bodyPr vert="horz" lIns="0" tIns="53340" rIns="0" bIns="0" anchor="t"/>
          <a:lstStyle/>
          <a:p>
            <a:pPr marL="0" marR="0" indent="0" algn="l">
              <a:lnSpc>
                <a:spcPts val="1300"/>
              </a:lnSpc>
              <a:spcAft>
                <a:spcPts val="330"/>
              </a:spcAft>
              <a:tabLst>
                <a:tab pos="6903720" algn="r"/>
              </a:tabLst>
            </a:pPr>
            <a:r>
              <a:rPr lang="en-US" sz="1100" spc="0">
                <a:solidFill>
                  <a:srgbClr val="FFFFFF"/>
                </a:solidFill>
                <a:latin typeface="Calibri" panose="02020603050405020304" pitchFamily="2"/>
              </a:rPr>
              <a:t>© Copyright 2010</a:t>
            </a:r>
            <a:r>
              <a:rPr lang="en-US" sz="950" spc="0">
                <a:solidFill>
                  <a:srgbClr val="FFFFFF"/>
                </a:solidFill>
                <a:latin typeface="Tahoma" panose="02020603050405020304" pitchFamily="2"/>
              </a:rPr>
              <a:t>-</a:t>
            </a:r>
            <a:r>
              <a:rPr lang="en-US" sz="1100" spc="0">
                <a:solidFill>
                  <a:srgbClr val="FFFFFF"/>
                </a:solidFill>
                <a:latin typeface="Calibri" panose="02020603050405020304" pitchFamily="2"/>
              </a:rPr>
              <a:t>2014 Cloudera. All rights reserved. Not to be reproduced without prior wri</a:t>
            </a:r>
            <a:r>
              <a:rPr lang="en-US" sz="950" spc="0">
                <a:solidFill>
                  <a:srgbClr val="FFFFFF"/>
                </a:solidFill>
                <a:latin typeface="Tahom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1"88 </a:t>
            </a: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1_">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454025" y="431800"/>
            <a:ext cx="8369300" cy="554990"/>
          </a:xfrm>
          <a:prstGeom prst="rect">
            <a:avLst/>
          </a:prstGeom>
          <a:noFill/>
          <a:ln w="0" cmpd="sng">
            <a:noFill/>
            <a:prstDash val="solid"/>
          </a:ln>
        </p:spPr>
        <p:txBody>
          <a:bodyPr vert="horz" lIns="0" tIns="37465" rIns="0" bIns="0" anchor="t"/>
          <a:lstStyle/>
          <a:p>
            <a:pPr marL="0" marR="0" indent="0" algn="l">
              <a:lnSpc>
                <a:spcPts val="2500"/>
              </a:lnSpc>
              <a:spcAft>
                <a:spcPts val="1555"/>
              </a:spcAft>
            </a:pPr>
            <a:r>
              <a:rPr lang="en-US" sz="2350" spc="15">
                <a:solidFill>
                  <a:srgbClr val="0D7EA4"/>
                </a:solidFill>
                <a:latin typeface="Calibri" panose="02020603050405020304" pitchFamily="2"/>
              </a:rPr>
              <a:t>The Hadoop Ecosystem (1) </a:t>
            </a:r>
          </a:p>
        </p:txBody>
      </p:sp>
      <p:sp>
        <p:nvSpPr>
          <p:cNvPr id="5" name="Text Placeholder 4"/>
          <p:cNvSpPr>
            <a:spLocks noGrp="1"/>
          </p:cNvSpPr>
          <p:nvPr>
            <p:ph type="body" idx="10"/>
          </p:nvPr>
        </p:nvSpPr>
        <p:spPr>
          <a:xfrm>
            <a:off x="1301750" y="1852930"/>
            <a:ext cx="444500" cy="152400"/>
          </a:xfrm>
          <a:prstGeom prst="rect">
            <a:avLst/>
          </a:prstGeom>
          <a:noFill/>
          <a:ln w="0" cmpd="sng">
            <a:noFill/>
            <a:prstDash val="solid"/>
          </a:ln>
        </p:spPr>
        <p:txBody>
          <a:bodyPr vert="horz" lIns="0" tIns="0" rIns="0" bIns="0" anchor="t"/>
          <a:lstStyle/>
          <a:p>
            <a:pPr marL="0" marR="0" indent="0" algn="l">
              <a:lnSpc>
                <a:spcPts val="1200"/>
              </a:lnSpc>
              <a:spcAft>
                <a:spcPts val="0"/>
              </a:spcAft>
            </a:pPr>
            <a:r>
              <a:rPr lang="en-US" sz="1450" spc="-130">
                <a:solidFill>
                  <a:srgbClr val="FFFFFF"/>
                </a:solidFill>
                <a:latin typeface="Calibri" panose="02020603050405020304" pitchFamily="2"/>
              </a:rPr>
              <a:t>Sqoop </a:t>
            </a:r>
          </a:p>
        </p:txBody>
      </p:sp>
      <p:sp>
        <p:nvSpPr>
          <p:cNvPr id="6" name="Text Placeholder 5"/>
          <p:cNvSpPr>
            <a:spLocks noGrp="1"/>
          </p:cNvSpPr>
          <p:nvPr>
            <p:ph type="body" idx="10"/>
          </p:nvPr>
        </p:nvSpPr>
        <p:spPr>
          <a:xfrm>
            <a:off x="1310640" y="2780030"/>
            <a:ext cx="435610" cy="121920"/>
          </a:xfrm>
          <a:prstGeom prst="rect">
            <a:avLst/>
          </a:prstGeom>
          <a:noFill/>
          <a:ln w="0" cmpd="sng">
            <a:noFill/>
            <a:prstDash val="solid"/>
          </a:ln>
        </p:spPr>
        <p:txBody>
          <a:bodyPr vert="horz" lIns="0" tIns="0" rIns="0" bIns="0" anchor="t"/>
          <a:lstStyle/>
          <a:p>
            <a:pPr marL="0" marR="0" indent="0" algn="l">
              <a:lnSpc>
                <a:spcPts val="900"/>
              </a:lnSpc>
              <a:spcAft>
                <a:spcPts val="0"/>
              </a:spcAft>
            </a:pPr>
            <a:r>
              <a:rPr lang="en-US" sz="1450" spc="-145">
                <a:solidFill>
                  <a:srgbClr val="FFFFFF"/>
                </a:solidFill>
                <a:latin typeface="Calibri" panose="02020603050405020304" pitchFamily="2"/>
              </a:rPr>
              <a:t>HBase </a:t>
            </a:r>
          </a:p>
        </p:txBody>
      </p:sp>
      <p:sp>
        <p:nvSpPr>
          <p:cNvPr id="7" name="Text Placeholder 6"/>
          <p:cNvSpPr>
            <a:spLocks noGrp="1"/>
          </p:cNvSpPr>
          <p:nvPr>
            <p:ph type="body" idx="10"/>
          </p:nvPr>
        </p:nvSpPr>
        <p:spPr>
          <a:xfrm>
            <a:off x="2538730" y="1847215"/>
            <a:ext cx="472440" cy="158115"/>
          </a:xfrm>
          <a:prstGeom prst="rect">
            <a:avLst/>
          </a:prstGeom>
          <a:noFill/>
          <a:ln w="0" cmpd="sng">
            <a:noFill/>
            <a:prstDash val="solid"/>
          </a:ln>
        </p:spPr>
        <p:txBody>
          <a:bodyPr vert="horz" lIns="0" tIns="0" rIns="0" bIns="0" anchor="t"/>
          <a:lstStyle/>
          <a:p>
            <a:pPr marL="0" marR="0" indent="0" algn="l">
              <a:lnSpc>
                <a:spcPts val="1200"/>
              </a:lnSpc>
              <a:spcAft>
                <a:spcPts val="0"/>
              </a:spcAft>
            </a:pPr>
            <a:r>
              <a:rPr lang="en-US" sz="1450" spc="-130">
                <a:solidFill>
                  <a:srgbClr val="FFFFFF"/>
                </a:solidFill>
                <a:latin typeface="Calibri" panose="02020603050405020304" pitchFamily="2"/>
              </a:rPr>
              <a:t>Impala </a:t>
            </a:r>
          </a:p>
        </p:txBody>
      </p:sp>
      <p:sp>
        <p:nvSpPr>
          <p:cNvPr id="8" name="Text Placeholder 7"/>
          <p:cNvSpPr>
            <a:spLocks noGrp="1"/>
          </p:cNvSpPr>
          <p:nvPr>
            <p:ph type="body" idx="10"/>
          </p:nvPr>
        </p:nvSpPr>
        <p:spPr>
          <a:xfrm>
            <a:off x="2563495" y="2773680"/>
            <a:ext cx="429895" cy="128270"/>
          </a:xfrm>
          <a:prstGeom prst="rect">
            <a:avLst/>
          </a:prstGeom>
          <a:noFill/>
          <a:ln w="0" cmpd="sng">
            <a:noFill/>
            <a:prstDash val="solid"/>
          </a:ln>
        </p:spPr>
        <p:txBody>
          <a:bodyPr vert="horz" lIns="0" tIns="0" rIns="0" bIns="0" anchor="t"/>
          <a:lstStyle/>
          <a:p>
            <a:pPr marL="0" marR="0" indent="0" algn="l">
              <a:lnSpc>
                <a:spcPts val="1000"/>
              </a:lnSpc>
              <a:spcAft>
                <a:spcPts val="0"/>
              </a:spcAft>
            </a:pPr>
            <a:r>
              <a:rPr lang="en-US" sz="1450" spc="-150">
                <a:solidFill>
                  <a:srgbClr val="FFFFFF"/>
                </a:solidFill>
                <a:latin typeface="Calibri" panose="02020603050405020304" pitchFamily="2"/>
              </a:rPr>
              <a:t>Flume </a:t>
            </a:r>
          </a:p>
        </p:txBody>
      </p:sp>
      <p:sp>
        <p:nvSpPr>
          <p:cNvPr id="9" name="Text Placeholder 8"/>
          <p:cNvSpPr>
            <a:spLocks noGrp="1"/>
          </p:cNvSpPr>
          <p:nvPr>
            <p:ph type="body" idx="10"/>
          </p:nvPr>
        </p:nvSpPr>
        <p:spPr>
          <a:xfrm>
            <a:off x="3359150" y="4977130"/>
            <a:ext cx="2252345" cy="158750"/>
          </a:xfrm>
          <a:prstGeom prst="rect">
            <a:avLst/>
          </a:prstGeom>
          <a:noFill/>
          <a:ln w="0" cmpd="sng">
            <a:noFill/>
            <a:prstDash val="solid"/>
          </a:ln>
        </p:spPr>
        <p:txBody>
          <a:bodyPr vert="horz" lIns="0" tIns="0" rIns="0" bIns="0" anchor="t"/>
          <a:lstStyle/>
          <a:p>
            <a:pPr marL="0" marR="0" indent="0" algn="ctr">
              <a:lnSpc>
                <a:spcPts val="1200"/>
              </a:lnSpc>
              <a:spcAft>
                <a:spcPts val="0"/>
              </a:spcAft>
            </a:pPr>
            <a:r>
              <a:rPr lang="en-US" sz="1450" spc="-45">
                <a:solidFill>
                  <a:srgbClr val="000000"/>
                </a:solidFill>
                <a:latin typeface="Calibri" panose="02020603050405020304" pitchFamily="2"/>
              </a:rPr>
              <a:t>Hadoop Distributed File System </a:t>
            </a:r>
          </a:p>
        </p:txBody>
      </p:sp>
      <p:sp>
        <p:nvSpPr>
          <p:cNvPr id="10" name="Text Placeholder 9"/>
          <p:cNvSpPr>
            <a:spLocks noGrp="1"/>
          </p:cNvSpPr>
          <p:nvPr>
            <p:ph type="body" idx="10"/>
          </p:nvPr>
        </p:nvSpPr>
        <p:spPr>
          <a:xfrm>
            <a:off x="3762375" y="2780030"/>
            <a:ext cx="521970" cy="121920"/>
          </a:xfrm>
          <a:prstGeom prst="rect">
            <a:avLst/>
          </a:prstGeom>
          <a:noFill/>
          <a:ln w="0" cmpd="sng">
            <a:noFill/>
            <a:prstDash val="solid"/>
          </a:ln>
        </p:spPr>
        <p:txBody>
          <a:bodyPr vert="horz" lIns="0" tIns="0" rIns="0" bIns="0" anchor="t"/>
          <a:lstStyle/>
          <a:p>
            <a:pPr marL="0" marR="0" indent="0" algn="l">
              <a:lnSpc>
                <a:spcPts val="900"/>
              </a:lnSpc>
              <a:spcAft>
                <a:spcPts val="0"/>
              </a:spcAft>
            </a:pPr>
            <a:r>
              <a:rPr lang="en-US" sz="1450" spc="25">
                <a:solidFill>
                  <a:srgbClr val="FFFFFF"/>
                </a:solidFill>
                <a:latin typeface="Calibri" panose="02020603050405020304" pitchFamily="2"/>
              </a:rPr>
              <a:t>Oozie </a:t>
            </a:r>
          </a:p>
        </p:txBody>
      </p:sp>
      <p:sp>
        <p:nvSpPr>
          <p:cNvPr id="11" name="Text Placeholder 10"/>
          <p:cNvSpPr>
            <a:spLocks noGrp="1"/>
          </p:cNvSpPr>
          <p:nvPr>
            <p:ph type="body" idx="10"/>
          </p:nvPr>
        </p:nvSpPr>
        <p:spPr>
          <a:xfrm>
            <a:off x="3811270" y="1852930"/>
            <a:ext cx="430530" cy="121920"/>
          </a:xfrm>
          <a:prstGeom prst="rect">
            <a:avLst/>
          </a:prstGeom>
          <a:noFill/>
          <a:ln w="0" cmpd="sng">
            <a:noFill/>
            <a:prstDash val="solid"/>
          </a:ln>
        </p:spPr>
        <p:txBody>
          <a:bodyPr vert="horz" lIns="0" tIns="0" rIns="0" bIns="0" anchor="t"/>
          <a:lstStyle/>
          <a:p>
            <a:pPr marL="0" marR="0" indent="0" algn="l">
              <a:lnSpc>
                <a:spcPts val="900"/>
              </a:lnSpc>
              <a:spcAft>
                <a:spcPts val="0"/>
              </a:spcAft>
            </a:pPr>
            <a:r>
              <a:rPr lang="en-US" sz="1450" spc="25">
                <a:solidFill>
                  <a:srgbClr val="FFFFFF"/>
                </a:solidFill>
                <a:latin typeface="Calibri" panose="02020603050405020304" pitchFamily="2"/>
              </a:rPr>
              <a:t>Hive </a:t>
            </a:r>
          </a:p>
        </p:txBody>
      </p:sp>
      <p:sp>
        <p:nvSpPr>
          <p:cNvPr id="12" name="Text Placeholder 11"/>
          <p:cNvSpPr>
            <a:spLocks noGrp="1"/>
          </p:cNvSpPr>
          <p:nvPr>
            <p:ph type="body" idx="10"/>
          </p:nvPr>
        </p:nvSpPr>
        <p:spPr>
          <a:xfrm>
            <a:off x="4766945" y="4203065"/>
            <a:ext cx="850265" cy="158750"/>
          </a:xfrm>
          <a:prstGeom prst="rect">
            <a:avLst/>
          </a:prstGeom>
          <a:noFill/>
          <a:ln w="0" cmpd="sng">
            <a:noFill/>
            <a:prstDash val="solid"/>
          </a:ln>
        </p:spPr>
        <p:txBody>
          <a:bodyPr vert="horz" lIns="0" tIns="0" rIns="0" bIns="0" anchor="t"/>
          <a:lstStyle/>
          <a:p>
            <a:pPr marL="0" marR="0" indent="0" algn="l">
              <a:lnSpc>
                <a:spcPts val="1200"/>
              </a:lnSpc>
              <a:spcAft>
                <a:spcPts val="20"/>
              </a:spcAft>
            </a:pPr>
            <a:r>
              <a:rPr lang="en-US" sz="1450" spc="-100">
                <a:solidFill>
                  <a:srgbClr val="000000"/>
                </a:solidFill>
                <a:latin typeface="Calibri" panose="02020603050405020304" pitchFamily="2"/>
              </a:rPr>
              <a:t>MapReduce </a:t>
            </a:r>
          </a:p>
        </p:txBody>
      </p:sp>
      <p:sp>
        <p:nvSpPr>
          <p:cNvPr id="13" name="Text Placeholder 12"/>
          <p:cNvSpPr>
            <a:spLocks noGrp="1"/>
          </p:cNvSpPr>
          <p:nvPr>
            <p:ph type="body" idx="10"/>
          </p:nvPr>
        </p:nvSpPr>
        <p:spPr>
          <a:xfrm>
            <a:off x="5115560" y="1852930"/>
            <a:ext cx="323850" cy="152400"/>
          </a:xfrm>
          <a:prstGeom prst="rect">
            <a:avLst/>
          </a:prstGeom>
          <a:noFill/>
          <a:ln w="0" cmpd="sng">
            <a:noFill/>
            <a:prstDash val="solid"/>
          </a:ln>
        </p:spPr>
        <p:txBody>
          <a:bodyPr vert="horz" lIns="0" tIns="0" rIns="0" bIns="0" anchor="t"/>
          <a:lstStyle/>
          <a:p>
            <a:pPr marL="0" marR="0" indent="0" algn="l">
              <a:lnSpc>
                <a:spcPts val="1200"/>
              </a:lnSpc>
              <a:spcAft>
                <a:spcPts val="0"/>
              </a:spcAft>
            </a:pPr>
            <a:r>
              <a:rPr lang="en-US" sz="1450" spc="35">
                <a:solidFill>
                  <a:srgbClr val="FFFFFF"/>
                </a:solidFill>
                <a:latin typeface="Calibri" panose="02020603050405020304" pitchFamily="2"/>
              </a:rPr>
              <a:t>Pig </a:t>
            </a:r>
          </a:p>
        </p:txBody>
      </p:sp>
      <p:sp>
        <p:nvSpPr>
          <p:cNvPr id="14" name="Text Placeholder 13"/>
          <p:cNvSpPr>
            <a:spLocks noGrp="1"/>
          </p:cNvSpPr>
          <p:nvPr>
            <p:ph type="body" idx="10"/>
          </p:nvPr>
        </p:nvSpPr>
        <p:spPr>
          <a:xfrm>
            <a:off x="5161280" y="2874010"/>
            <a:ext cx="226695" cy="27940"/>
          </a:xfrm>
          <a:prstGeom prst="rect">
            <a:avLst/>
          </a:prstGeom>
          <a:noFill/>
          <a:ln w="0" cmpd="sng">
            <a:noFill/>
            <a:prstDash val="solid"/>
          </a:ln>
        </p:spPr>
        <p:txBody>
          <a:bodyPr vert="horz" lIns="0" tIns="0" rIns="0" bIns="0" anchor="t"/>
          <a:lstStyle/>
          <a:p>
            <a:pPr marL="0" marR="0" indent="0" algn="l">
              <a:lnSpc>
                <a:spcPts val="200"/>
              </a:lnSpc>
              <a:spcAft>
                <a:spcPts val="0"/>
              </a:spcAft>
            </a:pPr>
            <a:r>
              <a:rPr lang="en-US" sz="1450" spc="-10590">
                <a:solidFill>
                  <a:srgbClr val="FFFFFF"/>
                </a:solidFill>
                <a:latin typeface="Calibri" panose="02020603050405020304" pitchFamily="2"/>
              </a:rPr>
              <a:t>... </a:t>
            </a:r>
          </a:p>
        </p:txBody>
      </p:sp>
      <p:sp>
        <p:nvSpPr>
          <p:cNvPr id="15" name="Text Placeholder 14"/>
          <p:cNvSpPr>
            <a:spLocks noGrp="1"/>
          </p:cNvSpPr>
          <p:nvPr>
            <p:ph type="body" idx="10"/>
          </p:nvPr>
        </p:nvSpPr>
        <p:spPr>
          <a:xfrm>
            <a:off x="6092825" y="4203065"/>
            <a:ext cx="1203960" cy="466725"/>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800" spc="-65">
                <a:solidFill>
                  <a:srgbClr val="FFFFFF"/>
                </a:solidFill>
                <a:latin typeface="Calibri" panose="02020603050405020304" pitchFamily="2"/>
              </a:rPr>
              <a:t>Hadoop Core </a:t>
            </a:r>
          </a:p>
          <a:p>
            <a:pPr marL="0" marR="0" indent="0" algn="l">
              <a:lnSpc>
                <a:spcPts val="1800"/>
              </a:lnSpc>
              <a:spcBef>
                <a:spcPts val="240"/>
              </a:spcBef>
              <a:spcAft>
                <a:spcPts val="0"/>
              </a:spcAft>
            </a:pPr>
            <a:r>
              <a:rPr lang="en-US" sz="1800" spc="-40">
                <a:solidFill>
                  <a:srgbClr val="FFFFFF"/>
                </a:solidFill>
                <a:latin typeface="Calibri" panose="02020603050405020304" pitchFamily="2"/>
              </a:rPr>
              <a:t>Components </a:t>
            </a:r>
          </a:p>
        </p:txBody>
      </p:sp>
      <p:sp>
        <p:nvSpPr>
          <p:cNvPr id="16" name="Text Placeholder 15"/>
          <p:cNvSpPr>
            <a:spLocks noGrp="1"/>
          </p:cNvSpPr>
          <p:nvPr>
            <p:ph type="body" idx="10"/>
          </p:nvPr>
        </p:nvSpPr>
        <p:spPr>
          <a:xfrm>
            <a:off x="6102350" y="2225040"/>
            <a:ext cx="953770" cy="466090"/>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800" spc="-30">
                <a:solidFill>
                  <a:srgbClr val="000000"/>
                </a:solidFill>
                <a:latin typeface="Calibri" panose="02020603050405020304" pitchFamily="2"/>
              </a:rPr>
              <a:t>Hadoop </a:t>
            </a:r>
          </a:p>
          <a:p>
            <a:pPr marL="0" marR="0" indent="0" algn="l">
              <a:lnSpc>
                <a:spcPts val="1900"/>
              </a:lnSpc>
              <a:spcBef>
                <a:spcPts val="235"/>
              </a:spcBef>
              <a:spcAft>
                <a:spcPts val="0"/>
              </a:spcAft>
            </a:pPr>
            <a:r>
              <a:rPr lang="en-US" sz="1800" spc="-90">
                <a:solidFill>
                  <a:srgbClr val="000000"/>
                </a:solidFill>
                <a:latin typeface="Calibri" panose="02020603050405020304" pitchFamily="2"/>
              </a:rPr>
              <a:t>Ecosystem </a:t>
            </a:r>
          </a:p>
        </p:txBody>
      </p:sp>
      <p:sp>
        <p:nvSpPr>
          <p:cNvPr id="17" name="Text Placeholder 16"/>
          <p:cNvSpPr>
            <a:spLocks noGrp="1"/>
          </p:cNvSpPr>
          <p:nvPr>
            <p:ph type="body" idx="10"/>
          </p:nvPr>
        </p:nvSpPr>
        <p:spPr>
          <a:xfrm>
            <a:off x="7821295" y="3173095"/>
            <a:ext cx="506095" cy="201295"/>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2350" spc="-200">
                <a:solidFill>
                  <a:srgbClr val="000000"/>
                </a:solidFill>
                <a:latin typeface="Calibri" panose="02020603050405020304" pitchFamily="2"/>
              </a:rPr>
              <a:t>CDH </a:t>
            </a:r>
          </a:p>
        </p:txBody>
      </p:sp>
      <p:sp>
        <p:nvSpPr>
          <p:cNvPr id="20" name="Text Placeholder 19"/>
          <p:cNvSpPr>
            <a:spLocks noGrp="1"/>
          </p:cNvSpPr>
          <p:nvPr>
            <p:ph type="body" idx="10"/>
          </p:nvPr>
        </p:nvSpPr>
        <p:spPr>
          <a:xfrm>
            <a:off x="1892935" y="6408420"/>
            <a:ext cx="68306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2"5 </a:t>
            </a:r>
          </a:p>
        </p:txBody>
      </p:sp>
    </p:spTree>
    <p:extLst>
      <p:ext uri="{BB962C8B-B14F-4D97-AF65-F5344CB8AC3E}">
        <p14:creationId xmlns:p14="http://schemas.microsoft.com/office/powerpoint/2010/main" val="30374066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1_1_">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5">
                <a:solidFill>
                  <a:srgbClr val="107FA7"/>
                </a:solidFill>
                <a:latin typeface="Calibri" panose="02020603050405020304" pitchFamily="2"/>
              </a:rPr>
              <a:t>Flume: High/Level Overview </a:t>
            </a:r>
          </a:p>
        </p:txBody>
      </p:sp>
      <p:sp>
        <p:nvSpPr>
          <p:cNvPr id="5" name="Text Placeholder 4"/>
          <p:cNvSpPr>
            <a:spLocks noGrp="1"/>
          </p:cNvSpPr>
          <p:nvPr>
            <p:ph type="body" idx="10"/>
          </p:nvPr>
        </p:nvSpPr>
        <p:spPr>
          <a:xfrm>
            <a:off x="4295775" y="2200910"/>
            <a:ext cx="1393825" cy="158115"/>
          </a:xfrm>
          <a:prstGeom prst="rect">
            <a:avLst/>
          </a:prstGeom>
          <a:noFill/>
          <a:ln w="0" cmpd="sng">
            <a:noFill/>
            <a:prstDash val="solid"/>
          </a:ln>
        </p:spPr>
        <p:txBody>
          <a:bodyPr vert="horz" lIns="0" tIns="0" rIns="0" bIns="0" anchor="t"/>
          <a:lstStyle/>
          <a:p>
            <a:pPr marL="0" marR="0" indent="0" algn="l">
              <a:lnSpc>
                <a:spcPts val="1000"/>
              </a:lnSpc>
              <a:spcAft>
                <a:spcPts val="190"/>
              </a:spcAft>
              <a:tabLst>
                <a:tab pos="1371600" algn="r"/>
              </a:tabLst>
            </a:pPr>
            <a:r>
              <a:rPr lang="en-US" sz="1100" u="sng" spc="0">
                <a:solidFill>
                  <a:srgbClr val="000000"/>
                </a:solidFill>
                <a:latin typeface="Calibri" panose="02020603050405020304" pitchFamily="2"/>
              </a:rPr>
              <a:t>Agent</a:t>
            </a:r>
            <a:r>
              <a:rPr lang="en-US" sz="100" spc="0">
                <a:solidFill>
                  <a:srgbClr val="000000"/>
                </a:solidFill>
                <a:latin typeface="Calibri" panose="02020603050405020304" pitchFamily="2"/>
              </a:rPr>
              <a:t> </a:t>
            </a:r>
            <a:r>
              <a:rPr lang="en-US" sz="1100" u="sng" spc="0">
                <a:solidFill>
                  <a:srgbClr val="000000"/>
                </a:solidFill>
                <a:latin typeface="Calibri" panose="02020603050405020304" pitchFamily="2"/>
              </a:rPr>
              <a:t>Agent</a:t>
            </a:r>
            <a:r>
              <a:rPr lang="en-US" sz="100" spc="0">
                <a:solidFill>
                  <a:srgbClr val="000000"/>
                </a:solidFill>
                <a:latin typeface="Calibri" panose="02020603050405020304" pitchFamily="2"/>
              </a:rPr>
              <a:t> </a:t>
            </a:r>
          </a:p>
        </p:txBody>
      </p:sp>
      <p:sp>
        <p:nvSpPr>
          <p:cNvPr id="6" name="Text Placeholder 5"/>
          <p:cNvSpPr>
            <a:spLocks noGrp="1"/>
          </p:cNvSpPr>
          <p:nvPr>
            <p:ph type="body" idx="10"/>
          </p:nvPr>
        </p:nvSpPr>
        <p:spPr>
          <a:xfrm>
            <a:off x="3332480" y="2084705"/>
            <a:ext cx="457835" cy="274320"/>
          </a:xfrm>
          <a:prstGeom prst="rect">
            <a:avLst/>
          </a:prstGeom>
          <a:noFill/>
          <a:ln w="0" cmpd="sng">
            <a:noFill/>
            <a:prstDash val="solid"/>
          </a:ln>
        </p:spPr>
        <p:txBody>
          <a:bodyPr vert="horz" lIns="0" tIns="97155" rIns="0" bIns="0" anchor="t"/>
          <a:lstStyle/>
          <a:p>
            <a:pPr marL="0" marR="0" indent="0" algn="l">
              <a:lnSpc>
                <a:spcPts val="1100"/>
              </a:lnSpc>
              <a:spcAft>
                <a:spcPts val="190"/>
              </a:spcAft>
            </a:pPr>
            <a:r>
              <a:rPr lang="en-US" sz="1100" u="sng" spc="70">
                <a:solidFill>
                  <a:srgbClr val="000000"/>
                </a:solidFill>
                <a:latin typeface="Calibri" panose="02020603050405020304" pitchFamily="2"/>
              </a:rPr>
              <a:t>Agent</a:t>
            </a:r>
            <a:r>
              <a:rPr lang="en-US" sz="100" spc="70">
                <a:solidFill>
                  <a:srgbClr val="000000"/>
                </a:solidFill>
                <a:latin typeface="Calibri" panose="02020603050405020304" pitchFamily="2"/>
              </a:rPr>
              <a:t> </a:t>
            </a:r>
          </a:p>
        </p:txBody>
      </p:sp>
      <p:sp>
        <p:nvSpPr>
          <p:cNvPr id="7" name="Text Placeholder 6"/>
          <p:cNvSpPr>
            <a:spLocks noGrp="1"/>
          </p:cNvSpPr>
          <p:nvPr>
            <p:ph type="body" idx="10"/>
          </p:nvPr>
        </p:nvSpPr>
        <p:spPr>
          <a:xfrm>
            <a:off x="7440295" y="2096770"/>
            <a:ext cx="1703705" cy="262255"/>
          </a:xfrm>
          <a:prstGeom prst="rect">
            <a:avLst/>
          </a:prstGeom>
          <a:noFill/>
          <a:ln w="0" cmpd="sng">
            <a:noFill/>
            <a:prstDash val="solid"/>
          </a:ln>
        </p:spPr>
        <p:txBody>
          <a:bodyPr vert="horz" lIns="0" tIns="97155" rIns="0" bIns="0" anchor="t"/>
          <a:lstStyle/>
          <a:p>
            <a:pPr marL="0" marR="0" indent="0" algn="l">
              <a:lnSpc>
                <a:spcPts val="1100"/>
              </a:lnSpc>
              <a:spcAft>
                <a:spcPts val="90"/>
              </a:spcAft>
            </a:pPr>
            <a:r>
              <a:rPr lang="en-US" sz="1100" u="sng" spc="50">
                <a:solidFill>
                  <a:srgbClr val="000000"/>
                </a:solidFill>
                <a:latin typeface="Calibri" panose="02020603050405020304" pitchFamily="2"/>
              </a:rPr>
              <a:t>Agent</a:t>
            </a:r>
            <a:r>
              <a:rPr lang="en-US" sz="100" spc="50">
                <a:solidFill>
                  <a:srgbClr val="000000"/>
                </a:solidFill>
                <a:latin typeface="Calibri" panose="02020603050405020304" pitchFamily="2"/>
              </a:rPr>
              <a:t> </a:t>
            </a:r>
          </a:p>
        </p:txBody>
      </p:sp>
      <p:sp>
        <p:nvSpPr>
          <p:cNvPr id="8" name="Text Placeholder 7"/>
          <p:cNvSpPr>
            <a:spLocks noGrp="1"/>
          </p:cNvSpPr>
          <p:nvPr>
            <p:ph type="body" idx="10"/>
          </p:nvPr>
        </p:nvSpPr>
        <p:spPr>
          <a:xfrm>
            <a:off x="6254750" y="994410"/>
            <a:ext cx="394970" cy="1364615"/>
          </a:xfrm>
          <a:prstGeom prst="rect">
            <a:avLst/>
          </a:prstGeom>
          <a:noFill/>
          <a:ln w="0" cmpd="sng">
            <a:noFill/>
            <a:prstDash val="solid"/>
          </a:ln>
        </p:spPr>
        <p:txBody>
          <a:bodyPr vert="horz" lIns="0" tIns="1217930" rIns="0" bIns="0" anchor="t"/>
          <a:lstStyle/>
          <a:p>
            <a:pPr marL="0" marR="0" indent="0" algn="l">
              <a:lnSpc>
                <a:spcPts val="1100"/>
              </a:lnSpc>
              <a:spcAft>
                <a:spcPts val="0"/>
              </a:spcAft>
            </a:pPr>
            <a:r>
              <a:rPr lang="en-US" sz="1100" spc="-10">
                <a:solidFill>
                  <a:srgbClr val="FFFFFF"/>
                </a:solidFill>
                <a:latin typeface="Calibri" panose="02020603050405020304" pitchFamily="2"/>
              </a:rPr>
              <a:t>Agent </a:t>
            </a:r>
          </a:p>
        </p:txBody>
      </p:sp>
      <p:sp>
        <p:nvSpPr>
          <p:cNvPr id="9" name="Text Placeholder 8"/>
          <p:cNvSpPr>
            <a:spLocks noGrp="1"/>
          </p:cNvSpPr>
          <p:nvPr>
            <p:ph type="body" idx="10"/>
          </p:nvPr>
        </p:nvSpPr>
        <p:spPr>
          <a:xfrm>
            <a:off x="463550" y="1372870"/>
            <a:ext cx="2514600" cy="1000125"/>
          </a:xfrm>
          <a:prstGeom prst="rect">
            <a:avLst/>
          </a:prstGeom>
          <a:noFill/>
          <a:ln w="0" cmpd="sng">
            <a:noFill/>
            <a:prstDash val="solid"/>
          </a:ln>
        </p:spPr>
        <p:txBody>
          <a:bodyPr vert="horz" lIns="0" tIns="132715" rIns="0" bIns="0" anchor="t"/>
          <a:lstStyle/>
          <a:p>
            <a:pPr marL="0" marR="0" indent="91440" algn="l">
              <a:lnSpc>
                <a:spcPts val="1700"/>
              </a:lnSpc>
              <a:spcAft>
                <a:spcPts val="0"/>
              </a:spcAft>
              <a:buFont typeface="Symbol"/>
              <a:buChar char="·"/>
            </a:pPr>
            <a:r>
              <a:rPr lang="en-US" sz="1600" spc="-5">
                <a:solidFill>
                  <a:srgbClr val="000000"/>
                </a:solidFill>
                <a:latin typeface="Calibri" panose="02020603050405020304" pitchFamily="2"/>
              </a:rPr>
              <a:t>Collect data as it is produced </a:t>
            </a:r>
          </a:p>
          <a:p>
            <a:pPr marL="548640" marR="0" indent="91440" algn="l">
              <a:lnSpc>
                <a:spcPts val="1700"/>
              </a:lnSpc>
              <a:spcBef>
                <a:spcPts val="310"/>
              </a:spcBef>
              <a:spcAft>
                <a:spcPts val="1420"/>
              </a:spcAft>
              <a:buFont typeface="Symbol"/>
              <a:buChar char="·"/>
            </a:pPr>
            <a:r>
              <a:rPr lang="en-US" sz="1400" spc="0">
                <a:solidFill>
                  <a:srgbClr val="000000"/>
                </a:solidFill>
                <a:latin typeface="Calibri" panose="02020603050405020304" pitchFamily="2"/>
              </a:rPr>
              <a:t>Files, syslogs, stdout or custom source </a:t>
            </a:r>
          </a:p>
        </p:txBody>
      </p:sp>
      <p:sp>
        <p:nvSpPr>
          <p:cNvPr id="14" name="Text Placeholder 13"/>
          <p:cNvSpPr>
            <a:spLocks noGrp="1"/>
          </p:cNvSpPr>
          <p:nvPr>
            <p:ph type="body" idx="10"/>
          </p:nvPr>
        </p:nvSpPr>
        <p:spPr>
          <a:xfrm>
            <a:off x="463550" y="2372995"/>
            <a:ext cx="2743200" cy="4079875"/>
          </a:xfrm>
          <a:prstGeom prst="rect">
            <a:avLst/>
          </a:prstGeom>
          <a:noFill/>
          <a:ln w="0" cmpd="sng">
            <a:noFill/>
            <a:prstDash val="solid"/>
          </a:ln>
        </p:spPr>
        <p:txBody>
          <a:bodyPr vert="horz" lIns="0" tIns="132715" rIns="0" bIns="0" anchor="t"/>
          <a:lstStyle/>
          <a:p>
            <a:pPr marL="0" marR="0" indent="91440" algn="l">
              <a:lnSpc>
                <a:spcPts val="1700"/>
              </a:lnSpc>
              <a:spcAft>
                <a:spcPts val="0"/>
              </a:spcAft>
              <a:buFont typeface="Symbol"/>
              <a:buChar char="·"/>
            </a:pPr>
            <a:r>
              <a:rPr lang="en-US" sz="1600" spc="-5">
                <a:solidFill>
                  <a:srgbClr val="000000"/>
                </a:solidFill>
                <a:latin typeface="Calibri" panose="02020603050405020304" pitchFamily="2"/>
              </a:rPr>
              <a:t>Process in place </a:t>
            </a:r>
          </a:p>
          <a:p>
            <a:pPr marL="457200" marR="0" indent="91440" algn="l">
              <a:lnSpc>
                <a:spcPts val="1500"/>
              </a:lnSpc>
              <a:spcBef>
                <a:spcPts val="510"/>
              </a:spcBef>
              <a:spcAft>
                <a:spcPts val="0"/>
              </a:spcAft>
              <a:buFont typeface="Symbol"/>
              <a:buChar char="·"/>
            </a:pPr>
            <a:r>
              <a:rPr lang="en-US" sz="1400" spc="0">
                <a:solidFill>
                  <a:srgbClr val="000000"/>
                </a:solidFill>
                <a:latin typeface="Calibri" panose="02020603050405020304" pitchFamily="2"/>
              </a:rPr>
              <a:t>e.g., encrypt, compress </a:t>
            </a:r>
          </a:p>
          <a:p>
            <a:pPr marL="0" marR="0" indent="91440" algn="l">
              <a:lnSpc>
                <a:spcPts val="1700"/>
              </a:lnSpc>
              <a:spcBef>
                <a:spcPts val="2065"/>
              </a:spcBef>
              <a:spcAft>
                <a:spcPts val="0"/>
              </a:spcAft>
              <a:buFont typeface="Symbol"/>
              <a:buChar char="·"/>
            </a:pPr>
            <a:r>
              <a:rPr lang="en-US" sz="1600" spc="-15">
                <a:solidFill>
                  <a:srgbClr val="000000"/>
                </a:solidFill>
                <a:latin typeface="Calibri" panose="02020603050405020304" pitchFamily="2"/>
              </a:rPr>
              <a:t>Pre/process data before storing </a:t>
            </a:r>
          </a:p>
          <a:p>
            <a:pPr marL="640080" marR="0" indent="182880" algn="l">
              <a:lnSpc>
                <a:spcPts val="1500"/>
              </a:lnSpc>
              <a:spcBef>
                <a:spcPts val="480"/>
              </a:spcBef>
              <a:spcAft>
                <a:spcPts val="0"/>
              </a:spcAft>
              <a:buFont typeface="Symbol"/>
              <a:buChar char="·"/>
            </a:pPr>
            <a:r>
              <a:rPr lang="en-US" sz="1400" spc="-15">
                <a:solidFill>
                  <a:srgbClr val="000000"/>
                </a:solidFill>
                <a:latin typeface="Calibri" panose="02020603050405020304" pitchFamily="2"/>
              </a:rPr>
              <a:t>e.g., transform, scrub, enrich </a:t>
            </a:r>
          </a:p>
          <a:p>
            <a:pPr marL="0" marR="0" indent="182880" algn="l">
              <a:lnSpc>
                <a:spcPts val="1700"/>
              </a:lnSpc>
              <a:spcBef>
                <a:spcPts val="4730"/>
              </a:spcBef>
              <a:spcAft>
                <a:spcPts val="0"/>
              </a:spcAft>
              <a:buFont typeface="Symbol"/>
              <a:buChar char="·"/>
            </a:pPr>
            <a:r>
              <a:rPr lang="en-US" sz="1600" spc="-10">
                <a:solidFill>
                  <a:srgbClr val="000000"/>
                </a:solidFill>
                <a:latin typeface="Calibri" panose="02020603050405020304" pitchFamily="2"/>
              </a:rPr>
              <a:t>Write in parallel </a:t>
            </a:r>
          </a:p>
          <a:p>
            <a:pPr marL="640080" marR="0" indent="182880" algn="l">
              <a:lnSpc>
                <a:spcPts val="1500"/>
              </a:lnSpc>
              <a:spcBef>
                <a:spcPts val="535"/>
              </a:spcBef>
              <a:spcAft>
                <a:spcPts val="0"/>
              </a:spcAft>
              <a:buFont typeface="Symbol"/>
              <a:buChar char="·"/>
            </a:pPr>
            <a:r>
              <a:rPr lang="en-US" sz="1400" spc="-5">
                <a:solidFill>
                  <a:srgbClr val="000000"/>
                </a:solidFill>
                <a:latin typeface="Calibri" panose="02020603050405020304" pitchFamily="2"/>
              </a:rPr>
              <a:t>Scalable throughput </a:t>
            </a:r>
          </a:p>
          <a:p>
            <a:pPr marL="0" marR="0" indent="0" algn="l">
              <a:lnSpc>
                <a:spcPts val="2100"/>
              </a:lnSpc>
              <a:spcBef>
                <a:spcPts val="2975"/>
              </a:spcBef>
              <a:spcAft>
                <a:spcPts val="0"/>
              </a:spcAft>
            </a:pPr>
            <a:r>
              <a:rPr lang="en-US" sz="2350" spc="20">
                <a:solidFill>
                  <a:srgbClr val="006AAE"/>
                </a:solidFill>
                <a:latin typeface="Arial" panose="02020603050405020304" pitchFamily="2"/>
              </a:rPr>
              <a:t>•</a:t>
            </a:r>
            <a:r>
              <a:rPr lang="en-US" sz="100" spc="20">
                <a:solidFill>
                  <a:srgbClr val="000000"/>
                </a:solidFill>
                <a:latin typeface="Calibri" panose="02020603050405020304" pitchFamily="2"/>
              </a:rPr>
              <a:t> </a:t>
            </a:r>
            <a:r>
              <a:rPr lang="en-US" sz="1600" spc="20">
                <a:solidFill>
                  <a:srgbClr val="000000"/>
                </a:solidFill>
                <a:latin typeface="Calibri" panose="02020603050405020304" pitchFamily="2"/>
              </a:rPr>
              <a:t>Store in any format </a:t>
            </a:r>
          </a:p>
          <a:p>
            <a:pPr marL="640080" marR="0" indent="182880" algn="l">
              <a:lnSpc>
                <a:spcPts val="1700"/>
              </a:lnSpc>
              <a:spcBef>
                <a:spcPts val="50"/>
              </a:spcBef>
              <a:spcAft>
                <a:spcPts val="4515"/>
              </a:spcAft>
              <a:buFont typeface="Symbol"/>
              <a:buChar char="·"/>
            </a:pPr>
            <a:r>
              <a:rPr lang="en-US" sz="1400" spc="0">
                <a:solidFill>
                  <a:srgbClr val="000000"/>
                </a:solidFill>
                <a:latin typeface="Calibri" panose="02020603050405020304" pitchFamily="2"/>
              </a:rPr>
              <a:t>Text, compressed, binary, or custom sink </a:t>
            </a:r>
          </a:p>
        </p:txBody>
      </p:sp>
      <p:sp>
        <p:nvSpPr>
          <p:cNvPr id="15" name="Text Placeholder 14"/>
          <p:cNvSpPr>
            <a:spLocks noGrp="1"/>
          </p:cNvSpPr>
          <p:nvPr>
            <p:ph type="body" idx="10"/>
          </p:nvPr>
        </p:nvSpPr>
        <p:spPr>
          <a:xfrm>
            <a:off x="3767455" y="2624455"/>
            <a:ext cx="2822575" cy="106680"/>
          </a:xfrm>
          <a:prstGeom prst="rect">
            <a:avLst/>
          </a:prstGeom>
          <a:noFill/>
          <a:ln w="0" cmpd="sng">
            <a:noFill/>
            <a:prstDash val="solid"/>
          </a:ln>
        </p:spPr>
        <p:txBody>
          <a:bodyPr vert="horz" lIns="0" tIns="0" rIns="0" bIns="0" anchor="t"/>
          <a:lstStyle/>
          <a:p>
            <a:pPr marL="0" marR="0" indent="0" algn="l">
              <a:lnSpc>
                <a:spcPts val="800"/>
              </a:lnSpc>
              <a:spcAft>
                <a:spcPts val="0"/>
              </a:spcAft>
            </a:pPr>
            <a:r>
              <a:rPr lang="en-US" sz="1000" b="1" spc="35">
                <a:solidFill>
                  <a:srgbClr val="000000"/>
                </a:solidFill>
                <a:latin typeface="Calibri" panose="02020603050405020304" pitchFamily="2"/>
              </a:rPr>
              <a:t>encrypt </a:t>
            </a:r>
          </a:p>
        </p:txBody>
      </p:sp>
      <p:sp>
        <p:nvSpPr>
          <p:cNvPr id="16" name="Text Placeholder 15"/>
          <p:cNvSpPr>
            <a:spLocks noGrp="1"/>
          </p:cNvSpPr>
          <p:nvPr>
            <p:ph type="body" idx="10"/>
          </p:nvPr>
        </p:nvSpPr>
        <p:spPr>
          <a:xfrm>
            <a:off x="6590030" y="2624455"/>
            <a:ext cx="2553970" cy="91440"/>
          </a:xfrm>
          <a:prstGeom prst="rect">
            <a:avLst/>
          </a:prstGeom>
          <a:noFill/>
          <a:ln w="0" cmpd="sng">
            <a:noFill/>
            <a:prstDash val="solid"/>
          </a:ln>
        </p:spPr>
        <p:txBody>
          <a:bodyPr vert="horz" lIns="0" tIns="0" rIns="0" bIns="0" anchor="t"/>
          <a:lstStyle/>
          <a:p>
            <a:pPr marL="365760" marR="0" indent="0" algn="l">
              <a:lnSpc>
                <a:spcPts val="700"/>
              </a:lnSpc>
              <a:spcAft>
                <a:spcPts val="20"/>
              </a:spcAft>
            </a:pPr>
            <a:r>
              <a:rPr lang="en-US" sz="1000" b="1" spc="0">
                <a:solidFill>
                  <a:srgbClr val="000000"/>
                </a:solidFill>
                <a:latin typeface="Calibri" panose="02020603050405020304" pitchFamily="2"/>
              </a:rPr>
              <a:t>compress </a:t>
            </a:r>
          </a:p>
        </p:txBody>
      </p:sp>
      <p:sp>
        <p:nvSpPr>
          <p:cNvPr id="17" name="Text Placeholder 16"/>
          <p:cNvSpPr>
            <a:spLocks noGrp="1"/>
          </p:cNvSpPr>
          <p:nvPr>
            <p:ph type="body" idx="10"/>
          </p:nvPr>
        </p:nvSpPr>
        <p:spPr>
          <a:xfrm>
            <a:off x="4350385" y="3383280"/>
            <a:ext cx="458470" cy="121920"/>
          </a:xfrm>
          <a:prstGeom prst="rect">
            <a:avLst/>
          </a:prstGeom>
          <a:noFill/>
          <a:ln w="0" cmpd="sng">
            <a:noFill/>
            <a:prstDash val="solid"/>
          </a:ln>
        </p:spPr>
        <p:txBody>
          <a:bodyPr vert="horz" lIns="0" tIns="0" rIns="0" bIns="0" anchor="t"/>
          <a:lstStyle/>
          <a:p>
            <a:pPr marL="0" marR="0" indent="0" algn="ctr">
              <a:lnSpc>
                <a:spcPts val="900"/>
              </a:lnSpc>
              <a:spcAft>
                <a:spcPts val="0"/>
              </a:spcAft>
            </a:pPr>
            <a:r>
              <a:rPr lang="en-US" sz="1100" spc="70">
                <a:solidFill>
                  <a:srgbClr val="FFFFFF"/>
                </a:solidFill>
                <a:latin typeface="Calibri" panose="02020603050405020304" pitchFamily="2"/>
              </a:rPr>
              <a:t>Agent </a:t>
            </a:r>
          </a:p>
        </p:txBody>
      </p:sp>
      <p:sp>
        <p:nvSpPr>
          <p:cNvPr id="18" name="Text Placeholder 17"/>
          <p:cNvSpPr>
            <a:spLocks noGrp="1"/>
          </p:cNvSpPr>
          <p:nvPr>
            <p:ph type="body" idx="10"/>
          </p:nvPr>
        </p:nvSpPr>
        <p:spPr>
          <a:xfrm>
            <a:off x="6400800" y="3386455"/>
            <a:ext cx="2743200" cy="121920"/>
          </a:xfrm>
          <a:prstGeom prst="rect">
            <a:avLst/>
          </a:prstGeom>
          <a:noFill/>
          <a:ln w="0" cmpd="sng">
            <a:noFill/>
            <a:prstDash val="solid"/>
          </a:ln>
        </p:spPr>
        <p:txBody>
          <a:bodyPr vert="horz" lIns="0" tIns="0" rIns="0" bIns="0" anchor="t"/>
          <a:lstStyle/>
          <a:p>
            <a:pPr marL="45720" marR="0" indent="0" algn="l">
              <a:lnSpc>
                <a:spcPts val="900"/>
              </a:lnSpc>
              <a:spcAft>
                <a:spcPts val="0"/>
              </a:spcAft>
            </a:pPr>
            <a:r>
              <a:rPr lang="en-US" sz="1100" b="1" spc="105">
                <a:solidFill>
                  <a:srgbClr val="FFFFFF"/>
                </a:solidFill>
                <a:latin typeface="Calibri" panose="02020603050405020304" pitchFamily="2"/>
              </a:rPr>
              <a:t>Agent </a:t>
            </a:r>
          </a:p>
        </p:txBody>
      </p:sp>
      <p:sp>
        <p:nvSpPr>
          <p:cNvPr id="19" name="Text Placeholder 18"/>
          <p:cNvSpPr>
            <a:spLocks noGrp="1"/>
          </p:cNvSpPr>
          <p:nvPr>
            <p:ph type="body" idx="10"/>
          </p:nvPr>
        </p:nvSpPr>
        <p:spPr>
          <a:xfrm>
            <a:off x="3846830" y="4611370"/>
            <a:ext cx="2743200" cy="128270"/>
          </a:xfrm>
          <a:prstGeom prst="rect">
            <a:avLst/>
          </a:prstGeom>
          <a:noFill/>
          <a:ln w="0" cmpd="sng">
            <a:noFill/>
            <a:prstDash val="solid"/>
          </a:ln>
        </p:spPr>
        <p:txBody>
          <a:bodyPr vert="horz" lIns="0" tIns="0" rIns="0" bIns="0" anchor="t"/>
          <a:lstStyle/>
          <a:p>
            <a:pPr marL="1463040" marR="0" indent="0" algn="l">
              <a:lnSpc>
                <a:spcPts val="1000"/>
              </a:lnSpc>
              <a:spcAft>
                <a:spcPts val="0"/>
              </a:spcAft>
            </a:pPr>
            <a:r>
              <a:rPr lang="en-US" sz="1100" b="1" spc="0">
                <a:solidFill>
                  <a:srgbClr val="FFFFFF"/>
                </a:solidFill>
                <a:latin typeface="Calibri" panose="02020603050405020304" pitchFamily="2"/>
              </a:rPr>
              <a:t>Agent(s) </a:t>
            </a:r>
          </a:p>
        </p:txBody>
      </p:sp>
      <p:sp>
        <p:nvSpPr>
          <p:cNvPr id="20" name="Text Placeholder 19"/>
          <p:cNvSpPr>
            <a:spLocks noGrp="1"/>
          </p:cNvSpPr>
          <p:nvPr>
            <p:ph type="body" idx="10"/>
          </p:nvPr>
        </p:nvSpPr>
        <p:spPr>
          <a:xfrm>
            <a:off x="5376545" y="5513705"/>
            <a:ext cx="3767455" cy="137160"/>
          </a:xfrm>
          <a:prstGeom prst="rect">
            <a:avLst/>
          </a:prstGeom>
          <a:noFill/>
          <a:ln w="0" cmpd="sng">
            <a:noFill/>
            <a:prstDash val="solid"/>
          </a:ln>
        </p:spPr>
        <p:txBody>
          <a:bodyPr vert="horz" lIns="0" tIns="0" rIns="0" bIns="0" anchor="t"/>
          <a:lstStyle/>
          <a:p>
            <a:pPr marL="0" marR="0" indent="0" algn="l">
              <a:lnSpc>
                <a:spcPts val="1000"/>
              </a:lnSpc>
              <a:spcAft>
                <a:spcPts val="0"/>
              </a:spcAft>
            </a:pPr>
            <a:r>
              <a:rPr lang="en-US" sz="1600" spc="30">
                <a:solidFill>
                  <a:srgbClr val="000000"/>
                </a:solidFill>
                <a:latin typeface="Calibri" panose="02020603050405020304" pitchFamily="2"/>
              </a:rPr>
              <a:t>HDFS </a:t>
            </a:r>
          </a:p>
        </p:txBody>
      </p:sp>
      <p:sp>
        <p:nvSpPr>
          <p:cNvPr id="21" name="Text Placeholder 20"/>
          <p:cNvSpPr>
            <a:spLocks noGrp="1"/>
          </p:cNvSpPr>
          <p:nvPr>
            <p:ph type="body" idx="10"/>
          </p:nvPr>
        </p:nvSpPr>
        <p:spPr>
          <a:xfrm>
            <a:off x="0" y="6452870"/>
            <a:ext cx="9144000" cy="127635"/>
          </a:xfrm>
          <a:prstGeom prst="rect">
            <a:avLst/>
          </a:prstGeom>
          <a:noFill/>
          <a:ln w="0" cmpd="sng">
            <a:noFill/>
            <a:prstDash val="solid"/>
          </a:ln>
        </p:spPr>
        <p:txBody>
          <a:bodyPr vert="horz" lIns="0" tIns="0" rIns="0" bIns="0" anchor="t"/>
          <a:lstStyle/>
          <a:p>
            <a:pPr marL="1874520" marR="0" indent="0" algn="l">
              <a:lnSpc>
                <a:spcPts val="1000"/>
              </a:lnSpc>
              <a:spcAft>
                <a:spcPts val="0"/>
              </a:spcAft>
              <a:tabLst>
                <a:tab pos="8503920" algn="l"/>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2"14 </a:t>
            </a:r>
          </a:p>
        </p:txBody>
      </p:sp>
    </p:spTree>
    <p:extLst>
      <p:ext uri="{BB962C8B-B14F-4D97-AF65-F5344CB8AC3E}">
        <p14:creationId xmlns:p14="http://schemas.microsoft.com/office/powerpoint/2010/main" val="374269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368300"/>
            <a:ext cx="9144000" cy="756285"/>
          </a:xfrm>
          <a:prstGeom prst="rect">
            <a:avLst/>
          </a:prstGeom>
          <a:noFill/>
          <a:ln w="0" cmpd="sng">
            <a:noFill/>
            <a:prstDash val="solid"/>
          </a:ln>
        </p:spPr>
        <p:txBody>
          <a:bodyPr vert="horz" lIns="0" tIns="100965" rIns="0" bIns="0" anchor="t">
            <a:normAutofit fontScale="95000"/>
          </a:bodyPr>
          <a:lstStyle/>
          <a:p>
            <a:pPr marL="457200" marR="0" indent="0" algn="l">
              <a:lnSpc>
                <a:spcPts val="2600"/>
              </a:lnSpc>
              <a:spcAft>
                <a:spcPts val="2535"/>
              </a:spcAft>
            </a:pPr>
            <a:r>
              <a:rPr lang="en-US" sz="2350" spc="35">
                <a:solidFill>
                  <a:srgbClr val="107FA7"/>
                </a:solidFill>
                <a:latin typeface="Calibri" panose="02020603050405020304" pitchFamily="2"/>
              </a:rPr>
              <a:t>The Mo</a:t>
            </a:r>
            <a:r>
              <a:rPr lang="en-US" sz="2200" spc="35">
                <a:solidFill>
                  <a:srgbClr val="107FA7"/>
                </a:solidFill>
                <a:latin typeface="Arial" panose="02020603050405020304" pitchFamily="2"/>
              </a:rPr>
              <a:t>ti</a:t>
            </a:r>
            <a:r>
              <a:rPr lang="en-US" sz="2350" spc="35">
                <a:solidFill>
                  <a:srgbClr val="107FA7"/>
                </a:solidFill>
                <a:latin typeface="Calibri" panose="02020603050405020304" pitchFamily="2"/>
              </a:rPr>
              <a:t>va</a:t>
            </a:r>
            <a:r>
              <a:rPr lang="en-US" sz="2200" spc="35">
                <a:solidFill>
                  <a:srgbClr val="107FA7"/>
                </a:solidFill>
                <a:latin typeface="Arial" panose="02020603050405020304" pitchFamily="2"/>
              </a:rPr>
              <a:t>ti</a:t>
            </a:r>
            <a:r>
              <a:rPr lang="en-US" sz="2350" spc="35">
                <a:solidFill>
                  <a:srgbClr val="107FA7"/>
                </a:solidFill>
                <a:latin typeface="Calibri" panose="02020603050405020304" pitchFamily="2"/>
              </a:rPr>
              <a:t>on For Hadoop </a:t>
            </a:r>
          </a:p>
        </p:txBody>
      </p:sp>
      <p:sp>
        <p:nvSpPr>
          <p:cNvPr id="3" name="Text Placeholder 2"/>
          <p:cNvSpPr>
            <a:spLocks noGrp="1"/>
          </p:cNvSpPr>
          <p:nvPr>
            <p:ph type="body" idx="10"/>
          </p:nvPr>
        </p:nvSpPr>
        <p:spPr>
          <a:xfrm>
            <a:off x="560705" y="1124585"/>
            <a:ext cx="7454900" cy="5102225"/>
          </a:xfrm>
          <a:prstGeom prst="rect">
            <a:avLst/>
          </a:prstGeom>
          <a:noFill/>
          <a:ln w="0" cmpd="sng">
            <a:noFill/>
            <a:prstDash val="solid"/>
          </a:ln>
        </p:spPr>
        <p:txBody>
          <a:bodyPr vert="horz" lIns="0" tIns="76835" rIns="0" bIns="0" anchor="t">
            <a:normAutofit fontScale="95000"/>
          </a:bodyPr>
          <a:lstStyle/>
          <a:p>
            <a:pPr marL="0" marR="0" indent="182880" algn="l">
              <a:lnSpc>
                <a:spcPts val="2200"/>
              </a:lnSpc>
              <a:spcAft>
                <a:spcPts val="0"/>
              </a:spcAft>
              <a:buFont typeface="Symbol"/>
              <a:buChar char="·"/>
            </a:pPr>
            <a:r>
              <a:rPr lang="en-US" sz="1950" b="1" spc="-20">
                <a:solidFill>
                  <a:srgbClr val="000000"/>
                </a:solidFill>
                <a:latin typeface="Calibri" panose="02020603050405020304" pitchFamily="2"/>
              </a:rPr>
              <a:t>What problems exist with tradi</a:t>
            </a:r>
            <a:r>
              <a:rPr lang="en-US" sz="1750" b="1" spc="-25">
                <a:solidFill>
                  <a:srgbClr val="000000"/>
                </a:solidFill>
                <a:latin typeface="Arial" panose="02020603050405020304" pitchFamily="2"/>
              </a:rPr>
              <a:t>ti</a:t>
            </a:r>
            <a:r>
              <a:rPr lang="en-US" sz="1950" b="1" spc="-20">
                <a:solidFill>
                  <a:srgbClr val="000000"/>
                </a:solidFill>
                <a:latin typeface="Calibri" panose="02020603050405020304" pitchFamily="2"/>
              </a:rPr>
              <a:t>onal large</a:t>
            </a:r>
            <a:r>
              <a:rPr lang="en-US" sz="1750" b="1" spc="-25">
                <a:solidFill>
                  <a:srgbClr val="000000"/>
                </a:solidFill>
                <a:latin typeface="Arial" panose="02020603050405020304" pitchFamily="2"/>
              </a:rPr>
              <a:t>-</a:t>
            </a:r>
            <a:r>
              <a:rPr lang="en-US" sz="1950" b="1" spc="-20">
                <a:solidFill>
                  <a:srgbClr val="000000"/>
                </a:solidFill>
                <a:latin typeface="Calibri" panose="02020603050405020304" pitchFamily="2"/>
              </a:rPr>
              <a:t>scale compu</a:t>
            </a:r>
            <a:r>
              <a:rPr lang="en-US" sz="1750" b="1" spc="-25">
                <a:solidFill>
                  <a:srgbClr val="000000"/>
                </a:solidFill>
                <a:latin typeface="Arial" panose="02020603050405020304" pitchFamily="2"/>
              </a:rPr>
              <a:t>ti</a:t>
            </a:r>
            <a:r>
              <a:rPr lang="en-US" sz="1950" b="1" spc="-20">
                <a:solidFill>
                  <a:srgbClr val="000000"/>
                </a:solidFill>
                <a:latin typeface="Calibri" panose="02020603050405020304" pitchFamily="2"/>
              </a:rPr>
              <a:t>ng systems? </a:t>
            </a:r>
          </a:p>
          <a:p>
            <a:pPr marL="0" marR="0" indent="182880" algn="l">
              <a:lnSpc>
                <a:spcPts val="2100"/>
              </a:lnSpc>
              <a:spcBef>
                <a:spcPts val="1625"/>
              </a:spcBef>
              <a:spcAft>
                <a:spcPts val="0"/>
              </a:spcAft>
              <a:buFont typeface="Symbol"/>
              <a:buChar char="·"/>
            </a:pPr>
            <a:r>
              <a:rPr lang="en-US" sz="1950" b="1" spc="-15">
                <a:solidFill>
                  <a:srgbClr val="000000"/>
                </a:solidFill>
                <a:latin typeface="Calibri" panose="02020603050405020304" pitchFamily="2"/>
              </a:rPr>
              <a:t>How does Hadoop address those challenges? </a:t>
            </a:r>
          </a:p>
          <a:p>
            <a:pPr marL="0" marR="0" indent="182880" algn="l">
              <a:lnSpc>
                <a:spcPts val="2100"/>
              </a:lnSpc>
              <a:spcBef>
                <a:spcPts val="1660"/>
              </a:spcBef>
              <a:spcAft>
                <a:spcPts val="29760"/>
              </a:spcAft>
              <a:buFont typeface="Symbol"/>
              <a:buChar char="·"/>
            </a:pPr>
            <a:r>
              <a:rPr lang="en-US" sz="1950" b="1" spc="-15">
                <a:solidFill>
                  <a:srgbClr val="000000"/>
                </a:solidFill>
                <a:latin typeface="Calibri" panose="02020603050405020304" pitchFamily="2"/>
              </a:rPr>
              <a:t>What kinds of data processing and analysis does Hadoop do best?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13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0"/>
          </p:nvPr>
        </p:nvSpPr>
        <p:spPr>
          <a:xfrm>
            <a:off x="0" y="419100"/>
            <a:ext cx="9144000" cy="567690"/>
          </a:xfrm>
          <a:prstGeom prst="rect">
            <a:avLst/>
          </a:prstGeom>
          <a:noFill/>
          <a:ln w="0" cmpd="sng">
            <a:noFill/>
            <a:prstDash val="solid"/>
          </a:ln>
        </p:spPr>
        <p:txBody>
          <a:bodyPr vert="horz" lIns="0" tIns="50165" rIns="0" bIns="0" anchor="t">
            <a:normAutofit fontScale="95000"/>
          </a:bodyPr>
          <a:lstStyle/>
          <a:p>
            <a:pPr marL="457200" marR="0" indent="0" algn="l">
              <a:lnSpc>
                <a:spcPts val="2600"/>
              </a:lnSpc>
              <a:spcAft>
                <a:spcPts val="1455"/>
              </a:spcAft>
            </a:pPr>
            <a:r>
              <a:rPr lang="en-US" sz="2350" spc="25">
                <a:solidFill>
                  <a:srgbClr val="107FA7"/>
                </a:solidFill>
                <a:latin typeface="Calibri" panose="02020603050405020304" pitchFamily="2"/>
              </a:rPr>
              <a:t>Tradi</a:t>
            </a:r>
            <a:r>
              <a:rPr lang="en-US" sz="2200" spc="25">
                <a:solidFill>
                  <a:srgbClr val="107FA7"/>
                </a:solidFill>
                <a:latin typeface="Arial" panose="02020603050405020304" pitchFamily="2"/>
              </a:rPr>
              <a:t>ti</a:t>
            </a:r>
            <a:r>
              <a:rPr lang="en-US" sz="2350" spc="25">
                <a:solidFill>
                  <a:srgbClr val="107FA7"/>
                </a:solidFill>
                <a:latin typeface="Calibri" panose="02020603050405020304" pitchFamily="2"/>
              </a:rPr>
              <a:t>onal Large/Scale Computa</a:t>
            </a:r>
            <a:r>
              <a:rPr lang="en-US" sz="2200" spc="25">
                <a:solidFill>
                  <a:srgbClr val="107FA7"/>
                </a:solidFill>
                <a:latin typeface="Arial" panose="02020603050405020304" pitchFamily="2"/>
              </a:rPr>
              <a:t>ti</a:t>
            </a:r>
            <a:r>
              <a:rPr lang="en-US" sz="2350" spc="25">
                <a:solidFill>
                  <a:srgbClr val="107FA7"/>
                </a:solidFill>
                <a:latin typeface="Calibri" panose="02020603050405020304" pitchFamily="2"/>
              </a:rPr>
              <a:t>on </a:t>
            </a:r>
          </a:p>
        </p:txBody>
      </p:sp>
      <p:sp>
        <p:nvSpPr>
          <p:cNvPr id="5" name="Text Placeholder 4"/>
          <p:cNvSpPr>
            <a:spLocks noGrp="1"/>
          </p:cNvSpPr>
          <p:nvPr>
            <p:ph type="body" idx="10"/>
          </p:nvPr>
        </p:nvSpPr>
        <p:spPr>
          <a:xfrm>
            <a:off x="0" y="986790"/>
            <a:ext cx="9144000" cy="5389880"/>
          </a:xfrm>
          <a:prstGeom prst="rect">
            <a:avLst/>
          </a:prstGeom>
          <a:noFill/>
          <a:ln w="0" cmpd="sng">
            <a:noFill/>
            <a:prstDash val="solid"/>
          </a:ln>
        </p:spPr>
        <p:txBody>
          <a:bodyPr vert="horz" lIns="0" tIns="190500" rIns="0" bIns="0" anchor="t">
            <a:normAutofit fontScale="70000"/>
          </a:bodyPr>
          <a:lstStyle/>
          <a:p>
            <a:pPr marL="731520" marR="0" indent="182880" algn="l">
              <a:lnSpc>
                <a:spcPts val="2400"/>
              </a:lnSpc>
              <a:spcAft>
                <a:spcPts val="0"/>
              </a:spcAft>
              <a:buFont typeface="Symbol"/>
              <a:buChar char="·"/>
            </a:pPr>
            <a:r>
              <a:rPr lang="en-US" sz="1950" b="1" spc="0">
                <a:solidFill>
                  <a:srgbClr val="000000"/>
                </a:solidFill>
                <a:latin typeface="Calibri" panose="02020603050405020304" pitchFamily="2"/>
              </a:rPr>
              <a:t>Tradi</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onally, computa</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on has been </a:t>
            </a:r>
            <a:br/>
            <a:r>
              <a:rPr lang="en-US" sz="1950" b="1" spc="0">
                <a:solidFill>
                  <a:srgbClr val="000000"/>
                </a:solidFill>
                <a:latin typeface="Calibri" panose="02020603050405020304" pitchFamily="2"/>
              </a:rPr>
              <a:t>processor</a:t>
            </a:r>
            <a:r>
              <a:rPr lang="en-US" sz="1800" b="1" spc="0">
                <a:solidFill>
                  <a:srgbClr val="000000"/>
                </a:solidFill>
                <a:latin typeface="Arial" panose="02020603050405020304" pitchFamily="2"/>
              </a:rPr>
              <a:t>-</a:t>
            </a:r>
            <a:r>
              <a:rPr lang="en-US" sz="1950" b="1" spc="0">
                <a:solidFill>
                  <a:srgbClr val="000000"/>
                </a:solidFill>
                <a:latin typeface="Calibri" panose="02020603050405020304" pitchFamily="2"/>
              </a:rPr>
              <a:t>bound </a:t>
            </a:r>
          </a:p>
          <a:p>
            <a:pPr marL="914400" marR="0" indent="0" algn="l">
              <a:lnSpc>
                <a:spcPts val="2300"/>
              </a:lnSpc>
              <a:spcBef>
                <a:spcPts val="430"/>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Rela</a:t>
            </a:r>
            <a:r>
              <a:rPr lang="en-US" sz="1800" spc="10">
                <a:solidFill>
                  <a:srgbClr val="000000"/>
                </a:solidFill>
                <a:latin typeface="Arial" panose="02020603050405020304" pitchFamily="2"/>
              </a:rPr>
              <a:t>ti</a:t>
            </a:r>
            <a:r>
              <a:rPr lang="en-US" sz="2000" spc="10">
                <a:solidFill>
                  <a:srgbClr val="000000"/>
                </a:solidFill>
                <a:latin typeface="Calibri" panose="02020603050405020304" pitchFamily="2"/>
              </a:rPr>
              <a:t>vely small amounts of data </a:t>
            </a:r>
          </a:p>
          <a:p>
            <a:pPr marL="914400" marR="0" indent="0" algn="l">
              <a:lnSpc>
                <a:spcPts val="2200"/>
              </a:lnSpc>
              <a:spcBef>
                <a:spcPts val="400"/>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Lots of complex processing </a:t>
            </a:r>
          </a:p>
          <a:p>
            <a:pPr marL="731520" marR="0" indent="182880" algn="l">
              <a:lnSpc>
                <a:spcPts val="2200"/>
              </a:lnSpc>
              <a:spcBef>
                <a:spcPts val="13050"/>
              </a:spcBef>
              <a:spcAft>
                <a:spcPts val="0"/>
              </a:spcAft>
              <a:buFont typeface="Symbol"/>
              <a:buChar char="·"/>
            </a:pPr>
            <a:r>
              <a:rPr lang="en-US" sz="1950" b="1" spc="20">
                <a:solidFill>
                  <a:srgbClr val="000000"/>
                </a:solidFill>
                <a:latin typeface="Calibri" panose="02020603050405020304" pitchFamily="2"/>
              </a:rPr>
              <a:t>The early solu</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on: bigger computers </a:t>
            </a:r>
          </a:p>
          <a:p>
            <a:pPr marL="914400" marR="0" indent="0" algn="l">
              <a:lnSpc>
                <a:spcPts val="2200"/>
              </a:lnSpc>
              <a:spcBef>
                <a:spcPts val="400"/>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Faster processor, more memory </a:t>
            </a:r>
          </a:p>
          <a:p>
            <a:pPr marL="914400" marR="0" indent="0" algn="l">
              <a:lnSpc>
                <a:spcPts val="2200"/>
              </a:lnSpc>
              <a:spcBef>
                <a:spcPts val="470"/>
              </a:spcBef>
              <a:spcAft>
                <a:spcPts val="1013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But even this couldn’t keep up </a:t>
            </a:r>
          </a:p>
        </p:txBody>
      </p:sp>
      <p:sp>
        <p:nvSpPr>
          <p:cNvPr id="6" name="Text Placeholder 5"/>
          <p:cNvSpPr>
            <a:spLocks noGrp="1"/>
          </p:cNvSpPr>
          <p:nvPr>
            <p:ph type="body" idx="10"/>
          </p:nvPr>
        </p:nvSpPr>
        <p:spPr>
          <a:xfrm>
            <a:off x="0" y="6376670"/>
            <a:ext cx="9144000" cy="481330"/>
          </a:xfrm>
          <a:prstGeom prst="rect">
            <a:avLst/>
          </a:prstGeom>
          <a:noFill/>
          <a:ln w="0" cmpd="sng">
            <a:noFill/>
            <a:prstDash val="solid"/>
          </a:ln>
        </p:spPr>
        <p:txBody>
          <a:bodyPr vert="horz" lIns="0" tIns="45085" rIns="0" bIns="0" anchor="t"/>
          <a:lstStyle/>
          <a:p>
            <a:pPr marL="1874520" marR="0" indent="0" algn="l">
              <a:lnSpc>
                <a:spcPts val="1300"/>
              </a:lnSpc>
              <a:spcAft>
                <a:spcPts val="2105"/>
              </a:spcAft>
              <a:tabLst>
                <a:tab pos="8503920" algn="l"/>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15 </a:t>
            </a:r>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 id="2147483657" r:id="rId7"/>
    <p:sldLayoutId id="2147483661"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 id="2147483687" r:id="rId33"/>
    <p:sldLayoutId id="2147483688" r:id="rId34"/>
    <p:sldLayoutId id="2147483689" r:id="rId35"/>
    <p:sldLayoutId id="2147483690" r:id="rId36"/>
    <p:sldLayoutId id="2147483691" r:id="rId37"/>
    <p:sldLayoutId id="2147483692" r:id="rId38"/>
    <p:sldLayoutId id="2147483696"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 id="2147483716" r:id="rId58"/>
    <p:sldLayoutId id="2147483717" r:id="rId59"/>
    <p:sldLayoutId id="2147483721" r:id="rId60"/>
    <p:sldLayoutId id="2147483722" r:id="rId61"/>
    <p:sldLayoutId id="2147483723" r:id="rId62"/>
    <p:sldLayoutId id="2147483724" r:id="rId63"/>
    <p:sldLayoutId id="2147483725" r:id="rId64"/>
    <p:sldLayoutId id="2147483726" r:id="rId65"/>
    <p:sldLayoutId id="2147483727" r:id="rId66"/>
    <p:sldLayoutId id="2147483728" r:id="rId67"/>
    <p:sldLayoutId id="2147483729" r:id="rId68"/>
    <p:sldLayoutId id="2147483730" r:id="rId69"/>
    <p:sldLayoutId id="2147483731" r:id="rId70"/>
    <p:sldLayoutId id="2147483732" r:id="rId71"/>
    <p:sldLayoutId id="2147483733" r:id="rId72"/>
    <p:sldLayoutId id="2147483734" r:id="rId73"/>
    <p:sldLayoutId id="2147483735" r:id="rId74"/>
    <p:sldLayoutId id="2147483736" r:id="rId75"/>
    <p:sldLayoutId id="2147483738" r:id="rId76"/>
    <p:sldLayoutId id="2147483739" r:id="rId77"/>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7.jp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103.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image" Target="../media/image68.jpg"/><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10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70.jpg"/><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1.jp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2.jp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30.xml"/><Relationship Id="rId4" Type="http://schemas.openxmlformats.org/officeDocument/2006/relationships/image" Target="../media/image4.jpg"/></Relationships>
</file>

<file path=ppt/slides/_rels/slide3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31.xml"/><Relationship Id="rId4" Type="http://schemas.openxmlformats.org/officeDocument/2006/relationships/image" Target="../media/image4.jpg"/></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36.xml"/><Relationship Id="rId4" Type="http://schemas.openxmlformats.org/officeDocument/2006/relationships/image" Target="../media/image4.jpg"/></Relationships>
</file>

<file path=ppt/slides/_rels/slide3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37.xml"/><Relationship Id="rId4" Type="http://schemas.openxmlformats.org/officeDocument/2006/relationships/image" Target="../media/image4.jpg"/></Relationships>
</file>

<file path=ppt/slides/_rels/slide3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3.jpg"/><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9.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4.jpg"/><Relationship Id="rId1" Type="http://schemas.openxmlformats.org/officeDocument/2006/relationships/slideLayout" Target="../slideLayouts/slideLayout4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4.xml"/></Relationships>
</file>

<file path=ppt/slides/_rels/slide4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5.xml"/></Relationships>
</file>

<file path=ppt/slides/_rels/slide4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6.xml"/></Relationships>
</file>

<file path=ppt/slides/_rels/slide4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7.xml"/></Relationships>
</file>

<file path=ppt/slides/_rels/slide4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0.xml"/></Relationships>
</file>

<file path=ppt/slides/_rels/slide5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1.xml"/></Relationships>
</file>

<file path=ppt/slides/_rels/slide5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2.xml"/></Relationships>
</file>

<file path=ppt/slides/_rels/slide5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3.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4.xml"/></Relationships>
</file>

<file path=ppt/slides/_rels/slide5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5.xml"/></Relationships>
</file>

<file path=ppt/slides/_rels/slide5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6.xml"/></Relationships>
</file>

<file path=ppt/slides/_rels/slide5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57.xml"/></Relationships>
</file>

<file path=ppt/slides/_rels/slide5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59.xml"/></Relationships>
</file>

<file path=ppt/slides/_rels/slide6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0.xml"/></Relationships>
</file>

<file path=ppt/slides/_rels/slide6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1.xml"/></Relationships>
</file>

<file path=ppt/slides/_rels/slide6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2.xml"/></Relationships>
</file>

<file path=ppt/slides/_rels/slide6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3.xml"/></Relationships>
</file>

<file path=ppt/slides/_rels/slide6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64.xml"/><Relationship Id="rId4" Type="http://schemas.openxmlformats.org/officeDocument/2006/relationships/image" Target="../media/image40.jpg"/></Relationships>
</file>

<file path=ppt/slides/_rels/slide6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41.jpg"/><Relationship Id="rId1" Type="http://schemas.openxmlformats.org/officeDocument/2006/relationships/slideLayout" Target="../slideLayouts/slideLayout65.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6.xml"/></Relationships>
</file>

<file path=ppt/slides/_rels/slide6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43.jpg"/><Relationship Id="rId1" Type="http://schemas.openxmlformats.org/officeDocument/2006/relationships/slideLayout" Target="../slideLayouts/slideLayout67.xml"/></Relationships>
</file>

<file path=ppt/slides/_rels/slide6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44.jp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69.xml"/></Relationships>
</file>

<file path=ppt/slides/_rels/slide7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0.xml"/></Relationships>
</file>

<file path=ppt/slides/_rels/slide7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1.xml"/></Relationships>
</file>

<file path=ppt/slides/_rels/slide7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2.xml"/></Relationships>
</file>

<file path=ppt/slides/_rels/slide74.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73.xml"/><Relationship Id="rId6" Type="http://schemas.openxmlformats.org/officeDocument/2006/relationships/image" Target="../media/image50.jpg"/><Relationship Id="rId5" Type="http://schemas.openxmlformats.org/officeDocument/2006/relationships/image" Target="../media/image49.jpg"/><Relationship Id="rId4" Type="http://schemas.openxmlformats.org/officeDocument/2006/relationships/image" Target="../media/image48.jpg"/></Relationships>
</file>

<file path=ppt/slides/_rels/slide7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4.xml"/></Relationships>
</file>

<file path=ppt/slides/_rels/slide7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5.xml"/></Relationships>
</file>

<file path=ppt/slides/_rels/slide7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1.jp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2.jpg"/><Relationship Id="rId1" Type="http://schemas.openxmlformats.org/officeDocument/2006/relationships/slideLayout" Target="../slideLayouts/slideLayout76.xml"/></Relationships>
</file>

<file path=ppt/slides/_rels/slide8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3.jpg"/><Relationship Id="rId1" Type="http://schemas.openxmlformats.org/officeDocument/2006/relationships/slideLayout" Target="../slideLayouts/slideLayout28.xml"/></Relationships>
</file>

<file path=ppt/slides/_rels/slide8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8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4.jp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43.xml"/></Relationships>
</file>

<file path=ppt/slides/_rels/slide8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56.jp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77.xml"/><Relationship Id="rId4" Type="http://schemas.openxmlformats.org/officeDocument/2006/relationships/image" Target="../media/image59.jpg"/></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0.jpg"/><Relationship Id="rId1" Type="http://schemas.openxmlformats.org/officeDocument/2006/relationships/slideLayout" Target="../slideLayouts/slideLayout43.xml"/><Relationship Id="rId5" Type="http://schemas.openxmlformats.org/officeDocument/2006/relationships/image" Target="../media/image62.jpg"/><Relationship Id="rId4" Type="http://schemas.openxmlformats.org/officeDocument/2006/relationships/image" Target="../media/image61.jpg"/></Relationships>
</file>

<file path=ppt/slides/_rels/slide9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9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3.jpg"/><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6.xml"/></Relationships>
</file>

<file path=ppt/slides/_rels/slide9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4.jpg"/><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9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5.jp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66.jp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4C66"/>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0" y="0"/>
            <a:ext cx="9144000" cy="6858000"/>
          </a:xfrm>
          <a:prstGeom prst="rect">
            <a:avLst/>
          </a:prstGeom>
          <a:solidFill>
            <a:srgbClr val="024C66"/>
          </a:solidFill>
          <a:ln w="0" cmpd="sng">
            <a:noFill/>
            <a:prstDash val="solid"/>
          </a:ln>
        </p:spPr>
        <p:txBody>
          <a:bodyPr vert="horz" lIns="0" tIns="0" rIns="0" bIns="0" anchor="t"/>
          <a:lstStyle/>
          <a:p>
            <a:endParaRPr/>
          </a:p>
        </p:txBody>
      </p:sp>
      <p:pic>
        <p:nvPicPr>
          <p:cNvPr id="4" name="Picture 3"/>
          <p:cNvPicPr/>
          <p:nvPr/>
        </p:nvPicPr>
        <p:blipFill>
          <a:blip r:embed="rId2"/>
          <a:stretch>
            <a:fillRect/>
          </a:stretch>
        </p:blipFill>
        <p:spPr>
          <a:xfrm>
            <a:off x="0" y="0"/>
            <a:ext cx="9144000" cy="6858000"/>
          </a:xfrm>
          <a:prstGeom prst="rect">
            <a:avLst/>
          </a:prstGeom>
        </p:spPr>
      </p:pic>
      <p:sp>
        <p:nvSpPr>
          <p:cNvPr id="5" name="Text Placeholder 4"/>
          <p:cNvSpPr>
            <a:spLocks noGrp="1"/>
          </p:cNvSpPr>
          <p:nvPr>
            <p:ph type="body" idx="10"/>
          </p:nvPr>
        </p:nvSpPr>
        <p:spPr>
          <a:xfrm>
            <a:off x="829310" y="2361565"/>
            <a:ext cx="7243445" cy="862965"/>
          </a:xfrm>
          <a:prstGeom prst="rect">
            <a:avLst/>
          </a:prstGeom>
          <a:noFill/>
          <a:ln w="0" cmpd="sng">
            <a:noFill/>
            <a:prstDash val="solid"/>
          </a:ln>
        </p:spPr>
        <p:txBody>
          <a:bodyPr vert="horz" lIns="0" tIns="63500" rIns="0" bIns="0" anchor="t"/>
          <a:lstStyle/>
          <a:p>
            <a:pPr marL="0" marR="0" indent="0" algn="ctr">
              <a:lnSpc>
                <a:spcPts val="3100"/>
              </a:lnSpc>
              <a:spcAft>
                <a:spcPts val="0"/>
              </a:spcAft>
            </a:pPr>
            <a:r>
              <a:rPr lang="en-US" sz="3000" spc="-15" dirty="0">
                <a:solidFill>
                  <a:srgbClr val="FFFFFF"/>
                </a:solidFill>
                <a:latin typeface="Calibri" panose="02020603050405020304" pitchFamily="2"/>
              </a:rPr>
              <a:t>Chapter 3 :</a:t>
            </a:r>
          </a:p>
          <a:p>
            <a:pPr marL="0" marR="0" indent="0" algn="ctr">
              <a:lnSpc>
                <a:spcPts val="3100"/>
              </a:lnSpc>
              <a:spcAft>
                <a:spcPts val="0"/>
              </a:spcAft>
            </a:pPr>
            <a:endParaRPr lang="en-US" sz="3000" spc="-15" dirty="0">
              <a:solidFill>
                <a:srgbClr val="FFFFFF"/>
              </a:solidFill>
              <a:latin typeface="Calibri" panose="02020603050405020304" pitchFamily="2"/>
            </a:endParaRPr>
          </a:p>
          <a:p>
            <a:pPr marL="0" marR="0" indent="0" algn="ctr">
              <a:lnSpc>
                <a:spcPts val="3100"/>
              </a:lnSpc>
              <a:spcAft>
                <a:spcPts val="0"/>
              </a:spcAft>
            </a:pPr>
            <a:r>
              <a:rPr lang="en-US" sz="3000" spc="-15" dirty="0">
                <a:solidFill>
                  <a:srgbClr val="FFFFFF"/>
                </a:solidFill>
                <a:latin typeface="Calibri" panose="02020603050405020304" pitchFamily="2"/>
              </a:rPr>
              <a:t>Apache Hadoop</a:t>
            </a:r>
          </a:p>
        </p:txBody>
      </p:sp>
      <p:sp>
        <p:nvSpPr>
          <p:cNvPr id="6" name="Text Placeholder 5"/>
          <p:cNvSpPr>
            <a:spLocks noGrp="1"/>
          </p:cNvSpPr>
          <p:nvPr>
            <p:ph type="body" idx="10"/>
          </p:nvPr>
        </p:nvSpPr>
        <p:spPr>
          <a:xfrm>
            <a:off x="8444865" y="6563360"/>
            <a:ext cx="457200" cy="193675"/>
          </a:xfrm>
          <a:prstGeom prst="rect">
            <a:avLst/>
          </a:prstGeom>
          <a:noFill/>
          <a:ln w="0" cmpd="sng">
            <a:noFill/>
            <a:prstDash val="solid"/>
          </a:ln>
        </p:spPr>
        <p:txBody>
          <a:bodyPr vert="horz" lIns="0" tIns="20955" rIns="0" bIns="0" anchor="t"/>
          <a:lstStyle/>
          <a:p>
            <a:pPr marL="0" marR="0" indent="0" algn="l">
              <a:lnSpc>
                <a:spcPts val="1300"/>
              </a:lnSpc>
              <a:spcAft>
                <a:spcPts val="0"/>
              </a:spcAft>
            </a:pPr>
            <a:r>
              <a:rPr lang="en-US" sz="1250" spc="-110">
                <a:solidFill>
                  <a:srgbClr val="A6A6A6"/>
                </a:solidFill>
                <a:latin typeface="Calibri" panose="02020603050405020304" pitchFamily="2"/>
              </a:rPr>
              <a:t>201406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986790"/>
            <a:ext cx="9144000" cy="587121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25">
                <a:solidFill>
                  <a:srgbClr val="0E7EA5"/>
                </a:solidFill>
                <a:latin typeface="Calibri" panose="02020603050405020304" pitchFamily="2"/>
              </a:rPr>
              <a:t>Distributed Systems </a:t>
            </a:r>
          </a:p>
        </p:txBody>
      </p:sp>
      <p:sp>
        <p:nvSpPr>
          <p:cNvPr id="5" name="Text Placeholder 4"/>
          <p:cNvSpPr>
            <a:spLocks noGrp="1"/>
          </p:cNvSpPr>
          <p:nvPr>
            <p:ph type="body" idx="10"/>
          </p:nvPr>
        </p:nvSpPr>
        <p:spPr>
          <a:xfrm>
            <a:off x="560705" y="1187450"/>
            <a:ext cx="5386070" cy="1433830"/>
          </a:xfrm>
          <a:prstGeom prst="rect">
            <a:avLst/>
          </a:prstGeom>
          <a:noFill/>
          <a:ln w="0" cmpd="sng">
            <a:noFill/>
            <a:prstDash val="solid"/>
          </a:ln>
        </p:spPr>
        <p:txBody>
          <a:bodyPr vert="horz" lIns="0" tIns="5715" rIns="0" bIns="0" anchor="t"/>
          <a:lstStyle/>
          <a:p>
            <a:pPr marL="0" marR="0" indent="0" algn="just">
              <a:lnSpc>
                <a:spcPts val="2200"/>
              </a:lnSpc>
              <a:spcAft>
                <a:spcPts val="0"/>
              </a:spcAft>
            </a:pPr>
            <a:r>
              <a:rPr lang="en-US" sz="750" spc="10" dirty="0">
                <a:solidFill>
                  <a:srgbClr val="2EA6C8"/>
                </a:solidFill>
                <a:latin typeface="Wingdings" panose="02020603050405020304" pitchFamily="2"/>
              </a:rPr>
              <a:t>!</a:t>
            </a:r>
            <a:r>
              <a:rPr lang="en-US" sz="1950" b="1" spc="10" dirty="0">
                <a:solidFill>
                  <a:srgbClr val="040406"/>
                </a:solidFill>
                <a:latin typeface="Calibri" panose="02020603050405020304" pitchFamily="2"/>
              </a:rPr>
              <a:t> The be</a:t>
            </a:r>
            <a:r>
              <a:rPr lang="en-US" sz="1650" b="1" spc="10" dirty="0">
                <a:solidFill>
                  <a:srgbClr val="040406"/>
                </a:solidFill>
                <a:latin typeface="Verdana" panose="02020603050405020304" pitchFamily="2"/>
              </a:rPr>
              <a:t>tt</a:t>
            </a:r>
            <a:r>
              <a:rPr lang="en-US" sz="1950" b="1" spc="10" dirty="0">
                <a:solidFill>
                  <a:srgbClr val="040406"/>
                </a:solidFill>
                <a:latin typeface="Calibri" panose="02020603050405020304" pitchFamily="2"/>
              </a:rPr>
              <a:t>er solu</a:t>
            </a:r>
            <a:r>
              <a:rPr lang="en-US" sz="1650" b="1" spc="10" dirty="0">
                <a:solidFill>
                  <a:srgbClr val="040406"/>
                </a:solidFill>
                <a:latin typeface="Verdana" panose="02020603050405020304" pitchFamily="2"/>
              </a:rPr>
              <a:t>ti</a:t>
            </a:r>
            <a:r>
              <a:rPr lang="en-US" sz="1950" b="1" spc="10" dirty="0">
                <a:solidFill>
                  <a:srgbClr val="040406"/>
                </a:solidFill>
                <a:latin typeface="Calibri" panose="02020603050405020304" pitchFamily="2"/>
              </a:rPr>
              <a:t>on: more computers </a:t>
            </a:r>
          </a:p>
          <a:p>
            <a:pPr marL="411480" marR="0" indent="228600" algn="just">
              <a:lnSpc>
                <a:spcPts val="2000"/>
              </a:lnSpc>
              <a:spcBef>
                <a:spcPts val="680"/>
              </a:spcBef>
              <a:spcAft>
                <a:spcPts val="0"/>
              </a:spcAft>
              <a:buFont typeface="Symbol"/>
              <a:buChar char="."/>
            </a:pPr>
            <a:r>
              <a:rPr lang="en-US" sz="2000" spc="-20" dirty="0">
                <a:solidFill>
                  <a:srgbClr val="040406"/>
                </a:solidFill>
                <a:latin typeface="Calibri" panose="02020603050405020304" pitchFamily="2"/>
              </a:rPr>
              <a:t>Distributed systems evolved </a:t>
            </a:r>
          </a:p>
          <a:p>
            <a:pPr marL="411480" marR="0" indent="228600" algn="just">
              <a:lnSpc>
                <a:spcPts val="2000"/>
              </a:lnSpc>
              <a:spcBef>
                <a:spcPts val="650"/>
              </a:spcBef>
              <a:spcAft>
                <a:spcPts val="0"/>
              </a:spcAft>
              <a:buFont typeface="Symbol"/>
              <a:buChar char="."/>
            </a:pPr>
            <a:r>
              <a:rPr lang="en-US" sz="2000" spc="0" dirty="0">
                <a:solidFill>
                  <a:srgbClr val="040406"/>
                </a:solidFill>
                <a:latin typeface="Calibri" panose="02020603050405020304" pitchFamily="2"/>
              </a:rPr>
              <a:t>Use </a:t>
            </a:r>
            <a:r>
              <a:rPr lang="en-US" sz="2000" spc="0" dirty="0" err="1">
                <a:solidFill>
                  <a:srgbClr val="040406"/>
                </a:solidFill>
                <a:latin typeface="Calibri" panose="02020603050405020304" pitchFamily="2"/>
              </a:rPr>
              <a:t>mulFple</a:t>
            </a:r>
            <a:r>
              <a:rPr lang="en-US" sz="2000" spc="0" dirty="0">
                <a:solidFill>
                  <a:srgbClr val="040406"/>
                </a:solidFill>
                <a:latin typeface="Calibri" panose="02020603050405020304" pitchFamily="2"/>
              </a:rPr>
              <a:t> machines for a single job </a:t>
            </a:r>
          </a:p>
          <a:p>
            <a:pPr marL="411480" marR="0" indent="228600" algn="just">
              <a:lnSpc>
                <a:spcPts val="2300"/>
              </a:lnSpc>
              <a:spcBef>
                <a:spcPts val="510"/>
              </a:spcBef>
              <a:spcAft>
                <a:spcPts val="840"/>
              </a:spcAft>
              <a:buFont typeface="Symbol"/>
              <a:buChar char="."/>
            </a:pPr>
            <a:r>
              <a:rPr lang="en-US" sz="2000" spc="-20" dirty="0">
                <a:solidFill>
                  <a:srgbClr val="040406"/>
                </a:solidFill>
                <a:latin typeface="Calibri" panose="02020603050405020304" pitchFamily="2"/>
              </a:rPr>
              <a:t>MPI, (Message Passing Interface), for example </a:t>
            </a:r>
          </a:p>
        </p:txBody>
      </p:sp>
      <p:sp>
        <p:nvSpPr>
          <p:cNvPr id="6" name="Text Placeholder 5"/>
          <p:cNvSpPr>
            <a:spLocks noGrp="1"/>
          </p:cNvSpPr>
          <p:nvPr>
            <p:ph type="body" idx="10"/>
          </p:nvPr>
        </p:nvSpPr>
        <p:spPr>
          <a:xfrm>
            <a:off x="737870" y="2926715"/>
            <a:ext cx="4337050" cy="1364615"/>
          </a:xfrm>
          <a:prstGeom prst="rect">
            <a:avLst/>
          </a:prstGeom>
          <a:noFill/>
          <a:ln w="0" cmpd="sng">
            <a:noFill/>
            <a:prstDash val="solid"/>
          </a:ln>
        </p:spPr>
        <p:txBody>
          <a:bodyPr vert="horz" lIns="0" tIns="35560" rIns="0" bIns="0" anchor="t">
            <a:normAutofit fontScale="50000" lnSpcReduction="20000"/>
          </a:bodyPr>
          <a:lstStyle/>
          <a:p>
            <a:pPr marL="0" marR="0" indent="0" algn="just">
              <a:lnSpc>
                <a:spcPts val="1900"/>
              </a:lnSpc>
              <a:spcAft>
                <a:spcPts val="0"/>
              </a:spcAft>
            </a:pPr>
            <a:r>
              <a:rPr lang="en-US" sz="1800" spc="0" dirty="0">
                <a:solidFill>
                  <a:srgbClr val="FFFFFF"/>
                </a:solidFill>
                <a:latin typeface="Calibri" panose="02020603050405020304" pitchFamily="2"/>
              </a:rPr>
              <a:t>“In pioneer days they used oxen for heavy </a:t>
            </a:r>
          </a:p>
          <a:p>
            <a:pPr marL="0" marR="0" indent="0" algn="just">
              <a:lnSpc>
                <a:spcPts val="1900"/>
              </a:lnSpc>
              <a:spcBef>
                <a:spcPts val="240"/>
              </a:spcBef>
              <a:spcAft>
                <a:spcPts val="0"/>
              </a:spcAft>
            </a:pPr>
            <a:r>
              <a:rPr lang="en-US" sz="1800" spc="-15" dirty="0">
                <a:solidFill>
                  <a:srgbClr val="FFFFFF"/>
                </a:solidFill>
                <a:latin typeface="Calibri" panose="02020603050405020304" pitchFamily="2"/>
              </a:rPr>
              <a:t>pulling, and when one ox couldn’t budge a log, </a:t>
            </a:r>
          </a:p>
          <a:p>
            <a:pPr marL="0" marR="0" indent="0" algn="just">
              <a:lnSpc>
                <a:spcPts val="1900"/>
              </a:lnSpc>
              <a:spcBef>
                <a:spcPts val="355"/>
              </a:spcBef>
              <a:spcAft>
                <a:spcPts val="0"/>
              </a:spcAft>
            </a:pPr>
            <a:r>
              <a:rPr lang="en-US" sz="1800" spc="-15" dirty="0">
                <a:solidFill>
                  <a:srgbClr val="FFFFFF"/>
                </a:solidFill>
                <a:latin typeface="Calibri" panose="02020603050405020304" pitchFamily="2"/>
              </a:rPr>
              <a:t>we didn’t try to grow a larger ox. We shouldn’t </a:t>
            </a:r>
          </a:p>
          <a:p>
            <a:pPr marL="0" marR="0" indent="0" algn="just">
              <a:lnSpc>
                <a:spcPts val="1900"/>
              </a:lnSpc>
              <a:spcBef>
                <a:spcPts val="265"/>
              </a:spcBef>
              <a:spcAft>
                <a:spcPts val="0"/>
              </a:spcAft>
            </a:pPr>
            <a:r>
              <a:rPr lang="en-US" sz="1800" spc="0" dirty="0">
                <a:solidFill>
                  <a:srgbClr val="FFFFFF"/>
                </a:solidFill>
                <a:latin typeface="Calibri" panose="02020603050405020304" pitchFamily="2"/>
              </a:rPr>
              <a:t>be trying for bigger computers, but for </a:t>
            </a:r>
            <a:r>
              <a:rPr lang="en-US" sz="1750" b="1" i="1" spc="0" dirty="0">
                <a:solidFill>
                  <a:srgbClr val="FFFFFF"/>
                </a:solidFill>
                <a:latin typeface="Calibri" panose="02020603050405020304" pitchFamily="2"/>
              </a:rPr>
              <a:t>more </a:t>
            </a:r>
          </a:p>
          <a:p>
            <a:pPr marL="0" marR="0" indent="0" algn="just">
              <a:lnSpc>
                <a:spcPts val="1900"/>
              </a:lnSpc>
              <a:spcBef>
                <a:spcPts val="325"/>
              </a:spcBef>
              <a:spcAft>
                <a:spcPts val="0"/>
              </a:spcAft>
            </a:pPr>
            <a:r>
              <a:rPr lang="en-US" sz="1750" b="1" i="1" spc="10" dirty="0">
                <a:solidFill>
                  <a:srgbClr val="FFFFFF"/>
                </a:solidFill>
                <a:latin typeface="Calibri" panose="02020603050405020304" pitchFamily="2"/>
              </a:rPr>
              <a:t>systems </a:t>
            </a:r>
            <a:r>
              <a:rPr lang="en-US" sz="1800" spc="10" dirty="0">
                <a:solidFill>
                  <a:srgbClr val="FFFFFF"/>
                </a:solidFill>
                <a:latin typeface="Calibri" panose="02020603050405020304" pitchFamily="2"/>
              </a:rPr>
              <a:t>of computers.” </a:t>
            </a:r>
          </a:p>
        </p:txBody>
      </p:sp>
      <p:sp>
        <p:nvSpPr>
          <p:cNvPr id="7" name="Text Placeholder 6"/>
          <p:cNvSpPr>
            <a:spLocks noGrp="1"/>
          </p:cNvSpPr>
          <p:nvPr>
            <p:ph type="body" idx="10"/>
          </p:nvPr>
        </p:nvSpPr>
        <p:spPr>
          <a:xfrm>
            <a:off x="3477895" y="4291330"/>
            <a:ext cx="1459865" cy="268605"/>
          </a:xfrm>
          <a:prstGeom prst="rect">
            <a:avLst/>
          </a:prstGeom>
          <a:noFill/>
          <a:ln w="0" cmpd="sng">
            <a:noFill/>
            <a:prstDash val="solid"/>
          </a:ln>
        </p:spPr>
        <p:txBody>
          <a:bodyPr vert="horz" lIns="0" tIns="30480" rIns="0" bIns="0" anchor="t"/>
          <a:lstStyle/>
          <a:p>
            <a:pPr marL="0" marR="0" indent="0" algn="l">
              <a:lnSpc>
                <a:spcPts val="1800"/>
              </a:lnSpc>
              <a:spcAft>
                <a:spcPts val="0"/>
              </a:spcAft>
            </a:pPr>
            <a:r>
              <a:rPr lang="en-US" sz="1800" spc="-35" dirty="0">
                <a:solidFill>
                  <a:srgbClr val="FFFFFF"/>
                </a:solidFill>
                <a:latin typeface="Calibri" panose="02020603050405020304" pitchFamily="2"/>
              </a:rPr>
              <a:t>– Grace Hopper </a:t>
            </a:r>
          </a:p>
        </p:txBody>
      </p:sp>
      <p:sp>
        <p:nvSpPr>
          <p:cNvPr id="8" name="Text Placeholder 7"/>
          <p:cNvSpPr>
            <a:spLocks noGrp="1"/>
          </p:cNvSpPr>
          <p:nvPr>
            <p:ph type="body" idx="10"/>
          </p:nvPr>
        </p:nvSpPr>
        <p:spPr>
          <a:xfrm>
            <a:off x="1892935" y="6405245"/>
            <a:ext cx="6906895" cy="252730"/>
          </a:xfrm>
          <a:prstGeom prst="rect">
            <a:avLst/>
          </a:prstGeom>
          <a:noFill/>
          <a:ln w="0" cmpd="sng">
            <a:noFill/>
            <a:prstDash val="solid"/>
          </a:ln>
        </p:spPr>
        <p:txBody>
          <a:bodyPr vert="horz" lIns="0" tIns="26670" rIns="0" bIns="0" anchor="t"/>
          <a:lstStyle/>
          <a:p>
            <a:pPr marL="0" marR="0" indent="0" algn="l">
              <a:lnSpc>
                <a:spcPts val="500"/>
              </a:lnSpc>
              <a:spcAft>
                <a:spcPts val="0"/>
              </a:spcAft>
            </a:pPr>
            <a:r>
              <a:rPr lang="en-US" sz="1150" spc="-25">
                <a:solidFill>
                  <a:srgbClr val="FFFFFF"/>
                </a:solidFill>
                <a:latin typeface="Calibri" panose="02020603050405020304" pitchFamily="2"/>
              </a:rPr>
              <a:t>© Copyright 2010/2014 </a:t>
            </a:r>
          </a:p>
          <a:p>
            <a:pPr marL="777240" marR="0" indent="0" algn="l">
              <a:lnSpc>
                <a:spcPts val="1100"/>
              </a:lnSpc>
              <a:spcBef>
                <a:spcPts val="0"/>
              </a:spcBef>
              <a:spcAft>
                <a:spcPts val="0"/>
              </a:spcAft>
            </a:pPr>
            <a:r>
              <a:rPr lang="en-US" sz="1500" b="1" spc="90">
                <a:solidFill>
                  <a:srgbClr val="FFFFFF"/>
                </a:solidFill>
                <a:latin typeface="Arial" panose="02020603050405020304" pitchFamily="2"/>
              </a:rPr>
              <a:t>Database </a:t>
            </a:r>
          </a:p>
          <a:p>
            <a:pPr marL="1371600" marR="0" indent="0" algn="l">
              <a:lnSpc>
                <a:spcPts val="100"/>
              </a:lnSpc>
              <a:spcBef>
                <a:spcPts val="0"/>
              </a:spcBef>
              <a:spcAft>
                <a:spcPts val="0"/>
              </a:spcAft>
            </a:pPr>
            <a:r>
              <a:rPr lang="en-US" sz="1150" spc="0">
                <a:solidFill>
                  <a:srgbClr val="FFFFFF"/>
                </a:solidFill>
                <a:latin typeface="Calibri" panose="02020603050405020304" pitchFamily="2"/>
              </a:rPr>
              <a:t>Cloudera. All rights reserved. Not to be reproduced without </a:t>
            </a:r>
            <a:r>
              <a:rPr lang="en-US" sz="1500" b="1" spc="0">
                <a:solidFill>
                  <a:srgbClr val="FFFFFF"/>
                </a:solidFill>
                <a:latin typeface="Arial" panose="02020603050405020304" pitchFamily="2"/>
              </a:rPr>
              <a:t>Hadoop Clus </a:t>
            </a:r>
          </a:p>
          <a:p>
            <a:pPr marL="4754880" marR="0" indent="0" algn="l">
              <a:lnSpc>
                <a:spcPct val="100000"/>
              </a:lnSpc>
              <a:spcBef>
                <a:spcPts val="0"/>
              </a:spcBef>
              <a:spcAft>
                <a:spcPts val="0"/>
              </a:spcAft>
              <a:tabLst>
                <a:tab pos="6903720" algn="r"/>
              </a:tabLst>
            </a:pPr>
            <a:r>
              <a:rPr lang="en-US" sz="1150" spc="0">
                <a:solidFill>
                  <a:srgbClr val="FFFFFF"/>
                </a:solidFill>
                <a:latin typeface="Calibri" panose="02020603050405020304" pitchFamily="2"/>
              </a:rPr>
              <a:t>prior wri&gt;en consent. </a:t>
            </a:r>
            <a:r>
              <a:rPr lang="en-US" sz="1100" b="1" spc="0">
                <a:solidFill>
                  <a:srgbClr val="FFFFFF"/>
                </a:solidFill>
                <a:latin typeface="Calibri" panose="02020603050405020304" pitchFamily="2"/>
              </a:rPr>
              <a:t>1"16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7321550" y="1173480"/>
            <a:ext cx="1441450" cy="2523490"/>
          </a:xfrm>
          <a:prstGeom prst="rect">
            <a:avLst/>
          </a:prstGeom>
        </p:spPr>
      </p:pic>
      <p:pic>
        <p:nvPicPr>
          <p:cNvPr id="7" name="Picture 6"/>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Impala: High Performance Queries </a:t>
            </a:r>
          </a:p>
        </p:txBody>
      </p:sp>
      <p:graphicFrame>
        <p:nvGraphicFramePr>
          <p:cNvPr id="4" name="Table 3"/>
          <p:cNvGraphicFramePr>
            <a:graphicFrameLocks noGrp="1"/>
          </p:cNvGraphicFramePr>
          <p:nvPr/>
        </p:nvGraphicFramePr>
        <p:xfrm>
          <a:off x="0" y="1169670"/>
          <a:ext cx="9144000" cy="3249930"/>
        </p:xfrm>
        <a:graphic>
          <a:graphicData uri="http://schemas.openxmlformats.org/drawingml/2006/table">
            <a:tbl>
              <a:tblPr/>
              <a:tblGrid>
                <a:gridCol w="7321550">
                  <a:extLst>
                    <a:ext uri="{9D8B030D-6E8A-4147-A177-3AD203B41FA5}">
                      <a16:colId xmlns:a16="http://schemas.microsoft.com/office/drawing/2014/main" val="20000"/>
                    </a:ext>
                  </a:extLst>
                </a:gridCol>
                <a:gridCol w="1822450">
                  <a:extLst>
                    <a:ext uri="{9D8B030D-6E8A-4147-A177-3AD203B41FA5}">
                      <a16:colId xmlns:a16="http://schemas.microsoft.com/office/drawing/2014/main" val="20001"/>
                    </a:ext>
                  </a:extLst>
                </a:gridCol>
              </a:tblGrid>
              <a:tr h="3249930">
                <a:tc>
                  <a:txBody>
                    <a:bodyPr/>
                    <a:lstStyle/>
                    <a:p>
                      <a:pPr marL="548640" marR="0" indent="182880" algn="l">
                        <a:lnSpc>
                          <a:spcPts val="2100"/>
                        </a:lnSpc>
                        <a:spcBef>
                          <a:spcPts val="250"/>
                        </a:spcBef>
                        <a:spcAft>
                          <a:spcPts val="0"/>
                        </a:spcAft>
                        <a:buFont typeface="Symbol"/>
                        <a:buChar char="·"/>
                      </a:pPr>
                      <a:r>
                        <a:rPr lang="en-US" sz="1950" b="1" spc="0">
                          <a:solidFill>
                            <a:srgbClr val="000000"/>
                          </a:solidFill>
                          <a:latin typeface="Calibri" panose="02020603050405020304" pitchFamily="2"/>
                        </a:rPr>
                        <a:t>High</a:t>
                      </a:r>
                      <a:r>
                        <a:rPr lang="en-US" sz="1450" b="1" spc="0">
                          <a:solidFill>
                            <a:srgbClr val="000000"/>
                          </a:solidFill>
                          <a:latin typeface="Verdana" panose="02020603050405020304" pitchFamily="2"/>
                        </a:rPr>
                        <a:t>-</a:t>
                      </a:r>
                      <a:r>
                        <a:rPr lang="en-US" sz="1950" b="1" spc="0">
                          <a:solidFill>
                            <a:srgbClr val="000000"/>
                          </a:solidFill>
                          <a:latin typeface="Calibri" panose="02020603050405020304" pitchFamily="2"/>
                        </a:rPr>
                        <a:t>performance SQL engine for vast amounts of data </a:t>
                      </a:r>
                    </a:p>
                    <a:p>
                      <a:pPr marL="960120" marR="0" indent="0" algn="l">
                        <a:lnSpc>
                          <a:spcPts val="2200"/>
                        </a:lnSpc>
                        <a:spcBef>
                          <a:spcPts val="520"/>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Similar query language to HiveQL </a:t>
                      </a:r>
                    </a:p>
                    <a:p>
                      <a:pPr marL="960120" marR="0" indent="0" algn="l">
                        <a:lnSpc>
                          <a:spcPts val="2200"/>
                        </a:lnSpc>
                        <a:spcBef>
                          <a:spcPts val="455"/>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10 to 50+ Mmes faster than Hive, Pig, or MapReduce </a:t>
                      </a:r>
                    </a:p>
                    <a:p>
                      <a:pPr marL="548640" marR="0" indent="182880" algn="l">
                        <a:lnSpc>
                          <a:spcPts val="2100"/>
                        </a:lnSpc>
                        <a:spcBef>
                          <a:spcPts val="1655"/>
                        </a:spcBef>
                        <a:spcAft>
                          <a:spcPts val="0"/>
                        </a:spcAft>
                        <a:buFont typeface="Symbol"/>
                        <a:buChar char="·"/>
                      </a:pPr>
                      <a:r>
                        <a:rPr lang="en-US" sz="1950" b="1" spc="0">
                          <a:solidFill>
                            <a:srgbClr val="000000"/>
                          </a:solidFill>
                          <a:latin typeface="Calibri" panose="02020603050405020304" pitchFamily="2"/>
                        </a:rPr>
                        <a:t>Impala runs on Hadoop clusters </a:t>
                      </a:r>
                    </a:p>
                    <a:p>
                      <a:pPr marL="960120" marR="0" indent="0" algn="l">
                        <a:lnSpc>
                          <a:spcPts val="2200"/>
                        </a:lnSpc>
                        <a:spcBef>
                          <a:spcPts val="490"/>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Data stored in HDFS </a:t>
                      </a:r>
                    </a:p>
                    <a:p>
                      <a:pPr marL="960120" marR="0" indent="0" algn="l">
                        <a:lnSpc>
                          <a:spcPts val="2200"/>
                        </a:lnSpc>
                        <a:spcBef>
                          <a:spcPts val="485"/>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Does not use MapReduce </a:t>
                      </a:r>
                    </a:p>
                    <a:p>
                      <a:pPr marL="548640" marR="0" indent="182880" algn="l">
                        <a:lnSpc>
                          <a:spcPts val="2100"/>
                        </a:lnSpc>
                        <a:spcBef>
                          <a:spcPts val="1625"/>
                        </a:spcBef>
                        <a:spcAft>
                          <a:spcPts val="0"/>
                        </a:spcAft>
                        <a:buFont typeface="Symbol"/>
                        <a:buChar char="·"/>
                      </a:pPr>
                      <a:r>
                        <a:rPr lang="en-US" sz="1950" b="1" spc="0">
                          <a:solidFill>
                            <a:srgbClr val="000000"/>
                          </a:solidFill>
                          <a:latin typeface="Calibri" panose="02020603050405020304" pitchFamily="2"/>
                        </a:rPr>
                        <a:t>Developed by Cloudera </a:t>
                      </a:r>
                    </a:p>
                    <a:p>
                      <a:pPr marL="960120" marR="0" indent="0" algn="l">
                        <a:lnSpc>
                          <a:spcPts val="2300"/>
                        </a:lnSpc>
                        <a:spcBef>
                          <a:spcPts val="515"/>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100% open source, released under the Apache so</a:t>
                      </a:r>
                      <a:r>
                        <a:rPr lang="en-US" sz="1900" spc="0">
                          <a:solidFill>
                            <a:srgbClr val="000000"/>
                          </a:solidFill>
                          <a:latin typeface="Arial" panose="02020603050405020304" pitchFamily="2"/>
                        </a:rPr>
                        <a:t>ft</a:t>
                      </a:r>
                      <a:r>
                        <a:rPr lang="en-US" sz="1950" spc="0">
                          <a:solidFill>
                            <a:srgbClr val="000000"/>
                          </a:solidFill>
                          <a:latin typeface="Calibri" panose="02020603050405020304" pitchFamily="2"/>
                        </a:rPr>
                        <a:t>ware </a:t>
                      </a:r>
                    </a:p>
                    <a:p>
                      <a:pPr marL="1097280" marR="0" indent="0" algn="l">
                        <a:lnSpc>
                          <a:spcPts val="1700"/>
                        </a:lnSpc>
                        <a:spcBef>
                          <a:spcPts val="270"/>
                        </a:spcBef>
                        <a:spcAft>
                          <a:spcPts val="0"/>
                        </a:spcAft>
                      </a:pPr>
                      <a:r>
                        <a:rPr lang="en-US" sz="1950" spc="0">
                          <a:solidFill>
                            <a:srgbClr val="000000"/>
                          </a:solidFill>
                          <a:latin typeface="Calibri" panose="02020603050405020304" pitchFamily="2"/>
                        </a:rPr>
                        <a:t>license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8" name="Text Placeholder 7"/>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2</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25 </a:t>
            </a:r>
          </a:p>
        </p:txBody>
      </p:sp>
      <p:cxnSp>
        <p:nvCxnSpPr>
          <p:cNvPr id="9" name="Straight Connector 8"/>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10">
                <a:solidFill>
                  <a:srgbClr val="107FA7"/>
                </a:solidFill>
                <a:latin typeface="Calibri" panose="02020603050405020304" pitchFamily="2"/>
              </a:rPr>
              <a:t>Which to Choose?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95000"/>
          </a:bodyPr>
          <a:lstStyle/>
          <a:p>
            <a:pPr marL="548640" marR="0" indent="182880" algn="l">
              <a:lnSpc>
                <a:spcPts val="2100"/>
              </a:lnSpc>
              <a:spcAft>
                <a:spcPts val="0"/>
              </a:spcAft>
              <a:buFont typeface="Symbol"/>
              <a:buChar char="·"/>
            </a:pPr>
            <a:r>
              <a:rPr lang="en-US" sz="1950" b="1" spc="-25" dirty="0">
                <a:solidFill>
                  <a:srgbClr val="000000"/>
                </a:solidFill>
                <a:latin typeface="Calibri" panose="02020603050405020304" pitchFamily="2"/>
              </a:rPr>
              <a:t>Use Impala when... </a:t>
            </a:r>
          </a:p>
          <a:p>
            <a:pPr marL="914400" marR="0" indent="0" algn="l">
              <a:lnSpc>
                <a:spcPts val="2300"/>
              </a:lnSpc>
              <a:spcBef>
                <a:spcPts val="510"/>
              </a:spcBef>
              <a:spcAft>
                <a:spcPts val="0"/>
              </a:spcAft>
            </a:pPr>
            <a:r>
              <a:rPr lang="en-US" sz="1550" spc="10" dirty="0">
                <a:solidFill>
                  <a:srgbClr val="107FA7"/>
                </a:solidFill>
                <a:latin typeface="Arial" panose="02020603050405020304" pitchFamily="2"/>
              </a:rPr>
              <a:t>–</a:t>
            </a:r>
            <a:r>
              <a:rPr lang="en-US" sz="2000" spc="10" dirty="0">
                <a:solidFill>
                  <a:srgbClr val="000000"/>
                </a:solidFill>
                <a:latin typeface="Calibri" panose="02020603050405020304" pitchFamily="2"/>
              </a:rPr>
              <a:t> You need near real</a:t>
            </a:r>
            <a:r>
              <a:rPr lang="en-US" sz="1800" spc="10" dirty="0">
                <a:solidFill>
                  <a:srgbClr val="000000"/>
                </a:solidFill>
                <a:latin typeface="Arial" panose="02020603050405020304" pitchFamily="2"/>
              </a:rPr>
              <a:t>-ti</a:t>
            </a:r>
            <a:r>
              <a:rPr lang="en-US" sz="2000" spc="10" dirty="0">
                <a:solidFill>
                  <a:srgbClr val="000000"/>
                </a:solidFill>
                <a:latin typeface="Calibri" panose="02020603050405020304" pitchFamily="2"/>
              </a:rPr>
              <a:t>me responses to ad hoc queries </a:t>
            </a:r>
          </a:p>
          <a:p>
            <a:pPr marL="914400" marR="0" indent="0" algn="l">
              <a:lnSpc>
                <a:spcPts val="2200"/>
              </a:lnSpc>
              <a:spcBef>
                <a:spcPts val="400"/>
              </a:spcBef>
              <a:spcAft>
                <a:spcPts val="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You have structured data with a defined schema </a:t>
            </a:r>
          </a:p>
          <a:p>
            <a:pPr marL="548640" marR="0" indent="182880" algn="l">
              <a:lnSpc>
                <a:spcPts val="2100"/>
              </a:lnSpc>
              <a:spcBef>
                <a:spcPts val="1650"/>
              </a:spcBef>
              <a:spcAft>
                <a:spcPts val="0"/>
              </a:spcAft>
              <a:buFont typeface="Symbol"/>
              <a:buChar char="·"/>
            </a:pPr>
            <a:r>
              <a:rPr lang="en-US" sz="1950" b="1" spc="-25" dirty="0">
                <a:solidFill>
                  <a:srgbClr val="000000"/>
                </a:solidFill>
                <a:latin typeface="Calibri" panose="02020603050405020304" pitchFamily="2"/>
              </a:rPr>
              <a:t>Use Hive or Pig when... </a:t>
            </a:r>
          </a:p>
          <a:p>
            <a:pPr marL="1097280" marR="640080" indent="0" algn="l">
              <a:lnSpc>
                <a:spcPts val="2400"/>
              </a:lnSpc>
              <a:spcBef>
                <a:spcPts val="365"/>
              </a:spcBef>
              <a:spcAft>
                <a:spcPts val="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You need support for custom file types, complex data types, or external func</a:t>
            </a:r>
            <a:r>
              <a:rPr lang="en-US" sz="1800" spc="0" dirty="0">
                <a:solidFill>
                  <a:srgbClr val="000000"/>
                </a:solidFill>
                <a:latin typeface="Arial" panose="02020603050405020304" pitchFamily="2"/>
              </a:rPr>
              <a:t>ti</a:t>
            </a:r>
            <a:r>
              <a:rPr lang="en-US" sz="2000" spc="0" dirty="0">
                <a:solidFill>
                  <a:srgbClr val="000000"/>
                </a:solidFill>
                <a:latin typeface="Calibri" panose="02020603050405020304" pitchFamily="2"/>
              </a:rPr>
              <a:t>ons </a:t>
            </a:r>
          </a:p>
          <a:p>
            <a:pPr marL="548640" marR="0" indent="182880" algn="l">
              <a:lnSpc>
                <a:spcPts val="2100"/>
              </a:lnSpc>
              <a:spcBef>
                <a:spcPts val="1585"/>
              </a:spcBef>
              <a:spcAft>
                <a:spcPts val="0"/>
              </a:spcAft>
              <a:buFont typeface="Symbol"/>
              <a:buChar char="·"/>
            </a:pPr>
            <a:r>
              <a:rPr lang="en-US" sz="1950" b="1" spc="-25" dirty="0">
                <a:solidFill>
                  <a:srgbClr val="000000"/>
                </a:solidFill>
                <a:latin typeface="Calibri" panose="02020603050405020304" pitchFamily="2"/>
              </a:rPr>
              <a:t>Use Pig when... </a:t>
            </a:r>
          </a:p>
          <a:p>
            <a:pPr marL="914400" marR="0" indent="0" algn="l">
              <a:lnSpc>
                <a:spcPts val="2700"/>
              </a:lnSpc>
              <a:spcBef>
                <a:spcPts val="80"/>
              </a:spcBef>
              <a:spcAft>
                <a:spcPts val="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You have developers experienced with wri</a:t>
            </a:r>
            <a:r>
              <a:rPr lang="en-US" sz="1800" spc="0" dirty="0">
                <a:solidFill>
                  <a:srgbClr val="000000"/>
                </a:solidFill>
                <a:latin typeface="Arial" panose="02020603050405020304" pitchFamily="2"/>
              </a:rPr>
              <a:t>ti</a:t>
            </a:r>
            <a:r>
              <a:rPr lang="en-US" sz="2000" spc="0" dirty="0">
                <a:solidFill>
                  <a:srgbClr val="000000"/>
                </a:solidFill>
                <a:latin typeface="Calibri" panose="02020603050405020304" pitchFamily="2"/>
              </a:rPr>
              <a:t>ng scripts </a:t>
            </a:r>
            <a:br>
              <a:rPr dirty="0"/>
            </a:b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Your data is unstructured/mul</a:t>
            </a:r>
            <a:r>
              <a:rPr lang="en-US" sz="1800" spc="0" dirty="0">
                <a:solidFill>
                  <a:srgbClr val="000000"/>
                </a:solidFill>
                <a:latin typeface="Arial" panose="02020603050405020304" pitchFamily="2"/>
              </a:rPr>
              <a:t>ti-</a:t>
            </a:r>
            <a:r>
              <a:rPr lang="en-US" sz="2000" spc="0" dirty="0">
                <a:solidFill>
                  <a:srgbClr val="000000"/>
                </a:solidFill>
                <a:latin typeface="Calibri" panose="02020603050405020304" pitchFamily="2"/>
              </a:rPr>
              <a:t>structured </a:t>
            </a:r>
          </a:p>
          <a:p>
            <a:pPr marL="548640" marR="0" indent="182880" algn="l">
              <a:lnSpc>
                <a:spcPts val="2100"/>
              </a:lnSpc>
              <a:spcBef>
                <a:spcPts val="1585"/>
              </a:spcBef>
              <a:spcAft>
                <a:spcPts val="0"/>
              </a:spcAft>
              <a:buFont typeface="Symbol"/>
              <a:buChar char="·"/>
            </a:pPr>
            <a:r>
              <a:rPr lang="en-US" sz="1950" b="1" spc="-25" dirty="0">
                <a:solidFill>
                  <a:srgbClr val="000000"/>
                </a:solidFill>
                <a:latin typeface="Calibri" panose="02020603050405020304" pitchFamily="2"/>
              </a:rPr>
              <a:t>Use Hive When... </a:t>
            </a:r>
          </a:p>
          <a:p>
            <a:pPr marL="914400" marR="0" indent="0" algn="l">
              <a:lnSpc>
                <a:spcPts val="2200"/>
              </a:lnSpc>
              <a:spcBef>
                <a:spcPts val="480"/>
              </a:spcBef>
              <a:spcAft>
                <a:spcPts val="0"/>
              </a:spcAft>
            </a:pPr>
            <a:r>
              <a:rPr lang="en-US" sz="1550" spc="10" dirty="0">
                <a:solidFill>
                  <a:srgbClr val="107FA7"/>
                </a:solidFill>
                <a:latin typeface="Arial" panose="02020603050405020304" pitchFamily="2"/>
              </a:rPr>
              <a:t>–</a:t>
            </a:r>
            <a:r>
              <a:rPr lang="en-US" sz="2000" spc="10" dirty="0">
                <a:solidFill>
                  <a:srgbClr val="000000"/>
                </a:solidFill>
                <a:latin typeface="Calibri" panose="02020603050405020304" pitchFamily="2"/>
              </a:rPr>
              <a:t> You have analysts familiar with SQL </a:t>
            </a:r>
          </a:p>
          <a:p>
            <a:pPr marL="914400" marR="0" indent="0" algn="l">
              <a:lnSpc>
                <a:spcPts val="2300"/>
              </a:lnSpc>
              <a:spcBef>
                <a:spcPts val="470"/>
              </a:spcBef>
              <a:spcAft>
                <a:spcPts val="4575"/>
              </a:spcAft>
            </a:pPr>
            <a:r>
              <a:rPr lang="en-US" sz="1550" spc="10" dirty="0">
                <a:solidFill>
                  <a:srgbClr val="107FA7"/>
                </a:solidFill>
                <a:latin typeface="Arial" panose="02020603050405020304" pitchFamily="2"/>
              </a:rPr>
              <a:t>–</a:t>
            </a:r>
            <a:r>
              <a:rPr lang="en-US" sz="2000" spc="10" dirty="0">
                <a:solidFill>
                  <a:srgbClr val="000000"/>
                </a:solidFill>
                <a:latin typeface="Calibri" panose="02020603050405020304" pitchFamily="2"/>
              </a:rPr>
              <a:t> You are integra</a:t>
            </a:r>
            <a:r>
              <a:rPr lang="en-US" sz="1800" spc="10" dirty="0">
                <a:solidFill>
                  <a:srgbClr val="000000"/>
                </a:solidFill>
                <a:latin typeface="Arial" panose="02020603050405020304" pitchFamily="2"/>
              </a:rPr>
              <a:t>ti</a:t>
            </a:r>
            <a:r>
              <a:rPr lang="en-US" sz="2000" spc="10" dirty="0">
                <a:solidFill>
                  <a:srgbClr val="000000"/>
                </a:solidFill>
                <a:latin typeface="Calibri" panose="02020603050405020304" pitchFamily="2"/>
              </a:rPr>
              <a:t>ng with BI or repor</a:t>
            </a:r>
            <a:r>
              <a:rPr lang="en-US" sz="1800" spc="10" dirty="0">
                <a:solidFill>
                  <a:srgbClr val="000000"/>
                </a:solidFill>
                <a:latin typeface="Arial" panose="02020603050405020304" pitchFamily="2"/>
              </a:rPr>
              <a:t>ti</a:t>
            </a:r>
            <a:r>
              <a:rPr lang="en-US" sz="2000" spc="10" dirty="0">
                <a:solidFill>
                  <a:srgbClr val="000000"/>
                </a:solidFill>
                <a:latin typeface="Calibri" panose="02020603050405020304" pitchFamily="2"/>
              </a:rPr>
              <a:t>ng tools via ODBC/JDBC </a:t>
            </a:r>
          </a:p>
        </p:txBody>
      </p:sp>
      <p:sp>
        <p:nvSpPr>
          <p:cNvPr id="6" name="Text Placeholder 5"/>
          <p:cNvSpPr>
            <a:spLocks noGrp="1"/>
          </p:cNvSpPr>
          <p:nvPr>
            <p:ph type="body" idx="10"/>
          </p:nvPr>
        </p:nvSpPr>
        <p:spPr>
          <a:xfrm>
            <a:off x="1892935" y="6371590"/>
            <a:ext cx="6906895" cy="257810"/>
          </a:xfrm>
          <a:prstGeom prst="rect">
            <a:avLst/>
          </a:prstGeom>
          <a:noFill/>
          <a:ln w="0" cmpd="sng">
            <a:noFill/>
            <a:prstDash val="solid"/>
          </a:ln>
        </p:spPr>
        <p:txBody>
          <a:bodyPr vert="horz" lIns="0" tIns="53340" rIns="0" bIns="0" anchor="t"/>
          <a:lstStyle/>
          <a:p>
            <a:pPr marL="0" marR="0" indent="0" algn="l">
              <a:lnSpc>
                <a:spcPts val="1300"/>
              </a:lnSpc>
              <a:spcAft>
                <a:spcPts val="330"/>
              </a:spcAft>
              <a:tabLst>
                <a:tab pos="6903720" algn="r"/>
              </a:tabLst>
            </a:pPr>
            <a:r>
              <a:rPr lang="en-US" sz="1100" spc="0">
                <a:solidFill>
                  <a:srgbClr val="FFFFFF"/>
                </a:solidFill>
                <a:latin typeface="Calibri" panose="02020603050405020304" pitchFamily="2"/>
              </a:rPr>
              <a:t>© Copyright 2010</a:t>
            </a:r>
            <a:r>
              <a:rPr lang="en-US" sz="950" spc="0">
                <a:solidFill>
                  <a:srgbClr val="FFFFFF"/>
                </a:solidFill>
                <a:latin typeface="Tahoma" panose="02020603050405020304" pitchFamily="2"/>
              </a:rPr>
              <a:t>-</a:t>
            </a:r>
            <a:r>
              <a:rPr lang="en-US" sz="1100" spc="0">
                <a:solidFill>
                  <a:srgbClr val="FFFFFF"/>
                </a:solidFill>
                <a:latin typeface="Calibri" panose="02020603050405020304" pitchFamily="2"/>
              </a:rPr>
              <a:t>2014 Cloudera. All rights reserved. Not to be reproduced without prior wri</a:t>
            </a:r>
            <a:r>
              <a:rPr lang="en-US" sz="950" spc="0">
                <a:solidFill>
                  <a:srgbClr val="FFFFFF"/>
                </a:solidFill>
                <a:latin typeface="Tahom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2"26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000"/>
              </a:lnSpc>
              <a:spcAft>
                <a:spcPts val="1390"/>
              </a:spcAft>
            </a:pPr>
            <a:r>
              <a:rPr lang="en-US" sz="1950" b="1" spc="15">
                <a:solidFill>
                  <a:srgbClr val="107FA7"/>
                </a:solidFill>
                <a:latin typeface="Calibri" panose="02020603050405020304" pitchFamily="2"/>
              </a:rPr>
              <a:t>The Hadoop Ecosystem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3210" rIns="0" bIns="0" anchor="t"/>
          <a:lstStyle/>
          <a:p>
            <a:pPr marL="137160" marR="0" indent="228600" algn="just">
              <a:lnSpc>
                <a:spcPts val="2300"/>
              </a:lnSpc>
              <a:spcAft>
                <a:spcPts val="0"/>
              </a:spcAft>
              <a:buFont typeface="Symbol"/>
              <a:buChar char="·"/>
            </a:pPr>
            <a:r>
              <a:rPr lang="en-US" sz="2000" spc="-10">
                <a:solidFill>
                  <a:srgbClr val="A6A6A6"/>
                </a:solidFill>
                <a:latin typeface="Calibri" panose="02020603050405020304" pitchFamily="2"/>
              </a:rPr>
              <a:t>Introduc</a:t>
            </a:r>
            <a:r>
              <a:rPr lang="en-US" sz="1950" spc="-10">
                <a:solidFill>
                  <a:srgbClr val="A6A6A6"/>
                </a:solidFill>
                <a:latin typeface="Arial" panose="02020603050405020304" pitchFamily="2"/>
              </a:rPr>
              <a:t>ti</a:t>
            </a:r>
            <a:r>
              <a:rPr lang="en-US" sz="2000" spc="-10">
                <a:solidFill>
                  <a:srgbClr val="A6A6A6"/>
                </a:solidFill>
                <a:latin typeface="Calibri" panose="02020603050405020304" pitchFamily="2"/>
              </a:rPr>
              <a:t>on </a:t>
            </a:r>
          </a:p>
          <a:p>
            <a:pPr marL="137160" marR="0" indent="228600" algn="just">
              <a:lnSpc>
                <a:spcPts val="2100"/>
              </a:lnSpc>
              <a:spcBef>
                <a:spcPts val="1340"/>
              </a:spcBef>
              <a:spcAft>
                <a:spcPts val="0"/>
              </a:spcAft>
              <a:buFont typeface="Symbol"/>
              <a:buChar char="·"/>
            </a:pPr>
            <a:r>
              <a:rPr lang="en-US" sz="2000" spc="-10">
                <a:solidFill>
                  <a:srgbClr val="A6A6A6"/>
                </a:solidFill>
                <a:latin typeface="Calibri" panose="02020603050405020304" pitchFamily="2"/>
              </a:rPr>
              <a:t>Data Storage: HBase </a:t>
            </a:r>
          </a:p>
          <a:p>
            <a:pPr marL="137160" marR="0" indent="228600" algn="just">
              <a:lnSpc>
                <a:spcPts val="2300"/>
              </a:lnSpc>
              <a:spcBef>
                <a:spcPts val="1460"/>
              </a:spcBef>
              <a:spcAft>
                <a:spcPts val="0"/>
              </a:spcAft>
              <a:buFont typeface="Symbol"/>
              <a:buChar char="·"/>
            </a:pPr>
            <a:r>
              <a:rPr lang="en-US" sz="2000" spc="0">
                <a:solidFill>
                  <a:srgbClr val="A6A6A6"/>
                </a:solidFill>
                <a:latin typeface="Calibri" panose="02020603050405020304" pitchFamily="2"/>
              </a:rPr>
              <a:t>Data Integra</a:t>
            </a:r>
            <a:r>
              <a:rPr lang="en-US" sz="1950" spc="0">
                <a:solidFill>
                  <a:srgbClr val="A6A6A6"/>
                </a:solidFill>
                <a:latin typeface="Arial" panose="02020603050405020304" pitchFamily="2"/>
              </a:rPr>
              <a:t>ti</a:t>
            </a:r>
            <a:r>
              <a:rPr lang="en-US" sz="2000" spc="0">
                <a:solidFill>
                  <a:srgbClr val="A6A6A6"/>
                </a:solidFill>
                <a:latin typeface="Calibri" panose="02020603050405020304" pitchFamily="2"/>
              </a:rPr>
              <a:t>on: Flume, Sqoop </a:t>
            </a:r>
          </a:p>
          <a:p>
            <a:pPr marL="137160" marR="0" indent="228600" algn="just">
              <a:lnSpc>
                <a:spcPts val="2100"/>
              </a:lnSpc>
              <a:spcBef>
                <a:spcPts val="1340"/>
              </a:spcBef>
              <a:spcAft>
                <a:spcPts val="0"/>
              </a:spcAft>
              <a:buFont typeface="Symbol"/>
              <a:buChar char="·"/>
            </a:pPr>
            <a:r>
              <a:rPr lang="en-US" sz="2000" spc="-5">
                <a:solidFill>
                  <a:srgbClr val="A6A6A6"/>
                </a:solidFill>
                <a:latin typeface="Calibri" panose="02020603050405020304" pitchFamily="2"/>
              </a:rPr>
              <a:t>Data Processing: Spark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Data Analysis: Hive, Pig, and Impala </a:t>
            </a:r>
          </a:p>
          <a:p>
            <a:pPr marL="137160" marR="0" indent="228600" algn="just">
              <a:lnSpc>
                <a:spcPts val="2100"/>
              </a:lnSpc>
              <a:spcBef>
                <a:spcPts val="1470"/>
              </a:spcBef>
              <a:spcAft>
                <a:spcPts val="0"/>
              </a:spcAft>
              <a:buFont typeface="Symbol"/>
              <a:buChar char="·"/>
            </a:pPr>
            <a:r>
              <a:rPr lang="en-US" sz="1950" b="1" spc="10">
                <a:solidFill>
                  <a:srgbClr val="000000"/>
                </a:solidFill>
                <a:latin typeface="Calibri" panose="02020603050405020304" pitchFamily="2"/>
              </a:rPr>
              <a:t>Workflow Engine: Oozie </a:t>
            </a:r>
          </a:p>
          <a:p>
            <a:pPr marL="137160" marR="0" indent="228600" algn="just">
              <a:lnSpc>
                <a:spcPts val="2100"/>
              </a:lnSpc>
              <a:spcBef>
                <a:spcPts val="1460"/>
              </a:spcBef>
              <a:spcAft>
                <a:spcPts val="8565"/>
              </a:spcAft>
              <a:buFont typeface="Symbol"/>
              <a:buChar char="·"/>
            </a:pPr>
            <a:r>
              <a:rPr lang="en-US" sz="2000" spc="-5">
                <a:solidFill>
                  <a:srgbClr val="A6A6A6"/>
                </a:solidFill>
                <a:latin typeface="Calibri" panose="02020603050405020304" pitchFamily="2"/>
              </a:rPr>
              <a:t>Machine Learning: Mahout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2"27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062345" y="1118870"/>
            <a:ext cx="2667000" cy="655320"/>
          </a:xfrm>
          <a:prstGeom prst="rect">
            <a:avLst/>
          </a:prstGeom>
        </p:spPr>
      </p:pic>
      <p:pic>
        <p:nvPicPr>
          <p:cNvPr id="8" name="Picture 7"/>
          <p:cNvPicPr/>
          <p:nvPr/>
        </p:nvPicPr>
        <p:blipFill>
          <a:blip r:embed="rId3"/>
          <a:stretch>
            <a:fillRect/>
          </a:stretch>
        </p:blipFill>
        <p:spPr>
          <a:xfrm>
            <a:off x="0" y="3398520"/>
            <a:ext cx="9144000" cy="345948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50">
                <a:solidFill>
                  <a:srgbClr val="2184A1"/>
                </a:solidFill>
                <a:latin typeface="Calibri" panose="02020603050405020304" pitchFamily="2"/>
              </a:rPr>
              <a:t>Oozie </a:t>
            </a:r>
          </a:p>
        </p:txBody>
      </p:sp>
      <p:graphicFrame>
        <p:nvGraphicFramePr>
          <p:cNvPr id="4" name="Table 3"/>
          <p:cNvGraphicFramePr>
            <a:graphicFrameLocks noGrp="1"/>
          </p:cNvGraphicFramePr>
          <p:nvPr/>
        </p:nvGraphicFramePr>
        <p:xfrm>
          <a:off x="0" y="1101090"/>
          <a:ext cx="9144000" cy="1066165"/>
        </p:xfrm>
        <a:graphic>
          <a:graphicData uri="http://schemas.openxmlformats.org/drawingml/2006/table">
            <a:tbl>
              <a:tblPr/>
              <a:tblGrid>
                <a:gridCol w="6062345">
                  <a:extLst>
                    <a:ext uri="{9D8B030D-6E8A-4147-A177-3AD203B41FA5}">
                      <a16:colId xmlns:a16="http://schemas.microsoft.com/office/drawing/2014/main" val="20000"/>
                    </a:ext>
                  </a:extLst>
                </a:gridCol>
                <a:gridCol w="3081655">
                  <a:extLst>
                    <a:ext uri="{9D8B030D-6E8A-4147-A177-3AD203B41FA5}">
                      <a16:colId xmlns:a16="http://schemas.microsoft.com/office/drawing/2014/main" val="20001"/>
                    </a:ext>
                  </a:extLst>
                </a:gridCol>
              </a:tblGrid>
              <a:tr h="1066165">
                <a:tc>
                  <a:txBody>
                    <a:bodyPr/>
                    <a:lstStyle/>
                    <a:p>
                      <a:pPr marL="0" marR="4744720" indent="182880" algn="r">
                        <a:lnSpc>
                          <a:spcPts val="2100"/>
                        </a:lnSpc>
                        <a:spcBef>
                          <a:spcPts val="790"/>
                        </a:spcBef>
                        <a:spcAft>
                          <a:spcPts val="0"/>
                        </a:spcAft>
                        <a:buFont typeface="Symbol"/>
                        <a:buChar char="·"/>
                      </a:pPr>
                      <a:r>
                        <a:rPr lang="en-US" sz="1950" b="1" spc="0" dirty="0">
                          <a:solidFill>
                            <a:srgbClr val="000000"/>
                          </a:solidFill>
                          <a:latin typeface="Calibri" panose="02020603050405020304" pitchFamily="2"/>
                        </a:rPr>
                        <a:t>Oozie </a:t>
                      </a:r>
                    </a:p>
                    <a:p>
                      <a:pPr marL="914400" marR="0" indent="0" algn="l">
                        <a:lnSpc>
                          <a:spcPts val="2200"/>
                        </a:lnSpc>
                        <a:spcBef>
                          <a:spcPts val="520"/>
                        </a:spcBef>
                        <a:spcAft>
                          <a:spcPts val="0"/>
                        </a:spcAft>
                      </a:pPr>
                      <a:r>
                        <a:rPr lang="en-US" sz="1550" spc="0" dirty="0">
                          <a:solidFill>
                            <a:srgbClr val="2184A1"/>
                          </a:solidFill>
                          <a:latin typeface="Arial" panose="02020603050405020304" pitchFamily="2"/>
                        </a:rPr>
                        <a:t>–</a:t>
                      </a:r>
                      <a:r>
                        <a:rPr lang="en-US" sz="1950" spc="0" dirty="0">
                          <a:solidFill>
                            <a:srgbClr val="000000"/>
                          </a:solidFill>
                          <a:latin typeface="Calibri" panose="02020603050405020304" pitchFamily="2"/>
                        </a:rPr>
                        <a:t> Workflow engine for MapReduce jobs </a:t>
                      </a:r>
                    </a:p>
                    <a:p>
                      <a:pPr marL="914400" marR="0" indent="0" algn="l">
                        <a:lnSpc>
                          <a:spcPts val="2200"/>
                        </a:lnSpc>
                        <a:spcBef>
                          <a:spcPts val="440"/>
                        </a:spcBef>
                        <a:spcAft>
                          <a:spcPts val="20"/>
                        </a:spcAft>
                      </a:pPr>
                      <a:r>
                        <a:rPr lang="en-US" sz="1550" spc="0" dirty="0">
                          <a:solidFill>
                            <a:srgbClr val="2184A1"/>
                          </a:solidFill>
                          <a:latin typeface="Arial" panose="02020603050405020304" pitchFamily="2"/>
                        </a:rPr>
                        <a:t>–</a:t>
                      </a:r>
                      <a:r>
                        <a:rPr lang="en-US" sz="1950" spc="0" dirty="0">
                          <a:solidFill>
                            <a:srgbClr val="000000"/>
                          </a:solidFill>
                          <a:latin typeface="Calibri" panose="02020603050405020304" pitchFamily="2"/>
                        </a:rPr>
                        <a:t> Defines dependencies between jobs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dirty="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6" name="Text Placeholder 5"/>
          <p:cNvSpPr>
            <a:spLocks noGrp="1"/>
          </p:cNvSpPr>
          <p:nvPr>
            <p:ph type="body" idx="10"/>
          </p:nvPr>
        </p:nvSpPr>
        <p:spPr>
          <a:xfrm>
            <a:off x="0" y="2281555"/>
            <a:ext cx="9144000" cy="1116965"/>
          </a:xfrm>
          <a:prstGeom prst="rect">
            <a:avLst/>
          </a:prstGeom>
          <a:noFill/>
          <a:ln w="0" cmpd="sng">
            <a:noFill/>
            <a:prstDash val="solid"/>
          </a:ln>
        </p:spPr>
        <p:txBody>
          <a:bodyPr vert="horz" lIns="0" tIns="90805" rIns="0" bIns="0" anchor="t">
            <a:normAutofit/>
          </a:bodyPr>
          <a:lstStyle/>
          <a:p>
            <a:pPr marL="548640" marR="0" indent="182880" algn="l">
              <a:lnSpc>
                <a:spcPts val="2100"/>
              </a:lnSpc>
              <a:spcAft>
                <a:spcPts val="0"/>
              </a:spcAft>
              <a:buFont typeface="Symbol"/>
              <a:buChar char="·"/>
            </a:pPr>
            <a:r>
              <a:rPr lang="en-US" sz="1950" b="1" spc="15">
                <a:solidFill>
                  <a:srgbClr val="000000"/>
                </a:solidFill>
                <a:latin typeface="Calibri" panose="02020603050405020304" pitchFamily="2"/>
              </a:rPr>
              <a:t>The Oozie server submits the jobs to the server in the correct sequence </a:t>
            </a:r>
          </a:p>
          <a:p>
            <a:pPr marL="548640" marR="0" indent="182880" algn="l">
              <a:lnSpc>
                <a:spcPts val="2200"/>
              </a:lnSpc>
              <a:spcBef>
                <a:spcPts val="1660"/>
              </a:spcBef>
              <a:spcAft>
                <a:spcPts val="2020"/>
              </a:spcAft>
              <a:buFont typeface="Symbol"/>
              <a:buChar char="·"/>
            </a:pPr>
            <a:r>
              <a:rPr lang="en-US" sz="1950" b="1" spc="20">
                <a:solidFill>
                  <a:srgbClr val="000000"/>
                </a:solidFill>
                <a:latin typeface="Calibri" panose="02020603050405020304" pitchFamily="2"/>
              </a:rPr>
              <a:t>We will inves</a:t>
            </a:r>
            <a:r>
              <a:rPr lang="en-US" sz="1850" b="1" spc="20">
                <a:solidFill>
                  <a:srgbClr val="000000"/>
                </a:solidFill>
                <a:latin typeface="Arial" panose="02020603050405020304" pitchFamily="2"/>
              </a:rPr>
              <a:t>ti</a:t>
            </a:r>
            <a:r>
              <a:rPr lang="en-US" sz="1950" b="1" spc="20">
                <a:solidFill>
                  <a:srgbClr val="000000"/>
                </a:solidFill>
                <a:latin typeface="Calibri" panose="02020603050405020304" pitchFamily="2"/>
              </a:rPr>
              <a:t>gate Oozie later in the course </a:t>
            </a:r>
          </a:p>
        </p:txBody>
      </p:sp>
      <p:sp>
        <p:nvSpPr>
          <p:cNvPr id="9" name="Text Placeholder 8"/>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2"28 </a:t>
            </a:r>
          </a:p>
        </p:txBody>
      </p:sp>
      <p:cxnSp>
        <p:nvCxnSpPr>
          <p:cNvPr id="10" name="Straight Connector 9"/>
          <p:cNvCxnSpPr/>
          <p:nvPr/>
        </p:nvCxnSpPr>
        <p:spPr>
          <a:xfrm>
            <a:off x="457200" y="990600"/>
            <a:ext cx="8233410" cy="0"/>
          </a:xfrm>
          <a:prstGeom prst="line">
            <a:avLst/>
          </a:prstGeom>
          <a:ln w="6350" cmpd="sng">
            <a:solidFill>
              <a:srgbClr val="ACAEB0"/>
            </a:solidFill>
          </a:ln>
        </p:spPr>
      </p:cxn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000"/>
              </a:lnSpc>
              <a:spcAft>
                <a:spcPts val="1390"/>
              </a:spcAft>
            </a:pPr>
            <a:r>
              <a:rPr lang="en-US" sz="1950" b="1" spc="15">
                <a:solidFill>
                  <a:srgbClr val="107FA7"/>
                </a:solidFill>
                <a:latin typeface="Calibri" panose="02020603050405020304" pitchFamily="2"/>
              </a:rPr>
              <a:t>The Hadoop Ecosystem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3210" rIns="0" bIns="0" anchor="t"/>
          <a:lstStyle/>
          <a:p>
            <a:pPr marL="137160" marR="0" indent="228600" algn="just">
              <a:lnSpc>
                <a:spcPts val="2300"/>
              </a:lnSpc>
              <a:spcAft>
                <a:spcPts val="0"/>
              </a:spcAft>
              <a:buFont typeface="Symbol"/>
              <a:buChar char="·"/>
            </a:pPr>
            <a:r>
              <a:rPr lang="en-US" sz="2000" spc="-10">
                <a:solidFill>
                  <a:srgbClr val="A6A6A6"/>
                </a:solidFill>
                <a:latin typeface="Calibri" panose="02020603050405020304" pitchFamily="2"/>
              </a:rPr>
              <a:t>Introduc</a:t>
            </a:r>
            <a:r>
              <a:rPr lang="en-US" sz="1950" spc="-10">
                <a:solidFill>
                  <a:srgbClr val="A6A6A6"/>
                </a:solidFill>
                <a:latin typeface="Arial" panose="02020603050405020304" pitchFamily="2"/>
              </a:rPr>
              <a:t>ti</a:t>
            </a:r>
            <a:r>
              <a:rPr lang="en-US" sz="2000" spc="-10">
                <a:solidFill>
                  <a:srgbClr val="A6A6A6"/>
                </a:solidFill>
                <a:latin typeface="Calibri" panose="02020603050405020304" pitchFamily="2"/>
              </a:rPr>
              <a:t>on </a:t>
            </a:r>
          </a:p>
          <a:p>
            <a:pPr marL="137160" marR="0" indent="228600" algn="just">
              <a:lnSpc>
                <a:spcPts val="2100"/>
              </a:lnSpc>
              <a:spcBef>
                <a:spcPts val="1340"/>
              </a:spcBef>
              <a:spcAft>
                <a:spcPts val="0"/>
              </a:spcAft>
              <a:buFont typeface="Symbol"/>
              <a:buChar char="·"/>
            </a:pPr>
            <a:r>
              <a:rPr lang="en-US" sz="2000" spc="-10">
                <a:solidFill>
                  <a:srgbClr val="A6A6A6"/>
                </a:solidFill>
                <a:latin typeface="Calibri" panose="02020603050405020304" pitchFamily="2"/>
              </a:rPr>
              <a:t>Data Storage: HBase </a:t>
            </a:r>
          </a:p>
          <a:p>
            <a:pPr marL="137160" marR="0" indent="228600" algn="just">
              <a:lnSpc>
                <a:spcPts val="2300"/>
              </a:lnSpc>
              <a:spcBef>
                <a:spcPts val="1460"/>
              </a:spcBef>
              <a:spcAft>
                <a:spcPts val="0"/>
              </a:spcAft>
              <a:buFont typeface="Symbol"/>
              <a:buChar char="·"/>
            </a:pPr>
            <a:r>
              <a:rPr lang="en-US" sz="2000" spc="0">
                <a:solidFill>
                  <a:srgbClr val="A6A6A6"/>
                </a:solidFill>
                <a:latin typeface="Calibri" panose="02020603050405020304" pitchFamily="2"/>
              </a:rPr>
              <a:t>Data Integra</a:t>
            </a:r>
            <a:r>
              <a:rPr lang="en-US" sz="1950" spc="0">
                <a:solidFill>
                  <a:srgbClr val="A6A6A6"/>
                </a:solidFill>
                <a:latin typeface="Arial" panose="02020603050405020304" pitchFamily="2"/>
              </a:rPr>
              <a:t>ti</a:t>
            </a:r>
            <a:r>
              <a:rPr lang="en-US" sz="2000" spc="0">
                <a:solidFill>
                  <a:srgbClr val="A6A6A6"/>
                </a:solidFill>
                <a:latin typeface="Calibri" panose="02020603050405020304" pitchFamily="2"/>
              </a:rPr>
              <a:t>on: Flume, Sqoop </a:t>
            </a:r>
          </a:p>
          <a:p>
            <a:pPr marL="137160" marR="0" indent="228600" algn="just">
              <a:lnSpc>
                <a:spcPts val="2100"/>
              </a:lnSpc>
              <a:spcBef>
                <a:spcPts val="1340"/>
              </a:spcBef>
              <a:spcAft>
                <a:spcPts val="0"/>
              </a:spcAft>
              <a:buFont typeface="Symbol"/>
              <a:buChar char="·"/>
            </a:pPr>
            <a:r>
              <a:rPr lang="en-US" sz="2000" spc="-5">
                <a:solidFill>
                  <a:srgbClr val="A6A6A6"/>
                </a:solidFill>
                <a:latin typeface="Calibri" panose="02020603050405020304" pitchFamily="2"/>
              </a:rPr>
              <a:t>Data Processing: Spark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Data Analysis: Hive, Pig, and Impala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Workflow Engine: Oozie </a:t>
            </a:r>
          </a:p>
          <a:p>
            <a:pPr marL="137160" marR="0" indent="228600" algn="just">
              <a:lnSpc>
                <a:spcPts val="2100"/>
              </a:lnSpc>
              <a:spcBef>
                <a:spcPts val="1470"/>
              </a:spcBef>
              <a:spcAft>
                <a:spcPts val="8565"/>
              </a:spcAft>
              <a:buFont typeface="Symbol"/>
              <a:buChar char="·"/>
            </a:pPr>
            <a:r>
              <a:rPr lang="en-US" sz="1950" b="1" spc="15">
                <a:solidFill>
                  <a:srgbClr val="000000"/>
                </a:solidFill>
                <a:latin typeface="Calibri" panose="02020603050405020304" pitchFamily="2"/>
              </a:rPr>
              <a:t>Machine Learning: Mahout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2"29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7190105" y="972185"/>
            <a:ext cx="1499870" cy="658495"/>
          </a:xfrm>
          <a:prstGeom prst="rect">
            <a:avLst/>
          </a:prstGeom>
        </p:spPr>
      </p:pic>
      <p:pic>
        <p:nvPicPr>
          <p:cNvPr id="8" name="Picture 7"/>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34035"/>
          </a:xfrm>
          <a:prstGeom prst="rect">
            <a:avLst/>
          </a:prstGeom>
          <a:noFill/>
          <a:ln w="0" cmpd="sng">
            <a:noFill/>
            <a:prstDash val="solid"/>
          </a:ln>
        </p:spPr>
        <p:txBody>
          <a:bodyPr vert="horz" lIns="0" tIns="37465" rIns="0" bIns="0" anchor="t"/>
          <a:lstStyle/>
          <a:p>
            <a:pPr marL="457200" marR="0" indent="0" algn="l">
              <a:lnSpc>
                <a:spcPts val="2600"/>
              </a:lnSpc>
              <a:spcAft>
                <a:spcPts val="1220"/>
              </a:spcAft>
            </a:pPr>
            <a:r>
              <a:rPr lang="en-US" sz="2350" spc="-10" dirty="0">
                <a:solidFill>
                  <a:srgbClr val="077FA3"/>
                </a:solidFill>
                <a:latin typeface="Calibri" panose="02020603050405020304" pitchFamily="2"/>
              </a:rPr>
              <a:t>Mahout </a:t>
            </a:r>
          </a:p>
        </p:txBody>
      </p:sp>
      <p:graphicFrame>
        <p:nvGraphicFramePr>
          <p:cNvPr id="4" name="Table 3"/>
          <p:cNvGraphicFramePr>
            <a:graphicFrameLocks noGrp="1"/>
          </p:cNvGraphicFramePr>
          <p:nvPr/>
        </p:nvGraphicFramePr>
        <p:xfrm>
          <a:off x="228600" y="824230"/>
          <a:ext cx="8686800" cy="914400"/>
        </p:xfrm>
        <a:graphic>
          <a:graphicData uri="http://schemas.openxmlformats.org/drawingml/2006/table">
            <a:tbl>
              <a:tblPr/>
              <a:tblGrid>
                <a:gridCol w="6732270">
                  <a:extLst>
                    <a:ext uri="{9D8B030D-6E8A-4147-A177-3AD203B41FA5}">
                      <a16:colId xmlns:a16="http://schemas.microsoft.com/office/drawing/2014/main" val="20000"/>
                    </a:ext>
                  </a:extLst>
                </a:gridCol>
                <a:gridCol w="1954530">
                  <a:extLst>
                    <a:ext uri="{9D8B030D-6E8A-4147-A177-3AD203B41FA5}">
                      <a16:colId xmlns:a16="http://schemas.microsoft.com/office/drawing/2014/main" val="20001"/>
                    </a:ext>
                  </a:extLst>
                </a:gridCol>
              </a:tblGrid>
              <a:tr h="97790">
                <a:tc>
                  <a:txBody>
                    <a:bodyPr/>
                    <a:lstStyle/>
                    <a:p>
                      <a:endParaRPr/>
                    </a:p>
                  </a:txBody>
                  <a:tcPr marL="0" marR="0" marT="0" marB="0">
                    <a:lnL w="0" cmpd="sng">
                      <a:noFill/>
                      <a:prstDash val="solid"/>
                    </a:lnL>
                    <a:lnR w="0" cmpd="sng">
                      <a:noFill/>
                      <a:prstDash val="solid"/>
                    </a:lnR>
                    <a:lnT w="0" cmpd="sng">
                      <a:noFill/>
                      <a:prstDash val="solid"/>
                    </a:lnT>
                    <a:lnB w="6350" cmpd="sng">
                      <a:solidFill>
                        <a:srgbClr val="AEAEAE"/>
                      </a:solidFill>
                      <a:prstDash val="solid"/>
                    </a:lnB>
                  </a:tcPr>
                </a:tc>
                <a:tc rowSpan="2">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640080">
                <a:tc>
                  <a:txBody>
                    <a:bodyPr/>
                    <a:lstStyle/>
                    <a:p>
                      <a:pPr marL="0" marR="944245" indent="182880" algn="r">
                        <a:lnSpc>
                          <a:spcPts val="2200"/>
                        </a:lnSpc>
                        <a:spcBef>
                          <a:spcPts val="1660"/>
                        </a:spcBef>
                        <a:spcAft>
                          <a:spcPts val="1145"/>
                        </a:spcAft>
                        <a:buFont typeface="Symbol"/>
                        <a:buChar char="·"/>
                      </a:pPr>
                      <a:r>
                        <a:rPr lang="en-US" sz="1950" b="1" spc="-15" dirty="0">
                          <a:solidFill>
                            <a:srgbClr val="000000"/>
                          </a:solidFill>
                          <a:latin typeface="Calibri" panose="02020603050405020304" pitchFamily="2"/>
                        </a:rPr>
                        <a:t>Mahout is a Machine Learning library wri</a:t>
                      </a:r>
                      <a:r>
                        <a:rPr lang="en-US" sz="1800" b="1" spc="-20" dirty="0">
                          <a:solidFill>
                            <a:srgbClr val="000000"/>
                          </a:solidFill>
                          <a:latin typeface="Arial" panose="02020603050405020304" pitchFamily="2"/>
                        </a:rPr>
                        <a:t>tt</a:t>
                      </a:r>
                      <a:r>
                        <a:rPr lang="en-US" sz="1950" b="1" spc="-15" dirty="0">
                          <a:solidFill>
                            <a:srgbClr val="000000"/>
                          </a:solidFill>
                          <a:latin typeface="Calibri" panose="02020603050405020304" pitchFamily="2"/>
                        </a:rPr>
                        <a:t>en in Java </a:t>
                      </a:r>
                    </a:p>
                  </a:txBody>
                  <a:tcPr marL="0" marR="0" marT="0" marB="0" anchor="ctr">
                    <a:lnL w="0" cmpd="sng">
                      <a:noFill/>
                      <a:prstDash val="solid"/>
                    </a:lnL>
                    <a:lnR w="0" cmpd="sng">
                      <a:noFill/>
                      <a:prstDash val="solid"/>
                    </a:lnR>
                    <a:lnT w="6350" cmpd="sng">
                      <a:solidFill>
                        <a:srgbClr val="AEAEAE"/>
                      </a:solidFill>
                      <a:prstDash val="solid"/>
                    </a:lnT>
                    <a:lnB w="0" cmpd="sng">
                      <a:noFill/>
                      <a:prstDash val="solid"/>
                    </a:lnB>
                  </a:tcPr>
                </a:tc>
                <a:tc vMerge="1">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bl>
          </a:graphicData>
        </a:graphic>
      </p:graphicFrame>
      <p:sp>
        <p:nvSpPr>
          <p:cNvPr id="6" name="Text Placeholder 5"/>
          <p:cNvSpPr>
            <a:spLocks noGrp="1"/>
          </p:cNvSpPr>
          <p:nvPr>
            <p:ph type="body" idx="10"/>
          </p:nvPr>
        </p:nvSpPr>
        <p:spPr>
          <a:xfrm>
            <a:off x="0" y="1630680"/>
            <a:ext cx="9144000" cy="4596130"/>
          </a:xfrm>
          <a:prstGeom prst="rect">
            <a:avLst/>
          </a:prstGeom>
          <a:noFill/>
          <a:ln w="0" cmpd="sng">
            <a:noFill/>
            <a:prstDash val="solid"/>
          </a:ln>
        </p:spPr>
        <p:txBody>
          <a:bodyPr vert="horz" lIns="0" tIns="55880" rIns="0" bIns="0" anchor="t">
            <a:normAutofit/>
          </a:bodyPr>
          <a:lstStyle/>
          <a:p>
            <a:pPr marL="548640" marR="0" indent="182880" algn="l">
              <a:lnSpc>
                <a:spcPts val="2100"/>
              </a:lnSpc>
              <a:spcAft>
                <a:spcPts val="0"/>
              </a:spcAft>
              <a:buFont typeface="Symbol"/>
              <a:buChar char="·"/>
            </a:pPr>
            <a:r>
              <a:rPr lang="en-US" sz="1950" b="1" spc="-15" dirty="0">
                <a:solidFill>
                  <a:srgbClr val="000000"/>
                </a:solidFill>
                <a:latin typeface="Calibri" panose="02020603050405020304" pitchFamily="2"/>
              </a:rPr>
              <a:t>Used for </a:t>
            </a:r>
          </a:p>
          <a:p>
            <a:pPr marL="914400" marR="0" indent="0" algn="l">
              <a:lnSpc>
                <a:spcPts val="2300"/>
              </a:lnSpc>
              <a:spcBef>
                <a:spcPts val="480"/>
              </a:spcBef>
              <a:spcAft>
                <a:spcPts val="0"/>
              </a:spcAft>
            </a:pPr>
            <a:r>
              <a:rPr lang="en-US" sz="1550" spc="15" dirty="0">
                <a:solidFill>
                  <a:srgbClr val="077FA3"/>
                </a:solidFill>
                <a:latin typeface="Arial" panose="02020603050405020304" pitchFamily="2"/>
              </a:rPr>
              <a:t>–</a:t>
            </a:r>
            <a:r>
              <a:rPr lang="en-US" sz="2000" spc="15" dirty="0">
                <a:solidFill>
                  <a:srgbClr val="000000"/>
                </a:solidFill>
                <a:latin typeface="Calibri" panose="02020603050405020304" pitchFamily="2"/>
              </a:rPr>
              <a:t> Collabora</a:t>
            </a:r>
            <a:r>
              <a:rPr lang="en-US" sz="1800" spc="15" dirty="0">
                <a:solidFill>
                  <a:srgbClr val="000000"/>
                </a:solidFill>
                <a:latin typeface="Arial" panose="02020603050405020304" pitchFamily="2"/>
              </a:rPr>
              <a:t>ti</a:t>
            </a:r>
            <a:r>
              <a:rPr lang="en-US" sz="2000" spc="15" dirty="0">
                <a:solidFill>
                  <a:srgbClr val="000000"/>
                </a:solidFill>
                <a:latin typeface="Calibri" panose="02020603050405020304" pitchFamily="2"/>
              </a:rPr>
              <a:t>ve filtering (recommenda</a:t>
            </a:r>
            <a:r>
              <a:rPr lang="en-US" sz="1800" spc="15" dirty="0">
                <a:solidFill>
                  <a:srgbClr val="000000"/>
                </a:solidFill>
                <a:latin typeface="Arial" panose="02020603050405020304" pitchFamily="2"/>
              </a:rPr>
              <a:t>ti</a:t>
            </a:r>
            <a:r>
              <a:rPr lang="en-US" sz="2000" spc="15" dirty="0">
                <a:solidFill>
                  <a:srgbClr val="000000"/>
                </a:solidFill>
                <a:latin typeface="Calibri" panose="02020603050405020304" pitchFamily="2"/>
              </a:rPr>
              <a:t>ons) </a:t>
            </a:r>
          </a:p>
          <a:p>
            <a:pPr marL="914400" marR="0" indent="0" algn="l">
              <a:lnSpc>
                <a:spcPts val="2300"/>
              </a:lnSpc>
              <a:spcBef>
                <a:spcPts val="430"/>
              </a:spcBef>
              <a:spcAft>
                <a:spcPts val="0"/>
              </a:spcAft>
            </a:pPr>
            <a:r>
              <a:rPr lang="en-US" sz="1550" spc="0" dirty="0">
                <a:solidFill>
                  <a:srgbClr val="077FA3"/>
                </a:solidFill>
                <a:latin typeface="Arial" panose="02020603050405020304" pitchFamily="2"/>
              </a:rPr>
              <a:t>–</a:t>
            </a:r>
            <a:r>
              <a:rPr lang="en-US" sz="2000" spc="0" dirty="0">
                <a:solidFill>
                  <a:srgbClr val="000000"/>
                </a:solidFill>
                <a:latin typeface="Calibri" panose="02020603050405020304" pitchFamily="2"/>
              </a:rPr>
              <a:t> Clustering (finding naturally occurring “groupings” in data) </a:t>
            </a:r>
          </a:p>
          <a:p>
            <a:pPr marL="914400" marR="0" indent="0" algn="l">
              <a:lnSpc>
                <a:spcPts val="2300"/>
              </a:lnSpc>
              <a:spcBef>
                <a:spcPts val="430"/>
              </a:spcBef>
              <a:spcAft>
                <a:spcPts val="0"/>
              </a:spcAft>
            </a:pPr>
            <a:r>
              <a:rPr lang="en-US" sz="1550" spc="5" dirty="0">
                <a:solidFill>
                  <a:srgbClr val="077FA3"/>
                </a:solidFill>
                <a:latin typeface="Arial" panose="02020603050405020304" pitchFamily="2"/>
              </a:rPr>
              <a:t>–</a:t>
            </a:r>
            <a:r>
              <a:rPr lang="en-US" sz="2000" spc="5" dirty="0">
                <a:solidFill>
                  <a:srgbClr val="000000"/>
                </a:solidFill>
                <a:latin typeface="Calibri" panose="02020603050405020304" pitchFamily="2"/>
              </a:rPr>
              <a:t> Classifica</a:t>
            </a:r>
            <a:r>
              <a:rPr lang="en-US" sz="1800" spc="5" dirty="0">
                <a:solidFill>
                  <a:srgbClr val="000000"/>
                </a:solidFill>
                <a:latin typeface="Arial" panose="02020603050405020304" pitchFamily="2"/>
              </a:rPr>
              <a:t>ti</a:t>
            </a:r>
            <a:r>
              <a:rPr lang="en-US" sz="2000" spc="5" dirty="0">
                <a:solidFill>
                  <a:srgbClr val="000000"/>
                </a:solidFill>
                <a:latin typeface="Calibri" panose="02020603050405020304" pitchFamily="2"/>
              </a:rPr>
              <a:t>on (determining whether new data fits a category) </a:t>
            </a:r>
          </a:p>
          <a:p>
            <a:pPr marL="548640" marR="0" indent="182880" algn="l">
              <a:lnSpc>
                <a:spcPts val="2100"/>
              </a:lnSpc>
              <a:spcBef>
                <a:spcPts val="1585"/>
              </a:spcBef>
              <a:spcAft>
                <a:spcPts val="0"/>
              </a:spcAft>
              <a:buFont typeface="Symbol"/>
              <a:buChar char="·"/>
            </a:pPr>
            <a:r>
              <a:rPr lang="en-US" sz="1950" b="1" spc="-15" dirty="0">
                <a:solidFill>
                  <a:srgbClr val="000000"/>
                </a:solidFill>
                <a:latin typeface="Calibri" panose="02020603050405020304" pitchFamily="2"/>
              </a:rPr>
              <a:t>Why use Hadoop for Machine Learning? </a:t>
            </a:r>
          </a:p>
          <a:p>
            <a:pPr marL="914400" marR="0" indent="0" algn="l">
              <a:lnSpc>
                <a:spcPts val="2300"/>
              </a:lnSpc>
              <a:spcBef>
                <a:spcPts val="505"/>
              </a:spcBef>
              <a:spcAft>
                <a:spcPts val="0"/>
              </a:spcAft>
            </a:pPr>
            <a:r>
              <a:rPr lang="en-US" sz="1550" spc="5" dirty="0">
                <a:solidFill>
                  <a:srgbClr val="077FA3"/>
                </a:solidFill>
                <a:latin typeface="Arial" panose="02020603050405020304" pitchFamily="2"/>
              </a:rPr>
              <a:t>–</a:t>
            </a:r>
            <a:r>
              <a:rPr lang="en-US" sz="2000" spc="5" dirty="0">
                <a:solidFill>
                  <a:srgbClr val="000000"/>
                </a:solidFill>
                <a:latin typeface="Calibri" panose="02020603050405020304" pitchFamily="2"/>
              </a:rPr>
              <a:t> “It’s not who has the best algorithms that wins. It’s who has the most </a:t>
            </a:r>
          </a:p>
          <a:p>
            <a:pPr marL="1097280" marR="0" indent="0" algn="l">
              <a:lnSpc>
                <a:spcPts val="2000"/>
              </a:lnSpc>
              <a:spcBef>
                <a:spcPts val="315"/>
              </a:spcBef>
              <a:spcAft>
                <a:spcPts val="16560"/>
              </a:spcAft>
            </a:pPr>
            <a:r>
              <a:rPr lang="en-US" sz="2000" spc="-25" dirty="0">
                <a:solidFill>
                  <a:srgbClr val="000000"/>
                </a:solidFill>
                <a:latin typeface="Calibri" panose="02020603050405020304" pitchFamily="2"/>
              </a:rPr>
              <a:t>data.” </a:t>
            </a:r>
          </a:p>
        </p:txBody>
      </p:sp>
      <p:sp>
        <p:nvSpPr>
          <p:cNvPr id="9" name="Text Placeholder 8"/>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2"30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755650"/>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0">
                <a:solidFill>
                  <a:srgbClr val="107FA7"/>
                </a:solidFill>
                <a:latin typeface="Calibri" panose="02020603050405020304" pitchFamily="2"/>
              </a:rPr>
              <a:t>Key Points </a:t>
            </a:r>
          </a:p>
        </p:txBody>
      </p:sp>
      <p:sp>
        <p:nvSpPr>
          <p:cNvPr id="3" name="Text Placeholder 2"/>
          <p:cNvSpPr>
            <a:spLocks noGrp="1"/>
          </p:cNvSpPr>
          <p:nvPr>
            <p:ph type="body" idx="10"/>
          </p:nvPr>
        </p:nvSpPr>
        <p:spPr>
          <a:xfrm>
            <a:off x="560705" y="1187450"/>
            <a:ext cx="5765800" cy="5039360"/>
          </a:xfrm>
          <a:prstGeom prst="rect">
            <a:avLst/>
          </a:prstGeom>
          <a:noFill/>
          <a:ln w="0" cmpd="sng">
            <a:noFill/>
            <a:prstDash val="solid"/>
          </a:ln>
        </p:spPr>
        <p:txBody>
          <a:bodyPr vert="horz" lIns="0" tIns="5715" rIns="0" bIns="0" anchor="t">
            <a:normAutofit/>
          </a:bodyPr>
          <a:lstStyle/>
          <a:p>
            <a:pPr marL="0" marR="0" indent="0" algn="l">
              <a:lnSpc>
                <a:spcPts val="2200"/>
              </a:lnSpc>
              <a:spcAft>
                <a:spcPts val="0"/>
              </a:spcAft>
            </a:pPr>
            <a:r>
              <a:rPr lang="en-US" sz="750" spc="20">
                <a:solidFill>
                  <a:srgbClr val="2DA6C9"/>
                </a:solidFill>
                <a:latin typeface="Wingdings" panose="02020603050405020304" pitchFamily="2"/>
              </a:rPr>
              <a:t>!</a:t>
            </a:r>
            <a:r>
              <a:rPr lang="en-US" sz="1950" b="1" spc="20">
                <a:solidFill>
                  <a:srgbClr val="000000"/>
                </a:solidFill>
                <a:latin typeface="Calibri" panose="02020603050405020304" pitchFamily="2"/>
              </a:rPr>
              <a:t> Hadoop Ecosystem </a:t>
            </a:r>
          </a:p>
          <a:p>
            <a:pPr marL="365760" marR="0" indent="0" algn="l">
              <a:lnSpc>
                <a:spcPts val="2300"/>
              </a:lnSpc>
              <a:spcBef>
                <a:spcPts val="510"/>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Many projects built on, and suppor</a:t>
            </a:r>
            <a:r>
              <a:rPr lang="en-US" sz="1800" spc="10">
                <a:solidFill>
                  <a:srgbClr val="000000"/>
                </a:solidFill>
                <a:latin typeface="Arial" panose="02020603050405020304" pitchFamily="2"/>
              </a:rPr>
              <a:t>ti</a:t>
            </a:r>
            <a:r>
              <a:rPr lang="en-US" sz="2000" spc="10">
                <a:solidFill>
                  <a:srgbClr val="000000"/>
                </a:solidFill>
                <a:latin typeface="Calibri" panose="02020603050405020304" pitchFamily="2"/>
              </a:rPr>
              <a:t>ng, Hadoop </a:t>
            </a:r>
          </a:p>
          <a:p>
            <a:pPr marL="365760" marR="0" indent="0" algn="l">
              <a:lnSpc>
                <a:spcPts val="2200"/>
              </a:lnSpc>
              <a:spcBef>
                <a:spcPts val="400"/>
              </a:spcBef>
              <a:spcAft>
                <a:spcPts val="3194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Several will be covered in detail later in the course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2"31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25">
                <a:solidFill>
                  <a:srgbClr val="107FA7"/>
                </a:solidFill>
                <a:latin typeface="Calibri" panose="02020603050405020304" pitchFamily="2"/>
              </a:rPr>
              <a:t>Distributed Systems: Problems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50495" rIns="0" bIns="0" anchor="t">
            <a:normAutofit fontScale="87500"/>
          </a:bodyPr>
          <a:lstStyle/>
          <a:p>
            <a:pPr marL="914400" marR="2148840" indent="182880" algn="l">
              <a:lnSpc>
                <a:spcPts val="2700"/>
              </a:lnSpc>
              <a:spcAft>
                <a:spcPts val="0"/>
              </a:spcAft>
              <a:buFont typeface="Symbol"/>
              <a:buChar char="·"/>
            </a:pPr>
            <a:r>
              <a:rPr lang="en-US" sz="1950" b="1" spc="0" dirty="0">
                <a:solidFill>
                  <a:srgbClr val="000000"/>
                </a:solidFill>
                <a:latin typeface="Calibri" panose="02020603050405020304" pitchFamily="2"/>
              </a:rPr>
              <a:t>Programming for tradi</a:t>
            </a:r>
            <a:r>
              <a:rPr lang="en-US" sz="1800" b="1" spc="0" dirty="0">
                <a:solidFill>
                  <a:srgbClr val="000000"/>
                </a:solidFill>
                <a:latin typeface="Arial" panose="02020603050405020304" pitchFamily="2"/>
              </a:rPr>
              <a:t>ti</a:t>
            </a:r>
            <a:r>
              <a:rPr lang="en-US" sz="1950" b="1" spc="0" dirty="0">
                <a:solidFill>
                  <a:srgbClr val="000000"/>
                </a:solidFill>
                <a:latin typeface="Calibri" panose="02020603050405020304" pitchFamily="2"/>
              </a:rPr>
              <a:t>onal distributed systems is complex</a:t>
            </a:r>
          </a:p>
          <a:p>
            <a:pPr marL="914400" marR="2148840" algn="l">
              <a:lnSpc>
                <a:spcPts val="2700"/>
              </a:lnSpc>
              <a:spcAft>
                <a:spcPts val="0"/>
              </a:spcAft>
            </a:pPr>
            <a:r>
              <a:rPr lang="en-US" sz="1950" b="1" spc="0" dirty="0">
                <a:solidFill>
                  <a:srgbClr val="000000"/>
                </a:solidFill>
                <a:latin typeface="Calibri" panose="02020603050405020304" pitchFamily="2"/>
              </a:rPr>
              <a:t> </a:t>
            </a:r>
            <a:r>
              <a:rPr lang="en-US" sz="1550" spc="0" dirty="0">
                <a:solidFill>
                  <a:srgbClr val="107FA7"/>
                </a:solidFill>
                <a:latin typeface="Arial" panose="02020603050405020304" pitchFamily="2"/>
              </a:rPr>
              <a:t>–</a:t>
            </a:r>
            <a:r>
              <a:rPr lang="en-US" sz="1950" spc="0" dirty="0">
                <a:solidFill>
                  <a:srgbClr val="000000"/>
                </a:solidFill>
                <a:latin typeface="Calibri" panose="02020603050405020304" pitchFamily="2"/>
              </a:rPr>
              <a:t> Data exchange requires synchroniza</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on </a:t>
            </a:r>
          </a:p>
          <a:p>
            <a:pPr marL="914400" marR="0" indent="0" algn="l">
              <a:lnSpc>
                <a:spcPts val="2400"/>
              </a:lnSpc>
              <a:spcBef>
                <a:spcPts val="255"/>
              </a:spcBef>
              <a:spcAft>
                <a:spcPts val="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Finite bandwidth is available </a:t>
            </a:r>
          </a:p>
          <a:p>
            <a:pPr marL="914400" marR="0" indent="0" algn="l">
              <a:lnSpc>
                <a:spcPts val="2400"/>
              </a:lnSpc>
              <a:spcBef>
                <a:spcPts val="315"/>
              </a:spcBef>
              <a:spcAft>
                <a:spcPts val="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Temporal dependencies are complicated </a:t>
            </a:r>
          </a:p>
          <a:p>
            <a:pPr marL="914400" marR="0" indent="0" algn="l">
              <a:lnSpc>
                <a:spcPts val="2400"/>
              </a:lnSpc>
              <a:spcBef>
                <a:spcPts val="315"/>
              </a:spcBef>
              <a:spcAft>
                <a:spcPts val="0"/>
              </a:spcAft>
            </a:pPr>
            <a:r>
              <a:rPr lang="en-US" sz="1550" spc="20" dirty="0">
                <a:solidFill>
                  <a:srgbClr val="107FA7"/>
                </a:solidFill>
                <a:latin typeface="Arial" panose="02020603050405020304" pitchFamily="2"/>
              </a:rPr>
              <a:t>–</a:t>
            </a:r>
            <a:r>
              <a:rPr lang="en-US" sz="1950" spc="20" dirty="0">
                <a:solidFill>
                  <a:srgbClr val="000000"/>
                </a:solidFill>
                <a:latin typeface="Calibri" panose="02020603050405020304" pitchFamily="2"/>
              </a:rPr>
              <a:t> It is difficult to deal with par</a:t>
            </a:r>
            <a:r>
              <a:rPr lang="en-US" sz="1800" spc="20" dirty="0">
                <a:solidFill>
                  <a:srgbClr val="000000"/>
                </a:solidFill>
                <a:latin typeface="Arial" panose="02020603050405020304" pitchFamily="2"/>
              </a:rPr>
              <a:t>ti</a:t>
            </a:r>
            <a:r>
              <a:rPr lang="en-US" sz="1950" spc="20" dirty="0">
                <a:solidFill>
                  <a:srgbClr val="000000"/>
                </a:solidFill>
                <a:latin typeface="Calibri" panose="02020603050405020304" pitchFamily="2"/>
              </a:rPr>
              <a:t>al failures of the system </a:t>
            </a:r>
          </a:p>
          <a:p>
            <a:pPr marL="914400" marR="0" indent="182880" algn="l">
              <a:lnSpc>
                <a:spcPts val="2100"/>
              </a:lnSpc>
              <a:spcBef>
                <a:spcPts val="1610"/>
              </a:spcBef>
              <a:spcAft>
                <a:spcPts val="0"/>
              </a:spcAft>
              <a:buFont typeface="Symbol"/>
              <a:buChar char="·"/>
            </a:pPr>
            <a:r>
              <a:rPr lang="en-US" sz="1950" b="1" spc="15" dirty="0">
                <a:solidFill>
                  <a:srgbClr val="000000"/>
                </a:solidFill>
                <a:latin typeface="Calibri" panose="02020603050405020304" pitchFamily="2"/>
              </a:rPr>
              <a:t>Ken Arnold, CORBA designer: </a:t>
            </a:r>
          </a:p>
          <a:p>
            <a:pPr marL="914400" marR="0" indent="0" algn="l">
              <a:lnSpc>
                <a:spcPts val="2400"/>
              </a:lnSpc>
              <a:spcBef>
                <a:spcPts val="335"/>
              </a:spcBef>
              <a:spcAft>
                <a:spcPts val="0"/>
              </a:spcAft>
            </a:pPr>
            <a:r>
              <a:rPr lang="en-US" sz="1550" spc="20" dirty="0">
                <a:solidFill>
                  <a:srgbClr val="107FA7"/>
                </a:solidFill>
                <a:latin typeface="Arial" panose="02020603050405020304" pitchFamily="2"/>
              </a:rPr>
              <a:t>–</a:t>
            </a:r>
            <a:r>
              <a:rPr lang="en-US" sz="1950" spc="20" dirty="0">
                <a:solidFill>
                  <a:srgbClr val="000000"/>
                </a:solidFill>
                <a:latin typeface="Calibri" panose="02020603050405020304" pitchFamily="2"/>
              </a:rPr>
              <a:t> “Failure is the defining difference between distributed and local </a:t>
            </a:r>
          </a:p>
          <a:p>
            <a:pPr marL="1097280" marR="1280160" indent="0" algn="l">
              <a:lnSpc>
                <a:spcPts val="2400"/>
              </a:lnSpc>
              <a:spcBef>
                <a:spcPts val="30"/>
              </a:spcBef>
              <a:spcAft>
                <a:spcPts val="0"/>
              </a:spcAft>
            </a:pPr>
            <a:r>
              <a:rPr lang="en-US" sz="1950" spc="0" dirty="0">
                <a:solidFill>
                  <a:srgbClr val="000000"/>
                </a:solidFill>
                <a:latin typeface="Calibri" panose="02020603050405020304" pitchFamily="2"/>
              </a:rPr>
              <a:t>programming, so you have to design distributed systems with the expecta</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on of failure” </a:t>
            </a:r>
          </a:p>
          <a:p>
            <a:pPr marL="0" marR="0" indent="0" algn="ctr">
              <a:lnSpc>
                <a:spcPts val="2400"/>
              </a:lnSpc>
              <a:spcBef>
                <a:spcPts val="315"/>
              </a:spcBef>
              <a:spcAft>
                <a:spcPts val="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Developers spend more </a:t>
            </a:r>
            <a:r>
              <a:rPr lang="en-US" sz="1800" spc="25" dirty="0">
                <a:solidFill>
                  <a:srgbClr val="000000"/>
                </a:solidFill>
                <a:latin typeface="Arial" panose="02020603050405020304" pitchFamily="2"/>
              </a:rPr>
              <a:t>ti</a:t>
            </a:r>
            <a:r>
              <a:rPr lang="en-US" sz="1950" spc="25" dirty="0">
                <a:solidFill>
                  <a:srgbClr val="000000"/>
                </a:solidFill>
                <a:latin typeface="Calibri" panose="02020603050405020304" pitchFamily="2"/>
              </a:rPr>
              <a:t>me designing for failure than they do </a:t>
            </a:r>
          </a:p>
          <a:p>
            <a:pPr marL="1554480" marR="0" indent="0" algn="l">
              <a:lnSpc>
                <a:spcPts val="2000"/>
              </a:lnSpc>
              <a:spcBef>
                <a:spcPts val="295"/>
              </a:spcBef>
              <a:spcAft>
                <a:spcPts val="0"/>
              </a:spcAft>
            </a:pPr>
            <a:r>
              <a:rPr lang="en-US" sz="1950" spc="20" dirty="0">
                <a:solidFill>
                  <a:srgbClr val="000000"/>
                </a:solidFill>
                <a:latin typeface="Calibri" panose="02020603050405020304" pitchFamily="2"/>
              </a:rPr>
              <a:t>actually working on the problem itself </a:t>
            </a:r>
          </a:p>
          <a:p>
            <a:pPr marL="320040" marR="0" indent="0" algn="l">
              <a:lnSpc>
                <a:spcPts val="1600"/>
              </a:lnSpc>
              <a:spcBef>
                <a:spcPts val="8125"/>
              </a:spcBef>
              <a:spcAft>
                <a:spcPts val="425"/>
              </a:spcAft>
            </a:pPr>
            <a:r>
              <a:rPr lang="en-US" sz="1400" spc="0" dirty="0">
                <a:solidFill>
                  <a:srgbClr val="000000"/>
                </a:solidFill>
                <a:latin typeface="Arial" panose="02020603050405020304" pitchFamily="2"/>
              </a:rPr>
              <a:t>CORBA: Common Object Request Broker Architecture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1"17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755650"/>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25">
                <a:solidFill>
                  <a:srgbClr val="107FA7"/>
                </a:solidFill>
                <a:latin typeface="Calibri" panose="02020603050405020304" pitchFamily="2"/>
              </a:rPr>
              <a:t>Distributed Systems: Challenges </a:t>
            </a:r>
          </a:p>
        </p:txBody>
      </p:sp>
      <p:sp>
        <p:nvSpPr>
          <p:cNvPr id="3" name="Text Placeholder 2"/>
          <p:cNvSpPr>
            <a:spLocks noGrp="1"/>
          </p:cNvSpPr>
          <p:nvPr>
            <p:ph type="body" idx="10"/>
          </p:nvPr>
        </p:nvSpPr>
        <p:spPr>
          <a:xfrm>
            <a:off x="560704" y="1187450"/>
            <a:ext cx="6473141" cy="5039360"/>
          </a:xfrm>
          <a:prstGeom prst="rect">
            <a:avLst/>
          </a:prstGeom>
          <a:noFill/>
          <a:ln w="0" cmpd="sng">
            <a:noFill/>
            <a:prstDash val="solid"/>
          </a:ln>
        </p:spPr>
        <p:txBody>
          <a:bodyPr vert="horz" lIns="0" tIns="5715" rIns="0" bIns="0" anchor="t">
            <a:normAutofit fontScale="95000"/>
          </a:bodyPr>
          <a:lstStyle/>
          <a:p>
            <a:pPr marL="0" marR="0" indent="0" algn="l">
              <a:lnSpc>
                <a:spcPts val="2200"/>
              </a:lnSpc>
              <a:spcAft>
                <a:spcPts val="0"/>
              </a:spcAft>
            </a:pPr>
            <a:r>
              <a:rPr lang="en-US" sz="750" spc="20" dirty="0">
                <a:solidFill>
                  <a:srgbClr val="2DA6C9"/>
                </a:solidFill>
                <a:latin typeface="Wingdings" panose="02020603050405020304" pitchFamily="2"/>
              </a:rPr>
              <a:t>!</a:t>
            </a:r>
            <a:r>
              <a:rPr lang="en-US" sz="1950" b="1" spc="20" dirty="0">
                <a:solidFill>
                  <a:srgbClr val="000000"/>
                </a:solidFill>
                <a:latin typeface="Calibri" panose="02020603050405020304" pitchFamily="2"/>
              </a:rPr>
              <a:t> Challenges with distributed systems </a:t>
            </a:r>
          </a:p>
          <a:p>
            <a:pPr marL="365760" marR="0" indent="0" algn="l">
              <a:lnSpc>
                <a:spcPts val="2300"/>
              </a:lnSpc>
              <a:spcBef>
                <a:spcPts val="510"/>
              </a:spcBef>
              <a:spcAft>
                <a:spcPts val="0"/>
              </a:spcAft>
            </a:pPr>
            <a:r>
              <a:rPr lang="en-US" sz="1550" spc="10" dirty="0">
                <a:solidFill>
                  <a:srgbClr val="107FA7"/>
                </a:solidFill>
                <a:latin typeface="Arial" panose="02020603050405020304" pitchFamily="2"/>
              </a:rPr>
              <a:t>–</a:t>
            </a:r>
            <a:r>
              <a:rPr lang="en-US" sz="2000" spc="10" dirty="0">
                <a:solidFill>
                  <a:srgbClr val="000000"/>
                </a:solidFill>
                <a:latin typeface="Calibri" panose="02020603050405020304" pitchFamily="2"/>
              </a:rPr>
              <a:t> Programming complexity </a:t>
            </a:r>
          </a:p>
          <a:p>
            <a:pPr marL="365760" marR="0" indent="0" algn="l">
              <a:lnSpc>
                <a:spcPts val="2300"/>
              </a:lnSpc>
              <a:spcBef>
                <a:spcPts val="51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Keeping data and processes in sync </a:t>
            </a:r>
          </a:p>
          <a:p>
            <a:pPr marL="365760" marR="0" indent="0" algn="l">
              <a:lnSpc>
                <a:spcPts val="2300"/>
              </a:lnSpc>
              <a:spcBef>
                <a:spcPts val="460"/>
              </a:spcBef>
              <a:spcAft>
                <a:spcPts val="0"/>
              </a:spcAft>
            </a:pPr>
            <a:r>
              <a:rPr lang="en-US" sz="1550" spc="10" dirty="0">
                <a:solidFill>
                  <a:srgbClr val="107FA7"/>
                </a:solidFill>
                <a:latin typeface="Arial" panose="02020603050405020304" pitchFamily="2"/>
              </a:rPr>
              <a:t>–</a:t>
            </a:r>
            <a:r>
              <a:rPr lang="en-US" sz="2000" spc="10" dirty="0">
                <a:solidFill>
                  <a:srgbClr val="000000"/>
                </a:solidFill>
                <a:latin typeface="Calibri" panose="02020603050405020304" pitchFamily="2"/>
              </a:rPr>
              <a:t> Finite bandwidth </a:t>
            </a:r>
          </a:p>
          <a:p>
            <a:pPr marL="365760" marR="0" indent="0" algn="l">
              <a:lnSpc>
                <a:spcPts val="2300"/>
              </a:lnSpc>
              <a:spcBef>
                <a:spcPts val="430"/>
              </a:spcBef>
              <a:spcAft>
                <a:spcPts val="26490"/>
              </a:spcAft>
            </a:pPr>
            <a:r>
              <a:rPr lang="en-US" sz="1550" spc="25" dirty="0">
                <a:solidFill>
                  <a:srgbClr val="107FA7"/>
                </a:solidFill>
                <a:latin typeface="Arial" panose="02020603050405020304" pitchFamily="2"/>
              </a:rPr>
              <a:t>–</a:t>
            </a:r>
            <a:r>
              <a:rPr lang="en-US" sz="2000" spc="25" dirty="0">
                <a:solidFill>
                  <a:srgbClr val="000000"/>
                </a:solidFill>
                <a:latin typeface="Calibri" panose="02020603050405020304" pitchFamily="2"/>
              </a:rPr>
              <a:t> Par</a:t>
            </a:r>
            <a:r>
              <a:rPr lang="en-US" sz="1800" spc="25" dirty="0">
                <a:solidFill>
                  <a:srgbClr val="000000"/>
                </a:solidFill>
                <a:latin typeface="Arial" panose="02020603050405020304" pitchFamily="2"/>
              </a:rPr>
              <a:t>ti</a:t>
            </a:r>
            <a:r>
              <a:rPr lang="en-US" sz="2000" spc="25" dirty="0">
                <a:solidFill>
                  <a:srgbClr val="000000"/>
                </a:solidFill>
                <a:latin typeface="Calibri" panose="02020603050405020304" pitchFamily="2"/>
              </a:rPr>
              <a:t>al failures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1"18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spc="15" dirty="0">
                <a:solidFill>
                  <a:srgbClr val="107FA7"/>
                </a:solidFill>
                <a:latin typeface="Calibri" panose="02020603050405020304" pitchFamily="2"/>
              </a:rPr>
              <a:t>Distributed Systems: The Data Bo</a:t>
            </a:r>
            <a:r>
              <a:rPr lang="en-US" sz="2000" spc="15" dirty="0">
                <a:solidFill>
                  <a:srgbClr val="107FA7"/>
                </a:solidFill>
                <a:latin typeface="Verdana" panose="02020603050405020304" pitchFamily="2"/>
              </a:rPr>
              <a:t>tt</a:t>
            </a:r>
            <a:r>
              <a:rPr lang="en-US" sz="2350" spc="15" dirty="0">
                <a:solidFill>
                  <a:srgbClr val="107FA7"/>
                </a:solidFill>
                <a:latin typeface="Calibri" panose="02020603050405020304" pitchFamily="2"/>
              </a:rPr>
              <a:t>leneck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fontScale="95000"/>
          </a:bodyPr>
          <a:lstStyle/>
          <a:p>
            <a:pPr marL="548640" marR="0" indent="182880" algn="l">
              <a:lnSpc>
                <a:spcPts val="2300"/>
              </a:lnSpc>
              <a:spcAft>
                <a:spcPts val="0"/>
              </a:spcAft>
              <a:buFont typeface="Symbol"/>
              <a:buChar char="·"/>
            </a:pPr>
            <a:r>
              <a:rPr lang="en-US" sz="1950" b="1" spc="15" dirty="0">
                <a:solidFill>
                  <a:srgbClr val="000000"/>
                </a:solidFill>
                <a:latin typeface="Calibri" panose="02020603050405020304" pitchFamily="2"/>
              </a:rPr>
              <a:t>Moore’s Law has held firm for over 40 years </a:t>
            </a:r>
          </a:p>
          <a:p>
            <a:pPr marL="914400" marR="0" indent="0" algn="l">
              <a:lnSpc>
                <a:spcPts val="2400"/>
              </a:lnSpc>
              <a:spcBef>
                <a:spcPts val="19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Processing power doubles every two years </a:t>
            </a:r>
          </a:p>
          <a:p>
            <a:pPr marL="914400" marR="0" indent="0" algn="l">
              <a:lnSpc>
                <a:spcPts val="2400"/>
              </a:lnSpc>
              <a:spcBef>
                <a:spcPts val="285"/>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Processing speed is no longer the problem </a:t>
            </a:r>
          </a:p>
          <a:p>
            <a:pPr marL="548640" marR="0" indent="182880" algn="l">
              <a:lnSpc>
                <a:spcPts val="2400"/>
              </a:lnSpc>
              <a:spcBef>
                <a:spcPts val="1650"/>
              </a:spcBef>
              <a:spcAft>
                <a:spcPts val="0"/>
              </a:spcAft>
              <a:buFont typeface="Symbol"/>
              <a:buChar char="·"/>
            </a:pPr>
            <a:r>
              <a:rPr lang="en-US" sz="1950" b="1" spc="25" dirty="0">
                <a:solidFill>
                  <a:srgbClr val="000000"/>
                </a:solidFill>
                <a:latin typeface="Calibri" panose="02020603050405020304" pitchFamily="2"/>
              </a:rPr>
              <a:t>Ge</a:t>
            </a:r>
            <a:r>
              <a:rPr lang="en-US" sz="1800" b="1" spc="25" dirty="0">
                <a:solidFill>
                  <a:srgbClr val="000000"/>
                </a:solidFill>
                <a:latin typeface="Arial" panose="02020603050405020304" pitchFamily="2"/>
              </a:rPr>
              <a:t>tti</a:t>
            </a:r>
            <a:r>
              <a:rPr lang="en-US" sz="1950" b="1" spc="25" dirty="0">
                <a:solidFill>
                  <a:srgbClr val="000000"/>
                </a:solidFill>
                <a:latin typeface="Calibri" panose="02020603050405020304" pitchFamily="2"/>
              </a:rPr>
              <a:t>ng the data to the processors becomes the bo</a:t>
            </a:r>
            <a:r>
              <a:rPr lang="en-US" sz="1800" b="1" spc="25" dirty="0">
                <a:solidFill>
                  <a:srgbClr val="000000"/>
                </a:solidFill>
                <a:latin typeface="Arial" panose="02020603050405020304" pitchFamily="2"/>
              </a:rPr>
              <a:t>tt</a:t>
            </a:r>
            <a:r>
              <a:rPr lang="en-US" sz="1950" b="1" spc="25" dirty="0">
                <a:solidFill>
                  <a:srgbClr val="000000"/>
                </a:solidFill>
                <a:latin typeface="Calibri" panose="02020603050405020304" pitchFamily="2"/>
              </a:rPr>
              <a:t>leneck </a:t>
            </a:r>
          </a:p>
          <a:p>
            <a:pPr marL="548640" marR="0" indent="182880" algn="l">
              <a:lnSpc>
                <a:spcPts val="2400"/>
              </a:lnSpc>
              <a:spcBef>
                <a:spcPts val="1435"/>
              </a:spcBef>
              <a:spcAft>
                <a:spcPts val="0"/>
              </a:spcAft>
              <a:buFont typeface="Symbol"/>
              <a:buChar char="·"/>
            </a:pPr>
            <a:r>
              <a:rPr lang="en-US" sz="1950" b="1" spc="15" dirty="0">
                <a:solidFill>
                  <a:srgbClr val="000000"/>
                </a:solidFill>
                <a:latin typeface="Calibri" panose="02020603050405020304" pitchFamily="2"/>
              </a:rPr>
              <a:t>Quick calcula</a:t>
            </a:r>
            <a:r>
              <a:rPr lang="en-US" sz="1800" b="1" spc="15" dirty="0">
                <a:solidFill>
                  <a:srgbClr val="000000"/>
                </a:solidFill>
                <a:latin typeface="Arial" panose="02020603050405020304" pitchFamily="2"/>
              </a:rPr>
              <a:t>ti</a:t>
            </a:r>
            <a:r>
              <a:rPr lang="en-US" sz="1950" b="1" spc="15" dirty="0">
                <a:solidFill>
                  <a:srgbClr val="000000"/>
                </a:solidFill>
                <a:latin typeface="Calibri" panose="02020603050405020304" pitchFamily="2"/>
              </a:rPr>
              <a:t>on </a:t>
            </a:r>
          </a:p>
          <a:p>
            <a:pPr marL="914400" marR="0" indent="0" algn="l">
              <a:lnSpc>
                <a:spcPts val="2400"/>
              </a:lnSpc>
              <a:spcBef>
                <a:spcPts val="105"/>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Typical disk data transfer rate: 75MB/sec </a:t>
            </a:r>
          </a:p>
          <a:p>
            <a:pPr marL="914400" marR="0" indent="0" algn="l">
              <a:lnSpc>
                <a:spcPts val="2400"/>
              </a:lnSpc>
              <a:spcBef>
                <a:spcPts val="310"/>
              </a:spcBef>
              <a:spcAft>
                <a:spcPts val="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Time taken to transfer 100GB of data to the processor: </a:t>
            </a:r>
            <a:r>
              <a:rPr lang="en-US" sz="2000" spc="0" dirty="0" err="1">
                <a:solidFill>
                  <a:srgbClr val="000000"/>
                </a:solidFill>
                <a:latin typeface="Calibri" panose="02020603050405020304" pitchFamily="2"/>
              </a:rPr>
              <a:t>approx</a:t>
            </a:r>
            <a:r>
              <a:rPr lang="en-US" sz="2000" spc="0" dirty="0">
                <a:solidFill>
                  <a:srgbClr val="000000"/>
                </a:solidFill>
                <a:latin typeface="Calibri" panose="02020603050405020304" pitchFamily="2"/>
              </a:rPr>
              <a:t> 22 </a:t>
            </a:r>
          </a:p>
          <a:p>
            <a:pPr marL="1097280" marR="0" indent="0" algn="l">
              <a:lnSpc>
                <a:spcPts val="2000"/>
              </a:lnSpc>
              <a:spcBef>
                <a:spcPts val="325"/>
              </a:spcBef>
              <a:spcAft>
                <a:spcPts val="0"/>
              </a:spcAft>
            </a:pPr>
            <a:r>
              <a:rPr lang="en-US" sz="2000" spc="-30" dirty="0">
                <a:solidFill>
                  <a:srgbClr val="000000"/>
                </a:solidFill>
                <a:latin typeface="Calibri" panose="02020603050405020304" pitchFamily="2"/>
              </a:rPr>
              <a:t>minutes! </a:t>
            </a:r>
          </a:p>
          <a:p>
            <a:pPr marL="1097280" marR="0" indent="0" algn="l">
              <a:lnSpc>
                <a:spcPts val="2000"/>
              </a:lnSpc>
              <a:spcBef>
                <a:spcPts val="325"/>
              </a:spcBef>
              <a:spcAft>
                <a:spcPts val="0"/>
              </a:spcAft>
            </a:pPr>
            <a:r>
              <a:rPr lang="en-US" sz="1550" spc="10" dirty="0">
                <a:solidFill>
                  <a:srgbClr val="107FA7"/>
                </a:solidFill>
                <a:latin typeface="Arial" panose="02020603050405020304" pitchFamily="2"/>
              </a:rPr>
              <a:t>–</a:t>
            </a:r>
            <a:r>
              <a:rPr lang="en-US" sz="2000" spc="10" dirty="0">
                <a:solidFill>
                  <a:srgbClr val="000000"/>
                </a:solidFill>
                <a:latin typeface="Calibri" panose="02020603050405020304" pitchFamily="2"/>
              </a:rPr>
              <a:t> Assuming sustained reads </a:t>
            </a:r>
          </a:p>
          <a:p>
            <a:pPr marL="1097280" marR="0" indent="0" algn="l">
              <a:lnSpc>
                <a:spcPts val="2000"/>
              </a:lnSpc>
              <a:spcBef>
                <a:spcPts val="325"/>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Actual </a:t>
            </a:r>
            <a:r>
              <a:rPr lang="en-US" sz="1800" spc="5" dirty="0">
                <a:solidFill>
                  <a:srgbClr val="000000"/>
                </a:solidFill>
                <a:latin typeface="Arial" panose="02020603050405020304" pitchFamily="2"/>
              </a:rPr>
              <a:t>ti</a:t>
            </a:r>
            <a:r>
              <a:rPr lang="en-US" sz="2000" spc="5" dirty="0">
                <a:solidFill>
                  <a:srgbClr val="000000"/>
                </a:solidFill>
                <a:latin typeface="Calibri" panose="02020603050405020304" pitchFamily="2"/>
              </a:rPr>
              <a:t>me will be worse, since most servers have less than 100GB </a:t>
            </a:r>
          </a:p>
          <a:p>
            <a:pPr marL="1554480" marR="0" indent="0" algn="l">
              <a:lnSpc>
                <a:spcPts val="2000"/>
              </a:lnSpc>
              <a:spcBef>
                <a:spcPts val="285"/>
              </a:spcBef>
              <a:spcAft>
                <a:spcPts val="0"/>
              </a:spcAft>
            </a:pPr>
            <a:r>
              <a:rPr lang="en-US" sz="2000" spc="-5" dirty="0">
                <a:solidFill>
                  <a:srgbClr val="000000"/>
                </a:solidFill>
                <a:latin typeface="Calibri" panose="02020603050405020304" pitchFamily="2"/>
              </a:rPr>
              <a:t>of RAM available </a:t>
            </a:r>
          </a:p>
          <a:p>
            <a:pPr marL="548640" marR="0" indent="182880" algn="l">
              <a:lnSpc>
                <a:spcPts val="2300"/>
              </a:lnSpc>
              <a:spcBef>
                <a:spcPts val="1670"/>
              </a:spcBef>
              <a:spcAft>
                <a:spcPts val="4805"/>
              </a:spcAft>
              <a:buFont typeface="Symbol"/>
              <a:buChar char="·"/>
            </a:pPr>
            <a:r>
              <a:rPr lang="en-US" sz="1950" b="1" spc="15" dirty="0">
                <a:solidFill>
                  <a:srgbClr val="000000"/>
                </a:solidFill>
                <a:latin typeface="Calibri" panose="02020603050405020304" pitchFamily="2"/>
              </a:rPr>
              <a:t>A new approach is needed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1"19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576070" y="2700655"/>
            <a:ext cx="6068060" cy="3056890"/>
          </a:xfrm>
          <a:prstGeom prst="rect">
            <a:avLst/>
          </a:prstGeom>
        </p:spPr>
      </p:pic>
      <p:pic>
        <p:nvPicPr>
          <p:cNvPr id="7" name="Picture 6"/>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spc="15">
                <a:solidFill>
                  <a:srgbClr val="107FA7"/>
                </a:solidFill>
                <a:latin typeface="Calibri" panose="02020603050405020304" pitchFamily="2"/>
              </a:rPr>
              <a:t>Distributed Systems: The Data Bo</a:t>
            </a:r>
            <a:r>
              <a:rPr lang="en-US" sz="2000" spc="15">
                <a:solidFill>
                  <a:srgbClr val="107FA7"/>
                </a:solidFill>
                <a:latin typeface="Verdana" panose="02020603050405020304" pitchFamily="2"/>
              </a:rPr>
              <a:t>tt</a:t>
            </a:r>
            <a:r>
              <a:rPr lang="en-US" sz="2350" spc="15">
                <a:solidFill>
                  <a:srgbClr val="107FA7"/>
                </a:solidFill>
                <a:latin typeface="Calibri" panose="02020603050405020304" pitchFamily="2"/>
              </a:rPr>
              <a:t>leneck (cont’d) </a:t>
            </a:r>
          </a:p>
        </p:txBody>
      </p:sp>
      <p:sp>
        <p:nvSpPr>
          <p:cNvPr id="3" name="Text Placeholder 2"/>
          <p:cNvSpPr>
            <a:spLocks noGrp="1"/>
          </p:cNvSpPr>
          <p:nvPr>
            <p:ph type="body" idx="10"/>
          </p:nvPr>
        </p:nvSpPr>
        <p:spPr>
          <a:xfrm>
            <a:off x="0" y="986790"/>
            <a:ext cx="9144000" cy="1713865"/>
          </a:xfrm>
          <a:prstGeom prst="rect">
            <a:avLst/>
          </a:prstGeom>
          <a:noFill/>
          <a:ln w="0" cmpd="sng">
            <a:noFill/>
            <a:prstDash val="solid"/>
          </a:ln>
        </p:spPr>
        <p:txBody>
          <a:bodyPr vert="horz" lIns="0" tIns="214630" rIns="0" bIns="0" anchor="t"/>
          <a:lstStyle/>
          <a:p>
            <a:pPr marL="548640" marR="0" indent="182880" algn="l">
              <a:lnSpc>
                <a:spcPts val="2200"/>
              </a:lnSpc>
              <a:spcAft>
                <a:spcPts val="0"/>
              </a:spcAft>
              <a:buFont typeface="Symbol"/>
              <a:buChar char="·"/>
            </a:pPr>
            <a:r>
              <a:rPr lang="en-US" sz="1950" b="1" spc="-5">
                <a:solidFill>
                  <a:srgbClr val="000000"/>
                </a:solidFill>
                <a:latin typeface="Calibri" panose="02020603050405020304" pitchFamily="2"/>
              </a:rPr>
              <a:t>Tradi</a:t>
            </a:r>
            <a:r>
              <a:rPr lang="en-US" sz="1850" b="1" spc="-5">
                <a:solidFill>
                  <a:srgbClr val="000000"/>
                </a:solidFill>
                <a:latin typeface="Arial Narrow" panose="02020603050405020304" pitchFamily="2"/>
              </a:rPr>
              <a:t>ti</a:t>
            </a:r>
            <a:r>
              <a:rPr lang="en-US" sz="1950" b="1" spc="-5">
                <a:solidFill>
                  <a:srgbClr val="000000"/>
                </a:solidFill>
                <a:latin typeface="Calibri" panose="02020603050405020304" pitchFamily="2"/>
              </a:rPr>
              <a:t>onally, data is stored in a central loca</a:t>
            </a:r>
            <a:r>
              <a:rPr lang="en-US" sz="1850" b="1" spc="-5">
                <a:solidFill>
                  <a:srgbClr val="000000"/>
                </a:solidFill>
                <a:latin typeface="Arial Narrow" panose="02020603050405020304" pitchFamily="2"/>
              </a:rPr>
              <a:t>ti</a:t>
            </a:r>
            <a:r>
              <a:rPr lang="en-US" sz="1950" b="1" spc="-5">
                <a:solidFill>
                  <a:srgbClr val="000000"/>
                </a:solidFill>
                <a:latin typeface="Calibri" panose="02020603050405020304" pitchFamily="2"/>
              </a:rPr>
              <a:t>on </a:t>
            </a:r>
          </a:p>
          <a:p>
            <a:pPr marL="548640" marR="0" indent="182880" algn="l">
              <a:lnSpc>
                <a:spcPts val="2200"/>
              </a:lnSpc>
              <a:spcBef>
                <a:spcPts val="1630"/>
              </a:spcBef>
              <a:spcAft>
                <a:spcPts val="0"/>
              </a:spcAft>
              <a:buFont typeface="Symbol"/>
              <a:buChar char="·"/>
            </a:pPr>
            <a:r>
              <a:rPr lang="en-US" sz="1950" b="1" spc="-10">
                <a:solidFill>
                  <a:srgbClr val="000000"/>
                </a:solidFill>
                <a:latin typeface="Calibri" panose="02020603050405020304" pitchFamily="2"/>
              </a:rPr>
              <a:t>Data is copied to processors at run</a:t>
            </a:r>
            <a:r>
              <a:rPr lang="en-US" sz="1850" b="1" spc="-10">
                <a:solidFill>
                  <a:srgbClr val="000000"/>
                </a:solidFill>
                <a:latin typeface="Arial Narrow" panose="02020603050405020304" pitchFamily="2"/>
              </a:rPr>
              <a:t>ti</a:t>
            </a:r>
            <a:r>
              <a:rPr lang="en-US" sz="1950" b="1" spc="-10">
                <a:solidFill>
                  <a:srgbClr val="000000"/>
                </a:solidFill>
                <a:latin typeface="Calibri" panose="02020603050405020304" pitchFamily="2"/>
              </a:rPr>
              <a:t>me </a:t>
            </a:r>
          </a:p>
          <a:p>
            <a:pPr marL="548640" marR="0" indent="182880" algn="l">
              <a:lnSpc>
                <a:spcPts val="2100"/>
              </a:lnSpc>
              <a:spcBef>
                <a:spcPts val="1600"/>
              </a:spcBef>
              <a:spcAft>
                <a:spcPts val="2060"/>
              </a:spcAft>
              <a:buFont typeface="Symbol"/>
              <a:buChar char="·"/>
            </a:pPr>
            <a:r>
              <a:rPr lang="en-US" sz="1950" b="1" spc="-15">
                <a:solidFill>
                  <a:srgbClr val="000000"/>
                </a:solidFill>
                <a:latin typeface="Calibri" panose="02020603050405020304" pitchFamily="2"/>
              </a:rPr>
              <a:t>Fine for limited amounts of data </a:t>
            </a:r>
          </a:p>
        </p:txBody>
      </p:sp>
      <p:sp>
        <p:nvSpPr>
          <p:cNvPr id="8" name="Text Placeholder 7"/>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1"20 </a:t>
            </a:r>
          </a:p>
        </p:txBody>
      </p:sp>
      <p:cxnSp>
        <p:nvCxnSpPr>
          <p:cNvPr id="9" name="Straight Connector 8"/>
          <p:cNvCxnSpPr/>
          <p:nvPr/>
        </p:nvCxnSpPr>
        <p:spPr>
          <a:xfrm>
            <a:off x="457200" y="990600"/>
            <a:ext cx="8233410" cy="0"/>
          </a:xfrm>
          <a:prstGeom prst="line">
            <a:avLst/>
          </a:prstGeom>
          <a:ln w="6350" cmpd="sng">
            <a:solidFill>
              <a:srgbClr val="ABACAF"/>
            </a:solidFill>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433070" y="2700655"/>
            <a:ext cx="7211060" cy="3056890"/>
          </a:xfrm>
          <a:prstGeom prst="rect">
            <a:avLst/>
          </a:prstGeom>
        </p:spPr>
      </p:pic>
      <p:pic>
        <p:nvPicPr>
          <p:cNvPr id="7" name="Picture 6"/>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spc="15">
                <a:solidFill>
                  <a:srgbClr val="107FA7"/>
                </a:solidFill>
                <a:latin typeface="Calibri" panose="02020603050405020304" pitchFamily="2"/>
              </a:rPr>
              <a:t>Distributed Systems: The Data Bo</a:t>
            </a:r>
            <a:r>
              <a:rPr lang="en-US" sz="2000" spc="15">
                <a:solidFill>
                  <a:srgbClr val="107FA7"/>
                </a:solidFill>
                <a:latin typeface="Verdana" panose="02020603050405020304" pitchFamily="2"/>
              </a:rPr>
              <a:t>tt</a:t>
            </a:r>
            <a:r>
              <a:rPr lang="en-US" sz="2350" spc="15">
                <a:solidFill>
                  <a:srgbClr val="107FA7"/>
                </a:solidFill>
                <a:latin typeface="Calibri" panose="02020603050405020304" pitchFamily="2"/>
              </a:rPr>
              <a:t>leneck (cont’d) </a:t>
            </a:r>
          </a:p>
        </p:txBody>
      </p:sp>
      <p:sp>
        <p:nvSpPr>
          <p:cNvPr id="3" name="Text Placeholder 2"/>
          <p:cNvSpPr>
            <a:spLocks noGrp="1"/>
          </p:cNvSpPr>
          <p:nvPr>
            <p:ph type="body" idx="10"/>
          </p:nvPr>
        </p:nvSpPr>
        <p:spPr>
          <a:xfrm>
            <a:off x="0" y="986790"/>
            <a:ext cx="9144000" cy="1713865"/>
          </a:xfrm>
          <a:prstGeom prst="rect">
            <a:avLst/>
          </a:prstGeom>
          <a:noFill/>
          <a:ln w="0" cmpd="sng">
            <a:noFill/>
            <a:prstDash val="solid"/>
          </a:ln>
        </p:spPr>
        <p:txBody>
          <a:bodyPr vert="horz" lIns="0" tIns="214630" rIns="0" bIns="0" anchor="t">
            <a:normAutofit/>
          </a:bodyPr>
          <a:lstStyle/>
          <a:p>
            <a:pPr marL="548640" marR="0" indent="182880" algn="just">
              <a:lnSpc>
                <a:spcPts val="2100"/>
              </a:lnSpc>
              <a:spcAft>
                <a:spcPts val="0"/>
              </a:spcAft>
              <a:buFont typeface="Symbol"/>
              <a:buChar char="·"/>
            </a:pPr>
            <a:r>
              <a:rPr lang="en-US" sz="1950" b="1" spc="-20">
                <a:solidFill>
                  <a:srgbClr val="000000"/>
                </a:solidFill>
                <a:latin typeface="Calibri" panose="02020603050405020304" pitchFamily="2"/>
              </a:rPr>
              <a:t>Modern systems have much more data </a:t>
            </a:r>
          </a:p>
          <a:p>
            <a:pPr marL="1371600" marR="0" indent="0" algn="just">
              <a:lnSpc>
                <a:spcPts val="2200"/>
              </a:lnSpc>
              <a:spcBef>
                <a:spcPts val="520"/>
              </a:spcBef>
              <a:spcAft>
                <a:spcPts val="0"/>
              </a:spcAft>
            </a:pPr>
            <a:r>
              <a:rPr lang="en-US" sz="1550" spc="35">
                <a:solidFill>
                  <a:srgbClr val="107FA7"/>
                </a:solidFill>
                <a:latin typeface="Arial" panose="02020603050405020304" pitchFamily="2"/>
              </a:rPr>
              <a:t>–</a:t>
            </a:r>
            <a:r>
              <a:rPr lang="en-US" sz="1950" spc="35">
                <a:solidFill>
                  <a:srgbClr val="000000"/>
                </a:solidFill>
                <a:latin typeface="Calibri" panose="02020603050405020304" pitchFamily="2"/>
              </a:rPr>
              <a:t> terabytes+ per day </a:t>
            </a:r>
          </a:p>
          <a:p>
            <a:pPr marL="1371600" marR="0" indent="0" algn="just">
              <a:lnSpc>
                <a:spcPts val="2200"/>
              </a:lnSpc>
              <a:spcBef>
                <a:spcPts val="44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petabytes+ total </a:t>
            </a:r>
          </a:p>
          <a:p>
            <a:pPr marL="548640" marR="0" indent="182880" algn="just">
              <a:lnSpc>
                <a:spcPts val="2100"/>
              </a:lnSpc>
              <a:spcBef>
                <a:spcPts val="1640"/>
              </a:spcBef>
              <a:spcAft>
                <a:spcPts val="430"/>
              </a:spcAft>
              <a:buFont typeface="Symbol"/>
              <a:buChar char="·"/>
            </a:pPr>
            <a:r>
              <a:rPr lang="en-US" sz="1950" b="1" spc="-25">
                <a:solidFill>
                  <a:srgbClr val="000000"/>
                </a:solidFill>
                <a:latin typeface="Calibri" panose="02020603050405020304" pitchFamily="2"/>
              </a:rPr>
              <a:t>We need a new approach... </a:t>
            </a:r>
          </a:p>
        </p:txBody>
      </p:sp>
      <p:sp>
        <p:nvSpPr>
          <p:cNvPr id="8" name="Text Placeholder 7"/>
          <p:cNvSpPr>
            <a:spLocks noGrp="1"/>
          </p:cNvSpPr>
          <p:nvPr>
            <p:ph type="body" idx="10"/>
          </p:nvPr>
        </p:nvSpPr>
        <p:spPr>
          <a:xfrm>
            <a:off x="1892935" y="6408420"/>
            <a:ext cx="6906895" cy="206375"/>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1"21 </a:t>
            </a:r>
          </a:p>
        </p:txBody>
      </p:sp>
      <p:cxnSp>
        <p:nvCxnSpPr>
          <p:cNvPr id="9" name="Straight Connector 8"/>
          <p:cNvCxnSpPr/>
          <p:nvPr/>
        </p:nvCxnSpPr>
        <p:spPr>
          <a:xfrm>
            <a:off x="457200" y="990600"/>
            <a:ext cx="8233410" cy="0"/>
          </a:xfrm>
          <a:prstGeom prst="line">
            <a:avLst/>
          </a:prstGeom>
          <a:ln w="6350" cmpd="sng">
            <a:solidFill>
              <a:srgbClr val="B0AFB2"/>
            </a:solidFill>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100"/>
              </a:lnSpc>
              <a:spcAft>
                <a:spcPts val="1310"/>
              </a:spcAft>
            </a:pPr>
            <a:r>
              <a:rPr lang="en-US" sz="1950" b="1" spc="10">
                <a:solidFill>
                  <a:srgbClr val="107FA7"/>
                </a:solidFill>
                <a:latin typeface="Calibri" panose="02020603050405020304" pitchFamily="2"/>
              </a:rPr>
              <a:t>The Mo</a:t>
            </a:r>
            <a:r>
              <a:rPr lang="en-US" sz="1800" b="1" spc="10">
                <a:solidFill>
                  <a:srgbClr val="107FA7"/>
                </a:solidFill>
                <a:latin typeface="Arial" panose="02020603050405020304" pitchFamily="2"/>
              </a:rPr>
              <a:t>ti</a:t>
            </a:r>
            <a:r>
              <a:rPr lang="en-US" sz="1950" b="1" spc="10">
                <a:solidFill>
                  <a:srgbClr val="107FA7"/>
                </a:solidFill>
                <a:latin typeface="Calibri" panose="02020603050405020304" pitchFamily="2"/>
              </a:rPr>
              <a:t>va</a:t>
            </a:r>
            <a:r>
              <a:rPr lang="en-US" sz="1800" b="1" spc="10">
                <a:solidFill>
                  <a:srgbClr val="107FA7"/>
                </a:solidFill>
                <a:latin typeface="Arial" panose="02020603050405020304" pitchFamily="2"/>
              </a:rPr>
              <a:t>ti</a:t>
            </a:r>
            <a:r>
              <a:rPr lang="en-US" sz="1950" b="1" spc="10">
                <a:solidFill>
                  <a:srgbClr val="107FA7"/>
                </a:solidFill>
                <a:latin typeface="Calibri" panose="02020603050405020304" pitchFamily="2"/>
              </a:rPr>
              <a:t>on for Hadoop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normAutofit fontScale="95000"/>
          </a:bodyPr>
          <a:lstStyle/>
          <a:p>
            <a:pPr marL="137160" marR="0" indent="228600" algn="just">
              <a:lnSpc>
                <a:spcPts val="2200"/>
              </a:lnSpc>
              <a:spcAft>
                <a:spcPts val="0"/>
              </a:spcAft>
              <a:buFont typeface="Symbol"/>
              <a:buChar char="·"/>
            </a:pPr>
            <a:r>
              <a:rPr lang="en-US" sz="1950" spc="15">
                <a:solidFill>
                  <a:srgbClr val="A6A6A6"/>
                </a:solidFill>
                <a:latin typeface="Calibri" panose="02020603050405020304" pitchFamily="2"/>
              </a:rPr>
              <a:t>Problems with Tradi</a:t>
            </a:r>
            <a:r>
              <a:rPr lang="en-US" sz="1800" spc="15">
                <a:solidFill>
                  <a:srgbClr val="A6A6A6"/>
                </a:solidFill>
                <a:latin typeface="Arial" panose="02020603050405020304" pitchFamily="2"/>
              </a:rPr>
              <a:t>ti</a:t>
            </a:r>
            <a:r>
              <a:rPr lang="en-US" sz="1950" spc="15">
                <a:solidFill>
                  <a:srgbClr val="A6A6A6"/>
                </a:solidFill>
                <a:latin typeface="Calibri" panose="02020603050405020304" pitchFamily="2"/>
              </a:rPr>
              <a:t>onal Large/Scale Systems </a:t>
            </a:r>
          </a:p>
          <a:p>
            <a:pPr marL="137160" marR="0" indent="228600" algn="just">
              <a:lnSpc>
                <a:spcPts val="2100"/>
              </a:lnSpc>
              <a:spcBef>
                <a:spcPts val="1390"/>
              </a:spcBef>
              <a:spcAft>
                <a:spcPts val="0"/>
              </a:spcAft>
              <a:buFont typeface="Symbol"/>
              <a:buChar char="·"/>
            </a:pPr>
            <a:r>
              <a:rPr lang="en-US" sz="1950" b="1" spc="15">
                <a:solidFill>
                  <a:srgbClr val="000000"/>
                </a:solidFill>
                <a:latin typeface="Calibri" panose="02020603050405020304" pitchFamily="2"/>
              </a:rPr>
              <a:t>Requirements for a New Approach </a:t>
            </a:r>
          </a:p>
          <a:p>
            <a:pPr marL="137160" marR="0" indent="228600" algn="just">
              <a:lnSpc>
                <a:spcPts val="2100"/>
              </a:lnSpc>
              <a:spcBef>
                <a:spcPts val="1470"/>
              </a:spcBef>
              <a:spcAft>
                <a:spcPts val="0"/>
              </a:spcAft>
              <a:buFont typeface="Symbol"/>
              <a:buChar char="·"/>
            </a:pPr>
            <a:r>
              <a:rPr lang="en-US" sz="1950" spc="-15">
                <a:solidFill>
                  <a:srgbClr val="A6A6A6"/>
                </a:solidFill>
                <a:latin typeface="Calibri" panose="02020603050405020304" pitchFamily="2"/>
              </a:rPr>
              <a:t>Hadoop! </a:t>
            </a:r>
          </a:p>
          <a:p>
            <a:pPr marL="137160" marR="0" indent="228600" algn="just">
              <a:lnSpc>
                <a:spcPts val="2100"/>
              </a:lnSpc>
              <a:spcBef>
                <a:spcPts val="1470"/>
              </a:spcBef>
              <a:spcAft>
                <a:spcPts val="19365"/>
              </a:spcAft>
              <a:buFont typeface="Symbol"/>
              <a:buChar char="·"/>
            </a:pPr>
            <a:r>
              <a:rPr lang="en-US" sz="1950" spc="5">
                <a:solidFill>
                  <a:srgbClr val="A6A6A6"/>
                </a:solidFill>
                <a:latin typeface="Calibri" panose="02020603050405020304" pitchFamily="2"/>
              </a:rPr>
              <a:t>Hadoop/able Problems </a:t>
            </a:r>
          </a:p>
        </p:txBody>
      </p:sp>
      <p:sp>
        <p:nvSpPr>
          <p:cNvPr id="7" name="Text Placeholder 6"/>
          <p:cNvSpPr>
            <a:spLocks noGrp="1"/>
          </p:cNvSpPr>
          <p:nvPr>
            <p:ph type="body" idx="10"/>
          </p:nvPr>
        </p:nvSpPr>
        <p:spPr>
          <a:xfrm>
            <a:off x="1892935" y="6408420"/>
            <a:ext cx="6906895" cy="206375"/>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1"22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19100"/>
            <a:ext cx="9144000" cy="768350"/>
          </a:xfrm>
          <a:prstGeom prst="rect">
            <a:avLst/>
          </a:prstGeom>
          <a:noFill/>
          <a:ln w="0" cmpd="sng">
            <a:noFill/>
            <a:prstDash val="solid"/>
          </a:ln>
        </p:spPr>
        <p:txBody>
          <a:bodyPr vert="horz" lIns="0" tIns="50165" rIns="0" bIns="0" anchor="t">
            <a:normAutofit fontScale="95000"/>
          </a:bodyPr>
          <a:lstStyle/>
          <a:p>
            <a:pPr marL="457200" marR="0" indent="0" algn="l">
              <a:lnSpc>
                <a:spcPts val="2600"/>
              </a:lnSpc>
              <a:spcAft>
                <a:spcPts val="3040"/>
              </a:spcAft>
            </a:pPr>
            <a:r>
              <a:rPr lang="en-US" sz="2350" spc="20" dirty="0">
                <a:solidFill>
                  <a:srgbClr val="107FA7"/>
                </a:solidFill>
                <a:latin typeface="Calibri" panose="02020603050405020304" pitchFamily="2"/>
              </a:rPr>
              <a:t>Par</a:t>
            </a:r>
            <a:r>
              <a:rPr lang="en-US" sz="2200" spc="20" dirty="0">
                <a:solidFill>
                  <a:srgbClr val="107FA7"/>
                </a:solidFill>
                <a:latin typeface="Arial" panose="02020603050405020304" pitchFamily="2"/>
              </a:rPr>
              <a:t>ti</a:t>
            </a:r>
            <a:r>
              <a:rPr lang="en-US" sz="2350" spc="20" dirty="0">
                <a:solidFill>
                  <a:srgbClr val="107FA7"/>
                </a:solidFill>
                <a:latin typeface="Calibri" panose="02020603050405020304" pitchFamily="2"/>
              </a:rPr>
              <a:t>al Failure Support </a:t>
            </a:r>
          </a:p>
        </p:txBody>
      </p:sp>
      <p:sp>
        <p:nvSpPr>
          <p:cNvPr id="3" name="Text Placeholder 2"/>
          <p:cNvSpPr>
            <a:spLocks noGrp="1"/>
          </p:cNvSpPr>
          <p:nvPr>
            <p:ph type="body" idx="10"/>
          </p:nvPr>
        </p:nvSpPr>
        <p:spPr>
          <a:xfrm>
            <a:off x="560705" y="1187450"/>
            <a:ext cx="7315200" cy="5039360"/>
          </a:xfrm>
          <a:prstGeom prst="rect">
            <a:avLst/>
          </a:prstGeom>
          <a:noFill/>
          <a:ln w="0" cmpd="sng">
            <a:noFill/>
            <a:prstDash val="solid"/>
          </a:ln>
        </p:spPr>
        <p:txBody>
          <a:bodyPr vert="horz" lIns="0" tIns="5715" rIns="0" bIns="0" anchor="t">
            <a:normAutofit fontScale="95000"/>
          </a:bodyPr>
          <a:lstStyle/>
          <a:p>
            <a:pPr marL="0" marR="0" indent="0" algn="l">
              <a:lnSpc>
                <a:spcPts val="2300"/>
              </a:lnSpc>
              <a:spcAft>
                <a:spcPts val="0"/>
              </a:spcAft>
            </a:pPr>
            <a:r>
              <a:rPr lang="en-US" sz="750" spc="20" dirty="0">
                <a:solidFill>
                  <a:srgbClr val="2DA6C9"/>
                </a:solidFill>
                <a:latin typeface="Wingdings" panose="02020603050405020304" pitchFamily="2"/>
              </a:rPr>
              <a:t>!</a:t>
            </a:r>
            <a:r>
              <a:rPr lang="en-US" sz="1950" b="1" spc="20" dirty="0">
                <a:solidFill>
                  <a:srgbClr val="000000"/>
                </a:solidFill>
                <a:latin typeface="Calibri" panose="02020603050405020304" pitchFamily="2"/>
              </a:rPr>
              <a:t> The system must support par</a:t>
            </a:r>
            <a:r>
              <a:rPr lang="en-US" sz="1800" b="1" spc="20" dirty="0">
                <a:solidFill>
                  <a:srgbClr val="000000"/>
                </a:solidFill>
                <a:latin typeface="Arial" panose="02020603050405020304" pitchFamily="2"/>
              </a:rPr>
              <a:t>ti</a:t>
            </a:r>
            <a:r>
              <a:rPr lang="en-US" sz="1950" b="1" spc="20" dirty="0">
                <a:solidFill>
                  <a:srgbClr val="000000"/>
                </a:solidFill>
                <a:latin typeface="Calibri" panose="02020603050405020304" pitchFamily="2"/>
              </a:rPr>
              <a:t>al failure </a:t>
            </a:r>
          </a:p>
          <a:p>
            <a:pPr marL="548640" marR="45720" indent="0" algn="l">
              <a:lnSpc>
                <a:spcPts val="2400"/>
              </a:lnSpc>
              <a:spcBef>
                <a:spcPts val="315"/>
              </a:spcBef>
              <a:spcAft>
                <a:spcPts val="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Failure of a component should result in a graceful degrada</a:t>
            </a:r>
            <a:r>
              <a:rPr lang="en-US" sz="1800" spc="0" dirty="0">
                <a:solidFill>
                  <a:srgbClr val="000000"/>
                </a:solidFill>
                <a:latin typeface="Arial" panose="02020603050405020304" pitchFamily="2"/>
              </a:rPr>
              <a:t>ti</a:t>
            </a:r>
            <a:r>
              <a:rPr lang="en-US" sz="2000" spc="0" dirty="0">
                <a:solidFill>
                  <a:srgbClr val="000000"/>
                </a:solidFill>
                <a:latin typeface="Calibri" panose="02020603050405020304" pitchFamily="2"/>
              </a:rPr>
              <a:t>on of applica</a:t>
            </a:r>
            <a:r>
              <a:rPr lang="en-US" sz="1800" spc="0" dirty="0">
                <a:solidFill>
                  <a:srgbClr val="000000"/>
                </a:solidFill>
                <a:latin typeface="Arial" panose="02020603050405020304" pitchFamily="2"/>
              </a:rPr>
              <a:t>ti</a:t>
            </a:r>
            <a:r>
              <a:rPr lang="en-US" sz="2000" spc="0" dirty="0">
                <a:solidFill>
                  <a:srgbClr val="000000"/>
                </a:solidFill>
                <a:latin typeface="Calibri" panose="02020603050405020304" pitchFamily="2"/>
              </a:rPr>
              <a:t>on performance </a:t>
            </a:r>
          </a:p>
          <a:p>
            <a:pPr marL="822960" marR="0" indent="0" algn="l">
              <a:lnSpc>
                <a:spcPts val="2300"/>
              </a:lnSpc>
              <a:spcBef>
                <a:spcPts val="400"/>
              </a:spcBef>
              <a:spcAft>
                <a:spcPts val="29490"/>
              </a:spcAft>
            </a:pPr>
            <a:r>
              <a:rPr lang="en-US" sz="1550" spc="10" dirty="0">
                <a:solidFill>
                  <a:srgbClr val="107FA7"/>
                </a:solidFill>
                <a:latin typeface="Arial" panose="02020603050405020304" pitchFamily="2"/>
              </a:rPr>
              <a:t>–</a:t>
            </a:r>
            <a:r>
              <a:rPr lang="en-US" sz="2000" spc="10" dirty="0">
                <a:solidFill>
                  <a:srgbClr val="000000"/>
                </a:solidFill>
                <a:latin typeface="Calibri" panose="02020603050405020304" pitchFamily="2"/>
              </a:rPr>
              <a:t> Not complete failure of the en</a:t>
            </a:r>
            <a:r>
              <a:rPr lang="en-US" sz="1800" spc="10" dirty="0">
                <a:solidFill>
                  <a:srgbClr val="000000"/>
                </a:solidFill>
                <a:latin typeface="Arial" panose="02020603050405020304" pitchFamily="2"/>
              </a:rPr>
              <a:t>ti</a:t>
            </a:r>
            <a:r>
              <a:rPr lang="en-US" sz="2000" spc="10" dirty="0">
                <a:solidFill>
                  <a:srgbClr val="000000"/>
                </a:solidFill>
                <a:latin typeface="Calibri" panose="02020603050405020304" pitchFamily="2"/>
              </a:rPr>
              <a:t>re system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1"23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740410"/>
          </a:xfrm>
          <a:prstGeom prst="rect">
            <a:avLst/>
          </a:prstGeom>
          <a:noFill/>
          <a:ln w="0" cmpd="sng">
            <a:noFill/>
            <a:prstDash val="solid"/>
          </a:ln>
        </p:spPr>
        <p:txBody>
          <a:bodyPr vert="horz" lIns="0" tIns="37465" rIns="0" bIns="0" anchor="t"/>
          <a:lstStyle/>
          <a:p>
            <a:pPr marL="457200" marR="0" indent="0" algn="l">
              <a:lnSpc>
                <a:spcPts val="2500"/>
              </a:lnSpc>
              <a:spcAft>
                <a:spcPts val="3070"/>
              </a:spcAft>
            </a:pPr>
            <a:r>
              <a:rPr lang="en-US" sz="2350" spc="10" dirty="0">
                <a:solidFill>
                  <a:srgbClr val="107FA7"/>
                </a:solidFill>
                <a:latin typeface="Calibri" panose="02020603050405020304" pitchFamily="2"/>
              </a:rPr>
              <a:t>Data Recoverability </a:t>
            </a:r>
          </a:p>
        </p:txBody>
      </p:sp>
      <p:sp>
        <p:nvSpPr>
          <p:cNvPr id="3" name="Text Placeholder 2"/>
          <p:cNvSpPr>
            <a:spLocks noGrp="1"/>
          </p:cNvSpPr>
          <p:nvPr>
            <p:ph type="body" idx="10"/>
          </p:nvPr>
        </p:nvSpPr>
        <p:spPr>
          <a:xfrm>
            <a:off x="560705" y="1172210"/>
            <a:ext cx="7569200" cy="5054600"/>
          </a:xfrm>
          <a:prstGeom prst="rect">
            <a:avLst/>
          </a:prstGeom>
          <a:noFill/>
          <a:ln w="0" cmpd="sng">
            <a:noFill/>
            <a:prstDash val="solid"/>
          </a:ln>
        </p:spPr>
        <p:txBody>
          <a:bodyPr vert="horz" lIns="0" tIns="17145" rIns="0" bIns="0" anchor="t">
            <a:normAutofit/>
          </a:bodyPr>
          <a:lstStyle/>
          <a:p>
            <a:pPr marL="0" marR="0" indent="0" algn="l">
              <a:lnSpc>
                <a:spcPts val="2200"/>
              </a:lnSpc>
              <a:spcAft>
                <a:spcPts val="0"/>
              </a:spcAft>
            </a:pPr>
            <a:r>
              <a:rPr lang="en-US" sz="2000" spc="-45" dirty="0">
                <a:solidFill>
                  <a:srgbClr val="2DA6C9"/>
                </a:solidFill>
                <a:latin typeface="Wingdings" panose="02020603050405020304" pitchFamily="2"/>
              </a:rPr>
              <a:t>!</a:t>
            </a:r>
            <a:r>
              <a:rPr lang="en-US" sz="2000" b="1" spc="-45" dirty="0">
                <a:solidFill>
                  <a:srgbClr val="000000"/>
                </a:solidFill>
                <a:latin typeface="Calibri" panose="02020603050405020304" pitchFamily="2"/>
              </a:rPr>
              <a:t> If a component of the system fails, its workload should be assumed by </a:t>
            </a:r>
          </a:p>
          <a:p>
            <a:pPr marL="137160" marR="0" indent="0" algn="l">
              <a:lnSpc>
                <a:spcPts val="2100"/>
              </a:lnSpc>
              <a:spcBef>
                <a:spcPts val="345"/>
              </a:spcBef>
              <a:spcAft>
                <a:spcPts val="0"/>
              </a:spcAft>
            </a:pPr>
            <a:r>
              <a:rPr lang="en-US" sz="2000" b="1" spc="-5" dirty="0">
                <a:solidFill>
                  <a:srgbClr val="000000"/>
                </a:solidFill>
                <a:latin typeface="Calibri" panose="02020603050405020304" pitchFamily="2"/>
              </a:rPr>
              <a:t>still</a:t>
            </a:r>
            <a:r>
              <a:rPr lang="en-US" sz="2000" b="1" spc="-5" dirty="0">
                <a:solidFill>
                  <a:srgbClr val="000000"/>
                </a:solidFill>
                <a:latin typeface="Verdana" panose="02020603050405020304" pitchFamily="2"/>
              </a:rPr>
              <a:t>- </a:t>
            </a:r>
            <a:r>
              <a:rPr lang="en-US" sz="2000" b="1" spc="-5" dirty="0">
                <a:solidFill>
                  <a:srgbClr val="000000"/>
                </a:solidFill>
                <a:latin typeface="Calibri" panose="02020603050405020304" pitchFamily="2"/>
              </a:rPr>
              <a:t>functioning units in the system </a:t>
            </a:r>
          </a:p>
          <a:p>
            <a:pPr marL="365760" marR="0" indent="0" algn="l">
              <a:lnSpc>
                <a:spcPts val="2200"/>
              </a:lnSpc>
              <a:spcBef>
                <a:spcPts val="520"/>
              </a:spcBef>
              <a:spcAft>
                <a:spcPts val="32205"/>
              </a:spcAft>
            </a:pPr>
            <a:r>
              <a:rPr lang="en-US" sz="2000" spc="20" dirty="0">
                <a:solidFill>
                  <a:srgbClr val="107FA7"/>
                </a:solidFill>
                <a:latin typeface="Arial" panose="02020603050405020304" pitchFamily="2"/>
              </a:rPr>
              <a:t>–</a:t>
            </a:r>
            <a:r>
              <a:rPr lang="en-US" sz="2000" spc="20" dirty="0">
                <a:solidFill>
                  <a:srgbClr val="000000"/>
                </a:solidFill>
                <a:latin typeface="Calibri" panose="02020603050405020304" pitchFamily="2"/>
              </a:rPr>
              <a:t> Failure should not result in the loss of any data </a:t>
            </a:r>
          </a:p>
        </p:txBody>
      </p:sp>
      <p:sp>
        <p:nvSpPr>
          <p:cNvPr id="6" name="Text Placeholder 5"/>
          <p:cNvSpPr>
            <a:spLocks noGrp="1"/>
          </p:cNvSpPr>
          <p:nvPr>
            <p:ph type="body" idx="10"/>
          </p:nvPr>
        </p:nvSpPr>
        <p:spPr>
          <a:xfrm>
            <a:off x="1892935" y="6376670"/>
            <a:ext cx="690943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24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755650"/>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15" dirty="0">
                <a:solidFill>
                  <a:srgbClr val="107FA7"/>
                </a:solidFill>
                <a:latin typeface="Calibri" panose="02020603050405020304" pitchFamily="2"/>
              </a:rPr>
              <a:t>Component Recovery </a:t>
            </a:r>
          </a:p>
        </p:txBody>
      </p:sp>
      <p:sp>
        <p:nvSpPr>
          <p:cNvPr id="3" name="Text Placeholder 2"/>
          <p:cNvSpPr>
            <a:spLocks noGrp="1"/>
          </p:cNvSpPr>
          <p:nvPr>
            <p:ph type="body" idx="10"/>
          </p:nvPr>
        </p:nvSpPr>
        <p:spPr>
          <a:xfrm>
            <a:off x="560705" y="1187450"/>
            <a:ext cx="7848600" cy="5039360"/>
          </a:xfrm>
          <a:prstGeom prst="rect">
            <a:avLst/>
          </a:prstGeom>
          <a:noFill/>
          <a:ln w="0" cmpd="sng">
            <a:noFill/>
            <a:prstDash val="solid"/>
          </a:ln>
        </p:spPr>
        <p:txBody>
          <a:bodyPr vert="horz" lIns="0" tIns="5715" rIns="0" bIns="0" anchor="t">
            <a:normAutofit fontScale="95000"/>
          </a:bodyPr>
          <a:lstStyle/>
          <a:p>
            <a:pPr marL="0" marR="0" indent="0" algn="l">
              <a:lnSpc>
                <a:spcPts val="2200"/>
              </a:lnSpc>
              <a:spcAft>
                <a:spcPts val="0"/>
              </a:spcAft>
            </a:pPr>
            <a:r>
              <a:rPr lang="en-US" sz="750" spc="-30" dirty="0">
                <a:solidFill>
                  <a:srgbClr val="2DA6C9"/>
                </a:solidFill>
                <a:latin typeface="Wingdings" panose="02020603050405020304" pitchFamily="2"/>
              </a:rPr>
              <a:t>!</a:t>
            </a:r>
            <a:r>
              <a:rPr lang="en-US" sz="1950" b="1" spc="-25" dirty="0">
                <a:solidFill>
                  <a:srgbClr val="000000"/>
                </a:solidFill>
                <a:latin typeface="Calibri" panose="02020603050405020304" pitchFamily="2"/>
              </a:rPr>
              <a:t> If a component of the system fails and then recovers, it should be able to </a:t>
            </a:r>
          </a:p>
          <a:p>
            <a:pPr marL="137160" marR="0" indent="0" algn="l">
              <a:lnSpc>
                <a:spcPts val="2000"/>
              </a:lnSpc>
              <a:spcBef>
                <a:spcPts val="375"/>
              </a:spcBef>
              <a:spcAft>
                <a:spcPts val="0"/>
              </a:spcAft>
            </a:pPr>
            <a:r>
              <a:rPr lang="en-US" sz="1950" b="1" spc="-25" dirty="0">
                <a:solidFill>
                  <a:srgbClr val="000000"/>
                </a:solidFill>
                <a:latin typeface="Calibri" panose="02020603050405020304" pitchFamily="2"/>
              </a:rPr>
              <a:t>rejoin the system </a:t>
            </a:r>
          </a:p>
          <a:p>
            <a:pPr marL="365760" marR="0" indent="0" algn="l">
              <a:lnSpc>
                <a:spcPts val="2300"/>
              </a:lnSpc>
              <a:spcBef>
                <a:spcPts val="520"/>
              </a:spcBef>
              <a:spcAft>
                <a:spcPts val="32175"/>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Without requiring a full restart of the en</a:t>
            </a:r>
            <a:r>
              <a:rPr lang="en-US" sz="1800" spc="25" dirty="0">
                <a:solidFill>
                  <a:srgbClr val="000000"/>
                </a:solidFill>
                <a:latin typeface="Arial" panose="02020603050405020304" pitchFamily="2"/>
              </a:rPr>
              <a:t>ti</a:t>
            </a:r>
            <a:r>
              <a:rPr lang="en-US" sz="1950" spc="25" dirty="0">
                <a:solidFill>
                  <a:srgbClr val="000000"/>
                </a:solidFill>
                <a:latin typeface="Calibri" panose="02020603050405020304" pitchFamily="2"/>
              </a:rPr>
              <a:t>re system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1"25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3163570" y="2889250"/>
            <a:ext cx="304800" cy="9525"/>
          </a:xfrm>
          <a:prstGeom prst="rect">
            <a:avLst/>
          </a:prstGeom>
        </p:spPr>
      </p:pic>
      <p:pic>
        <p:nvPicPr>
          <p:cNvPr id="7" name="Picture 6"/>
          <p:cNvPicPr/>
          <p:nvPr/>
        </p:nvPicPr>
        <p:blipFill>
          <a:blip r:embed="rId3"/>
          <a:stretch>
            <a:fillRect/>
          </a:stretch>
        </p:blipFill>
        <p:spPr>
          <a:xfrm>
            <a:off x="0" y="4121150"/>
            <a:ext cx="9144000" cy="2736850"/>
          </a:xfrm>
          <a:prstGeom prst="rect">
            <a:avLst/>
          </a:prstGeom>
        </p:spPr>
      </p:pic>
      <p:sp>
        <p:nvSpPr>
          <p:cNvPr id="2" name="Text Placeholder 1"/>
          <p:cNvSpPr>
            <a:spLocks noGrp="1"/>
          </p:cNvSpPr>
          <p:nvPr>
            <p:ph type="body" idx="10"/>
          </p:nvPr>
        </p:nvSpPr>
        <p:spPr>
          <a:xfrm>
            <a:off x="829310" y="2374900"/>
            <a:ext cx="1879600" cy="512445"/>
          </a:xfrm>
          <a:prstGeom prst="rect">
            <a:avLst/>
          </a:prstGeom>
          <a:noFill/>
          <a:ln w="0" cmpd="sng">
            <a:noFill/>
            <a:prstDash val="solid"/>
          </a:ln>
        </p:spPr>
        <p:txBody>
          <a:bodyPr vert="horz" lIns="0" tIns="44450" rIns="0" bIns="0" anchor="t"/>
          <a:lstStyle/>
          <a:p>
            <a:pPr marL="0" marR="0" indent="0" algn="l">
              <a:lnSpc>
                <a:spcPts val="3300"/>
              </a:lnSpc>
              <a:spcAft>
                <a:spcPts val="300"/>
              </a:spcAft>
            </a:pPr>
            <a:r>
              <a:rPr lang="en-US" sz="3000" spc="-110" dirty="0">
                <a:solidFill>
                  <a:srgbClr val="000000"/>
                </a:solidFill>
                <a:latin typeface="Calibri" panose="02020603050405020304" pitchFamily="2"/>
              </a:rPr>
              <a:t>Introduction</a:t>
            </a:r>
          </a:p>
        </p:txBody>
      </p:sp>
      <p:sp>
        <p:nvSpPr>
          <p:cNvPr id="5" name="Text Placeholder 4"/>
          <p:cNvSpPr>
            <a:spLocks noGrp="1"/>
          </p:cNvSpPr>
          <p:nvPr>
            <p:ph type="body" idx="10"/>
          </p:nvPr>
        </p:nvSpPr>
        <p:spPr>
          <a:xfrm>
            <a:off x="0" y="2915920"/>
            <a:ext cx="9144000" cy="1205230"/>
          </a:xfrm>
          <a:prstGeom prst="rect">
            <a:avLst/>
          </a:prstGeom>
          <a:noFill/>
          <a:ln w="0" cmpd="sng">
            <a:noFill/>
            <a:prstDash val="solid"/>
          </a:ln>
        </p:spPr>
        <p:txBody>
          <a:bodyPr vert="horz" lIns="0" tIns="29210" rIns="0" bIns="0" anchor="t">
            <a:normAutofit fontScale="95000"/>
          </a:bodyPr>
          <a:lstStyle/>
          <a:p>
            <a:pPr marL="777240" marR="0" indent="0" algn="l">
              <a:lnSpc>
                <a:spcPts val="2000"/>
              </a:lnSpc>
              <a:spcAft>
                <a:spcPts val="7175"/>
              </a:spcAft>
            </a:pPr>
            <a:r>
              <a:rPr lang="en-US" sz="2000" spc="25" dirty="0">
                <a:solidFill>
                  <a:srgbClr val="2DA5CB"/>
                </a:solidFill>
                <a:latin typeface="Calibri" panose="02020603050405020304" pitchFamily="2"/>
              </a:rPr>
              <a:t>Chapter 3 </a:t>
            </a:r>
          </a:p>
        </p:txBody>
      </p:sp>
      <p:cxnSp>
        <p:nvCxnSpPr>
          <p:cNvPr id="8" name="Straight Connector 7"/>
          <p:cNvCxnSpPr/>
          <p:nvPr/>
        </p:nvCxnSpPr>
        <p:spPr>
          <a:xfrm>
            <a:off x="1652270" y="2892425"/>
            <a:ext cx="915035" cy="0"/>
          </a:xfrm>
          <a:prstGeom prst="line">
            <a:avLst/>
          </a:prstGeom>
          <a:ln w="8890" cmpd="sng">
            <a:solidFill>
              <a:srgbClr val="71A0AC"/>
            </a:solidFill>
          </a:ln>
        </p:spPr>
      </p:cxnSp>
      <p:cxnSp>
        <p:nvCxnSpPr>
          <p:cNvPr id="9" name="Straight Connector 8"/>
          <p:cNvCxnSpPr/>
          <p:nvPr/>
        </p:nvCxnSpPr>
        <p:spPr>
          <a:xfrm>
            <a:off x="814070" y="2892425"/>
            <a:ext cx="786765" cy="0"/>
          </a:xfrm>
          <a:prstGeom prst="line">
            <a:avLst/>
          </a:prstGeom>
          <a:ln w="8890" cmpd="sng">
            <a:solidFill>
              <a:srgbClr val="578DA6"/>
            </a:solidFill>
          </a:ln>
        </p:spPr>
      </p:cxnSp>
      <p:cxnSp>
        <p:nvCxnSpPr>
          <p:cNvPr id="10" name="Straight Connector 9"/>
          <p:cNvCxnSpPr/>
          <p:nvPr/>
        </p:nvCxnSpPr>
        <p:spPr>
          <a:xfrm>
            <a:off x="2654935" y="2907665"/>
            <a:ext cx="509270" cy="0"/>
          </a:xfrm>
          <a:prstGeom prst="line">
            <a:avLst/>
          </a:prstGeom>
          <a:ln w="8890" cmpd="sng">
            <a:solidFill>
              <a:srgbClr val="8DAAB0"/>
            </a:solidFill>
          </a:ln>
        </p:spPr>
      </p:cxnSp>
      <p:cxnSp>
        <p:nvCxnSpPr>
          <p:cNvPr id="11" name="Straight Connector 10"/>
          <p:cNvCxnSpPr/>
          <p:nvPr/>
        </p:nvCxnSpPr>
        <p:spPr>
          <a:xfrm>
            <a:off x="3468370" y="2907665"/>
            <a:ext cx="4194810" cy="0"/>
          </a:xfrm>
          <a:prstGeom prst="line">
            <a:avLst/>
          </a:prstGeom>
          <a:ln w="8890" cmpd="sng">
            <a:solidFill>
              <a:srgbClr val="D0E7ED"/>
            </a:solidFill>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752475"/>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10" dirty="0">
                <a:solidFill>
                  <a:srgbClr val="107FA7"/>
                </a:solidFill>
                <a:latin typeface="Calibri" panose="02020603050405020304" pitchFamily="2"/>
              </a:rPr>
              <a:t>Consistency </a:t>
            </a:r>
          </a:p>
        </p:txBody>
      </p:sp>
      <p:sp>
        <p:nvSpPr>
          <p:cNvPr id="3" name="Text Placeholder 2"/>
          <p:cNvSpPr>
            <a:spLocks noGrp="1"/>
          </p:cNvSpPr>
          <p:nvPr>
            <p:ph type="body" idx="10"/>
          </p:nvPr>
        </p:nvSpPr>
        <p:spPr>
          <a:xfrm>
            <a:off x="225425" y="1184275"/>
            <a:ext cx="7848600" cy="5042535"/>
          </a:xfrm>
          <a:prstGeom prst="rect">
            <a:avLst/>
          </a:prstGeom>
          <a:noFill/>
          <a:ln w="0" cmpd="sng">
            <a:noFill/>
            <a:prstDash val="solid"/>
          </a:ln>
        </p:spPr>
        <p:txBody>
          <a:bodyPr vert="horz" lIns="0" tIns="8890" rIns="0" bIns="0" anchor="t"/>
          <a:lstStyle/>
          <a:p>
            <a:pPr marL="0" marR="0" indent="0" algn="ctr">
              <a:lnSpc>
                <a:spcPts val="2300"/>
              </a:lnSpc>
              <a:spcAft>
                <a:spcPts val="0"/>
              </a:spcAft>
            </a:pPr>
            <a:r>
              <a:rPr lang="en-US" sz="750" spc="20" dirty="0">
                <a:solidFill>
                  <a:srgbClr val="2DA6C9"/>
                </a:solidFill>
                <a:latin typeface="Wingdings" panose="02020603050405020304" pitchFamily="2"/>
              </a:rPr>
              <a:t>!</a:t>
            </a:r>
            <a:r>
              <a:rPr lang="en-US" sz="1950" b="1" spc="20" dirty="0">
                <a:solidFill>
                  <a:srgbClr val="000000"/>
                </a:solidFill>
                <a:latin typeface="Calibri" panose="02020603050405020304" pitchFamily="2"/>
              </a:rPr>
              <a:t> Component failures during execu</a:t>
            </a:r>
            <a:r>
              <a:rPr lang="en-US" sz="1850" b="1" spc="20" dirty="0">
                <a:solidFill>
                  <a:srgbClr val="000000"/>
                </a:solidFill>
                <a:latin typeface="Arial Narrow" panose="02020603050405020304" pitchFamily="2"/>
              </a:rPr>
              <a:t>ti</a:t>
            </a:r>
            <a:r>
              <a:rPr lang="en-US" sz="1950" b="1" spc="20" dirty="0">
                <a:solidFill>
                  <a:srgbClr val="000000"/>
                </a:solidFill>
                <a:latin typeface="Calibri" panose="02020603050405020304" pitchFamily="2"/>
              </a:rPr>
              <a:t>on of a job should not affect the </a:t>
            </a:r>
          </a:p>
          <a:p>
            <a:pPr marL="457200" marR="0" indent="0" algn="l">
              <a:lnSpc>
                <a:spcPts val="2000"/>
              </a:lnSpc>
              <a:spcBef>
                <a:spcPts val="315"/>
              </a:spcBef>
              <a:spcAft>
                <a:spcPts val="34970"/>
              </a:spcAft>
            </a:pPr>
            <a:r>
              <a:rPr lang="en-US" sz="1950" b="1" spc="15" dirty="0">
                <a:solidFill>
                  <a:srgbClr val="000000"/>
                </a:solidFill>
                <a:latin typeface="Calibri" panose="02020603050405020304" pitchFamily="2"/>
              </a:rPr>
              <a:t>outcome of the job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1"26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25">
                <a:solidFill>
                  <a:srgbClr val="107FA7"/>
                </a:solidFill>
                <a:latin typeface="Calibri" panose="02020603050405020304" pitchFamily="2"/>
              </a:rPr>
              <a:t>Scalability </a:t>
            </a:r>
          </a:p>
        </p:txBody>
      </p:sp>
      <p:sp>
        <p:nvSpPr>
          <p:cNvPr id="3" name="Text Placeholder 2"/>
          <p:cNvSpPr>
            <a:spLocks noGrp="1"/>
          </p:cNvSpPr>
          <p:nvPr>
            <p:ph type="body" idx="10"/>
          </p:nvPr>
        </p:nvSpPr>
        <p:spPr>
          <a:xfrm>
            <a:off x="255905" y="1110615"/>
            <a:ext cx="7848600" cy="5116195"/>
          </a:xfrm>
          <a:prstGeom prst="rect">
            <a:avLst/>
          </a:prstGeom>
          <a:noFill/>
          <a:ln w="0" cmpd="sng">
            <a:noFill/>
            <a:prstDash val="solid"/>
          </a:ln>
        </p:spPr>
        <p:txBody>
          <a:bodyPr vert="horz" lIns="0" tIns="90805" rIns="0" bIns="0" anchor="t">
            <a:normAutofit/>
          </a:bodyPr>
          <a:lstStyle/>
          <a:p>
            <a:pPr marL="320040" marR="0" indent="91440" algn="l">
              <a:lnSpc>
                <a:spcPts val="2100"/>
              </a:lnSpc>
              <a:spcAft>
                <a:spcPts val="0"/>
              </a:spcAft>
              <a:buFont typeface="Symbol"/>
              <a:buChar char="·"/>
            </a:pPr>
            <a:r>
              <a:rPr lang="en-US" sz="1950" b="1" spc="-5" dirty="0">
                <a:solidFill>
                  <a:srgbClr val="000000"/>
                </a:solidFill>
                <a:latin typeface="Calibri" panose="02020603050405020304" pitchFamily="2"/>
              </a:rPr>
              <a:t>Adding load to the system should result in a graceful decline in </a:t>
            </a:r>
          </a:p>
          <a:p>
            <a:pPr marL="411480" marR="0" indent="0" algn="l">
              <a:lnSpc>
                <a:spcPts val="2000"/>
              </a:lnSpc>
              <a:spcBef>
                <a:spcPts val="375"/>
              </a:spcBef>
              <a:spcAft>
                <a:spcPts val="0"/>
              </a:spcAft>
            </a:pPr>
            <a:r>
              <a:rPr lang="en-US" sz="1950" b="1" spc="-15" dirty="0">
                <a:solidFill>
                  <a:srgbClr val="000000"/>
                </a:solidFill>
                <a:latin typeface="Calibri" panose="02020603050405020304" pitchFamily="2"/>
              </a:rPr>
              <a:t>performance of individual jobs </a:t>
            </a:r>
          </a:p>
          <a:p>
            <a:pPr marL="685800" marR="0" indent="0" algn="l">
              <a:lnSpc>
                <a:spcPts val="2200"/>
              </a:lnSpc>
              <a:spcBef>
                <a:spcPts val="520"/>
              </a:spcBef>
              <a:spcAft>
                <a:spcPts val="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Not failure of the system </a:t>
            </a:r>
          </a:p>
          <a:p>
            <a:pPr marL="320040" marR="0" indent="182880" algn="l">
              <a:lnSpc>
                <a:spcPts val="2400"/>
              </a:lnSpc>
              <a:spcBef>
                <a:spcPts val="1430"/>
              </a:spcBef>
              <a:spcAft>
                <a:spcPts val="0"/>
              </a:spcAft>
              <a:buFont typeface="Symbol"/>
              <a:buChar char="·"/>
            </a:pPr>
            <a:r>
              <a:rPr lang="en-US" sz="1950" b="1" spc="-15" dirty="0">
                <a:solidFill>
                  <a:srgbClr val="000000"/>
                </a:solidFill>
                <a:latin typeface="Calibri" panose="02020603050405020304" pitchFamily="2"/>
              </a:rPr>
              <a:t>Increasing resources should support a propor</a:t>
            </a:r>
            <a:r>
              <a:rPr lang="en-US" sz="1850" b="1" spc="-20" dirty="0">
                <a:solidFill>
                  <a:srgbClr val="000000"/>
                </a:solidFill>
                <a:latin typeface="Arial" panose="02020603050405020304" pitchFamily="2"/>
              </a:rPr>
              <a:t>ti</a:t>
            </a:r>
            <a:r>
              <a:rPr lang="en-US" sz="1950" b="1" spc="-15" dirty="0">
                <a:solidFill>
                  <a:srgbClr val="000000"/>
                </a:solidFill>
                <a:latin typeface="Calibri" panose="02020603050405020304" pitchFamily="2"/>
              </a:rPr>
              <a:t>onal increase in load </a:t>
            </a:r>
          </a:p>
          <a:p>
            <a:pPr marL="411480" marR="0" indent="0" algn="l">
              <a:lnSpc>
                <a:spcPts val="2000"/>
              </a:lnSpc>
              <a:spcBef>
                <a:spcPts val="285"/>
              </a:spcBef>
              <a:spcAft>
                <a:spcPts val="26065"/>
              </a:spcAft>
            </a:pPr>
            <a:r>
              <a:rPr lang="en-US" sz="1950" b="1" spc="-15" dirty="0">
                <a:solidFill>
                  <a:srgbClr val="000000"/>
                </a:solidFill>
                <a:latin typeface="Calibri" panose="02020603050405020304" pitchFamily="2"/>
              </a:rPr>
              <a:t>capacity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1"27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100"/>
              </a:lnSpc>
              <a:spcAft>
                <a:spcPts val="1310"/>
              </a:spcAft>
            </a:pPr>
            <a:r>
              <a:rPr lang="en-US" sz="1950" b="1" spc="10">
                <a:solidFill>
                  <a:srgbClr val="107FA7"/>
                </a:solidFill>
                <a:latin typeface="Calibri" panose="02020603050405020304" pitchFamily="2"/>
              </a:rPr>
              <a:t>The Mo</a:t>
            </a:r>
            <a:r>
              <a:rPr lang="en-US" sz="1800" b="1" spc="10">
                <a:solidFill>
                  <a:srgbClr val="107FA7"/>
                </a:solidFill>
                <a:latin typeface="Arial" panose="02020603050405020304" pitchFamily="2"/>
              </a:rPr>
              <a:t>ti</a:t>
            </a:r>
            <a:r>
              <a:rPr lang="en-US" sz="1950" b="1" spc="10">
                <a:solidFill>
                  <a:srgbClr val="107FA7"/>
                </a:solidFill>
                <a:latin typeface="Calibri" panose="02020603050405020304" pitchFamily="2"/>
              </a:rPr>
              <a:t>va</a:t>
            </a:r>
            <a:r>
              <a:rPr lang="en-US" sz="1800" b="1" spc="10">
                <a:solidFill>
                  <a:srgbClr val="107FA7"/>
                </a:solidFill>
                <a:latin typeface="Arial" panose="02020603050405020304" pitchFamily="2"/>
              </a:rPr>
              <a:t>ti</a:t>
            </a:r>
            <a:r>
              <a:rPr lang="en-US" sz="1950" b="1" spc="10">
                <a:solidFill>
                  <a:srgbClr val="107FA7"/>
                </a:solidFill>
                <a:latin typeface="Calibri" panose="02020603050405020304" pitchFamily="2"/>
              </a:rPr>
              <a:t>on for Hadoop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normAutofit fontScale="95000"/>
          </a:bodyPr>
          <a:lstStyle/>
          <a:p>
            <a:pPr marL="137160" marR="0" indent="228600" algn="just">
              <a:lnSpc>
                <a:spcPts val="2200"/>
              </a:lnSpc>
              <a:spcAft>
                <a:spcPts val="0"/>
              </a:spcAft>
              <a:buFont typeface="Symbol"/>
              <a:buChar char="·"/>
            </a:pPr>
            <a:r>
              <a:rPr lang="en-US" sz="1950" spc="15">
                <a:solidFill>
                  <a:srgbClr val="A6A6A6"/>
                </a:solidFill>
                <a:latin typeface="Calibri" panose="02020603050405020304" pitchFamily="2"/>
              </a:rPr>
              <a:t>Problems with Tradi</a:t>
            </a:r>
            <a:r>
              <a:rPr lang="en-US" sz="1800" spc="15">
                <a:solidFill>
                  <a:srgbClr val="A6A6A6"/>
                </a:solidFill>
                <a:latin typeface="Arial" panose="02020603050405020304" pitchFamily="2"/>
              </a:rPr>
              <a:t>ti</a:t>
            </a:r>
            <a:r>
              <a:rPr lang="en-US" sz="1950" spc="15">
                <a:solidFill>
                  <a:srgbClr val="A6A6A6"/>
                </a:solidFill>
                <a:latin typeface="Calibri" panose="02020603050405020304" pitchFamily="2"/>
              </a:rPr>
              <a:t>onal Large/Scale Systems </a:t>
            </a:r>
          </a:p>
          <a:p>
            <a:pPr marL="137160" marR="0" indent="228600" algn="just">
              <a:lnSpc>
                <a:spcPts val="2100"/>
              </a:lnSpc>
              <a:spcBef>
                <a:spcPts val="1390"/>
              </a:spcBef>
              <a:spcAft>
                <a:spcPts val="0"/>
              </a:spcAft>
              <a:buFont typeface="Symbol"/>
              <a:buChar char="·"/>
            </a:pPr>
            <a:r>
              <a:rPr lang="en-US" sz="1950" spc="10">
                <a:solidFill>
                  <a:srgbClr val="A6A6A6"/>
                </a:solidFill>
                <a:latin typeface="Calibri" panose="02020603050405020304" pitchFamily="2"/>
              </a:rPr>
              <a:t>Requirements for a New Approach </a:t>
            </a:r>
          </a:p>
          <a:p>
            <a:pPr marL="137160" marR="0" indent="228600" algn="just">
              <a:lnSpc>
                <a:spcPts val="2100"/>
              </a:lnSpc>
              <a:spcBef>
                <a:spcPts val="1470"/>
              </a:spcBef>
              <a:spcAft>
                <a:spcPts val="0"/>
              </a:spcAft>
              <a:buFont typeface="Symbol"/>
              <a:buChar char="·"/>
            </a:pPr>
            <a:r>
              <a:rPr lang="en-US" sz="1950" b="1" spc="-15">
                <a:solidFill>
                  <a:srgbClr val="000000"/>
                </a:solidFill>
                <a:latin typeface="Calibri" panose="02020603050405020304" pitchFamily="2"/>
              </a:rPr>
              <a:t>Hadoop! </a:t>
            </a:r>
          </a:p>
          <a:p>
            <a:pPr marL="137160" marR="0" indent="228600" algn="just">
              <a:lnSpc>
                <a:spcPts val="2100"/>
              </a:lnSpc>
              <a:spcBef>
                <a:spcPts val="1470"/>
              </a:spcBef>
              <a:spcAft>
                <a:spcPts val="19365"/>
              </a:spcAft>
              <a:buFont typeface="Symbol"/>
              <a:buChar char="·"/>
            </a:pPr>
            <a:r>
              <a:rPr lang="en-US" sz="1950" spc="5">
                <a:solidFill>
                  <a:srgbClr val="A6A6A6"/>
                </a:solidFill>
                <a:latin typeface="Calibri" panose="02020603050405020304" pitchFamily="2"/>
              </a:rPr>
              <a:t>Hadoop/able Problems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1"28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5">
                <a:solidFill>
                  <a:srgbClr val="107FA7"/>
                </a:solidFill>
                <a:latin typeface="Calibri" panose="02020603050405020304" pitchFamily="2"/>
              </a:rPr>
              <a:t>Hadoop’s History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731520" marR="0" indent="182880" algn="l">
              <a:lnSpc>
                <a:spcPts val="2100"/>
              </a:lnSpc>
              <a:spcAft>
                <a:spcPts val="0"/>
              </a:spcAft>
              <a:buFont typeface="Symbol"/>
              <a:buChar char="·"/>
            </a:pPr>
            <a:r>
              <a:rPr lang="en-US" sz="1950" b="1" spc="20">
                <a:solidFill>
                  <a:srgbClr val="000000"/>
                </a:solidFill>
                <a:latin typeface="Calibri" panose="02020603050405020304" pitchFamily="2"/>
              </a:rPr>
              <a:t>Hadoop is based on work done by Google in the late 1990s/early 2000s </a:t>
            </a:r>
          </a:p>
          <a:p>
            <a:pPr marL="914400" marR="0" indent="0" algn="l">
              <a:lnSpc>
                <a:spcPts val="2200"/>
              </a:lnSpc>
              <a:spcBef>
                <a:spcPts val="52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Specifically, on papers describing the Google File System (GFS) </a:t>
            </a:r>
          </a:p>
          <a:p>
            <a:pPr marL="1097280" marR="0" indent="0" algn="l">
              <a:lnSpc>
                <a:spcPts val="2000"/>
              </a:lnSpc>
              <a:spcBef>
                <a:spcPts val="330"/>
              </a:spcBef>
              <a:spcAft>
                <a:spcPts val="0"/>
              </a:spcAft>
            </a:pPr>
            <a:r>
              <a:rPr lang="en-US" sz="1950" spc="15">
                <a:solidFill>
                  <a:srgbClr val="000000"/>
                </a:solidFill>
                <a:latin typeface="Calibri" panose="02020603050405020304" pitchFamily="2"/>
              </a:rPr>
              <a:t>published in 2003, and MapReduce published in 2004 </a:t>
            </a:r>
          </a:p>
          <a:p>
            <a:pPr marL="731520" marR="1143000" indent="182880" algn="l">
              <a:lnSpc>
                <a:spcPts val="2400"/>
              </a:lnSpc>
              <a:spcBef>
                <a:spcPts val="1480"/>
              </a:spcBef>
              <a:spcAft>
                <a:spcPts val="0"/>
              </a:spcAft>
              <a:buFont typeface="Symbol"/>
              <a:buChar char="·"/>
            </a:pPr>
            <a:r>
              <a:rPr lang="en-US" sz="1950" b="1" spc="0">
                <a:solidFill>
                  <a:srgbClr val="000000"/>
                </a:solidFill>
                <a:latin typeface="Calibri" panose="02020603050405020304" pitchFamily="2"/>
              </a:rPr>
              <a:t>This work takes a radical new approach to the problem of distributed compu</a:t>
            </a:r>
            <a:r>
              <a:rPr lang="en-US" sz="1850" b="1" spc="0">
                <a:solidFill>
                  <a:srgbClr val="000000"/>
                </a:solidFill>
                <a:latin typeface="Arial" panose="02020603050405020304" pitchFamily="2"/>
              </a:rPr>
              <a:t>ti</a:t>
            </a:r>
            <a:r>
              <a:rPr lang="en-US" sz="1950" b="1" spc="0">
                <a:solidFill>
                  <a:srgbClr val="000000"/>
                </a:solidFill>
                <a:latin typeface="Calibri" panose="02020603050405020304" pitchFamily="2"/>
              </a:rPr>
              <a:t>ng </a:t>
            </a:r>
          </a:p>
          <a:p>
            <a:pPr marL="914400" marR="0" indent="0" algn="l">
              <a:lnSpc>
                <a:spcPts val="2200"/>
              </a:lnSpc>
              <a:spcBef>
                <a:spcPts val="43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Meets all the requirements we have for reliability and scalability </a:t>
            </a:r>
          </a:p>
          <a:p>
            <a:pPr marL="731520" marR="0" indent="182880" algn="l">
              <a:lnSpc>
                <a:spcPts val="2200"/>
              </a:lnSpc>
              <a:spcBef>
                <a:spcPts val="1615"/>
              </a:spcBef>
              <a:spcAft>
                <a:spcPts val="0"/>
              </a:spcAft>
              <a:buFont typeface="Symbol"/>
              <a:buChar char="·"/>
            </a:pPr>
            <a:r>
              <a:rPr lang="en-US" sz="1950" b="1" spc="20">
                <a:solidFill>
                  <a:srgbClr val="000000"/>
                </a:solidFill>
                <a:latin typeface="Calibri" panose="02020603050405020304" pitchFamily="2"/>
              </a:rPr>
              <a:t>Core concept: distribute the data as it is ini</a:t>
            </a:r>
            <a:r>
              <a:rPr lang="en-US" sz="1850" b="1" spc="20">
                <a:solidFill>
                  <a:srgbClr val="000000"/>
                </a:solidFill>
                <a:latin typeface="Arial" panose="02020603050405020304" pitchFamily="2"/>
              </a:rPr>
              <a:t>ti</a:t>
            </a:r>
            <a:r>
              <a:rPr lang="en-US" sz="1950" b="1" spc="20">
                <a:solidFill>
                  <a:srgbClr val="000000"/>
                </a:solidFill>
                <a:latin typeface="Calibri" panose="02020603050405020304" pitchFamily="2"/>
              </a:rPr>
              <a:t>ally stored in the system </a:t>
            </a:r>
          </a:p>
          <a:p>
            <a:pPr marL="914400" marR="0" indent="0" algn="l">
              <a:lnSpc>
                <a:spcPts val="2200"/>
              </a:lnSpc>
              <a:spcBef>
                <a:spcPts val="42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Individual nodes can work on data local to those nodes </a:t>
            </a:r>
          </a:p>
          <a:p>
            <a:pPr marL="1417320" marR="0" indent="0" algn="l">
              <a:lnSpc>
                <a:spcPts val="2300"/>
              </a:lnSpc>
              <a:spcBef>
                <a:spcPts val="450"/>
              </a:spcBef>
              <a:spcAft>
                <a:spcPts val="1407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No data transfer over the network is required for ini</a:t>
            </a:r>
            <a:r>
              <a:rPr lang="en-US" sz="1850" spc="25">
                <a:solidFill>
                  <a:srgbClr val="000000"/>
                </a:solidFill>
                <a:latin typeface="Arial" panose="02020603050405020304" pitchFamily="2"/>
              </a:rPr>
              <a:t>ti</a:t>
            </a:r>
            <a:r>
              <a:rPr lang="en-US" sz="1950" spc="25">
                <a:solidFill>
                  <a:srgbClr val="000000"/>
                </a:solidFill>
                <a:latin typeface="Calibri" panose="02020603050405020304" pitchFamily="2"/>
              </a:rPr>
              <a:t>al processing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1"29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dirty="0">
                <a:solidFill>
                  <a:srgbClr val="107FA7"/>
                </a:solidFill>
                <a:latin typeface="Calibri" panose="02020603050405020304" pitchFamily="2"/>
              </a:rPr>
              <a:t>Core Hadoop Concepts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548640" marR="0" indent="182880" algn="l">
              <a:lnSpc>
                <a:spcPts val="2200"/>
              </a:lnSpc>
              <a:spcAft>
                <a:spcPts val="0"/>
              </a:spcAft>
              <a:buFont typeface="Symbol"/>
              <a:buChar char="·"/>
            </a:pPr>
            <a:r>
              <a:rPr lang="en-US" sz="1950" b="1" spc="-10" dirty="0">
                <a:solidFill>
                  <a:srgbClr val="000000"/>
                </a:solidFill>
                <a:latin typeface="Calibri" panose="02020603050405020304" pitchFamily="2"/>
              </a:rPr>
              <a:t>Applica</a:t>
            </a:r>
            <a:r>
              <a:rPr lang="en-US" sz="1700" b="1" spc="-10" dirty="0">
                <a:solidFill>
                  <a:srgbClr val="000000"/>
                </a:solidFill>
                <a:latin typeface="Arial" panose="02020603050405020304" pitchFamily="2"/>
              </a:rPr>
              <a:t>ti</a:t>
            </a:r>
            <a:r>
              <a:rPr lang="en-US" sz="1950" b="1" spc="-10" dirty="0">
                <a:solidFill>
                  <a:srgbClr val="000000"/>
                </a:solidFill>
                <a:latin typeface="Calibri" panose="02020603050405020304" pitchFamily="2"/>
              </a:rPr>
              <a:t>ons are wri</a:t>
            </a:r>
            <a:r>
              <a:rPr lang="en-US" sz="1700" b="1" spc="-10" dirty="0">
                <a:solidFill>
                  <a:srgbClr val="000000"/>
                </a:solidFill>
                <a:latin typeface="Arial" panose="02020603050405020304" pitchFamily="2"/>
              </a:rPr>
              <a:t>tt</a:t>
            </a:r>
            <a:r>
              <a:rPr lang="en-US" sz="1950" b="1" spc="-10" dirty="0">
                <a:solidFill>
                  <a:srgbClr val="000000"/>
                </a:solidFill>
                <a:latin typeface="Calibri" panose="02020603050405020304" pitchFamily="2"/>
              </a:rPr>
              <a:t>en in high</a:t>
            </a:r>
            <a:r>
              <a:rPr lang="en-US" sz="1700" b="1" spc="-10" dirty="0">
                <a:solidFill>
                  <a:srgbClr val="000000"/>
                </a:solidFill>
                <a:latin typeface="Arial" panose="02020603050405020304" pitchFamily="2"/>
              </a:rPr>
              <a:t>-</a:t>
            </a:r>
            <a:r>
              <a:rPr lang="en-US" sz="1950" b="1" spc="-10" dirty="0">
                <a:solidFill>
                  <a:srgbClr val="000000"/>
                </a:solidFill>
                <a:latin typeface="Calibri" panose="02020603050405020304" pitchFamily="2"/>
              </a:rPr>
              <a:t>level code </a:t>
            </a:r>
          </a:p>
          <a:p>
            <a:pPr marL="914400" marR="0" indent="0" algn="l">
              <a:lnSpc>
                <a:spcPts val="2400"/>
              </a:lnSpc>
              <a:spcBef>
                <a:spcPts val="310"/>
              </a:spcBef>
              <a:spcAft>
                <a:spcPts val="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Developers need not worry about network programming, temporal </a:t>
            </a:r>
          </a:p>
          <a:p>
            <a:pPr marL="1097280" marR="0" indent="0" algn="l">
              <a:lnSpc>
                <a:spcPts val="2000"/>
              </a:lnSpc>
              <a:spcBef>
                <a:spcPts val="315"/>
              </a:spcBef>
              <a:spcAft>
                <a:spcPts val="0"/>
              </a:spcAft>
            </a:pPr>
            <a:r>
              <a:rPr lang="en-US" sz="2000" spc="-5" dirty="0">
                <a:solidFill>
                  <a:srgbClr val="000000"/>
                </a:solidFill>
                <a:latin typeface="Calibri" panose="02020603050405020304" pitchFamily="2"/>
              </a:rPr>
              <a:t>dependencies or low/level infrastructure </a:t>
            </a:r>
          </a:p>
          <a:p>
            <a:pPr marL="548640" marR="0" indent="182880" algn="l">
              <a:lnSpc>
                <a:spcPts val="2200"/>
              </a:lnSpc>
              <a:spcBef>
                <a:spcPts val="1660"/>
              </a:spcBef>
              <a:spcAft>
                <a:spcPts val="0"/>
              </a:spcAft>
              <a:buFont typeface="Symbol"/>
              <a:buChar char="·"/>
            </a:pPr>
            <a:r>
              <a:rPr lang="en-US" sz="1950" b="1" spc="-10" dirty="0">
                <a:solidFill>
                  <a:srgbClr val="000000"/>
                </a:solidFill>
                <a:latin typeface="Calibri" panose="02020603050405020304" pitchFamily="2"/>
              </a:rPr>
              <a:t>Nodes talk to each other as li</a:t>
            </a:r>
            <a:r>
              <a:rPr lang="en-US" sz="1700" b="1" spc="-10" dirty="0">
                <a:solidFill>
                  <a:srgbClr val="000000"/>
                </a:solidFill>
                <a:latin typeface="Arial" panose="02020603050405020304" pitchFamily="2"/>
              </a:rPr>
              <a:t>tt</a:t>
            </a:r>
            <a:r>
              <a:rPr lang="en-US" sz="1950" b="1" spc="-10" dirty="0">
                <a:solidFill>
                  <a:srgbClr val="000000"/>
                </a:solidFill>
                <a:latin typeface="Calibri" panose="02020603050405020304" pitchFamily="2"/>
              </a:rPr>
              <a:t>le as possible </a:t>
            </a:r>
          </a:p>
          <a:p>
            <a:pPr marL="914400" marR="0" indent="0" algn="l">
              <a:lnSpc>
                <a:spcPts val="2400"/>
              </a:lnSpc>
              <a:spcBef>
                <a:spcPts val="31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Developers should not write code which communicates between nodes </a:t>
            </a:r>
          </a:p>
          <a:p>
            <a:pPr marL="914400" marR="0" indent="0" algn="l">
              <a:lnSpc>
                <a:spcPts val="2400"/>
              </a:lnSpc>
              <a:spcBef>
                <a:spcPts val="285"/>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‘Shared nothing’ architecture </a:t>
            </a:r>
          </a:p>
          <a:p>
            <a:pPr marL="548640" marR="0" indent="182880" algn="l">
              <a:lnSpc>
                <a:spcPts val="2100"/>
              </a:lnSpc>
              <a:spcBef>
                <a:spcPts val="1615"/>
              </a:spcBef>
              <a:spcAft>
                <a:spcPts val="0"/>
              </a:spcAft>
              <a:buFont typeface="Symbol"/>
              <a:buChar char="·"/>
            </a:pPr>
            <a:r>
              <a:rPr lang="en-US" sz="1950" b="1" spc="-15" dirty="0">
                <a:solidFill>
                  <a:srgbClr val="000000"/>
                </a:solidFill>
                <a:latin typeface="Calibri" panose="02020603050405020304" pitchFamily="2"/>
              </a:rPr>
              <a:t>Data is spread among machines in advance </a:t>
            </a:r>
          </a:p>
          <a:p>
            <a:pPr marL="914400" marR="0" indent="0" algn="l">
              <a:lnSpc>
                <a:spcPts val="2400"/>
              </a:lnSpc>
              <a:spcBef>
                <a:spcPts val="365"/>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Computa</a:t>
            </a:r>
            <a:r>
              <a:rPr lang="en-US" sz="1700" spc="5" dirty="0">
                <a:solidFill>
                  <a:srgbClr val="000000"/>
                </a:solidFill>
                <a:latin typeface="Arial" panose="02020603050405020304" pitchFamily="2"/>
              </a:rPr>
              <a:t>ti</a:t>
            </a:r>
            <a:r>
              <a:rPr lang="en-US" sz="2000" spc="5" dirty="0">
                <a:solidFill>
                  <a:srgbClr val="000000"/>
                </a:solidFill>
                <a:latin typeface="Calibri" panose="02020603050405020304" pitchFamily="2"/>
              </a:rPr>
              <a:t>on happens where the data is stored, wherever possible </a:t>
            </a:r>
          </a:p>
          <a:p>
            <a:pPr marL="0" marR="0" indent="0" algn="ctr">
              <a:lnSpc>
                <a:spcPts val="2400"/>
              </a:lnSpc>
              <a:spcBef>
                <a:spcPts val="31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Data is replicated mul</a:t>
            </a:r>
            <a:r>
              <a:rPr lang="en-US" sz="1700" spc="5" dirty="0">
                <a:solidFill>
                  <a:srgbClr val="000000"/>
                </a:solidFill>
                <a:latin typeface="Arial" panose="02020603050405020304" pitchFamily="2"/>
              </a:rPr>
              <a:t>ti</a:t>
            </a:r>
            <a:r>
              <a:rPr lang="en-US" sz="2000" spc="5" dirty="0">
                <a:solidFill>
                  <a:srgbClr val="000000"/>
                </a:solidFill>
                <a:latin typeface="Calibri" panose="02020603050405020304" pitchFamily="2"/>
              </a:rPr>
              <a:t>ple </a:t>
            </a:r>
            <a:r>
              <a:rPr lang="en-US" sz="1700" spc="5" dirty="0">
                <a:solidFill>
                  <a:srgbClr val="000000"/>
                </a:solidFill>
                <a:latin typeface="Arial" panose="02020603050405020304" pitchFamily="2"/>
              </a:rPr>
              <a:t>ti</a:t>
            </a:r>
            <a:r>
              <a:rPr lang="en-US" sz="2000" spc="5" dirty="0">
                <a:solidFill>
                  <a:srgbClr val="000000"/>
                </a:solidFill>
                <a:latin typeface="Calibri" panose="02020603050405020304" pitchFamily="2"/>
              </a:rPr>
              <a:t>mes on the system for increased </a:t>
            </a:r>
          </a:p>
          <a:p>
            <a:pPr marL="1554480" marR="0" indent="0" algn="l">
              <a:lnSpc>
                <a:spcPts val="2000"/>
              </a:lnSpc>
              <a:spcBef>
                <a:spcPts val="310"/>
              </a:spcBef>
              <a:spcAft>
                <a:spcPts val="11450"/>
              </a:spcAft>
            </a:pPr>
            <a:r>
              <a:rPr lang="en-US" sz="2000" spc="0" dirty="0">
                <a:solidFill>
                  <a:srgbClr val="000000"/>
                </a:solidFill>
                <a:latin typeface="Calibri" panose="02020603050405020304" pitchFamily="2"/>
              </a:rPr>
              <a:t>availability and reliability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30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0">
                <a:solidFill>
                  <a:srgbClr val="107FA7"/>
                </a:solidFill>
                <a:latin typeface="Calibri" panose="02020603050405020304" pitchFamily="2"/>
              </a:rPr>
              <a:t>Hadoop: Very High/Level Overview </a:t>
            </a:r>
          </a:p>
        </p:txBody>
      </p:sp>
      <p:sp>
        <p:nvSpPr>
          <p:cNvPr id="3" name="Text Placeholder 2"/>
          <p:cNvSpPr>
            <a:spLocks noGrp="1"/>
          </p:cNvSpPr>
          <p:nvPr>
            <p:ph type="body" idx="10"/>
          </p:nvPr>
        </p:nvSpPr>
        <p:spPr>
          <a:xfrm>
            <a:off x="0" y="1110615"/>
            <a:ext cx="9144000" cy="5116195"/>
          </a:xfrm>
          <a:prstGeom prst="rect">
            <a:avLst/>
          </a:prstGeom>
          <a:noFill/>
          <a:ln w="0" cmpd="sng">
            <a:noFill/>
            <a:prstDash val="solid"/>
          </a:ln>
        </p:spPr>
        <p:txBody>
          <a:bodyPr vert="horz" lIns="0" tIns="90805" rIns="0" bIns="0" anchor="t">
            <a:normAutofit/>
          </a:bodyPr>
          <a:lstStyle/>
          <a:p>
            <a:pPr marL="548640" marR="0" indent="182880" algn="l">
              <a:lnSpc>
                <a:spcPts val="2100"/>
              </a:lnSpc>
              <a:spcAft>
                <a:spcPts val="0"/>
              </a:spcAft>
              <a:buFont typeface="Symbol"/>
              <a:buChar char="·"/>
            </a:pPr>
            <a:r>
              <a:rPr lang="en-US" sz="1950" b="1" spc="-15">
                <a:solidFill>
                  <a:srgbClr val="000000"/>
                </a:solidFill>
                <a:latin typeface="Calibri" panose="02020603050405020304" pitchFamily="2"/>
              </a:rPr>
              <a:t>When data is loaded into the system, it is split into ‘blocks’ </a:t>
            </a:r>
          </a:p>
          <a:p>
            <a:pPr marL="914400" marR="0" indent="0" algn="l">
              <a:lnSpc>
                <a:spcPts val="2200"/>
              </a:lnSpc>
              <a:spcBef>
                <a:spcPts val="520"/>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Typically 64MB or 128MB </a:t>
            </a:r>
          </a:p>
          <a:p>
            <a:pPr marL="548640" marR="0" indent="182880" algn="l">
              <a:lnSpc>
                <a:spcPts val="2400"/>
              </a:lnSpc>
              <a:spcBef>
                <a:spcPts val="1440"/>
              </a:spcBef>
              <a:spcAft>
                <a:spcPts val="0"/>
              </a:spcAft>
              <a:buFont typeface="Symbol"/>
              <a:buChar char="·"/>
            </a:pPr>
            <a:r>
              <a:rPr lang="en-US" sz="1950" b="1" spc="-10">
                <a:solidFill>
                  <a:srgbClr val="000000"/>
                </a:solidFill>
                <a:latin typeface="Calibri" panose="02020603050405020304" pitchFamily="2"/>
              </a:rPr>
              <a:t>Map tasks (the first part of the MapReduce system) work on rela</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vely </a:t>
            </a:r>
          </a:p>
          <a:p>
            <a:pPr marL="731520" marR="0" indent="0" algn="l">
              <a:lnSpc>
                <a:spcPts val="2100"/>
              </a:lnSpc>
              <a:spcBef>
                <a:spcPts val="285"/>
              </a:spcBef>
              <a:spcAft>
                <a:spcPts val="0"/>
              </a:spcAft>
            </a:pPr>
            <a:r>
              <a:rPr lang="en-US" sz="1950" b="1" spc="-20">
                <a:solidFill>
                  <a:srgbClr val="000000"/>
                </a:solidFill>
                <a:latin typeface="Calibri" panose="02020603050405020304" pitchFamily="2"/>
              </a:rPr>
              <a:t>small por</a:t>
            </a:r>
            <a:r>
              <a:rPr lang="en-US" sz="1850" b="1" spc="-25">
                <a:solidFill>
                  <a:srgbClr val="000000"/>
                </a:solidFill>
                <a:latin typeface="Arial" panose="02020603050405020304" pitchFamily="2"/>
              </a:rPr>
              <a:t>ti</a:t>
            </a:r>
            <a:r>
              <a:rPr lang="en-US" sz="1950" b="1" spc="-20">
                <a:solidFill>
                  <a:srgbClr val="000000"/>
                </a:solidFill>
                <a:latin typeface="Calibri" panose="02020603050405020304" pitchFamily="2"/>
              </a:rPr>
              <a:t>ons of data </a:t>
            </a:r>
          </a:p>
          <a:p>
            <a:pPr marL="914400" marR="0" indent="0" algn="l">
              <a:lnSpc>
                <a:spcPts val="2200"/>
              </a:lnSpc>
              <a:spcBef>
                <a:spcPts val="430"/>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Typically a single block </a:t>
            </a:r>
          </a:p>
          <a:p>
            <a:pPr marL="548640" marR="0" indent="182880" algn="l">
              <a:lnSpc>
                <a:spcPts val="2100"/>
              </a:lnSpc>
              <a:spcBef>
                <a:spcPts val="1620"/>
              </a:spcBef>
              <a:spcAft>
                <a:spcPts val="0"/>
              </a:spcAft>
              <a:buFont typeface="Symbol"/>
              <a:buChar char="·"/>
            </a:pPr>
            <a:r>
              <a:rPr lang="en-US" sz="1950" b="1" spc="-15">
                <a:solidFill>
                  <a:srgbClr val="000000"/>
                </a:solidFill>
                <a:latin typeface="Calibri" panose="02020603050405020304" pitchFamily="2"/>
              </a:rPr>
              <a:t>A master program allocates work to nodes such that a Map task will work </a:t>
            </a:r>
          </a:p>
          <a:p>
            <a:pPr marL="731520" marR="0" indent="0" algn="l">
              <a:lnSpc>
                <a:spcPts val="2000"/>
              </a:lnSpc>
              <a:spcBef>
                <a:spcPts val="375"/>
              </a:spcBef>
              <a:spcAft>
                <a:spcPts val="0"/>
              </a:spcAft>
            </a:pPr>
            <a:r>
              <a:rPr lang="en-US" sz="1950" b="1" spc="-20">
                <a:solidFill>
                  <a:srgbClr val="000000"/>
                </a:solidFill>
                <a:latin typeface="Calibri" panose="02020603050405020304" pitchFamily="2"/>
              </a:rPr>
              <a:t>on a block of data stored locally on that node whenever possible </a:t>
            </a:r>
          </a:p>
          <a:p>
            <a:pPr marL="0" marR="0" indent="0" algn="ctr">
              <a:lnSpc>
                <a:spcPts val="2200"/>
              </a:lnSpc>
              <a:spcBef>
                <a:spcPts val="515"/>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Many nodes work in parallel, each on their own part of the overall </a:t>
            </a:r>
          </a:p>
          <a:p>
            <a:pPr marL="1097280" marR="0" indent="0" algn="l">
              <a:lnSpc>
                <a:spcPts val="2000"/>
              </a:lnSpc>
              <a:spcBef>
                <a:spcPts val="335"/>
              </a:spcBef>
              <a:spcAft>
                <a:spcPts val="14460"/>
              </a:spcAft>
            </a:pPr>
            <a:r>
              <a:rPr lang="en-US" sz="1950" spc="5">
                <a:solidFill>
                  <a:srgbClr val="000000"/>
                </a:solidFill>
                <a:latin typeface="Calibri" panose="02020603050405020304" pitchFamily="2"/>
              </a:rPr>
              <a:t>dataset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1"31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600"/>
              </a:lnSpc>
              <a:spcAft>
                <a:spcPts val="1360"/>
              </a:spcAft>
            </a:pPr>
            <a:r>
              <a:rPr lang="en-US" sz="2350" b="1" spc="25">
                <a:solidFill>
                  <a:srgbClr val="107FA7"/>
                </a:solidFill>
                <a:latin typeface="Calibri" panose="02020603050405020304" pitchFamily="2"/>
              </a:rPr>
              <a:t>Fault Tolerance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90500" rIns="0" bIns="0" anchor="t">
            <a:normAutofit fontScale="97500"/>
          </a:bodyPr>
          <a:lstStyle/>
          <a:p>
            <a:pPr marL="548640" marR="0" indent="182880" algn="l">
              <a:lnSpc>
                <a:spcPts val="2400"/>
              </a:lnSpc>
              <a:spcAft>
                <a:spcPts val="0"/>
              </a:spcAft>
              <a:buFont typeface="Symbol"/>
              <a:buChar char="·"/>
            </a:pPr>
            <a:r>
              <a:rPr lang="en-US" sz="1950" b="1" spc="20">
                <a:solidFill>
                  <a:srgbClr val="000000"/>
                </a:solidFill>
                <a:latin typeface="Calibri" panose="02020603050405020304" pitchFamily="2"/>
              </a:rPr>
              <a:t>If a node fails, the master will detect that failure and re</a:t>
            </a:r>
            <a:r>
              <a:rPr lang="en-US" sz="1800" b="1" spc="20">
                <a:solidFill>
                  <a:srgbClr val="000000"/>
                </a:solidFill>
                <a:latin typeface="Arial" panose="02020603050405020304" pitchFamily="2"/>
              </a:rPr>
              <a:t>-</a:t>
            </a:r>
            <a:r>
              <a:rPr lang="en-US" sz="1950" b="1" spc="20">
                <a:solidFill>
                  <a:srgbClr val="000000"/>
                </a:solidFill>
                <a:latin typeface="Calibri" panose="02020603050405020304" pitchFamily="2"/>
              </a:rPr>
              <a:t>assign the work to </a:t>
            </a:r>
          </a:p>
          <a:p>
            <a:pPr marL="731520" marR="0" indent="0" algn="l">
              <a:lnSpc>
                <a:spcPts val="2000"/>
              </a:lnSpc>
              <a:spcBef>
                <a:spcPts val="295"/>
              </a:spcBef>
              <a:spcAft>
                <a:spcPts val="0"/>
              </a:spcAft>
            </a:pPr>
            <a:r>
              <a:rPr lang="en-US" sz="1950" b="1" spc="5">
                <a:solidFill>
                  <a:srgbClr val="000000"/>
                </a:solidFill>
                <a:latin typeface="Calibri" panose="02020603050405020304" pitchFamily="2"/>
              </a:rPr>
              <a:t>a different node on the system </a:t>
            </a:r>
          </a:p>
          <a:p>
            <a:pPr marL="548640" marR="0" indent="182880" algn="l">
              <a:lnSpc>
                <a:spcPts val="2400"/>
              </a:lnSpc>
              <a:spcBef>
                <a:spcPts val="1500"/>
              </a:spcBef>
              <a:spcAft>
                <a:spcPts val="0"/>
              </a:spcAft>
              <a:buFont typeface="Symbol"/>
              <a:buChar char="·"/>
            </a:pPr>
            <a:r>
              <a:rPr lang="en-US" sz="1950" b="1" spc="20">
                <a:solidFill>
                  <a:srgbClr val="000000"/>
                </a:solidFill>
                <a:latin typeface="Calibri" panose="02020603050405020304" pitchFamily="2"/>
              </a:rPr>
              <a:t>Restar</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ng a task does not require communica</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on with nodes working on </a:t>
            </a:r>
          </a:p>
          <a:p>
            <a:pPr marL="731520" marR="0" indent="0" algn="l">
              <a:lnSpc>
                <a:spcPts val="2100"/>
              </a:lnSpc>
              <a:spcBef>
                <a:spcPts val="295"/>
              </a:spcBef>
              <a:spcAft>
                <a:spcPts val="0"/>
              </a:spcAft>
            </a:pPr>
            <a:r>
              <a:rPr lang="en-US" sz="1950" b="1" spc="10">
                <a:solidFill>
                  <a:srgbClr val="000000"/>
                </a:solidFill>
                <a:latin typeface="Calibri" panose="02020603050405020304" pitchFamily="2"/>
              </a:rPr>
              <a:t>other por</a:t>
            </a:r>
            <a:r>
              <a:rPr lang="en-US" sz="1800" b="1" spc="10">
                <a:solidFill>
                  <a:srgbClr val="000000"/>
                </a:solidFill>
                <a:latin typeface="Arial" panose="02020603050405020304" pitchFamily="2"/>
              </a:rPr>
              <a:t>ti</a:t>
            </a:r>
            <a:r>
              <a:rPr lang="en-US" sz="1950" b="1" spc="10">
                <a:solidFill>
                  <a:srgbClr val="000000"/>
                </a:solidFill>
                <a:latin typeface="Calibri" panose="02020603050405020304" pitchFamily="2"/>
              </a:rPr>
              <a:t>ons of the data </a:t>
            </a:r>
          </a:p>
          <a:p>
            <a:pPr marL="548640" marR="0" indent="182880" algn="l">
              <a:lnSpc>
                <a:spcPts val="2400"/>
              </a:lnSpc>
              <a:spcBef>
                <a:spcPts val="1390"/>
              </a:spcBef>
              <a:spcAft>
                <a:spcPts val="0"/>
              </a:spcAft>
              <a:buFont typeface="Symbol"/>
              <a:buChar char="·"/>
            </a:pPr>
            <a:r>
              <a:rPr lang="en-US" sz="1950" b="1" spc="20">
                <a:solidFill>
                  <a:srgbClr val="000000"/>
                </a:solidFill>
                <a:latin typeface="Calibri" panose="02020603050405020304" pitchFamily="2"/>
              </a:rPr>
              <a:t>If a failed node restarts, it is automa</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cally added back to the system and </a:t>
            </a:r>
          </a:p>
          <a:p>
            <a:pPr marL="731520" marR="0" indent="0" algn="l">
              <a:lnSpc>
                <a:spcPts val="2000"/>
              </a:lnSpc>
              <a:spcBef>
                <a:spcPts val="295"/>
              </a:spcBef>
              <a:spcAft>
                <a:spcPts val="0"/>
              </a:spcAft>
            </a:pPr>
            <a:r>
              <a:rPr lang="en-US" sz="1950" b="1" spc="0">
                <a:solidFill>
                  <a:srgbClr val="000000"/>
                </a:solidFill>
                <a:latin typeface="Calibri" panose="02020603050405020304" pitchFamily="2"/>
              </a:rPr>
              <a:t>assigned new tasks </a:t>
            </a:r>
          </a:p>
          <a:p>
            <a:pPr marL="548640" marR="0" indent="182880" algn="l">
              <a:lnSpc>
                <a:spcPts val="2100"/>
              </a:lnSpc>
              <a:spcBef>
                <a:spcPts val="1660"/>
              </a:spcBef>
              <a:spcAft>
                <a:spcPts val="0"/>
              </a:spcAft>
              <a:buFont typeface="Symbol"/>
              <a:buChar char="·"/>
            </a:pPr>
            <a:r>
              <a:rPr lang="en-US" sz="1950" b="1" spc="20">
                <a:solidFill>
                  <a:srgbClr val="000000"/>
                </a:solidFill>
                <a:latin typeface="Calibri" panose="02020603050405020304" pitchFamily="2"/>
              </a:rPr>
              <a:t>If a node appears to be running slowly, the master can redundantly </a:t>
            </a:r>
          </a:p>
          <a:p>
            <a:pPr marL="731520" marR="0" indent="0" algn="l">
              <a:lnSpc>
                <a:spcPts val="2000"/>
              </a:lnSpc>
              <a:spcBef>
                <a:spcPts val="375"/>
              </a:spcBef>
              <a:spcAft>
                <a:spcPts val="0"/>
              </a:spcAft>
            </a:pPr>
            <a:r>
              <a:rPr lang="en-US" sz="1950" b="1" spc="10">
                <a:solidFill>
                  <a:srgbClr val="000000"/>
                </a:solidFill>
                <a:latin typeface="Calibri" panose="02020603050405020304" pitchFamily="2"/>
              </a:rPr>
              <a:t>execute another instance of the same task </a:t>
            </a:r>
          </a:p>
          <a:p>
            <a:pPr marL="914400" marR="0" indent="0" algn="l">
              <a:lnSpc>
                <a:spcPts val="2700"/>
              </a:lnSpc>
              <a:spcBef>
                <a:spcPts val="115"/>
              </a:spcBef>
              <a:spcAft>
                <a:spcPts val="10890"/>
              </a:spcAft>
            </a:pP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Results from the first to finish will be used </a:t>
            </a:r>
            <a:b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Known as ‘specula</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ve execu</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on’ </a:t>
            </a:r>
          </a:p>
        </p:txBody>
      </p:sp>
      <p:sp>
        <p:nvSpPr>
          <p:cNvPr id="6" name="Text Placeholder 5"/>
          <p:cNvSpPr>
            <a:spLocks noGrp="1"/>
          </p:cNvSpPr>
          <p:nvPr>
            <p:ph type="body" idx="10"/>
          </p:nvPr>
        </p:nvSpPr>
        <p:spPr>
          <a:xfrm>
            <a:off x="1892935" y="6387465"/>
            <a:ext cx="6906895" cy="246380"/>
          </a:xfrm>
          <a:prstGeom prst="rect">
            <a:avLst/>
          </a:prstGeom>
          <a:noFill/>
          <a:ln w="0" cmpd="sng">
            <a:noFill/>
            <a:prstDash val="solid"/>
          </a:ln>
        </p:spPr>
        <p:txBody>
          <a:bodyPr vert="horz" lIns="0" tIns="34290" rIns="0" bIns="0" anchor="t"/>
          <a:lstStyle/>
          <a:p>
            <a:pPr marL="0" marR="0" indent="0" algn="l">
              <a:lnSpc>
                <a:spcPts val="1400"/>
              </a:lnSpc>
              <a:spcAft>
                <a:spcPts val="275"/>
              </a:spcAft>
              <a:tabLst>
                <a:tab pos="6903720" algn="r"/>
              </a:tabLst>
            </a:pPr>
            <a:r>
              <a:rPr lang="en-US" sz="1050" b="1" spc="0">
                <a:solidFill>
                  <a:srgbClr val="FFFFFF"/>
                </a:solidFill>
                <a:latin typeface="Calibri" panose="02020603050405020304" pitchFamily="2"/>
              </a:rPr>
              <a:t>© Copyright 2010/2014 Cloudera. All rights reserved. Not to be reproduced without prior wri</a:t>
            </a:r>
            <a:r>
              <a:rPr lang="en-US" sz="950" b="1" spc="0">
                <a:solidFill>
                  <a:srgbClr val="FFFFFF"/>
                </a:solidFill>
                <a:latin typeface="Arial" panose="02020603050405020304" pitchFamily="2"/>
              </a:rPr>
              <a:t>tt</a:t>
            </a:r>
            <a:r>
              <a:rPr lang="en-US" sz="1050" b="1"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50" b="1" spc="0">
                <a:solidFill>
                  <a:srgbClr val="FFFFFF"/>
                </a:solidFill>
                <a:latin typeface="Arial" panose="02020603050405020304" pitchFamily="2"/>
              </a:rPr>
              <a:t>-</a:t>
            </a:r>
            <a:r>
              <a:rPr lang="en-US" sz="1200" b="1" spc="0">
                <a:solidFill>
                  <a:srgbClr val="FFFFFF"/>
                </a:solidFill>
                <a:latin typeface="Calibri" panose="02020603050405020304" pitchFamily="2"/>
              </a:rPr>
              <a:t>32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706880" y="2419985"/>
            <a:ext cx="5620385" cy="3066415"/>
          </a:xfrm>
          <a:prstGeom prst="rect">
            <a:avLst/>
          </a:prstGeom>
        </p:spPr>
      </p:pic>
      <p:pic>
        <p:nvPicPr>
          <p:cNvPr id="7" name="Picture 6"/>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Hadoop </a:t>
            </a:r>
          </a:p>
        </p:txBody>
      </p:sp>
      <p:sp>
        <p:nvSpPr>
          <p:cNvPr id="3" name="Text Placeholder 2"/>
          <p:cNvSpPr>
            <a:spLocks noGrp="1"/>
          </p:cNvSpPr>
          <p:nvPr>
            <p:ph type="body" idx="10"/>
          </p:nvPr>
        </p:nvSpPr>
        <p:spPr>
          <a:xfrm>
            <a:off x="0" y="986790"/>
            <a:ext cx="9144000" cy="1433195"/>
          </a:xfrm>
          <a:prstGeom prst="rect">
            <a:avLst/>
          </a:prstGeom>
          <a:noFill/>
          <a:ln w="0" cmpd="sng">
            <a:noFill/>
            <a:prstDash val="solid"/>
          </a:ln>
        </p:spPr>
        <p:txBody>
          <a:bodyPr vert="horz" lIns="0" tIns="206375" rIns="0" bIns="0" anchor="t">
            <a:normAutofit fontScale="95000"/>
          </a:bodyPr>
          <a:lstStyle/>
          <a:p>
            <a:pPr marL="548640" marR="0" indent="0" algn="l">
              <a:lnSpc>
                <a:spcPts val="2300"/>
              </a:lnSpc>
              <a:spcAft>
                <a:spcPts val="0"/>
              </a:spcAft>
            </a:pPr>
            <a:r>
              <a:rPr lang="en-US" sz="750" spc="25" dirty="0">
                <a:solidFill>
                  <a:srgbClr val="2DA6C9"/>
                </a:solidFill>
                <a:latin typeface="Wingdings" panose="02020603050405020304" pitchFamily="2"/>
              </a:rPr>
              <a:t>!</a:t>
            </a:r>
            <a:r>
              <a:rPr lang="en-US" sz="1950" b="1" spc="25" dirty="0">
                <a:solidFill>
                  <a:srgbClr val="000000"/>
                </a:solidFill>
                <a:latin typeface="Calibri" panose="02020603050405020304" pitchFamily="2"/>
              </a:rPr>
              <a:t> A radical new approach to distributed compu</a:t>
            </a:r>
            <a:r>
              <a:rPr lang="en-US" sz="1850" b="1" spc="25" dirty="0">
                <a:solidFill>
                  <a:srgbClr val="000000"/>
                </a:solidFill>
                <a:latin typeface="Arial Narrow" panose="02020603050405020304" pitchFamily="2"/>
              </a:rPr>
              <a:t>ti</a:t>
            </a:r>
            <a:r>
              <a:rPr lang="en-US" sz="1950" b="1" spc="25" dirty="0">
                <a:solidFill>
                  <a:srgbClr val="000000"/>
                </a:solidFill>
                <a:latin typeface="Calibri" panose="02020603050405020304" pitchFamily="2"/>
              </a:rPr>
              <a:t>ng </a:t>
            </a:r>
          </a:p>
          <a:p>
            <a:pPr marL="914400" marR="0" indent="0" algn="l">
              <a:lnSpc>
                <a:spcPts val="2700"/>
              </a:lnSpc>
              <a:spcBef>
                <a:spcPts val="50"/>
              </a:spcBef>
              <a:spcAft>
                <a:spcPts val="1935"/>
              </a:spcAft>
            </a:pPr>
            <a:r>
              <a:rPr lang="en-US" sz="1550" spc="0" dirty="0">
                <a:solidFill>
                  <a:srgbClr val="107FA7"/>
                </a:solidFill>
                <a:latin typeface="Arial" panose="02020603050405020304" pitchFamily="2"/>
              </a:rPr>
              <a:t>–</a:t>
            </a:r>
            <a:r>
              <a:rPr lang="en-US" sz="1950" spc="0" dirty="0">
                <a:solidFill>
                  <a:srgbClr val="000000"/>
                </a:solidFill>
                <a:latin typeface="Calibri" panose="02020603050405020304" pitchFamily="2"/>
              </a:rPr>
              <a:t> Distribute data when the data is being stored </a:t>
            </a:r>
            <a:br>
              <a:rPr dirty="0"/>
            </a:br>
            <a:r>
              <a:rPr lang="en-US" sz="1550" spc="0" dirty="0">
                <a:solidFill>
                  <a:srgbClr val="107FA7"/>
                </a:solidFill>
                <a:latin typeface="Arial" panose="02020603050405020304" pitchFamily="2"/>
              </a:rPr>
              <a:t>–</a:t>
            </a:r>
            <a:r>
              <a:rPr lang="en-US" sz="1950" spc="0" dirty="0">
                <a:solidFill>
                  <a:srgbClr val="000000"/>
                </a:solidFill>
                <a:latin typeface="Calibri" panose="02020603050405020304" pitchFamily="2"/>
              </a:rPr>
              <a:t> Run computa</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on where the data is stored </a:t>
            </a:r>
          </a:p>
        </p:txBody>
      </p:sp>
      <p:sp>
        <p:nvSpPr>
          <p:cNvPr id="8" name="Text Placeholder 7"/>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1"33 </a:t>
            </a:r>
          </a:p>
        </p:txBody>
      </p:sp>
      <p:cxnSp>
        <p:nvCxnSpPr>
          <p:cNvPr id="9" name="Straight Connector 8"/>
          <p:cNvCxnSpPr/>
          <p:nvPr/>
        </p:nvCxnSpPr>
        <p:spPr>
          <a:xfrm>
            <a:off x="457200" y="990600"/>
            <a:ext cx="8233410" cy="0"/>
          </a:xfrm>
          <a:prstGeom prst="line">
            <a:avLst/>
          </a:prstGeom>
          <a:ln w="6350" cmpd="sng">
            <a:solidFill>
              <a:srgbClr val="B0AFB2"/>
            </a:solidFill>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2694305"/>
            <a:ext cx="9144000" cy="4163695"/>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7500"/>
          </a:bodyPr>
          <a:lstStyle/>
          <a:p>
            <a:pPr marL="457200" marR="0" indent="0" algn="l">
              <a:lnSpc>
                <a:spcPts val="2500"/>
              </a:lnSpc>
              <a:spcAft>
                <a:spcPts val="1555"/>
              </a:spcAft>
            </a:pPr>
            <a:r>
              <a:rPr lang="en-US" sz="2350" b="1" spc="85">
                <a:solidFill>
                  <a:srgbClr val="107FA7"/>
                </a:solidFill>
                <a:latin typeface="Calibri" panose="02020603050405020304" pitchFamily="2"/>
              </a:rPr>
              <a:t>Hadoop: Very High/Level Overview </a:t>
            </a:r>
          </a:p>
        </p:txBody>
      </p:sp>
      <p:sp>
        <p:nvSpPr>
          <p:cNvPr id="3" name="Text Placeholder 2"/>
          <p:cNvSpPr>
            <a:spLocks noGrp="1"/>
          </p:cNvSpPr>
          <p:nvPr>
            <p:ph type="body" idx="10"/>
          </p:nvPr>
        </p:nvSpPr>
        <p:spPr>
          <a:xfrm>
            <a:off x="0" y="986790"/>
            <a:ext cx="9144000" cy="1663700"/>
          </a:xfrm>
          <a:prstGeom prst="rect">
            <a:avLst/>
          </a:prstGeom>
          <a:noFill/>
          <a:ln w="0" cmpd="sng">
            <a:noFill/>
            <a:prstDash val="solid"/>
          </a:ln>
        </p:spPr>
        <p:txBody>
          <a:bodyPr vert="horz" lIns="0" tIns="233045" rIns="0" bIns="0" anchor="t">
            <a:normAutofit fontScale="97500"/>
          </a:bodyPr>
          <a:lstStyle/>
          <a:p>
            <a:pPr marL="548640" marR="0" indent="182880" algn="l">
              <a:lnSpc>
                <a:spcPts val="2000"/>
              </a:lnSpc>
              <a:spcAft>
                <a:spcPts val="0"/>
              </a:spcAft>
              <a:buFont typeface="Wingdings"/>
              <a:buChar char="n"/>
            </a:pPr>
            <a:r>
              <a:rPr lang="en-US" sz="1950" b="1" spc="15" dirty="0">
                <a:solidFill>
                  <a:srgbClr val="000000"/>
                </a:solidFill>
                <a:latin typeface="Calibri" panose="02020603050405020304" pitchFamily="2"/>
              </a:rPr>
              <a:t>Data is split into “blocks” when loaded </a:t>
            </a:r>
          </a:p>
          <a:p>
            <a:pPr marL="548640" marR="0" indent="182880" algn="l">
              <a:lnSpc>
                <a:spcPts val="2000"/>
              </a:lnSpc>
              <a:spcBef>
                <a:spcPts val="1835"/>
              </a:spcBef>
              <a:spcAft>
                <a:spcPts val="0"/>
              </a:spcAft>
              <a:buFont typeface="Wingdings"/>
              <a:buChar char="n"/>
            </a:pPr>
            <a:r>
              <a:rPr lang="en-US" sz="1950" b="1" spc="20" dirty="0">
                <a:solidFill>
                  <a:srgbClr val="000000"/>
                </a:solidFill>
                <a:latin typeface="Calibri" panose="02020603050405020304" pitchFamily="2"/>
              </a:rPr>
              <a:t>Map tasks typically work on a single block </a:t>
            </a:r>
          </a:p>
          <a:p>
            <a:pPr marL="548640" marR="0" indent="182880" algn="l">
              <a:lnSpc>
                <a:spcPts val="2000"/>
              </a:lnSpc>
              <a:spcBef>
                <a:spcPts val="1805"/>
              </a:spcBef>
              <a:spcAft>
                <a:spcPts val="1605"/>
              </a:spcAft>
              <a:buFont typeface="Wingdings"/>
              <a:buChar char="n"/>
            </a:pPr>
            <a:r>
              <a:rPr lang="en-US" sz="1950" b="1" spc="20" dirty="0">
                <a:solidFill>
                  <a:srgbClr val="000000"/>
                </a:solidFill>
                <a:latin typeface="Calibri" panose="02020603050405020304" pitchFamily="2"/>
              </a:rPr>
              <a:t>A master program manages tasks </a:t>
            </a:r>
          </a:p>
        </p:txBody>
      </p:sp>
      <p:sp>
        <p:nvSpPr>
          <p:cNvPr id="6" name="Text Placeholder 5"/>
          <p:cNvSpPr>
            <a:spLocks noGrp="1"/>
          </p:cNvSpPr>
          <p:nvPr>
            <p:ph type="body" idx="10"/>
          </p:nvPr>
        </p:nvSpPr>
        <p:spPr>
          <a:xfrm>
            <a:off x="1877695" y="3127375"/>
            <a:ext cx="1011555" cy="2386330"/>
          </a:xfrm>
          <a:prstGeom prst="rect">
            <a:avLst/>
          </a:prstGeom>
          <a:noFill/>
          <a:ln w="0" cmpd="sng">
            <a:noFill/>
            <a:prstDash val="solid"/>
          </a:ln>
        </p:spPr>
        <p:txBody>
          <a:bodyPr vert="horz" lIns="0" tIns="0" rIns="0" bIns="0" anchor="t">
            <a:normAutofit fontScale="75000" lnSpcReduction="20000"/>
          </a:bodyPr>
          <a:lstStyle/>
          <a:p>
            <a:pPr marL="0" marR="0" indent="0" algn="just">
              <a:lnSpc>
                <a:spcPts val="900"/>
              </a:lnSpc>
              <a:spcAft>
                <a:spcPts val="0"/>
              </a:spcAft>
            </a:pPr>
            <a:r>
              <a:rPr lang="en-US" sz="800" spc="-5">
                <a:solidFill>
                  <a:srgbClr val="000000"/>
                </a:solidFill>
                <a:latin typeface="Arial" panose="02020603050405020304" pitchFamily="2"/>
              </a:rPr>
              <a:t>Lorem ipsum dolor sit amet, consectetur sed adipisicing elit, ado lei eiusmod tempor etma incididunt ut libore tua dolore magna alli quio ut enim ad minim veni veniam, quis nostruda exercitation ul laco es sed laboris nisi ut eres aliquip ex eaco modai consequat. Duis hona irure dolor in repre sie honerit in ame mina lo voluptate elit esse oda cillum le dolore eu fugi gia nulla aria tur. Ente culpa qui officia ledea un mollit anim id est o laborum ame elita tu a magna omnibus et. </a:t>
            </a:r>
          </a:p>
        </p:txBody>
      </p:sp>
      <p:sp>
        <p:nvSpPr>
          <p:cNvPr id="7" name="Text Placeholder 6"/>
          <p:cNvSpPr>
            <a:spLocks noGrp="1"/>
          </p:cNvSpPr>
          <p:nvPr>
            <p:ph type="body" idx="10"/>
          </p:nvPr>
        </p:nvSpPr>
        <p:spPr>
          <a:xfrm>
            <a:off x="1892935" y="6452870"/>
            <a:ext cx="6909435" cy="127635"/>
          </a:xfrm>
          <a:prstGeom prst="rect">
            <a:avLst/>
          </a:prstGeom>
          <a:noFill/>
          <a:ln w="0" cmpd="sng">
            <a:noFill/>
            <a:prstDash val="solid"/>
          </a:ln>
        </p:spPr>
        <p:txBody>
          <a:bodyPr vert="horz" lIns="0" tIns="0" rIns="0" bIns="0" anchor="t">
            <a:normAutofit fontScale="82500" lnSpcReduction="10000"/>
          </a:bodyPr>
          <a:lstStyle/>
          <a:p>
            <a:pPr marL="0" marR="0" indent="0" algn="l">
              <a:lnSpc>
                <a:spcPts val="1000"/>
              </a:lnSpc>
              <a:spcAft>
                <a:spcPts val="0"/>
              </a:spcAft>
              <a:tabLst>
                <a:tab pos="6903720" algn="r"/>
              </a:tabLst>
            </a:pPr>
            <a:r>
              <a:rPr lang="en-US" sz="1050" b="1" spc="0">
                <a:solidFill>
                  <a:srgbClr val="FFFFFF"/>
                </a:solidFill>
                <a:latin typeface="Calibri" panose="02020603050405020304" pitchFamily="2"/>
              </a:rPr>
              <a:t>© Copyright 2010/2014 Cloudera. All rights reserved. Not to be reproduced without prior wri</a:t>
            </a:r>
            <a:r>
              <a:rPr lang="en-US" sz="1000" b="1" spc="0">
                <a:solidFill>
                  <a:srgbClr val="FFFFFF"/>
                </a:solidFill>
                <a:latin typeface="Arial" panose="02020603050405020304" pitchFamily="2"/>
              </a:rPr>
              <a:t>tt</a:t>
            </a:r>
            <a:r>
              <a:rPr lang="en-US" sz="1050" b="1" spc="0">
                <a:solidFill>
                  <a:srgbClr val="FFFFFF"/>
                </a:solidFill>
                <a:latin typeface="Calibri" panose="02020603050405020304" pitchFamily="2"/>
              </a:rPr>
              <a:t>en consent. </a:t>
            </a:r>
            <a:r>
              <a:rPr lang="en-US" sz="1100" b="1" spc="0">
                <a:solidFill>
                  <a:srgbClr val="FFFFFF"/>
                </a:solidFill>
                <a:latin typeface="Calibri" panose="02020603050405020304" pitchFamily="2"/>
              </a:rPr>
              <a:t>1"34 </a:t>
            </a:r>
          </a:p>
        </p:txBody>
      </p:sp>
      <p:sp>
        <p:nvSpPr>
          <p:cNvPr id="8" name="Text Placeholder 7"/>
          <p:cNvSpPr>
            <a:spLocks noGrp="1"/>
          </p:cNvSpPr>
          <p:nvPr>
            <p:ph type="body" idx="10"/>
          </p:nvPr>
        </p:nvSpPr>
        <p:spPr>
          <a:xfrm>
            <a:off x="4645025" y="2697480"/>
            <a:ext cx="3505200" cy="146050"/>
          </a:xfrm>
          <a:prstGeom prst="rect">
            <a:avLst/>
          </a:prstGeom>
          <a:noFill/>
          <a:ln w="0" cmpd="sng">
            <a:noFill/>
            <a:prstDash val="solid"/>
          </a:ln>
        </p:spPr>
        <p:txBody>
          <a:bodyPr vert="horz" lIns="0" tIns="0" rIns="0" bIns="0" anchor="t">
            <a:normAutofit fontScale="75000" lnSpcReduction="20000"/>
          </a:bodyPr>
          <a:lstStyle/>
          <a:p>
            <a:pPr marL="0" marR="0" indent="0" algn="l">
              <a:lnSpc>
                <a:spcPts val="1100"/>
              </a:lnSpc>
              <a:spcAft>
                <a:spcPts val="0"/>
              </a:spcAft>
              <a:tabLst>
                <a:tab pos="3520440" algn="r"/>
              </a:tabLst>
            </a:pPr>
            <a:r>
              <a:rPr lang="en-US" sz="1550" b="1" spc="0">
                <a:solidFill>
                  <a:srgbClr val="107FA7"/>
                </a:solidFill>
                <a:latin typeface="Calibri" panose="02020603050405020304" pitchFamily="2"/>
              </a:rPr>
              <a:t>Slave Nodes Master </a:t>
            </a:r>
          </a:p>
        </p:txBody>
      </p:sp>
      <p:sp>
        <p:nvSpPr>
          <p:cNvPr id="9" name="Text Placeholder 8"/>
          <p:cNvSpPr>
            <a:spLocks noGrp="1"/>
          </p:cNvSpPr>
          <p:nvPr>
            <p:ph type="body" idx="10"/>
          </p:nvPr>
        </p:nvSpPr>
        <p:spPr>
          <a:xfrm>
            <a:off x="5269865" y="3822065"/>
            <a:ext cx="853440" cy="585470"/>
          </a:xfrm>
          <a:prstGeom prst="rect">
            <a:avLst/>
          </a:prstGeom>
          <a:noFill/>
          <a:ln w="0" cmpd="sng">
            <a:noFill/>
            <a:prstDash val="solid"/>
          </a:ln>
        </p:spPr>
        <p:txBody>
          <a:bodyPr vert="horz" lIns="0" tIns="0" rIns="0" bIns="0" anchor="t">
            <a:normAutofit fontScale="75000" lnSpcReduction="20000"/>
          </a:bodyPr>
          <a:lstStyle/>
          <a:p>
            <a:pPr marL="0" marR="0" indent="0" algn="just">
              <a:lnSpc>
                <a:spcPts val="800"/>
              </a:lnSpc>
              <a:spcAft>
                <a:spcPts val="0"/>
              </a:spcAft>
            </a:pPr>
            <a:r>
              <a:rPr lang="en-US" sz="700" spc="-15">
                <a:solidFill>
                  <a:srgbClr val="000000"/>
                </a:solidFill>
                <a:latin typeface="Arial" panose="02020603050405020304" pitchFamily="2"/>
              </a:rPr>
              <a:t>ut enim ad minim veni veniam, quis nostruda exercitation ul laco es sed laboris nisi ut eres aliquip ex eaco modai consequat. Duis hona </a:t>
            </a:r>
          </a:p>
        </p:txBody>
      </p:sp>
      <p:sp>
        <p:nvSpPr>
          <p:cNvPr id="10" name="Text Placeholder 9"/>
          <p:cNvSpPr>
            <a:spLocks noGrp="1"/>
          </p:cNvSpPr>
          <p:nvPr>
            <p:ph type="body" idx="10"/>
          </p:nvPr>
        </p:nvSpPr>
        <p:spPr>
          <a:xfrm>
            <a:off x="5269865" y="4641850"/>
            <a:ext cx="853440" cy="582295"/>
          </a:xfrm>
          <a:prstGeom prst="rect">
            <a:avLst/>
          </a:prstGeom>
          <a:noFill/>
          <a:ln w="0" cmpd="sng">
            <a:noFill/>
            <a:prstDash val="solid"/>
          </a:ln>
        </p:spPr>
        <p:txBody>
          <a:bodyPr vert="horz" lIns="0" tIns="0" rIns="0" bIns="0" anchor="t">
            <a:normAutofit fontScale="75000" lnSpcReduction="20000"/>
          </a:bodyPr>
          <a:lstStyle/>
          <a:p>
            <a:pPr marL="0" marR="0" indent="0" algn="just">
              <a:lnSpc>
                <a:spcPts val="800"/>
              </a:lnSpc>
              <a:spcAft>
                <a:spcPts val="0"/>
              </a:spcAft>
            </a:pPr>
            <a:r>
              <a:rPr lang="en-US" sz="700" spc="-15">
                <a:solidFill>
                  <a:srgbClr val="000000"/>
                </a:solidFill>
                <a:latin typeface="Arial" panose="02020603050405020304" pitchFamily="2"/>
              </a:rPr>
              <a:t>irure dolor in repre sie honerit in ame mina lo voluptate elit esse oda cillum le dolore eu fug gia nulla aria tur. Ente culpa qui officia ledea </a:t>
            </a:r>
          </a:p>
        </p:txBody>
      </p:sp>
      <p:sp>
        <p:nvSpPr>
          <p:cNvPr id="11" name="Text Placeholder 10"/>
          <p:cNvSpPr>
            <a:spLocks noGrp="1"/>
          </p:cNvSpPr>
          <p:nvPr>
            <p:ph type="body" idx="10"/>
          </p:nvPr>
        </p:nvSpPr>
        <p:spPr>
          <a:xfrm>
            <a:off x="5273040" y="3039110"/>
            <a:ext cx="859790" cy="588010"/>
          </a:xfrm>
          <a:prstGeom prst="rect">
            <a:avLst/>
          </a:prstGeom>
          <a:noFill/>
          <a:ln w="0" cmpd="sng">
            <a:noFill/>
            <a:prstDash val="solid"/>
          </a:ln>
        </p:spPr>
        <p:txBody>
          <a:bodyPr vert="horz" lIns="0" tIns="0" rIns="0" bIns="0" anchor="t">
            <a:normAutofit fontScale="75000" lnSpcReduction="20000"/>
          </a:bodyPr>
          <a:lstStyle/>
          <a:p>
            <a:pPr marL="0" marR="0" indent="0" algn="l">
              <a:lnSpc>
                <a:spcPts val="800"/>
              </a:lnSpc>
              <a:spcAft>
                <a:spcPts val="0"/>
              </a:spcAft>
            </a:pPr>
            <a:r>
              <a:rPr lang="en-US" sz="700" spc="-10">
                <a:solidFill>
                  <a:srgbClr val="000000"/>
                </a:solidFill>
                <a:latin typeface="Arial" panose="02020603050405020304" pitchFamily="2"/>
              </a:rPr>
              <a:t>Lorem ipsum dolor s amet, consectetur se adipisicing elit, ado l eiusmod tempor etma incididunt ut libore tua dolore magna alli quio </a:t>
            </a:r>
          </a:p>
        </p:txBody>
      </p:sp>
      <p:sp>
        <p:nvSpPr>
          <p:cNvPr id="12" name="Text Placeholder 11"/>
          <p:cNvSpPr>
            <a:spLocks noGrp="1"/>
          </p:cNvSpPr>
          <p:nvPr>
            <p:ph type="body" idx="10"/>
          </p:nvPr>
        </p:nvSpPr>
        <p:spPr>
          <a:xfrm>
            <a:off x="5273040" y="5437505"/>
            <a:ext cx="862330" cy="286385"/>
          </a:xfrm>
          <a:prstGeom prst="rect">
            <a:avLst/>
          </a:prstGeom>
          <a:noFill/>
          <a:ln w="0" cmpd="sng">
            <a:noFill/>
            <a:prstDash val="solid"/>
          </a:ln>
        </p:spPr>
        <p:txBody>
          <a:bodyPr vert="horz" lIns="0" tIns="0" rIns="0" bIns="0" anchor="t">
            <a:normAutofit fontScale="97500"/>
          </a:bodyPr>
          <a:lstStyle/>
          <a:p>
            <a:pPr marL="0" marR="0" indent="0" algn="l">
              <a:lnSpc>
                <a:spcPts val="700"/>
              </a:lnSpc>
              <a:spcAft>
                <a:spcPts val="0"/>
              </a:spcAft>
            </a:pPr>
            <a:r>
              <a:rPr lang="en-US" sz="700" spc="-10">
                <a:solidFill>
                  <a:srgbClr val="000000"/>
                </a:solidFill>
                <a:latin typeface="Arial" panose="02020603050405020304" pitchFamily="2"/>
              </a:rPr>
              <a:t>un mollit anim id est o laborum ame elita tu a magna omnibus et. </a:t>
            </a:r>
          </a:p>
        </p:txBody>
      </p:sp>
      <p:cxnSp>
        <p:nvCxnSpPr>
          <p:cNvPr id="13" name="Straight Connector 12"/>
          <p:cNvCxnSpPr/>
          <p:nvPr/>
        </p:nvCxnSpPr>
        <p:spPr>
          <a:xfrm>
            <a:off x="457200" y="990600"/>
            <a:ext cx="8233410" cy="0"/>
          </a:xfrm>
          <a:prstGeom prst="line">
            <a:avLst/>
          </a:prstGeom>
          <a:ln w="6350" cmpd="sng">
            <a:solidFill>
              <a:srgbClr val="ADADAE"/>
            </a:solidFill>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Core Hadoop Concepts </a:t>
            </a:r>
          </a:p>
        </p:txBody>
      </p:sp>
      <p:sp>
        <p:nvSpPr>
          <p:cNvPr id="3" name="Text Placeholder 2"/>
          <p:cNvSpPr>
            <a:spLocks noGrp="1"/>
          </p:cNvSpPr>
          <p:nvPr>
            <p:ph type="body" idx="10"/>
          </p:nvPr>
        </p:nvSpPr>
        <p:spPr>
          <a:xfrm>
            <a:off x="560705" y="1110615"/>
            <a:ext cx="6172200" cy="5116195"/>
          </a:xfrm>
          <a:prstGeom prst="rect">
            <a:avLst/>
          </a:prstGeom>
          <a:noFill/>
          <a:ln w="0" cmpd="sng">
            <a:noFill/>
            <a:prstDash val="solid"/>
          </a:ln>
        </p:spPr>
        <p:txBody>
          <a:bodyPr vert="horz" lIns="0" tIns="90805" rIns="0" bIns="0" anchor="t">
            <a:normAutofit/>
          </a:bodyPr>
          <a:lstStyle/>
          <a:p>
            <a:pPr marL="411480" marR="0" indent="182880" algn="l">
              <a:lnSpc>
                <a:spcPts val="2200"/>
              </a:lnSpc>
              <a:spcAft>
                <a:spcPts val="0"/>
              </a:spcAft>
              <a:buFont typeface="Symbol"/>
              <a:buChar char="·"/>
            </a:pPr>
            <a:r>
              <a:rPr lang="en-US" sz="1950" b="1" spc="-5">
                <a:solidFill>
                  <a:srgbClr val="000000"/>
                </a:solidFill>
                <a:latin typeface="Calibri" panose="02020603050405020304" pitchFamily="2"/>
              </a:rPr>
              <a:t>Applica</a:t>
            </a:r>
            <a:r>
              <a:rPr lang="en-US" sz="1650" b="1" spc="-10">
                <a:solidFill>
                  <a:srgbClr val="000000"/>
                </a:solidFill>
                <a:latin typeface="Arial" panose="02020603050405020304" pitchFamily="2"/>
              </a:rPr>
              <a:t>ti</a:t>
            </a:r>
            <a:r>
              <a:rPr lang="en-US" sz="1950" b="1" spc="-5">
                <a:solidFill>
                  <a:srgbClr val="000000"/>
                </a:solidFill>
                <a:latin typeface="Calibri" panose="02020603050405020304" pitchFamily="2"/>
              </a:rPr>
              <a:t>ons are wri</a:t>
            </a:r>
            <a:r>
              <a:rPr lang="en-US" sz="1650" b="1" spc="-10">
                <a:solidFill>
                  <a:srgbClr val="000000"/>
                </a:solidFill>
                <a:latin typeface="Arial" panose="02020603050405020304" pitchFamily="2"/>
              </a:rPr>
              <a:t>tt</a:t>
            </a:r>
            <a:r>
              <a:rPr lang="en-US" sz="1950" b="1" spc="-5">
                <a:solidFill>
                  <a:srgbClr val="000000"/>
                </a:solidFill>
                <a:latin typeface="Calibri" panose="02020603050405020304" pitchFamily="2"/>
              </a:rPr>
              <a:t>en in high</a:t>
            </a:r>
            <a:r>
              <a:rPr lang="en-US" sz="1650" b="1" spc="-10">
                <a:solidFill>
                  <a:srgbClr val="000000"/>
                </a:solidFill>
                <a:latin typeface="Arial" panose="02020603050405020304" pitchFamily="2"/>
              </a:rPr>
              <a:t>-</a:t>
            </a:r>
            <a:r>
              <a:rPr lang="en-US" sz="1950" b="1" spc="-5">
                <a:solidFill>
                  <a:srgbClr val="000000"/>
                </a:solidFill>
                <a:latin typeface="Calibri" panose="02020603050405020304" pitchFamily="2"/>
              </a:rPr>
              <a:t>level code </a:t>
            </a:r>
          </a:p>
          <a:p>
            <a:pPr marL="411480" marR="0" indent="182880" algn="l">
              <a:lnSpc>
                <a:spcPts val="2200"/>
              </a:lnSpc>
              <a:spcBef>
                <a:spcPts val="1635"/>
              </a:spcBef>
              <a:spcAft>
                <a:spcPts val="0"/>
              </a:spcAft>
              <a:buFont typeface="Symbol"/>
              <a:buChar char="·"/>
            </a:pPr>
            <a:r>
              <a:rPr lang="en-US" sz="1950" b="1" spc="-10">
                <a:solidFill>
                  <a:srgbClr val="000000"/>
                </a:solidFill>
                <a:latin typeface="Calibri" panose="02020603050405020304" pitchFamily="2"/>
              </a:rPr>
              <a:t>Nodes talk to each other as li</a:t>
            </a:r>
            <a:r>
              <a:rPr lang="en-US" sz="1650" b="1" spc="-15">
                <a:solidFill>
                  <a:srgbClr val="000000"/>
                </a:solidFill>
                <a:latin typeface="Arial" panose="02020603050405020304" pitchFamily="2"/>
              </a:rPr>
              <a:t>tt</a:t>
            </a:r>
            <a:r>
              <a:rPr lang="en-US" sz="1950" b="1" spc="-10">
                <a:solidFill>
                  <a:srgbClr val="000000"/>
                </a:solidFill>
                <a:latin typeface="Calibri" panose="02020603050405020304" pitchFamily="2"/>
              </a:rPr>
              <a:t>le as possible </a:t>
            </a:r>
          </a:p>
          <a:p>
            <a:pPr marL="411480" marR="0" indent="182880" algn="l">
              <a:lnSpc>
                <a:spcPts val="2700"/>
              </a:lnSpc>
              <a:spcBef>
                <a:spcPts val="1080"/>
              </a:spcBef>
              <a:spcAft>
                <a:spcPts val="0"/>
              </a:spcAft>
              <a:buFont typeface="Symbol"/>
              <a:buChar char="·"/>
            </a:pPr>
            <a:r>
              <a:rPr lang="en-US" sz="1950" b="1" spc="0">
                <a:solidFill>
                  <a:srgbClr val="000000"/>
                </a:solidFill>
                <a:latin typeface="Calibri" panose="02020603050405020304" pitchFamily="2"/>
              </a:rPr>
              <a:t>Data is distributed in advance </a:t>
            </a:r>
            <a:b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Bring the computa</a:t>
            </a:r>
            <a:r>
              <a:rPr lang="en-US" sz="1650" spc="0">
                <a:solidFill>
                  <a:srgbClr val="000000"/>
                </a:solidFill>
                <a:latin typeface="Arial" panose="02020603050405020304" pitchFamily="2"/>
              </a:rPr>
              <a:t>ti</a:t>
            </a:r>
            <a:r>
              <a:rPr lang="en-US" sz="1950" spc="0">
                <a:solidFill>
                  <a:srgbClr val="000000"/>
                </a:solidFill>
                <a:latin typeface="Calibri" panose="02020603050405020304" pitchFamily="2"/>
              </a:rPr>
              <a:t>on to the data </a:t>
            </a:r>
          </a:p>
          <a:p>
            <a:pPr marL="411480" marR="0" indent="182880" algn="l">
              <a:lnSpc>
                <a:spcPts val="2100"/>
              </a:lnSpc>
              <a:spcBef>
                <a:spcPts val="1610"/>
              </a:spcBef>
              <a:spcAft>
                <a:spcPts val="0"/>
              </a:spcAft>
              <a:buFont typeface="Symbol"/>
              <a:buChar char="·"/>
            </a:pPr>
            <a:r>
              <a:rPr lang="en-US" sz="1950" b="1" spc="-25">
                <a:solidFill>
                  <a:srgbClr val="000000"/>
                </a:solidFill>
                <a:latin typeface="Calibri" panose="02020603050405020304" pitchFamily="2"/>
              </a:rPr>
              <a:t>Data is replicated for increased availability and reliability </a:t>
            </a:r>
          </a:p>
          <a:p>
            <a:pPr marL="411480" marR="0" indent="182880" algn="l">
              <a:lnSpc>
                <a:spcPts val="2200"/>
              </a:lnSpc>
              <a:spcBef>
                <a:spcPts val="1660"/>
              </a:spcBef>
              <a:spcAft>
                <a:spcPts val="19410"/>
              </a:spcAft>
              <a:buFont typeface="Symbol"/>
              <a:buChar char="·"/>
            </a:pPr>
            <a:r>
              <a:rPr lang="en-US" sz="1950" b="1" spc="-15">
                <a:solidFill>
                  <a:srgbClr val="000000"/>
                </a:solidFill>
                <a:latin typeface="Calibri" panose="02020603050405020304" pitchFamily="2"/>
              </a:rPr>
              <a:t>Hadoop is scalable and fault</a:t>
            </a:r>
            <a:r>
              <a:rPr lang="en-US" sz="1650" b="1" spc="-20">
                <a:solidFill>
                  <a:srgbClr val="000000"/>
                </a:solidFill>
                <a:latin typeface="Arial" panose="02020603050405020304" pitchFamily="2"/>
              </a:rPr>
              <a:t>-</a:t>
            </a:r>
            <a:r>
              <a:rPr lang="en-US" sz="1950" b="1" spc="-15">
                <a:solidFill>
                  <a:srgbClr val="000000"/>
                </a:solidFill>
                <a:latin typeface="Calibri" panose="02020603050405020304" pitchFamily="2"/>
              </a:rPr>
              <a:t>tolerant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35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19100"/>
            <a:ext cx="9144000" cy="753110"/>
          </a:xfrm>
          <a:prstGeom prst="rect">
            <a:avLst/>
          </a:prstGeom>
          <a:noFill/>
          <a:ln w="0" cmpd="sng">
            <a:noFill/>
            <a:prstDash val="solid"/>
          </a:ln>
        </p:spPr>
        <p:txBody>
          <a:bodyPr vert="horz" lIns="0" tIns="50165" rIns="0" bIns="0" anchor="t">
            <a:normAutofit fontScale="95000"/>
          </a:bodyPr>
          <a:lstStyle/>
          <a:p>
            <a:pPr marL="457200" marR="0" indent="0" algn="l">
              <a:lnSpc>
                <a:spcPts val="2600"/>
              </a:lnSpc>
              <a:spcAft>
                <a:spcPts val="2970"/>
              </a:spcAft>
            </a:pPr>
            <a:r>
              <a:rPr lang="en-US" sz="2350" spc="25">
                <a:solidFill>
                  <a:srgbClr val="107FA7"/>
                </a:solidFill>
                <a:latin typeface="Calibri" panose="02020603050405020304" pitchFamily="2"/>
              </a:rPr>
              <a:t>Course Objec</a:t>
            </a:r>
            <a:r>
              <a:rPr lang="en-US" sz="2200" spc="25">
                <a:solidFill>
                  <a:srgbClr val="107FA7"/>
                </a:solidFill>
                <a:latin typeface="Arial" panose="02020603050405020304" pitchFamily="2"/>
              </a:rPr>
              <a:t>ti</a:t>
            </a:r>
            <a:r>
              <a:rPr lang="en-US" sz="2350" spc="25">
                <a:solidFill>
                  <a:srgbClr val="107FA7"/>
                </a:solidFill>
                <a:latin typeface="Calibri" panose="02020603050405020304" pitchFamily="2"/>
              </a:rPr>
              <a:t>ves </a:t>
            </a:r>
          </a:p>
        </p:txBody>
      </p:sp>
      <p:sp>
        <p:nvSpPr>
          <p:cNvPr id="3" name="Text Placeholder 2"/>
          <p:cNvSpPr>
            <a:spLocks noGrp="1"/>
          </p:cNvSpPr>
          <p:nvPr>
            <p:ph type="body" idx="10"/>
          </p:nvPr>
        </p:nvSpPr>
        <p:spPr>
          <a:xfrm>
            <a:off x="560705" y="1172210"/>
            <a:ext cx="7594600" cy="5054600"/>
          </a:xfrm>
          <a:prstGeom prst="rect">
            <a:avLst/>
          </a:prstGeom>
          <a:noFill/>
          <a:ln w="0" cmpd="sng">
            <a:noFill/>
            <a:prstDash val="solid"/>
          </a:ln>
        </p:spPr>
        <p:txBody>
          <a:bodyPr vert="horz" lIns="0" tIns="29210" rIns="0" bIns="0" anchor="t">
            <a:normAutofit/>
          </a:bodyPr>
          <a:lstStyle/>
          <a:p>
            <a:pPr marL="0" marR="0" indent="182880" algn="just">
              <a:lnSpc>
                <a:spcPts val="2100"/>
              </a:lnSpc>
              <a:spcAft>
                <a:spcPts val="0"/>
              </a:spcAft>
              <a:buFont typeface="Symbol"/>
              <a:buChar char="·"/>
            </a:pPr>
            <a:r>
              <a:rPr lang="en-US" sz="1950" b="1" spc="10">
                <a:solidFill>
                  <a:srgbClr val="000000"/>
                </a:solidFill>
                <a:latin typeface="Calibri" panose="02020603050405020304" pitchFamily="2"/>
              </a:rPr>
              <a:t>Why is Hadoop needed? </a:t>
            </a:r>
          </a:p>
          <a:p>
            <a:pPr marL="0" marR="0" indent="182880" algn="just">
              <a:lnSpc>
                <a:spcPts val="2100"/>
              </a:lnSpc>
              <a:spcBef>
                <a:spcPts val="1690"/>
              </a:spcBef>
              <a:spcAft>
                <a:spcPts val="0"/>
              </a:spcAft>
              <a:buFont typeface="Symbol"/>
              <a:buChar char="·"/>
            </a:pPr>
            <a:r>
              <a:rPr lang="en-US" sz="1950" b="1" spc="5">
                <a:solidFill>
                  <a:srgbClr val="000000"/>
                </a:solidFill>
                <a:latin typeface="Calibri" panose="02020603050405020304" pitchFamily="2"/>
              </a:rPr>
              <a:t>Learn concepts of the Hadoop Distributed File System and MapReduce </a:t>
            </a:r>
          </a:p>
          <a:p>
            <a:pPr marL="0" marR="0" indent="182880" algn="just">
              <a:lnSpc>
                <a:spcPts val="2200"/>
              </a:lnSpc>
              <a:spcBef>
                <a:spcPts val="1660"/>
              </a:spcBef>
              <a:spcAft>
                <a:spcPts val="0"/>
              </a:spcAft>
              <a:buFont typeface="Symbol"/>
              <a:buChar char="·"/>
            </a:pPr>
            <a:r>
              <a:rPr lang="en-US" sz="1950" b="1" spc="25">
                <a:solidFill>
                  <a:srgbClr val="000000"/>
                </a:solidFill>
                <a:latin typeface="Calibri" panose="02020603050405020304" pitchFamily="2"/>
              </a:rPr>
              <a:t>Hadoop</a:t>
            </a:r>
            <a:r>
              <a:rPr lang="en-US" sz="1700" b="1" spc="25">
                <a:solidFill>
                  <a:srgbClr val="000000"/>
                </a:solidFill>
                <a:latin typeface="Arial" panose="02020603050405020304" pitchFamily="2"/>
              </a:rPr>
              <a:t>-</a:t>
            </a:r>
            <a:r>
              <a:rPr lang="en-US" sz="1950" b="1" spc="25">
                <a:solidFill>
                  <a:srgbClr val="000000"/>
                </a:solidFill>
                <a:latin typeface="Calibri" panose="02020603050405020304" pitchFamily="2"/>
              </a:rPr>
              <a:t>able Problems </a:t>
            </a:r>
          </a:p>
          <a:p>
            <a:pPr marL="0" marR="0" indent="182880" algn="just">
              <a:lnSpc>
                <a:spcPts val="2100"/>
              </a:lnSpc>
              <a:spcBef>
                <a:spcPts val="1605"/>
              </a:spcBef>
              <a:spcAft>
                <a:spcPts val="0"/>
              </a:spcAft>
              <a:buFont typeface="Symbol"/>
              <a:buChar char="·"/>
            </a:pPr>
            <a:r>
              <a:rPr lang="en-US" sz="1950" b="1" spc="15">
                <a:solidFill>
                  <a:srgbClr val="000000"/>
                </a:solidFill>
                <a:latin typeface="Calibri" panose="02020603050405020304" pitchFamily="2"/>
              </a:rPr>
              <a:t>Core Hadoop technologies and the Hadoop Ecosystem </a:t>
            </a:r>
          </a:p>
          <a:p>
            <a:pPr marL="0" marR="0" indent="182880" algn="just">
              <a:lnSpc>
                <a:spcPts val="2200"/>
              </a:lnSpc>
              <a:spcBef>
                <a:spcPts val="1690"/>
              </a:spcBef>
              <a:spcAft>
                <a:spcPts val="0"/>
              </a:spcAft>
              <a:buFont typeface="Symbol"/>
              <a:buChar char="·"/>
            </a:pPr>
            <a:r>
              <a:rPr lang="en-US" sz="1950" b="1" spc="30">
                <a:solidFill>
                  <a:srgbClr val="000000"/>
                </a:solidFill>
                <a:latin typeface="Calibri" panose="02020603050405020304" pitchFamily="2"/>
              </a:rPr>
              <a:t>Developing MapReduce applica</a:t>
            </a:r>
            <a:r>
              <a:rPr lang="en-US" sz="1700" b="1" spc="30">
                <a:solidFill>
                  <a:srgbClr val="000000"/>
                </a:solidFill>
                <a:latin typeface="Arial" panose="02020603050405020304" pitchFamily="2"/>
              </a:rPr>
              <a:t>ti</a:t>
            </a:r>
            <a:r>
              <a:rPr lang="en-US" sz="1950" b="1" spc="30">
                <a:solidFill>
                  <a:srgbClr val="000000"/>
                </a:solidFill>
                <a:latin typeface="Calibri" panose="02020603050405020304" pitchFamily="2"/>
              </a:rPr>
              <a:t>ons </a:t>
            </a:r>
          </a:p>
          <a:p>
            <a:pPr marL="0" marR="0" indent="182880" algn="just">
              <a:lnSpc>
                <a:spcPts val="2100"/>
              </a:lnSpc>
              <a:spcBef>
                <a:spcPts val="1605"/>
              </a:spcBef>
              <a:spcAft>
                <a:spcPts val="0"/>
              </a:spcAft>
              <a:buFont typeface="Symbol"/>
              <a:buChar char="·"/>
            </a:pPr>
            <a:r>
              <a:rPr lang="en-US" sz="1950" b="1" spc="15">
                <a:solidFill>
                  <a:srgbClr val="000000"/>
                </a:solidFill>
                <a:latin typeface="Calibri" panose="02020603050405020304" pitchFamily="2"/>
              </a:rPr>
              <a:t>Common MapReduce algorithms </a:t>
            </a:r>
          </a:p>
          <a:p>
            <a:pPr marL="0" marR="0" indent="182880" algn="just">
              <a:lnSpc>
                <a:spcPts val="2200"/>
              </a:lnSpc>
              <a:spcBef>
                <a:spcPts val="1660"/>
              </a:spcBef>
              <a:spcAft>
                <a:spcPts val="14515"/>
              </a:spcAft>
              <a:buFont typeface="Symbol"/>
              <a:buChar char="·"/>
            </a:pPr>
            <a:r>
              <a:rPr lang="en-US" sz="1950" b="1" spc="25">
                <a:solidFill>
                  <a:srgbClr val="000000"/>
                </a:solidFill>
                <a:latin typeface="Calibri" panose="02020603050405020304" pitchFamily="2"/>
              </a:rPr>
              <a:t>Using Hive and Pig for rapid applica</a:t>
            </a:r>
            <a:r>
              <a:rPr lang="en-US" sz="1700" b="1" spc="25">
                <a:solidFill>
                  <a:srgbClr val="000000"/>
                </a:solidFill>
                <a:latin typeface="Arial" panose="02020603050405020304" pitchFamily="2"/>
              </a:rPr>
              <a:t>ti</a:t>
            </a:r>
            <a:r>
              <a:rPr lang="en-US" sz="1950" b="1" spc="25">
                <a:solidFill>
                  <a:srgbClr val="000000"/>
                </a:solidFill>
                <a:latin typeface="Calibri" panose="02020603050405020304" pitchFamily="2"/>
              </a:rPr>
              <a:t>on development </a:t>
            </a:r>
          </a:p>
        </p:txBody>
      </p:sp>
      <p:sp>
        <p:nvSpPr>
          <p:cNvPr id="6" name="Text Placeholder 5"/>
          <p:cNvSpPr>
            <a:spLocks noGrp="1"/>
          </p:cNvSpPr>
          <p:nvPr>
            <p:ph type="body" idx="10"/>
          </p:nvPr>
        </p:nvSpPr>
        <p:spPr>
          <a:xfrm>
            <a:off x="1892935" y="6376670"/>
            <a:ext cx="683323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4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575560" y="3185160"/>
            <a:ext cx="64135" cy="73025"/>
          </a:xfrm>
          <a:prstGeom prst="rect">
            <a:avLst/>
          </a:prstGeom>
        </p:spPr>
      </p:pic>
      <p:pic>
        <p:nvPicPr>
          <p:cNvPr id="8" name="Picture 7"/>
          <p:cNvPicPr/>
          <p:nvPr/>
        </p:nvPicPr>
        <p:blipFill>
          <a:blip r:embed="rId3"/>
          <a:stretch>
            <a:fillRect/>
          </a:stretch>
        </p:blipFill>
        <p:spPr>
          <a:xfrm>
            <a:off x="2926080" y="3404870"/>
            <a:ext cx="2639695" cy="1898650"/>
          </a:xfrm>
          <a:prstGeom prst="rect">
            <a:avLst/>
          </a:prstGeom>
        </p:spPr>
      </p:pic>
      <p:pic>
        <p:nvPicPr>
          <p:cNvPr id="11" name="Picture 10"/>
          <p:cNvPicPr/>
          <p:nvPr/>
        </p:nvPicPr>
        <p:blipFill>
          <a:blip r:embed="rId4"/>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755650"/>
          </a:xfrm>
          <a:prstGeom prst="rect">
            <a:avLst/>
          </a:prstGeom>
          <a:noFill/>
          <a:ln w="0" cmpd="sng">
            <a:noFill/>
            <a:prstDash val="solid"/>
          </a:ln>
        </p:spPr>
        <p:txBody>
          <a:bodyPr vert="horz" lIns="0" tIns="37465" rIns="0" bIns="0" anchor="t"/>
          <a:lstStyle/>
          <a:p>
            <a:pPr marL="457200" marR="0" indent="0" algn="l">
              <a:lnSpc>
                <a:spcPts val="2500"/>
              </a:lnSpc>
              <a:spcAft>
                <a:spcPts val="3140"/>
              </a:spcAft>
            </a:pPr>
            <a:r>
              <a:rPr lang="en-US" sz="2350" spc="-25">
                <a:solidFill>
                  <a:srgbClr val="107FA7"/>
                </a:solidFill>
                <a:latin typeface="Calibri" panose="02020603050405020304" pitchFamily="2"/>
              </a:rPr>
              <a:t>Scalability </a:t>
            </a:r>
          </a:p>
        </p:txBody>
      </p:sp>
      <p:sp>
        <p:nvSpPr>
          <p:cNvPr id="3" name="Text Placeholder 2"/>
          <p:cNvSpPr>
            <a:spLocks noGrp="1"/>
          </p:cNvSpPr>
          <p:nvPr>
            <p:ph type="body" idx="10"/>
          </p:nvPr>
        </p:nvSpPr>
        <p:spPr>
          <a:xfrm>
            <a:off x="560705" y="1187450"/>
            <a:ext cx="6400800" cy="1997710"/>
          </a:xfrm>
          <a:prstGeom prst="rect">
            <a:avLst/>
          </a:prstGeom>
          <a:noFill/>
          <a:ln w="0" cmpd="sng">
            <a:noFill/>
            <a:prstDash val="solid"/>
          </a:ln>
        </p:spPr>
        <p:txBody>
          <a:bodyPr vert="horz" lIns="0" tIns="5715" rIns="0" bIns="0" anchor="t">
            <a:normAutofit/>
          </a:bodyPr>
          <a:lstStyle/>
          <a:p>
            <a:pPr marL="0" marR="0" indent="0" algn="l">
              <a:lnSpc>
                <a:spcPts val="2300"/>
              </a:lnSpc>
              <a:spcAft>
                <a:spcPts val="0"/>
              </a:spcAft>
            </a:pPr>
            <a:r>
              <a:rPr lang="en-US" sz="750" spc="-10" dirty="0">
                <a:solidFill>
                  <a:srgbClr val="2DA6C9"/>
                </a:solidFill>
                <a:latin typeface="Wingdings" panose="02020603050405020304" pitchFamily="2"/>
              </a:rPr>
              <a:t>!</a:t>
            </a:r>
            <a:r>
              <a:rPr lang="en-US" sz="1950" b="1" spc="-5" dirty="0">
                <a:solidFill>
                  <a:srgbClr val="000000"/>
                </a:solidFill>
                <a:latin typeface="Calibri" panose="02020603050405020304" pitchFamily="2"/>
              </a:rPr>
              <a:t> Adding nodes adds capacity propor</a:t>
            </a:r>
            <a:r>
              <a:rPr lang="en-US" sz="1850" b="1" spc="-5" dirty="0">
                <a:solidFill>
                  <a:srgbClr val="000000"/>
                </a:solidFill>
                <a:latin typeface="Arial Narrow" panose="02020603050405020304" pitchFamily="2"/>
              </a:rPr>
              <a:t>ti</a:t>
            </a:r>
            <a:r>
              <a:rPr lang="en-US" sz="1950" b="1" spc="-5" dirty="0">
                <a:solidFill>
                  <a:srgbClr val="000000"/>
                </a:solidFill>
                <a:latin typeface="Calibri" panose="02020603050405020304" pitchFamily="2"/>
              </a:rPr>
              <a:t>onally </a:t>
            </a:r>
          </a:p>
          <a:p>
            <a:pPr marL="0" marR="0" indent="0" algn="l">
              <a:lnSpc>
                <a:spcPts val="2200"/>
              </a:lnSpc>
              <a:spcBef>
                <a:spcPts val="1565"/>
              </a:spcBef>
              <a:spcAft>
                <a:spcPts val="0"/>
              </a:spcAft>
            </a:pPr>
            <a:r>
              <a:rPr lang="en-US" sz="750" spc="-25" dirty="0">
                <a:solidFill>
                  <a:srgbClr val="2DA6C9"/>
                </a:solidFill>
                <a:latin typeface="Wingdings" panose="02020603050405020304" pitchFamily="2"/>
              </a:rPr>
              <a:t>!</a:t>
            </a:r>
            <a:r>
              <a:rPr lang="en-US" sz="1950" b="1" spc="-20" dirty="0">
                <a:solidFill>
                  <a:srgbClr val="000000"/>
                </a:solidFill>
                <a:latin typeface="Calibri" panose="02020603050405020304" pitchFamily="2"/>
              </a:rPr>
              <a:t> Increasing load results in a graceful decline in performance </a:t>
            </a:r>
          </a:p>
          <a:p>
            <a:pPr marL="365760" marR="0" indent="0" algn="l">
              <a:lnSpc>
                <a:spcPts val="2200"/>
              </a:lnSpc>
              <a:spcBef>
                <a:spcPts val="490"/>
              </a:spcBef>
              <a:spcAft>
                <a:spcPts val="691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Not failure of the system </a:t>
            </a:r>
          </a:p>
        </p:txBody>
      </p:sp>
      <p:graphicFrame>
        <p:nvGraphicFramePr>
          <p:cNvPr id="7" name="Table 6"/>
          <p:cNvGraphicFramePr>
            <a:graphicFrameLocks noGrp="1"/>
          </p:cNvGraphicFramePr>
          <p:nvPr/>
        </p:nvGraphicFramePr>
        <p:xfrm>
          <a:off x="2362200" y="3258185"/>
          <a:ext cx="3562350" cy="2486660"/>
        </p:xfrm>
        <a:graphic>
          <a:graphicData uri="http://schemas.openxmlformats.org/drawingml/2006/table">
            <a:tbl>
              <a:tblPr/>
              <a:tblGrid>
                <a:gridCol w="210185">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935605">
                  <a:extLst>
                    <a:ext uri="{9D8B030D-6E8A-4147-A177-3AD203B41FA5}">
                      <a16:colId xmlns:a16="http://schemas.microsoft.com/office/drawing/2014/main" val="20003"/>
                    </a:ext>
                  </a:extLst>
                </a:gridCol>
              </a:tblGrid>
              <a:tr h="2212340">
                <a:tc>
                  <a:txBody>
                    <a:bodyPr/>
                    <a:lstStyle/>
                    <a:p>
                      <a:pPr marL="0" marR="0" indent="0" algn="ctr">
                        <a:lnSpc>
                          <a:spcPts val="1500"/>
                        </a:lnSpc>
                        <a:spcBef>
                          <a:spcPts val="0"/>
                        </a:spcBef>
                        <a:spcAft>
                          <a:spcPts val="95"/>
                        </a:spcAft>
                      </a:pPr>
                      <a:r>
                        <a:rPr lang="en-US" sz="1800" spc="0">
                          <a:solidFill>
                            <a:srgbClr val="107FA7"/>
                          </a:solidFill>
                          <a:latin typeface="Calibri" panose="02020603050405020304" pitchFamily="2"/>
                        </a:rPr>
                        <a:t>Capacity </a:t>
                      </a:r>
                    </a:p>
                  </a:txBody>
                  <a:tcPr marL="0" marR="0" marT="0" marB="0" vert="vert270" anchor="ctr">
                    <a:lnL w="0" cmpd="sng">
                      <a:noFill/>
                      <a:prstDash val="solid"/>
                    </a:lnL>
                    <a:lnR w="6350" cmpd="dbl">
                      <a:solidFill>
                        <a:srgbClr val="EDEDED"/>
                      </a:solidFill>
                      <a:prstDash val="solid"/>
                    </a:lnR>
                    <a:lnT w="0" cmpd="sng">
                      <a:noFill/>
                      <a:prstDash val="solid"/>
                    </a:lnT>
                    <a:lnB w="0" cmpd="sng">
                      <a:noFill/>
                      <a:prstDash val="solid"/>
                    </a:lnB>
                  </a:tcPr>
                </a:tc>
                <a:tc>
                  <a:txBody>
                    <a:bodyPr/>
                    <a:lstStyle/>
                    <a:p>
                      <a:endParaRPr/>
                    </a:p>
                  </a:txBody>
                  <a:tcPr marL="0" marR="0" marT="0" marB="0">
                    <a:lnL w="6350" cmpd="dbl">
                      <a:solidFill>
                        <a:srgbClr val="EDEDED"/>
                      </a:solidFill>
                      <a:prstDash val="solid"/>
                    </a:lnL>
                    <a:lnR w="27305" cmpd="dbl">
                      <a:solidFill>
                        <a:srgbClr val="2DA6C9"/>
                      </a:solidFill>
                      <a:prstDash val="solid"/>
                    </a:lnR>
                    <a:lnT w="0" cmpd="sng">
                      <a:noFill/>
                      <a:prstDash val="solid"/>
                    </a:lnT>
                    <a:lnB w="0" cmpd="sng">
                      <a:noFill/>
                      <a:prstDash val="solid"/>
                    </a:lnB>
                  </a:tcPr>
                </a:tc>
                <a:tc>
                  <a:txBody>
                    <a:bodyPr/>
                    <a:lstStyle/>
                    <a:p>
                      <a:endParaRPr/>
                    </a:p>
                  </a:txBody>
                  <a:tcPr marL="0" marR="0" marT="0" marB="0">
                    <a:lnL w="27305" cmpd="dbl">
                      <a:solidFill>
                        <a:srgbClr val="2DA6C9"/>
                      </a:solidFill>
                      <a:prstDash val="solid"/>
                    </a:lnL>
                    <a:lnR w="3175" cmpd="dbl">
                      <a:solidFill>
                        <a:srgbClr val="F9F9F9"/>
                      </a:solidFill>
                      <a:prstDash val="solid"/>
                    </a:lnR>
                    <a:lnT w="0" cmpd="sng">
                      <a:noFill/>
                      <a:prstDash val="solid"/>
                    </a:lnT>
                    <a:lnB w="0" cmpd="sng">
                      <a:noFill/>
                      <a:prstDash val="solid"/>
                    </a:lnB>
                  </a:tcPr>
                </a:tc>
                <a:tc>
                  <a:txBody>
                    <a:bodyPr/>
                    <a:lstStyle/>
                    <a:p>
                      <a:endParaRPr/>
                    </a:p>
                  </a:txBody>
                  <a:tcPr marL="0" marR="0" marT="0" marB="0">
                    <a:lnL w="3175" cmpd="dbl">
                      <a:solidFill>
                        <a:srgbClr val="F9F9F9"/>
                      </a:solid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97790">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bl>
          </a:graphicData>
        </a:graphic>
      </p:graphicFrame>
      <p:sp>
        <p:nvSpPr>
          <p:cNvPr id="9" name="Text Placeholder 8"/>
          <p:cNvSpPr>
            <a:spLocks noGrp="1"/>
          </p:cNvSpPr>
          <p:nvPr>
            <p:ph type="body" idx="10"/>
          </p:nvPr>
        </p:nvSpPr>
        <p:spPr>
          <a:xfrm>
            <a:off x="0" y="5637530"/>
            <a:ext cx="9144000" cy="589280"/>
          </a:xfrm>
          <a:prstGeom prst="rect">
            <a:avLst/>
          </a:prstGeom>
          <a:noFill/>
          <a:ln w="0" cmpd="sng">
            <a:noFill/>
            <a:prstDash val="solid"/>
          </a:ln>
        </p:spPr>
        <p:txBody>
          <a:bodyPr vert="horz" lIns="0" tIns="25400" rIns="0" bIns="0" anchor="t"/>
          <a:lstStyle/>
          <a:p>
            <a:pPr marL="0" marR="0" indent="0" algn="ctr">
              <a:lnSpc>
                <a:spcPts val="2000"/>
              </a:lnSpc>
              <a:spcAft>
                <a:spcPts val="2370"/>
              </a:spcAft>
            </a:pPr>
            <a:r>
              <a:rPr lang="en-US" sz="1800" spc="-10">
                <a:solidFill>
                  <a:srgbClr val="107FA7"/>
                </a:solidFill>
                <a:latin typeface="Calibri" panose="02020603050405020304" pitchFamily="2"/>
              </a:rPr>
              <a:t>Number of Nodes </a:t>
            </a:r>
          </a:p>
        </p:txBody>
      </p:sp>
      <p:sp>
        <p:nvSpPr>
          <p:cNvPr id="12" name="Text Placeholder 11"/>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1"36 </a:t>
            </a:r>
          </a:p>
        </p:txBody>
      </p:sp>
      <p:cxnSp>
        <p:nvCxnSpPr>
          <p:cNvPr id="13" name="Straight Connector 12"/>
          <p:cNvCxnSpPr/>
          <p:nvPr/>
        </p:nvCxnSpPr>
        <p:spPr>
          <a:xfrm>
            <a:off x="457200" y="990600"/>
            <a:ext cx="8233410" cy="0"/>
          </a:xfrm>
          <a:prstGeom prst="line">
            <a:avLst/>
          </a:prstGeom>
          <a:ln w="6350" cmpd="sng">
            <a:solidFill>
              <a:srgbClr val="AEAEAE"/>
            </a:solidFill>
          </a:ln>
        </p:spPr>
      </p:cxnSp>
      <p:cxnSp>
        <p:nvCxnSpPr>
          <p:cNvPr id="14" name="Straight Connector 13"/>
          <p:cNvCxnSpPr/>
          <p:nvPr/>
        </p:nvCxnSpPr>
        <p:spPr>
          <a:xfrm>
            <a:off x="2560320" y="5495290"/>
            <a:ext cx="3755390" cy="0"/>
          </a:xfrm>
          <a:prstGeom prst="line">
            <a:avLst/>
          </a:prstGeom>
          <a:ln w="48895" cmpd="sng">
            <a:solidFill>
              <a:srgbClr val="000000"/>
            </a:solidFill>
          </a:ln>
        </p:spPr>
      </p:cxnSp>
      <p:cxnSp>
        <p:nvCxnSpPr>
          <p:cNvPr id="15" name="Straight Connector 14"/>
          <p:cNvCxnSpPr/>
          <p:nvPr/>
        </p:nvCxnSpPr>
        <p:spPr>
          <a:xfrm>
            <a:off x="2560320" y="5617210"/>
            <a:ext cx="3755390" cy="0"/>
          </a:xfrm>
          <a:prstGeom prst="line">
            <a:avLst/>
          </a:prstGeom>
          <a:ln w="48895" cmpd="dbl">
            <a:solidFill>
              <a:srgbClr val="F9F9F9"/>
            </a:solidFill>
          </a:ln>
        </p:spPr>
      </p:cxnSp>
      <p:cxnSp>
        <p:nvCxnSpPr>
          <p:cNvPr id="16" name="Straight Connector 15"/>
          <p:cNvCxnSpPr/>
          <p:nvPr/>
        </p:nvCxnSpPr>
        <p:spPr>
          <a:xfrm>
            <a:off x="2560320" y="5495290"/>
            <a:ext cx="0" cy="121920"/>
          </a:xfrm>
          <a:prstGeom prst="line">
            <a:avLst/>
          </a:prstGeom>
          <a:ln w="48895" cmpd="sng">
            <a:solidFill>
              <a:srgbClr val="000000"/>
            </a:solidFill>
          </a:ln>
        </p:spPr>
      </p:cxnSp>
      <p:cxnSp>
        <p:nvCxnSpPr>
          <p:cNvPr id="17" name="Straight Connector 16"/>
          <p:cNvCxnSpPr/>
          <p:nvPr/>
        </p:nvCxnSpPr>
        <p:spPr>
          <a:xfrm>
            <a:off x="6315710" y="5495290"/>
            <a:ext cx="0" cy="121920"/>
          </a:xfrm>
          <a:prstGeom prst="line">
            <a:avLst/>
          </a:prstGeom>
          <a:ln w="48895" cmpd="sng">
            <a:solidFill>
              <a:srgbClr val="2CA4C7"/>
            </a:solidFill>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1390015" y="3956050"/>
            <a:ext cx="6412865" cy="1490980"/>
          </a:xfrm>
          <a:prstGeom prst="rect">
            <a:avLst/>
          </a:prstGeom>
          <a:solidFill>
            <a:srgbClr val="107FA7"/>
          </a:solidFill>
          <a:ln w="0" cmpd="sng">
            <a:noFill/>
            <a:prstDash val="solid"/>
          </a:ln>
        </p:spPr>
        <p:txBody>
          <a:bodyPr vert="horz" lIns="0" tIns="0" rIns="0" bIns="0" anchor="t"/>
          <a:lstStyle/>
          <a:p>
            <a:endParaRPr/>
          </a:p>
        </p:txBody>
      </p:sp>
      <p:pic>
        <p:nvPicPr>
          <p:cNvPr id="8" name="Picture 7"/>
          <p:cNvPicPr/>
          <p:nvPr/>
        </p:nvPicPr>
        <p:blipFill>
          <a:blip r:embed="rId2"/>
          <a:stretch>
            <a:fillRect/>
          </a:stretch>
        </p:blipFill>
        <p:spPr>
          <a:xfrm>
            <a:off x="7580630" y="5200015"/>
            <a:ext cx="225425" cy="301625"/>
          </a:xfrm>
          <a:prstGeom prst="rect">
            <a:avLst/>
          </a:prstGeom>
        </p:spPr>
      </p:pic>
      <p:pic>
        <p:nvPicPr>
          <p:cNvPr id="10" name="Picture 9"/>
          <p:cNvPicPr/>
          <p:nvPr/>
        </p:nvPicPr>
        <p:blipFill>
          <a:blip r:embed="rId3"/>
          <a:stretch>
            <a:fillRect/>
          </a:stretch>
        </p:blipFill>
        <p:spPr>
          <a:xfrm>
            <a:off x="1097280" y="3956050"/>
            <a:ext cx="292735" cy="1560830"/>
          </a:xfrm>
          <a:prstGeom prst="rect">
            <a:avLst/>
          </a:prstGeom>
        </p:spPr>
      </p:pic>
      <p:pic>
        <p:nvPicPr>
          <p:cNvPr id="12" name="Picture 11"/>
          <p:cNvPicPr/>
          <p:nvPr/>
        </p:nvPicPr>
        <p:blipFill>
          <a:blip r:embed="rId4"/>
          <a:stretch>
            <a:fillRect/>
          </a:stretch>
        </p:blipFill>
        <p:spPr>
          <a:xfrm>
            <a:off x="0" y="6226810"/>
            <a:ext cx="9144000" cy="631190"/>
          </a:xfrm>
          <a:prstGeom prst="rect">
            <a:avLst/>
          </a:prstGeom>
        </p:spPr>
      </p:pic>
      <p:sp>
        <p:nvSpPr>
          <p:cNvPr id="3" name="Text Placeholder 2"/>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0" dirty="0">
                <a:solidFill>
                  <a:srgbClr val="107FA7"/>
                </a:solidFill>
                <a:latin typeface="Calibri" panose="02020603050405020304" pitchFamily="2"/>
              </a:rPr>
              <a:t>Fault Tolerance </a:t>
            </a:r>
          </a:p>
        </p:txBody>
      </p:sp>
      <p:sp>
        <p:nvSpPr>
          <p:cNvPr id="4" name="Text Placeholder 3"/>
          <p:cNvSpPr>
            <a:spLocks noGrp="1"/>
          </p:cNvSpPr>
          <p:nvPr>
            <p:ph type="body" idx="10"/>
          </p:nvPr>
        </p:nvSpPr>
        <p:spPr>
          <a:xfrm>
            <a:off x="0" y="986790"/>
            <a:ext cx="9144000" cy="2457450"/>
          </a:xfrm>
          <a:prstGeom prst="rect">
            <a:avLst/>
          </a:prstGeom>
          <a:noFill/>
          <a:ln w="0" cmpd="sng">
            <a:noFill/>
            <a:prstDash val="solid"/>
          </a:ln>
        </p:spPr>
        <p:txBody>
          <a:bodyPr vert="horz" lIns="0" tIns="206375" rIns="0" bIns="0" anchor="t">
            <a:normAutofit fontScale="95000"/>
          </a:bodyPr>
          <a:lstStyle/>
          <a:p>
            <a:pPr marL="548640" marR="0" indent="0" algn="l">
              <a:lnSpc>
                <a:spcPts val="2200"/>
              </a:lnSpc>
              <a:spcAft>
                <a:spcPts val="0"/>
              </a:spcAft>
            </a:pPr>
            <a:r>
              <a:rPr lang="en-US" sz="750" spc="0" dirty="0">
                <a:solidFill>
                  <a:srgbClr val="2DA6C9"/>
                </a:solidFill>
                <a:latin typeface="Wingdings" panose="02020603050405020304" pitchFamily="2"/>
              </a:rPr>
              <a:t>!</a:t>
            </a:r>
            <a:r>
              <a:rPr lang="en-US" sz="1950" spc="0" dirty="0">
                <a:solidFill>
                  <a:srgbClr val="000000"/>
                </a:solidFill>
                <a:latin typeface="Calibri" panose="02020603050405020304" pitchFamily="2"/>
              </a:rPr>
              <a:t> Node failure is inevitable </a:t>
            </a:r>
          </a:p>
          <a:p>
            <a:pPr marL="548640" marR="0" indent="0" algn="l">
              <a:lnSpc>
                <a:spcPts val="2200"/>
              </a:lnSpc>
              <a:spcBef>
                <a:spcPts val="1625"/>
              </a:spcBef>
              <a:spcAft>
                <a:spcPts val="0"/>
              </a:spcAft>
            </a:pPr>
            <a:r>
              <a:rPr lang="en-US" sz="750" spc="0" dirty="0">
                <a:solidFill>
                  <a:srgbClr val="2DA6C9"/>
                </a:solidFill>
                <a:latin typeface="Wingdings" panose="02020603050405020304" pitchFamily="2"/>
              </a:rPr>
              <a:t>!</a:t>
            </a:r>
            <a:r>
              <a:rPr lang="en-US" sz="1950" spc="0" dirty="0">
                <a:solidFill>
                  <a:srgbClr val="000000"/>
                </a:solidFill>
                <a:latin typeface="Calibri" panose="02020603050405020304" pitchFamily="2"/>
              </a:rPr>
              <a:t> What happens? </a:t>
            </a:r>
          </a:p>
          <a:p>
            <a:pPr marL="914400" marR="0" indent="0" algn="l">
              <a:lnSpc>
                <a:spcPts val="2300"/>
              </a:lnSpc>
              <a:spcBef>
                <a:spcPts val="490"/>
              </a:spcBef>
              <a:spcAft>
                <a:spcPts val="0"/>
              </a:spcAft>
            </a:pPr>
            <a:r>
              <a:rPr lang="en-US" sz="1550" spc="5" dirty="0">
                <a:solidFill>
                  <a:srgbClr val="107FA7"/>
                </a:solidFill>
                <a:latin typeface="Arial" panose="02020603050405020304" pitchFamily="2"/>
              </a:rPr>
              <a:t>–</a:t>
            </a:r>
            <a:r>
              <a:rPr lang="en-US" sz="1950" spc="5" dirty="0">
                <a:solidFill>
                  <a:srgbClr val="000000"/>
                </a:solidFill>
                <a:latin typeface="Calibri" panose="02020603050405020304" pitchFamily="2"/>
              </a:rPr>
              <a:t> System con</a:t>
            </a:r>
            <a:r>
              <a:rPr lang="en-US" sz="1800" spc="5" dirty="0">
                <a:solidFill>
                  <a:srgbClr val="000000"/>
                </a:solidFill>
                <a:latin typeface="Arial" panose="02020603050405020304" pitchFamily="2"/>
              </a:rPr>
              <a:t>ti</a:t>
            </a:r>
            <a:r>
              <a:rPr lang="en-US" sz="1950" spc="5" dirty="0">
                <a:solidFill>
                  <a:srgbClr val="000000"/>
                </a:solidFill>
                <a:latin typeface="Calibri" panose="02020603050405020304" pitchFamily="2"/>
              </a:rPr>
              <a:t>nues to func</a:t>
            </a:r>
            <a:r>
              <a:rPr lang="en-US" sz="1800" spc="5" dirty="0">
                <a:solidFill>
                  <a:srgbClr val="000000"/>
                </a:solidFill>
                <a:latin typeface="Arial" panose="02020603050405020304" pitchFamily="2"/>
              </a:rPr>
              <a:t>ti</a:t>
            </a:r>
            <a:r>
              <a:rPr lang="en-US" sz="1950" spc="5" dirty="0">
                <a:solidFill>
                  <a:srgbClr val="000000"/>
                </a:solidFill>
                <a:latin typeface="Calibri" panose="02020603050405020304" pitchFamily="2"/>
              </a:rPr>
              <a:t>on </a:t>
            </a:r>
          </a:p>
          <a:p>
            <a:pPr marL="914400" marR="0" indent="0" algn="l">
              <a:lnSpc>
                <a:spcPts val="2700"/>
              </a:lnSpc>
              <a:spcBef>
                <a:spcPts val="30"/>
              </a:spcBef>
              <a:spcAft>
                <a:spcPts val="0"/>
              </a:spcAft>
            </a:pPr>
            <a:r>
              <a:rPr lang="en-US" sz="1550" spc="0" dirty="0">
                <a:solidFill>
                  <a:srgbClr val="107FA7"/>
                </a:solidFill>
                <a:latin typeface="Arial" panose="02020603050405020304" pitchFamily="2"/>
              </a:rPr>
              <a:t>–</a:t>
            </a:r>
            <a:r>
              <a:rPr lang="en-US" sz="1950" spc="0" dirty="0">
                <a:solidFill>
                  <a:srgbClr val="000000"/>
                </a:solidFill>
                <a:latin typeface="Calibri" panose="02020603050405020304" pitchFamily="2"/>
              </a:rPr>
              <a:t> Master re/assigns tasks to a different node </a:t>
            </a:r>
            <a:br>
              <a:rPr dirty="0"/>
            </a:br>
            <a:r>
              <a:rPr lang="en-US" sz="1550" spc="0" dirty="0">
                <a:solidFill>
                  <a:srgbClr val="107FA7"/>
                </a:solidFill>
                <a:latin typeface="Arial" panose="02020603050405020304" pitchFamily="2"/>
              </a:rPr>
              <a:t>–</a:t>
            </a:r>
            <a:r>
              <a:rPr lang="en-US" sz="1950" spc="0" dirty="0">
                <a:solidFill>
                  <a:srgbClr val="000000"/>
                </a:solidFill>
                <a:latin typeface="Calibri" panose="02020603050405020304" pitchFamily="2"/>
              </a:rPr>
              <a:t> Data replica</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on = no loss of data </a:t>
            </a:r>
          </a:p>
          <a:p>
            <a:pPr marL="914400" marR="0" indent="0" algn="l">
              <a:lnSpc>
                <a:spcPts val="2300"/>
              </a:lnSpc>
              <a:spcBef>
                <a:spcPts val="440"/>
              </a:spcBef>
              <a:spcAft>
                <a:spcPts val="780"/>
              </a:spcAft>
            </a:pPr>
            <a:r>
              <a:rPr lang="en-US" sz="1550" spc="-5" dirty="0">
                <a:solidFill>
                  <a:srgbClr val="107FA7"/>
                </a:solidFill>
                <a:latin typeface="Arial" panose="02020603050405020304" pitchFamily="2"/>
              </a:rPr>
              <a:t>–</a:t>
            </a:r>
            <a:r>
              <a:rPr lang="en-US" sz="1950" spc="0" dirty="0">
                <a:solidFill>
                  <a:srgbClr val="000000"/>
                </a:solidFill>
                <a:latin typeface="Calibri" panose="02020603050405020304" pitchFamily="2"/>
              </a:rPr>
              <a:t> Nodes which recover rejoin the cluster automa</a:t>
            </a:r>
            <a:r>
              <a:rPr lang="en-US" sz="1800" spc="-5" dirty="0">
                <a:solidFill>
                  <a:srgbClr val="000000"/>
                </a:solidFill>
                <a:latin typeface="Arial" panose="02020603050405020304" pitchFamily="2"/>
              </a:rPr>
              <a:t>ti</a:t>
            </a:r>
            <a:r>
              <a:rPr lang="en-US" sz="1950" spc="0" dirty="0">
                <a:solidFill>
                  <a:srgbClr val="000000"/>
                </a:solidFill>
                <a:latin typeface="Calibri" panose="02020603050405020304" pitchFamily="2"/>
              </a:rPr>
              <a:t>cally </a:t>
            </a:r>
          </a:p>
        </p:txBody>
      </p:sp>
      <p:sp>
        <p:nvSpPr>
          <p:cNvPr id="5" name="Text Placeholder 4"/>
          <p:cNvSpPr>
            <a:spLocks noGrp="1"/>
          </p:cNvSpPr>
          <p:nvPr>
            <p:ph type="body" idx="10"/>
          </p:nvPr>
        </p:nvSpPr>
        <p:spPr>
          <a:xfrm>
            <a:off x="1414145" y="3959225"/>
            <a:ext cx="6144895" cy="749935"/>
          </a:xfrm>
          <a:prstGeom prst="rect">
            <a:avLst/>
          </a:prstGeom>
          <a:solidFill>
            <a:srgbClr val="107FA7"/>
          </a:solidFill>
          <a:ln w="0" cmpd="sng">
            <a:noFill/>
            <a:prstDash val="solid"/>
          </a:ln>
        </p:spPr>
        <p:txBody>
          <a:bodyPr vert="horz" lIns="0" tIns="0" rIns="0" bIns="0" anchor="t"/>
          <a:lstStyle/>
          <a:p>
            <a:pPr marL="0" marR="0" indent="0" algn="l">
              <a:lnSpc>
                <a:spcPts val="1600"/>
              </a:lnSpc>
              <a:spcAft>
                <a:spcPts val="0"/>
              </a:spcAft>
            </a:pPr>
            <a:r>
              <a:rPr lang="en-US" sz="1800" spc="0">
                <a:solidFill>
                  <a:srgbClr val="FFFFFF"/>
                </a:solidFill>
                <a:latin typeface="Calibri" panose="02020603050405020304" pitchFamily="2"/>
              </a:rPr>
              <a:t>“Failure is the defining difference between distributed and local </a:t>
            </a:r>
          </a:p>
          <a:p>
            <a:pPr marL="91440" marR="0" indent="0" algn="just">
              <a:lnSpc>
                <a:spcPts val="2200"/>
              </a:lnSpc>
              <a:spcBef>
                <a:spcPts val="0"/>
              </a:spcBef>
              <a:spcAft>
                <a:spcPts val="0"/>
              </a:spcAft>
            </a:pPr>
            <a:r>
              <a:rPr lang="en-US" sz="1800" spc="0">
                <a:solidFill>
                  <a:srgbClr val="FFFFFF"/>
                </a:solidFill>
                <a:latin typeface="Calibri" panose="02020603050405020304" pitchFamily="2"/>
              </a:rPr>
              <a:t>programming, so you have to design distributed systems with the expecta</a:t>
            </a:r>
            <a:r>
              <a:rPr lang="en-US" sz="1600" spc="0">
                <a:solidFill>
                  <a:srgbClr val="FFFFFF"/>
                </a:solidFill>
                <a:latin typeface="Arial" panose="02020603050405020304" pitchFamily="2"/>
              </a:rPr>
              <a:t>ti</a:t>
            </a:r>
            <a:r>
              <a:rPr lang="en-US" sz="1800" spc="0">
                <a:solidFill>
                  <a:srgbClr val="FFFFFF"/>
                </a:solidFill>
                <a:latin typeface="Calibri" panose="02020603050405020304" pitchFamily="2"/>
              </a:rPr>
              <a:t>on of failure.” </a:t>
            </a:r>
          </a:p>
        </p:txBody>
      </p:sp>
      <p:sp>
        <p:nvSpPr>
          <p:cNvPr id="6" name="Text Placeholder 5"/>
          <p:cNvSpPr>
            <a:spLocks noGrp="1"/>
          </p:cNvSpPr>
          <p:nvPr>
            <p:ph type="body" idx="10"/>
          </p:nvPr>
        </p:nvSpPr>
        <p:spPr>
          <a:xfrm>
            <a:off x="4968240" y="4773295"/>
            <a:ext cx="1633855" cy="484505"/>
          </a:xfrm>
          <a:prstGeom prst="rect">
            <a:avLst/>
          </a:prstGeom>
          <a:solidFill>
            <a:srgbClr val="107FA7"/>
          </a:solidFill>
          <a:ln w="0" cmpd="sng">
            <a:noFill/>
            <a:prstDash val="solid"/>
          </a:ln>
        </p:spPr>
        <p:txBody>
          <a:bodyPr vert="horz" lIns="0" tIns="0" rIns="0" bIns="0" anchor="t"/>
          <a:lstStyle/>
          <a:p>
            <a:pPr marL="0" marR="0" indent="0" algn="l">
              <a:lnSpc>
                <a:spcPts val="1600"/>
              </a:lnSpc>
              <a:spcAft>
                <a:spcPts val="0"/>
              </a:spcAft>
            </a:pPr>
            <a:r>
              <a:rPr lang="en-US" sz="1800" spc="-5">
                <a:solidFill>
                  <a:srgbClr val="FFFFFF"/>
                </a:solidFill>
                <a:latin typeface="Calibri" panose="02020603050405020304" pitchFamily="2"/>
              </a:rPr>
              <a:t>– Ken Arnold </a:t>
            </a:r>
          </a:p>
          <a:p>
            <a:pPr marL="0" marR="0" indent="0" algn="l">
              <a:lnSpc>
                <a:spcPts val="1900"/>
              </a:lnSpc>
              <a:spcBef>
                <a:spcPts val="370"/>
              </a:spcBef>
              <a:spcAft>
                <a:spcPts val="25"/>
              </a:spcAft>
            </a:pPr>
            <a:r>
              <a:rPr lang="en-US" sz="1800" spc="-40">
                <a:solidFill>
                  <a:srgbClr val="FFFFFF"/>
                </a:solidFill>
                <a:latin typeface="Calibri" panose="02020603050405020304" pitchFamily="2"/>
              </a:rPr>
              <a:t>(CORBA designer) </a:t>
            </a:r>
          </a:p>
        </p:txBody>
      </p:sp>
      <p:sp>
        <p:nvSpPr>
          <p:cNvPr id="13" name="Text Placeholder 12"/>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1"37 </a:t>
            </a:r>
          </a:p>
        </p:txBody>
      </p:sp>
      <p:cxnSp>
        <p:nvCxnSpPr>
          <p:cNvPr id="14" name="Straight Connector 13"/>
          <p:cNvCxnSpPr/>
          <p:nvPr/>
        </p:nvCxnSpPr>
        <p:spPr>
          <a:xfrm>
            <a:off x="457200" y="990600"/>
            <a:ext cx="8233410" cy="0"/>
          </a:xfrm>
          <a:prstGeom prst="line">
            <a:avLst/>
          </a:prstGeom>
          <a:ln w="6350" cmpd="sng">
            <a:solidFill>
              <a:srgbClr val="ADADAD"/>
            </a:solidFill>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normAutofit fontScale="95000"/>
          </a:bodyPr>
          <a:lstStyle/>
          <a:p>
            <a:pPr marL="91440" marR="0" indent="0" algn="l">
              <a:lnSpc>
                <a:spcPts val="2100"/>
              </a:lnSpc>
              <a:spcAft>
                <a:spcPts val="1325"/>
              </a:spcAft>
            </a:pPr>
            <a:r>
              <a:rPr lang="en-US" sz="1950" b="1" spc="25">
                <a:solidFill>
                  <a:srgbClr val="107FA7"/>
                </a:solidFill>
                <a:latin typeface="Calibri" panose="02020603050405020304" pitchFamily="2"/>
              </a:rPr>
              <a:t>The Mo</a:t>
            </a:r>
            <a:r>
              <a:rPr lang="en-US" sz="1750" b="1" spc="25">
                <a:solidFill>
                  <a:srgbClr val="107FA7"/>
                </a:solidFill>
                <a:latin typeface="Arial" panose="02020603050405020304" pitchFamily="2"/>
              </a:rPr>
              <a:t>ti</a:t>
            </a:r>
            <a:r>
              <a:rPr lang="en-US" sz="1950" b="1" spc="25">
                <a:solidFill>
                  <a:srgbClr val="107FA7"/>
                </a:solidFill>
                <a:latin typeface="Calibri" panose="02020603050405020304" pitchFamily="2"/>
              </a:rPr>
              <a:t>va</a:t>
            </a:r>
            <a:r>
              <a:rPr lang="en-US" sz="1750" b="1" spc="25">
                <a:solidFill>
                  <a:srgbClr val="107FA7"/>
                </a:solidFill>
                <a:latin typeface="Arial" panose="02020603050405020304" pitchFamily="2"/>
              </a:rPr>
              <a:t>ti</a:t>
            </a:r>
            <a:r>
              <a:rPr lang="en-US" sz="1950" b="1" spc="25">
                <a:solidFill>
                  <a:srgbClr val="107FA7"/>
                </a:solidFill>
                <a:latin typeface="Calibri" panose="02020603050405020304" pitchFamily="2"/>
              </a:rPr>
              <a:t>on for Hadoop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normAutofit fontScale="95000"/>
          </a:bodyPr>
          <a:lstStyle/>
          <a:p>
            <a:pPr marL="137160" marR="0" indent="228600" algn="just">
              <a:lnSpc>
                <a:spcPts val="2200"/>
              </a:lnSpc>
              <a:spcAft>
                <a:spcPts val="0"/>
              </a:spcAft>
              <a:buFont typeface="Symbol"/>
              <a:buChar char="·"/>
            </a:pPr>
            <a:r>
              <a:rPr lang="en-US" sz="1950" spc="15">
                <a:solidFill>
                  <a:srgbClr val="A6A6A6"/>
                </a:solidFill>
                <a:latin typeface="Calibri" panose="02020603050405020304" pitchFamily="2"/>
              </a:rPr>
              <a:t>Problems with Tradi</a:t>
            </a:r>
            <a:r>
              <a:rPr lang="en-US" sz="1750" spc="15">
                <a:solidFill>
                  <a:srgbClr val="A6A6A6"/>
                </a:solidFill>
                <a:latin typeface="Arial" panose="02020603050405020304" pitchFamily="2"/>
              </a:rPr>
              <a:t>ti</a:t>
            </a:r>
            <a:r>
              <a:rPr lang="en-US" sz="1950" spc="15">
                <a:solidFill>
                  <a:srgbClr val="A6A6A6"/>
                </a:solidFill>
                <a:latin typeface="Calibri" panose="02020603050405020304" pitchFamily="2"/>
              </a:rPr>
              <a:t>onal Large/Scale Systems </a:t>
            </a:r>
          </a:p>
          <a:p>
            <a:pPr marL="137160" marR="0" indent="228600" algn="just">
              <a:lnSpc>
                <a:spcPts val="2100"/>
              </a:lnSpc>
              <a:spcBef>
                <a:spcPts val="1405"/>
              </a:spcBef>
              <a:spcAft>
                <a:spcPts val="0"/>
              </a:spcAft>
              <a:buFont typeface="Symbol"/>
              <a:buChar char="·"/>
            </a:pPr>
            <a:r>
              <a:rPr lang="en-US" sz="1950" spc="10">
                <a:solidFill>
                  <a:srgbClr val="A6A6A6"/>
                </a:solidFill>
                <a:latin typeface="Calibri" panose="02020603050405020304" pitchFamily="2"/>
              </a:rPr>
              <a:t>Requirements for a New Approach </a:t>
            </a:r>
          </a:p>
          <a:p>
            <a:pPr marL="137160" marR="0" indent="228600" algn="just">
              <a:lnSpc>
                <a:spcPts val="2100"/>
              </a:lnSpc>
              <a:spcBef>
                <a:spcPts val="1470"/>
              </a:spcBef>
              <a:spcAft>
                <a:spcPts val="0"/>
              </a:spcAft>
              <a:buFont typeface="Symbol"/>
              <a:buChar char="·"/>
            </a:pPr>
            <a:r>
              <a:rPr lang="en-US" sz="1950" spc="-15">
                <a:solidFill>
                  <a:srgbClr val="A6A6A6"/>
                </a:solidFill>
                <a:latin typeface="Calibri" panose="02020603050405020304" pitchFamily="2"/>
              </a:rPr>
              <a:t>Hadoop! </a:t>
            </a:r>
          </a:p>
          <a:p>
            <a:pPr marL="137160" marR="0" indent="228600" algn="just">
              <a:lnSpc>
                <a:spcPts val="2200"/>
              </a:lnSpc>
              <a:spcBef>
                <a:spcPts val="1470"/>
              </a:spcBef>
              <a:spcAft>
                <a:spcPts val="19300"/>
              </a:spcAft>
              <a:buFont typeface="Symbol"/>
              <a:buChar char="·"/>
            </a:pPr>
            <a:r>
              <a:rPr lang="en-US" sz="1950" b="1" spc="15">
                <a:solidFill>
                  <a:srgbClr val="000000"/>
                </a:solidFill>
                <a:latin typeface="Calibri" panose="02020603050405020304" pitchFamily="2"/>
              </a:rPr>
              <a:t>Hadoop</a:t>
            </a:r>
            <a:r>
              <a:rPr lang="en-US" sz="1750" b="1" spc="15">
                <a:solidFill>
                  <a:srgbClr val="000000"/>
                </a:solidFill>
                <a:latin typeface="Arial" panose="02020603050405020304" pitchFamily="2"/>
              </a:rPr>
              <a:t>-</a:t>
            </a:r>
            <a:r>
              <a:rPr lang="en-US" sz="1950" b="1" spc="15">
                <a:solidFill>
                  <a:srgbClr val="000000"/>
                </a:solidFill>
                <a:latin typeface="Calibri" panose="02020603050405020304" pitchFamily="2"/>
              </a:rPr>
              <a:t>able Problems </a:t>
            </a:r>
          </a:p>
        </p:txBody>
      </p:sp>
      <p:sp>
        <p:nvSpPr>
          <p:cNvPr id="7" name="Text Placeholder 6"/>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38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11" name="Picture 10"/>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717550"/>
          </a:xfrm>
          <a:prstGeom prst="rect">
            <a:avLst/>
          </a:prstGeom>
          <a:noFill/>
          <a:ln w="0" cmpd="sng">
            <a:noFill/>
            <a:prstDash val="solid"/>
          </a:ln>
        </p:spPr>
        <p:txBody>
          <a:bodyPr vert="horz" lIns="0" tIns="37465" rIns="0" bIns="0" anchor="t"/>
          <a:lstStyle/>
          <a:p>
            <a:pPr marL="457200" marR="0" indent="0" algn="l">
              <a:lnSpc>
                <a:spcPts val="2500"/>
              </a:lnSpc>
              <a:spcAft>
                <a:spcPts val="2855"/>
              </a:spcAft>
            </a:pPr>
            <a:r>
              <a:rPr lang="en-US" sz="2350" spc="15">
                <a:solidFill>
                  <a:srgbClr val="107FA7"/>
                </a:solidFill>
                <a:latin typeface="Calibri" panose="02020603050405020304" pitchFamily="2"/>
              </a:rPr>
              <a:t>What Can You Do With Hadoop? </a:t>
            </a:r>
          </a:p>
        </p:txBody>
      </p:sp>
      <p:sp>
        <p:nvSpPr>
          <p:cNvPr id="3" name="Text Placeholder 2"/>
          <p:cNvSpPr>
            <a:spLocks noGrp="1"/>
          </p:cNvSpPr>
          <p:nvPr>
            <p:ph type="body" idx="10"/>
          </p:nvPr>
        </p:nvSpPr>
        <p:spPr>
          <a:xfrm>
            <a:off x="350520" y="1149350"/>
            <a:ext cx="2837815" cy="804545"/>
          </a:xfrm>
          <a:prstGeom prst="rect">
            <a:avLst/>
          </a:prstGeom>
          <a:solidFill>
            <a:srgbClr val="84CBDF"/>
          </a:solidFill>
          <a:ln w="24130" cmpd="sng">
            <a:solidFill>
              <a:srgbClr val="1E7993"/>
            </a:solidFill>
            <a:prstDash val="solid"/>
          </a:ln>
        </p:spPr>
        <p:txBody>
          <a:bodyPr vert="horz" lIns="0" tIns="276860" rIns="0" bIns="0" anchor="t"/>
          <a:lstStyle/>
          <a:p>
            <a:pPr marL="0" marR="0" indent="0" algn="ctr">
              <a:lnSpc>
                <a:spcPts val="1900"/>
              </a:lnSpc>
              <a:spcAft>
                <a:spcPts val="1920"/>
              </a:spcAft>
            </a:pPr>
            <a:r>
              <a:rPr lang="en-US" sz="1800" spc="-30">
                <a:solidFill>
                  <a:srgbClr val="000000"/>
                </a:solidFill>
                <a:latin typeface="Calibri" panose="02020603050405020304" pitchFamily="2"/>
              </a:rPr>
              <a:t>Business Intelligence </a:t>
            </a:r>
          </a:p>
        </p:txBody>
      </p:sp>
      <p:sp>
        <p:nvSpPr>
          <p:cNvPr id="4" name="Text Placeholder 3"/>
          <p:cNvSpPr>
            <a:spLocks noGrp="1"/>
          </p:cNvSpPr>
          <p:nvPr>
            <p:ph type="body" idx="10"/>
          </p:nvPr>
        </p:nvSpPr>
        <p:spPr>
          <a:xfrm>
            <a:off x="3337560" y="1149350"/>
            <a:ext cx="2648585" cy="804545"/>
          </a:xfrm>
          <a:prstGeom prst="rect">
            <a:avLst/>
          </a:prstGeom>
          <a:solidFill>
            <a:srgbClr val="84CBDF"/>
          </a:solidFill>
          <a:ln w="24130" cmpd="sng">
            <a:solidFill>
              <a:srgbClr val="1E7993"/>
            </a:solidFill>
            <a:prstDash val="solid"/>
          </a:ln>
        </p:spPr>
        <p:txBody>
          <a:bodyPr vert="horz" lIns="0" tIns="276860" rIns="0" bIns="0" anchor="t"/>
          <a:lstStyle/>
          <a:p>
            <a:pPr marL="0" marR="0" indent="0" algn="ctr">
              <a:lnSpc>
                <a:spcPts val="1900"/>
              </a:lnSpc>
              <a:spcAft>
                <a:spcPts val="1865"/>
              </a:spcAft>
            </a:pPr>
            <a:r>
              <a:rPr lang="en-US" sz="1800" spc="-20">
                <a:solidFill>
                  <a:srgbClr val="000000"/>
                </a:solidFill>
                <a:latin typeface="Calibri" panose="02020603050405020304" pitchFamily="2"/>
              </a:rPr>
              <a:t>Advanced Analy</a:t>
            </a:r>
            <a:r>
              <a:rPr lang="en-US" sz="1600" spc="-25">
                <a:solidFill>
                  <a:srgbClr val="000000"/>
                </a:solidFill>
                <a:latin typeface="Arial" panose="02020603050405020304" pitchFamily="2"/>
              </a:rPr>
              <a:t>ti</a:t>
            </a:r>
            <a:r>
              <a:rPr lang="en-US" sz="1800" spc="-20">
                <a:solidFill>
                  <a:srgbClr val="000000"/>
                </a:solidFill>
                <a:latin typeface="Calibri" panose="02020603050405020304" pitchFamily="2"/>
              </a:rPr>
              <a:t>cs </a:t>
            </a:r>
          </a:p>
        </p:txBody>
      </p:sp>
      <p:sp>
        <p:nvSpPr>
          <p:cNvPr id="5" name="Text Placeholder 4"/>
          <p:cNvSpPr>
            <a:spLocks noGrp="1"/>
          </p:cNvSpPr>
          <p:nvPr>
            <p:ph type="body" idx="10"/>
          </p:nvPr>
        </p:nvSpPr>
        <p:spPr>
          <a:xfrm>
            <a:off x="6138545" y="1149350"/>
            <a:ext cx="2636520" cy="804545"/>
          </a:xfrm>
          <a:prstGeom prst="rect">
            <a:avLst/>
          </a:prstGeom>
          <a:solidFill>
            <a:srgbClr val="84CBDF"/>
          </a:solidFill>
          <a:ln w="24130" cmpd="sng">
            <a:solidFill>
              <a:srgbClr val="1E7993"/>
            </a:solidFill>
            <a:prstDash val="solid"/>
          </a:ln>
        </p:spPr>
        <p:txBody>
          <a:bodyPr vert="horz" lIns="0" tIns="276860" rIns="0" bIns="0" anchor="t"/>
          <a:lstStyle/>
          <a:p>
            <a:pPr marL="0" marR="0" indent="0" algn="ctr">
              <a:lnSpc>
                <a:spcPts val="1900"/>
              </a:lnSpc>
              <a:spcAft>
                <a:spcPts val="1865"/>
              </a:spcAft>
            </a:pPr>
            <a:r>
              <a:rPr lang="en-US" sz="1800" spc="-10">
                <a:solidFill>
                  <a:srgbClr val="000000"/>
                </a:solidFill>
                <a:latin typeface="Calibri" panose="02020603050405020304" pitchFamily="2"/>
              </a:rPr>
              <a:t>Applica</a:t>
            </a:r>
            <a:r>
              <a:rPr lang="en-US" sz="1600" spc="-15">
                <a:solidFill>
                  <a:srgbClr val="000000"/>
                </a:solidFill>
                <a:latin typeface="Arial" panose="02020603050405020304" pitchFamily="2"/>
              </a:rPr>
              <a:t>ti</a:t>
            </a:r>
            <a:r>
              <a:rPr lang="en-US" sz="1800" spc="-10">
                <a:solidFill>
                  <a:srgbClr val="000000"/>
                </a:solidFill>
                <a:latin typeface="Calibri" panose="02020603050405020304" pitchFamily="2"/>
              </a:rPr>
              <a:t>ons </a:t>
            </a:r>
          </a:p>
        </p:txBody>
      </p:sp>
      <p:sp>
        <p:nvSpPr>
          <p:cNvPr id="6" name="Text Placeholder 5"/>
          <p:cNvSpPr>
            <a:spLocks noGrp="1"/>
          </p:cNvSpPr>
          <p:nvPr>
            <p:ph type="body" idx="10"/>
          </p:nvPr>
        </p:nvSpPr>
        <p:spPr>
          <a:xfrm>
            <a:off x="350520" y="2063750"/>
            <a:ext cx="8424545" cy="1243330"/>
          </a:xfrm>
          <a:prstGeom prst="rect">
            <a:avLst/>
          </a:prstGeom>
          <a:solidFill>
            <a:srgbClr val="2DA6C9"/>
          </a:solidFill>
          <a:ln w="24130" cmpd="sng">
            <a:solidFill>
              <a:srgbClr val="1E7993"/>
            </a:solidFill>
            <a:prstDash val="solid"/>
          </a:ln>
        </p:spPr>
        <p:txBody>
          <a:bodyPr vert="horz" lIns="0" tIns="378460" rIns="0" bIns="0" anchor="t">
            <a:normAutofit fontScale="95000"/>
          </a:bodyPr>
          <a:lstStyle/>
          <a:p>
            <a:pPr marL="0" marR="0" indent="0" algn="ctr">
              <a:lnSpc>
                <a:spcPts val="4200"/>
              </a:lnSpc>
              <a:spcAft>
                <a:spcPts val="2200"/>
              </a:spcAft>
            </a:pPr>
            <a:r>
              <a:rPr lang="en-US" sz="3900" spc="120">
                <a:solidFill>
                  <a:srgbClr val="000000"/>
                </a:solidFill>
                <a:latin typeface="Calibri" panose="02020603050405020304" pitchFamily="2"/>
              </a:rPr>
              <a:t>Innova</a:t>
            </a:r>
            <a:r>
              <a:rPr lang="en-US" sz="3650" spc="120">
                <a:solidFill>
                  <a:srgbClr val="000000"/>
                </a:solidFill>
                <a:latin typeface="Arial" panose="02020603050405020304" pitchFamily="2"/>
              </a:rPr>
              <a:t>ti</a:t>
            </a:r>
            <a:r>
              <a:rPr lang="en-US" sz="3900" spc="120">
                <a:solidFill>
                  <a:srgbClr val="000000"/>
                </a:solidFill>
                <a:latin typeface="Calibri" panose="02020603050405020304" pitchFamily="2"/>
              </a:rPr>
              <a:t>on and Advantage </a:t>
            </a:r>
          </a:p>
        </p:txBody>
      </p:sp>
      <p:sp>
        <p:nvSpPr>
          <p:cNvPr id="7" name="Text Placeholder 6"/>
          <p:cNvSpPr>
            <a:spLocks noGrp="1"/>
          </p:cNvSpPr>
          <p:nvPr>
            <p:ph type="body" idx="10"/>
          </p:nvPr>
        </p:nvSpPr>
        <p:spPr>
          <a:xfrm>
            <a:off x="350520" y="3420110"/>
            <a:ext cx="8424545" cy="1240155"/>
          </a:xfrm>
          <a:prstGeom prst="rect">
            <a:avLst/>
          </a:prstGeom>
          <a:solidFill>
            <a:srgbClr val="37055E"/>
          </a:solidFill>
          <a:ln w="21590" cmpd="sng">
            <a:solidFill>
              <a:srgbClr val="260343"/>
            </a:solidFill>
            <a:prstDash val="solid"/>
          </a:ln>
        </p:spPr>
        <p:txBody>
          <a:bodyPr vert="horz" lIns="0" tIns="378460" rIns="0" bIns="0" anchor="t">
            <a:normAutofit fontScale="95000"/>
          </a:bodyPr>
          <a:lstStyle/>
          <a:p>
            <a:pPr marL="0" marR="0" indent="0" algn="ctr">
              <a:lnSpc>
                <a:spcPts val="4200"/>
              </a:lnSpc>
              <a:spcAft>
                <a:spcPts val="2195"/>
              </a:spcAft>
            </a:pPr>
            <a:r>
              <a:rPr lang="en-US" sz="3900" spc="110">
                <a:solidFill>
                  <a:srgbClr val="FFFFFF"/>
                </a:solidFill>
                <a:latin typeface="Calibri" panose="02020603050405020304" pitchFamily="2"/>
              </a:rPr>
              <a:t>Opera</a:t>
            </a:r>
            <a:r>
              <a:rPr lang="en-US" sz="3650" spc="110">
                <a:solidFill>
                  <a:srgbClr val="FFFFFF"/>
                </a:solidFill>
                <a:latin typeface="Arial" panose="02020603050405020304" pitchFamily="2"/>
              </a:rPr>
              <a:t>ti</a:t>
            </a:r>
            <a:r>
              <a:rPr lang="en-US" sz="3900" spc="110">
                <a:solidFill>
                  <a:srgbClr val="FFFFFF"/>
                </a:solidFill>
                <a:latin typeface="Calibri" panose="02020603050405020304" pitchFamily="2"/>
              </a:rPr>
              <a:t>onal Efficiency </a:t>
            </a:r>
          </a:p>
        </p:txBody>
      </p:sp>
      <p:graphicFrame>
        <p:nvGraphicFramePr>
          <p:cNvPr id="9" name="Table 8"/>
          <p:cNvGraphicFramePr>
            <a:graphicFrameLocks noGrp="1"/>
          </p:cNvGraphicFramePr>
          <p:nvPr>
            <p:extLst>
              <p:ext uri="{D42A27DB-BD31-4B8C-83A1-F6EECF244321}">
                <p14:modId xmlns:p14="http://schemas.microsoft.com/office/powerpoint/2010/main" val="1395125562"/>
              </p:ext>
            </p:extLst>
          </p:nvPr>
        </p:nvGraphicFramePr>
        <p:xfrm>
          <a:off x="365761" y="4770120"/>
          <a:ext cx="8434071" cy="1075690"/>
        </p:xfrm>
        <a:graphic>
          <a:graphicData uri="http://schemas.openxmlformats.org/drawingml/2006/table">
            <a:tbl>
              <a:tblPr/>
              <a:tblGrid>
                <a:gridCol w="3954153">
                  <a:extLst>
                    <a:ext uri="{9D8B030D-6E8A-4147-A177-3AD203B41FA5}">
                      <a16:colId xmlns:a16="http://schemas.microsoft.com/office/drawing/2014/main" val="20000"/>
                    </a:ext>
                  </a:extLst>
                </a:gridCol>
                <a:gridCol w="193548">
                  <a:extLst>
                    <a:ext uri="{9D8B030D-6E8A-4147-A177-3AD203B41FA5}">
                      <a16:colId xmlns:a16="http://schemas.microsoft.com/office/drawing/2014/main" val="20001"/>
                    </a:ext>
                  </a:extLst>
                </a:gridCol>
                <a:gridCol w="193548">
                  <a:extLst>
                    <a:ext uri="{9D8B030D-6E8A-4147-A177-3AD203B41FA5}">
                      <a16:colId xmlns:a16="http://schemas.microsoft.com/office/drawing/2014/main" val="20002"/>
                    </a:ext>
                  </a:extLst>
                </a:gridCol>
                <a:gridCol w="4092822">
                  <a:extLst>
                    <a:ext uri="{9D8B030D-6E8A-4147-A177-3AD203B41FA5}">
                      <a16:colId xmlns:a16="http://schemas.microsoft.com/office/drawing/2014/main" val="20003"/>
                    </a:ext>
                  </a:extLst>
                </a:gridCol>
              </a:tblGrid>
              <a:tr h="801370">
                <a:tc rowSpan="2">
                  <a:txBody>
                    <a:bodyPr/>
                    <a:lstStyle/>
                    <a:p>
                      <a:pPr marL="0" marR="0" indent="0" algn="ctr">
                        <a:lnSpc>
                          <a:spcPts val="1900"/>
                        </a:lnSpc>
                        <a:spcBef>
                          <a:spcPts val="2345"/>
                        </a:spcBef>
                        <a:spcAft>
                          <a:spcPts val="2130"/>
                        </a:spcAft>
                      </a:pPr>
                      <a:r>
                        <a:rPr lang="en-US" sz="1800" spc="0">
                          <a:solidFill>
                            <a:srgbClr val="FFFFFF"/>
                          </a:solidFill>
                          <a:latin typeface="Calibri" panose="02020603050405020304" pitchFamily="2"/>
                        </a:rPr>
                        <a:t>Data Processing </a:t>
                      </a:r>
                    </a:p>
                  </a:txBody>
                  <a:tcPr marL="0" marR="0" marT="0" marB="0" anchor="ctr">
                    <a:lnL w="21590" cmpd="sng">
                      <a:solidFill>
                        <a:srgbClr val="260343"/>
                      </a:solidFill>
                      <a:prstDash val="solid"/>
                    </a:lnL>
                    <a:lnR w="0" cmpd="sng">
                      <a:noFill/>
                      <a:prstDash val="solid"/>
                    </a:lnR>
                    <a:lnT w="21590" cmpd="sng">
                      <a:solidFill>
                        <a:srgbClr val="260343"/>
                      </a:solidFill>
                      <a:prstDash val="solid"/>
                    </a:lnT>
                    <a:lnB w="0" cmpd="sng">
                      <a:noFill/>
                      <a:prstDash val="solid"/>
                    </a:lnB>
                    <a:solidFill>
                      <a:srgbClr val="806099"/>
                    </a:solidFill>
                  </a:tcPr>
                </a:tc>
                <a:tc>
                  <a:txBody>
                    <a:bodyPr/>
                    <a:lstStyle/>
                    <a:p>
                      <a:endParaRPr/>
                    </a:p>
                  </a:txBody>
                  <a:tcPr marL="0" marR="0" marT="0" marB="0">
                    <a:lnL w="0" cmpd="sng">
                      <a:noFill/>
                      <a:prstDash val="solid"/>
                    </a:lnL>
                    <a:lnR w="0" cmpd="sng">
                      <a:noFill/>
                      <a:prstDash val="solid"/>
                    </a:lnR>
                    <a:lnT w="21590" cmpd="sng">
                      <a:solidFill>
                        <a:srgbClr val="260343"/>
                      </a:solid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0" marR="1804670" indent="0" algn="r">
                        <a:lnSpc>
                          <a:spcPts val="1900"/>
                        </a:lnSpc>
                        <a:spcBef>
                          <a:spcPts val="2345"/>
                        </a:spcBef>
                        <a:spcAft>
                          <a:spcPts val="2060"/>
                        </a:spcAft>
                      </a:pPr>
                      <a:r>
                        <a:rPr lang="en-US" sz="1800" spc="0" dirty="0">
                          <a:solidFill>
                            <a:srgbClr val="FFFFFF"/>
                          </a:solidFill>
                          <a:latin typeface="Calibri" panose="02020603050405020304" pitchFamily="2"/>
                        </a:rPr>
                        <a:t>Data Storage </a:t>
                      </a:r>
                    </a:p>
                  </a:txBody>
                  <a:tcPr marL="0" marR="0" marT="0" marB="0" anchor="ctr">
                    <a:lnL w="0" cmpd="sng">
                      <a:noFill/>
                      <a:prstDash val="solid"/>
                    </a:lnL>
                    <a:lnR w="0" cmpd="sng">
                      <a:noFill/>
                      <a:prstDash val="solid"/>
                    </a:lnR>
                    <a:lnT w="0" cmpd="sng">
                      <a:noFill/>
                      <a:prstDash val="solid"/>
                    </a:lnT>
                    <a:lnB w="0" cmpd="sng">
                      <a:noFill/>
                      <a:prstDash val="solid"/>
                    </a:lnB>
                    <a:solidFill>
                      <a:srgbClr val="806099"/>
                    </a:solidFill>
                  </a:tcPr>
                </a:tc>
                <a:extLst>
                  <a:ext uri="{0D108BD9-81ED-4DB2-BD59-A6C34878D82A}">
                    <a16:rowId xmlns:a16="http://schemas.microsoft.com/office/drawing/2014/main" val="10000"/>
                  </a:ext>
                </a:extLst>
              </a:tr>
              <a:tr h="97790">
                <a:tc vMerge="1">
                  <a:txBody>
                    <a:bodyPr/>
                    <a:lstStyle/>
                    <a:p>
                      <a:endParaRPr/>
                    </a:p>
                  </a:txBody>
                  <a:tcPr marL="0" marR="0" marT="0" marB="0" anchor="ctr">
                    <a:lnL w="21590" cmpd="sng">
                      <a:solidFill>
                        <a:srgbClr val="260343"/>
                      </a:solidFill>
                      <a:prstDash val="solid"/>
                    </a:lnL>
                    <a:lnR w="0" cmpd="sng">
                      <a:noFill/>
                      <a:prstDash val="solid"/>
                    </a:lnR>
                    <a:lnT w="0" cmpd="sng">
                      <a:noFill/>
                      <a:prstDash val="solid"/>
                    </a:lnT>
                    <a:lnB w="0" cmpd="sng">
                      <a:noFill/>
                      <a:prstDash val="solid"/>
                    </a:lnB>
                    <a:solidFill>
                      <a:srgbClr val="806099"/>
                    </a:solidFill>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dirty="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bl>
          </a:graphicData>
        </a:graphic>
      </p:graphicFrame>
      <p:sp>
        <p:nvSpPr>
          <p:cNvPr id="12" name="Text Placeholder 11"/>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1"39 </a:t>
            </a:r>
          </a:p>
        </p:txBody>
      </p:sp>
      <p:cxnSp>
        <p:nvCxnSpPr>
          <p:cNvPr id="13" name="Straight Connector 12"/>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15">
                <a:solidFill>
                  <a:srgbClr val="107FA7"/>
                </a:solidFill>
                <a:latin typeface="Calibri" panose="02020603050405020304" pitchFamily="2"/>
              </a:rPr>
              <a:t>Where Does Data Come From?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3360" rIns="0" bIns="0" anchor="t">
            <a:normAutofit fontScale="95000"/>
          </a:bodyPr>
          <a:lstStyle/>
          <a:p>
            <a:pPr marL="548640" marR="0" indent="182880" algn="l">
              <a:lnSpc>
                <a:spcPts val="2100"/>
              </a:lnSpc>
              <a:spcAft>
                <a:spcPts val="0"/>
              </a:spcAft>
              <a:buFont typeface="Symbol"/>
              <a:buChar char="·"/>
            </a:pPr>
            <a:r>
              <a:rPr lang="en-US" sz="2000" spc="-25">
                <a:solidFill>
                  <a:srgbClr val="000000"/>
                </a:solidFill>
                <a:latin typeface="Calibri" panose="02020603050405020304" pitchFamily="2"/>
              </a:rPr>
              <a:t>Science </a:t>
            </a:r>
          </a:p>
          <a:p>
            <a:pPr marL="0" marR="0" indent="0" algn="ctr">
              <a:lnSpc>
                <a:spcPts val="2400"/>
              </a:lnSpc>
              <a:spcBef>
                <a:spcPts val="370"/>
              </a:spcBef>
              <a:spcAft>
                <a:spcPts val="0"/>
              </a:spcAft>
            </a:pPr>
            <a:r>
              <a:rPr lang="en-US" sz="1550" spc="-35">
                <a:solidFill>
                  <a:srgbClr val="107FA7"/>
                </a:solidFill>
                <a:latin typeface="Arial" panose="02020603050405020304" pitchFamily="2"/>
              </a:rPr>
              <a:t>–</a:t>
            </a:r>
            <a:r>
              <a:rPr lang="en-US" sz="2000" spc="-25">
                <a:solidFill>
                  <a:srgbClr val="000000"/>
                </a:solidFill>
                <a:latin typeface="Calibri" panose="02020603050405020304" pitchFamily="2"/>
              </a:rPr>
              <a:t> Medical imaging, sensor data, genome sequencing, weather data, </a:t>
            </a:r>
          </a:p>
          <a:p>
            <a:pPr marL="1097280" marR="0" indent="0" algn="l">
              <a:lnSpc>
                <a:spcPts val="2000"/>
              </a:lnSpc>
              <a:spcBef>
                <a:spcPts val="345"/>
              </a:spcBef>
              <a:spcAft>
                <a:spcPts val="0"/>
              </a:spcAft>
            </a:pPr>
            <a:r>
              <a:rPr lang="en-US" sz="2000" spc="-30">
                <a:solidFill>
                  <a:srgbClr val="000000"/>
                </a:solidFill>
                <a:latin typeface="Calibri" panose="02020603050405020304" pitchFamily="2"/>
              </a:rPr>
              <a:t>satellite feeds, etc. </a:t>
            </a:r>
          </a:p>
          <a:p>
            <a:pPr marL="548640" marR="0" indent="182880" algn="l">
              <a:lnSpc>
                <a:spcPts val="2100"/>
              </a:lnSpc>
              <a:spcBef>
                <a:spcPts val="1685"/>
              </a:spcBef>
              <a:spcAft>
                <a:spcPts val="0"/>
              </a:spcAft>
              <a:buFont typeface="Symbol"/>
              <a:buChar char="·"/>
            </a:pPr>
            <a:r>
              <a:rPr lang="en-US" sz="2000" spc="-15">
                <a:solidFill>
                  <a:srgbClr val="000000"/>
                </a:solidFill>
                <a:latin typeface="Calibri" panose="02020603050405020304" pitchFamily="2"/>
              </a:rPr>
              <a:t>Industry </a:t>
            </a:r>
          </a:p>
          <a:p>
            <a:pPr marL="0" marR="0" indent="0" algn="ctr">
              <a:lnSpc>
                <a:spcPts val="2400"/>
              </a:lnSpc>
              <a:spcBef>
                <a:spcPts val="395"/>
              </a:spcBef>
              <a:spcAft>
                <a:spcPts val="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Financial, pharmaceu</a:t>
            </a:r>
            <a:r>
              <a:rPr lang="en-US" sz="1800" spc="-30">
                <a:solidFill>
                  <a:srgbClr val="000000"/>
                </a:solidFill>
                <a:latin typeface="Arial" panose="02020603050405020304" pitchFamily="2"/>
              </a:rPr>
              <a:t>ti</a:t>
            </a:r>
            <a:r>
              <a:rPr lang="en-US" sz="2000" spc="-25">
                <a:solidFill>
                  <a:srgbClr val="000000"/>
                </a:solidFill>
                <a:latin typeface="Calibri" panose="02020603050405020304" pitchFamily="2"/>
              </a:rPr>
              <a:t>cal, manufacturing, insurance, online, energy, </a:t>
            </a:r>
          </a:p>
          <a:p>
            <a:pPr marL="1097280" marR="0" indent="0" algn="l">
              <a:lnSpc>
                <a:spcPts val="2000"/>
              </a:lnSpc>
              <a:spcBef>
                <a:spcPts val="285"/>
              </a:spcBef>
              <a:spcAft>
                <a:spcPts val="0"/>
              </a:spcAft>
            </a:pPr>
            <a:r>
              <a:rPr lang="en-US" sz="2000" spc="-45">
                <a:solidFill>
                  <a:srgbClr val="000000"/>
                </a:solidFill>
                <a:latin typeface="Calibri" panose="02020603050405020304" pitchFamily="2"/>
              </a:rPr>
              <a:t>retail data </a:t>
            </a:r>
          </a:p>
          <a:p>
            <a:pPr marL="548640" marR="0" indent="182880" algn="l">
              <a:lnSpc>
                <a:spcPts val="2100"/>
              </a:lnSpc>
              <a:spcBef>
                <a:spcPts val="1685"/>
              </a:spcBef>
              <a:spcAft>
                <a:spcPts val="0"/>
              </a:spcAft>
              <a:buFont typeface="Symbol"/>
              <a:buChar char="·"/>
            </a:pPr>
            <a:r>
              <a:rPr lang="en-US" sz="2000" spc="-25">
                <a:solidFill>
                  <a:srgbClr val="000000"/>
                </a:solidFill>
                <a:latin typeface="Calibri" panose="02020603050405020304" pitchFamily="2"/>
              </a:rPr>
              <a:t>Legacy </a:t>
            </a:r>
          </a:p>
          <a:p>
            <a:pPr marL="914400" marR="0" indent="0" algn="l">
              <a:lnSpc>
                <a:spcPts val="2400"/>
              </a:lnSpc>
              <a:spcBef>
                <a:spcPts val="390"/>
              </a:spcBef>
              <a:spcAft>
                <a:spcPts val="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Sales data, customer behavior, product databases, accoun</a:t>
            </a:r>
            <a:r>
              <a:rPr lang="en-US" sz="1800" spc="-30">
                <a:solidFill>
                  <a:srgbClr val="000000"/>
                </a:solidFill>
                <a:latin typeface="Arial" panose="02020603050405020304" pitchFamily="2"/>
              </a:rPr>
              <a:t>ti</a:t>
            </a:r>
            <a:r>
              <a:rPr lang="en-US" sz="2000" spc="-25">
                <a:solidFill>
                  <a:srgbClr val="000000"/>
                </a:solidFill>
                <a:latin typeface="Calibri" panose="02020603050405020304" pitchFamily="2"/>
              </a:rPr>
              <a:t>ng data, etc. </a:t>
            </a:r>
          </a:p>
          <a:p>
            <a:pPr marL="548640" marR="0" indent="182880" algn="l">
              <a:lnSpc>
                <a:spcPts val="2100"/>
              </a:lnSpc>
              <a:spcBef>
                <a:spcPts val="1575"/>
              </a:spcBef>
              <a:spcAft>
                <a:spcPts val="0"/>
              </a:spcAft>
              <a:buFont typeface="Symbol"/>
              <a:buChar char="·"/>
            </a:pPr>
            <a:r>
              <a:rPr lang="en-US" sz="2000" spc="-25">
                <a:solidFill>
                  <a:srgbClr val="000000"/>
                </a:solidFill>
                <a:latin typeface="Calibri" panose="02020603050405020304" pitchFamily="2"/>
              </a:rPr>
              <a:t>System Data </a:t>
            </a:r>
          </a:p>
          <a:p>
            <a:pPr marL="1097280" marR="822960" indent="0" algn="l">
              <a:lnSpc>
                <a:spcPts val="2400"/>
              </a:lnSpc>
              <a:spcBef>
                <a:spcPts val="365"/>
              </a:spcBef>
              <a:spcAft>
                <a:spcPts val="789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Log files, health and status feeds, ac</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vity streams, network messages, web analy</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cs, intrusion detec</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on, spam filters </a:t>
            </a:r>
          </a:p>
        </p:txBody>
      </p:sp>
      <p:sp>
        <p:nvSpPr>
          <p:cNvPr id="6" name="Text Placeholder 5"/>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1"40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dirty="0">
                <a:solidFill>
                  <a:srgbClr val="107FA7"/>
                </a:solidFill>
                <a:latin typeface="Calibri" panose="02020603050405020304" pitchFamily="2"/>
              </a:rPr>
              <a:t>Common Types of Analysis with Hadoop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79705" rIns="0" bIns="0" anchor="t">
            <a:normAutofit fontScale="97500"/>
          </a:bodyPr>
          <a:lstStyle/>
          <a:p>
            <a:pPr marL="548640" marR="0" indent="182880" algn="just">
              <a:lnSpc>
                <a:spcPts val="2700"/>
              </a:lnSpc>
              <a:spcAft>
                <a:spcPts val="0"/>
              </a:spcAft>
              <a:buFont typeface="Symbol"/>
              <a:buChar char="·"/>
              <a:tabLst>
                <a:tab pos="5212080" algn="l"/>
              </a:tabLst>
            </a:pPr>
            <a:r>
              <a:rPr lang="en-US" sz="1950" b="1" spc="0" dirty="0">
                <a:solidFill>
                  <a:srgbClr val="000000"/>
                </a:solidFill>
                <a:latin typeface="Calibri" panose="02020603050405020304" pitchFamily="2"/>
              </a:rPr>
              <a:t>Text mining </a:t>
            </a:r>
            <a:r>
              <a:rPr lang="en-US" sz="2350" spc="-5" dirty="0">
                <a:solidFill>
                  <a:srgbClr val="2DA6C9"/>
                </a:solidFill>
                <a:latin typeface="Arial" panose="02020603050405020304" pitchFamily="2"/>
              </a:rPr>
              <a:t>•</a:t>
            </a:r>
            <a:r>
              <a:rPr lang="en-US" sz="1950" b="1" spc="0" dirty="0">
                <a:solidFill>
                  <a:srgbClr val="000000"/>
                </a:solidFill>
                <a:latin typeface="Calibri" panose="02020603050405020304" pitchFamily="2"/>
              </a:rPr>
              <a:t> Collabora</a:t>
            </a:r>
            <a:r>
              <a:rPr lang="en-US" sz="1800" b="1" spc="-5" dirty="0">
                <a:solidFill>
                  <a:srgbClr val="000000"/>
                </a:solidFill>
                <a:latin typeface="Arial" panose="02020603050405020304" pitchFamily="2"/>
              </a:rPr>
              <a:t>ti</a:t>
            </a:r>
            <a:r>
              <a:rPr lang="en-US" sz="1950" b="1" spc="0" dirty="0">
                <a:solidFill>
                  <a:srgbClr val="000000"/>
                </a:solidFill>
                <a:latin typeface="Calibri" panose="02020603050405020304" pitchFamily="2"/>
              </a:rPr>
              <a:t>ve filtering </a:t>
            </a:r>
          </a:p>
          <a:p>
            <a:pPr marL="548640" marR="0" indent="182880" algn="just">
              <a:lnSpc>
                <a:spcPts val="2700"/>
              </a:lnSpc>
              <a:spcBef>
                <a:spcPts val="1120"/>
              </a:spcBef>
              <a:spcAft>
                <a:spcPts val="0"/>
              </a:spcAft>
              <a:buFont typeface="Symbol"/>
              <a:buChar char="·"/>
              <a:tabLst>
                <a:tab pos="5212080" algn="l"/>
              </a:tabLst>
            </a:pPr>
            <a:r>
              <a:rPr lang="en-US" sz="1950" b="1" spc="0" dirty="0">
                <a:solidFill>
                  <a:srgbClr val="000000"/>
                </a:solidFill>
                <a:latin typeface="Calibri" panose="02020603050405020304" pitchFamily="2"/>
              </a:rPr>
              <a:t>Index building </a:t>
            </a:r>
            <a:r>
              <a:rPr lang="en-US" sz="2350" spc="0" dirty="0">
                <a:solidFill>
                  <a:srgbClr val="2DA6C9"/>
                </a:solidFill>
                <a:latin typeface="Arial" panose="02020603050405020304" pitchFamily="2"/>
              </a:rPr>
              <a:t>•</a:t>
            </a:r>
            <a:r>
              <a:rPr lang="en-US" sz="1950" b="1" spc="0" dirty="0">
                <a:solidFill>
                  <a:srgbClr val="000000"/>
                </a:solidFill>
                <a:latin typeface="Calibri" panose="02020603050405020304" pitchFamily="2"/>
              </a:rPr>
              <a:t> Predic</a:t>
            </a:r>
            <a:r>
              <a:rPr lang="en-US" sz="1800" b="1" spc="0" dirty="0">
                <a:solidFill>
                  <a:srgbClr val="000000"/>
                </a:solidFill>
                <a:latin typeface="Arial" panose="02020603050405020304" pitchFamily="2"/>
              </a:rPr>
              <a:t>ti</a:t>
            </a:r>
            <a:r>
              <a:rPr lang="en-US" sz="1950" b="1" spc="0" dirty="0">
                <a:solidFill>
                  <a:srgbClr val="000000"/>
                </a:solidFill>
                <a:latin typeface="Calibri" panose="02020603050405020304" pitchFamily="2"/>
              </a:rPr>
              <a:t>on models </a:t>
            </a:r>
          </a:p>
          <a:p>
            <a:pPr marL="548640" marR="0" indent="182880" algn="just">
              <a:lnSpc>
                <a:spcPts val="2700"/>
              </a:lnSpc>
              <a:spcBef>
                <a:spcPts val="1115"/>
              </a:spcBef>
              <a:spcAft>
                <a:spcPts val="0"/>
              </a:spcAft>
              <a:buFont typeface="Symbol"/>
              <a:buChar char="·"/>
              <a:tabLst>
                <a:tab pos="5212080" algn="l"/>
              </a:tabLst>
            </a:pPr>
            <a:r>
              <a:rPr lang="en-US" sz="1950" b="1" spc="0" dirty="0">
                <a:solidFill>
                  <a:srgbClr val="000000"/>
                </a:solidFill>
                <a:latin typeface="Calibri" panose="02020603050405020304" pitchFamily="2"/>
              </a:rPr>
              <a:t>Graph crea</a:t>
            </a:r>
            <a:r>
              <a:rPr lang="en-US" sz="1800" b="1" spc="0" dirty="0">
                <a:solidFill>
                  <a:srgbClr val="000000"/>
                </a:solidFill>
                <a:latin typeface="Arial" panose="02020603050405020304" pitchFamily="2"/>
              </a:rPr>
              <a:t>ti</a:t>
            </a:r>
            <a:r>
              <a:rPr lang="en-US" sz="1950" b="1" spc="0" dirty="0">
                <a:solidFill>
                  <a:srgbClr val="000000"/>
                </a:solidFill>
                <a:latin typeface="Calibri" panose="02020603050405020304" pitchFamily="2"/>
              </a:rPr>
              <a:t>on and analysis </a:t>
            </a:r>
            <a:r>
              <a:rPr lang="en-US" sz="2350" spc="0" dirty="0">
                <a:solidFill>
                  <a:srgbClr val="2DA6C9"/>
                </a:solidFill>
                <a:latin typeface="Arial" panose="02020603050405020304" pitchFamily="2"/>
              </a:rPr>
              <a:t>•</a:t>
            </a:r>
            <a:r>
              <a:rPr lang="en-US" sz="1950" b="1" spc="0" dirty="0">
                <a:solidFill>
                  <a:srgbClr val="000000"/>
                </a:solidFill>
                <a:latin typeface="Calibri" panose="02020603050405020304" pitchFamily="2"/>
              </a:rPr>
              <a:t> Sen</a:t>
            </a:r>
            <a:r>
              <a:rPr lang="en-US" sz="1800" b="1" spc="0" dirty="0">
                <a:solidFill>
                  <a:srgbClr val="000000"/>
                </a:solidFill>
                <a:latin typeface="Arial" panose="02020603050405020304" pitchFamily="2"/>
              </a:rPr>
              <a:t>ti</a:t>
            </a:r>
            <a:r>
              <a:rPr lang="en-US" sz="1950" b="1" spc="0" dirty="0">
                <a:solidFill>
                  <a:srgbClr val="000000"/>
                </a:solidFill>
                <a:latin typeface="Calibri" panose="02020603050405020304" pitchFamily="2"/>
              </a:rPr>
              <a:t>ment analysis </a:t>
            </a:r>
          </a:p>
          <a:p>
            <a:pPr marL="548640" marR="0" indent="182880" algn="just">
              <a:lnSpc>
                <a:spcPts val="2700"/>
              </a:lnSpc>
              <a:spcBef>
                <a:spcPts val="1120"/>
              </a:spcBef>
              <a:spcAft>
                <a:spcPts val="25740"/>
              </a:spcAft>
              <a:buFont typeface="Symbol"/>
              <a:buChar char="·"/>
              <a:tabLst>
                <a:tab pos="5212080" algn="l"/>
              </a:tabLst>
            </a:pPr>
            <a:r>
              <a:rPr lang="en-US" sz="1950" b="1" spc="0" dirty="0">
                <a:solidFill>
                  <a:srgbClr val="000000"/>
                </a:solidFill>
                <a:latin typeface="Calibri" panose="02020603050405020304" pitchFamily="2"/>
              </a:rPr>
              <a:t>Pa</a:t>
            </a:r>
            <a:r>
              <a:rPr lang="en-US" sz="1800" b="1" spc="-5" dirty="0">
                <a:solidFill>
                  <a:srgbClr val="000000"/>
                </a:solidFill>
                <a:latin typeface="Arial" panose="02020603050405020304" pitchFamily="2"/>
              </a:rPr>
              <a:t>tt</a:t>
            </a:r>
            <a:r>
              <a:rPr lang="en-US" sz="1950" b="1" spc="0" dirty="0">
                <a:solidFill>
                  <a:srgbClr val="000000"/>
                </a:solidFill>
                <a:latin typeface="Calibri" panose="02020603050405020304" pitchFamily="2"/>
              </a:rPr>
              <a:t>ern recogni</a:t>
            </a:r>
            <a:r>
              <a:rPr lang="en-US" sz="1800" b="1" spc="-5" dirty="0">
                <a:solidFill>
                  <a:srgbClr val="000000"/>
                </a:solidFill>
                <a:latin typeface="Arial" panose="02020603050405020304" pitchFamily="2"/>
              </a:rPr>
              <a:t>ti</a:t>
            </a:r>
            <a:r>
              <a:rPr lang="en-US" sz="1950" b="1" spc="0" dirty="0">
                <a:solidFill>
                  <a:srgbClr val="000000"/>
                </a:solidFill>
                <a:latin typeface="Calibri" panose="02020603050405020304" pitchFamily="2"/>
              </a:rPr>
              <a:t>on </a:t>
            </a:r>
            <a:r>
              <a:rPr lang="en-US" sz="2350" spc="-5" dirty="0">
                <a:solidFill>
                  <a:srgbClr val="2DA6C9"/>
                </a:solidFill>
                <a:latin typeface="Arial" panose="02020603050405020304" pitchFamily="2"/>
              </a:rPr>
              <a:t>•</a:t>
            </a:r>
            <a:r>
              <a:rPr lang="en-US" sz="1950" b="1" spc="0" dirty="0">
                <a:solidFill>
                  <a:srgbClr val="000000"/>
                </a:solidFill>
                <a:latin typeface="Calibri" panose="02020603050405020304" pitchFamily="2"/>
              </a:rPr>
              <a:t> Risk assessment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1"41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product&#10;&#10;Description automatically generated">
            <a:extLst>
              <a:ext uri="{FF2B5EF4-FFF2-40B4-BE49-F238E27FC236}">
                <a16:creationId xmlns:a16="http://schemas.microsoft.com/office/drawing/2014/main" id="{D8B0130F-5792-471C-8D91-83BC0DD78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4771"/>
            <a:ext cx="9144000" cy="4528457"/>
          </a:xfrm>
          <a:prstGeom prst="rect">
            <a:avLst/>
          </a:prstGeom>
        </p:spPr>
      </p:pic>
    </p:spTree>
    <p:extLst>
      <p:ext uri="{BB962C8B-B14F-4D97-AF65-F5344CB8AC3E}">
        <p14:creationId xmlns:p14="http://schemas.microsoft.com/office/powerpoint/2010/main" val="22204546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4584065" y="1276985"/>
            <a:ext cx="4422775" cy="1969135"/>
          </a:xfrm>
          <a:prstGeom prst="rect">
            <a:avLst/>
          </a:prstGeom>
        </p:spPr>
      </p:pic>
      <p:pic>
        <p:nvPicPr>
          <p:cNvPr id="8" name="Picture 7"/>
          <p:cNvPicPr/>
          <p:nvPr/>
        </p:nvPicPr>
        <p:blipFill>
          <a:blip r:embed="rId3"/>
          <a:stretch>
            <a:fillRect/>
          </a:stretch>
        </p:blipFill>
        <p:spPr>
          <a:xfrm>
            <a:off x="4584065" y="3575050"/>
            <a:ext cx="4483735" cy="2091055"/>
          </a:xfrm>
          <a:prstGeom prst="rect">
            <a:avLst/>
          </a:prstGeom>
        </p:spPr>
      </p:pic>
      <p:pic>
        <p:nvPicPr>
          <p:cNvPr id="10" name="Picture 9"/>
          <p:cNvPicPr/>
          <p:nvPr/>
        </p:nvPicPr>
        <p:blipFill>
          <a:blip r:embed="rId4"/>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457200" y="355600"/>
            <a:ext cx="8559800" cy="631190"/>
          </a:xfrm>
          <a:prstGeom prst="rect">
            <a:avLst/>
          </a:prstGeom>
          <a:noFill/>
          <a:ln w="0" cmpd="sng">
            <a:noFill/>
            <a:prstDash val="solid"/>
          </a:ln>
        </p:spPr>
        <p:txBody>
          <a:bodyPr vert="horz" lIns="0" tIns="113665" rIns="0" bIns="0" anchor="t"/>
          <a:lstStyle/>
          <a:p>
            <a:pPr marL="0" marR="0" indent="0" algn="l">
              <a:lnSpc>
                <a:spcPts val="2500"/>
              </a:lnSpc>
              <a:spcAft>
                <a:spcPts val="1555"/>
              </a:spcAft>
            </a:pPr>
            <a:r>
              <a:rPr lang="en-US" sz="2350" spc="20" dirty="0">
                <a:solidFill>
                  <a:srgbClr val="0D7FA6"/>
                </a:solidFill>
                <a:latin typeface="Calibri" panose="02020603050405020304" pitchFamily="2"/>
              </a:rPr>
              <a:t>What is Common Across Hadoop</a:t>
            </a:r>
            <a:r>
              <a:rPr lang="en-US" sz="1850" spc="20" dirty="0">
                <a:solidFill>
                  <a:srgbClr val="0D7FA6"/>
                </a:solidFill>
                <a:latin typeface="Tahoma" panose="02020603050405020304" pitchFamily="2"/>
              </a:rPr>
              <a:t>-</a:t>
            </a:r>
            <a:r>
              <a:rPr lang="en-US" sz="2350" spc="20" dirty="0">
                <a:solidFill>
                  <a:srgbClr val="0D7FA6"/>
                </a:solidFill>
                <a:latin typeface="Calibri" panose="02020603050405020304" pitchFamily="2"/>
              </a:rPr>
              <a:t>able Problems? </a:t>
            </a:r>
          </a:p>
        </p:txBody>
      </p:sp>
      <p:graphicFrame>
        <p:nvGraphicFramePr>
          <p:cNvPr id="4" name="Table 3"/>
          <p:cNvGraphicFramePr>
            <a:graphicFrameLocks noGrp="1"/>
          </p:cNvGraphicFramePr>
          <p:nvPr/>
        </p:nvGraphicFramePr>
        <p:xfrm>
          <a:off x="457200" y="1238250"/>
          <a:ext cx="8559800" cy="2016760"/>
        </p:xfrm>
        <a:graphic>
          <a:graphicData uri="http://schemas.openxmlformats.org/drawingml/2006/table">
            <a:tbl>
              <a:tblPr/>
              <a:tblGrid>
                <a:gridCol w="4126865">
                  <a:extLst>
                    <a:ext uri="{9D8B030D-6E8A-4147-A177-3AD203B41FA5}">
                      <a16:colId xmlns:a16="http://schemas.microsoft.com/office/drawing/2014/main" val="20000"/>
                    </a:ext>
                  </a:extLst>
                </a:gridCol>
                <a:gridCol w="4432935">
                  <a:extLst>
                    <a:ext uri="{9D8B030D-6E8A-4147-A177-3AD203B41FA5}">
                      <a16:colId xmlns:a16="http://schemas.microsoft.com/office/drawing/2014/main" val="20001"/>
                    </a:ext>
                  </a:extLst>
                </a:gridCol>
              </a:tblGrid>
              <a:tr h="2016760">
                <a:tc>
                  <a:txBody>
                    <a:bodyPr/>
                    <a:lstStyle/>
                    <a:p>
                      <a:pPr marL="0" marR="1917065" indent="182880" algn="r">
                        <a:lnSpc>
                          <a:spcPts val="1800"/>
                        </a:lnSpc>
                        <a:spcBef>
                          <a:spcPts val="0"/>
                        </a:spcBef>
                        <a:spcAft>
                          <a:spcPts val="0"/>
                        </a:spcAft>
                        <a:buFont typeface="Symbol"/>
                        <a:buChar char="·"/>
                      </a:pPr>
                      <a:r>
                        <a:rPr lang="en-US" sz="1950" b="1" spc="0">
                          <a:solidFill>
                            <a:srgbClr val="020308"/>
                          </a:solidFill>
                          <a:latin typeface="Calibri" panose="02020603050405020304" pitchFamily="2"/>
                        </a:rPr>
                        <a:t>Nature of the data </a:t>
                      </a:r>
                    </a:p>
                    <a:p>
                      <a:pPr marL="457200" marR="0" indent="0" algn="l">
                        <a:lnSpc>
                          <a:spcPts val="2200"/>
                        </a:lnSpc>
                        <a:spcBef>
                          <a:spcPts val="520"/>
                        </a:spcBef>
                        <a:spcAft>
                          <a:spcPts val="0"/>
                        </a:spcAft>
                      </a:pPr>
                      <a:r>
                        <a:rPr lang="en-US" sz="1400" b="1" spc="0">
                          <a:solidFill>
                            <a:srgbClr val="0D7FA6"/>
                          </a:solidFill>
                          <a:latin typeface="Arial" panose="02020603050405020304" pitchFamily="2"/>
                        </a:rPr>
                        <a:t>–</a:t>
                      </a:r>
                      <a:r>
                        <a:rPr lang="en-US" sz="1950" spc="0">
                          <a:solidFill>
                            <a:srgbClr val="020308"/>
                          </a:solidFill>
                          <a:latin typeface="Calibri" panose="02020603050405020304" pitchFamily="2"/>
                        </a:rPr>
                        <a:t> Volume </a:t>
                      </a:r>
                    </a:p>
                    <a:p>
                      <a:pPr marL="457200" marR="0" indent="0" algn="l">
                        <a:lnSpc>
                          <a:spcPts val="2200"/>
                        </a:lnSpc>
                        <a:spcBef>
                          <a:spcPts val="445"/>
                        </a:spcBef>
                        <a:spcAft>
                          <a:spcPts val="0"/>
                        </a:spcAft>
                      </a:pPr>
                      <a:r>
                        <a:rPr lang="en-US" sz="1400" b="1" spc="0">
                          <a:solidFill>
                            <a:srgbClr val="0D7FA6"/>
                          </a:solidFill>
                          <a:latin typeface="Arial" panose="02020603050405020304" pitchFamily="2"/>
                        </a:rPr>
                        <a:t>–</a:t>
                      </a:r>
                      <a:r>
                        <a:rPr lang="en-US" sz="1950" spc="0">
                          <a:solidFill>
                            <a:srgbClr val="020308"/>
                          </a:solidFill>
                          <a:latin typeface="Calibri" panose="02020603050405020304" pitchFamily="2"/>
                        </a:rPr>
                        <a:t> Velocity </a:t>
                      </a:r>
                    </a:p>
                    <a:p>
                      <a:pPr marL="457200" marR="0" indent="0" algn="l">
                        <a:lnSpc>
                          <a:spcPts val="2200"/>
                        </a:lnSpc>
                        <a:spcBef>
                          <a:spcPts val="475"/>
                        </a:spcBef>
                        <a:spcAft>
                          <a:spcPts val="5810"/>
                        </a:spcAft>
                      </a:pPr>
                      <a:r>
                        <a:rPr lang="en-US" sz="1400" b="1" spc="0">
                          <a:solidFill>
                            <a:srgbClr val="0D7FA6"/>
                          </a:solidFill>
                          <a:latin typeface="Arial" panose="02020603050405020304" pitchFamily="2"/>
                        </a:rPr>
                        <a:t>–</a:t>
                      </a:r>
                      <a:r>
                        <a:rPr lang="en-US" sz="1950" spc="0">
                          <a:solidFill>
                            <a:srgbClr val="020308"/>
                          </a:solidFill>
                          <a:latin typeface="Calibri" panose="02020603050405020304" pitchFamily="2"/>
                        </a:rPr>
                        <a:t> Variety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457200" y="3575050"/>
          <a:ext cx="8610600" cy="2091055"/>
        </p:xfrm>
        <a:graphic>
          <a:graphicData uri="http://schemas.openxmlformats.org/drawingml/2006/table">
            <a:tbl>
              <a:tblPr/>
              <a:tblGrid>
                <a:gridCol w="4126865">
                  <a:extLst>
                    <a:ext uri="{9D8B030D-6E8A-4147-A177-3AD203B41FA5}">
                      <a16:colId xmlns:a16="http://schemas.microsoft.com/office/drawing/2014/main" val="20000"/>
                    </a:ext>
                  </a:extLst>
                </a:gridCol>
                <a:gridCol w="4483735">
                  <a:extLst>
                    <a:ext uri="{9D8B030D-6E8A-4147-A177-3AD203B41FA5}">
                      <a16:colId xmlns:a16="http://schemas.microsoft.com/office/drawing/2014/main" val="20001"/>
                    </a:ext>
                  </a:extLst>
                </a:gridCol>
              </a:tblGrid>
              <a:tr h="2091055">
                <a:tc>
                  <a:txBody>
                    <a:bodyPr/>
                    <a:lstStyle/>
                    <a:p>
                      <a:pPr marL="0" marR="1551305" indent="182880" algn="r">
                        <a:lnSpc>
                          <a:spcPts val="2100"/>
                        </a:lnSpc>
                        <a:spcBef>
                          <a:spcPts val="825"/>
                        </a:spcBef>
                        <a:spcAft>
                          <a:spcPts val="0"/>
                        </a:spcAft>
                        <a:buFont typeface="Symbol"/>
                        <a:buChar char="·"/>
                      </a:pPr>
                      <a:r>
                        <a:rPr lang="en-US" sz="1950" b="1" spc="0" dirty="0">
                          <a:solidFill>
                            <a:srgbClr val="020308"/>
                          </a:solidFill>
                          <a:latin typeface="Calibri" panose="02020603050405020304" pitchFamily="2"/>
                        </a:rPr>
                        <a:t>Nature of the analysis </a:t>
                      </a:r>
                    </a:p>
                    <a:p>
                      <a:pPr marL="457200" marR="0" indent="0" algn="l">
                        <a:lnSpc>
                          <a:spcPts val="2200"/>
                        </a:lnSpc>
                        <a:spcBef>
                          <a:spcPts val="490"/>
                        </a:spcBef>
                        <a:spcAft>
                          <a:spcPts val="0"/>
                        </a:spcAft>
                      </a:pPr>
                      <a:r>
                        <a:rPr lang="en-US" sz="1400" b="1" spc="0" dirty="0">
                          <a:solidFill>
                            <a:srgbClr val="0D7FA6"/>
                          </a:solidFill>
                          <a:latin typeface="Arial" panose="02020603050405020304" pitchFamily="2"/>
                        </a:rPr>
                        <a:t>–</a:t>
                      </a:r>
                      <a:r>
                        <a:rPr lang="en-US" sz="1950" spc="0" dirty="0">
                          <a:solidFill>
                            <a:srgbClr val="020308"/>
                          </a:solidFill>
                          <a:latin typeface="Calibri" panose="02020603050405020304" pitchFamily="2"/>
                        </a:rPr>
                        <a:t> Batch processing </a:t>
                      </a:r>
                    </a:p>
                    <a:p>
                      <a:pPr marL="457200" marR="0" indent="0" algn="l">
                        <a:lnSpc>
                          <a:spcPts val="2300"/>
                        </a:lnSpc>
                        <a:spcBef>
                          <a:spcPts val="475"/>
                        </a:spcBef>
                        <a:spcAft>
                          <a:spcPts val="0"/>
                        </a:spcAft>
                      </a:pPr>
                      <a:r>
                        <a:rPr lang="en-US" sz="1400" b="1" spc="0" dirty="0">
                          <a:solidFill>
                            <a:srgbClr val="0D7FA6"/>
                          </a:solidFill>
                          <a:latin typeface="Arial" panose="02020603050405020304" pitchFamily="2"/>
                        </a:rPr>
                        <a:t>–</a:t>
                      </a:r>
                      <a:r>
                        <a:rPr lang="en-US" sz="1950" spc="0" dirty="0">
                          <a:solidFill>
                            <a:srgbClr val="020308"/>
                          </a:solidFill>
                          <a:latin typeface="Calibri" panose="02020603050405020304" pitchFamily="2"/>
                        </a:rPr>
                        <a:t> Parallel execu</a:t>
                      </a:r>
                      <a:r>
                        <a:rPr lang="en-US" sz="1800" spc="0" dirty="0">
                          <a:solidFill>
                            <a:srgbClr val="020308"/>
                          </a:solidFill>
                          <a:latin typeface="Arial" panose="02020603050405020304" pitchFamily="2"/>
                        </a:rPr>
                        <a:t>ti</a:t>
                      </a:r>
                      <a:r>
                        <a:rPr lang="en-US" sz="1950" spc="0" dirty="0">
                          <a:solidFill>
                            <a:srgbClr val="020308"/>
                          </a:solidFill>
                          <a:latin typeface="Calibri" panose="02020603050405020304" pitchFamily="2"/>
                        </a:rPr>
                        <a:t>on </a:t>
                      </a:r>
                    </a:p>
                    <a:p>
                      <a:pPr marL="457200" marR="0" indent="0" algn="l">
                        <a:lnSpc>
                          <a:spcPts val="2200"/>
                        </a:lnSpc>
                        <a:spcBef>
                          <a:spcPts val="410"/>
                        </a:spcBef>
                        <a:spcAft>
                          <a:spcPts val="5330"/>
                        </a:spcAft>
                      </a:pPr>
                      <a:r>
                        <a:rPr lang="en-US" sz="1400" b="1" spc="0" dirty="0">
                          <a:solidFill>
                            <a:srgbClr val="0D7FA6"/>
                          </a:solidFill>
                          <a:latin typeface="Arial" panose="02020603050405020304" pitchFamily="2"/>
                        </a:rPr>
                        <a:t>–</a:t>
                      </a:r>
                      <a:r>
                        <a:rPr lang="en-US" sz="1950" spc="0" dirty="0">
                          <a:solidFill>
                            <a:srgbClr val="020308"/>
                          </a:solidFill>
                          <a:latin typeface="Calibri" panose="02020603050405020304" pitchFamily="2"/>
                        </a:rPr>
                        <a:t> Distributed data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dirty="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11" name="Text Placeholder 10"/>
          <p:cNvSpPr>
            <a:spLocks noGrp="1"/>
          </p:cNvSpPr>
          <p:nvPr>
            <p:ph type="body" idx="10"/>
          </p:nvPr>
        </p:nvSpPr>
        <p:spPr>
          <a:xfrm>
            <a:off x="1892935" y="6371590"/>
            <a:ext cx="6906895" cy="257810"/>
          </a:xfrm>
          <a:prstGeom prst="rect">
            <a:avLst/>
          </a:prstGeom>
          <a:noFill/>
          <a:ln w="0" cmpd="sng">
            <a:noFill/>
            <a:prstDash val="solid"/>
          </a:ln>
        </p:spPr>
        <p:txBody>
          <a:bodyPr vert="horz" lIns="0" tIns="53340" rIns="0" bIns="0" anchor="t"/>
          <a:lstStyle/>
          <a:p>
            <a:pPr marL="0" marR="0" indent="0" algn="l">
              <a:lnSpc>
                <a:spcPts val="1300"/>
              </a:lnSpc>
              <a:spcAft>
                <a:spcPts val="330"/>
              </a:spcAft>
              <a:tabLst>
                <a:tab pos="6903720" algn="r"/>
              </a:tabLst>
            </a:pPr>
            <a:r>
              <a:rPr lang="en-US" sz="1100" spc="0">
                <a:solidFill>
                  <a:srgbClr val="FFFFFF"/>
                </a:solidFill>
                <a:latin typeface="Calibri" panose="02020603050405020304" pitchFamily="2"/>
              </a:rPr>
              <a:t>© Copyright 2010</a:t>
            </a:r>
            <a:r>
              <a:rPr lang="en-US" sz="950" spc="0">
                <a:solidFill>
                  <a:srgbClr val="FFFFFF"/>
                </a:solidFill>
                <a:latin typeface="Tahoma" panose="02020603050405020304" pitchFamily="2"/>
              </a:rPr>
              <a:t>-</a:t>
            </a:r>
            <a:r>
              <a:rPr lang="en-US" sz="1100" spc="0">
                <a:solidFill>
                  <a:srgbClr val="FFFFFF"/>
                </a:solidFill>
                <a:latin typeface="Calibri" panose="02020603050405020304" pitchFamily="2"/>
              </a:rPr>
              <a:t>2014 Cloudera. All rights reserved. Not to be reproduced without prior wri</a:t>
            </a:r>
            <a:r>
              <a:rPr lang="en-US" sz="950" spc="0">
                <a:solidFill>
                  <a:srgbClr val="FFFFFF"/>
                </a:solidFill>
                <a:latin typeface="Tahom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1"42 </a:t>
            </a:r>
          </a:p>
        </p:txBody>
      </p:sp>
      <p:cxnSp>
        <p:nvCxnSpPr>
          <p:cNvPr id="12" name="Straight Connector 11"/>
          <p:cNvCxnSpPr/>
          <p:nvPr/>
        </p:nvCxnSpPr>
        <p:spPr>
          <a:xfrm>
            <a:off x="457200" y="990600"/>
            <a:ext cx="8233410" cy="0"/>
          </a:xfrm>
          <a:prstGeom prst="line">
            <a:avLst/>
          </a:prstGeom>
          <a:ln w="6350" cmpd="sng">
            <a:solidFill>
              <a:srgbClr val="B1B1B1"/>
            </a:solidFill>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681470" y="1124585"/>
            <a:ext cx="2072640" cy="399415"/>
          </a:xfrm>
          <a:prstGeom prst="rect">
            <a:avLst/>
          </a:prstGeom>
        </p:spPr>
      </p:pic>
      <p:pic>
        <p:nvPicPr>
          <p:cNvPr id="9" name="Picture 8"/>
          <p:cNvPicPr/>
          <p:nvPr/>
        </p:nvPicPr>
        <p:blipFill>
          <a:blip r:embed="rId3"/>
          <a:stretch>
            <a:fillRect/>
          </a:stretch>
        </p:blipFill>
        <p:spPr>
          <a:xfrm>
            <a:off x="4389120" y="2310130"/>
            <a:ext cx="4434840" cy="3152140"/>
          </a:xfrm>
          <a:prstGeom prst="rect">
            <a:avLst/>
          </a:prstGeom>
        </p:spPr>
      </p:pic>
      <p:pic>
        <p:nvPicPr>
          <p:cNvPr id="12" name="Picture 11"/>
          <p:cNvPicPr/>
          <p:nvPr/>
        </p:nvPicPr>
        <p:blipFill>
          <a:blip r:embed="rId4"/>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457200" y="431800"/>
            <a:ext cx="6172200" cy="687705"/>
          </a:xfrm>
          <a:prstGeom prst="rect">
            <a:avLst/>
          </a:prstGeom>
          <a:noFill/>
          <a:ln w="0" cmpd="sng">
            <a:noFill/>
            <a:prstDash val="solid"/>
          </a:ln>
        </p:spPr>
        <p:txBody>
          <a:bodyPr vert="horz" lIns="0" tIns="37465" rIns="0" bIns="0" anchor="t"/>
          <a:lstStyle/>
          <a:p>
            <a:pPr marL="0" marR="0" indent="0" algn="l">
              <a:lnSpc>
                <a:spcPts val="2500"/>
              </a:lnSpc>
              <a:spcAft>
                <a:spcPts val="2635"/>
              </a:spcAft>
            </a:pPr>
            <a:r>
              <a:rPr lang="en-US" sz="2350" spc="10" dirty="0">
                <a:solidFill>
                  <a:srgbClr val="0877B8"/>
                </a:solidFill>
                <a:latin typeface="Calibri" panose="02020603050405020304" pitchFamily="2"/>
              </a:rPr>
              <a:t>Use Case: </a:t>
            </a:r>
            <a:r>
              <a:rPr lang="en-US" sz="2350" spc="10" dirty="0" err="1">
                <a:solidFill>
                  <a:srgbClr val="0877B8"/>
                </a:solidFill>
                <a:latin typeface="Calibri" panose="02020603050405020304" pitchFamily="2"/>
              </a:rPr>
              <a:t>Opower</a:t>
            </a:r>
            <a:r>
              <a:rPr lang="en-US" sz="2350" spc="10" dirty="0">
                <a:solidFill>
                  <a:srgbClr val="0877B8"/>
                </a:solidFill>
                <a:latin typeface="Calibri" panose="02020603050405020304" pitchFamily="2"/>
              </a:rPr>
              <a:t> </a:t>
            </a:r>
          </a:p>
        </p:txBody>
      </p:sp>
      <p:sp>
        <p:nvSpPr>
          <p:cNvPr id="5" name="Text Placeholder 4"/>
          <p:cNvSpPr>
            <a:spLocks noGrp="1"/>
          </p:cNvSpPr>
          <p:nvPr>
            <p:ph type="body" idx="10"/>
          </p:nvPr>
        </p:nvSpPr>
        <p:spPr>
          <a:xfrm>
            <a:off x="560705" y="1119505"/>
            <a:ext cx="3225165" cy="815975"/>
          </a:xfrm>
          <a:prstGeom prst="rect">
            <a:avLst/>
          </a:prstGeom>
          <a:noFill/>
          <a:ln w="0" cmpd="sng">
            <a:noFill/>
            <a:prstDash val="solid"/>
          </a:ln>
        </p:spPr>
        <p:txBody>
          <a:bodyPr vert="horz" lIns="0" tIns="81915" rIns="0" bIns="0" anchor="t">
            <a:normAutofit fontScale="95000"/>
          </a:bodyPr>
          <a:lstStyle/>
          <a:p>
            <a:pPr marL="0" marR="0" indent="182880" algn="l">
              <a:lnSpc>
                <a:spcPts val="2100"/>
              </a:lnSpc>
              <a:spcAft>
                <a:spcPts val="0"/>
              </a:spcAft>
              <a:buFont typeface="Symbol"/>
              <a:buChar char="·"/>
            </a:pPr>
            <a:r>
              <a:rPr lang="en-US" sz="1950" b="1" spc="0" dirty="0" err="1">
                <a:solidFill>
                  <a:srgbClr val="000000"/>
                </a:solidFill>
                <a:latin typeface="Calibri" panose="02020603050405020304" pitchFamily="2"/>
              </a:rPr>
              <a:t>Opower</a:t>
            </a:r>
            <a:r>
              <a:rPr lang="en-US" sz="1950" b="1" spc="0" dirty="0">
                <a:solidFill>
                  <a:srgbClr val="000000"/>
                </a:solidFill>
                <a:latin typeface="Calibri" panose="02020603050405020304" pitchFamily="2"/>
              </a:rPr>
              <a:t> </a:t>
            </a:r>
          </a:p>
          <a:p>
            <a:pPr marL="365760" marR="0" indent="0" algn="l">
              <a:lnSpc>
                <a:spcPts val="2300"/>
              </a:lnSpc>
              <a:spcBef>
                <a:spcPts val="520"/>
              </a:spcBef>
              <a:spcAft>
                <a:spcPts val="0"/>
              </a:spcAft>
            </a:pPr>
            <a:r>
              <a:rPr lang="en-US" sz="1550" spc="20" dirty="0">
                <a:solidFill>
                  <a:srgbClr val="0877B8"/>
                </a:solidFill>
                <a:latin typeface="Arial" panose="02020603050405020304" pitchFamily="2"/>
              </a:rPr>
              <a:t>–</a:t>
            </a:r>
            <a:r>
              <a:rPr lang="en-US" sz="1950" spc="20" dirty="0">
                <a:solidFill>
                  <a:srgbClr val="000000"/>
                </a:solidFill>
                <a:latin typeface="Calibri" panose="02020603050405020304" pitchFamily="2"/>
              </a:rPr>
              <a:t> SaaS for u</a:t>
            </a:r>
            <a:r>
              <a:rPr lang="en-US" sz="1800" spc="20" dirty="0">
                <a:solidFill>
                  <a:srgbClr val="000000"/>
                </a:solidFill>
                <a:latin typeface="Arial" panose="02020603050405020304" pitchFamily="2"/>
              </a:rPr>
              <a:t>ti</a:t>
            </a:r>
            <a:r>
              <a:rPr lang="en-US" sz="1950" spc="20" dirty="0">
                <a:solidFill>
                  <a:srgbClr val="000000"/>
                </a:solidFill>
                <a:latin typeface="Calibri" panose="02020603050405020304" pitchFamily="2"/>
              </a:rPr>
              <a:t>lity companies </a:t>
            </a:r>
          </a:p>
        </p:txBody>
      </p:sp>
      <p:sp>
        <p:nvSpPr>
          <p:cNvPr id="6" name="Text Placeholder 5"/>
          <p:cNvSpPr>
            <a:spLocks noGrp="1"/>
          </p:cNvSpPr>
          <p:nvPr>
            <p:ph type="body" idx="10"/>
          </p:nvPr>
        </p:nvSpPr>
        <p:spPr>
          <a:xfrm>
            <a:off x="560705" y="1935480"/>
            <a:ext cx="6400800" cy="346075"/>
          </a:xfrm>
          <a:prstGeom prst="rect">
            <a:avLst/>
          </a:prstGeom>
          <a:noFill/>
          <a:ln w="0" cmpd="sng">
            <a:noFill/>
            <a:prstDash val="solid"/>
          </a:ln>
        </p:spPr>
        <p:txBody>
          <a:bodyPr vert="horz" lIns="0" tIns="0" rIns="0" bIns="0" anchor="t">
            <a:normAutofit/>
          </a:bodyPr>
          <a:lstStyle/>
          <a:p>
            <a:pPr marL="365760" marR="0" indent="0" algn="l">
              <a:lnSpc>
                <a:spcPts val="2200"/>
              </a:lnSpc>
              <a:spcAft>
                <a:spcPts val="885"/>
              </a:spcAft>
            </a:pPr>
            <a:r>
              <a:rPr lang="en-US" sz="1550" spc="25" dirty="0">
                <a:solidFill>
                  <a:srgbClr val="0877B8"/>
                </a:solidFill>
                <a:latin typeface="Arial" panose="02020603050405020304" pitchFamily="2"/>
              </a:rPr>
              <a:t>–</a:t>
            </a:r>
            <a:r>
              <a:rPr lang="en-US" sz="1950" spc="25" dirty="0">
                <a:solidFill>
                  <a:srgbClr val="000000"/>
                </a:solidFill>
                <a:latin typeface="Calibri" panose="02020603050405020304" pitchFamily="2"/>
              </a:rPr>
              <a:t> Provides insights to customers about their energy usage </a:t>
            </a:r>
          </a:p>
        </p:txBody>
      </p:sp>
      <p:graphicFrame>
        <p:nvGraphicFramePr>
          <p:cNvPr id="8" name="Table 7"/>
          <p:cNvGraphicFramePr>
            <a:graphicFrameLocks noGrp="1"/>
          </p:cNvGraphicFramePr>
          <p:nvPr/>
        </p:nvGraphicFramePr>
        <p:xfrm>
          <a:off x="560705" y="2281555"/>
          <a:ext cx="8263255" cy="3180715"/>
        </p:xfrm>
        <a:graphic>
          <a:graphicData uri="http://schemas.openxmlformats.org/drawingml/2006/table">
            <a:tbl>
              <a:tblPr/>
              <a:tblGrid>
                <a:gridCol w="3828415">
                  <a:extLst>
                    <a:ext uri="{9D8B030D-6E8A-4147-A177-3AD203B41FA5}">
                      <a16:colId xmlns:a16="http://schemas.microsoft.com/office/drawing/2014/main" val="20000"/>
                    </a:ext>
                  </a:extLst>
                </a:gridCol>
                <a:gridCol w="4434840">
                  <a:extLst>
                    <a:ext uri="{9D8B030D-6E8A-4147-A177-3AD203B41FA5}">
                      <a16:colId xmlns:a16="http://schemas.microsoft.com/office/drawing/2014/main" val="20001"/>
                    </a:ext>
                  </a:extLst>
                </a:gridCol>
              </a:tblGrid>
              <a:tr h="3180715">
                <a:tc>
                  <a:txBody>
                    <a:bodyPr/>
                    <a:lstStyle/>
                    <a:p>
                      <a:pPr marL="0" marR="0" indent="182880" algn="l">
                        <a:lnSpc>
                          <a:spcPts val="2100"/>
                        </a:lnSpc>
                        <a:spcBef>
                          <a:spcPts val="715"/>
                        </a:spcBef>
                        <a:spcAft>
                          <a:spcPts val="0"/>
                        </a:spcAft>
                        <a:buFont typeface="Symbol"/>
                        <a:buChar char="·"/>
                      </a:pPr>
                      <a:r>
                        <a:rPr lang="en-US" sz="1950" b="1" spc="0" dirty="0">
                          <a:solidFill>
                            <a:srgbClr val="000000"/>
                          </a:solidFill>
                          <a:latin typeface="Calibri" panose="02020603050405020304" pitchFamily="2"/>
                        </a:rPr>
                        <a:t>The data </a:t>
                      </a:r>
                    </a:p>
                    <a:p>
                      <a:pPr marL="365760" marR="0" indent="0" algn="l">
                        <a:lnSpc>
                          <a:spcPts val="2200"/>
                        </a:lnSpc>
                        <a:spcBef>
                          <a:spcPts val="505"/>
                        </a:spcBef>
                        <a:spcAft>
                          <a:spcPts val="0"/>
                        </a:spcAft>
                      </a:pPr>
                      <a:r>
                        <a:rPr lang="en-US" sz="1550" spc="0" dirty="0">
                          <a:solidFill>
                            <a:srgbClr val="0877B8"/>
                          </a:solidFill>
                          <a:latin typeface="Arial" panose="02020603050405020304" pitchFamily="2"/>
                        </a:rPr>
                        <a:t>–</a:t>
                      </a:r>
                      <a:r>
                        <a:rPr lang="en-US" sz="1950" spc="0" dirty="0">
                          <a:solidFill>
                            <a:srgbClr val="000000"/>
                          </a:solidFill>
                          <a:latin typeface="Calibri" panose="02020603050405020304" pitchFamily="2"/>
                        </a:rPr>
                        <a:t> Huge amounts of data </a:t>
                      </a:r>
                    </a:p>
                    <a:p>
                      <a:pPr marL="365760" marR="0" indent="0" algn="l">
                        <a:lnSpc>
                          <a:spcPts val="2200"/>
                        </a:lnSpc>
                        <a:spcBef>
                          <a:spcPts val="470"/>
                        </a:spcBef>
                        <a:spcAft>
                          <a:spcPts val="0"/>
                        </a:spcAft>
                      </a:pPr>
                      <a:r>
                        <a:rPr lang="en-US" sz="1550" spc="0" dirty="0">
                          <a:solidFill>
                            <a:srgbClr val="0877B8"/>
                          </a:solidFill>
                          <a:latin typeface="Arial" panose="02020603050405020304" pitchFamily="2"/>
                        </a:rPr>
                        <a:t>–</a:t>
                      </a:r>
                      <a:r>
                        <a:rPr lang="en-US" sz="1950" spc="0" dirty="0">
                          <a:solidFill>
                            <a:srgbClr val="000000"/>
                          </a:solidFill>
                          <a:latin typeface="Calibri" panose="02020603050405020304" pitchFamily="2"/>
                        </a:rPr>
                        <a:t> Many different sources </a:t>
                      </a:r>
                    </a:p>
                    <a:p>
                      <a:pPr marL="0" marR="0" indent="182880" algn="l">
                        <a:lnSpc>
                          <a:spcPts val="2100"/>
                        </a:lnSpc>
                        <a:spcBef>
                          <a:spcPts val="1610"/>
                        </a:spcBef>
                        <a:spcAft>
                          <a:spcPts val="0"/>
                        </a:spcAft>
                        <a:buFont typeface="Symbol"/>
                        <a:buChar char="·"/>
                      </a:pPr>
                      <a:r>
                        <a:rPr lang="en-US" sz="1950" b="1" spc="0" dirty="0">
                          <a:solidFill>
                            <a:srgbClr val="000000"/>
                          </a:solidFill>
                          <a:latin typeface="Calibri" panose="02020603050405020304" pitchFamily="2"/>
                        </a:rPr>
                        <a:t>The analysis, e.g. </a:t>
                      </a:r>
                    </a:p>
                    <a:p>
                      <a:pPr marL="365760" marR="0" indent="0" algn="l">
                        <a:lnSpc>
                          <a:spcPts val="2200"/>
                        </a:lnSpc>
                        <a:spcBef>
                          <a:spcPts val="515"/>
                        </a:spcBef>
                        <a:spcAft>
                          <a:spcPts val="0"/>
                        </a:spcAft>
                      </a:pPr>
                      <a:r>
                        <a:rPr lang="en-US" sz="1550" spc="0" dirty="0">
                          <a:solidFill>
                            <a:srgbClr val="0877B8"/>
                          </a:solidFill>
                          <a:latin typeface="Arial" panose="02020603050405020304" pitchFamily="2"/>
                        </a:rPr>
                        <a:t>–</a:t>
                      </a:r>
                      <a:r>
                        <a:rPr lang="en-US" sz="1950" spc="0" dirty="0">
                          <a:solidFill>
                            <a:srgbClr val="000000"/>
                          </a:solidFill>
                          <a:latin typeface="Calibri" panose="02020603050405020304" pitchFamily="2"/>
                        </a:rPr>
                        <a:t> Similar homes comparison </a:t>
                      </a:r>
                    </a:p>
                    <a:p>
                      <a:pPr marL="365760" marR="0" indent="0" algn="l">
                        <a:lnSpc>
                          <a:spcPts val="2300"/>
                        </a:lnSpc>
                        <a:spcBef>
                          <a:spcPts val="445"/>
                        </a:spcBef>
                        <a:spcAft>
                          <a:spcPts val="0"/>
                        </a:spcAft>
                      </a:pPr>
                      <a:r>
                        <a:rPr lang="en-US" sz="1550" spc="0" dirty="0">
                          <a:solidFill>
                            <a:srgbClr val="0877B8"/>
                          </a:solidFill>
                          <a:latin typeface="Arial" panose="02020603050405020304" pitchFamily="2"/>
                        </a:rPr>
                        <a:t>–</a:t>
                      </a:r>
                      <a:r>
                        <a:rPr lang="en-US" sz="1950" spc="0" dirty="0">
                          <a:solidFill>
                            <a:srgbClr val="000000"/>
                          </a:solidFill>
                          <a:latin typeface="Calibri" panose="02020603050405020304" pitchFamily="2"/>
                        </a:rPr>
                        <a:t> Hea</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ng and cooling usage </a:t>
                      </a:r>
                    </a:p>
                    <a:p>
                      <a:pPr marL="365760" marR="0" indent="0" algn="l">
                        <a:lnSpc>
                          <a:spcPts val="2300"/>
                        </a:lnSpc>
                        <a:spcBef>
                          <a:spcPts val="435"/>
                        </a:spcBef>
                        <a:spcAft>
                          <a:spcPts val="4790"/>
                        </a:spcAft>
                      </a:pPr>
                      <a:r>
                        <a:rPr lang="en-US" sz="1550" spc="0" dirty="0">
                          <a:solidFill>
                            <a:srgbClr val="0877B8"/>
                          </a:solidFill>
                          <a:latin typeface="Arial" panose="02020603050405020304" pitchFamily="2"/>
                        </a:rPr>
                        <a:t>–</a:t>
                      </a:r>
                      <a:r>
                        <a:rPr lang="en-US" sz="1950" spc="0" dirty="0">
                          <a:solidFill>
                            <a:srgbClr val="000000"/>
                          </a:solidFill>
                          <a:latin typeface="Calibri" panose="02020603050405020304" pitchFamily="2"/>
                        </a:rPr>
                        <a:t> Bill forecas</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ng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dirty="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10" name="Text Placeholder 9"/>
          <p:cNvSpPr>
            <a:spLocks noGrp="1"/>
          </p:cNvSpPr>
          <p:nvPr>
            <p:ph type="body" idx="10"/>
          </p:nvPr>
        </p:nvSpPr>
        <p:spPr>
          <a:xfrm>
            <a:off x="0" y="5981700"/>
            <a:ext cx="9144000" cy="245110"/>
          </a:xfrm>
          <a:prstGeom prst="rect">
            <a:avLst/>
          </a:prstGeom>
          <a:noFill/>
          <a:ln w="0" cmpd="sng">
            <a:noFill/>
            <a:prstDash val="solid"/>
          </a:ln>
        </p:spPr>
        <p:txBody>
          <a:bodyPr vert="horz" lIns="0" tIns="25400" rIns="0" bIns="0" anchor="t"/>
          <a:lstStyle/>
          <a:p>
            <a:pPr marL="182880" marR="0" indent="0" algn="l">
              <a:lnSpc>
                <a:spcPts val="1600"/>
              </a:lnSpc>
              <a:spcAft>
                <a:spcPts val="90"/>
              </a:spcAft>
            </a:pPr>
            <a:r>
              <a:rPr lang="en-US" sz="1450" spc="-5">
                <a:solidFill>
                  <a:srgbClr val="000000"/>
                </a:solidFill>
                <a:latin typeface="Calibri" panose="02020603050405020304" pitchFamily="2"/>
              </a:rPr>
              <a:t>SaaS: Sotware as a Service </a:t>
            </a:r>
          </a:p>
        </p:txBody>
      </p:sp>
      <p:sp>
        <p:nvSpPr>
          <p:cNvPr id="13" name="Text Placeholder 12"/>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1"43 </a:t>
            </a:r>
          </a:p>
        </p:txBody>
      </p:sp>
      <p:cxnSp>
        <p:nvCxnSpPr>
          <p:cNvPr id="14" name="Straight Connector 13"/>
          <p:cNvCxnSpPr/>
          <p:nvPr/>
        </p:nvCxnSpPr>
        <p:spPr>
          <a:xfrm>
            <a:off x="457200" y="990600"/>
            <a:ext cx="6172835" cy="0"/>
          </a:xfrm>
          <a:prstGeom prst="line">
            <a:avLst/>
          </a:prstGeom>
          <a:ln w="6350" cmpd="sng">
            <a:solidFill>
              <a:srgbClr val="A8A8AB"/>
            </a:solidFill>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5144770" y="1520825"/>
            <a:ext cx="3825240" cy="3919855"/>
          </a:xfrm>
          <a:prstGeom prst="rect">
            <a:avLst/>
          </a:prstGeom>
        </p:spPr>
      </p:pic>
      <p:pic>
        <p:nvPicPr>
          <p:cNvPr id="8" name="Picture 7"/>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0">
                <a:solidFill>
                  <a:srgbClr val="107FA7"/>
                </a:solidFill>
                <a:latin typeface="Calibri" panose="02020603050405020304" pitchFamily="2"/>
              </a:rPr>
              <a:t>Benefits of Analyzing with Hadoop </a:t>
            </a:r>
          </a:p>
        </p:txBody>
      </p:sp>
      <p:sp>
        <p:nvSpPr>
          <p:cNvPr id="3" name="Text Placeholder 2"/>
          <p:cNvSpPr>
            <a:spLocks noGrp="1"/>
          </p:cNvSpPr>
          <p:nvPr>
            <p:ph type="body" idx="10"/>
          </p:nvPr>
        </p:nvSpPr>
        <p:spPr>
          <a:xfrm>
            <a:off x="560705" y="1110615"/>
            <a:ext cx="4851400" cy="364490"/>
          </a:xfrm>
          <a:prstGeom prst="rect">
            <a:avLst/>
          </a:prstGeom>
          <a:noFill/>
          <a:ln w="0" cmpd="sng">
            <a:noFill/>
            <a:prstDash val="solid"/>
          </a:ln>
        </p:spPr>
        <p:txBody>
          <a:bodyPr vert="horz" lIns="0" tIns="90805" rIns="0" bIns="0" anchor="t">
            <a:normAutofit fontScale="87500"/>
          </a:bodyPr>
          <a:lstStyle/>
          <a:p>
            <a:pPr marL="0" marR="0" indent="182880" algn="just">
              <a:lnSpc>
                <a:spcPts val="2200"/>
              </a:lnSpc>
              <a:spcAft>
                <a:spcPts val="0"/>
              </a:spcAft>
              <a:buFont typeface="Symbol"/>
              <a:buChar char="·"/>
            </a:pPr>
            <a:r>
              <a:rPr lang="en-US" sz="1950" b="1" spc="-25" dirty="0">
                <a:solidFill>
                  <a:srgbClr val="000000"/>
                </a:solidFill>
                <a:latin typeface="Calibri" panose="02020603050405020304" pitchFamily="2"/>
              </a:rPr>
              <a:t>Previously impossible or imprac</a:t>
            </a:r>
            <a:r>
              <a:rPr lang="en-US" sz="1750" b="1" spc="-35" dirty="0">
                <a:solidFill>
                  <a:srgbClr val="000000"/>
                </a:solidFill>
                <a:latin typeface="Arial" panose="02020603050405020304" pitchFamily="2"/>
              </a:rPr>
              <a:t>ti</a:t>
            </a:r>
            <a:r>
              <a:rPr lang="en-US" sz="1950" b="1" spc="-25" dirty="0">
                <a:solidFill>
                  <a:srgbClr val="000000"/>
                </a:solidFill>
                <a:latin typeface="Calibri" panose="02020603050405020304" pitchFamily="2"/>
              </a:rPr>
              <a:t>cal analysis </a:t>
            </a:r>
          </a:p>
        </p:txBody>
      </p:sp>
      <p:sp>
        <p:nvSpPr>
          <p:cNvPr id="4" name="Text Placeholder 3"/>
          <p:cNvSpPr>
            <a:spLocks noGrp="1"/>
          </p:cNvSpPr>
          <p:nvPr>
            <p:ph type="body" idx="10"/>
          </p:nvPr>
        </p:nvSpPr>
        <p:spPr>
          <a:xfrm>
            <a:off x="560705" y="1475105"/>
            <a:ext cx="2472055" cy="4751705"/>
          </a:xfrm>
          <a:prstGeom prst="rect">
            <a:avLst/>
          </a:prstGeom>
          <a:noFill/>
          <a:ln w="0" cmpd="sng">
            <a:noFill/>
            <a:prstDash val="solid"/>
          </a:ln>
        </p:spPr>
        <p:txBody>
          <a:bodyPr vert="horz" lIns="0" tIns="206375" rIns="0" bIns="0" anchor="t">
            <a:normAutofit fontScale="95000"/>
          </a:bodyPr>
          <a:lstStyle/>
          <a:p>
            <a:pPr marL="0" marR="0" indent="182880" algn="just">
              <a:lnSpc>
                <a:spcPts val="2100"/>
              </a:lnSpc>
              <a:spcAft>
                <a:spcPts val="0"/>
              </a:spcAft>
              <a:buFont typeface="Symbol"/>
              <a:buChar char="·"/>
            </a:pPr>
            <a:r>
              <a:rPr lang="en-US" sz="1950" b="1" spc="-25" dirty="0">
                <a:solidFill>
                  <a:srgbClr val="000000"/>
                </a:solidFill>
                <a:latin typeface="Calibri" panose="02020603050405020304" pitchFamily="2"/>
              </a:rPr>
              <a:t>Lower cost </a:t>
            </a:r>
          </a:p>
          <a:p>
            <a:pPr marL="0" marR="0" indent="182880" algn="just">
              <a:lnSpc>
                <a:spcPts val="2200"/>
              </a:lnSpc>
              <a:spcBef>
                <a:spcPts val="1660"/>
              </a:spcBef>
              <a:spcAft>
                <a:spcPts val="0"/>
              </a:spcAft>
              <a:buFont typeface="Symbol"/>
              <a:buChar char="·"/>
            </a:pPr>
            <a:r>
              <a:rPr lang="en-US" sz="1950" b="1" spc="-10" dirty="0">
                <a:solidFill>
                  <a:srgbClr val="000000"/>
                </a:solidFill>
                <a:latin typeface="Calibri" panose="02020603050405020304" pitchFamily="2"/>
              </a:rPr>
              <a:t>Less </a:t>
            </a:r>
            <a:r>
              <a:rPr lang="en-US" sz="1750" b="1" spc="-15" dirty="0">
                <a:solidFill>
                  <a:srgbClr val="000000"/>
                </a:solidFill>
                <a:latin typeface="Arial" panose="02020603050405020304" pitchFamily="2"/>
              </a:rPr>
              <a:t>ti</a:t>
            </a:r>
            <a:r>
              <a:rPr lang="en-US" sz="1950" b="1" spc="-10" dirty="0">
                <a:solidFill>
                  <a:srgbClr val="000000"/>
                </a:solidFill>
                <a:latin typeface="Calibri" panose="02020603050405020304" pitchFamily="2"/>
              </a:rPr>
              <a:t>me </a:t>
            </a:r>
          </a:p>
          <a:p>
            <a:pPr marL="0" marR="0" indent="182880" algn="just">
              <a:lnSpc>
                <a:spcPts val="2100"/>
              </a:lnSpc>
              <a:spcBef>
                <a:spcPts val="1595"/>
              </a:spcBef>
              <a:spcAft>
                <a:spcPts val="0"/>
              </a:spcAft>
              <a:buFont typeface="Symbol"/>
              <a:buChar char="·"/>
            </a:pPr>
            <a:r>
              <a:rPr lang="en-US" sz="1950" b="1" spc="-15" dirty="0">
                <a:solidFill>
                  <a:srgbClr val="000000"/>
                </a:solidFill>
                <a:latin typeface="Calibri" panose="02020603050405020304" pitchFamily="2"/>
              </a:rPr>
              <a:t>Greater flexibility </a:t>
            </a:r>
          </a:p>
          <a:p>
            <a:pPr marL="0" marR="0" indent="182880" algn="just">
              <a:lnSpc>
                <a:spcPts val="2200"/>
              </a:lnSpc>
              <a:spcBef>
                <a:spcPts val="1690"/>
              </a:spcBef>
              <a:spcAft>
                <a:spcPts val="0"/>
              </a:spcAft>
              <a:buFont typeface="Symbol"/>
              <a:buChar char="·"/>
            </a:pPr>
            <a:r>
              <a:rPr lang="en-US" sz="1950" b="1" spc="-35" dirty="0">
                <a:solidFill>
                  <a:srgbClr val="000000"/>
                </a:solidFill>
                <a:latin typeface="Calibri" panose="02020603050405020304" pitchFamily="2"/>
              </a:rPr>
              <a:t>Near</a:t>
            </a:r>
            <a:r>
              <a:rPr lang="en-US" sz="1750" b="1" spc="-45" dirty="0">
                <a:solidFill>
                  <a:srgbClr val="000000"/>
                </a:solidFill>
                <a:latin typeface="Arial" panose="02020603050405020304" pitchFamily="2"/>
              </a:rPr>
              <a:t>-</a:t>
            </a:r>
            <a:r>
              <a:rPr lang="en-US" sz="1950" b="1" spc="-35" dirty="0">
                <a:solidFill>
                  <a:srgbClr val="000000"/>
                </a:solidFill>
                <a:latin typeface="Calibri" panose="02020603050405020304" pitchFamily="2"/>
              </a:rPr>
              <a:t>linear scalability </a:t>
            </a:r>
          </a:p>
          <a:p>
            <a:pPr marL="0" marR="0" indent="182880" algn="just">
              <a:lnSpc>
                <a:spcPts val="2200"/>
              </a:lnSpc>
              <a:spcBef>
                <a:spcPts val="1595"/>
              </a:spcBef>
              <a:spcAft>
                <a:spcPts val="18295"/>
              </a:spcAft>
              <a:buFont typeface="Symbol"/>
              <a:buChar char="·"/>
            </a:pPr>
            <a:r>
              <a:rPr lang="en-US" sz="1950" b="1" spc="-10" dirty="0">
                <a:solidFill>
                  <a:srgbClr val="000000"/>
                </a:solidFill>
                <a:latin typeface="Calibri" panose="02020603050405020304" pitchFamily="2"/>
              </a:rPr>
              <a:t>Ask Bigger Ques</a:t>
            </a:r>
            <a:r>
              <a:rPr lang="en-US" sz="1750" b="1" spc="-15" dirty="0">
                <a:solidFill>
                  <a:srgbClr val="000000"/>
                </a:solidFill>
                <a:latin typeface="Arial" panose="02020603050405020304" pitchFamily="2"/>
              </a:rPr>
              <a:t>ti</a:t>
            </a:r>
            <a:r>
              <a:rPr lang="en-US" sz="1950" b="1" spc="-10" dirty="0">
                <a:solidFill>
                  <a:srgbClr val="000000"/>
                </a:solidFill>
                <a:latin typeface="Calibri" panose="02020603050405020304" pitchFamily="2"/>
              </a:rPr>
              <a:t>ons </a:t>
            </a:r>
          </a:p>
        </p:txBody>
      </p:sp>
      <p:sp>
        <p:nvSpPr>
          <p:cNvPr id="9" name="Text Placeholder 8"/>
          <p:cNvSpPr>
            <a:spLocks noGrp="1"/>
          </p:cNvSpPr>
          <p:nvPr>
            <p:ph type="body" idx="10"/>
          </p:nvPr>
        </p:nvSpPr>
        <p:spPr>
          <a:xfrm>
            <a:off x="1892935" y="6376670"/>
            <a:ext cx="690943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44 </a:t>
            </a:r>
          </a:p>
        </p:txBody>
      </p:sp>
      <p:cxnSp>
        <p:nvCxnSpPr>
          <p:cNvPr id="10" name="Straight Connector 9"/>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804670" y="3331210"/>
            <a:ext cx="5126355" cy="1240790"/>
          </a:xfrm>
          <a:prstGeom prst="rect">
            <a:avLst/>
          </a:prstGeom>
        </p:spPr>
      </p:pic>
      <p:pic>
        <p:nvPicPr>
          <p:cNvPr id="7" name="Picture 6"/>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dirty="0">
                <a:solidFill>
                  <a:srgbClr val="047D9F"/>
                </a:solidFill>
                <a:latin typeface="Calibri" panose="02020603050405020304" pitchFamily="2"/>
              </a:rPr>
              <a:t>What is Apache Hadoop? </a:t>
            </a:r>
          </a:p>
        </p:txBody>
      </p:sp>
      <p:sp>
        <p:nvSpPr>
          <p:cNvPr id="3" name="Text Placeholder 2"/>
          <p:cNvSpPr>
            <a:spLocks noGrp="1"/>
          </p:cNvSpPr>
          <p:nvPr>
            <p:ph type="body" idx="10"/>
          </p:nvPr>
        </p:nvSpPr>
        <p:spPr>
          <a:xfrm>
            <a:off x="0" y="986790"/>
            <a:ext cx="9144000" cy="2344420"/>
          </a:xfrm>
          <a:prstGeom prst="rect">
            <a:avLst/>
          </a:prstGeom>
          <a:noFill/>
          <a:ln w="0" cmpd="sng">
            <a:noFill/>
            <a:prstDash val="solid"/>
          </a:ln>
        </p:spPr>
        <p:txBody>
          <a:bodyPr vert="horz" lIns="0" tIns="206375" rIns="0" bIns="0" anchor="t">
            <a:normAutofit fontScale="97500"/>
          </a:bodyPr>
          <a:lstStyle/>
          <a:p>
            <a:pPr marL="548640" marR="0" indent="0" algn="just">
              <a:lnSpc>
                <a:spcPts val="2300"/>
              </a:lnSpc>
              <a:spcAft>
                <a:spcPts val="0"/>
              </a:spcAft>
            </a:pPr>
            <a:r>
              <a:rPr lang="en-US" sz="750" spc="20" dirty="0">
                <a:solidFill>
                  <a:srgbClr val="2DA6C9"/>
                </a:solidFill>
                <a:latin typeface="Wingdings" panose="02020603050405020304" pitchFamily="2"/>
              </a:rPr>
              <a:t>!</a:t>
            </a:r>
            <a:r>
              <a:rPr lang="en-US" sz="1950" b="1" spc="20" dirty="0">
                <a:solidFill>
                  <a:srgbClr val="000000"/>
                </a:solidFill>
                <a:latin typeface="Calibri" panose="02020603050405020304" pitchFamily="2"/>
              </a:rPr>
              <a:t> A so</a:t>
            </a:r>
            <a:r>
              <a:rPr lang="en-US" sz="1850" b="1" spc="20" dirty="0">
                <a:solidFill>
                  <a:srgbClr val="000000"/>
                </a:solidFill>
                <a:latin typeface="Arial" panose="02020603050405020304" pitchFamily="2"/>
              </a:rPr>
              <a:t>ft</a:t>
            </a:r>
            <a:r>
              <a:rPr lang="en-US" sz="1950" b="1" spc="20" dirty="0">
                <a:solidFill>
                  <a:srgbClr val="000000"/>
                </a:solidFill>
                <a:latin typeface="Calibri" panose="02020603050405020304" pitchFamily="2"/>
              </a:rPr>
              <a:t>ware framework for storing, processing, and analyzing “big data” </a:t>
            </a:r>
          </a:p>
          <a:p>
            <a:pPr marL="914400" marR="0" indent="0" algn="just">
              <a:lnSpc>
                <a:spcPts val="2200"/>
              </a:lnSpc>
              <a:spcBef>
                <a:spcPts val="430"/>
              </a:spcBef>
              <a:spcAft>
                <a:spcPts val="0"/>
              </a:spcAft>
            </a:pPr>
            <a:r>
              <a:rPr lang="en-US" sz="1400" b="1" spc="20" dirty="0">
                <a:solidFill>
                  <a:srgbClr val="047D9F"/>
                </a:solidFill>
                <a:latin typeface="Arial" panose="02020603050405020304" pitchFamily="2"/>
              </a:rPr>
              <a:t>–</a:t>
            </a:r>
            <a:r>
              <a:rPr lang="en-US" sz="1950" spc="20" dirty="0">
                <a:solidFill>
                  <a:srgbClr val="000000"/>
                </a:solidFill>
                <a:latin typeface="Calibri" panose="02020603050405020304" pitchFamily="2"/>
              </a:rPr>
              <a:t> Distributed </a:t>
            </a:r>
          </a:p>
          <a:p>
            <a:pPr marL="914400" marR="0" indent="0" algn="just">
              <a:lnSpc>
                <a:spcPts val="2200"/>
              </a:lnSpc>
              <a:spcBef>
                <a:spcPts val="445"/>
              </a:spcBef>
              <a:spcAft>
                <a:spcPts val="0"/>
              </a:spcAft>
            </a:pPr>
            <a:r>
              <a:rPr lang="en-US" sz="1400" b="1" spc="20" dirty="0">
                <a:solidFill>
                  <a:srgbClr val="047D9F"/>
                </a:solidFill>
                <a:latin typeface="Arial" panose="02020603050405020304" pitchFamily="2"/>
              </a:rPr>
              <a:t>–</a:t>
            </a:r>
            <a:r>
              <a:rPr lang="en-US" sz="1950" spc="20" dirty="0">
                <a:solidFill>
                  <a:srgbClr val="000000"/>
                </a:solidFill>
                <a:latin typeface="Calibri" panose="02020603050405020304" pitchFamily="2"/>
              </a:rPr>
              <a:t> Scalable </a:t>
            </a:r>
          </a:p>
          <a:p>
            <a:pPr marL="914400" marR="0" indent="0" algn="just">
              <a:lnSpc>
                <a:spcPts val="2200"/>
              </a:lnSpc>
              <a:spcBef>
                <a:spcPts val="475"/>
              </a:spcBef>
              <a:spcAft>
                <a:spcPts val="0"/>
              </a:spcAft>
            </a:pPr>
            <a:r>
              <a:rPr lang="en-US" sz="1400" b="1" spc="15" dirty="0">
                <a:solidFill>
                  <a:srgbClr val="047D9F"/>
                </a:solidFill>
                <a:latin typeface="Arial" panose="02020603050405020304" pitchFamily="2"/>
              </a:rPr>
              <a:t>–</a:t>
            </a:r>
            <a:r>
              <a:rPr lang="en-US" sz="1950" spc="15" dirty="0">
                <a:solidFill>
                  <a:srgbClr val="000000"/>
                </a:solidFill>
                <a:latin typeface="Calibri" panose="02020603050405020304" pitchFamily="2"/>
              </a:rPr>
              <a:t> Fault/tolerant </a:t>
            </a:r>
          </a:p>
          <a:p>
            <a:pPr marL="914400" marR="0" indent="0" algn="just">
              <a:lnSpc>
                <a:spcPts val="2200"/>
              </a:lnSpc>
              <a:spcBef>
                <a:spcPts val="445"/>
              </a:spcBef>
              <a:spcAft>
                <a:spcPts val="3770"/>
              </a:spcAft>
            </a:pPr>
            <a:r>
              <a:rPr lang="en-US" sz="1400" b="1" spc="25" dirty="0">
                <a:solidFill>
                  <a:srgbClr val="047D9F"/>
                </a:solidFill>
                <a:latin typeface="Arial" panose="02020603050405020304" pitchFamily="2"/>
              </a:rPr>
              <a:t>–</a:t>
            </a:r>
            <a:r>
              <a:rPr lang="en-US" sz="1950" spc="25" dirty="0">
                <a:solidFill>
                  <a:srgbClr val="000000"/>
                </a:solidFill>
                <a:latin typeface="Calibri" panose="02020603050405020304" pitchFamily="2"/>
              </a:rPr>
              <a:t> Open source </a:t>
            </a:r>
          </a:p>
        </p:txBody>
      </p:sp>
      <p:sp>
        <p:nvSpPr>
          <p:cNvPr id="8" name="Text Placeholder 7"/>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1"6 </a:t>
            </a:r>
          </a:p>
        </p:txBody>
      </p:sp>
      <p:cxnSp>
        <p:nvCxnSpPr>
          <p:cNvPr id="9" name="Straight Connector 8"/>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0">
                <a:solidFill>
                  <a:srgbClr val="107FA7"/>
                </a:solidFill>
                <a:latin typeface="Calibri" panose="02020603050405020304" pitchFamily="2"/>
              </a:rPr>
              <a:t>Hadoop: Basic Concepts </a:t>
            </a:r>
          </a:p>
        </p:txBody>
      </p:sp>
      <p:sp>
        <p:nvSpPr>
          <p:cNvPr id="3" name="Text Placeholder 2"/>
          <p:cNvSpPr>
            <a:spLocks noGrp="1"/>
          </p:cNvSpPr>
          <p:nvPr>
            <p:ph type="body" idx="10"/>
          </p:nvPr>
        </p:nvSpPr>
        <p:spPr>
          <a:xfrm>
            <a:off x="560705" y="1110615"/>
            <a:ext cx="7797800" cy="5116195"/>
          </a:xfrm>
          <a:prstGeom prst="rect">
            <a:avLst/>
          </a:prstGeom>
          <a:noFill/>
          <a:ln w="0" cmpd="sng">
            <a:noFill/>
            <a:prstDash val="solid"/>
          </a:ln>
        </p:spPr>
        <p:txBody>
          <a:bodyPr vert="horz" lIns="0" tIns="90805" rIns="0" bIns="0" anchor="t"/>
          <a:lstStyle/>
          <a:p>
            <a:pPr marL="0" marR="0" indent="182880" algn="just">
              <a:lnSpc>
                <a:spcPts val="2100"/>
              </a:lnSpc>
              <a:spcAft>
                <a:spcPts val="0"/>
              </a:spcAft>
              <a:buFont typeface="Symbol"/>
              <a:buChar char="·"/>
            </a:pPr>
            <a:r>
              <a:rPr lang="en-US" sz="1950" b="1" spc="10">
                <a:solidFill>
                  <a:srgbClr val="000000"/>
                </a:solidFill>
                <a:latin typeface="Calibri" panose="02020603050405020304" pitchFamily="2"/>
              </a:rPr>
              <a:t>What is Hadoop? </a:t>
            </a:r>
          </a:p>
          <a:p>
            <a:pPr marL="0" marR="0" indent="182880" algn="just">
              <a:lnSpc>
                <a:spcPts val="2100"/>
              </a:lnSpc>
              <a:spcBef>
                <a:spcPts val="1690"/>
              </a:spcBef>
              <a:spcAft>
                <a:spcPts val="0"/>
              </a:spcAft>
              <a:buFont typeface="Symbol"/>
              <a:buChar char="·"/>
            </a:pPr>
            <a:r>
              <a:rPr lang="en-US" sz="1950" b="1" spc="5">
                <a:solidFill>
                  <a:srgbClr val="000000"/>
                </a:solidFill>
                <a:latin typeface="Calibri" panose="02020603050405020304" pitchFamily="2"/>
              </a:rPr>
              <a:t>What features does the Hadoop Distributed File System (HDFS) provide? </a:t>
            </a:r>
          </a:p>
          <a:p>
            <a:pPr marL="0" marR="0" indent="182880" algn="just">
              <a:lnSpc>
                <a:spcPts val="2100"/>
              </a:lnSpc>
              <a:spcBef>
                <a:spcPts val="1660"/>
              </a:spcBef>
              <a:spcAft>
                <a:spcPts val="0"/>
              </a:spcAft>
              <a:buFont typeface="Symbol"/>
              <a:buChar char="·"/>
            </a:pPr>
            <a:r>
              <a:rPr lang="en-US" sz="1950" b="1" spc="15">
                <a:solidFill>
                  <a:srgbClr val="000000"/>
                </a:solidFill>
                <a:latin typeface="Calibri" panose="02020603050405020304" pitchFamily="2"/>
              </a:rPr>
              <a:t>What are the concepts behind MapReduce? </a:t>
            </a:r>
          </a:p>
          <a:p>
            <a:pPr marL="0" marR="0" indent="182880" algn="just">
              <a:lnSpc>
                <a:spcPts val="2100"/>
              </a:lnSpc>
              <a:spcBef>
                <a:spcPts val="1660"/>
              </a:spcBef>
              <a:spcAft>
                <a:spcPts val="25970"/>
              </a:spcAft>
              <a:buFont typeface="Symbol"/>
              <a:buChar char="·"/>
            </a:pPr>
            <a:r>
              <a:rPr lang="en-US" sz="1950" b="1" spc="15">
                <a:solidFill>
                  <a:srgbClr val="000000"/>
                </a:solidFill>
                <a:latin typeface="Calibri" panose="02020603050405020304" pitchFamily="2"/>
              </a:rPr>
              <a:t>How does a Hadoop cluster operate?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1"48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The Hadoop Project </a:t>
            </a:r>
          </a:p>
        </p:txBody>
      </p:sp>
      <p:sp>
        <p:nvSpPr>
          <p:cNvPr id="3" name="Text Placeholder 2"/>
          <p:cNvSpPr>
            <a:spLocks noGrp="1"/>
          </p:cNvSpPr>
          <p:nvPr>
            <p:ph type="body" idx="10"/>
          </p:nvPr>
        </p:nvSpPr>
        <p:spPr>
          <a:xfrm>
            <a:off x="560705" y="1110615"/>
            <a:ext cx="7315200" cy="5116195"/>
          </a:xfrm>
          <a:prstGeom prst="rect">
            <a:avLst/>
          </a:prstGeom>
          <a:noFill/>
          <a:ln w="0" cmpd="sng">
            <a:noFill/>
            <a:prstDash val="solid"/>
          </a:ln>
        </p:spPr>
        <p:txBody>
          <a:bodyPr vert="horz" lIns="0" tIns="64770" rIns="0" bIns="0" anchor="t">
            <a:normAutofit/>
          </a:bodyPr>
          <a:lstStyle/>
          <a:p>
            <a:pPr marL="182880" marR="0" indent="182880" algn="l">
              <a:lnSpc>
                <a:spcPts val="2400"/>
              </a:lnSpc>
              <a:spcAft>
                <a:spcPts val="0"/>
              </a:spcAft>
              <a:buFont typeface="Symbol"/>
              <a:buChar char="·"/>
            </a:pPr>
            <a:r>
              <a:rPr lang="en-US" sz="1600" b="1" spc="0" dirty="0">
                <a:solidFill>
                  <a:srgbClr val="000000"/>
                </a:solidFill>
                <a:latin typeface="Calibri" panose="02020603050405020304" pitchFamily="2"/>
              </a:rPr>
              <a:t>Hadoop is an open</a:t>
            </a:r>
            <a:r>
              <a:rPr lang="en-US" sz="1600" b="1" spc="0" dirty="0">
                <a:solidFill>
                  <a:srgbClr val="000000"/>
                </a:solidFill>
                <a:latin typeface="Arial" panose="02020603050405020304" pitchFamily="2"/>
              </a:rPr>
              <a:t>-</a:t>
            </a:r>
            <a:r>
              <a:rPr lang="en-US" sz="1600" b="1" spc="0" dirty="0">
                <a:solidFill>
                  <a:srgbClr val="000000"/>
                </a:solidFill>
                <a:latin typeface="Calibri" panose="02020603050405020304" pitchFamily="2"/>
              </a:rPr>
              <a:t>source project overseen by the Apache So</a:t>
            </a:r>
            <a:r>
              <a:rPr lang="en-US" sz="1600" b="1" spc="0" dirty="0">
                <a:solidFill>
                  <a:srgbClr val="000000"/>
                </a:solidFill>
                <a:latin typeface="Arial" panose="02020603050405020304" pitchFamily="2"/>
              </a:rPr>
              <a:t>ft</a:t>
            </a:r>
            <a:r>
              <a:rPr lang="en-US" sz="1600" b="1" spc="0" dirty="0">
                <a:solidFill>
                  <a:srgbClr val="000000"/>
                </a:solidFill>
                <a:latin typeface="Calibri" panose="02020603050405020304" pitchFamily="2"/>
              </a:rPr>
              <a:t>ware Founda</a:t>
            </a:r>
            <a:r>
              <a:rPr lang="en-US" sz="1600" b="1" spc="0" dirty="0">
                <a:solidFill>
                  <a:srgbClr val="000000"/>
                </a:solidFill>
                <a:latin typeface="Arial" panose="02020603050405020304" pitchFamily="2"/>
              </a:rPr>
              <a:t>ti</a:t>
            </a:r>
            <a:r>
              <a:rPr lang="en-US" sz="1600" b="1" spc="0" dirty="0">
                <a:solidFill>
                  <a:srgbClr val="000000"/>
                </a:solidFill>
                <a:latin typeface="Calibri" panose="02020603050405020304" pitchFamily="2"/>
              </a:rPr>
              <a:t>on </a:t>
            </a:r>
          </a:p>
          <a:p>
            <a:pPr marL="182880" marR="0" indent="182880" algn="l">
              <a:lnSpc>
                <a:spcPts val="2100"/>
              </a:lnSpc>
              <a:spcBef>
                <a:spcPts val="1625"/>
              </a:spcBef>
              <a:spcAft>
                <a:spcPts val="0"/>
              </a:spcAft>
              <a:buFont typeface="Symbol"/>
              <a:buChar char="·"/>
            </a:pPr>
            <a:r>
              <a:rPr lang="en-US" sz="1600" b="1" spc="15" dirty="0">
                <a:solidFill>
                  <a:srgbClr val="000000"/>
                </a:solidFill>
                <a:latin typeface="Calibri" panose="02020603050405020304" pitchFamily="2"/>
              </a:rPr>
              <a:t>Originally based on papers published by Google in 2003 and 2004 </a:t>
            </a:r>
          </a:p>
          <a:p>
            <a:pPr marL="182880" marR="0" indent="182880" algn="l">
              <a:lnSpc>
                <a:spcPts val="2200"/>
              </a:lnSpc>
              <a:spcBef>
                <a:spcPts val="1660"/>
              </a:spcBef>
              <a:spcAft>
                <a:spcPts val="0"/>
              </a:spcAft>
              <a:buFont typeface="Symbol"/>
              <a:buChar char="·"/>
            </a:pPr>
            <a:r>
              <a:rPr lang="en-US" sz="1600" b="1" spc="20" dirty="0">
                <a:solidFill>
                  <a:srgbClr val="000000"/>
                </a:solidFill>
                <a:latin typeface="Calibri" panose="02020603050405020304" pitchFamily="2"/>
              </a:rPr>
              <a:t>Hadoop commi</a:t>
            </a:r>
            <a:r>
              <a:rPr lang="en-US" sz="1600" b="1" spc="20" dirty="0">
                <a:solidFill>
                  <a:srgbClr val="000000"/>
                </a:solidFill>
                <a:latin typeface="Arial" panose="02020603050405020304" pitchFamily="2"/>
              </a:rPr>
              <a:t>tt</a:t>
            </a:r>
            <a:r>
              <a:rPr lang="en-US" sz="1600" b="1" spc="20" dirty="0">
                <a:solidFill>
                  <a:srgbClr val="000000"/>
                </a:solidFill>
                <a:latin typeface="Calibri" panose="02020603050405020304" pitchFamily="2"/>
              </a:rPr>
              <a:t>ers work at several different organiza</a:t>
            </a:r>
            <a:r>
              <a:rPr lang="en-US" sz="1600" b="1" spc="20" dirty="0">
                <a:solidFill>
                  <a:srgbClr val="000000"/>
                </a:solidFill>
                <a:latin typeface="Arial" panose="02020603050405020304" pitchFamily="2"/>
              </a:rPr>
              <a:t>ti</a:t>
            </a:r>
            <a:r>
              <a:rPr lang="en-US" sz="1600" b="1" spc="20" dirty="0">
                <a:solidFill>
                  <a:srgbClr val="000000"/>
                </a:solidFill>
                <a:latin typeface="Calibri" panose="02020603050405020304" pitchFamily="2"/>
              </a:rPr>
              <a:t>ons </a:t>
            </a:r>
          </a:p>
          <a:p>
            <a:pPr marL="365760" marR="0" indent="0" algn="l">
              <a:lnSpc>
                <a:spcPts val="2200"/>
              </a:lnSpc>
              <a:spcBef>
                <a:spcPts val="430"/>
              </a:spcBef>
              <a:spcAft>
                <a:spcPts val="24650"/>
              </a:spcAft>
            </a:pPr>
            <a:r>
              <a:rPr lang="en-US" sz="1600" spc="-10" dirty="0">
                <a:solidFill>
                  <a:srgbClr val="107FA7"/>
                </a:solidFill>
                <a:latin typeface="Arial" panose="02020603050405020304" pitchFamily="2"/>
              </a:rPr>
              <a:t>–</a:t>
            </a:r>
            <a:r>
              <a:rPr lang="en-US" sz="1600" spc="-5" dirty="0">
                <a:solidFill>
                  <a:srgbClr val="000000"/>
                </a:solidFill>
                <a:latin typeface="Calibri" panose="02020603050405020304" pitchFamily="2"/>
              </a:rPr>
              <a:t> Including Cloudera, Yahoo!, Facebook, LinkedIn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50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Hadoop Components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731520" marR="0" indent="182880" algn="l">
              <a:lnSpc>
                <a:spcPts val="2100"/>
              </a:lnSpc>
              <a:spcAft>
                <a:spcPts val="0"/>
              </a:spcAft>
              <a:buFont typeface="Symbol"/>
              <a:buChar char="·"/>
            </a:pPr>
            <a:r>
              <a:rPr lang="en-US" sz="1950" b="1" spc="20" dirty="0">
                <a:solidFill>
                  <a:srgbClr val="000000"/>
                </a:solidFill>
                <a:latin typeface="Calibri" panose="02020603050405020304" pitchFamily="2"/>
              </a:rPr>
              <a:t>Hadoop consists of two core components </a:t>
            </a:r>
          </a:p>
          <a:p>
            <a:pPr marL="914400" marR="3566160" indent="0" algn="just">
              <a:lnSpc>
                <a:spcPts val="2700"/>
              </a:lnSpc>
              <a:spcBef>
                <a:spcPts val="70"/>
              </a:spcBef>
              <a:spcAft>
                <a:spcPts val="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The Hadoop Distributed File System (HDFS)</a:t>
            </a:r>
          </a:p>
          <a:p>
            <a:pPr marL="914400" marR="3566160" indent="0" algn="just">
              <a:lnSpc>
                <a:spcPts val="2700"/>
              </a:lnSpc>
              <a:spcBef>
                <a:spcPts val="70"/>
              </a:spcBef>
              <a:spcAft>
                <a:spcPts val="0"/>
              </a:spcAft>
            </a:pPr>
            <a:r>
              <a:rPr lang="en-US" sz="2000" spc="0" dirty="0">
                <a:solidFill>
                  <a:srgbClr val="000000"/>
                </a:solidFill>
                <a:latin typeface="Calibri" panose="02020603050405020304" pitchFamily="2"/>
              </a:rPr>
              <a:t> </a:t>
            </a: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MapReduce </a:t>
            </a:r>
          </a:p>
          <a:p>
            <a:pPr marL="731520" marR="0" indent="182880" algn="l">
              <a:lnSpc>
                <a:spcPts val="2100"/>
              </a:lnSpc>
              <a:spcBef>
                <a:spcPts val="1650"/>
              </a:spcBef>
              <a:spcAft>
                <a:spcPts val="0"/>
              </a:spcAft>
              <a:buFont typeface="Symbol"/>
              <a:buChar char="·"/>
            </a:pPr>
            <a:r>
              <a:rPr lang="en-US" sz="1950" b="1" spc="20" dirty="0">
                <a:solidFill>
                  <a:srgbClr val="000000"/>
                </a:solidFill>
                <a:latin typeface="Calibri" panose="02020603050405020304" pitchFamily="2"/>
              </a:rPr>
              <a:t>There are many other projects based around core Hadoop </a:t>
            </a:r>
          </a:p>
          <a:p>
            <a:pPr marL="914400" marR="0" indent="0" algn="l">
              <a:lnSpc>
                <a:spcPts val="2200"/>
              </a:lnSpc>
              <a:spcBef>
                <a:spcPts val="480"/>
              </a:spcBef>
              <a:spcAft>
                <a:spcPts val="0"/>
              </a:spcAft>
            </a:pPr>
            <a:r>
              <a:rPr lang="en-US" sz="1550" spc="15" dirty="0">
                <a:solidFill>
                  <a:srgbClr val="107FA7"/>
                </a:solidFill>
                <a:latin typeface="Arial" panose="02020603050405020304" pitchFamily="2"/>
              </a:rPr>
              <a:t>–</a:t>
            </a:r>
            <a:r>
              <a:rPr lang="en-US" sz="2000" spc="15" dirty="0">
                <a:solidFill>
                  <a:srgbClr val="000000"/>
                </a:solidFill>
                <a:latin typeface="Calibri" panose="02020603050405020304" pitchFamily="2"/>
              </a:rPr>
              <a:t> Often referred to as the ‘Hadoop Ecosystem’ </a:t>
            </a:r>
          </a:p>
          <a:p>
            <a:pPr marL="914400" marR="0" indent="0" algn="l">
              <a:lnSpc>
                <a:spcPts val="2200"/>
              </a:lnSpc>
              <a:spcBef>
                <a:spcPts val="47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Pig, Hive, HBase, Flume, Oozie, Sqoop, </a:t>
            </a:r>
            <a:r>
              <a:rPr lang="en-US" sz="2000" spc="5" dirty="0" err="1">
                <a:solidFill>
                  <a:srgbClr val="000000"/>
                </a:solidFill>
                <a:latin typeface="Calibri" panose="02020603050405020304" pitchFamily="2"/>
              </a:rPr>
              <a:t>etc</a:t>
            </a:r>
            <a:r>
              <a:rPr lang="en-US" sz="2000" spc="5" dirty="0">
                <a:solidFill>
                  <a:srgbClr val="000000"/>
                </a:solidFill>
                <a:latin typeface="Calibri" panose="02020603050405020304" pitchFamily="2"/>
              </a:rPr>
              <a:t> </a:t>
            </a:r>
          </a:p>
          <a:p>
            <a:pPr marL="1371600" marR="0" indent="0" algn="l">
              <a:lnSpc>
                <a:spcPts val="2200"/>
              </a:lnSpc>
              <a:spcBef>
                <a:spcPts val="44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Many are discussed later in the course </a:t>
            </a:r>
          </a:p>
          <a:p>
            <a:pPr marL="731520" marR="914400" indent="182880" algn="l">
              <a:lnSpc>
                <a:spcPts val="2400"/>
              </a:lnSpc>
              <a:spcBef>
                <a:spcPts val="1375"/>
              </a:spcBef>
              <a:spcAft>
                <a:spcPts val="0"/>
              </a:spcAft>
              <a:buFont typeface="Symbol"/>
              <a:buChar char="·"/>
            </a:pPr>
            <a:r>
              <a:rPr lang="en-US" sz="1950" b="1" spc="0" dirty="0">
                <a:solidFill>
                  <a:srgbClr val="000000"/>
                </a:solidFill>
                <a:latin typeface="Calibri" panose="02020603050405020304" pitchFamily="2"/>
              </a:rPr>
              <a:t>A set of machines running HDFS and MapReduce is known as a </a:t>
            </a:r>
            <a:r>
              <a:rPr lang="en-US" sz="1950" b="1" i="1" spc="0" dirty="0">
                <a:solidFill>
                  <a:srgbClr val="000000"/>
                </a:solidFill>
                <a:latin typeface="Calibri" panose="02020603050405020304" pitchFamily="2"/>
              </a:rPr>
              <a:t>Hadoop Cluster </a:t>
            </a:r>
          </a:p>
          <a:p>
            <a:pPr marL="914400" marR="0" indent="0" algn="l">
              <a:lnSpc>
                <a:spcPts val="2400"/>
              </a:lnSpc>
              <a:spcBef>
                <a:spcPts val="485"/>
              </a:spcBef>
              <a:spcAft>
                <a:spcPts val="0"/>
              </a:spcAft>
            </a:pPr>
            <a:r>
              <a:rPr lang="en-US" sz="1550" spc="10" dirty="0">
                <a:solidFill>
                  <a:srgbClr val="107FA7"/>
                </a:solidFill>
                <a:latin typeface="Arial" panose="02020603050405020304" pitchFamily="2"/>
              </a:rPr>
              <a:t>–</a:t>
            </a:r>
            <a:r>
              <a:rPr lang="en-US" sz="2000" spc="10" dirty="0">
                <a:solidFill>
                  <a:srgbClr val="000000"/>
                </a:solidFill>
                <a:latin typeface="Calibri" panose="02020603050405020304" pitchFamily="2"/>
              </a:rPr>
              <a:t> Individual machines are known as </a:t>
            </a:r>
            <a:r>
              <a:rPr lang="en-US" sz="2000" i="1" spc="10" dirty="0">
                <a:solidFill>
                  <a:srgbClr val="000000"/>
                </a:solidFill>
                <a:latin typeface="Calibri" panose="02020603050405020304" pitchFamily="2"/>
              </a:rPr>
              <a:t>nodes </a:t>
            </a:r>
          </a:p>
          <a:p>
            <a:pPr marL="1371600" marR="1051560" indent="0" algn="l">
              <a:lnSpc>
                <a:spcPts val="2600"/>
              </a:lnSpc>
              <a:spcBef>
                <a:spcPts val="0"/>
              </a:spcBef>
              <a:spcAft>
                <a:spcPts val="572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A cluster can have as few as one node, as many as several thousand </a:t>
            </a: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More nodes = be</a:t>
            </a:r>
            <a:r>
              <a:rPr lang="en-US" sz="1650" spc="0" dirty="0">
                <a:solidFill>
                  <a:srgbClr val="000000"/>
                </a:solidFill>
                <a:latin typeface="Verdana" panose="02020603050405020304" pitchFamily="2"/>
              </a:rPr>
              <a:t>tt</a:t>
            </a:r>
            <a:r>
              <a:rPr lang="en-US" sz="2000" spc="0" dirty="0">
                <a:solidFill>
                  <a:srgbClr val="000000"/>
                </a:solidFill>
                <a:latin typeface="Calibri" panose="02020603050405020304" pitchFamily="2"/>
              </a:rPr>
              <a:t>er performance!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1"51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1258570" y="1207135"/>
            <a:ext cx="7623175" cy="4367530"/>
          </a:xfrm>
          <a:prstGeom prst="rect">
            <a:avLst/>
          </a:prstGeom>
        </p:spPr>
      </p:pic>
      <p:pic>
        <p:nvPicPr>
          <p:cNvPr id="17" name="Picture 16"/>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457200" y="431800"/>
            <a:ext cx="8458200" cy="554990"/>
          </a:xfrm>
          <a:prstGeom prst="rect">
            <a:avLst/>
          </a:prstGeom>
          <a:noFill/>
          <a:ln w="0" cmpd="sng">
            <a:noFill/>
            <a:prstDash val="solid"/>
          </a:ln>
        </p:spPr>
        <p:txBody>
          <a:bodyPr vert="horz" lIns="0" tIns="37465" rIns="0" bIns="0" anchor="t"/>
          <a:lstStyle/>
          <a:p>
            <a:pPr marL="0" marR="0" indent="0" algn="l">
              <a:lnSpc>
                <a:spcPts val="2500"/>
              </a:lnSpc>
              <a:spcAft>
                <a:spcPts val="1555"/>
              </a:spcAft>
            </a:pPr>
            <a:r>
              <a:rPr lang="en-US" sz="2350" spc="10">
                <a:solidFill>
                  <a:srgbClr val="0D7EA4"/>
                </a:solidFill>
                <a:latin typeface="Calibri" panose="02020603050405020304" pitchFamily="2"/>
              </a:rPr>
              <a:t>Hadoop Components (cont’d) </a:t>
            </a:r>
          </a:p>
        </p:txBody>
      </p:sp>
      <p:sp>
        <p:nvSpPr>
          <p:cNvPr id="3" name="Text Placeholder 2"/>
          <p:cNvSpPr>
            <a:spLocks noGrp="1"/>
          </p:cNvSpPr>
          <p:nvPr>
            <p:ph type="body" idx="10"/>
          </p:nvPr>
        </p:nvSpPr>
        <p:spPr>
          <a:xfrm>
            <a:off x="457200" y="5575935"/>
            <a:ext cx="8458200" cy="650875"/>
          </a:xfrm>
          <a:prstGeom prst="rect">
            <a:avLst/>
          </a:prstGeom>
          <a:noFill/>
          <a:ln w="0" cmpd="sng">
            <a:noFill/>
            <a:prstDash val="solid"/>
          </a:ln>
        </p:spPr>
        <p:txBody>
          <a:bodyPr vert="horz" lIns="0" tIns="38100" rIns="0" bIns="0" anchor="t"/>
          <a:lstStyle/>
          <a:p>
            <a:pPr marL="914400" marR="0" indent="0" algn="l">
              <a:lnSpc>
                <a:spcPts val="1900"/>
              </a:lnSpc>
              <a:spcAft>
                <a:spcPts val="2835"/>
              </a:spcAft>
            </a:pPr>
            <a:r>
              <a:rPr lang="en-US" sz="1800" i="1" spc="0">
                <a:solidFill>
                  <a:srgbClr val="000000"/>
                </a:solidFill>
                <a:latin typeface="Calibri" panose="02020603050405020304" pitchFamily="2"/>
              </a:rPr>
              <a:t>Note: CDH is Cloudera’s open source Apache Hadoop distribu</a:t>
            </a:r>
            <a:r>
              <a:rPr lang="en-US" sz="1650" i="1" spc="0">
                <a:solidFill>
                  <a:srgbClr val="000000"/>
                </a:solidFill>
                <a:latin typeface="Arial" panose="02020603050405020304" pitchFamily="2"/>
              </a:rPr>
              <a:t>ti</a:t>
            </a:r>
            <a:r>
              <a:rPr lang="en-US" sz="1800" i="1" spc="0">
                <a:solidFill>
                  <a:srgbClr val="000000"/>
                </a:solidFill>
                <a:latin typeface="Calibri" panose="02020603050405020304" pitchFamily="2"/>
              </a:rPr>
              <a:t>on. </a:t>
            </a:r>
          </a:p>
        </p:txBody>
      </p:sp>
      <p:sp>
        <p:nvSpPr>
          <p:cNvPr id="6" name="Text Placeholder 5"/>
          <p:cNvSpPr>
            <a:spLocks noGrp="1"/>
          </p:cNvSpPr>
          <p:nvPr>
            <p:ph type="body" idx="10"/>
          </p:nvPr>
        </p:nvSpPr>
        <p:spPr>
          <a:xfrm>
            <a:off x="1774190" y="1797050"/>
            <a:ext cx="1758315" cy="211455"/>
          </a:xfrm>
          <a:prstGeom prst="rect">
            <a:avLst/>
          </a:prstGeom>
          <a:noFill/>
          <a:ln w="0" cmpd="sng">
            <a:noFill/>
            <a:prstDash val="solid"/>
          </a:ln>
        </p:spPr>
        <p:txBody>
          <a:bodyPr vert="horz" lIns="0" tIns="25400" rIns="0" bIns="0" anchor="t"/>
          <a:lstStyle/>
          <a:p>
            <a:pPr marL="0" marR="0" indent="0" algn="l">
              <a:lnSpc>
                <a:spcPts val="1400"/>
              </a:lnSpc>
              <a:spcAft>
                <a:spcPts val="0"/>
              </a:spcAft>
              <a:tabLst>
                <a:tab pos="1737360" algn="r"/>
              </a:tabLst>
            </a:pPr>
            <a:r>
              <a:rPr lang="en-US" sz="1450" spc="0" dirty="0">
                <a:solidFill>
                  <a:srgbClr val="000000"/>
                </a:solidFill>
                <a:latin typeface="Calibri" panose="02020603050405020304" pitchFamily="2"/>
              </a:rPr>
              <a:t>Sqoop                Mahout </a:t>
            </a:r>
          </a:p>
        </p:txBody>
      </p:sp>
      <p:sp>
        <p:nvSpPr>
          <p:cNvPr id="7" name="Text Placeholder 6"/>
          <p:cNvSpPr>
            <a:spLocks noGrp="1"/>
          </p:cNvSpPr>
          <p:nvPr>
            <p:ph type="body" idx="10"/>
          </p:nvPr>
        </p:nvSpPr>
        <p:spPr>
          <a:xfrm>
            <a:off x="1783080" y="2720340"/>
            <a:ext cx="435610" cy="208280"/>
          </a:xfrm>
          <a:prstGeom prst="rect">
            <a:avLst/>
          </a:prstGeom>
          <a:noFill/>
          <a:ln w="0" cmpd="sng">
            <a:noFill/>
            <a:prstDash val="solid"/>
          </a:ln>
        </p:spPr>
        <p:txBody>
          <a:bodyPr vert="horz" lIns="0" tIns="25400" rIns="0" bIns="0" anchor="t"/>
          <a:lstStyle/>
          <a:p>
            <a:pPr marL="0" marR="0" indent="0" algn="l">
              <a:lnSpc>
                <a:spcPts val="1400"/>
              </a:lnSpc>
              <a:spcAft>
                <a:spcPts val="0"/>
              </a:spcAft>
            </a:pPr>
            <a:r>
              <a:rPr lang="en-US" sz="1450" spc="-145">
                <a:solidFill>
                  <a:srgbClr val="000000"/>
                </a:solidFill>
                <a:latin typeface="Calibri" panose="02020603050405020304" pitchFamily="2"/>
              </a:rPr>
              <a:t>HBase </a:t>
            </a:r>
          </a:p>
        </p:txBody>
      </p:sp>
      <p:sp>
        <p:nvSpPr>
          <p:cNvPr id="8" name="Text Placeholder 7"/>
          <p:cNvSpPr>
            <a:spLocks noGrp="1"/>
          </p:cNvSpPr>
          <p:nvPr>
            <p:ph type="body" idx="10"/>
          </p:nvPr>
        </p:nvSpPr>
        <p:spPr>
          <a:xfrm>
            <a:off x="3035935" y="2720340"/>
            <a:ext cx="1661160" cy="208280"/>
          </a:xfrm>
          <a:prstGeom prst="rect">
            <a:avLst/>
          </a:prstGeom>
          <a:noFill/>
          <a:ln w="0" cmpd="sng">
            <a:noFill/>
            <a:prstDash val="solid"/>
          </a:ln>
        </p:spPr>
        <p:txBody>
          <a:bodyPr vert="horz" lIns="0" tIns="25400" rIns="0" bIns="0" anchor="t"/>
          <a:lstStyle/>
          <a:p>
            <a:pPr marL="0" marR="0" indent="0" algn="l">
              <a:lnSpc>
                <a:spcPts val="1400"/>
              </a:lnSpc>
              <a:spcAft>
                <a:spcPts val="0"/>
              </a:spcAft>
              <a:tabLst>
                <a:tab pos="1645920" algn="r"/>
              </a:tabLst>
            </a:pPr>
            <a:r>
              <a:rPr lang="en-US" sz="1450" spc="0" dirty="0">
                <a:solidFill>
                  <a:srgbClr val="000000"/>
                </a:solidFill>
                <a:latin typeface="Calibri" panose="02020603050405020304" pitchFamily="2"/>
              </a:rPr>
              <a:t>Flume                Oozie </a:t>
            </a:r>
          </a:p>
        </p:txBody>
      </p:sp>
      <p:sp>
        <p:nvSpPr>
          <p:cNvPr id="9" name="Text Placeholder 8"/>
          <p:cNvSpPr>
            <a:spLocks noGrp="1"/>
          </p:cNvSpPr>
          <p:nvPr>
            <p:ph type="body" idx="10"/>
          </p:nvPr>
        </p:nvSpPr>
        <p:spPr>
          <a:xfrm>
            <a:off x="3831590" y="4926965"/>
            <a:ext cx="2252345" cy="212090"/>
          </a:xfrm>
          <a:prstGeom prst="rect">
            <a:avLst/>
          </a:prstGeom>
          <a:noFill/>
          <a:ln w="0" cmpd="sng">
            <a:noFill/>
            <a:prstDash val="solid"/>
          </a:ln>
        </p:spPr>
        <p:txBody>
          <a:bodyPr vert="horz" lIns="0" tIns="25400" rIns="0" bIns="0" anchor="t"/>
          <a:lstStyle/>
          <a:p>
            <a:pPr marL="0" marR="0" indent="0" algn="l">
              <a:lnSpc>
                <a:spcPts val="1400"/>
              </a:lnSpc>
              <a:spcAft>
                <a:spcPts val="20"/>
              </a:spcAft>
            </a:pPr>
            <a:r>
              <a:rPr lang="en-US" sz="1450" spc="-45">
                <a:solidFill>
                  <a:srgbClr val="000000"/>
                </a:solidFill>
                <a:latin typeface="Calibri" panose="02020603050405020304" pitchFamily="2"/>
              </a:rPr>
              <a:t>Hadoop Distributed File System </a:t>
            </a:r>
          </a:p>
        </p:txBody>
      </p:sp>
      <p:sp>
        <p:nvSpPr>
          <p:cNvPr id="10" name="Text Placeholder 9"/>
          <p:cNvSpPr>
            <a:spLocks noGrp="1"/>
          </p:cNvSpPr>
          <p:nvPr>
            <p:ph type="body" idx="10"/>
          </p:nvPr>
        </p:nvSpPr>
        <p:spPr>
          <a:xfrm>
            <a:off x="4346575" y="1796416"/>
            <a:ext cx="1927616" cy="212090"/>
          </a:xfrm>
          <a:prstGeom prst="rect">
            <a:avLst/>
          </a:prstGeom>
          <a:noFill/>
          <a:ln w="0" cmpd="sng">
            <a:noFill/>
            <a:prstDash val="solid"/>
          </a:ln>
        </p:spPr>
        <p:txBody>
          <a:bodyPr vert="horz" lIns="0" tIns="25400" rIns="0" bIns="0" anchor="t"/>
          <a:lstStyle/>
          <a:p>
            <a:pPr marL="0" marR="0" indent="0" algn="l">
              <a:lnSpc>
                <a:spcPts val="1400"/>
              </a:lnSpc>
              <a:spcAft>
                <a:spcPts val="0"/>
              </a:spcAft>
              <a:tabLst>
                <a:tab pos="1508760" algn="r"/>
              </a:tabLst>
            </a:pPr>
            <a:r>
              <a:rPr lang="en-US" sz="1450" spc="0" dirty="0">
                <a:solidFill>
                  <a:srgbClr val="000000"/>
                </a:solidFill>
                <a:latin typeface="Calibri" panose="02020603050405020304" pitchFamily="2"/>
              </a:rPr>
              <a:t>Hive                     Pig </a:t>
            </a:r>
          </a:p>
        </p:txBody>
      </p:sp>
      <p:sp>
        <p:nvSpPr>
          <p:cNvPr id="11" name="Text Placeholder 10"/>
          <p:cNvSpPr>
            <a:spLocks noGrp="1"/>
          </p:cNvSpPr>
          <p:nvPr>
            <p:ph type="body" idx="10"/>
          </p:nvPr>
        </p:nvSpPr>
        <p:spPr>
          <a:xfrm>
            <a:off x="5239385" y="4152900"/>
            <a:ext cx="850265" cy="212090"/>
          </a:xfrm>
          <a:prstGeom prst="rect">
            <a:avLst/>
          </a:prstGeom>
          <a:noFill/>
          <a:ln w="0" cmpd="sng">
            <a:noFill/>
            <a:prstDash val="solid"/>
          </a:ln>
        </p:spPr>
        <p:txBody>
          <a:bodyPr vert="horz" lIns="0" tIns="25400" rIns="0" bIns="0" anchor="t"/>
          <a:lstStyle/>
          <a:p>
            <a:pPr marL="0" marR="0" indent="0" algn="l">
              <a:lnSpc>
                <a:spcPts val="1400"/>
              </a:lnSpc>
              <a:spcAft>
                <a:spcPts val="0"/>
              </a:spcAft>
            </a:pPr>
            <a:r>
              <a:rPr lang="en-US" sz="1450" spc="-100">
                <a:solidFill>
                  <a:srgbClr val="000000"/>
                </a:solidFill>
                <a:latin typeface="Calibri" panose="02020603050405020304" pitchFamily="2"/>
              </a:rPr>
              <a:t>MapReduce </a:t>
            </a:r>
          </a:p>
        </p:txBody>
      </p:sp>
      <p:sp>
        <p:nvSpPr>
          <p:cNvPr id="12" name="Text Placeholder 11"/>
          <p:cNvSpPr>
            <a:spLocks noGrp="1"/>
          </p:cNvSpPr>
          <p:nvPr>
            <p:ph type="body" idx="10"/>
          </p:nvPr>
        </p:nvSpPr>
        <p:spPr>
          <a:xfrm>
            <a:off x="5633720" y="2720340"/>
            <a:ext cx="226695" cy="208280"/>
          </a:xfrm>
          <a:prstGeom prst="rect">
            <a:avLst/>
          </a:prstGeom>
          <a:noFill/>
          <a:ln w="0" cmpd="sng">
            <a:noFill/>
            <a:prstDash val="solid"/>
          </a:ln>
        </p:spPr>
        <p:txBody>
          <a:bodyPr vert="horz" lIns="0" tIns="25400" rIns="0" bIns="0" anchor="t"/>
          <a:lstStyle/>
          <a:p>
            <a:pPr marL="0" marR="0" indent="0" algn="l">
              <a:lnSpc>
                <a:spcPts val="1400"/>
              </a:lnSpc>
              <a:spcAft>
                <a:spcPts val="0"/>
              </a:spcAft>
            </a:pPr>
            <a:r>
              <a:rPr lang="en-US" sz="1450" spc="10">
                <a:solidFill>
                  <a:srgbClr val="000000"/>
                </a:solidFill>
                <a:latin typeface="Calibri" panose="02020603050405020304" pitchFamily="2"/>
              </a:rPr>
              <a:t>... </a:t>
            </a:r>
          </a:p>
        </p:txBody>
      </p:sp>
      <p:sp>
        <p:nvSpPr>
          <p:cNvPr id="13" name="Text Placeholder 12"/>
          <p:cNvSpPr>
            <a:spLocks noGrp="1"/>
          </p:cNvSpPr>
          <p:nvPr>
            <p:ph type="body" idx="10"/>
          </p:nvPr>
        </p:nvSpPr>
        <p:spPr>
          <a:xfrm>
            <a:off x="6565265" y="4140835"/>
            <a:ext cx="1203960" cy="53149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65">
                <a:solidFill>
                  <a:srgbClr val="FFFFFF"/>
                </a:solidFill>
                <a:latin typeface="Calibri" panose="02020603050405020304" pitchFamily="2"/>
              </a:rPr>
              <a:t>Hadoop Core </a:t>
            </a:r>
          </a:p>
          <a:p>
            <a:pPr marL="0" marR="0" indent="0" algn="l">
              <a:lnSpc>
                <a:spcPts val="1800"/>
              </a:lnSpc>
              <a:spcBef>
                <a:spcPts val="260"/>
              </a:spcBef>
              <a:spcAft>
                <a:spcPts val="0"/>
              </a:spcAft>
            </a:pPr>
            <a:r>
              <a:rPr lang="en-US" sz="1800" spc="-40">
                <a:solidFill>
                  <a:srgbClr val="FFFFFF"/>
                </a:solidFill>
                <a:latin typeface="Calibri" panose="02020603050405020304" pitchFamily="2"/>
              </a:rPr>
              <a:t>Components </a:t>
            </a:r>
          </a:p>
        </p:txBody>
      </p:sp>
      <p:sp>
        <p:nvSpPr>
          <p:cNvPr id="14" name="Text Placeholder 13"/>
          <p:cNvSpPr>
            <a:spLocks noGrp="1"/>
          </p:cNvSpPr>
          <p:nvPr>
            <p:ph type="body" idx="10"/>
          </p:nvPr>
        </p:nvSpPr>
        <p:spPr>
          <a:xfrm>
            <a:off x="6574790" y="2162810"/>
            <a:ext cx="953770" cy="53149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30">
                <a:solidFill>
                  <a:srgbClr val="000000"/>
                </a:solidFill>
                <a:latin typeface="Calibri" panose="02020603050405020304" pitchFamily="2"/>
              </a:rPr>
              <a:t>Hadoop </a:t>
            </a:r>
          </a:p>
          <a:p>
            <a:pPr marL="0" marR="0" indent="0" algn="l">
              <a:lnSpc>
                <a:spcPts val="1800"/>
              </a:lnSpc>
              <a:spcBef>
                <a:spcPts val="260"/>
              </a:spcBef>
              <a:spcAft>
                <a:spcPts val="0"/>
              </a:spcAft>
            </a:pPr>
            <a:r>
              <a:rPr lang="en-US" sz="1800" spc="-90">
                <a:solidFill>
                  <a:srgbClr val="000000"/>
                </a:solidFill>
                <a:latin typeface="Calibri" panose="02020603050405020304" pitchFamily="2"/>
              </a:rPr>
              <a:t>Ecosystem </a:t>
            </a:r>
          </a:p>
        </p:txBody>
      </p:sp>
      <p:sp>
        <p:nvSpPr>
          <p:cNvPr id="15" name="Text Placeholder 14"/>
          <p:cNvSpPr>
            <a:spLocks noGrp="1"/>
          </p:cNvSpPr>
          <p:nvPr>
            <p:ph type="body" idx="10"/>
          </p:nvPr>
        </p:nvSpPr>
        <p:spPr>
          <a:xfrm>
            <a:off x="8322310" y="3244850"/>
            <a:ext cx="503555" cy="260350"/>
          </a:xfrm>
          <a:prstGeom prst="rect">
            <a:avLst/>
          </a:prstGeom>
          <a:noFill/>
          <a:ln w="0" cmpd="sng">
            <a:noFill/>
            <a:prstDash val="solid"/>
          </a:ln>
        </p:spPr>
        <p:txBody>
          <a:bodyPr vert="horz" lIns="0" tIns="25400" rIns="0" bIns="0" anchor="t"/>
          <a:lstStyle/>
          <a:p>
            <a:pPr marL="0" marR="0" indent="0" algn="l">
              <a:lnSpc>
                <a:spcPts val="1800"/>
              </a:lnSpc>
              <a:spcAft>
                <a:spcPts val="0"/>
              </a:spcAft>
            </a:pPr>
            <a:r>
              <a:rPr lang="en-US" sz="1800" spc="45">
                <a:solidFill>
                  <a:srgbClr val="000000"/>
                </a:solidFill>
                <a:latin typeface="Calibri" panose="02020603050405020304" pitchFamily="2"/>
              </a:rPr>
              <a:t>CDH </a:t>
            </a:r>
          </a:p>
        </p:txBody>
      </p:sp>
      <p:sp>
        <p:nvSpPr>
          <p:cNvPr id="18" name="Text Placeholder 17"/>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1"52 </a:t>
            </a:r>
          </a:p>
        </p:txBody>
      </p:sp>
      <p:cxnSp>
        <p:nvCxnSpPr>
          <p:cNvPr id="19" name="Straight Connector 18"/>
          <p:cNvCxnSpPr/>
          <p:nvPr/>
        </p:nvCxnSpPr>
        <p:spPr>
          <a:xfrm>
            <a:off x="457200" y="990600"/>
            <a:ext cx="8233410" cy="0"/>
          </a:xfrm>
          <a:prstGeom prst="line">
            <a:avLst/>
          </a:prstGeom>
          <a:ln w="6350" cmpd="sng">
            <a:solidFill>
              <a:srgbClr val="ABABAB"/>
            </a:solidFill>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3401695"/>
            <a:ext cx="9144000" cy="3456305"/>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0D7EA4"/>
                </a:solidFill>
                <a:latin typeface="Calibri" panose="02020603050405020304" pitchFamily="2"/>
              </a:rPr>
              <a:t>Core Components: HDFS and MapReduce </a:t>
            </a:r>
          </a:p>
        </p:txBody>
      </p:sp>
      <p:sp>
        <p:nvSpPr>
          <p:cNvPr id="3" name="Text Placeholder 2"/>
          <p:cNvSpPr>
            <a:spLocks noGrp="1"/>
          </p:cNvSpPr>
          <p:nvPr>
            <p:ph type="body" idx="10"/>
          </p:nvPr>
        </p:nvSpPr>
        <p:spPr>
          <a:xfrm>
            <a:off x="0" y="986790"/>
            <a:ext cx="9144000" cy="2414905"/>
          </a:xfrm>
          <a:prstGeom prst="rect">
            <a:avLst/>
          </a:prstGeom>
          <a:noFill/>
          <a:ln w="0" cmpd="sng">
            <a:noFill/>
            <a:prstDash val="solid"/>
          </a:ln>
        </p:spPr>
        <p:txBody>
          <a:bodyPr vert="horz" lIns="0" tIns="214630" rIns="0" bIns="0" anchor="t">
            <a:normAutofit/>
          </a:bodyPr>
          <a:lstStyle/>
          <a:p>
            <a:pPr marL="548640" marR="0" indent="182880" algn="just">
              <a:lnSpc>
                <a:spcPts val="2100"/>
              </a:lnSpc>
              <a:spcAft>
                <a:spcPts val="0"/>
              </a:spcAft>
              <a:buFont typeface="Symbol"/>
              <a:buChar char="·"/>
            </a:pPr>
            <a:r>
              <a:rPr lang="en-US" sz="1950" b="1" spc="-15">
                <a:solidFill>
                  <a:srgbClr val="000000"/>
                </a:solidFill>
                <a:latin typeface="Calibri" panose="02020603050405020304" pitchFamily="2"/>
              </a:rPr>
              <a:t>HDFS (Hadoop Distributed File System) </a:t>
            </a:r>
          </a:p>
          <a:p>
            <a:pPr marL="914400" marR="0" indent="0" algn="just">
              <a:lnSpc>
                <a:spcPts val="2400"/>
              </a:lnSpc>
              <a:spcBef>
                <a:spcPts val="520"/>
              </a:spcBef>
              <a:spcAft>
                <a:spcPts val="0"/>
              </a:spcAft>
            </a:pPr>
            <a:r>
              <a:rPr lang="en-US" sz="1550" spc="30">
                <a:solidFill>
                  <a:srgbClr val="0D7EA4"/>
                </a:solidFill>
                <a:latin typeface="Arial" panose="02020603050405020304" pitchFamily="2"/>
              </a:rPr>
              <a:t>–</a:t>
            </a:r>
            <a:r>
              <a:rPr lang="en-US" sz="1950" spc="30">
                <a:solidFill>
                  <a:srgbClr val="000000"/>
                </a:solidFill>
                <a:latin typeface="Calibri" panose="02020603050405020304" pitchFamily="2"/>
              </a:rPr>
              <a:t> Stores data on the cluster </a:t>
            </a:r>
          </a:p>
          <a:p>
            <a:pPr marL="548640" marR="0" indent="182880" algn="just">
              <a:lnSpc>
                <a:spcPts val="2100"/>
              </a:lnSpc>
              <a:spcBef>
                <a:spcPts val="1445"/>
              </a:spcBef>
              <a:spcAft>
                <a:spcPts val="0"/>
              </a:spcAft>
              <a:buFont typeface="Symbol"/>
              <a:buChar char="·"/>
            </a:pPr>
            <a:r>
              <a:rPr lang="en-US" sz="1950" b="1" spc="-25">
                <a:solidFill>
                  <a:srgbClr val="000000"/>
                </a:solidFill>
                <a:latin typeface="Calibri" panose="02020603050405020304" pitchFamily="2"/>
              </a:rPr>
              <a:t>MapReduce </a:t>
            </a:r>
          </a:p>
          <a:p>
            <a:pPr marL="914400" marR="0" indent="0" algn="just">
              <a:lnSpc>
                <a:spcPts val="2400"/>
              </a:lnSpc>
              <a:spcBef>
                <a:spcPts val="520"/>
              </a:spcBef>
              <a:spcAft>
                <a:spcPts val="5755"/>
              </a:spcAft>
            </a:pPr>
            <a:r>
              <a:rPr lang="en-US" sz="1550" spc="40">
                <a:solidFill>
                  <a:srgbClr val="0D7EA4"/>
                </a:solidFill>
                <a:latin typeface="Arial" panose="02020603050405020304" pitchFamily="2"/>
              </a:rPr>
              <a:t>–</a:t>
            </a:r>
            <a:r>
              <a:rPr lang="en-US" sz="1950" spc="40">
                <a:solidFill>
                  <a:srgbClr val="000000"/>
                </a:solidFill>
                <a:latin typeface="Calibri" panose="02020603050405020304" pitchFamily="2"/>
              </a:rPr>
              <a:t> Processes data on the cluster </a:t>
            </a:r>
          </a:p>
        </p:txBody>
      </p:sp>
      <p:sp>
        <p:nvSpPr>
          <p:cNvPr id="6" name="Text Placeholder 5"/>
          <p:cNvSpPr>
            <a:spLocks noGrp="1"/>
          </p:cNvSpPr>
          <p:nvPr>
            <p:ph type="body" idx="10"/>
          </p:nvPr>
        </p:nvSpPr>
        <p:spPr>
          <a:xfrm>
            <a:off x="3831590" y="4932680"/>
            <a:ext cx="2252345" cy="206375"/>
          </a:xfrm>
          <a:prstGeom prst="rect">
            <a:avLst/>
          </a:prstGeom>
          <a:noFill/>
          <a:ln w="0" cmpd="sng">
            <a:noFill/>
            <a:prstDash val="solid"/>
          </a:ln>
        </p:spPr>
        <p:txBody>
          <a:bodyPr vert="horz" lIns="0" tIns="20955" rIns="0" bIns="0" anchor="t"/>
          <a:lstStyle/>
          <a:p>
            <a:pPr marL="0" marR="0" indent="0" algn="l">
              <a:lnSpc>
                <a:spcPts val="1400"/>
              </a:lnSpc>
              <a:spcAft>
                <a:spcPts val="20"/>
              </a:spcAft>
            </a:pPr>
            <a:r>
              <a:rPr lang="en-US" sz="1400" spc="-25">
                <a:solidFill>
                  <a:srgbClr val="000000"/>
                </a:solidFill>
                <a:latin typeface="Calibri" panose="02020603050405020304" pitchFamily="2"/>
              </a:rPr>
              <a:t>Hadoop Distributed File System </a:t>
            </a:r>
          </a:p>
        </p:txBody>
      </p:sp>
      <p:sp>
        <p:nvSpPr>
          <p:cNvPr id="7" name="Text Placeholder 6"/>
          <p:cNvSpPr>
            <a:spLocks noGrp="1"/>
          </p:cNvSpPr>
          <p:nvPr>
            <p:ph type="body" idx="10"/>
          </p:nvPr>
        </p:nvSpPr>
        <p:spPr>
          <a:xfrm>
            <a:off x="5239385" y="4158615"/>
            <a:ext cx="850265" cy="206375"/>
          </a:xfrm>
          <a:prstGeom prst="rect">
            <a:avLst/>
          </a:prstGeom>
          <a:noFill/>
          <a:ln w="0" cmpd="sng">
            <a:noFill/>
            <a:prstDash val="solid"/>
          </a:ln>
        </p:spPr>
        <p:txBody>
          <a:bodyPr vert="horz" lIns="0" tIns="20955" rIns="0" bIns="0" anchor="t"/>
          <a:lstStyle/>
          <a:p>
            <a:pPr marL="0" marR="0" indent="0" algn="l">
              <a:lnSpc>
                <a:spcPts val="1400"/>
              </a:lnSpc>
              <a:spcAft>
                <a:spcPts val="0"/>
              </a:spcAft>
            </a:pPr>
            <a:r>
              <a:rPr lang="en-US" sz="1400" spc="-75">
                <a:solidFill>
                  <a:srgbClr val="000000"/>
                </a:solidFill>
                <a:latin typeface="Calibri" panose="02020603050405020304" pitchFamily="2"/>
              </a:rPr>
              <a:t>MapReduce </a:t>
            </a:r>
          </a:p>
        </p:txBody>
      </p:sp>
      <p:sp>
        <p:nvSpPr>
          <p:cNvPr id="8" name="Text Placeholder 7"/>
          <p:cNvSpPr>
            <a:spLocks noGrp="1"/>
          </p:cNvSpPr>
          <p:nvPr>
            <p:ph type="body" idx="10"/>
          </p:nvPr>
        </p:nvSpPr>
        <p:spPr>
          <a:xfrm>
            <a:off x="6565265" y="4140835"/>
            <a:ext cx="1203960" cy="53149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65">
                <a:solidFill>
                  <a:srgbClr val="FFFFFF"/>
                </a:solidFill>
                <a:latin typeface="Calibri" panose="02020603050405020304" pitchFamily="2"/>
              </a:rPr>
              <a:t>Hadoop Core </a:t>
            </a:r>
          </a:p>
          <a:p>
            <a:pPr marL="0" marR="0" indent="0" algn="l">
              <a:lnSpc>
                <a:spcPts val="1800"/>
              </a:lnSpc>
              <a:spcBef>
                <a:spcPts val="260"/>
              </a:spcBef>
              <a:spcAft>
                <a:spcPts val="0"/>
              </a:spcAft>
            </a:pPr>
            <a:r>
              <a:rPr lang="en-US" sz="1800" spc="-40">
                <a:solidFill>
                  <a:srgbClr val="FFFFFF"/>
                </a:solidFill>
                <a:latin typeface="Calibri" panose="02020603050405020304" pitchFamily="2"/>
              </a:rPr>
              <a:t>Components </a:t>
            </a:r>
          </a:p>
        </p:txBody>
      </p:sp>
      <p:sp>
        <p:nvSpPr>
          <p:cNvPr id="9" name="Text Placeholder 8"/>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1"53 </a:t>
            </a:r>
          </a:p>
        </p:txBody>
      </p:sp>
      <p:cxnSp>
        <p:nvCxnSpPr>
          <p:cNvPr id="10" name="Straight Connector 9"/>
          <p:cNvCxnSpPr/>
          <p:nvPr/>
        </p:nvCxnSpPr>
        <p:spPr>
          <a:xfrm>
            <a:off x="457200" y="990600"/>
            <a:ext cx="8233410" cy="0"/>
          </a:xfrm>
          <a:prstGeom prst="line">
            <a:avLst/>
          </a:prstGeom>
          <a:ln w="6350" cmpd="sng">
            <a:solidFill>
              <a:srgbClr val="ABB3AD"/>
            </a:solidFill>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Hadoop Components: HDFS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548640" marR="0" indent="182880" algn="l">
              <a:lnSpc>
                <a:spcPts val="2100"/>
              </a:lnSpc>
              <a:spcAft>
                <a:spcPts val="0"/>
              </a:spcAft>
              <a:buFont typeface="Symbol"/>
              <a:buChar char="·"/>
            </a:pPr>
            <a:r>
              <a:rPr lang="en-US" sz="1950" b="1" spc="-15" dirty="0">
                <a:solidFill>
                  <a:srgbClr val="000000"/>
                </a:solidFill>
                <a:latin typeface="Calibri" panose="02020603050405020304" pitchFamily="2"/>
              </a:rPr>
              <a:t>HDFS, the Hadoop Distributed File System, is responsible for storing data </a:t>
            </a:r>
          </a:p>
          <a:p>
            <a:pPr marL="731520" marR="0" indent="0" algn="l">
              <a:lnSpc>
                <a:spcPts val="2000"/>
              </a:lnSpc>
              <a:spcBef>
                <a:spcPts val="375"/>
              </a:spcBef>
              <a:spcAft>
                <a:spcPts val="0"/>
              </a:spcAft>
            </a:pPr>
            <a:r>
              <a:rPr lang="en-US" sz="1950" b="1" spc="-25" dirty="0">
                <a:solidFill>
                  <a:srgbClr val="000000"/>
                </a:solidFill>
                <a:latin typeface="Calibri" panose="02020603050405020304" pitchFamily="2"/>
              </a:rPr>
              <a:t>on the cluster </a:t>
            </a:r>
          </a:p>
          <a:p>
            <a:pPr marL="548640" marR="0" indent="182880" algn="l">
              <a:lnSpc>
                <a:spcPts val="2400"/>
              </a:lnSpc>
              <a:spcBef>
                <a:spcPts val="1480"/>
              </a:spcBef>
              <a:spcAft>
                <a:spcPts val="0"/>
              </a:spcAft>
              <a:buFont typeface="Symbol"/>
              <a:buChar char="·"/>
            </a:pPr>
            <a:r>
              <a:rPr lang="en-US" sz="1950" b="1" spc="-10" dirty="0">
                <a:solidFill>
                  <a:srgbClr val="000000"/>
                </a:solidFill>
                <a:latin typeface="Calibri" panose="02020603050405020304" pitchFamily="2"/>
              </a:rPr>
              <a:t>Data is split into blocks and distributed across mul</a:t>
            </a:r>
            <a:r>
              <a:rPr lang="en-US" sz="1850" b="1" spc="-10" dirty="0">
                <a:solidFill>
                  <a:srgbClr val="000000"/>
                </a:solidFill>
                <a:latin typeface="Arial Narrow" panose="02020603050405020304" pitchFamily="2"/>
              </a:rPr>
              <a:t>ti</a:t>
            </a:r>
            <a:r>
              <a:rPr lang="en-US" sz="1950" b="1" spc="-10" dirty="0">
                <a:solidFill>
                  <a:srgbClr val="000000"/>
                </a:solidFill>
                <a:latin typeface="Calibri" panose="02020603050405020304" pitchFamily="2"/>
              </a:rPr>
              <a:t>ple nodes in the </a:t>
            </a:r>
          </a:p>
          <a:p>
            <a:pPr marL="731520" marR="0" indent="0" algn="l">
              <a:lnSpc>
                <a:spcPts val="2000"/>
              </a:lnSpc>
              <a:spcBef>
                <a:spcPts val="315"/>
              </a:spcBef>
              <a:spcAft>
                <a:spcPts val="0"/>
              </a:spcAft>
            </a:pPr>
            <a:r>
              <a:rPr lang="en-US" sz="1950" b="1" spc="-45" dirty="0">
                <a:solidFill>
                  <a:srgbClr val="000000"/>
                </a:solidFill>
                <a:latin typeface="Calibri" panose="02020603050405020304" pitchFamily="2"/>
              </a:rPr>
              <a:t>cluster </a:t>
            </a:r>
          </a:p>
          <a:p>
            <a:pPr marL="914400" marR="0" indent="0" algn="l">
              <a:lnSpc>
                <a:spcPts val="2200"/>
              </a:lnSpc>
              <a:spcBef>
                <a:spcPts val="490"/>
              </a:spcBef>
              <a:spcAft>
                <a:spcPts val="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Each block is typically 64MB or 128MB in size </a:t>
            </a:r>
          </a:p>
          <a:p>
            <a:pPr marL="548640" marR="0" indent="182880" algn="l">
              <a:lnSpc>
                <a:spcPts val="2400"/>
              </a:lnSpc>
              <a:spcBef>
                <a:spcPts val="1405"/>
              </a:spcBef>
              <a:spcAft>
                <a:spcPts val="0"/>
              </a:spcAft>
              <a:buFont typeface="Symbol"/>
              <a:buChar char="·"/>
            </a:pPr>
            <a:r>
              <a:rPr lang="en-US" sz="1950" b="1" spc="0" dirty="0">
                <a:solidFill>
                  <a:srgbClr val="000000"/>
                </a:solidFill>
                <a:latin typeface="Calibri" panose="02020603050405020304" pitchFamily="2"/>
              </a:rPr>
              <a:t>Each block is replicated mul</a:t>
            </a:r>
            <a:r>
              <a:rPr lang="en-US" sz="1850" b="1" spc="0" dirty="0">
                <a:solidFill>
                  <a:srgbClr val="000000"/>
                </a:solidFill>
                <a:latin typeface="Arial Narrow" panose="02020603050405020304" pitchFamily="2"/>
              </a:rPr>
              <a:t>ti</a:t>
            </a:r>
            <a:r>
              <a:rPr lang="en-US" sz="1950" b="1" spc="0" dirty="0">
                <a:solidFill>
                  <a:srgbClr val="000000"/>
                </a:solidFill>
                <a:latin typeface="Calibri" panose="02020603050405020304" pitchFamily="2"/>
              </a:rPr>
              <a:t>ple </a:t>
            </a:r>
            <a:r>
              <a:rPr lang="en-US" sz="1850" b="1" spc="0" dirty="0">
                <a:solidFill>
                  <a:srgbClr val="000000"/>
                </a:solidFill>
                <a:latin typeface="Arial Narrow" panose="02020603050405020304" pitchFamily="2"/>
              </a:rPr>
              <a:t>ti</a:t>
            </a:r>
            <a:r>
              <a:rPr lang="en-US" sz="1950" b="1" spc="0" dirty="0">
                <a:solidFill>
                  <a:srgbClr val="000000"/>
                </a:solidFill>
                <a:latin typeface="Calibri" panose="02020603050405020304" pitchFamily="2"/>
              </a:rPr>
              <a:t>mes </a:t>
            </a:r>
          </a:p>
          <a:p>
            <a:pPr marL="914400" marR="0" indent="0" algn="l">
              <a:lnSpc>
                <a:spcPts val="2300"/>
              </a:lnSpc>
              <a:spcBef>
                <a:spcPts val="455"/>
              </a:spcBef>
              <a:spcAft>
                <a:spcPts val="0"/>
              </a:spcAft>
            </a:pPr>
            <a:r>
              <a:rPr lang="en-US" sz="1550" spc="30" dirty="0">
                <a:solidFill>
                  <a:srgbClr val="107FA7"/>
                </a:solidFill>
                <a:latin typeface="Arial" panose="02020603050405020304" pitchFamily="2"/>
              </a:rPr>
              <a:t>–</a:t>
            </a:r>
            <a:r>
              <a:rPr lang="en-US" sz="1950" spc="30" dirty="0">
                <a:solidFill>
                  <a:srgbClr val="000000"/>
                </a:solidFill>
                <a:latin typeface="Calibri" panose="02020603050405020304" pitchFamily="2"/>
              </a:rPr>
              <a:t> Default is to replicate each block three </a:t>
            </a:r>
            <a:r>
              <a:rPr lang="en-US" sz="1800" spc="30" dirty="0">
                <a:solidFill>
                  <a:srgbClr val="000000"/>
                </a:solidFill>
                <a:latin typeface="Arial" panose="02020603050405020304" pitchFamily="2"/>
              </a:rPr>
              <a:t>ti</a:t>
            </a:r>
            <a:r>
              <a:rPr lang="en-US" sz="1950" spc="30" dirty="0">
                <a:solidFill>
                  <a:srgbClr val="000000"/>
                </a:solidFill>
                <a:latin typeface="Calibri" panose="02020603050405020304" pitchFamily="2"/>
              </a:rPr>
              <a:t>mes </a:t>
            </a:r>
          </a:p>
          <a:p>
            <a:pPr marL="914400" marR="0" indent="0" algn="l">
              <a:lnSpc>
                <a:spcPts val="2200"/>
              </a:lnSpc>
              <a:spcBef>
                <a:spcPts val="435"/>
              </a:spcBef>
              <a:spcAft>
                <a:spcPts val="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Replicas are stored on different nodes </a:t>
            </a:r>
          </a:p>
          <a:p>
            <a:pPr marL="1417320" marR="0" indent="0" algn="l">
              <a:lnSpc>
                <a:spcPts val="2200"/>
              </a:lnSpc>
              <a:spcBef>
                <a:spcPts val="445"/>
              </a:spcBef>
              <a:spcAft>
                <a:spcPts val="1411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This ensures both reliability and availability </a:t>
            </a:r>
          </a:p>
        </p:txBody>
      </p:sp>
      <p:sp>
        <p:nvSpPr>
          <p:cNvPr id="6" name="Text Placeholder 5"/>
          <p:cNvSpPr>
            <a:spLocks noGrp="1"/>
          </p:cNvSpPr>
          <p:nvPr>
            <p:ph type="body" idx="10"/>
          </p:nvPr>
        </p:nvSpPr>
        <p:spPr>
          <a:xfrm>
            <a:off x="1892935" y="6408420"/>
            <a:ext cx="690943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1"54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Hadoop Components: MapReduce </a:t>
            </a:r>
          </a:p>
        </p:txBody>
      </p:sp>
      <p:sp>
        <p:nvSpPr>
          <p:cNvPr id="3" name="Text Placeholder 2"/>
          <p:cNvSpPr>
            <a:spLocks noGrp="1"/>
          </p:cNvSpPr>
          <p:nvPr>
            <p:ph type="body" idx="10"/>
          </p:nvPr>
        </p:nvSpPr>
        <p:spPr>
          <a:xfrm>
            <a:off x="560705" y="1110615"/>
            <a:ext cx="7429500" cy="5116195"/>
          </a:xfrm>
          <a:prstGeom prst="rect">
            <a:avLst/>
          </a:prstGeom>
          <a:noFill/>
          <a:ln w="0" cmpd="sng">
            <a:noFill/>
            <a:prstDash val="solid"/>
          </a:ln>
        </p:spPr>
        <p:txBody>
          <a:bodyPr vert="horz" lIns="0" tIns="90805" rIns="0" bIns="0" anchor="t">
            <a:normAutofit/>
          </a:bodyPr>
          <a:lstStyle/>
          <a:p>
            <a:pPr marL="0" marR="0" indent="182880" algn="l">
              <a:lnSpc>
                <a:spcPts val="2100"/>
              </a:lnSpc>
              <a:spcAft>
                <a:spcPts val="0"/>
              </a:spcAft>
              <a:buFont typeface="Symbol"/>
              <a:buChar char="·"/>
            </a:pPr>
            <a:r>
              <a:rPr lang="en-US" sz="1950" b="1" spc="-25" dirty="0">
                <a:solidFill>
                  <a:srgbClr val="000000"/>
                </a:solidFill>
                <a:latin typeface="Calibri" panose="02020603050405020304" pitchFamily="2"/>
              </a:rPr>
              <a:t>MapReduce is the system used to process data in the Hadoop cluster </a:t>
            </a:r>
          </a:p>
          <a:p>
            <a:pPr marL="0" marR="0" indent="182880" algn="l">
              <a:lnSpc>
                <a:spcPts val="2100"/>
              </a:lnSpc>
              <a:spcBef>
                <a:spcPts val="1690"/>
              </a:spcBef>
              <a:spcAft>
                <a:spcPts val="0"/>
              </a:spcAft>
              <a:buFont typeface="Symbol"/>
              <a:buChar char="·"/>
            </a:pPr>
            <a:r>
              <a:rPr lang="en-US" sz="1950" b="1" spc="-15" dirty="0">
                <a:solidFill>
                  <a:srgbClr val="000000"/>
                </a:solidFill>
                <a:latin typeface="Calibri" panose="02020603050405020304" pitchFamily="2"/>
              </a:rPr>
              <a:t>Consists of two phases: Map, and then Reduce </a:t>
            </a:r>
          </a:p>
          <a:p>
            <a:pPr marL="365760" marR="0" indent="0" algn="l">
              <a:lnSpc>
                <a:spcPts val="2300"/>
              </a:lnSpc>
              <a:spcBef>
                <a:spcPts val="480"/>
              </a:spcBef>
              <a:spcAft>
                <a:spcPts val="0"/>
              </a:spcAft>
            </a:pPr>
            <a:r>
              <a:rPr lang="en-US" sz="1550" spc="40" dirty="0">
                <a:solidFill>
                  <a:srgbClr val="107FA7"/>
                </a:solidFill>
                <a:latin typeface="Arial" panose="02020603050405020304" pitchFamily="2"/>
              </a:rPr>
              <a:t>–</a:t>
            </a:r>
            <a:r>
              <a:rPr lang="en-US" sz="1950" spc="40" dirty="0">
                <a:solidFill>
                  <a:srgbClr val="000000"/>
                </a:solidFill>
                <a:latin typeface="Calibri" panose="02020603050405020304" pitchFamily="2"/>
              </a:rPr>
              <a:t> Between the two is a stage known as the </a:t>
            </a:r>
            <a:r>
              <a:rPr lang="en-US" sz="2000" i="1" spc="40" dirty="0">
                <a:solidFill>
                  <a:srgbClr val="000000"/>
                </a:solidFill>
                <a:latin typeface="Calibri" panose="02020603050405020304" pitchFamily="2"/>
              </a:rPr>
              <a:t>shuffle and sort </a:t>
            </a:r>
          </a:p>
          <a:p>
            <a:pPr marL="0" marR="0" indent="182880" algn="l">
              <a:lnSpc>
                <a:spcPts val="2200"/>
              </a:lnSpc>
              <a:spcBef>
                <a:spcPts val="1615"/>
              </a:spcBef>
              <a:spcAft>
                <a:spcPts val="0"/>
              </a:spcAft>
              <a:buFont typeface="Symbol"/>
              <a:buChar char="·"/>
            </a:pPr>
            <a:r>
              <a:rPr lang="en-US" sz="1950" b="1" spc="-10" dirty="0">
                <a:solidFill>
                  <a:srgbClr val="000000"/>
                </a:solidFill>
                <a:latin typeface="Calibri" panose="02020603050405020304" pitchFamily="2"/>
              </a:rPr>
              <a:t>Each Map task operates on a discrete por</a:t>
            </a:r>
            <a:r>
              <a:rPr lang="en-US" sz="1850" b="1" spc="-15" dirty="0">
                <a:solidFill>
                  <a:srgbClr val="000000"/>
                </a:solidFill>
                <a:latin typeface="Arial" panose="02020603050405020304" pitchFamily="2"/>
              </a:rPr>
              <a:t>ti</a:t>
            </a:r>
            <a:r>
              <a:rPr lang="en-US" sz="1950" b="1" spc="-10" dirty="0">
                <a:solidFill>
                  <a:srgbClr val="000000"/>
                </a:solidFill>
                <a:latin typeface="Calibri" panose="02020603050405020304" pitchFamily="2"/>
              </a:rPr>
              <a:t>on of the overall dataset </a:t>
            </a:r>
          </a:p>
          <a:p>
            <a:pPr marL="365760" marR="0" indent="0" algn="l">
              <a:lnSpc>
                <a:spcPts val="2200"/>
              </a:lnSpc>
              <a:spcBef>
                <a:spcPts val="425"/>
              </a:spcBef>
              <a:spcAft>
                <a:spcPts val="0"/>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Typically one HDFS block of data </a:t>
            </a:r>
          </a:p>
          <a:p>
            <a:pPr marL="0" marR="0" indent="182880" algn="l">
              <a:lnSpc>
                <a:spcPts val="2200"/>
              </a:lnSpc>
              <a:spcBef>
                <a:spcPts val="1610"/>
              </a:spcBef>
              <a:spcAft>
                <a:spcPts val="0"/>
              </a:spcAft>
              <a:buFont typeface="Symbol"/>
              <a:buChar char="·"/>
            </a:pPr>
            <a:r>
              <a:rPr lang="en-US" sz="1950" b="1" spc="-10" dirty="0">
                <a:solidFill>
                  <a:srgbClr val="000000"/>
                </a:solidFill>
                <a:latin typeface="Calibri" panose="02020603050405020304" pitchFamily="2"/>
              </a:rPr>
              <a:t>A</a:t>
            </a:r>
            <a:r>
              <a:rPr lang="en-US" sz="1850" b="1" spc="-15" dirty="0">
                <a:solidFill>
                  <a:srgbClr val="000000"/>
                </a:solidFill>
                <a:latin typeface="Arial" panose="02020603050405020304" pitchFamily="2"/>
              </a:rPr>
              <a:t>ft</a:t>
            </a:r>
            <a:r>
              <a:rPr lang="en-US" sz="1950" b="1" spc="-10" dirty="0">
                <a:solidFill>
                  <a:srgbClr val="000000"/>
                </a:solidFill>
                <a:latin typeface="Calibri" panose="02020603050405020304" pitchFamily="2"/>
              </a:rPr>
              <a:t>er all Maps are complete, the MapReduce system distributes the </a:t>
            </a:r>
          </a:p>
          <a:p>
            <a:pPr marL="182880" marR="0" indent="0" algn="l">
              <a:lnSpc>
                <a:spcPts val="2000"/>
              </a:lnSpc>
              <a:spcBef>
                <a:spcPts val="285"/>
              </a:spcBef>
              <a:spcAft>
                <a:spcPts val="0"/>
              </a:spcAft>
            </a:pPr>
            <a:r>
              <a:rPr lang="en-US" sz="1950" b="1" spc="-20" dirty="0">
                <a:solidFill>
                  <a:srgbClr val="000000"/>
                </a:solidFill>
                <a:latin typeface="Calibri" panose="02020603050405020304" pitchFamily="2"/>
              </a:rPr>
              <a:t>intermediate data to nodes which perform the Reduce phase </a:t>
            </a:r>
          </a:p>
          <a:p>
            <a:pPr marL="365760" marR="0" indent="0" algn="l">
              <a:lnSpc>
                <a:spcPts val="2200"/>
              </a:lnSpc>
              <a:spcBef>
                <a:spcPts val="520"/>
              </a:spcBef>
              <a:spcAft>
                <a:spcPts val="15405"/>
              </a:spcAft>
            </a:pPr>
            <a:r>
              <a:rPr lang="en-US" sz="1550" spc="25" dirty="0">
                <a:solidFill>
                  <a:srgbClr val="107FA7"/>
                </a:solidFill>
                <a:latin typeface="Arial" panose="02020603050405020304" pitchFamily="2"/>
              </a:rPr>
              <a:t>–</a:t>
            </a:r>
            <a:r>
              <a:rPr lang="en-US" sz="1950" spc="25" dirty="0">
                <a:solidFill>
                  <a:srgbClr val="000000"/>
                </a:solidFill>
                <a:latin typeface="Calibri" panose="02020603050405020304" pitchFamily="2"/>
              </a:rPr>
              <a:t> Much more on this later!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1"55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137160" marR="0" indent="0" algn="l">
              <a:lnSpc>
                <a:spcPts val="2000"/>
              </a:lnSpc>
              <a:spcAft>
                <a:spcPts val="1390"/>
              </a:spcAft>
            </a:pPr>
            <a:r>
              <a:rPr lang="en-US" sz="1950" b="1" spc="10">
                <a:solidFill>
                  <a:srgbClr val="107FA7"/>
                </a:solidFill>
                <a:latin typeface="Calibri" panose="02020603050405020304" pitchFamily="2"/>
              </a:rPr>
              <a:t>Hadoop Basic Concepts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lstStyle/>
          <a:p>
            <a:pPr marL="137160" marR="0" indent="228600" algn="l">
              <a:lnSpc>
                <a:spcPts val="2100"/>
              </a:lnSpc>
              <a:spcAft>
                <a:spcPts val="0"/>
              </a:spcAft>
              <a:buFont typeface="Symbol"/>
              <a:buChar char="·"/>
            </a:pPr>
            <a:r>
              <a:rPr lang="en-US" sz="1950" spc="5">
                <a:solidFill>
                  <a:srgbClr val="A6A6A6"/>
                </a:solidFill>
                <a:latin typeface="Calibri" panose="02020603050405020304" pitchFamily="2"/>
              </a:rPr>
              <a:t>What is Hadoop? </a:t>
            </a:r>
          </a:p>
          <a:p>
            <a:pPr marL="137160" marR="0" indent="228600" algn="l">
              <a:lnSpc>
                <a:spcPts val="2100"/>
              </a:lnSpc>
              <a:spcBef>
                <a:spcPts val="1470"/>
              </a:spcBef>
              <a:spcAft>
                <a:spcPts val="0"/>
              </a:spcAft>
              <a:buFont typeface="Symbol"/>
              <a:buChar char="·"/>
            </a:pPr>
            <a:r>
              <a:rPr lang="en-US" sz="1950" b="1" spc="15">
                <a:solidFill>
                  <a:srgbClr val="000000"/>
                </a:solidFill>
                <a:latin typeface="Calibri" panose="02020603050405020304" pitchFamily="2"/>
              </a:rPr>
              <a:t>The Hadoop Distributed File System (HDFS) </a:t>
            </a:r>
          </a:p>
          <a:p>
            <a:pPr marL="137160" marR="0" indent="228600" algn="l">
              <a:lnSpc>
                <a:spcPts val="2100"/>
              </a:lnSpc>
              <a:spcBef>
                <a:spcPts val="1470"/>
              </a:spcBef>
              <a:spcAft>
                <a:spcPts val="22965"/>
              </a:spcAft>
              <a:buFont typeface="Symbol"/>
              <a:buChar char="·"/>
            </a:pPr>
            <a:r>
              <a:rPr lang="en-US" sz="1950" spc="10">
                <a:solidFill>
                  <a:srgbClr val="A6A6A6"/>
                </a:solidFill>
                <a:latin typeface="Calibri" panose="02020603050405020304" pitchFamily="2"/>
              </a:rPr>
              <a:t>How MapReduce Works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1"56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3883025"/>
            <a:ext cx="9144000" cy="2974975"/>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5">
                <a:solidFill>
                  <a:srgbClr val="107FA7"/>
                </a:solidFill>
                <a:latin typeface="Calibri" panose="02020603050405020304" pitchFamily="2"/>
              </a:rPr>
              <a:t>HDFS Basic Concepts </a:t>
            </a:r>
          </a:p>
        </p:txBody>
      </p:sp>
      <p:sp>
        <p:nvSpPr>
          <p:cNvPr id="3" name="Text Placeholder 2"/>
          <p:cNvSpPr>
            <a:spLocks noGrp="1"/>
          </p:cNvSpPr>
          <p:nvPr>
            <p:ph type="body" idx="10"/>
          </p:nvPr>
        </p:nvSpPr>
        <p:spPr>
          <a:xfrm>
            <a:off x="0" y="986790"/>
            <a:ext cx="9144000" cy="2896235"/>
          </a:xfrm>
          <a:prstGeom prst="rect">
            <a:avLst/>
          </a:prstGeom>
          <a:noFill/>
          <a:ln w="0" cmpd="sng">
            <a:noFill/>
            <a:prstDash val="solid"/>
          </a:ln>
        </p:spPr>
        <p:txBody>
          <a:bodyPr vert="horz" lIns="0" tIns="214630" rIns="0" bIns="0" anchor="t">
            <a:normAutofit/>
          </a:bodyPr>
          <a:lstStyle/>
          <a:p>
            <a:pPr marL="548640" marR="0" indent="182880" algn="just">
              <a:lnSpc>
                <a:spcPts val="2200"/>
              </a:lnSpc>
              <a:spcAft>
                <a:spcPts val="0"/>
              </a:spcAft>
              <a:buFont typeface="Symbol"/>
              <a:buChar char="·"/>
            </a:pPr>
            <a:r>
              <a:rPr lang="en-US" sz="1950" b="1" spc="-10">
                <a:solidFill>
                  <a:srgbClr val="000000"/>
                </a:solidFill>
                <a:latin typeface="Calibri" panose="02020603050405020304" pitchFamily="2"/>
              </a:rPr>
              <a:t>HDFS is a filesystem wri</a:t>
            </a:r>
            <a:r>
              <a:rPr lang="en-US" sz="1750" b="1" spc="-10">
                <a:solidFill>
                  <a:srgbClr val="000000"/>
                </a:solidFill>
                <a:latin typeface="Arial" panose="02020603050405020304" pitchFamily="2"/>
              </a:rPr>
              <a:t>tt</a:t>
            </a:r>
            <a:r>
              <a:rPr lang="en-US" sz="1950" b="1" spc="-10">
                <a:solidFill>
                  <a:srgbClr val="000000"/>
                </a:solidFill>
                <a:latin typeface="Calibri" panose="02020603050405020304" pitchFamily="2"/>
              </a:rPr>
              <a:t>en in Java </a:t>
            </a:r>
          </a:p>
          <a:p>
            <a:pPr marL="914400" marR="0" indent="0" algn="just">
              <a:lnSpc>
                <a:spcPts val="2400"/>
              </a:lnSpc>
              <a:spcBef>
                <a:spcPts val="455"/>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Based on Google’s GFS </a:t>
            </a:r>
          </a:p>
          <a:p>
            <a:pPr marL="548640" marR="0" indent="182880" algn="just">
              <a:lnSpc>
                <a:spcPts val="2200"/>
              </a:lnSpc>
              <a:spcBef>
                <a:spcPts val="1445"/>
              </a:spcBef>
              <a:spcAft>
                <a:spcPts val="0"/>
              </a:spcAft>
              <a:buFont typeface="Symbol"/>
              <a:buChar char="·"/>
            </a:pPr>
            <a:r>
              <a:rPr lang="en-US" sz="1950" b="1" spc="-15">
                <a:solidFill>
                  <a:srgbClr val="000000"/>
                </a:solidFill>
                <a:latin typeface="Calibri" panose="02020603050405020304" pitchFamily="2"/>
              </a:rPr>
              <a:t>Sits on top of a na</a:t>
            </a:r>
            <a:r>
              <a:rPr lang="en-US" sz="1750" b="1" spc="-15">
                <a:solidFill>
                  <a:srgbClr val="000000"/>
                </a:solidFill>
                <a:latin typeface="Arial" panose="02020603050405020304" pitchFamily="2"/>
              </a:rPr>
              <a:t>ti</a:t>
            </a:r>
            <a:r>
              <a:rPr lang="en-US" sz="1950" b="1" spc="-15">
                <a:solidFill>
                  <a:srgbClr val="000000"/>
                </a:solidFill>
                <a:latin typeface="Calibri" panose="02020603050405020304" pitchFamily="2"/>
              </a:rPr>
              <a:t>ve filesystem </a:t>
            </a:r>
          </a:p>
          <a:p>
            <a:pPr marL="914400" marR="0" indent="0" algn="just">
              <a:lnSpc>
                <a:spcPts val="2400"/>
              </a:lnSpc>
              <a:spcBef>
                <a:spcPts val="4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Such as ext3, ext4 or xfs </a:t>
            </a:r>
          </a:p>
          <a:p>
            <a:pPr marL="548640" marR="0" indent="182880" algn="just">
              <a:lnSpc>
                <a:spcPts val="2100"/>
              </a:lnSpc>
              <a:spcBef>
                <a:spcPts val="1445"/>
              </a:spcBef>
              <a:spcAft>
                <a:spcPts val="0"/>
              </a:spcAft>
              <a:buFont typeface="Symbol"/>
              <a:buChar char="·"/>
            </a:pPr>
            <a:r>
              <a:rPr lang="en-US" sz="1950" b="1" spc="-15">
                <a:solidFill>
                  <a:srgbClr val="000000"/>
                </a:solidFill>
                <a:latin typeface="Calibri" panose="02020603050405020304" pitchFamily="2"/>
              </a:rPr>
              <a:t>Provides redundant storage for massive amounts of data </a:t>
            </a:r>
          </a:p>
          <a:p>
            <a:pPr marL="914400" marR="0" indent="0" algn="just">
              <a:lnSpc>
                <a:spcPts val="2400"/>
              </a:lnSpc>
              <a:spcBef>
                <a:spcPts val="515"/>
              </a:spcBef>
              <a:spcAft>
                <a:spcPts val="300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Using readily/available, industry/standard computers </a:t>
            </a:r>
          </a:p>
        </p:txBody>
      </p:sp>
      <p:sp>
        <p:nvSpPr>
          <p:cNvPr id="6" name="Text Placeholder 5"/>
          <p:cNvSpPr>
            <a:spLocks noGrp="1"/>
          </p:cNvSpPr>
          <p:nvPr>
            <p:ph type="body" idx="10"/>
          </p:nvPr>
        </p:nvSpPr>
        <p:spPr>
          <a:xfrm>
            <a:off x="3986530" y="4211320"/>
            <a:ext cx="536575" cy="281305"/>
          </a:xfrm>
          <a:prstGeom prst="rect">
            <a:avLst/>
          </a:prstGeom>
          <a:noFill/>
          <a:ln w="0" cmpd="sng">
            <a:noFill/>
            <a:prstDash val="solid"/>
          </a:ln>
        </p:spPr>
        <p:txBody>
          <a:bodyPr vert="horz" lIns="0" tIns="24130" rIns="0" bIns="0" anchor="t"/>
          <a:lstStyle/>
          <a:p>
            <a:pPr marL="0" marR="0" indent="0" algn="l">
              <a:lnSpc>
                <a:spcPts val="2000"/>
              </a:lnSpc>
              <a:spcAft>
                <a:spcPts val="0"/>
              </a:spcAft>
            </a:pPr>
            <a:r>
              <a:rPr lang="en-US" sz="1950" b="1" spc="-155">
                <a:solidFill>
                  <a:srgbClr val="000000"/>
                </a:solidFill>
                <a:latin typeface="Calibri" panose="02020603050405020304" pitchFamily="2"/>
              </a:rPr>
              <a:t>HDFS </a:t>
            </a:r>
          </a:p>
        </p:txBody>
      </p:sp>
      <p:sp>
        <p:nvSpPr>
          <p:cNvPr id="7" name="Text Placeholder 6"/>
          <p:cNvSpPr>
            <a:spLocks noGrp="1"/>
          </p:cNvSpPr>
          <p:nvPr>
            <p:ph type="body" idx="10"/>
          </p:nvPr>
        </p:nvSpPr>
        <p:spPr>
          <a:xfrm>
            <a:off x="3315970" y="4726305"/>
            <a:ext cx="1871980" cy="323215"/>
          </a:xfrm>
          <a:prstGeom prst="rect">
            <a:avLst/>
          </a:prstGeom>
          <a:noFill/>
          <a:ln w="0" cmpd="sng">
            <a:noFill/>
            <a:prstDash val="solid"/>
          </a:ln>
        </p:spPr>
        <p:txBody>
          <a:bodyPr vert="horz" lIns="0" tIns="37465" rIns="0" bIns="0" anchor="t">
            <a:normAutofit fontScale="95000"/>
          </a:bodyPr>
          <a:lstStyle/>
          <a:p>
            <a:pPr marL="0" marR="0" indent="0" algn="l">
              <a:lnSpc>
                <a:spcPts val="1900"/>
              </a:lnSpc>
              <a:spcAft>
                <a:spcPts val="290"/>
              </a:spcAft>
            </a:pPr>
            <a:r>
              <a:rPr lang="en-US" sz="1800" spc="-5">
                <a:solidFill>
                  <a:srgbClr val="000000"/>
                </a:solidFill>
                <a:latin typeface="Calibri" panose="02020603050405020304" pitchFamily="2"/>
              </a:rPr>
              <a:t>Na</a:t>
            </a:r>
            <a:r>
              <a:rPr lang="en-US" sz="1750" spc="0">
                <a:solidFill>
                  <a:srgbClr val="000000"/>
                </a:solidFill>
                <a:latin typeface="Arial" panose="02020603050405020304" pitchFamily="2"/>
              </a:rPr>
              <a:t>ti</a:t>
            </a:r>
            <a:r>
              <a:rPr lang="en-US" sz="1800" spc="-5">
                <a:solidFill>
                  <a:srgbClr val="000000"/>
                </a:solidFill>
                <a:latin typeface="Calibri" panose="02020603050405020304" pitchFamily="2"/>
              </a:rPr>
              <a:t>ve OS filesystem </a:t>
            </a:r>
          </a:p>
        </p:txBody>
      </p:sp>
      <p:sp>
        <p:nvSpPr>
          <p:cNvPr id="8" name="Text Placeholder 7"/>
          <p:cNvSpPr>
            <a:spLocks noGrp="1"/>
          </p:cNvSpPr>
          <p:nvPr>
            <p:ph type="body" idx="10"/>
          </p:nvPr>
        </p:nvSpPr>
        <p:spPr>
          <a:xfrm>
            <a:off x="3691255" y="5259705"/>
            <a:ext cx="1124585" cy="263525"/>
          </a:xfrm>
          <a:prstGeom prst="rect">
            <a:avLst/>
          </a:prstGeom>
          <a:noFill/>
          <a:ln w="0" cmpd="sng">
            <a:noFill/>
            <a:prstDash val="solid"/>
          </a:ln>
        </p:spPr>
        <p:txBody>
          <a:bodyPr vert="horz" lIns="0" tIns="25400" rIns="0" bIns="0" anchor="t">
            <a:normAutofit fontScale="80000" lnSpcReduction="10000"/>
          </a:bodyPr>
          <a:lstStyle/>
          <a:p>
            <a:pPr marL="0" marR="0" indent="0" algn="l">
              <a:lnSpc>
                <a:spcPts val="1900"/>
              </a:lnSpc>
              <a:spcAft>
                <a:spcPts val="20"/>
              </a:spcAft>
            </a:pPr>
            <a:r>
              <a:rPr lang="en-US" sz="1800" spc="-30">
                <a:solidFill>
                  <a:srgbClr val="000000"/>
                </a:solidFill>
                <a:latin typeface="Calibri" panose="02020603050405020304" pitchFamily="2"/>
              </a:rPr>
              <a:t>Disk Storage </a:t>
            </a:r>
          </a:p>
        </p:txBody>
      </p:sp>
      <p:sp>
        <p:nvSpPr>
          <p:cNvPr id="9" name="Text Placeholder 8"/>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1"57 </a:t>
            </a:r>
          </a:p>
        </p:txBody>
      </p:sp>
      <p:cxnSp>
        <p:nvCxnSpPr>
          <p:cNvPr id="10" name="Straight Connector 9"/>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10">
                <a:solidFill>
                  <a:srgbClr val="107FA7"/>
                </a:solidFill>
                <a:latin typeface="Calibri" panose="02020603050405020304" pitchFamily="2"/>
              </a:rPr>
              <a:t>How Files Are Stored in HDFS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548640" marR="0" indent="182880" algn="l">
              <a:lnSpc>
                <a:spcPts val="2100"/>
              </a:lnSpc>
              <a:spcAft>
                <a:spcPts val="0"/>
              </a:spcAft>
              <a:buFont typeface="Symbol"/>
              <a:buChar char="·"/>
            </a:pPr>
            <a:r>
              <a:rPr lang="en-US" sz="1950" b="1" spc="-15">
                <a:solidFill>
                  <a:srgbClr val="000000"/>
                </a:solidFill>
                <a:latin typeface="Calibri" panose="02020603050405020304" pitchFamily="2"/>
              </a:rPr>
              <a:t>Files are split into blocks </a:t>
            </a:r>
          </a:p>
          <a:p>
            <a:pPr marL="914400" marR="0" indent="0" algn="l">
              <a:lnSpc>
                <a:spcPts val="2300"/>
              </a:lnSpc>
              <a:spcBef>
                <a:spcPts val="51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Each block is usually 64MB or 128MB </a:t>
            </a:r>
          </a:p>
          <a:p>
            <a:pPr marL="548640" marR="0" indent="182880" algn="l">
              <a:lnSpc>
                <a:spcPts val="2200"/>
              </a:lnSpc>
              <a:spcBef>
                <a:spcPts val="1610"/>
              </a:spcBef>
              <a:spcAft>
                <a:spcPts val="0"/>
              </a:spcAft>
              <a:buFont typeface="Symbol"/>
              <a:buChar char="·"/>
            </a:pPr>
            <a:r>
              <a:rPr lang="en-US" sz="1950" b="1" spc="-10">
                <a:solidFill>
                  <a:srgbClr val="000000"/>
                </a:solidFill>
                <a:latin typeface="Calibri" panose="02020603050405020304" pitchFamily="2"/>
              </a:rPr>
              <a:t>Data is distributed across many machines at load </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me </a:t>
            </a:r>
          </a:p>
          <a:p>
            <a:pPr marL="914400" marR="0" indent="0" algn="l">
              <a:lnSpc>
                <a:spcPts val="2300"/>
              </a:lnSpc>
              <a:spcBef>
                <a:spcPts val="42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Different blocks from the same file will be stored on different machines </a:t>
            </a:r>
          </a:p>
          <a:p>
            <a:pPr marL="914400" marR="0" indent="0" algn="l">
              <a:lnSpc>
                <a:spcPts val="2300"/>
              </a:lnSpc>
              <a:spcBef>
                <a:spcPts val="43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This provides for efficient MapReduce processing (see later) </a:t>
            </a:r>
          </a:p>
          <a:p>
            <a:pPr marL="914400" marR="1143000" indent="182880" algn="l">
              <a:lnSpc>
                <a:spcPts val="2700"/>
              </a:lnSpc>
              <a:spcBef>
                <a:spcPts val="1125"/>
              </a:spcBef>
              <a:spcAft>
                <a:spcPts val="0"/>
              </a:spcAft>
              <a:buFont typeface="Symbol"/>
              <a:buChar char="·"/>
            </a:pPr>
            <a:r>
              <a:rPr lang="en-US" sz="1950" b="1" spc="0">
                <a:solidFill>
                  <a:srgbClr val="000000"/>
                </a:solidFill>
                <a:latin typeface="Calibri" panose="02020603050405020304" pitchFamily="2"/>
              </a:rPr>
              <a:t>Blocks are replicated across mul</a:t>
            </a:r>
            <a:r>
              <a:rPr lang="en-US" sz="1850" b="1" spc="0">
                <a:solidFill>
                  <a:srgbClr val="000000"/>
                </a:solidFill>
                <a:latin typeface="Arial" panose="02020603050405020304" pitchFamily="2"/>
              </a:rPr>
              <a:t>ti</a:t>
            </a:r>
            <a:r>
              <a:rPr lang="en-US" sz="1950" b="1" spc="0">
                <a:solidFill>
                  <a:srgbClr val="000000"/>
                </a:solidFill>
                <a:latin typeface="Calibri" panose="02020603050405020304" pitchFamily="2"/>
              </a:rPr>
              <a:t>ple machines, known as </a:t>
            </a:r>
            <a:r>
              <a:rPr lang="en-US" sz="1950" b="1" i="1" spc="0">
                <a:solidFill>
                  <a:srgbClr val="000000"/>
                </a:solidFill>
                <a:latin typeface="Calibri" panose="02020603050405020304" pitchFamily="2"/>
              </a:rPr>
              <a:t>DataNodes </a:t>
            </a: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Default replica</a:t>
            </a:r>
            <a:r>
              <a:rPr lang="en-US" sz="1850" spc="0">
                <a:solidFill>
                  <a:srgbClr val="000000"/>
                </a:solidFill>
                <a:latin typeface="Arial" panose="02020603050405020304" pitchFamily="2"/>
              </a:rPr>
              <a:t>ti</a:t>
            </a:r>
            <a:r>
              <a:rPr lang="en-US" sz="2000" spc="0">
                <a:solidFill>
                  <a:srgbClr val="000000"/>
                </a:solidFill>
                <a:latin typeface="Calibri" panose="02020603050405020304" pitchFamily="2"/>
              </a:rPr>
              <a:t>on is three/fold </a:t>
            </a:r>
          </a:p>
          <a:p>
            <a:pPr marL="0" marR="0" indent="0" algn="ctr">
              <a:lnSpc>
                <a:spcPts val="2300"/>
              </a:lnSpc>
              <a:spcBef>
                <a:spcPts val="415"/>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Meaning that each block exists on three different machines </a:t>
            </a:r>
          </a:p>
          <a:p>
            <a:pPr marL="731520" marR="640080" indent="182880" algn="l">
              <a:lnSpc>
                <a:spcPts val="2400"/>
              </a:lnSpc>
              <a:spcBef>
                <a:spcPts val="1335"/>
              </a:spcBef>
              <a:spcAft>
                <a:spcPts val="0"/>
              </a:spcAft>
              <a:buFont typeface="Symbol"/>
              <a:buChar char="·"/>
            </a:pPr>
            <a:r>
              <a:rPr lang="en-US" sz="1950" b="1" spc="0">
                <a:solidFill>
                  <a:srgbClr val="000000"/>
                </a:solidFill>
                <a:latin typeface="Calibri" panose="02020603050405020304" pitchFamily="2"/>
              </a:rPr>
              <a:t>A master node called the </a:t>
            </a:r>
            <a:r>
              <a:rPr lang="en-US" sz="1950" b="1" i="1" spc="0">
                <a:solidFill>
                  <a:srgbClr val="000000"/>
                </a:solidFill>
                <a:latin typeface="Calibri" panose="02020603050405020304" pitchFamily="2"/>
              </a:rPr>
              <a:t>NameNode </a:t>
            </a:r>
            <a:r>
              <a:rPr lang="en-US" sz="1950" b="1" spc="0">
                <a:solidFill>
                  <a:srgbClr val="000000"/>
                </a:solidFill>
                <a:latin typeface="Calibri" panose="02020603050405020304" pitchFamily="2"/>
              </a:rPr>
              <a:t>keeps track of which blocks make up a file, and where those blocks are located </a:t>
            </a:r>
          </a:p>
          <a:p>
            <a:pPr marL="914400" marR="0" indent="0" algn="l">
              <a:lnSpc>
                <a:spcPts val="2400"/>
              </a:lnSpc>
              <a:spcBef>
                <a:spcPts val="490"/>
              </a:spcBef>
              <a:spcAft>
                <a:spcPts val="7155"/>
              </a:spcAft>
            </a:pPr>
            <a:r>
              <a:rPr lang="en-US" sz="1550" spc="20">
                <a:solidFill>
                  <a:srgbClr val="107FA7"/>
                </a:solidFill>
                <a:latin typeface="Arial" panose="02020603050405020304" pitchFamily="2"/>
              </a:rPr>
              <a:t>–</a:t>
            </a:r>
            <a:r>
              <a:rPr lang="en-US" sz="2000" spc="20">
                <a:solidFill>
                  <a:srgbClr val="000000"/>
                </a:solidFill>
                <a:latin typeface="Calibri" panose="02020603050405020304" pitchFamily="2"/>
              </a:rPr>
              <a:t> Known as the </a:t>
            </a:r>
            <a:r>
              <a:rPr lang="en-US" sz="1950" i="1" spc="20">
                <a:solidFill>
                  <a:srgbClr val="000000"/>
                </a:solidFill>
                <a:latin typeface="Calibri" panose="02020603050405020304" pitchFamily="2"/>
              </a:rPr>
              <a:t>metadata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1"58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87705"/>
          </a:xfrm>
          <a:prstGeom prst="rect">
            <a:avLst/>
          </a:prstGeom>
          <a:noFill/>
          <a:ln w="0" cmpd="sng">
            <a:noFill/>
            <a:prstDash val="solid"/>
          </a:ln>
        </p:spPr>
        <p:txBody>
          <a:bodyPr vert="horz" lIns="0" tIns="37465" rIns="0" bIns="0" anchor="t"/>
          <a:lstStyle/>
          <a:p>
            <a:pPr marL="457200" marR="0" indent="0" algn="l">
              <a:lnSpc>
                <a:spcPts val="2500"/>
              </a:lnSpc>
              <a:spcAft>
                <a:spcPts val="2635"/>
              </a:spcAft>
            </a:pPr>
            <a:r>
              <a:rPr lang="en-US" sz="2350" spc="10">
                <a:solidFill>
                  <a:srgbClr val="107FA7"/>
                </a:solidFill>
                <a:latin typeface="Calibri" panose="02020603050405020304" pitchFamily="2"/>
              </a:rPr>
              <a:t>Facts About Apache Hadoop </a:t>
            </a:r>
          </a:p>
        </p:txBody>
      </p:sp>
      <p:sp>
        <p:nvSpPr>
          <p:cNvPr id="3" name="Text Placeholder 2"/>
          <p:cNvSpPr>
            <a:spLocks noGrp="1"/>
          </p:cNvSpPr>
          <p:nvPr>
            <p:ph type="body" idx="10"/>
          </p:nvPr>
        </p:nvSpPr>
        <p:spPr>
          <a:xfrm>
            <a:off x="560705" y="1119505"/>
            <a:ext cx="5829300" cy="5107305"/>
          </a:xfrm>
          <a:prstGeom prst="rect">
            <a:avLst/>
          </a:prstGeom>
          <a:noFill/>
          <a:ln w="0" cmpd="sng">
            <a:noFill/>
            <a:prstDash val="solid"/>
          </a:ln>
        </p:spPr>
        <p:txBody>
          <a:bodyPr vert="horz" lIns="0" tIns="81915" rIns="0" bIns="0" anchor="t">
            <a:normAutofit/>
          </a:bodyPr>
          <a:lstStyle/>
          <a:p>
            <a:pPr marL="0" marR="0" indent="182880" algn="just">
              <a:lnSpc>
                <a:spcPts val="2100"/>
              </a:lnSpc>
              <a:spcAft>
                <a:spcPts val="0"/>
              </a:spcAft>
              <a:buFont typeface="Symbol"/>
              <a:buChar char="·"/>
            </a:pPr>
            <a:r>
              <a:rPr lang="en-US" sz="1950" b="1" spc="-25" dirty="0">
                <a:solidFill>
                  <a:srgbClr val="000000"/>
                </a:solidFill>
                <a:latin typeface="Calibri" panose="02020603050405020304" pitchFamily="2"/>
              </a:rPr>
              <a:t>Open source </a:t>
            </a:r>
          </a:p>
          <a:p>
            <a:pPr marL="0" marR="0" indent="182880" algn="just">
              <a:lnSpc>
                <a:spcPts val="2100"/>
              </a:lnSpc>
              <a:spcBef>
                <a:spcPts val="1690"/>
              </a:spcBef>
              <a:spcAft>
                <a:spcPts val="0"/>
              </a:spcAft>
              <a:buFont typeface="Symbol"/>
              <a:buChar char="·"/>
            </a:pPr>
            <a:r>
              <a:rPr lang="en-US" sz="1950" b="1" spc="-15" dirty="0">
                <a:solidFill>
                  <a:srgbClr val="000000"/>
                </a:solidFill>
                <a:latin typeface="Calibri" panose="02020603050405020304" pitchFamily="2"/>
              </a:rPr>
              <a:t>Around 60 committers from ~10 companies </a:t>
            </a:r>
          </a:p>
          <a:p>
            <a:pPr marL="365760" marR="0" indent="0" algn="just">
              <a:lnSpc>
                <a:spcPts val="2200"/>
              </a:lnSpc>
              <a:spcBef>
                <a:spcPts val="48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Cloudera, Yahoo!, Facebook, Apple, and more </a:t>
            </a:r>
          </a:p>
          <a:p>
            <a:pPr marL="0" marR="0" indent="182880" algn="just">
              <a:lnSpc>
                <a:spcPts val="2200"/>
              </a:lnSpc>
              <a:spcBef>
                <a:spcPts val="1645"/>
              </a:spcBef>
              <a:spcAft>
                <a:spcPts val="0"/>
              </a:spcAft>
              <a:buFont typeface="Symbol"/>
              <a:buChar char="·"/>
            </a:pPr>
            <a:r>
              <a:rPr lang="en-US" sz="1950" b="1" spc="-25" dirty="0">
                <a:solidFill>
                  <a:srgbClr val="000000"/>
                </a:solidFill>
                <a:latin typeface="Calibri" panose="02020603050405020304" pitchFamily="2"/>
              </a:rPr>
              <a:t>Hundreds of contributors wri</a:t>
            </a:r>
            <a:r>
              <a:rPr lang="en-US" sz="1850" b="1" spc="-30" dirty="0">
                <a:solidFill>
                  <a:srgbClr val="000000"/>
                </a:solidFill>
                <a:latin typeface="Arial" panose="02020603050405020304" pitchFamily="2"/>
              </a:rPr>
              <a:t>ti</a:t>
            </a:r>
            <a:r>
              <a:rPr lang="en-US" sz="1950" b="1" spc="-25" dirty="0">
                <a:solidFill>
                  <a:srgbClr val="000000"/>
                </a:solidFill>
                <a:latin typeface="Calibri" panose="02020603050405020304" pitchFamily="2"/>
              </a:rPr>
              <a:t>ng features, fixing bugs </a:t>
            </a:r>
          </a:p>
          <a:p>
            <a:pPr marL="0" marR="0" indent="182880" algn="just">
              <a:lnSpc>
                <a:spcPts val="2200"/>
              </a:lnSpc>
              <a:spcBef>
                <a:spcPts val="1595"/>
              </a:spcBef>
              <a:spcAft>
                <a:spcPts val="23165"/>
              </a:spcAft>
              <a:buFont typeface="Symbol"/>
              <a:buChar char="·"/>
            </a:pPr>
            <a:r>
              <a:rPr lang="en-US" sz="1950" b="1" spc="-10" dirty="0">
                <a:solidFill>
                  <a:srgbClr val="000000"/>
                </a:solidFill>
                <a:latin typeface="Calibri" panose="02020603050405020304" pitchFamily="2"/>
              </a:rPr>
              <a:t>Many related projects, applica</a:t>
            </a:r>
            <a:r>
              <a:rPr lang="en-US" sz="1850" b="1" spc="-15" dirty="0">
                <a:solidFill>
                  <a:srgbClr val="000000"/>
                </a:solidFill>
                <a:latin typeface="Arial" panose="02020603050405020304" pitchFamily="2"/>
              </a:rPr>
              <a:t>ti</a:t>
            </a:r>
            <a:r>
              <a:rPr lang="en-US" sz="1950" b="1" spc="-10" dirty="0">
                <a:solidFill>
                  <a:srgbClr val="000000"/>
                </a:solidFill>
                <a:latin typeface="Calibri" panose="02020603050405020304" pitchFamily="2"/>
              </a:rPr>
              <a:t>ons, tools, etc. </a:t>
            </a:r>
          </a:p>
        </p:txBody>
      </p:sp>
      <p:sp>
        <p:nvSpPr>
          <p:cNvPr id="6" name="Text Placeholder 5"/>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1"7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2355850"/>
            <a:ext cx="9144000" cy="450215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400"/>
              </a:lnSpc>
              <a:spcAft>
                <a:spcPts val="1580"/>
              </a:spcAft>
            </a:pPr>
            <a:r>
              <a:rPr lang="en-US" sz="2350" spc="5">
                <a:solidFill>
                  <a:srgbClr val="107FA7"/>
                </a:solidFill>
                <a:latin typeface="Calibri" panose="02020603050405020304" pitchFamily="2"/>
              </a:rPr>
              <a:t>How Files are Stored (1) </a:t>
            </a:r>
          </a:p>
        </p:txBody>
      </p:sp>
      <p:sp>
        <p:nvSpPr>
          <p:cNvPr id="3" name="Text Placeholder 2"/>
          <p:cNvSpPr>
            <a:spLocks noGrp="1"/>
          </p:cNvSpPr>
          <p:nvPr>
            <p:ph type="body" idx="10"/>
          </p:nvPr>
        </p:nvSpPr>
        <p:spPr>
          <a:xfrm>
            <a:off x="0" y="986790"/>
            <a:ext cx="9144000" cy="1369060"/>
          </a:xfrm>
          <a:prstGeom prst="rect">
            <a:avLst/>
          </a:prstGeom>
          <a:noFill/>
          <a:ln w="0" cmpd="sng">
            <a:noFill/>
            <a:prstDash val="solid"/>
          </a:ln>
        </p:spPr>
        <p:txBody>
          <a:bodyPr vert="horz" lIns="0" tIns="206375" rIns="0" bIns="0" anchor="t"/>
          <a:lstStyle/>
          <a:p>
            <a:pPr marL="548640" marR="0" indent="0" algn="l">
              <a:lnSpc>
                <a:spcPts val="2200"/>
              </a:lnSpc>
              <a:spcAft>
                <a:spcPts val="6910"/>
              </a:spcAft>
            </a:pPr>
            <a:r>
              <a:rPr lang="en-US" sz="750" spc="-15">
                <a:solidFill>
                  <a:srgbClr val="2CA5C9"/>
                </a:solidFill>
                <a:latin typeface="Wingdings" panose="02020603050405020304" pitchFamily="2"/>
              </a:rPr>
              <a:t>!</a:t>
            </a:r>
            <a:r>
              <a:rPr lang="en-US" sz="1950" b="1" spc="-10">
                <a:solidFill>
                  <a:srgbClr val="000000"/>
                </a:solidFill>
                <a:latin typeface="Calibri" panose="02020603050405020304" pitchFamily="2"/>
              </a:rPr>
              <a:t> Data files are split into blocks and distributed to data nodes </a:t>
            </a:r>
          </a:p>
        </p:txBody>
      </p:sp>
      <p:sp>
        <p:nvSpPr>
          <p:cNvPr id="6" name="Text Placeholder 5"/>
          <p:cNvSpPr>
            <a:spLocks noGrp="1"/>
          </p:cNvSpPr>
          <p:nvPr>
            <p:ph type="body" idx="10"/>
          </p:nvPr>
        </p:nvSpPr>
        <p:spPr>
          <a:xfrm>
            <a:off x="2298065" y="3013075"/>
            <a:ext cx="57340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1 </a:t>
            </a:r>
          </a:p>
        </p:txBody>
      </p:sp>
      <p:sp>
        <p:nvSpPr>
          <p:cNvPr id="7" name="Text Placeholder 6"/>
          <p:cNvSpPr>
            <a:spLocks noGrp="1"/>
          </p:cNvSpPr>
          <p:nvPr>
            <p:ph type="body" idx="10"/>
          </p:nvPr>
        </p:nvSpPr>
        <p:spPr>
          <a:xfrm>
            <a:off x="661670" y="3561715"/>
            <a:ext cx="786130" cy="817880"/>
          </a:xfrm>
          <a:prstGeom prst="rect">
            <a:avLst/>
          </a:prstGeom>
          <a:noFill/>
          <a:ln w="0" cmpd="sng">
            <a:noFill/>
            <a:prstDash val="solid"/>
          </a:ln>
        </p:spPr>
        <p:txBody>
          <a:bodyPr vert="horz" lIns="0" tIns="37465" rIns="0" bIns="0" anchor="t"/>
          <a:lstStyle/>
          <a:p>
            <a:pPr marL="137160" marR="0" indent="0" algn="l">
              <a:lnSpc>
                <a:spcPts val="1900"/>
              </a:lnSpc>
              <a:spcAft>
                <a:spcPts val="0"/>
              </a:spcAft>
            </a:pPr>
            <a:r>
              <a:rPr lang="en-US" sz="1800" spc="-5">
                <a:solidFill>
                  <a:srgbClr val="FFFFFF"/>
                </a:solidFill>
                <a:latin typeface="Calibri" panose="02020603050405020304" pitchFamily="2"/>
              </a:rPr>
              <a:t>Very </a:t>
            </a:r>
          </a:p>
          <a:p>
            <a:pPr marL="137160" marR="0" indent="0" algn="l">
              <a:lnSpc>
                <a:spcPts val="1900"/>
              </a:lnSpc>
              <a:spcBef>
                <a:spcPts val="265"/>
              </a:spcBef>
              <a:spcAft>
                <a:spcPts val="0"/>
              </a:spcAft>
            </a:pPr>
            <a:r>
              <a:rPr lang="en-US" sz="1800" spc="-35">
                <a:solidFill>
                  <a:srgbClr val="FFFFFF"/>
                </a:solidFill>
                <a:latin typeface="Calibri" panose="02020603050405020304" pitchFamily="2"/>
              </a:rPr>
              <a:t>Large </a:t>
            </a:r>
          </a:p>
          <a:p>
            <a:pPr marL="0" marR="0" indent="0" algn="l">
              <a:lnSpc>
                <a:spcPts val="1800"/>
              </a:lnSpc>
              <a:spcBef>
                <a:spcPts val="330"/>
              </a:spcBef>
              <a:spcAft>
                <a:spcPts val="0"/>
              </a:spcAft>
            </a:pPr>
            <a:r>
              <a:rPr lang="en-US" sz="1800" spc="-85">
                <a:solidFill>
                  <a:srgbClr val="FFFFFF"/>
                </a:solidFill>
                <a:latin typeface="Calibri" panose="02020603050405020304" pitchFamily="2"/>
              </a:rPr>
              <a:t>Data File </a:t>
            </a:r>
          </a:p>
        </p:txBody>
      </p:sp>
      <p:sp>
        <p:nvSpPr>
          <p:cNvPr id="8" name="Text Placeholder 7"/>
          <p:cNvSpPr>
            <a:spLocks noGrp="1"/>
          </p:cNvSpPr>
          <p:nvPr>
            <p:ph type="body" idx="10"/>
          </p:nvPr>
        </p:nvSpPr>
        <p:spPr>
          <a:xfrm>
            <a:off x="2301240" y="3856990"/>
            <a:ext cx="57277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2 </a:t>
            </a:r>
          </a:p>
        </p:txBody>
      </p:sp>
      <p:sp>
        <p:nvSpPr>
          <p:cNvPr id="9" name="Text Placeholder 8"/>
          <p:cNvSpPr>
            <a:spLocks noGrp="1"/>
          </p:cNvSpPr>
          <p:nvPr>
            <p:ph type="body" idx="10"/>
          </p:nvPr>
        </p:nvSpPr>
        <p:spPr>
          <a:xfrm>
            <a:off x="2301240" y="4798695"/>
            <a:ext cx="57023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3 </a:t>
            </a:r>
          </a:p>
        </p:txBody>
      </p:sp>
      <p:sp>
        <p:nvSpPr>
          <p:cNvPr id="10" name="Text Placeholder 9"/>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1"59 </a:t>
            </a:r>
          </a:p>
        </p:txBody>
      </p:sp>
      <p:cxnSp>
        <p:nvCxnSpPr>
          <p:cNvPr id="11" name="Straight Connector 10"/>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2355850"/>
            <a:ext cx="9144000" cy="450215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400"/>
              </a:lnSpc>
              <a:spcAft>
                <a:spcPts val="1580"/>
              </a:spcAft>
            </a:pPr>
            <a:r>
              <a:rPr lang="en-US" sz="2350" spc="5">
                <a:solidFill>
                  <a:srgbClr val="107FA7"/>
                </a:solidFill>
                <a:latin typeface="Calibri" panose="02020603050405020304" pitchFamily="2"/>
              </a:rPr>
              <a:t>How Files are Stored (2) </a:t>
            </a:r>
          </a:p>
        </p:txBody>
      </p:sp>
      <p:sp>
        <p:nvSpPr>
          <p:cNvPr id="3" name="Text Placeholder 2"/>
          <p:cNvSpPr>
            <a:spLocks noGrp="1"/>
          </p:cNvSpPr>
          <p:nvPr>
            <p:ph type="body" idx="10"/>
          </p:nvPr>
        </p:nvSpPr>
        <p:spPr>
          <a:xfrm>
            <a:off x="0" y="986790"/>
            <a:ext cx="9144000" cy="1369060"/>
          </a:xfrm>
          <a:prstGeom prst="rect">
            <a:avLst/>
          </a:prstGeom>
          <a:noFill/>
          <a:ln w="0" cmpd="sng">
            <a:noFill/>
            <a:prstDash val="solid"/>
          </a:ln>
        </p:spPr>
        <p:txBody>
          <a:bodyPr vert="horz" lIns="0" tIns="206375" rIns="0" bIns="0" anchor="t"/>
          <a:lstStyle/>
          <a:p>
            <a:pPr marL="548640" marR="0" indent="0" algn="l">
              <a:lnSpc>
                <a:spcPts val="2200"/>
              </a:lnSpc>
              <a:spcAft>
                <a:spcPts val="6910"/>
              </a:spcAft>
            </a:pPr>
            <a:r>
              <a:rPr lang="en-US" sz="750" spc="-15">
                <a:solidFill>
                  <a:srgbClr val="2AA5C8"/>
                </a:solidFill>
                <a:latin typeface="Wingdings" panose="02020603050405020304" pitchFamily="2"/>
              </a:rPr>
              <a:t>!</a:t>
            </a:r>
            <a:r>
              <a:rPr lang="en-US" sz="1950" b="1" spc="-10">
                <a:solidFill>
                  <a:srgbClr val="000000"/>
                </a:solidFill>
                <a:latin typeface="Calibri" panose="02020603050405020304" pitchFamily="2"/>
              </a:rPr>
              <a:t> Data files are split into blocks and distributed to data nodes </a:t>
            </a:r>
          </a:p>
        </p:txBody>
      </p:sp>
      <p:sp>
        <p:nvSpPr>
          <p:cNvPr id="6" name="Text Placeholder 5"/>
          <p:cNvSpPr>
            <a:spLocks noGrp="1"/>
          </p:cNvSpPr>
          <p:nvPr>
            <p:ph type="body" idx="10"/>
          </p:nvPr>
        </p:nvSpPr>
        <p:spPr>
          <a:xfrm>
            <a:off x="4801870" y="251904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7" name="Text Placeholder 6"/>
          <p:cNvSpPr>
            <a:spLocks noGrp="1"/>
          </p:cNvSpPr>
          <p:nvPr>
            <p:ph type="body" idx="10"/>
          </p:nvPr>
        </p:nvSpPr>
        <p:spPr>
          <a:xfrm>
            <a:off x="2298065" y="3013075"/>
            <a:ext cx="57340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1 </a:t>
            </a:r>
          </a:p>
        </p:txBody>
      </p:sp>
      <p:sp>
        <p:nvSpPr>
          <p:cNvPr id="8" name="Text Placeholder 7"/>
          <p:cNvSpPr>
            <a:spLocks noGrp="1"/>
          </p:cNvSpPr>
          <p:nvPr>
            <p:ph type="body" idx="10"/>
          </p:nvPr>
        </p:nvSpPr>
        <p:spPr>
          <a:xfrm>
            <a:off x="6292215" y="333248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9" name="Text Placeholder 8"/>
          <p:cNvSpPr>
            <a:spLocks noGrp="1"/>
          </p:cNvSpPr>
          <p:nvPr>
            <p:ph type="body" idx="10"/>
          </p:nvPr>
        </p:nvSpPr>
        <p:spPr>
          <a:xfrm>
            <a:off x="661670" y="3561715"/>
            <a:ext cx="786130" cy="817880"/>
          </a:xfrm>
          <a:prstGeom prst="rect">
            <a:avLst/>
          </a:prstGeom>
          <a:noFill/>
          <a:ln w="0" cmpd="sng">
            <a:noFill/>
            <a:prstDash val="solid"/>
          </a:ln>
        </p:spPr>
        <p:txBody>
          <a:bodyPr vert="horz" lIns="0" tIns="37465" rIns="0" bIns="0" anchor="t"/>
          <a:lstStyle/>
          <a:p>
            <a:pPr marL="137160" marR="0" indent="0" algn="l">
              <a:lnSpc>
                <a:spcPts val="1900"/>
              </a:lnSpc>
              <a:spcAft>
                <a:spcPts val="0"/>
              </a:spcAft>
            </a:pPr>
            <a:r>
              <a:rPr lang="en-US" sz="1800" spc="-5">
                <a:solidFill>
                  <a:srgbClr val="FFFFFF"/>
                </a:solidFill>
                <a:latin typeface="Calibri" panose="02020603050405020304" pitchFamily="2"/>
              </a:rPr>
              <a:t>Very </a:t>
            </a:r>
          </a:p>
          <a:p>
            <a:pPr marL="137160" marR="0" indent="0" algn="l">
              <a:lnSpc>
                <a:spcPts val="1900"/>
              </a:lnSpc>
              <a:spcBef>
                <a:spcPts val="265"/>
              </a:spcBef>
              <a:spcAft>
                <a:spcPts val="0"/>
              </a:spcAft>
            </a:pPr>
            <a:r>
              <a:rPr lang="en-US" sz="1800" spc="-35">
                <a:solidFill>
                  <a:srgbClr val="FFFFFF"/>
                </a:solidFill>
                <a:latin typeface="Calibri" panose="02020603050405020304" pitchFamily="2"/>
              </a:rPr>
              <a:t>Large </a:t>
            </a:r>
          </a:p>
          <a:p>
            <a:pPr marL="0" marR="0" indent="0" algn="l">
              <a:lnSpc>
                <a:spcPts val="1800"/>
              </a:lnSpc>
              <a:spcBef>
                <a:spcPts val="330"/>
              </a:spcBef>
              <a:spcAft>
                <a:spcPts val="0"/>
              </a:spcAft>
            </a:pPr>
            <a:r>
              <a:rPr lang="en-US" sz="1800" spc="-85">
                <a:solidFill>
                  <a:srgbClr val="FFFFFF"/>
                </a:solidFill>
                <a:latin typeface="Calibri" panose="02020603050405020304" pitchFamily="2"/>
              </a:rPr>
              <a:t>Data File </a:t>
            </a:r>
          </a:p>
        </p:txBody>
      </p:sp>
      <p:sp>
        <p:nvSpPr>
          <p:cNvPr id="10" name="Text Placeholder 9"/>
          <p:cNvSpPr>
            <a:spLocks noGrp="1"/>
          </p:cNvSpPr>
          <p:nvPr>
            <p:ph type="body" idx="10"/>
          </p:nvPr>
        </p:nvSpPr>
        <p:spPr>
          <a:xfrm>
            <a:off x="2301240" y="3856990"/>
            <a:ext cx="57277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2 </a:t>
            </a:r>
          </a:p>
        </p:txBody>
      </p:sp>
      <p:sp>
        <p:nvSpPr>
          <p:cNvPr id="11" name="Text Placeholder 10"/>
          <p:cNvSpPr>
            <a:spLocks noGrp="1"/>
          </p:cNvSpPr>
          <p:nvPr>
            <p:ph type="body" idx="10"/>
          </p:nvPr>
        </p:nvSpPr>
        <p:spPr>
          <a:xfrm>
            <a:off x="2301240" y="4798695"/>
            <a:ext cx="57023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3 </a:t>
            </a:r>
          </a:p>
        </p:txBody>
      </p:sp>
      <p:sp>
        <p:nvSpPr>
          <p:cNvPr id="12" name="Text Placeholder 11"/>
          <p:cNvSpPr>
            <a:spLocks noGrp="1"/>
          </p:cNvSpPr>
          <p:nvPr>
            <p:ph type="body" idx="10"/>
          </p:nvPr>
        </p:nvSpPr>
        <p:spPr>
          <a:xfrm>
            <a:off x="4801870" y="531368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1 </a:t>
            </a:r>
          </a:p>
        </p:txBody>
      </p:sp>
      <p:sp>
        <p:nvSpPr>
          <p:cNvPr id="13" name="Text Placeholder 12"/>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1"60 </a:t>
            </a:r>
          </a:p>
        </p:txBody>
      </p:sp>
      <p:cxnSp>
        <p:nvCxnSpPr>
          <p:cNvPr id="14" name="Straight Connector 13"/>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2355850"/>
            <a:ext cx="9144000" cy="450215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400"/>
              </a:lnSpc>
              <a:spcAft>
                <a:spcPts val="1580"/>
              </a:spcAft>
            </a:pPr>
            <a:r>
              <a:rPr lang="en-US" sz="2350" spc="5">
                <a:solidFill>
                  <a:srgbClr val="107FA7"/>
                </a:solidFill>
                <a:latin typeface="Calibri" panose="02020603050405020304" pitchFamily="2"/>
              </a:rPr>
              <a:t>How Files are Stored (3) </a:t>
            </a:r>
          </a:p>
        </p:txBody>
      </p:sp>
      <p:sp>
        <p:nvSpPr>
          <p:cNvPr id="3" name="Text Placeholder 2"/>
          <p:cNvSpPr>
            <a:spLocks noGrp="1"/>
          </p:cNvSpPr>
          <p:nvPr>
            <p:ph type="body" idx="10"/>
          </p:nvPr>
        </p:nvSpPr>
        <p:spPr>
          <a:xfrm>
            <a:off x="0" y="986790"/>
            <a:ext cx="9144000" cy="1369060"/>
          </a:xfrm>
          <a:prstGeom prst="rect">
            <a:avLst/>
          </a:prstGeom>
          <a:noFill/>
          <a:ln w="0" cmpd="sng">
            <a:noFill/>
            <a:prstDash val="solid"/>
          </a:ln>
        </p:spPr>
        <p:txBody>
          <a:bodyPr vert="horz" lIns="0" tIns="7620" rIns="0" bIns="0" anchor="t"/>
          <a:lstStyle/>
          <a:p>
            <a:pPr marL="548640" marR="2103120" indent="0" algn="l">
              <a:lnSpc>
                <a:spcPts val="3800"/>
              </a:lnSpc>
              <a:spcAft>
                <a:spcPts val="3030"/>
              </a:spcAft>
            </a:pPr>
            <a:r>
              <a:rPr lang="en-US" sz="750" spc="-20">
                <a:solidFill>
                  <a:srgbClr val="2AA5C8"/>
                </a:solidFill>
                <a:latin typeface="Wingdings" panose="02020603050405020304" pitchFamily="2"/>
              </a:rPr>
              <a:t>!</a:t>
            </a:r>
            <a:r>
              <a:rPr lang="en-US" sz="1950" b="1" spc="-15">
                <a:solidFill>
                  <a:srgbClr val="000000"/>
                </a:solidFill>
                <a:latin typeface="Calibri" panose="02020603050405020304" pitchFamily="2"/>
              </a:rPr>
              <a:t> Data files are split into blocks and distributed to data nodes </a:t>
            </a:r>
            <a:r>
              <a:rPr lang="en-US" sz="750" spc="-20">
                <a:solidFill>
                  <a:srgbClr val="2AA5C8"/>
                </a:solidFill>
                <a:latin typeface="Wingdings" panose="02020603050405020304" pitchFamily="2"/>
              </a:rPr>
              <a:t>!</a:t>
            </a:r>
            <a:r>
              <a:rPr lang="en-US" sz="1950" b="1" spc="-15">
                <a:solidFill>
                  <a:srgbClr val="000000"/>
                </a:solidFill>
                <a:latin typeface="Calibri" panose="02020603050405020304" pitchFamily="2"/>
              </a:rPr>
              <a:t> Each block is replicated on mul</a:t>
            </a:r>
            <a:r>
              <a:rPr lang="en-US" sz="1850" b="1" spc="-15">
                <a:solidFill>
                  <a:srgbClr val="000000"/>
                </a:solidFill>
                <a:latin typeface="Arial Narrow" panose="02020603050405020304" pitchFamily="2"/>
              </a:rPr>
              <a:t>ti</a:t>
            </a:r>
            <a:r>
              <a:rPr lang="en-US" sz="1950" b="1" spc="-15">
                <a:solidFill>
                  <a:srgbClr val="000000"/>
                </a:solidFill>
                <a:latin typeface="Calibri" panose="02020603050405020304" pitchFamily="2"/>
              </a:rPr>
              <a:t>ple nodes (default 3x) </a:t>
            </a:r>
          </a:p>
        </p:txBody>
      </p:sp>
      <p:sp>
        <p:nvSpPr>
          <p:cNvPr id="6" name="Text Placeholder 5"/>
          <p:cNvSpPr>
            <a:spLocks noGrp="1"/>
          </p:cNvSpPr>
          <p:nvPr>
            <p:ph type="body" idx="10"/>
          </p:nvPr>
        </p:nvSpPr>
        <p:spPr>
          <a:xfrm>
            <a:off x="661670" y="3561715"/>
            <a:ext cx="786130" cy="817880"/>
          </a:xfrm>
          <a:prstGeom prst="rect">
            <a:avLst/>
          </a:prstGeom>
          <a:noFill/>
          <a:ln w="0" cmpd="sng">
            <a:noFill/>
            <a:prstDash val="solid"/>
          </a:ln>
        </p:spPr>
        <p:txBody>
          <a:bodyPr vert="horz" lIns="0" tIns="37465" rIns="0" bIns="0" anchor="t"/>
          <a:lstStyle/>
          <a:p>
            <a:pPr marL="137160" marR="0" indent="0" algn="l">
              <a:lnSpc>
                <a:spcPts val="1900"/>
              </a:lnSpc>
              <a:spcAft>
                <a:spcPts val="0"/>
              </a:spcAft>
            </a:pPr>
            <a:r>
              <a:rPr lang="en-US" sz="1800" spc="-5">
                <a:solidFill>
                  <a:srgbClr val="FFFFFF"/>
                </a:solidFill>
                <a:latin typeface="Calibri" panose="02020603050405020304" pitchFamily="2"/>
              </a:rPr>
              <a:t>Very </a:t>
            </a:r>
          </a:p>
          <a:p>
            <a:pPr marL="137160" marR="0" indent="0" algn="l">
              <a:lnSpc>
                <a:spcPts val="1900"/>
              </a:lnSpc>
              <a:spcBef>
                <a:spcPts val="265"/>
              </a:spcBef>
              <a:spcAft>
                <a:spcPts val="0"/>
              </a:spcAft>
            </a:pPr>
            <a:r>
              <a:rPr lang="en-US" sz="1800" spc="-35">
                <a:solidFill>
                  <a:srgbClr val="FFFFFF"/>
                </a:solidFill>
                <a:latin typeface="Calibri" panose="02020603050405020304" pitchFamily="2"/>
              </a:rPr>
              <a:t>Large </a:t>
            </a:r>
          </a:p>
          <a:p>
            <a:pPr marL="0" marR="0" indent="0" algn="l">
              <a:lnSpc>
                <a:spcPts val="1800"/>
              </a:lnSpc>
              <a:spcBef>
                <a:spcPts val="330"/>
              </a:spcBef>
              <a:spcAft>
                <a:spcPts val="0"/>
              </a:spcAft>
            </a:pPr>
            <a:r>
              <a:rPr lang="en-US" sz="1800" spc="-85">
                <a:solidFill>
                  <a:srgbClr val="FFFFFF"/>
                </a:solidFill>
                <a:latin typeface="Calibri" panose="02020603050405020304" pitchFamily="2"/>
              </a:rPr>
              <a:t>Data File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1"61 </a:t>
            </a:r>
          </a:p>
        </p:txBody>
      </p:sp>
      <p:sp>
        <p:nvSpPr>
          <p:cNvPr id="8" name="Text Placeholder 7"/>
          <p:cNvSpPr>
            <a:spLocks noGrp="1"/>
          </p:cNvSpPr>
          <p:nvPr>
            <p:ph type="body" idx="10"/>
          </p:nvPr>
        </p:nvSpPr>
        <p:spPr>
          <a:xfrm>
            <a:off x="2298065" y="3013075"/>
            <a:ext cx="57340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1 </a:t>
            </a:r>
          </a:p>
        </p:txBody>
      </p:sp>
      <p:sp>
        <p:nvSpPr>
          <p:cNvPr id="9" name="Text Placeholder 8"/>
          <p:cNvSpPr>
            <a:spLocks noGrp="1"/>
          </p:cNvSpPr>
          <p:nvPr>
            <p:ph type="body" idx="10"/>
          </p:nvPr>
        </p:nvSpPr>
        <p:spPr>
          <a:xfrm>
            <a:off x="2301240" y="3856990"/>
            <a:ext cx="57277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2 </a:t>
            </a:r>
          </a:p>
        </p:txBody>
      </p:sp>
      <p:sp>
        <p:nvSpPr>
          <p:cNvPr id="10" name="Text Placeholder 9"/>
          <p:cNvSpPr>
            <a:spLocks noGrp="1"/>
          </p:cNvSpPr>
          <p:nvPr>
            <p:ph type="body" idx="10"/>
          </p:nvPr>
        </p:nvSpPr>
        <p:spPr>
          <a:xfrm>
            <a:off x="2301240" y="4798695"/>
            <a:ext cx="57023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3 </a:t>
            </a:r>
          </a:p>
        </p:txBody>
      </p:sp>
      <p:sp>
        <p:nvSpPr>
          <p:cNvPr id="11" name="Text Placeholder 10"/>
          <p:cNvSpPr>
            <a:spLocks noGrp="1"/>
          </p:cNvSpPr>
          <p:nvPr>
            <p:ph type="body" idx="10"/>
          </p:nvPr>
        </p:nvSpPr>
        <p:spPr>
          <a:xfrm>
            <a:off x="4801870" y="251904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12" name="Text Placeholder 11"/>
          <p:cNvSpPr>
            <a:spLocks noGrp="1"/>
          </p:cNvSpPr>
          <p:nvPr>
            <p:ph type="body" idx="10"/>
          </p:nvPr>
        </p:nvSpPr>
        <p:spPr>
          <a:xfrm>
            <a:off x="4801870" y="280543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3" name="Text Placeholder 12"/>
          <p:cNvSpPr>
            <a:spLocks noGrp="1"/>
          </p:cNvSpPr>
          <p:nvPr>
            <p:ph type="body" idx="10"/>
          </p:nvPr>
        </p:nvSpPr>
        <p:spPr>
          <a:xfrm>
            <a:off x="4801870" y="531368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1 </a:t>
            </a:r>
          </a:p>
        </p:txBody>
      </p:sp>
      <p:sp>
        <p:nvSpPr>
          <p:cNvPr id="14" name="Text Placeholder 13"/>
          <p:cNvSpPr>
            <a:spLocks noGrp="1"/>
          </p:cNvSpPr>
          <p:nvPr>
            <p:ph type="body" idx="10"/>
          </p:nvPr>
        </p:nvSpPr>
        <p:spPr>
          <a:xfrm>
            <a:off x="4801870" y="557911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5" name="Text Placeholder 14"/>
          <p:cNvSpPr>
            <a:spLocks noGrp="1"/>
          </p:cNvSpPr>
          <p:nvPr>
            <p:ph type="body" idx="10"/>
          </p:nvPr>
        </p:nvSpPr>
        <p:spPr>
          <a:xfrm>
            <a:off x="4820285" y="386270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2 </a:t>
            </a:r>
          </a:p>
        </p:txBody>
      </p:sp>
      <p:sp>
        <p:nvSpPr>
          <p:cNvPr id="16" name="Text Placeholder 15"/>
          <p:cNvSpPr>
            <a:spLocks noGrp="1"/>
          </p:cNvSpPr>
          <p:nvPr>
            <p:ph type="body" idx="10"/>
          </p:nvPr>
        </p:nvSpPr>
        <p:spPr>
          <a:xfrm>
            <a:off x="4820285" y="412496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7" name="Text Placeholder 16"/>
          <p:cNvSpPr>
            <a:spLocks noGrp="1"/>
          </p:cNvSpPr>
          <p:nvPr>
            <p:ph type="body" idx="10"/>
          </p:nvPr>
        </p:nvSpPr>
        <p:spPr>
          <a:xfrm>
            <a:off x="6292215" y="333248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18" name="Text Placeholder 17"/>
          <p:cNvSpPr>
            <a:spLocks noGrp="1"/>
          </p:cNvSpPr>
          <p:nvPr>
            <p:ph type="body" idx="10"/>
          </p:nvPr>
        </p:nvSpPr>
        <p:spPr>
          <a:xfrm>
            <a:off x="6292215" y="359156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2 </a:t>
            </a:r>
          </a:p>
        </p:txBody>
      </p:sp>
      <p:sp>
        <p:nvSpPr>
          <p:cNvPr id="19" name="Text Placeholder 18"/>
          <p:cNvSpPr>
            <a:spLocks noGrp="1"/>
          </p:cNvSpPr>
          <p:nvPr>
            <p:ph type="body" idx="10"/>
          </p:nvPr>
        </p:nvSpPr>
        <p:spPr>
          <a:xfrm>
            <a:off x="6292215" y="4789805"/>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2 </a:t>
            </a:r>
          </a:p>
        </p:txBody>
      </p:sp>
      <p:cxnSp>
        <p:nvCxnSpPr>
          <p:cNvPr id="20" name="Straight Connector 19"/>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idx="10"/>
          </p:nvPr>
        </p:nvSpPr>
        <p:spPr>
          <a:xfrm>
            <a:off x="478790" y="440690"/>
            <a:ext cx="2916555" cy="339725"/>
          </a:xfrm>
          <a:prstGeom prst="rect">
            <a:avLst/>
          </a:prstGeom>
          <a:noFill/>
          <a:ln w="0" cmpd="sng">
            <a:noFill/>
            <a:prstDash val="solid"/>
          </a:ln>
        </p:spPr>
        <p:txBody>
          <a:bodyPr vert="horz" lIns="0" tIns="28575" rIns="0" bIns="0" anchor="t"/>
          <a:lstStyle/>
          <a:p>
            <a:pPr marL="0" marR="0" indent="0" algn="l">
              <a:lnSpc>
                <a:spcPts val="2400"/>
              </a:lnSpc>
              <a:spcAft>
                <a:spcPts val="0"/>
              </a:spcAft>
            </a:pPr>
            <a:r>
              <a:rPr lang="en-US" sz="2350" spc="-20">
                <a:solidFill>
                  <a:srgbClr val="107FA7"/>
                </a:solidFill>
                <a:latin typeface="Calibri" panose="02020603050405020304" pitchFamily="2"/>
              </a:rPr>
              <a:t>How Files are Stored (4) </a:t>
            </a:r>
          </a:p>
        </p:txBody>
      </p:sp>
      <p:sp>
        <p:nvSpPr>
          <p:cNvPr id="5" name="Text Placeholder 4"/>
          <p:cNvSpPr>
            <a:spLocks noGrp="1"/>
          </p:cNvSpPr>
          <p:nvPr>
            <p:ph type="body" idx="10"/>
          </p:nvPr>
        </p:nvSpPr>
        <p:spPr>
          <a:xfrm>
            <a:off x="560705" y="1107440"/>
            <a:ext cx="6452870" cy="852170"/>
          </a:xfrm>
          <a:prstGeom prst="rect">
            <a:avLst/>
          </a:prstGeom>
          <a:noFill/>
          <a:ln w="0" cmpd="sng">
            <a:noFill/>
            <a:prstDash val="solid"/>
          </a:ln>
        </p:spPr>
        <p:txBody>
          <a:bodyPr vert="horz" lIns="0" tIns="83185" rIns="0" bIns="0" anchor="t">
            <a:normAutofit fontScale="92500"/>
          </a:bodyPr>
          <a:lstStyle/>
          <a:p>
            <a:pPr marL="0" marR="0" indent="182880" algn="l">
              <a:lnSpc>
                <a:spcPts val="2400"/>
              </a:lnSpc>
              <a:spcAft>
                <a:spcPts val="0"/>
              </a:spcAft>
              <a:buFont typeface="Symbol"/>
              <a:buChar char="·"/>
            </a:pPr>
            <a:r>
              <a:rPr lang="en-US" sz="1950" b="1" spc="-25">
                <a:solidFill>
                  <a:srgbClr val="000000"/>
                </a:solidFill>
                <a:latin typeface="Calibri" panose="02020603050405020304" pitchFamily="2"/>
              </a:rPr>
              <a:t>Data files are split into blocks and distributed to data nodes </a:t>
            </a:r>
          </a:p>
          <a:p>
            <a:pPr marL="0" marR="0" indent="182880" algn="l">
              <a:lnSpc>
                <a:spcPts val="2200"/>
              </a:lnSpc>
              <a:spcBef>
                <a:spcPts val="1475"/>
              </a:spcBef>
              <a:spcAft>
                <a:spcPts val="0"/>
              </a:spcAft>
              <a:buFont typeface="Symbol"/>
              <a:buChar char="·"/>
            </a:pPr>
            <a:r>
              <a:rPr lang="en-US" sz="1950" b="1" spc="-10">
                <a:solidFill>
                  <a:srgbClr val="000000"/>
                </a:solidFill>
                <a:latin typeface="Calibri" panose="02020603050405020304" pitchFamily="2"/>
              </a:rPr>
              <a:t>Each block is replicated on mul</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ple nodes (default 3x) </a:t>
            </a:r>
          </a:p>
        </p:txBody>
      </p:sp>
      <p:sp>
        <p:nvSpPr>
          <p:cNvPr id="6" name="Text Placeholder 5"/>
          <p:cNvSpPr>
            <a:spLocks noGrp="1"/>
          </p:cNvSpPr>
          <p:nvPr>
            <p:ph type="body" idx="10"/>
          </p:nvPr>
        </p:nvSpPr>
        <p:spPr>
          <a:xfrm>
            <a:off x="560705" y="1959610"/>
            <a:ext cx="3133725" cy="563880"/>
          </a:xfrm>
          <a:prstGeom prst="rect">
            <a:avLst/>
          </a:prstGeom>
          <a:noFill/>
          <a:ln w="0" cmpd="sng">
            <a:noFill/>
            <a:prstDash val="solid"/>
          </a:ln>
        </p:spPr>
        <p:txBody>
          <a:bodyPr vert="horz" lIns="0" tIns="188595" rIns="0" bIns="0" anchor="t"/>
          <a:lstStyle/>
          <a:p>
            <a:pPr marL="0" marR="0" indent="182880" algn="l">
              <a:lnSpc>
                <a:spcPts val="2400"/>
              </a:lnSpc>
              <a:spcAft>
                <a:spcPts val="385"/>
              </a:spcAft>
              <a:buFont typeface="Symbol"/>
              <a:buChar char="·"/>
            </a:pPr>
            <a:r>
              <a:rPr lang="en-US" sz="1950" b="1" spc="-50">
                <a:solidFill>
                  <a:srgbClr val="000000"/>
                </a:solidFill>
                <a:latin typeface="Calibri" panose="02020603050405020304" pitchFamily="2"/>
              </a:rPr>
              <a:t>NameNode stores metadata </a:t>
            </a:r>
          </a:p>
        </p:txBody>
      </p:sp>
      <p:sp>
        <p:nvSpPr>
          <p:cNvPr id="7" name="Text Placeholder 6"/>
          <p:cNvSpPr>
            <a:spLocks noGrp="1"/>
          </p:cNvSpPr>
          <p:nvPr>
            <p:ph type="body" idx="10"/>
          </p:nvPr>
        </p:nvSpPr>
        <p:spPr>
          <a:xfrm>
            <a:off x="4801870" y="251904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8" name="Text Placeholder 7"/>
          <p:cNvSpPr>
            <a:spLocks noGrp="1"/>
          </p:cNvSpPr>
          <p:nvPr>
            <p:ph type="body" idx="10"/>
          </p:nvPr>
        </p:nvSpPr>
        <p:spPr>
          <a:xfrm>
            <a:off x="7811770" y="2412365"/>
            <a:ext cx="469900" cy="488950"/>
          </a:xfrm>
          <a:prstGeom prst="rect">
            <a:avLst/>
          </a:prstGeom>
          <a:noFill/>
          <a:ln w="0" cmpd="sng">
            <a:noFill/>
            <a:prstDash val="solid"/>
          </a:ln>
        </p:spPr>
        <p:txBody>
          <a:bodyPr vert="horz" lIns="0" tIns="7620" rIns="0" bIns="0" anchor="t"/>
          <a:lstStyle/>
          <a:p>
            <a:pPr marL="0" marR="0" indent="0" algn="l">
              <a:lnSpc>
                <a:spcPts val="1900"/>
              </a:lnSpc>
              <a:spcAft>
                <a:spcPts val="0"/>
              </a:spcAft>
            </a:pPr>
            <a:r>
              <a:rPr lang="en-US" sz="1600" spc="-50">
                <a:solidFill>
                  <a:srgbClr val="000000"/>
                </a:solidFill>
                <a:latin typeface="Calibri" panose="02020603050405020304" pitchFamily="2"/>
              </a:rPr>
              <a:t>Name Node </a:t>
            </a:r>
          </a:p>
        </p:txBody>
      </p:sp>
      <p:sp>
        <p:nvSpPr>
          <p:cNvPr id="9" name="Text Placeholder 8"/>
          <p:cNvSpPr>
            <a:spLocks noGrp="1"/>
          </p:cNvSpPr>
          <p:nvPr>
            <p:ph type="body" idx="10"/>
          </p:nvPr>
        </p:nvSpPr>
        <p:spPr>
          <a:xfrm>
            <a:off x="4801870" y="280543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0" name="Text Placeholder 9"/>
          <p:cNvSpPr>
            <a:spLocks noGrp="1"/>
          </p:cNvSpPr>
          <p:nvPr>
            <p:ph type="body" idx="10"/>
          </p:nvPr>
        </p:nvSpPr>
        <p:spPr>
          <a:xfrm>
            <a:off x="2298065" y="3013075"/>
            <a:ext cx="57340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1 </a:t>
            </a:r>
          </a:p>
        </p:txBody>
      </p:sp>
      <p:sp>
        <p:nvSpPr>
          <p:cNvPr id="11" name="Text Placeholder 10"/>
          <p:cNvSpPr>
            <a:spLocks noGrp="1"/>
          </p:cNvSpPr>
          <p:nvPr>
            <p:ph type="body" idx="10"/>
          </p:nvPr>
        </p:nvSpPr>
        <p:spPr>
          <a:xfrm>
            <a:off x="6292215" y="333248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12" name="Text Placeholder 11"/>
          <p:cNvSpPr>
            <a:spLocks noGrp="1"/>
          </p:cNvSpPr>
          <p:nvPr>
            <p:ph type="body" idx="10"/>
          </p:nvPr>
        </p:nvSpPr>
        <p:spPr>
          <a:xfrm>
            <a:off x="661670" y="3564255"/>
            <a:ext cx="786130" cy="815340"/>
          </a:xfrm>
          <a:prstGeom prst="rect">
            <a:avLst/>
          </a:prstGeom>
          <a:noFill/>
          <a:ln w="0" cmpd="sng">
            <a:noFill/>
            <a:prstDash val="solid"/>
          </a:ln>
        </p:spPr>
        <p:txBody>
          <a:bodyPr vert="horz" lIns="0" tIns="34925" rIns="0" bIns="0" anchor="t"/>
          <a:lstStyle/>
          <a:p>
            <a:pPr marL="137160" marR="0" indent="0" algn="l">
              <a:lnSpc>
                <a:spcPts val="1900"/>
              </a:lnSpc>
              <a:spcAft>
                <a:spcPts val="0"/>
              </a:spcAft>
            </a:pPr>
            <a:r>
              <a:rPr lang="en-US" sz="1800" spc="-5">
                <a:solidFill>
                  <a:srgbClr val="FFFFFF"/>
                </a:solidFill>
                <a:latin typeface="Calibri" panose="02020603050405020304" pitchFamily="2"/>
              </a:rPr>
              <a:t>Very </a:t>
            </a:r>
          </a:p>
          <a:p>
            <a:pPr marL="137160" marR="0" indent="0" algn="l">
              <a:lnSpc>
                <a:spcPts val="1900"/>
              </a:lnSpc>
              <a:spcBef>
                <a:spcPts val="265"/>
              </a:spcBef>
              <a:spcAft>
                <a:spcPts val="0"/>
              </a:spcAft>
            </a:pPr>
            <a:r>
              <a:rPr lang="en-US" sz="1800" spc="-35">
                <a:solidFill>
                  <a:srgbClr val="FFFFFF"/>
                </a:solidFill>
                <a:latin typeface="Calibri" panose="02020603050405020304" pitchFamily="2"/>
              </a:rPr>
              <a:t>Large </a:t>
            </a:r>
          </a:p>
          <a:p>
            <a:pPr marL="0" marR="0" indent="0" algn="l">
              <a:lnSpc>
                <a:spcPts val="1800"/>
              </a:lnSpc>
              <a:spcBef>
                <a:spcPts val="330"/>
              </a:spcBef>
              <a:spcAft>
                <a:spcPts val="0"/>
              </a:spcAft>
            </a:pPr>
            <a:r>
              <a:rPr lang="en-US" sz="1800" spc="-85">
                <a:solidFill>
                  <a:srgbClr val="FFFFFF"/>
                </a:solidFill>
                <a:latin typeface="Calibri" panose="02020603050405020304" pitchFamily="2"/>
              </a:rPr>
              <a:t>Data File </a:t>
            </a:r>
          </a:p>
        </p:txBody>
      </p:sp>
      <p:sp>
        <p:nvSpPr>
          <p:cNvPr id="13" name="Text Placeholder 12"/>
          <p:cNvSpPr>
            <a:spLocks noGrp="1"/>
          </p:cNvSpPr>
          <p:nvPr>
            <p:ph type="body" idx="10"/>
          </p:nvPr>
        </p:nvSpPr>
        <p:spPr>
          <a:xfrm>
            <a:off x="6292215" y="3591560"/>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2 </a:t>
            </a:r>
          </a:p>
        </p:txBody>
      </p:sp>
      <p:sp>
        <p:nvSpPr>
          <p:cNvPr id="14" name="Text Placeholder 13"/>
          <p:cNvSpPr>
            <a:spLocks noGrp="1"/>
          </p:cNvSpPr>
          <p:nvPr>
            <p:ph type="body" idx="10"/>
          </p:nvPr>
        </p:nvSpPr>
        <p:spPr>
          <a:xfrm>
            <a:off x="4820285" y="386270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2 </a:t>
            </a:r>
          </a:p>
        </p:txBody>
      </p:sp>
      <p:sp>
        <p:nvSpPr>
          <p:cNvPr id="15" name="Text Placeholder 14"/>
          <p:cNvSpPr>
            <a:spLocks noGrp="1"/>
          </p:cNvSpPr>
          <p:nvPr>
            <p:ph type="body" idx="10"/>
          </p:nvPr>
        </p:nvSpPr>
        <p:spPr>
          <a:xfrm>
            <a:off x="2301240" y="3856990"/>
            <a:ext cx="57277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2 </a:t>
            </a:r>
          </a:p>
        </p:txBody>
      </p:sp>
      <p:sp>
        <p:nvSpPr>
          <p:cNvPr id="16" name="Text Placeholder 15"/>
          <p:cNvSpPr>
            <a:spLocks noGrp="1"/>
          </p:cNvSpPr>
          <p:nvPr>
            <p:ph type="body" idx="10"/>
          </p:nvPr>
        </p:nvSpPr>
        <p:spPr>
          <a:xfrm>
            <a:off x="4820285" y="412496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17" name="Text Placeholder 16"/>
          <p:cNvSpPr>
            <a:spLocks noGrp="1"/>
          </p:cNvSpPr>
          <p:nvPr>
            <p:ph type="body" idx="10"/>
          </p:nvPr>
        </p:nvSpPr>
        <p:spPr>
          <a:xfrm>
            <a:off x="7806055" y="3338830"/>
            <a:ext cx="1078865" cy="1080770"/>
          </a:xfrm>
          <a:prstGeom prst="rect">
            <a:avLst/>
          </a:prstGeom>
          <a:noFill/>
          <a:ln w="0" cmpd="sng">
            <a:noFill/>
            <a:prstDash val="solid"/>
          </a:ln>
        </p:spPr>
        <p:txBody>
          <a:bodyPr vert="horz" lIns="0" tIns="2540" rIns="0" bIns="0" anchor="t"/>
          <a:lstStyle/>
          <a:p>
            <a:pPr marL="0" marR="0" indent="0" algn="l">
              <a:lnSpc>
                <a:spcPts val="2100"/>
              </a:lnSpc>
              <a:spcAft>
                <a:spcPts val="0"/>
              </a:spcAft>
            </a:pPr>
            <a:r>
              <a:rPr lang="en-US" sz="1800" spc="-5">
                <a:solidFill>
                  <a:srgbClr val="107FA7"/>
                </a:solidFill>
                <a:latin typeface="Calibri" panose="02020603050405020304" pitchFamily="2"/>
              </a:rPr>
              <a:t>Metadata: informa</a:t>
            </a:r>
            <a:r>
              <a:rPr lang="en-US" sz="1600" spc="-5">
                <a:solidFill>
                  <a:srgbClr val="107FA7"/>
                </a:solidFill>
                <a:latin typeface="Arial" panose="02020603050405020304" pitchFamily="2"/>
              </a:rPr>
              <a:t>ti</a:t>
            </a:r>
            <a:r>
              <a:rPr lang="en-US" sz="1800" spc="-5">
                <a:solidFill>
                  <a:srgbClr val="107FA7"/>
                </a:solidFill>
                <a:latin typeface="Calibri" panose="02020603050405020304" pitchFamily="2"/>
              </a:rPr>
              <a:t>on </a:t>
            </a:r>
          </a:p>
          <a:p>
            <a:pPr marL="0" marR="0" indent="0" algn="l">
              <a:lnSpc>
                <a:spcPts val="1900"/>
              </a:lnSpc>
              <a:spcBef>
                <a:spcPts val="300"/>
              </a:spcBef>
              <a:spcAft>
                <a:spcPts val="0"/>
              </a:spcAft>
            </a:pPr>
            <a:r>
              <a:rPr lang="en-US" sz="1800" spc="-10">
                <a:solidFill>
                  <a:srgbClr val="107FA7"/>
                </a:solidFill>
                <a:latin typeface="Calibri" panose="02020603050405020304" pitchFamily="2"/>
              </a:rPr>
              <a:t>about files </a:t>
            </a:r>
          </a:p>
          <a:p>
            <a:pPr marL="0" marR="0" indent="0" algn="l">
              <a:lnSpc>
                <a:spcPts val="1800"/>
              </a:lnSpc>
              <a:spcBef>
                <a:spcPts val="240"/>
              </a:spcBef>
              <a:spcAft>
                <a:spcPts val="0"/>
              </a:spcAft>
            </a:pPr>
            <a:r>
              <a:rPr lang="en-US" sz="1800" spc="-10">
                <a:solidFill>
                  <a:srgbClr val="107FA7"/>
                </a:solidFill>
                <a:latin typeface="Calibri" panose="02020603050405020304" pitchFamily="2"/>
              </a:rPr>
              <a:t>and blocks </a:t>
            </a:r>
          </a:p>
        </p:txBody>
      </p:sp>
      <p:sp>
        <p:nvSpPr>
          <p:cNvPr id="18" name="Text Placeholder 17"/>
          <p:cNvSpPr>
            <a:spLocks noGrp="1"/>
          </p:cNvSpPr>
          <p:nvPr>
            <p:ph type="body" idx="10"/>
          </p:nvPr>
        </p:nvSpPr>
        <p:spPr>
          <a:xfrm>
            <a:off x="2301240" y="4798695"/>
            <a:ext cx="57023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100">
                <a:solidFill>
                  <a:srgbClr val="000000"/>
                </a:solidFill>
                <a:latin typeface="Calibri" panose="02020603050405020304" pitchFamily="2"/>
              </a:rPr>
              <a:t>Block 3 </a:t>
            </a:r>
          </a:p>
        </p:txBody>
      </p:sp>
      <p:sp>
        <p:nvSpPr>
          <p:cNvPr id="19" name="Text Placeholder 18"/>
          <p:cNvSpPr>
            <a:spLocks noGrp="1"/>
          </p:cNvSpPr>
          <p:nvPr>
            <p:ph type="body" idx="10"/>
          </p:nvPr>
        </p:nvSpPr>
        <p:spPr>
          <a:xfrm>
            <a:off x="6292215" y="4789805"/>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2 </a:t>
            </a:r>
          </a:p>
        </p:txBody>
      </p:sp>
      <p:sp>
        <p:nvSpPr>
          <p:cNvPr id="20" name="Text Placeholder 19"/>
          <p:cNvSpPr>
            <a:spLocks noGrp="1"/>
          </p:cNvSpPr>
          <p:nvPr>
            <p:ph type="body" idx="10"/>
          </p:nvPr>
        </p:nvSpPr>
        <p:spPr>
          <a:xfrm>
            <a:off x="4801870" y="531368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1 </a:t>
            </a:r>
          </a:p>
        </p:txBody>
      </p:sp>
      <p:sp>
        <p:nvSpPr>
          <p:cNvPr id="21" name="Text Placeholder 20"/>
          <p:cNvSpPr>
            <a:spLocks noGrp="1"/>
          </p:cNvSpPr>
          <p:nvPr>
            <p:ph type="body" idx="10"/>
          </p:nvPr>
        </p:nvSpPr>
        <p:spPr>
          <a:xfrm>
            <a:off x="4801870" y="557911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sp>
        <p:nvSpPr>
          <p:cNvPr id="22" name="Text Placeholder 21"/>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1"62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5">
                <a:solidFill>
                  <a:srgbClr val="107FA7"/>
                </a:solidFill>
                <a:latin typeface="Calibri" panose="02020603050405020304" pitchFamily="2"/>
              </a:rPr>
              <a:t>HDFS: Points To Note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548640" marR="0" indent="182880" algn="l">
              <a:lnSpc>
                <a:spcPts val="2100"/>
              </a:lnSpc>
              <a:spcAft>
                <a:spcPts val="0"/>
              </a:spcAft>
              <a:buFont typeface="Symbol"/>
              <a:buChar char="·"/>
            </a:pPr>
            <a:r>
              <a:rPr lang="en-US" sz="1950" b="1" spc="-15" dirty="0">
                <a:solidFill>
                  <a:srgbClr val="000000"/>
                </a:solidFill>
                <a:latin typeface="Calibri" panose="02020603050405020304" pitchFamily="2"/>
              </a:rPr>
              <a:t>Although files are split into 64MB or 128MB blocks, if a file is smaller than </a:t>
            </a:r>
          </a:p>
          <a:p>
            <a:pPr marL="731520" marR="0" indent="0" algn="l">
              <a:lnSpc>
                <a:spcPts val="2000"/>
              </a:lnSpc>
              <a:spcBef>
                <a:spcPts val="375"/>
              </a:spcBef>
              <a:spcAft>
                <a:spcPts val="0"/>
              </a:spcAft>
            </a:pPr>
            <a:r>
              <a:rPr lang="en-US" sz="1950" b="1" spc="-20" dirty="0">
                <a:solidFill>
                  <a:srgbClr val="000000"/>
                </a:solidFill>
                <a:latin typeface="Calibri" panose="02020603050405020304" pitchFamily="2"/>
              </a:rPr>
              <a:t>this the full 64MB/128MB will not be used </a:t>
            </a:r>
          </a:p>
          <a:p>
            <a:pPr marL="548640" marR="0" indent="182880" algn="l">
              <a:lnSpc>
                <a:spcPts val="2100"/>
              </a:lnSpc>
              <a:spcBef>
                <a:spcPts val="1720"/>
              </a:spcBef>
              <a:spcAft>
                <a:spcPts val="0"/>
              </a:spcAft>
              <a:buFont typeface="Symbol"/>
              <a:buChar char="·"/>
            </a:pPr>
            <a:r>
              <a:rPr lang="en-US" sz="1950" b="1" spc="-10" dirty="0">
                <a:solidFill>
                  <a:srgbClr val="000000"/>
                </a:solidFill>
                <a:latin typeface="Calibri" panose="02020603050405020304" pitchFamily="2"/>
              </a:rPr>
              <a:t>Blocks are stored as standard files on the </a:t>
            </a:r>
            <a:r>
              <a:rPr lang="en-US" sz="1950" b="1" spc="-10" dirty="0" err="1">
                <a:solidFill>
                  <a:srgbClr val="000000"/>
                </a:solidFill>
                <a:latin typeface="Calibri" panose="02020603050405020304" pitchFamily="2"/>
              </a:rPr>
              <a:t>DataNodes</a:t>
            </a:r>
            <a:r>
              <a:rPr lang="en-US" sz="1950" b="1" spc="-10" dirty="0">
                <a:solidFill>
                  <a:srgbClr val="000000"/>
                </a:solidFill>
                <a:latin typeface="Calibri" panose="02020603050405020304" pitchFamily="2"/>
              </a:rPr>
              <a:t>, in a set of </a:t>
            </a:r>
          </a:p>
          <a:p>
            <a:pPr marL="731520" marR="0" indent="0" algn="l">
              <a:lnSpc>
                <a:spcPts val="2100"/>
              </a:lnSpc>
              <a:spcBef>
                <a:spcPts val="405"/>
              </a:spcBef>
              <a:spcAft>
                <a:spcPts val="0"/>
              </a:spcAft>
            </a:pPr>
            <a:r>
              <a:rPr lang="en-US" sz="1950" b="1" spc="-15" dirty="0">
                <a:solidFill>
                  <a:srgbClr val="000000"/>
                </a:solidFill>
                <a:latin typeface="Calibri" panose="02020603050405020304" pitchFamily="2"/>
              </a:rPr>
              <a:t>directories specified in Hadoop’s configura</a:t>
            </a:r>
            <a:r>
              <a:rPr lang="en-US" sz="1850" b="1" spc="-20" dirty="0">
                <a:solidFill>
                  <a:srgbClr val="000000"/>
                </a:solidFill>
                <a:latin typeface="Arial" panose="02020603050405020304" pitchFamily="2"/>
              </a:rPr>
              <a:t>ti</a:t>
            </a:r>
            <a:r>
              <a:rPr lang="en-US" sz="1950" b="1" spc="-15" dirty="0">
                <a:solidFill>
                  <a:srgbClr val="000000"/>
                </a:solidFill>
                <a:latin typeface="Calibri" panose="02020603050405020304" pitchFamily="2"/>
              </a:rPr>
              <a:t>on files </a:t>
            </a:r>
          </a:p>
          <a:p>
            <a:pPr marL="548640" marR="0" indent="182880" algn="l">
              <a:lnSpc>
                <a:spcPts val="2100"/>
              </a:lnSpc>
              <a:spcBef>
                <a:spcPts val="1570"/>
              </a:spcBef>
              <a:spcAft>
                <a:spcPts val="0"/>
              </a:spcAft>
              <a:buFont typeface="Symbol"/>
              <a:buChar char="·"/>
            </a:pPr>
            <a:r>
              <a:rPr lang="en-US" sz="1950" b="1" spc="-15" dirty="0">
                <a:solidFill>
                  <a:srgbClr val="000000"/>
                </a:solidFill>
                <a:latin typeface="Calibri" panose="02020603050405020304" pitchFamily="2"/>
              </a:rPr>
              <a:t>Without the metadata on the </a:t>
            </a:r>
            <a:r>
              <a:rPr lang="en-US" sz="1950" b="1" spc="-15" dirty="0" err="1">
                <a:solidFill>
                  <a:srgbClr val="000000"/>
                </a:solidFill>
                <a:latin typeface="Calibri" panose="02020603050405020304" pitchFamily="2"/>
              </a:rPr>
              <a:t>NameNode</a:t>
            </a:r>
            <a:r>
              <a:rPr lang="en-US" sz="1950" b="1" spc="-15" dirty="0">
                <a:solidFill>
                  <a:srgbClr val="000000"/>
                </a:solidFill>
                <a:latin typeface="Calibri" panose="02020603050405020304" pitchFamily="2"/>
              </a:rPr>
              <a:t>, there is no way to access the </a:t>
            </a:r>
          </a:p>
          <a:p>
            <a:pPr marL="731520" marR="0" indent="0" algn="l">
              <a:lnSpc>
                <a:spcPts val="2000"/>
              </a:lnSpc>
              <a:spcBef>
                <a:spcPts val="375"/>
              </a:spcBef>
              <a:spcAft>
                <a:spcPts val="0"/>
              </a:spcAft>
            </a:pPr>
            <a:r>
              <a:rPr lang="en-US" sz="1950" b="1" spc="-25" dirty="0">
                <a:solidFill>
                  <a:srgbClr val="000000"/>
                </a:solidFill>
                <a:latin typeface="Calibri" panose="02020603050405020304" pitchFamily="2"/>
              </a:rPr>
              <a:t>files in the HDFS cluster </a:t>
            </a:r>
          </a:p>
          <a:p>
            <a:pPr marL="548640" marR="0" indent="182880" algn="l">
              <a:lnSpc>
                <a:spcPts val="2400"/>
              </a:lnSpc>
              <a:spcBef>
                <a:spcPts val="1510"/>
              </a:spcBef>
              <a:spcAft>
                <a:spcPts val="0"/>
              </a:spcAft>
              <a:buFont typeface="Symbol"/>
              <a:buChar char="·"/>
            </a:pPr>
            <a:r>
              <a:rPr lang="en-US" sz="1950" b="1" spc="-10" dirty="0">
                <a:solidFill>
                  <a:srgbClr val="000000"/>
                </a:solidFill>
                <a:latin typeface="Calibri" panose="02020603050405020304" pitchFamily="2"/>
              </a:rPr>
              <a:t>When a client applica</a:t>
            </a:r>
            <a:r>
              <a:rPr lang="en-US" sz="1850" b="1" spc="-15" dirty="0">
                <a:solidFill>
                  <a:srgbClr val="000000"/>
                </a:solidFill>
                <a:latin typeface="Arial" panose="02020603050405020304" pitchFamily="2"/>
              </a:rPr>
              <a:t>ti</a:t>
            </a:r>
            <a:r>
              <a:rPr lang="en-US" sz="1950" b="1" spc="-10" dirty="0">
                <a:solidFill>
                  <a:srgbClr val="000000"/>
                </a:solidFill>
                <a:latin typeface="Calibri" panose="02020603050405020304" pitchFamily="2"/>
              </a:rPr>
              <a:t>on wants to read a file: </a:t>
            </a:r>
          </a:p>
          <a:p>
            <a:pPr marL="0" marR="0" indent="0" algn="ctr">
              <a:lnSpc>
                <a:spcPts val="2400"/>
              </a:lnSpc>
              <a:spcBef>
                <a:spcPts val="42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It communicates with the </a:t>
            </a:r>
            <a:r>
              <a:rPr lang="en-US" sz="2000" spc="5" dirty="0" err="1">
                <a:solidFill>
                  <a:srgbClr val="000000"/>
                </a:solidFill>
                <a:latin typeface="Calibri" panose="02020603050405020304" pitchFamily="2"/>
              </a:rPr>
              <a:t>NameNode</a:t>
            </a:r>
            <a:r>
              <a:rPr lang="en-US" sz="2000" spc="5" dirty="0">
                <a:solidFill>
                  <a:srgbClr val="000000"/>
                </a:solidFill>
                <a:latin typeface="Calibri" panose="02020603050405020304" pitchFamily="2"/>
              </a:rPr>
              <a:t> to determine which blocks make </a:t>
            </a:r>
          </a:p>
          <a:p>
            <a:pPr marL="1097280" marR="0" indent="0" algn="l">
              <a:lnSpc>
                <a:spcPts val="2200"/>
              </a:lnSpc>
              <a:spcBef>
                <a:spcPts val="140"/>
              </a:spcBef>
              <a:spcAft>
                <a:spcPts val="0"/>
              </a:spcAft>
            </a:pPr>
            <a:r>
              <a:rPr lang="en-US" sz="2000" spc="0" dirty="0">
                <a:solidFill>
                  <a:srgbClr val="000000"/>
                </a:solidFill>
                <a:latin typeface="Calibri" panose="02020603050405020304" pitchFamily="2"/>
              </a:rPr>
              <a:t>up the file, and which </a:t>
            </a:r>
            <a:r>
              <a:rPr lang="en-US" sz="2000" spc="0" dirty="0" err="1">
                <a:solidFill>
                  <a:srgbClr val="000000"/>
                </a:solidFill>
                <a:latin typeface="Calibri" panose="02020603050405020304" pitchFamily="2"/>
              </a:rPr>
              <a:t>DataNodes</a:t>
            </a:r>
            <a:r>
              <a:rPr lang="en-US" sz="2000" spc="0" dirty="0">
                <a:solidFill>
                  <a:srgbClr val="000000"/>
                </a:solidFill>
                <a:latin typeface="Calibri" panose="02020603050405020304" pitchFamily="2"/>
              </a:rPr>
              <a:t> those blocks reside on </a:t>
            </a:r>
          </a:p>
          <a:p>
            <a:pPr marL="0" marR="0" indent="0" algn="ctr">
              <a:lnSpc>
                <a:spcPts val="2400"/>
              </a:lnSpc>
              <a:spcBef>
                <a:spcPts val="305"/>
              </a:spcBef>
              <a:spcAft>
                <a:spcPts val="0"/>
              </a:spcAft>
            </a:pPr>
            <a:r>
              <a:rPr lang="en-US" sz="1550" spc="0" dirty="0">
                <a:solidFill>
                  <a:srgbClr val="107FA7"/>
                </a:solidFill>
                <a:latin typeface="Arial" panose="02020603050405020304" pitchFamily="2"/>
              </a:rPr>
              <a:t>–</a:t>
            </a:r>
            <a:r>
              <a:rPr lang="en-US" sz="2000" spc="0" dirty="0">
                <a:solidFill>
                  <a:srgbClr val="000000"/>
                </a:solidFill>
                <a:latin typeface="Calibri" panose="02020603050405020304" pitchFamily="2"/>
              </a:rPr>
              <a:t> It then communicates directly with the </a:t>
            </a:r>
            <a:r>
              <a:rPr lang="en-US" sz="2000" spc="0" dirty="0" err="1">
                <a:solidFill>
                  <a:srgbClr val="000000"/>
                </a:solidFill>
                <a:latin typeface="Calibri" panose="02020603050405020304" pitchFamily="2"/>
              </a:rPr>
              <a:t>DataNodes</a:t>
            </a:r>
            <a:r>
              <a:rPr lang="en-US" sz="2000" spc="0" dirty="0">
                <a:solidFill>
                  <a:srgbClr val="000000"/>
                </a:solidFill>
                <a:latin typeface="Calibri" panose="02020603050405020304" pitchFamily="2"/>
              </a:rPr>
              <a:t> to read the data </a:t>
            </a:r>
          </a:p>
          <a:p>
            <a:pPr marL="914400" marR="0" indent="0" algn="l">
              <a:lnSpc>
                <a:spcPts val="2400"/>
              </a:lnSpc>
              <a:spcBef>
                <a:spcPts val="285"/>
              </a:spcBef>
              <a:spcAft>
                <a:spcPts val="803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The </a:t>
            </a:r>
            <a:r>
              <a:rPr lang="en-US" sz="2000" spc="5" dirty="0" err="1">
                <a:solidFill>
                  <a:srgbClr val="000000"/>
                </a:solidFill>
                <a:latin typeface="Calibri" panose="02020603050405020304" pitchFamily="2"/>
              </a:rPr>
              <a:t>NameNode</a:t>
            </a:r>
            <a:r>
              <a:rPr lang="en-US" sz="2000" spc="5" dirty="0">
                <a:solidFill>
                  <a:srgbClr val="000000"/>
                </a:solidFill>
                <a:latin typeface="Calibri" panose="02020603050405020304" pitchFamily="2"/>
              </a:rPr>
              <a:t> will not be a bo</a:t>
            </a:r>
            <a:r>
              <a:rPr lang="en-US" sz="1650" spc="5" dirty="0">
                <a:solidFill>
                  <a:srgbClr val="000000"/>
                </a:solidFill>
                <a:latin typeface="Verdana" panose="02020603050405020304" pitchFamily="2"/>
              </a:rPr>
              <a:t>tt</a:t>
            </a:r>
            <a:r>
              <a:rPr lang="en-US" sz="2000" spc="5" dirty="0">
                <a:solidFill>
                  <a:srgbClr val="000000"/>
                </a:solidFill>
                <a:latin typeface="Calibri" panose="02020603050405020304" pitchFamily="2"/>
              </a:rPr>
              <a:t>leneck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1"63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idx="10"/>
          </p:nvPr>
        </p:nvSpPr>
        <p:spPr>
          <a:xfrm>
            <a:off x="466090" y="428625"/>
            <a:ext cx="3374390" cy="416560"/>
          </a:xfrm>
          <a:prstGeom prst="rect">
            <a:avLst/>
          </a:prstGeom>
          <a:noFill/>
          <a:ln w="0" cmpd="sng">
            <a:noFill/>
            <a:prstDash val="solid"/>
          </a:ln>
        </p:spPr>
        <p:txBody>
          <a:bodyPr vert="horz" lIns="0" tIns="40640" rIns="0" bIns="0" anchor="t">
            <a:normAutofit fontScale="95000"/>
          </a:bodyPr>
          <a:lstStyle/>
          <a:p>
            <a:pPr marL="0" marR="0" indent="0" algn="l">
              <a:lnSpc>
                <a:spcPts val="2600"/>
              </a:lnSpc>
              <a:spcAft>
                <a:spcPts val="375"/>
              </a:spcAft>
            </a:pPr>
            <a:r>
              <a:rPr lang="en-US" sz="2350" spc="0">
                <a:solidFill>
                  <a:srgbClr val="067DA1"/>
                </a:solidFill>
                <a:latin typeface="Calibri" panose="02020603050405020304" pitchFamily="2"/>
              </a:rPr>
              <a:t>Op</a:t>
            </a:r>
            <a:r>
              <a:rPr lang="en-US" sz="2200" spc="0">
                <a:solidFill>
                  <a:srgbClr val="067DA1"/>
                </a:solidFill>
                <a:latin typeface="Arial" panose="02020603050405020304" pitchFamily="2"/>
              </a:rPr>
              <a:t>ti</a:t>
            </a:r>
            <a:r>
              <a:rPr lang="en-US" sz="2350" spc="0">
                <a:solidFill>
                  <a:srgbClr val="067DA1"/>
                </a:solidFill>
                <a:latin typeface="Calibri" panose="02020603050405020304" pitchFamily="2"/>
              </a:rPr>
              <a:t>ons for Accessing HDFS </a:t>
            </a:r>
          </a:p>
        </p:txBody>
      </p:sp>
      <p:sp>
        <p:nvSpPr>
          <p:cNvPr id="5" name="Text Placeholder 4"/>
          <p:cNvSpPr>
            <a:spLocks noGrp="1"/>
          </p:cNvSpPr>
          <p:nvPr>
            <p:ph type="body" idx="10"/>
          </p:nvPr>
        </p:nvSpPr>
        <p:spPr>
          <a:xfrm>
            <a:off x="560705" y="1164590"/>
            <a:ext cx="3962400" cy="421005"/>
          </a:xfrm>
          <a:prstGeom prst="rect">
            <a:avLst/>
          </a:prstGeom>
          <a:noFill/>
          <a:ln w="0" cmpd="sng">
            <a:noFill/>
            <a:prstDash val="solid"/>
          </a:ln>
        </p:spPr>
        <p:txBody>
          <a:bodyPr vert="horz" lIns="0" tIns="0" rIns="0" bIns="0" anchor="t"/>
          <a:lstStyle/>
          <a:p>
            <a:pPr marL="0" marR="0" indent="182880" algn="l">
              <a:lnSpc>
                <a:spcPts val="2600"/>
              </a:lnSpc>
              <a:spcAft>
                <a:spcPts val="725"/>
              </a:spcAft>
              <a:buFont typeface="Symbol"/>
              <a:buChar char="·"/>
            </a:pPr>
            <a:r>
              <a:rPr lang="en-US" sz="1950" b="1" spc="20">
                <a:solidFill>
                  <a:srgbClr val="000000"/>
                </a:solidFill>
                <a:latin typeface="Calibri" panose="02020603050405020304" pitchFamily="2"/>
              </a:rPr>
              <a:t>FsShell Command line: </a:t>
            </a:r>
            <a:r>
              <a:rPr lang="en-US" sz="1800" b="1" spc="20">
                <a:solidFill>
                  <a:srgbClr val="000000"/>
                </a:solidFill>
                <a:latin typeface="Bookman Old Style" panose="02020603050405020304" pitchFamily="1"/>
              </a:rPr>
              <a:t>hadoop fs </a:t>
            </a:r>
          </a:p>
        </p:txBody>
      </p:sp>
      <p:sp>
        <p:nvSpPr>
          <p:cNvPr id="6" name="Text Placeholder 5"/>
          <p:cNvSpPr>
            <a:spLocks noGrp="1"/>
          </p:cNvSpPr>
          <p:nvPr>
            <p:ph type="body" idx="10"/>
          </p:nvPr>
        </p:nvSpPr>
        <p:spPr>
          <a:xfrm>
            <a:off x="6371590" y="1126490"/>
            <a:ext cx="476250" cy="211455"/>
          </a:xfrm>
          <a:prstGeom prst="rect">
            <a:avLst/>
          </a:prstGeom>
          <a:noFill/>
          <a:ln w="0" cmpd="sng">
            <a:noFill/>
            <a:prstDash val="solid"/>
          </a:ln>
        </p:spPr>
        <p:txBody>
          <a:bodyPr vert="horz" lIns="0" tIns="8890" rIns="0" bIns="0" anchor="t">
            <a:normAutofit fontScale="72500" lnSpcReduction="20000"/>
          </a:bodyPr>
          <a:lstStyle/>
          <a:p>
            <a:pPr marL="0" marR="0" indent="0" algn="l">
              <a:lnSpc>
                <a:spcPts val="1600"/>
              </a:lnSpc>
              <a:spcAft>
                <a:spcPts val="0"/>
              </a:spcAft>
            </a:pPr>
            <a:r>
              <a:rPr lang="en-US" sz="1600" spc="75">
                <a:solidFill>
                  <a:srgbClr val="067DA1"/>
                </a:solidFill>
                <a:latin typeface="Courier New" panose="02020603050405020304" pitchFamily="3"/>
              </a:rPr>
              <a:t>put </a:t>
            </a:r>
          </a:p>
        </p:txBody>
      </p:sp>
      <p:sp>
        <p:nvSpPr>
          <p:cNvPr id="7" name="Text Placeholder 6"/>
          <p:cNvSpPr>
            <a:spLocks noGrp="1"/>
          </p:cNvSpPr>
          <p:nvPr>
            <p:ph type="body" idx="10"/>
          </p:nvPr>
        </p:nvSpPr>
        <p:spPr>
          <a:xfrm>
            <a:off x="560705" y="1669415"/>
            <a:ext cx="1118870" cy="352425"/>
          </a:xfrm>
          <a:prstGeom prst="rect">
            <a:avLst/>
          </a:prstGeom>
          <a:noFill/>
          <a:ln w="0" cmpd="sng">
            <a:noFill/>
            <a:prstDash val="solid"/>
          </a:ln>
        </p:spPr>
        <p:txBody>
          <a:bodyPr vert="horz" lIns="0" tIns="0" rIns="0" bIns="0" anchor="t"/>
          <a:lstStyle/>
          <a:p>
            <a:pPr marL="0" marR="0" indent="274320" algn="l">
              <a:lnSpc>
                <a:spcPts val="2300"/>
              </a:lnSpc>
              <a:spcAft>
                <a:spcPts val="445"/>
              </a:spcAft>
              <a:buFont typeface="Symbol"/>
              <a:buChar char="·"/>
            </a:pPr>
            <a:r>
              <a:rPr lang="en-US" sz="1950" b="1" spc="-60">
                <a:solidFill>
                  <a:srgbClr val="000000"/>
                </a:solidFill>
                <a:latin typeface="Calibri" panose="02020603050405020304" pitchFamily="2"/>
              </a:rPr>
              <a:t>Java API </a:t>
            </a:r>
          </a:p>
        </p:txBody>
      </p:sp>
      <p:sp>
        <p:nvSpPr>
          <p:cNvPr id="8" name="Text Placeholder 7"/>
          <p:cNvSpPr>
            <a:spLocks noGrp="1"/>
          </p:cNvSpPr>
          <p:nvPr>
            <p:ph type="body" idx="10"/>
          </p:nvPr>
        </p:nvSpPr>
        <p:spPr>
          <a:xfrm>
            <a:off x="7577455" y="1315085"/>
            <a:ext cx="645795" cy="548005"/>
          </a:xfrm>
          <a:prstGeom prst="rect">
            <a:avLst/>
          </a:prstGeom>
          <a:noFill/>
          <a:ln w="0" cmpd="sng">
            <a:noFill/>
            <a:prstDash val="solid"/>
          </a:ln>
        </p:spPr>
        <p:txBody>
          <a:bodyPr vert="horz" lIns="0" tIns="25400" rIns="0" bIns="0" anchor="t"/>
          <a:lstStyle/>
          <a:p>
            <a:pPr marL="91440" marR="0" indent="0" algn="l">
              <a:lnSpc>
                <a:spcPts val="2000"/>
              </a:lnSpc>
              <a:spcAft>
                <a:spcPts val="0"/>
              </a:spcAft>
            </a:pPr>
            <a:r>
              <a:rPr lang="en-US" sz="1800" spc="-65">
                <a:solidFill>
                  <a:srgbClr val="067DA1"/>
                </a:solidFill>
                <a:latin typeface="Calibri" panose="02020603050405020304" pitchFamily="2"/>
              </a:rPr>
              <a:t>HDFS </a:t>
            </a:r>
          </a:p>
          <a:p>
            <a:pPr marL="0" marR="0" indent="0" algn="l">
              <a:lnSpc>
                <a:spcPts val="1900"/>
              </a:lnSpc>
              <a:spcBef>
                <a:spcPts val="115"/>
              </a:spcBef>
              <a:spcAft>
                <a:spcPts val="0"/>
              </a:spcAft>
            </a:pPr>
            <a:r>
              <a:rPr lang="en-US" sz="1800" spc="-95">
                <a:solidFill>
                  <a:srgbClr val="067DA1"/>
                </a:solidFill>
                <a:latin typeface="Calibri" panose="02020603050405020304" pitchFamily="2"/>
              </a:rPr>
              <a:t>Cluster </a:t>
            </a:r>
          </a:p>
        </p:txBody>
      </p:sp>
      <p:sp>
        <p:nvSpPr>
          <p:cNvPr id="9" name="Text Placeholder 8"/>
          <p:cNvSpPr>
            <a:spLocks noGrp="1"/>
          </p:cNvSpPr>
          <p:nvPr>
            <p:ph type="body" idx="10"/>
          </p:nvPr>
        </p:nvSpPr>
        <p:spPr>
          <a:xfrm>
            <a:off x="5050790" y="1592580"/>
            <a:ext cx="523875" cy="279400"/>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110">
                <a:solidFill>
                  <a:srgbClr val="FFFFFF"/>
                </a:solidFill>
                <a:latin typeface="Calibri" panose="02020603050405020304" pitchFamily="2"/>
              </a:rPr>
              <a:t>Client </a:t>
            </a:r>
          </a:p>
        </p:txBody>
      </p:sp>
      <p:sp>
        <p:nvSpPr>
          <p:cNvPr id="10" name="Text Placeholder 9"/>
          <p:cNvSpPr>
            <a:spLocks noGrp="1"/>
          </p:cNvSpPr>
          <p:nvPr>
            <p:ph type="body" idx="10"/>
          </p:nvPr>
        </p:nvSpPr>
        <p:spPr>
          <a:xfrm>
            <a:off x="6380480" y="1964690"/>
            <a:ext cx="467360" cy="211455"/>
          </a:xfrm>
          <a:prstGeom prst="rect">
            <a:avLst/>
          </a:prstGeom>
          <a:noFill/>
          <a:ln w="0" cmpd="sng">
            <a:noFill/>
            <a:prstDash val="solid"/>
          </a:ln>
        </p:spPr>
        <p:txBody>
          <a:bodyPr vert="horz" lIns="0" tIns="8890" rIns="0" bIns="0" anchor="t"/>
          <a:lstStyle/>
          <a:p>
            <a:pPr marL="0" marR="0" indent="0" algn="l">
              <a:lnSpc>
                <a:spcPts val="1500"/>
              </a:lnSpc>
              <a:spcAft>
                <a:spcPts val="0"/>
              </a:spcAft>
            </a:pPr>
            <a:r>
              <a:rPr lang="en-US" sz="1600" spc="45">
                <a:solidFill>
                  <a:srgbClr val="067DA1"/>
                </a:solidFill>
                <a:latin typeface="Courier New" panose="02020603050405020304" pitchFamily="3"/>
              </a:rPr>
              <a:t>get </a:t>
            </a:r>
          </a:p>
        </p:txBody>
      </p:sp>
      <p:sp>
        <p:nvSpPr>
          <p:cNvPr id="11" name="Text Placeholder 10"/>
          <p:cNvSpPr>
            <a:spLocks noGrp="1"/>
          </p:cNvSpPr>
          <p:nvPr>
            <p:ph type="body" idx="10"/>
          </p:nvPr>
        </p:nvSpPr>
        <p:spPr>
          <a:xfrm>
            <a:off x="560705" y="2141220"/>
            <a:ext cx="3834765" cy="2300605"/>
          </a:xfrm>
          <a:prstGeom prst="rect">
            <a:avLst/>
          </a:prstGeom>
          <a:noFill/>
          <a:ln w="0" cmpd="sng">
            <a:noFill/>
            <a:prstDash val="solid"/>
          </a:ln>
        </p:spPr>
        <p:txBody>
          <a:bodyPr vert="horz" lIns="0" tIns="0" rIns="0" bIns="0" anchor="t">
            <a:normAutofit/>
          </a:bodyPr>
          <a:lstStyle/>
          <a:p>
            <a:pPr marL="411480" marR="0" indent="182880" algn="l">
              <a:lnSpc>
                <a:spcPts val="2600"/>
              </a:lnSpc>
              <a:spcAft>
                <a:spcPts val="0"/>
              </a:spcAft>
              <a:buFont typeface="Symbol"/>
              <a:buChar char="·"/>
            </a:pPr>
            <a:r>
              <a:rPr lang="en-US" sz="1950" b="1" spc="0">
                <a:solidFill>
                  <a:srgbClr val="000000"/>
                </a:solidFill>
                <a:latin typeface="Calibri" panose="02020603050405020304" pitchFamily="2"/>
              </a:rPr>
              <a:t>Ecosystem Projects </a:t>
            </a:r>
            <a:br/>
            <a:r>
              <a:rPr lang="en-US" sz="1550" spc="0">
                <a:solidFill>
                  <a:srgbClr val="067DA1"/>
                </a:solidFill>
                <a:latin typeface="Arial" panose="02020603050405020304" pitchFamily="2"/>
              </a:rPr>
              <a:t>–</a:t>
            </a:r>
            <a:r>
              <a:rPr lang="en-US" sz="2000" spc="0">
                <a:solidFill>
                  <a:srgbClr val="000000"/>
                </a:solidFill>
                <a:latin typeface="Calibri" panose="02020603050405020304" pitchFamily="2"/>
              </a:rPr>
              <a:t> Flume </a:t>
            </a:r>
          </a:p>
          <a:p>
            <a:pPr marL="822960" marR="0" indent="0" algn="l">
              <a:lnSpc>
                <a:spcPts val="2400"/>
              </a:lnSpc>
              <a:spcBef>
                <a:spcPts val="290"/>
              </a:spcBef>
              <a:spcAft>
                <a:spcPts val="0"/>
              </a:spcAft>
            </a:pPr>
            <a:r>
              <a:rPr lang="en-US" sz="1550" spc="0">
                <a:solidFill>
                  <a:srgbClr val="067DA1"/>
                </a:solidFill>
                <a:latin typeface="Arial" panose="02020603050405020304" pitchFamily="2"/>
              </a:rPr>
              <a:t>–</a:t>
            </a:r>
            <a:r>
              <a:rPr lang="en-US" sz="2000" spc="0">
                <a:solidFill>
                  <a:srgbClr val="000000"/>
                </a:solidFill>
                <a:latin typeface="Calibri" panose="02020603050405020304" pitchFamily="2"/>
              </a:rPr>
              <a:t> Collects data from network </a:t>
            </a:r>
          </a:p>
          <a:p>
            <a:pPr marL="365760" marR="137160" indent="0" algn="l">
              <a:lnSpc>
                <a:spcPts val="2500"/>
              </a:lnSpc>
              <a:spcBef>
                <a:spcPts val="0"/>
              </a:spcBef>
              <a:spcAft>
                <a:spcPts val="0"/>
              </a:spcAft>
            </a:pPr>
            <a:r>
              <a:rPr lang="en-US" sz="2000" spc="0">
                <a:solidFill>
                  <a:srgbClr val="000000"/>
                </a:solidFill>
                <a:latin typeface="Calibri" panose="02020603050405020304" pitchFamily="2"/>
              </a:rPr>
              <a:t>sources (e.g., system logs) </a:t>
            </a:r>
            <a:r>
              <a:rPr lang="en-US" sz="1550" spc="0">
                <a:solidFill>
                  <a:srgbClr val="067DA1"/>
                </a:solidFill>
                <a:latin typeface="Arial" panose="02020603050405020304" pitchFamily="2"/>
              </a:rPr>
              <a:t>–</a:t>
            </a:r>
            <a:r>
              <a:rPr lang="en-US" sz="2000" spc="0">
                <a:solidFill>
                  <a:srgbClr val="000000"/>
                </a:solidFill>
                <a:latin typeface="Calibri" panose="02020603050405020304" pitchFamily="2"/>
              </a:rPr>
              <a:t> Sqoop </a:t>
            </a:r>
          </a:p>
          <a:p>
            <a:pPr marL="822960" marR="0" indent="0" algn="l">
              <a:lnSpc>
                <a:spcPts val="2400"/>
              </a:lnSpc>
              <a:spcBef>
                <a:spcPts val="310"/>
              </a:spcBef>
              <a:spcAft>
                <a:spcPts val="0"/>
              </a:spcAft>
            </a:pPr>
            <a:r>
              <a:rPr lang="en-US" sz="1550" spc="5">
                <a:solidFill>
                  <a:srgbClr val="067DA1"/>
                </a:solidFill>
                <a:latin typeface="Arial" panose="02020603050405020304" pitchFamily="2"/>
              </a:rPr>
              <a:t>–</a:t>
            </a:r>
            <a:r>
              <a:rPr lang="en-US" sz="2000" spc="5">
                <a:solidFill>
                  <a:srgbClr val="000000"/>
                </a:solidFill>
                <a:latin typeface="Calibri" panose="02020603050405020304" pitchFamily="2"/>
              </a:rPr>
              <a:t> Transfers data between </a:t>
            </a:r>
          </a:p>
          <a:p>
            <a:pPr marL="0" marR="0" indent="0" algn="ctr">
              <a:lnSpc>
                <a:spcPts val="2300"/>
              </a:lnSpc>
              <a:spcBef>
                <a:spcPts val="0"/>
              </a:spcBef>
              <a:spcAft>
                <a:spcPts val="0"/>
              </a:spcAft>
            </a:pPr>
            <a:r>
              <a:rPr lang="en-US" sz="2000" spc="-10">
                <a:solidFill>
                  <a:srgbClr val="000000"/>
                </a:solidFill>
                <a:latin typeface="Calibri" panose="02020603050405020304" pitchFamily="2"/>
              </a:rPr>
              <a:t>HDFS and RDBMS </a:t>
            </a:r>
          </a:p>
        </p:txBody>
      </p:sp>
      <p:sp>
        <p:nvSpPr>
          <p:cNvPr id="12" name="Text Placeholder 11"/>
          <p:cNvSpPr>
            <a:spLocks noGrp="1"/>
          </p:cNvSpPr>
          <p:nvPr>
            <p:ph type="body" idx="10"/>
          </p:nvPr>
        </p:nvSpPr>
        <p:spPr>
          <a:xfrm>
            <a:off x="956945" y="4441825"/>
            <a:ext cx="3303905" cy="1295400"/>
          </a:xfrm>
          <a:prstGeom prst="rect">
            <a:avLst/>
          </a:prstGeom>
          <a:noFill/>
          <a:ln w="0" cmpd="sng">
            <a:noFill/>
            <a:prstDash val="solid"/>
          </a:ln>
        </p:spPr>
        <p:txBody>
          <a:bodyPr vert="horz" lIns="0" tIns="45720" rIns="0" bIns="0" anchor="t">
            <a:normAutofit/>
          </a:bodyPr>
          <a:lstStyle/>
          <a:p>
            <a:pPr marL="0" marR="0" indent="0" algn="l">
              <a:lnSpc>
                <a:spcPts val="2400"/>
              </a:lnSpc>
              <a:spcAft>
                <a:spcPts val="0"/>
              </a:spcAft>
            </a:pPr>
            <a:r>
              <a:rPr lang="en-US" sz="1550" spc="35">
                <a:solidFill>
                  <a:srgbClr val="067DA1"/>
                </a:solidFill>
                <a:latin typeface="Arial" panose="02020603050405020304" pitchFamily="2"/>
              </a:rPr>
              <a:t>–</a:t>
            </a:r>
            <a:r>
              <a:rPr lang="en-US" sz="2000" spc="35">
                <a:solidFill>
                  <a:srgbClr val="000000"/>
                </a:solidFill>
                <a:latin typeface="Calibri" panose="02020603050405020304" pitchFamily="2"/>
              </a:rPr>
              <a:t> Hue </a:t>
            </a:r>
          </a:p>
          <a:p>
            <a:pPr marL="0" marR="0" indent="0" algn="r">
              <a:lnSpc>
                <a:spcPts val="2400"/>
              </a:lnSpc>
              <a:spcBef>
                <a:spcPts val="295"/>
              </a:spcBef>
              <a:spcAft>
                <a:spcPts val="0"/>
              </a:spcAft>
            </a:pPr>
            <a:r>
              <a:rPr lang="en-US" sz="1550" spc="20">
                <a:solidFill>
                  <a:srgbClr val="067DA1"/>
                </a:solidFill>
                <a:latin typeface="Arial" panose="02020603050405020304" pitchFamily="2"/>
              </a:rPr>
              <a:t>–</a:t>
            </a:r>
            <a:r>
              <a:rPr lang="en-US" sz="2000" spc="20">
                <a:solidFill>
                  <a:srgbClr val="000000"/>
                </a:solidFill>
                <a:latin typeface="Calibri" panose="02020603050405020304" pitchFamily="2"/>
              </a:rPr>
              <a:t> Web/based interac</a:t>
            </a:r>
            <a:r>
              <a:rPr lang="en-US" sz="1700" spc="20">
                <a:solidFill>
                  <a:srgbClr val="000000"/>
                </a:solidFill>
                <a:latin typeface="Arial" panose="02020603050405020304" pitchFamily="2"/>
              </a:rPr>
              <a:t>ti</a:t>
            </a:r>
            <a:r>
              <a:rPr lang="en-US" sz="2000" spc="20">
                <a:solidFill>
                  <a:srgbClr val="000000"/>
                </a:solidFill>
                <a:latin typeface="Calibri" panose="02020603050405020304" pitchFamily="2"/>
              </a:rPr>
              <a:t>ve UI. </a:t>
            </a:r>
          </a:p>
          <a:p>
            <a:pPr marL="594360" marR="0" indent="0" algn="l">
              <a:lnSpc>
                <a:spcPts val="2300"/>
              </a:lnSpc>
              <a:spcBef>
                <a:spcPts val="0"/>
              </a:spcBef>
              <a:spcAft>
                <a:spcPts val="0"/>
              </a:spcAft>
            </a:pPr>
            <a:r>
              <a:rPr lang="en-US" sz="2000" spc="-5">
                <a:solidFill>
                  <a:srgbClr val="000000"/>
                </a:solidFill>
                <a:latin typeface="Calibri" panose="02020603050405020304" pitchFamily="2"/>
              </a:rPr>
              <a:t>Can browse, upload, </a:t>
            </a:r>
          </a:p>
          <a:p>
            <a:pPr marL="594360" marR="0" indent="0" algn="l">
              <a:lnSpc>
                <a:spcPts val="2400"/>
              </a:lnSpc>
              <a:spcBef>
                <a:spcPts val="0"/>
              </a:spcBef>
              <a:spcAft>
                <a:spcPts val="0"/>
              </a:spcAft>
            </a:pPr>
            <a:r>
              <a:rPr lang="en-US" sz="2000" spc="0">
                <a:solidFill>
                  <a:srgbClr val="000000"/>
                </a:solidFill>
                <a:latin typeface="Calibri" panose="02020603050405020304" pitchFamily="2"/>
              </a:rPr>
              <a:t>download, and view files </a:t>
            </a:r>
          </a:p>
        </p:txBody>
      </p:sp>
      <p:sp>
        <p:nvSpPr>
          <p:cNvPr id="13" name="Text Placeholder 12"/>
          <p:cNvSpPr>
            <a:spLocks noGrp="1"/>
          </p:cNvSpPr>
          <p:nvPr>
            <p:ph type="body" idx="10"/>
          </p:nvPr>
        </p:nvSpPr>
        <p:spPr>
          <a:xfrm>
            <a:off x="1892935" y="6408420"/>
            <a:ext cx="690943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1"64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986790"/>
            <a:ext cx="9144000" cy="587121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25">
                <a:solidFill>
                  <a:srgbClr val="107FA7"/>
                </a:solidFill>
                <a:latin typeface="Calibri" panose="02020603050405020304" pitchFamily="2"/>
              </a:rPr>
              <a:t>Example: Storing and Retrieving Files (1) </a:t>
            </a:r>
          </a:p>
        </p:txBody>
      </p:sp>
      <p:sp>
        <p:nvSpPr>
          <p:cNvPr id="5" name="Text Placeholder 4"/>
          <p:cNvSpPr>
            <a:spLocks noGrp="1"/>
          </p:cNvSpPr>
          <p:nvPr>
            <p:ph type="body" idx="10"/>
          </p:nvPr>
        </p:nvSpPr>
        <p:spPr>
          <a:xfrm>
            <a:off x="762000" y="1650365"/>
            <a:ext cx="445135" cy="279400"/>
          </a:xfrm>
          <a:prstGeom prst="rect">
            <a:avLst/>
          </a:prstGeom>
          <a:noFill/>
          <a:ln w="0" cmpd="sng">
            <a:noFill/>
            <a:prstDash val="solid"/>
          </a:ln>
        </p:spPr>
        <p:txBody>
          <a:bodyPr vert="horz" lIns="0" tIns="25400" rIns="0" bIns="0" anchor="t"/>
          <a:lstStyle/>
          <a:p>
            <a:pPr marL="0" marR="0" indent="0" algn="l">
              <a:lnSpc>
                <a:spcPts val="2000"/>
              </a:lnSpc>
              <a:spcAft>
                <a:spcPts val="0"/>
              </a:spcAft>
            </a:pPr>
            <a:r>
              <a:rPr lang="en-US" sz="1800" spc="-150">
                <a:solidFill>
                  <a:srgbClr val="FFFFFF"/>
                </a:solidFill>
                <a:latin typeface="Calibri" panose="02020603050405020304" pitchFamily="2"/>
              </a:rPr>
              <a:t>Local </a:t>
            </a:r>
          </a:p>
        </p:txBody>
      </p:sp>
      <p:sp>
        <p:nvSpPr>
          <p:cNvPr id="6" name="Text Placeholder 5"/>
          <p:cNvSpPr>
            <a:spLocks noGrp="1"/>
          </p:cNvSpPr>
          <p:nvPr>
            <p:ph type="body" idx="10"/>
          </p:nvPr>
        </p:nvSpPr>
        <p:spPr>
          <a:xfrm>
            <a:off x="3130550" y="3119755"/>
            <a:ext cx="670560" cy="279400"/>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114">
                <a:solidFill>
                  <a:srgbClr val="000000"/>
                </a:solidFill>
                <a:latin typeface="Calibri" panose="02020603050405020304" pitchFamily="2"/>
              </a:rPr>
              <a:t>Node A </a:t>
            </a:r>
          </a:p>
        </p:txBody>
      </p:sp>
      <p:sp>
        <p:nvSpPr>
          <p:cNvPr id="7" name="Text Placeholder 6"/>
          <p:cNvSpPr>
            <a:spLocks noGrp="1"/>
          </p:cNvSpPr>
          <p:nvPr>
            <p:ph type="body" idx="10"/>
          </p:nvPr>
        </p:nvSpPr>
        <p:spPr>
          <a:xfrm>
            <a:off x="4541520" y="3113405"/>
            <a:ext cx="670560" cy="279400"/>
          </a:xfrm>
          <a:prstGeom prst="rect">
            <a:avLst/>
          </a:prstGeom>
          <a:noFill/>
          <a:ln w="0" cmpd="sng">
            <a:noFill/>
            <a:prstDash val="solid"/>
          </a:ln>
        </p:spPr>
        <p:txBody>
          <a:bodyPr vert="horz" lIns="0" tIns="25400" rIns="0" bIns="0" anchor="t"/>
          <a:lstStyle/>
          <a:p>
            <a:pPr marL="0" marR="0" indent="0" algn="l">
              <a:lnSpc>
                <a:spcPts val="2000"/>
              </a:lnSpc>
              <a:spcAft>
                <a:spcPts val="0"/>
              </a:spcAft>
            </a:pPr>
            <a:r>
              <a:rPr lang="en-US" sz="1800" spc="-125">
                <a:solidFill>
                  <a:srgbClr val="000000"/>
                </a:solidFill>
                <a:latin typeface="Calibri" panose="02020603050405020304" pitchFamily="2"/>
              </a:rPr>
              <a:t>Node D </a:t>
            </a:r>
          </a:p>
        </p:txBody>
      </p:sp>
      <p:sp>
        <p:nvSpPr>
          <p:cNvPr id="8" name="Text Placeholder 7"/>
          <p:cNvSpPr>
            <a:spLocks noGrp="1"/>
          </p:cNvSpPr>
          <p:nvPr>
            <p:ph type="body" idx="10"/>
          </p:nvPr>
        </p:nvSpPr>
        <p:spPr>
          <a:xfrm>
            <a:off x="365760" y="332676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400"/>
              </a:lnSpc>
              <a:spcBef>
                <a:spcPts val="245"/>
              </a:spcBef>
              <a:spcAft>
                <a:spcPts val="0"/>
              </a:spcAft>
            </a:pPr>
            <a:r>
              <a:rPr lang="en-US" sz="1400" spc="-80">
                <a:solidFill>
                  <a:srgbClr val="FFFFFF"/>
                </a:solidFill>
                <a:latin typeface="Courier New" panose="02020603050405020304" pitchFamily="3"/>
              </a:rPr>
              <a:t>031512.log </a:t>
            </a:r>
          </a:p>
        </p:txBody>
      </p:sp>
      <p:sp>
        <p:nvSpPr>
          <p:cNvPr id="9" name="Text Placeholder 8"/>
          <p:cNvSpPr>
            <a:spLocks noGrp="1"/>
          </p:cNvSpPr>
          <p:nvPr>
            <p:ph type="body" idx="10"/>
          </p:nvPr>
        </p:nvSpPr>
        <p:spPr>
          <a:xfrm>
            <a:off x="3127375" y="4134485"/>
            <a:ext cx="652145" cy="279400"/>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125">
                <a:solidFill>
                  <a:srgbClr val="000000"/>
                </a:solidFill>
                <a:latin typeface="Calibri" panose="02020603050405020304" pitchFamily="2"/>
              </a:rPr>
              <a:t>Node B </a:t>
            </a:r>
          </a:p>
        </p:txBody>
      </p:sp>
      <p:sp>
        <p:nvSpPr>
          <p:cNvPr id="10" name="Text Placeholder 9"/>
          <p:cNvSpPr>
            <a:spLocks noGrp="1"/>
          </p:cNvSpPr>
          <p:nvPr>
            <p:ph type="body" idx="10"/>
          </p:nvPr>
        </p:nvSpPr>
        <p:spPr>
          <a:xfrm>
            <a:off x="4550410" y="4113530"/>
            <a:ext cx="640080" cy="279400"/>
          </a:xfrm>
          <a:prstGeom prst="rect">
            <a:avLst/>
          </a:prstGeom>
          <a:noFill/>
          <a:ln w="0" cmpd="sng">
            <a:noFill/>
            <a:prstDash val="solid"/>
          </a:ln>
        </p:spPr>
        <p:txBody>
          <a:bodyPr vert="horz" lIns="0" tIns="25400" rIns="0" bIns="0" anchor="t"/>
          <a:lstStyle/>
          <a:p>
            <a:pPr marL="0" marR="0" indent="0" algn="l">
              <a:lnSpc>
                <a:spcPts val="2000"/>
              </a:lnSpc>
              <a:spcAft>
                <a:spcPts val="0"/>
              </a:spcAft>
            </a:pPr>
            <a:r>
              <a:rPr lang="en-US" sz="1800" spc="-125">
                <a:solidFill>
                  <a:srgbClr val="000000"/>
                </a:solidFill>
                <a:latin typeface="Calibri" panose="02020603050405020304" pitchFamily="2"/>
              </a:rPr>
              <a:t>Node E </a:t>
            </a:r>
          </a:p>
        </p:txBody>
      </p:sp>
      <p:sp>
        <p:nvSpPr>
          <p:cNvPr id="11" name="Text Placeholder 10"/>
          <p:cNvSpPr>
            <a:spLocks noGrp="1"/>
          </p:cNvSpPr>
          <p:nvPr>
            <p:ph type="body" idx="10"/>
          </p:nvPr>
        </p:nvSpPr>
        <p:spPr>
          <a:xfrm>
            <a:off x="365760" y="503999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300"/>
              </a:lnSpc>
              <a:spcBef>
                <a:spcPts val="245"/>
              </a:spcBef>
              <a:spcAft>
                <a:spcPts val="0"/>
              </a:spcAft>
            </a:pPr>
            <a:r>
              <a:rPr lang="en-US" sz="1400" spc="-80">
                <a:solidFill>
                  <a:srgbClr val="FFFFFF"/>
                </a:solidFill>
                <a:latin typeface="Courier New" panose="02020603050405020304" pitchFamily="3"/>
              </a:rPr>
              <a:t>041213.log </a:t>
            </a:r>
          </a:p>
        </p:txBody>
      </p:sp>
      <p:sp>
        <p:nvSpPr>
          <p:cNvPr id="12" name="Text Placeholder 11"/>
          <p:cNvSpPr>
            <a:spLocks noGrp="1"/>
          </p:cNvSpPr>
          <p:nvPr>
            <p:ph type="body" idx="10"/>
          </p:nvPr>
        </p:nvSpPr>
        <p:spPr>
          <a:xfrm>
            <a:off x="3124200" y="5143500"/>
            <a:ext cx="655320" cy="279400"/>
          </a:xfrm>
          <a:prstGeom prst="rect">
            <a:avLst/>
          </a:prstGeom>
          <a:noFill/>
          <a:ln w="0" cmpd="sng">
            <a:noFill/>
            <a:prstDash val="solid"/>
          </a:ln>
        </p:spPr>
        <p:txBody>
          <a:bodyPr vert="horz" lIns="0" tIns="25400" rIns="0" bIns="0" anchor="t"/>
          <a:lstStyle/>
          <a:p>
            <a:pPr marL="0" marR="0" indent="0" algn="l">
              <a:lnSpc>
                <a:spcPts val="2000"/>
              </a:lnSpc>
              <a:spcAft>
                <a:spcPts val="0"/>
              </a:spcAft>
            </a:pPr>
            <a:r>
              <a:rPr lang="en-US" sz="1800" spc="-120">
                <a:solidFill>
                  <a:srgbClr val="000000"/>
                </a:solidFill>
                <a:latin typeface="Calibri" panose="02020603050405020304" pitchFamily="2"/>
              </a:rPr>
              <a:t>Node C </a:t>
            </a:r>
          </a:p>
        </p:txBody>
      </p:sp>
      <p:sp>
        <p:nvSpPr>
          <p:cNvPr id="13" name="Text Placeholder 12"/>
          <p:cNvSpPr>
            <a:spLocks noGrp="1"/>
          </p:cNvSpPr>
          <p:nvPr>
            <p:ph type="body" idx="10"/>
          </p:nvPr>
        </p:nvSpPr>
        <p:spPr>
          <a:xfrm>
            <a:off x="5187950" y="5643245"/>
            <a:ext cx="642620" cy="544830"/>
          </a:xfrm>
          <a:prstGeom prst="rect">
            <a:avLst/>
          </a:prstGeom>
          <a:noFill/>
          <a:ln w="0" cmpd="sng">
            <a:noFill/>
            <a:prstDash val="solid"/>
          </a:ln>
        </p:spPr>
        <p:txBody>
          <a:bodyPr vert="horz" lIns="0" tIns="25400" rIns="0" bIns="0" anchor="t"/>
          <a:lstStyle/>
          <a:p>
            <a:pPr marL="0" marR="0" indent="0" algn="r">
              <a:lnSpc>
                <a:spcPts val="2000"/>
              </a:lnSpc>
              <a:spcAft>
                <a:spcPts val="0"/>
              </a:spcAft>
            </a:pPr>
            <a:r>
              <a:rPr lang="en-US" sz="1800" spc="-40">
                <a:solidFill>
                  <a:srgbClr val="000000"/>
                </a:solidFill>
                <a:latin typeface="Calibri" panose="02020603050405020304" pitchFamily="2"/>
              </a:rPr>
              <a:t>HDFS </a:t>
            </a:r>
          </a:p>
          <a:p>
            <a:pPr marL="0" marR="0" indent="0" algn="l">
              <a:lnSpc>
                <a:spcPts val="1900"/>
              </a:lnSpc>
              <a:spcBef>
                <a:spcPts val="90"/>
              </a:spcBef>
              <a:spcAft>
                <a:spcPts val="0"/>
              </a:spcAft>
            </a:pPr>
            <a:r>
              <a:rPr lang="en-US" sz="1800" spc="-85">
                <a:solidFill>
                  <a:srgbClr val="000000"/>
                </a:solidFill>
                <a:latin typeface="Calibri" panose="02020603050405020304" pitchFamily="2"/>
              </a:rPr>
              <a:t>Cluster </a:t>
            </a:r>
          </a:p>
        </p:txBody>
      </p:sp>
      <p:sp>
        <p:nvSpPr>
          <p:cNvPr id="14" name="Text Placeholder 13"/>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1"65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986790"/>
            <a:ext cx="9144000" cy="587121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25">
                <a:solidFill>
                  <a:srgbClr val="107FA7"/>
                </a:solidFill>
                <a:latin typeface="Calibri" panose="02020603050405020304" pitchFamily="2"/>
              </a:rPr>
              <a:t>Example: Storing and Retrieving Files (2) </a:t>
            </a:r>
          </a:p>
        </p:txBody>
      </p:sp>
      <p:sp>
        <p:nvSpPr>
          <p:cNvPr id="5" name="Text Placeholder 4"/>
          <p:cNvSpPr>
            <a:spLocks noGrp="1"/>
          </p:cNvSpPr>
          <p:nvPr>
            <p:ph type="body" idx="10"/>
          </p:nvPr>
        </p:nvSpPr>
        <p:spPr>
          <a:xfrm>
            <a:off x="1670050" y="3067685"/>
            <a:ext cx="20129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1 </a:t>
            </a:r>
          </a:p>
        </p:txBody>
      </p:sp>
      <p:sp>
        <p:nvSpPr>
          <p:cNvPr id="6" name="Text Placeholder 5"/>
          <p:cNvSpPr>
            <a:spLocks noGrp="1"/>
          </p:cNvSpPr>
          <p:nvPr>
            <p:ph type="body" idx="10"/>
          </p:nvPr>
        </p:nvSpPr>
        <p:spPr>
          <a:xfrm>
            <a:off x="1665605" y="3360420"/>
            <a:ext cx="21082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2 </a:t>
            </a:r>
          </a:p>
        </p:txBody>
      </p:sp>
      <p:sp>
        <p:nvSpPr>
          <p:cNvPr id="7" name="Text Placeholder 6"/>
          <p:cNvSpPr>
            <a:spLocks noGrp="1"/>
          </p:cNvSpPr>
          <p:nvPr>
            <p:ph type="body" idx="10"/>
          </p:nvPr>
        </p:nvSpPr>
        <p:spPr>
          <a:xfrm>
            <a:off x="3164840" y="3394075"/>
            <a:ext cx="521970"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365">
                <a:solidFill>
                  <a:srgbClr val="000000"/>
                </a:solidFill>
                <a:latin typeface="Calibri" panose="02020603050405020304" pitchFamily="2"/>
              </a:rPr>
              <a:t>1 3 </a:t>
            </a:r>
          </a:p>
        </p:txBody>
      </p:sp>
      <p:sp>
        <p:nvSpPr>
          <p:cNvPr id="8" name="Text Placeholder 7"/>
          <p:cNvSpPr>
            <a:spLocks noGrp="1"/>
          </p:cNvSpPr>
          <p:nvPr>
            <p:ph type="body" idx="10"/>
          </p:nvPr>
        </p:nvSpPr>
        <p:spPr>
          <a:xfrm>
            <a:off x="4908550" y="3411855"/>
            <a:ext cx="207645"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0">
                <a:solidFill>
                  <a:srgbClr val="000000"/>
                </a:solidFill>
                <a:latin typeface="Calibri" panose="02020603050405020304" pitchFamily="2"/>
              </a:rPr>
              <a:t>5 </a:t>
            </a:r>
          </a:p>
        </p:txBody>
      </p:sp>
      <p:sp>
        <p:nvSpPr>
          <p:cNvPr id="9" name="Text Placeholder 8"/>
          <p:cNvSpPr>
            <a:spLocks noGrp="1"/>
          </p:cNvSpPr>
          <p:nvPr>
            <p:ph type="body" idx="10"/>
          </p:nvPr>
        </p:nvSpPr>
        <p:spPr>
          <a:xfrm>
            <a:off x="1662430" y="3646805"/>
            <a:ext cx="20764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3 </a:t>
            </a:r>
          </a:p>
        </p:txBody>
      </p:sp>
      <p:sp>
        <p:nvSpPr>
          <p:cNvPr id="10" name="Text Placeholder 9"/>
          <p:cNvSpPr>
            <a:spLocks noGrp="1"/>
          </p:cNvSpPr>
          <p:nvPr>
            <p:ph type="body" idx="10"/>
          </p:nvPr>
        </p:nvSpPr>
        <p:spPr>
          <a:xfrm>
            <a:off x="3149600" y="3683635"/>
            <a:ext cx="220345"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0">
                <a:solidFill>
                  <a:srgbClr val="000000"/>
                </a:solidFill>
                <a:latin typeface="Calibri" panose="02020603050405020304" pitchFamily="2"/>
              </a:rPr>
              <a:t>4 </a:t>
            </a:r>
          </a:p>
        </p:txBody>
      </p:sp>
      <p:sp>
        <p:nvSpPr>
          <p:cNvPr id="11" name="Text Placeholder 10"/>
          <p:cNvSpPr>
            <a:spLocks noGrp="1"/>
          </p:cNvSpPr>
          <p:nvPr>
            <p:ph type="body" idx="10"/>
          </p:nvPr>
        </p:nvSpPr>
        <p:spPr>
          <a:xfrm>
            <a:off x="4578985" y="3710940"/>
            <a:ext cx="211455" cy="248285"/>
          </a:xfrm>
          <a:prstGeom prst="rect">
            <a:avLst/>
          </a:prstGeom>
          <a:noFill/>
          <a:ln w="0" cmpd="sng">
            <a:noFill/>
            <a:prstDash val="solid"/>
          </a:ln>
        </p:spPr>
        <p:txBody>
          <a:bodyPr vert="horz" lIns="0" tIns="21590" rIns="0" bIns="0" anchor="t"/>
          <a:lstStyle/>
          <a:p>
            <a:pPr marL="0" marR="0" indent="0" algn="ctr">
              <a:lnSpc>
                <a:spcPts val="1700"/>
              </a:lnSpc>
              <a:spcAft>
                <a:spcPts val="0"/>
              </a:spcAft>
            </a:pPr>
            <a:r>
              <a:rPr lang="en-US" sz="1600" spc="0">
                <a:solidFill>
                  <a:srgbClr val="000000"/>
                </a:solidFill>
                <a:latin typeface="Calibri" panose="02020603050405020304" pitchFamily="2"/>
              </a:rPr>
              <a:t>2 </a:t>
            </a:r>
          </a:p>
        </p:txBody>
      </p:sp>
      <p:sp>
        <p:nvSpPr>
          <p:cNvPr id="12" name="Text Placeholder 11"/>
          <p:cNvSpPr>
            <a:spLocks noGrp="1"/>
          </p:cNvSpPr>
          <p:nvPr>
            <p:ph type="body" idx="10"/>
          </p:nvPr>
        </p:nvSpPr>
        <p:spPr>
          <a:xfrm>
            <a:off x="365760" y="332676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400"/>
              </a:lnSpc>
              <a:spcBef>
                <a:spcPts val="245"/>
              </a:spcBef>
              <a:spcAft>
                <a:spcPts val="0"/>
              </a:spcAft>
            </a:pPr>
            <a:r>
              <a:rPr lang="en-US" sz="1400" spc="-80">
                <a:solidFill>
                  <a:srgbClr val="FFFFFF"/>
                </a:solidFill>
                <a:latin typeface="Courier New" panose="02020603050405020304" pitchFamily="3"/>
              </a:rPr>
              <a:t>031512.log </a:t>
            </a:r>
          </a:p>
        </p:txBody>
      </p:sp>
      <p:sp>
        <p:nvSpPr>
          <p:cNvPr id="13" name="Text Placeholder 12"/>
          <p:cNvSpPr>
            <a:spLocks noGrp="1"/>
          </p:cNvSpPr>
          <p:nvPr>
            <p:ph type="body" idx="10"/>
          </p:nvPr>
        </p:nvSpPr>
        <p:spPr>
          <a:xfrm>
            <a:off x="3130550" y="3126105"/>
            <a:ext cx="670560" cy="267970"/>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90">
                <a:solidFill>
                  <a:srgbClr val="000000"/>
                </a:solidFill>
                <a:latin typeface="Calibri" panose="02020603050405020304" pitchFamily="2"/>
              </a:rPr>
              <a:t>Node A </a:t>
            </a:r>
          </a:p>
        </p:txBody>
      </p:sp>
      <p:sp>
        <p:nvSpPr>
          <p:cNvPr id="14" name="Text Placeholder 13"/>
          <p:cNvSpPr>
            <a:spLocks noGrp="1"/>
          </p:cNvSpPr>
          <p:nvPr>
            <p:ph type="body" idx="10"/>
          </p:nvPr>
        </p:nvSpPr>
        <p:spPr>
          <a:xfrm>
            <a:off x="4541520" y="3119755"/>
            <a:ext cx="670560" cy="21780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D </a:t>
            </a:r>
          </a:p>
        </p:txBody>
      </p:sp>
      <p:sp>
        <p:nvSpPr>
          <p:cNvPr id="15" name="Text Placeholder 14"/>
          <p:cNvSpPr>
            <a:spLocks noGrp="1"/>
          </p:cNvSpPr>
          <p:nvPr>
            <p:ph type="body" idx="10"/>
          </p:nvPr>
        </p:nvSpPr>
        <p:spPr>
          <a:xfrm>
            <a:off x="4648200" y="3337560"/>
            <a:ext cx="82550" cy="316865"/>
          </a:xfrm>
          <a:prstGeom prst="rect">
            <a:avLst/>
          </a:prstGeom>
          <a:noFill/>
          <a:ln w="0" cmpd="sng">
            <a:noFill/>
            <a:prstDash val="solid"/>
          </a:ln>
        </p:spPr>
        <p:txBody>
          <a:bodyPr vert="horz" lIns="0" tIns="36830" rIns="0" bIns="0" anchor="t"/>
          <a:lstStyle/>
          <a:p>
            <a:pPr marL="0" marR="0" indent="0" algn="l">
              <a:lnSpc>
                <a:spcPts val="1700"/>
              </a:lnSpc>
              <a:spcAft>
                <a:spcPts val="0"/>
              </a:spcAft>
            </a:pPr>
            <a:r>
              <a:rPr lang="en-US" sz="1600" spc="0">
                <a:solidFill>
                  <a:srgbClr val="000000"/>
                </a:solidFill>
                <a:latin typeface="Calibri" panose="02020603050405020304" pitchFamily="2"/>
              </a:rPr>
              <a:t>1 </a:t>
            </a:r>
          </a:p>
        </p:txBody>
      </p:sp>
      <p:sp>
        <p:nvSpPr>
          <p:cNvPr id="16" name="Text Placeholder 15"/>
          <p:cNvSpPr>
            <a:spLocks noGrp="1"/>
          </p:cNvSpPr>
          <p:nvPr>
            <p:ph type="body" idx="10"/>
          </p:nvPr>
        </p:nvSpPr>
        <p:spPr>
          <a:xfrm>
            <a:off x="3127375" y="4140835"/>
            <a:ext cx="6521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100">
                <a:solidFill>
                  <a:srgbClr val="000000"/>
                </a:solidFill>
                <a:latin typeface="Calibri" panose="02020603050405020304" pitchFamily="2"/>
              </a:rPr>
              <a:t>Node B </a:t>
            </a:r>
          </a:p>
        </p:txBody>
      </p:sp>
      <p:sp>
        <p:nvSpPr>
          <p:cNvPr id="17" name="Text Placeholder 16"/>
          <p:cNvSpPr>
            <a:spLocks noGrp="1"/>
          </p:cNvSpPr>
          <p:nvPr>
            <p:ph type="body" idx="10"/>
          </p:nvPr>
        </p:nvSpPr>
        <p:spPr>
          <a:xfrm>
            <a:off x="4550410" y="4119880"/>
            <a:ext cx="640080" cy="27114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E </a:t>
            </a:r>
          </a:p>
        </p:txBody>
      </p:sp>
      <p:sp>
        <p:nvSpPr>
          <p:cNvPr id="18" name="Text Placeholder 17"/>
          <p:cNvSpPr>
            <a:spLocks noGrp="1"/>
          </p:cNvSpPr>
          <p:nvPr>
            <p:ph type="body" idx="10"/>
          </p:nvPr>
        </p:nvSpPr>
        <p:spPr>
          <a:xfrm>
            <a:off x="3163570" y="4430395"/>
            <a:ext cx="20129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1 </a:t>
            </a:r>
          </a:p>
        </p:txBody>
      </p:sp>
      <p:sp>
        <p:nvSpPr>
          <p:cNvPr id="19" name="Text Placeholder 18"/>
          <p:cNvSpPr>
            <a:spLocks noGrp="1"/>
          </p:cNvSpPr>
          <p:nvPr>
            <p:ph type="body" idx="10"/>
          </p:nvPr>
        </p:nvSpPr>
        <p:spPr>
          <a:xfrm>
            <a:off x="3472815" y="4432935"/>
            <a:ext cx="21082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2 </a:t>
            </a:r>
          </a:p>
        </p:txBody>
      </p:sp>
      <p:sp>
        <p:nvSpPr>
          <p:cNvPr id="20" name="Text Placeholder 19"/>
          <p:cNvSpPr>
            <a:spLocks noGrp="1"/>
          </p:cNvSpPr>
          <p:nvPr>
            <p:ph type="body" idx="10"/>
          </p:nvPr>
        </p:nvSpPr>
        <p:spPr>
          <a:xfrm>
            <a:off x="4591685" y="4399915"/>
            <a:ext cx="210820" cy="248285"/>
          </a:xfrm>
          <a:prstGeom prst="rect">
            <a:avLst/>
          </a:prstGeom>
          <a:noFill/>
          <a:ln w="0" cmpd="sng">
            <a:noFill/>
            <a:prstDash val="solid"/>
          </a:ln>
        </p:spPr>
        <p:txBody>
          <a:bodyPr vert="horz" lIns="0" tIns="21590" rIns="0" bIns="0" anchor="t"/>
          <a:lstStyle/>
          <a:p>
            <a:pPr marL="0" marR="0" indent="0" algn="ctr">
              <a:lnSpc>
                <a:spcPts val="1800"/>
              </a:lnSpc>
              <a:spcAft>
                <a:spcPts val="0"/>
              </a:spcAft>
            </a:pPr>
            <a:r>
              <a:rPr lang="en-US" sz="1600" spc="0">
                <a:solidFill>
                  <a:srgbClr val="000000"/>
                </a:solidFill>
                <a:latin typeface="Calibri" panose="02020603050405020304" pitchFamily="2"/>
              </a:rPr>
              <a:t>2 </a:t>
            </a:r>
          </a:p>
        </p:txBody>
      </p:sp>
      <p:sp>
        <p:nvSpPr>
          <p:cNvPr id="21" name="Text Placeholder 20"/>
          <p:cNvSpPr>
            <a:spLocks noGrp="1"/>
          </p:cNvSpPr>
          <p:nvPr>
            <p:ph type="body" idx="10"/>
          </p:nvPr>
        </p:nvSpPr>
        <p:spPr>
          <a:xfrm>
            <a:off x="4902200" y="4402455"/>
            <a:ext cx="20828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5 </a:t>
            </a:r>
          </a:p>
        </p:txBody>
      </p:sp>
      <p:sp>
        <p:nvSpPr>
          <p:cNvPr id="22" name="Text Placeholder 21"/>
          <p:cNvSpPr>
            <a:spLocks noGrp="1"/>
          </p:cNvSpPr>
          <p:nvPr>
            <p:ph type="body" idx="10"/>
          </p:nvPr>
        </p:nvSpPr>
        <p:spPr>
          <a:xfrm>
            <a:off x="3164840" y="4737735"/>
            <a:ext cx="208280"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0">
                <a:solidFill>
                  <a:srgbClr val="000000"/>
                </a:solidFill>
                <a:latin typeface="Calibri" panose="02020603050405020304" pitchFamily="2"/>
              </a:rPr>
              <a:t>3 </a:t>
            </a:r>
          </a:p>
        </p:txBody>
      </p:sp>
      <p:sp>
        <p:nvSpPr>
          <p:cNvPr id="23" name="Text Placeholder 22"/>
          <p:cNvSpPr>
            <a:spLocks noGrp="1"/>
          </p:cNvSpPr>
          <p:nvPr>
            <p:ph type="body" idx="10"/>
          </p:nvPr>
        </p:nvSpPr>
        <p:spPr>
          <a:xfrm>
            <a:off x="3472815" y="4737735"/>
            <a:ext cx="220345" cy="248285"/>
          </a:xfrm>
          <a:prstGeom prst="rect">
            <a:avLst/>
          </a:prstGeom>
          <a:noFill/>
          <a:ln w="0" cmpd="sng">
            <a:noFill/>
            <a:prstDash val="solid"/>
          </a:ln>
        </p:spPr>
        <p:txBody>
          <a:bodyPr vert="horz" lIns="0" tIns="21590" rIns="0" bIns="0" anchor="t"/>
          <a:lstStyle/>
          <a:p>
            <a:pPr marL="0" marR="0" indent="0" algn="l">
              <a:lnSpc>
                <a:spcPts val="1800"/>
              </a:lnSpc>
              <a:spcAft>
                <a:spcPts val="0"/>
              </a:spcAft>
            </a:pPr>
            <a:r>
              <a:rPr lang="en-US" sz="1600" spc="0">
                <a:solidFill>
                  <a:srgbClr val="000000"/>
                </a:solidFill>
                <a:latin typeface="Calibri" panose="02020603050405020304" pitchFamily="2"/>
              </a:rPr>
              <a:t>4 </a:t>
            </a:r>
          </a:p>
        </p:txBody>
      </p:sp>
      <p:sp>
        <p:nvSpPr>
          <p:cNvPr id="24" name="Text Placeholder 23"/>
          <p:cNvSpPr>
            <a:spLocks noGrp="1"/>
          </p:cNvSpPr>
          <p:nvPr>
            <p:ph type="body" idx="10"/>
          </p:nvPr>
        </p:nvSpPr>
        <p:spPr>
          <a:xfrm>
            <a:off x="4585335" y="4689475"/>
            <a:ext cx="220345" cy="248285"/>
          </a:xfrm>
          <a:prstGeom prst="rect">
            <a:avLst/>
          </a:prstGeom>
          <a:noFill/>
          <a:ln w="0" cmpd="sng">
            <a:noFill/>
            <a:prstDash val="solid"/>
          </a:ln>
        </p:spPr>
        <p:txBody>
          <a:bodyPr vert="horz" lIns="0" tIns="21590" rIns="0" bIns="0" anchor="t"/>
          <a:lstStyle/>
          <a:p>
            <a:pPr marL="0" marR="0" indent="0" algn="ctr">
              <a:lnSpc>
                <a:spcPts val="1800"/>
              </a:lnSpc>
              <a:spcAft>
                <a:spcPts val="0"/>
              </a:spcAft>
            </a:pPr>
            <a:r>
              <a:rPr lang="en-US" sz="1600" spc="0">
                <a:solidFill>
                  <a:srgbClr val="000000"/>
                </a:solidFill>
                <a:latin typeface="Calibri" panose="02020603050405020304" pitchFamily="2"/>
              </a:rPr>
              <a:t>4 </a:t>
            </a:r>
          </a:p>
        </p:txBody>
      </p:sp>
      <p:sp>
        <p:nvSpPr>
          <p:cNvPr id="25" name="Text Placeholder 24"/>
          <p:cNvSpPr>
            <a:spLocks noGrp="1"/>
          </p:cNvSpPr>
          <p:nvPr>
            <p:ph type="body" idx="10"/>
          </p:nvPr>
        </p:nvSpPr>
        <p:spPr>
          <a:xfrm>
            <a:off x="1659255" y="4890135"/>
            <a:ext cx="22034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4 </a:t>
            </a:r>
          </a:p>
        </p:txBody>
      </p:sp>
      <p:sp>
        <p:nvSpPr>
          <p:cNvPr id="26" name="Text Placeholder 25"/>
          <p:cNvSpPr>
            <a:spLocks noGrp="1"/>
          </p:cNvSpPr>
          <p:nvPr>
            <p:ph type="body" idx="10"/>
          </p:nvPr>
        </p:nvSpPr>
        <p:spPr>
          <a:xfrm>
            <a:off x="1665605" y="5201285"/>
            <a:ext cx="207645"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0">
                <a:solidFill>
                  <a:srgbClr val="000000"/>
                </a:solidFill>
                <a:latin typeface="Calibri" panose="02020603050405020304" pitchFamily="2"/>
              </a:rPr>
              <a:t>5 </a:t>
            </a:r>
          </a:p>
        </p:txBody>
      </p:sp>
      <p:sp>
        <p:nvSpPr>
          <p:cNvPr id="27" name="Text Placeholder 26"/>
          <p:cNvSpPr>
            <a:spLocks noGrp="1"/>
          </p:cNvSpPr>
          <p:nvPr>
            <p:ph type="body" idx="10"/>
          </p:nvPr>
        </p:nvSpPr>
        <p:spPr>
          <a:xfrm>
            <a:off x="365760" y="503999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300"/>
              </a:lnSpc>
              <a:spcBef>
                <a:spcPts val="245"/>
              </a:spcBef>
              <a:spcAft>
                <a:spcPts val="0"/>
              </a:spcAft>
            </a:pPr>
            <a:r>
              <a:rPr lang="en-US" sz="1400" spc="-80">
                <a:solidFill>
                  <a:srgbClr val="FFFFFF"/>
                </a:solidFill>
                <a:latin typeface="Courier New" panose="02020603050405020304" pitchFamily="3"/>
              </a:rPr>
              <a:t>041213.log </a:t>
            </a:r>
          </a:p>
        </p:txBody>
      </p:sp>
      <p:sp>
        <p:nvSpPr>
          <p:cNvPr id="28" name="Text Placeholder 27"/>
          <p:cNvSpPr>
            <a:spLocks noGrp="1"/>
          </p:cNvSpPr>
          <p:nvPr>
            <p:ph type="body" idx="10"/>
          </p:nvPr>
        </p:nvSpPr>
        <p:spPr>
          <a:xfrm>
            <a:off x="3124200" y="5149850"/>
            <a:ext cx="655320" cy="50990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95">
                <a:solidFill>
                  <a:srgbClr val="000000"/>
                </a:solidFill>
                <a:latin typeface="Calibri" panose="02020603050405020304" pitchFamily="2"/>
              </a:rPr>
              <a:t>Node C </a:t>
            </a:r>
          </a:p>
          <a:p>
            <a:pPr marL="91440" marR="0" indent="0" algn="l">
              <a:lnSpc>
                <a:spcPts val="1700"/>
              </a:lnSpc>
              <a:spcBef>
                <a:spcPts val="95"/>
              </a:spcBef>
              <a:spcAft>
                <a:spcPts val="0"/>
              </a:spcAft>
            </a:pPr>
            <a:r>
              <a:rPr lang="en-US" sz="1600" spc="330">
                <a:solidFill>
                  <a:srgbClr val="000000"/>
                </a:solidFill>
                <a:latin typeface="Calibri" panose="02020603050405020304" pitchFamily="2"/>
              </a:rPr>
              <a:t>3 5 </a:t>
            </a:r>
          </a:p>
        </p:txBody>
      </p:sp>
      <p:sp>
        <p:nvSpPr>
          <p:cNvPr id="29" name="Text Placeholder 28"/>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1"66 </a:t>
            </a:r>
          </a:p>
        </p:txBody>
      </p:sp>
      <p:sp>
        <p:nvSpPr>
          <p:cNvPr id="30" name="Text Placeholder 29"/>
          <p:cNvSpPr>
            <a:spLocks noGrp="1"/>
          </p:cNvSpPr>
          <p:nvPr>
            <p:ph type="body" idx="10"/>
          </p:nvPr>
        </p:nvSpPr>
        <p:spPr>
          <a:xfrm>
            <a:off x="2389505" y="1958340"/>
            <a:ext cx="3529965" cy="522605"/>
          </a:xfrm>
          <a:prstGeom prst="rect">
            <a:avLst/>
          </a:prstGeom>
          <a:noFill/>
          <a:ln w="0" cmpd="sng">
            <a:noFill/>
            <a:prstDash val="solid"/>
          </a:ln>
        </p:spPr>
        <p:txBody>
          <a:bodyPr vert="horz" lIns="0" tIns="0" rIns="0" bIns="0" anchor="t"/>
          <a:lstStyle/>
          <a:p>
            <a:pPr marL="0" marR="0" indent="0" algn="l">
              <a:lnSpc>
                <a:spcPts val="2000"/>
              </a:lnSpc>
              <a:spcAft>
                <a:spcPts val="0"/>
              </a:spcAft>
            </a:pPr>
            <a:r>
              <a:rPr lang="en-US" sz="1800" b="1" spc="-40">
                <a:solidFill>
                  <a:srgbClr val="000000"/>
                </a:solidFill>
                <a:latin typeface="Courier New" panose="02020603050405020304"/>
              </a:rPr>
              <a:t>/logs/031512.log</a:t>
            </a:r>
            <a:r>
              <a:rPr lang="en-US" sz="1800" spc="-30">
                <a:solidFill>
                  <a:srgbClr val="000000"/>
                </a:solidFill>
                <a:latin typeface="Courier New" panose="02020603050405020304" pitchFamily="3"/>
              </a:rPr>
              <a:t>: B1,B2,B3 </a:t>
            </a:r>
            <a:r>
              <a:rPr lang="en-US" sz="1800" b="1" spc="-40">
                <a:solidFill>
                  <a:srgbClr val="000000"/>
                </a:solidFill>
                <a:latin typeface="Courier New" panose="02020603050405020304"/>
              </a:rPr>
              <a:t>/logs/041213.log</a:t>
            </a:r>
            <a:r>
              <a:rPr lang="en-US" sz="1800" spc="-30">
                <a:solidFill>
                  <a:srgbClr val="000000"/>
                </a:solidFill>
                <a:latin typeface="Courier New" panose="02020603050405020304" pitchFamily="3"/>
              </a:rPr>
              <a:t>: B4,B5 </a:t>
            </a:r>
          </a:p>
        </p:txBody>
      </p:sp>
      <p:sp>
        <p:nvSpPr>
          <p:cNvPr id="31" name="Text Placeholder 30"/>
          <p:cNvSpPr>
            <a:spLocks noGrp="1"/>
          </p:cNvSpPr>
          <p:nvPr>
            <p:ph type="body" idx="10"/>
          </p:nvPr>
        </p:nvSpPr>
        <p:spPr>
          <a:xfrm>
            <a:off x="2399030" y="1260475"/>
            <a:ext cx="8807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75">
                <a:solidFill>
                  <a:srgbClr val="107FA7"/>
                </a:solidFill>
                <a:latin typeface="Calibri" panose="02020603050405020304" pitchFamily="2"/>
              </a:rPr>
              <a:t>Metadata </a:t>
            </a:r>
          </a:p>
        </p:txBody>
      </p:sp>
      <p:sp>
        <p:nvSpPr>
          <p:cNvPr id="32" name="Text Placeholder 31"/>
          <p:cNvSpPr>
            <a:spLocks noGrp="1"/>
          </p:cNvSpPr>
          <p:nvPr>
            <p:ph type="body" idx="10"/>
          </p:nvPr>
        </p:nvSpPr>
        <p:spPr>
          <a:xfrm>
            <a:off x="6239510" y="1229995"/>
            <a:ext cx="1228090" cy="1368425"/>
          </a:xfrm>
          <a:prstGeom prst="rect">
            <a:avLst/>
          </a:prstGeom>
          <a:noFill/>
          <a:ln w="0" cmpd="sng">
            <a:noFill/>
            <a:prstDash val="solid"/>
          </a:ln>
        </p:spPr>
        <p:txBody>
          <a:bodyPr vert="horz" lIns="0" tIns="24130" rIns="0" bIns="0" anchor="t"/>
          <a:lstStyle/>
          <a:p>
            <a:pPr marL="0" marR="0" indent="548640" algn="just">
              <a:lnSpc>
                <a:spcPts val="1800"/>
              </a:lnSpc>
              <a:spcAft>
                <a:spcPts val="0"/>
              </a:spcAft>
              <a:buFont typeface="Courier New"/>
              <a:buAutoNum type="arabicPeriod"/>
            </a:pPr>
            <a:r>
              <a:rPr lang="en-US" sz="1800" spc="-120">
                <a:solidFill>
                  <a:srgbClr val="000000"/>
                </a:solidFill>
                <a:latin typeface="Courier New" panose="02020603050405020304" pitchFamily="3"/>
              </a:rPr>
              <a:t>A,B,D </a:t>
            </a:r>
          </a:p>
          <a:p>
            <a:pPr marL="0" marR="0" indent="548640" algn="just">
              <a:lnSpc>
                <a:spcPts val="1700"/>
              </a:lnSpc>
              <a:spcBef>
                <a:spcPts val="385"/>
              </a:spcBef>
              <a:spcAft>
                <a:spcPts val="0"/>
              </a:spcAft>
              <a:buFont typeface="Courier New"/>
              <a:buAutoNum type="arabicPeriod"/>
            </a:pPr>
            <a:r>
              <a:rPr lang="en-US" sz="1800" spc="-130">
                <a:solidFill>
                  <a:srgbClr val="000000"/>
                </a:solidFill>
                <a:latin typeface="Courier New" panose="02020603050405020304" pitchFamily="3"/>
              </a:rPr>
              <a:t>B,D,E </a:t>
            </a:r>
          </a:p>
          <a:p>
            <a:pPr marL="0" marR="0" indent="548640" algn="just">
              <a:lnSpc>
                <a:spcPts val="1700"/>
              </a:lnSpc>
              <a:spcBef>
                <a:spcPts val="515"/>
              </a:spcBef>
              <a:spcAft>
                <a:spcPts val="0"/>
              </a:spcAft>
              <a:buFont typeface="Courier New"/>
              <a:buAutoNum type="arabicPeriod"/>
            </a:pPr>
            <a:r>
              <a:rPr lang="en-US" sz="1800" spc="-120">
                <a:solidFill>
                  <a:srgbClr val="000000"/>
                </a:solidFill>
                <a:latin typeface="Courier New" panose="02020603050405020304" pitchFamily="3"/>
              </a:rPr>
              <a:t>A,B,C </a:t>
            </a:r>
          </a:p>
          <a:p>
            <a:pPr marL="0" marR="0" indent="548640" algn="just">
              <a:lnSpc>
                <a:spcPts val="1700"/>
              </a:lnSpc>
              <a:spcBef>
                <a:spcPts val="395"/>
              </a:spcBef>
              <a:spcAft>
                <a:spcPts val="0"/>
              </a:spcAft>
              <a:buFont typeface="Courier New"/>
              <a:buAutoNum type="arabicPeriod"/>
            </a:pPr>
            <a:r>
              <a:rPr lang="en-US" sz="1800" spc="-120">
                <a:solidFill>
                  <a:srgbClr val="000000"/>
                </a:solidFill>
                <a:latin typeface="Courier New" panose="02020603050405020304" pitchFamily="3"/>
              </a:rPr>
              <a:t>A,B,E </a:t>
            </a:r>
          </a:p>
          <a:p>
            <a:pPr marL="0" marR="0" indent="548640" algn="just">
              <a:lnSpc>
                <a:spcPts val="1800"/>
              </a:lnSpc>
              <a:spcBef>
                <a:spcPts val="490"/>
              </a:spcBef>
              <a:spcAft>
                <a:spcPts val="205"/>
              </a:spcAft>
              <a:buFont typeface="Courier New"/>
              <a:buAutoNum type="arabicPeriod"/>
            </a:pPr>
            <a:r>
              <a:rPr lang="en-US" sz="1800" spc="-135">
                <a:solidFill>
                  <a:srgbClr val="000000"/>
                </a:solidFill>
                <a:latin typeface="Courier New" panose="02020603050405020304" pitchFamily="3"/>
              </a:rPr>
              <a:t>C,E,D </a:t>
            </a:r>
          </a:p>
        </p:txBody>
      </p:sp>
      <p:sp>
        <p:nvSpPr>
          <p:cNvPr id="33" name="Text Placeholder 32"/>
          <p:cNvSpPr>
            <a:spLocks noGrp="1"/>
          </p:cNvSpPr>
          <p:nvPr>
            <p:ph type="body" idx="10"/>
          </p:nvPr>
        </p:nvSpPr>
        <p:spPr>
          <a:xfrm>
            <a:off x="7857490" y="1229995"/>
            <a:ext cx="914400" cy="248285"/>
          </a:xfrm>
          <a:prstGeom prst="rect">
            <a:avLst/>
          </a:prstGeom>
          <a:noFill/>
          <a:ln w="0" cmpd="sng">
            <a:noFill/>
            <a:prstDash val="solid"/>
          </a:ln>
        </p:spPr>
        <p:txBody>
          <a:bodyPr vert="horz" lIns="0" tIns="21590" rIns="0" bIns="0" anchor="t"/>
          <a:lstStyle/>
          <a:p>
            <a:pPr marL="0" marR="0" indent="0" algn="l">
              <a:lnSpc>
                <a:spcPts val="1700"/>
              </a:lnSpc>
              <a:spcAft>
                <a:spcPts val="0"/>
              </a:spcAft>
            </a:pPr>
            <a:r>
              <a:rPr lang="en-US" sz="1600" spc="-90">
                <a:solidFill>
                  <a:srgbClr val="000000"/>
                </a:solidFill>
                <a:latin typeface="Calibri" panose="02020603050405020304" pitchFamily="2"/>
              </a:rPr>
              <a:t>NameNode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idx="10"/>
          </p:nvPr>
        </p:nvSpPr>
        <p:spPr>
          <a:xfrm>
            <a:off x="478790" y="440690"/>
            <a:ext cx="4934585" cy="342900"/>
          </a:xfrm>
          <a:prstGeom prst="rect">
            <a:avLst/>
          </a:prstGeom>
          <a:noFill/>
          <a:ln w="0" cmpd="sng">
            <a:noFill/>
            <a:prstDash val="solid"/>
          </a:ln>
        </p:spPr>
        <p:txBody>
          <a:bodyPr vert="horz" lIns="0" tIns="28575" rIns="0" bIns="0" anchor="t"/>
          <a:lstStyle/>
          <a:p>
            <a:pPr marL="0" marR="0" indent="0" algn="l">
              <a:lnSpc>
                <a:spcPts val="2400"/>
              </a:lnSpc>
              <a:spcAft>
                <a:spcPts val="0"/>
              </a:spcAft>
            </a:pPr>
            <a:r>
              <a:rPr lang="en-US" sz="2350" spc="-40">
                <a:solidFill>
                  <a:srgbClr val="107FA7"/>
                </a:solidFill>
                <a:latin typeface="Calibri" panose="02020603050405020304" pitchFamily="2"/>
              </a:rPr>
              <a:t>Example: Storing and Retrieving Files (3) </a:t>
            </a:r>
          </a:p>
        </p:txBody>
      </p:sp>
      <p:sp>
        <p:nvSpPr>
          <p:cNvPr id="5" name="Text Placeholder 4"/>
          <p:cNvSpPr>
            <a:spLocks noGrp="1"/>
          </p:cNvSpPr>
          <p:nvPr>
            <p:ph type="body" idx="10"/>
          </p:nvPr>
        </p:nvSpPr>
        <p:spPr>
          <a:xfrm>
            <a:off x="2399030" y="1260475"/>
            <a:ext cx="8807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75">
                <a:solidFill>
                  <a:srgbClr val="107FA7"/>
                </a:solidFill>
                <a:latin typeface="Calibri" panose="02020603050405020304" pitchFamily="2"/>
              </a:rPr>
              <a:t>Metadata </a:t>
            </a:r>
          </a:p>
        </p:txBody>
      </p:sp>
      <p:sp>
        <p:nvSpPr>
          <p:cNvPr id="6" name="Text Placeholder 5"/>
          <p:cNvSpPr>
            <a:spLocks noGrp="1"/>
          </p:cNvSpPr>
          <p:nvPr>
            <p:ph type="body" idx="10"/>
          </p:nvPr>
        </p:nvSpPr>
        <p:spPr>
          <a:xfrm>
            <a:off x="7857490" y="1229995"/>
            <a:ext cx="91440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90">
                <a:solidFill>
                  <a:srgbClr val="000000"/>
                </a:solidFill>
                <a:latin typeface="Calibri" panose="02020603050405020304" pitchFamily="2"/>
              </a:rPr>
              <a:t>NameNode </a:t>
            </a:r>
          </a:p>
        </p:txBody>
      </p:sp>
      <p:sp>
        <p:nvSpPr>
          <p:cNvPr id="7" name="Text Placeholder 6"/>
          <p:cNvSpPr>
            <a:spLocks noGrp="1"/>
          </p:cNvSpPr>
          <p:nvPr>
            <p:ph type="body" idx="10"/>
          </p:nvPr>
        </p:nvSpPr>
        <p:spPr>
          <a:xfrm>
            <a:off x="2389505" y="1958340"/>
            <a:ext cx="3529965" cy="522605"/>
          </a:xfrm>
          <a:prstGeom prst="rect">
            <a:avLst/>
          </a:prstGeom>
          <a:noFill/>
          <a:ln w="0" cmpd="sng">
            <a:noFill/>
            <a:prstDash val="solid"/>
          </a:ln>
        </p:spPr>
        <p:txBody>
          <a:bodyPr vert="horz" lIns="0" tIns="0" rIns="0" bIns="0" anchor="t"/>
          <a:lstStyle/>
          <a:p>
            <a:pPr marL="0" marR="0" indent="0" algn="l">
              <a:lnSpc>
                <a:spcPts val="2000"/>
              </a:lnSpc>
              <a:spcAft>
                <a:spcPts val="0"/>
              </a:spcAft>
            </a:pPr>
            <a:r>
              <a:rPr lang="en-US" sz="1800" b="1" spc="-40">
                <a:solidFill>
                  <a:srgbClr val="000000"/>
                </a:solidFill>
                <a:latin typeface="Courier New" panose="02020603050405020304"/>
              </a:rPr>
              <a:t>/logs/031512.log</a:t>
            </a:r>
            <a:r>
              <a:rPr lang="en-US" sz="1800" spc="-30">
                <a:solidFill>
                  <a:srgbClr val="000000"/>
                </a:solidFill>
                <a:latin typeface="Courier New" panose="02020603050405020304" pitchFamily="3"/>
              </a:rPr>
              <a:t>: B1,B2,B3 </a:t>
            </a:r>
            <a:r>
              <a:rPr lang="en-US" sz="1800" b="1" spc="-40">
                <a:solidFill>
                  <a:srgbClr val="107FA7"/>
                </a:solidFill>
                <a:latin typeface="Courier New" panose="02020603050405020304"/>
              </a:rPr>
              <a:t>/logs/041213.log: B4,B5 </a:t>
            </a:r>
          </a:p>
        </p:txBody>
      </p:sp>
      <p:sp>
        <p:nvSpPr>
          <p:cNvPr id="8" name="Text Placeholder 7"/>
          <p:cNvSpPr>
            <a:spLocks noGrp="1"/>
          </p:cNvSpPr>
          <p:nvPr>
            <p:ph type="body" idx="10"/>
          </p:nvPr>
        </p:nvSpPr>
        <p:spPr>
          <a:xfrm>
            <a:off x="6239510" y="1229995"/>
            <a:ext cx="1228090" cy="1345565"/>
          </a:xfrm>
          <a:prstGeom prst="rect">
            <a:avLst/>
          </a:prstGeom>
          <a:noFill/>
          <a:ln w="0" cmpd="sng">
            <a:noFill/>
            <a:prstDash val="solid"/>
          </a:ln>
        </p:spPr>
        <p:txBody>
          <a:bodyPr vert="horz" lIns="0" tIns="24130" rIns="0" bIns="0" anchor="t"/>
          <a:lstStyle/>
          <a:p>
            <a:pPr marL="0" marR="0" indent="548640" algn="just">
              <a:lnSpc>
                <a:spcPts val="1800"/>
              </a:lnSpc>
              <a:spcAft>
                <a:spcPts val="0"/>
              </a:spcAft>
              <a:buFont typeface="Courier New"/>
              <a:buAutoNum type="arabicPeriod"/>
            </a:pPr>
            <a:r>
              <a:rPr lang="en-US" sz="1800" spc="-120">
                <a:solidFill>
                  <a:srgbClr val="000000"/>
                </a:solidFill>
                <a:latin typeface="Courier New" panose="02020603050405020304" pitchFamily="3"/>
              </a:rPr>
              <a:t>A,B,D </a:t>
            </a:r>
          </a:p>
          <a:p>
            <a:pPr marL="0" marR="0" indent="548640" algn="just">
              <a:lnSpc>
                <a:spcPts val="1700"/>
              </a:lnSpc>
              <a:spcBef>
                <a:spcPts val="375"/>
              </a:spcBef>
              <a:spcAft>
                <a:spcPts val="0"/>
              </a:spcAft>
              <a:buFont typeface="Courier New"/>
              <a:buAutoNum type="arabicPeriod"/>
            </a:pPr>
            <a:r>
              <a:rPr lang="en-US" sz="1800" spc="-130">
                <a:solidFill>
                  <a:srgbClr val="000000"/>
                </a:solidFill>
                <a:latin typeface="Courier New" panose="02020603050405020304" pitchFamily="3"/>
              </a:rPr>
              <a:t>B,D,E </a:t>
            </a:r>
          </a:p>
          <a:p>
            <a:pPr marL="0" marR="0" indent="548640" algn="just">
              <a:lnSpc>
                <a:spcPts val="1700"/>
              </a:lnSpc>
              <a:spcBef>
                <a:spcPts val="515"/>
              </a:spcBef>
              <a:spcAft>
                <a:spcPts val="0"/>
              </a:spcAft>
              <a:buFont typeface="Courier New"/>
              <a:buAutoNum type="arabicPeriod"/>
            </a:pPr>
            <a:r>
              <a:rPr lang="en-US" sz="1800" spc="-120">
                <a:solidFill>
                  <a:srgbClr val="000000"/>
                </a:solidFill>
                <a:latin typeface="Courier New" panose="02020603050405020304" pitchFamily="3"/>
              </a:rPr>
              <a:t>A,B,C </a:t>
            </a:r>
          </a:p>
          <a:p>
            <a:pPr marL="0" marR="0" indent="548640" algn="just">
              <a:lnSpc>
                <a:spcPts val="1800"/>
              </a:lnSpc>
              <a:spcBef>
                <a:spcPts val="370"/>
              </a:spcBef>
              <a:spcAft>
                <a:spcPts val="0"/>
              </a:spcAft>
              <a:buFont typeface="Courier New"/>
              <a:buAutoNum type="arabicPeriod"/>
            </a:pPr>
            <a:r>
              <a:rPr lang="en-US" sz="1800" b="1" spc="-90">
                <a:solidFill>
                  <a:srgbClr val="107FA7"/>
                </a:solidFill>
                <a:latin typeface="Courier New" panose="02020603050405020304"/>
              </a:rPr>
              <a:t>A,B,E </a:t>
            </a:r>
          </a:p>
          <a:p>
            <a:pPr marL="0" marR="0" indent="548640" algn="just">
              <a:lnSpc>
                <a:spcPts val="1700"/>
              </a:lnSpc>
              <a:spcBef>
                <a:spcPts val="440"/>
              </a:spcBef>
              <a:spcAft>
                <a:spcPts val="0"/>
              </a:spcAft>
              <a:buFont typeface="Courier New"/>
              <a:buAutoNum type="arabicPeriod"/>
            </a:pPr>
            <a:r>
              <a:rPr lang="en-US" sz="1800" b="1" spc="-105">
                <a:solidFill>
                  <a:srgbClr val="107FA7"/>
                </a:solidFill>
                <a:latin typeface="Courier New" panose="02020603050405020304"/>
              </a:rPr>
              <a:t>C,E,D </a:t>
            </a:r>
          </a:p>
        </p:txBody>
      </p:sp>
      <p:sp>
        <p:nvSpPr>
          <p:cNvPr id="9" name="Text Placeholder 8"/>
          <p:cNvSpPr>
            <a:spLocks noGrp="1"/>
          </p:cNvSpPr>
          <p:nvPr>
            <p:ph type="body" idx="10"/>
          </p:nvPr>
        </p:nvSpPr>
        <p:spPr>
          <a:xfrm>
            <a:off x="1670050" y="3067685"/>
            <a:ext cx="20129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10" name="Text Placeholder 9"/>
          <p:cNvSpPr>
            <a:spLocks noGrp="1"/>
          </p:cNvSpPr>
          <p:nvPr>
            <p:ph type="body" idx="10"/>
          </p:nvPr>
        </p:nvSpPr>
        <p:spPr>
          <a:xfrm>
            <a:off x="7455535" y="3180715"/>
            <a:ext cx="1490345" cy="23304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35">
                <a:solidFill>
                  <a:srgbClr val="000000"/>
                </a:solidFill>
                <a:latin typeface="Calibri" panose="02020603050405020304" pitchFamily="2"/>
              </a:rPr>
              <a:t>/logs/041213.log? </a:t>
            </a:r>
          </a:p>
        </p:txBody>
      </p:sp>
      <p:sp>
        <p:nvSpPr>
          <p:cNvPr id="11" name="Text Placeholder 10"/>
          <p:cNvSpPr>
            <a:spLocks noGrp="1"/>
          </p:cNvSpPr>
          <p:nvPr>
            <p:ph type="body" idx="10"/>
          </p:nvPr>
        </p:nvSpPr>
        <p:spPr>
          <a:xfrm>
            <a:off x="4541520" y="3119755"/>
            <a:ext cx="670560" cy="21780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D </a:t>
            </a:r>
          </a:p>
        </p:txBody>
      </p:sp>
      <p:sp>
        <p:nvSpPr>
          <p:cNvPr id="12" name="Text Placeholder 11"/>
          <p:cNvSpPr>
            <a:spLocks noGrp="1"/>
          </p:cNvSpPr>
          <p:nvPr>
            <p:ph type="body" idx="10"/>
          </p:nvPr>
        </p:nvSpPr>
        <p:spPr>
          <a:xfrm>
            <a:off x="4648200" y="3337560"/>
            <a:ext cx="82550" cy="294005"/>
          </a:xfrm>
          <a:prstGeom prst="rect">
            <a:avLst/>
          </a:prstGeom>
          <a:noFill/>
          <a:ln w="0" cmpd="sng">
            <a:noFill/>
            <a:prstDash val="solid"/>
          </a:ln>
        </p:spPr>
        <p:txBody>
          <a:bodyPr vert="horz" lIns="0" tIns="3683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13" name="Text Placeholder 12"/>
          <p:cNvSpPr>
            <a:spLocks noGrp="1"/>
          </p:cNvSpPr>
          <p:nvPr>
            <p:ph type="body" idx="10"/>
          </p:nvPr>
        </p:nvSpPr>
        <p:spPr>
          <a:xfrm>
            <a:off x="4908550" y="3411855"/>
            <a:ext cx="207645"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5 </a:t>
            </a:r>
          </a:p>
        </p:txBody>
      </p:sp>
      <p:sp>
        <p:nvSpPr>
          <p:cNvPr id="14" name="Text Placeholder 13"/>
          <p:cNvSpPr>
            <a:spLocks noGrp="1"/>
          </p:cNvSpPr>
          <p:nvPr>
            <p:ph type="body" idx="10"/>
          </p:nvPr>
        </p:nvSpPr>
        <p:spPr>
          <a:xfrm>
            <a:off x="365760" y="332676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400"/>
              </a:lnSpc>
              <a:spcBef>
                <a:spcPts val="245"/>
              </a:spcBef>
              <a:spcAft>
                <a:spcPts val="0"/>
              </a:spcAft>
            </a:pPr>
            <a:r>
              <a:rPr lang="en-US" sz="1400" spc="-80">
                <a:solidFill>
                  <a:srgbClr val="FFFFFF"/>
                </a:solidFill>
                <a:latin typeface="Courier New" panose="02020603050405020304" pitchFamily="3"/>
              </a:rPr>
              <a:t>031512.log </a:t>
            </a:r>
          </a:p>
        </p:txBody>
      </p:sp>
      <p:sp>
        <p:nvSpPr>
          <p:cNvPr id="15" name="Text Placeholder 14"/>
          <p:cNvSpPr>
            <a:spLocks noGrp="1"/>
          </p:cNvSpPr>
          <p:nvPr>
            <p:ph type="body" idx="10"/>
          </p:nvPr>
        </p:nvSpPr>
        <p:spPr>
          <a:xfrm>
            <a:off x="1665605" y="3360420"/>
            <a:ext cx="21082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2 </a:t>
            </a:r>
          </a:p>
        </p:txBody>
      </p:sp>
      <p:sp>
        <p:nvSpPr>
          <p:cNvPr id="16" name="Text Placeholder 15"/>
          <p:cNvSpPr>
            <a:spLocks noGrp="1"/>
          </p:cNvSpPr>
          <p:nvPr>
            <p:ph type="body" idx="10"/>
          </p:nvPr>
        </p:nvSpPr>
        <p:spPr>
          <a:xfrm>
            <a:off x="1662430" y="3646805"/>
            <a:ext cx="2076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3 </a:t>
            </a:r>
          </a:p>
        </p:txBody>
      </p:sp>
      <p:sp>
        <p:nvSpPr>
          <p:cNvPr id="17" name="Text Placeholder 16"/>
          <p:cNvSpPr>
            <a:spLocks noGrp="1"/>
          </p:cNvSpPr>
          <p:nvPr>
            <p:ph type="body" idx="10"/>
          </p:nvPr>
        </p:nvSpPr>
        <p:spPr>
          <a:xfrm>
            <a:off x="3130550" y="3126105"/>
            <a:ext cx="670560" cy="78295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90">
                <a:solidFill>
                  <a:srgbClr val="000000"/>
                </a:solidFill>
                <a:latin typeface="Calibri" panose="02020603050405020304" pitchFamily="2"/>
              </a:rPr>
              <a:t>Node A </a:t>
            </a:r>
          </a:p>
          <a:p>
            <a:pPr marL="91440" marR="0" indent="0" algn="l">
              <a:lnSpc>
                <a:spcPts val="1600"/>
              </a:lnSpc>
              <a:spcBef>
                <a:spcPts val="145"/>
              </a:spcBef>
              <a:spcAft>
                <a:spcPts val="0"/>
              </a:spcAft>
            </a:pPr>
            <a:r>
              <a:rPr lang="en-US" sz="1600" spc="280">
                <a:solidFill>
                  <a:srgbClr val="000000"/>
                </a:solidFill>
                <a:latin typeface="Calibri" panose="02020603050405020304" pitchFamily="2"/>
              </a:rPr>
              <a:t>1 3 </a:t>
            </a:r>
          </a:p>
          <a:p>
            <a:pPr marL="91440" marR="0" indent="0" algn="l">
              <a:lnSpc>
                <a:spcPts val="1600"/>
              </a:lnSpc>
              <a:spcBef>
                <a:spcPts val="675"/>
              </a:spcBef>
              <a:spcAft>
                <a:spcPts val="0"/>
              </a:spcAft>
            </a:pPr>
            <a:r>
              <a:rPr lang="en-US" sz="1600" spc="0">
                <a:solidFill>
                  <a:srgbClr val="000000"/>
                </a:solidFill>
                <a:latin typeface="Calibri" panose="02020603050405020304" pitchFamily="2"/>
              </a:rPr>
              <a:t>4 </a:t>
            </a:r>
          </a:p>
        </p:txBody>
      </p:sp>
      <p:sp>
        <p:nvSpPr>
          <p:cNvPr id="18" name="Text Placeholder 17"/>
          <p:cNvSpPr>
            <a:spLocks noGrp="1"/>
          </p:cNvSpPr>
          <p:nvPr>
            <p:ph type="body" idx="10"/>
          </p:nvPr>
        </p:nvSpPr>
        <p:spPr>
          <a:xfrm>
            <a:off x="4578985" y="3710940"/>
            <a:ext cx="21145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2 </a:t>
            </a:r>
          </a:p>
        </p:txBody>
      </p:sp>
      <p:sp>
        <p:nvSpPr>
          <p:cNvPr id="19" name="Text Placeholder 18"/>
          <p:cNvSpPr>
            <a:spLocks noGrp="1"/>
          </p:cNvSpPr>
          <p:nvPr>
            <p:ph type="body" idx="10"/>
          </p:nvPr>
        </p:nvSpPr>
        <p:spPr>
          <a:xfrm>
            <a:off x="3127375" y="4140835"/>
            <a:ext cx="6521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100">
                <a:solidFill>
                  <a:srgbClr val="000000"/>
                </a:solidFill>
                <a:latin typeface="Calibri" panose="02020603050405020304" pitchFamily="2"/>
              </a:rPr>
              <a:t>Node B </a:t>
            </a:r>
          </a:p>
        </p:txBody>
      </p:sp>
      <p:sp>
        <p:nvSpPr>
          <p:cNvPr id="20" name="Text Placeholder 19"/>
          <p:cNvSpPr>
            <a:spLocks noGrp="1"/>
          </p:cNvSpPr>
          <p:nvPr>
            <p:ph type="body" idx="10"/>
          </p:nvPr>
        </p:nvSpPr>
        <p:spPr>
          <a:xfrm>
            <a:off x="4550410" y="4119880"/>
            <a:ext cx="640080" cy="27114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E </a:t>
            </a:r>
          </a:p>
        </p:txBody>
      </p:sp>
      <p:sp>
        <p:nvSpPr>
          <p:cNvPr id="21" name="Text Placeholder 20"/>
          <p:cNvSpPr>
            <a:spLocks noGrp="1"/>
          </p:cNvSpPr>
          <p:nvPr>
            <p:ph type="body" idx="10"/>
          </p:nvPr>
        </p:nvSpPr>
        <p:spPr>
          <a:xfrm>
            <a:off x="7291070" y="4183380"/>
            <a:ext cx="454025" cy="227330"/>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40">
                <a:solidFill>
                  <a:srgbClr val="000000"/>
                </a:solidFill>
                <a:latin typeface="Calibri" panose="02020603050405020304" pitchFamily="2"/>
              </a:rPr>
              <a:t>B4,B5 </a:t>
            </a:r>
          </a:p>
        </p:txBody>
      </p:sp>
      <p:sp>
        <p:nvSpPr>
          <p:cNvPr id="22" name="Text Placeholder 21"/>
          <p:cNvSpPr>
            <a:spLocks noGrp="1"/>
          </p:cNvSpPr>
          <p:nvPr>
            <p:ph type="body" idx="10"/>
          </p:nvPr>
        </p:nvSpPr>
        <p:spPr>
          <a:xfrm>
            <a:off x="3163570" y="4430395"/>
            <a:ext cx="20129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23" name="Text Placeholder 22"/>
          <p:cNvSpPr>
            <a:spLocks noGrp="1"/>
          </p:cNvSpPr>
          <p:nvPr>
            <p:ph type="body" idx="10"/>
          </p:nvPr>
        </p:nvSpPr>
        <p:spPr>
          <a:xfrm>
            <a:off x="4591685" y="4399915"/>
            <a:ext cx="210820" cy="225425"/>
          </a:xfrm>
          <a:prstGeom prst="rect">
            <a:avLst/>
          </a:prstGeom>
          <a:noFill/>
          <a:ln w="0" cmpd="sng">
            <a:noFill/>
            <a:prstDash val="solid"/>
          </a:ln>
        </p:spPr>
        <p:txBody>
          <a:bodyPr vert="horz" lIns="0" tIns="21590" rIns="0" bIns="0" anchor="t"/>
          <a:lstStyle/>
          <a:p>
            <a:pPr marL="0" marR="0" indent="0" algn="ctr">
              <a:lnSpc>
                <a:spcPts val="1500"/>
              </a:lnSpc>
              <a:spcAft>
                <a:spcPts val="0"/>
              </a:spcAft>
            </a:pPr>
            <a:r>
              <a:rPr lang="en-US" sz="1600" spc="0">
                <a:solidFill>
                  <a:srgbClr val="000000"/>
                </a:solidFill>
                <a:latin typeface="Calibri" panose="02020603050405020304" pitchFamily="2"/>
              </a:rPr>
              <a:t>2 </a:t>
            </a:r>
          </a:p>
        </p:txBody>
      </p:sp>
      <p:sp>
        <p:nvSpPr>
          <p:cNvPr id="24" name="Text Placeholder 23"/>
          <p:cNvSpPr>
            <a:spLocks noGrp="1"/>
          </p:cNvSpPr>
          <p:nvPr>
            <p:ph type="body" idx="10"/>
          </p:nvPr>
        </p:nvSpPr>
        <p:spPr>
          <a:xfrm>
            <a:off x="3472815" y="4432935"/>
            <a:ext cx="21082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2 </a:t>
            </a:r>
          </a:p>
        </p:txBody>
      </p:sp>
      <p:sp>
        <p:nvSpPr>
          <p:cNvPr id="25" name="Text Placeholder 24"/>
          <p:cNvSpPr>
            <a:spLocks noGrp="1"/>
          </p:cNvSpPr>
          <p:nvPr>
            <p:ph type="body" idx="10"/>
          </p:nvPr>
        </p:nvSpPr>
        <p:spPr>
          <a:xfrm>
            <a:off x="4902200" y="4402455"/>
            <a:ext cx="20828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5 </a:t>
            </a:r>
          </a:p>
        </p:txBody>
      </p:sp>
      <p:sp>
        <p:nvSpPr>
          <p:cNvPr id="26" name="Text Placeholder 25"/>
          <p:cNvSpPr>
            <a:spLocks noGrp="1"/>
          </p:cNvSpPr>
          <p:nvPr>
            <p:ph type="body" idx="10"/>
          </p:nvPr>
        </p:nvSpPr>
        <p:spPr>
          <a:xfrm>
            <a:off x="3164840" y="4737735"/>
            <a:ext cx="208280"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3 </a:t>
            </a:r>
          </a:p>
        </p:txBody>
      </p:sp>
      <p:sp>
        <p:nvSpPr>
          <p:cNvPr id="27" name="Text Placeholder 26"/>
          <p:cNvSpPr>
            <a:spLocks noGrp="1"/>
          </p:cNvSpPr>
          <p:nvPr>
            <p:ph type="body" idx="10"/>
          </p:nvPr>
        </p:nvSpPr>
        <p:spPr>
          <a:xfrm>
            <a:off x="4585335" y="4689475"/>
            <a:ext cx="22034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4 </a:t>
            </a:r>
          </a:p>
        </p:txBody>
      </p:sp>
      <p:sp>
        <p:nvSpPr>
          <p:cNvPr id="28" name="Text Placeholder 27"/>
          <p:cNvSpPr>
            <a:spLocks noGrp="1"/>
          </p:cNvSpPr>
          <p:nvPr>
            <p:ph type="body" idx="10"/>
          </p:nvPr>
        </p:nvSpPr>
        <p:spPr>
          <a:xfrm>
            <a:off x="3472815" y="4737735"/>
            <a:ext cx="220345"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4 </a:t>
            </a:r>
          </a:p>
        </p:txBody>
      </p:sp>
      <p:sp>
        <p:nvSpPr>
          <p:cNvPr id="29" name="Text Placeholder 28"/>
          <p:cNvSpPr>
            <a:spLocks noGrp="1"/>
          </p:cNvSpPr>
          <p:nvPr>
            <p:ph type="body" idx="10"/>
          </p:nvPr>
        </p:nvSpPr>
        <p:spPr>
          <a:xfrm>
            <a:off x="365760" y="503999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300"/>
              </a:lnSpc>
              <a:spcBef>
                <a:spcPts val="245"/>
              </a:spcBef>
              <a:spcAft>
                <a:spcPts val="0"/>
              </a:spcAft>
            </a:pPr>
            <a:r>
              <a:rPr lang="en-US" sz="1400" spc="-80">
                <a:solidFill>
                  <a:srgbClr val="FFFFFF"/>
                </a:solidFill>
                <a:latin typeface="Courier New" panose="02020603050405020304" pitchFamily="3"/>
              </a:rPr>
              <a:t>041213.log </a:t>
            </a:r>
          </a:p>
        </p:txBody>
      </p:sp>
      <p:sp>
        <p:nvSpPr>
          <p:cNvPr id="30" name="Text Placeholder 29"/>
          <p:cNvSpPr>
            <a:spLocks noGrp="1"/>
          </p:cNvSpPr>
          <p:nvPr>
            <p:ph type="body" idx="10"/>
          </p:nvPr>
        </p:nvSpPr>
        <p:spPr>
          <a:xfrm>
            <a:off x="1659255" y="4890135"/>
            <a:ext cx="2203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4 </a:t>
            </a:r>
          </a:p>
        </p:txBody>
      </p:sp>
      <p:sp>
        <p:nvSpPr>
          <p:cNvPr id="31" name="Text Placeholder 30"/>
          <p:cNvSpPr>
            <a:spLocks noGrp="1"/>
          </p:cNvSpPr>
          <p:nvPr>
            <p:ph type="body" idx="10"/>
          </p:nvPr>
        </p:nvSpPr>
        <p:spPr>
          <a:xfrm>
            <a:off x="1665605" y="5201285"/>
            <a:ext cx="2076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5 </a:t>
            </a:r>
          </a:p>
        </p:txBody>
      </p:sp>
      <p:sp>
        <p:nvSpPr>
          <p:cNvPr id="32" name="Text Placeholder 31"/>
          <p:cNvSpPr>
            <a:spLocks noGrp="1"/>
          </p:cNvSpPr>
          <p:nvPr>
            <p:ph type="body" idx="10"/>
          </p:nvPr>
        </p:nvSpPr>
        <p:spPr>
          <a:xfrm>
            <a:off x="7464425" y="5235575"/>
            <a:ext cx="524510" cy="27114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80">
                <a:solidFill>
                  <a:srgbClr val="FFFFFF"/>
                </a:solidFill>
                <a:latin typeface="Calibri" panose="02020603050405020304" pitchFamily="2"/>
              </a:rPr>
              <a:t>Client </a:t>
            </a:r>
          </a:p>
        </p:txBody>
      </p:sp>
      <p:sp>
        <p:nvSpPr>
          <p:cNvPr id="33" name="Text Placeholder 32"/>
          <p:cNvSpPr>
            <a:spLocks noGrp="1"/>
          </p:cNvSpPr>
          <p:nvPr>
            <p:ph type="body" idx="10"/>
          </p:nvPr>
        </p:nvSpPr>
        <p:spPr>
          <a:xfrm>
            <a:off x="3124200" y="5140325"/>
            <a:ext cx="655320" cy="496570"/>
          </a:xfrm>
          <a:prstGeom prst="rect">
            <a:avLst/>
          </a:prstGeom>
          <a:noFill/>
          <a:ln w="0" cmpd="sng">
            <a:noFill/>
            <a:prstDash val="solid"/>
          </a:ln>
        </p:spPr>
        <p:txBody>
          <a:bodyPr vert="horz" lIns="0" tIns="29845" rIns="0" bIns="0" anchor="t"/>
          <a:lstStyle/>
          <a:p>
            <a:pPr marL="0" marR="0" indent="0" algn="l">
              <a:lnSpc>
                <a:spcPts val="2000"/>
              </a:lnSpc>
              <a:spcAft>
                <a:spcPts val="0"/>
              </a:spcAft>
            </a:pPr>
            <a:r>
              <a:rPr lang="en-US" sz="1750" u="sng" spc="-95">
                <a:solidFill>
                  <a:srgbClr val="000000"/>
                </a:solidFill>
                <a:latin typeface="Calibri" panose="02020603050405020304" pitchFamily="2"/>
              </a:rPr>
              <a:t>No</a:t>
            </a:r>
            <a:r>
              <a:rPr lang="en-US" sz="1750" spc="-95">
                <a:solidFill>
                  <a:srgbClr val="000000"/>
                </a:solidFill>
                <a:latin typeface="Calibri" panose="02020603050405020304" pitchFamily="2"/>
              </a:rPr>
              <a:t>d</a:t>
            </a:r>
            <a:r>
              <a:rPr lang="en-US" sz="1750" u="sng" spc="-95">
                <a:solidFill>
                  <a:srgbClr val="000000"/>
                </a:solidFill>
                <a:latin typeface="Calibri" panose="02020603050405020304" pitchFamily="2"/>
              </a:rPr>
              <a:t>e C </a:t>
            </a:r>
          </a:p>
          <a:p>
            <a:pPr marL="91440" marR="0" indent="0" algn="l">
              <a:lnSpc>
                <a:spcPts val="1600"/>
              </a:lnSpc>
              <a:spcBef>
                <a:spcPts val="95"/>
              </a:spcBef>
              <a:spcAft>
                <a:spcPts val="0"/>
              </a:spcAft>
            </a:pPr>
            <a:r>
              <a:rPr lang="en-US" sz="1600" spc="330">
                <a:solidFill>
                  <a:srgbClr val="000000"/>
                </a:solidFill>
                <a:latin typeface="Calibri" panose="02020603050405020304" pitchFamily="2"/>
              </a:rPr>
              <a:t>3 5 </a:t>
            </a:r>
          </a:p>
        </p:txBody>
      </p:sp>
      <p:sp>
        <p:nvSpPr>
          <p:cNvPr id="34" name="Text Placeholder 33"/>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1"67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idx="10"/>
          </p:nvPr>
        </p:nvSpPr>
        <p:spPr>
          <a:xfrm>
            <a:off x="478790" y="440690"/>
            <a:ext cx="4934585" cy="342900"/>
          </a:xfrm>
          <a:prstGeom prst="rect">
            <a:avLst/>
          </a:prstGeom>
          <a:noFill/>
          <a:ln w="0" cmpd="sng">
            <a:noFill/>
            <a:prstDash val="solid"/>
          </a:ln>
        </p:spPr>
        <p:txBody>
          <a:bodyPr vert="horz" lIns="0" tIns="28575" rIns="0" bIns="0" anchor="t"/>
          <a:lstStyle/>
          <a:p>
            <a:pPr marL="0" marR="0" indent="0" algn="l">
              <a:lnSpc>
                <a:spcPts val="2400"/>
              </a:lnSpc>
              <a:spcAft>
                <a:spcPts val="0"/>
              </a:spcAft>
            </a:pPr>
            <a:r>
              <a:rPr lang="en-US" sz="2350" spc="-40">
                <a:solidFill>
                  <a:srgbClr val="107FA7"/>
                </a:solidFill>
                <a:latin typeface="Calibri" panose="02020603050405020304" pitchFamily="2"/>
              </a:rPr>
              <a:t>Example: Storing and Retrieving Files (4) </a:t>
            </a:r>
          </a:p>
        </p:txBody>
      </p:sp>
      <p:sp>
        <p:nvSpPr>
          <p:cNvPr id="5" name="Text Placeholder 4"/>
          <p:cNvSpPr>
            <a:spLocks noGrp="1"/>
          </p:cNvSpPr>
          <p:nvPr>
            <p:ph type="body" idx="10"/>
          </p:nvPr>
        </p:nvSpPr>
        <p:spPr>
          <a:xfrm>
            <a:off x="2399030" y="1260475"/>
            <a:ext cx="8807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75">
                <a:solidFill>
                  <a:srgbClr val="107FA7"/>
                </a:solidFill>
                <a:latin typeface="Calibri" panose="02020603050405020304" pitchFamily="2"/>
              </a:rPr>
              <a:t>Metadata </a:t>
            </a:r>
          </a:p>
        </p:txBody>
      </p:sp>
      <p:sp>
        <p:nvSpPr>
          <p:cNvPr id="6" name="Text Placeholder 5"/>
          <p:cNvSpPr>
            <a:spLocks noGrp="1"/>
          </p:cNvSpPr>
          <p:nvPr>
            <p:ph type="body" idx="10"/>
          </p:nvPr>
        </p:nvSpPr>
        <p:spPr>
          <a:xfrm>
            <a:off x="7857490" y="1229995"/>
            <a:ext cx="91440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90">
                <a:solidFill>
                  <a:srgbClr val="000000"/>
                </a:solidFill>
                <a:latin typeface="Calibri" panose="02020603050405020304" pitchFamily="2"/>
              </a:rPr>
              <a:t>NameNode </a:t>
            </a:r>
          </a:p>
        </p:txBody>
      </p:sp>
      <p:sp>
        <p:nvSpPr>
          <p:cNvPr id="7" name="Text Placeholder 6"/>
          <p:cNvSpPr>
            <a:spLocks noGrp="1"/>
          </p:cNvSpPr>
          <p:nvPr>
            <p:ph type="body" idx="10"/>
          </p:nvPr>
        </p:nvSpPr>
        <p:spPr>
          <a:xfrm>
            <a:off x="2389505" y="1958340"/>
            <a:ext cx="3529965" cy="522605"/>
          </a:xfrm>
          <a:prstGeom prst="rect">
            <a:avLst/>
          </a:prstGeom>
          <a:noFill/>
          <a:ln w="0" cmpd="sng">
            <a:noFill/>
            <a:prstDash val="solid"/>
          </a:ln>
        </p:spPr>
        <p:txBody>
          <a:bodyPr vert="horz" lIns="0" tIns="0" rIns="0" bIns="0" anchor="t"/>
          <a:lstStyle/>
          <a:p>
            <a:pPr marL="0" marR="0" indent="0" algn="l">
              <a:lnSpc>
                <a:spcPts val="2000"/>
              </a:lnSpc>
              <a:spcAft>
                <a:spcPts val="0"/>
              </a:spcAft>
            </a:pPr>
            <a:r>
              <a:rPr lang="en-US" sz="1800" b="1" spc="-40">
                <a:solidFill>
                  <a:srgbClr val="000000"/>
                </a:solidFill>
                <a:latin typeface="Courier New" panose="02020603050405020304"/>
              </a:rPr>
              <a:t>/logs/031512.log</a:t>
            </a:r>
            <a:r>
              <a:rPr lang="en-US" sz="1800" spc="-30">
                <a:solidFill>
                  <a:srgbClr val="000000"/>
                </a:solidFill>
                <a:latin typeface="Courier New" panose="02020603050405020304" pitchFamily="3"/>
              </a:rPr>
              <a:t>: B1,B2,B3 </a:t>
            </a:r>
            <a:r>
              <a:rPr lang="en-US" sz="1800" b="1" spc="-40">
                <a:solidFill>
                  <a:srgbClr val="107FA7"/>
                </a:solidFill>
                <a:latin typeface="Courier New" panose="02020603050405020304"/>
              </a:rPr>
              <a:t>/logs/041213.log: B4,B5 </a:t>
            </a:r>
          </a:p>
        </p:txBody>
      </p:sp>
      <p:sp>
        <p:nvSpPr>
          <p:cNvPr id="8" name="Text Placeholder 7"/>
          <p:cNvSpPr>
            <a:spLocks noGrp="1"/>
          </p:cNvSpPr>
          <p:nvPr>
            <p:ph type="body" idx="10"/>
          </p:nvPr>
        </p:nvSpPr>
        <p:spPr>
          <a:xfrm>
            <a:off x="6239510" y="1229995"/>
            <a:ext cx="1228090" cy="1345565"/>
          </a:xfrm>
          <a:prstGeom prst="rect">
            <a:avLst/>
          </a:prstGeom>
          <a:noFill/>
          <a:ln w="0" cmpd="sng">
            <a:noFill/>
            <a:prstDash val="solid"/>
          </a:ln>
        </p:spPr>
        <p:txBody>
          <a:bodyPr vert="horz" lIns="0" tIns="24130" rIns="0" bIns="0" anchor="t"/>
          <a:lstStyle/>
          <a:p>
            <a:pPr marL="0" marR="0" indent="548640" algn="just">
              <a:lnSpc>
                <a:spcPts val="1800"/>
              </a:lnSpc>
              <a:spcAft>
                <a:spcPts val="0"/>
              </a:spcAft>
              <a:buFont typeface="Courier New"/>
              <a:buAutoNum type="arabicPeriod"/>
            </a:pPr>
            <a:r>
              <a:rPr lang="en-US" sz="1800" spc="-120">
                <a:solidFill>
                  <a:srgbClr val="000000"/>
                </a:solidFill>
                <a:latin typeface="Courier New" panose="02020603050405020304" pitchFamily="3"/>
              </a:rPr>
              <a:t>A,B,D </a:t>
            </a:r>
          </a:p>
          <a:p>
            <a:pPr marL="0" marR="0" indent="548640" algn="just">
              <a:lnSpc>
                <a:spcPts val="1700"/>
              </a:lnSpc>
              <a:spcBef>
                <a:spcPts val="375"/>
              </a:spcBef>
              <a:spcAft>
                <a:spcPts val="0"/>
              </a:spcAft>
              <a:buFont typeface="Courier New"/>
              <a:buAutoNum type="arabicPeriod"/>
            </a:pPr>
            <a:r>
              <a:rPr lang="en-US" sz="1800" spc="-130">
                <a:solidFill>
                  <a:srgbClr val="000000"/>
                </a:solidFill>
                <a:latin typeface="Courier New" panose="02020603050405020304" pitchFamily="3"/>
              </a:rPr>
              <a:t>B,D,E </a:t>
            </a:r>
          </a:p>
          <a:p>
            <a:pPr marL="0" marR="0" indent="548640" algn="just">
              <a:lnSpc>
                <a:spcPts val="1700"/>
              </a:lnSpc>
              <a:spcBef>
                <a:spcPts val="515"/>
              </a:spcBef>
              <a:spcAft>
                <a:spcPts val="0"/>
              </a:spcAft>
              <a:buFont typeface="Courier New"/>
              <a:buAutoNum type="arabicPeriod"/>
            </a:pPr>
            <a:r>
              <a:rPr lang="en-US" sz="1800" spc="-120">
                <a:solidFill>
                  <a:srgbClr val="000000"/>
                </a:solidFill>
                <a:latin typeface="Courier New" panose="02020603050405020304" pitchFamily="3"/>
              </a:rPr>
              <a:t>A,B,C </a:t>
            </a:r>
          </a:p>
          <a:p>
            <a:pPr marL="0" marR="0" indent="548640" algn="just">
              <a:lnSpc>
                <a:spcPts val="1800"/>
              </a:lnSpc>
              <a:spcBef>
                <a:spcPts val="370"/>
              </a:spcBef>
              <a:spcAft>
                <a:spcPts val="0"/>
              </a:spcAft>
              <a:buFont typeface="Courier New"/>
              <a:buAutoNum type="arabicPeriod"/>
            </a:pPr>
            <a:r>
              <a:rPr lang="en-US" sz="1800" b="1" spc="-90">
                <a:solidFill>
                  <a:srgbClr val="107FA7"/>
                </a:solidFill>
                <a:latin typeface="Courier New" panose="02020603050405020304"/>
              </a:rPr>
              <a:t>A,B,E </a:t>
            </a:r>
          </a:p>
          <a:p>
            <a:pPr marL="0" marR="0" indent="548640" algn="just">
              <a:lnSpc>
                <a:spcPts val="1700"/>
              </a:lnSpc>
              <a:spcBef>
                <a:spcPts val="440"/>
              </a:spcBef>
              <a:spcAft>
                <a:spcPts val="0"/>
              </a:spcAft>
              <a:buFont typeface="Courier New"/>
              <a:buAutoNum type="arabicPeriod"/>
            </a:pPr>
            <a:r>
              <a:rPr lang="en-US" sz="1800" b="1" spc="-105">
                <a:solidFill>
                  <a:srgbClr val="107FA7"/>
                </a:solidFill>
                <a:latin typeface="Courier New" panose="02020603050405020304"/>
              </a:rPr>
              <a:t>C,E,D </a:t>
            </a:r>
          </a:p>
        </p:txBody>
      </p:sp>
      <p:sp>
        <p:nvSpPr>
          <p:cNvPr id="9" name="Text Placeholder 8"/>
          <p:cNvSpPr>
            <a:spLocks noGrp="1"/>
          </p:cNvSpPr>
          <p:nvPr>
            <p:ph type="body" idx="10"/>
          </p:nvPr>
        </p:nvSpPr>
        <p:spPr>
          <a:xfrm>
            <a:off x="1670050" y="3067685"/>
            <a:ext cx="20129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10" name="Text Placeholder 9"/>
          <p:cNvSpPr>
            <a:spLocks noGrp="1"/>
          </p:cNvSpPr>
          <p:nvPr>
            <p:ph type="body" idx="10"/>
          </p:nvPr>
        </p:nvSpPr>
        <p:spPr>
          <a:xfrm>
            <a:off x="4541520" y="3119755"/>
            <a:ext cx="670560"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100">
                <a:solidFill>
                  <a:srgbClr val="000000"/>
                </a:solidFill>
                <a:latin typeface="Calibri" panose="02020603050405020304" pitchFamily="2"/>
              </a:rPr>
              <a:t>Node D </a:t>
            </a:r>
          </a:p>
        </p:txBody>
      </p:sp>
      <p:sp>
        <p:nvSpPr>
          <p:cNvPr id="11" name="Text Placeholder 10"/>
          <p:cNvSpPr>
            <a:spLocks noGrp="1"/>
          </p:cNvSpPr>
          <p:nvPr>
            <p:ph type="body" idx="10"/>
          </p:nvPr>
        </p:nvSpPr>
        <p:spPr>
          <a:xfrm>
            <a:off x="3130550" y="3126105"/>
            <a:ext cx="670560"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90">
                <a:solidFill>
                  <a:srgbClr val="000000"/>
                </a:solidFill>
                <a:latin typeface="Calibri" panose="02020603050405020304" pitchFamily="2"/>
              </a:rPr>
              <a:t>Node A </a:t>
            </a:r>
          </a:p>
        </p:txBody>
      </p:sp>
      <p:sp>
        <p:nvSpPr>
          <p:cNvPr id="12" name="Text Placeholder 11"/>
          <p:cNvSpPr>
            <a:spLocks noGrp="1"/>
          </p:cNvSpPr>
          <p:nvPr>
            <p:ph type="body" idx="10"/>
          </p:nvPr>
        </p:nvSpPr>
        <p:spPr>
          <a:xfrm>
            <a:off x="365760" y="332676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400"/>
              </a:lnSpc>
              <a:spcBef>
                <a:spcPts val="245"/>
              </a:spcBef>
              <a:spcAft>
                <a:spcPts val="0"/>
              </a:spcAft>
            </a:pPr>
            <a:r>
              <a:rPr lang="en-US" sz="1400" spc="-80">
                <a:solidFill>
                  <a:srgbClr val="FFFFFF"/>
                </a:solidFill>
                <a:latin typeface="Courier New" panose="02020603050405020304" pitchFamily="3"/>
              </a:rPr>
              <a:t>031512.log </a:t>
            </a:r>
          </a:p>
        </p:txBody>
      </p:sp>
      <p:sp>
        <p:nvSpPr>
          <p:cNvPr id="13" name="Text Placeholder 12"/>
          <p:cNvSpPr>
            <a:spLocks noGrp="1"/>
          </p:cNvSpPr>
          <p:nvPr>
            <p:ph type="body" idx="10"/>
          </p:nvPr>
        </p:nvSpPr>
        <p:spPr>
          <a:xfrm>
            <a:off x="7455535" y="3180715"/>
            <a:ext cx="1490345" cy="23304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35">
                <a:solidFill>
                  <a:srgbClr val="000000"/>
                </a:solidFill>
                <a:latin typeface="Calibri" panose="02020603050405020304" pitchFamily="2"/>
              </a:rPr>
              <a:t>/logs/041213.log? </a:t>
            </a:r>
          </a:p>
        </p:txBody>
      </p:sp>
      <p:sp>
        <p:nvSpPr>
          <p:cNvPr id="14" name="Text Placeholder 13"/>
          <p:cNvSpPr>
            <a:spLocks noGrp="1"/>
          </p:cNvSpPr>
          <p:nvPr>
            <p:ph type="body" idx="10"/>
          </p:nvPr>
        </p:nvSpPr>
        <p:spPr>
          <a:xfrm>
            <a:off x="1665605" y="3360420"/>
            <a:ext cx="21082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2 </a:t>
            </a:r>
          </a:p>
        </p:txBody>
      </p:sp>
      <p:sp>
        <p:nvSpPr>
          <p:cNvPr id="15" name="Text Placeholder 14"/>
          <p:cNvSpPr>
            <a:spLocks noGrp="1"/>
          </p:cNvSpPr>
          <p:nvPr>
            <p:ph type="body" idx="10"/>
          </p:nvPr>
        </p:nvSpPr>
        <p:spPr>
          <a:xfrm>
            <a:off x="3164840" y="3397250"/>
            <a:ext cx="521970" cy="222250"/>
          </a:xfrm>
          <a:prstGeom prst="rect">
            <a:avLst/>
          </a:prstGeom>
          <a:noFill/>
          <a:ln w="0" cmpd="sng">
            <a:noFill/>
            <a:prstDash val="solid"/>
          </a:ln>
        </p:spPr>
        <p:txBody>
          <a:bodyPr vert="horz" lIns="0" tIns="18415" rIns="0" bIns="0" anchor="t"/>
          <a:lstStyle/>
          <a:p>
            <a:pPr marL="0" marR="0" indent="0" algn="l">
              <a:lnSpc>
                <a:spcPts val="1500"/>
              </a:lnSpc>
              <a:spcAft>
                <a:spcPts val="0"/>
              </a:spcAft>
            </a:pPr>
            <a:r>
              <a:rPr lang="en-US" sz="1600" spc="365">
                <a:solidFill>
                  <a:srgbClr val="000000"/>
                </a:solidFill>
                <a:latin typeface="Calibri" panose="02020603050405020304" pitchFamily="2"/>
              </a:rPr>
              <a:t>1 3 </a:t>
            </a:r>
          </a:p>
        </p:txBody>
      </p:sp>
      <p:sp>
        <p:nvSpPr>
          <p:cNvPr id="16" name="Text Placeholder 15"/>
          <p:cNvSpPr>
            <a:spLocks noGrp="1"/>
          </p:cNvSpPr>
          <p:nvPr>
            <p:ph type="body" idx="10"/>
          </p:nvPr>
        </p:nvSpPr>
        <p:spPr>
          <a:xfrm>
            <a:off x="4587240" y="3406140"/>
            <a:ext cx="20129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1 </a:t>
            </a:r>
          </a:p>
        </p:txBody>
      </p:sp>
      <p:sp>
        <p:nvSpPr>
          <p:cNvPr id="17" name="Text Placeholder 16"/>
          <p:cNvSpPr>
            <a:spLocks noGrp="1"/>
          </p:cNvSpPr>
          <p:nvPr>
            <p:ph type="body" idx="10"/>
          </p:nvPr>
        </p:nvSpPr>
        <p:spPr>
          <a:xfrm>
            <a:off x="4908550" y="3411855"/>
            <a:ext cx="207645"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5 </a:t>
            </a:r>
          </a:p>
        </p:txBody>
      </p:sp>
      <p:sp>
        <p:nvSpPr>
          <p:cNvPr id="18" name="Text Placeholder 17"/>
          <p:cNvSpPr>
            <a:spLocks noGrp="1"/>
          </p:cNvSpPr>
          <p:nvPr>
            <p:ph type="body" idx="10"/>
          </p:nvPr>
        </p:nvSpPr>
        <p:spPr>
          <a:xfrm>
            <a:off x="1662430" y="3646805"/>
            <a:ext cx="2076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3 </a:t>
            </a:r>
          </a:p>
        </p:txBody>
      </p:sp>
      <p:sp>
        <p:nvSpPr>
          <p:cNvPr id="19" name="Text Placeholder 18"/>
          <p:cNvSpPr>
            <a:spLocks noGrp="1"/>
          </p:cNvSpPr>
          <p:nvPr>
            <p:ph type="body" idx="10"/>
          </p:nvPr>
        </p:nvSpPr>
        <p:spPr>
          <a:xfrm>
            <a:off x="3149600" y="3683635"/>
            <a:ext cx="2203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4 </a:t>
            </a:r>
          </a:p>
        </p:txBody>
      </p:sp>
      <p:sp>
        <p:nvSpPr>
          <p:cNvPr id="20" name="Text Placeholder 19"/>
          <p:cNvSpPr>
            <a:spLocks noGrp="1"/>
          </p:cNvSpPr>
          <p:nvPr>
            <p:ph type="body" idx="10"/>
          </p:nvPr>
        </p:nvSpPr>
        <p:spPr>
          <a:xfrm>
            <a:off x="4578985" y="3710940"/>
            <a:ext cx="21145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2 </a:t>
            </a:r>
          </a:p>
        </p:txBody>
      </p:sp>
      <p:sp>
        <p:nvSpPr>
          <p:cNvPr id="21" name="Text Placeholder 20"/>
          <p:cNvSpPr>
            <a:spLocks noGrp="1"/>
          </p:cNvSpPr>
          <p:nvPr>
            <p:ph type="body" idx="10"/>
          </p:nvPr>
        </p:nvSpPr>
        <p:spPr>
          <a:xfrm>
            <a:off x="3127375" y="4140835"/>
            <a:ext cx="652145" cy="271145"/>
          </a:xfrm>
          <a:prstGeom prst="rect">
            <a:avLst/>
          </a:prstGeom>
          <a:noFill/>
          <a:ln w="0" cmpd="sng">
            <a:noFill/>
            <a:prstDash val="solid"/>
          </a:ln>
        </p:spPr>
        <p:txBody>
          <a:bodyPr vert="horz" lIns="0" tIns="20320" rIns="0" bIns="0" anchor="t"/>
          <a:lstStyle/>
          <a:p>
            <a:pPr marL="0" marR="0" indent="0" algn="l">
              <a:lnSpc>
                <a:spcPts val="1900"/>
              </a:lnSpc>
              <a:spcAft>
                <a:spcPts val="0"/>
              </a:spcAft>
            </a:pPr>
            <a:r>
              <a:rPr lang="en-US" sz="1750" spc="-100">
                <a:solidFill>
                  <a:srgbClr val="000000"/>
                </a:solidFill>
                <a:latin typeface="Calibri" panose="02020603050405020304" pitchFamily="2"/>
              </a:rPr>
              <a:t>Node B </a:t>
            </a:r>
          </a:p>
        </p:txBody>
      </p:sp>
      <p:sp>
        <p:nvSpPr>
          <p:cNvPr id="22" name="Text Placeholder 21"/>
          <p:cNvSpPr>
            <a:spLocks noGrp="1"/>
          </p:cNvSpPr>
          <p:nvPr>
            <p:ph type="body" idx="10"/>
          </p:nvPr>
        </p:nvSpPr>
        <p:spPr>
          <a:xfrm>
            <a:off x="7291070" y="4183380"/>
            <a:ext cx="454025" cy="227330"/>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40">
                <a:solidFill>
                  <a:srgbClr val="000000"/>
                </a:solidFill>
                <a:latin typeface="Calibri" panose="02020603050405020304" pitchFamily="2"/>
              </a:rPr>
              <a:t>B4,B5 </a:t>
            </a:r>
          </a:p>
        </p:txBody>
      </p:sp>
      <p:sp>
        <p:nvSpPr>
          <p:cNvPr id="23" name="Text Placeholder 22"/>
          <p:cNvSpPr>
            <a:spLocks noGrp="1"/>
          </p:cNvSpPr>
          <p:nvPr>
            <p:ph type="body" idx="10"/>
          </p:nvPr>
        </p:nvSpPr>
        <p:spPr>
          <a:xfrm>
            <a:off x="4550410" y="4119880"/>
            <a:ext cx="640080" cy="506730"/>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100">
                <a:solidFill>
                  <a:srgbClr val="000000"/>
                </a:solidFill>
                <a:latin typeface="Calibri" panose="02020603050405020304" pitchFamily="2"/>
              </a:rPr>
              <a:t>Node E </a:t>
            </a:r>
          </a:p>
          <a:p>
            <a:pPr marL="91440" marR="0" indent="0" algn="l">
              <a:lnSpc>
                <a:spcPts val="1500"/>
              </a:lnSpc>
              <a:spcBef>
                <a:spcPts val="250"/>
              </a:spcBef>
              <a:spcAft>
                <a:spcPts val="0"/>
              </a:spcAft>
            </a:pPr>
            <a:r>
              <a:rPr lang="en-US" sz="1600" spc="275">
                <a:solidFill>
                  <a:srgbClr val="000000"/>
                </a:solidFill>
                <a:latin typeface="Calibri" panose="02020603050405020304" pitchFamily="2"/>
              </a:rPr>
              <a:t>2 5 </a:t>
            </a:r>
          </a:p>
        </p:txBody>
      </p:sp>
      <p:sp>
        <p:nvSpPr>
          <p:cNvPr id="24" name="Text Placeholder 23"/>
          <p:cNvSpPr>
            <a:spLocks noGrp="1"/>
          </p:cNvSpPr>
          <p:nvPr>
            <p:ph type="body" idx="10"/>
          </p:nvPr>
        </p:nvSpPr>
        <p:spPr>
          <a:xfrm>
            <a:off x="3163570" y="4430395"/>
            <a:ext cx="20129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1 </a:t>
            </a:r>
          </a:p>
        </p:txBody>
      </p:sp>
      <p:sp>
        <p:nvSpPr>
          <p:cNvPr id="25" name="Text Placeholder 24"/>
          <p:cNvSpPr>
            <a:spLocks noGrp="1"/>
          </p:cNvSpPr>
          <p:nvPr>
            <p:ph type="body" idx="10"/>
          </p:nvPr>
        </p:nvSpPr>
        <p:spPr>
          <a:xfrm>
            <a:off x="3472815" y="4432935"/>
            <a:ext cx="210820"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2 </a:t>
            </a:r>
          </a:p>
        </p:txBody>
      </p:sp>
      <p:sp>
        <p:nvSpPr>
          <p:cNvPr id="26" name="Text Placeholder 25"/>
          <p:cNvSpPr>
            <a:spLocks noGrp="1"/>
          </p:cNvSpPr>
          <p:nvPr>
            <p:ph type="body" idx="10"/>
          </p:nvPr>
        </p:nvSpPr>
        <p:spPr>
          <a:xfrm>
            <a:off x="3164840" y="4737735"/>
            <a:ext cx="208280"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3 </a:t>
            </a:r>
          </a:p>
        </p:txBody>
      </p:sp>
      <p:sp>
        <p:nvSpPr>
          <p:cNvPr id="27" name="Text Placeholder 26"/>
          <p:cNvSpPr>
            <a:spLocks noGrp="1"/>
          </p:cNvSpPr>
          <p:nvPr>
            <p:ph type="body" idx="10"/>
          </p:nvPr>
        </p:nvSpPr>
        <p:spPr>
          <a:xfrm>
            <a:off x="4585335" y="4689475"/>
            <a:ext cx="220345" cy="225425"/>
          </a:xfrm>
          <a:prstGeom prst="rect">
            <a:avLst/>
          </a:prstGeom>
          <a:noFill/>
          <a:ln w="0" cmpd="sng">
            <a:noFill/>
            <a:prstDash val="solid"/>
          </a:ln>
        </p:spPr>
        <p:txBody>
          <a:bodyPr vert="horz" lIns="0" tIns="21590" rIns="0" bIns="0" anchor="t"/>
          <a:lstStyle/>
          <a:p>
            <a:pPr marL="0" marR="0" indent="0" algn="ctr">
              <a:lnSpc>
                <a:spcPts val="1600"/>
              </a:lnSpc>
              <a:spcAft>
                <a:spcPts val="0"/>
              </a:spcAft>
            </a:pPr>
            <a:r>
              <a:rPr lang="en-US" sz="1600" spc="0">
                <a:solidFill>
                  <a:srgbClr val="000000"/>
                </a:solidFill>
                <a:latin typeface="Calibri" panose="02020603050405020304" pitchFamily="2"/>
              </a:rPr>
              <a:t>4 </a:t>
            </a:r>
          </a:p>
        </p:txBody>
      </p:sp>
      <p:sp>
        <p:nvSpPr>
          <p:cNvPr id="28" name="Text Placeholder 27"/>
          <p:cNvSpPr>
            <a:spLocks noGrp="1"/>
          </p:cNvSpPr>
          <p:nvPr>
            <p:ph type="body" idx="10"/>
          </p:nvPr>
        </p:nvSpPr>
        <p:spPr>
          <a:xfrm>
            <a:off x="3472815" y="4737735"/>
            <a:ext cx="220345" cy="22542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0">
                <a:solidFill>
                  <a:srgbClr val="000000"/>
                </a:solidFill>
                <a:latin typeface="Calibri" panose="02020603050405020304" pitchFamily="2"/>
              </a:rPr>
              <a:t>4 </a:t>
            </a:r>
          </a:p>
        </p:txBody>
      </p:sp>
      <p:sp>
        <p:nvSpPr>
          <p:cNvPr id="29" name="Text Placeholder 28"/>
          <p:cNvSpPr>
            <a:spLocks noGrp="1"/>
          </p:cNvSpPr>
          <p:nvPr>
            <p:ph type="body" idx="10"/>
          </p:nvPr>
        </p:nvSpPr>
        <p:spPr>
          <a:xfrm>
            <a:off x="365760" y="5039995"/>
            <a:ext cx="1045210" cy="388620"/>
          </a:xfrm>
          <a:prstGeom prst="rect">
            <a:avLst/>
          </a:prstGeom>
          <a:noFill/>
          <a:ln w="0" cmpd="sng">
            <a:noFill/>
            <a:prstDash val="solid"/>
          </a:ln>
        </p:spPr>
        <p:txBody>
          <a:bodyPr vert="horz" lIns="0" tIns="8255" rIns="0" bIns="0" anchor="t"/>
          <a:lstStyle/>
          <a:p>
            <a:pPr marL="0" marR="0" indent="0" algn="l">
              <a:lnSpc>
                <a:spcPts val="1400"/>
              </a:lnSpc>
              <a:spcAft>
                <a:spcPts val="0"/>
              </a:spcAft>
            </a:pPr>
            <a:r>
              <a:rPr lang="en-US" sz="1400" spc="-40">
                <a:solidFill>
                  <a:srgbClr val="FFFFFF"/>
                </a:solidFill>
                <a:latin typeface="Courier New" panose="02020603050405020304" pitchFamily="3"/>
              </a:rPr>
              <a:t>/logs/ </a:t>
            </a:r>
          </a:p>
          <a:p>
            <a:pPr marL="0" marR="0" indent="0" algn="l">
              <a:lnSpc>
                <a:spcPts val="1300"/>
              </a:lnSpc>
              <a:spcBef>
                <a:spcPts val="245"/>
              </a:spcBef>
              <a:spcAft>
                <a:spcPts val="0"/>
              </a:spcAft>
            </a:pPr>
            <a:r>
              <a:rPr lang="en-US" sz="1400" spc="-80">
                <a:solidFill>
                  <a:srgbClr val="FFFFFF"/>
                </a:solidFill>
                <a:latin typeface="Courier New" panose="02020603050405020304" pitchFamily="3"/>
              </a:rPr>
              <a:t>041213.log </a:t>
            </a:r>
          </a:p>
        </p:txBody>
      </p:sp>
      <p:sp>
        <p:nvSpPr>
          <p:cNvPr id="30" name="Text Placeholder 29"/>
          <p:cNvSpPr>
            <a:spLocks noGrp="1"/>
          </p:cNvSpPr>
          <p:nvPr>
            <p:ph type="body" idx="10"/>
          </p:nvPr>
        </p:nvSpPr>
        <p:spPr>
          <a:xfrm>
            <a:off x="1659255" y="4890135"/>
            <a:ext cx="2203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4 </a:t>
            </a:r>
          </a:p>
        </p:txBody>
      </p:sp>
      <p:sp>
        <p:nvSpPr>
          <p:cNvPr id="31" name="Text Placeholder 30"/>
          <p:cNvSpPr>
            <a:spLocks noGrp="1"/>
          </p:cNvSpPr>
          <p:nvPr>
            <p:ph type="body" idx="10"/>
          </p:nvPr>
        </p:nvSpPr>
        <p:spPr>
          <a:xfrm>
            <a:off x="1665605" y="5201285"/>
            <a:ext cx="207645" cy="22542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0">
                <a:solidFill>
                  <a:srgbClr val="000000"/>
                </a:solidFill>
                <a:latin typeface="Calibri" panose="02020603050405020304" pitchFamily="2"/>
              </a:rPr>
              <a:t>5 </a:t>
            </a:r>
          </a:p>
        </p:txBody>
      </p:sp>
      <p:sp>
        <p:nvSpPr>
          <p:cNvPr id="32" name="Text Placeholder 31"/>
          <p:cNvSpPr>
            <a:spLocks noGrp="1"/>
          </p:cNvSpPr>
          <p:nvPr>
            <p:ph type="body" idx="10"/>
          </p:nvPr>
        </p:nvSpPr>
        <p:spPr>
          <a:xfrm>
            <a:off x="7464425" y="5235575"/>
            <a:ext cx="524510" cy="271145"/>
          </a:xfrm>
          <a:prstGeom prst="rect">
            <a:avLst/>
          </a:prstGeom>
          <a:noFill/>
          <a:ln w="0" cmpd="sng">
            <a:noFill/>
            <a:prstDash val="solid"/>
          </a:ln>
        </p:spPr>
        <p:txBody>
          <a:bodyPr vert="horz" lIns="0" tIns="20320" rIns="0" bIns="0" anchor="t"/>
          <a:lstStyle/>
          <a:p>
            <a:pPr marL="0" marR="0" indent="0" algn="l">
              <a:lnSpc>
                <a:spcPts val="2000"/>
              </a:lnSpc>
              <a:spcAft>
                <a:spcPts val="0"/>
              </a:spcAft>
            </a:pPr>
            <a:r>
              <a:rPr lang="en-US" sz="1750" spc="-80">
                <a:solidFill>
                  <a:srgbClr val="FFFFFF"/>
                </a:solidFill>
                <a:latin typeface="Calibri" panose="02020603050405020304" pitchFamily="2"/>
              </a:rPr>
              <a:t>Client </a:t>
            </a:r>
          </a:p>
        </p:txBody>
      </p:sp>
      <p:sp>
        <p:nvSpPr>
          <p:cNvPr id="33" name="Text Placeholder 32"/>
          <p:cNvSpPr>
            <a:spLocks noGrp="1"/>
          </p:cNvSpPr>
          <p:nvPr>
            <p:ph type="body" idx="10"/>
          </p:nvPr>
        </p:nvSpPr>
        <p:spPr>
          <a:xfrm>
            <a:off x="3124200" y="5140325"/>
            <a:ext cx="655320" cy="496570"/>
          </a:xfrm>
          <a:prstGeom prst="rect">
            <a:avLst/>
          </a:prstGeom>
          <a:noFill/>
          <a:ln w="0" cmpd="sng">
            <a:noFill/>
            <a:prstDash val="solid"/>
          </a:ln>
        </p:spPr>
        <p:txBody>
          <a:bodyPr vert="horz" lIns="0" tIns="29845" rIns="0" bIns="0" anchor="t"/>
          <a:lstStyle/>
          <a:p>
            <a:pPr marL="0" marR="0" indent="0" algn="l">
              <a:lnSpc>
                <a:spcPts val="2000"/>
              </a:lnSpc>
              <a:spcAft>
                <a:spcPts val="0"/>
              </a:spcAft>
            </a:pPr>
            <a:r>
              <a:rPr lang="en-US" sz="1750" u="sng" spc="-95">
                <a:solidFill>
                  <a:srgbClr val="000000"/>
                </a:solidFill>
                <a:latin typeface="Calibri" panose="02020603050405020304" pitchFamily="2"/>
              </a:rPr>
              <a:t>No</a:t>
            </a:r>
            <a:r>
              <a:rPr lang="en-US" sz="1750" spc="-95">
                <a:solidFill>
                  <a:srgbClr val="000000"/>
                </a:solidFill>
                <a:latin typeface="Calibri" panose="02020603050405020304" pitchFamily="2"/>
              </a:rPr>
              <a:t>d</a:t>
            </a:r>
            <a:r>
              <a:rPr lang="en-US" sz="1750" u="sng" spc="-95">
                <a:solidFill>
                  <a:srgbClr val="000000"/>
                </a:solidFill>
                <a:latin typeface="Calibri" panose="02020603050405020304" pitchFamily="2"/>
              </a:rPr>
              <a:t>e C </a:t>
            </a:r>
          </a:p>
          <a:p>
            <a:pPr marL="91440" marR="0" indent="0" algn="l">
              <a:lnSpc>
                <a:spcPts val="1600"/>
              </a:lnSpc>
              <a:spcBef>
                <a:spcPts val="95"/>
              </a:spcBef>
              <a:spcAft>
                <a:spcPts val="0"/>
              </a:spcAft>
            </a:pPr>
            <a:r>
              <a:rPr lang="en-US" sz="1600" spc="330">
                <a:solidFill>
                  <a:srgbClr val="000000"/>
                </a:solidFill>
                <a:latin typeface="Calibri" panose="02020603050405020304" pitchFamily="2"/>
              </a:rPr>
              <a:t>3 5 </a:t>
            </a:r>
          </a:p>
        </p:txBody>
      </p:sp>
      <p:sp>
        <p:nvSpPr>
          <p:cNvPr id="34" name="Text Placeholder 33"/>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1"68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0" y="986790"/>
            <a:ext cx="9144000" cy="5871210"/>
          </a:xfrm>
          <a:prstGeom prst="rect">
            <a:avLst/>
          </a:prstGeom>
        </p:spPr>
      </p:pic>
      <p:sp>
        <p:nvSpPr>
          <p:cNvPr id="2" name="Text Placeholder 1"/>
          <p:cNvSpPr>
            <a:spLocks noGrp="1"/>
          </p:cNvSpPr>
          <p:nvPr>
            <p:ph type="body" idx="10"/>
          </p:nvPr>
        </p:nvSpPr>
        <p:spPr>
          <a:xfrm>
            <a:off x="0" y="444500"/>
            <a:ext cx="9144000" cy="542290"/>
          </a:xfrm>
          <a:prstGeom prst="rect">
            <a:avLst/>
          </a:prstGeom>
          <a:noFill/>
          <a:ln w="0" cmpd="sng">
            <a:noFill/>
            <a:prstDash val="solid"/>
          </a:ln>
        </p:spPr>
        <p:txBody>
          <a:bodyPr vert="horz" lIns="0" tIns="8890" rIns="0" bIns="0" anchor="t"/>
          <a:lstStyle/>
          <a:p>
            <a:pPr marL="457200" marR="0" indent="0" algn="l">
              <a:lnSpc>
                <a:spcPts val="2700"/>
              </a:lnSpc>
              <a:spcAft>
                <a:spcPts val="1385"/>
              </a:spcAft>
            </a:pPr>
            <a:r>
              <a:rPr lang="en-US" sz="2350" spc="10">
                <a:solidFill>
                  <a:srgbClr val="03799B"/>
                </a:solidFill>
                <a:latin typeface="Arial" panose="02020603050405020304" pitchFamily="2"/>
              </a:rPr>
              <a:t>A Large (and Growing) Ecosystem </a:t>
            </a:r>
          </a:p>
        </p:txBody>
      </p:sp>
      <p:sp>
        <p:nvSpPr>
          <p:cNvPr id="5" name="Text Placeholder 4"/>
          <p:cNvSpPr>
            <a:spLocks noGrp="1"/>
          </p:cNvSpPr>
          <p:nvPr>
            <p:ph type="body" idx="10"/>
          </p:nvPr>
        </p:nvSpPr>
        <p:spPr>
          <a:xfrm>
            <a:off x="7926070" y="3884295"/>
            <a:ext cx="323850" cy="206375"/>
          </a:xfrm>
          <a:prstGeom prst="rect">
            <a:avLst/>
          </a:prstGeom>
          <a:noFill/>
          <a:ln w="0" cmpd="sng">
            <a:noFill/>
            <a:prstDash val="solid"/>
          </a:ln>
        </p:spPr>
        <p:txBody>
          <a:bodyPr vert="horz" lIns="0" tIns="20955" rIns="0" bIns="0" anchor="t"/>
          <a:lstStyle/>
          <a:p>
            <a:pPr marL="0" marR="0" indent="0" algn="l">
              <a:lnSpc>
                <a:spcPts val="1400"/>
              </a:lnSpc>
              <a:spcAft>
                <a:spcPts val="0"/>
              </a:spcAft>
            </a:pPr>
            <a:r>
              <a:rPr lang="en-US" sz="1400" spc="50">
                <a:solidFill>
                  <a:srgbClr val="030509"/>
                </a:solidFill>
                <a:latin typeface="Calibri" panose="02020603050405020304" pitchFamily="2"/>
              </a:rPr>
              <a:t>Pig </a:t>
            </a:r>
          </a:p>
        </p:txBody>
      </p:sp>
      <p:sp>
        <p:nvSpPr>
          <p:cNvPr id="6" name="Text Placeholder 5"/>
          <p:cNvSpPr>
            <a:spLocks noGrp="1"/>
          </p:cNvSpPr>
          <p:nvPr>
            <p:ph type="body" idx="10"/>
          </p:nvPr>
        </p:nvSpPr>
        <p:spPr>
          <a:xfrm>
            <a:off x="697865" y="4424045"/>
            <a:ext cx="771525" cy="205740"/>
          </a:xfrm>
          <a:prstGeom prst="rect">
            <a:avLst/>
          </a:prstGeom>
          <a:noFill/>
          <a:ln w="0" cmpd="sng">
            <a:noFill/>
            <a:prstDash val="solid"/>
          </a:ln>
        </p:spPr>
        <p:txBody>
          <a:bodyPr vert="horz" lIns="0" tIns="20955" rIns="0" bIns="0" anchor="t"/>
          <a:lstStyle/>
          <a:p>
            <a:pPr marL="0" marR="0" indent="0" algn="l">
              <a:lnSpc>
                <a:spcPts val="1400"/>
              </a:lnSpc>
              <a:spcAft>
                <a:spcPts val="0"/>
              </a:spcAft>
            </a:pPr>
            <a:r>
              <a:rPr lang="en-US" sz="1400" spc="-55">
                <a:solidFill>
                  <a:srgbClr val="030509"/>
                </a:solidFill>
                <a:latin typeface="Calibri" panose="02020603050405020304" pitchFamily="2"/>
              </a:rPr>
              <a:t>Zookeeper </a:t>
            </a:r>
          </a:p>
        </p:txBody>
      </p:sp>
      <p:sp>
        <p:nvSpPr>
          <p:cNvPr id="7" name="Text Placeholder 6"/>
          <p:cNvSpPr>
            <a:spLocks noGrp="1"/>
          </p:cNvSpPr>
          <p:nvPr>
            <p:ph type="body" idx="10"/>
          </p:nvPr>
        </p:nvSpPr>
        <p:spPr>
          <a:xfrm>
            <a:off x="1892935" y="6408420"/>
            <a:ext cx="68306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1"8 </a:t>
            </a:r>
          </a:p>
        </p:txBody>
      </p:sp>
      <p:sp>
        <p:nvSpPr>
          <p:cNvPr id="8" name="Text Placeholder 7"/>
          <p:cNvSpPr>
            <a:spLocks noGrp="1"/>
          </p:cNvSpPr>
          <p:nvPr>
            <p:ph type="body" idx="10"/>
          </p:nvPr>
        </p:nvSpPr>
        <p:spPr>
          <a:xfrm>
            <a:off x="7598410" y="5554345"/>
            <a:ext cx="472440" cy="206375"/>
          </a:xfrm>
          <a:prstGeom prst="rect">
            <a:avLst/>
          </a:prstGeom>
          <a:noFill/>
          <a:ln w="0" cmpd="sng">
            <a:noFill/>
            <a:prstDash val="solid"/>
          </a:ln>
        </p:spPr>
        <p:txBody>
          <a:bodyPr vert="horz" lIns="0" tIns="20955" rIns="0" bIns="0" anchor="t"/>
          <a:lstStyle/>
          <a:p>
            <a:pPr marL="0" marR="0" indent="0" algn="l">
              <a:lnSpc>
                <a:spcPts val="1400"/>
              </a:lnSpc>
              <a:spcAft>
                <a:spcPts val="25"/>
              </a:spcAft>
            </a:pPr>
            <a:r>
              <a:rPr lang="en-US" sz="1400" spc="-110">
                <a:solidFill>
                  <a:srgbClr val="030509"/>
                </a:solidFill>
                <a:latin typeface="Calibri" panose="02020603050405020304" pitchFamily="2"/>
              </a:rPr>
              <a:t>Impala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4998720" y="2551430"/>
            <a:ext cx="3206750" cy="1267460"/>
          </a:xfrm>
          <a:prstGeom prst="rect">
            <a:avLst/>
          </a:prstGeom>
        </p:spPr>
      </p:pic>
      <p:pic>
        <p:nvPicPr>
          <p:cNvPr id="10" name="Picture 9"/>
          <p:cNvPicPr/>
          <p:nvPr/>
        </p:nvPicPr>
        <p:blipFill>
          <a:blip r:embed="rId3"/>
          <a:stretch>
            <a:fillRect/>
          </a:stretch>
        </p:blipFill>
        <p:spPr>
          <a:xfrm>
            <a:off x="0" y="4392295"/>
            <a:ext cx="9144000" cy="2465705"/>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25">
                <a:solidFill>
                  <a:srgbClr val="107FA7"/>
                </a:solidFill>
                <a:latin typeface="Calibri" panose="02020603050405020304" pitchFamily="2"/>
              </a:rPr>
              <a:t>HDFS NameNode Availability </a:t>
            </a:r>
          </a:p>
        </p:txBody>
      </p:sp>
      <p:sp>
        <p:nvSpPr>
          <p:cNvPr id="3" name="Text Placeholder 2"/>
          <p:cNvSpPr>
            <a:spLocks noGrp="1"/>
          </p:cNvSpPr>
          <p:nvPr>
            <p:ph type="body" idx="10"/>
          </p:nvPr>
        </p:nvSpPr>
        <p:spPr>
          <a:xfrm>
            <a:off x="560705" y="1110615"/>
            <a:ext cx="6451600" cy="1222375"/>
          </a:xfrm>
          <a:prstGeom prst="rect">
            <a:avLst/>
          </a:prstGeom>
          <a:noFill/>
          <a:ln w="0" cmpd="sng">
            <a:noFill/>
            <a:prstDash val="solid"/>
          </a:ln>
        </p:spPr>
        <p:txBody>
          <a:bodyPr vert="horz" lIns="0" tIns="90805" rIns="0" bIns="0" anchor="t">
            <a:normAutofit/>
          </a:bodyPr>
          <a:lstStyle/>
          <a:p>
            <a:pPr marL="0" marR="0" indent="182880" algn="l">
              <a:lnSpc>
                <a:spcPts val="2200"/>
              </a:lnSpc>
              <a:spcAft>
                <a:spcPts val="0"/>
              </a:spcAft>
              <a:buFont typeface="Symbol"/>
              <a:buChar char="·"/>
            </a:pPr>
            <a:r>
              <a:rPr lang="en-US" sz="1950" b="1" spc="20">
                <a:solidFill>
                  <a:srgbClr val="000000"/>
                </a:solidFill>
                <a:latin typeface="Calibri" panose="02020603050405020304" pitchFamily="2"/>
              </a:rPr>
              <a:t>The NameNode daemon must be running at all </a:t>
            </a:r>
            <a:r>
              <a:rPr lang="en-US" sz="1850" b="1" spc="20">
                <a:solidFill>
                  <a:srgbClr val="000000"/>
                </a:solidFill>
                <a:latin typeface="Arial" panose="02020603050405020304" pitchFamily="2"/>
              </a:rPr>
              <a:t>ti</a:t>
            </a:r>
            <a:r>
              <a:rPr lang="en-US" sz="1950" b="1" spc="20">
                <a:solidFill>
                  <a:srgbClr val="000000"/>
                </a:solidFill>
                <a:latin typeface="Calibri" panose="02020603050405020304" pitchFamily="2"/>
              </a:rPr>
              <a:t>mes </a:t>
            </a:r>
          </a:p>
          <a:p>
            <a:pPr marL="0" marR="0" indent="0" algn="r">
              <a:lnSpc>
                <a:spcPts val="2400"/>
              </a:lnSpc>
              <a:spcBef>
                <a:spcPts val="265"/>
              </a:spcBef>
              <a:spcAft>
                <a:spcPts val="4015"/>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If the NameNode stops, the cluster becomes inaccessible </a:t>
            </a:r>
          </a:p>
        </p:txBody>
      </p:sp>
      <p:sp>
        <p:nvSpPr>
          <p:cNvPr id="4" name="Text Placeholder 3"/>
          <p:cNvSpPr>
            <a:spLocks noGrp="1"/>
          </p:cNvSpPr>
          <p:nvPr>
            <p:ph type="body" idx="10"/>
          </p:nvPr>
        </p:nvSpPr>
        <p:spPr>
          <a:xfrm>
            <a:off x="588010" y="2332990"/>
            <a:ext cx="3975100" cy="1920240"/>
          </a:xfrm>
          <a:prstGeom prst="rect">
            <a:avLst/>
          </a:prstGeom>
          <a:noFill/>
          <a:ln w="0" cmpd="sng">
            <a:noFill/>
            <a:prstDash val="solid"/>
          </a:ln>
        </p:spPr>
        <p:txBody>
          <a:bodyPr vert="horz" lIns="0" tIns="93980" rIns="0" bIns="0" anchor="t">
            <a:normAutofit/>
          </a:bodyPr>
          <a:lstStyle/>
          <a:p>
            <a:pPr marL="0" marR="0" indent="182880" algn="l">
              <a:lnSpc>
                <a:spcPts val="2100"/>
              </a:lnSpc>
              <a:spcAft>
                <a:spcPts val="0"/>
              </a:spcAft>
              <a:buFont typeface="Symbol"/>
              <a:buChar char="·"/>
            </a:pPr>
            <a:r>
              <a:rPr lang="en-US" sz="1950" b="1" spc="-5">
                <a:solidFill>
                  <a:srgbClr val="000000"/>
                </a:solidFill>
                <a:latin typeface="Calibri" panose="02020603050405020304" pitchFamily="2"/>
              </a:rPr>
              <a:t>High Availability mode (in CDH4 and </a:t>
            </a:r>
          </a:p>
          <a:p>
            <a:pPr marL="137160" marR="0" indent="0" algn="l">
              <a:lnSpc>
                <a:spcPts val="2000"/>
              </a:lnSpc>
              <a:spcBef>
                <a:spcPts val="375"/>
              </a:spcBef>
              <a:spcAft>
                <a:spcPts val="0"/>
              </a:spcAft>
            </a:pPr>
            <a:r>
              <a:rPr lang="en-US" sz="1950" b="1" spc="-10">
                <a:solidFill>
                  <a:srgbClr val="000000"/>
                </a:solidFill>
                <a:latin typeface="Calibri" panose="02020603050405020304" pitchFamily="2"/>
              </a:rPr>
              <a:t>later) </a:t>
            </a:r>
          </a:p>
          <a:p>
            <a:pPr marL="0" marR="0" indent="0" algn="ctr">
              <a:lnSpc>
                <a:spcPts val="2400"/>
              </a:lnSpc>
              <a:spcBef>
                <a:spcPts val="400"/>
              </a:spcBef>
              <a:spcAft>
                <a:spcPts val="0"/>
              </a:spcAft>
            </a:pPr>
            <a:r>
              <a:rPr lang="en-US" sz="1550" spc="35">
                <a:solidFill>
                  <a:srgbClr val="107FA7"/>
                </a:solidFill>
                <a:latin typeface="Arial" panose="02020603050405020304" pitchFamily="2"/>
              </a:rPr>
              <a:t>–</a:t>
            </a:r>
            <a:r>
              <a:rPr lang="en-US" sz="1950" spc="35">
                <a:solidFill>
                  <a:srgbClr val="000000"/>
                </a:solidFill>
                <a:latin typeface="Calibri" panose="02020603050405020304" pitchFamily="2"/>
              </a:rPr>
              <a:t> Two NameNodes: Ac</a:t>
            </a:r>
            <a:r>
              <a:rPr lang="en-US" sz="1850" spc="35">
                <a:solidFill>
                  <a:srgbClr val="000000"/>
                </a:solidFill>
                <a:latin typeface="Arial" panose="02020603050405020304" pitchFamily="2"/>
              </a:rPr>
              <a:t>ti</a:t>
            </a:r>
            <a:r>
              <a:rPr lang="en-US" sz="1950" spc="35">
                <a:solidFill>
                  <a:srgbClr val="000000"/>
                </a:solidFill>
                <a:latin typeface="Calibri" panose="02020603050405020304" pitchFamily="2"/>
              </a:rPr>
              <a:t>ve and </a:t>
            </a:r>
          </a:p>
          <a:p>
            <a:pPr marL="548640" marR="0" indent="0" algn="l">
              <a:lnSpc>
                <a:spcPts val="2000"/>
              </a:lnSpc>
              <a:spcBef>
                <a:spcPts val="285"/>
              </a:spcBef>
              <a:spcAft>
                <a:spcPts val="4730"/>
              </a:spcAft>
            </a:pPr>
            <a:r>
              <a:rPr lang="en-US" sz="1950" spc="15">
                <a:solidFill>
                  <a:srgbClr val="000000"/>
                </a:solidFill>
                <a:latin typeface="Calibri" panose="02020603050405020304" pitchFamily="2"/>
              </a:rPr>
              <a:t>Standby </a:t>
            </a:r>
          </a:p>
        </p:txBody>
      </p:sp>
      <p:sp>
        <p:nvSpPr>
          <p:cNvPr id="7" name="Text Placeholder 6"/>
          <p:cNvSpPr>
            <a:spLocks noGrp="1"/>
          </p:cNvSpPr>
          <p:nvPr>
            <p:ph type="body" idx="10"/>
          </p:nvPr>
        </p:nvSpPr>
        <p:spPr>
          <a:xfrm>
            <a:off x="5093335" y="2785110"/>
            <a:ext cx="563880" cy="808355"/>
          </a:xfrm>
          <a:prstGeom prst="rect">
            <a:avLst/>
          </a:prstGeom>
          <a:noFill/>
          <a:ln w="0" cmpd="sng">
            <a:noFill/>
            <a:prstDash val="solid"/>
          </a:ln>
        </p:spPr>
        <p:txBody>
          <a:bodyPr vert="horz" lIns="0" tIns="27940" rIns="0" bIns="0" anchor="t"/>
          <a:lstStyle/>
          <a:p>
            <a:pPr marL="0" marR="0" indent="0" algn="l">
              <a:lnSpc>
                <a:spcPts val="1900"/>
              </a:lnSpc>
              <a:spcAft>
                <a:spcPts val="0"/>
              </a:spcAft>
            </a:pPr>
            <a:r>
              <a:rPr lang="en-US" sz="1800" spc="-60">
                <a:solidFill>
                  <a:srgbClr val="000000"/>
                </a:solidFill>
                <a:latin typeface="Calibri" panose="02020603050405020304" pitchFamily="2"/>
              </a:rPr>
              <a:t>Ac</a:t>
            </a:r>
            <a:r>
              <a:rPr lang="en-US" sz="1600" spc="-60">
                <a:solidFill>
                  <a:srgbClr val="000000"/>
                </a:solidFill>
                <a:latin typeface="Arial" panose="02020603050405020304" pitchFamily="2"/>
              </a:rPr>
              <a:t>ti</a:t>
            </a:r>
            <a:r>
              <a:rPr lang="en-US" sz="1800" spc="-60">
                <a:solidFill>
                  <a:srgbClr val="000000"/>
                </a:solidFill>
                <a:latin typeface="Calibri" panose="02020603050405020304" pitchFamily="2"/>
              </a:rPr>
              <a:t>ve </a:t>
            </a:r>
          </a:p>
          <a:p>
            <a:pPr marL="0" marR="0" indent="0" algn="l">
              <a:lnSpc>
                <a:spcPts val="1900"/>
              </a:lnSpc>
              <a:spcBef>
                <a:spcPts val="180"/>
              </a:spcBef>
              <a:spcAft>
                <a:spcPts val="0"/>
              </a:spcAft>
            </a:pPr>
            <a:r>
              <a:rPr lang="en-US" sz="1800" spc="-114">
                <a:solidFill>
                  <a:srgbClr val="000000"/>
                </a:solidFill>
                <a:latin typeface="Calibri" panose="02020603050405020304" pitchFamily="2"/>
              </a:rPr>
              <a:t>Name </a:t>
            </a:r>
          </a:p>
          <a:p>
            <a:pPr marL="0" marR="0" indent="0" algn="l">
              <a:lnSpc>
                <a:spcPts val="1800"/>
              </a:lnSpc>
              <a:spcBef>
                <a:spcPts val="360"/>
              </a:spcBef>
              <a:spcAft>
                <a:spcPts val="0"/>
              </a:spcAft>
            </a:pPr>
            <a:r>
              <a:rPr lang="en-US" sz="1800" spc="-45">
                <a:solidFill>
                  <a:srgbClr val="000000"/>
                </a:solidFill>
                <a:latin typeface="Calibri" panose="02020603050405020304" pitchFamily="2"/>
              </a:rPr>
              <a:t>Node </a:t>
            </a:r>
          </a:p>
        </p:txBody>
      </p:sp>
      <p:sp>
        <p:nvSpPr>
          <p:cNvPr id="8" name="Text Placeholder 7"/>
          <p:cNvSpPr>
            <a:spLocks noGrp="1"/>
          </p:cNvSpPr>
          <p:nvPr>
            <p:ph type="body" idx="10"/>
          </p:nvPr>
        </p:nvSpPr>
        <p:spPr>
          <a:xfrm>
            <a:off x="6742430" y="2787650"/>
            <a:ext cx="749300" cy="80581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80">
                <a:solidFill>
                  <a:srgbClr val="000000"/>
                </a:solidFill>
                <a:latin typeface="Calibri" panose="02020603050405020304" pitchFamily="2"/>
              </a:rPr>
              <a:t>Standby </a:t>
            </a:r>
          </a:p>
          <a:p>
            <a:pPr marL="0" marR="0" indent="0" algn="l">
              <a:lnSpc>
                <a:spcPts val="1900"/>
              </a:lnSpc>
              <a:spcBef>
                <a:spcPts val="235"/>
              </a:spcBef>
              <a:spcAft>
                <a:spcPts val="0"/>
              </a:spcAft>
            </a:pPr>
            <a:r>
              <a:rPr lang="en-US" sz="1800" spc="-45">
                <a:solidFill>
                  <a:srgbClr val="000000"/>
                </a:solidFill>
                <a:latin typeface="Calibri" panose="02020603050405020304" pitchFamily="2"/>
              </a:rPr>
              <a:t>Name </a:t>
            </a:r>
          </a:p>
          <a:p>
            <a:pPr marL="0" marR="0" indent="0" algn="l">
              <a:lnSpc>
                <a:spcPts val="1800"/>
              </a:lnSpc>
              <a:spcBef>
                <a:spcPts val="360"/>
              </a:spcBef>
              <a:spcAft>
                <a:spcPts val="0"/>
              </a:spcAft>
            </a:pPr>
            <a:r>
              <a:rPr lang="en-US" sz="1800" spc="-45">
                <a:solidFill>
                  <a:srgbClr val="000000"/>
                </a:solidFill>
                <a:latin typeface="Calibri" panose="02020603050405020304" pitchFamily="2"/>
              </a:rPr>
              <a:t>Node </a:t>
            </a:r>
          </a:p>
        </p:txBody>
      </p:sp>
      <p:sp>
        <p:nvSpPr>
          <p:cNvPr id="11" name="Text Placeholder 10"/>
          <p:cNvSpPr>
            <a:spLocks noGrp="1"/>
          </p:cNvSpPr>
          <p:nvPr>
            <p:ph type="body" idx="10"/>
          </p:nvPr>
        </p:nvSpPr>
        <p:spPr>
          <a:xfrm>
            <a:off x="588010" y="4392295"/>
            <a:ext cx="3630295" cy="1560195"/>
          </a:xfrm>
          <a:prstGeom prst="rect">
            <a:avLst/>
          </a:prstGeom>
          <a:noFill/>
          <a:ln w="0" cmpd="sng">
            <a:noFill/>
            <a:prstDash val="solid"/>
          </a:ln>
        </p:spPr>
        <p:txBody>
          <a:bodyPr vert="horz" lIns="0" tIns="0" rIns="0" bIns="0" anchor="t">
            <a:normAutofit/>
          </a:bodyPr>
          <a:lstStyle/>
          <a:p>
            <a:pPr marL="0" marR="0" indent="182880" algn="l">
              <a:lnSpc>
                <a:spcPts val="2000"/>
              </a:lnSpc>
              <a:spcAft>
                <a:spcPts val="0"/>
              </a:spcAft>
              <a:buFont typeface="Symbol"/>
              <a:buChar char="·"/>
            </a:pPr>
            <a:r>
              <a:rPr lang="en-US" sz="1950" b="1" spc="5">
                <a:solidFill>
                  <a:srgbClr val="000000"/>
                </a:solidFill>
                <a:latin typeface="Calibri" panose="02020603050405020304" pitchFamily="2"/>
              </a:rPr>
              <a:t>Classic mode </a:t>
            </a:r>
          </a:p>
          <a:p>
            <a:pPr marL="365760" marR="0" indent="0" algn="l">
              <a:lnSpc>
                <a:spcPts val="2400"/>
              </a:lnSpc>
              <a:spcBef>
                <a:spcPts val="140"/>
              </a:spcBef>
              <a:spcAft>
                <a:spcPts val="0"/>
              </a:spcAft>
            </a:pPr>
            <a:r>
              <a:rPr lang="en-US" sz="1550" spc="35">
                <a:solidFill>
                  <a:srgbClr val="107FA7"/>
                </a:solidFill>
                <a:latin typeface="Arial" panose="02020603050405020304" pitchFamily="2"/>
              </a:rPr>
              <a:t>–</a:t>
            </a:r>
            <a:r>
              <a:rPr lang="en-US" sz="1950" spc="35">
                <a:solidFill>
                  <a:srgbClr val="000000"/>
                </a:solidFill>
                <a:latin typeface="Calibri" panose="02020603050405020304" pitchFamily="2"/>
              </a:rPr>
              <a:t> One NameNode </a:t>
            </a:r>
          </a:p>
          <a:p>
            <a:pPr marL="365760" marR="0" indent="0" algn="l">
              <a:lnSpc>
                <a:spcPts val="2400"/>
              </a:lnSpc>
              <a:spcBef>
                <a:spcPts val="28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One “helper” node called </a:t>
            </a:r>
          </a:p>
          <a:p>
            <a:pPr marL="0" marR="0" indent="0" algn="ctr">
              <a:lnSpc>
                <a:spcPts val="2000"/>
              </a:lnSpc>
              <a:spcBef>
                <a:spcPts val="335"/>
              </a:spcBef>
              <a:spcAft>
                <a:spcPts val="0"/>
              </a:spcAft>
            </a:pPr>
            <a:r>
              <a:rPr lang="en-US" sz="1950" spc="20">
                <a:solidFill>
                  <a:srgbClr val="000000"/>
                </a:solidFill>
                <a:latin typeface="Calibri" panose="02020603050405020304" pitchFamily="2"/>
              </a:rPr>
              <a:t>SecondaryNameNode </a:t>
            </a:r>
          </a:p>
          <a:p>
            <a:pPr marL="0" marR="0" indent="0" algn="r">
              <a:lnSpc>
                <a:spcPts val="2300"/>
              </a:lnSpc>
              <a:spcBef>
                <a:spcPts val="335"/>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Bookkeeping, not backup </a:t>
            </a:r>
          </a:p>
        </p:txBody>
      </p:sp>
      <p:sp>
        <p:nvSpPr>
          <p:cNvPr id="12" name="Text Placeholder 11"/>
          <p:cNvSpPr>
            <a:spLocks noGrp="1"/>
          </p:cNvSpPr>
          <p:nvPr>
            <p:ph type="body" idx="10"/>
          </p:nvPr>
        </p:nvSpPr>
        <p:spPr>
          <a:xfrm>
            <a:off x="5172710" y="5086985"/>
            <a:ext cx="527050" cy="417830"/>
          </a:xfrm>
          <a:prstGeom prst="rect">
            <a:avLst/>
          </a:prstGeom>
          <a:noFill/>
          <a:ln w="0" cmpd="sng">
            <a:noFill/>
            <a:prstDash val="solid"/>
          </a:ln>
        </p:spPr>
        <p:txBody>
          <a:bodyPr vert="horz" lIns="0" tIns="0" rIns="0" bIns="0" anchor="t"/>
          <a:lstStyle/>
          <a:p>
            <a:pPr marL="0" marR="0" indent="0" algn="l">
              <a:lnSpc>
                <a:spcPts val="1500"/>
              </a:lnSpc>
              <a:spcAft>
                <a:spcPts val="0"/>
              </a:spcAft>
            </a:pPr>
            <a:r>
              <a:rPr lang="en-US" sz="1800" spc="-175">
                <a:solidFill>
                  <a:srgbClr val="000000"/>
                </a:solidFill>
                <a:latin typeface="Calibri" panose="02020603050405020304" pitchFamily="2"/>
              </a:rPr>
              <a:t>Name </a:t>
            </a:r>
          </a:p>
          <a:p>
            <a:pPr marL="0" marR="0" indent="0" algn="l">
              <a:lnSpc>
                <a:spcPts val="1600"/>
              </a:lnSpc>
              <a:spcBef>
                <a:spcPts val="235"/>
              </a:spcBef>
              <a:spcAft>
                <a:spcPts val="0"/>
              </a:spcAft>
            </a:pPr>
            <a:r>
              <a:rPr lang="en-US" sz="1800" spc="-95">
                <a:solidFill>
                  <a:srgbClr val="000000"/>
                </a:solidFill>
                <a:latin typeface="Calibri" panose="02020603050405020304" pitchFamily="2"/>
              </a:rPr>
              <a:t>Node </a:t>
            </a:r>
          </a:p>
        </p:txBody>
      </p:sp>
      <p:sp>
        <p:nvSpPr>
          <p:cNvPr id="13" name="Text Placeholder 12"/>
          <p:cNvSpPr>
            <a:spLocks noGrp="1"/>
          </p:cNvSpPr>
          <p:nvPr>
            <p:ph type="body" idx="10"/>
          </p:nvPr>
        </p:nvSpPr>
        <p:spPr>
          <a:xfrm>
            <a:off x="6836410" y="4959350"/>
            <a:ext cx="749935" cy="548640"/>
          </a:xfrm>
          <a:prstGeom prst="rect">
            <a:avLst/>
          </a:prstGeom>
          <a:noFill/>
          <a:ln w="0" cmpd="sng">
            <a:noFill/>
            <a:prstDash val="solid"/>
          </a:ln>
        </p:spPr>
        <p:txBody>
          <a:bodyPr vert="horz" lIns="0" tIns="0" rIns="0" bIns="0" anchor="t"/>
          <a:lstStyle/>
          <a:p>
            <a:pPr marL="0" marR="0" indent="0" algn="l">
              <a:lnSpc>
                <a:spcPts val="1400"/>
              </a:lnSpc>
              <a:spcAft>
                <a:spcPts val="0"/>
              </a:spcAft>
            </a:pPr>
            <a:r>
              <a:rPr lang="en-US" sz="1400" spc="-10">
                <a:solidFill>
                  <a:srgbClr val="000000"/>
                </a:solidFill>
                <a:latin typeface="Calibri" panose="02020603050405020304" pitchFamily="2"/>
              </a:rPr>
              <a:t>Secondary Name Node </a:t>
            </a:r>
          </a:p>
        </p:txBody>
      </p:sp>
      <p:sp>
        <p:nvSpPr>
          <p:cNvPr id="14" name="Text Placeholder 13"/>
          <p:cNvSpPr>
            <a:spLocks noGrp="1"/>
          </p:cNvSpPr>
          <p:nvPr>
            <p:ph type="body" idx="10"/>
          </p:nvPr>
        </p:nvSpPr>
        <p:spPr>
          <a:xfrm>
            <a:off x="1892935" y="6452870"/>
            <a:ext cx="6906895" cy="127635"/>
          </a:xfrm>
          <a:prstGeom prst="rect">
            <a:avLst/>
          </a:prstGeom>
          <a:noFill/>
          <a:ln w="0" cmpd="sng">
            <a:noFill/>
            <a:prstDash val="solid"/>
          </a:ln>
        </p:spPr>
        <p:txBody>
          <a:bodyPr vert="horz" lIns="0" tIns="0" rIns="0" bIns="0" anchor="t"/>
          <a:lstStyle/>
          <a:p>
            <a:pPr marL="0" marR="0" indent="0" algn="l">
              <a:lnSpc>
                <a:spcPts val="1000"/>
              </a:lnSpc>
              <a:spcAft>
                <a:spcPts val="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1"69 </a:t>
            </a:r>
          </a:p>
        </p:txBody>
      </p:sp>
      <p:cxnSp>
        <p:nvCxnSpPr>
          <p:cNvPr id="15" name="Straight Connector 14"/>
          <p:cNvCxnSpPr/>
          <p:nvPr/>
        </p:nvCxnSpPr>
        <p:spPr>
          <a:xfrm>
            <a:off x="457200" y="990600"/>
            <a:ext cx="8233410" cy="0"/>
          </a:xfrm>
          <a:prstGeom prst="line">
            <a:avLst/>
          </a:prstGeom>
          <a:ln w="6350" cmpd="sng">
            <a:solidFill>
              <a:srgbClr val="ADADAD"/>
            </a:solidFill>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Important Notes About HDFS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548640" marR="0" indent="182880" algn="just">
              <a:lnSpc>
                <a:spcPts val="2100"/>
              </a:lnSpc>
              <a:spcAft>
                <a:spcPts val="0"/>
              </a:spcAft>
              <a:buFont typeface="Symbol"/>
              <a:buChar char="·"/>
            </a:pPr>
            <a:r>
              <a:rPr lang="en-US" sz="1950" b="1" spc="-15">
                <a:solidFill>
                  <a:srgbClr val="000000"/>
                </a:solidFill>
                <a:latin typeface="Calibri" panose="02020603050405020304" pitchFamily="2"/>
              </a:rPr>
              <a:t>HDFS performs best with a modest number of large files </a:t>
            </a:r>
          </a:p>
          <a:p>
            <a:pPr marL="914400" marR="0" indent="0" algn="just">
              <a:lnSpc>
                <a:spcPts val="2200"/>
              </a:lnSpc>
              <a:spcBef>
                <a:spcPts val="510"/>
              </a:spcBef>
              <a:spcAft>
                <a:spcPts val="0"/>
              </a:spcAft>
            </a:pPr>
            <a:r>
              <a:rPr lang="en-US" sz="1550" spc="-25">
                <a:solidFill>
                  <a:srgbClr val="107FA7"/>
                </a:solidFill>
                <a:latin typeface="Arial" panose="02020603050405020304" pitchFamily="2"/>
              </a:rPr>
              <a:t>–</a:t>
            </a:r>
            <a:r>
              <a:rPr lang="en-US" sz="2000" spc="-20">
                <a:solidFill>
                  <a:srgbClr val="000000"/>
                </a:solidFill>
                <a:latin typeface="Calibri" panose="02020603050405020304" pitchFamily="2"/>
              </a:rPr>
              <a:t> Millions, rather than billions, of files </a:t>
            </a:r>
          </a:p>
          <a:p>
            <a:pPr marL="914400" marR="0" indent="0" algn="just">
              <a:lnSpc>
                <a:spcPts val="2200"/>
              </a:lnSpc>
              <a:spcBef>
                <a:spcPts val="460"/>
              </a:spcBef>
              <a:spcAft>
                <a:spcPts val="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Each file typically 100MB or more </a:t>
            </a:r>
          </a:p>
          <a:p>
            <a:pPr marL="548640" marR="0" indent="182880" algn="just">
              <a:lnSpc>
                <a:spcPts val="2100"/>
              </a:lnSpc>
              <a:spcBef>
                <a:spcPts val="1670"/>
              </a:spcBef>
              <a:spcAft>
                <a:spcPts val="0"/>
              </a:spcAft>
              <a:buFont typeface="Symbol"/>
              <a:buChar char="·"/>
            </a:pPr>
            <a:r>
              <a:rPr lang="en-US" sz="1950" b="1" spc="-20">
                <a:solidFill>
                  <a:srgbClr val="000000"/>
                </a:solidFill>
                <a:latin typeface="Calibri" panose="02020603050405020304" pitchFamily="2"/>
              </a:rPr>
              <a:t>How HDFS works </a:t>
            </a:r>
          </a:p>
          <a:p>
            <a:pPr marL="914400" marR="0" indent="0" algn="just">
              <a:lnSpc>
                <a:spcPts val="2200"/>
              </a:lnSpc>
              <a:spcBef>
                <a:spcPts val="490"/>
              </a:spcBef>
              <a:spcAft>
                <a:spcPts val="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Files are divided into blocks, which are replicated across nodes </a:t>
            </a:r>
          </a:p>
          <a:p>
            <a:pPr marL="548640" marR="0" indent="182880" algn="just">
              <a:lnSpc>
                <a:spcPts val="2100"/>
              </a:lnSpc>
              <a:spcBef>
                <a:spcPts val="1645"/>
              </a:spcBef>
              <a:spcAft>
                <a:spcPts val="0"/>
              </a:spcAft>
              <a:buFont typeface="Symbol"/>
              <a:buChar char="·"/>
            </a:pPr>
            <a:r>
              <a:rPr lang="en-US" sz="1950" b="1" spc="-15">
                <a:solidFill>
                  <a:srgbClr val="000000"/>
                </a:solidFill>
                <a:latin typeface="Calibri" panose="02020603050405020304" pitchFamily="2"/>
              </a:rPr>
              <a:t>Command line access to HDFS </a:t>
            </a:r>
          </a:p>
          <a:p>
            <a:pPr marL="914400" marR="0" indent="0" algn="just">
              <a:lnSpc>
                <a:spcPts val="2300"/>
              </a:lnSpc>
              <a:spcBef>
                <a:spcPts val="515"/>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FsShell: </a:t>
            </a:r>
            <a:r>
              <a:rPr lang="en-US" sz="2050" spc="0">
                <a:solidFill>
                  <a:srgbClr val="000000"/>
                </a:solidFill>
                <a:latin typeface="Courier New" panose="02020603050405020304" pitchFamily="3"/>
              </a:rPr>
              <a:t>hadoop fs </a:t>
            </a:r>
          </a:p>
          <a:p>
            <a:pPr marL="914400" marR="0" indent="0" algn="just">
              <a:lnSpc>
                <a:spcPts val="2300"/>
              </a:lnSpc>
              <a:spcBef>
                <a:spcPts val="43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Sub/commands: </a:t>
            </a:r>
            <a:r>
              <a:rPr lang="en-US" sz="2050" spc="5">
                <a:solidFill>
                  <a:srgbClr val="000000"/>
                </a:solidFill>
                <a:latin typeface="Courier New" panose="02020603050405020304" pitchFamily="3"/>
              </a:rPr>
              <a:t>-get</a:t>
            </a:r>
            <a:r>
              <a:rPr lang="en-US" sz="2000" spc="5">
                <a:solidFill>
                  <a:srgbClr val="000000"/>
                </a:solidFill>
                <a:latin typeface="Calibri" panose="02020603050405020304" pitchFamily="2"/>
              </a:rPr>
              <a:t>, </a:t>
            </a:r>
            <a:r>
              <a:rPr lang="en-US" sz="2050" spc="5">
                <a:solidFill>
                  <a:srgbClr val="000000"/>
                </a:solidFill>
                <a:latin typeface="Courier New" panose="02020603050405020304" pitchFamily="3"/>
              </a:rPr>
              <a:t>-put</a:t>
            </a:r>
            <a:r>
              <a:rPr lang="en-US" sz="2000" spc="5">
                <a:solidFill>
                  <a:srgbClr val="000000"/>
                </a:solidFill>
                <a:latin typeface="Calibri" panose="02020603050405020304" pitchFamily="2"/>
              </a:rPr>
              <a:t>, </a:t>
            </a:r>
            <a:r>
              <a:rPr lang="en-US" sz="2050" spc="5">
                <a:solidFill>
                  <a:srgbClr val="000000"/>
                </a:solidFill>
                <a:latin typeface="Courier New" panose="02020603050405020304" pitchFamily="3"/>
              </a:rPr>
              <a:t>-ls</a:t>
            </a:r>
            <a:r>
              <a:rPr lang="en-US" sz="2000" spc="5">
                <a:solidFill>
                  <a:srgbClr val="000000"/>
                </a:solidFill>
                <a:latin typeface="Calibri" panose="02020603050405020304" pitchFamily="2"/>
              </a:rPr>
              <a:t>, </a:t>
            </a:r>
            <a:r>
              <a:rPr lang="en-US" sz="2050" spc="5">
                <a:solidFill>
                  <a:srgbClr val="000000"/>
                </a:solidFill>
                <a:latin typeface="Courier New" panose="02020603050405020304" pitchFamily="3"/>
              </a:rPr>
              <a:t>-cat</a:t>
            </a:r>
            <a:r>
              <a:rPr lang="en-US" sz="2000" spc="5">
                <a:solidFill>
                  <a:srgbClr val="000000"/>
                </a:solidFill>
                <a:latin typeface="Calibri" panose="02020603050405020304" pitchFamily="2"/>
              </a:rPr>
              <a:t>, etc </a:t>
            </a:r>
          </a:p>
          <a:p>
            <a:pPr marL="548640" marR="0" indent="182880" algn="just">
              <a:lnSpc>
                <a:spcPts val="2200"/>
              </a:lnSpc>
              <a:spcBef>
                <a:spcPts val="1590"/>
              </a:spcBef>
              <a:spcAft>
                <a:spcPts val="0"/>
              </a:spcAft>
              <a:buFont typeface="Symbol"/>
              <a:buChar char="·"/>
            </a:pPr>
            <a:r>
              <a:rPr lang="en-US" sz="1950" b="1" spc="-10">
                <a:solidFill>
                  <a:srgbClr val="000000"/>
                </a:solidFill>
                <a:latin typeface="Calibri" panose="02020603050405020304" pitchFamily="2"/>
              </a:rPr>
              <a:t>HDFS is op</a:t>
            </a:r>
            <a:r>
              <a:rPr lang="en-US" sz="1850" b="1" spc="-15">
                <a:solidFill>
                  <a:srgbClr val="000000"/>
                </a:solidFill>
                <a:latin typeface="Arial" panose="02020603050405020304" pitchFamily="2"/>
              </a:rPr>
              <a:t>ti</a:t>
            </a:r>
            <a:r>
              <a:rPr lang="en-US" sz="1950" b="1" spc="-10">
                <a:solidFill>
                  <a:srgbClr val="000000"/>
                </a:solidFill>
                <a:latin typeface="Calibri" panose="02020603050405020304" pitchFamily="2"/>
              </a:rPr>
              <a:t>mized for large, streaming reads of files </a:t>
            </a:r>
          </a:p>
          <a:p>
            <a:pPr marL="914400" marR="0" indent="0" algn="just">
              <a:lnSpc>
                <a:spcPts val="2200"/>
              </a:lnSpc>
              <a:spcBef>
                <a:spcPts val="390"/>
              </a:spcBef>
              <a:spcAft>
                <a:spcPts val="9750"/>
              </a:spcAft>
            </a:pPr>
            <a:r>
              <a:rPr lang="en-US" sz="1550" spc="-30">
                <a:solidFill>
                  <a:srgbClr val="107FA7"/>
                </a:solidFill>
                <a:latin typeface="Arial" panose="02020603050405020304" pitchFamily="2"/>
              </a:rPr>
              <a:t>–</a:t>
            </a:r>
            <a:r>
              <a:rPr lang="en-US" sz="2000" spc="-25">
                <a:solidFill>
                  <a:srgbClr val="000000"/>
                </a:solidFill>
                <a:latin typeface="Calibri" panose="02020603050405020304" pitchFamily="2"/>
              </a:rPr>
              <a:t> Rather than random reads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1"73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137160" marR="0" indent="0" algn="l">
              <a:lnSpc>
                <a:spcPts val="2000"/>
              </a:lnSpc>
              <a:spcAft>
                <a:spcPts val="1390"/>
              </a:spcAft>
            </a:pPr>
            <a:r>
              <a:rPr lang="en-US" sz="1950" spc="-5">
                <a:solidFill>
                  <a:srgbClr val="107FA7"/>
                </a:solidFill>
                <a:latin typeface="Calibri" panose="02020603050405020304" pitchFamily="2"/>
              </a:rPr>
              <a:t>Hadoop Basic Concepts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lstStyle/>
          <a:p>
            <a:pPr marL="137160" marR="0" indent="228600" algn="l">
              <a:lnSpc>
                <a:spcPts val="2100"/>
              </a:lnSpc>
              <a:spcAft>
                <a:spcPts val="0"/>
              </a:spcAft>
              <a:buFont typeface="Symbol"/>
              <a:buChar char="·"/>
            </a:pPr>
            <a:r>
              <a:rPr lang="en-US" sz="1950" spc="-25">
                <a:solidFill>
                  <a:srgbClr val="A6A6A6"/>
                </a:solidFill>
                <a:latin typeface="Calibri" panose="02020603050405020304" pitchFamily="2"/>
              </a:rPr>
              <a:t>What is Hadoop? </a:t>
            </a:r>
          </a:p>
          <a:p>
            <a:pPr marL="137160" marR="0" indent="228600" algn="l">
              <a:lnSpc>
                <a:spcPts val="2100"/>
              </a:lnSpc>
              <a:spcBef>
                <a:spcPts val="1470"/>
              </a:spcBef>
              <a:spcAft>
                <a:spcPts val="0"/>
              </a:spcAft>
              <a:buFont typeface="Symbol"/>
              <a:buChar char="·"/>
            </a:pPr>
            <a:r>
              <a:rPr lang="en-US" sz="1950" spc="-20">
                <a:solidFill>
                  <a:srgbClr val="A6A6A6"/>
                </a:solidFill>
                <a:latin typeface="Calibri" panose="02020603050405020304" pitchFamily="2"/>
              </a:rPr>
              <a:t>The Hadoop Distributed File System (HDFS) </a:t>
            </a:r>
          </a:p>
          <a:p>
            <a:pPr marL="137160" marR="0" indent="228600" algn="l">
              <a:lnSpc>
                <a:spcPts val="2100"/>
              </a:lnSpc>
              <a:spcBef>
                <a:spcPts val="1470"/>
              </a:spcBef>
              <a:spcAft>
                <a:spcPts val="22965"/>
              </a:spcAft>
              <a:buFont typeface="Symbol"/>
              <a:buChar char="·"/>
            </a:pPr>
            <a:r>
              <a:rPr lang="en-US" sz="1950" spc="-5">
                <a:solidFill>
                  <a:srgbClr val="000000"/>
                </a:solidFill>
                <a:latin typeface="Calibri" panose="02020603050405020304" pitchFamily="2"/>
              </a:rPr>
              <a:t>How MapReduce Works </a:t>
            </a:r>
          </a:p>
        </p:txBody>
      </p:sp>
      <p:sp>
        <p:nvSpPr>
          <p:cNvPr id="7" name="Text Placeholder 6"/>
          <p:cNvSpPr>
            <a:spLocks noGrp="1"/>
          </p:cNvSpPr>
          <p:nvPr>
            <p:ph type="body" idx="10"/>
          </p:nvPr>
        </p:nvSpPr>
        <p:spPr>
          <a:xfrm>
            <a:off x="1892935" y="6408420"/>
            <a:ext cx="690943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1"74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0">
                <a:solidFill>
                  <a:srgbClr val="107FA7"/>
                </a:solidFill>
                <a:latin typeface="Calibri" panose="02020603050405020304" pitchFamily="2"/>
              </a:rPr>
              <a:t>What Is MapReduce? </a:t>
            </a:r>
          </a:p>
        </p:txBody>
      </p:sp>
      <p:sp>
        <p:nvSpPr>
          <p:cNvPr id="3" name="Text Placeholder 2"/>
          <p:cNvSpPr>
            <a:spLocks noGrp="1"/>
          </p:cNvSpPr>
          <p:nvPr>
            <p:ph type="body" idx="10"/>
          </p:nvPr>
        </p:nvSpPr>
        <p:spPr>
          <a:xfrm>
            <a:off x="560705" y="1110615"/>
            <a:ext cx="7391400" cy="5116195"/>
          </a:xfrm>
          <a:prstGeom prst="rect">
            <a:avLst/>
          </a:prstGeom>
          <a:noFill/>
          <a:ln w="0" cmpd="sng">
            <a:noFill/>
            <a:prstDash val="solid"/>
          </a:ln>
        </p:spPr>
        <p:txBody>
          <a:bodyPr vert="horz" lIns="0" tIns="90805" rIns="0" bIns="0" anchor="t">
            <a:normAutofit/>
          </a:bodyPr>
          <a:lstStyle/>
          <a:p>
            <a:pPr marL="365760" marR="0" indent="182880" algn="l">
              <a:lnSpc>
                <a:spcPts val="2200"/>
              </a:lnSpc>
              <a:spcAft>
                <a:spcPts val="0"/>
              </a:spcAft>
              <a:buFont typeface="Symbol"/>
              <a:buChar char="·"/>
            </a:pPr>
            <a:r>
              <a:rPr lang="en-US" sz="1950" b="1" spc="-20" dirty="0">
                <a:solidFill>
                  <a:srgbClr val="000000"/>
                </a:solidFill>
                <a:latin typeface="Calibri" panose="02020603050405020304" pitchFamily="2"/>
              </a:rPr>
              <a:t>MapReduce is a method for distribu</a:t>
            </a:r>
            <a:r>
              <a:rPr lang="en-US" sz="1850" b="1" spc="-25" dirty="0">
                <a:solidFill>
                  <a:srgbClr val="000000"/>
                </a:solidFill>
                <a:latin typeface="Arial" panose="02020603050405020304" pitchFamily="2"/>
              </a:rPr>
              <a:t>ti</a:t>
            </a:r>
            <a:r>
              <a:rPr lang="en-US" sz="1950" b="1" spc="-20" dirty="0">
                <a:solidFill>
                  <a:srgbClr val="000000"/>
                </a:solidFill>
                <a:latin typeface="Calibri" panose="02020603050405020304" pitchFamily="2"/>
              </a:rPr>
              <a:t>ng a task across mul</a:t>
            </a:r>
            <a:r>
              <a:rPr lang="en-US" sz="1850" b="1" spc="-25" dirty="0">
                <a:solidFill>
                  <a:srgbClr val="000000"/>
                </a:solidFill>
                <a:latin typeface="Arial" panose="02020603050405020304" pitchFamily="2"/>
              </a:rPr>
              <a:t>ti</a:t>
            </a:r>
            <a:r>
              <a:rPr lang="en-US" sz="1950" b="1" spc="-20" dirty="0">
                <a:solidFill>
                  <a:srgbClr val="000000"/>
                </a:solidFill>
                <a:latin typeface="Calibri" panose="02020603050405020304" pitchFamily="2"/>
              </a:rPr>
              <a:t>ple nodes </a:t>
            </a:r>
          </a:p>
          <a:p>
            <a:pPr marL="365760" marR="0" indent="182880" algn="l">
              <a:lnSpc>
                <a:spcPts val="2700"/>
              </a:lnSpc>
              <a:spcBef>
                <a:spcPts val="1095"/>
              </a:spcBef>
              <a:spcAft>
                <a:spcPts val="0"/>
              </a:spcAft>
              <a:buFont typeface="Symbol"/>
              <a:buChar char="·"/>
            </a:pPr>
            <a:r>
              <a:rPr lang="en-US" sz="1950" b="1" spc="0">
                <a:solidFill>
                  <a:srgbClr val="000000"/>
                </a:solidFill>
                <a:latin typeface="Calibri" panose="02020603050405020304" pitchFamily="2"/>
              </a:rPr>
              <a:t>Each node processes data stored on that node </a:t>
            </a:r>
            <a:b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Where possible </a:t>
            </a:r>
          </a:p>
          <a:p>
            <a:pPr marL="365760" marR="0" indent="182880" algn="l">
              <a:lnSpc>
                <a:spcPts val="2100"/>
              </a:lnSpc>
              <a:spcBef>
                <a:spcPts val="1615"/>
              </a:spcBef>
              <a:spcAft>
                <a:spcPts val="0"/>
              </a:spcAft>
              <a:buFont typeface="Symbol"/>
              <a:buChar char="·"/>
            </a:pPr>
            <a:r>
              <a:rPr lang="en-US" sz="1950" b="1" spc="-20" dirty="0">
                <a:solidFill>
                  <a:srgbClr val="000000"/>
                </a:solidFill>
                <a:latin typeface="Calibri" panose="02020603050405020304" pitchFamily="2"/>
              </a:rPr>
              <a:t>Consists of two phases: </a:t>
            </a:r>
          </a:p>
          <a:p>
            <a:pPr marL="365760" marR="0" indent="0" algn="l">
              <a:lnSpc>
                <a:spcPts val="2200"/>
              </a:lnSpc>
              <a:spcBef>
                <a:spcPts val="515"/>
              </a:spcBef>
              <a:spcAft>
                <a:spcPts val="0"/>
              </a:spcAft>
            </a:pPr>
            <a:r>
              <a:rPr lang="en-US" sz="1550" spc="55" dirty="0">
                <a:solidFill>
                  <a:srgbClr val="107FA7"/>
                </a:solidFill>
                <a:latin typeface="Arial" panose="02020603050405020304" pitchFamily="2"/>
              </a:rPr>
              <a:t>–</a:t>
            </a:r>
            <a:r>
              <a:rPr lang="en-US" sz="1950" spc="55" dirty="0">
                <a:solidFill>
                  <a:srgbClr val="000000"/>
                </a:solidFill>
                <a:latin typeface="Calibri" panose="02020603050405020304" pitchFamily="2"/>
              </a:rPr>
              <a:t> Map </a:t>
            </a:r>
          </a:p>
          <a:p>
            <a:pPr marL="365760" marR="0" indent="0" algn="l">
              <a:lnSpc>
                <a:spcPts val="2200"/>
              </a:lnSpc>
              <a:spcBef>
                <a:spcPts val="445"/>
              </a:spcBef>
              <a:spcAft>
                <a:spcPts val="21620"/>
              </a:spcAft>
            </a:pPr>
            <a:r>
              <a:rPr lang="en-US" sz="1550" spc="45" dirty="0">
                <a:solidFill>
                  <a:srgbClr val="107FA7"/>
                </a:solidFill>
                <a:latin typeface="Arial" panose="02020603050405020304" pitchFamily="2"/>
              </a:rPr>
              <a:t>–</a:t>
            </a:r>
            <a:r>
              <a:rPr lang="en-US" sz="1950" spc="45" dirty="0">
                <a:solidFill>
                  <a:srgbClr val="000000"/>
                </a:solidFill>
                <a:latin typeface="Calibri" panose="02020603050405020304" pitchFamily="2"/>
              </a:rPr>
              <a:t> Reduce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1"75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000000"/>
                </a:solidFill>
                <a:latin typeface="Calibri" panose="02020603050405020304" pitchFamily="2"/>
              </a:rPr>
              <a:t>MapReduce: Terminology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1455" rIns="0" bIns="0" anchor="t">
            <a:normAutofit fontScale="95000"/>
          </a:bodyPr>
          <a:lstStyle/>
          <a:p>
            <a:pPr marL="548640" marR="0" indent="182880" algn="l">
              <a:lnSpc>
                <a:spcPts val="2200"/>
              </a:lnSpc>
              <a:spcAft>
                <a:spcPts val="0"/>
              </a:spcAft>
              <a:buFont typeface="Symbol"/>
              <a:buChar char="·"/>
            </a:pPr>
            <a:r>
              <a:rPr lang="en-US" sz="1950" b="1" spc="-10" dirty="0">
                <a:solidFill>
                  <a:srgbClr val="000000"/>
                </a:solidFill>
                <a:latin typeface="Calibri" panose="02020603050405020304" pitchFamily="2"/>
              </a:rPr>
              <a:t>A </a:t>
            </a:r>
            <a:r>
              <a:rPr lang="en-US" sz="1950" b="1" i="1" spc="-15" dirty="0">
                <a:solidFill>
                  <a:srgbClr val="000000"/>
                </a:solidFill>
                <a:latin typeface="Calibri" panose="02020603050405020304" pitchFamily="2"/>
              </a:rPr>
              <a:t>job </a:t>
            </a:r>
            <a:r>
              <a:rPr lang="en-US" sz="1950" b="1" spc="-10" dirty="0">
                <a:solidFill>
                  <a:srgbClr val="000000"/>
                </a:solidFill>
                <a:latin typeface="Calibri" panose="02020603050405020304" pitchFamily="2"/>
              </a:rPr>
              <a:t>is a ‘full program’ </a:t>
            </a:r>
          </a:p>
          <a:p>
            <a:pPr marL="914400" marR="0" indent="0" algn="l">
              <a:lnSpc>
                <a:spcPts val="2300"/>
              </a:lnSpc>
              <a:spcBef>
                <a:spcPts val="510"/>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A complete execu</a:t>
            </a:r>
            <a:r>
              <a:rPr lang="en-US" sz="1700" spc="5" dirty="0">
                <a:solidFill>
                  <a:srgbClr val="000000"/>
                </a:solidFill>
                <a:latin typeface="Tahoma" panose="02020603050405020304" pitchFamily="2"/>
              </a:rPr>
              <a:t>ti</a:t>
            </a:r>
            <a:r>
              <a:rPr lang="en-US" sz="2000" spc="5" dirty="0">
                <a:solidFill>
                  <a:srgbClr val="000000"/>
                </a:solidFill>
                <a:latin typeface="Calibri" panose="02020603050405020304" pitchFamily="2"/>
              </a:rPr>
              <a:t>on of Mappers and Reducers over a dataset </a:t>
            </a:r>
          </a:p>
          <a:p>
            <a:pPr marL="914400" marR="0" indent="0" algn="l">
              <a:lnSpc>
                <a:spcPts val="2300"/>
              </a:lnSpc>
              <a:spcBef>
                <a:spcPts val="430"/>
              </a:spcBef>
              <a:spcAft>
                <a:spcPts val="0"/>
              </a:spcAft>
            </a:pPr>
            <a:r>
              <a:rPr lang="en-US" sz="1550" spc="15" dirty="0">
                <a:solidFill>
                  <a:srgbClr val="107FA7"/>
                </a:solidFill>
                <a:latin typeface="Arial" panose="02020603050405020304" pitchFamily="2"/>
              </a:rPr>
              <a:t>–</a:t>
            </a:r>
            <a:r>
              <a:rPr lang="en-US" sz="2000" spc="15" dirty="0">
                <a:solidFill>
                  <a:srgbClr val="000000"/>
                </a:solidFill>
                <a:latin typeface="Calibri" panose="02020603050405020304" pitchFamily="2"/>
              </a:rPr>
              <a:t> In MapReduce 2, the term </a:t>
            </a:r>
            <a:r>
              <a:rPr lang="en-US" sz="1950" i="1" spc="15" dirty="0">
                <a:solidFill>
                  <a:srgbClr val="000000"/>
                </a:solidFill>
                <a:latin typeface="Calibri" panose="02020603050405020304" pitchFamily="2"/>
              </a:rPr>
              <a:t>applica</a:t>
            </a:r>
            <a:r>
              <a:rPr lang="en-US" sz="1700" i="1" spc="15" dirty="0">
                <a:solidFill>
                  <a:srgbClr val="000000"/>
                </a:solidFill>
                <a:latin typeface="Tahoma" panose="02020603050405020304" pitchFamily="2"/>
              </a:rPr>
              <a:t>ti</a:t>
            </a:r>
            <a:r>
              <a:rPr lang="en-US" sz="1950" i="1" spc="15" dirty="0">
                <a:solidFill>
                  <a:srgbClr val="000000"/>
                </a:solidFill>
                <a:latin typeface="Calibri" panose="02020603050405020304" pitchFamily="2"/>
              </a:rPr>
              <a:t>on </a:t>
            </a:r>
            <a:r>
              <a:rPr lang="en-US" sz="2000" spc="15" dirty="0">
                <a:solidFill>
                  <a:srgbClr val="000000"/>
                </a:solidFill>
                <a:latin typeface="Calibri" panose="02020603050405020304" pitchFamily="2"/>
              </a:rPr>
              <a:t>is </a:t>
            </a:r>
            <a:r>
              <a:rPr lang="en-US" sz="2000" spc="15" dirty="0" err="1">
                <a:solidFill>
                  <a:srgbClr val="000000"/>
                </a:solidFill>
                <a:latin typeface="Calibri" panose="02020603050405020304" pitchFamily="2"/>
              </a:rPr>
              <a:t>oten</a:t>
            </a:r>
            <a:r>
              <a:rPr lang="en-US" sz="2000" spc="15" dirty="0">
                <a:solidFill>
                  <a:srgbClr val="000000"/>
                </a:solidFill>
                <a:latin typeface="Calibri" panose="02020603050405020304" pitchFamily="2"/>
              </a:rPr>
              <a:t> used in place of ‘job’ </a:t>
            </a:r>
          </a:p>
          <a:p>
            <a:pPr marL="548640" marR="0" indent="182880" algn="l">
              <a:lnSpc>
                <a:spcPts val="2200"/>
              </a:lnSpc>
              <a:spcBef>
                <a:spcPts val="1615"/>
              </a:spcBef>
              <a:spcAft>
                <a:spcPts val="0"/>
              </a:spcAft>
              <a:buFont typeface="Symbol"/>
              <a:buChar char="·"/>
            </a:pPr>
            <a:r>
              <a:rPr lang="en-US" sz="1950" b="1" spc="-10" dirty="0">
                <a:solidFill>
                  <a:srgbClr val="000000"/>
                </a:solidFill>
                <a:latin typeface="Calibri" panose="02020603050405020304" pitchFamily="2"/>
              </a:rPr>
              <a:t>A </a:t>
            </a:r>
            <a:r>
              <a:rPr lang="en-US" sz="1950" b="1" i="1" spc="-15" dirty="0">
                <a:solidFill>
                  <a:srgbClr val="000000"/>
                </a:solidFill>
                <a:latin typeface="Calibri" panose="02020603050405020304" pitchFamily="2"/>
              </a:rPr>
              <a:t>task </a:t>
            </a:r>
            <a:r>
              <a:rPr lang="en-US" sz="1950" b="1" spc="-10" dirty="0">
                <a:solidFill>
                  <a:srgbClr val="000000"/>
                </a:solidFill>
                <a:latin typeface="Calibri" panose="02020603050405020304" pitchFamily="2"/>
              </a:rPr>
              <a:t>is the execu</a:t>
            </a:r>
            <a:r>
              <a:rPr lang="en-US" sz="1800" b="1" spc="-15" dirty="0">
                <a:solidFill>
                  <a:srgbClr val="000000"/>
                </a:solidFill>
                <a:latin typeface="Arial" panose="02020603050405020304" pitchFamily="2"/>
              </a:rPr>
              <a:t>ti</a:t>
            </a:r>
            <a:r>
              <a:rPr lang="en-US" sz="1950" b="1" spc="-10" dirty="0">
                <a:solidFill>
                  <a:srgbClr val="000000"/>
                </a:solidFill>
                <a:latin typeface="Calibri" panose="02020603050405020304" pitchFamily="2"/>
              </a:rPr>
              <a:t>on of a single Mapper or Reducer over a slice of data </a:t>
            </a:r>
          </a:p>
          <a:p>
            <a:pPr marL="548640" marR="0" indent="182880" algn="l">
              <a:lnSpc>
                <a:spcPts val="2200"/>
              </a:lnSpc>
              <a:spcBef>
                <a:spcPts val="1555"/>
              </a:spcBef>
              <a:spcAft>
                <a:spcPts val="0"/>
              </a:spcAft>
              <a:buFont typeface="Symbol"/>
              <a:buChar char="·"/>
            </a:pPr>
            <a:r>
              <a:rPr lang="en-US" sz="1950" b="1" spc="0" dirty="0">
                <a:solidFill>
                  <a:srgbClr val="000000"/>
                </a:solidFill>
                <a:latin typeface="Calibri" panose="02020603050405020304" pitchFamily="2"/>
              </a:rPr>
              <a:t>A </a:t>
            </a:r>
            <a:r>
              <a:rPr lang="en-US" sz="1950" b="1" i="1" spc="0" dirty="0">
                <a:solidFill>
                  <a:srgbClr val="000000"/>
                </a:solidFill>
                <a:latin typeface="Calibri" panose="02020603050405020304" pitchFamily="2"/>
              </a:rPr>
              <a:t>task a</a:t>
            </a:r>
            <a:r>
              <a:rPr lang="en-US" sz="1700" b="1" i="1" spc="0" dirty="0">
                <a:solidFill>
                  <a:srgbClr val="000000"/>
                </a:solidFill>
                <a:latin typeface="Tahoma" panose="02020603050405020304" pitchFamily="2"/>
              </a:rPr>
              <a:t>tt</a:t>
            </a:r>
            <a:r>
              <a:rPr lang="en-US" sz="1950" b="1" i="1" spc="0" dirty="0">
                <a:solidFill>
                  <a:srgbClr val="000000"/>
                </a:solidFill>
                <a:latin typeface="Calibri" panose="02020603050405020304" pitchFamily="2"/>
              </a:rPr>
              <a:t>empt </a:t>
            </a:r>
            <a:r>
              <a:rPr lang="en-US" sz="1950" b="1" spc="0" dirty="0">
                <a:solidFill>
                  <a:srgbClr val="000000"/>
                </a:solidFill>
                <a:latin typeface="Calibri" panose="02020603050405020304" pitchFamily="2"/>
              </a:rPr>
              <a:t>is a par</a:t>
            </a:r>
            <a:r>
              <a:rPr lang="en-US" sz="1800" b="1" spc="0" dirty="0">
                <a:solidFill>
                  <a:srgbClr val="000000"/>
                </a:solidFill>
                <a:latin typeface="Arial" panose="02020603050405020304" pitchFamily="2"/>
              </a:rPr>
              <a:t>ti</a:t>
            </a:r>
            <a:r>
              <a:rPr lang="en-US" sz="1950" b="1" spc="0" dirty="0">
                <a:solidFill>
                  <a:srgbClr val="000000"/>
                </a:solidFill>
                <a:latin typeface="Calibri" panose="02020603050405020304" pitchFamily="2"/>
              </a:rPr>
              <a:t>cular instance of an a</a:t>
            </a:r>
            <a:r>
              <a:rPr lang="en-US" sz="1800" b="1" spc="0" dirty="0">
                <a:solidFill>
                  <a:srgbClr val="000000"/>
                </a:solidFill>
                <a:latin typeface="Arial" panose="02020603050405020304" pitchFamily="2"/>
              </a:rPr>
              <a:t>tt</a:t>
            </a:r>
            <a:r>
              <a:rPr lang="en-US" sz="1950" b="1" spc="0" dirty="0">
                <a:solidFill>
                  <a:srgbClr val="000000"/>
                </a:solidFill>
                <a:latin typeface="Calibri" panose="02020603050405020304" pitchFamily="2"/>
              </a:rPr>
              <a:t>empt to execute a task </a:t>
            </a:r>
          </a:p>
          <a:p>
            <a:pPr marL="914400" marR="0" indent="0" algn="l">
              <a:lnSpc>
                <a:spcPts val="2300"/>
              </a:lnSpc>
              <a:spcBef>
                <a:spcPts val="405"/>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There will be at least as many task a</a:t>
            </a:r>
            <a:r>
              <a:rPr lang="en-US" sz="1700" spc="5" dirty="0">
                <a:solidFill>
                  <a:srgbClr val="000000"/>
                </a:solidFill>
                <a:latin typeface="Tahoma" panose="02020603050405020304" pitchFamily="2"/>
              </a:rPr>
              <a:t>tt</a:t>
            </a:r>
            <a:r>
              <a:rPr lang="en-US" sz="2000" spc="5" dirty="0">
                <a:solidFill>
                  <a:srgbClr val="000000"/>
                </a:solidFill>
                <a:latin typeface="Calibri" panose="02020603050405020304" pitchFamily="2"/>
              </a:rPr>
              <a:t>empts as there are tasks </a:t>
            </a:r>
          </a:p>
          <a:p>
            <a:pPr marL="914400" marR="0" indent="0" algn="l">
              <a:lnSpc>
                <a:spcPts val="2300"/>
              </a:lnSpc>
              <a:spcBef>
                <a:spcPts val="455"/>
              </a:spcBef>
              <a:spcAft>
                <a:spcPts val="0"/>
              </a:spcAft>
            </a:pPr>
            <a:r>
              <a:rPr lang="en-US" sz="1550" spc="5" dirty="0">
                <a:solidFill>
                  <a:srgbClr val="107FA7"/>
                </a:solidFill>
                <a:latin typeface="Arial" panose="02020603050405020304" pitchFamily="2"/>
              </a:rPr>
              <a:t>–</a:t>
            </a:r>
            <a:r>
              <a:rPr lang="en-US" sz="2000" spc="5" dirty="0">
                <a:solidFill>
                  <a:srgbClr val="000000"/>
                </a:solidFill>
                <a:latin typeface="Calibri" panose="02020603050405020304" pitchFamily="2"/>
              </a:rPr>
              <a:t> If a task a</a:t>
            </a:r>
            <a:r>
              <a:rPr lang="en-US" sz="1700" spc="5" dirty="0">
                <a:solidFill>
                  <a:srgbClr val="000000"/>
                </a:solidFill>
                <a:latin typeface="Tahoma" panose="02020603050405020304" pitchFamily="2"/>
              </a:rPr>
              <a:t>tt</a:t>
            </a:r>
            <a:r>
              <a:rPr lang="en-US" sz="2000" spc="5" dirty="0">
                <a:solidFill>
                  <a:srgbClr val="000000"/>
                </a:solidFill>
                <a:latin typeface="Calibri" panose="02020603050405020304" pitchFamily="2"/>
              </a:rPr>
              <a:t>empt fails, another will be started by the </a:t>
            </a:r>
            <a:r>
              <a:rPr lang="en-US" sz="2000" spc="5" dirty="0" err="1">
                <a:solidFill>
                  <a:srgbClr val="000000"/>
                </a:solidFill>
                <a:latin typeface="Calibri" panose="02020603050405020304" pitchFamily="2"/>
              </a:rPr>
              <a:t>JobTracker</a:t>
            </a:r>
            <a:r>
              <a:rPr lang="en-US" sz="2000" spc="5" dirty="0">
                <a:solidFill>
                  <a:srgbClr val="000000"/>
                </a:solidFill>
                <a:latin typeface="Calibri" panose="02020603050405020304" pitchFamily="2"/>
              </a:rPr>
              <a:t> </a:t>
            </a:r>
          </a:p>
          <a:p>
            <a:pPr marL="914400" marR="0" indent="0" algn="l">
              <a:lnSpc>
                <a:spcPts val="2300"/>
              </a:lnSpc>
              <a:spcBef>
                <a:spcPts val="455"/>
              </a:spcBef>
              <a:spcAft>
                <a:spcPts val="0"/>
              </a:spcAft>
            </a:pPr>
            <a:r>
              <a:rPr lang="en-US" sz="1550" spc="15" dirty="0">
                <a:solidFill>
                  <a:srgbClr val="107FA7"/>
                </a:solidFill>
                <a:latin typeface="Arial" panose="02020603050405020304" pitchFamily="2"/>
              </a:rPr>
              <a:t>–</a:t>
            </a:r>
            <a:r>
              <a:rPr lang="en-US" sz="1950" i="1" spc="15" dirty="0">
                <a:solidFill>
                  <a:srgbClr val="000000"/>
                </a:solidFill>
                <a:latin typeface="Calibri" panose="02020603050405020304" pitchFamily="2"/>
              </a:rPr>
              <a:t> Specula</a:t>
            </a:r>
            <a:r>
              <a:rPr lang="en-US" sz="1700" i="1" spc="15" dirty="0">
                <a:solidFill>
                  <a:srgbClr val="000000"/>
                </a:solidFill>
                <a:latin typeface="Tahoma" panose="02020603050405020304" pitchFamily="2"/>
              </a:rPr>
              <a:t>ti</a:t>
            </a:r>
            <a:r>
              <a:rPr lang="en-US" sz="1950" i="1" spc="15" dirty="0">
                <a:solidFill>
                  <a:srgbClr val="000000"/>
                </a:solidFill>
                <a:latin typeface="Calibri" panose="02020603050405020304" pitchFamily="2"/>
              </a:rPr>
              <a:t>ve execu</a:t>
            </a:r>
            <a:r>
              <a:rPr lang="en-US" sz="1700" i="1" spc="15" dirty="0">
                <a:solidFill>
                  <a:srgbClr val="000000"/>
                </a:solidFill>
                <a:latin typeface="Tahoma" panose="02020603050405020304" pitchFamily="2"/>
              </a:rPr>
              <a:t>ti</a:t>
            </a:r>
            <a:r>
              <a:rPr lang="en-US" sz="1950" i="1" spc="15" dirty="0">
                <a:solidFill>
                  <a:srgbClr val="000000"/>
                </a:solidFill>
                <a:latin typeface="Calibri" panose="02020603050405020304" pitchFamily="2"/>
              </a:rPr>
              <a:t>on </a:t>
            </a:r>
            <a:r>
              <a:rPr lang="en-US" sz="2000" spc="15" dirty="0">
                <a:solidFill>
                  <a:srgbClr val="000000"/>
                </a:solidFill>
                <a:latin typeface="Calibri" panose="02020603050405020304" pitchFamily="2"/>
              </a:rPr>
              <a:t>(see later) can also result in more task a</a:t>
            </a:r>
            <a:r>
              <a:rPr lang="en-US" sz="1700" spc="15" dirty="0">
                <a:solidFill>
                  <a:srgbClr val="000000"/>
                </a:solidFill>
                <a:latin typeface="Tahoma" panose="02020603050405020304" pitchFamily="2"/>
              </a:rPr>
              <a:t>tt</a:t>
            </a:r>
            <a:r>
              <a:rPr lang="en-US" sz="2000" spc="15" dirty="0">
                <a:solidFill>
                  <a:srgbClr val="000000"/>
                </a:solidFill>
                <a:latin typeface="Calibri" panose="02020603050405020304" pitchFamily="2"/>
              </a:rPr>
              <a:t>empts </a:t>
            </a:r>
          </a:p>
          <a:p>
            <a:pPr marL="1097280" marR="0" indent="0" algn="l">
              <a:lnSpc>
                <a:spcPts val="2000"/>
              </a:lnSpc>
              <a:spcBef>
                <a:spcPts val="315"/>
              </a:spcBef>
              <a:spcAft>
                <a:spcPts val="13850"/>
              </a:spcAft>
            </a:pPr>
            <a:r>
              <a:rPr lang="en-US" sz="2000" spc="0" dirty="0">
                <a:solidFill>
                  <a:srgbClr val="000000"/>
                </a:solidFill>
                <a:latin typeface="Calibri" panose="02020603050405020304" pitchFamily="2"/>
              </a:rPr>
              <a:t>than completed tasks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50" spc="0">
                <a:solidFill>
                  <a:srgbClr val="FFFFFF"/>
                </a:solidFill>
                <a:latin typeface="Tahom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1"76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803390" y="1344295"/>
            <a:ext cx="1463040" cy="1115695"/>
          </a:xfrm>
          <a:prstGeom prst="rect">
            <a:avLst/>
          </a:prstGeom>
        </p:spPr>
      </p:pic>
      <p:pic>
        <p:nvPicPr>
          <p:cNvPr id="8" name="Picture 7"/>
          <p:cNvPicPr/>
          <p:nvPr/>
        </p:nvPicPr>
        <p:blipFill>
          <a:blip r:embed="rId3"/>
          <a:stretch>
            <a:fillRect/>
          </a:stretch>
        </p:blipFill>
        <p:spPr>
          <a:xfrm>
            <a:off x="6876415" y="3133090"/>
            <a:ext cx="1136650" cy="1122045"/>
          </a:xfrm>
          <a:prstGeom prst="rect">
            <a:avLst/>
          </a:prstGeom>
        </p:spPr>
      </p:pic>
      <p:pic>
        <p:nvPicPr>
          <p:cNvPr id="11" name="Picture 10"/>
          <p:cNvPicPr/>
          <p:nvPr/>
        </p:nvPicPr>
        <p:blipFill>
          <a:blip r:embed="rId4"/>
          <a:stretch>
            <a:fillRect/>
          </a:stretch>
        </p:blipFill>
        <p:spPr>
          <a:xfrm>
            <a:off x="0" y="4800600"/>
            <a:ext cx="9144000" cy="2057400"/>
          </a:xfrm>
          <a:prstGeom prst="rect">
            <a:avLst/>
          </a:prstGeom>
        </p:spPr>
      </p:pic>
      <p:sp>
        <p:nvSpPr>
          <p:cNvPr id="2" name="Text Placeholder 1"/>
          <p:cNvSpPr>
            <a:spLocks noGrp="1"/>
          </p:cNvSpPr>
          <p:nvPr>
            <p:ph type="body" idx="10"/>
          </p:nvPr>
        </p:nvSpPr>
        <p:spPr>
          <a:xfrm>
            <a:off x="0" y="431800"/>
            <a:ext cx="9144000" cy="673100"/>
          </a:xfrm>
          <a:prstGeom prst="rect">
            <a:avLst/>
          </a:prstGeom>
          <a:noFill/>
          <a:ln w="0" cmpd="sng">
            <a:noFill/>
            <a:prstDash val="solid"/>
          </a:ln>
        </p:spPr>
        <p:txBody>
          <a:bodyPr vert="horz" lIns="0" tIns="37465" rIns="0" bIns="0" anchor="t"/>
          <a:lstStyle/>
          <a:p>
            <a:pPr marL="457200" marR="0" indent="0" algn="l">
              <a:lnSpc>
                <a:spcPts val="2500"/>
              </a:lnSpc>
              <a:spcAft>
                <a:spcPts val="2495"/>
              </a:spcAft>
            </a:pPr>
            <a:r>
              <a:rPr lang="en-US" sz="2350" spc="15">
                <a:solidFill>
                  <a:srgbClr val="107FA7"/>
                </a:solidFill>
                <a:latin typeface="Calibri" panose="02020603050405020304" pitchFamily="2"/>
              </a:rPr>
              <a:t>Hadoop Components: MapReduce </a:t>
            </a:r>
          </a:p>
        </p:txBody>
      </p:sp>
      <p:sp>
        <p:nvSpPr>
          <p:cNvPr id="3" name="Text Placeholder 2"/>
          <p:cNvSpPr>
            <a:spLocks noGrp="1"/>
          </p:cNvSpPr>
          <p:nvPr>
            <p:ph type="body" idx="10"/>
          </p:nvPr>
        </p:nvSpPr>
        <p:spPr>
          <a:xfrm>
            <a:off x="606425" y="1104900"/>
            <a:ext cx="5943600" cy="3556635"/>
          </a:xfrm>
          <a:prstGeom prst="rect">
            <a:avLst/>
          </a:prstGeom>
          <a:noFill/>
          <a:ln w="0" cmpd="sng">
            <a:noFill/>
            <a:prstDash val="solid"/>
          </a:ln>
        </p:spPr>
        <p:txBody>
          <a:bodyPr vert="horz" lIns="0" tIns="90805" rIns="0" bIns="0" anchor="t">
            <a:normAutofit/>
          </a:bodyPr>
          <a:lstStyle/>
          <a:p>
            <a:pPr marL="0" marR="0" indent="182880" algn="l">
              <a:lnSpc>
                <a:spcPts val="2100"/>
              </a:lnSpc>
              <a:spcAft>
                <a:spcPts val="0"/>
              </a:spcAft>
              <a:buFont typeface="Symbol"/>
              <a:buChar char="·"/>
            </a:pPr>
            <a:r>
              <a:rPr lang="en-US" sz="1950" spc="25">
                <a:solidFill>
                  <a:srgbClr val="000000"/>
                </a:solidFill>
                <a:latin typeface="Calibri" panose="02020603050405020304" pitchFamily="2"/>
              </a:rPr>
              <a:t>The Mapper </a:t>
            </a:r>
          </a:p>
          <a:p>
            <a:pPr marL="365760" marR="0" indent="0" algn="l">
              <a:lnSpc>
                <a:spcPts val="2400"/>
              </a:lnSpc>
              <a:spcBef>
                <a:spcPts val="36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Each Map task (typically) operates on a single HDFS </a:t>
            </a:r>
          </a:p>
          <a:p>
            <a:pPr marL="548640" marR="0" indent="0" algn="l">
              <a:lnSpc>
                <a:spcPts val="2000"/>
              </a:lnSpc>
              <a:spcBef>
                <a:spcPts val="325"/>
              </a:spcBef>
              <a:spcAft>
                <a:spcPts val="0"/>
              </a:spcAft>
            </a:pPr>
            <a:r>
              <a:rPr lang="en-US" sz="1950" spc="-5">
                <a:solidFill>
                  <a:srgbClr val="000000"/>
                </a:solidFill>
                <a:latin typeface="Calibri" panose="02020603050405020304" pitchFamily="2"/>
              </a:rPr>
              <a:t>block </a:t>
            </a:r>
          </a:p>
          <a:p>
            <a:pPr marL="365760" marR="0" indent="0" algn="l">
              <a:lnSpc>
                <a:spcPts val="2400"/>
              </a:lnSpc>
              <a:spcBef>
                <a:spcPts val="34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Map tasks (usually) run on the node where the </a:t>
            </a:r>
          </a:p>
          <a:p>
            <a:pPr marL="548640" marR="0" indent="0" algn="l">
              <a:lnSpc>
                <a:spcPts val="2000"/>
              </a:lnSpc>
              <a:spcBef>
                <a:spcPts val="325"/>
              </a:spcBef>
              <a:spcAft>
                <a:spcPts val="0"/>
              </a:spcAft>
            </a:pPr>
            <a:r>
              <a:rPr lang="en-US" sz="1950" spc="0">
                <a:solidFill>
                  <a:srgbClr val="000000"/>
                </a:solidFill>
                <a:latin typeface="Calibri" panose="02020603050405020304" pitchFamily="2"/>
              </a:rPr>
              <a:t>block is stored </a:t>
            </a:r>
          </a:p>
          <a:p>
            <a:pPr marL="0" marR="0" indent="182880" algn="l">
              <a:lnSpc>
                <a:spcPts val="2100"/>
              </a:lnSpc>
              <a:spcBef>
                <a:spcPts val="1685"/>
              </a:spcBef>
              <a:spcAft>
                <a:spcPts val="0"/>
              </a:spcAft>
              <a:buFont typeface="Symbol"/>
              <a:buChar char="·"/>
            </a:pPr>
            <a:r>
              <a:rPr lang="en-US" sz="1950" spc="20">
                <a:solidFill>
                  <a:srgbClr val="000000"/>
                </a:solidFill>
                <a:latin typeface="Calibri" panose="02020603050405020304" pitchFamily="2"/>
              </a:rPr>
              <a:t>Shuffle and Sort </a:t>
            </a:r>
          </a:p>
          <a:p>
            <a:pPr marL="365760" marR="0" indent="0" algn="l">
              <a:lnSpc>
                <a:spcPts val="2400"/>
              </a:lnSpc>
              <a:spcBef>
                <a:spcPts val="34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Sorts and consolidates intermediate data from all </a:t>
            </a:r>
          </a:p>
          <a:p>
            <a:pPr marL="548640" marR="0" indent="0" algn="l">
              <a:lnSpc>
                <a:spcPts val="2000"/>
              </a:lnSpc>
              <a:spcBef>
                <a:spcPts val="325"/>
              </a:spcBef>
              <a:spcAft>
                <a:spcPts val="0"/>
              </a:spcAft>
            </a:pPr>
            <a:r>
              <a:rPr lang="en-US" sz="1950" spc="0">
                <a:solidFill>
                  <a:srgbClr val="000000"/>
                </a:solidFill>
                <a:latin typeface="Calibri" panose="02020603050405020304" pitchFamily="2"/>
              </a:rPr>
              <a:t>mappers </a:t>
            </a:r>
          </a:p>
          <a:p>
            <a:pPr marL="365760" marR="0" indent="0" algn="l">
              <a:lnSpc>
                <a:spcPts val="2400"/>
              </a:lnSpc>
              <a:spcBef>
                <a:spcPts val="36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Happens as Map tasks complete and before Reduce </a:t>
            </a:r>
          </a:p>
          <a:p>
            <a:pPr marL="548640" marR="0" indent="0" algn="l">
              <a:lnSpc>
                <a:spcPts val="2000"/>
              </a:lnSpc>
              <a:spcBef>
                <a:spcPts val="325"/>
              </a:spcBef>
              <a:spcAft>
                <a:spcPts val="885"/>
              </a:spcAft>
            </a:pPr>
            <a:r>
              <a:rPr lang="en-US" sz="1950" spc="10">
                <a:solidFill>
                  <a:srgbClr val="000000"/>
                </a:solidFill>
                <a:latin typeface="Calibri" panose="02020603050405020304" pitchFamily="2"/>
              </a:rPr>
              <a:t>tasks start </a:t>
            </a:r>
          </a:p>
        </p:txBody>
      </p:sp>
      <p:sp>
        <p:nvSpPr>
          <p:cNvPr id="6" name="Text Placeholder 5"/>
          <p:cNvSpPr>
            <a:spLocks noGrp="1"/>
          </p:cNvSpPr>
          <p:nvPr>
            <p:ph type="body" idx="10"/>
          </p:nvPr>
        </p:nvSpPr>
        <p:spPr>
          <a:xfrm>
            <a:off x="7245985" y="1754505"/>
            <a:ext cx="521970" cy="263525"/>
          </a:xfrm>
          <a:prstGeom prst="rect">
            <a:avLst/>
          </a:prstGeom>
          <a:noFill/>
          <a:ln w="0" cmpd="sng">
            <a:noFill/>
            <a:prstDash val="solid"/>
          </a:ln>
        </p:spPr>
        <p:txBody>
          <a:bodyPr vert="horz" lIns="0" tIns="25400" rIns="0" bIns="0" anchor="t">
            <a:normAutofit fontScale="95000"/>
          </a:bodyPr>
          <a:lstStyle/>
          <a:p>
            <a:pPr marL="0" marR="0" indent="0" algn="l">
              <a:lnSpc>
                <a:spcPts val="1800"/>
              </a:lnSpc>
              <a:spcAft>
                <a:spcPts val="0"/>
              </a:spcAft>
            </a:pPr>
            <a:r>
              <a:rPr lang="en-US" sz="1800" spc="65">
                <a:solidFill>
                  <a:srgbClr val="FFFFFF"/>
                </a:solidFill>
                <a:latin typeface="Calibri" panose="02020603050405020304" pitchFamily="2"/>
              </a:rPr>
              <a:t>Map </a:t>
            </a:r>
          </a:p>
        </p:txBody>
      </p:sp>
      <p:sp>
        <p:nvSpPr>
          <p:cNvPr id="9" name="Text Placeholder 8"/>
          <p:cNvSpPr>
            <a:spLocks noGrp="1"/>
          </p:cNvSpPr>
          <p:nvPr>
            <p:ph type="body" idx="10"/>
          </p:nvPr>
        </p:nvSpPr>
        <p:spPr>
          <a:xfrm>
            <a:off x="7080250" y="3424555"/>
            <a:ext cx="771525" cy="565150"/>
          </a:xfrm>
          <a:prstGeom prst="rect">
            <a:avLst/>
          </a:prstGeom>
          <a:noFill/>
          <a:ln w="0" cmpd="sng">
            <a:noFill/>
            <a:prstDash val="solid"/>
          </a:ln>
        </p:spPr>
        <p:txBody>
          <a:bodyPr vert="horz" lIns="0" tIns="25400" rIns="0" bIns="0" anchor="t">
            <a:normAutofit fontScale="80000" lnSpcReduction="10000"/>
          </a:bodyPr>
          <a:lstStyle/>
          <a:p>
            <a:pPr marL="45720" marR="0" indent="0" algn="l">
              <a:lnSpc>
                <a:spcPts val="1900"/>
              </a:lnSpc>
              <a:spcAft>
                <a:spcPts val="0"/>
              </a:spcAft>
            </a:pPr>
            <a:r>
              <a:rPr lang="en-US" sz="1800" spc="10">
                <a:solidFill>
                  <a:srgbClr val="000000"/>
                </a:solidFill>
                <a:latin typeface="Calibri" panose="02020603050405020304" pitchFamily="2"/>
              </a:rPr>
              <a:t>Shuffle </a:t>
            </a:r>
          </a:p>
          <a:p>
            <a:pPr marL="0" marR="0" indent="0" algn="l">
              <a:lnSpc>
                <a:spcPts val="1800"/>
              </a:lnSpc>
              <a:spcBef>
                <a:spcPts val="550"/>
              </a:spcBef>
              <a:spcAft>
                <a:spcPts val="0"/>
              </a:spcAft>
            </a:pPr>
            <a:r>
              <a:rPr lang="en-US" sz="1800" spc="-40">
                <a:solidFill>
                  <a:srgbClr val="000000"/>
                </a:solidFill>
                <a:latin typeface="Calibri" panose="02020603050405020304" pitchFamily="2"/>
              </a:rPr>
              <a:t>and Sort </a:t>
            </a:r>
          </a:p>
        </p:txBody>
      </p:sp>
      <p:sp>
        <p:nvSpPr>
          <p:cNvPr id="12" name="Text Placeholder 11"/>
          <p:cNvSpPr>
            <a:spLocks noGrp="1"/>
          </p:cNvSpPr>
          <p:nvPr>
            <p:ph type="body" idx="10"/>
          </p:nvPr>
        </p:nvSpPr>
        <p:spPr>
          <a:xfrm>
            <a:off x="606425" y="4800600"/>
            <a:ext cx="5407025" cy="1216025"/>
          </a:xfrm>
          <a:prstGeom prst="rect">
            <a:avLst/>
          </a:prstGeom>
          <a:noFill/>
          <a:ln w="0" cmpd="sng">
            <a:noFill/>
            <a:prstDash val="solid"/>
          </a:ln>
        </p:spPr>
        <p:txBody>
          <a:bodyPr vert="horz" lIns="0" tIns="0" rIns="0" bIns="0" anchor="t">
            <a:normAutofit/>
          </a:bodyPr>
          <a:lstStyle/>
          <a:p>
            <a:pPr marL="0" marR="0" indent="182880" algn="l">
              <a:lnSpc>
                <a:spcPts val="2000"/>
              </a:lnSpc>
              <a:spcAft>
                <a:spcPts val="0"/>
              </a:spcAft>
              <a:buFont typeface="Symbol"/>
              <a:buChar char="·"/>
            </a:pPr>
            <a:r>
              <a:rPr lang="en-US" sz="1950" spc="20">
                <a:solidFill>
                  <a:srgbClr val="000000"/>
                </a:solidFill>
                <a:latin typeface="Calibri" panose="02020603050405020304" pitchFamily="2"/>
              </a:rPr>
              <a:t>The Reducer </a:t>
            </a:r>
          </a:p>
          <a:p>
            <a:pPr marL="365760" marR="0" indent="0" algn="l">
              <a:lnSpc>
                <a:spcPts val="2400"/>
              </a:lnSpc>
              <a:spcBef>
                <a:spcPts val="125"/>
              </a:spcBef>
              <a:spcAft>
                <a:spcPts val="0"/>
              </a:spcAft>
            </a:pPr>
            <a:r>
              <a:rPr lang="en-US" sz="1550" spc="10">
                <a:solidFill>
                  <a:srgbClr val="107FA7"/>
                </a:solidFill>
                <a:latin typeface="Arial" panose="02020603050405020304" pitchFamily="2"/>
              </a:rPr>
              <a:t>–</a:t>
            </a:r>
            <a:r>
              <a:rPr lang="en-US" sz="1950" spc="10">
                <a:solidFill>
                  <a:srgbClr val="000000"/>
                </a:solidFill>
                <a:latin typeface="Calibri" panose="02020603050405020304" pitchFamily="2"/>
              </a:rPr>
              <a:t> Operates on shuffled/sorted intermediate data </a:t>
            </a:r>
          </a:p>
          <a:p>
            <a:pPr marL="548640" marR="0" indent="0" algn="l">
              <a:lnSpc>
                <a:spcPts val="2000"/>
              </a:lnSpc>
              <a:spcBef>
                <a:spcPts val="325"/>
              </a:spcBef>
              <a:spcAft>
                <a:spcPts val="0"/>
              </a:spcAft>
            </a:pPr>
            <a:r>
              <a:rPr lang="en-US" sz="1950" spc="5">
                <a:solidFill>
                  <a:srgbClr val="000000"/>
                </a:solidFill>
                <a:latin typeface="Calibri" panose="02020603050405020304" pitchFamily="2"/>
              </a:rPr>
              <a:t>(Map task output) </a:t>
            </a:r>
          </a:p>
          <a:p>
            <a:pPr marL="365760" marR="0" indent="0" algn="l">
              <a:lnSpc>
                <a:spcPts val="2300"/>
              </a:lnSpc>
              <a:spcBef>
                <a:spcPts val="335"/>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Produces final output </a:t>
            </a:r>
          </a:p>
        </p:txBody>
      </p:sp>
      <p:sp>
        <p:nvSpPr>
          <p:cNvPr id="13" name="Text Placeholder 12"/>
          <p:cNvSpPr>
            <a:spLocks noGrp="1"/>
          </p:cNvSpPr>
          <p:nvPr>
            <p:ph type="body" idx="10"/>
          </p:nvPr>
        </p:nvSpPr>
        <p:spPr>
          <a:xfrm>
            <a:off x="7214870" y="5334000"/>
            <a:ext cx="664210" cy="161290"/>
          </a:xfrm>
          <a:prstGeom prst="rect">
            <a:avLst/>
          </a:prstGeom>
          <a:noFill/>
          <a:ln w="0" cmpd="sng">
            <a:noFill/>
            <a:prstDash val="solid"/>
          </a:ln>
        </p:spPr>
        <p:txBody>
          <a:bodyPr vert="horz" lIns="0" tIns="0" rIns="0" bIns="0" anchor="t">
            <a:normAutofit fontScale="80000" lnSpcReduction="10000"/>
          </a:bodyPr>
          <a:lstStyle/>
          <a:p>
            <a:pPr marL="0" marR="0" indent="0" algn="l">
              <a:lnSpc>
                <a:spcPts val="1200"/>
              </a:lnSpc>
              <a:spcAft>
                <a:spcPts val="0"/>
              </a:spcAft>
            </a:pPr>
            <a:r>
              <a:rPr lang="en-US" sz="1800" spc="-85">
                <a:solidFill>
                  <a:srgbClr val="FFFFFF"/>
                </a:solidFill>
                <a:latin typeface="Calibri" panose="02020603050405020304" pitchFamily="2"/>
              </a:rPr>
              <a:t>Reduce </a:t>
            </a:r>
          </a:p>
        </p:txBody>
      </p:sp>
      <p:sp>
        <p:nvSpPr>
          <p:cNvPr id="14" name="Text Placeholder 13"/>
          <p:cNvSpPr>
            <a:spLocks noGrp="1"/>
          </p:cNvSpPr>
          <p:nvPr>
            <p:ph type="body" idx="10"/>
          </p:nvPr>
        </p:nvSpPr>
        <p:spPr>
          <a:xfrm>
            <a:off x="1892935" y="6452870"/>
            <a:ext cx="6906895" cy="127635"/>
          </a:xfrm>
          <a:prstGeom prst="rect">
            <a:avLst/>
          </a:prstGeom>
          <a:noFill/>
          <a:ln w="0" cmpd="sng">
            <a:noFill/>
            <a:prstDash val="solid"/>
          </a:ln>
        </p:spPr>
        <p:txBody>
          <a:bodyPr vert="horz" lIns="0" tIns="0" rIns="0" bIns="0" anchor="t"/>
          <a:lstStyle/>
          <a:p>
            <a:pPr marL="0" marR="0" indent="0" algn="l">
              <a:lnSpc>
                <a:spcPts val="1000"/>
              </a:lnSpc>
              <a:spcAft>
                <a:spcPts val="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1"77 </a:t>
            </a:r>
          </a:p>
        </p:txBody>
      </p:sp>
      <p:cxnSp>
        <p:nvCxnSpPr>
          <p:cNvPr id="15" name="Straight Connector 14"/>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194945" y="2590800"/>
            <a:ext cx="6151245" cy="1752600"/>
          </a:xfrm>
          <a:prstGeom prst="rect">
            <a:avLst/>
          </a:prstGeom>
        </p:spPr>
      </p:pic>
      <p:pic>
        <p:nvPicPr>
          <p:cNvPr id="13" name="Picture 12"/>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1514475"/>
          </a:xfrm>
          <a:prstGeom prst="rect">
            <a:avLst/>
          </a:prstGeom>
          <a:noFill/>
          <a:ln w="0" cmpd="sng">
            <a:noFill/>
            <a:prstDash val="solid"/>
          </a:ln>
        </p:spPr>
        <p:txBody>
          <a:bodyPr vert="horz" lIns="0" tIns="37465" rIns="0" bIns="0" anchor="t"/>
          <a:lstStyle/>
          <a:p>
            <a:pPr marL="457200" marR="0" indent="0" algn="l">
              <a:lnSpc>
                <a:spcPts val="2500"/>
              </a:lnSpc>
              <a:spcAft>
                <a:spcPts val="9115"/>
              </a:spcAft>
            </a:pPr>
            <a:r>
              <a:rPr lang="en-US" sz="2350" spc="10">
                <a:solidFill>
                  <a:srgbClr val="107FA7"/>
                </a:solidFill>
                <a:latin typeface="Calibri" panose="02020603050405020304" pitchFamily="2"/>
              </a:rPr>
              <a:t>Example: Word Count </a:t>
            </a:r>
          </a:p>
        </p:txBody>
      </p:sp>
      <p:sp>
        <p:nvSpPr>
          <p:cNvPr id="3" name="Text Placeholder 2"/>
          <p:cNvSpPr>
            <a:spLocks noGrp="1"/>
          </p:cNvSpPr>
          <p:nvPr>
            <p:ph type="body" idx="10"/>
          </p:nvPr>
        </p:nvSpPr>
        <p:spPr>
          <a:xfrm>
            <a:off x="7086600" y="1946275"/>
            <a:ext cx="558800" cy="364490"/>
          </a:xfrm>
          <a:prstGeom prst="rect">
            <a:avLst/>
          </a:prstGeom>
          <a:noFill/>
          <a:ln w="0" cmpd="sng">
            <a:noFill/>
            <a:prstDash val="solid"/>
          </a:ln>
        </p:spPr>
        <p:txBody>
          <a:bodyPr vert="horz" lIns="0" tIns="25400" rIns="0" bIns="0" anchor="t"/>
          <a:lstStyle/>
          <a:p>
            <a:pPr marL="0" marR="0" indent="0" algn="l">
              <a:lnSpc>
                <a:spcPts val="1900"/>
              </a:lnSpc>
              <a:spcAft>
                <a:spcPts val="760"/>
              </a:spcAft>
            </a:pPr>
            <a:r>
              <a:rPr lang="en-US" sz="1800" spc="-114">
                <a:solidFill>
                  <a:srgbClr val="000000"/>
                </a:solidFill>
                <a:latin typeface="Calibri" panose="02020603050405020304" pitchFamily="2"/>
              </a:rPr>
              <a:t>Result </a:t>
            </a:r>
          </a:p>
        </p:txBody>
      </p:sp>
      <p:graphicFrame>
        <p:nvGraphicFramePr>
          <p:cNvPr id="5" name="Table 4"/>
          <p:cNvGraphicFramePr>
            <a:graphicFrameLocks noGrp="1"/>
          </p:cNvGraphicFramePr>
          <p:nvPr/>
        </p:nvGraphicFramePr>
        <p:xfrm>
          <a:off x="6684010" y="2319655"/>
          <a:ext cx="1408430" cy="2362200"/>
        </p:xfrm>
        <a:graphic>
          <a:graphicData uri="http://schemas.openxmlformats.org/drawingml/2006/table">
            <a:tbl>
              <a:tblPr/>
              <a:tblGrid>
                <a:gridCol w="908050">
                  <a:extLst>
                    <a:ext uri="{9D8B030D-6E8A-4147-A177-3AD203B41FA5}">
                      <a16:colId xmlns:a16="http://schemas.microsoft.com/office/drawing/2014/main" val="20000"/>
                    </a:ext>
                  </a:extLst>
                </a:gridCol>
                <a:gridCol w="500380">
                  <a:extLst>
                    <a:ext uri="{9D8B030D-6E8A-4147-A177-3AD203B41FA5}">
                      <a16:colId xmlns:a16="http://schemas.microsoft.com/office/drawing/2014/main" val="20001"/>
                    </a:ext>
                  </a:extLst>
                </a:gridCol>
              </a:tblGrid>
              <a:tr h="344170">
                <a:tc>
                  <a:txBody>
                    <a:bodyPr/>
                    <a:lstStyle/>
                    <a:p>
                      <a:pPr marL="94615" marR="0" indent="0" algn="l">
                        <a:lnSpc>
                          <a:spcPts val="1800"/>
                        </a:lnSpc>
                        <a:spcBef>
                          <a:spcPts val="540"/>
                        </a:spcBef>
                        <a:spcAft>
                          <a:spcPts val="360"/>
                        </a:spcAft>
                      </a:pPr>
                      <a:r>
                        <a:rPr lang="en-US" sz="1600" spc="0">
                          <a:solidFill>
                            <a:srgbClr val="000000"/>
                          </a:solidFill>
                          <a:latin typeface="Calibri" panose="02020603050405020304" pitchFamily="2"/>
                        </a:rPr>
                        <a:t>aardvark </a:t>
                      </a:r>
                    </a:p>
                  </a:txBody>
                  <a:tcPr marL="0" marR="0" marT="0" marB="0" anchor="ctr">
                    <a:lnL w="0" cmpd="sng">
                      <a:noFill/>
                      <a:prstDash val="solid"/>
                    </a:lnL>
                    <a:lnR w="0" cmpd="sng">
                      <a:noFill/>
                      <a:prstDash val="solid"/>
                    </a:lnR>
                    <a:lnT w="8890" cmpd="sng">
                      <a:solidFill>
                        <a:srgbClr val="000000"/>
                      </a:solidFill>
                      <a:prstDash val="solid"/>
                    </a:lnT>
                    <a:lnB w="0" cmpd="sng">
                      <a:noFill/>
                      <a:prstDash val="solid"/>
                    </a:lnB>
                    <a:solidFill>
                      <a:srgbClr val="D9D9D9"/>
                    </a:solidFill>
                  </a:tcPr>
                </a:tc>
                <a:tc>
                  <a:txBody>
                    <a:bodyPr/>
                    <a:lstStyle/>
                    <a:p>
                      <a:pPr marL="0" marR="0" indent="0" algn="ctr">
                        <a:lnSpc>
                          <a:spcPts val="1800"/>
                        </a:lnSpc>
                        <a:spcBef>
                          <a:spcPts val="540"/>
                        </a:spcBef>
                        <a:spcAft>
                          <a:spcPts val="360"/>
                        </a:spcAft>
                      </a:pPr>
                      <a:r>
                        <a:rPr lang="en-US" sz="1600" spc="0">
                          <a:solidFill>
                            <a:srgbClr val="000000"/>
                          </a:solidFill>
                          <a:latin typeface="Calibri" panose="02020603050405020304" pitchFamily="2"/>
                        </a:rPr>
                        <a:t>1 </a:t>
                      </a:r>
                    </a:p>
                  </a:txBody>
                  <a:tcPr marL="0" marR="0" marT="0" marB="0" anchor="ctr">
                    <a:lnL w="0" cmpd="sng">
                      <a:noFill/>
                      <a:prstDash val="solid"/>
                    </a:lnL>
                    <a:lnR w="0" cmpd="sng">
                      <a:noFill/>
                      <a:prstDash val="solid"/>
                    </a:lnR>
                    <a:lnT w="8890" cmpd="sng">
                      <a:solidFill>
                        <a:srgbClr val="000000"/>
                      </a:solidFill>
                      <a:prstDash val="solid"/>
                    </a:lnT>
                    <a:lnB w="0" cmpd="sng">
                      <a:noFill/>
                      <a:prstDash val="solid"/>
                    </a:lnB>
                    <a:solidFill>
                      <a:srgbClr val="D9D9D9"/>
                    </a:solidFill>
                  </a:tcPr>
                </a:tc>
                <a:extLst>
                  <a:ext uri="{0D108BD9-81ED-4DB2-BD59-A6C34878D82A}">
                    <a16:rowId xmlns:a16="http://schemas.microsoft.com/office/drawing/2014/main" val="10000"/>
                  </a:ext>
                </a:extLst>
              </a:tr>
              <a:tr h="344805">
                <a:tc>
                  <a:txBody>
                    <a:bodyPr/>
                    <a:lstStyle/>
                    <a:p>
                      <a:pPr marL="94615" marR="0" indent="0" algn="l">
                        <a:lnSpc>
                          <a:spcPts val="1800"/>
                        </a:lnSpc>
                        <a:spcBef>
                          <a:spcPts val="540"/>
                        </a:spcBef>
                        <a:spcAft>
                          <a:spcPts val="385"/>
                        </a:spcAft>
                      </a:pPr>
                      <a:r>
                        <a:rPr lang="en-US" sz="1600" spc="0">
                          <a:solidFill>
                            <a:srgbClr val="000000"/>
                          </a:solidFill>
                          <a:latin typeface="Calibri" panose="02020603050405020304" pitchFamily="2"/>
                        </a:rPr>
                        <a:t>cat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tc>
                  <a:txBody>
                    <a:bodyPr/>
                    <a:lstStyle/>
                    <a:p>
                      <a:pPr marL="0" marR="0" indent="0" algn="ctr">
                        <a:lnSpc>
                          <a:spcPts val="1800"/>
                        </a:lnSpc>
                        <a:spcBef>
                          <a:spcPts val="540"/>
                        </a:spcBef>
                        <a:spcAft>
                          <a:spcPts val="385"/>
                        </a:spcAft>
                      </a:pPr>
                      <a:r>
                        <a:rPr lang="en-US" sz="1600" spc="0">
                          <a:solidFill>
                            <a:srgbClr val="000000"/>
                          </a:solidFill>
                          <a:latin typeface="Calibri" panose="02020603050405020304" pitchFamily="2"/>
                        </a:rPr>
                        <a:t>1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extLst>
                  <a:ext uri="{0D108BD9-81ED-4DB2-BD59-A6C34878D82A}">
                    <a16:rowId xmlns:a16="http://schemas.microsoft.com/office/drawing/2014/main" val="10001"/>
                  </a:ext>
                </a:extLst>
              </a:tr>
              <a:tr h="340995">
                <a:tc>
                  <a:txBody>
                    <a:bodyPr/>
                    <a:lstStyle/>
                    <a:p>
                      <a:pPr marL="94615" marR="0" indent="0" algn="l">
                        <a:lnSpc>
                          <a:spcPts val="1800"/>
                        </a:lnSpc>
                        <a:spcBef>
                          <a:spcPts val="515"/>
                        </a:spcBef>
                        <a:spcAft>
                          <a:spcPts val="360"/>
                        </a:spcAft>
                      </a:pPr>
                      <a:r>
                        <a:rPr lang="en-US" sz="1600" spc="0">
                          <a:solidFill>
                            <a:srgbClr val="000000"/>
                          </a:solidFill>
                          <a:latin typeface="Calibri" panose="02020603050405020304" pitchFamily="2"/>
                        </a:rPr>
                        <a:t>mat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tc>
                  <a:txBody>
                    <a:bodyPr/>
                    <a:lstStyle/>
                    <a:p>
                      <a:pPr marL="0" marR="0" indent="0" algn="ctr">
                        <a:lnSpc>
                          <a:spcPts val="1800"/>
                        </a:lnSpc>
                        <a:spcBef>
                          <a:spcPts val="515"/>
                        </a:spcBef>
                        <a:spcAft>
                          <a:spcPts val="360"/>
                        </a:spcAft>
                      </a:pPr>
                      <a:r>
                        <a:rPr lang="en-US" sz="1600" spc="0">
                          <a:solidFill>
                            <a:srgbClr val="000000"/>
                          </a:solidFill>
                          <a:latin typeface="Calibri" panose="02020603050405020304" pitchFamily="2"/>
                        </a:rPr>
                        <a:t>1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extLst>
                  <a:ext uri="{0D108BD9-81ED-4DB2-BD59-A6C34878D82A}">
                    <a16:rowId xmlns:a16="http://schemas.microsoft.com/office/drawing/2014/main" val="10002"/>
                  </a:ext>
                </a:extLst>
              </a:tr>
              <a:tr h="341630">
                <a:tc>
                  <a:txBody>
                    <a:bodyPr/>
                    <a:lstStyle/>
                    <a:p>
                      <a:pPr marL="94615" marR="0" indent="0" algn="l">
                        <a:lnSpc>
                          <a:spcPts val="1800"/>
                        </a:lnSpc>
                        <a:spcBef>
                          <a:spcPts val="520"/>
                        </a:spcBef>
                        <a:spcAft>
                          <a:spcPts val="335"/>
                        </a:spcAft>
                      </a:pPr>
                      <a:r>
                        <a:rPr lang="en-US" sz="1600" spc="0">
                          <a:solidFill>
                            <a:srgbClr val="000000"/>
                          </a:solidFill>
                          <a:latin typeface="Calibri" panose="02020603050405020304" pitchFamily="2"/>
                        </a:rPr>
                        <a:t>on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tc>
                  <a:txBody>
                    <a:bodyPr/>
                    <a:lstStyle/>
                    <a:p>
                      <a:pPr marL="0" marR="0" indent="0" algn="ctr">
                        <a:lnSpc>
                          <a:spcPts val="1800"/>
                        </a:lnSpc>
                        <a:spcBef>
                          <a:spcPts val="520"/>
                        </a:spcBef>
                        <a:spcAft>
                          <a:spcPts val="335"/>
                        </a:spcAft>
                      </a:pPr>
                      <a:r>
                        <a:rPr lang="en-US" sz="1600" spc="0">
                          <a:solidFill>
                            <a:srgbClr val="000000"/>
                          </a:solidFill>
                          <a:latin typeface="Calibri" panose="02020603050405020304" pitchFamily="2"/>
                        </a:rPr>
                        <a:t>2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extLst>
                  <a:ext uri="{0D108BD9-81ED-4DB2-BD59-A6C34878D82A}">
                    <a16:rowId xmlns:a16="http://schemas.microsoft.com/office/drawing/2014/main" val="10003"/>
                  </a:ext>
                </a:extLst>
              </a:tr>
              <a:tr h="338455">
                <a:tc>
                  <a:txBody>
                    <a:bodyPr/>
                    <a:lstStyle/>
                    <a:p>
                      <a:pPr marL="94615" marR="0" indent="0" algn="l">
                        <a:lnSpc>
                          <a:spcPts val="1800"/>
                        </a:lnSpc>
                        <a:spcBef>
                          <a:spcPts val="515"/>
                        </a:spcBef>
                        <a:spcAft>
                          <a:spcPts val="315"/>
                        </a:spcAft>
                      </a:pPr>
                      <a:r>
                        <a:rPr lang="en-US" sz="1600" spc="0">
                          <a:solidFill>
                            <a:srgbClr val="000000"/>
                          </a:solidFill>
                          <a:latin typeface="Calibri" panose="02020603050405020304" pitchFamily="2"/>
                        </a:rPr>
                        <a:t>sat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tc>
                  <a:txBody>
                    <a:bodyPr/>
                    <a:lstStyle/>
                    <a:p>
                      <a:pPr marL="0" marR="0" indent="0" algn="ctr">
                        <a:lnSpc>
                          <a:spcPts val="1800"/>
                        </a:lnSpc>
                        <a:spcBef>
                          <a:spcPts val="515"/>
                        </a:spcBef>
                        <a:spcAft>
                          <a:spcPts val="315"/>
                        </a:spcAft>
                      </a:pPr>
                      <a:r>
                        <a:rPr lang="en-US" sz="1600" spc="0">
                          <a:solidFill>
                            <a:srgbClr val="000000"/>
                          </a:solidFill>
                          <a:latin typeface="Calibri" panose="02020603050405020304" pitchFamily="2"/>
                        </a:rPr>
                        <a:t>2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extLst>
                  <a:ext uri="{0D108BD9-81ED-4DB2-BD59-A6C34878D82A}">
                    <a16:rowId xmlns:a16="http://schemas.microsoft.com/office/drawing/2014/main" val="10004"/>
                  </a:ext>
                </a:extLst>
              </a:tr>
              <a:tr h="335280">
                <a:tc>
                  <a:txBody>
                    <a:bodyPr/>
                    <a:lstStyle/>
                    <a:p>
                      <a:pPr marL="94615" marR="0" indent="0" algn="l">
                        <a:lnSpc>
                          <a:spcPts val="1800"/>
                        </a:lnSpc>
                        <a:spcBef>
                          <a:spcPts val="490"/>
                        </a:spcBef>
                        <a:spcAft>
                          <a:spcPts val="335"/>
                        </a:spcAft>
                      </a:pPr>
                      <a:r>
                        <a:rPr lang="en-US" sz="1600" spc="0">
                          <a:solidFill>
                            <a:srgbClr val="000000"/>
                          </a:solidFill>
                          <a:latin typeface="Calibri" panose="02020603050405020304" pitchFamily="2"/>
                        </a:rPr>
                        <a:t>sofa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tc>
                  <a:txBody>
                    <a:bodyPr/>
                    <a:lstStyle/>
                    <a:p>
                      <a:pPr marL="0" marR="0" indent="0" algn="ctr">
                        <a:lnSpc>
                          <a:spcPts val="1800"/>
                        </a:lnSpc>
                        <a:spcBef>
                          <a:spcPts val="490"/>
                        </a:spcBef>
                        <a:spcAft>
                          <a:spcPts val="335"/>
                        </a:spcAft>
                      </a:pPr>
                      <a:r>
                        <a:rPr lang="en-US" sz="1600" spc="0">
                          <a:solidFill>
                            <a:srgbClr val="000000"/>
                          </a:solidFill>
                          <a:latin typeface="Calibri" panose="02020603050405020304" pitchFamily="2"/>
                        </a:rPr>
                        <a:t>1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extLst>
                  <a:ext uri="{0D108BD9-81ED-4DB2-BD59-A6C34878D82A}">
                    <a16:rowId xmlns:a16="http://schemas.microsoft.com/office/drawing/2014/main" val="10005"/>
                  </a:ext>
                </a:extLst>
              </a:tr>
              <a:tr h="316865">
                <a:tc>
                  <a:txBody>
                    <a:bodyPr/>
                    <a:lstStyle/>
                    <a:p>
                      <a:pPr marL="94615" marR="0" indent="0" algn="l">
                        <a:lnSpc>
                          <a:spcPts val="1800"/>
                        </a:lnSpc>
                        <a:spcBef>
                          <a:spcPts val="490"/>
                        </a:spcBef>
                        <a:spcAft>
                          <a:spcPts val="215"/>
                        </a:spcAft>
                      </a:pPr>
                      <a:r>
                        <a:rPr lang="en-US" sz="1600" spc="0">
                          <a:solidFill>
                            <a:srgbClr val="000000"/>
                          </a:solidFill>
                          <a:latin typeface="Calibri" panose="02020603050405020304" pitchFamily="2"/>
                        </a:rPr>
                        <a:t>the </a:t>
                      </a:r>
                    </a:p>
                  </a:txBody>
                  <a:tcPr marL="0" marR="0" marT="0" marB="0" anchor="ctr">
                    <a:lnL w="0" cmpd="sng">
                      <a:noFill/>
                      <a:prstDash val="solid"/>
                    </a:lnL>
                    <a:lnR w="0" cmpd="sng">
                      <a:noFill/>
                      <a:prstDash val="solid"/>
                    </a:lnR>
                    <a:lnT w="0" cmpd="sng">
                      <a:noFill/>
                      <a:prstDash val="solid"/>
                    </a:lnT>
                    <a:lnB w="8890" cmpd="sng">
                      <a:solidFill>
                        <a:srgbClr val="000000"/>
                      </a:solidFill>
                      <a:prstDash val="solid"/>
                    </a:lnB>
                    <a:solidFill>
                      <a:srgbClr val="D9D9D9"/>
                    </a:solidFill>
                  </a:tcPr>
                </a:tc>
                <a:tc>
                  <a:txBody>
                    <a:bodyPr/>
                    <a:lstStyle/>
                    <a:p>
                      <a:pPr marL="0" marR="0" indent="0" algn="ctr">
                        <a:lnSpc>
                          <a:spcPts val="1800"/>
                        </a:lnSpc>
                        <a:spcBef>
                          <a:spcPts val="490"/>
                        </a:spcBef>
                        <a:spcAft>
                          <a:spcPts val="215"/>
                        </a:spcAft>
                      </a:pPr>
                      <a:r>
                        <a:rPr lang="en-US" sz="1600" spc="0">
                          <a:solidFill>
                            <a:srgbClr val="000000"/>
                          </a:solidFill>
                          <a:latin typeface="Calibri" panose="02020603050405020304" pitchFamily="2"/>
                        </a:rPr>
                        <a:t>4 </a:t>
                      </a:r>
                    </a:p>
                  </a:txBody>
                  <a:tcPr marL="0" marR="0" marT="0" marB="0" anchor="ctr">
                    <a:lnL w="0" cmpd="sng">
                      <a:noFill/>
                      <a:prstDash val="solid"/>
                    </a:lnL>
                    <a:lnR w="0" cmpd="sng">
                      <a:noFill/>
                      <a:prstDash val="solid"/>
                    </a:lnR>
                    <a:lnT w="0" cmpd="sng">
                      <a:noFill/>
                      <a:prstDash val="solid"/>
                    </a:lnT>
                    <a:lnB w="8890" cmpd="sng">
                      <a:solidFill>
                        <a:srgbClr val="000000"/>
                      </a:solidFill>
                      <a:prstDash val="solid"/>
                    </a:lnB>
                    <a:solidFill>
                      <a:srgbClr val="D9D9D9"/>
                    </a:solidFill>
                  </a:tcPr>
                </a:tc>
                <a:extLst>
                  <a:ext uri="{0D108BD9-81ED-4DB2-BD59-A6C34878D82A}">
                    <a16:rowId xmlns:a16="http://schemas.microsoft.com/office/drawing/2014/main" val="10006"/>
                  </a:ext>
                </a:extLst>
              </a:tr>
            </a:tbl>
          </a:graphicData>
        </a:graphic>
      </p:graphicFrame>
      <p:sp>
        <p:nvSpPr>
          <p:cNvPr id="8" name="Text Placeholder 7"/>
          <p:cNvSpPr>
            <a:spLocks noGrp="1"/>
          </p:cNvSpPr>
          <p:nvPr>
            <p:ph type="body" idx="10"/>
          </p:nvPr>
        </p:nvSpPr>
        <p:spPr>
          <a:xfrm>
            <a:off x="1642745" y="2590800"/>
            <a:ext cx="954405" cy="191770"/>
          </a:xfrm>
          <a:prstGeom prst="rect">
            <a:avLst/>
          </a:prstGeom>
          <a:noFill/>
          <a:ln w="0" cmpd="sng">
            <a:noFill/>
            <a:prstDash val="solid"/>
          </a:ln>
        </p:spPr>
        <p:txBody>
          <a:bodyPr vert="horz" lIns="0" tIns="0" rIns="0" bIns="0" anchor="t"/>
          <a:lstStyle/>
          <a:p>
            <a:pPr marL="0" marR="0" indent="0" algn="l">
              <a:lnSpc>
                <a:spcPts val="1500"/>
              </a:lnSpc>
              <a:spcAft>
                <a:spcPts val="0"/>
              </a:spcAft>
            </a:pPr>
            <a:r>
              <a:rPr lang="en-US" sz="1800" spc="-80">
                <a:solidFill>
                  <a:srgbClr val="000000"/>
                </a:solidFill>
                <a:latin typeface="Calibri" panose="02020603050405020304" pitchFamily="2"/>
              </a:rPr>
              <a:t>Input Data </a:t>
            </a:r>
          </a:p>
        </p:txBody>
      </p:sp>
      <p:sp>
        <p:nvSpPr>
          <p:cNvPr id="9" name="Text Placeholder 8"/>
          <p:cNvSpPr>
            <a:spLocks noGrp="1"/>
          </p:cNvSpPr>
          <p:nvPr>
            <p:ph type="body" idx="10"/>
          </p:nvPr>
        </p:nvSpPr>
        <p:spPr>
          <a:xfrm>
            <a:off x="341630" y="3112135"/>
            <a:ext cx="2825115" cy="252730"/>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700" spc="-20">
                <a:solidFill>
                  <a:srgbClr val="000000"/>
                </a:solidFill>
                <a:latin typeface="Courier New" panose="02020603050405020304" pitchFamily="3"/>
              </a:rPr>
              <a:t>the cat sat on the mat </a:t>
            </a:r>
          </a:p>
        </p:txBody>
      </p:sp>
      <p:sp>
        <p:nvSpPr>
          <p:cNvPr id="10" name="Text Placeholder 9"/>
          <p:cNvSpPr>
            <a:spLocks noGrp="1"/>
          </p:cNvSpPr>
          <p:nvPr>
            <p:ph type="body" idx="10"/>
          </p:nvPr>
        </p:nvSpPr>
        <p:spPr>
          <a:xfrm>
            <a:off x="341630" y="3364865"/>
            <a:ext cx="3605530" cy="146685"/>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700" spc="-20">
                <a:solidFill>
                  <a:srgbClr val="000000"/>
                </a:solidFill>
                <a:latin typeface="Courier New" panose="02020603050405020304" pitchFamily="3"/>
              </a:rPr>
              <a:t>the aardvark sat on the sofa </a:t>
            </a:r>
          </a:p>
        </p:txBody>
      </p:sp>
      <p:sp>
        <p:nvSpPr>
          <p:cNvPr id="11" name="Text Placeholder 10"/>
          <p:cNvSpPr>
            <a:spLocks noGrp="1"/>
          </p:cNvSpPr>
          <p:nvPr>
            <p:ph type="body" idx="10"/>
          </p:nvPr>
        </p:nvSpPr>
        <p:spPr>
          <a:xfrm>
            <a:off x="4806950" y="3404870"/>
            <a:ext cx="1310640" cy="158115"/>
          </a:xfrm>
          <a:prstGeom prst="rect">
            <a:avLst/>
          </a:prstGeom>
          <a:noFill/>
          <a:ln w="0" cmpd="sng">
            <a:noFill/>
            <a:prstDash val="solid"/>
          </a:ln>
        </p:spPr>
        <p:txBody>
          <a:bodyPr vert="horz" lIns="0" tIns="0" rIns="0" bIns="0" anchor="t"/>
          <a:lstStyle/>
          <a:p>
            <a:pPr marL="0" marR="0" indent="0" algn="l">
              <a:lnSpc>
                <a:spcPts val="1200"/>
              </a:lnSpc>
              <a:spcAft>
                <a:spcPts val="0"/>
              </a:spcAft>
              <a:tabLst>
                <a:tab pos="1325880" algn="r"/>
              </a:tabLst>
            </a:pPr>
            <a:r>
              <a:rPr lang="en-US" sz="1400" spc="0">
                <a:solidFill>
                  <a:srgbClr val="FFFFFF"/>
                </a:solidFill>
                <a:latin typeface="Calibri" panose="02020603050405020304" pitchFamily="2"/>
              </a:rPr>
              <a:t>Map Reduce </a:t>
            </a:r>
          </a:p>
        </p:txBody>
      </p:sp>
      <p:sp>
        <p:nvSpPr>
          <p:cNvPr id="14" name="Text Placeholder 13"/>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1"78 </a:t>
            </a:r>
          </a:p>
        </p:txBody>
      </p:sp>
      <p:cxnSp>
        <p:nvCxnSpPr>
          <p:cNvPr id="15" name="Straight Connector 14"/>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946775" y="3889375"/>
            <a:ext cx="1468755" cy="1856105"/>
          </a:xfrm>
          <a:prstGeom prst="rect">
            <a:avLst/>
          </a:prstGeom>
          <a:solidFill>
            <a:srgbClr val="C3EBF9"/>
          </a:solidFill>
          <a:ln w="0" cmpd="sng">
            <a:noFill/>
            <a:prstDash val="solid"/>
          </a:ln>
        </p:spPr>
        <p:txBody>
          <a:bodyPr vert="horz" lIns="0" tIns="0" rIns="0" bIns="0" anchor="t"/>
          <a:lstStyle/>
          <a:p>
            <a:endParaRPr/>
          </a:p>
        </p:txBody>
      </p:sp>
      <p:sp>
        <p:nvSpPr>
          <p:cNvPr id="3" name="Text Placeholder 2"/>
          <p:cNvSpPr>
            <a:spLocks noGrp="1"/>
          </p:cNvSpPr>
          <p:nvPr>
            <p:ph type="body" idx="10"/>
          </p:nvPr>
        </p:nvSpPr>
        <p:spPr>
          <a:xfrm>
            <a:off x="5946775" y="2011680"/>
            <a:ext cx="1468755" cy="1852930"/>
          </a:xfrm>
          <a:prstGeom prst="rect">
            <a:avLst/>
          </a:prstGeom>
          <a:solidFill>
            <a:srgbClr val="C3EBF9"/>
          </a:solidFill>
          <a:ln w="0" cmpd="sng">
            <a:noFill/>
            <a:prstDash val="solid"/>
          </a:ln>
        </p:spPr>
        <p:txBody>
          <a:bodyPr vert="horz" lIns="0" tIns="0" rIns="0" bIns="0" anchor="t"/>
          <a:lstStyle/>
          <a:p>
            <a:endParaRPr/>
          </a:p>
        </p:txBody>
      </p:sp>
      <p:pic>
        <p:nvPicPr>
          <p:cNvPr id="7" name="Picture 6"/>
          <p:cNvPicPr/>
          <p:nvPr/>
        </p:nvPicPr>
        <p:blipFill>
          <a:blip r:embed="rId2"/>
          <a:stretch>
            <a:fillRect/>
          </a:stretch>
        </p:blipFill>
        <p:spPr>
          <a:xfrm>
            <a:off x="0" y="2011680"/>
            <a:ext cx="9144000" cy="4846320"/>
          </a:xfrm>
          <a:prstGeom prst="rect">
            <a:avLst/>
          </a:prstGeom>
        </p:spPr>
      </p:pic>
      <p:sp>
        <p:nvSpPr>
          <p:cNvPr id="4" name="Text Placeholder 3"/>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Example: The WordCount Mapper </a:t>
            </a:r>
          </a:p>
        </p:txBody>
      </p:sp>
      <p:sp>
        <p:nvSpPr>
          <p:cNvPr id="5" name="Text Placeholder 4"/>
          <p:cNvSpPr>
            <a:spLocks noGrp="1"/>
          </p:cNvSpPr>
          <p:nvPr>
            <p:ph type="body" idx="10"/>
          </p:nvPr>
        </p:nvSpPr>
        <p:spPr>
          <a:xfrm>
            <a:off x="0" y="986790"/>
            <a:ext cx="9144000" cy="1024890"/>
          </a:xfrm>
          <a:prstGeom prst="rect">
            <a:avLst/>
          </a:prstGeom>
          <a:noFill/>
          <a:ln w="0" cmpd="sng">
            <a:noFill/>
            <a:prstDash val="solid"/>
          </a:ln>
        </p:spPr>
        <p:txBody>
          <a:bodyPr vert="horz" lIns="0" tIns="481965" rIns="0" bIns="0" anchor="t"/>
          <a:lstStyle/>
          <a:p>
            <a:pPr marL="5806440" marR="0" indent="0" algn="l">
              <a:lnSpc>
                <a:spcPts val="1900"/>
              </a:lnSpc>
              <a:spcAft>
                <a:spcPts val="0"/>
              </a:spcAft>
            </a:pPr>
            <a:r>
              <a:rPr lang="en-US" sz="1800" spc="-5">
                <a:solidFill>
                  <a:srgbClr val="000000"/>
                </a:solidFill>
                <a:latin typeface="Calibri" panose="02020603050405020304" pitchFamily="2"/>
              </a:rPr>
              <a:t>WordCountMapper </a:t>
            </a:r>
          </a:p>
          <a:p>
            <a:pPr marL="6400800" marR="0" indent="0" algn="l">
              <a:lnSpc>
                <a:spcPts val="1900"/>
              </a:lnSpc>
              <a:spcBef>
                <a:spcPts val="260"/>
              </a:spcBef>
              <a:spcAft>
                <a:spcPts val="310"/>
              </a:spcAft>
            </a:pPr>
            <a:r>
              <a:rPr lang="en-US" sz="1800" spc="-30">
                <a:solidFill>
                  <a:srgbClr val="000000"/>
                </a:solidFill>
                <a:latin typeface="Calibri" panose="02020603050405020304" pitchFamily="2"/>
              </a:rPr>
              <a:t>output </a:t>
            </a:r>
          </a:p>
        </p:txBody>
      </p:sp>
      <p:sp>
        <p:nvSpPr>
          <p:cNvPr id="8" name="Text Placeholder 7"/>
          <p:cNvSpPr>
            <a:spLocks noGrp="1"/>
          </p:cNvSpPr>
          <p:nvPr>
            <p:ph type="body" idx="10"/>
          </p:nvPr>
        </p:nvSpPr>
        <p:spPr>
          <a:xfrm>
            <a:off x="4600575" y="2684145"/>
            <a:ext cx="521970" cy="263525"/>
          </a:xfrm>
          <a:prstGeom prst="rect">
            <a:avLst/>
          </a:prstGeom>
          <a:noFill/>
          <a:ln w="0" cmpd="sng">
            <a:noFill/>
            <a:prstDash val="solid"/>
          </a:ln>
        </p:spPr>
        <p:txBody>
          <a:bodyPr vert="horz" lIns="0" tIns="25400" rIns="0" bIns="0" anchor="t"/>
          <a:lstStyle/>
          <a:p>
            <a:pPr marL="0" marR="0" indent="0" algn="l">
              <a:lnSpc>
                <a:spcPts val="1800"/>
              </a:lnSpc>
              <a:spcAft>
                <a:spcPts val="0"/>
              </a:spcAft>
            </a:pPr>
            <a:r>
              <a:rPr lang="en-US" sz="1800" spc="20">
                <a:solidFill>
                  <a:srgbClr val="FFFFFF"/>
                </a:solidFill>
                <a:latin typeface="Calibri" panose="02020603050405020304" pitchFamily="2"/>
              </a:rPr>
              <a:t>Map </a:t>
            </a:r>
          </a:p>
        </p:txBody>
      </p:sp>
      <p:sp>
        <p:nvSpPr>
          <p:cNvPr id="9" name="Text Placeholder 8"/>
          <p:cNvSpPr>
            <a:spLocks noGrp="1"/>
          </p:cNvSpPr>
          <p:nvPr>
            <p:ph type="body" idx="10"/>
          </p:nvPr>
        </p:nvSpPr>
        <p:spPr>
          <a:xfrm>
            <a:off x="4652645" y="4838700"/>
            <a:ext cx="521970" cy="263525"/>
          </a:xfrm>
          <a:prstGeom prst="rect">
            <a:avLst/>
          </a:prstGeom>
          <a:noFill/>
          <a:ln w="0" cmpd="sng">
            <a:noFill/>
            <a:prstDash val="solid"/>
          </a:ln>
        </p:spPr>
        <p:txBody>
          <a:bodyPr vert="horz" lIns="0" tIns="25400" rIns="0" bIns="0" anchor="t"/>
          <a:lstStyle/>
          <a:p>
            <a:pPr marL="0" marR="0" indent="0" algn="l">
              <a:lnSpc>
                <a:spcPts val="1800"/>
              </a:lnSpc>
              <a:spcAft>
                <a:spcPts val="0"/>
              </a:spcAft>
            </a:pPr>
            <a:r>
              <a:rPr lang="en-US" sz="1800" spc="20">
                <a:solidFill>
                  <a:srgbClr val="FFFFFF"/>
                </a:solidFill>
                <a:latin typeface="Calibri" panose="02020603050405020304" pitchFamily="2"/>
              </a:rPr>
              <a:t>Map </a:t>
            </a:r>
          </a:p>
        </p:txBody>
      </p:sp>
      <p:sp>
        <p:nvSpPr>
          <p:cNvPr id="10" name="Text Placeholder 9"/>
          <p:cNvSpPr>
            <a:spLocks noGrp="1"/>
          </p:cNvSpPr>
          <p:nvPr>
            <p:ph type="body" idx="10"/>
          </p:nvPr>
        </p:nvSpPr>
        <p:spPr>
          <a:xfrm>
            <a:off x="313690" y="3519170"/>
            <a:ext cx="2740660" cy="229870"/>
          </a:xfrm>
          <a:prstGeom prst="rect">
            <a:avLst/>
          </a:prstGeom>
          <a:noFill/>
          <a:ln w="0" cmpd="sng">
            <a:noFill/>
            <a:prstDash val="solid"/>
          </a:ln>
        </p:spPr>
        <p:txBody>
          <a:bodyPr vert="horz" lIns="0" tIns="8890" rIns="0" bIns="0" anchor="t"/>
          <a:lstStyle/>
          <a:p>
            <a:pPr marL="0" marR="0" indent="0" algn="l">
              <a:lnSpc>
                <a:spcPts val="1700"/>
              </a:lnSpc>
              <a:spcAft>
                <a:spcPts val="0"/>
              </a:spcAft>
            </a:pPr>
            <a:r>
              <a:rPr lang="en-US" sz="1600" u="sng" spc="-10">
                <a:solidFill>
                  <a:srgbClr val="000000"/>
                </a:solidFill>
                <a:latin typeface="Courier New" panose="02020603050405020304" pitchFamily="3"/>
              </a:rPr>
              <a:t>the cat sat on the mat  </a:t>
            </a:r>
          </a:p>
        </p:txBody>
      </p:sp>
      <p:sp>
        <p:nvSpPr>
          <p:cNvPr id="11" name="Text Placeholder 10"/>
          <p:cNvSpPr>
            <a:spLocks noGrp="1"/>
          </p:cNvSpPr>
          <p:nvPr>
            <p:ph type="body" idx="10"/>
          </p:nvPr>
        </p:nvSpPr>
        <p:spPr>
          <a:xfrm>
            <a:off x="313690" y="3750310"/>
            <a:ext cx="3423285" cy="245745"/>
          </a:xfrm>
          <a:prstGeom prst="rect">
            <a:avLst/>
          </a:prstGeom>
          <a:noFill/>
          <a:ln w="0" cmpd="sng">
            <a:noFill/>
            <a:prstDash val="solid"/>
          </a:ln>
        </p:spPr>
        <p:txBody>
          <a:bodyPr vert="horz" lIns="0" tIns="18415" rIns="0" bIns="0" anchor="t"/>
          <a:lstStyle/>
          <a:p>
            <a:pPr marL="0" marR="0" indent="0" algn="l">
              <a:lnSpc>
                <a:spcPts val="1700"/>
              </a:lnSpc>
              <a:spcAft>
                <a:spcPts val="45"/>
              </a:spcAft>
            </a:pPr>
            <a:r>
              <a:rPr lang="en-US" sz="1600" u="sng" spc="-50">
                <a:solidFill>
                  <a:srgbClr val="000000"/>
                </a:solidFill>
                <a:latin typeface="Courier New" panose="02020603050405020304" pitchFamily="3"/>
              </a:rPr>
              <a:t>the aardvark sat on  the sofa</a:t>
            </a:r>
            <a:r>
              <a:rPr lang="en-US" sz="1600" u="sng" spc="-50">
                <a:solidFill>
                  <a:srgbClr val="FFFFFF"/>
                </a:solidFill>
                <a:latin typeface="Courier New" panose="02020603050405020304" pitchFamily="3"/>
              </a:rPr>
              <a:t>  </a:t>
            </a:r>
          </a:p>
        </p:txBody>
      </p:sp>
      <p:sp>
        <p:nvSpPr>
          <p:cNvPr id="12" name="Text Placeholder 11"/>
          <p:cNvSpPr>
            <a:spLocks noGrp="1"/>
          </p:cNvSpPr>
          <p:nvPr>
            <p:ph type="body" idx="10"/>
          </p:nvPr>
        </p:nvSpPr>
        <p:spPr>
          <a:xfrm>
            <a:off x="1490345" y="2994660"/>
            <a:ext cx="954405" cy="263525"/>
          </a:xfrm>
          <a:prstGeom prst="rect">
            <a:avLst/>
          </a:prstGeom>
          <a:noFill/>
          <a:ln w="0" cmpd="sng">
            <a:noFill/>
            <a:prstDash val="solid"/>
          </a:ln>
        </p:spPr>
        <p:txBody>
          <a:bodyPr vert="horz" lIns="0" tIns="25400" rIns="0" bIns="0" anchor="t"/>
          <a:lstStyle/>
          <a:p>
            <a:pPr marL="0" marR="0" indent="0" algn="l">
              <a:lnSpc>
                <a:spcPts val="1900"/>
              </a:lnSpc>
              <a:spcAft>
                <a:spcPts val="0"/>
              </a:spcAft>
            </a:pPr>
            <a:r>
              <a:rPr lang="en-US" sz="1800" spc="-80">
                <a:solidFill>
                  <a:srgbClr val="000000"/>
                </a:solidFill>
                <a:latin typeface="Calibri" panose="02020603050405020304" pitchFamily="2"/>
              </a:rPr>
              <a:t>Input Data </a:t>
            </a:r>
          </a:p>
        </p:txBody>
      </p:sp>
      <p:sp>
        <p:nvSpPr>
          <p:cNvPr id="13" name="Text Placeholder 12"/>
          <p:cNvSpPr>
            <a:spLocks noGrp="1"/>
          </p:cNvSpPr>
          <p:nvPr>
            <p:ph type="body" idx="10"/>
          </p:nvPr>
        </p:nvSpPr>
        <p:spPr>
          <a:xfrm>
            <a:off x="6038215" y="2058670"/>
            <a:ext cx="1009015" cy="1777365"/>
          </a:xfrm>
          <a:prstGeom prst="rect">
            <a:avLst/>
          </a:prstGeom>
          <a:noFill/>
          <a:ln w="0" cmpd="sng">
            <a:noFill/>
            <a:prstDash val="solid"/>
          </a:ln>
        </p:spPr>
        <p:txBody>
          <a:bodyPr vert="horz" lIns="0" tIns="20955" rIns="0" bIns="0" anchor="t"/>
          <a:lstStyle/>
          <a:p>
            <a:pPr marL="0" marR="0" indent="0" algn="just">
              <a:lnSpc>
                <a:spcPts val="1500"/>
              </a:lnSpc>
              <a:spcAft>
                <a:spcPts val="0"/>
              </a:spcAft>
              <a:tabLst>
                <a:tab pos="1005840" algn="r"/>
              </a:tabLst>
            </a:pPr>
            <a:r>
              <a:rPr lang="en-US" sz="1400" spc="0">
                <a:solidFill>
                  <a:srgbClr val="000000"/>
                </a:solidFill>
                <a:latin typeface="Calibri" panose="02020603050405020304" pitchFamily="2"/>
              </a:rPr>
              <a:t>the 1 </a:t>
            </a:r>
          </a:p>
          <a:p>
            <a:pPr marL="0" marR="0" indent="0" algn="just">
              <a:lnSpc>
                <a:spcPts val="1500"/>
              </a:lnSpc>
              <a:spcBef>
                <a:spcPts val="1140"/>
              </a:spcBef>
              <a:spcAft>
                <a:spcPts val="0"/>
              </a:spcAft>
              <a:tabLst>
                <a:tab pos="1005840" algn="r"/>
              </a:tabLst>
            </a:pPr>
            <a:r>
              <a:rPr lang="en-US" sz="1400" spc="0">
                <a:solidFill>
                  <a:srgbClr val="000000"/>
                </a:solidFill>
                <a:latin typeface="Calibri" panose="02020603050405020304" pitchFamily="2"/>
              </a:rPr>
              <a:t>cat 1 </a:t>
            </a:r>
          </a:p>
          <a:p>
            <a:pPr marL="0" marR="0" indent="0" algn="just">
              <a:lnSpc>
                <a:spcPts val="1500"/>
              </a:lnSpc>
              <a:spcBef>
                <a:spcPts val="855"/>
              </a:spcBef>
              <a:spcAft>
                <a:spcPts val="0"/>
              </a:spcAft>
              <a:tabLst>
                <a:tab pos="1005840" algn="r"/>
              </a:tabLst>
            </a:pPr>
            <a:r>
              <a:rPr lang="en-US" sz="1400" spc="0">
                <a:solidFill>
                  <a:srgbClr val="000000"/>
                </a:solidFill>
                <a:latin typeface="Calibri" panose="02020603050405020304" pitchFamily="2"/>
              </a:rPr>
              <a:t>sat 1 </a:t>
            </a:r>
          </a:p>
          <a:p>
            <a:pPr marL="0" marR="0" indent="0" algn="just">
              <a:lnSpc>
                <a:spcPts val="1500"/>
              </a:lnSpc>
              <a:spcBef>
                <a:spcPts val="855"/>
              </a:spcBef>
              <a:spcAft>
                <a:spcPts val="0"/>
              </a:spcAft>
              <a:tabLst>
                <a:tab pos="1005840" algn="r"/>
              </a:tabLst>
            </a:pPr>
            <a:r>
              <a:rPr lang="en-US" sz="1400" spc="0">
                <a:solidFill>
                  <a:srgbClr val="000000"/>
                </a:solidFill>
                <a:latin typeface="Calibri" panose="02020603050405020304" pitchFamily="2"/>
              </a:rPr>
              <a:t>on 1 </a:t>
            </a:r>
          </a:p>
          <a:p>
            <a:pPr marL="0" marR="0" indent="0" algn="just">
              <a:lnSpc>
                <a:spcPts val="1500"/>
              </a:lnSpc>
              <a:spcBef>
                <a:spcPts val="855"/>
              </a:spcBef>
              <a:spcAft>
                <a:spcPts val="0"/>
              </a:spcAft>
              <a:tabLst>
                <a:tab pos="1005840" algn="r"/>
              </a:tabLst>
            </a:pPr>
            <a:r>
              <a:rPr lang="en-US" sz="1400" spc="0">
                <a:solidFill>
                  <a:srgbClr val="000000"/>
                </a:solidFill>
                <a:latin typeface="Calibri" panose="02020603050405020304" pitchFamily="2"/>
              </a:rPr>
              <a:t>the 1 </a:t>
            </a:r>
          </a:p>
          <a:p>
            <a:pPr marL="0" marR="0" indent="0" algn="just">
              <a:lnSpc>
                <a:spcPts val="1500"/>
              </a:lnSpc>
              <a:spcBef>
                <a:spcPts val="855"/>
              </a:spcBef>
              <a:spcAft>
                <a:spcPts val="0"/>
              </a:spcAft>
              <a:tabLst>
                <a:tab pos="1005840" algn="r"/>
              </a:tabLst>
            </a:pPr>
            <a:r>
              <a:rPr lang="en-US" sz="1400" spc="0">
                <a:solidFill>
                  <a:srgbClr val="000000"/>
                </a:solidFill>
                <a:latin typeface="Calibri" panose="02020603050405020304" pitchFamily="2"/>
              </a:rPr>
              <a:t>mat 1 </a:t>
            </a:r>
          </a:p>
        </p:txBody>
      </p:sp>
      <p:sp>
        <p:nvSpPr>
          <p:cNvPr id="14" name="Text Placeholder 13"/>
          <p:cNvSpPr>
            <a:spLocks noGrp="1"/>
          </p:cNvSpPr>
          <p:nvPr>
            <p:ph type="body" idx="10"/>
          </p:nvPr>
        </p:nvSpPr>
        <p:spPr>
          <a:xfrm>
            <a:off x="6038215" y="3849370"/>
            <a:ext cx="1033145" cy="1867535"/>
          </a:xfrm>
          <a:prstGeom prst="rect">
            <a:avLst/>
          </a:prstGeom>
          <a:noFill/>
          <a:ln w="0" cmpd="sng">
            <a:noFill/>
            <a:prstDash val="solid"/>
          </a:ln>
        </p:spPr>
        <p:txBody>
          <a:bodyPr vert="horz" lIns="0" tIns="110490" rIns="0" bIns="0" anchor="t"/>
          <a:lstStyle/>
          <a:p>
            <a:pPr marL="0" marR="0" indent="0" algn="just">
              <a:lnSpc>
                <a:spcPts val="1500"/>
              </a:lnSpc>
              <a:spcAft>
                <a:spcPts val="0"/>
              </a:spcAft>
              <a:tabLst>
                <a:tab pos="1051560" algn="r"/>
              </a:tabLst>
            </a:pPr>
            <a:r>
              <a:rPr lang="en-US" sz="1400" spc="0">
                <a:solidFill>
                  <a:srgbClr val="000000"/>
                </a:solidFill>
                <a:latin typeface="Calibri" panose="02020603050405020304" pitchFamily="2"/>
              </a:rPr>
              <a:t>the 1 </a:t>
            </a:r>
          </a:p>
          <a:p>
            <a:pPr marL="0" marR="0" indent="0" algn="just">
              <a:lnSpc>
                <a:spcPts val="1500"/>
              </a:lnSpc>
              <a:spcBef>
                <a:spcPts val="1145"/>
              </a:spcBef>
              <a:spcAft>
                <a:spcPts val="0"/>
              </a:spcAft>
              <a:tabLst>
                <a:tab pos="1051560" algn="r"/>
              </a:tabLst>
            </a:pPr>
            <a:r>
              <a:rPr lang="en-US" sz="1400" spc="0">
                <a:solidFill>
                  <a:srgbClr val="000000"/>
                </a:solidFill>
                <a:latin typeface="Calibri" panose="02020603050405020304" pitchFamily="2"/>
              </a:rPr>
              <a:t>aardvark 1 </a:t>
            </a:r>
          </a:p>
          <a:p>
            <a:pPr marL="0" marR="0" indent="0" algn="just">
              <a:lnSpc>
                <a:spcPts val="1500"/>
              </a:lnSpc>
              <a:spcBef>
                <a:spcPts val="855"/>
              </a:spcBef>
              <a:spcAft>
                <a:spcPts val="0"/>
              </a:spcAft>
              <a:tabLst>
                <a:tab pos="1051560" algn="r"/>
              </a:tabLst>
            </a:pPr>
            <a:r>
              <a:rPr lang="en-US" sz="1400" spc="0">
                <a:solidFill>
                  <a:srgbClr val="000000"/>
                </a:solidFill>
                <a:latin typeface="Calibri" panose="02020603050405020304" pitchFamily="2"/>
              </a:rPr>
              <a:t>sat 1 </a:t>
            </a:r>
          </a:p>
          <a:p>
            <a:pPr marL="0" marR="0" indent="0" algn="just">
              <a:lnSpc>
                <a:spcPts val="1500"/>
              </a:lnSpc>
              <a:spcBef>
                <a:spcPts val="855"/>
              </a:spcBef>
              <a:spcAft>
                <a:spcPts val="0"/>
              </a:spcAft>
              <a:tabLst>
                <a:tab pos="1051560" algn="r"/>
              </a:tabLst>
            </a:pPr>
            <a:r>
              <a:rPr lang="en-US" sz="1400" spc="0">
                <a:solidFill>
                  <a:srgbClr val="000000"/>
                </a:solidFill>
                <a:latin typeface="Calibri" panose="02020603050405020304" pitchFamily="2"/>
              </a:rPr>
              <a:t>on 1 </a:t>
            </a:r>
          </a:p>
          <a:p>
            <a:pPr marL="0" marR="0" indent="0" algn="just">
              <a:lnSpc>
                <a:spcPts val="1500"/>
              </a:lnSpc>
              <a:spcBef>
                <a:spcPts val="855"/>
              </a:spcBef>
              <a:spcAft>
                <a:spcPts val="0"/>
              </a:spcAft>
              <a:tabLst>
                <a:tab pos="1051560" algn="r"/>
              </a:tabLst>
            </a:pPr>
            <a:r>
              <a:rPr lang="en-US" sz="1400" spc="0">
                <a:solidFill>
                  <a:srgbClr val="000000"/>
                </a:solidFill>
                <a:latin typeface="Calibri" panose="02020603050405020304" pitchFamily="2"/>
              </a:rPr>
              <a:t>the 1 </a:t>
            </a:r>
          </a:p>
          <a:p>
            <a:pPr marL="0" marR="0" indent="0" algn="just">
              <a:lnSpc>
                <a:spcPts val="1500"/>
              </a:lnSpc>
              <a:spcBef>
                <a:spcPts val="855"/>
              </a:spcBef>
              <a:spcAft>
                <a:spcPts val="0"/>
              </a:spcAft>
              <a:tabLst>
                <a:tab pos="1051560" algn="r"/>
              </a:tabLst>
            </a:pPr>
            <a:r>
              <a:rPr lang="en-US" sz="1400" spc="0">
                <a:solidFill>
                  <a:srgbClr val="000000"/>
                </a:solidFill>
                <a:latin typeface="Calibri" panose="02020603050405020304" pitchFamily="2"/>
              </a:rPr>
              <a:t>sofa 1 </a:t>
            </a:r>
          </a:p>
        </p:txBody>
      </p:sp>
      <p:sp>
        <p:nvSpPr>
          <p:cNvPr id="15" name="Text Placeholder 14"/>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1"79 </a:t>
            </a:r>
          </a:p>
        </p:txBody>
      </p:sp>
      <p:cxnSp>
        <p:nvCxnSpPr>
          <p:cNvPr id="16" name="Straight Connector 15"/>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3550920" y="3029585"/>
            <a:ext cx="1134110" cy="1127760"/>
          </a:xfrm>
          <a:prstGeom prst="rect">
            <a:avLst/>
          </a:prstGeom>
        </p:spPr>
      </p:pic>
      <p:pic>
        <p:nvPicPr>
          <p:cNvPr id="7" name="Picture 6"/>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spc="50">
                <a:solidFill>
                  <a:srgbClr val="107FA7"/>
                </a:solidFill>
                <a:latin typeface="Calibri" panose="02020603050405020304" pitchFamily="2"/>
              </a:rPr>
              <a:t>Example: Shuffle &amp; Sort </a:t>
            </a:r>
          </a:p>
        </p:txBody>
      </p:sp>
      <p:graphicFrame>
        <p:nvGraphicFramePr>
          <p:cNvPr id="4" name="Table 3"/>
          <p:cNvGraphicFramePr>
            <a:graphicFrameLocks noGrp="1"/>
          </p:cNvGraphicFramePr>
          <p:nvPr/>
        </p:nvGraphicFramePr>
        <p:xfrm>
          <a:off x="0" y="1306830"/>
          <a:ext cx="9144000" cy="3959860"/>
        </p:xfrm>
        <a:graphic>
          <a:graphicData uri="http://schemas.openxmlformats.org/drawingml/2006/table">
            <a:tbl>
              <a:tblPr/>
              <a:tblGrid>
                <a:gridCol w="1581785">
                  <a:extLst>
                    <a:ext uri="{9D8B030D-6E8A-4147-A177-3AD203B41FA5}">
                      <a16:colId xmlns:a16="http://schemas.microsoft.com/office/drawing/2014/main" val="20000"/>
                    </a:ext>
                  </a:extLst>
                </a:gridCol>
                <a:gridCol w="1469390">
                  <a:extLst>
                    <a:ext uri="{9D8B030D-6E8A-4147-A177-3AD203B41FA5}">
                      <a16:colId xmlns:a16="http://schemas.microsoft.com/office/drawing/2014/main" val="20001"/>
                    </a:ext>
                  </a:extLst>
                </a:gridCol>
                <a:gridCol w="499745">
                  <a:extLst>
                    <a:ext uri="{9D8B030D-6E8A-4147-A177-3AD203B41FA5}">
                      <a16:colId xmlns:a16="http://schemas.microsoft.com/office/drawing/2014/main" val="20002"/>
                    </a:ext>
                  </a:extLst>
                </a:gridCol>
                <a:gridCol w="1438910">
                  <a:extLst>
                    <a:ext uri="{9D8B030D-6E8A-4147-A177-3AD203B41FA5}">
                      <a16:colId xmlns:a16="http://schemas.microsoft.com/office/drawing/2014/main" val="20003"/>
                    </a:ext>
                  </a:extLst>
                </a:gridCol>
                <a:gridCol w="194437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tblGrid>
              <a:tr h="271780">
                <a:tc gridSpan="3">
                  <a:txBody>
                    <a:bodyPr/>
                    <a:lstStyle/>
                    <a:p>
                      <a:pPr marL="0" marR="426720" indent="0" algn="r">
                        <a:lnSpc>
                          <a:spcPts val="1700"/>
                        </a:lnSpc>
                        <a:spcBef>
                          <a:spcPts val="0"/>
                        </a:spcBef>
                        <a:spcAft>
                          <a:spcPts val="405"/>
                        </a:spcAft>
                      </a:pPr>
                      <a:r>
                        <a:rPr lang="en-US" sz="1950" spc="0">
                          <a:solidFill>
                            <a:srgbClr val="000000"/>
                          </a:solidFill>
                          <a:latin typeface="Calibri" panose="02020603050405020304" pitchFamily="2"/>
                        </a:rPr>
                        <a:t>Mapper Output </a:t>
                      </a:r>
                    </a:p>
                  </a:txBody>
                  <a:tcPr marL="0" marR="0" marT="0" marB="0" anchor="ctr">
                    <a:lnL w="0" cmpd="sng">
                      <a:noFill/>
                      <a:prstDash val="solid"/>
                    </a:lnL>
                    <a:lnR w="0" cmpd="sng">
                      <a:noFill/>
                      <a:prstDash val="solid"/>
                    </a:lnR>
                    <a:lnT w="0" cmpd="sng">
                      <a:noFill/>
                      <a:prstDash val="solid"/>
                    </a:lnT>
                    <a:lnB w="0" cmpd="sng">
                      <a:noFill/>
                      <a:prstDash val="solid"/>
                    </a:lnB>
                  </a:tcPr>
                </a:tc>
                <a:tc hMerge="1">
                  <a:txBody>
                    <a:bodyPr/>
                    <a:lstStyle/>
                    <a:p>
                      <a:endParaRPr/>
                    </a:p>
                  </a:txBody>
                  <a:tcPr/>
                </a:tc>
                <a:tc hMerge="1">
                  <a:txBody>
                    <a:bodyPr/>
                    <a:lstStyle/>
                    <a:p>
                      <a:endParaRPr/>
                    </a:p>
                  </a:txBody>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844550">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rowSpan="3">
                  <a:txBody>
                    <a:bodyPr/>
                    <a:lstStyle/>
                    <a:p>
                      <a:pPr marL="0" marR="365760" indent="0" algn="r">
                        <a:lnSpc>
                          <a:spcPts val="1500"/>
                        </a:lnSpc>
                        <a:spcBef>
                          <a:spcPts val="560"/>
                        </a:spcBef>
                        <a:spcAft>
                          <a:spcPts val="0"/>
                        </a:spcAft>
                        <a:tabLst>
                          <a:tab pos="1005840" algn="l"/>
                        </a:tabLst>
                      </a:pPr>
                      <a:r>
                        <a:rPr lang="en-US" sz="1400" spc="0">
                          <a:solidFill>
                            <a:srgbClr val="000000"/>
                          </a:solidFill>
                          <a:latin typeface="Calibri" panose="02020603050405020304" pitchFamily="2"/>
                        </a:rPr>
                        <a:t>the 1 </a:t>
                      </a:r>
                    </a:p>
                    <a:p>
                      <a:pPr marL="0" marR="365760" indent="0" algn="r">
                        <a:lnSpc>
                          <a:spcPts val="1500"/>
                        </a:lnSpc>
                        <a:spcBef>
                          <a:spcPts val="1145"/>
                        </a:spcBef>
                        <a:spcAft>
                          <a:spcPts val="0"/>
                        </a:spcAft>
                        <a:tabLst>
                          <a:tab pos="1005840" algn="l"/>
                        </a:tabLst>
                      </a:pPr>
                      <a:r>
                        <a:rPr lang="en-US" sz="1400" spc="0">
                          <a:solidFill>
                            <a:srgbClr val="000000"/>
                          </a:solidFill>
                          <a:latin typeface="Calibri" panose="02020603050405020304" pitchFamily="2"/>
                        </a:rPr>
                        <a:t>cat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sat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on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the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mat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the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aardvark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sat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on 1 </a:t>
                      </a:r>
                    </a:p>
                    <a:p>
                      <a:pPr marL="0" marR="365760" indent="0" algn="r">
                        <a:lnSpc>
                          <a:spcPts val="1500"/>
                        </a:lnSpc>
                        <a:spcBef>
                          <a:spcPts val="855"/>
                        </a:spcBef>
                        <a:spcAft>
                          <a:spcPts val="0"/>
                        </a:spcAft>
                        <a:tabLst>
                          <a:tab pos="1005840" algn="l"/>
                        </a:tabLst>
                      </a:pPr>
                      <a:r>
                        <a:rPr lang="en-US" sz="1400" spc="0">
                          <a:solidFill>
                            <a:srgbClr val="000000"/>
                          </a:solidFill>
                          <a:latin typeface="Calibri" panose="02020603050405020304" pitchFamily="2"/>
                        </a:rPr>
                        <a:t>the 1 </a:t>
                      </a:r>
                    </a:p>
                    <a:p>
                      <a:pPr marL="0" marR="365760" indent="0" algn="r">
                        <a:lnSpc>
                          <a:spcPts val="1500"/>
                        </a:lnSpc>
                        <a:spcBef>
                          <a:spcPts val="855"/>
                        </a:spcBef>
                        <a:spcAft>
                          <a:spcPts val="175"/>
                        </a:spcAft>
                        <a:tabLst>
                          <a:tab pos="1005840" algn="l"/>
                        </a:tabLst>
                      </a:pPr>
                      <a:r>
                        <a:rPr lang="en-US" sz="1400" spc="0">
                          <a:solidFill>
                            <a:srgbClr val="000000"/>
                          </a:solidFill>
                          <a:latin typeface="Calibri" panose="02020603050405020304" pitchFamily="2"/>
                        </a:rPr>
                        <a:t>sofa 1 </a:t>
                      </a:r>
                    </a:p>
                  </a:txBody>
                  <a:tcPr marL="0" marR="0" marT="0" marB="0">
                    <a:lnL w="0" cmpd="sng">
                      <a:noFill/>
                      <a:prstDash val="solid"/>
                    </a:lnL>
                    <a:lnR w="0" cmpd="sng">
                      <a:noFill/>
                      <a:prstDash val="solid"/>
                    </a:lnR>
                    <a:lnT w="12065" cmpd="sng">
                      <a:solidFill>
                        <a:srgbClr val="000000"/>
                      </a:solidFill>
                      <a:prstDash val="solid"/>
                    </a:lnT>
                    <a:lnB w="0" cmpd="sng">
                      <a:noFill/>
                      <a:prstDash val="solid"/>
                    </a:lnB>
                    <a:solidFill>
                      <a:srgbClr val="C3EBF9"/>
                    </a:solidFill>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gridSpan="2">
                  <a:txBody>
                    <a:bodyPr/>
                    <a:lstStyle/>
                    <a:p>
                      <a:pPr marL="97155" marR="0" indent="0" algn="l">
                        <a:lnSpc>
                          <a:spcPts val="2000"/>
                        </a:lnSpc>
                        <a:spcBef>
                          <a:spcPts val="4050"/>
                        </a:spcBef>
                        <a:spcAft>
                          <a:spcPts val="575"/>
                        </a:spcAft>
                      </a:pPr>
                      <a:r>
                        <a:rPr lang="en-US" sz="1950" spc="0">
                          <a:solidFill>
                            <a:srgbClr val="000000"/>
                          </a:solidFill>
                          <a:latin typeface="Calibri" panose="02020603050405020304" pitchFamily="2"/>
                        </a:rPr>
                        <a:t>Intermediate Data </a:t>
                      </a:r>
                    </a:p>
                  </a:txBody>
                  <a:tcPr marL="0" marR="0" marT="0" marB="0" anchor="b">
                    <a:lnL w="0" cmpd="sng">
                      <a:noFill/>
                      <a:prstDash val="solid"/>
                    </a:lnL>
                    <a:lnR w="0" cmpd="sng">
                      <a:noFill/>
                      <a:prstDash val="solid"/>
                    </a:lnR>
                    <a:lnT w="0" cmpd="sng">
                      <a:noFill/>
                      <a:prstDash val="solid"/>
                    </a:lnT>
                    <a:lnB w="0" cmpd="sng">
                      <a:noFill/>
                      <a:prstDash val="solid"/>
                    </a:lnB>
                  </a:tcPr>
                </a:tc>
                <a:tc hMerge="1">
                  <a:txBody>
                    <a:bodyPr/>
                    <a:lstStyle/>
                    <a:p>
                      <a:endParaRPr/>
                    </a:p>
                  </a:txBody>
                  <a:tcPr/>
                </a:tc>
                <a:extLst>
                  <a:ext uri="{0D108BD9-81ED-4DB2-BD59-A6C34878D82A}">
                    <a16:rowId xmlns:a16="http://schemas.microsoft.com/office/drawing/2014/main" val="10001"/>
                  </a:ext>
                </a:extLst>
              </a:tr>
              <a:tr h="2386330">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vMerge="1">
                  <a:txBody>
                    <a:bodyPr/>
                    <a:lstStyle/>
                    <a:p>
                      <a:endParaRPr/>
                    </a:p>
                  </a:txBody>
                  <a:tcPr marL="0" marR="0" marT="0" marB="0">
                    <a:lnL w="0" cmpd="sng">
                      <a:noFill/>
                      <a:prstDash val="solid"/>
                    </a:lnL>
                    <a:lnR w="0" cmpd="sng">
                      <a:noFill/>
                      <a:prstDash val="solid"/>
                    </a:lnR>
                    <a:lnT w="0" cmpd="sng">
                      <a:noFill/>
                      <a:prstDash val="solid"/>
                    </a:lnT>
                    <a:lnB w="0" cmpd="sng">
                      <a:noFill/>
                      <a:prstDash val="solid"/>
                    </a:lnB>
                    <a:solidFill>
                      <a:srgbClr val="C3EBF9"/>
                    </a:solidFill>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91440" marR="0" indent="0" algn="l">
                        <a:lnSpc>
                          <a:spcPts val="1600"/>
                        </a:lnSpc>
                        <a:spcBef>
                          <a:spcPts val="660"/>
                        </a:spcBef>
                        <a:spcAft>
                          <a:spcPts val="0"/>
                        </a:spcAft>
                      </a:pPr>
                      <a:r>
                        <a:rPr lang="en-US" sz="1600" spc="0">
                          <a:solidFill>
                            <a:srgbClr val="000000"/>
                          </a:solidFill>
                          <a:latin typeface="Calibri" panose="02020603050405020304" pitchFamily="2"/>
                        </a:rPr>
                        <a:t>aardvark 1 </a:t>
                      </a:r>
                    </a:p>
                    <a:p>
                      <a:pPr marL="91440" marR="0" indent="0" algn="l">
                        <a:lnSpc>
                          <a:spcPts val="1600"/>
                        </a:lnSpc>
                        <a:spcBef>
                          <a:spcPts val="1095"/>
                        </a:spcBef>
                        <a:spcAft>
                          <a:spcPts val="0"/>
                        </a:spcAft>
                        <a:tabLst>
                          <a:tab pos="1005840" algn="l"/>
                        </a:tabLst>
                      </a:pPr>
                      <a:r>
                        <a:rPr lang="en-US" sz="1600" spc="0">
                          <a:solidFill>
                            <a:srgbClr val="000000"/>
                          </a:solidFill>
                          <a:latin typeface="Calibri" panose="02020603050405020304" pitchFamily="2"/>
                        </a:rPr>
                        <a:t>cat 1 </a:t>
                      </a:r>
                    </a:p>
                    <a:p>
                      <a:pPr marL="91440" marR="0" indent="0" algn="l">
                        <a:lnSpc>
                          <a:spcPts val="1600"/>
                        </a:lnSpc>
                        <a:spcBef>
                          <a:spcPts val="1115"/>
                        </a:spcBef>
                        <a:spcAft>
                          <a:spcPts val="0"/>
                        </a:spcAft>
                        <a:tabLst>
                          <a:tab pos="1005840" algn="l"/>
                        </a:tabLst>
                      </a:pPr>
                      <a:r>
                        <a:rPr lang="en-US" sz="1600" spc="0">
                          <a:solidFill>
                            <a:srgbClr val="000000"/>
                          </a:solidFill>
                          <a:latin typeface="Calibri" panose="02020603050405020304" pitchFamily="2"/>
                        </a:rPr>
                        <a:t>mat 1 </a:t>
                      </a:r>
                    </a:p>
                    <a:p>
                      <a:pPr marL="91440" marR="0" indent="0" algn="l">
                        <a:lnSpc>
                          <a:spcPts val="1600"/>
                        </a:lnSpc>
                        <a:spcBef>
                          <a:spcPts val="1095"/>
                        </a:spcBef>
                        <a:spcAft>
                          <a:spcPts val="0"/>
                        </a:spcAft>
                        <a:tabLst>
                          <a:tab pos="1005840" algn="l"/>
                        </a:tabLst>
                      </a:pPr>
                      <a:r>
                        <a:rPr lang="en-US" sz="1600" spc="0">
                          <a:solidFill>
                            <a:srgbClr val="000000"/>
                          </a:solidFill>
                          <a:latin typeface="Calibri" panose="02020603050405020304" pitchFamily="2"/>
                        </a:rPr>
                        <a:t>on 1,1 </a:t>
                      </a:r>
                    </a:p>
                    <a:p>
                      <a:pPr marL="91440" marR="0" indent="0" algn="l">
                        <a:lnSpc>
                          <a:spcPts val="1600"/>
                        </a:lnSpc>
                        <a:spcBef>
                          <a:spcPts val="1090"/>
                        </a:spcBef>
                        <a:spcAft>
                          <a:spcPts val="0"/>
                        </a:spcAft>
                        <a:tabLst>
                          <a:tab pos="1005840" algn="l"/>
                        </a:tabLst>
                      </a:pPr>
                      <a:r>
                        <a:rPr lang="en-US" sz="1600" spc="0">
                          <a:solidFill>
                            <a:srgbClr val="000000"/>
                          </a:solidFill>
                          <a:latin typeface="Calibri" panose="02020603050405020304" pitchFamily="2"/>
                        </a:rPr>
                        <a:t>sat 1,1 </a:t>
                      </a:r>
                    </a:p>
                    <a:p>
                      <a:pPr marL="91440" marR="0" indent="0" algn="l">
                        <a:lnSpc>
                          <a:spcPts val="1600"/>
                        </a:lnSpc>
                        <a:spcBef>
                          <a:spcPts val="1045"/>
                        </a:spcBef>
                        <a:spcAft>
                          <a:spcPts val="0"/>
                        </a:spcAft>
                        <a:tabLst>
                          <a:tab pos="1005840" algn="l"/>
                        </a:tabLst>
                      </a:pPr>
                      <a:r>
                        <a:rPr lang="en-US" sz="1600" spc="0">
                          <a:solidFill>
                            <a:srgbClr val="000000"/>
                          </a:solidFill>
                          <a:latin typeface="Calibri" panose="02020603050405020304" pitchFamily="2"/>
                        </a:rPr>
                        <a:t>sofa 1 </a:t>
                      </a:r>
                    </a:p>
                    <a:p>
                      <a:pPr marL="91440" marR="0" indent="0" algn="l">
                        <a:lnSpc>
                          <a:spcPts val="1600"/>
                        </a:lnSpc>
                        <a:spcBef>
                          <a:spcPts val="1045"/>
                        </a:spcBef>
                        <a:spcAft>
                          <a:spcPts val="410"/>
                        </a:spcAft>
                        <a:tabLst>
                          <a:tab pos="1005840" algn="l"/>
                        </a:tabLst>
                      </a:pPr>
                      <a:r>
                        <a:rPr lang="en-US" sz="1600" spc="0">
                          <a:solidFill>
                            <a:srgbClr val="000000"/>
                          </a:solidFill>
                          <a:latin typeface="Calibri" panose="02020603050405020304" pitchFamily="2"/>
                        </a:rPr>
                        <a:t>the 1,1,1,1 </a:t>
                      </a:r>
                    </a:p>
                  </a:txBody>
                  <a:tcPr marL="0" marR="0" marT="0" marB="0">
                    <a:lnL w="0" cmpd="sng">
                      <a:noFill/>
                      <a:prstDash val="solid"/>
                    </a:lnL>
                    <a:lnR w="0" cmpd="sng">
                      <a:noFill/>
                      <a:prstDash val="solid"/>
                    </a:lnR>
                    <a:lnT w="0" cmpd="sng">
                      <a:noFill/>
                      <a:prstDash val="solid"/>
                    </a:lnT>
                    <a:lnB w="0" cmpd="sng">
                      <a:noFill/>
                      <a:prstDash val="solid"/>
                    </a:lnB>
                    <a:solidFill>
                      <a:srgbClr val="F6FFC3"/>
                    </a:solidFill>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2"/>
                  </a:ext>
                </a:extLst>
              </a:tr>
              <a:tr h="454660">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vMerge="1">
                  <a:txBody>
                    <a:bodyPr/>
                    <a:lstStyle/>
                    <a:p>
                      <a:endParaRPr/>
                    </a:p>
                  </a:txBody>
                  <a:tcPr marL="0" marR="0" marT="0" marB="0">
                    <a:lnL w="0" cmpd="sng">
                      <a:noFill/>
                      <a:prstDash val="solid"/>
                    </a:lnL>
                    <a:lnR w="0" cmpd="sng">
                      <a:noFill/>
                      <a:prstDash val="solid"/>
                    </a:lnR>
                    <a:lnT w="0" cmpd="sng">
                      <a:noFill/>
                      <a:prstDash val="solid"/>
                    </a:lnT>
                    <a:lnB w="0" cmpd="sng">
                      <a:noFill/>
                      <a:prstDash val="solid"/>
                    </a:lnB>
                    <a:solidFill>
                      <a:srgbClr val="C3EBF9"/>
                    </a:solidFill>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3"/>
                  </a:ext>
                </a:extLst>
              </a:tr>
            </a:tbl>
          </a:graphicData>
        </a:graphic>
      </p:graphicFrame>
      <p:sp>
        <p:nvSpPr>
          <p:cNvPr id="8" name="Text Placeholder 7"/>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1"80 </a:t>
            </a:r>
          </a:p>
        </p:txBody>
      </p:sp>
      <p:cxnSp>
        <p:nvCxnSpPr>
          <p:cNvPr id="9" name="Straight Connector 8"/>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5431790" y="1551305"/>
            <a:ext cx="1468755" cy="329565"/>
          </a:xfrm>
          <a:prstGeom prst="rect">
            <a:avLst/>
          </a:prstGeom>
          <a:solidFill>
            <a:srgbClr val="CCFFCC"/>
          </a:solidFill>
          <a:ln w="0" cmpd="sng">
            <a:noFill/>
            <a:prstDash val="solid"/>
          </a:ln>
        </p:spPr>
        <p:txBody>
          <a:bodyPr vert="horz" lIns="0" tIns="0" rIns="0" bIns="0" anchor="t"/>
          <a:lstStyle/>
          <a:p>
            <a:endParaRPr/>
          </a:p>
        </p:txBody>
      </p:sp>
      <p:sp>
        <p:nvSpPr>
          <p:cNvPr id="3" name="Text Placeholder 2"/>
          <p:cNvSpPr>
            <a:spLocks noGrp="1"/>
          </p:cNvSpPr>
          <p:nvPr>
            <p:ph type="body" idx="10"/>
          </p:nvPr>
        </p:nvSpPr>
        <p:spPr>
          <a:xfrm>
            <a:off x="5431790" y="2152015"/>
            <a:ext cx="1468755" cy="328930"/>
          </a:xfrm>
          <a:prstGeom prst="rect">
            <a:avLst/>
          </a:prstGeom>
          <a:solidFill>
            <a:srgbClr val="CCFFCC"/>
          </a:solidFill>
          <a:ln w="0" cmpd="sng">
            <a:noFill/>
            <a:prstDash val="solid"/>
          </a:ln>
        </p:spPr>
        <p:txBody>
          <a:bodyPr vert="horz" lIns="0" tIns="0" rIns="0" bIns="0" anchor="t"/>
          <a:lstStyle/>
          <a:p>
            <a:endParaRPr/>
          </a:p>
        </p:txBody>
      </p:sp>
      <p:sp>
        <p:nvSpPr>
          <p:cNvPr id="4" name="Text Placeholder 3"/>
          <p:cNvSpPr>
            <a:spLocks noGrp="1"/>
          </p:cNvSpPr>
          <p:nvPr>
            <p:ph type="body" idx="10"/>
          </p:nvPr>
        </p:nvSpPr>
        <p:spPr>
          <a:xfrm>
            <a:off x="5431790" y="3343910"/>
            <a:ext cx="1468755" cy="328930"/>
          </a:xfrm>
          <a:prstGeom prst="rect">
            <a:avLst/>
          </a:prstGeom>
          <a:solidFill>
            <a:srgbClr val="CCFFCC"/>
          </a:solidFill>
          <a:ln w="0" cmpd="sng">
            <a:noFill/>
            <a:prstDash val="solid"/>
          </a:ln>
        </p:spPr>
        <p:txBody>
          <a:bodyPr vert="horz" lIns="0" tIns="0" rIns="0" bIns="0" anchor="t"/>
          <a:lstStyle/>
          <a:p>
            <a:endParaRPr/>
          </a:p>
        </p:txBody>
      </p:sp>
      <p:sp>
        <p:nvSpPr>
          <p:cNvPr id="5" name="Text Placeholder 4"/>
          <p:cNvSpPr>
            <a:spLocks noGrp="1"/>
          </p:cNvSpPr>
          <p:nvPr>
            <p:ph type="body" idx="10"/>
          </p:nvPr>
        </p:nvSpPr>
        <p:spPr>
          <a:xfrm>
            <a:off x="5431790" y="3931920"/>
            <a:ext cx="1468755" cy="332105"/>
          </a:xfrm>
          <a:prstGeom prst="rect">
            <a:avLst/>
          </a:prstGeom>
          <a:solidFill>
            <a:srgbClr val="CCFFCC"/>
          </a:solidFill>
          <a:ln w="0" cmpd="sng">
            <a:noFill/>
            <a:prstDash val="solid"/>
          </a:ln>
        </p:spPr>
        <p:txBody>
          <a:bodyPr vert="horz" lIns="0" tIns="0" rIns="0" bIns="0" anchor="t"/>
          <a:lstStyle/>
          <a:p>
            <a:endParaRPr/>
          </a:p>
        </p:txBody>
      </p:sp>
      <p:sp>
        <p:nvSpPr>
          <p:cNvPr id="6" name="Text Placeholder 5"/>
          <p:cNvSpPr>
            <a:spLocks noGrp="1"/>
          </p:cNvSpPr>
          <p:nvPr>
            <p:ph type="body" idx="10"/>
          </p:nvPr>
        </p:nvSpPr>
        <p:spPr>
          <a:xfrm>
            <a:off x="5431790" y="4519930"/>
            <a:ext cx="1468755" cy="332740"/>
          </a:xfrm>
          <a:prstGeom prst="rect">
            <a:avLst/>
          </a:prstGeom>
          <a:solidFill>
            <a:srgbClr val="CCFFCC"/>
          </a:solidFill>
          <a:ln w="0" cmpd="sng">
            <a:noFill/>
            <a:prstDash val="solid"/>
          </a:ln>
        </p:spPr>
        <p:txBody>
          <a:bodyPr vert="horz" lIns="0" tIns="0" rIns="0" bIns="0" anchor="t"/>
          <a:lstStyle/>
          <a:p>
            <a:endParaRPr/>
          </a:p>
        </p:txBody>
      </p:sp>
      <p:sp>
        <p:nvSpPr>
          <p:cNvPr id="7" name="Text Placeholder 6"/>
          <p:cNvSpPr>
            <a:spLocks noGrp="1"/>
          </p:cNvSpPr>
          <p:nvPr>
            <p:ph type="body" idx="10"/>
          </p:nvPr>
        </p:nvSpPr>
        <p:spPr>
          <a:xfrm>
            <a:off x="5431790" y="5123815"/>
            <a:ext cx="1468755" cy="323215"/>
          </a:xfrm>
          <a:prstGeom prst="rect">
            <a:avLst/>
          </a:prstGeom>
          <a:solidFill>
            <a:srgbClr val="CCFFCC"/>
          </a:solidFill>
          <a:ln w="0" cmpd="sng">
            <a:noFill/>
            <a:prstDash val="solid"/>
          </a:ln>
        </p:spPr>
        <p:txBody>
          <a:bodyPr vert="horz" lIns="0" tIns="0" rIns="0" bIns="0" anchor="t"/>
          <a:lstStyle/>
          <a:p>
            <a:endParaRPr/>
          </a:p>
        </p:txBody>
      </p:sp>
      <p:pic>
        <p:nvPicPr>
          <p:cNvPr id="11" name="Picture 10"/>
          <p:cNvPicPr/>
          <p:nvPr/>
        </p:nvPicPr>
        <p:blipFill>
          <a:blip r:embed="rId2"/>
          <a:stretch>
            <a:fillRect/>
          </a:stretch>
        </p:blipFill>
        <p:spPr>
          <a:xfrm>
            <a:off x="441960" y="1459865"/>
            <a:ext cx="6458585" cy="4133215"/>
          </a:xfrm>
          <a:prstGeom prst="rect">
            <a:avLst/>
          </a:prstGeom>
        </p:spPr>
      </p:pic>
      <p:pic>
        <p:nvPicPr>
          <p:cNvPr id="31" name="Picture 30"/>
          <p:cNvPicPr/>
          <p:nvPr/>
        </p:nvPicPr>
        <p:blipFill>
          <a:blip r:embed="rId3"/>
          <a:stretch>
            <a:fillRect/>
          </a:stretch>
        </p:blipFill>
        <p:spPr>
          <a:xfrm>
            <a:off x="0" y="6226810"/>
            <a:ext cx="9144000" cy="631190"/>
          </a:xfrm>
          <a:prstGeom prst="rect">
            <a:avLst/>
          </a:prstGeom>
        </p:spPr>
      </p:pic>
      <p:sp>
        <p:nvSpPr>
          <p:cNvPr id="8" name="Text Placeholder 7"/>
          <p:cNvSpPr>
            <a:spLocks noGrp="1"/>
          </p:cNvSpPr>
          <p:nvPr>
            <p:ph type="body" idx="10"/>
          </p:nvPr>
        </p:nvSpPr>
        <p:spPr>
          <a:xfrm>
            <a:off x="0" y="431800"/>
            <a:ext cx="9144000" cy="692150"/>
          </a:xfrm>
          <a:prstGeom prst="rect">
            <a:avLst/>
          </a:prstGeom>
          <a:noFill/>
          <a:ln w="0" cmpd="sng">
            <a:noFill/>
            <a:prstDash val="solid"/>
          </a:ln>
        </p:spPr>
        <p:txBody>
          <a:bodyPr vert="horz" lIns="0" tIns="37465" rIns="0" bIns="0" anchor="t"/>
          <a:lstStyle/>
          <a:p>
            <a:pPr marL="457200" marR="0" indent="0" algn="l">
              <a:lnSpc>
                <a:spcPts val="2500"/>
              </a:lnSpc>
              <a:spcAft>
                <a:spcPts val="2635"/>
              </a:spcAft>
            </a:pPr>
            <a:r>
              <a:rPr lang="en-US" sz="2350" spc="10">
                <a:solidFill>
                  <a:srgbClr val="107FA7"/>
                </a:solidFill>
                <a:latin typeface="Calibri" panose="02020603050405020304" pitchFamily="2"/>
              </a:rPr>
              <a:t>Example: SumReducer </a:t>
            </a:r>
          </a:p>
        </p:txBody>
      </p:sp>
      <p:sp>
        <p:nvSpPr>
          <p:cNvPr id="9" name="Text Placeholder 8"/>
          <p:cNvSpPr>
            <a:spLocks noGrp="1"/>
          </p:cNvSpPr>
          <p:nvPr>
            <p:ph type="body" idx="10"/>
          </p:nvPr>
        </p:nvSpPr>
        <p:spPr>
          <a:xfrm>
            <a:off x="5382895" y="1123950"/>
            <a:ext cx="1638300" cy="335915"/>
          </a:xfrm>
          <a:prstGeom prst="rect">
            <a:avLst/>
          </a:prstGeom>
          <a:noFill/>
          <a:ln w="0" cmpd="sng">
            <a:noFill/>
            <a:prstDash val="solid"/>
          </a:ln>
        </p:spPr>
        <p:txBody>
          <a:bodyPr vert="horz" lIns="0" tIns="24130" rIns="0" bIns="0" anchor="t"/>
          <a:lstStyle/>
          <a:p>
            <a:pPr marL="0" marR="0" indent="0" algn="l">
              <a:lnSpc>
                <a:spcPts val="2000"/>
              </a:lnSpc>
              <a:spcAft>
                <a:spcPts val="380"/>
              </a:spcAft>
            </a:pPr>
            <a:r>
              <a:rPr lang="en-US" sz="1950" spc="-30">
                <a:solidFill>
                  <a:srgbClr val="000000"/>
                </a:solidFill>
                <a:latin typeface="Calibri" panose="02020603050405020304" pitchFamily="2"/>
              </a:rPr>
              <a:t>Reducer Output </a:t>
            </a:r>
          </a:p>
        </p:txBody>
      </p:sp>
      <p:sp>
        <p:nvSpPr>
          <p:cNvPr id="12" name="Text Placeholder 11"/>
          <p:cNvSpPr>
            <a:spLocks noGrp="1"/>
          </p:cNvSpPr>
          <p:nvPr>
            <p:ph type="body" idx="10"/>
          </p:nvPr>
        </p:nvSpPr>
        <p:spPr>
          <a:xfrm>
            <a:off x="3810000" y="160782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13" name="Text Placeholder 12"/>
          <p:cNvSpPr>
            <a:spLocks noGrp="1"/>
          </p:cNvSpPr>
          <p:nvPr>
            <p:ph type="body" idx="10"/>
          </p:nvPr>
        </p:nvSpPr>
        <p:spPr>
          <a:xfrm>
            <a:off x="5528945" y="1598295"/>
            <a:ext cx="1091565"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00">
                <a:solidFill>
                  <a:srgbClr val="000000"/>
                </a:solidFill>
                <a:latin typeface="Calibri" panose="02020603050405020304" pitchFamily="2"/>
              </a:rPr>
              <a:t>aardvark 1 </a:t>
            </a:r>
          </a:p>
        </p:txBody>
      </p:sp>
      <p:sp>
        <p:nvSpPr>
          <p:cNvPr id="14" name="Text Placeholder 13"/>
          <p:cNvSpPr>
            <a:spLocks noGrp="1"/>
          </p:cNvSpPr>
          <p:nvPr>
            <p:ph type="body" idx="10"/>
          </p:nvPr>
        </p:nvSpPr>
        <p:spPr>
          <a:xfrm>
            <a:off x="472440" y="2126615"/>
            <a:ext cx="1859280" cy="281305"/>
          </a:xfrm>
          <a:prstGeom prst="rect">
            <a:avLst/>
          </a:prstGeom>
          <a:noFill/>
          <a:ln w="0" cmpd="sng">
            <a:noFill/>
            <a:prstDash val="solid"/>
          </a:ln>
        </p:spPr>
        <p:txBody>
          <a:bodyPr vert="horz" lIns="0" tIns="24130" rIns="0" bIns="0" anchor="t"/>
          <a:lstStyle/>
          <a:p>
            <a:pPr marL="0" marR="0" indent="0" algn="l">
              <a:lnSpc>
                <a:spcPts val="2000"/>
              </a:lnSpc>
              <a:spcAft>
                <a:spcPts val="0"/>
              </a:spcAft>
            </a:pPr>
            <a:r>
              <a:rPr lang="en-US" sz="1950" spc="-30">
                <a:solidFill>
                  <a:srgbClr val="000000"/>
                </a:solidFill>
                <a:latin typeface="Calibri" panose="02020603050405020304" pitchFamily="2"/>
              </a:rPr>
              <a:t>Intermediate Data </a:t>
            </a:r>
          </a:p>
        </p:txBody>
      </p:sp>
      <p:sp>
        <p:nvSpPr>
          <p:cNvPr id="15" name="Text Placeholder 14"/>
          <p:cNvSpPr>
            <a:spLocks noGrp="1"/>
          </p:cNvSpPr>
          <p:nvPr>
            <p:ph type="body" idx="10"/>
          </p:nvPr>
        </p:nvSpPr>
        <p:spPr>
          <a:xfrm>
            <a:off x="3810000" y="220218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16" name="Text Placeholder 15"/>
          <p:cNvSpPr>
            <a:spLocks noGrp="1"/>
          </p:cNvSpPr>
          <p:nvPr>
            <p:ph type="body" idx="10"/>
          </p:nvPr>
        </p:nvSpPr>
        <p:spPr>
          <a:xfrm>
            <a:off x="5528945" y="2202180"/>
            <a:ext cx="1091565" cy="224155"/>
          </a:xfrm>
          <a:prstGeom prst="rect">
            <a:avLst/>
          </a:prstGeom>
          <a:noFill/>
          <a:ln w="0" cmpd="sng">
            <a:noFill/>
            <a:prstDash val="solid"/>
          </a:ln>
        </p:spPr>
        <p:txBody>
          <a:bodyPr vert="horz" lIns="0" tIns="21590" rIns="0" bIns="0" anchor="t"/>
          <a:lstStyle/>
          <a:p>
            <a:pPr marL="0" marR="0" indent="0" algn="l">
              <a:lnSpc>
                <a:spcPts val="1600"/>
              </a:lnSpc>
              <a:spcAft>
                <a:spcPts val="0"/>
              </a:spcAft>
              <a:tabLst>
                <a:tab pos="1097280" algn="r"/>
              </a:tabLst>
            </a:pPr>
            <a:r>
              <a:rPr lang="en-US" sz="1600" spc="0">
                <a:solidFill>
                  <a:srgbClr val="000000"/>
                </a:solidFill>
                <a:latin typeface="Calibri" panose="02020603050405020304" pitchFamily="2"/>
              </a:rPr>
              <a:t>cat 1 </a:t>
            </a:r>
          </a:p>
        </p:txBody>
      </p:sp>
      <p:sp>
        <p:nvSpPr>
          <p:cNvPr id="17" name="Text Placeholder 16"/>
          <p:cNvSpPr>
            <a:spLocks noGrp="1"/>
          </p:cNvSpPr>
          <p:nvPr>
            <p:ph type="body" idx="10"/>
          </p:nvPr>
        </p:nvSpPr>
        <p:spPr>
          <a:xfrm>
            <a:off x="3810000" y="279654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18" name="Text Placeholder 17"/>
          <p:cNvSpPr>
            <a:spLocks noGrp="1"/>
          </p:cNvSpPr>
          <p:nvPr>
            <p:ph type="body" idx="10"/>
          </p:nvPr>
        </p:nvSpPr>
        <p:spPr>
          <a:xfrm>
            <a:off x="5434330" y="2790190"/>
            <a:ext cx="1466215" cy="224155"/>
          </a:xfrm>
          <a:prstGeom prst="rect">
            <a:avLst/>
          </a:prstGeom>
          <a:noFill/>
          <a:ln w="0" cmpd="sng">
            <a:noFill/>
            <a:prstDash val="solid"/>
          </a:ln>
        </p:spPr>
        <p:txBody>
          <a:bodyPr vert="horz" lIns="0" tIns="21590" rIns="0" bIns="0" anchor="t"/>
          <a:lstStyle/>
          <a:p>
            <a:pPr marL="91440" marR="0" indent="0" algn="l">
              <a:lnSpc>
                <a:spcPts val="1500"/>
              </a:lnSpc>
              <a:spcAft>
                <a:spcPts val="0"/>
              </a:spcAft>
              <a:tabLst>
                <a:tab pos="1097280" algn="l"/>
              </a:tabLst>
            </a:pPr>
            <a:r>
              <a:rPr lang="en-US" sz="1600" spc="-35">
                <a:solidFill>
                  <a:srgbClr val="000000"/>
                </a:solidFill>
                <a:latin typeface="Calibri" panose="02020603050405020304" pitchFamily="2"/>
              </a:rPr>
              <a:t>mat 1 </a:t>
            </a:r>
          </a:p>
        </p:txBody>
      </p:sp>
      <p:sp>
        <p:nvSpPr>
          <p:cNvPr id="19" name="Text Placeholder 18"/>
          <p:cNvSpPr>
            <a:spLocks noGrp="1"/>
          </p:cNvSpPr>
          <p:nvPr>
            <p:ph type="body" idx="10"/>
          </p:nvPr>
        </p:nvSpPr>
        <p:spPr>
          <a:xfrm>
            <a:off x="3810000" y="339090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20" name="Text Placeholder 19"/>
          <p:cNvSpPr>
            <a:spLocks noGrp="1"/>
          </p:cNvSpPr>
          <p:nvPr>
            <p:ph type="body" idx="10"/>
          </p:nvPr>
        </p:nvSpPr>
        <p:spPr>
          <a:xfrm>
            <a:off x="5528945" y="3394075"/>
            <a:ext cx="1091565" cy="224155"/>
          </a:xfrm>
          <a:prstGeom prst="rect">
            <a:avLst/>
          </a:prstGeom>
          <a:noFill/>
          <a:ln w="0" cmpd="sng">
            <a:noFill/>
            <a:prstDash val="solid"/>
          </a:ln>
        </p:spPr>
        <p:txBody>
          <a:bodyPr vert="horz" lIns="0" tIns="21590" rIns="0" bIns="0" anchor="t"/>
          <a:lstStyle/>
          <a:p>
            <a:pPr marL="0" marR="0" indent="0" algn="l">
              <a:lnSpc>
                <a:spcPts val="1500"/>
              </a:lnSpc>
              <a:spcAft>
                <a:spcPts val="0"/>
              </a:spcAft>
              <a:tabLst>
                <a:tab pos="1097280" algn="r"/>
              </a:tabLst>
            </a:pPr>
            <a:r>
              <a:rPr lang="en-US" sz="1600" spc="0">
                <a:solidFill>
                  <a:srgbClr val="000000"/>
                </a:solidFill>
                <a:latin typeface="Calibri" panose="02020603050405020304" pitchFamily="2"/>
              </a:rPr>
              <a:t>on 2 </a:t>
            </a:r>
          </a:p>
        </p:txBody>
      </p:sp>
      <p:sp>
        <p:nvSpPr>
          <p:cNvPr id="21" name="Text Placeholder 20"/>
          <p:cNvSpPr>
            <a:spLocks noGrp="1"/>
          </p:cNvSpPr>
          <p:nvPr>
            <p:ph type="body" idx="10"/>
          </p:nvPr>
        </p:nvSpPr>
        <p:spPr>
          <a:xfrm>
            <a:off x="3810000" y="398526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22" name="Text Placeholder 21"/>
          <p:cNvSpPr>
            <a:spLocks noGrp="1"/>
          </p:cNvSpPr>
          <p:nvPr>
            <p:ph type="body" idx="10"/>
          </p:nvPr>
        </p:nvSpPr>
        <p:spPr>
          <a:xfrm>
            <a:off x="5528945" y="3982085"/>
            <a:ext cx="1091565" cy="224155"/>
          </a:xfrm>
          <a:prstGeom prst="rect">
            <a:avLst/>
          </a:prstGeom>
          <a:noFill/>
          <a:ln w="0" cmpd="sng">
            <a:noFill/>
            <a:prstDash val="solid"/>
          </a:ln>
        </p:spPr>
        <p:txBody>
          <a:bodyPr vert="horz" lIns="0" tIns="21590" rIns="0" bIns="0" anchor="t"/>
          <a:lstStyle/>
          <a:p>
            <a:pPr marL="0" marR="0" indent="0" algn="l">
              <a:lnSpc>
                <a:spcPts val="1600"/>
              </a:lnSpc>
              <a:spcAft>
                <a:spcPts val="0"/>
              </a:spcAft>
              <a:tabLst>
                <a:tab pos="1097280" algn="r"/>
              </a:tabLst>
            </a:pPr>
            <a:r>
              <a:rPr lang="en-US" sz="1600" spc="0">
                <a:solidFill>
                  <a:srgbClr val="000000"/>
                </a:solidFill>
                <a:latin typeface="Calibri" panose="02020603050405020304" pitchFamily="2"/>
              </a:rPr>
              <a:t>sat 2 </a:t>
            </a:r>
          </a:p>
        </p:txBody>
      </p:sp>
      <p:sp>
        <p:nvSpPr>
          <p:cNvPr id="23" name="Text Placeholder 22"/>
          <p:cNvSpPr>
            <a:spLocks noGrp="1"/>
          </p:cNvSpPr>
          <p:nvPr>
            <p:ph type="body" idx="10"/>
          </p:nvPr>
        </p:nvSpPr>
        <p:spPr>
          <a:xfrm>
            <a:off x="3810000" y="4579620"/>
            <a:ext cx="554990" cy="224155"/>
          </a:xfrm>
          <a:prstGeom prst="rect">
            <a:avLst/>
          </a:prstGeom>
          <a:noFill/>
          <a:ln w="0" cmpd="sng">
            <a:noFill/>
            <a:prstDash val="solid"/>
          </a:ln>
        </p:spPr>
        <p:txBody>
          <a:bodyPr vert="horz" lIns="0" tIns="21590" rIns="0" bIns="0" anchor="t"/>
          <a:lstStyle/>
          <a:p>
            <a:pPr marL="0" marR="0" indent="0" algn="l">
              <a:lnSpc>
                <a:spcPts val="1600"/>
              </a:lnSpc>
              <a:spcAft>
                <a:spcPts val="0"/>
              </a:spcAft>
            </a:pPr>
            <a:r>
              <a:rPr lang="en-US" sz="1600" spc="-110">
                <a:solidFill>
                  <a:srgbClr val="FFFFFF"/>
                </a:solidFill>
                <a:latin typeface="Calibri" panose="02020603050405020304" pitchFamily="2"/>
              </a:rPr>
              <a:t>reduce </a:t>
            </a:r>
          </a:p>
        </p:txBody>
      </p:sp>
      <p:sp>
        <p:nvSpPr>
          <p:cNvPr id="24" name="Text Placeholder 23"/>
          <p:cNvSpPr>
            <a:spLocks noGrp="1"/>
          </p:cNvSpPr>
          <p:nvPr>
            <p:ph type="body" idx="10"/>
          </p:nvPr>
        </p:nvSpPr>
        <p:spPr>
          <a:xfrm>
            <a:off x="5528945" y="4570095"/>
            <a:ext cx="1091565" cy="224155"/>
          </a:xfrm>
          <a:prstGeom prst="rect">
            <a:avLst/>
          </a:prstGeom>
          <a:noFill/>
          <a:ln w="0" cmpd="sng">
            <a:noFill/>
            <a:prstDash val="solid"/>
          </a:ln>
        </p:spPr>
        <p:txBody>
          <a:bodyPr vert="horz" lIns="0" tIns="21590" rIns="0" bIns="0" anchor="t"/>
          <a:lstStyle/>
          <a:p>
            <a:pPr marL="0" marR="0" indent="0" algn="l">
              <a:lnSpc>
                <a:spcPts val="1600"/>
              </a:lnSpc>
              <a:spcAft>
                <a:spcPts val="0"/>
              </a:spcAft>
              <a:tabLst>
                <a:tab pos="1097280" algn="r"/>
              </a:tabLst>
            </a:pPr>
            <a:r>
              <a:rPr lang="en-US" sz="1600" spc="0">
                <a:solidFill>
                  <a:srgbClr val="000000"/>
                </a:solidFill>
                <a:latin typeface="Calibri" panose="02020603050405020304" pitchFamily="2"/>
              </a:rPr>
              <a:t>sofa 1 </a:t>
            </a:r>
          </a:p>
        </p:txBody>
      </p:sp>
      <p:sp>
        <p:nvSpPr>
          <p:cNvPr id="25" name="Text Placeholder 24"/>
          <p:cNvSpPr>
            <a:spLocks noGrp="1"/>
          </p:cNvSpPr>
          <p:nvPr>
            <p:ph type="body" idx="10"/>
          </p:nvPr>
        </p:nvSpPr>
        <p:spPr>
          <a:xfrm>
            <a:off x="3810000" y="5177155"/>
            <a:ext cx="554990" cy="224155"/>
          </a:xfrm>
          <a:prstGeom prst="rect">
            <a:avLst/>
          </a:prstGeom>
          <a:noFill/>
          <a:ln w="0" cmpd="sng">
            <a:noFill/>
            <a:prstDash val="solid"/>
          </a:ln>
        </p:spPr>
        <p:txBody>
          <a:bodyPr vert="horz" lIns="0" tIns="21590" rIns="0" bIns="0" anchor="t"/>
          <a:lstStyle/>
          <a:p>
            <a:pPr marL="0" marR="0" indent="0" algn="l">
              <a:lnSpc>
                <a:spcPts val="1500"/>
              </a:lnSpc>
              <a:spcAft>
                <a:spcPts val="0"/>
              </a:spcAft>
            </a:pPr>
            <a:r>
              <a:rPr lang="en-US" sz="1600" spc="-110">
                <a:solidFill>
                  <a:srgbClr val="FFFFFF"/>
                </a:solidFill>
                <a:latin typeface="Calibri" panose="02020603050405020304" pitchFamily="2"/>
              </a:rPr>
              <a:t>reduce </a:t>
            </a:r>
          </a:p>
        </p:txBody>
      </p:sp>
      <p:sp>
        <p:nvSpPr>
          <p:cNvPr id="26" name="Text Placeholder 25"/>
          <p:cNvSpPr>
            <a:spLocks noGrp="1"/>
          </p:cNvSpPr>
          <p:nvPr>
            <p:ph type="body" idx="10"/>
          </p:nvPr>
        </p:nvSpPr>
        <p:spPr>
          <a:xfrm>
            <a:off x="5525770" y="5173980"/>
            <a:ext cx="1097280" cy="224155"/>
          </a:xfrm>
          <a:prstGeom prst="rect">
            <a:avLst/>
          </a:prstGeom>
          <a:noFill/>
          <a:ln w="0" cmpd="sng">
            <a:noFill/>
            <a:prstDash val="solid"/>
          </a:ln>
        </p:spPr>
        <p:txBody>
          <a:bodyPr vert="horz" lIns="0" tIns="21590" rIns="0" bIns="0" anchor="t"/>
          <a:lstStyle/>
          <a:p>
            <a:pPr marL="0" marR="0" indent="0" algn="l">
              <a:lnSpc>
                <a:spcPts val="1600"/>
              </a:lnSpc>
              <a:spcAft>
                <a:spcPts val="0"/>
              </a:spcAft>
              <a:tabLst>
                <a:tab pos="1097280" algn="r"/>
              </a:tabLst>
            </a:pPr>
            <a:r>
              <a:rPr lang="en-US" sz="1600" spc="0">
                <a:solidFill>
                  <a:srgbClr val="000000"/>
                </a:solidFill>
                <a:latin typeface="Calibri" panose="02020603050405020304" pitchFamily="2"/>
              </a:rPr>
              <a:t>the 4 </a:t>
            </a:r>
          </a:p>
        </p:txBody>
      </p:sp>
      <p:sp>
        <p:nvSpPr>
          <p:cNvPr id="27" name="Text Placeholder 26"/>
          <p:cNvSpPr>
            <a:spLocks noGrp="1"/>
          </p:cNvSpPr>
          <p:nvPr>
            <p:ph type="body" idx="10"/>
          </p:nvPr>
        </p:nvSpPr>
        <p:spPr>
          <a:xfrm>
            <a:off x="536575" y="2632075"/>
            <a:ext cx="1468755" cy="2266315"/>
          </a:xfrm>
          <a:prstGeom prst="rect">
            <a:avLst/>
          </a:prstGeom>
          <a:noFill/>
          <a:ln w="0" cmpd="sng">
            <a:noFill/>
            <a:prstDash val="solid"/>
          </a:ln>
        </p:spPr>
        <p:txBody>
          <a:bodyPr vert="horz" lIns="0" tIns="21590" rIns="0" bIns="0" anchor="t"/>
          <a:lstStyle/>
          <a:p>
            <a:pPr marL="0" marR="0" indent="0" algn="just">
              <a:lnSpc>
                <a:spcPts val="1600"/>
              </a:lnSpc>
              <a:spcAft>
                <a:spcPts val="0"/>
              </a:spcAft>
            </a:pPr>
            <a:r>
              <a:rPr lang="en-US" sz="1600" spc="90">
                <a:solidFill>
                  <a:srgbClr val="000000"/>
                </a:solidFill>
                <a:latin typeface="Calibri" panose="02020603050405020304" pitchFamily="2"/>
              </a:rPr>
              <a:t>aardvark 1 </a:t>
            </a:r>
          </a:p>
          <a:p>
            <a:pPr marL="0" marR="0" indent="0" algn="just">
              <a:lnSpc>
                <a:spcPts val="1600"/>
              </a:lnSpc>
              <a:spcBef>
                <a:spcPts val="1090"/>
              </a:spcBef>
              <a:spcAft>
                <a:spcPts val="0"/>
              </a:spcAft>
              <a:tabLst>
                <a:tab pos="914400" algn="l"/>
              </a:tabLst>
            </a:pPr>
            <a:r>
              <a:rPr lang="en-US" sz="1600" spc="-15">
                <a:solidFill>
                  <a:srgbClr val="000000"/>
                </a:solidFill>
                <a:latin typeface="Calibri" panose="02020603050405020304" pitchFamily="2"/>
              </a:rPr>
              <a:t>cat 1 </a:t>
            </a:r>
          </a:p>
          <a:p>
            <a:pPr marL="0" marR="0" indent="0" algn="just">
              <a:lnSpc>
                <a:spcPts val="1600"/>
              </a:lnSpc>
              <a:spcBef>
                <a:spcPts val="1095"/>
              </a:spcBef>
              <a:spcAft>
                <a:spcPts val="0"/>
              </a:spcAft>
              <a:tabLst>
                <a:tab pos="914400" algn="l"/>
              </a:tabLst>
            </a:pPr>
            <a:r>
              <a:rPr lang="en-US" sz="1600" spc="-25">
                <a:solidFill>
                  <a:srgbClr val="000000"/>
                </a:solidFill>
                <a:latin typeface="Calibri" panose="02020603050405020304" pitchFamily="2"/>
              </a:rPr>
              <a:t>mat 1 </a:t>
            </a:r>
          </a:p>
          <a:p>
            <a:pPr marL="0" marR="0" indent="0" algn="just">
              <a:lnSpc>
                <a:spcPts val="1600"/>
              </a:lnSpc>
              <a:spcBef>
                <a:spcPts val="1115"/>
              </a:spcBef>
              <a:spcAft>
                <a:spcPts val="0"/>
              </a:spcAft>
              <a:tabLst>
                <a:tab pos="914400" algn="l"/>
              </a:tabLst>
            </a:pPr>
            <a:r>
              <a:rPr lang="en-US" sz="1600" spc="-15">
                <a:solidFill>
                  <a:srgbClr val="000000"/>
                </a:solidFill>
                <a:latin typeface="Calibri" panose="02020603050405020304" pitchFamily="2"/>
              </a:rPr>
              <a:t>on 1,1 </a:t>
            </a:r>
          </a:p>
          <a:p>
            <a:pPr marL="0" marR="0" indent="0" algn="just">
              <a:lnSpc>
                <a:spcPts val="1600"/>
              </a:lnSpc>
              <a:spcBef>
                <a:spcPts val="1095"/>
              </a:spcBef>
              <a:spcAft>
                <a:spcPts val="0"/>
              </a:spcAft>
              <a:tabLst>
                <a:tab pos="914400" algn="l"/>
              </a:tabLst>
            </a:pPr>
            <a:r>
              <a:rPr lang="en-US" sz="1600" spc="-15">
                <a:solidFill>
                  <a:srgbClr val="000000"/>
                </a:solidFill>
                <a:latin typeface="Calibri" panose="02020603050405020304" pitchFamily="2"/>
              </a:rPr>
              <a:t>sat 1,1 </a:t>
            </a:r>
          </a:p>
          <a:p>
            <a:pPr marL="0" marR="0" indent="0" algn="just">
              <a:lnSpc>
                <a:spcPts val="1600"/>
              </a:lnSpc>
              <a:spcBef>
                <a:spcPts val="1045"/>
              </a:spcBef>
              <a:spcAft>
                <a:spcPts val="0"/>
              </a:spcAft>
              <a:tabLst>
                <a:tab pos="914400" algn="l"/>
              </a:tabLst>
            </a:pPr>
            <a:r>
              <a:rPr lang="en-US" sz="1600" spc="-15">
                <a:solidFill>
                  <a:srgbClr val="000000"/>
                </a:solidFill>
                <a:latin typeface="Calibri" panose="02020603050405020304" pitchFamily="2"/>
              </a:rPr>
              <a:t>sofa 1 </a:t>
            </a:r>
          </a:p>
          <a:p>
            <a:pPr marL="0" marR="0" indent="0" algn="just">
              <a:lnSpc>
                <a:spcPts val="1600"/>
              </a:lnSpc>
              <a:spcBef>
                <a:spcPts val="1045"/>
              </a:spcBef>
              <a:spcAft>
                <a:spcPts val="0"/>
              </a:spcAft>
              <a:tabLst>
                <a:tab pos="914400" algn="l"/>
              </a:tabLst>
            </a:pPr>
            <a:r>
              <a:rPr lang="en-US" sz="1600" spc="-60">
                <a:solidFill>
                  <a:srgbClr val="000000"/>
                </a:solidFill>
                <a:latin typeface="Calibri" panose="02020603050405020304" pitchFamily="2"/>
              </a:rPr>
              <a:t>the 1,1,1,1 </a:t>
            </a:r>
          </a:p>
        </p:txBody>
      </p:sp>
      <p:sp>
        <p:nvSpPr>
          <p:cNvPr id="28" name="Text Placeholder 27"/>
          <p:cNvSpPr>
            <a:spLocks noGrp="1"/>
          </p:cNvSpPr>
          <p:nvPr>
            <p:ph type="body" idx="10"/>
          </p:nvPr>
        </p:nvSpPr>
        <p:spPr>
          <a:xfrm>
            <a:off x="7425055" y="1459865"/>
            <a:ext cx="1409700" cy="1009015"/>
          </a:xfrm>
          <a:prstGeom prst="rect">
            <a:avLst/>
          </a:prstGeom>
          <a:noFill/>
          <a:ln w="0" cmpd="sng">
            <a:noFill/>
            <a:prstDash val="solid"/>
          </a:ln>
        </p:spPr>
        <p:txBody>
          <a:bodyPr vert="horz" lIns="0" tIns="684530" rIns="0" bIns="0" anchor="t"/>
          <a:lstStyle/>
          <a:p>
            <a:pPr marL="91440" marR="0" indent="0" algn="l">
              <a:lnSpc>
                <a:spcPts val="2000"/>
              </a:lnSpc>
              <a:spcAft>
                <a:spcPts val="530"/>
              </a:spcAft>
            </a:pPr>
            <a:r>
              <a:rPr lang="en-US" sz="1950" spc="5">
                <a:solidFill>
                  <a:srgbClr val="000000"/>
                </a:solidFill>
                <a:latin typeface="Calibri" panose="02020603050405020304" pitchFamily="2"/>
              </a:rPr>
              <a:t>Final Result </a:t>
            </a:r>
          </a:p>
        </p:txBody>
      </p:sp>
      <p:sp>
        <p:nvSpPr>
          <p:cNvPr id="29" name="Text Placeholder 28"/>
          <p:cNvSpPr>
            <a:spLocks noGrp="1"/>
          </p:cNvSpPr>
          <p:nvPr>
            <p:ph type="body" idx="10"/>
          </p:nvPr>
        </p:nvSpPr>
        <p:spPr>
          <a:xfrm>
            <a:off x="7425055" y="2468880"/>
            <a:ext cx="1409700" cy="2362200"/>
          </a:xfrm>
          <a:prstGeom prst="rect">
            <a:avLst/>
          </a:prstGeom>
          <a:solidFill>
            <a:srgbClr val="D9D9D9"/>
          </a:solidFill>
          <a:ln w="0" cmpd="sng">
            <a:noFill/>
            <a:prstDash val="solid"/>
          </a:ln>
        </p:spPr>
        <p:txBody>
          <a:bodyPr vert="horz" lIns="0" tIns="56515" rIns="0" bIns="0" anchor="t"/>
          <a:lstStyle/>
          <a:p>
            <a:pPr marL="91440" marR="0" indent="0" algn="just">
              <a:lnSpc>
                <a:spcPts val="1600"/>
              </a:lnSpc>
              <a:spcAft>
                <a:spcPts val="0"/>
              </a:spcAft>
            </a:pPr>
            <a:r>
              <a:rPr lang="en-US" sz="1600" spc="90">
                <a:solidFill>
                  <a:srgbClr val="000000"/>
                </a:solidFill>
                <a:latin typeface="Calibri" panose="02020603050405020304" pitchFamily="2"/>
              </a:rPr>
              <a:t>aardvark 1 </a:t>
            </a:r>
          </a:p>
          <a:p>
            <a:pPr marL="91440" marR="0" indent="0" algn="just">
              <a:lnSpc>
                <a:spcPts val="1600"/>
              </a:lnSpc>
              <a:spcBef>
                <a:spcPts val="1120"/>
              </a:spcBef>
              <a:spcAft>
                <a:spcPts val="0"/>
              </a:spcAft>
              <a:tabLst>
                <a:tab pos="960120" algn="l"/>
              </a:tabLst>
            </a:pPr>
            <a:r>
              <a:rPr lang="en-US" sz="1600" spc="35">
                <a:solidFill>
                  <a:srgbClr val="000000"/>
                </a:solidFill>
                <a:latin typeface="Calibri" panose="02020603050405020304" pitchFamily="2"/>
              </a:rPr>
              <a:t>cat 1 </a:t>
            </a:r>
          </a:p>
          <a:p>
            <a:pPr marL="91440" marR="0" indent="0" algn="just">
              <a:lnSpc>
                <a:spcPts val="1600"/>
              </a:lnSpc>
              <a:spcBef>
                <a:spcPts val="1090"/>
              </a:spcBef>
              <a:spcAft>
                <a:spcPts val="0"/>
              </a:spcAft>
              <a:tabLst>
                <a:tab pos="960120" algn="l"/>
              </a:tabLst>
            </a:pPr>
            <a:r>
              <a:rPr lang="en-US" sz="1600" spc="25">
                <a:solidFill>
                  <a:srgbClr val="000000"/>
                </a:solidFill>
                <a:latin typeface="Calibri" panose="02020603050405020304" pitchFamily="2"/>
              </a:rPr>
              <a:t>mat 1 </a:t>
            </a:r>
          </a:p>
          <a:p>
            <a:pPr marL="91440" marR="0" indent="0" algn="just">
              <a:lnSpc>
                <a:spcPts val="1600"/>
              </a:lnSpc>
              <a:spcBef>
                <a:spcPts val="1095"/>
              </a:spcBef>
              <a:spcAft>
                <a:spcPts val="0"/>
              </a:spcAft>
              <a:tabLst>
                <a:tab pos="960120" algn="l"/>
              </a:tabLst>
            </a:pPr>
            <a:r>
              <a:rPr lang="en-US" sz="1600" spc="45">
                <a:solidFill>
                  <a:srgbClr val="000000"/>
                </a:solidFill>
                <a:latin typeface="Calibri" panose="02020603050405020304" pitchFamily="2"/>
              </a:rPr>
              <a:t>on 2 </a:t>
            </a:r>
          </a:p>
          <a:p>
            <a:pPr marL="91440" marR="0" indent="0" algn="just">
              <a:lnSpc>
                <a:spcPts val="1600"/>
              </a:lnSpc>
              <a:spcBef>
                <a:spcPts val="1090"/>
              </a:spcBef>
              <a:spcAft>
                <a:spcPts val="0"/>
              </a:spcAft>
              <a:tabLst>
                <a:tab pos="960120" algn="l"/>
              </a:tabLst>
            </a:pPr>
            <a:r>
              <a:rPr lang="en-US" sz="1600" spc="35">
                <a:solidFill>
                  <a:srgbClr val="000000"/>
                </a:solidFill>
                <a:latin typeface="Calibri" panose="02020603050405020304" pitchFamily="2"/>
              </a:rPr>
              <a:t>sat 2 </a:t>
            </a:r>
          </a:p>
          <a:p>
            <a:pPr marL="91440" marR="0" indent="0" algn="just">
              <a:lnSpc>
                <a:spcPts val="1600"/>
              </a:lnSpc>
              <a:spcBef>
                <a:spcPts val="1045"/>
              </a:spcBef>
              <a:spcAft>
                <a:spcPts val="0"/>
              </a:spcAft>
              <a:tabLst>
                <a:tab pos="960120" algn="l"/>
              </a:tabLst>
            </a:pPr>
            <a:r>
              <a:rPr lang="en-US" sz="1600" spc="30">
                <a:solidFill>
                  <a:srgbClr val="000000"/>
                </a:solidFill>
                <a:latin typeface="Calibri" panose="02020603050405020304" pitchFamily="2"/>
              </a:rPr>
              <a:t>sofa 1 </a:t>
            </a:r>
          </a:p>
          <a:p>
            <a:pPr marL="91440" marR="0" indent="0" algn="just">
              <a:lnSpc>
                <a:spcPts val="1600"/>
              </a:lnSpc>
              <a:spcBef>
                <a:spcPts val="1045"/>
              </a:spcBef>
              <a:spcAft>
                <a:spcPts val="310"/>
              </a:spcAft>
              <a:tabLst>
                <a:tab pos="960120" algn="l"/>
              </a:tabLst>
            </a:pPr>
            <a:r>
              <a:rPr lang="en-US" sz="1600" spc="45">
                <a:solidFill>
                  <a:srgbClr val="000000"/>
                </a:solidFill>
                <a:latin typeface="Calibri" panose="02020603050405020304" pitchFamily="2"/>
              </a:rPr>
              <a:t>the 4 </a:t>
            </a:r>
          </a:p>
        </p:txBody>
      </p:sp>
      <p:sp>
        <p:nvSpPr>
          <p:cNvPr id="32" name="Text Placeholder 31"/>
          <p:cNvSpPr>
            <a:spLocks noGrp="1"/>
          </p:cNvSpPr>
          <p:nvPr>
            <p:ph type="body" idx="10"/>
          </p:nvPr>
        </p:nvSpPr>
        <p:spPr>
          <a:xfrm>
            <a:off x="1892935" y="6408420"/>
            <a:ext cx="6906895" cy="205105"/>
          </a:xfrm>
          <a:prstGeom prst="rect">
            <a:avLst/>
          </a:prstGeom>
          <a:noFill/>
          <a:ln w="0" cmpd="sng">
            <a:noFill/>
            <a:prstDash val="solid"/>
          </a:ln>
        </p:spPr>
        <p:txBody>
          <a:bodyPr vert="horz" lIns="0" tIns="14605" rIns="0" bIns="0" anchor="t"/>
          <a:lstStyle/>
          <a:p>
            <a:pPr marL="0" marR="0" indent="0" algn="l">
              <a:lnSpc>
                <a:spcPts val="1300"/>
              </a:lnSpc>
              <a:spcAft>
                <a:spcPts val="17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50" spc="0">
                <a:solidFill>
                  <a:srgbClr val="FFFFFF"/>
                </a:solidFill>
                <a:latin typeface="Calibri" panose="02020603050405020304" pitchFamily="2"/>
              </a:rPr>
              <a:t>1"81 </a:t>
            </a:r>
          </a:p>
        </p:txBody>
      </p:sp>
      <p:cxnSp>
        <p:nvCxnSpPr>
          <p:cNvPr id="33" name="Straight Connector 32"/>
          <p:cNvCxnSpPr/>
          <p:nvPr/>
        </p:nvCxnSpPr>
        <p:spPr>
          <a:xfrm>
            <a:off x="457200" y="990600"/>
            <a:ext cx="8233410" cy="0"/>
          </a:xfrm>
          <a:prstGeom prst="line">
            <a:avLst/>
          </a:prstGeom>
          <a:ln w="6350" cmpd="sng">
            <a:solidFill>
              <a:srgbClr val="AEAEAE"/>
            </a:solidFill>
          </a:ln>
        </p:spPr>
      </p:cxnSp>
      <p:cxnSp>
        <p:nvCxnSpPr>
          <p:cNvPr id="34" name="Straight Connector 33"/>
          <p:cNvCxnSpPr/>
          <p:nvPr/>
        </p:nvCxnSpPr>
        <p:spPr>
          <a:xfrm>
            <a:off x="7425055" y="2468880"/>
            <a:ext cx="1409700" cy="0"/>
          </a:xfrm>
          <a:prstGeom prst="line">
            <a:avLst/>
          </a:prstGeom>
          <a:ln w="12065" cmpd="sng">
            <a:solidFill>
              <a:srgbClr val="000000"/>
            </a:solidFill>
          </a:ln>
        </p:spPr>
      </p:cxnSp>
      <p:cxnSp>
        <p:nvCxnSpPr>
          <p:cNvPr id="35" name="Straight Connector 34"/>
          <p:cNvCxnSpPr/>
          <p:nvPr/>
        </p:nvCxnSpPr>
        <p:spPr>
          <a:xfrm>
            <a:off x="7425055" y="4831080"/>
            <a:ext cx="1409700" cy="0"/>
          </a:xfrm>
          <a:prstGeom prst="line">
            <a:avLst/>
          </a:prstGeom>
          <a:ln w="12065" cmpd="sng">
            <a:solidFill>
              <a:srgbClr val="000000"/>
            </a:solidFill>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idx="10"/>
          </p:nvPr>
        </p:nvSpPr>
        <p:spPr>
          <a:xfrm>
            <a:off x="457200" y="448945"/>
            <a:ext cx="2660650" cy="347345"/>
          </a:xfrm>
          <a:prstGeom prst="rect">
            <a:avLst/>
          </a:prstGeom>
          <a:noFill/>
          <a:ln w="0" cmpd="sng">
            <a:noFill/>
            <a:prstDash val="solid"/>
          </a:ln>
        </p:spPr>
        <p:txBody>
          <a:bodyPr vert="horz" lIns="0" tIns="2540" rIns="0" bIns="0" anchor="t">
            <a:normAutofit fontScale="95000"/>
          </a:bodyPr>
          <a:lstStyle/>
          <a:p>
            <a:pPr marL="0" marR="0" indent="0" algn="l">
              <a:lnSpc>
                <a:spcPts val="2700"/>
              </a:lnSpc>
              <a:spcAft>
                <a:spcPts val="0"/>
              </a:spcAft>
            </a:pPr>
            <a:r>
              <a:rPr lang="en-US" sz="2400" spc="20">
                <a:solidFill>
                  <a:srgbClr val="05789E"/>
                </a:solidFill>
                <a:latin typeface="Arial" panose="02020603050405020304" pitchFamily="2"/>
              </a:rPr>
              <a:t>Who uses Hadoop? </a:t>
            </a:r>
          </a:p>
        </p:txBody>
      </p:sp>
      <p:sp>
        <p:nvSpPr>
          <p:cNvPr id="5" name="Text Placeholder 4"/>
          <p:cNvSpPr>
            <a:spLocks noGrp="1"/>
          </p:cNvSpPr>
          <p:nvPr>
            <p:ph type="body" idx="10"/>
          </p:nvPr>
        </p:nvSpPr>
        <p:spPr>
          <a:xfrm>
            <a:off x="1892935" y="6408420"/>
            <a:ext cx="68306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1"9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0"/>
            <a:ext cx="9144000" cy="6858000"/>
          </a:xfrm>
          <a:prstGeom prst="rect">
            <a:avLst/>
          </a:prstGeom>
        </p:spPr>
      </p:pic>
      <p:sp>
        <p:nvSpPr>
          <p:cNvPr id="4" name="Text Placeholder 3"/>
          <p:cNvSpPr>
            <a:spLocks noGrp="1"/>
          </p:cNvSpPr>
          <p:nvPr>
            <p:ph type="body" idx="10"/>
          </p:nvPr>
        </p:nvSpPr>
        <p:spPr>
          <a:xfrm>
            <a:off x="478790" y="440690"/>
            <a:ext cx="2898140" cy="342900"/>
          </a:xfrm>
          <a:prstGeom prst="rect">
            <a:avLst/>
          </a:prstGeom>
          <a:noFill/>
          <a:ln w="0" cmpd="sng">
            <a:noFill/>
            <a:prstDash val="solid"/>
          </a:ln>
        </p:spPr>
        <p:txBody>
          <a:bodyPr vert="horz" lIns="0" tIns="28575" rIns="0" bIns="0" anchor="t"/>
          <a:lstStyle/>
          <a:p>
            <a:pPr marL="0" marR="0" indent="0" algn="l">
              <a:lnSpc>
                <a:spcPts val="2400"/>
              </a:lnSpc>
              <a:spcAft>
                <a:spcPts val="0"/>
              </a:spcAft>
            </a:pPr>
            <a:r>
              <a:rPr lang="en-US" sz="2350" spc="-60">
                <a:solidFill>
                  <a:srgbClr val="107FA7"/>
                </a:solidFill>
                <a:latin typeface="Calibri" panose="02020603050405020304" pitchFamily="2"/>
              </a:rPr>
              <a:t>Mappers Run in Parallel </a:t>
            </a:r>
          </a:p>
        </p:txBody>
      </p:sp>
      <p:sp>
        <p:nvSpPr>
          <p:cNvPr id="5" name="Text Placeholder 4"/>
          <p:cNvSpPr>
            <a:spLocks noGrp="1"/>
          </p:cNvSpPr>
          <p:nvPr>
            <p:ph type="body" idx="10"/>
          </p:nvPr>
        </p:nvSpPr>
        <p:spPr>
          <a:xfrm>
            <a:off x="472440" y="1132840"/>
            <a:ext cx="7626350" cy="281305"/>
          </a:xfrm>
          <a:prstGeom prst="rect">
            <a:avLst/>
          </a:prstGeom>
          <a:noFill/>
          <a:ln w="0" cmpd="sng">
            <a:noFill/>
            <a:prstDash val="solid"/>
          </a:ln>
        </p:spPr>
        <p:txBody>
          <a:bodyPr vert="horz" lIns="0" tIns="11430" rIns="0" bIns="0" anchor="t"/>
          <a:lstStyle/>
          <a:p>
            <a:pPr marL="0" marR="0" indent="0" algn="l">
              <a:lnSpc>
                <a:spcPts val="2000"/>
              </a:lnSpc>
              <a:spcAft>
                <a:spcPts val="0"/>
              </a:spcAft>
            </a:pPr>
            <a:r>
              <a:rPr lang="en-US" sz="750" spc="-25">
                <a:solidFill>
                  <a:srgbClr val="28A4C8"/>
                </a:solidFill>
                <a:latin typeface="Wingdings" panose="02020603050405020304" pitchFamily="2"/>
              </a:rPr>
              <a:t>!</a:t>
            </a:r>
            <a:r>
              <a:rPr lang="en-US" sz="1850" b="1" spc="-20">
                <a:solidFill>
                  <a:srgbClr val="000000"/>
                </a:solidFill>
                <a:latin typeface="Calibri" panose="02020603050405020304" pitchFamily="2"/>
              </a:rPr>
              <a:t> Hadoop runs Map tasks on the slave node where the block is stored (when </a:t>
            </a:r>
          </a:p>
        </p:txBody>
      </p:sp>
      <p:sp>
        <p:nvSpPr>
          <p:cNvPr id="6" name="Text Placeholder 5"/>
          <p:cNvSpPr>
            <a:spLocks noGrp="1"/>
          </p:cNvSpPr>
          <p:nvPr>
            <p:ph type="body" idx="10"/>
          </p:nvPr>
        </p:nvSpPr>
        <p:spPr>
          <a:xfrm>
            <a:off x="618490" y="1414145"/>
            <a:ext cx="3709670" cy="825500"/>
          </a:xfrm>
          <a:prstGeom prst="rect">
            <a:avLst/>
          </a:prstGeom>
          <a:noFill/>
          <a:ln w="0" cmpd="sng">
            <a:noFill/>
            <a:prstDash val="solid"/>
          </a:ln>
        </p:spPr>
        <p:txBody>
          <a:bodyPr vert="horz" lIns="0" tIns="0" rIns="0" bIns="0" anchor="t">
            <a:normAutofit/>
          </a:bodyPr>
          <a:lstStyle/>
          <a:p>
            <a:pPr marL="0" marR="0" indent="0" algn="l">
              <a:lnSpc>
                <a:spcPts val="1900"/>
              </a:lnSpc>
              <a:spcAft>
                <a:spcPts val="0"/>
              </a:spcAft>
            </a:pPr>
            <a:r>
              <a:rPr lang="en-US" sz="1850" b="1" spc="-25">
                <a:solidFill>
                  <a:srgbClr val="000000"/>
                </a:solidFill>
                <a:latin typeface="Calibri" panose="02020603050405020304" pitchFamily="2"/>
              </a:rPr>
              <a:t>possible) </a:t>
            </a:r>
          </a:p>
          <a:p>
            <a:pPr marL="228600" marR="0" indent="0" algn="l">
              <a:lnSpc>
                <a:spcPts val="2100"/>
              </a:lnSpc>
              <a:spcBef>
                <a:spcPts val="0"/>
              </a:spcBef>
              <a:spcAft>
                <a:spcPts val="0"/>
              </a:spcAft>
            </a:pPr>
            <a:r>
              <a:rPr lang="en-US" sz="1550" spc="0">
                <a:solidFill>
                  <a:srgbClr val="107FA7"/>
                </a:solidFill>
                <a:latin typeface="Arial" panose="02020603050405020304" pitchFamily="2"/>
              </a:rPr>
              <a:t>–</a:t>
            </a:r>
            <a:r>
              <a:rPr lang="en-US" sz="1900" spc="0">
                <a:solidFill>
                  <a:srgbClr val="000000"/>
                </a:solidFill>
                <a:latin typeface="Calibri" panose="02020603050405020304" pitchFamily="2"/>
              </a:rPr>
              <a:t> Many Mappers can run in parallel </a:t>
            </a:r>
          </a:p>
          <a:p>
            <a:pPr marL="228600" marR="0" indent="0" algn="l">
              <a:lnSpc>
                <a:spcPts val="2100"/>
              </a:lnSpc>
              <a:spcBef>
                <a:spcPts val="0"/>
              </a:spcBef>
              <a:spcAft>
                <a:spcPts val="405"/>
              </a:spcAft>
            </a:pPr>
            <a:r>
              <a:rPr lang="en-US" sz="1550" spc="10">
                <a:solidFill>
                  <a:srgbClr val="107FA7"/>
                </a:solidFill>
                <a:latin typeface="Arial" panose="02020603050405020304" pitchFamily="2"/>
              </a:rPr>
              <a:t>–</a:t>
            </a:r>
            <a:r>
              <a:rPr lang="en-US" sz="1900" spc="10">
                <a:solidFill>
                  <a:srgbClr val="000000"/>
                </a:solidFill>
                <a:latin typeface="Calibri" panose="02020603050405020304" pitchFamily="2"/>
              </a:rPr>
              <a:t> Minimizes network traffic </a:t>
            </a:r>
          </a:p>
        </p:txBody>
      </p:sp>
      <p:sp>
        <p:nvSpPr>
          <p:cNvPr id="7" name="Text Placeholder 6"/>
          <p:cNvSpPr>
            <a:spLocks noGrp="1"/>
          </p:cNvSpPr>
          <p:nvPr>
            <p:ph type="body" idx="10"/>
          </p:nvPr>
        </p:nvSpPr>
        <p:spPr>
          <a:xfrm>
            <a:off x="5088255" y="2241550"/>
            <a:ext cx="445770" cy="139065"/>
          </a:xfrm>
          <a:prstGeom prst="rect">
            <a:avLst/>
          </a:prstGeom>
          <a:noFill/>
          <a:ln w="0" cmpd="sng">
            <a:noFill/>
            <a:prstDash val="solid"/>
          </a:ln>
        </p:spPr>
        <p:txBody>
          <a:bodyPr vert="horz" lIns="0" tIns="12700" rIns="0" bIns="0" anchor="t"/>
          <a:lstStyle/>
          <a:p>
            <a:pPr marL="0" marR="0" indent="0" algn="l">
              <a:lnSpc>
                <a:spcPts val="1000"/>
              </a:lnSpc>
              <a:spcAft>
                <a:spcPts val="0"/>
              </a:spcAft>
              <a:tabLst>
                <a:tab pos="411480" algn="r"/>
              </a:tabLst>
            </a:pPr>
            <a:r>
              <a:rPr lang="en-US" sz="900" spc="0">
                <a:solidFill>
                  <a:srgbClr val="000000"/>
                </a:solidFill>
                <a:latin typeface="Calibri" panose="02020603050405020304" pitchFamily="2"/>
              </a:rPr>
              <a:t>Block 1 </a:t>
            </a:r>
          </a:p>
        </p:txBody>
      </p:sp>
      <p:sp>
        <p:nvSpPr>
          <p:cNvPr id="8" name="Text Placeholder 7"/>
          <p:cNvSpPr>
            <a:spLocks noGrp="1"/>
          </p:cNvSpPr>
          <p:nvPr>
            <p:ph type="body" idx="10"/>
          </p:nvPr>
        </p:nvSpPr>
        <p:spPr>
          <a:xfrm>
            <a:off x="829310" y="2319655"/>
            <a:ext cx="2968625" cy="229870"/>
          </a:xfrm>
          <a:prstGeom prst="rect">
            <a:avLst/>
          </a:prstGeom>
          <a:noFill/>
          <a:ln w="0" cmpd="sng">
            <a:noFill/>
            <a:prstDash val="solid"/>
          </a:ln>
        </p:spPr>
        <p:txBody>
          <a:bodyPr vert="horz" lIns="0" tIns="20955" rIns="0" bIns="0" anchor="t"/>
          <a:lstStyle/>
          <a:p>
            <a:pPr marL="0" marR="0" indent="0" algn="l">
              <a:lnSpc>
                <a:spcPts val="1600"/>
              </a:lnSpc>
              <a:spcAft>
                <a:spcPts val="0"/>
              </a:spcAft>
              <a:tabLst>
                <a:tab pos="2971800" algn="r"/>
              </a:tabLst>
            </a:pPr>
            <a:r>
              <a:rPr lang="en-US" sz="1600" spc="0">
                <a:solidFill>
                  <a:srgbClr val="000000"/>
                </a:solidFill>
                <a:latin typeface="Calibri" panose="02020603050405020304" pitchFamily="2"/>
              </a:rPr>
              <a:t>Input Data HDFS Blocks </a:t>
            </a:r>
          </a:p>
        </p:txBody>
      </p:sp>
      <p:sp>
        <p:nvSpPr>
          <p:cNvPr id="9" name="Text Placeholder 8"/>
          <p:cNvSpPr>
            <a:spLocks noGrp="1"/>
          </p:cNvSpPr>
          <p:nvPr>
            <p:ph type="body" idx="10"/>
          </p:nvPr>
        </p:nvSpPr>
        <p:spPr>
          <a:xfrm>
            <a:off x="6382385" y="2287905"/>
            <a:ext cx="636905" cy="528320"/>
          </a:xfrm>
          <a:prstGeom prst="rect">
            <a:avLst/>
          </a:prstGeom>
          <a:noFill/>
          <a:ln w="0" cmpd="sng">
            <a:noFill/>
            <a:prstDash val="solid"/>
          </a:ln>
        </p:spPr>
        <p:txBody>
          <a:bodyPr vert="horz" lIns="0" tIns="25400" rIns="0" bIns="0" anchor="t"/>
          <a:lstStyle/>
          <a:p>
            <a:pPr marL="91440" marR="0" indent="0" algn="l">
              <a:lnSpc>
                <a:spcPts val="1900"/>
              </a:lnSpc>
              <a:spcAft>
                <a:spcPts val="0"/>
              </a:spcAft>
            </a:pPr>
            <a:r>
              <a:rPr lang="en-US" sz="1800" spc="-50">
                <a:solidFill>
                  <a:srgbClr val="FFFFFF"/>
                </a:solidFill>
                <a:latin typeface="Calibri" panose="02020603050405020304" pitchFamily="2"/>
              </a:rPr>
              <a:t>Map </a:t>
            </a:r>
          </a:p>
          <a:p>
            <a:pPr marL="0" marR="0" indent="0" algn="l">
              <a:lnSpc>
                <a:spcPts val="1800"/>
              </a:lnSpc>
              <a:spcBef>
                <a:spcPts val="260"/>
              </a:spcBef>
              <a:spcAft>
                <a:spcPts val="0"/>
              </a:spcAft>
            </a:pPr>
            <a:r>
              <a:rPr lang="en-US" sz="1800" spc="-110">
                <a:solidFill>
                  <a:srgbClr val="FFFFFF"/>
                </a:solidFill>
                <a:latin typeface="Calibri" panose="02020603050405020304" pitchFamily="2"/>
              </a:rPr>
              <a:t>Block 1 </a:t>
            </a:r>
          </a:p>
        </p:txBody>
      </p:sp>
      <p:sp>
        <p:nvSpPr>
          <p:cNvPr id="10" name="Text Placeholder 9"/>
          <p:cNvSpPr>
            <a:spLocks noGrp="1"/>
          </p:cNvSpPr>
          <p:nvPr>
            <p:ph type="body" idx="10"/>
          </p:nvPr>
        </p:nvSpPr>
        <p:spPr>
          <a:xfrm>
            <a:off x="7604760" y="1850390"/>
            <a:ext cx="1106170" cy="923290"/>
          </a:xfrm>
          <a:prstGeom prst="rect">
            <a:avLst/>
          </a:prstGeom>
          <a:noFill/>
          <a:ln w="0" cmpd="sng">
            <a:noFill/>
            <a:prstDash val="solid"/>
          </a:ln>
        </p:spPr>
        <p:txBody>
          <a:bodyPr vert="horz" lIns="0" tIns="24765" rIns="0" bIns="0" anchor="t"/>
          <a:lstStyle/>
          <a:p>
            <a:pPr marL="0" marR="0" indent="0" algn="l">
              <a:lnSpc>
                <a:spcPts val="1000"/>
              </a:lnSpc>
              <a:spcAft>
                <a:spcPts val="0"/>
              </a:spcAft>
              <a:tabLst>
                <a:tab pos="548640" algn="l"/>
              </a:tabLst>
            </a:pPr>
            <a:r>
              <a:rPr lang="en-US" sz="1050" spc="-25">
                <a:solidFill>
                  <a:srgbClr val="000000"/>
                </a:solidFill>
                <a:latin typeface="Calibri" panose="02020603050405020304" pitchFamily="2"/>
              </a:rPr>
              <a:t>a 1,1,1,... </a:t>
            </a:r>
          </a:p>
          <a:p>
            <a:pPr marL="0" marR="0" indent="0" algn="l">
              <a:lnSpc>
                <a:spcPts val="1200"/>
              </a:lnSpc>
              <a:spcBef>
                <a:spcPts val="0"/>
              </a:spcBef>
              <a:spcAft>
                <a:spcPts val="0"/>
              </a:spcAft>
              <a:tabLst>
                <a:tab pos="548640" algn="l"/>
              </a:tabLst>
            </a:pPr>
            <a:r>
              <a:rPr lang="en-US" sz="1050" spc="-35">
                <a:solidFill>
                  <a:srgbClr val="000000"/>
                </a:solidFill>
                <a:latin typeface="Calibri" panose="02020603050405020304" pitchFamily="2"/>
              </a:rPr>
              <a:t>ac 1,1,1,1,1.... accumsan 1,1 </a:t>
            </a:r>
          </a:p>
          <a:p>
            <a:pPr marL="0" marR="0" indent="0" algn="l">
              <a:lnSpc>
                <a:spcPts val="1200"/>
              </a:lnSpc>
              <a:spcBef>
                <a:spcPts val="45"/>
              </a:spcBef>
              <a:spcAft>
                <a:spcPts val="0"/>
              </a:spcAft>
              <a:tabLst>
                <a:tab pos="548640" algn="l"/>
              </a:tabLst>
            </a:pPr>
            <a:r>
              <a:rPr lang="en-US" sz="1050" spc="0">
                <a:solidFill>
                  <a:srgbClr val="000000"/>
                </a:solidFill>
                <a:latin typeface="Calibri" panose="02020603050405020304" pitchFamily="2"/>
              </a:rPr>
              <a:t>ad 1,1,1,1.... adipiscing 1,1,1,1 </a:t>
            </a:r>
          </a:p>
          <a:p>
            <a:pPr marL="0" marR="0" indent="0" algn="l">
              <a:lnSpc>
                <a:spcPts val="1100"/>
              </a:lnSpc>
              <a:spcBef>
                <a:spcPts val="150"/>
              </a:spcBef>
              <a:spcAft>
                <a:spcPts val="0"/>
              </a:spcAft>
              <a:tabLst>
                <a:tab pos="548640" algn="l"/>
              </a:tabLst>
            </a:pPr>
            <a:r>
              <a:rPr lang="en-US" sz="1050" spc="-5">
                <a:solidFill>
                  <a:srgbClr val="000000"/>
                </a:solidFill>
                <a:latin typeface="Calibri" panose="02020603050405020304" pitchFamily="2"/>
              </a:rPr>
              <a:t>aliquet 1,1,1,1.... </a:t>
            </a:r>
          </a:p>
        </p:txBody>
      </p:sp>
      <p:graphicFrame>
        <p:nvGraphicFramePr>
          <p:cNvPr id="12" name="Table 11"/>
          <p:cNvGraphicFramePr>
            <a:graphicFrameLocks noGrp="1"/>
          </p:cNvGraphicFramePr>
          <p:nvPr/>
        </p:nvGraphicFramePr>
        <p:xfrm>
          <a:off x="210185" y="2560320"/>
          <a:ext cx="2002790" cy="3495040"/>
        </p:xfrm>
        <a:graphic>
          <a:graphicData uri="http://schemas.openxmlformats.org/drawingml/2006/table">
            <a:tbl>
              <a:tblPr/>
              <a:tblGrid>
                <a:gridCol w="2002790">
                  <a:extLst>
                    <a:ext uri="{9D8B030D-6E8A-4147-A177-3AD203B41FA5}">
                      <a16:colId xmlns:a16="http://schemas.microsoft.com/office/drawing/2014/main" val="20000"/>
                    </a:ext>
                  </a:extLst>
                </a:gridCol>
              </a:tblGrid>
              <a:tr h="125095">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8890" cmpd="sng">
                      <a:solidFill>
                        <a:srgbClr val="000000"/>
                      </a:solidFill>
                      <a:prstDash val="solid"/>
                    </a:lnL>
                    <a:lnR w="6350" cmpd="dbl">
                      <a:solidFill>
                        <a:srgbClr val="000000"/>
                      </a:solidFill>
                      <a:prstDash val="solid"/>
                    </a:lnR>
                    <a:lnT w="8890" cmpd="sng">
                      <a:solidFill>
                        <a:srgbClr val="000000"/>
                      </a:solidFill>
                      <a:prstDash val="solid"/>
                    </a:lnT>
                    <a:lnB w="0" cmpd="sng">
                      <a:noFill/>
                      <a:prstDash val="solid"/>
                    </a:lnB>
                    <a:solidFill>
                      <a:srgbClr val="EDEDED"/>
                    </a:solidFill>
                  </a:tcPr>
                </a:tc>
                <a:extLst>
                  <a:ext uri="{0D108BD9-81ED-4DB2-BD59-A6C34878D82A}">
                    <a16:rowId xmlns:a16="http://schemas.microsoft.com/office/drawing/2014/main" val="10000"/>
                  </a:ext>
                </a:extLst>
              </a:tr>
              <a:tr h="328930">
                <a:tc>
                  <a:txBody>
                    <a:bodyPr/>
                    <a:lstStyle/>
                    <a:p>
                      <a:pPr marL="0" marR="0" indent="0" algn="ctr">
                        <a:lnSpc>
                          <a:spcPts val="900"/>
                        </a:lnSpc>
                        <a:spcBef>
                          <a:spcPts val="270"/>
                        </a:spcBef>
                        <a:spcAft>
                          <a:spcPts val="500"/>
                        </a:spcAft>
                      </a:pPr>
                      <a:r>
                        <a:rPr lang="en-US" sz="800" spc="0">
                          <a:solidFill>
                            <a:srgbClr val="000000"/>
                          </a:solidFill>
                          <a:latin typeface="Courier New" panose="02020603050405020304" pitchFamily="3"/>
                        </a:rPr>
                        <a:t>Lorem ipsum dolor sit amet, </a:t>
                      </a:r>
                      <a:br/>
                      <a:r>
                        <a:rPr lang="en-US" sz="800" spc="0">
                          <a:solidFill>
                            <a:srgbClr val="000000"/>
                          </a:solidFill>
                          <a:latin typeface="Courier New" panose="02020603050405020304" pitchFamily="3"/>
                        </a:rPr>
                        <a:t>consectetur adipiscing elit.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EAEAEB"/>
                    </a:solidFill>
                  </a:tcPr>
                </a:tc>
                <a:extLst>
                  <a:ext uri="{0D108BD9-81ED-4DB2-BD59-A6C34878D82A}">
                    <a16:rowId xmlns:a16="http://schemas.microsoft.com/office/drawing/2014/main" val="10001"/>
                  </a:ext>
                </a:extLst>
              </a:tr>
              <a:tr h="329565">
                <a:tc>
                  <a:txBody>
                    <a:bodyPr/>
                    <a:lstStyle/>
                    <a:p>
                      <a:pPr marL="91440" marR="137160" indent="0" algn="l">
                        <a:lnSpc>
                          <a:spcPts val="800"/>
                        </a:lnSpc>
                        <a:spcBef>
                          <a:spcPts val="0"/>
                        </a:spcBef>
                        <a:spcAft>
                          <a:spcPts val="190"/>
                        </a:spcAft>
                      </a:pPr>
                      <a:r>
                        <a:rPr lang="en-US" sz="800" spc="-5">
                          <a:solidFill>
                            <a:srgbClr val="000000"/>
                          </a:solidFill>
                          <a:latin typeface="Courier New" panose="02020603050405020304" pitchFamily="3"/>
                        </a:rPr>
                        <a:t>Integer nec odio. Praesent libero. Sed cursus ante dapibus diam. Sed nisi. Nulla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E5E5E5"/>
                    </a:solidFill>
                  </a:tcPr>
                </a:tc>
                <a:extLst>
                  <a:ext uri="{0D108BD9-81ED-4DB2-BD59-A6C34878D82A}">
                    <a16:rowId xmlns:a16="http://schemas.microsoft.com/office/drawing/2014/main" val="10002"/>
                  </a:ext>
                </a:extLst>
              </a:tr>
              <a:tr h="332105">
                <a:tc>
                  <a:txBody>
                    <a:bodyPr/>
                    <a:lstStyle/>
                    <a:p>
                      <a:pPr marL="91440" marR="137160" indent="0" algn="l">
                        <a:lnSpc>
                          <a:spcPts val="900"/>
                        </a:lnSpc>
                        <a:spcBef>
                          <a:spcPts val="0"/>
                        </a:spcBef>
                        <a:spcAft>
                          <a:spcPts val="0"/>
                        </a:spcAft>
                      </a:pPr>
                      <a:r>
                        <a:rPr lang="en-US" sz="800" spc="-5">
                          <a:solidFill>
                            <a:srgbClr val="000000"/>
                          </a:solidFill>
                          <a:latin typeface="Courier New" panose="02020603050405020304" pitchFamily="3"/>
                        </a:rPr>
                        <a:t>quis sem at nibh elementum imperdiet. Duis sagittis ipsum. Praesent mauris. Fusce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E1E1E3"/>
                    </a:solidFill>
                  </a:tcPr>
                </a:tc>
                <a:extLst>
                  <a:ext uri="{0D108BD9-81ED-4DB2-BD59-A6C34878D82A}">
                    <a16:rowId xmlns:a16="http://schemas.microsoft.com/office/drawing/2014/main" val="10003"/>
                  </a:ext>
                </a:extLst>
              </a:tr>
              <a:tr h="328930">
                <a:tc>
                  <a:txBody>
                    <a:bodyPr/>
                    <a:lstStyle/>
                    <a:p>
                      <a:pPr marL="91440" marR="205740" indent="0" algn="l">
                        <a:lnSpc>
                          <a:spcPts val="800"/>
                        </a:lnSpc>
                        <a:spcBef>
                          <a:spcPts val="0"/>
                        </a:spcBef>
                        <a:spcAft>
                          <a:spcPts val="0"/>
                        </a:spcAft>
                      </a:pPr>
                      <a:r>
                        <a:rPr lang="en-US" sz="800" spc="-10">
                          <a:solidFill>
                            <a:srgbClr val="000000"/>
                          </a:solidFill>
                          <a:latin typeface="Courier New" panose="02020603050405020304" pitchFamily="3"/>
                        </a:rPr>
                        <a:t>nec tellus sed augue semper porta. Mauris massa. Vestibulum lacinia arcu eget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DDDDDD"/>
                    </a:solidFill>
                  </a:tcPr>
                </a:tc>
                <a:extLst>
                  <a:ext uri="{0D108BD9-81ED-4DB2-BD59-A6C34878D82A}">
                    <a16:rowId xmlns:a16="http://schemas.microsoft.com/office/drawing/2014/main" val="10004"/>
                  </a:ext>
                </a:extLst>
              </a:tr>
              <a:tr h="314325">
                <a:tc>
                  <a:txBody>
                    <a:bodyPr/>
                    <a:lstStyle/>
                    <a:p>
                      <a:pPr marL="0" marR="0" indent="0" algn="ctr">
                        <a:lnSpc>
                          <a:spcPts val="1100"/>
                        </a:lnSpc>
                        <a:spcBef>
                          <a:spcPts val="235"/>
                        </a:spcBef>
                        <a:spcAft>
                          <a:spcPts val="0"/>
                        </a:spcAft>
                      </a:pPr>
                      <a:r>
                        <a:rPr lang="en-US" sz="800" spc="0">
                          <a:solidFill>
                            <a:srgbClr val="000000"/>
                          </a:solidFill>
                          <a:latin typeface="Courier New" panose="02020603050405020304" pitchFamily="3"/>
                        </a:rPr>
                        <a:t>nulla. Class aptent taciti </a:t>
                      </a:r>
                      <a:br/>
                      <a:r>
                        <a:rPr lang="en-US" sz="800" spc="0">
                          <a:solidFill>
                            <a:srgbClr val="000000"/>
                          </a:solidFill>
                          <a:latin typeface="Courier New" panose="02020603050405020304" pitchFamily="3"/>
                        </a:rPr>
                        <a:t>sociosqu ad litora torquent </a:t>
                      </a:r>
                    </a:p>
                  </a:txBody>
                  <a:tcPr marL="0" marR="0" marT="0" marB="0" anchor="ctr">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DADADA"/>
                    </a:solidFill>
                  </a:tcPr>
                </a:tc>
                <a:extLst>
                  <a:ext uri="{0D108BD9-81ED-4DB2-BD59-A6C34878D82A}">
                    <a16:rowId xmlns:a16="http://schemas.microsoft.com/office/drawing/2014/main" val="10005"/>
                  </a:ext>
                </a:extLst>
              </a:tr>
              <a:tr h="328930">
                <a:tc>
                  <a:txBody>
                    <a:bodyPr/>
                    <a:lstStyle/>
                    <a:p>
                      <a:pPr marL="91440" marR="137160" indent="0" algn="l">
                        <a:lnSpc>
                          <a:spcPts val="900"/>
                        </a:lnSpc>
                        <a:spcBef>
                          <a:spcPts val="0"/>
                        </a:spcBef>
                        <a:spcAft>
                          <a:spcPts val="0"/>
                        </a:spcAft>
                      </a:pPr>
                      <a:r>
                        <a:rPr lang="en-US" sz="800" spc="-5">
                          <a:solidFill>
                            <a:srgbClr val="000000"/>
                          </a:solidFill>
                          <a:latin typeface="Courier New" panose="02020603050405020304" pitchFamily="3"/>
                        </a:rPr>
                        <a:t>per conubia nostra, per inceptos himenaeos. Curabitur sodales ligula in libero. Sed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D6D6D6"/>
                    </a:solidFill>
                  </a:tcPr>
                </a:tc>
                <a:extLst>
                  <a:ext uri="{0D108BD9-81ED-4DB2-BD59-A6C34878D82A}">
                    <a16:rowId xmlns:a16="http://schemas.microsoft.com/office/drawing/2014/main" val="10006"/>
                  </a:ext>
                </a:extLst>
              </a:tr>
              <a:tr h="316865">
                <a:tc>
                  <a:txBody>
                    <a:bodyPr/>
                    <a:lstStyle/>
                    <a:p>
                      <a:pPr marL="91440" marR="0" indent="0" algn="l">
                        <a:lnSpc>
                          <a:spcPts val="800"/>
                        </a:lnSpc>
                        <a:spcBef>
                          <a:spcPts val="185"/>
                        </a:spcBef>
                        <a:spcAft>
                          <a:spcPts val="0"/>
                        </a:spcAft>
                      </a:pPr>
                      <a:r>
                        <a:rPr lang="en-US" sz="800" spc="0">
                          <a:solidFill>
                            <a:srgbClr val="000000"/>
                          </a:solidFill>
                          <a:latin typeface="Courier New" panose="02020603050405020304" pitchFamily="3"/>
                        </a:rPr>
                        <a:t>dignissim lacinia nunc. </a:t>
                      </a:r>
                    </a:p>
                    <a:p>
                      <a:pPr marL="91440" marR="0" indent="0" algn="l">
                        <a:lnSpc>
                          <a:spcPts val="800"/>
                        </a:lnSpc>
                        <a:spcBef>
                          <a:spcPts val="210"/>
                        </a:spcBef>
                        <a:spcAft>
                          <a:spcPts val="0"/>
                        </a:spcAft>
                      </a:pPr>
                      <a:r>
                        <a:rPr lang="en-US" sz="800" spc="0">
                          <a:solidFill>
                            <a:srgbClr val="000000"/>
                          </a:solidFill>
                          <a:latin typeface="Courier New" panose="02020603050405020304" pitchFamily="3"/>
                        </a:rPr>
                        <a:t>Curabitur tortor. </a:t>
                      </a:r>
                    </a:p>
                    <a:p>
                      <a:pPr marL="0" marR="826135" indent="0" algn="r">
                        <a:lnSpc>
                          <a:spcPts val="300"/>
                        </a:lnSpc>
                        <a:spcBef>
                          <a:spcPts val="90"/>
                        </a:spcBef>
                        <a:spcAft>
                          <a:spcPts val="0"/>
                        </a:spcAft>
                      </a:pPr>
                      <a:r>
                        <a:rPr lang="en-US" sz="800" spc="0">
                          <a:solidFill>
                            <a:srgbClr val="000000"/>
                          </a:solidFill>
                          <a:latin typeface="Courier New" panose="02020603050405020304" pitchFamily="3"/>
                        </a:rPr>
                        <a:t>nibh.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D1D1D2"/>
                    </a:solidFill>
                  </a:tcPr>
                </a:tc>
                <a:extLst>
                  <a:ext uri="{0D108BD9-81ED-4DB2-BD59-A6C34878D82A}">
                    <a16:rowId xmlns:a16="http://schemas.microsoft.com/office/drawing/2014/main" val="10007"/>
                  </a:ext>
                </a:extLst>
              </a:tr>
              <a:tr h="259080">
                <a:tc>
                  <a:txBody>
                    <a:bodyPr/>
                    <a:lstStyle/>
                    <a:p>
                      <a:pPr marL="0" marR="0" indent="0" algn="ctr">
                        <a:lnSpc>
                          <a:spcPts val="700"/>
                        </a:lnSpc>
                        <a:spcBef>
                          <a:spcPts val="0"/>
                        </a:spcBef>
                        <a:spcAft>
                          <a:spcPts val="0"/>
                        </a:spcAft>
                        <a:tabLst>
                          <a:tab pos="1234440" algn="l"/>
                        </a:tabLst>
                      </a:pPr>
                      <a:r>
                        <a:rPr lang="en-US" sz="800" spc="0">
                          <a:solidFill>
                            <a:srgbClr val="000000"/>
                          </a:solidFill>
                          <a:latin typeface="Courier New" panose="02020603050405020304" pitchFamily="3"/>
                        </a:rPr>
                        <a:t>Pellentesque Aenean </a:t>
                      </a:r>
                      <a:br/>
                      <a:r>
                        <a:rPr lang="en-US" sz="800" spc="0">
                          <a:solidFill>
                            <a:srgbClr val="000000"/>
                          </a:solidFill>
                          <a:latin typeface="Courier New" panose="02020603050405020304" pitchFamily="3"/>
                        </a:rPr>
                        <a:t>quam. In scelerisque sem at </a:t>
                      </a:r>
                    </a:p>
                    <a:p>
                      <a:pPr marL="91440" marR="0" indent="0" algn="l">
                        <a:lnSpc>
                          <a:spcPts val="200"/>
                        </a:lnSpc>
                        <a:spcBef>
                          <a:spcPts val="210"/>
                        </a:spcBef>
                        <a:spcAft>
                          <a:spcPts val="0"/>
                        </a:spcAft>
                        <a:tabLst>
                          <a:tab pos="1508760" algn="l"/>
                        </a:tabLst>
                      </a:pPr>
                      <a:r>
                        <a:rPr lang="en-US" sz="800" spc="0">
                          <a:solidFill>
                            <a:srgbClr val="000000"/>
                          </a:solidFill>
                          <a:latin typeface="Courier New" panose="02020603050405020304" pitchFamily="3"/>
                        </a:rPr>
                        <a:t>dolor. Maecenas Sed </a:t>
                      </a:r>
                    </a:p>
                    <a:p>
                      <a:pPr marL="0" marR="483235" indent="0" algn="r">
                        <a:lnSpc>
                          <a:spcPts val="200"/>
                        </a:lnSpc>
                        <a:spcBef>
                          <a:spcPts val="0"/>
                        </a:spcBef>
                        <a:spcAft>
                          <a:spcPts val="0"/>
                        </a:spcAft>
                      </a:pPr>
                      <a:r>
                        <a:rPr lang="en-US" sz="800" spc="0">
                          <a:solidFill>
                            <a:srgbClr val="000000"/>
                          </a:solidFill>
                          <a:latin typeface="Courier New" panose="02020603050405020304" pitchFamily="3"/>
                        </a:rPr>
                        <a:t>mattis.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CECECE"/>
                    </a:solidFill>
                  </a:tcPr>
                </a:tc>
                <a:extLst>
                  <a:ext uri="{0D108BD9-81ED-4DB2-BD59-A6C34878D82A}">
                    <a16:rowId xmlns:a16="http://schemas.microsoft.com/office/drawing/2014/main" val="10008"/>
                  </a:ext>
                </a:extLst>
              </a:tr>
              <a:tr h="255905">
                <a:tc>
                  <a:txBody>
                    <a:bodyPr/>
                    <a:lstStyle/>
                    <a:p>
                      <a:pPr marL="91440" marR="0" indent="0" algn="l">
                        <a:lnSpc>
                          <a:spcPts val="800"/>
                        </a:lnSpc>
                        <a:spcBef>
                          <a:spcPts val="450"/>
                        </a:spcBef>
                        <a:spcAft>
                          <a:spcPts val="740"/>
                        </a:spcAft>
                      </a:pPr>
                      <a:r>
                        <a:rPr lang="en-US" sz="800" spc="0">
                          <a:solidFill>
                            <a:srgbClr val="000000"/>
                          </a:solidFill>
                          <a:latin typeface="Courier New" panose="02020603050405020304" pitchFamily="3"/>
                        </a:rPr>
                        <a:t>convallis tristique sem...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CACACA"/>
                    </a:solidFill>
                  </a:tcPr>
                </a:tc>
                <a:extLst>
                  <a:ext uri="{0D108BD9-81ED-4DB2-BD59-A6C34878D82A}">
                    <a16:rowId xmlns:a16="http://schemas.microsoft.com/office/drawing/2014/main" val="10009"/>
                  </a:ext>
                </a:extLst>
              </a:tr>
              <a:tr h="527685">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8890" cmpd="sng">
                      <a:solidFill>
                        <a:srgbClr val="000000"/>
                      </a:solidFill>
                      <a:prstDash val="solid"/>
                    </a:lnL>
                    <a:lnR w="6350" cmpd="dbl">
                      <a:solidFill>
                        <a:srgbClr val="000000"/>
                      </a:solidFill>
                      <a:prstDash val="solid"/>
                    </a:lnR>
                    <a:lnT w="0" cmpd="sng">
                      <a:noFill/>
                      <a:prstDash val="solid"/>
                    </a:lnT>
                    <a:lnB w="0" cmpd="sng">
                      <a:noFill/>
                      <a:prstDash val="solid"/>
                    </a:lnB>
                    <a:solidFill>
                      <a:srgbClr val="D1D1D2"/>
                    </a:solidFill>
                  </a:tcPr>
                </a:tc>
                <a:extLst>
                  <a:ext uri="{0D108BD9-81ED-4DB2-BD59-A6C34878D82A}">
                    <a16:rowId xmlns:a16="http://schemas.microsoft.com/office/drawing/2014/main" val="10010"/>
                  </a:ext>
                </a:extLst>
              </a:tr>
            </a:tbl>
          </a:graphicData>
        </a:graphic>
      </p:graphicFrame>
      <p:sp>
        <p:nvSpPr>
          <p:cNvPr id="13" name="Text Placeholder 12"/>
          <p:cNvSpPr>
            <a:spLocks noGrp="1"/>
          </p:cNvSpPr>
          <p:nvPr>
            <p:ph type="body" idx="10"/>
          </p:nvPr>
        </p:nvSpPr>
        <p:spPr>
          <a:xfrm>
            <a:off x="5088255" y="2524760"/>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3 </a:t>
            </a:r>
          </a:p>
        </p:txBody>
      </p:sp>
      <p:graphicFrame>
        <p:nvGraphicFramePr>
          <p:cNvPr id="15" name="Table 14"/>
          <p:cNvGraphicFramePr>
            <a:graphicFrameLocks noGrp="1"/>
          </p:cNvGraphicFramePr>
          <p:nvPr/>
        </p:nvGraphicFramePr>
        <p:xfrm>
          <a:off x="2545080" y="2590800"/>
          <a:ext cx="1432560" cy="704215"/>
        </p:xfrm>
        <a:graphic>
          <a:graphicData uri="http://schemas.openxmlformats.org/drawingml/2006/table">
            <a:tbl>
              <a:tblPr/>
              <a:tblGrid>
                <a:gridCol w="1432560">
                  <a:extLst>
                    <a:ext uri="{9D8B030D-6E8A-4147-A177-3AD203B41FA5}">
                      <a16:colId xmlns:a16="http://schemas.microsoft.com/office/drawing/2014/main" val="20000"/>
                    </a:ext>
                  </a:extLst>
                </a:gridCol>
              </a:tblGrid>
              <a:tr h="10033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8890" cmpd="sng">
                      <a:solidFill>
                        <a:srgbClr val="000000"/>
                      </a:solidFill>
                      <a:prstDash val="solid"/>
                    </a:lnL>
                    <a:lnR w="8890" cmpd="sng">
                      <a:solidFill>
                        <a:srgbClr val="000000"/>
                      </a:solidFill>
                      <a:prstDash val="solid"/>
                    </a:lnR>
                    <a:lnT w="21590" cmpd="dbl">
                      <a:solidFill>
                        <a:srgbClr val="000000"/>
                      </a:solidFill>
                      <a:prstDash val="solid"/>
                    </a:lnT>
                    <a:lnB w="0" cmpd="sng">
                      <a:noFill/>
                      <a:prstDash val="solid"/>
                    </a:lnB>
                    <a:solidFill>
                      <a:srgbClr val="DCF6FF"/>
                    </a:solidFill>
                  </a:tcPr>
                </a:tc>
                <a:extLst>
                  <a:ext uri="{0D108BD9-81ED-4DB2-BD59-A6C34878D82A}">
                    <a16:rowId xmlns:a16="http://schemas.microsoft.com/office/drawing/2014/main" val="10000"/>
                  </a:ext>
                </a:extLst>
              </a:tr>
              <a:tr h="97790">
                <a:tc>
                  <a:txBody>
                    <a:bodyPr/>
                    <a:lstStyle/>
                    <a:p>
                      <a:pPr marL="91440" marR="0" indent="0" algn="l">
                        <a:lnSpc>
                          <a:spcPts val="500"/>
                        </a:lnSpc>
                        <a:spcBef>
                          <a:spcPts val="165"/>
                        </a:spcBef>
                        <a:spcAft>
                          <a:spcPts val="0"/>
                        </a:spcAft>
                      </a:pPr>
                      <a:r>
                        <a:rPr lang="en-US" sz="800" spc="0">
                          <a:solidFill>
                            <a:srgbClr val="000000"/>
                          </a:solidFill>
                          <a:latin typeface="Courier New" panose="02020603050405020304" pitchFamily="3"/>
                        </a:rPr>
                        <a:t>Lorem ipsum dolor </a:t>
                      </a:r>
                    </a:p>
                  </a:txBody>
                  <a:tcPr marL="0" marR="0" marT="0" marB="0" anchor="ctr">
                    <a:lnL w="8890" cmpd="sng">
                      <a:solidFill>
                        <a:srgbClr val="000000"/>
                      </a:solidFill>
                      <a:prstDash val="solid"/>
                    </a:lnL>
                    <a:lnR w="8890" cmpd="sng">
                      <a:solidFill>
                        <a:srgbClr val="000000"/>
                      </a:solidFill>
                      <a:prstDash val="solid"/>
                    </a:lnR>
                    <a:lnT w="0" cmpd="sng">
                      <a:noFill/>
                      <a:prstDash val="solid"/>
                    </a:lnT>
                    <a:lnB w="0" cmpd="sng">
                      <a:noFill/>
                      <a:prstDash val="solid"/>
                    </a:lnB>
                    <a:solidFill>
                      <a:srgbClr val="D3F4FF"/>
                    </a:solidFill>
                  </a:tcPr>
                </a:tc>
                <a:extLst>
                  <a:ext uri="{0D108BD9-81ED-4DB2-BD59-A6C34878D82A}">
                    <a16:rowId xmlns:a16="http://schemas.microsoft.com/office/drawing/2014/main" val="10001"/>
                  </a:ext>
                </a:extLst>
              </a:tr>
              <a:tr h="143510">
                <a:tc>
                  <a:txBody>
                    <a:bodyPr/>
                    <a:lstStyle/>
                    <a:p>
                      <a:pPr marL="91440" marR="0" indent="0" algn="l">
                        <a:lnSpc>
                          <a:spcPts val="700"/>
                        </a:lnSpc>
                        <a:spcBef>
                          <a:spcPts val="400"/>
                        </a:spcBef>
                        <a:spcAft>
                          <a:spcPts val="0"/>
                        </a:spcAft>
                      </a:pPr>
                      <a:r>
                        <a:rPr lang="en-US" sz="800" spc="0">
                          <a:solidFill>
                            <a:srgbClr val="000000"/>
                          </a:solidFill>
                          <a:latin typeface="Courier New" panose="02020603050405020304" pitchFamily="3"/>
                        </a:rPr>
                        <a:t>sit amet, consec </a:t>
                      </a:r>
                    </a:p>
                  </a:txBody>
                  <a:tcPr marL="0" marR="0" marT="0" marB="0" anchor="ctr">
                    <a:lnL w="8890" cmpd="sng">
                      <a:solidFill>
                        <a:srgbClr val="000000"/>
                      </a:solidFill>
                      <a:prstDash val="solid"/>
                    </a:lnL>
                    <a:lnR w="8890" cmpd="sng">
                      <a:solidFill>
                        <a:srgbClr val="000000"/>
                      </a:solidFill>
                      <a:prstDash val="solid"/>
                    </a:lnR>
                    <a:lnT w="0" cmpd="sng">
                      <a:noFill/>
                      <a:prstDash val="solid"/>
                    </a:lnT>
                    <a:lnB w="42545" cmpd="sng">
                      <a:solidFill>
                        <a:srgbClr val="000000"/>
                      </a:solidFill>
                      <a:prstDash val="solid"/>
                    </a:lnB>
                    <a:solidFill>
                      <a:srgbClr val="C9F1FF"/>
                    </a:solidFill>
                  </a:tcPr>
                </a:tc>
                <a:extLst>
                  <a:ext uri="{0D108BD9-81ED-4DB2-BD59-A6C34878D82A}">
                    <a16:rowId xmlns:a16="http://schemas.microsoft.com/office/drawing/2014/main" val="10002"/>
                  </a:ext>
                </a:extLst>
              </a:tr>
              <a:tr h="100330">
                <a:tc>
                  <a:txBody>
                    <a:bodyPr/>
                    <a:lstStyle/>
                    <a:p>
                      <a:pPr marL="91440" marR="0" indent="0" algn="l">
                        <a:lnSpc>
                          <a:spcPts val="500"/>
                        </a:lnSpc>
                        <a:spcBef>
                          <a:spcPts val="280"/>
                        </a:spcBef>
                        <a:spcAft>
                          <a:spcPts val="0"/>
                        </a:spcAft>
                      </a:pPr>
                      <a:r>
                        <a:rPr lang="en-US" sz="800" spc="0">
                          <a:solidFill>
                            <a:srgbClr val="000000"/>
                          </a:solidFill>
                          <a:latin typeface="Courier New" panose="02020603050405020304" pitchFamily="3"/>
                        </a:rPr>
                        <a:t>tetur adipisc ing </a:t>
                      </a:r>
                    </a:p>
                  </a:txBody>
                  <a:tcPr marL="0" marR="0" marT="0" marB="0" anchor="ctr">
                    <a:lnL w="8890" cmpd="sng">
                      <a:solidFill>
                        <a:srgbClr val="000000"/>
                      </a:solidFill>
                      <a:prstDash val="solid"/>
                    </a:lnL>
                    <a:lnR w="8890" cmpd="sng">
                      <a:solidFill>
                        <a:srgbClr val="000000"/>
                      </a:solidFill>
                      <a:prstDash val="solid"/>
                    </a:lnR>
                    <a:lnT w="42545" cmpd="sng">
                      <a:solidFill>
                        <a:srgbClr val="000000"/>
                      </a:solidFill>
                      <a:prstDash val="solid"/>
                    </a:lnT>
                    <a:lnB w="0" cmpd="sng">
                      <a:noFill/>
                      <a:prstDash val="solid"/>
                    </a:lnB>
                    <a:solidFill>
                      <a:srgbClr val="B5ECFF"/>
                    </a:solidFill>
                  </a:tcPr>
                </a:tc>
                <a:extLst>
                  <a:ext uri="{0D108BD9-81ED-4DB2-BD59-A6C34878D82A}">
                    <a16:rowId xmlns:a16="http://schemas.microsoft.com/office/drawing/2014/main" val="10003"/>
                  </a:ext>
                </a:extLst>
              </a:tr>
              <a:tr h="118745">
                <a:tc>
                  <a:txBody>
                    <a:bodyPr/>
                    <a:lstStyle/>
                    <a:p>
                      <a:pPr marL="91440" marR="0" indent="0" algn="l">
                        <a:lnSpc>
                          <a:spcPts val="500"/>
                        </a:lnSpc>
                        <a:spcBef>
                          <a:spcPts val="380"/>
                        </a:spcBef>
                        <a:spcAft>
                          <a:spcPts val="0"/>
                        </a:spcAft>
                        <a:tabLst>
                          <a:tab pos="457200" algn="l"/>
                        </a:tabLst>
                      </a:pPr>
                      <a:r>
                        <a:rPr lang="en-US" sz="800" spc="0">
                          <a:solidFill>
                            <a:srgbClr val="000000"/>
                          </a:solidFill>
                          <a:latin typeface="Courier New" panose="02020603050405020304" pitchFamily="3"/>
                        </a:rPr>
                        <a:t>elit. Integer... </a:t>
                      </a:r>
                    </a:p>
                  </a:txBody>
                  <a:tcPr marL="0" marR="0" marT="0" marB="0">
                    <a:lnL w="8890" cmpd="sng">
                      <a:solidFill>
                        <a:srgbClr val="000000"/>
                      </a:solidFill>
                      <a:prstDash val="solid"/>
                    </a:lnL>
                    <a:lnR w="8890" cmpd="sng">
                      <a:solidFill>
                        <a:srgbClr val="000000"/>
                      </a:solidFill>
                      <a:prstDash val="solid"/>
                    </a:lnR>
                    <a:lnT w="0" cmpd="sng">
                      <a:noFill/>
                      <a:prstDash val="solid"/>
                    </a:lnT>
                    <a:lnB w="0" cmpd="sng">
                      <a:noFill/>
                      <a:prstDash val="solid"/>
                    </a:lnB>
                    <a:solidFill>
                      <a:srgbClr val="B5ECFF"/>
                    </a:solidFill>
                  </a:tcPr>
                </a:tc>
                <a:extLst>
                  <a:ext uri="{0D108BD9-81ED-4DB2-BD59-A6C34878D82A}">
                    <a16:rowId xmlns:a16="http://schemas.microsoft.com/office/drawing/2014/main" val="10004"/>
                  </a:ext>
                </a:extLst>
              </a:tr>
              <a:tr h="14351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8890" cmpd="sng">
                      <a:solidFill>
                        <a:srgbClr val="000000"/>
                      </a:solidFill>
                      <a:prstDash val="solid"/>
                    </a:lnL>
                    <a:lnR w="8890" cmpd="sng">
                      <a:solidFill>
                        <a:srgbClr val="000000"/>
                      </a:solidFill>
                      <a:prstDash val="solid"/>
                    </a:lnR>
                    <a:lnT w="0" cmpd="sng">
                      <a:noFill/>
                      <a:prstDash val="solid"/>
                    </a:lnT>
                    <a:lnB w="21590" cmpd="dbl">
                      <a:solidFill>
                        <a:srgbClr val="000000"/>
                      </a:solidFill>
                      <a:prstDash val="solid"/>
                    </a:lnB>
                    <a:solidFill>
                      <a:srgbClr val="9FE8FF"/>
                    </a:solidFill>
                  </a:tcPr>
                </a:tc>
                <a:extLst>
                  <a:ext uri="{0D108BD9-81ED-4DB2-BD59-A6C34878D82A}">
                    <a16:rowId xmlns:a16="http://schemas.microsoft.com/office/drawing/2014/main" val="10005"/>
                  </a:ext>
                </a:extLst>
              </a:tr>
            </a:tbl>
          </a:graphicData>
        </a:graphic>
      </p:graphicFrame>
      <p:sp>
        <p:nvSpPr>
          <p:cNvPr id="16" name="Text Placeholder 15"/>
          <p:cNvSpPr>
            <a:spLocks noGrp="1"/>
          </p:cNvSpPr>
          <p:nvPr>
            <p:ph type="body" idx="10"/>
          </p:nvPr>
        </p:nvSpPr>
        <p:spPr>
          <a:xfrm>
            <a:off x="7557770" y="2773680"/>
            <a:ext cx="176530" cy="143510"/>
          </a:xfrm>
          <a:prstGeom prst="rect">
            <a:avLst/>
          </a:prstGeom>
          <a:noFill/>
          <a:ln w="0" cmpd="sng">
            <a:noFill/>
            <a:prstDash val="solid"/>
          </a:ln>
        </p:spPr>
        <p:txBody>
          <a:bodyPr vert="horz" lIns="0" tIns="15875" rIns="0" bIns="0" anchor="t"/>
          <a:lstStyle/>
          <a:p>
            <a:pPr marL="0" marR="0" indent="0" algn="l">
              <a:lnSpc>
                <a:spcPts val="1000"/>
              </a:lnSpc>
              <a:spcAft>
                <a:spcPts val="0"/>
              </a:spcAft>
            </a:pPr>
            <a:r>
              <a:rPr lang="en-US" sz="1050" spc="0">
                <a:solidFill>
                  <a:srgbClr val="000000"/>
                </a:solidFill>
                <a:latin typeface="Calibri" panose="02020603050405020304" pitchFamily="2"/>
              </a:rPr>
              <a:t>... </a:t>
            </a:r>
          </a:p>
        </p:txBody>
      </p:sp>
      <p:graphicFrame>
        <p:nvGraphicFramePr>
          <p:cNvPr id="18" name="Table 17"/>
          <p:cNvGraphicFramePr>
            <a:graphicFrameLocks noGrp="1"/>
          </p:cNvGraphicFramePr>
          <p:nvPr/>
        </p:nvGraphicFramePr>
        <p:xfrm>
          <a:off x="2545080" y="3532505"/>
          <a:ext cx="1432560" cy="775335"/>
        </p:xfrm>
        <a:graphic>
          <a:graphicData uri="http://schemas.openxmlformats.org/drawingml/2006/table">
            <a:tbl>
              <a:tblPr/>
              <a:tblGrid>
                <a:gridCol w="1432560">
                  <a:extLst>
                    <a:ext uri="{9D8B030D-6E8A-4147-A177-3AD203B41FA5}">
                      <a16:colId xmlns:a16="http://schemas.microsoft.com/office/drawing/2014/main" val="20000"/>
                    </a:ext>
                  </a:extLst>
                </a:gridCol>
              </a:tblGrid>
              <a:tr h="149225">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8890" cmpd="sng">
                      <a:solidFill>
                        <a:srgbClr val="000000"/>
                      </a:solidFill>
                      <a:prstDash val="solid"/>
                    </a:lnL>
                    <a:lnR w="8890" cmpd="sng">
                      <a:solidFill>
                        <a:srgbClr val="000000"/>
                      </a:solidFill>
                      <a:prstDash val="solid"/>
                    </a:lnR>
                    <a:lnT w="8890" cmpd="sng">
                      <a:solidFill>
                        <a:srgbClr val="000000"/>
                      </a:solidFill>
                      <a:prstDash val="solid"/>
                    </a:lnT>
                    <a:lnB w="0" cmpd="sng">
                      <a:noFill/>
                      <a:prstDash val="solid"/>
                    </a:lnB>
                    <a:solidFill>
                      <a:srgbClr val="E4E4E5"/>
                    </a:solidFill>
                  </a:tcPr>
                </a:tc>
                <a:extLst>
                  <a:ext uri="{0D108BD9-81ED-4DB2-BD59-A6C34878D82A}">
                    <a16:rowId xmlns:a16="http://schemas.microsoft.com/office/drawing/2014/main" val="10000"/>
                  </a:ext>
                </a:extLst>
              </a:tr>
              <a:tr h="97790">
                <a:tc>
                  <a:txBody>
                    <a:bodyPr/>
                    <a:lstStyle/>
                    <a:p>
                      <a:pPr marL="91440" marR="0" indent="0" algn="l">
                        <a:lnSpc>
                          <a:spcPts val="500"/>
                        </a:lnSpc>
                        <a:spcBef>
                          <a:spcPts val="0"/>
                        </a:spcBef>
                        <a:spcAft>
                          <a:spcPts val="0"/>
                        </a:spcAft>
                      </a:pPr>
                      <a:r>
                        <a:rPr lang="en-US" sz="800" spc="0">
                          <a:solidFill>
                            <a:srgbClr val="000000"/>
                          </a:solidFill>
                          <a:latin typeface="Courier New" panose="02020603050405020304" pitchFamily="3"/>
                        </a:rPr>
                        <a:t>Sed pretium blandit </a:t>
                      </a:r>
                    </a:p>
                  </a:txBody>
                  <a:tcPr marL="0" marR="0" marT="0" marB="0" anchor="ctr">
                    <a:lnL w="8890" cmpd="sng">
                      <a:solidFill>
                        <a:srgbClr val="000000"/>
                      </a:solidFill>
                      <a:prstDash val="solid"/>
                    </a:lnL>
                    <a:lnR w="8890" cmpd="sng">
                      <a:solidFill>
                        <a:srgbClr val="000000"/>
                      </a:solidFill>
                      <a:prstDash val="solid"/>
                    </a:lnR>
                    <a:lnT w="0" cmpd="sng">
                      <a:noFill/>
                      <a:prstDash val="solid"/>
                    </a:lnT>
                    <a:lnB w="0" cmpd="sng">
                      <a:noFill/>
                      <a:prstDash val="solid"/>
                    </a:lnB>
                    <a:solidFill>
                      <a:srgbClr val="E4E4E5"/>
                    </a:solidFill>
                  </a:tcPr>
                </a:tc>
                <a:extLst>
                  <a:ext uri="{0D108BD9-81ED-4DB2-BD59-A6C34878D82A}">
                    <a16:rowId xmlns:a16="http://schemas.microsoft.com/office/drawing/2014/main" val="10001"/>
                  </a:ext>
                </a:extLst>
              </a:tr>
              <a:tr h="161925">
                <a:tc>
                  <a:txBody>
                    <a:bodyPr/>
                    <a:lstStyle/>
                    <a:p>
                      <a:pPr marL="91440" marR="0" indent="0" algn="l">
                        <a:lnSpc>
                          <a:spcPts val="800"/>
                        </a:lnSpc>
                        <a:spcBef>
                          <a:spcPts val="190"/>
                        </a:spcBef>
                        <a:spcAft>
                          <a:spcPts val="285"/>
                        </a:spcAft>
                      </a:pPr>
                      <a:r>
                        <a:rPr lang="en-US" sz="800" spc="0">
                          <a:solidFill>
                            <a:srgbClr val="000000"/>
                          </a:solidFill>
                          <a:latin typeface="Courier New" panose="02020603050405020304" pitchFamily="3"/>
                        </a:rPr>
                        <a:t>orci. Ut eu diam at </a:t>
                      </a:r>
                    </a:p>
                  </a:txBody>
                  <a:tcPr marL="0" marR="0" marT="0" marB="0" anchor="ctr">
                    <a:lnL w="8890" cmpd="sng">
                      <a:solidFill>
                        <a:srgbClr val="000000"/>
                      </a:solidFill>
                      <a:prstDash val="solid"/>
                    </a:lnL>
                    <a:lnR w="8890" cmpd="sng">
                      <a:solidFill>
                        <a:srgbClr val="000000"/>
                      </a:solidFill>
                      <a:prstDash val="solid"/>
                    </a:lnR>
                    <a:lnT w="0" cmpd="sng">
                      <a:noFill/>
                      <a:prstDash val="solid"/>
                    </a:lnT>
                    <a:lnB w="0" cmpd="sng">
                      <a:noFill/>
                      <a:prstDash val="solid"/>
                    </a:lnB>
                    <a:solidFill>
                      <a:srgbClr val="D3CDDE"/>
                    </a:solidFill>
                  </a:tcPr>
                </a:tc>
                <a:extLst>
                  <a:ext uri="{0D108BD9-81ED-4DB2-BD59-A6C34878D82A}">
                    <a16:rowId xmlns:a16="http://schemas.microsoft.com/office/drawing/2014/main" val="10002"/>
                  </a:ext>
                </a:extLst>
              </a:tr>
              <a:tr h="97790">
                <a:tc>
                  <a:txBody>
                    <a:bodyPr/>
                    <a:lstStyle/>
                    <a:p>
                      <a:pPr marL="91440" marR="0" indent="0" algn="l">
                        <a:lnSpc>
                          <a:spcPts val="600"/>
                        </a:lnSpc>
                        <a:spcBef>
                          <a:spcPts val="0"/>
                        </a:spcBef>
                        <a:spcAft>
                          <a:spcPts val="0"/>
                        </a:spcAft>
                      </a:pPr>
                      <a:r>
                        <a:rPr lang="en-US" sz="800" spc="0">
                          <a:solidFill>
                            <a:srgbClr val="000000"/>
                          </a:solidFill>
                          <a:latin typeface="Courier New" panose="02020603050405020304" pitchFamily="3"/>
                        </a:rPr>
                        <a:t>pede susci pit </a:t>
                      </a:r>
                    </a:p>
                  </a:txBody>
                  <a:tcPr marL="0" marR="0" marT="0" marB="0" anchor="ctr">
                    <a:lnL w="8890" cmpd="sng">
                      <a:solidFill>
                        <a:srgbClr val="000000"/>
                      </a:solidFill>
                      <a:prstDash val="solid"/>
                    </a:lnL>
                    <a:lnR w="8890" cmpd="sng">
                      <a:solidFill>
                        <a:srgbClr val="000000"/>
                      </a:solidFill>
                      <a:prstDash val="solid"/>
                    </a:lnR>
                    <a:lnT w="0" cmpd="sng">
                      <a:noFill/>
                      <a:prstDash val="solid"/>
                    </a:lnT>
                    <a:lnB w="0" cmpd="sng">
                      <a:noFill/>
                      <a:prstDash val="solid"/>
                    </a:lnB>
                    <a:solidFill>
                      <a:srgbClr val="D3CDDE"/>
                    </a:solidFill>
                  </a:tcPr>
                </a:tc>
                <a:extLst>
                  <a:ext uri="{0D108BD9-81ED-4DB2-BD59-A6C34878D82A}">
                    <a16:rowId xmlns:a16="http://schemas.microsoft.com/office/drawing/2014/main" val="10003"/>
                  </a:ext>
                </a:extLst>
              </a:tr>
              <a:tr h="9779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8890" cmpd="sng">
                      <a:solidFill>
                        <a:srgbClr val="000000"/>
                      </a:solidFill>
                      <a:prstDash val="solid"/>
                    </a:lnL>
                    <a:lnR w="8890" cmpd="sng">
                      <a:solidFill>
                        <a:srgbClr val="000000"/>
                      </a:solidFill>
                      <a:prstDash val="solid"/>
                    </a:lnR>
                    <a:lnT w="0" cmpd="sng">
                      <a:noFill/>
                      <a:prstDash val="solid"/>
                    </a:lnT>
                    <a:lnB w="0" cmpd="sng">
                      <a:noFill/>
                      <a:prstDash val="solid"/>
                    </a:lnB>
                    <a:solidFill>
                      <a:srgbClr val="D3CDDE"/>
                    </a:solidFill>
                  </a:tcPr>
                </a:tc>
                <a:extLst>
                  <a:ext uri="{0D108BD9-81ED-4DB2-BD59-A6C34878D82A}">
                    <a16:rowId xmlns:a16="http://schemas.microsoft.com/office/drawing/2014/main" val="10004"/>
                  </a:ext>
                </a:extLst>
              </a:tr>
              <a:tr h="170815">
                <a:tc>
                  <a:txBody>
                    <a:bodyPr/>
                    <a:lstStyle/>
                    <a:p>
                      <a:pPr marL="91440" marR="0" indent="0" algn="l">
                        <a:lnSpc>
                          <a:spcPts val="500"/>
                        </a:lnSpc>
                        <a:spcBef>
                          <a:spcPts val="0"/>
                        </a:spcBef>
                        <a:spcAft>
                          <a:spcPts val="770"/>
                        </a:spcAft>
                      </a:pPr>
                      <a:r>
                        <a:rPr lang="en-US" sz="800" spc="0">
                          <a:solidFill>
                            <a:srgbClr val="000000"/>
                          </a:solidFill>
                          <a:latin typeface="Courier New" panose="02020603050405020304" pitchFamily="3"/>
                        </a:rPr>
                        <a:t>sodales... </a:t>
                      </a:r>
                    </a:p>
                  </a:txBody>
                  <a:tcPr marL="0" marR="0" marT="0" marB="0">
                    <a:lnL w="8890" cmpd="sng">
                      <a:solidFill>
                        <a:srgbClr val="000000"/>
                      </a:solidFill>
                      <a:prstDash val="solid"/>
                    </a:lnL>
                    <a:lnR w="8890" cmpd="sng">
                      <a:solidFill>
                        <a:srgbClr val="000000"/>
                      </a:solidFill>
                      <a:prstDash val="solid"/>
                    </a:lnR>
                    <a:lnT w="0" cmpd="sng">
                      <a:noFill/>
                      <a:prstDash val="solid"/>
                    </a:lnT>
                    <a:lnB w="8890" cmpd="sng">
                      <a:solidFill>
                        <a:srgbClr val="000000"/>
                      </a:solidFill>
                      <a:prstDash val="solid"/>
                    </a:lnB>
                    <a:solidFill>
                      <a:srgbClr val="C3BBD3"/>
                    </a:solidFill>
                  </a:tcPr>
                </a:tc>
                <a:extLst>
                  <a:ext uri="{0D108BD9-81ED-4DB2-BD59-A6C34878D82A}">
                    <a16:rowId xmlns:a16="http://schemas.microsoft.com/office/drawing/2014/main" val="10005"/>
                  </a:ext>
                </a:extLst>
              </a:tr>
            </a:tbl>
          </a:graphicData>
        </a:graphic>
      </p:graphicFrame>
      <p:sp>
        <p:nvSpPr>
          <p:cNvPr id="19" name="Text Placeholder 18"/>
          <p:cNvSpPr>
            <a:spLocks noGrp="1"/>
          </p:cNvSpPr>
          <p:nvPr>
            <p:ph type="body" idx="10"/>
          </p:nvPr>
        </p:nvSpPr>
        <p:spPr>
          <a:xfrm>
            <a:off x="5109845" y="3585845"/>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2 </a:t>
            </a:r>
          </a:p>
        </p:txBody>
      </p:sp>
      <p:sp>
        <p:nvSpPr>
          <p:cNvPr id="20" name="Text Placeholder 19"/>
          <p:cNvSpPr>
            <a:spLocks noGrp="1"/>
          </p:cNvSpPr>
          <p:nvPr>
            <p:ph type="body" idx="10"/>
          </p:nvPr>
        </p:nvSpPr>
        <p:spPr>
          <a:xfrm>
            <a:off x="5109845" y="384492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3 </a:t>
            </a:r>
          </a:p>
        </p:txBody>
      </p:sp>
      <p:sp>
        <p:nvSpPr>
          <p:cNvPr id="21" name="Text Placeholder 20"/>
          <p:cNvSpPr>
            <a:spLocks noGrp="1"/>
          </p:cNvSpPr>
          <p:nvPr>
            <p:ph type="body" idx="10"/>
          </p:nvPr>
        </p:nvSpPr>
        <p:spPr>
          <a:xfrm>
            <a:off x="6382385" y="3671570"/>
            <a:ext cx="636905" cy="525145"/>
          </a:xfrm>
          <a:prstGeom prst="rect">
            <a:avLst/>
          </a:prstGeom>
          <a:noFill/>
          <a:ln w="0" cmpd="sng">
            <a:noFill/>
            <a:prstDash val="solid"/>
          </a:ln>
        </p:spPr>
        <p:txBody>
          <a:bodyPr vert="horz" lIns="0" tIns="25400" rIns="0" bIns="0" anchor="t"/>
          <a:lstStyle/>
          <a:p>
            <a:pPr marL="91440" marR="0" indent="0" algn="l">
              <a:lnSpc>
                <a:spcPts val="1900"/>
              </a:lnSpc>
              <a:spcAft>
                <a:spcPts val="0"/>
              </a:spcAft>
            </a:pPr>
            <a:r>
              <a:rPr lang="en-US" sz="1800" spc="-50">
                <a:solidFill>
                  <a:srgbClr val="FFFFFF"/>
                </a:solidFill>
                <a:latin typeface="Calibri" panose="02020603050405020304" pitchFamily="2"/>
              </a:rPr>
              <a:t>Map </a:t>
            </a:r>
          </a:p>
          <a:p>
            <a:pPr marL="0" marR="0" indent="0" algn="l">
              <a:lnSpc>
                <a:spcPts val="1800"/>
              </a:lnSpc>
              <a:spcBef>
                <a:spcPts val="235"/>
              </a:spcBef>
              <a:spcAft>
                <a:spcPts val="0"/>
              </a:spcAft>
            </a:pPr>
            <a:r>
              <a:rPr lang="en-US" sz="1800" spc="-110">
                <a:solidFill>
                  <a:srgbClr val="FFFFFF"/>
                </a:solidFill>
                <a:latin typeface="Calibri" panose="02020603050405020304" pitchFamily="2"/>
              </a:rPr>
              <a:t>Block 3 </a:t>
            </a:r>
          </a:p>
        </p:txBody>
      </p:sp>
      <p:sp>
        <p:nvSpPr>
          <p:cNvPr id="22" name="Text Placeholder 21"/>
          <p:cNvSpPr>
            <a:spLocks noGrp="1"/>
          </p:cNvSpPr>
          <p:nvPr>
            <p:ph type="body" idx="10"/>
          </p:nvPr>
        </p:nvSpPr>
        <p:spPr>
          <a:xfrm>
            <a:off x="7604760" y="3325495"/>
            <a:ext cx="1100455" cy="917575"/>
          </a:xfrm>
          <a:prstGeom prst="rect">
            <a:avLst/>
          </a:prstGeom>
          <a:noFill/>
          <a:ln w="0" cmpd="sng">
            <a:noFill/>
            <a:prstDash val="solid"/>
          </a:ln>
        </p:spPr>
        <p:txBody>
          <a:bodyPr vert="horz" lIns="0" tIns="24765" rIns="0" bIns="0" anchor="t"/>
          <a:lstStyle/>
          <a:p>
            <a:pPr marL="0" marR="0" indent="0" algn="l">
              <a:lnSpc>
                <a:spcPts val="1000"/>
              </a:lnSpc>
              <a:spcAft>
                <a:spcPts val="0"/>
              </a:spcAft>
              <a:tabLst>
                <a:tab pos="548640" algn="l"/>
              </a:tabLst>
            </a:pPr>
            <a:r>
              <a:rPr lang="en-US" sz="1050" spc="-35">
                <a:solidFill>
                  <a:srgbClr val="000000"/>
                </a:solidFill>
                <a:latin typeface="Calibri" panose="02020603050405020304" pitchFamily="2"/>
              </a:rPr>
              <a:t>a 1,1,1,1.... </a:t>
            </a:r>
          </a:p>
          <a:p>
            <a:pPr marL="0" marR="0" indent="0" algn="l">
              <a:lnSpc>
                <a:spcPts val="1000"/>
              </a:lnSpc>
              <a:spcBef>
                <a:spcPts val="195"/>
              </a:spcBef>
              <a:spcAft>
                <a:spcPts val="0"/>
              </a:spcAft>
              <a:tabLst>
                <a:tab pos="548640" algn="l"/>
              </a:tabLst>
            </a:pPr>
            <a:r>
              <a:rPr lang="en-US" sz="1050" spc="-60">
                <a:solidFill>
                  <a:srgbClr val="000000"/>
                </a:solidFill>
                <a:latin typeface="Calibri" panose="02020603050405020304" pitchFamily="2"/>
              </a:rPr>
              <a:t>ac 1,1,1,1,1... </a:t>
            </a:r>
          </a:p>
          <a:p>
            <a:pPr marL="0" marR="0" indent="0" algn="l">
              <a:lnSpc>
                <a:spcPts val="1000"/>
              </a:lnSpc>
              <a:spcBef>
                <a:spcPts val="195"/>
              </a:spcBef>
              <a:spcAft>
                <a:spcPts val="0"/>
              </a:spcAft>
              <a:tabLst>
                <a:tab pos="548640" algn="l"/>
              </a:tabLst>
            </a:pPr>
            <a:r>
              <a:rPr lang="en-US" sz="1050" spc="-60">
                <a:solidFill>
                  <a:srgbClr val="000000"/>
                </a:solidFill>
                <a:latin typeface="Calibri" panose="02020603050405020304" pitchFamily="2"/>
              </a:rPr>
              <a:t>ad 1,1,1,1,1... </a:t>
            </a:r>
          </a:p>
          <a:p>
            <a:pPr marL="0" marR="0" indent="0" algn="l">
              <a:lnSpc>
                <a:spcPts val="1100"/>
              </a:lnSpc>
              <a:spcBef>
                <a:spcPts val="195"/>
              </a:spcBef>
              <a:spcAft>
                <a:spcPts val="0"/>
              </a:spcAft>
              <a:tabLst>
                <a:tab pos="548640" algn="l"/>
              </a:tabLst>
            </a:pPr>
            <a:r>
              <a:rPr lang="en-US" sz="1050" spc="-10">
                <a:solidFill>
                  <a:srgbClr val="000000"/>
                </a:solidFill>
                <a:latin typeface="Calibri" panose="02020603050405020304" pitchFamily="2"/>
              </a:rPr>
              <a:t>aliquam 1,1,1 </a:t>
            </a:r>
          </a:p>
          <a:p>
            <a:pPr marL="0" marR="0" indent="0" algn="l">
              <a:lnSpc>
                <a:spcPts val="1100"/>
              </a:lnSpc>
              <a:spcBef>
                <a:spcPts val="150"/>
              </a:spcBef>
              <a:spcAft>
                <a:spcPts val="0"/>
              </a:spcAft>
              <a:tabLst>
                <a:tab pos="548640" algn="l"/>
              </a:tabLst>
            </a:pPr>
            <a:r>
              <a:rPr lang="en-US" sz="1050" spc="-5">
                <a:solidFill>
                  <a:srgbClr val="000000"/>
                </a:solidFill>
                <a:latin typeface="Calibri" panose="02020603050405020304" pitchFamily="2"/>
              </a:rPr>
              <a:t>aliquet 1 </a:t>
            </a:r>
          </a:p>
          <a:p>
            <a:pPr marL="0" marR="0" indent="0" algn="l">
              <a:lnSpc>
                <a:spcPts val="1000"/>
              </a:lnSpc>
              <a:spcBef>
                <a:spcPts val="150"/>
              </a:spcBef>
              <a:spcAft>
                <a:spcPts val="20"/>
              </a:spcAft>
              <a:tabLst>
                <a:tab pos="548640" algn="l"/>
              </a:tabLst>
            </a:pPr>
            <a:r>
              <a:rPr lang="en-US" sz="1050" spc="-15">
                <a:solidFill>
                  <a:srgbClr val="000000"/>
                </a:solidFill>
                <a:latin typeface="Calibri" panose="02020603050405020304" pitchFamily="2"/>
              </a:rPr>
              <a:t>auctor 1,1,1,1... </a:t>
            </a:r>
          </a:p>
        </p:txBody>
      </p:sp>
      <p:sp>
        <p:nvSpPr>
          <p:cNvPr id="23" name="Text Placeholder 22"/>
          <p:cNvSpPr>
            <a:spLocks noGrp="1"/>
          </p:cNvSpPr>
          <p:nvPr>
            <p:ph type="body" idx="10"/>
          </p:nvPr>
        </p:nvSpPr>
        <p:spPr>
          <a:xfrm>
            <a:off x="7557770" y="4243070"/>
            <a:ext cx="176530" cy="149225"/>
          </a:xfrm>
          <a:prstGeom prst="rect">
            <a:avLst/>
          </a:prstGeom>
          <a:noFill/>
          <a:ln w="0" cmpd="sng">
            <a:noFill/>
            <a:prstDash val="solid"/>
          </a:ln>
        </p:spPr>
        <p:txBody>
          <a:bodyPr vert="horz" lIns="0" tIns="21590" rIns="0" bIns="0" anchor="t"/>
          <a:lstStyle/>
          <a:p>
            <a:pPr marL="0" marR="0" indent="0" algn="l">
              <a:lnSpc>
                <a:spcPts val="1000"/>
              </a:lnSpc>
              <a:spcAft>
                <a:spcPts val="0"/>
              </a:spcAft>
            </a:pPr>
            <a:r>
              <a:rPr lang="en-US" sz="1050" spc="0">
                <a:solidFill>
                  <a:srgbClr val="000000"/>
                </a:solidFill>
                <a:latin typeface="Calibri" panose="02020603050405020304" pitchFamily="2"/>
              </a:rPr>
              <a:t>... </a:t>
            </a:r>
          </a:p>
        </p:txBody>
      </p:sp>
      <p:sp>
        <p:nvSpPr>
          <p:cNvPr id="24" name="Text Placeholder 23"/>
          <p:cNvSpPr>
            <a:spLocks noGrp="1"/>
          </p:cNvSpPr>
          <p:nvPr>
            <p:ph type="body" idx="10"/>
          </p:nvPr>
        </p:nvSpPr>
        <p:spPr>
          <a:xfrm>
            <a:off x="2642870" y="4676775"/>
            <a:ext cx="1094105" cy="458470"/>
          </a:xfrm>
          <a:prstGeom prst="rect">
            <a:avLst/>
          </a:prstGeom>
          <a:noFill/>
          <a:ln w="0" cmpd="sng">
            <a:noFill/>
            <a:prstDash val="solid"/>
          </a:ln>
        </p:spPr>
        <p:txBody>
          <a:bodyPr vert="horz" lIns="0" tIns="0" rIns="0" bIns="0" anchor="t"/>
          <a:lstStyle/>
          <a:p>
            <a:pPr marL="0" marR="0" indent="0" algn="l">
              <a:lnSpc>
                <a:spcPts val="900"/>
              </a:lnSpc>
              <a:spcAft>
                <a:spcPts val="0"/>
              </a:spcAft>
            </a:pPr>
            <a:r>
              <a:rPr lang="en-US" sz="800" spc="-55">
                <a:solidFill>
                  <a:srgbClr val="000000"/>
                </a:solidFill>
                <a:latin typeface="Courier New" panose="02020603050405020304" pitchFamily="3"/>
              </a:rPr>
              <a:t>Aenean quam. In scelerisque sem at dolor. Maecenas mattis. Sed con... </a:t>
            </a:r>
          </a:p>
        </p:txBody>
      </p:sp>
      <p:sp>
        <p:nvSpPr>
          <p:cNvPr id="25" name="Text Placeholder 24"/>
          <p:cNvSpPr>
            <a:spLocks noGrp="1"/>
          </p:cNvSpPr>
          <p:nvPr>
            <p:ph type="body" idx="10"/>
          </p:nvPr>
        </p:nvSpPr>
        <p:spPr>
          <a:xfrm>
            <a:off x="5130800" y="5036185"/>
            <a:ext cx="442595" cy="139065"/>
          </a:xfrm>
          <a:prstGeom prst="rect">
            <a:avLst/>
          </a:prstGeom>
          <a:noFill/>
          <a:ln w="0" cmpd="sng">
            <a:noFill/>
            <a:prstDash val="solid"/>
          </a:ln>
        </p:spPr>
        <p:txBody>
          <a:bodyPr vert="horz" lIns="0" tIns="12700" rIns="0" bIns="0" anchor="t"/>
          <a:lstStyle/>
          <a:p>
            <a:pPr marL="0" marR="0" indent="0" algn="l">
              <a:lnSpc>
                <a:spcPts val="900"/>
              </a:lnSpc>
              <a:spcAft>
                <a:spcPts val="0"/>
              </a:spcAft>
            </a:pPr>
            <a:r>
              <a:rPr lang="en-US" sz="900" spc="30">
                <a:solidFill>
                  <a:srgbClr val="000000"/>
                </a:solidFill>
                <a:latin typeface="Calibri" panose="02020603050405020304" pitchFamily="2"/>
              </a:rPr>
              <a:t>Block 1 </a:t>
            </a:r>
          </a:p>
        </p:txBody>
      </p:sp>
      <p:sp>
        <p:nvSpPr>
          <p:cNvPr id="26" name="Text Placeholder 25"/>
          <p:cNvSpPr>
            <a:spLocks noGrp="1"/>
          </p:cNvSpPr>
          <p:nvPr>
            <p:ph type="body" idx="10"/>
          </p:nvPr>
        </p:nvSpPr>
        <p:spPr>
          <a:xfrm>
            <a:off x="5130800" y="5292725"/>
            <a:ext cx="442595" cy="139065"/>
          </a:xfrm>
          <a:prstGeom prst="rect">
            <a:avLst/>
          </a:prstGeom>
          <a:noFill/>
          <a:ln w="0" cmpd="sng">
            <a:noFill/>
            <a:prstDash val="solid"/>
          </a:ln>
        </p:spPr>
        <p:txBody>
          <a:bodyPr vert="horz" lIns="0" tIns="12700" rIns="0" bIns="0" anchor="t"/>
          <a:lstStyle/>
          <a:p>
            <a:pPr marL="0" marR="0" indent="0" algn="l">
              <a:lnSpc>
                <a:spcPts val="1000"/>
              </a:lnSpc>
              <a:spcAft>
                <a:spcPts val="0"/>
              </a:spcAft>
            </a:pPr>
            <a:r>
              <a:rPr lang="en-US" sz="900" spc="30">
                <a:solidFill>
                  <a:srgbClr val="000000"/>
                </a:solidFill>
                <a:latin typeface="Calibri" panose="02020603050405020304" pitchFamily="2"/>
              </a:rPr>
              <a:t>Block 2 </a:t>
            </a:r>
          </a:p>
        </p:txBody>
      </p:sp>
      <p:sp>
        <p:nvSpPr>
          <p:cNvPr id="27" name="Text Placeholder 26"/>
          <p:cNvSpPr>
            <a:spLocks noGrp="1"/>
          </p:cNvSpPr>
          <p:nvPr>
            <p:ph type="body" idx="10"/>
          </p:nvPr>
        </p:nvSpPr>
        <p:spPr>
          <a:xfrm>
            <a:off x="6382385" y="5085715"/>
            <a:ext cx="636905" cy="525780"/>
          </a:xfrm>
          <a:prstGeom prst="rect">
            <a:avLst/>
          </a:prstGeom>
          <a:noFill/>
          <a:ln w="0" cmpd="sng">
            <a:noFill/>
            <a:prstDash val="solid"/>
          </a:ln>
        </p:spPr>
        <p:txBody>
          <a:bodyPr vert="horz" lIns="0" tIns="25400" rIns="0" bIns="0" anchor="t"/>
          <a:lstStyle/>
          <a:p>
            <a:pPr marL="91440" marR="0" indent="0" algn="l">
              <a:lnSpc>
                <a:spcPts val="1900"/>
              </a:lnSpc>
              <a:spcAft>
                <a:spcPts val="0"/>
              </a:spcAft>
            </a:pPr>
            <a:r>
              <a:rPr lang="en-US" sz="1800" spc="-50">
                <a:solidFill>
                  <a:srgbClr val="FFFFFF"/>
                </a:solidFill>
                <a:latin typeface="Calibri" panose="02020603050405020304" pitchFamily="2"/>
              </a:rPr>
              <a:t>Map </a:t>
            </a:r>
          </a:p>
          <a:p>
            <a:pPr marL="0" marR="0" indent="0" algn="l">
              <a:lnSpc>
                <a:spcPts val="1800"/>
              </a:lnSpc>
              <a:spcBef>
                <a:spcPts val="240"/>
              </a:spcBef>
              <a:spcAft>
                <a:spcPts val="0"/>
              </a:spcAft>
            </a:pPr>
            <a:r>
              <a:rPr lang="en-US" sz="1800" spc="-110">
                <a:solidFill>
                  <a:srgbClr val="FFFFFF"/>
                </a:solidFill>
                <a:latin typeface="Calibri" panose="02020603050405020304" pitchFamily="2"/>
              </a:rPr>
              <a:t>Block 2 </a:t>
            </a:r>
          </a:p>
        </p:txBody>
      </p:sp>
      <p:sp>
        <p:nvSpPr>
          <p:cNvPr id="28" name="Text Placeholder 27"/>
          <p:cNvSpPr>
            <a:spLocks noGrp="1"/>
          </p:cNvSpPr>
          <p:nvPr>
            <p:ph type="body" idx="10"/>
          </p:nvPr>
        </p:nvSpPr>
        <p:spPr>
          <a:xfrm>
            <a:off x="7604760" y="4916805"/>
            <a:ext cx="1039495" cy="764540"/>
          </a:xfrm>
          <a:prstGeom prst="rect">
            <a:avLst/>
          </a:prstGeom>
          <a:noFill/>
          <a:ln w="0" cmpd="sng">
            <a:noFill/>
            <a:prstDash val="solid"/>
          </a:ln>
        </p:spPr>
        <p:txBody>
          <a:bodyPr vert="horz" lIns="0" tIns="24765" rIns="0" bIns="0" anchor="t"/>
          <a:lstStyle/>
          <a:p>
            <a:pPr marL="0" marR="0" indent="0" algn="l">
              <a:lnSpc>
                <a:spcPts val="1000"/>
              </a:lnSpc>
              <a:spcAft>
                <a:spcPts val="0"/>
              </a:spcAft>
              <a:tabLst>
                <a:tab pos="548640" algn="l"/>
              </a:tabLst>
            </a:pPr>
            <a:r>
              <a:rPr lang="en-US" sz="1050" spc="-20">
                <a:solidFill>
                  <a:srgbClr val="000000"/>
                </a:solidFill>
                <a:latin typeface="Calibri" panose="02020603050405020304" pitchFamily="2"/>
              </a:rPr>
              <a:t>a 1,1,1,... </a:t>
            </a:r>
          </a:p>
          <a:p>
            <a:pPr marL="0" marR="0" indent="0" algn="l">
              <a:lnSpc>
                <a:spcPts val="1000"/>
              </a:lnSpc>
              <a:spcBef>
                <a:spcPts val="195"/>
              </a:spcBef>
              <a:spcAft>
                <a:spcPts val="0"/>
              </a:spcAft>
              <a:tabLst>
                <a:tab pos="548640" algn="l"/>
              </a:tabLst>
            </a:pPr>
            <a:r>
              <a:rPr lang="en-US" sz="1050" spc="-65">
                <a:solidFill>
                  <a:srgbClr val="000000"/>
                </a:solidFill>
                <a:latin typeface="Calibri" panose="02020603050405020304" pitchFamily="2"/>
              </a:rPr>
              <a:t>ad 1,1,1,1.... </a:t>
            </a:r>
          </a:p>
          <a:p>
            <a:pPr marL="0" marR="0" indent="0" algn="l">
              <a:lnSpc>
                <a:spcPts val="1100"/>
              </a:lnSpc>
              <a:spcBef>
                <a:spcPts val="195"/>
              </a:spcBef>
              <a:spcAft>
                <a:spcPts val="0"/>
              </a:spcAft>
              <a:tabLst>
                <a:tab pos="548640" algn="l"/>
              </a:tabLst>
            </a:pPr>
            <a:r>
              <a:rPr lang="en-US" sz="1050" spc="-10">
                <a:solidFill>
                  <a:srgbClr val="000000"/>
                </a:solidFill>
                <a:latin typeface="Calibri" panose="02020603050405020304" pitchFamily="2"/>
              </a:rPr>
              <a:t>aliquam 1.1,1 </a:t>
            </a:r>
          </a:p>
          <a:p>
            <a:pPr marL="0" marR="0" indent="0" algn="l">
              <a:lnSpc>
                <a:spcPts val="1000"/>
              </a:lnSpc>
              <a:spcBef>
                <a:spcPts val="150"/>
              </a:spcBef>
              <a:spcAft>
                <a:spcPts val="0"/>
              </a:spcAft>
              <a:tabLst>
                <a:tab pos="548640" algn="l"/>
              </a:tabLst>
            </a:pPr>
            <a:r>
              <a:rPr lang="en-US" sz="1050" spc="-10">
                <a:solidFill>
                  <a:srgbClr val="000000"/>
                </a:solidFill>
                <a:latin typeface="Calibri" panose="02020603050405020304" pitchFamily="2"/>
              </a:rPr>
              <a:t>amet 1,1,1,1 </a:t>
            </a:r>
          </a:p>
          <a:p>
            <a:pPr marL="0" marR="0" indent="0" algn="l">
              <a:lnSpc>
                <a:spcPts val="1000"/>
              </a:lnSpc>
              <a:spcBef>
                <a:spcPts val="195"/>
              </a:spcBef>
              <a:spcAft>
                <a:spcPts val="0"/>
              </a:spcAft>
              <a:tabLst>
                <a:tab pos="548640" algn="l"/>
              </a:tabLst>
            </a:pPr>
            <a:r>
              <a:rPr lang="en-US" sz="1050" spc="-10">
                <a:solidFill>
                  <a:srgbClr val="000000"/>
                </a:solidFill>
                <a:latin typeface="Calibri" panose="02020603050405020304" pitchFamily="2"/>
              </a:rPr>
              <a:t>blandit 1,1,1 </a:t>
            </a:r>
          </a:p>
        </p:txBody>
      </p:sp>
      <p:sp>
        <p:nvSpPr>
          <p:cNvPr id="29" name="Text Placeholder 28"/>
          <p:cNvSpPr>
            <a:spLocks noGrp="1"/>
          </p:cNvSpPr>
          <p:nvPr>
            <p:ph type="body" idx="10"/>
          </p:nvPr>
        </p:nvSpPr>
        <p:spPr>
          <a:xfrm>
            <a:off x="7557770" y="5681345"/>
            <a:ext cx="176530" cy="149860"/>
          </a:xfrm>
          <a:prstGeom prst="rect">
            <a:avLst/>
          </a:prstGeom>
          <a:noFill/>
          <a:ln w="0" cmpd="sng">
            <a:noFill/>
            <a:prstDash val="solid"/>
          </a:ln>
        </p:spPr>
        <p:txBody>
          <a:bodyPr vert="horz" lIns="0" tIns="22225" rIns="0" bIns="0" anchor="t"/>
          <a:lstStyle/>
          <a:p>
            <a:pPr marL="0" marR="0" indent="0" algn="l">
              <a:lnSpc>
                <a:spcPts val="1000"/>
              </a:lnSpc>
              <a:spcAft>
                <a:spcPts val="0"/>
              </a:spcAft>
            </a:pPr>
            <a:r>
              <a:rPr lang="en-US" sz="1050" spc="0">
                <a:solidFill>
                  <a:srgbClr val="000000"/>
                </a:solidFill>
                <a:latin typeface="Calibri" panose="02020603050405020304" pitchFamily="2"/>
              </a:rPr>
              <a:t>... </a:t>
            </a:r>
          </a:p>
        </p:txBody>
      </p:sp>
      <p:sp>
        <p:nvSpPr>
          <p:cNvPr id="30" name="Text Placeholder 29"/>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1"82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MapReduce: The Mapper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88595" rIns="0" bIns="0" anchor="t">
            <a:normAutofit/>
          </a:bodyPr>
          <a:lstStyle/>
          <a:p>
            <a:pPr marL="548640" marR="0" indent="182880" algn="l">
              <a:lnSpc>
                <a:spcPts val="2400"/>
              </a:lnSpc>
              <a:spcAft>
                <a:spcPts val="0"/>
              </a:spcAft>
              <a:buFont typeface="Symbol"/>
              <a:buChar char="·"/>
            </a:pPr>
            <a:r>
              <a:rPr lang="en-US" sz="1950" b="1" spc="20">
                <a:solidFill>
                  <a:srgbClr val="000000"/>
                </a:solidFill>
                <a:latin typeface="Calibri" panose="02020603050405020304" pitchFamily="2"/>
              </a:rPr>
              <a:t>Hadoop a</a:t>
            </a:r>
            <a:r>
              <a:rPr lang="en-US" sz="1750" b="1" spc="20">
                <a:solidFill>
                  <a:srgbClr val="000000"/>
                </a:solidFill>
                <a:latin typeface="Arial" panose="02020603050405020304" pitchFamily="2"/>
              </a:rPr>
              <a:t>tt</a:t>
            </a:r>
            <a:r>
              <a:rPr lang="en-US" sz="1950" b="1" spc="20">
                <a:solidFill>
                  <a:srgbClr val="000000"/>
                </a:solidFill>
                <a:latin typeface="Calibri" panose="02020603050405020304" pitchFamily="2"/>
              </a:rPr>
              <a:t>empts to ensure that Mappers run on nodes which hold their </a:t>
            </a:r>
          </a:p>
          <a:p>
            <a:pPr marL="731520" marR="0" indent="0" algn="l">
              <a:lnSpc>
                <a:spcPts val="2100"/>
              </a:lnSpc>
              <a:spcBef>
                <a:spcPts val="310"/>
              </a:spcBef>
              <a:spcAft>
                <a:spcPts val="0"/>
              </a:spcAft>
            </a:pPr>
            <a:r>
              <a:rPr lang="en-US" sz="1950" b="1" spc="10">
                <a:solidFill>
                  <a:srgbClr val="000000"/>
                </a:solidFill>
                <a:latin typeface="Calibri" panose="02020603050405020304" pitchFamily="2"/>
              </a:rPr>
              <a:t>por</a:t>
            </a:r>
            <a:r>
              <a:rPr lang="en-US" sz="1750" b="1" spc="10">
                <a:solidFill>
                  <a:srgbClr val="000000"/>
                </a:solidFill>
                <a:latin typeface="Arial" panose="02020603050405020304" pitchFamily="2"/>
              </a:rPr>
              <a:t>ti</a:t>
            </a:r>
            <a:r>
              <a:rPr lang="en-US" sz="1950" b="1" spc="10">
                <a:solidFill>
                  <a:srgbClr val="000000"/>
                </a:solidFill>
                <a:latin typeface="Calibri" panose="02020603050405020304" pitchFamily="2"/>
              </a:rPr>
              <a:t>on of the data locally, to avoid network traffic </a:t>
            </a:r>
          </a:p>
          <a:p>
            <a:pPr marL="0" marR="0" indent="0" algn="ctr">
              <a:lnSpc>
                <a:spcPts val="2300"/>
              </a:lnSpc>
              <a:spcBef>
                <a:spcPts val="4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Mul</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ple Mappers run in parallel, each processing a por</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on of the input </a:t>
            </a:r>
          </a:p>
          <a:p>
            <a:pPr marL="1097280" marR="0" indent="0" algn="l">
              <a:lnSpc>
                <a:spcPts val="2000"/>
              </a:lnSpc>
              <a:spcBef>
                <a:spcPts val="310"/>
              </a:spcBef>
              <a:spcAft>
                <a:spcPts val="0"/>
              </a:spcAft>
            </a:pPr>
            <a:r>
              <a:rPr lang="en-US" sz="1950" spc="-25">
                <a:solidFill>
                  <a:srgbClr val="000000"/>
                </a:solidFill>
                <a:latin typeface="Calibri" panose="02020603050405020304" pitchFamily="2"/>
              </a:rPr>
              <a:t>data </a:t>
            </a:r>
          </a:p>
          <a:p>
            <a:pPr marL="548640" marR="0" indent="182880" algn="l">
              <a:lnSpc>
                <a:spcPts val="2100"/>
              </a:lnSpc>
              <a:spcBef>
                <a:spcPts val="1665"/>
              </a:spcBef>
              <a:spcAft>
                <a:spcPts val="0"/>
              </a:spcAft>
              <a:buFont typeface="Symbol"/>
              <a:buChar char="·"/>
            </a:pPr>
            <a:r>
              <a:rPr lang="en-US" sz="1950" b="1" spc="20">
                <a:solidFill>
                  <a:srgbClr val="000000"/>
                </a:solidFill>
                <a:latin typeface="Calibri" panose="02020603050405020304" pitchFamily="2"/>
              </a:rPr>
              <a:t>The Mapper reads data in the form of key/value pairs </a:t>
            </a:r>
          </a:p>
          <a:p>
            <a:pPr marL="914400" marR="0" indent="0" algn="l">
              <a:lnSpc>
                <a:spcPts val="2200"/>
              </a:lnSpc>
              <a:spcBef>
                <a:spcPts val="52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The Mapper may use or completely ignore the input key </a:t>
            </a:r>
          </a:p>
          <a:p>
            <a:pPr marL="914400" marR="0" indent="0" algn="l">
              <a:lnSpc>
                <a:spcPts val="2300"/>
              </a:lnSpc>
              <a:spcBef>
                <a:spcPts val="44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For example, a standard pa</a:t>
            </a:r>
            <a:r>
              <a:rPr lang="en-US" sz="1750" spc="25">
                <a:solidFill>
                  <a:srgbClr val="000000"/>
                </a:solidFill>
                <a:latin typeface="Arial" panose="02020603050405020304" pitchFamily="2"/>
              </a:rPr>
              <a:t>tt</a:t>
            </a:r>
            <a:r>
              <a:rPr lang="en-US" sz="1950" spc="25">
                <a:solidFill>
                  <a:srgbClr val="000000"/>
                </a:solidFill>
                <a:latin typeface="Calibri" panose="02020603050405020304" pitchFamily="2"/>
              </a:rPr>
              <a:t>ern is to read one line of a file at a </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me </a:t>
            </a:r>
          </a:p>
          <a:p>
            <a:pPr marL="0" marR="0" indent="0" algn="ctr">
              <a:lnSpc>
                <a:spcPts val="2200"/>
              </a:lnSpc>
              <a:spcBef>
                <a:spcPts val="455"/>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The key is the byte offset into the file at which the line starts </a:t>
            </a:r>
          </a:p>
          <a:p>
            <a:pPr marL="1371600" marR="0" indent="0" algn="l">
              <a:lnSpc>
                <a:spcPts val="2200"/>
              </a:lnSpc>
              <a:spcBef>
                <a:spcPts val="44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The value is the contents of the line itself </a:t>
            </a:r>
          </a:p>
          <a:p>
            <a:pPr marL="1371600" marR="0" indent="0" algn="l">
              <a:lnSpc>
                <a:spcPts val="2200"/>
              </a:lnSpc>
              <a:spcBef>
                <a:spcPts val="47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Typically the key is considered irrelevant </a:t>
            </a:r>
          </a:p>
          <a:p>
            <a:pPr marL="548640" marR="0" indent="182880" algn="l">
              <a:lnSpc>
                <a:spcPts val="2100"/>
              </a:lnSpc>
              <a:spcBef>
                <a:spcPts val="1615"/>
              </a:spcBef>
              <a:spcAft>
                <a:spcPts val="0"/>
              </a:spcAft>
              <a:buFont typeface="Symbol"/>
              <a:buChar char="·"/>
            </a:pPr>
            <a:r>
              <a:rPr lang="en-US" sz="1950" b="1" spc="20">
                <a:solidFill>
                  <a:srgbClr val="000000"/>
                </a:solidFill>
                <a:latin typeface="Calibri" panose="02020603050405020304" pitchFamily="2"/>
              </a:rPr>
              <a:t>If the Mapper writes anything out, the output must be in the form of </a:t>
            </a:r>
          </a:p>
          <a:p>
            <a:pPr marL="731520" marR="0" indent="0" algn="l">
              <a:lnSpc>
                <a:spcPts val="2000"/>
              </a:lnSpc>
              <a:spcBef>
                <a:spcPts val="375"/>
              </a:spcBef>
              <a:spcAft>
                <a:spcPts val="6360"/>
              </a:spcAft>
            </a:pPr>
            <a:r>
              <a:rPr lang="en-US" sz="1950" b="1" spc="0">
                <a:solidFill>
                  <a:srgbClr val="000000"/>
                </a:solidFill>
                <a:latin typeface="Calibri" panose="02020603050405020304" pitchFamily="2"/>
              </a:rPr>
              <a:t>key/value pairs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1"83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MapReduce: The Reducer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914400" marR="0" indent="182880" algn="l">
              <a:lnSpc>
                <a:spcPts val="2200"/>
              </a:lnSpc>
              <a:spcAft>
                <a:spcPts val="0"/>
              </a:spcAft>
              <a:buFont typeface="Symbol"/>
              <a:buChar char="·"/>
            </a:pPr>
            <a:r>
              <a:rPr lang="en-US" sz="1950" b="1" spc="-15">
                <a:solidFill>
                  <a:srgbClr val="000000"/>
                </a:solidFill>
                <a:latin typeface="Calibri" panose="02020603050405020304" pitchFamily="2"/>
              </a:rPr>
              <a:t>A</a:t>
            </a:r>
            <a:r>
              <a:rPr lang="en-US" sz="1750" b="1" spc="-10">
                <a:solidFill>
                  <a:srgbClr val="000000"/>
                </a:solidFill>
                <a:latin typeface="Arial" panose="02020603050405020304" pitchFamily="2"/>
              </a:rPr>
              <a:t>ft</a:t>
            </a:r>
            <a:r>
              <a:rPr lang="en-US" sz="1950" b="1" spc="-15">
                <a:solidFill>
                  <a:srgbClr val="000000"/>
                </a:solidFill>
                <a:latin typeface="Calibri" panose="02020603050405020304" pitchFamily="2"/>
              </a:rPr>
              <a:t>er the Map phase is over, all intermediate values for a given </a:t>
            </a:r>
          </a:p>
          <a:p>
            <a:pPr marL="731520" marR="0" indent="0" algn="l">
              <a:lnSpc>
                <a:spcPts val="2000"/>
              </a:lnSpc>
              <a:spcBef>
                <a:spcPts val="310"/>
              </a:spcBef>
              <a:spcAft>
                <a:spcPts val="0"/>
              </a:spcAft>
            </a:pPr>
            <a:r>
              <a:rPr lang="en-US" sz="1950" b="1" spc="-20">
                <a:solidFill>
                  <a:srgbClr val="000000"/>
                </a:solidFill>
                <a:latin typeface="Calibri" panose="02020603050405020304" pitchFamily="2"/>
              </a:rPr>
              <a:t>intermediate key are combined together into a list </a:t>
            </a:r>
          </a:p>
          <a:p>
            <a:pPr marL="914400" marR="0" indent="182880" algn="l">
              <a:lnSpc>
                <a:spcPts val="2100"/>
              </a:lnSpc>
              <a:spcBef>
                <a:spcPts val="1690"/>
              </a:spcBef>
              <a:spcAft>
                <a:spcPts val="0"/>
              </a:spcAft>
              <a:buFont typeface="Symbol"/>
              <a:buChar char="·"/>
            </a:pPr>
            <a:r>
              <a:rPr lang="en-US" sz="1950" b="1" spc="-10">
                <a:solidFill>
                  <a:srgbClr val="000000"/>
                </a:solidFill>
                <a:latin typeface="Calibri" panose="02020603050405020304" pitchFamily="2"/>
              </a:rPr>
              <a:t>This list is given to a Reducer </a:t>
            </a:r>
          </a:p>
          <a:p>
            <a:pPr marL="914400" marR="0" indent="0" algn="l">
              <a:lnSpc>
                <a:spcPts val="2400"/>
              </a:lnSpc>
              <a:spcBef>
                <a:spcPts val="35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There may be a single Reducer, or mul</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ple Reducers </a:t>
            </a:r>
          </a:p>
          <a:p>
            <a:pPr marL="914400" marR="0" indent="0" algn="l">
              <a:lnSpc>
                <a:spcPts val="2400"/>
              </a:lnSpc>
              <a:spcBef>
                <a:spcPts val="31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All values associated with a par</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cular intermediate key are guaranteed </a:t>
            </a:r>
          </a:p>
          <a:p>
            <a:pPr marL="1097280" marR="0" indent="0" algn="l">
              <a:lnSpc>
                <a:spcPts val="2000"/>
              </a:lnSpc>
              <a:spcBef>
                <a:spcPts val="310"/>
              </a:spcBef>
              <a:spcAft>
                <a:spcPts val="0"/>
              </a:spcAft>
            </a:pPr>
            <a:r>
              <a:rPr lang="en-US" sz="1950" spc="15">
                <a:solidFill>
                  <a:srgbClr val="000000"/>
                </a:solidFill>
                <a:latin typeface="Calibri" panose="02020603050405020304" pitchFamily="2"/>
              </a:rPr>
              <a:t>to go to the same Reducer </a:t>
            </a:r>
          </a:p>
          <a:p>
            <a:pPr marL="914400" marR="0" indent="0" algn="l">
              <a:lnSpc>
                <a:spcPts val="2400"/>
              </a:lnSpc>
              <a:spcBef>
                <a:spcPts val="33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The intermediate keys, and their value lists, are passed to the Reducer </a:t>
            </a:r>
          </a:p>
          <a:p>
            <a:pPr marL="1097280" marR="0" indent="0" algn="l">
              <a:lnSpc>
                <a:spcPts val="2000"/>
              </a:lnSpc>
              <a:spcBef>
                <a:spcPts val="330"/>
              </a:spcBef>
              <a:spcAft>
                <a:spcPts val="0"/>
              </a:spcAft>
            </a:pPr>
            <a:r>
              <a:rPr lang="en-US" sz="1950" spc="10">
                <a:solidFill>
                  <a:srgbClr val="000000"/>
                </a:solidFill>
                <a:latin typeface="Calibri" panose="02020603050405020304" pitchFamily="2"/>
              </a:rPr>
              <a:t>in sorted key order </a:t>
            </a:r>
          </a:p>
          <a:p>
            <a:pPr marL="914400" marR="0" indent="0" algn="l">
              <a:lnSpc>
                <a:spcPts val="2400"/>
              </a:lnSpc>
              <a:spcBef>
                <a:spcPts val="36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This step is known as the ‘shuffle and sort’ </a:t>
            </a:r>
          </a:p>
          <a:p>
            <a:pPr marL="914400" marR="2606040" indent="182880" algn="just">
              <a:lnSpc>
                <a:spcPts val="2700"/>
              </a:lnSpc>
              <a:spcBef>
                <a:spcPts val="1100"/>
              </a:spcBef>
              <a:spcAft>
                <a:spcPts val="0"/>
              </a:spcAft>
              <a:buFont typeface="Symbol"/>
              <a:buChar char="·"/>
            </a:pPr>
            <a:r>
              <a:rPr lang="en-US" sz="1950" b="1" spc="0">
                <a:solidFill>
                  <a:srgbClr val="000000"/>
                </a:solidFill>
                <a:latin typeface="Calibri" panose="02020603050405020304" pitchFamily="2"/>
              </a:rPr>
              <a:t>The Reducer outputs zero or more final key/value pairs </a:t>
            </a: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These are wri</a:t>
            </a:r>
            <a:r>
              <a:rPr lang="en-US" sz="1750" spc="0">
                <a:solidFill>
                  <a:srgbClr val="000000"/>
                </a:solidFill>
                <a:latin typeface="Arial" panose="02020603050405020304" pitchFamily="2"/>
              </a:rPr>
              <a:t>tt</a:t>
            </a:r>
            <a:r>
              <a:rPr lang="en-US" sz="1950" spc="0">
                <a:solidFill>
                  <a:srgbClr val="000000"/>
                </a:solidFill>
                <a:latin typeface="Calibri" panose="02020603050405020304" pitchFamily="2"/>
              </a:rPr>
              <a:t>en to HDFS </a:t>
            </a:r>
          </a:p>
          <a:p>
            <a:pPr marL="914400" marR="0" indent="0" algn="l">
              <a:lnSpc>
                <a:spcPts val="2400"/>
              </a:lnSpc>
              <a:spcBef>
                <a:spcPts val="29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In prac</a:t>
            </a:r>
            <a:r>
              <a:rPr lang="en-US" sz="1750" spc="25">
                <a:solidFill>
                  <a:srgbClr val="000000"/>
                </a:solidFill>
                <a:latin typeface="Arial" panose="02020603050405020304" pitchFamily="2"/>
              </a:rPr>
              <a:t>ti</a:t>
            </a:r>
            <a:r>
              <a:rPr lang="en-US" sz="1950" spc="25">
                <a:solidFill>
                  <a:srgbClr val="000000"/>
                </a:solidFill>
                <a:latin typeface="Calibri" panose="02020603050405020304" pitchFamily="2"/>
              </a:rPr>
              <a:t>ce, the Reducer usually emits a single key/value pair for each </a:t>
            </a:r>
          </a:p>
          <a:p>
            <a:pPr marL="1097280" marR="0" indent="0" algn="l">
              <a:lnSpc>
                <a:spcPts val="2000"/>
              </a:lnSpc>
              <a:spcBef>
                <a:spcPts val="310"/>
              </a:spcBef>
              <a:spcAft>
                <a:spcPts val="3960"/>
              </a:spcAft>
            </a:pPr>
            <a:r>
              <a:rPr lang="en-US" sz="1950" spc="5">
                <a:solidFill>
                  <a:srgbClr val="000000"/>
                </a:solidFill>
                <a:latin typeface="Calibri" panose="02020603050405020304" pitchFamily="2"/>
              </a:rPr>
              <a:t>input key </a:t>
            </a:r>
          </a:p>
        </p:txBody>
      </p:sp>
      <p:sp>
        <p:nvSpPr>
          <p:cNvPr id="6" name="Text Placeholder 5"/>
          <p:cNvSpPr>
            <a:spLocks noGrp="1"/>
          </p:cNvSpPr>
          <p:nvPr>
            <p:ph type="body" idx="10"/>
          </p:nvPr>
        </p:nvSpPr>
        <p:spPr>
          <a:xfrm>
            <a:off x="1892935" y="6408420"/>
            <a:ext cx="690943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1"84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500"/>
              </a:lnSpc>
              <a:spcAft>
                <a:spcPts val="1555"/>
              </a:spcAft>
            </a:pPr>
            <a:r>
              <a:rPr lang="en-US" sz="2350" b="1" spc="45">
                <a:solidFill>
                  <a:srgbClr val="107FA7"/>
                </a:solidFill>
                <a:latin typeface="Calibri" panose="02020603050405020304" pitchFamily="2"/>
              </a:rPr>
              <a:t>Why Do We Care About Coun</a:t>
            </a:r>
            <a:r>
              <a:rPr lang="en-US" sz="2100" b="1" spc="45">
                <a:solidFill>
                  <a:srgbClr val="107FA7"/>
                </a:solidFill>
                <a:latin typeface="Tahoma" panose="02020603050405020304" pitchFamily="2"/>
              </a:rPr>
              <a:t>ti</a:t>
            </a:r>
            <a:r>
              <a:rPr lang="en-US" sz="2350" b="1" spc="45">
                <a:solidFill>
                  <a:srgbClr val="107FA7"/>
                </a:solidFill>
                <a:latin typeface="Calibri" panose="02020603050405020304" pitchFamily="2"/>
              </a:rPr>
              <a:t>ng Words?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130175" rIns="0" bIns="0" anchor="t">
            <a:normAutofit fontScale="95000"/>
          </a:bodyPr>
          <a:lstStyle/>
          <a:p>
            <a:pPr marL="1005840" marR="1828800" indent="182880" algn="l">
              <a:lnSpc>
                <a:spcPts val="2700"/>
              </a:lnSpc>
              <a:spcAft>
                <a:spcPts val="0"/>
              </a:spcAft>
              <a:buFont typeface="Symbol"/>
              <a:buChar char="·"/>
            </a:pPr>
            <a:r>
              <a:rPr lang="en-US" sz="1950" b="1" spc="0">
                <a:solidFill>
                  <a:srgbClr val="000000"/>
                </a:solidFill>
                <a:latin typeface="Calibri" panose="02020603050405020304" pitchFamily="2"/>
              </a:rPr>
              <a:t>Word count is challenging over massive amounts of data </a:t>
            </a: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Using a single compute node would be too </a:t>
            </a:r>
            <a:r>
              <a:rPr lang="en-US" sz="1650" b="1" spc="0">
                <a:solidFill>
                  <a:srgbClr val="000000"/>
                </a:solidFill>
                <a:latin typeface="Arial" panose="02020603050405020304" pitchFamily="2"/>
              </a:rPr>
              <a:t>ti</a:t>
            </a:r>
            <a:r>
              <a:rPr lang="en-US" sz="1950" b="1" spc="0">
                <a:solidFill>
                  <a:srgbClr val="000000"/>
                </a:solidFill>
                <a:latin typeface="Calibri" panose="02020603050405020304" pitchFamily="2"/>
              </a:rPr>
              <a:t>me</a:t>
            </a:r>
            <a:r>
              <a:rPr lang="en-US" sz="1650" b="1" spc="0">
                <a:solidFill>
                  <a:srgbClr val="000000"/>
                </a:solidFill>
                <a:latin typeface="Arial" panose="02020603050405020304" pitchFamily="2"/>
              </a:rPr>
              <a:t>-</a:t>
            </a:r>
            <a:r>
              <a:rPr lang="en-US" sz="1950" b="1" spc="0">
                <a:solidFill>
                  <a:srgbClr val="000000"/>
                </a:solidFill>
                <a:latin typeface="Calibri" panose="02020603050405020304" pitchFamily="2"/>
              </a:rPr>
              <a:t>consuming </a:t>
            </a:r>
          </a:p>
          <a:p>
            <a:pPr marL="1005840" marR="0" indent="0" algn="l">
              <a:lnSpc>
                <a:spcPts val="2200"/>
              </a:lnSpc>
              <a:spcBef>
                <a:spcPts val="465"/>
              </a:spcBef>
              <a:spcAft>
                <a:spcPts val="0"/>
              </a:spcAft>
            </a:pPr>
            <a:r>
              <a:rPr lang="en-US" sz="1400" b="1" spc="40">
                <a:solidFill>
                  <a:srgbClr val="107FA7"/>
                </a:solidFill>
                <a:latin typeface="Arial" panose="02020603050405020304" pitchFamily="2"/>
              </a:rPr>
              <a:t>–</a:t>
            </a:r>
            <a:r>
              <a:rPr lang="en-US" sz="1950" b="1" spc="40">
                <a:solidFill>
                  <a:srgbClr val="000000"/>
                </a:solidFill>
                <a:latin typeface="Calibri" panose="02020603050405020304" pitchFamily="2"/>
              </a:rPr>
              <a:t> Using distributed nodes requires moving data </a:t>
            </a:r>
          </a:p>
          <a:p>
            <a:pPr marL="1463040" marR="1645920" indent="0" algn="l">
              <a:lnSpc>
                <a:spcPts val="2700"/>
              </a:lnSpc>
              <a:spcBef>
                <a:spcPts val="0"/>
              </a:spcBef>
              <a:spcAft>
                <a:spcPts val="0"/>
              </a:spcAft>
            </a:pP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Number of unique words can easily exceed available memory </a:t>
            </a: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Would need to store to disk </a:t>
            </a:r>
          </a:p>
          <a:p>
            <a:pPr marL="1005840" marR="0" indent="182880" algn="l">
              <a:lnSpc>
                <a:spcPts val="2200"/>
              </a:lnSpc>
              <a:spcBef>
                <a:spcPts val="1615"/>
              </a:spcBef>
              <a:spcAft>
                <a:spcPts val="0"/>
              </a:spcAft>
              <a:buFont typeface="Symbol"/>
              <a:buChar char="·"/>
            </a:pPr>
            <a:r>
              <a:rPr lang="en-US" sz="1950" b="1" spc="60">
                <a:solidFill>
                  <a:srgbClr val="000000"/>
                </a:solidFill>
                <a:latin typeface="Calibri" panose="02020603050405020304" pitchFamily="2"/>
              </a:rPr>
              <a:t>Sta</a:t>
            </a:r>
            <a:r>
              <a:rPr lang="en-US" sz="1650" b="1" spc="60">
                <a:solidFill>
                  <a:srgbClr val="000000"/>
                </a:solidFill>
                <a:latin typeface="Arial" panose="02020603050405020304" pitchFamily="2"/>
              </a:rPr>
              <a:t>ti</a:t>
            </a:r>
            <a:r>
              <a:rPr lang="en-US" sz="1950" b="1" spc="60">
                <a:solidFill>
                  <a:srgbClr val="000000"/>
                </a:solidFill>
                <a:latin typeface="Calibri" panose="02020603050405020304" pitchFamily="2"/>
              </a:rPr>
              <a:t>s</a:t>
            </a:r>
            <a:r>
              <a:rPr lang="en-US" sz="1650" b="1" spc="60">
                <a:solidFill>
                  <a:srgbClr val="000000"/>
                </a:solidFill>
                <a:latin typeface="Arial" panose="02020603050405020304" pitchFamily="2"/>
              </a:rPr>
              <a:t>ti</a:t>
            </a:r>
            <a:r>
              <a:rPr lang="en-US" sz="1950" b="1" spc="60">
                <a:solidFill>
                  <a:srgbClr val="000000"/>
                </a:solidFill>
                <a:latin typeface="Calibri" panose="02020603050405020304" pitchFamily="2"/>
              </a:rPr>
              <a:t>cs are simple aggregate func</a:t>
            </a:r>
            <a:r>
              <a:rPr lang="en-US" sz="1650" b="1" spc="60">
                <a:solidFill>
                  <a:srgbClr val="000000"/>
                </a:solidFill>
                <a:latin typeface="Arial" panose="02020603050405020304" pitchFamily="2"/>
              </a:rPr>
              <a:t>ti</a:t>
            </a:r>
            <a:r>
              <a:rPr lang="en-US" sz="1950" b="1" spc="60">
                <a:solidFill>
                  <a:srgbClr val="000000"/>
                </a:solidFill>
                <a:latin typeface="Calibri" panose="02020603050405020304" pitchFamily="2"/>
              </a:rPr>
              <a:t>ons </a:t>
            </a:r>
          </a:p>
          <a:p>
            <a:pPr marL="1005840" marR="0" indent="0" algn="l">
              <a:lnSpc>
                <a:spcPts val="2300"/>
              </a:lnSpc>
              <a:spcBef>
                <a:spcPts val="465"/>
              </a:spcBef>
              <a:spcAft>
                <a:spcPts val="0"/>
              </a:spcAft>
            </a:pPr>
            <a:r>
              <a:rPr lang="en-US" sz="1400" b="1" spc="40">
                <a:solidFill>
                  <a:srgbClr val="107FA7"/>
                </a:solidFill>
                <a:latin typeface="Arial" panose="02020603050405020304" pitchFamily="2"/>
              </a:rPr>
              <a:t>–</a:t>
            </a:r>
            <a:r>
              <a:rPr lang="en-US" sz="1950" b="1" spc="40">
                <a:solidFill>
                  <a:srgbClr val="000000"/>
                </a:solidFill>
                <a:latin typeface="Calibri" panose="02020603050405020304" pitchFamily="2"/>
              </a:rPr>
              <a:t> Distribu</a:t>
            </a:r>
            <a:r>
              <a:rPr lang="en-US" sz="1650" b="1" spc="40">
                <a:solidFill>
                  <a:srgbClr val="000000"/>
                </a:solidFill>
                <a:latin typeface="Arial" panose="02020603050405020304" pitchFamily="2"/>
              </a:rPr>
              <a:t>ti</a:t>
            </a:r>
            <a:r>
              <a:rPr lang="en-US" sz="1950" b="1" spc="40">
                <a:solidFill>
                  <a:srgbClr val="000000"/>
                </a:solidFill>
                <a:latin typeface="Calibri" panose="02020603050405020304" pitchFamily="2"/>
              </a:rPr>
              <a:t>ve in nature </a:t>
            </a:r>
          </a:p>
          <a:p>
            <a:pPr marL="1005840" marR="0" indent="0" algn="l">
              <a:lnSpc>
                <a:spcPts val="2200"/>
              </a:lnSpc>
              <a:spcBef>
                <a:spcPts val="435"/>
              </a:spcBef>
              <a:spcAft>
                <a:spcPts val="0"/>
              </a:spcAft>
            </a:pPr>
            <a:r>
              <a:rPr lang="en-US" sz="1400" b="1" spc="40">
                <a:solidFill>
                  <a:srgbClr val="107FA7"/>
                </a:solidFill>
                <a:latin typeface="Arial" panose="02020603050405020304" pitchFamily="2"/>
              </a:rPr>
              <a:t>–</a:t>
            </a:r>
            <a:r>
              <a:rPr lang="en-US" sz="1950" b="1" spc="40">
                <a:solidFill>
                  <a:srgbClr val="000000"/>
                </a:solidFill>
                <a:latin typeface="Calibri" panose="02020603050405020304" pitchFamily="2"/>
              </a:rPr>
              <a:t> e.g., max, min, sum, count </a:t>
            </a:r>
          </a:p>
          <a:p>
            <a:pPr marL="1005840" marR="0" indent="182880" algn="l">
              <a:lnSpc>
                <a:spcPts val="2100"/>
              </a:lnSpc>
              <a:spcBef>
                <a:spcPts val="1620"/>
              </a:spcBef>
              <a:spcAft>
                <a:spcPts val="0"/>
              </a:spcAft>
              <a:buFont typeface="Symbol"/>
              <a:buChar char="·"/>
            </a:pPr>
            <a:r>
              <a:rPr lang="en-US" sz="1950" b="1" spc="60">
                <a:solidFill>
                  <a:srgbClr val="000000"/>
                </a:solidFill>
                <a:latin typeface="Calibri" panose="02020603050405020304" pitchFamily="2"/>
              </a:rPr>
              <a:t>MapReduce breaks complex tasks down into smaller elements which can be </a:t>
            </a:r>
          </a:p>
          <a:p>
            <a:pPr marL="777240" marR="0" indent="0" algn="l">
              <a:lnSpc>
                <a:spcPts val="2000"/>
              </a:lnSpc>
              <a:spcBef>
                <a:spcPts val="375"/>
              </a:spcBef>
              <a:spcAft>
                <a:spcPts val="0"/>
              </a:spcAft>
            </a:pPr>
            <a:r>
              <a:rPr lang="en-US" sz="1950" b="1" spc="35">
                <a:solidFill>
                  <a:srgbClr val="000000"/>
                </a:solidFill>
                <a:latin typeface="Calibri" panose="02020603050405020304" pitchFamily="2"/>
              </a:rPr>
              <a:t>executed in parallel </a:t>
            </a:r>
          </a:p>
          <a:p>
            <a:pPr marL="1005840" marR="0" indent="182880" algn="l">
              <a:lnSpc>
                <a:spcPts val="2700"/>
              </a:lnSpc>
              <a:spcBef>
                <a:spcPts val="1175"/>
              </a:spcBef>
              <a:spcAft>
                <a:spcPts val="4805"/>
              </a:spcAft>
              <a:buFont typeface="Symbol"/>
              <a:buChar char="·"/>
            </a:pPr>
            <a:r>
              <a:rPr lang="en-US" sz="1950" b="1" spc="0">
                <a:solidFill>
                  <a:srgbClr val="000000"/>
                </a:solidFill>
                <a:latin typeface="Calibri" panose="02020603050405020304" pitchFamily="2"/>
              </a:rPr>
              <a:t>Many common tasks are very similar to word count </a:t>
            </a:r>
            <a:br/>
            <a:r>
              <a:rPr lang="en-US" sz="1400" b="1" spc="0">
                <a:solidFill>
                  <a:srgbClr val="107FA7"/>
                </a:solidFill>
                <a:latin typeface="Arial" panose="02020603050405020304" pitchFamily="2"/>
              </a:rPr>
              <a:t>–</a:t>
            </a:r>
            <a:r>
              <a:rPr lang="en-US" sz="1950" b="1" spc="0">
                <a:solidFill>
                  <a:srgbClr val="000000"/>
                </a:solidFill>
                <a:latin typeface="Calibri" panose="02020603050405020304" pitchFamily="2"/>
              </a:rPr>
              <a:t> e.g., log file analysis </a:t>
            </a:r>
          </a:p>
        </p:txBody>
      </p:sp>
      <p:sp>
        <p:nvSpPr>
          <p:cNvPr id="6" name="Text Placeholder 5"/>
          <p:cNvSpPr>
            <a:spLocks noGrp="1"/>
          </p:cNvSpPr>
          <p:nvPr>
            <p:ph type="body" idx="10"/>
          </p:nvPr>
        </p:nvSpPr>
        <p:spPr>
          <a:xfrm>
            <a:off x="1892935" y="6383020"/>
            <a:ext cx="6906895" cy="242570"/>
          </a:xfrm>
          <a:prstGeom prst="rect">
            <a:avLst/>
          </a:prstGeom>
          <a:noFill/>
          <a:ln w="0" cmpd="sng">
            <a:noFill/>
            <a:prstDash val="solid"/>
          </a:ln>
        </p:spPr>
        <p:txBody>
          <a:bodyPr vert="horz" lIns="0" tIns="41910" rIns="0" bIns="0" anchor="t"/>
          <a:lstStyle/>
          <a:p>
            <a:pPr marL="0" marR="0" indent="0" algn="l">
              <a:lnSpc>
                <a:spcPts val="1300"/>
              </a:lnSpc>
              <a:spcAft>
                <a:spcPts val="255"/>
              </a:spcAft>
              <a:tabLst>
                <a:tab pos="6903720" algn="r"/>
              </a:tabLst>
            </a:pPr>
            <a:r>
              <a:rPr lang="en-US" sz="1050" b="1" spc="0">
                <a:solidFill>
                  <a:srgbClr val="FFFFFF"/>
                </a:solidFill>
                <a:latin typeface="Calibri" panose="02020603050405020304" pitchFamily="2"/>
              </a:rPr>
              <a:t>© Copyright 2010</a:t>
            </a:r>
            <a:r>
              <a:rPr lang="en-US" sz="800" b="1" spc="0">
                <a:solidFill>
                  <a:srgbClr val="FFFFFF"/>
                </a:solidFill>
                <a:latin typeface="Tahoma" panose="02020603050405020304" pitchFamily="2"/>
              </a:rPr>
              <a:t>-</a:t>
            </a:r>
            <a:r>
              <a:rPr lang="en-US" sz="1050" b="1" spc="0">
                <a:solidFill>
                  <a:srgbClr val="FFFFFF"/>
                </a:solidFill>
                <a:latin typeface="Calibri" panose="02020603050405020304" pitchFamily="2"/>
              </a:rPr>
              <a:t>2014 Cloudera. All rights reserved. Not to be reproduced without prior wri</a:t>
            </a:r>
            <a:r>
              <a:rPr lang="en-US" sz="800" b="1" spc="0">
                <a:solidFill>
                  <a:srgbClr val="FFFFFF"/>
                </a:solidFill>
                <a:latin typeface="Tahoma" panose="02020603050405020304" pitchFamily="2"/>
              </a:rPr>
              <a:t>tt</a:t>
            </a:r>
            <a:r>
              <a:rPr lang="en-US" sz="1050" b="1" spc="0">
                <a:solidFill>
                  <a:srgbClr val="FFFFFF"/>
                </a:solidFill>
                <a:latin typeface="Calibri" panose="02020603050405020304" pitchFamily="2"/>
              </a:rPr>
              <a:t>en consent. </a:t>
            </a:r>
            <a:r>
              <a:rPr lang="en-US" sz="1100" b="1" spc="0">
                <a:solidFill>
                  <a:srgbClr val="FFFFFF"/>
                </a:solidFill>
                <a:latin typeface="Calibri" panose="02020603050405020304" pitchFamily="2"/>
              </a:rPr>
              <a:t>1"85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1036320" y="3709670"/>
            <a:ext cx="1473200" cy="2473960"/>
          </a:xfrm>
          <a:prstGeom prst="rect">
            <a:avLst/>
          </a:prstGeom>
          <a:solidFill>
            <a:srgbClr val="C3EBF9"/>
          </a:solidFill>
          <a:ln w="0" cmpd="sng">
            <a:noFill/>
            <a:prstDash val="solid"/>
          </a:ln>
        </p:spPr>
        <p:txBody>
          <a:bodyPr vert="horz" lIns="0" tIns="0" rIns="0" bIns="0" anchor="t"/>
          <a:lstStyle/>
          <a:p>
            <a:endParaRPr/>
          </a:p>
        </p:txBody>
      </p:sp>
      <p:sp>
        <p:nvSpPr>
          <p:cNvPr id="3" name="Text Placeholder 2"/>
          <p:cNvSpPr>
            <a:spLocks noGrp="1"/>
          </p:cNvSpPr>
          <p:nvPr>
            <p:ph type="body" idx="10"/>
          </p:nvPr>
        </p:nvSpPr>
        <p:spPr>
          <a:xfrm>
            <a:off x="219710" y="1314450"/>
            <a:ext cx="8614410" cy="1687195"/>
          </a:xfrm>
          <a:prstGeom prst="rect">
            <a:avLst/>
          </a:prstGeom>
          <a:noFill/>
          <a:ln w="0" cmpd="sng">
            <a:noFill/>
            <a:prstDash val="solid"/>
          </a:ln>
        </p:spPr>
        <p:txBody>
          <a:bodyPr vert="horz" lIns="0" tIns="0" rIns="0" bIns="0" anchor="t"/>
          <a:lstStyle/>
          <a:p>
            <a:endParaRPr/>
          </a:p>
        </p:txBody>
      </p:sp>
      <p:pic>
        <p:nvPicPr>
          <p:cNvPr id="5" name="Picture 4"/>
          <p:cNvPicPr/>
          <p:nvPr/>
        </p:nvPicPr>
        <p:blipFill>
          <a:blip r:embed="rId2"/>
          <a:stretch>
            <a:fillRect/>
          </a:stretch>
        </p:blipFill>
        <p:spPr>
          <a:xfrm>
            <a:off x="219710" y="1334770"/>
            <a:ext cx="48260" cy="1600200"/>
          </a:xfrm>
          <a:prstGeom prst="rect">
            <a:avLst/>
          </a:prstGeom>
        </p:spPr>
      </p:pic>
      <p:pic>
        <p:nvPicPr>
          <p:cNvPr id="22" name="Picture 21"/>
          <p:cNvPicPr/>
          <p:nvPr/>
        </p:nvPicPr>
        <p:blipFill>
          <a:blip r:embed="rId3"/>
          <a:stretch>
            <a:fillRect/>
          </a:stretch>
        </p:blipFill>
        <p:spPr>
          <a:xfrm>
            <a:off x="2584450" y="4572000"/>
            <a:ext cx="536575" cy="539750"/>
          </a:xfrm>
          <a:prstGeom prst="rect">
            <a:avLst/>
          </a:prstGeom>
        </p:spPr>
      </p:pic>
      <p:pic>
        <p:nvPicPr>
          <p:cNvPr id="24" name="Picture 23"/>
          <p:cNvPicPr/>
          <p:nvPr/>
        </p:nvPicPr>
        <p:blipFill>
          <a:blip r:embed="rId4"/>
          <a:stretch>
            <a:fillRect/>
          </a:stretch>
        </p:blipFill>
        <p:spPr>
          <a:xfrm>
            <a:off x="6120130" y="4438015"/>
            <a:ext cx="927100" cy="728345"/>
          </a:xfrm>
          <a:prstGeom prst="rect">
            <a:avLst/>
          </a:prstGeom>
        </p:spPr>
      </p:pic>
      <p:pic>
        <p:nvPicPr>
          <p:cNvPr id="27" name="Picture 26"/>
          <p:cNvPicPr/>
          <p:nvPr/>
        </p:nvPicPr>
        <p:blipFill>
          <a:blip r:embed="rId5"/>
          <a:stretch>
            <a:fillRect/>
          </a:stretch>
        </p:blipFill>
        <p:spPr>
          <a:xfrm>
            <a:off x="73025" y="4519930"/>
            <a:ext cx="758825" cy="646430"/>
          </a:xfrm>
          <a:prstGeom prst="rect">
            <a:avLst/>
          </a:prstGeom>
        </p:spPr>
      </p:pic>
      <p:pic>
        <p:nvPicPr>
          <p:cNvPr id="30" name="Picture 29"/>
          <p:cNvPicPr/>
          <p:nvPr/>
        </p:nvPicPr>
        <p:blipFill>
          <a:blip r:embed="rId6"/>
          <a:stretch>
            <a:fillRect/>
          </a:stretch>
        </p:blipFill>
        <p:spPr>
          <a:xfrm>
            <a:off x="0" y="6172200"/>
            <a:ext cx="9144000" cy="685800"/>
          </a:xfrm>
          <a:prstGeom prst="rect">
            <a:avLst/>
          </a:prstGeom>
        </p:spPr>
      </p:pic>
      <p:sp>
        <p:nvSpPr>
          <p:cNvPr id="6" name="Text Placeholder 5"/>
          <p:cNvSpPr>
            <a:spLocks noGrp="1"/>
          </p:cNvSpPr>
          <p:nvPr>
            <p:ph type="body" idx="10"/>
          </p:nvPr>
        </p:nvSpPr>
        <p:spPr>
          <a:xfrm>
            <a:off x="0" y="431800"/>
            <a:ext cx="883412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Another Example: Analyzing Log Data </a:t>
            </a:r>
          </a:p>
        </p:txBody>
      </p:sp>
      <p:sp>
        <p:nvSpPr>
          <p:cNvPr id="7" name="Text Placeholder 6"/>
          <p:cNvSpPr>
            <a:spLocks noGrp="1"/>
          </p:cNvSpPr>
          <p:nvPr>
            <p:ph type="body" idx="10"/>
          </p:nvPr>
        </p:nvSpPr>
        <p:spPr>
          <a:xfrm>
            <a:off x="0" y="986790"/>
            <a:ext cx="8834120" cy="327660"/>
          </a:xfrm>
          <a:prstGeom prst="rect">
            <a:avLst/>
          </a:prstGeom>
          <a:noFill/>
          <a:ln w="0" cmpd="sng">
            <a:noFill/>
            <a:prstDash val="solid"/>
          </a:ln>
        </p:spPr>
        <p:txBody>
          <a:bodyPr vert="horz" lIns="0" tIns="85725" rIns="0" bIns="0" anchor="t"/>
          <a:lstStyle/>
          <a:p>
            <a:pPr marL="3611880" marR="0" indent="0" algn="l">
              <a:lnSpc>
                <a:spcPts val="1900"/>
              </a:lnSpc>
              <a:spcAft>
                <a:spcPts val="0"/>
              </a:spcAft>
            </a:pPr>
            <a:r>
              <a:rPr lang="en-US" sz="1800" spc="-30">
                <a:solidFill>
                  <a:srgbClr val="000000"/>
                </a:solidFill>
                <a:latin typeface="Calibri" panose="02020603050405020304" pitchFamily="2"/>
              </a:rPr>
              <a:t>Input Data </a:t>
            </a:r>
          </a:p>
        </p:txBody>
      </p:sp>
      <p:graphicFrame>
        <p:nvGraphicFramePr>
          <p:cNvPr id="9" name="Table 8"/>
          <p:cNvGraphicFramePr>
            <a:graphicFrameLocks noGrp="1"/>
          </p:cNvGraphicFramePr>
          <p:nvPr/>
        </p:nvGraphicFramePr>
        <p:xfrm>
          <a:off x="289560" y="1314450"/>
          <a:ext cx="8531225" cy="1646555"/>
        </p:xfrm>
        <a:graphic>
          <a:graphicData uri="http://schemas.openxmlformats.org/drawingml/2006/table">
            <a:tbl>
              <a:tblPr/>
              <a:tblGrid>
                <a:gridCol w="1341120">
                  <a:extLst>
                    <a:ext uri="{9D8B030D-6E8A-4147-A177-3AD203B41FA5}">
                      <a16:colId xmlns:a16="http://schemas.microsoft.com/office/drawing/2014/main" val="20000"/>
                    </a:ext>
                  </a:extLst>
                </a:gridCol>
                <a:gridCol w="728980">
                  <a:extLst>
                    <a:ext uri="{9D8B030D-6E8A-4147-A177-3AD203B41FA5}">
                      <a16:colId xmlns:a16="http://schemas.microsoft.com/office/drawing/2014/main" val="20001"/>
                    </a:ext>
                  </a:extLst>
                </a:gridCol>
                <a:gridCol w="6461125">
                  <a:extLst>
                    <a:ext uri="{9D8B030D-6E8A-4147-A177-3AD203B41FA5}">
                      <a16:colId xmlns:a16="http://schemas.microsoft.com/office/drawing/2014/main" val="20002"/>
                    </a:ext>
                  </a:extLst>
                </a:gridCol>
              </a:tblGrid>
              <a:tr h="140335">
                <a:tc>
                  <a:txBody>
                    <a:bodyPr/>
                    <a:lstStyle/>
                    <a:p>
                      <a:pPr marL="76200" marR="0" indent="0" algn="l">
                        <a:lnSpc>
                          <a:spcPts val="800"/>
                        </a:lnSpc>
                        <a:spcBef>
                          <a:spcPts val="280"/>
                        </a:spcBef>
                        <a:spcAft>
                          <a:spcPts val="0"/>
                        </a:spcAft>
                      </a:pPr>
                      <a:r>
                        <a:rPr lang="en-US" sz="1600" spc="0">
                          <a:solidFill>
                            <a:srgbClr val="000000"/>
                          </a:solidFill>
                          <a:latin typeface="Courier New" panose="02020603050405020304" pitchFamily="3"/>
                        </a:rPr>
                        <a:t>... </a:t>
                      </a:r>
                    </a:p>
                  </a:txBody>
                  <a:tcPr marL="0" marR="0" marT="0" marB="0" anchor="ctr">
                    <a:lnL w="0" cmpd="sng">
                      <a:noFill/>
                      <a:prstDash val="solid"/>
                    </a:lnL>
                    <a:lnR w="0" cmpd="sng">
                      <a:noFill/>
                      <a:prstDash val="solid"/>
                    </a:lnR>
                    <a:lnT w="57785" cmpd="dbl">
                      <a:solidFill>
                        <a:srgbClr val="000000"/>
                      </a:solidFill>
                      <a:prstDash val="solid"/>
                    </a:lnT>
                    <a:lnB w="0" cmpd="sng">
                      <a:noFill/>
                      <a:prstDash val="solid"/>
                    </a:lnB>
                    <a:solidFill>
                      <a:srgbClr val="E9E9E9"/>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57785" cmpd="dbl">
                      <a:solidFill>
                        <a:srgbClr val="000000"/>
                      </a:solidFill>
                      <a:prstDash val="solid"/>
                    </a:lnT>
                    <a:lnB w="0" cmpd="sng">
                      <a:noFill/>
                      <a:prstDash val="solid"/>
                    </a:lnB>
                    <a:solidFill>
                      <a:srgbClr val="E9E9E9"/>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57785" cmpd="dbl">
                      <a:solidFill>
                        <a:srgbClr val="000000"/>
                      </a:solidFill>
                      <a:prstDash val="solid"/>
                    </a:lnT>
                    <a:lnB w="0" cmpd="sng">
                      <a:noFill/>
                      <a:prstDash val="solid"/>
                    </a:lnB>
                    <a:solidFill>
                      <a:srgbClr val="E9E9E9"/>
                    </a:solidFill>
                  </a:tcPr>
                </a:tc>
                <a:extLst>
                  <a:ext uri="{0D108BD9-81ED-4DB2-BD59-A6C34878D82A}">
                    <a16:rowId xmlns:a16="http://schemas.microsoft.com/office/drawing/2014/main" val="10000"/>
                  </a:ext>
                </a:extLst>
              </a:tr>
              <a:tr h="142875">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E5E5E5"/>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E5E5E5"/>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E5E5E5"/>
                    </a:solidFill>
                  </a:tcPr>
                </a:tc>
                <a:extLst>
                  <a:ext uri="{0D108BD9-81ED-4DB2-BD59-A6C34878D82A}">
                    <a16:rowId xmlns:a16="http://schemas.microsoft.com/office/drawing/2014/main" val="10001"/>
                  </a:ext>
                </a:extLst>
              </a:tr>
              <a:tr h="140335">
                <a:tc>
                  <a:txBody>
                    <a:bodyPr/>
                    <a:lstStyle/>
                    <a:p>
                      <a:pPr marL="76200" marR="0" indent="0" algn="l">
                        <a:lnSpc>
                          <a:spcPts val="1100"/>
                        </a:lnSpc>
                        <a:spcBef>
                          <a:spcPts val="0"/>
                        </a:spcBef>
                        <a:spcAft>
                          <a:spcPts val="0"/>
                        </a:spcAft>
                      </a:pPr>
                      <a:r>
                        <a:rPr lang="en-US" sz="1600" spc="0">
                          <a:solidFill>
                            <a:srgbClr val="000000"/>
                          </a:solidFill>
                          <a:latin typeface="Courier New" panose="02020603050405020304" pitchFamily="3"/>
                        </a:rPr>
                        <a:t>2013-03-15 </a:t>
                      </a:r>
                    </a:p>
                  </a:txBody>
                  <a:tcPr marL="0" marR="0" marT="0" marB="0" anchor="ctr">
                    <a:lnL w="0" cmpd="sng">
                      <a:noFill/>
                      <a:prstDash val="solid"/>
                    </a:lnL>
                    <a:lnR w="0" cmpd="sng">
                      <a:noFill/>
                      <a:prstDash val="solid"/>
                    </a:lnR>
                    <a:lnT w="0" cmpd="sng">
                      <a:noFill/>
                      <a:prstDash val="solid"/>
                    </a:lnT>
                    <a:lnB w="0" cmpd="sng">
                      <a:noFill/>
                      <a:prstDash val="solid"/>
                    </a:lnB>
                    <a:solidFill>
                      <a:srgbClr val="E2E2E2"/>
                    </a:solidFill>
                  </a:tcPr>
                </a:tc>
                <a:tc>
                  <a:txBody>
                    <a:bodyPr/>
                    <a:lstStyle/>
                    <a:p>
                      <a:pPr marL="0" marR="0" indent="0" algn="ctr">
                        <a:lnSpc>
                          <a:spcPts val="1100"/>
                        </a:lnSpc>
                        <a:spcBef>
                          <a:spcPts val="0"/>
                        </a:spcBef>
                        <a:spcAft>
                          <a:spcPts val="0"/>
                        </a:spcAft>
                      </a:pPr>
                      <a:r>
                        <a:rPr lang="en-US" sz="1600" spc="0">
                          <a:solidFill>
                            <a:srgbClr val="000000"/>
                          </a:solidFill>
                          <a:latin typeface="Courier New" panose="02020603050405020304" pitchFamily="3"/>
                        </a:rPr>
                        <a:t>12:39 </a:t>
                      </a:r>
                    </a:p>
                  </a:txBody>
                  <a:tcPr marL="0" marR="0" marT="0" marB="0" anchor="ctr">
                    <a:lnL w="0" cmpd="sng">
                      <a:noFill/>
                      <a:prstDash val="solid"/>
                    </a:lnL>
                    <a:lnR w="0" cmpd="sng">
                      <a:noFill/>
                      <a:prstDash val="solid"/>
                    </a:lnR>
                    <a:lnT w="0" cmpd="sng">
                      <a:noFill/>
                      <a:prstDash val="solid"/>
                    </a:lnT>
                    <a:lnB w="0" cmpd="sng">
                      <a:noFill/>
                      <a:prstDash val="solid"/>
                    </a:lnB>
                    <a:solidFill>
                      <a:srgbClr val="E2E2E2"/>
                    </a:solidFill>
                  </a:tcPr>
                </a:tc>
                <a:tc>
                  <a:txBody>
                    <a:bodyPr/>
                    <a:lstStyle/>
                    <a:p>
                      <a:pPr marL="75565" marR="0" indent="0" algn="l">
                        <a:lnSpc>
                          <a:spcPts val="1100"/>
                        </a:lnSpc>
                        <a:spcBef>
                          <a:spcPts val="0"/>
                        </a:spcBef>
                        <a:spcAft>
                          <a:spcPts val="0"/>
                        </a:spcAft>
                      </a:pPr>
                      <a:r>
                        <a:rPr lang="en-US" sz="1600" spc="0">
                          <a:solidFill>
                            <a:srgbClr val="000000"/>
                          </a:solidFill>
                          <a:latin typeface="Courier New" panose="02020603050405020304" pitchFamily="3"/>
                        </a:rPr>
                        <a:t>- 74.125.226.230 /common/logo.</a:t>
                      </a:r>
                      <a:r>
                        <a:rPr lang="en-US" sz="1600" b="1" spc="0">
                          <a:solidFill>
                            <a:srgbClr val="000000"/>
                          </a:solidFill>
                          <a:latin typeface="Courier New" panose="02020603050405020304" pitchFamily="3"/>
                        </a:rPr>
                        <a:t>gif 1231</a:t>
                      </a:r>
                      <a:r>
                        <a:rPr lang="en-US" sz="1600" spc="0">
                          <a:solidFill>
                            <a:srgbClr val="000000"/>
                          </a:solidFill>
                          <a:latin typeface="Courier New" panose="02020603050405020304" pitchFamily="3"/>
                        </a:rPr>
                        <a:t>ms - 2326 </a:t>
                      </a:r>
                    </a:p>
                  </a:txBody>
                  <a:tcPr marL="0" marR="0" marT="0" marB="0" anchor="ctr">
                    <a:lnL w="0" cmpd="sng">
                      <a:noFill/>
                      <a:prstDash val="solid"/>
                    </a:lnL>
                    <a:lnR w="0" cmpd="sng">
                      <a:noFill/>
                      <a:prstDash val="solid"/>
                    </a:lnR>
                    <a:lnT w="0" cmpd="sng">
                      <a:noFill/>
                      <a:prstDash val="solid"/>
                    </a:lnT>
                    <a:lnB w="0" cmpd="sng">
                      <a:noFill/>
                      <a:prstDash val="solid"/>
                    </a:lnB>
                    <a:solidFill>
                      <a:srgbClr val="E2E2E2"/>
                    </a:solidFill>
                  </a:tcPr>
                </a:tc>
                <a:extLst>
                  <a:ext uri="{0D108BD9-81ED-4DB2-BD59-A6C34878D82A}">
                    <a16:rowId xmlns:a16="http://schemas.microsoft.com/office/drawing/2014/main" val="10002"/>
                  </a:ext>
                </a:extLst>
              </a:tr>
              <a:tr h="14351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DDDDDD"/>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DDDDDD"/>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DDDDDD"/>
                    </a:solidFill>
                  </a:tcPr>
                </a:tc>
                <a:extLst>
                  <a:ext uri="{0D108BD9-81ED-4DB2-BD59-A6C34878D82A}">
                    <a16:rowId xmlns:a16="http://schemas.microsoft.com/office/drawing/2014/main" val="10003"/>
                  </a:ext>
                </a:extLst>
              </a:tr>
              <a:tr h="133985">
                <a:tc>
                  <a:txBody>
                    <a:bodyPr/>
                    <a:lstStyle/>
                    <a:p>
                      <a:pPr marL="76200" marR="0" indent="0" algn="l">
                        <a:lnSpc>
                          <a:spcPts val="1000"/>
                        </a:lnSpc>
                        <a:spcBef>
                          <a:spcPts val="0"/>
                        </a:spcBef>
                        <a:spcAft>
                          <a:spcPts val="0"/>
                        </a:spcAft>
                      </a:pPr>
                      <a:r>
                        <a:rPr lang="en-US" sz="1600" spc="0">
                          <a:solidFill>
                            <a:srgbClr val="000000"/>
                          </a:solidFill>
                          <a:latin typeface="Courier New" panose="02020603050405020304" pitchFamily="3"/>
                        </a:rPr>
                        <a:t>2013-03-15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tc>
                  <a:txBody>
                    <a:bodyPr/>
                    <a:lstStyle/>
                    <a:p>
                      <a:pPr marL="0" marR="0" indent="0" algn="ctr">
                        <a:lnSpc>
                          <a:spcPts val="1000"/>
                        </a:lnSpc>
                        <a:spcBef>
                          <a:spcPts val="0"/>
                        </a:spcBef>
                        <a:spcAft>
                          <a:spcPts val="0"/>
                        </a:spcAft>
                      </a:pPr>
                      <a:r>
                        <a:rPr lang="en-US" sz="1600" spc="0">
                          <a:solidFill>
                            <a:srgbClr val="000000"/>
                          </a:solidFill>
                          <a:latin typeface="Courier New" panose="02020603050405020304" pitchFamily="3"/>
                        </a:rPr>
                        <a:t>12:39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tc>
                  <a:txBody>
                    <a:bodyPr/>
                    <a:lstStyle/>
                    <a:p>
                      <a:pPr marL="75565" marR="0" indent="0" algn="l">
                        <a:lnSpc>
                          <a:spcPts val="1000"/>
                        </a:lnSpc>
                        <a:spcBef>
                          <a:spcPts val="0"/>
                        </a:spcBef>
                        <a:spcAft>
                          <a:spcPts val="0"/>
                        </a:spcAft>
                      </a:pPr>
                      <a:r>
                        <a:rPr lang="en-US" sz="1600" spc="0">
                          <a:solidFill>
                            <a:srgbClr val="000000"/>
                          </a:solidFill>
                          <a:latin typeface="Courier New" panose="02020603050405020304" pitchFamily="3"/>
                        </a:rPr>
                        <a:t>– 157.166.255.18 /catalog/cat1.</a:t>
                      </a:r>
                      <a:r>
                        <a:rPr lang="en-US" sz="1600" b="1" spc="0">
                          <a:solidFill>
                            <a:srgbClr val="000000"/>
                          </a:solidFill>
                          <a:latin typeface="Courier New" panose="02020603050405020304" pitchFamily="3"/>
                        </a:rPr>
                        <a:t>html 891</a:t>
                      </a:r>
                      <a:r>
                        <a:rPr lang="en-US" sz="1600" spc="0">
                          <a:solidFill>
                            <a:srgbClr val="000000"/>
                          </a:solidFill>
                          <a:latin typeface="Courier New" panose="02020603050405020304" pitchFamily="3"/>
                        </a:rPr>
                        <a:t>ms - 1211 </a:t>
                      </a:r>
                    </a:p>
                  </a:txBody>
                  <a:tcPr marL="0" marR="0" marT="0" marB="0" anchor="ctr">
                    <a:lnL w="0" cmpd="sng">
                      <a:noFill/>
                      <a:prstDash val="solid"/>
                    </a:lnL>
                    <a:lnR w="0" cmpd="sng">
                      <a:noFill/>
                      <a:prstDash val="solid"/>
                    </a:lnR>
                    <a:lnT w="0" cmpd="sng">
                      <a:noFill/>
                      <a:prstDash val="solid"/>
                    </a:lnT>
                    <a:lnB w="0" cmpd="sng">
                      <a:noFill/>
                      <a:prstDash val="solid"/>
                    </a:lnB>
                    <a:solidFill>
                      <a:srgbClr val="D9D9D9"/>
                    </a:solidFill>
                  </a:tcPr>
                </a:tc>
                <a:extLst>
                  <a:ext uri="{0D108BD9-81ED-4DB2-BD59-A6C34878D82A}">
                    <a16:rowId xmlns:a16="http://schemas.microsoft.com/office/drawing/2014/main" val="10004"/>
                  </a:ext>
                </a:extLst>
              </a:tr>
              <a:tr h="140335">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D6D6D6"/>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D6D6D6"/>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D6D6D6"/>
                    </a:solidFill>
                  </a:tcPr>
                </a:tc>
                <a:extLst>
                  <a:ext uri="{0D108BD9-81ED-4DB2-BD59-A6C34878D82A}">
                    <a16:rowId xmlns:a16="http://schemas.microsoft.com/office/drawing/2014/main" val="10005"/>
                  </a:ext>
                </a:extLst>
              </a:tr>
              <a:tr h="137160">
                <a:tc>
                  <a:txBody>
                    <a:bodyPr/>
                    <a:lstStyle/>
                    <a:p>
                      <a:pPr marL="76200" marR="0" indent="0" algn="l">
                        <a:lnSpc>
                          <a:spcPts val="900"/>
                        </a:lnSpc>
                        <a:spcBef>
                          <a:spcPts val="0"/>
                        </a:spcBef>
                        <a:spcAft>
                          <a:spcPts val="70"/>
                        </a:spcAft>
                      </a:pPr>
                      <a:r>
                        <a:rPr lang="en-US" sz="1600" spc="0">
                          <a:solidFill>
                            <a:srgbClr val="000000"/>
                          </a:solidFill>
                          <a:latin typeface="Courier New" panose="02020603050405020304" pitchFamily="3"/>
                        </a:rPr>
                        <a:t>2013-03-15 </a:t>
                      </a:r>
                    </a:p>
                  </a:txBody>
                  <a:tcPr marL="0" marR="0" marT="0" marB="0" anchor="ctr">
                    <a:lnL w="0" cmpd="sng">
                      <a:noFill/>
                      <a:prstDash val="solid"/>
                    </a:lnL>
                    <a:lnR w="0" cmpd="sng">
                      <a:noFill/>
                      <a:prstDash val="solid"/>
                    </a:lnR>
                    <a:lnT w="0" cmpd="sng">
                      <a:noFill/>
                      <a:prstDash val="solid"/>
                    </a:lnT>
                    <a:lnB w="0" cmpd="sng">
                      <a:noFill/>
                      <a:prstDash val="solid"/>
                    </a:lnB>
                    <a:solidFill>
                      <a:srgbClr val="D2D2D2"/>
                    </a:solidFill>
                  </a:tcPr>
                </a:tc>
                <a:tc>
                  <a:txBody>
                    <a:bodyPr/>
                    <a:lstStyle/>
                    <a:p>
                      <a:pPr marL="0" marR="0" indent="0" algn="ctr">
                        <a:lnSpc>
                          <a:spcPts val="900"/>
                        </a:lnSpc>
                        <a:spcBef>
                          <a:spcPts val="0"/>
                        </a:spcBef>
                        <a:spcAft>
                          <a:spcPts val="70"/>
                        </a:spcAft>
                      </a:pPr>
                      <a:r>
                        <a:rPr lang="en-US" sz="1600" spc="0">
                          <a:solidFill>
                            <a:srgbClr val="000000"/>
                          </a:solidFill>
                          <a:latin typeface="Courier New" panose="02020603050405020304" pitchFamily="3"/>
                        </a:rPr>
                        <a:t>12:40 </a:t>
                      </a:r>
                    </a:p>
                  </a:txBody>
                  <a:tcPr marL="0" marR="0" marT="0" marB="0" anchor="ctr">
                    <a:lnL w="0" cmpd="sng">
                      <a:noFill/>
                      <a:prstDash val="solid"/>
                    </a:lnL>
                    <a:lnR w="0" cmpd="sng">
                      <a:noFill/>
                      <a:prstDash val="solid"/>
                    </a:lnR>
                    <a:lnT w="0" cmpd="sng">
                      <a:noFill/>
                      <a:prstDash val="solid"/>
                    </a:lnT>
                    <a:lnB w="0" cmpd="sng">
                      <a:noFill/>
                      <a:prstDash val="solid"/>
                    </a:lnB>
                    <a:solidFill>
                      <a:srgbClr val="D2D2D2"/>
                    </a:solidFill>
                  </a:tcPr>
                </a:tc>
                <a:tc>
                  <a:txBody>
                    <a:bodyPr/>
                    <a:lstStyle/>
                    <a:p>
                      <a:pPr marL="75565" marR="0" indent="0" algn="l">
                        <a:lnSpc>
                          <a:spcPts val="1000"/>
                        </a:lnSpc>
                        <a:spcBef>
                          <a:spcPts val="0"/>
                        </a:spcBef>
                        <a:spcAft>
                          <a:spcPts val="45"/>
                        </a:spcAft>
                      </a:pPr>
                      <a:r>
                        <a:rPr lang="en-US" sz="1600" spc="0">
                          <a:solidFill>
                            <a:srgbClr val="000000"/>
                          </a:solidFill>
                          <a:latin typeface="Courier New" panose="02020603050405020304" pitchFamily="3"/>
                        </a:rPr>
                        <a:t>– 65.50.196.141 /common/logo.</a:t>
                      </a:r>
                      <a:r>
                        <a:rPr lang="en-US" sz="1600" b="1" spc="0">
                          <a:solidFill>
                            <a:srgbClr val="000000"/>
                          </a:solidFill>
                          <a:latin typeface="Courier New" panose="02020603050405020304" pitchFamily="3"/>
                        </a:rPr>
                        <a:t>gif 1992</a:t>
                      </a:r>
                      <a:r>
                        <a:rPr lang="en-US" sz="1600" spc="0">
                          <a:solidFill>
                            <a:srgbClr val="000000"/>
                          </a:solidFill>
                          <a:latin typeface="Courier New" panose="02020603050405020304" pitchFamily="3"/>
                        </a:rPr>
                        <a:t>ms - 1198 </a:t>
                      </a:r>
                    </a:p>
                  </a:txBody>
                  <a:tcPr marL="0" marR="0" marT="0" marB="0" anchor="ctr">
                    <a:lnL w="0" cmpd="sng">
                      <a:noFill/>
                      <a:prstDash val="solid"/>
                    </a:lnL>
                    <a:lnR w="0" cmpd="sng">
                      <a:noFill/>
                      <a:prstDash val="solid"/>
                    </a:lnR>
                    <a:lnT w="0" cmpd="sng">
                      <a:noFill/>
                      <a:prstDash val="solid"/>
                    </a:lnT>
                    <a:lnB w="0" cmpd="sng">
                      <a:noFill/>
                      <a:prstDash val="solid"/>
                    </a:lnB>
                    <a:solidFill>
                      <a:srgbClr val="D2D2D2"/>
                    </a:solidFill>
                  </a:tcPr>
                </a:tc>
                <a:extLst>
                  <a:ext uri="{0D108BD9-81ED-4DB2-BD59-A6C34878D82A}">
                    <a16:rowId xmlns:a16="http://schemas.microsoft.com/office/drawing/2014/main" val="10006"/>
                  </a:ext>
                </a:extLst>
              </a:tr>
              <a:tr h="109855">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CECECE"/>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CECECE"/>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CECECE"/>
                    </a:solidFill>
                  </a:tcPr>
                </a:tc>
                <a:extLst>
                  <a:ext uri="{0D108BD9-81ED-4DB2-BD59-A6C34878D82A}">
                    <a16:rowId xmlns:a16="http://schemas.microsoft.com/office/drawing/2014/main" val="10007"/>
                  </a:ext>
                </a:extLst>
              </a:tr>
              <a:tr h="112395">
                <a:tc>
                  <a:txBody>
                    <a:bodyPr/>
                    <a:lstStyle/>
                    <a:p>
                      <a:pPr marL="76200" marR="0" indent="0" algn="l">
                        <a:lnSpc>
                          <a:spcPts val="900"/>
                        </a:lnSpc>
                        <a:spcBef>
                          <a:spcPts val="0"/>
                        </a:spcBef>
                        <a:spcAft>
                          <a:spcPts val="0"/>
                        </a:spcAft>
                      </a:pPr>
                      <a:r>
                        <a:rPr lang="en-US" sz="1600" spc="0">
                          <a:solidFill>
                            <a:srgbClr val="000000"/>
                          </a:solidFill>
                          <a:latin typeface="Courier New" panose="02020603050405020304" pitchFamily="3"/>
                        </a:rPr>
                        <a:t>2013-03-15 </a:t>
                      </a:r>
                    </a:p>
                  </a:txBody>
                  <a:tcPr marL="0" marR="0" marT="0" marB="0" anchor="ctr">
                    <a:lnL w="0" cmpd="sng">
                      <a:noFill/>
                      <a:prstDash val="solid"/>
                    </a:lnL>
                    <a:lnR w="0" cmpd="sng">
                      <a:noFill/>
                      <a:prstDash val="solid"/>
                    </a:lnR>
                    <a:lnT w="0" cmpd="sng">
                      <a:noFill/>
                      <a:prstDash val="solid"/>
                    </a:lnT>
                    <a:lnB w="0" cmpd="sng">
                      <a:noFill/>
                      <a:prstDash val="solid"/>
                    </a:lnB>
                    <a:solidFill>
                      <a:srgbClr val="C9C9C9"/>
                    </a:solidFill>
                  </a:tcPr>
                </a:tc>
                <a:tc>
                  <a:txBody>
                    <a:bodyPr/>
                    <a:lstStyle/>
                    <a:p>
                      <a:pPr marL="0" marR="0" indent="0" algn="ctr">
                        <a:lnSpc>
                          <a:spcPts val="900"/>
                        </a:lnSpc>
                        <a:spcBef>
                          <a:spcPts val="0"/>
                        </a:spcBef>
                        <a:spcAft>
                          <a:spcPts val="0"/>
                        </a:spcAft>
                      </a:pPr>
                      <a:r>
                        <a:rPr lang="en-US" sz="1600" spc="0">
                          <a:solidFill>
                            <a:srgbClr val="000000"/>
                          </a:solidFill>
                          <a:latin typeface="Courier New" panose="02020603050405020304" pitchFamily="3"/>
                        </a:rPr>
                        <a:t>12:41 </a:t>
                      </a:r>
                    </a:p>
                  </a:txBody>
                  <a:tcPr marL="0" marR="0" marT="0" marB="0" anchor="ctr">
                    <a:lnL w="0" cmpd="sng">
                      <a:noFill/>
                      <a:prstDash val="solid"/>
                    </a:lnL>
                    <a:lnR w="0" cmpd="sng">
                      <a:noFill/>
                      <a:prstDash val="solid"/>
                    </a:lnR>
                    <a:lnT w="0" cmpd="sng">
                      <a:noFill/>
                      <a:prstDash val="solid"/>
                    </a:lnT>
                    <a:lnB w="0" cmpd="sng">
                      <a:noFill/>
                      <a:prstDash val="solid"/>
                    </a:lnB>
                    <a:solidFill>
                      <a:srgbClr val="C9C9C9"/>
                    </a:solidFill>
                  </a:tcPr>
                </a:tc>
                <a:tc>
                  <a:txBody>
                    <a:bodyPr/>
                    <a:lstStyle/>
                    <a:p>
                      <a:pPr marL="75565" marR="0" indent="0" algn="l">
                        <a:lnSpc>
                          <a:spcPts val="900"/>
                        </a:lnSpc>
                        <a:spcBef>
                          <a:spcPts val="0"/>
                        </a:spcBef>
                        <a:spcAft>
                          <a:spcPts val="0"/>
                        </a:spcAft>
                      </a:pPr>
                      <a:r>
                        <a:rPr lang="en-US" sz="1600" spc="0">
                          <a:solidFill>
                            <a:srgbClr val="000000"/>
                          </a:solidFill>
                          <a:latin typeface="Courier New" panose="02020603050405020304" pitchFamily="3"/>
                        </a:rPr>
                        <a:t>– 64.69.4.150 /common/promoex.</a:t>
                      </a:r>
                      <a:r>
                        <a:rPr lang="en-US" sz="1600" b="1" spc="0">
                          <a:solidFill>
                            <a:srgbClr val="000000"/>
                          </a:solidFill>
                          <a:latin typeface="Courier New" panose="02020603050405020304" pitchFamily="3"/>
                        </a:rPr>
                        <a:t>jpg 3992</a:t>
                      </a:r>
                      <a:r>
                        <a:rPr lang="en-US" sz="1600" spc="0">
                          <a:solidFill>
                            <a:srgbClr val="000000"/>
                          </a:solidFill>
                          <a:latin typeface="Courier New" panose="02020603050405020304" pitchFamily="3"/>
                        </a:rPr>
                        <a:t>ms - 2326 </a:t>
                      </a:r>
                    </a:p>
                  </a:txBody>
                  <a:tcPr marL="0" marR="0" marT="0" marB="0" anchor="ctr">
                    <a:lnL w="0" cmpd="sng">
                      <a:noFill/>
                      <a:prstDash val="solid"/>
                    </a:lnL>
                    <a:lnR w="0" cmpd="sng">
                      <a:noFill/>
                      <a:prstDash val="solid"/>
                    </a:lnR>
                    <a:lnT w="0" cmpd="sng">
                      <a:noFill/>
                      <a:prstDash val="solid"/>
                    </a:lnT>
                    <a:lnB w="0" cmpd="sng">
                      <a:noFill/>
                      <a:prstDash val="solid"/>
                    </a:lnB>
                    <a:solidFill>
                      <a:srgbClr val="C9C9C9"/>
                    </a:solidFill>
                  </a:tcPr>
                </a:tc>
                <a:extLst>
                  <a:ext uri="{0D108BD9-81ED-4DB2-BD59-A6C34878D82A}">
                    <a16:rowId xmlns:a16="http://schemas.microsoft.com/office/drawing/2014/main" val="10008"/>
                  </a:ext>
                </a:extLst>
              </a:tr>
              <a:tr h="109855">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C6C6C6"/>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C6C6C6"/>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C6C6C6"/>
                    </a:solidFill>
                  </a:tcPr>
                </a:tc>
                <a:extLst>
                  <a:ext uri="{0D108BD9-81ED-4DB2-BD59-A6C34878D82A}">
                    <a16:rowId xmlns:a16="http://schemas.microsoft.com/office/drawing/2014/main" val="10009"/>
                  </a:ext>
                </a:extLst>
              </a:tr>
              <a:tr h="109855">
                <a:tc>
                  <a:txBody>
                    <a:bodyPr/>
                    <a:lstStyle/>
                    <a:p>
                      <a:pPr marL="76200" marR="0" indent="0" algn="l">
                        <a:lnSpc>
                          <a:spcPts val="800"/>
                        </a:lnSpc>
                        <a:spcBef>
                          <a:spcPts val="0"/>
                        </a:spcBef>
                        <a:spcAft>
                          <a:spcPts val="0"/>
                        </a:spcAft>
                      </a:pPr>
                      <a:r>
                        <a:rPr lang="en-US" sz="1600" spc="0">
                          <a:solidFill>
                            <a:srgbClr val="000000"/>
                          </a:solidFill>
                          <a:latin typeface="Courier New" panose="02020603050405020304" pitchFamily="3"/>
                        </a:rPr>
                        <a:t>... </a:t>
                      </a:r>
                    </a:p>
                  </a:txBody>
                  <a:tcPr marL="0" marR="0" marT="0" marB="0" anchor="ctr">
                    <a:lnL w="0" cmpd="sng">
                      <a:noFill/>
                      <a:prstDash val="solid"/>
                    </a:lnL>
                    <a:lnR w="0" cmpd="sng">
                      <a:noFill/>
                      <a:prstDash val="solid"/>
                    </a:lnR>
                    <a:lnT w="0" cmpd="sng">
                      <a:noFill/>
                      <a:prstDash val="solid"/>
                    </a:lnT>
                    <a:lnB w="0" cmpd="sng">
                      <a:noFill/>
                      <a:prstDash val="solid"/>
                    </a:lnB>
                    <a:solidFill>
                      <a:srgbClr val="C1C1C1"/>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C1C1C1"/>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C1C1C1"/>
                    </a:solidFill>
                  </a:tcPr>
                </a:tc>
                <a:extLst>
                  <a:ext uri="{0D108BD9-81ED-4DB2-BD59-A6C34878D82A}">
                    <a16:rowId xmlns:a16="http://schemas.microsoft.com/office/drawing/2014/main" val="10010"/>
                  </a:ext>
                </a:extLst>
              </a:tr>
              <a:tr h="9779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BEBEBE"/>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BEBEBE"/>
                    </a:solidFill>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BEBEBE"/>
                    </a:solidFill>
                  </a:tcPr>
                </a:tc>
                <a:extLst>
                  <a:ext uri="{0D108BD9-81ED-4DB2-BD59-A6C34878D82A}">
                    <a16:rowId xmlns:a16="http://schemas.microsoft.com/office/drawing/2014/main" val="10011"/>
                  </a:ext>
                </a:extLst>
              </a:tr>
            </a:tbl>
          </a:graphicData>
        </a:graphic>
      </p:graphicFrame>
      <p:sp>
        <p:nvSpPr>
          <p:cNvPr id="10" name="Text Placeholder 9"/>
          <p:cNvSpPr>
            <a:spLocks noGrp="1"/>
          </p:cNvSpPr>
          <p:nvPr>
            <p:ph type="body" idx="10"/>
          </p:nvPr>
        </p:nvSpPr>
        <p:spPr>
          <a:xfrm>
            <a:off x="3261360" y="3001645"/>
            <a:ext cx="2709545" cy="732155"/>
          </a:xfrm>
          <a:prstGeom prst="rect">
            <a:avLst/>
          </a:prstGeom>
          <a:noFill/>
          <a:ln w="0" cmpd="sng">
            <a:noFill/>
            <a:prstDash val="solid"/>
          </a:ln>
        </p:spPr>
        <p:txBody>
          <a:bodyPr vert="horz" lIns="0" tIns="177165" rIns="0" bIns="0" anchor="t"/>
          <a:lstStyle/>
          <a:p>
            <a:pPr marL="0" marR="0" indent="0" algn="ctr">
              <a:lnSpc>
                <a:spcPts val="1900"/>
              </a:lnSpc>
              <a:spcAft>
                <a:spcPts val="0"/>
              </a:spcAft>
            </a:pPr>
            <a:r>
              <a:rPr lang="en-US" sz="1800" spc="-10">
                <a:solidFill>
                  <a:srgbClr val="000000"/>
                </a:solidFill>
                <a:latin typeface="Calibri" panose="02020603050405020304" pitchFamily="2"/>
              </a:rPr>
              <a:t>Intermediate Data </a:t>
            </a:r>
          </a:p>
          <a:p>
            <a:pPr marL="0" marR="0" indent="0" algn="ctr">
              <a:lnSpc>
                <a:spcPts val="1900"/>
              </a:lnSpc>
              <a:spcBef>
                <a:spcPts val="235"/>
              </a:spcBef>
              <a:spcAft>
                <a:spcPts val="410"/>
              </a:spcAft>
            </a:pPr>
            <a:r>
              <a:rPr lang="en-US" sz="1800" spc="15">
                <a:solidFill>
                  <a:srgbClr val="000000"/>
                </a:solidFill>
                <a:latin typeface="Calibri" panose="02020603050405020304" pitchFamily="2"/>
              </a:rPr>
              <a:t>ater Shuffle and Sort </a:t>
            </a:r>
          </a:p>
        </p:txBody>
      </p:sp>
      <p:graphicFrame>
        <p:nvGraphicFramePr>
          <p:cNvPr id="12" name="Table 11"/>
          <p:cNvGraphicFramePr>
            <a:graphicFrameLocks noGrp="1"/>
          </p:cNvGraphicFramePr>
          <p:nvPr/>
        </p:nvGraphicFramePr>
        <p:xfrm>
          <a:off x="3261360" y="3745865"/>
          <a:ext cx="2709545" cy="1548765"/>
        </p:xfrm>
        <a:graphic>
          <a:graphicData uri="http://schemas.openxmlformats.org/drawingml/2006/table">
            <a:tbl>
              <a:tblPr/>
              <a:tblGrid>
                <a:gridCol w="670560">
                  <a:extLst>
                    <a:ext uri="{9D8B030D-6E8A-4147-A177-3AD203B41FA5}">
                      <a16:colId xmlns:a16="http://schemas.microsoft.com/office/drawing/2014/main" val="20000"/>
                    </a:ext>
                  </a:extLst>
                </a:gridCol>
                <a:gridCol w="2038985">
                  <a:extLst>
                    <a:ext uri="{9D8B030D-6E8A-4147-A177-3AD203B41FA5}">
                      <a16:colId xmlns:a16="http://schemas.microsoft.com/office/drawing/2014/main" val="20001"/>
                    </a:ext>
                  </a:extLst>
                </a:gridCol>
              </a:tblGrid>
              <a:tr h="332105">
                <a:tc>
                  <a:txBody>
                    <a:bodyPr/>
                    <a:lstStyle/>
                    <a:p>
                      <a:pPr marL="85090" marR="0" indent="0" algn="l">
                        <a:lnSpc>
                          <a:spcPts val="1600"/>
                        </a:lnSpc>
                        <a:spcBef>
                          <a:spcPts val="540"/>
                        </a:spcBef>
                        <a:spcAft>
                          <a:spcPts val="410"/>
                        </a:spcAft>
                      </a:pPr>
                      <a:r>
                        <a:rPr lang="en-US" sz="1500" spc="0">
                          <a:solidFill>
                            <a:srgbClr val="000000"/>
                          </a:solidFill>
                          <a:latin typeface="Calibri" panose="02020603050405020304" pitchFamily="2"/>
                        </a:rPr>
                        <a:t>html </a:t>
                      </a:r>
                    </a:p>
                  </a:txBody>
                  <a:tcPr marL="0" marR="0" marT="0" marB="0" anchor="ctr">
                    <a:lnL w="0" cmpd="sng">
                      <a:noFill/>
                      <a:prstDash val="solid"/>
                    </a:lnL>
                    <a:lnR w="0" cmpd="sng">
                      <a:noFill/>
                      <a:prstDash val="solid"/>
                    </a:lnR>
                    <a:lnT w="12065" cmpd="sng">
                      <a:solidFill>
                        <a:srgbClr val="000000"/>
                      </a:solidFill>
                      <a:prstDash val="solid"/>
                    </a:lnT>
                    <a:lnB w="0" cmpd="sng">
                      <a:noFill/>
                      <a:prstDash val="solid"/>
                    </a:lnB>
                    <a:solidFill>
                      <a:srgbClr val="F6FFC3"/>
                    </a:solidFill>
                  </a:tcPr>
                </a:tc>
                <a:tc>
                  <a:txBody>
                    <a:bodyPr/>
                    <a:lstStyle/>
                    <a:p>
                      <a:pPr marL="255905" marR="0" indent="0" algn="l">
                        <a:lnSpc>
                          <a:spcPts val="1600"/>
                        </a:lnSpc>
                        <a:spcBef>
                          <a:spcPts val="540"/>
                        </a:spcBef>
                        <a:spcAft>
                          <a:spcPts val="410"/>
                        </a:spcAft>
                      </a:pPr>
                      <a:r>
                        <a:rPr lang="en-US" sz="1500" spc="0">
                          <a:solidFill>
                            <a:srgbClr val="000000"/>
                          </a:solidFill>
                          <a:latin typeface="Calibri" panose="02020603050405020304" pitchFamily="2"/>
                        </a:rPr>
                        <a:t>891,788,344,2990... </a:t>
                      </a:r>
                    </a:p>
                  </a:txBody>
                  <a:tcPr marL="0" marR="0" marT="0" marB="0" anchor="ctr">
                    <a:lnL w="0" cmpd="sng">
                      <a:noFill/>
                      <a:prstDash val="solid"/>
                    </a:lnL>
                    <a:lnR w="0" cmpd="sng">
                      <a:noFill/>
                      <a:prstDash val="solid"/>
                    </a:lnR>
                    <a:lnT w="12065" cmpd="sng">
                      <a:solidFill>
                        <a:srgbClr val="000000"/>
                      </a:solidFill>
                      <a:prstDash val="solid"/>
                    </a:lnT>
                    <a:lnB w="0" cmpd="sng">
                      <a:noFill/>
                      <a:prstDash val="solid"/>
                    </a:lnB>
                    <a:solidFill>
                      <a:srgbClr val="F6FFC3"/>
                    </a:solidFill>
                  </a:tcPr>
                </a:tc>
                <a:extLst>
                  <a:ext uri="{0D108BD9-81ED-4DB2-BD59-A6C34878D82A}">
                    <a16:rowId xmlns:a16="http://schemas.microsoft.com/office/drawing/2014/main" val="10000"/>
                  </a:ext>
                </a:extLst>
              </a:tr>
              <a:tr h="332105">
                <a:tc>
                  <a:txBody>
                    <a:bodyPr/>
                    <a:lstStyle/>
                    <a:p>
                      <a:pPr marL="85090" marR="0" indent="0" algn="l">
                        <a:lnSpc>
                          <a:spcPts val="1600"/>
                        </a:lnSpc>
                        <a:spcBef>
                          <a:spcPts val="610"/>
                        </a:spcBef>
                        <a:spcAft>
                          <a:spcPts val="385"/>
                        </a:spcAft>
                      </a:pPr>
                      <a:r>
                        <a:rPr lang="en-US" sz="1500" spc="0">
                          <a:solidFill>
                            <a:srgbClr val="000000"/>
                          </a:solidFill>
                          <a:latin typeface="Calibri" panose="02020603050405020304" pitchFamily="2"/>
                        </a:rPr>
                        <a:t>gif </a:t>
                      </a:r>
                    </a:p>
                  </a:txBody>
                  <a:tcPr marL="0" marR="0" marT="0" marB="0" anchor="ctr">
                    <a:lnL w="0" cmpd="sng">
                      <a:noFill/>
                      <a:prstDash val="solid"/>
                    </a:lnL>
                    <a:lnR w="0" cmpd="sng">
                      <a:noFill/>
                      <a:prstDash val="solid"/>
                    </a:lnR>
                    <a:lnT w="0" cmpd="sng">
                      <a:noFill/>
                      <a:prstDash val="solid"/>
                    </a:lnT>
                    <a:lnB w="0" cmpd="sng">
                      <a:noFill/>
                      <a:prstDash val="solid"/>
                    </a:lnB>
                    <a:solidFill>
                      <a:srgbClr val="F6FFC3"/>
                    </a:solidFill>
                  </a:tcPr>
                </a:tc>
                <a:tc>
                  <a:txBody>
                    <a:bodyPr/>
                    <a:lstStyle/>
                    <a:p>
                      <a:pPr marL="255905" marR="0" indent="0" algn="l">
                        <a:lnSpc>
                          <a:spcPts val="1600"/>
                        </a:lnSpc>
                        <a:spcBef>
                          <a:spcPts val="610"/>
                        </a:spcBef>
                        <a:spcAft>
                          <a:spcPts val="385"/>
                        </a:spcAft>
                      </a:pPr>
                      <a:r>
                        <a:rPr lang="en-US" sz="1500" spc="0">
                          <a:solidFill>
                            <a:srgbClr val="000000"/>
                          </a:solidFill>
                          <a:latin typeface="Calibri" panose="02020603050405020304" pitchFamily="2"/>
                        </a:rPr>
                        <a:t>1231,1992,3997,872... </a:t>
                      </a:r>
                    </a:p>
                  </a:txBody>
                  <a:tcPr marL="0" marR="0" marT="0" marB="0" anchor="ctr">
                    <a:lnL w="0" cmpd="sng">
                      <a:noFill/>
                      <a:prstDash val="solid"/>
                    </a:lnL>
                    <a:lnR w="0" cmpd="sng">
                      <a:noFill/>
                      <a:prstDash val="solid"/>
                    </a:lnR>
                    <a:lnT w="0" cmpd="sng">
                      <a:noFill/>
                      <a:prstDash val="solid"/>
                    </a:lnT>
                    <a:lnB w="0" cmpd="sng">
                      <a:noFill/>
                      <a:prstDash val="solid"/>
                    </a:lnB>
                    <a:solidFill>
                      <a:srgbClr val="F6FFC3"/>
                    </a:solidFill>
                  </a:tcPr>
                </a:tc>
                <a:extLst>
                  <a:ext uri="{0D108BD9-81ED-4DB2-BD59-A6C34878D82A}">
                    <a16:rowId xmlns:a16="http://schemas.microsoft.com/office/drawing/2014/main" val="10001"/>
                  </a:ext>
                </a:extLst>
              </a:tr>
              <a:tr h="320040">
                <a:tc>
                  <a:txBody>
                    <a:bodyPr/>
                    <a:lstStyle/>
                    <a:p>
                      <a:pPr marL="85090" marR="0" indent="0" algn="l">
                        <a:lnSpc>
                          <a:spcPts val="1600"/>
                        </a:lnSpc>
                        <a:spcBef>
                          <a:spcPts val="395"/>
                        </a:spcBef>
                        <a:spcAft>
                          <a:spcPts val="505"/>
                        </a:spcAft>
                      </a:pPr>
                      <a:r>
                        <a:rPr lang="en-US" sz="1500" spc="0">
                          <a:solidFill>
                            <a:srgbClr val="000000"/>
                          </a:solidFill>
                          <a:latin typeface="Calibri" panose="02020603050405020304" pitchFamily="2"/>
                        </a:rPr>
                        <a:t>jpg </a:t>
                      </a:r>
                    </a:p>
                  </a:txBody>
                  <a:tcPr marL="0" marR="0" marT="0" marB="0" anchor="ctr">
                    <a:lnL w="0" cmpd="sng">
                      <a:noFill/>
                      <a:prstDash val="solid"/>
                    </a:lnL>
                    <a:lnR w="0" cmpd="sng">
                      <a:noFill/>
                      <a:prstDash val="solid"/>
                    </a:lnR>
                    <a:lnT w="0" cmpd="sng">
                      <a:noFill/>
                      <a:prstDash val="solid"/>
                    </a:lnT>
                    <a:lnB w="0" cmpd="sng">
                      <a:noFill/>
                      <a:prstDash val="solid"/>
                    </a:lnB>
                    <a:solidFill>
                      <a:srgbClr val="F6FFC3"/>
                    </a:solidFill>
                  </a:tcPr>
                </a:tc>
                <a:tc>
                  <a:txBody>
                    <a:bodyPr/>
                    <a:lstStyle/>
                    <a:p>
                      <a:pPr marL="255905" marR="0" indent="0" algn="l">
                        <a:lnSpc>
                          <a:spcPts val="1600"/>
                        </a:lnSpc>
                        <a:spcBef>
                          <a:spcPts val="395"/>
                        </a:spcBef>
                        <a:spcAft>
                          <a:spcPts val="505"/>
                        </a:spcAft>
                      </a:pPr>
                      <a:r>
                        <a:rPr lang="en-US" sz="1500" spc="0">
                          <a:solidFill>
                            <a:srgbClr val="000000"/>
                          </a:solidFill>
                          <a:latin typeface="Calibri" panose="02020603050405020304" pitchFamily="2"/>
                        </a:rPr>
                        <a:t>3992,7881,2999... </a:t>
                      </a:r>
                    </a:p>
                  </a:txBody>
                  <a:tcPr marL="0" marR="0" marT="0" marB="0" anchor="ctr">
                    <a:lnL w="0" cmpd="sng">
                      <a:noFill/>
                      <a:prstDash val="solid"/>
                    </a:lnL>
                    <a:lnR w="0" cmpd="sng">
                      <a:noFill/>
                      <a:prstDash val="solid"/>
                    </a:lnR>
                    <a:lnT w="0" cmpd="sng">
                      <a:noFill/>
                      <a:prstDash val="solid"/>
                    </a:lnT>
                    <a:lnB w="0" cmpd="sng">
                      <a:noFill/>
                      <a:prstDash val="solid"/>
                    </a:lnB>
                    <a:solidFill>
                      <a:srgbClr val="F6FFC3"/>
                    </a:solidFill>
                  </a:tcPr>
                </a:tc>
                <a:extLst>
                  <a:ext uri="{0D108BD9-81ED-4DB2-BD59-A6C34878D82A}">
                    <a16:rowId xmlns:a16="http://schemas.microsoft.com/office/drawing/2014/main" val="10002"/>
                  </a:ext>
                </a:extLst>
              </a:tr>
              <a:tr h="295910">
                <a:tc>
                  <a:txBody>
                    <a:bodyPr/>
                    <a:lstStyle/>
                    <a:p>
                      <a:pPr marL="85090" marR="0" indent="0" algn="l">
                        <a:lnSpc>
                          <a:spcPts val="1600"/>
                        </a:lnSpc>
                        <a:spcBef>
                          <a:spcPts val="275"/>
                        </a:spcBef>
                        <a:spcAft>
                          <a:spcPts val="410"/>
                        </a:spcAft>
                      </a:pPr>
                      <a:r>
                        <a:rPr lang="en-US" sz="1500" spc="0">
                          <a:solidFill>
                            <a:srgbClr val="000000"/>
                          </a:solidFill>
                          <a:latin typeface="Calibri" panose="02020603050405020304" pitchFamily="2"/>
                        </a:rPr>
                        <a:t>png </a:t>
                      </a:r>
                    </a:p>
                  </a:txBody>
                  <a:tcPr marL="0" marR="0" marT="0" marB="0" anchor="ctr">
                    <a:lnL w="0" cmpd="sng">
                      <a:noFill/>
                      <a:prstDash val="solid"/>
                    </a:lnL>
                    <a:lnR w="0" cmpd="sng">
                      <a:noFill/>
                      <a:prstDash val="solid"/>
                    </a:lnR>
                    <a:lnT w="0" cmpd="sng">
                      <a:noFill/>
                      <a:prstDash val="solid"/>
                    </a:lnT>
                    <a:lnB w="0" cmpd="sng">
                      <a:noFill/>
                      <a:prstDash val="solid"/>
                    </a:lnB>
                    <a:solidFill>
                      <a:srgbClr val="F6FFC3"/>
                    </a:solidFill>
                  </a:tcPr>
                </a:tc>
                <a:tc>
                  <a:txBody>
                    <a:bodyPr/>
                    <a:lstStyle/>
                    <a:p>
                      <a:pPr marL="255905" marR="0" indent="0" algn="l">
                        <a:lnSpc>
                          <a:spcPts val="1600"/>
                        </a:lnSpc>
                        <a:spcBef>
                          <a:spcPts val="275"/>
                        </a:spcBef>
                        <a:spcAft>
                          <a:spcPts val="410"/>
                        </a:spcAft>
                      </a:pPr>
                      <a:r>
                        <a:rPr lang="en-US" sz="1500" spc="0">
                          <a:solidFill>
                            <a:srgbClr val="000000"/>
                          </a:solidFill>
                          <a:latin typeface="Calibri" panose="02020603050405020304" pitchFamily="2"/>
                        </a:rPr>
                        <a:t>919,890,3441,444... </a:t>
                      </a:r>
                    </a:p>
                  </a:txBody>
                  <a:tcPr marL="0" marR="0" marT="0" marB="0" anchor="ctr">
                    <a:lnL w="0" cmpd="sng">
                      <a:noFill/>
                      <a:prstDash val="solid"/>
                    </a:lnL>
                    <a:lnR w="0" cmpd="sng">
                      <a:noFill/>
                      <a:prstDash val="solid"/>
                    </a:lnR>
                    <a:lnT w="0" cmpd="sng">
                      <a:noFill/>
                      <a:prstDash val="solid"/>
                    </a:lnT>
                    <a:lnB w="0" cmpd="sng">
                      <a:noFill/>
                      <a:prstDash val="solid"/>
                    </a:lnB>
                    <a:solidFill>
                      <a:srgbClr val="F6FFC3"/>
                    </a:solidFill>
                  </a:tcPr>
                </a:tc>
                <a:extLst>
                  <a:ext uri="{0D108BD9-81ED-4DB2-BD59-A6C34878D82A}">
                    <a16:rowId xmlns:a16="http://schemas.microsoft.com/office/drawing/2014/main" val="10003"/>
                  </a:ext>
                </a:extLst>
              </a:tr>
              <a:tr h="268605">
                <a:tc>
                  <a:txBody>
                    <a:bodyPr/>
                    <a:lstStyle/>
                    <a:p>
                      <a:pPr marL="85090" marR="0" indent="0" algn="l">
                        <a:lnSpc>
                          <a:spcPts val="1600"/>
                        </a:lnSpc>
                        <a:spcBef>
                          <a:spcPts val="345"/>
                        </a:spcBef>
                        <a:spcAft>
                          <a:spcPts val="170"/>
                        </a:spcAft>
                      </a:pPr>
                      <a:r>
                        <a:rPr lang="en-US" sz="1500" spc="0">
                          <a:solidFill>
                            <a:srgbClr val="000000"/>
                          </a:solidFill>
                          <a:latin typeface="Calibri" panose="02020603050405020304" pitchFamily="2"/>
                        </a:rPr>
                        <a:t>txt </a:t>
                      </a:r>
                    </a:p>
                  </a:txBody>
                  <a:tcPr marL="0" marR="0" marT="0" marB="0" anchor="ctr">
                    <a:lnL w="0" cmpd="sng">
                      <a:noFill/>
                      <a:prstDash val="solid"/>
                    </a:lnL>
                    <a:lnR w="0" cmpd="sng">
                      <a:noFill/>
                      <a:prstDash val="solid"/>
                    </a:lnR>
                    <a:lnT w="0" cmpd="sng">
                      <a:noFill/>
                      <a:prstDash val="solid"/>
                    </a:lnT>
                    <a:lnB w="12065" cmpd="sng">
                      <a:solidFill>
                        <a:srgbClr val="000000"/>
                      </a:solidFill>
                      <a:prstDash val="solid"/>
                    </a:lnB>
                    <a:solidFill>
                      <a:srgbClr val="F6FFC3"/>
                    </a:solidFill>
                  </a:tcPr>
                </a:tc>
                <a:tc>
                  <a:txBody>
                    <a:bodyPr/>
                    <a:lstStyle/>
                    <a:p>
                      <a:pPr marL="255905" marR="0" indent="0" algn="l">
                        <a:lnSpc>
                          <a:spcPts val="1600"/>
                        </a:lnSpc>
                        <a:spcBef>
                          <a:spcPts val="345"/>
                        </a:spcBef>
                        <a:spcAft>
                          <a:spcPts val="170"/>
                        </a:spcAft>
                      </a:pPr>
                      <a:r>
                        <a:rPr lang="en-US" sz="1500" spc="0">
                          <a:solidFill>
                            <a:srgbClr val="000000"/>
                          </a:solidFill>
                          <a:latin typeface="Calibri" panose="02020603050405020304" pitchFamily="2"/>
                        </a:rPr>
                        <a:t>344,325,444,421... </a:t>
                      </a:r>
                    </a:p>
                  </a:txBody>
                  <a:tcPr marL="0" marR="0" marT="0" marB="0" anchor="ctr">
                    <a:lnL w="0" cmpd="sng">
                      <a:noFill/>
                      <a:prstDash val="solid"/>
                    </a:lnL>
                    <a:lnR w="0" cmpd="sng">
                      <a:noFill/>
                      <a:prstDash val="solid"/>
                    </a:lnR>
                    <a:lnT w="0" cmpd="sng">
                      <a:noFill/>
                      <a:prstDash val="solid"/>
                    </a:lnT>
                    <a:lnB w="12065" cmpd="sng">
                      <a:solidFill>
                        <a:srgbClr val="000000"/>
                      </a:solidFill>
                      <a:prstDash val="solid"/>
                    </a:lnB>
                    <a:solidFill>
                      <a:srgbClr val="F6FFC3"/>
                    </a:solidFill>
                  </a:tcPr>
                </a:tc>
                <a:extLst>
                  <a:ext uri="{0D108BD9-81ED-4DB2-BD59-A6C34878D82A}">
                    <a16:rowId xmlns:a16="http://schemas.microsoft.com/office/drawing/2014/main" val="10004"/>
                  </a:ext>
                </a:extLst>
              </a:tr>
            </a:tbl>
          </a:graphicData>
        </a:graphic>
      </p:graphicFrame>
      <p:sp>
        <p:nvSpPr>
          <p:cNvPr id="13" name="Text Placeholder 12"/>
          <p:cNvSpPr>
            <a:spLocks noGrp="1"/>
          </p:cNvSpPr>
          <p:nvPr>
            <p:ph type="body" idx="10"/>
          </p:nvPr>
        </p:nvSpPr>
        <p:spPr>
          <a:xfrm>
            <a:off x="7202170" y="3001645"/>
            <a:ext cx="1545590" cy="574040"/>
          </a:xfrm>
          <a:prstGeom prst="rect">
            <a:avLst/>
          </a:prstGeom>
          <a:noFill/>
          <a:ln w="0" cmpd="sng">
            <a:noFill/>
            <a:prstDash val="solid"/>
          </a:ln>
        </p:spPr>
        <p:txBody>
          <a:bodyPr vert="horz" lIns="0" tIns="30480" rIns="0" bIns="0" anchor="t"/>
          <a:lstStyle/>
          <a:p>
            <a:pPr marL="0" marR="0" indent="0" algn="r">
              <a:lnSpc>
                <a:spcPts val="1900"/>
              </a:lnSpc>
              <a:spcAft>
                <a:spcPts val="0"/>
              </a:spcAft>
            </a:pPr>
            <a:r>
              <a:rPr lang="en-US" sz="1800" spc="-30">
                <a:solidFill>
                  <a:srgbClr val="000000"/>
                </a:solidFill>
                <a:latin typeface="Calibri" panose="02020603050405020304" pitchFamily="2"/>
              </a:rPr>
              <a:t>AverageReducer </a:t>
            </a:r>
          </a:p>
          <a:p>
            <a:pPr marL="457200" marR="0" indent="0" algn="l">
              <a:lnSpc>
                <a:spcPts val="1900"/>
              </a:lnSpc>
              <a:spcBef>
                <a:spcPts val="235"/>
              </a:spcBef>
              <a:spcAft>
                <a:spcPts val="335"/>
              </a:spcAft>
            </a:pPr>
            <a:r>
              <a:rPr lang="en-US" sz="1800" spc="-15">
                <a:solidFill>
                  <a:srgbClr val="000000"/>
                </a:solidFill>
                <a:latin typeface="Calibri" panose="02020603050405020304" pitchFamily="2"/>
              </a:rPr>
              <a:t>output </a:t>
            </a:r>
          </a:p>
        </p:txBody>
      </p:sp>
      <p:graphicFrame>
        <p:nvGraphicFramePr>
          <p:cNvPr id="15" name="Table 14"/>
          <p:cNvGraphicFramePr>
            <a:graphicFrameLocks noGrp="1"/>
          </p:cNvGraphicFramePr>
          <p:nvPr/>
        </p:nvGraphicFramePr>
        <p:xfrm>
          <a:off x="7202170" y="3587750"/>
          <a:ext cx="1466215" cy="2164080"/>
        </p:xfrm>
        <a:graphic>
          <a:graphicData uri="http://schemas.openxmlformats.org/drawingml/2006/table">
            <a:tbl>
              <a:tblPr/>
              <a:tblGrid>
                <a:gridCol w="609600">
                  <a:extLst>
                    <a:ext uri="{9D8B030D-6E8A-4147-A177-3AD203B41FA5}">
                      <a16:colId xmlns:a16="http://schemas.microsoft.com/office/drawing/2014/main" val="20000"/>
                    </a:ext>
                  </a:extLst>
                </a:gridCol>
                <a:gridCol w="856615">
                  <a:extLst>
                    <a:ext uri="{9D8B030D-6E8A-4147-A177-3AD203B41FA5}">
                      <a16:colId xmlns:a16="http://schemas.microsoft.com/office/drawing/2014/main" val="20001"/>
                    </a:ext>
                  </a:extLst>
                </a:gridCol>
              </a:tblGrid>
              <a:tr h="335280">
                <a:tc>
                  <a:txBody>
                    <a:bodyPr/>
                    <a:lstStyle/>
                    <a:p>
                      <a:pPr marL="85725" marR="0" indent="0" algn="l">
                        <a:lnSpc>
                          <a:spcPts val="1600"/>
                        </a:lnSpc>
                        <a:spcBef>
                          <a:spcPts val="540"/>
                        </a:spcBef>
                        <a:spcAft>
                          <a:spcPts val="455"/>
                        </a:spcAft>
                      </a:pPr>
                      <a:r>
                        <a:rPr lang="en-US" sz="1600" spc="0">
                          <a:solidFill>
                            <a:srgbClr val="000000"/>
                          </a:solidFill>
                          <a:latin typeface="Calibri" panose="02020603050405020304" pitchFamily="2"/>
                        </a:rPr>
                        <a:t>html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tc>
                  <a:txBody>
                    <a:bodyPr/>
                    <a:lstStyle/>
                    <a:p>
                      <a:pPr marL="149860" marR="0" indent="0" algn="l">
                        <a:lnSpc>
                          <a:spcPts val="1600"/>
                        </a:lnSpc>
                        <a:spcBef>
                          <a:spcPts val="540"/>
                        </a:spcBef>
                        <a:spcAft>
                          <a:spcPts val="455"/>
                        </a:spcAft>
                      </a:pPr>
                      <a:r>
                        <a:rPr lang="en-US" sz="1600" spc="0">
                          <a:solidFill>
                            <a:srgbClr val="000000"/>
                          </a:solidFill>
                          <a:latin typeface="Calibri" panose="02020603050405020304" pitchFamily="2"/>
                        </a:rPr>
                        <a:t>888.6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extLst>
                  <a:ext uri="{0D108BD9-81ED-4DB2-BD59-A6C34878D82A}">
                    <a16:rowId xmlns:a16="http://schemas.microsoft.com/office/drawing/2014/main" val="10000"/>
                  </a:ext>
                </a:extLst>
              </a:tr>
              <a:tr h="11557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1"/>
                  </a:ext>
                </a:extLst>
              </a:tr>
              <a:tr h="341630">
                <a:tc>
                  <a:txBody>
                    <a:bodyPr/>
                    <a:lstStyle/>
                    <a:p>
                      <a:pPr marL="85725" marR="0" indent="0" algn="l">
                        <a:lnSpc>
                          <a:spcPts val="1600"/>
                        </a:lnSpc>
                        <a:spcBef>
                          <a:spcPts val="615"/>
                        </a:spcBef>
                        <a:spcAft>
                          <a:spcPts val="430"/>
                        </a:spcAft>
                      </a:pPr>
                      <a:r>
                        <a:rPr lang="en-US" sz="1600" spc="0">
                          <a:solidFill>
                            <a:srgbClr val="000000"/>
                          </a:solidFill>
                          <a:latin typeface="Calibri" panose="02020603050405020304" pitchFamily="2"/>
                        </a:rPr>
                        <a:t>gif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tc>
                  <a:txBody>
                    <a:bodyPr/>
                    <a:lstStyle/>
                    <a:p>
                      <a:pPr marL="149860" marR="0" indent="0" algn="l">
                        <a:lnSpc>
                          <a:spcPts val="1600"/>
                        </a:lnSpc>
                        <a:spcBef>
                          <a:spcPts val="615"/>
                        </a:spcBef>
                        <a:spcAft>
                          <a:spcPts val="430"/>
                        </a:spcAft>
                      </a:pPr>
                      <a:r>
                        <a:rPr lang="en-US" sz="1600" spc="0">
                          <a:solidFill>
                            <a:srgbClr val="000000"/>
                          </a:solidFill>
                          <a:latin typeface="Calibri" panose="02020603050405020304" pitchFamily="2"/>
                        </a:rPr>
                        <a:t>1886.4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extLst>
                  <a:ext uri="{0D108BD9-81ED-4DB2-BD59-A6C34878D82A}">
                    <a16:rowId xmlns:a16="http://schemas.microsoft.com/office/drawing/2014/main" val="10002"/>
                  </a:ext>
                </a:extLst>
              </a:tr>
              <a:tr h="11557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3"/>
                  </a:ext>
                </a:extLst>
              </a:tr>
              <a:tr h="344805">
                <a:tc>
                  <a:txBody>
                    <a:bodyPr/>
                    <a:lstStyle/>
                    <a:p>
                      <a:pPr marL="85725" marR="0" indent="0" algn="l">
                        <a:lnSpc>
                          <a:spcPts val="1600"/>
                        </a:lnSpc>
                        <a:spcBef>
                          <a:spcPts val="615"/>
                        </a:spcBef>
                        <a:spcAft>
                          <a:spcPts val="430"/>
                        </a:spcAft>
                      </a:pPr>
                      <a:r>
                        <a:rPr lang="en-US" sz="1600" spc="0">
                          <a:solidFill>
                            <a:srgbClr val="000000"/>
                          </a:solidFill>
                          <a:latin typeface="Calibri" panose="02020603050405020304" pitchFamily="2"/>
                        </a:rPr>
                        <a:t>jpg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tc>
                  <a:txBody>
                    <a:bodyPr/>
                    <a:lstStyle/>
                    <a:p>
                      <a:pPr marL="149860" marR="0" indent="0" algn="l">
                        <a:lnSpc>
                          <a:spcPts val="1600"/>
                        </a:lnSpc>
                        <a:spcBef>
                          <a:spcPts val="615"/>
                        </a:spcBef>
                        <a:spcAft>
                          <a:spcPts val="430"/>
                        </a:spcAft>
                      </a:pPr>
                      <a:r>
                        <a:rPr lang="en-US" sz="1600" spc="0">
                          <a:solidFill>
                            <a:srgbClr val="000000"/>
                          </a:solidFill>
                          <a:latin typeface="Calibri" panose="02020603050405020304" pitchFamily="2"/>
                        </a:rPr>
                        <a:t>888.6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extLst>
                  <a:ext uri="{0D108BD9-81ED-4DB2-BD59-A6C34878D82A}">
                    <a16:rowId xmlns:a16="http://schemas.microsoft.com/office/drawing/2014/main" val="10004"/>
                  </a:ext>
                </a:extLst>
              </a:tr>
              <a:tr h="11557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5"/>
                  </a:ext>
                </a:extLst>
              </a:tr>
              <a:tr h="341630">
                <a:tc>
                  <a:txBody>
                    <a:bodyPr/>
                    <a:lstStyle/>
                    <a:p>
                      <a:pPr marL="85725" marR="0" indent="0" algn="l">
                        <a:lnSpc>
                          <a:spcPts val="1600"/>
                        </a:lnSpc>
                        <a:spcBef>
                          <a:spcPts val="610"/>
                        </a:spcBef>
                        <a:spcAft>
                          <a:spcPts val="405"/>
                        </a:spcAft>
                      </a:pPr>
                      <a:r>
                        <a:rPr lang="en-US" sz="1600" spc="0">
                          <a:solidFill>
                            <a:srgbClr val="000000"/>
                          </a:solidFill>
                          <a:latin typeface="Calibri" panose="02020603050405020304" pitchFamily="2"/>
                        </a:rPr>
                        <a:t>png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tc>
                  <a:txBody>
                    <a:bodyPr/>
                    <a:lstStyle/>
                    <a:p>
                      <a:pPr marL="149860" marR="0" indent="0" algn="l">
                        <a:lnSpc>
                          <a:spcPts val="1600"/>
                        </a:lnSpc>
                        <a:spcBef>
                          <a:spcPts val="610"/>
                        </a:spcBef>
                        <a:spcAft>
                          <a:spcPts val="410"/>
                        </a:spcAft>
                      </a:pPr>
                      <a:r>
                        <a:rPr lang="en-US" sz="1600" spc="0">
                          <a:solidFill>
                            <a:srgbClr val="000000"/>
                          </a:solidFill>
                          <a:latin typeface="Calibri" panose="02020603050405020304" pitchFamily="2"/>
                        </a:rPr>
                        <a:t>1201.0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extLst>
                  <a:ext uri="{0D108BD9-81ED-4DB2-BD59-A6C34878D82A}">
                    <a16:rowId xmlns:a16="http://schemas.microsoft.com/office/drawing/2014/main" val="10006"/>
                  </a:ext>
                </a:extLst>
              </a:tr>
              <a:tr h="11557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12065" cmpd="sng">
                      <a:solidFill>
                        <a:srgbClr val="000000"/>
                      </a:solidFill>
                      <a:prstDash val="solid"/>
                    </a:lnT>
                    <a:lnB w="12065" cmpd="sng">
                      <a:solidFill>
                        <a:srgbClr val="000000"/>
                      </a:solidFill>
                      <a:prstDash val="solid"/>
                    </a:lnB>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12065" cmpd="sng">
                      <a:solidFill>
                        <a:srgbClr val="000000"/>
                      </a:solidFill>
                      <a:prstDash val="solid"/>
                    </a:lnT>
                    <a:lnB w="12065" cmpd="sng">
                      <a:solidFill>
                        <a:srgbClr val="000000"/>
                      </a:solidFill>
                      <a:prstDash val="solid"/>
                    </a:lnB>
                  </a:tcPr>
                </a:tc>
                <a:extLst>
                  <a:ext uri="{0D108BD9-81ED-4DB2-BD59-A6C34878D82A}">
                    <a16:rowId xmlns:a16="http://schemas.microsoft.com/office/drawing/2014/main" val="10007"/>
                  </a:ext>
                </a:extLst>
              </a:tr>
              <a:tr h="338455">
                <a:tc>
                  <a:txBody>
                    <a:bodyPr/>
                    <a:lstStyle/>
                    <a:p>
                      <a:pPr marL="85725" marR="0" indent="0" algn="l">
                        <a:lnSpc>
                          <a:spcPts val="1600"/>
                        </a:lnSpc>
                        <a:spcBef>
                          <a:spcPts val="610"/>
                        </a:spcBef>
                        <a:spcAft>
                          <a:spcPts val="410"/>
                        </a:spcAft>
                      </a:pPr>
                      <a:r>
                        <a:rPr lang="en-US" sz="1600" spc="0">
                          <a:solidFill>
                            <a:srgbClr val="000000"/>
                          </a:solidFill>
                          <a:latin typeface="Calibri" panose="02020603050405020304" pitchFamily="2"/>
                        </a:rPr>
                        <a:t>txt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tc>
                  <a:txBody>
                    <a:bodyPr/>
                    <a:lstStyle/>
                    <a:p>
                      <a:pPr marL="149860" marR="0" indent="0" algn="l">
                        <a:lnSpc>
                          <a:spcPts val="1600"/>
                        </a:lnSpc>
                        <a:spcBef>
                          <a:spcPts val="610"/>
                        </a:spcBef>
                        <a:spcAft>
                          <a:spcPts val="410"/>
                        </a:spcAft>
                      </a:pPr>
                      <a:r>
                        <a:rPr lang="en-US" sz="1600" spc="0">
                          <a:solidFill>
                            <a:srgbClr val="000000"/>
                          </a:solidFill>
                          <a:latin typeface="Calibri" panose="02020603050405020304" pitchFamily="2"/>
                        </a:rPr>
                        <a:t>399.1 </a:t>
                      </a:r>
                    </a:p>
                  </a:txBody>
                  <a:tcPr marL="0" marR="0" marT="0" marB="0" anchor="ctr">
                    <a:lnL w="0" cmpd="sng">
                      <a:noFill/>
                      <a:prstDash val="solid"/>
                    </a:lnL>
                    <a:lnR w="0" cmpd="sng">
                      <a:noFill/>
                      <a:prstDash val="solid"/>
                    </a:lnR>
                    <a:lnT w="12065" cmpd="sng">
                      <a:solidFill>
                        <a:srgbClr val="000000"/>
                      </a:solidFill>
                      <a:prstDash val="solid"/>
                    </a:lnT>
                    <a:lnB w="12065" cmpd="sng">
                      <a:solidFill>
                        <a:srgbClr val="000000"/>
                      </a:solidFill>
                      <a:prstDash val="solid"/>
                    </a:lnB>
                    <a:solidFill>
                      <a:srgbClr val="CCFFCC"/>
                    </a:solidFill>
                  </a:tcPr>
                </a:tc>
                <a:extLst>
                  <a:ext uri="{0D108BD9-81ED-4DB2-BD59-A6C34878D82A}">
                    <a16:rowId xmlns:a16="http://schemas.microsoft.com/office/drawing/2014/main" val="10008"/>
                  </a:ext>
                </a:extLst>
              </a:tr>
            </a:tbl>
          </a:graphicData>
        </a:graphic>
      </p:graphicFrame>
      <p:sp>
        <p:nvSpPr>
          <p:cNvPr id="16" name="Text Placeholder 15"/>
          <p:cNvSpPr>
            <a:spLocks noGrp="1"/>
          </p:cNvSpPr>
          <p:nvPr>
            <p:ph type="body" idx="10"/>
          </p:nvPr>
        </p:nvSpPr>
        <p:spPr>
          <a:xfrm>
            <a:off x="1039495" y="3001645"/>
            <a:ext cx="1498600" cy="708025"/>
          </a:xfrm>
          <a:prstGeom prst="rect">
            <a:avLst/>
          </a:prstGeom>
          <a:noFill/>
          <a:ln w="0" cmpd="sng">
            <a:noFill/>
            <a:prstDash val="solid"/>
          </a:ln>
        </p:spPr>
        <p:txBody>
          <a:bodyPr vert="horz" lIns="0" tIns="173990" rIns="0" bIns="0" anchor="t"/>
          <a:lstStyle/>
          <a:p>
            <a:pPr marL="0" marR="0" indent="0" algn="l">
              <a:lnSpc>
                <a:spcPts val="1900"/>
              </a:lnSpc>
              <a:spcAft>
                <a:spcPts val="0"/>
              </a:spcAft>
            </a:pPr>
            <a:r>
              <a:rPr lang="en-US" sz="1800" spc="-50">
                <a:solidFill>
                  <a:srgbClr val="000000"/>
                </a:solidFill>
                <a:latin typeface="Calibri" panose="02020603050405020304" pitchFamily="2"/>
              </a:rPr>
              <a:t>FileTypeMapper </a:t>
            </a:r>
          </a:p>
          <a:p>
            <a:pPr marL="411480" marR="0" indent="0" algn="l">
              <a:lnSpc>
                <a:spcPts val="1900"/>
              </a:lnSpc>
              <a:spcBef>
                <a:spcPts val="260"/>
              </a:spcBef>
              <a:spcAft>
                <a:spcPts val="190"/>
              </a:spcAft>
            </a:pPr>
            <a:r>
              <a:rPr lang="en-US" sz="1800" spc="-15">
                <a:solidFill>
                  <a:srgbClr val="000000"/>
                </a:solidFill>
                <a:latin typeface="Calibri" panose="02020603050405020304" pitchFamily="2"/>
              </a:rPr>
              <a:t>output </a:t>
            </a:r>
          </a:p>
        </p:txBody>
      </p:sp>
      <p:graphicFrame>
        <p:nvGraphicFramePr>
          <p:cNvPr id="18" name="Table 17"/>
          <p:cNvGraphicFramePr>
            <a:graphicFrameLocks noGrp="1"/>
          </p:cNvGraphicFramePr>
          <p:nvPr/>
        </p:nvGraphicFramePr>
        <p:xfrm>
          <a:off x="1082040" y="3923030"/>
          <a:ext cx="1322705" cy="1932305"/>
        </p:xfrm>
        <a:graphic>
          <a:graphicData uri="http://schemas.openxmlformats.org/drawingml/2006/table">
            <a:tbl>
              <a:tblPr/>
              <a:tblGrid>
                <a:gridCol w="624840">
                  <a:extLst>
                    <a:ext uri="{9D8B030D-6E8A-4147-A177-3AD203B41FA5}">
                      <a16:colId xmlns:a16="http://schemas.microsoft.com/office/drawing/2014/main" val="20000"/>
                    </a:ext>
                  </a:extLst>
                </a:gridCol>
                <a:gridCol w="697865">
                  <a:extLst>
                    <a:ext uri="{9D8B030D-6E8A-4147-A177-3AD203B41FA5}">
                      <a16:colId xmlns:a16="http://schemas.microsoft.com/office/drawing/2014/main" val="20001"/>
                    </a:ext>
                  </a:extLst>
                </a:gridCol>
              </a:tblGrid>
              <a:tr h="438785">
                <a:tc>
                  <a:txBody>
                    <a:bodyPr/>
                    <a:lstStyle/>
                    <a:p>
                      <a:pPr marL="0" marR="250190" indent="0" algn="r">
                        <a:lnSpc>
                          <a:spcPts val="1600"/>
                        </a:lnSpc>
                        <a:spcBef>
                          <a:spcPts val="1520"/>
                        </a:spcBef>
                        <a:spcAft>
                          <a:spcPts val="335"/>
                        </a:spcAft>
                      </a:pPr>
                      <a:r>
                        <a:rPr lang="en-US" sz="1500" spc="0">
                          <a:solidFill>
                            <a:srgbClr val="000000"/>
                          </a:solidFill>
                          <a:latin typeface="Calibri" panose="02020603050405020304" pitchFamily="2"/>
                        </a:rPr>
                        <a:t>gif </a:t>
                      </a:r>
                    </a:p>
                  </a:txBody>
                  <a:tcPr marL="0" marR="0" marT="0" marB="0" anchor="ctr">
                    <a:lnL w="0" cmpd="sng">
                      <a:noFill/>
                      <a:prstDash val="solid"/>
                    </a:lnL>
                    <a:lnR w="0" cmpd="sng">
                      <a:noFill/>
                      <a:prstDash val="solid"/>
                    </a:lnR>
                    <a:lnT w="0" cmpd="sng">
                      <a:noFill/>
                      <a:prstDash val="solid"/>
                    </a:lnT>
                    <a:lnB w="0" cmpd="sng">
                      <a:noFill/>
                      <a:prstDash val="solid"/>
                    </a:lnB>
                  </a:tcPr>
                </a:tc>
                <a:tc>
                  <a:txBody>
                    <a:bodyPr/>
                    <a:lstStyle/>
                    <a:p>
                      <a:pPr marL="250190" marR="0" indent="0" algn="l">
                        <a:lnSpc>
                          <a:spcPts val="1600"/>
                        </a:lnSpc>
                        <a:spcBef>
                          <a:spcPts val="1520"/>
                        </a:spcBef>
                        <a:spcAft>
                          <a:spcPts val="335"/>
                        </a:spcAft>
                      </a:pPr>
                      <a:r>
                        <a:rPr lang="en-US" sz="1500" spc="0">
                          <a:solidFill>
                            <a:srgbClr val="000000"/>
                          </a:solidFill>
                          <a:latin typeface="Calibri" panose="02020603050405020304" pitchFamily="2"/>
                        </a:rPr>
                        <a:t>1231 </a:t>
                      </a:r>
                    </a:p>
                  </a:txBody>
                  <a:tcPr marL="0" marR="0" marT="0" marB="0" anchor="ctr">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304800">
                <a:tc>
                  <a:txBody>
                    <a:bodyPr/>
                    <a:lstStyle/>
                    <a:p>
                      <a:pPr marL="0" marR="250190" indent="0" algn="r">
                        <a:lnSpc>
                          <a:spcPts val="1600"/>
                        </a:lnSpc>
                        <a:spcBef>
                          <a:spcPts val="465"/>
                        </a:spcBef>
                        <a:spcAft>
                          <a:spcPts val="315"/>
                        </a:spcAft>
                      </a:pPr>
                      <a:r>
                        <a:rPr lang="en-US" sz="1500" spc="0">
                          <a:solidFill>
                            <a:srgbClr val="000000"/>
                          </a:solidFill>
                          <a:latin typeface="Calibri" panose="02020603050405020304" pitchFamily="2"/>
                        </a:rPr>
                        <a:t>html </a:t>
                      </a:r>
                    </a:p>
                  </a:txBody>
                  <a:tcPr marL="0" marR="0" marT="0" marB="0" anchor="ctr">
                    <a:lnL w="0" cmpd="sng">
                      <a:noFill/>
                      <a:prstDash val="solid"/>
                    </a:lnL>
                    <a:lnR w="0" cmpd="sng">
                      <a:noFill/>
                      <a:prstDash val="solid"/>
                    </a:lnR>
                    <a:lnT w="0" cmpd="sng">
                      <a:noFill/>
                      <a:prstDash val="solid"/>
                    </a:lnT>
                    <a:lnB w="0" cmpd="sng">
                      <a:noFill/>
                      <a:prstDash val="solid"/>
                    </a:lnB>
                  </a:tcPr>
                </a:tc>
                <a:tc>
                  <a:txBody>
                    <a:bodyPr/>
                    <a:lstStyle/>
                    <a:p>
                      <a:pPr marL="250190" marR="0" indent="0" algn="l">
                        <a:lnSpc>
                          <a:spcPts val="1600"/>
                        </a:lnSpc>
                        <a:spcBef>
                          <a:spcPts val="465"/>
                        </a:spcBef>
                        <a:spcAft>
                          <a:spcPts val="315"/>
                        </a:spcAft>
                      </a:pPr>
                      <a:r>
                        <a:rPr lang="en-US" sz="1500" spc="0">
                          <a:solidFill>
                            <a:srgbClr val="000000"/>
                          </a:solidFill>
                          <a:latin typeface="Calibri" panose="02020603050405020304" pitchFamily="2"/>
                        </a:rPr>
                        <a:t>891 </a:t>
                      </a:r>
                    </a:p>
                  </a:txBody>
                  <a:tcPr marL="0" marR="0" marT="0" marB="0" anchor="ctr">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r h="314325">
                <a:tc>
                  <a:txBody>
                    <a:bodyPr/>
                    <a:lstStyle/>
                    <a:p>
                      <a:pPr marL="0" marR="250190" indent="0" algn="r">
                        <a:lnSpc>
                          <a:spcPts val="1600"/>
                        </a:lnSpc>
                        <a:spcBef>
                          <a:spcPts val="465"/>
                        </a:spcBef>
                        <a:spcAft>
                          <a:spcPts val="360"/>
                        </a:spcAft>
                      </a:pPr>
                      <a:r>
                        <a:rPr lang="en-US" sz="1500" spc="0">
                          <a:solidFill>
                            <a:srgbClr val="000000"/>
                          </a:solidFill>
                          <a:latin typeface="Calibri" panose="02020603050405020304" pitchFamily="2"/>
                        </a:rPr>
                        <a:t>gif </a:t>
                      </a:r>
                    </a:p>
                  </a:txBody>
                  <a:tcPr marL="0" marR="0" marT="0" marB="0" anchor="ctr">
                    <a:lnL w="0" cmpd="sng">
                      <a:noFill/>
                      <a:prstDash val="solid"/>
                    </a:lnL>
                    <a:lnR w="0" cmpd="sng">
                      <a:noFill/>
                      <a:prstDash val="solid"/>
                    </a:lnR>
                    <a:lnT w="0" cmpd="sng">
                      <a:noFill/>
                      <a:prstDash val="solid"/>
                    </a:lnT>
                    <a:lnB w="0" cmpd="sng">
                      <a:noFill/>
                      <a:prstDash val="solid"/>
                    </a:lnB>
                  </a:tcPr>
                </a:tc>
                <a:tc>
                  <a:txBody>
                    <a:bodyPr/>
                    <a:lstStyle/>
                    <a:p>
                      <a:pPr marL="250190" marR="0" indent="0" algn="l">
                        <a:lnSpc>
                          <a:spcPts val="1600"/>
                        </a:lnSpc>
                        <a:spcBef>
                          <a:spcPts val="465"/>
                        </a:spcBef>
                        <a:spcAft>
                          <a:spcPts val="360"/>
                        </a:spcAft>
                      </a:pPr>
                      <a:r>
                        <a:rPr lang="en-US" sz="1500" spc="0">
                          <a:solidFill>
                            <a:srgbClr val="000000"/>
                          </a:solidFill>
                          <a:latin typeface="Calibri" panose="02020603050405020304" pitchFamily="2"/>
                        </a:rPr>
                        <a:t>1992 </a:t>
                      </a:r>
                    </a:p>
                  </a:txBody>
                  <a:tcPr marL="0" marR="0" marT="0" marB="0" anchor="ctr">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2"/>
                  </a:ext>
                </a:extLst>
              </a:tr>
              <a:tr h="310515">
                <a:tc>
                  <a:txBody>
                    <a:bodyPr/>
                    <a:lstStyle/>
                    <a:p>
                      <a:pPr marL="0" marR="250190" indent="0" algn="r">
                        <a:lnSpc>
                          <a:spcPts val="1600"/>
                        </a:lnSpc>
                        <a:spcBef>
                          <a:spcPts val="390"/>
                        </a:spcBef>
                        <a:spcAft>
                          <a:spcPts val="410"/>
                        </a:spcAft>
                      </a:pPr>
                      <a:r>
                        <a:rPr lang="en-US" sz="1500" spc="0">
                          <a:solidFill>
                            <a:srgbClr val="000000"/>
                          </a:solidFill>
                          <a:latin typeface="Calibri" panose="02020603050405020304" pitchFamily="2"/>
                        </a:rPr>
                        <a:t>jpg </a:t>
                      </a:r>
                    </a:p>
                  </a:txBody>
                  <a:tcPr marL="0" marR="0" marT="0" marB="0" anchor="ctr">
                    <a:lnL w="0" cmpd="sng">
                      <a:noFill/>
                      <a:prstDash val="solid"/>
                    </a:lnL>
                    <a:lnR w="0" cmpd="sng">
                      <a:noFill/>
                      <a:prstDash val="solid"/>
                    </a:lnR>
                    <a:lnT w="0" cmpd="sng">
                      <a:noFill/>
                      <a:prstDash val="solid"/>
                    </a:lnT>
                    <a:lnB w="0" cmpd="sng">
                      <a:noFill/>
                      <a:prstDash val="solid"/>
                    </a:lnB>
                  </a:tcPr>
                </a:tc>
                <a:tc>
                  <a:txBody>
                    <a:bodyPr/>
                    <a:lstStyle/>
                    <a:p>
                      <a:pPr marL="250190" marR="0" indent="0" algn="l">
                        <a:lnSpc>
                          <a:spcPts val="1600"/>
                        </a:lnSpc>
                        <a:spcBef>
                          <a:spcPts val="390"/>
                        </a:spcBef>
                        <a:spcAft>
                          <a:spcPts val="410"/>
                        </a:spcAft>
                      </a:pPr>
                      <a:r>
                        <a:rPr lang="en-US" sz="1500" spc="0">
                          <a:solidFill>
                            <a:srgbClr val="000000"/>
                          </a:solidFill>
                          <a:latin typeface="Calibri" panose="02020603050405020304" pitchFamily="2"/>
                        </a:rPr>
                        <a:t>3992 </a:t>
                      </a:r>
                    </a:p>
                  </a:txBody>
                  <a:tcPr marL="0" marR="0" marT="0" marB="0" anchor="ctr">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3"/>
                  </a:ext>
                </a:extLst>
              </a:tr>
              <a:tr h="289560">
                <a:tc>
                  <a:txBody>
                    <a:bodyPr/>
                    <a:lstStyle/>
                    <a:p>
                      <a:pPr marL="0" marR="250190" indent="0" algn="r">
                        <a:lnSpc>
                          <a:spcPts val="1600"/>
                        </a:lnSpc>
                        <a:spcBef>
                          <a:spcPts val="345"/>
                        </a:spcBef>
                        <a:spcAft>
                          <a:spcPts val="315"/>
                        </a:spcAft>
                      </a:pPr>
                      <a:r>
                        <a:rPr lang="en-US" sz="1500" spc="0">
                          <a:solidFill>
                            <a:srgbClr val="000000"/>
                          </a:solidFill>
                          <a:latin typeface="Calibri" panose="02020603050405020304" pitchFamily="2"/>
                        </a:rPr>
                        <a:t>html </a:t>
                      </a:r>
                    </a:p>
                  </a:txBody>
                  <a:tcPr marL="0" marR="0" marT="0" marB="0" anchor="ctr">
                    <a:lnL w="0" cmpd="sng">
                      <a:noFill/>
                      <a:prstDash val="solid"/>
                    </a:lnL>
                    <a:lnR w="0" cmpd="sng">
                      <a:noFill/>
                      <a:prstDash val="solid"/>
                    </a:lnR>
                    <a:lnT w="0" cmpd="sng">
                      <a:noFill/>
                      <a:prstDash val="solid"/>
                    </a:lnT>
                    <a:lnB w="0" cmpd="sng">
                      <a:noFill/>
                      <a:prstDash val="solid"/>
                    </a:lnB>
                  </a:tcPr>
                </a:tc>
                <a:tc>
                  <a:txBody>
                    <a:bodyPr/>
                    <a:lstStyle/>
                    <a:p>
                      <a:pPr marL="250190" marR="0" indent="0" algn="l">
                        <a:lnSpc>
                          <a:spcPts val="1600"/>
                        </a:lnSpc>
                        <a:spcBef>
                          <a:spcPts val="345"/>
                        </a:spcBef>
                        <a:spcAft>
                          <a:spcPts val="315"/>
                        </a:spcAft>
                      </a:pPr>
                      <a:r>
                        <a:rPr lang="en-US" sz="1500" spc="0">
                          <a:solidFill>
                            <a:srgbClr val="000000"/>
                          </a:solidFill>
                          <a:latin typeface="Calibri" panose="02020603050405020304" pitchFamily="2"/>
                        </a:rPr>
                        <a:t>788 </a:t>
                      </a:r>
                    </a:p>
                  </a:txBody>
                  <a:tcPr marL="0" marR="0" marT="0" marB="0" anchor="ctr">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4"/>
                  </a:ext>
                </a:extLst>
              </a:tr>
              <a:tr h="274320">
                <a:tc>
                  <a:txBody>
                    <a:bodyPr/>
                    <a:lstStyle/>
                    <a:p>
                      <a:pPr marL="0" marR="250190" indent="0" algn="r">
                        <a:lnSpc>
                          <a:spcPts val="1600"/>
                        </a:lnSpc>
                        <a:spcBef>
                          <a:spcPts val="465"/>
                        </a:spcBef>
                        <a:spcAft>
                          <a:spcPts val="75"/>
                        </a:spcAft>
                      </a:pPr>
                      <a:r>
                        <a:rPr lang="en-US" sz="1500" spc="0">
                          <a:solidFill>
                            <a:srgbClr val="000000"/>
                          </a:solidFill>
                          <a:latin typeface="Calibri" panose="02020603050405020304" pitchFamily="2"/>
                        </a:rPr>
                        <a:t>gif </a:t>
                      </a:r>
                    </a:p>
                  </a:txBody>
                  <a:tcPr marL="0" marR="0" marT="0" marB="0" anchor="ctr">
                    <a:lnL w="0" cmpd="sng">
                      <a:noFill/>
                      <a:prstDash val="solid"/>
                    </a:lnL>
                    <a:lnR w="0" cmpd="sng">
                      <a:noFill/>
                      <a:prstDash val="solid"/>
                    </a:lnR>
                    <a:lnT w="0" cmpd="sng">
                      <a:noFill/>
                      <a:prstDash val="solid"/>
                    </a:lnT>
                    <a:lnB w="0" cmpd="sng">
                      <a:noFill/>
                      <a:prstDash val="solid"/>
                    </a:lnB>
                  </a:tcPr>
                </a:tc>
                <a:tc>
                  <a:txBody>
                    <a:bodyPr/>
                    <a:lstStyle/>
                    <a:p>
                      <a:pPr marL="250190" marR="0" indent="0" algn="l">
                        <a:lnSpc>
                          <a:spcPts val="1600"/>
                        </a:lnSpc>
                        <a:spcBef>
                          <a:spcPts val="465"/>
                        </a:spcBef>
                        <a:spcAft>
                          <a:spcPts val="75"/>
                        </a:spcAft>
                      </a:pPr>
                      <a:r>
                        <a:rPr lang="en-US" sz="1500" spc="0">
                          <a:solidFill>
                            <a:srgbClr val="000000"/>
                          </a:solidFill>
                          <a:latin typeface="Calibri" panose="02020603050405020304" pitchFamily="2"/>
                        </a:rPr>
                        <a:t>3997 </a:t>
                      </a:r>
                    </a:p>
                  </a:txBody>
                  <a:tcPr marL="0" marR="0" marT="0" marB="0" anchor="ctr">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5"/>
                  </a:ext>
                </a:extLst>
              </a:tr>
            </a:tbl>
          </a:graphicData>
        </a:graphic>
      </p:graphicFrame>
      <p:sp>
        <p:nvSpPr>
          <p:cNvPr id="19" name="Text Placeholder 18"/>
          <p:cNvSpPr>
            <a:spLocks noGrp="1"/>
          </p:cNvSpPr>
          <p:nvPr>
            <p:ph type="body" idx="10"/>
          </p:nvPr>
        </p:nvSpPr>
        <p:spPr>
          <a:xfrm>
            <a:off x="1036320" y="5855335"/>
            <a:ext cx="1473200" cy="316865"/>
          </a:xfrm>
          <a:prstGeom prst="rect">
            <a:avLst/>
          </a:prstGeom>
          <a:noFill/>
          <a:ln w="0" cmpd="sng">
            <a:noFill/>
            <a:prstDash val="solid"/>
          </a:ln>
        </p:spPr>
        <p:txBody>
          <a:bodyPr vert="horz" lIns="0" tIns="89535" rIns="0" bIns="0" anchor="t"/>
          <a:lstStyle/>
          <a:p>
            <a:pPr marL="91440" marR="0" indent="0" algn="l">
              <a:lnSpc>
                <a:spcPts val="1600"/>
              </a:lnSpc>
              <a:spcAft>
                <a:spcPts val="195"/>
              </a:spcAft>
              <a:tabLst>
                <a:tab pos="914400" algn="l"/>
              </a:tabLst>
            </a:pPr>
            <a:r>
              <a:rPr lang="en-US" sz="1500" spc="-40">
                <a:solidFill>
                  <a:srgbClr val="000000"/>
                </a:solidFill>
                <a:latin typeface="Calibri" panose="02020603050405020304" pitchFamily="2"/>
              </a:rPr>
              <a:t>... ... </a:t>
            </a:r>
          </a:p>
        </p:txBody>
      </p:sp>
      <p:sp>
        <p:nvSpPr>
          <p:cNvPr id="20" name="Text Placeholder 19"/>
          <p:cNvSpPr>
            <a:spLocks noGrp="1"/>
          </p:cNvSpPr>
          <p:nvPr>
            <p:ph type="body" idx="10"/>
          </p:nvPr>
        </p:nvSpPr>
        <p:spPr>
          <a:xfrm>
            <a:off x="1143000" y="3904615"/>
            <a:ext cx="920750" cy="24130"/>
          </a:xfrm>
          <a:prstGeom prst="rect">
            <a:avLst/>
          </a:prstGeom>
          <a:noFill/>
          <a:ln w="0" cmpd="sng">
            <a:noFill/>
            <a:prstDash val="solid"/>
          </a:ln>
        </p:spPr>
        <p:txBody>
          <a:bodyPr vert="horz" lIns="0" tIns="0" rIns="0" bIns="0" anchor="t"/>
          <a:lstStyle/>
          <a:p>
            <a:pPr marL="0" marR="0" indent="0" algn="l">
              <a:lnSpc>
                <a:spcPts val="100"/>
              </a:lnSpc>
              <a:spcAft>
                <a:spcPts val="0"/>
              </a:spcAft>
              <a:tabLst>
                <a:tab pos="914400" algn="r"/>
              </a:tabLst>
            </a:pPr>
            <a:r>
              <a:rPr lang="en-US" sz="1500" spc="-1500">
                <a:solidFill>
                  <a:srgbClr val="000000"/>
                </a:solidFill>
                <a:latin typeface="Calibri" panose="02020603050405020304" pitchFamily="2"/>
              </a:rPr>
              <a:t>... ... </a:t>
            </a:r>
          </a:p>
        </p:txBody>
      </p:sp>
      <p:sp>
        <p:nvSpPr>
          <p:cNvPr id="25" name="Text Placeholder 24"/>
          <p:cNvSpPr>
            <a:spLocks noGrp="1"/>
          </p:cNvSpPr>
          <p:nvPr>
            <p:ph type="body" idx="10"/>
          </p:nvPr>
        </p:nvSpPr>
        <p:spPr>
          <a:xfrm>
            <a:off x="6300470" y="4655820"/>
            <a:ext cx="664210" cy="260350"/>
          </a:xfrm>
          <a:prstGeom prst="rect">
            <a:avLst/>
          </a:prstGeom>
          <a:noFill/>
          <a:ln w="0" cmpd="sng">
            <a:noFill/>
            <a:prstDash val="solid"/>
          </a:ln>
        </p:spPr>
        <p:txBody>
          <a:bodyPr vert="horz" lIns="0" tIns="25400" rIns="0" bIns="0" anchor="t"/>
          <a:lstStyle/>
          <a:p>
            <a:pPr marL="0" marR="0" indent="0" algn="l">
              <a:lnSpc>
                <a:spcPts val="1800"/>
              </a:lnSpc>
              <a:spcAft>
                <a:spcPts val="0"/>
              </a:spcAft>
            </a:pPr>
            <a:r>
              <a:rPr lang="en-US" sz="1800" spc="-125">
                <a:solidFill>
                  <a:srgbClr val="FFFFFF"/>
                </a:solidFill>
                <a:latin typeface="Calibri" panose="02020603050405020304" pitchFamily="2"/>
              </a:rPr>
              <a:t>Reduce </a:t>
            </a:r>
          </a:p>
        </p:txBody>
      </p:sp>
      <p:sp>
        <p:nvSpPr>
          <p:cNvPr id="28" name="Text Placeholder 27"/>
          <p:cNvSpPr>
            <a:spLocks noGrp="1"/>
          </p:cNvSpPr>
          <p:nvPr>
            <p:ph type="body" idx="10"/>
          </p:nvPr>
        </p:nvSpPr>
        <p:spPr>
          <a:xfrm>
            <a:off x="159385" y="4692650"/>
            <a:ext cx="521970" cy="263525"/>
          </a:xfrm>
          <a:prstGeom prst="rect">
            <a:avLst/>
          </a:prstGeom>
          <a:noFill/>
          <a:ln w="0" cmpd="sng">
            <a:noFill/>
            <a:prstDash val="solid"/>
          </a:ln>
        </p:spPr>
        <p:txBody>
          <a:bodyPr vert="horz" lIns="0" tIns="25400" rIns="0" bIns="0" anchor="t"/>
          <a:lstStyle/>
          <a:p>
            <a:pPr marL="0" marR="0" indent="0" algn="l">
              <a:lnSpc>
                <a:spcPts val="1900"/>
              </a:lnSpc>
              <a:spcAft>
                <a:spcPts val="20"/>
              </a:spcAft>
            </a:pPr>
            <a:r>
              <a:rPr lang="en-US" sz="1800" spc="20">
                <a:solidFill>
                  <a:srgbClr val="FFFFFF"/>
                </a:solidFill>
                <a:latin typeface="Calibri" panose="02020603050405020304" pitchFamily="2"/>
              </a:rPr>
              <a:t>Map </a:t>
            </a:r>
          </a:p>
        </p:txBody>
      </p:sp>
      <p:sp>
        <p:nvSpPr>
          <p:cNvPr id="31" name="Text Placeholder 30"/>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1"86 </a:t>
            </a:r>
          </a:p>
        </p:txBody>
      </p:sp>
      <p:cxnSp>
        <p:nvCxnSpPr>
          <p:cNvPr id="32" name="Straight Connector 31"/>
          <p:cNvCxnSpPr/>
          <p:nvPr/>
        </p:nvCxnSpPr>
        <p:spPr>
          <a:xfrm>
            <a:off x="457200" y="990600"/>
            <a:ext cx="8233410" cy="0"/>
          </a:xfrm>
          <a:prstGeom prst="line">
            <a:avLst/>
          </a:prstGeom>
          <a:ln w="6350" cmpd="sng">
            <a:solidFill>
              <a:srgbClr val="AEAEAE"/>
            </a:solidFill>
          </a:ln>
        </p:spPr>
      </p:cxnSp>
      <p:cxnSp>
        <p:nvCxnSpPr>
          <p:cNvPr id="33" name="Straight Connector 32"/>
          <p:cNvCxnSpPr/>
          <p:nvPr/>
        </p:nvCxnSpPr>
        <p:spPr>
          <a:xfrm>
            <a:off x="8845550" y="1337945"/>
            <a:ext cx="0" cy="1579880"/>
          </a:xfrm>
          <a:prstGeom prst="line">
            <a:avLst/>
          </a:prstGeom>
          <a:ln w="3175" cmpd="dbl">
            <a:solidFill>
              <a:srgbClr val="FAFAFA"/>
            </a:solidFill>
          </a:ln>
        </p:spPr>
      </p:cxnSp>
      <p:cxnSp>
        <p:nvCxnSpPr>
          <p:cNvPr id="34" name="Straight Connector 33"/>
          <p:cNvCxnSpPr/>
          <p:nvPr/>
        </p:nvCxnSpPr>
        <p:spPr>
          <a:xfrm>
            <a:off x="8839200" y="1356360"/>
            <a:ext cx="0" cy="1536700"/>
          </a:xfrm>
          <a:prstGeom prst="line">
            <a:avLst/>
          </a:prstGeom>
          <a:ln w="8890" cmpd="dbl">
            <a:solidFill>
              <a:srgbClr val="ECECEC"/>
            </a:solidFill>
          </a:ln>
        </p:spPr>
      </p:cxnSp>
      <p:cxnSp>
        <p:nvCxnSpPr>
          <p:cNvPr id="35" name="Straight Connector 34"/>
          <p:cNvCxnSpPr/>
          <p:nvPr/>
        </p:nvCxnSpPr>
        <p:spPr>
          <a:xfrm>
            <a:off x="1036320" y="3709670"/>
            <a:ext cx="1473200" cy="0"/>
          </a:xfrm>
          <a:prstGeom prst="line">
            <a:avLst/>
          </a:prstGeom>
          <a:ln w="12065" cmpd="sng">
            <a:solidFill>
              <a:srgbClr val="000000"/>
            </a:solidFill>
          </a:ln>
        </p:spPr>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307975" y="431800"/>
            <a:ext cx="8531225" cy="691515"/>
          </a:xfrm>
          <a:prstGeom prst="rect">
            <a:avLst/>
          </a:prstGeom>
          <a:noFill/>
          <a:ln w="0" cmpd="sng">
            <a:noFill/>
            <a:prstDash val="solid"/>
          </a:ln>
        </p:spPr>
        <p:txBody>
          <a:bodyPr vert="horz" lIns="0" tIns="37465" rIns="0" bIns="0" anchor="t"/>
          <a:lstStyle/>
          <a:p>
            <a:pPr marL="137160" marR="0" indent="0" algn="l">
              <a:lnSpc>
                <a:spcPts val="2500"/>
              </a:lnSpc>
              <a:spcAft>
                <a:spcPts val="2635"/>
              </a:spcAft>
            </a:pPr>
            <a:r>
              <a:rPr lang="en-US" sz="2350" spc="10">
                <a:solidFill>
                  <a:srgbClr val="107FA7"/>
                </a:solidFill>
                <a:latin typeface="Calibri" panose="02020603050405020304" pitchFamily="2"/>
              </a:rPr>
              <a:t>Features of MapReduce </a:t>
            </a:r>
          </a:p>
        </p:txBody>
      </p:sp>
      <p:sp>
        <p:nvSpPr>
          <p:cNvPr id="3" name="Text Placeholder 2"/>
          <p:cNvSpPr>
            <a:spLocks noGrp="1"/>
          </p:cNvSpPr>
          <p:nvPr>
            <p:ph type="body" idx="10"/>
          </p:nvPr>
        </p:nvSpPr>
        <p:spPr>
          <a:xfrm>
            <a:off x="219710" y="1123315"/>
            <a:ext cx="8531225" cy="5103495"/>
          </a:xfrm>
          <a:prstGeom prst="rect">
            <a:avLst/>
          </a:prstGeom>
          <a:noFill/>
          <a:ln w="0" cmpd="sng">
            <a:noFill/>
            <a:prstDash val="solid"/>
          </a:ln>
        </p:spPr>
        <p:txBody>
          <a:bodyPr vert="horz" lIns="0" tIns="90805" rIns="0" bIns="0" anchor="t">
            <a:normAutofit fontScale="95000"/>
          </a:bodyPr>
          <a:lstStyle/>
          <a:p>
            <a:pPr marL="411480" marR="0" indent="137160" algn="l">
              <a:lnSpc>
                <a:spcPts val="2200"/>
              </a:lnSpc>
              <a:spcAft>
                <a:spcPts val="0"/>
              </a:spcAft>
              <a:buFont typeface="Symbol"/>
              <a:buChar char="·"/>
            </a:pPr>
            <a:r>
              <a:rPr lang="en-US" sz="1950" b="1" spc="0">
                <a:solidFill>
                  <a:srgbClr val="000000"/>
                </a:solidFill>
                <a:latin typeface="Calibri" panose="02020603050405020304" pitchFamily="2"/>
              </a:rPr>
              <a:t>Automa</a:t>
            </a:r>
            <a:r>
              <a:rPr lang="en-US" sz="1750" b="1" spc="-5">
                <a:solidFill>
                  <a:srgbClr val="000000"/>
                </a:solidFill>
                <a:latin typeface="Arial" panose="02020603050405020304" pitchFamily="2"/>
              </a:rPr>
              <a:t>ti</a:t>
            </a:r>
            <a:r>
              <a:rPr lang="en-US" sz="1950" b="1" spc="0">
                <a:solidFill>
                  <a:srgbClr val="000000"/>
                </a:solidFill>
                <a:latin typeface="Calibri" panose="02020603050405020304" pitchFamily="2"/>
              </a:rPr>
              <a:t>c paralleliza</a:t>
            </a:r>
            <a:r>
              <a:rPr lang="en-US" sz="1750" b="1" spc="-5">
                <a:solidFill>
                  <a:srgbClr val="000000"/>
                </a:solidFill>
                <a:latin typeface="Arial" panose="02020603050405020304" pitchFamily="2"/>
              </a:rPr>
              <a:t>ti</a:t>
            </a:r>
            <a:r>
              <a:rPr lang="en-US" sz="1950" b="1" spc="0">
                <a:solidFill>
                  <a:srgbClr val="000000"/>
                </a:solidFill>
                <a:latin typeface="Calibri" panose="02020603050405020304" pitchFamily="2"/>
              </a:rPr>
              <a:t>on and distribu</a:t>
            </a:r>
            <a:r>
              <a:rPr lang="en-US" sz="1750" b="1" spc="-5">
                <a:solidFill>
                  <a:srgbClr val="000000"/>
                </a:solidFill>
                <a:latin typeface="Arial" panose="02020603050405020304" pitchFamily="2"/>
              </a:rPr>
              <a:t>ti</a:t>
            </a:r>
            <a:r>
              <a:rPr lang="en-US" sz="1950" b="1" spc="0">
                <a:solidFill>
                  <a:srgbClr val="000000"/>
                </a:solidFill>
                <a:latin typeface="Calibri" panose="02020603050405020304" pitchFamily="2"/>
              </a:rPr>
              <a:t>on </a:t>
            </a:r>
          </a:p>
          <a:p>
            <a:pPr marL="411480" marR="0" indent="137160" algn="l">
              <a:lnSpc>
                <a:spcPts val="2200"/>
              </a:lnSpc>
              <a:spcBef>
                <a:spcPts val="1595"/>
              </a:spcBef>
              <a:spcAft>
                <a:spcPts val="0"/>
              </a:spcAft>
              <a:buFont typeface="Symbol"/>
              <a:buChar char="·"/>
            </a:pPr>
            <a:r>
              <a:rPr lang="en-US" sz="1950" b="1" spc="-5">
                <a:solidFill>
                  <a:srgbClr val="000000"/>
                </a:solidFill>
                <a:latin typeface="Calibri" panose="02020603050405020304" pitchFamily="2"/>
              </a:rPr>
              <a:t>Built</a:t>
            </a:r>
            <a:r>
              <a:rPr lang="en-US" sz="1750" b="1" spc="-10">
                <a:solidFill>
                  <a:srgbClr val="000000"/>
                </a:solidFill>
                <a:latin typeface="Arial" panose="02020603050405020304" pitchFamily="2"/>
              </a:rPr>
              <a:t>-</a:t>
            </a:r>
            <a:r>
              <a:rPr lang="en-US" sz="1950" b="1" spc="-5">
                <a:solidFill>
                  <a:srgbClr val="000000"/>
                </a:solidFill>
                <a:latin typeface="Calibri" panose="02020603050405020304" pitchFamily="2"/>
              </a:rPr>
              <a:t>in fault</a:t>
            </a:r>
            <a:r>
              <a:rPr lang="en-US" sz="1750" b="1" spc="-10">
                <a:solidFill>
                  <a:srgbClr val="000000"/>
                </a:solidFill>
                <a:latin typeface="Arial" panose="02020603050405020304" pitchFamily="2"/>
              </a:rPr>
              <a:t>-</a:t>
            </a:r>
            <a:r>
              <a:rPr lang="en-US" sz="1950" b="1" spc="-5">
                <a:solidFill>
                  <a:srgbClr val="000000"/>
                </a:solidFill>
                <a:latin typeface="Calibri" panose="02020603050405020304" pitchFamily="2"/>
              </a:rPr>
              <a:t>tolerance </a:t>
            </a:r>
          </a:p>
          <a:p>
            <a:pPr marL="411480" marR="0" indent="137160" algn="l">
              <a:lnSpc>
                <a:spcPts val="2200"/>
              </a:lnSpc>
              <a:spcBef>
                <a:spcPts val="1595"/>
              </a:spcBef>
              <a:spcAft>
                <a:spcPts val="0"/>
              </a:spcAft>
              <a:buFont typeface="Symbol"/>
              <a:buChar char="·"/>
            </a:pPr>
            <a:r>
              <a:rPr lang="en-US" sz="1950" b="1" spc="-5">
                <a:solidFill>
                  <a:srgbClr val="000000"/>
                </a:solidFill>
                <a:latin typeface="Calibri" panose="02020603050405020304" pitchFamily="2"/>
              </a:rPr>
              <a:t>A clean abstrac</a:t>
            </a:r>
            <a:r>
              <a:rPr lang="en-US" sz="1750" b="1" spc="-10">
                <a:solidFill>
                  <a:srgbClr val="000000"/>
                </a:solidFill>
                <a:latin typeface="Arial" panose="02020603050405020304" pitchFamily="2"/>
              </a:rPr>
              <a:t>ti</a:t>
            </a:r>
            <a:r>
              <a:rPr lang="en-US" sz="1950" b="1" spc="-5">
                <a:solidFill>
                  <a:srgbClr val="000000"/>
                </a:solidFill>
                <a:latin typeface="Calibri" panose="02020603050405020304" pitchFamily="2"/>
              </a:rPr>
              <a:t>on for programmers </a:t>
            </a:r>
          </a:p>
          <a:p>
            <a:pPr marL="777240" marR="0" indent="0" algn="l">
              <a:lnSpc>
                <a:spcPts val="2200"/>
              </a:lnSpc>
              <a:spcBef>
                <a:spcPts val="4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MapReduce hides all of the “housekeeping” away from the developer </a:t>
            </a:r>
          </a:p>
          <a:p>
            <a:pPr marL="914400" marR="1051560" indent="0" algn="l">
              <a:lnSpc>
                <a:spcPts val="2400"/>
              </a:lnSpc>
              <a:spcBef>
                <a:spcPts val="300"/>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Developers concentrate simply on wri</a:t>
            </a:r>
            <a:r>
              <a:rPr lang="en-US" sz="1750" spc="0">
                <a:solidFill>
                  <a:srgbClr val="000000"/>
                </a:solidFill>
                <a:latin typeface="Arial" panose="02020603050405020304" pitchFamily="2"/>
              </a:rPr>
              <a:t>ti</a:t>
            </a:r>
            <a:r>
              <a:rPr lang="en-US" sz="1950" spc="0">
                <a:solidFill>
                  <a:srgbClr val="000000"/>
                </a:solidFill>
                <a:latin typeface="Calibri" panose="02020603050405020304" pitchFamily="2"/>
              </a:rPr>
              <a:t>ng the Map and Reduce func</a:t>
            </a:r>
            <a:r>
              <a:rPr lang="en-US" sz="1750" spc="0">
                <a:solidFill>
                  <a:srgbClr val="000000"/>
                </a:solidFill>
                <a:latin typeface="Arial" panose="02020603050405020304" pitchFamily="2"/>
              </a:rPr>
              <a:t>ti</a:t>
            </a:r>
            <a:r>
              <a:rPr lang="en-US" sz="1950" spc="0">
                <a:solidFill>
                  <a:srgbClr val="000000"/>
                </a:solidFill>
                <a:latin typeface="Calibri" panose="02020603050405020304" pitchFamily="2"/>
              </a:rPr>
              <a:t>ons </a:t>
            </a:r>
          </a:p>
          <a:p>
            <a:pPr marL="411480" marR="0" indent="137160" algn="l">
              <a:lnSpc>
                <a:spcPts val="2100"/>
              </a:lnSpc>
              <a:spcBef>
                <a:spcPts val="1625"/>
              </a:spcBef>
              <a:spcAft>
                <a:spcPts val="18070"/>
              </a:spcAft>
              <a:buFont typeface="Symbol"/>
              <a:buChar char="·"/>
            </a:pPr>
            <a:r>
              <a:rPr lang="en-US" sz="1950" b="1" spc="-10">
                <a:solidFill>
                  <a:srgbClr val="000000"/>
                </a:solidFill>
                <a:latin typeface="Calibri" panose="02020603050405020304" pitchFamily="2"/>
              </a:rPr>
              <a:t>Status and monitoring tools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87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Hadoop Environments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27330" rIns="0" bIns="0" anchor="t">
            <a:normAutofit/>
          </a:bodyPr>
          <a:lstStyle/>
          <a:p>
            <a:pPr marL="594360" marR="0" indent="182880" algn="l">
              <a:lnSpc>
                <a:spcPts val="2200"/>
              </a:lnSpc>
              <a:spcAft>
                <a:spcPts val="0"/>
              </a:spcAft>
              <a:buFont typeface="Symbol"/>
              <a:buChar char="·"/>
            </a:pPr>
            <a:r>
              <a:rPr lang="en-US" sz="1950" b="1" spc="20">
                <a:solidFill>
                  <a:srgbClr val="000000"/>
                </a:solidFill>
                <a:latin typeface="Calibri" panose="02020603050405020304" pitchFamily="2"/>
              </a:rPr>
              <a:t>Where to develop Hadoop solu</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ons? </a:t>
            </a:r>
          </a:p>
          <a:p>
            <a:pPr marL="1005840" marR="0" indent="0" algn="l">
              <a:lnSpc>
                <a:spcPts val="2400"/>
              </a:lnSpc>
              <a:spcBef>
                <a:spcPts val="25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Cloudera’s Quickstart VM </a:t>
            </a:r>
          </a:p>
          <a:p>
            <a:pPr marL="1463040" marR="0" indent="0" algn="l">
              <a:lnSpc>
                <a:spcPts val="2400"/>
              </a:lnSpc>
              <a:spcBef>
                <a:spcPts val="31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Hadoop and Hadoop ecosystem tools are already installed and </a:t>
            </a:r>
          </a:p>
          <a:p>
            <a:pPr marL="1600200" marR="0" indent="0" algn="l">
              <a:lnSpc>
                <a:spcPts val="2100"/>
              </a:lnSpc>
              <a:spcBef>
                <a:spcPts val="330"/>
              </a:spcBef>
              <a:spcAft>
                <a:spcPts val="0"/>
              </a:spcAft>
            </a:pPr>
            <a:r>
              <a:rPr lang="en-US" sz="1950" spc="15">
                <a:solidFill>
                  <a:srgbClr val="000000"/>
                </a:solidFill>
                <a:latin typeface="Calibri" panose="02020603050405020304" pitchFamily="2"/>
              </a:rPr>
              <a:t>configured </a:t>
            </a:r>
            <a:r>
              <a:rPr lang="en-US" sz="1800" spc="15">
                <a:solidFill>
                  <a:srgbClr val="000000"/>
                </a:solidFill>
                <a:latin typeface="Arial" panose="02020603050405020304" pitchFamily="2"/>
              </a:rPr>
              <a:t>- </a:t>
            </a:r>
            <a:r>
              <a:rPr lang="en-US" sz="1950" spc="15">
                <a:solidFill>
                  <a:srgbClr val="000000"/>
                </a:solidFill>
                <a:latin typeface="Calibri" panose="02020603050405020304" pitchFamily="2"/>
              </a:rPr>
              <a:t>works right out of the box, free of charge </a:t>
            </a:r>
          </a:p>
          <a:p>
            <a:pPr marL="1463040" marR="0" indent="0" algn="l">
              <a:lnSpc>
                <a:spcPts val="2400"/>
              </a:lnSpc>
              <a:spcBef>
                <a:spcPts val="28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Very useful for tes</a:t>
            </a:r>
            <a:r>
              <a:rPr lang="en-US" sz="1800" spc="25">
                <a:solidFill>
                  <a:srgbClr val="000000"/>
                </a:solidFill>
                <a:latin typeface="Arial" panose="02020603050405020304" pitchFamily="2"/>
              </a:rPr>
              <a:t>ti</a:t>
            </a:r>
            <a:r>
              <a:rPr lang="en-US" sz="1950" spc="25">
                <a:solidFill>
                  <a:srgbClr val="000000"/>
                </a:solidFill>
                <a:latin typeface="Calibri" panose="02020603050405020304" pitchFamily="2"/>
              </a:rPr>
              <a:t>ng code before it is deployed to the real cluster </a:t>
            </a:r>
          </a:p>
          <a:p>
            <a:pPr marL="1143000" marR="777240" indent="0" algn="just">
              <a:lnSpc>
                <a:spcPts val="2400"/>
              </a:lnSpc>
              <a:spcBef>
                <a:spcPts val="235"/>
              </a:spcBef>
              <a:spcAft>
                <a:spcPts val="0"/>
              </a:spcAft>
            </a:pPr>
            <a:r>
              <a:rPr lang="en-US" sz="1550" spc="-55">
                <a:solidFill>
                  <a:srgbClr val="107FA7"/>
                </a:solidFill>
                <a:latin typeface="Arial" panose="02020603050405020304" pitchFamily="2"/>
              </a:rPr>
              <a:t>–</a:t>
            </a:r>
            <a:r>
              <a:rPr lang="en-US" sz="1950" spc="-55">
                <a:solidFill>
                  <a:srgbClr val="000000"/>
                </a:solidFill>
                <a:latin typeface="Calibri" panose="02020603050405020304" pitchFamily="2"/>
              </a:rPr>
              <a:t> Alternately, configure a machine to run in Hadoop </a:t>
            </a:r>
            <a:r>
              <a:rPr lang="en-US" sz="1900" i="1" spc="-35">
                <a:solidFill>
                  <a:srgbClr val="000000"/>
                </a:solidFill>
                <a:latin typeface="Calibri" panose="02020603050405020304" pitchFamily="2"/>
              </a:rPr>
              <a:t>pseudo@distributed mode </a:t>
            </a:r>
          </a:p>
          <a:p>
            <a:pPr marL="1463040" marR="0" indent="0" algn="l">
              <a:lnSpc>
                <a:spcPts val="2400"/>
              </a:lnSpc>
              <a:spcBef>
                <a:spcPts val="33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Must install Hadoop ecosystem tools one by one </a:t>
            </a:r>
          </a:p>
          <a:p>
            <a:pPr marL="594360" marR="0" indent="182880" algn="l">
              <a:lnSpc>
                <a:spcPts val="2200"/>
              </a:lnSpc>
              <a:spcBef>
                <a:spcPts val="1640"/>
              </a:spcBef>
              <a:spcAft>
                <a:spcPts val="0"/>
              </a:spcAft>
              <a:buFont typeface="Symbol"/>
              <a:buChar char="·"/>
            </a:pPr>
            <a:r>
              <a:rPr lang="en-US" sz="1950" b="1" spc="20">
                <a:solidFill>
                  <a:srgbClr val="000000"/>
                </a:solidFill>
                <a:latin typeface="Calibri" panose="02020603050405020304" pitchFamily="2"/>
              </a:rPr>
              <a:t>Where to run tested Hadoop solu</a:t>
            </a:r>
            <a:r>
              <a:rPr lang="en-US" sz="1800" b="1" spc="20">
                <a:solidFill>
                  <a:srgbClr val="000000"/>
                </a:solidFill>
                <a:latin typeface="Arial" panose="02020603050405020304" pitchFamily="2"/>
              </a:rPr>
              <a:t>ti</a:t>
            </a:r>
            <a:r>
              <a:rPr lang="en-US" sz="1950" b="1" spc="20">
                <a:solidFill>
                  <a:srgbClr val="000000"/>
                </a:solidFill>
                <a:latin typeface="Calibri" panose="02020603050405020304" pitchFamily="2"/>
              </a:rPr>
              <a:t>ons? </a:t>
            </a:r>
          </a:p>
          <a:p>
            <a:pPr marL="1005840" marR="0" indent="0" algn="l">
              <a:lnSpc>
                <a:spcPts val="2400"/>
              </a:lnSpc>
              <a:spcBef>
                <a:spcPts val="290"/>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Once tes</a:t>
            </a:r>
            <a:r>
              <a:rPr lang="en-US" sz="1800" spc="30">
                <a:solidFill>
                  <a:srgbClr val="000000"/>
                </a:solidFill>
                <a:latin typeface="Arial" panose="02020603050405020304" pitchFamily="2"/>
              </a:rPr>
              <a:t>ti</a:t>
            </a:r>
            <a:r>
              <a:rPr lang="en-US" sz="1950" spc="30">
                <a:solidFill>
                  <a:srgbClr val="000000"/>
                </a:solidFill>
                <a:latin typeface="Calibri" panose="02020603050405020304" pitchFamily="2"/>
              </a:rPr>
              <a:t>ng is completed on a small data sample, the Hadoop solu</a:t>
            </a:r>
            <a:r>
              <a:rPr lang="en-US" sz="1800" spc="30">
                <a:solidFill>
                  <a:srgbClr val="000000"/>
                </a:solidFill>
                <a:latin typeface="Arial" panose="02020603050405020304" pitchFamily="2"/>
              </a:rPr>
              <a:t>ti</a:t>
            </a:r>
            <a:r>
              <a:rPr lang="en-US" sz="1950" spc="30">
                <a:solidFill>
                  <a:srgbClr val="000000"/>
                </a:solidFill>
                <a:latin typeface="Calibri" panose="02020603050405020304" pitchFamily="2"/>
              </a:rPr>
              <a:t>on </a:t>
            </a:r>
          </a:p>
          <a:p>
            <a:pPr marL="1143000" marR="0" indent="0" algn="l">
              <a:lnSpc>
                <a:spcPts val="2000"/>
              </a:lnSpc>
              <a:spcBef>
                <a:spcPts val="295"/>
              </a:spcBef>
              <a:spcAft>
                <a:spcPts val="0"/>
              </a:spcAft>
            </a:pPr>
            <a:r>
              <a:rPr lang="en-US" sz="1950" spc="15">
                <a:solidFill>
                  <a:srgbClr val="000000"/>
                </a:solidFill>
                <a:latin typeface="Calibri" panose="02020603050405020304" pitchFamily="2"/>
              </a:rPr>
              <a:t>can be run on a Hadoop cluster over all data </a:t>
            </a:r>
          </a:p>
          <a:p>
            <a:pPr marL="1463040" marR="0" indent="0" algn="l">
              <a:lnSpc>
                <a:spcPts val="2400"/>
              </a:lnSpc>
              <a:spcBef>
                <a:spcPts val="355"/>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A Hadoop cluster is usually managed by the system administrator </a:t>
            </a:r>
          </a:p>
          <a:p>
            <a:pPr marL="1463040" marR="0" indent="0" algn="l">
              <a:lnSpc>
                <a:spcPts val="2400"/>
              </a:lnSpc>
              <a:spcBef>
                <a:spcPts val="290"/>
              </a:spcBef>
              <a:spcAft>
                <a:spcPts val="0"/>
              </a:spcAft>
            </a:pPr>
            <a:r>
              <a:rPr lang="en-US" sz="1550" spc="20">
                <a:solidFill>
                  <a:srgbClr val="107FA7"/>
                </a:solidFill>
                <a:latin typeface="Arial" panose="02020603050405020304" pitchFamily="2"/>
              </a:rPr>
              <a:t>–</a:t>
            </a:r>
            <a:r>
              <a:rPr lang="en-US" sz="1950" spc="20">
                <a:solidFill>
                  <a:srgbClr val="000000"/>
                </a:solidFill>
                <a:latin typeface="Calibri" panose="02020603050405020304" pitchFamily="2"/>
              </a:rPr>
              <a:t> It is useful to understand the components of a cluster, this will be </a:t>
            </a:r>
          </a:p>
          <a:p>
            <a:pPr marL="1600200" marR="0" indent="0" algn="l">
              <a:lnSpc>
                <a:spcPts val="2000"/>
              </a:lnSpc>
              <a:spcBef>
                <a:spcPts val="330"/>
              </a:spcBef>
              <a:spcAft>
                <a:spcPts val="2285"/>
              </a:spcAft>
            </a:pPr>
            <a:r>
              <a:rPr lang="en-US" sz="1950" spc="15">
                <a:solidFill>
                  <a:srgbClr val="000000"/>
                </a:solidFill>
                <a:latin typeface="Calibri" panose="02020603050405020304" pitchFamily="2"/>
              </a:rPr>
              <a:t>covered in a future lecture </a:t>
            </a:r>
          </a:p>
        </p:txBody>
      </p:sp>
      <p:sp>
        <p:nvSpPr>
          <p:cNvPr id="6" name="Text Placeholder 5"/>
          <p:cNvSpPr>
            <a:spLocks noGrp="1"/>
          </p:cNvSpPr>
          <p:nvPr>
            <p:ph type="body" idx="10"/>
          </p:nvPr>
        </p:nvSpPr>
        <p:spPr>
          <a:xfrm>
            <a:off x="1892935" y="6371590"/>
            <a:ext cx="6906895" cy="257810"/>
          </a:xfrm>
          <a:prstGeom prst="rect">
            <a:avLst/>
          </a:prstGeom>
          <a:noFill/>
          <a:ln w="0" cmpd="sng">
            <a:noFill/>
            <a:prstDash val="solid"/>
          </a:ln>
        </p:spPr>
        <p:txBody>
          <a:bodyPr vert="horz" lIns="0" tIns="53340" rIns="0" bIns="0" anchor="t"/>
          <a:lstStyle/>
          <a:p>
            <a:pPr marL="0" marR="0" indent="0" algn="l">
              <a:lnSpc>
                <a:spcPts val="1300"/>
              </a:lnSpc>
              <a:spcAft>
                <a:spcPts val="330"/>
              </a:spcAft>
              <a:tabLst>
                <a:tab pos="6903720" algn="r"/>
              </a:tabLst>
            </a:pPr>
            <a:r>
              <a:rPr lang="en-US" sz="1100" spc="0">
                <a:solidFill>
                  <a:srgbClr val="FFFFFF"/>
                </a:solidFill>
                <a:latin typeface="Calibri" panose="02020603050405020304" pitchFamily="2"/>
              </a:rPr>
              <a:t>© Copyright 2010</a:t>
            </a:r>
            <a:r>
              <a:rPr lang="en-US" sz="950" spc="0">
                <a:solidFill>
                  <a:srgbClr val="FFFFFF"/>
                </a:solidFill>
                <a:latin typeface="Tahoma" panose="02020603050405020304" pitchFamily="2"/>
              </a:rPr>
              <a:t>-</a:t>
            </a:r>
            <a:r>
              <a:rPr lang="en-US" sz="1100" spc="0">
                <a:solidFill>
                  <a:srgbClr val="FFFFFF"/>
                </a:solidFill>
                <a:latin typeface="Calibri" panose="02020603050405020304" pitchFamily="2"/>
              </a:rPr>
              <a:t>2014 Cloudera. All rights reserved. Not to be reproduced without prior wri</a:t>
            </a:r>
            <a:r>
              <a:rPr lang="en-US" sz="950" spc="0">
                <a:solidFill>
                  <a:srgbClr val="FFFFFF"/>
                </a:solidFill>
                <a:latin typeface="Tahom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1"88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319530" y="2889250"/>
            <a:ext cx="320040" cy="9525"/>
          </a:xfrm>
          <a:prstGeom prst="rect">
            <a:avLst/>
          </a:prstGeom>
        </p:spPr>
      </p:pic>
      <p:pic>
        <p:nvPicPr>
          <p:cNvPr id="7" name="Picture 6"/>
          <p:cNvPicPr/>
          <p:nvPr/>
        </p:nvPicPr>
        <p:blipFill>
          <a:blip r:embed="rId3"/>
          <a:stretch>
            <a:fillRect/>
          </a:stretch>
        </p:blipFill>
        <p:spPr>
          <a:xfrm>
            <a:off x="0" y="4121150"/>
            <a:ext cx="9144000" cy="2736850"/>
          </a:xfrm>
          <a:prstGeom prst="rect">
            <a:avLst/>
          </a:prstGeom>
        </p:spPr>
      </p:pic>
      <p:sp>
        <p:nvSpPr>
          <p:cNvPr id="2" name="Text Placeholder 1"/>
          <p:cNvSpPr>
            <a:spLocks noGrp="1"/>
          </p:cNvSpPr>
          <p:nvPr>
            <p:ph type="body" idx="10"/>
          </p:nvPr>
        </p:nvSpPr>
        <p:spPr>
          <a:xfrm>
            <a:off x="798830" y="2374900"/>
            <a:ext cx="3657600" cy="512445"/>
          </a:xfrm>
          <a:prstGeom prst="rect">
            <a:avLst/>
          </a:prstGeom>
          <a:noFill/>
          <a:ln w="0" cmpd="sng">
            <a:noFill/>
            <a:prstDash val="solid"/>
          </a:ln>
        </p:spPr>
        <p:txBody>
          <a:bodyPr vert="horz" lIns="0" tIns="44450" rIns="0" bIns="0" anchor="t">
            <a:normAutofit fontScale="95000"/>
          </a:bodyPr>
          <a:lstStyle/>
          <a:p>
            <a:pPr marL="0" marR="0" indent="0" algn="l">
              <a:lnSpc>
                <a:spcPts val="3100"/>
              </a:lnSpc>
              <a:spcAft>
                <a:spcPts val="550"/>
              </a:spcAft>
            </a:pPr>
            <a:r>
              <a:rPr lang="en-US" sz="3000" spc="55">
                <a:solidFill>
                  <a:srgbClr val="000000"/>
                </a:solidFill>
                <a:latin typeface="Calibri" panose="02020603050405020304" pitchFamily="2"/>
              </a:rPr>
              <a:t>The Hadoop Ecosystem </a:t>
            </a:r>
          </a:p>
        </p:txBody>
      </p:sp>
      <p:sp>
        <p:nvSpPr>
          <p:cNvPr id="5" name="Text Placeholder 4"/>
          <p:cNvSpPr>
            <a:spLocks noGrp="1"/>
          </p:cNvSpPr>
          <p:nvPr>
            <p:ph type="body" idx="10"/>
          </p:nvPr>
        </p:nvSpPr>
        <p:spPr>
          <a:xfrm>
            <a:off x="0" y="2915920"/>
            <a:ext cx="9144000" cy="1205230"/>
          </a:xfrm>
          <a:prstGeom prst="rect">
            <a:avLst/>
          </a:prstGeom>
          <a:noFill/>
          <a:ln w="0" cmpd="sng">
            <a:noFill/>
            <a:prstDash val="solid"/>
          </a:ln>
        </p:spPr>
        <p:txBody>
          <a:bodyPr vert="horz" lIns="0" tIns="29210" rIns="0" bIns="0" anchor="t">
            <a:normAutofit fontScale="95000"/>
          </a:bodyPr>
          <a:lstStyle/>
          <a:p>
            <a:pPr marL="777240" marR="0" indent="0" algn="l">
              <a:lnSpc>
                <a:spcPts val="2000"/>
              </a:lnSpc>
              <a:spcAft>
                <a:spcPts val="7175"/>
              </a:spcAft>
            </a:pPr>
            <a:r>
              <a:rPr lang="en-US" sz="2000" spc="25" dirty="0">
                <a:solidFill>
                  <a:srgbClr val="2DA5CB"/>
                </a:solidFill>
                <a:latin typeface="Calibri" panose="02020603050405020304" pitchFamily="2"/>
              </a:rPr>
              <a:t>Chapter 4 </a:t>
            </a:r>
          </a:p>
        </p:txBody>
      </p:sp>
      <p:cxnSp>
        <p:nvCxnSpPr>
          <p:cNvPr id="8" name="Straight Connector 7"/>
          <p:cNvCxnSpPr/>
          <p:nvPr/>
        </p:nvCxnSpPr>
        <p:spPr>
          <a:xfrm>
            <a:off x="2654935" y="2892425"/>
            <a:ext cx="5008245" cy="0"/>
          </a:xfrm>
          <a:prstGeom prst="line">
            <a:avLst/>
          </a:prstGeom>
          <a:ln w="8890" cmpd="sng">
            <a:solidFill>
              <a:srgbClr val="D0E7ED"/>
            </a:solidFill>
          </a:ln>
        </p:spPr>
      </p:cxnSp>
      <p:cxnSp>
        <p:nvCxnSpPr>
          <p:cNvPr id="9" name="Straight Connector 8"/>
          <p:cNvCxnSpPr/>
          <p:nvPr/>
        </p:nvCxnSpPr>
        <p:spPr>
          <a:xfrm>
            <a:off x="1652270" y="2892425"/>
            <a:ext cx="915035" cy="0"/>
          </a:xfrm>
          <a:prstGeom prst="line">
            <a:avLst/>
          </a:prstGeom>
          <a:ln w="8890" cmpd="sng">
            <a:solidFill>
              <a:srgbClr val="71A0AC"/>
            </a:solidFill>
          </a:ln>
        </p:spPr>
      </p:cxnSp>
      <p:cxnSp>
        <p:nvCxnSpPr>
          <p:cNvPr id="10" name="Straight Connector 9"/>
          <p:cNvCxnSpPr/>
          <p:nvPr/>
        </p:nvCxnSpPr>
        <p:spPr>
          <a:xfrm>
            <a:off x="798830" y="2892425"/>
            <a:ext cx="509270" cy="0"/>
          </a:xfrm>
          <a:prstGeom prst="line">
            <a:avLst/>
          </a:prstGeom>
          <a:ln w="8890" cmpd="sng">
            <a:solidFill>
              <a:srgbClr val="578DA6"/>
            </a:solidFill>
          </a:ln>
        </p:spPr>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The Hadoop Ecosystem </a:t>
            </a:r>
          </a:p>
        </p:txBody>
      </p:sp>
      <p:sp>
        <p:nvSpPr>
          <p:cNvPr id="3" name="Text Placeholder 2"/>
          <p:cNvSpPr>
            <a:spLocks noGrp="1"/>
          </p:cNvSpPr>
          <p:nvPr>
            <p:ph type="body" idx="10"/>
          </p:nvPr>
        </p:nvSpPr>
        <p:spPr>
          <a:xfrm>
            <a:off x="560705" y="1110615"/>
            <a:ext cx="5981700" cy="5116195"/>
          </a:xfrm>
          <a:prstGeom prst="rect">
            <a:avLst/>
          </a:prstGeom>
          <a:noFill/>
          <a:ln w="0" cmpd="sng">
            <a:noFill/>
            <a:prstDash val="solid"/>
          </a:ln>
        </p:spPr>
        <p:txBody>
          <a:bodyPr vert="horz" lIns="0" tIns="90805" rIns="0" bIns="0" anchor="t"/>
          <a:lstStyle/>
          <a:p>
            <a:pPr marL="0" marR="0" indent="182880" algn="just">
              <a:lnSpc>
                <a:spcPts val="2100"/>
              </a:lnSpc>
              <a:spcAft>
                <a:spcPts val="0"/>
              </a:spcAft>
              <a:buFont typeface="Symbol"/>
              <a:buChar char="·"/>
            </a:pPr>
            <a:r>
              <a:rPr lang="en-US" sz="1950" b="1" spc="15">
                <a:solidFill>
                  <a:srgbClr val="000000"/>
                </a:solidFill>
                <a:latin typeface="Calibri" panose="02020603050405020304" pitchFamily="2"/>
              </a:rPr>
              <a:t>What other projects exist around core Hadoop? </a:t>
            </a:r>
          </a:p>
          <a:p>
            <a:pPr marL="0" marR="0" indent="182880" algn="just">
              <a:lnSpc>
                <a:spcPts val="2100"/>
              </a:lnSpc>
              <a:spcBef>
                <a:spcPts val="1690"/>
              </a:spcBef>
              <a:spcAft>
                <a:spcPts val="0"/>
              </a:spcAft>
              <a:buFont typeface="Symbol"/>
              <a:buChar char="·"/>
            </a:pPr>
            <a:r>
              <a:rPr lang="en-US" sz="1950" b="1" spc="10">
                <a:solidFill>
                  <a:srgbClr val="000000"/>
                </a:solidFill>
                <a:latin typeface="Calibri" panose="02020603050405020304" pitchFamily="2"/>
              </a:rPr>
              <a:t>When to use HBase? </a:t>
            </a:r>
          </a:p>
          <a:p>
            <a:pPr marL="0" marR="0" indent="182880" algn="just">
              <a:lnSpc>
                <a:spcPts val="2100"/>
              </a:lnSpc>
              <a:spcBef>
                <a:spcPts val="1670"/>
              </a:spcBef>
              <a:spcAft>
                <a:spcPts val="0"/>
              </a:spcAft>
              <a:buFont typeface="Symbol"/>
              <a:buChar char="·"/>
            </a:pPr>
            <a:r>
              <a:rPr lang="en-US" sz="1950" b="1" spc="15">
                <a:solidFill>
                  <a:srgbClr val="000000"/>
                </a:solidFill>
                <a:latin typeface="Calibri" panose="02020603050405020304" pitchFamily="2"/>
              </a:rPr>
              <a:t>How does Spark compare to MapReduce? </a:t>
            </a:r>
          </a:p>
          <a:p>
            <a:pPr marL="0" marR="0" indent="182880" algn="just">
              <a:lnSpc>
                <a:spcPts val="2100"/>
              </a:lnSpc>
              <a:spcBef>
                <a:spcPts val="1660"/>
              </a:spcBef>
              <a:spcAft>
                <a:spcPts val="0"/>
              </a:spcAft>
              <a:buFont typeface="Symbol"/>
              <a:buChar char="·"/>
            </a:pPr>
            <a:r>
              <a:rPr lang="en-US" sz="1950" b="1" spc="0">
                <a:solidFill>
                  <a:srgbClr val="000000"/>
                </a:solidFill>
                <a:latin typeface="Calibri" panose="02020603050405020304" pitchFamily="2"/>
              </a:rPr>
              <a:t>What is the differences between Hive, Pig, and Impala? </a:t>
            </a:r>
          </a:p>
          <a:p>
            <a:pPr marL="0" marR="0" indent="182880" algn="just">
              <a:lnSpc>
                <a:spcPts val="2100"/>
              </a:lnSpc>
              <a:spcBef>
                <a:spcPts val="1690"/>
              </a:spcBef>
              <a:spcAft>
                <a:spcPts val="22150"/>
              </a:spcAft>
              <a:buFont typeface="Symbol"/>
              <a:buChar char="·"/>
            </a:pPr>
            <a:r>
              <a:rPr lang="en-US" sz="1950" b="1" spc="15">
                <a:solidFill>
                  <a:srgbClr val="000000"/>
                </a:solidFill>
                <a:latin typeface="Calibri" panose="02020603050405020304" pitchFamily="2"/>
              </a:rPr>
              <a:t>How is Flume typically deployed? </a:t>
            </a:r>
          </a:p>
        </p:txBody>
      </p:sp>
      <p:sp>
        <p:nvSpPr>
          <p:cNvPr id="6" name="Text Placeholder 5"/>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2"3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000"/>
              </a:lnSpc>
              <a:spcAft>
                <a:spcPts val="1390"/>
              </a:spcAft>
            </a:pPr>
            <a:r>
              <a:rPr lang="en-US" sz="1950" b="1" spc="15">
                <a:solidFill>
                  <a:srgbClr val="107FA7"/>
                </a:solidFill>
                <a:latin typeface="Calibri" panose="02020603050405020304" pitchFamily="2"/>
              </a:rPr>
              <a:t>The Hadoop Ecosystem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4480" rIns="0" bIns="0" anchor="t"/>
          <a:lstStyle/>
          <a:p>
            <a:pPr marL="137160" marR="0" indent="228600" algn="just">
              <a:lnSpc>
                <a:spcPts val="2300"/>
              </a:lnSpc>
              <a:spcAft>
                <a:spcPts val="0"/>
              </a:spcAft>
              <a:buFont typeface="Symbol"/>
              <a:buChar char="·"/>
            </a:pPr>
            <a:r>
              <a:rPr lang="en-US" sz="1950" b="1" spc="0">
                <a:solidFill>
                  <a:srgbClr val="000000"/>
                </a:solidFill>
                <a:latin typeface="Calibri" panose="02020603050405020304" pitchFamily="2"/>
              </a:rPr>
              <a:t>Introduc</a:t>
            </a:r>
            <a:r>
              <a:rPr lang="en-US" sz="1950" b="1" spc="0">
                <a:solidFill>
                  <a:srgbClr val="000000"/>
                </a:solidFill>
                <a:latin typeface="Arial" panose="02020603050405020304" pitchFamily="2"/>
              </a:rPr>
              <a:t>ti</a:t>
            </a:r>
            <a:r>
              <a:rPr lang="en-US" sz="1950" b="1" spc="0">
                <a:solidFill>
                  <a:srgbClr val="000000"/>
                </a:solidFill>
                <a:latin typeface="Calibri" panose="02020603050405020304" pitchFamily="2"/>
              </a:rPr>
              <a:t>on </a:t>
            </a:r>
          </a:p>
          <a:p>
            <a:pPr marL="137160" marR="0" indent="228600" algn="just">
              <a:lnSpc>
                <a:spcPts val="2100"/>
              </a:lnSpc>
              <a:spcBef>
                <a:spcPts val="1340"/>
              </a:spcBef>
              <a:spcAft>
                <a:spcPts val="0"/>
              </a:spcAft>
              <a:buFont typeface="Symbol"/>
              <a:buChar char="·"/>
            </a:pPr>
            <a:r>
              <a:rPr lang="en-US" sz="2000" spc="-10">
                <a:solidFill>
                  <a:srgbClr val="A6A6A6"/>
                </a:solidFill>
                <a:latin typeface="Calibri" panose="02020603050405020304" pitchFamily="2"/>
              </a:rPr>
              <a:t>Data Storage: HBase </a:t>
            </a:r>
          </a:p>
          <a:p>
            <a:pPr marL="137160" marR="0" indent="228600" algn="just">
              <a:lnSpc>
                <a:spcPts val="2300"/>
              </a:lnSpc>
              <a:spcBef>
                <a:spcPts val="1460"/>
              </a:spcBef>
              <a:spcAft>
                <a:spcPts val="0"/>
              </a:spcAft>
              <a:buFont typeface="Symbol"/>
              <a:buChar char="·"/>
            </a:pPr>
            <a:r>
              <a:rPr lang="en-US" sz="2000" spc="0">
                <a:solidFill>
                  <a:srgbClr val="A6A6A6"/>
                </a:solidFill>
                <a:latin typeface="Calibri" panose="02020603050405020304" pitchFamily="2"/>
              </a:rPr>
              <a:t>Data Integra</a:t>
            </a:r>
            <a:r>
              <a:rPr lang="en-US" sz="1950" spc="0">
                <a:solidFill>
                  <a:srgbClr val="A6A6A6"/>
                </a:solidFill>
                <a:latin typeface="Arial" panose="02020603050405020304" pitchFamily="2"/>
              </a:rPr>
              <a:t>ti</a:t>
            </a:r>
            <a:r>
              <a:rPr lang="en-US" sz="2000" spc="0">
                <a:solidFill>
                  <a:srgbClr val="A6A6A6"/>
                </a:solidFill>
                <a:latin typeface="Calibri" panose="02020603050405020304" pitchFamily="2"/>
              </a:rPr>
              <a:t>on: Flume and Sqoop </a:t>
            </a:r>
          </a:p>
          <a:p>
            <a:pPr marL="137160" marR="0" indent="228600" algn="just">
              <a:lnSpc>
                <a:spcPts val="2100"/>
              </a:lnSpc>
              <a:spcBef>
                <a:spcPts val="1340"/>
              </a:spcBef>
              <a:spcAft>
                <a:spcPts val="0"/>
              </a:spcAft>
              <a:buFont typeface="Symbol"/>
              <a:buChar char="·"/>
            </a:pPr>
            <a:r>
              <a:rPr lang="en-US" sz="2000" spc="-5">
                <a:solidFill>
                  <a:srgbClr val="A6A6A6"/>
                </a:solidFill>
                <a:latin typeface="Calibri" panose="02020603050405020304" pitchFamily="2"/>
              </a:rPr>
              <a:t>Data Processing: Spark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Data Analysis: Hive, Pig, and Impala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Workflow Engine: Oozie </a:t>
            </a:r>
          </a:p>
          <a:p>
            <a:pPr marL="137160" marR="0" indent="228600" algn="just">
              <a:lnSpc>
                <a:spcPts val="2100"/>
              </a:lnSpc>
              <a:spcBef>
                <a:spcPts val="1460"/>
              </a:spcBef>
              <a:spcAft>
                <a:spcPts val="8565"/>
              </a:spcAft>
              <a:buFont typeface="Symbol"/>
              <a:buChar char="·"/>
            </a:pPr>
            <a:r>
              <a:rPr lang="en-US" sz="2000" spc="-5">
                <a:solidFill>
                  <a:srgbClr val="A6A6A6"/>
                </a:solidFill>
                <a:latin typeface="Calibri" panose="02020603050405020304" pitchFamily="2"/>
              </a:rPr>
              <a:t>Machine Learning: Mahout </a:t>
            </a:r>
          </a:p>
        </p:txBody>
      </p:sp>
      <p:sp>
        <p:nvSpPr>
          <p:cNvPr id="7" name="Text Placeholder 6"/>
          <p:cNvSpPr>
            <a:spLocks noGrp="1"/>
          </p:cNvSpPr>
          <p:nvPr>
            <p:ph type="body" idx="10"/>
          </p:nvPr>
        </p:nvSpPr>
        <p:spPr>
          <a:xfrm>
            <a:off x="1892935" y="6408420"/>
            <a:ext cx="683323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2"4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368300"/>
            <a:ext cx="9144000" cy="756285"/>
          </a:xfrm>
          <a:prstGeom prst="rect">
            <a:avLst/>
          </a:prstGeom>
          <a:noFill/>
          <a:ln w="0" cmpd="sng">
            <a:noFill/>
            <a:prstDash val="solid"/>
          </a:ln>
        </p:spPr>
        <p:txBody>
          <a:bodyPr vert="horz" lIns="0" tIns="100965" rIns="0" bIns="0" anchor="t">
            <a:normAutofit fontScale="95000"/>
          </a:bodyPr>
          <a:lstStyle/>
          <a:p>
            <a:pPr marL="457200" marR="0" indent="0" algn="l">
              <a:lnSpc>
                <a:spcPts val="2600"/>
              </a:lnSpc>
              <a:spcAft>
                <a:spcPts val="2535"/>
              </a:spcAft>
            </a:pPr>
            <a:r>
              <a:rPr lang="en-US" sz="2350" spc="35">
                <a:solidFill>
                  <a:srgbClr val="107FA7"/>
                </a:solidFill>
                <a:latin typeface="Calibri" panose="02020603050405020304" pitchFamily="2"/>
              </a:rPr>
              <a:t>The Mo</a:t>
            </a:r>
            <a:r>
              <a:rPr lang="en-US" sz="2200" spc="35">
                <a:solidFill>
                  <a:srgbClr val="107FA7"/>
                </a:solidFill>
                <a:latin typeface="Arial" panose="02020603050405020304" pitchFamily="2"/>
              </a:rPr>
              <a:t>ti</a:t>
            </a:r>
            <a:r>
              <a:rPr lang="en-US" sz="2350" spc="35">
                <a:solidFill>
                  <a:srgbClr val="107FA7"/>
                </a:solidFill>
                <a:latin typeface="Calibri" panose="02020603050405020304" pitchFamily="2"/>
              </a:rPr>
              <a:t>va</a:t>
            </a:r>
            <a:r>
              <a:rPr lang="en-US" sz="2200" spc="35">
                <a:solidFill>
                  <a:srgbClr val="107FA7"/>
                </a:solidFill>
                <a:latin typeface="Arial" panose="02020603050405020304" pitchFamily="2"/>
              </a:rPr>
              <a:t>ti</a:t>
            </a:r>
            <a:r>
              <a:rPr lang="en-US" sz="2350" spc="35">
                <a:solidFill>
                  <a:srgbClr val="107FA7"/>
                </a:solidFill>
                <a:latin typeface="Calibri" panose="02020603050405020304" pitchFamily="2"/>
              </a:rPr>
              <a:t>on For Hadoop </a:t>
            </a:r>
          </a:p>
        </p:txBody>
      </p:sp>
      <p:sp>
        <p:nvSpPr>
          <p:cNvPr id="3" name="Text Placeholder 2"/>
          <p:cNvSpPr>
            <a:spLocks noGrp="1"/>
          </p:cNvSpPr>
          <p:nvPr>
            <p:ph type="body" idx="10"/>
          </p:nvPr>
        </p:nvSpPr>
        <p:spPr>
          <a:xfrm>
            <a:off x="560705" y="1124585"/>
            <a:ext cx="7454900" cy="5102225"/>
          </a:xfrm>
          <a:prstGeom prst="rect">
            <a:avLst/>
          </a:prstGeom>
          <a:noFill/>
          <a:ln w="0" cmpd="sng">
            <a:noFill/>
            <a:prstDash val="solid"/>
          </a:ln>
        </p:spPr>
        <p:txBody>
          <a:bodyPr vert="horz" lIns="0" tIns="76835" rIns="0" bIns="0" anchor="t">
            <a:normAutofit fontScale="95000"/>
          </a:bodyPr>
          <a:lstStyle/>
          <a:p>
            <a:pPr marL="0" marR="0" indent="182880" algn="l">
              <a:lnSpc>
                <a:spcPts val="2200"/>
              </a:lnSpc>
              <a:spcAft>
                <a:spcPts val="0"/>
              </a:spcAft>
              <a:buFont typeface="Symbol"/>
              <a:buChar char="·"/>
            </a:pPr>
            <a:r>
              <a:rPr lang="en-US" sz="1950" b="1" spc="-20">
                <a:solidFill>
                  <a:srgbClr val="000000"/>
                </a:solidFill>
                <a:latin typeface="Calibri" panose="02020603050405020304" pitchFamily="2"/>
              </a:rPr>
              <a:t>What problems exist with tradi</a:t>
            </a:r>
            <a:r>
              <a:rPr lang="en-US" sz="1750" b="1" spc="-25">
                <a:solidFill>
                  <a:srgbClr val="000000"/>
                </a:solidFill>
                <a:latin typeface="Arial" panose="02020603050405020304" pitchFamily="2"/>
              </a:rPr>
              <a:t>ti</a:t>
            </a:r>
            <a:r>
              <a:rPr lang="en-US" sz="1950" b="1" spc="-20">
                <a:solidFill>
                  <a:srgbClr val="000000"/>
                </a:solidFill>
                <a:latin typeface="Calibri" panose="02020603050405020304" pitchFamily="2"/>
              </a:rPr>
              <a:t>onal large</a:t>
            </a:r>
            <a:r>
              <a:rPr lang="en-US" sz="1750" b="1" spc="-25">
                <a:solidFill>
                  <a:srgbClr val="000000"/>
                </a:solidFill>
                <a:latin typeface="Arial" panose="02020603050405020304" pitchFamily="2"/>
              </a:rPr>
              <a:t>-</a:t>
            </a:r>
            <a:r>
              <a:rPr lang="en-US" sz="1950" b="1" spc="-20">
                <a:solidFill>
                  <a:srgbClr val="000000"/>
                </a:solidFill>
                <a:latin typeface="Calibri" panose="02020603050405020304" pitchFamily="2"/>
              </a:rPr>
              <a:t>scale compu</a:t>
            </a:r>
            <a:r>
              <a:rPr lang="en-US" sz="1750" b="1" spc="-25">
                <a:solidFill>
                  <a:srgbClr val="000000"/>
                </a:solidFill>
                <a:latin typeface="Arial" panose="02020603050405020304" pitchFamily="2"/>
              </a:rPr>
              <a:t>ti</a:t>
            </a:r>
            <a:r>
              <a:rPr lang="en-US" sz="1950" b="1" spc="-20">
                <a:solidFill>
                  <a:srgbClr val="000000"/>
                </a:solidFill>
                <a:latin typeface="Calibri" panose="02020603050405020304" pitchFamily="2"/>
              </a:rPr>
              <a:t>ng systems? </a:t>
            </a:r>
          </a:p>
          <a:p>
            <a:pPr marL="0" marR="0" indent="182880" algn="l">
              <a:lnSpc>
                <a:spcPts val="2100"/>
              </a:lnSpc>
              <a:spcBef>
                <a:spcPts val="1625"/>
              </a:spcBef>
              <a:spcAft>
                <a:spcPts val="0"/>
              </a:spcAft>
              <a:buFont typeface="Symbol"/>
              <a:buChar char="·"/>
            </a:pPr>
            <a:r>
              <a:rPr lang="en-US" sz="1950" b="1" spc="-15">
                <a:solidFill>
                  <a:srgbClr val="000000"/>
                </a:solidFill>
                <a:latin typeface="Calibri" panose="02020603050405020304" pitchFamily="2"/>
              </a:rPr>
              <a:t>How does Hadoop address those challenges? </a:t>
            </a:r>
          </a:p>
          <a:p>
            <a:pPr marL="0" marR="0" indent="182880" algn="l">
              <a:lnSpc>
                <a:spcPts val="2100"/>
              </a:lnSpc>
              <a:spcBef>
                <a:spcPts val="1660"/>
              </a:spcBef>
              <a:spcAft>
                <a:spcPts val="29760"/>
              </a:spcAft>
              <a:buFont typeface="Symbol"/>
              <a:buChar char="·"/>
            </a:pPr>
            <a:r>
              <a:rPr lang="en-US" sz="1950" b="1" spc="-15">
                <a:solidFill>
                  <a:srgbClr val="000000"/>
                </a:solidFill>
                <a:latin typeface="Calibri" panose="02020603050405020304" pitchFamily="2"/>
              </a:rPr>
              <a:t>What kinds of data processing and analysis does Hadoop do best? </a:t>
            </a:r>
          </a:p>
        </p:txBody>
      </p:sp>
      <p:sp>
        <p:nvSpPr>
          <p:cNvPr id="6" name="Text Placeholder 5"/>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13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661670" y="1203960"/>
            <a:ext cx="8159115" cy="4370705"/>
          </a:xfrm>
          <a:prstGeom prst="rect">
            <a:avLst/>
          </a:prstGeom>
        </p:spPr>
      </p:pic>
      <p:pic>
        <p:nvPicPr>
          <p:cNvPr id="19" name="Picture 18"/>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454025" y="431800"/>
            <a:ext cx="8369300" cy="554990"/>
          </a:xfrm>
          <a:prstGeom prst="rect">
            <a:avLst/>
          </a:prstGeom>
          <a:noFill/>
          <a:ln w="0" cmpd="sng">
            <a:noFill/>
            <a:prstDash val="solid"/>
          </a:ln>
        </p:spPr>
        <p:txBody>
          <a:bodyPr vert="horz" lIns="0" tIns="37465" rIns="0" bIns="0" anchor="t"/>
          <a:lstStyle/>
          <a:p>
            <a:pPr marL="0" marR="0" indent="0" algn="l">
              <a:lnSpc>
                <a:spcPts val="2500"/>
              </a:lnSpc>
              <a:spcAft>
                <a:spcPts val="1555"/>
              </a:spcAft>
            </a:pPr>
            <a:r>
              <a:rPr lang="en-US" sz="2350" spc="15">
                <a:solidFill>
                  <a:srgbClr val="0D7EA4"/>
                </a:solidFill>
                <a:latin typeface="Calibri" panose="02020603050405020304" pitchFamily="2"/>
              </a:rPr>
              <a:t>The Hadoop Ecosystem (1) </a:t>
            </a:r>
          </a:p>
        </p:txBody>
      </p:sp>
      <p:sp>
        <p:nvSpPr>
          <p:cNvPr id="5" name="Text Placeholder 4"/>
          <p:cNvSpPr>
            <a:spLocks noGrp="1"/>
          </p:cNvSpPr>
          <p:nvPr>
            <p:ph type="body" idx="10"/>
          </p:nvPr>
        </p:nvSpPr>
        <p:spPr>
          <a:xfrm>
            <a:off x="1301750" y="1852930"/>
            <a:ext cx="444500" cy="152400"/>
          </a:xfrm>
          <a:prstGeom prst="rect">
            <a:avLst/>
          </a:prstGeom>
          <a:noFill/>
          <a:ln w="0" cmpd="sng">
            <a:noFill/>
            <a:prstDash val="solid"/>
          </a:ln>
        </p:spPr>
        <p:txBody>
          <a:bodyPr vert="horz" lIns="0" tIns="0" rIns="0" bIns="0" anchor="t"/>
          <a:lstStyle/>
          <a:p>
            <a:pPr marL="0" marR="0" indent="0" algn="l">
              <a:lnSpc>
                <a:spcPts val="1200"/>
              </a:lnSpc>
              <a:spcAft>
                <a:spcPts val="0"/>
              </a:spcAft>
            </a:pPr>
            <a:r>
              <a:rPr lang="en-US" sz="1450" spc="-130">
                <a:solidFill>
                  <a:srgbClr val="FFFFFF"/>
                </a:solidFill>
                <a:latin typeface="Calibri" panose="02020603050405020304" pitchFamily="2"/>
              </a:rPr>
              <a:t>Sqoop </a:t>
            </a:r>
          </a:p>
        </p:txBody>
      </p:sp>
      <p:sp>
        <p:nvSpPr>
          <p:cNvPr id="6" name="Text Placeholder 5"/>
          <p:cNvSpPr>
            <a:spLocks noGrp="1"/>
          </p:cNvSpPr>
          <p:nvPr>
            <p:ph type="body" idx="10"/>
          </p:nvPr>
        </p:nvSpPr>
        <p:spPr>
          <a:xfrm>
            <a:off x="1310640" y="2780030"/>
            <a:ext cx="435610" cy="121920"/>
          </a:xfrm>
          <a:prstGeom prst="rect">
            <a:avLst/>
          </a:prstGeom>
          <a:noFill/>
          <a:ln w="0" cmpd="sng">
            <a:noFill/>
            <a:prstDash val="solid"/>
          </a:ln>
        </p:spPr>
        <p:txBody>
          <a:bodyPr vert="horz" lIns="0" tIns="0" rIns="0" bIns="0" anchor="t"/>
          <a:lstStyle/>
          <a:p>
            <a:pPr marL="0" marR="0" indent="0" algn="l">
              <a:lnSpc>
                <a:spcPts val="900"/>
              </a:lnSpc>
              <a:spcAft>
                <a:spcPts val="0"/>
              </a:spcAft>
            </a:pPr>
            <a:r>
              <a:rPr lang="en-US" sz="1450" spc="-145">
                <a:solidFill>
                  <a:srgbClr val="FFFFFF"/>
                </a:solidFill>
                <a:latin typeface="Calibri" panose="02020603050405020304" pitchFamily="2"/>
              </a:rPr>
              <a:t>HBase </a:t>
            </a:r>
          </a:p>
        </p:txBody>
      </p:sp>
      <p:sp>
        <p:nvSpPr>
          <p:cNvPr id="7" name="Text Placeholder 6"/>
          <p:cNvSpPr>
            <a:spLocks noGrp="1"/>
          </p:cNvSpPr>
          <p:nvPr>
            <p:ph type="body" idx="10"/>
          </p:nvPr>
        </p:nvSpPr>
        <p:spPr>
          <a:xfrm>
            <a:off x="2538730" y="1847215"/>
            <a:ext cx="472440" cy="158115"/>
          </a:xfrm>
          <a:prstGeom prst="rect">
            <a:avLst/>
          </a:prstGeom>
          <a:noFill/>
          <a:ln w="0" cmpd="sng">
            <a:noFill/>
            <a:prstDash val="solid"/>
          </a:ln>
        </p:spPr>
        <p:txBody>
          <a:bodyPr vert="horz" lIns="0" tIns="0" rIns="0" bIns="0" anchor="t"/>
          <a:lstStyle/>
          <a:p>
            <a:pPr marL="0" marR="0" indent="0" algn="l">
              <a:lnSpc>
                <a:spcPts val="1200"/>
              </a:lnSpc>
              <a:spcAft>
                <a:spcPts val="0"/>
              </a:spcAft>
            </a:pPr>
            <a:r>
              <a:rPr lang="en-US" sz="1450" spc="-130">
                <a:solidFill>
                  <a:srgbClr val="FFFFFF"/>
                </a:solidFill>
                <a:latin typeface="Calibri" panose="02020603050405020304" pitchFamily="2"/>
              </a:rPr>
              <a:t>Impala </a:t>
            </a:r>
          </a:p>
        </p:txBody>
      </p:sp>
      <p:sp>
        <p:nvSpPr>
          <p:cNvPr id="8" name="Text Placeholder 7"/>
          <p:cNvSpPr>
            <a:spLocks noGrp="1"/>
          </p:cNvSpPr>
          <p:nvPr>
            <p:ph type="body" idx="10"/>
          </p:nvPr>
        </p:nvSpPr>
        <p:spPr>
          <a:xfrm>
            <a:off x="2563495" y="2773680"/>
            <a:ext cx="429895" cy="128270"/>
          </a:xfrm>
          <a:prstGeom prst="rect">
            <a:avLst/>
          </a:prstGeom>
          <a:noFill/>
          <a:ln w="0" cmpd="sng">
            <a:noFill/>
            <a:prstDash val="solid"/>
          </a:ln>
        </p:spPr>
        <p:txBody>
          <a:bodyPr vert="horz" lIns="0" tIns="0" rIns="0" bIns="0" anchor="t"/>
          <a:lstStyle/>
          <a:p>
            <a:pPr marL="0" marR="0" indent="0" algn="l">
              <a:lnSpc>
                <a:spcPts val="1000"/>
              </a:lnSpc>
              <a:spcAft>
                <a:spcPts val="0"/>
              </a:spcAft>
            </a:pPr>
            <a:r>
              <a:rPr lang="en-US" sz="1450" spc="-150">
                <a:solidFill>
                  <a:srgbClr val="FFFFFF"/>
                </a:solidFill>
                <a:latin typeface="Calibri" panose="02020603050405020304" pitchFamily="2"/>
              </a:rPr>
              <a:t>Flume </a:t>
            </a:r>
          </a:p>
        </p:txBody>
      </p:sp>
      <p:sp>
        <p:nvSpPr>
          <p:cNvPr id="9" name="Text Placeholder 8"/>
          <p:cNvSpPr>
            <a:spLocks noGrp="1"/>
          </p:cNvSpPr>
          <p:nvPr>
            <p:ph type="body" idx="10"/>
          </p:nvPr>
        </p:nvSpPr>
        <p:spPr>
          <a:xfrm>
            <a:off x="3359150" y="4977130"/>
            <a:ext cx="2252345" cy="158750"/>
          </a:xfrm>
          <a:prstGeom prst="rect">
            <a:avLst/>
          </a:prstGeom>
          <a:noFill/>
          <a:ln w="0" cmpd="sng">
            <a:noFill/>
            <a:prstDash val="solid"/>
          </a:ln>
        </p:spPr>
        <p:txBody>
          <a:bodyPr vert="horz" lIns="0" tIns="0" rIns="0" bIns="0" anchor="t"/>
          <a:lstStyle/>
          <a:p>
            <a:pPr marL="0" marR="0" indent="0" algn="ctr">
              <a:lnSpc>
                <a:spcPts val="1200"/>
              </a:lnSpc>
              <a:spcAft>
                <a:spcPts val="0"/>
              </a:spcAft>
            </a:pPr>
            <a:r>
              <a:rPr lang="en-US" sz="1450" spc="-45">
                <a:solidFill>
                  <a:srgbClr val="000000"/>
                </a:solidFill>
                <a:latin typeface="Calibri" panose="02020603050405020304" pitchFamily="2"/>
              </a:rPr>
              <a:t>Hadoop Distributed File System </a:t>
            </a:r>
          </a:p>
        </p:txBody>
      </p:sp>
      <p:sp>
        <p:nvSpPr>
          <p:cNvPr id="10" name="Text Placeholder 9"/>
          <p:cNvSpPr>
            <a:spLocks noGrp="1"/>
          </p:cNvSpPr>
          <p:nvPr>
            <p:ph type="body" idx="10"/>
          </p:nvPr>
        </p:nvSpPr>
        <p:spPr>
          <a:xfrm>
            <a:off x="3762375" y="2780030"/>
            <a:ext cx="521970" cy="121920"/>
          </a:xfrm>
          <a:prstGeom prst="rect">
            <a:avLst/>
          </a:prstGeom>
          <a:noFill/>
          <a:ln w="0" cmpd="sng">
            <a:noFill/>
            <a:prstDash val="solid"/>
          </a:ln>
        </p:spPr>
        <p:txBody>
          <a:bodyPr vert="horz" lIns="0" tIns="0" rIns="0" bIns="0" anchor="t"/>
          <a:lstStyle/>
          <a:p>
            <a:pPr marL="0" marR="0" indent="0" algn="l">
              <a:lnSpc>
                <a:spcPts val="900"/>
              </a:lnSpc>
              <a:spcAft>
                <a:spcPts val="0"/>
              </a:spcAft>
            </a:pPr>
            <a:r>
              <a:rPr lang="en-US" sz="1450" spc="25">
                <a:solidFill>
                  <a:srgbClr val="FFFFFF"/>
                </a:solidFill>
                <a:latin typeface="Calibri" panose="02020603050405020304" pitchFamily="2"/>
              </a:rPr>
              <a:t>Oozie </a:t>
            </a:r>
          </a:p>
        </p:txBody>
      </p:sp>
      <p:sp>
        <p:nvSpPr>
          <p:cNvPr id="11" name="Text Placeholder 10"/>
          <p:cNvSpPr>
            <a:spLocks noGrp="1"/>
          </p:cNvSpPr>
          <p:nvPr>
            <p:ph type="body" idx="10"/>
          </p:nvPr>
        </p:nvSpPr>
        <p:spPr>
          <a:xfrm>
            <a:off x="3811270" y="1852930"/>
            <a:ext cx="430530" cy="121920"/>
          </a:xfrm>
          <a:prstGeom prst="rect">
            <a:avLst/>
          </a:prstGeom>
          <a:noFill/>
          <a:ln w="0" cmpd="sng">
            <a:noFill/>
            <a:prstDash val="solid"/>
          </a:ln>
        </p:spPr>
        <p:txBody>
          <a:bodyPr vert="horz" lIns="0" tIns="0" rIns="0" bIns="0" anchor="t"/>
          <a:lstStyle/>
          <a:p>
            <a:pPr marL="0" marR="0" indent="0" algn="l">
              <a:lnSpc>
                <a:spcPts val="900"/>
              </a:lnSpc>
              <a:spcAft>
                <a:spcPts val="0"/>
              </a:spcAft>
            </a:pPr>
            <a:r>
              <a:rPr lang="en-US" sz="1450" spc="25">
                <a:solidFill>
                  <a:srgbClr val="FFFFFF"/>
                </a:solidFill>
                <a:latin typeface="Calibri" panose="02020603050405020304" pitchFamily="2"/>
              </a:rPr>
              <a:t>Hive </a:t>
            </a:r>
          </a:p>
        </p:txBody>
      </p:sp>
      <p:sp>
        <p:nvSpPr>
          <p:cNvPr id="12" name="Text Placeholder 11"/>
          <p:cNvSpPr>
            <a:spLocks noGrp="1"/>
          </p:cNvSpPr>
          <p:nvPr>
            <p:ph type="body" idx="10"/>
          </p:nvPr>
        </p:nvSpPr>
        <p:spPr>
          <a:xfrm>
            <a:off x="4766945" y="4203065"/>
            <a:ext cx="850265" cy="158750"/>
          </a:xfrm>
          <a:prstGeom prst="rect">
            <a:avLst/>
          </a:prstGeom>
          <a:noFill/>
          <a:ln w="0" cmpd="sng">
            <a:noFill/>
            <a:prstDash val="solid"/>
          </a:ln>
        </p:spPr>
        <p:txBody>
          <a:bodyPr vert="horz" lIns="0" tIns="0" rIns="0" bIns="0" anchor="t"/>
          <a:lstStyle/>
          <a:p>
            <a:pPr marL="0" marR="0" indent="0" algn="l">
              <a:lnSpc>
                <a:spcPts val="1200"/>
              </a:lnSpc>
              <a:spcAft>
                <a:spcPts val="20"/>
              </a:spcAft>
            </a:pPr>
            <a:r>
              <a:rPr lang="en-US" sz="1450" spc="-100">
                <a:solidFill>
                  <a:srgbClr val="000000"/>
                </a:solidFill>
                <a:latin typeface="Calibri" panose="02020603050405020304" pitchFamily="2"/>
              </a:rPr>
              <a:t>MapReduce </a:t>
            </a:r>
          </a:p>
        </p:txBody>
      </p:sp>
      <p:sp>
        <p:nvSpPr>
          <p:cNvPr id="13" name="Text Placeholder 12"/>
          <p:cNvSpPr>
            <a:spLocks noGrp="1"/>
          </p:cNvSpPr>
          <p:nvPr>
            <p:ph type="body" idx="10"/>
          </p:nvPr>
        </p:nvSpPr>
        <p:spPr>
          <a:xfrm>
            <a:off x="5115560" y="1852930"/>
            <a:ext cx="323850" cy="152400"/>
          </a:xfrm>
          <a:prstGeom prst="rect">
            <a:avLst/>
          </a:prstGeom>
          <a:noFill/>
          <a:ln w="0" cmpd="sng">
            <a:noFill/>
            <a:prstDash val="solid"/>
          </a:ln>
        </p:spPr>
        <p:txBody>
          <a:bodyPr vert="horz" lIns="0" tIns="0" rIns="0" bIns="0" anchor="t"/>
          <a:lstStyle/>
          <a:p>
            <a:pPr marL="0" marR="0" indent="0" algn="l">
              <a:lnSpc>
                <a:spcPts val="1200"/>
              </a:lnSpc>
              <a:spcAft>
                <a:spcPts val="0"/>
              </a:spcAft>
            </a:pPr>
            <a:r>
              <a:rPr lang="en-US" sz="1450" spc="35">
                <a:solidFill>
                  <a:srgbClr val="FFFFFF"/>
                </a:solidFill>
                <a:latin typeface="Calibri" panose="02020603050405020304" pitchFamily="2"/>
              </a:rPr>
              <a:t>Pig </a:t>
            </a:r>
          </a:p>
        </p:txBody>
      </p:sp>
      <p:sp>
        <p:nvSpPr>
          <p:cNvPr id="14" name="Text Placeholder 13"/>
          <p:cNvSpPr>
            <a:spLocks noGrp="1"/>
          </p:cNvSpPr>
          <p:nvPr>
            <p:ph type="body" idx="10"/>
          </p:nvPr>
        </p:nvSpPr>
        <p:spPr>
          <a:xfrm>
            <a:off x="5161280" y="2874010"/>
            <a:ext cx="226695" cy="27940"/>
          </a:xfrm>
          <a:prstGeom prst="rect">
            <a:avLst/>
          </a:prstGeom>
          <a:noFill/>
          <a:ln w="0" cmpd="sng">
            <a:noFill/>
            <a:prstDash val="solid"/>
          </a:ln>
        </p:spPr>
        <p:txBody>
          <a:bodyPr vert="horz" lIns="0" tIns="0" rIns="0" bIns="0" anchor="t"/>
          <a:lstStyle/>
          <a:p>
            <a:pPr marL="0" marR="0" indent="0" algn="l">
              <a:lnSpc>
                <a:spcPts val="200"/>
              </a:lnSpc>
              <a:spcAft>
                <a:spcPts val="0"/>
              </a:spcAft>
            </a:pPr>
            <a:r>
              <a:rPr lang="en-US" sz="1450" spc="-10590">
                <a:solidFill>
                  <a:srgbClr val="FFFFFF"/>
                </a:solidFill>
                <a:latin typeface="Calibri" panose="02020603050405020304" pitchFamily="2"/>
              </a:rPr>
              <a:t>... </a:t>
            </a:r>
          </a:p>
        </p:txBody>
      </p:sp>
      <p:sp>
        <p:nvSpPr>
          <p:cNvPr id="15" name="Text Placeholder 14"/>
          <p:cNvSpPr>
            <a:spLocks noGrp="1"/>
          </p:cNvSpPr>
          <p:nvPr>
            <p:ph type="body" idx="10"/>
          </p:nvPr>
        </p:nvSpPr>
        <p:spPr>
          <a:xfrm>
            <a:off x="6092825" y="4203065"/>
            <a:ext cx="1203960" cy="466725"/>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800" spc="-65">
                <a:solidFill>
                  <a:srgbClr val="FFFFFF"/>
                </a:solidFill>
                <a:latin typeface="Calibri" panose="02020603050405020304" pitchFamily="2"/>
              </a:rPr>
              <a:t>Hadoop Core </a:t>
            </a:r>
          </a:p>
          <a:p>
            <a:pPr marL="0" marR="0" indent="0" algn="l">
              <a:lnSpc>
                <a:spcPts val="1800"/>
              </a:lnSpc>
              <a:spcBef>
                <a:spcPts val="240"/>
              </a:spcBef>
              <a:spcAft>
                <a:spcPts val="0"/>
              </a:spcAft>
            </a:pPr>
            <a:r>
              <a:rPr lang="en-US" sz="1800" spc="-40">
                <a:solidFill>
                  <a:srgbClr val="FFFFFF"/>
                </a:solidFill>
                <a:latin typeface="Calibri" panose="02020603050405020304" pitchFamily="2"/>
              </a:rPr>
              <a:t>Components </a:t>
            </a:r>
          </a:p>
        </p:txBody>
      </p:sp>
      <p:sp>
        <p:nvSpPr>
          <p:cNvPr id="16" name="Text Placeholder 15"/>
          <p:cNvSpPr>
            <a:spLocks noGrp="1"/>
          </p:cNvSpPr>
          <p:nvPr>
            <p:ph type="body" idx="10"/>
          </p:nvPr>
        </p:nvSpPr>
        <p:spPr>
          <a:xfrm>
            <a:off x="6102350" y="2225040"/>
            <a:ext cx="953770" cy="466090"/>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800" spc="-30">
                <a:solidFill>
                  <a:srgbClr val="000000"/>
                </a:solidFill>
                <a:latin typeface="Calibri" panose="02020603050405020304" pitchFamily="2"/>
              </a:rPr>
              <a:t>Hadoop </a:t>
            </a:r>
          </a:p>
          <a:p>
            <a:pPr marL="0" marR="0" indent="0" algn="l">
              <a:lnSpc>
                <a:spcPts val="1900"/>
              </a:lnSpc>
              <a:spcBef>
                <a:spcPts val="235"/>
              </a:spcBef>
              <a:spcAft>
                <a:spcPts val="0"/>
              </a:spcAft>
            </a:pPr>
            <a:r>
              <a:rPr lang="en-US" sz="1800" spc="-90">
                <a:solidFill>
                  <a:srgbClr val="000000"/>
                </a:solidFill>
                <a:latin typeface="Calibri" panose="02020603050405020304" pitchFamily="2"/>
              </a:rPr>
              <a:t>Ecosystem </a:t>
            </a:r>
          </a:p>
        </p:txBody>
      </p:sp>
      <p:sp>
        <p:nvSpPr>
          <p:cNvPr id="17" name="Text Placeholder 16"/>
          <p:cNvSpPr>
            <a:spLocks noGrp="1"/>
          </p:cNvSpPr>
          <p:nvPr>
            <p:ph type="body" idx="10"/>
          </p:nvPr>
        </p:nvSpPr>
        <p:spPr>
          <a:xfrm>
            <a:off x="7821295" y="3173095"/>
            <a:ext cx="506095" cy="201295"/>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2350" spc="-200">
                <a:solidFill>
                  <a:srgbClr val="000000"/>
                </a:solidFill>
                <a:latin typeface="Calibri" panose="02020603050405020304" pitchFamily="2"/>
              </a:rPr>
              <a:t>CDH </a:t>
            </a:r>
          </a:p>
        </p:txBody>
      </p:sp>
      <p:sp>
        <p:nvSpPr>
          <p:cNvPr id="20" name="Text Placeholder 19"/>
          <p:cNvSpPr>
            <a:spLocks noGrp="1"/>
          </p:cNvSpPr>
          <p:nvPr>
            <p:ph type="body" idx="10"/>
          </p:nvPr>
        </p:nvSpPr>
        <p:spPr>
          <a:xfrm>
            <a:off x="1892935" y="6408420"/>
            <a:ext cx="68306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2"5 </a:t>
            </a:r>
          </a:p>
        </p:txBody>
      </p:sp>
      <p:cxnSp>
        <p:nvCxnSpPr>
          <p:cNvPr id="21" name="Straight Connector 20"/>
          <p:cNvCxnSpPr/>
          <p:nvPr/>
        </p:nvCxnSpPr>
        <p:spPr>
          <a:xfrm>
            <a:off x="457200" y="990600"/>
            <a:ext cx="8233410" cy="0"/>
          </a:xfrm>
          <a:prstGeom prst="line">
            <a:avLst/>
          </a:prstGeom>
          <a:ln w="6350" cmpd="sng">
            <a:solidFill>
              <a:srgbClr val="ACACAC"/>
            </a:solidFill>
          </a:ln>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899160" y="1347470"/>
            <a:ext cx="6620510" cy="2057400"/>
          </a:xfrm>
          <a:prstGeom prst="rect">
            <a:avLst/>
          </a:prstGeom>
        </p:spPr>
      </p:pic>
      <p:pic>
        <p:nvPicPr>
          <p:cNvPr id="13" name="Picture 12"/>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7500"/>
          </a:bodyPr>
          <a:lstStyle/>
          <a:p>
            <a:pPr marL="457200" marR="0" indent="0" algn="l">
              <a:lnSpc>
                <a:spcPts val="2500"/>
              </a:lnSpc>
              <a:spcAft>
                <a:spcPts val="1555"/>
              </a:spcAft>
            </a:pPr>
            <a:r>
              <a:rPr lang="en-US" sz="2350" spc="15">
                <a:solidFill>
                  <a:srgbClr val="107FA7"/>
                </a:solidFill>
                <a:latin typeface="Calibri" panose="02020603050405020304" pitchFamily="2"/>
              </a:rPr>
              <a:t>The Hadoop Ecosystem (2) </a:t>
            </a:r>
          </a:p>
        </p:txBody>
      </p:sp>
      <p:sp>
        <p:nvSpPr>
          <p:cNvPr id="3" name="Text Placeholder 2"/>
          <p:cNvSpPr>
            <a:spLocks noGrp="1"/>
          </p:cNvSpPr>
          <p:nvPr>
            <p:ph type="body" idx="10"/>
          </p:nvPr>
        </p:nvSpPr>
        <p:spPr>
          <a:xfrm>
            <a:off x="0" y="4083050"/>
            <a:ext cx="9144000" cy="2143760"/>
          </a:xfrm>
          <a:prstGeom prst="rect">
            <a:avLst/>
          </a:prstGeom>
          <a:noFill/>
          <a:ln w="0" cmpd="sng">
            <a:noFill/>
            <a:prstDash val="solid"/>
          </a:ln>
        </p:spPr>
        <p:txBody>
          <a:bodyPr vert="horz" lIns="0" tIns="5715" rIns="0" bIns="0" anchor="t">
            <a:normAutofit fontScale="97500"/>
          </a:bodyPr>
          <a:lstStyle/>
          <a:p>
            <a:pPr marL="548640" marR="0" indent="0" algn="l">
              <a:lnSpc>
                <a:spcPts val="2200"/>
              </a:lnSpc>
              <a:spcAft>
                <a:spcPts val="14570"/>
              </a:spcAft>
            </a:pPr>
            <a:r>
              <a:rPr lang="en-US" sz="750" spc="20">
                <a:solidFill>
                  <a:srgbClr val="2DA6C9"/>
                </a:solidFill>
                <a:latin typeface="Wingdings" panose="02020603050405020304" pitchFamily="2"/>
              </a:rPr>
              <a:t>!</a:t>
            </a:r>
            <a:r>
              <a:rPr lang="en-US" sz="1950" b="1" spc="20">
                <a:solidFill>
                  <a:srgbClr val="000000"/>
                </a:solidFill>
                <a:latin typeface="Calibri" panose="02020603050405020304" pitchFamily="2"/>
              </a:rPr>
              <a:t> Next, a discussion of the key Hadoop ecosystem components </a:t>
            </a:r>
          </a:p>
        </p:txBody>
      </p:sp>
      <p:sp>
        <p:nvSpPr>
          <p:cNvPr id="6" name="Text Placeholder 5"/>
          <p:cNvSpPr>
            <a:spLocks noGrp="1"/>
          </p:cNvSpPr>
          <p:nvPr>
            <p:ph type="body" idx="10"/>
          </p:nvPr>
        </p:nvSpPr>
        <p:spPr>
          <a:xfrm>
            <a:off x="1301750" y="1847215"/>
            <a:ext cx="1709420" cy="158115"/>
          </a:xfrm>
          <a:prstGeom prst="rect">
            <a:avLst/>
          </a:prstGeom>
          <a:noFill/>
          <a:ln w="0" cmpd="sng">
            <a:noFill/>
            <a:prstDash val="solid"/>
          </a:ln>
        </p:spPr>
        <p:txBody>
          <a:bodyPr vert="horz" lIns="0" tIns="0" rIns="0" bIns="0" anchor="t"/>
          <a:lstStyle/>
          <a:p>
            <a:pPr marL="0" marR="0" indent="0" algn="l">
              <a:lnSpc>
                <a:spcPts val="1200"/>
              </a:lnSpc>
              <a:spcAft>
                <a:spcPts val="0"/>
              </a:spcAft>
              <a:tabLst>
                <a:tab pos="1691640" algn="r"/>
              </a:tabLst>
            </a:pPr>
            <a:r>
              <a:rPr lang="en-US" sz="1450" spc="0" dirty="0">
                <a:solidFill>
                  <a:srgbClr val="FFFFFF"/>
                </a:solidFill>
                <a:latin typeface="Calibri" panose="02020603050405020304" pitchFamily="2"/>
              </a:rPr>
              <a:t>Sqoop              Impala </a:t>
            </a:r>
          </a:p>
        </p:txBody>
      </p:sp>
      <p:sp>
        <p:nvSpPr>
          <p:cNvPr id="7" name="Text Placeholder 6"/>
          <p:cNvSpPr>
            <a:spLocks noGrp="1"/>
          </p:cNvSpPr>
          <p:nvPr>
            <p:ph type="body" idx="10"/>
          </p:nvPr>
        </p:nvSpPr>
        <p:spPr>
          <a:xfrm>
            <a:off x="1310640" y="2773680"/>
            <a:ext cx="1682750" cy="128270"/>
          </a:xfrm>
          <a:prstGeom prst="rect">
            <a:avLst/>
          </a:prstGeom>
          <a:noFill/>
          <a:ln w="0" cmpd="sng">
            <a:noFill/>
            <a:prstDash val="solid"/>
          </a:ln>
        </p:spPr>
        <p:txBody>
          <a:bodyPr vert="horz" lIns="0" tIns="0" rIns="0" bIns="0" anchor="t">
            <a:normAutofit fontScale="60000" lnSpcReduction="20000"/>
          </a:bodyPr>
          <a:lstStyle/>
          <a:p>
            <a:pPr marL="0" marR="0" indent="0" algn="l">
              <a:lnSpc>
                <a:spcPts val="1000"/>
              </a:lnSpc>
              <a:spcAft>
                <a:spcPts val="0"/>
              </a:spcAft>
              <a:tabLst>
                <a:tab pos="1691640" algn="r"/>
              </a:tabLst>
            </a:pPr>
            <a:r>
              <a:rPr lang="en-US" sz="1450" spc="0" dirty="0" err="1">
                <a:solidFill>
                  <a:srgbClr val="FFFFFF"/>
                </a:solidFill>
                <a:latin typeface="Calibri" panose="02020603050405020304" pitchFamily="2"/>
              </a:rPr>
              <a:t>Hbase</a:t>
            </a:r>
            <a:r>
              <a:rPr lang="en-US" sz="1450" spc="0" dirty="0">
                <a:solidFill>
                  <a:srgbClr val="FFFFFF"/>
                </a:solidFill>
                <a:latin typeface="Calibri" panose="02020603050405020304" pitchFamily="2"/>
              </a:rPr>
              <a:t>              Flume </a:t>
            </a:r>
          </a:p>
        </p:txBody>
      </p:sp>
      <p:sp>
        <p:nvSpPr>
          <p:cNvPr id="8" name="Text Placeholder 7"/>
          <p:cNvSpPr>
            <a:spLocks noGrp="1"/>
          </p:cNvSpPr>
          <p:nvPr>
            <p:ph type="body" idx="10"/>
          </p:nvPr>
        </p:nvSpPr>
        <p:spPr>
          <a:xfrm>
            <a:off x="3762375" y="2780030"/>
            <a:ext cx="521970" cy="121920"/>
          </a:xfrm>
          <a:prstGeom prst="rect">
            <a:avLst/>
          </a:prstGeom>
          <a:noFill/>
          <a:ln w="0" cmpd="sng">
            <a:noFill/>
            <a:prstDash val="solid"/>
          </a:ln>
        </p:spPr>
        <p:txBody>
          <a:bodyPr vert="horz" lIns="0" tIns="0" rIns="0" bIns="0" anchor="t">
            <a:normAutofit fontScale="67500" lnSpcReduction="20000"/>
          </a:bodyPr>
          <a:lstStyle/>
          <a:p>
            <a:pPr marL="0" marR="0" indent="0" algn="l">
              <a:lnSpc>
                <a:spcPts val="900"/>
              </a:lnSpc>
              <a:spcAft>
                <a:spcPts val="0"/>
              </a:spcAft>
            </a:pPr>
            <a:r>
              <a:rPr lang="en-US" sz="1450" spc="25">
                <a:solidFill>
                  <a:srgbClr val="FFFFFF"/>
                </a:solidFill>
                <a:latin typeface="Calibri" panose="02020603050405020304" pitchFamily="2"/>
              </a:rPr>
              <a:t>Oozie </a:t>
            </a:r>
          </a:p>
        </p:txBody>
      </p:sp>
      <p:sp>
        <p:nvSpPr>
          <p:cNvPr id="9" name="Text Placeholder 8"/>
          <p:cNvSpPr>
            <a:spLocks noGrp="1"/>
          </p:cNvSpPr>
          <p:nvPr>
            <p:ph type="body" idx="10"/>
          </p:nvPr>
        </p:nvSpPr>
        <p:spPr>
          <a:xfrm>
            <a:off x="3874135" y="1852930"/>
            <a:ext cx="1505585" cy="152400"/>
          </a:xfrm>
          <a:prstGeom prst="rect">
            <a:avLst/>
          </a:prstGeom>
          <a:noFill/>
          <a:ln w="0" cmpd="sng">
            <a:noFill/>
            <a:prstDash val="solid"/>
          </a:ln>
        </p:spPr>
        <p:txBody>
          <a:bodyPr vert="horz" lIns="0" tIns="0" rIns="0" bIns="0" anchor="t">
            <a:normAutofit fontScale="75000" lnSpcReduction="20000"/>
          </a:bodyPr>
          <a:lstStyle/>
          <a:p>
            <a:pPr marL="0" marR="0" indent="0" algn="l">
              <a:lnSpc>
                <a:spcPts val="1200"/>
              </a:lnSpc>
              <a:spcAft>
                <a:spcPts val="0"/>
              </a:spcAft>
              <a:tabLst>
                <a:tab pos="1508760" algn="r"/>
              </a:tabLst>
            </a:pPr>
            <a:r>
              <a:rPr lang="en-US" sz="1450" spc="0">
                <a:solidFill>
                  <a:srgbClr val="FFFFFF"/>
                </a:solidFill>
                <a:latin typeface="Calibri" panose="02020603050405020304" pitchFamily="2"/>
              </a:rPr>
              <a:t>Hive Pig </a:t>
            </a:r>
          </a:p>
        </p:txBody>
      </p:sp>
      <p:sp>
        <p:nvSpPr>
          <p:cNvPr id="10" name="Text Placeholder 9"/>
          <p:cNvSpPr>
            <a:spLocks noGrp="1"/>
          </p:cNvSpPr>
          <p:nvPr>
            <p:ph type="body" idx="10"/>
          </p:nvPr>
        </p:nvSpPr>
        <p:spPr>
          <a:xfrm>
            <a:off x="5161280" y="2874010"/>
            <a:ext cx="226695" cy="27940"/>
          </a:xfrm>
          <a:prstGeom prst="rect">
            <a:avLst/>
          </a:prstGeom>
          <a:noFill/>
          <a:ln w="0" cmpd="sng">
            <a:noFill/>
            <a:prstDash val="solid"/>
          </a:ln>
        </p:spPr>
        <p:txBody>
          <a:bodyPr vert="horz" lIns="0" tIns="0" rIns="0" bIns="0" anchor="t">
            <a:normAutofit fontScale="25000" lnSpcReduction="20000"/>
          </a:bodyPr>
          <a:lstStyle/>
          <a:p>
            <a:pPr marL="0" marR="0" indent="0" algn="l">
              <a:lnSpc>
                <a:spcPts val="200"/>
              </a:lnSpc>
              <a:spcAft>
                <a:spcPts val="0"/>
              </a:spcAft>
            </a:pPr>
            <a:r>
              <a:rPr lang="en-US" sz="1450" spc="-10590">
                <a:solidFill>
                  <a:srgbClr val="FFFFFF"/>
                </a:solidFill>
                <a:latin typeface="Calibri" panose="02020603050405020304" pitchFamily="2"/>
              </a:rPr>
              <a:t>... </a:t>
            </a:r>
          </a:p>
        </p:txBody>
      </p:sp>
      <p:sp>
        <p:nvSpPr>
          <p:cNvPr id="11" name="Text Placeholder 10"/>
          <p:cNvSpPr>
            <a:spLocks noGrp="1"/>
          </p:cNvSpPr>
          <p:nvPr>
            <p:ph type="body" idx="10"/>
          </p:nvPr>
        </p:nvSpPr>
        <p:spPr>
          <a:xfrm>
            <a:off x="6102350" y="2225040"/>
            <a:ext cx="953770" cy="466090"/>
          </a:xfrm>
          <a:prstGeom prst="rect">
            <a:avLst/>
          </a:prstGeom>
          <a:noFill/>
          <a:ln w="0" cmpd="sng">
            <a:noFill/>
            <a:prstDash val="solid"/>
          </a:ln>
        </p:spPr>
        <p:txBody>
          <a:bodyPr vert="horz" lIns="0" tIns="0" rIns="0" bIns="0" anchor="t">
            <a:normAutofit fontScale="97500"/>
          </a:bodyPr>
          <a:lstStyle/>
          <a:p>
            <a:pPr marL="0" marR="0" indent="0" algn="l">
              <a:lnSpc>
                <a:spcPts val="1600"/>
              </a:lnSpc>
              <a:spcAft>
                <a:spcPts val="0"/>
              </a:spcAft>
            </a:pPr>
            <a:r>
              <a:rPr lang="en-US" sz="1750" spc="-5">
                <a:solidFill>
                  <a:srgbClr val="000000"/>
                </a:solidFill>
                <a:latin typeface="Calibri" panose="02020603050405020304" pitchFamily="2"/>
              </a:rPr>
              <a:t>Hadoop </a:t>
            </a:r>
          </a:p>
          <a:p>
            <a:pPr marL="0" marR="0" indent="0" algn="l">
              <a:lnSpc>
                <a:spcPts val="1800"/>
              </a:lnSpc>
              <a:spcBef>
                <a:spcPts val="245"/>
              </a:spcBef>
              <a:spcAft>
                <a:spcPts val="0"/>
              </a:spcAft>
            </a:pPr>
            <a:r>
              <a:rPr lang="en-US" sz="1750" spc="-65">
                <a:solidFill>
                  <a:srgbClr val="000000"/>
                </a:solidFill>
                <a:latin typeface="Calibri" panose="02020603050405020304" pitchFamily="2"/>
              </a:rPr>
              <a:t>Ecosystem </a:t>
            </a:r>
          </a:p>
        </p:txBody>
      </p:sp>
      <p:sp>
        <p:nvSpPr>
          <p:cNvPr id="14" name="Text Placeholder 13"/>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normAutofit fontScale="97500"/>
          </a:bodyPr>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2"6 </a:t>
            </a:r>
          </a:p>
        </p:txBody>
      </p:sp>
      <p:cxnSp>
        <p:nvCxnSpPr>
          <p:cNvPr id="15" name="Straight Connector 14"/>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The Hadoop Ecosystem (3) </a:t>
            </a:r>
          </a:p>
        </p:txBody>
      </p:sp>
      <p:sp>
        <p:nvSpPr>
          <p:cNvPr id="3" name="Text Placeholder 2"/>
          <p:cNvSpPr>
            <a:spLocks noGrp="1"/>
          </p:cNvSpPr>
          <p:nvPr>
            <p:ph type="body" idx="10"/>
          </p:nvPr>
        </p:nvSpPr>
        <p:spPr>
          <a:xfrm>
            <a:off x="560705" y="1110615"/>
            <a:ext cx="7442200" cy="5116195"/>
          </a:xfrm>
          <a:prstGeom prst="rect">
            <a:avLst/>
          </a:prstGeom>
          <a:noFill/>
          <a:ln w="0" cmpd="sng">
            <a:noFill/>
            <a:prstDash val="solid"/>
          </a:ln>
        </p:spPr>
        <p:txBody>
          <a:bodyPr vert="horz" lIns="0" tIns="90805" rIns="0" bIns="0" anchor="t">
            <a:normAutofit/>
          </a:bodyPr>
          <a:lstStyle/>
          <a:p>
            <a:pPr marL="365760" marR="0" indent="182880" algn="l">
              <a:lnSpc>
                <a:spcPts val="2100"/>
              </a:lnSpc>
              <a:spcAft>
                <a:spcPts val="0"/>
              </a:spcAft>
              <a:buFont typeface="Symbol"/>
              <a:buChar char="·"/>
            </a:pPr>
            <a:r>
              <a:rPr lang="en-US" sz="1950" b="1" spc="-20">
                <a:solidFill>
                  <a:srgbClr val="000000"/>
                </a:solidFill>
                <a:latin typeface="Calibri" panose="02020603050405020304" pitchFamily="2"/>
              </a:rPr>
              <a:t>Ecosystem projects may be </a:t>
            </a:r>
          </a:p>
          <a:p>
            <a:pPr marL="365760" marR="0" indent="0" algn="l">
              <a:lnSpc>
                <a:spcPts val="2700"/>
              </a:lnSpc>
              <a:spcBef>
                <a:spcPts val="80"/>
              </a:spcBef>
              <a:spcAft>
                <a:spcPts val="0"/>
              </a:spcAft>
            </a:pP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Built on HDFS and MapReduce </a:t>
            </a:r>
            <a:b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Built on just HDFS </a:t>
            </a:r>
          </a:p>
          <a:p>
            <a:pPr marL="365760" marR="0" indent="0" algn="l">
              <a:lnSpc>
                <a:spcPts val="2200"/>
              </a:lnSpc>
              <a:spcBef>
                <a:spcPts val="47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Designed to integrate with or support Hadoop </a:t>
            </a:r>
          </a:p>
          <a:p>
            <a:pPr marL="365760" marR="0" indent="182880" algn="l">
              <a:lnSpc>
                <a:spcPts val="2700"/>
              </a:lnSpc>
              <a:spcBef>
                <a:spcPts val="1115"/>
              </a:spcBef>
              <a:spcAft>
                <a:spcPts val="0"/>
              </a:spcAft>
              <a:buFont typeface="Symbol"/>
              <a:buChar char="·"/>
            </a:pPr>
            <a:r>
              <a:rPr lang="en-US" sz="1950" b="1" spc="0">
                <a:solidFill>
                  <a:srgbClr val="000000"/>
                </a:solidFill>
                <a:latin typeface="Calibri" panose="02020603050405020304" pitchFamily="2"/>
              </a:rPr>
              <a:t>Most are Apache projects or Apache Incubator projects </a:t>
            </a:r>
            <a:r>
              <a:rPr lang="en-US" sz="1550" spc="0">
                <a:solidFill>
                  <a:srgbClr val="107FA7"/>
                </a:solidFill>
                <a:latin typeface="Arial" panose="02020603050405020304" pitchFamily="2"/>
              </a:rPr>
              <a:t>–</a:t>
            </a:r>
            <a:r>
              <a:rPr lang="en-US" sz="1950" spc="0">
                <a:solidFill>
                  <a:srgbClr val="000000"/>
                </a:solidFill>
                <a:latin typeface="Calibri" panose="02020603050405020304" pitchFamily="2"/>
              </a:rPr>
              <a:t> Some others are not managed by the Apache So</a:t>
            </a:r>
            <a:r>
              <a:rPr lang="en-US" sz="1850" spc="0">
                <a:solidFill>
                  <a:srgbClr val="000000"/>
                </a:solidFill>
                <a:latin typeface="Arial" panose="02020603050405020304" pitchFamily="2"/>
              </a:rPr>
              <a:t>ft</a:t>
            </a:r>
            <a:r>
              <a:rPr lang="en-US" sz="1950" spc="0">
                <a:solidFill>
                  <a:srgbClr val="000000"/>
                </a:solidFill>
                <a:latin typeface="Calibri" panose="02020603050405020304" pitchFamily="2"/>
              </a:rPr>
              <a:t>ware Founda</a:t>
            </a:r>
            <a:r>
              <a:rPr lang="en-US" sz="1850" spc="0">
                <a:solidFill>
                  <a:srgbClr val="000000"/>
                </a:solidFill>
                <a:latin typeface="Arial" panose="02020603050405020304" pitchFamily="2"/>
              </a:rPr>
              <a:t>ti</a:t>
            </a:r>
            <a:r>
              <a:rPr lang="en-US" sz="1950" spc="0">
                <a:solidFill>
                  <a:srgbClr val="000000"/>
                </a:solidFill>
                <a:latin typeface="Calibri" panose="02020603050405020304" pitchFamily="2"/>
              </a:rPr>
              <a:t>on </a:t>
            </a:r>
          </a:p>
          <a:p>
            <a:pPr marL="0" marR="0" indent="0" algn="ctr">
              <a:lnSpc>
                <a:spcPts val="2300"/>
              </a:lnSpc>
              <a:spcBef>
                <a:spcPts val="40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These are o</a:t>
            </a:r>
            <a:r>
              <a:rPr lang="en-US" sz="1850" spc="25">
                <a:solidFill>
                  <a:srgbClr val="000000"/>
                </a:solidFill>
                <a:latin typeface="Arial" panose="02020603050405020304" pitchFamily="2"/>
              </a:rPr>
              <a:t>ft</a:t>
            </a:r>
            <a:r>
              <a:rPr lang="en-US" sz="1950" spc="25">
                <a:solidFill>
                  <a:srgbClr val="000000"/>
                </a:solidFill>
                <a:latin typeface="Calibri" panose="02020603050405020304" pitchFamily="2"/>
              </a:rPr>
              <a:t>en hosted on GitHub or a similar repository </a:t>
            </a:r>
          </a:p>
          <a:p>
            <a:pPr marL="365760" marR="0" indent="182880" algn="l">
              <a:lnSpc>
                <a:spcPts val="2200"/>
              </a:lnSpc>
              <a:spcBef>
                <a:spcPts val="1595"/>
              </a:spcBef>
              <a:spcAft>
                <a:spcPts val="16160"/>
              </a:spcAft>
              <a:buFont typeface="Symbol"/>
              <a:buChar char="·"/>
            </a:pPr>
            <a:r>
              <a:rPr lang="en-US" sz="1950" b="1" spc="-15">
                <a:solidFill>
                  <a:srgbClr val="000000"/>
                </a:solidFill>
                <a:latin typeface="Calibri" panose="02020603050405020304" pitchFamily="2"/>
              </a:rPr>
              <a:t>Following is an introduc</a:t>
            </a:r>
            <a:r>
              <a:rPr lang="en-US" sz="1850" b="1" spc="-20">
                <a:solidFill>
                  <a:srgbClr val="000000"/>
                </a:solidFill>
                <a:latin typeface="Arial" panose="02020603050405020304" pitchFamily="2"/>
              </a:rPr>
              <a:t>ti</a:t>
            </a:r>
            <a:r>
              <a:rPr lang="en-US" sz="1950" b="1" spc="-15">
                <a:solidFill>
                  <a:srgbClr val="000000"/>
                </a:solidFill>
                <a:latin typeface="Calibri" panose="02020603050405020304" pitchFamily="2"/>
              </a:rPr>
              <a:t>on to some of the most significant projects </a:t>
            </a:r>
          </a:p>
        </p:txBody>
      </p:sp>
      <p:sp>
        <p:nvSpPr>
          <p:cNvPr id="6" name="Text Placeholder 5"/>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2"7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000"/>
              </a:lnSpc>
              <a:spcAft>
                <a:spcPts val="1390"/>
              </a:spcAft>
            </a:pPr>
            <a:r>
              <a:rPr lang="en-US" sz="1950" b="1" spc="15">
                <a:solidFill>
                  <a:srgbClr val="107FA7"/>
                </a:solidFill>
                <a:latin typeface="Calibri" panose="02020603050405020304" pitchFamily="2"/>
              </a:rPr>
              <a:t>The Hadoop Ecosystem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3210" rIns="0" bIns="0" anchor="t"/>
          <a:lstStyle/>
          <a:p>
            <a:pPr marL="137160" marR="0" indent="228600" algn="just">
              <a:lnSpc>
                <a:spcPts val="2300"/>
              </a:lnSpc>
              <a:spcAft>
                <a:spcPts val="0"/>
              </a:spcAft>
              <a:buFont typeface="Symbol"/>
              <a:buChar char="·"/>
            </a:pPr>
            <a:r>
              <a:rPr lang="en-US" sz="2000" spc="-10">
                <a:solidFill>
                  <a:srgbClr val="A6A6A6"/>
                </a:solidFill>
                <a:latin typeface="Calibri" panose="02020603050405020304" pitchFamily="2"/>
              </a:rPr>
              <a:t>Introduc</a:t>
            </a:r>
            <a:r>
              <a:rPr lang="en-US" sz="1950" spc="-10">
                <a:solidFill>
                  <a:srgbClr val="A6A6A6"/>
                </a:solidFill>
                <a:latin typeface="Arial" panose="02020603050405020304" pitchFamily="2"/>
              </a:rPr>
              <a:t>ti</a:t>
            </a:r>
            <a:r>
              <a:rPr lang="en-US" sz="2000" spc="-10">
                <a:solidFill>
                  <a:srgbClr val="A6A6A6"/>
                </a:solidFill>
                <a:latin typeface="Calibri" panose="02020603050405020304" pitchFamily="2"/>
              </a:rPr>
              <a:t>on </a:t>
            </a:r>
          </a:p>
          <a:p>
            <a:pPr marL="137160" marR="0" indent="228600" algn="just">
              <a:lnSpc>
                <a:spcPts val="2100"/>
              </a:lnSpc>
              <a:spcBef>
                <a:spcPts val="1350"/>
              </a:spcBef>
              <a:spcAft>
                <a:spcPts val="0"/>
              </a:spcAft>
              <a:buFont typeface="Symbol"/>
              <a:buChar char="·"/>
            </a:pPr>
            <a:r>
              <a:rPr lang="en-US" sz="1950" b="1" spc="10">
                <a:solidFill>
                  <a:srgbClr val="000000"/>
                </a:solidFill>
                <a:latin typeface="Calibri" panose="02020603050405020304" pitchFamily="2"/>
              </a:rPr>
              <a:t>Data Storage: HBase </a:t>
            </a:r>
          </a:p>
          <a:p>
            <a:pPr marL="137160" marR="0" indent="228600" algn="just">
              <a:lnSpc>
                <a:spcPts val="2300"/>
              </a:lnSpc>
              <a:spcBef>
                <a:spcPts val="1460"/>
              </a:spcBef>
              <a:spcAft>
                <a:spcPts val="0"/>
              </a:spcAft>
              <a:buFont typeface="Symbol"/>
              <a:buChar char="·"/>
            </a:pPr>
            <a:r>
              <a:rPr lang="en-US" sz="2000" spc="0">
                <a:solidFill>
                  <a:srgbClr val="A6A6A6"/>
                </a:solidFill>
                <a:latin typeface="Calibri" panose="02020603050405020304" pitchFamily="2"/>
              </a:rPr>
              <a:t>Data Integra</a:t>
            </a:r>
            <a:r>
              <a:rPr lang="en-US" sz="1950" spc="0">
                <a:solidFill>
                  <a:srgbClr val="A6A6A6"/>
                </a:solidFill>
                <a:latin typeface="Arial" panose="02020603050405020304" pitchFamily="2"/>
              </a:rPr>
              <a:t>ti</a:t>
            </a:r>
            <a:r>
              <a:rPr lang="en-US" sz="2000" spc="0">
                <a:solidFill>
                  <a:srgbClr val="A6A6A6"/>
                </a:solidFill>
                <a:latin typeface="Calibri" panose="02020603050405020304" pitchFamily="2"/>
              </a:rPr>
              <a:t>on: Flume and Sqoop </a:t>
            </a:r>
          </a:p>
          <a:p>
            <a:pPr marL="137160" marR="0" indent="228600" algn="just">
              <a:lnSpc>
                <a:spcPts val="2100"/>
              </a:lnSpc>
              <a:spcBef>
                <a:spcPts val="1340"/>
              </a:spcBef>
              <a:spcAft>
                <a:spcPts val="0"/>
              </a:spcAft>
              <a:buFont typeface="Symbol"/>
              <a:buChar char="·"/>
            </a:pPr>
            <a:r>
              <a:rPr lang="en-US" sz="2000" spc="-5">
                <a:solidFill>
                  <a:srgbClr val="A6A6A6"/>
                </a:solidFill>
                <a:latin typeface="Calibri" panose="02020603050405020304" pitchFamily="2"/>
              </a:rPr>
              <a:t>Data Processing: Spark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Data Analysis: Hive, Pig, and Impala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Workflow Engine: Oozie </a:t>
            </a:r>
          </a:p>
          <a:p>
            <a:pPr marL="137160" marR="0" indent="228600" algn="just">
              <a:lnSpc>
                <a:spcPts val="2100"/>
              </a:lnSpc>
              <a:spcBef>
                <a:spcPts val="1460"/>
              </a:spcBef>
              <a:spcAft>
                <a:spcPts val="8565"/>
              </a:spcAft>
              <a:buFont typeface="Symbol"/>
              <a:buChar char="·"/>
            </a:pPr>
            <a:r>
              <a:rPr lang="en-US" sz="2000" spc="-5">
                <a:solidFill>
                  <a:srgbClr val="A6A6A6"/>
                </a:solidFill>
                <a:latin typeface="Calibri" panose="02020603050405020304" pitchFamily="2"/>
              </a:rPr>
              <a:t>Machine Learning: Mahout </a:t>
            </a:r>
          </a:p>
        </p:txBody>
      </p:sp>
      <p:sp>
        <p:nvSpPr>
          <p:cNvPr id="7" name="Text Placeholder 6"/>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2"8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729730" y="1021080"/>
            <a:ext cx="1902460" cy="487680"/>
          </a:xfrm>
          <a:prstGeom prst="rect">
            <a:avLst/>
          </a:prstGeom>
        </p:spPr>
      </p:pic>
      <p:pic>
        <p:nvPicPr>
          <p:cNvPr id="8" name="Picture 7"/>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30">
                <a:solidFill>
                  <a:srgbClr val="107FA7"/>
                </a:solidFill>
                <a:latin typeface="Calibri" panose="02020603050405020304" pitchFamily="2"/>
              </a:rPr>
              <a:t>HBase </a:t>
            </a:r>
          </a:p>
        </p:txBody>
      </p:sp>
      <p:graphicFrame>
        <p:nvGraphicFramePr>
          <p:cNvPr id="4" name="Table 3"/>
          <p:cNvGraphicFramePr>
            <a:graphicFrameLocks noGrp="1"/>
          </p:cNvGraphicFramePr>
          <p:nvPr/>
        </p:nvGraphicFramePr>
        <p:xfrm>
          <a:off x="0" y="986790"/>
          <a:ext cx="9144000" cy="1802130"/>
        </p:xfrm>
        <a:graphic>
          <a:graphicData uri="http://schemas.openxmlformats.org/drawingml/2006/table">
            <a:tbl>
              <a:tblPr/>
              <a:tblGrid>
                <a:gridCol w="6729730">
                  <a:extLst>
                    <a:ext uri="{9D8B030D-6E8A-4147-A177-3AD203B41FA5}">
                      <a16:colId xmlns:a16="http://schemas.microsoft.com/office/drawing/2014/main" val="20000"/>
                    </a:ext>
                  </a:extLst>
                </a:gridCol>
                <a:gridCol w="2414270">
                  <a:extLst>
                    <a:ext uri="{9D8B030D-6E8A-4147-A177-3AD203B41FA5}">
                      <a16:colId xmlns:a16="http://schemas.microsoft.com/office/drawing/2014/main" val="20001"/>
                    </a:ext>
                  </a:extLst>
                </a:gridCol>
              </a:tblGrid>
              <a:tr h="1802130">
                <a:tc>
                  <a:txBody>
                    <a:bodyPr/>
                    <a:lstStyle/>
                    <a:p>
                      <a:pPr marL="548640" marR="0" indent="182880" algn="l">
                        <a:lnSpc>
                          <a:spcPts val="2300"/>
                        </a:lnSpc>
                        <a:spcBef>
                          <a:spcPts val="1690"/>
                        </a:spcBef>
                        <a:spcAft>
                          <a:spcPts val="0"/>
                        </a:spcAft>
                        <a:buFont typeface="Symbol"/>
                        <a:buChar char="·"/>
                      </a:pPr>
                      <a:r>
                        <a:rPr lang="en-US" sz="1950" b="1" spc="0">
                          <a:solidFill>
                            <a:srgbClr val="000000"/>
                          </a:solidFill>
                          <a:latin typeface="Calibri" panose="02020603050405020304" pitchFamily="2"/>
                        </a:rPr>
                        <a:t>HBase is the Hadoop database </a:t>
                      </a:r>
                    </a:p>
                    <a:p>
                      <a:pPr marL="548640" marR="0" indent="182880" algn="l">
                        <a:lnSpc>
                          <a:spcPts val="2300"/>
                        </a:lnSpc>
                        <a:spcBef>
                          <a:spcPts val="1525"/>
                        </a:spcBef>
                        <a:spcAft>
                          <a:spcPts val="0"/>
                        </a:spcAft>
                        <a:buFont typeface="Symbol"/>
                        <a:buChar char="·"/>
                      </a:pPr>
                      <a:r>
                        <a:rPr lang="en-US" sz="1950" b="1" spc="0">
                          <a:solidFill>
                            <a:srgbClr val="000000"/>
                          </a:solidFill>
                          <a:latin typeface="Calibri" panose="02020603050405020304" pitchFamily="2"/>
                        </a:rPr>
                        <a:t>A ‘NoSQL’ datastore </a:t>
                      </a:r>
                    </a:p>
                    <a:p>
                      <a:pPr marL="548640" marR="0" indent="182880" algn="l">
                        <a:lnSpc>
                          <a:spcPts val="2300"/>
                        </a:lnSpc>
                        <a:spcBef>
                          <a:spcPts val="1495"/>
                        </a:spcBef>
                        <a:spcAft>
                          <a:spcPts val="0"/>
                        </a:spcAft>
                        <a:buFont typeface="Symbol"/>
                        <a:buChar char="·"/>
                      </a:pPr>
                      <a:r>
                        <a:rPr lang="en-US" sz="1950" b="1" spc="0">
                          <a:solidFill>
                            <a:srgbClr val="000000"/>
                          </a:solidFill>
                          <a:latin typeface="Calibri" panose="02020603050405020304" pitchFamily="2"/>
                        </a:rPr>
                        <a:t>Can store massive amounts of data </a:t>
                      </a:r>
                    </a:p>
                    <a:p>
                      <a:pPr marL="914400" marR="0" indent="0" algn="l">
                        <a:lnSpc>
                          <a:spcPts val="2300"/>
                        </a:lnSpc>
                        <a:spcBef>
                          <a:spcPts val="34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Petabytes+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6" name="Text Placeholder 5"/>
          <p:cNvSpPr>
            <a:spLocks noGrp="1"/>
          </p:cNvSpPr>
          <p:nvPr>
            <p:ph type="body" idx="10"/>
          </p:nvPr>
        </p:nvSpPr>
        <p:spPr>
          <a:xfrm>
            <a:off x="0" y="2903220"/>
            <a:ext cx="9144000" cy="3323590"/>
          </a:xfrm>
          <a:prstGeom prst="rect">
            <a:avLst/>
          </a:prstGeom>
          <a:noFill/>
          <a:ln w="0" cmpd="sng">
            <a:noFill/>
            <a:prstDash val="solid"/>
          </a:ln>
        </p:spPr>
        <p:txBody>
          <a:bodyPr vert="horz" lIns="0" tIns="90805" rIns="0" bIns="0" anchor="t">
            <a:normAutofit/>
          </a:bodyPr>
          <a:lstStyle/>
          <a:p>
            <a:pPr marL="548640" marR="0" indent="182880" algn="l">
              <a:lnSpc>
                <a:spcPts val="2300"/>
              </a:lnSpc>
              <a:spcAft>
                <a:spcPts val="0"/>
              </a:spcAft>
              <a:buFont typeface="Symbol"/>
              <a:buChar char="·"/>
            </a:pPr>
            <a:r>
              <a:rPr lang="en-US" sz="1950" b="1" spc="-15">
                <a:solidFill>
                  <a:srgbClr val="000000"/>
                </a:solidFill>
                <a:latin typeface="Calibri" panose="02020603050405020304" pitchFamily="2"/>
              </a:rPr>
              <a:t>High write throughput </a:t>
            </a:r>
          </a:p>
          <a:p>
            <a:pPr marL="914400" marR="0" indent="0" algn="l">
              <a:lnSpc>
                <a:spcPts val="2300"/>
              </a:lnSpc>
              <a:spcBef>
                <a:spcPts val="315"/>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Scales to hundreds of thousands of inserts per second </a:t>
            </a:r>
          </a:p>
          <a:p>
            <a:pPr marL="548640" marR="0" indent="182880" algn="l">
              <a:lnSpc>
                <a:spcPts val="2300"/>
              </a:lnSpc>
              <a:spcBef>
                <a:spcPts val="1640"/>
              </a:spcBef>
              <a:spcAft>
                <a:spcPts val="0"/>
              </a:spcAft>
              <a:buFont typeface="Symbol"/>
              <a:buChar char="·"/>
            </a:pPr>
            <a:r>
              <a:rPr lang="en-US" sz="1950" b="1" spc="-15">
                <a:solidFill>
                  <a:srgbClr val="000000"/>
                </a:solidFill>
                <a:latin typeface="Calibri" panose="02020603050405020304" pitchFamily="2"/>
              </a:rPr>
              <a:t>Handles sparse data well </a:t>
            </a:r>
          </a:p>
          <a:p>
            <a:pPr marL="914400" marR="0" indent="0" algn="l">
              <a:lnSpc>
                <a:spcPts val="2300"/>
              </a:lnSpc>
              <a:spcBef>
                <a:spcPts val="315"/>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No wasted spaces for empty columns in a row </a:t>
            </a:r>
          </a:p>
          <a:p>
            <a:pPr marL="548640" marR="0" indent="182880" algn="l">
              <a:lnSpc>
                <a:spcPts val="2300"/>
              </a:lnSpc>
              <a:spcBef>
                <a:spcPts val="1635"/>
              </a:spcBef>
              <a:spcAft>
                <a:spcPts val="0"/>
              </a:spcAft>
              <a:buFont typeface="Symbol"/>
              <a:buChar char="·"/>
            </a:pPr>
            <a:r>
              <a:rPr lang="en-US" sz="1950" b="1" spc="-20">
                <a:solidFill>
                  <a:srgbClr val="000000"/>
                </a:solidFill>
                <a:latin typeface="Calibri" panose="02020603050405020304" pitchFamily="2"/>
              </a:rPr>
              <a:t>Limited access model </a:t>
            </a:r>
          </a:p>
          <a:p>
            <a:pPr marL="914400" marR="1737360" indent="0" algn="l">
              <a:lnSpc>
                <a:spcPts val="2700"/>
              </a:lnSpc>
              <a:spcBef>
                <a:spcPts val="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Op</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mized for lookup of a row by key rather than full queries </a:t>
            </a: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No transac</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ons: single row opera</a:t>
            </a:r>
            <a:r>
              <a:rPr lang="en-US" sz="1800" spc="0">
                <a:solidFill>
                  <a:srgbClr val="000000"/>
                </a:solidFill>
                <a:latin typeface="Arial" panose="02020603050405020304" pitchFamily="2"/>
              </a:rPr>
              <a:t>ti</a:t>
            </a:r>
            <a:r>
              <a:rPr lang="en-US" sz="2000" spc="0">
                <a:solidFill>
                  <a:srgbClr val="000000"/>
                </a:solidFill>
                <a:latin typeface="Calibri" panose="02020603050405020304" pitchFamily="2"/>
              </a:rPr>
              <a:t>ons only </a:t>
            </a:r>
          </a:p>
          <a:p>
            <a:pPr marL="914400" marR="0" indent="0" algn="l">
              <a:lnSpc>
                <a:spcPts val="2300"/>
              </a:lnSpc>
              <a:spcBef>
                <a:spcPts val="405"/>
              </a:spcBef>
              <a:spcAft>
                <a:spcPts val="211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Only one column (the ‘row key’) is indexed </a:t>
            </a:r>
          </a:p>
        </p:txBody>
      </p:sp>
      <p:sp>
        <p:nvSpPr>
          <p:cNvPr id="9" name="Text Placeholder 8"/>
          <p:cNvSpPr>
            <a:spLocks noGrp="1"/>
          </p:cNvSpPr>
          <p:nvPr>
            <p:ph type="body" idx="10"/>
          </p:nvPr>
        </p:nvSpPr>
        <p:spPr>
          <a:xfrm>
            <a:off x="1892935" y="6408420"/>
            <a:ext cx="6830695" cy="201295"/>
          </a:xfrm>
          <a:prstGeom prst="rect">
            <a:avLst/>
          </a:prstGeom>
          <a:noFill/>
          <a:ln w="0" cmpd="sng">
            <a:noFill/>
            <a:prstDash val="solid"/>
          </a:ln>
        </p:spPr>
        <p:txBody>
          <a:bodyPr vert="horz" lIns="0" tIns="16510" rIns="0" bIns="0" anchor="t"/>
          <a:lstStyle/>
          <a:p>
            <a:pPr marL="0" marR="0" indent="0" algn="l">
              <a:lnSpc>
                <a:spcPts val="1300"/>
              </a:lnSpc>
              <a:spcAft>
                <a:spcPts val="125"/>
              </a:spcAft>
              <a:tabLst>
                <a:tab pos="681228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050" b="1" spc="0">
                <a:solidFill>
                  <a:srgbClr val="FFFFFF"/>
                </a:solidFill>
                <a:latin typeface="Calibri" panose="02020603050405020304" pitchFamily="2"/>
              </a:rPr>
              <a:t>2"9 </a:t>
            </a:r>
          </a:p>
        </p:txBody>
      </p:sp>
      <p:cxnSp>
        <p:nvCxnSpPr>
          <p:cNvPr id="10" name="Straight Connector 9"/>
          <p:cNvCxnSpPr/>
          <p:nvPr/>
        </p:nvCxnSpPr>
        <p:spPr>
          <a:xfrm>
            <a:off x="457200" y="990600"/>
            <a:ext cx="6230620" cy="0"/>
          </a:xfrm>
          <a:prstGeom prst="line">
            <a:avLst/>
          </a:prstGeom>
          <a:ln w="6350" cmpd="sng">
            <a:solidFill>
              <a:srgbClr val="AEAEAE"/>
            </a:solidFill>
          </a:ln>
        </p:spPr>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normAutofit fontScale="95000"/>
          </a:bodyPr>
          <a:lstStyle/>
          <a:p>
            <a:pPr marL="457200" marR="0" indent="0" algn="l">
              <a:lnSpc>
                <a:spcPts val="2700"/>
              </a:lnSpc>
              <a:spcAft>
                <a:spcPts val="1290"/>
              </a:spcAft>
            </a:pPr>
            <a:r>
              <a:rPr lang="en-US" sz="2350" spc="20">
                <a:solidFill>
                  <a:srgbClr val="107FA7"/>
                </a:solidFill>
                <a:latin typeface="Calibri" panose="02020603050405020304" pitchFamily="2"/>
              </a:rPr>
              <a:t>HBase vs Tradi</a:t>
            </a:r>
            <a:r>
              <a:rPr lang="en-US" sz="2200" spc="20">
                <a:solidFill>
                  <a:srgbClr val="107FA7"/>
                </a:solidFill>
                <a:latin typeface="Arial" panose="02020603050405020304" pitchFamily="2"/>
              </a:rPr>
              <a:t>ti</a:t>
            </a:r>
            <a:r>
              <a:rPr lang="en-US" sz="2350" spc="20">
                <a:solidFill>
                  <a:srgbClr val="107FA7"/>
                </a:solidFill>
                <a:latin typeface="Calibri" panose="02020603050405020304" pitchFamily="2"/>
              </a:rPr>
              <a:t>onal RDBMSs </a:t>
            </a:r>
          </a:p>
        </p:txBody>
      </p:sp>
      <p:graphicFrame>
        <p:nvGraphicFramePr>
          <p:cNvPr id="4" name="Table 3"/>
          <p:cNvGraphicFramePr>
            <a:graphicFrameLocks noGrp="1"/>
          </p:cNvGraphicFramePr>
          <p:nvPr/>
        </p:nvGraphicFramePr>
        <p:xfrm>
          <a:off x="0" y="1179830"/>
          <a:ext cx="9144000" cy="4492625"/>
        </p:xfrm>
        <a:graphic>
          <a:graphicData uri="http://schemas.openxmlformats.org/drawingml/2006/table">
            <a:tbl>
              <a:tblPr/>
              <a:tblGrid>
                <a:gridCol w="2971800">
                  <a:extLst>
                    <a:ext uri="{9D8B030D-6E8A-4147-A177-3AD203B41FA5}">
                      <a16:colId xmlns:a16="http://schemas.microsoft.com/office/drawing/2014/main" val="20000"/>
                    </a:ext>
                  </a:extLst>
                </a:gridCol>
                <a:gridCol w="2999105">
                  <a:extLst>
                    <a:ext uri="{9D8B030D-6E8A-4147-A177-3AD203B41FA5}">
                      <a16:colId xmlns:a16="http://schemas.microsoft.com/office/drawing/2014/main" val="20001"/>
                    </a:ext>
                  </a:extLst>
                </a:gridCol>
                <a:gridCol w="3173095">
                  <a:extLst>
                    <a:ext uri="{9D8B030D-6E8A-4147-A177-3AD203B41FA5}">
                      <a16:colId xmlns:a16="http://schemas.microsoft.com/office/drawing/2014/main" val="20002"/>
                    </a:ext>
                  </a:extLst>
                </a:gridCol>
              </a:tblGrid>
              <a:tr h="530225">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2DA6C9"/>
                    </a:solidFill>
                  </a:tcPr>
                </a:tc>
                <a:tc>
                  <a:txBody>
                    <a:bodyPr/>
                    <a:lstStyle/>
                    <a:p>
                      <a:pPr marL="0" marR="1030605" indent="0" algn="r">
                        <a:lnSpc>
                          <a:spcPts val="2600"/>
                        </a:lnSpc>
                        <a:spcBef>
                          <a:spcPts val="695"/>
                        </a:spcBef>
                        <a:spcAft>
                          <a:spcPts val="830"/>
                        </a:spcAft>
                      </a:pPr>
                      <a:r>
                        <a:rPr lang="en-US" sz="2350" b="1" spc="0">
                          <a:solidFill>
                            <a:srgbClr val="FFFFFF"/>
                          </a:solidFill>
                          <a:latin typeface="Calibri" panose="02020603050405020304" pitchFamily="2"/>
                        </a:rPr>
                        <a:t>RDBMS </a:t>
                      </a:r>
                    </a:p>
                  </a:txBody>
                  <a:tcPr marL="0" marR="0" marT="0" marB="0" anchor="ctr">
                    <a:lnL w="0" cmpd="sng">
                      <a:noFill/>
                      <a:prstDash val="solid"/>
                    </a:lnL>
                    <a:lnR w="0" cmpd="sng">
                      <a:noFill/>
                      <a:prstDash val="solid"/>
                    </a:lnR>
                    <a:lnT w="0" cmpd="sng">
                      <a:noFill/>
                      <a:prstDash val="solid"/>
                    </a:lnT>
                    <a:lnB w="0" cmpd="sng">
                      <a:noFill/>
                      <a:prstDash val="solid"/>
                    </a:lnB>
                    <a:solidFill>
                      <a:srgbClr val="2DA6C9"/>
                    </a:solidFill>
                  </a:tcPr>
                </a:tc>
                <a:tc>
                  <a:txBody>
                    <a:bodyPr/>
                    <a:lstStyle/>
                    <a:p>
                      <a:pPr marL="0" marR="1405255" indent="0" algn="r">
                        <a:lnSpc>
                          <a:spcPts val="2600"/>
                        </a:lnSpc>
                        <a:spcBef>
                          <a:spcPts val="695"/>
                        </a:spcBef>
                        <a:spcAft>
                          <a:spcPts val="830"/>
                        </a:spcAft>
                      </a:pPr>
                      <a:r>
                        <a:rPr lang="en-US" sz="2350" b="1" spc="0">
                          <a:solidFill>
                            <a:srgbClr val="FFFFFF"/>
                          </a:solidFill>
                          <a:latin typeface="Calibri" panose="02020603050405020304" pitchFamily="2"/>
                        </a:rPr>
                        <a:t>HBase </a:t>
                      </a:r>
                    </a:p>
                  </a:txBody>
                  <a:tcPr marL="0" marR="0" marT="0" marB="0" anchor="ctr">
                    <a:lnL w="0" cmpd="sng">
                      <a:noFill/>
                      <a:prstDash val="solid"/>
                    </a:lnL>
                    <a:lnR w="0" cmpd="sng">
                      <a:noFill/>
                      <a:prstDash val="solid"/>
                    </a:lnR>
                    <a:lnT w="0" cmpd="sng">
                      <a:noFill/>
                      <a:prstDash val="solid"/>
                    </a:lnT>
                    <a:lnB w="0" cmpd="sng">
                      <a:noFill/>
                      <a:prstDash val="solid"/>
                    </a:lnB>
                    <a:solidFill>
                      <a:srgbClr val="2DA6C9"/>
                    </a:solidFill>
                  </a:tcPr>
                </a:tc>
                <a:extLst>
                  <a:ext uri="{0D108BD9-81ED-4DB2-BD59-A6C34878D82A}">
                    <a16:rowId xmlns:a16="http://schemas.microsoft.com/office/drawing/2014/main" val="10000"/>
                  </a:ext>
                </a:extLst>
              </a:tr>
              <a:tr h="539750">
                <a:tc>
                  <a:txBody>
                    <a:bodyPr/>
                    <a:lstStyle/>
                    <a:p>
                      <a:pPr marL="539750" marR="0" indent="0" algn="l">
                        <a:lnSpc>
                          <a:spcPts val="1800"/>
                        </a:lnSpc>
                        <a:spcBef>
                          <a:spcPts val="655"/>
                        </a:spcBef>
                        <a:spcAft>
                          <a:spcPts val="1750"/>
                        </a:spcAft>
                      </a:pPr>
                      <a:r>
                        <a:rPr lang="en-US" sz="1750" b="1" spc="0">
                          <a:solidFill>
                            <a:srgbClr val="000000"/>
                          </a:solidFill>
                          <a:latin typeface="Calibri" panose="02020603050405020304" pitchFamily="2"/>
                        </a:rPr>
                        <a:t>Data layout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97790" marR="0" indent="0" algn="l">
                        <a:lnSpc>
                          <a:spcPts val="1800"/>
                        </a:lnSpc>
                        <a:spcBef>
                          <a:spcPts val="655"/>
                        </a:spcBef>
                        <a:spcAft>
                          <a:spcPts val="1765"/>
                        </a:spcAft>
                      </a:pPr>
                      <a:r>
                        <a:rPr lang="en-US" sz="1750" spc="0">
                          <a:solidFill>
                            <a:srgbClr val="000000"/>
                          </a:solidFill>
                          <a:latin typeface="Calibri" panose="02020603050405020304" pitchFamily="2"/>
                        </a:rPr>
                        <a:t>Row/oriented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100965" marR="0" indent="0" algn="l">
                        <a:lnSpc>
                          <a:spcPts val="1800"/>
                        </a:lnSpc>
                        <a:spcBef>
                          <a:spcPts val="655"/>
                        </a:spcBef>
                        <a:spcAft>
                          <a:spcPts val="1765"/>
                        </a:spcAft>
                      </a:pPr>
                      <a:r>
                        <a:rPr lang="en-US" sz="1750" spc="0">
                          <a:solidFill>
                            <a:srgbClr val="000000"/>
                          </a:solidFill>
                          <a:latin typeface="Calibri" panose="02020603050405020304" pitchFamily="2"/>
                        </a:rPr>
                        <a:t>Column/oriented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extLst>
                  <a:ext uri="{0D108BD9-81ED-4DB2-BD59-A6C34878D82A}">
                    <a16:rowId xmlns:a16="http://schemas.microsoft.com/office/drawing/2014/main" val="10001"/>
                  </a:ext>
                </a:extLst>
              </a:tr>
              <a:tr h="536575">
                <a:tc>
                  <a:txBody>
                    <a:bodyPr/>
                    <a:lstStyle/>
                    <a:p>
                      <a:pPr marL="539750" marR="0" indent="0" algn="l">
                        <a:lnSpc>
                          <a:spcPts val="1900"/>
                        </a:lnSpc>
                        <a:spcBef>
                          <a:spcPts val="650"/>
                        </a:spcBef>
                        <a:spcAft>
                          <a:spcPts val="1625"/>
                        </a:spcAft>
                      </a:pPr>
                      <a:r>
                        <a:rPr lang="en-US" sz="1750" b="1" spc="0">
                          <a:solidFill>
                            <a:srgbClr val="000000"/>
                          </a:solidFill>
                          <a:latin typeface="Calibri" panose="02020603050405020304" pitchFamily="2"/>
                        </a:rPr>
                        <a:t>Transac</a:t>
                      </a:r>
                      <a:r>
                        <a:rPr lang="en-US" sz="1600" b="1" spc="0">
                          <a:solidFill>
                            <a:srgbClr val="000000"/>
                          </a:solidFill>
                          <a:latin typeface="Arial" panose="02020603050405020304" pitchFamily="2"/>
                        </a:rPr>
                        <a:t>ti</a:t>
                      </a:r>
                      <a:r>
                        <a:rPr lang="en-US" sz="1750" b="1" spc="0">
                          <a:solidFill>
                            <a:srgbClr val="000000"/>
                          </a:solidFill>
                          <a:latin typeface="Calibri" panose="02020603050405020304" pitchFamily="2"/>
                        </a:rPr>
                        <a:t>ons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tc>
                  <a:txBody>
                    <a:bodyPr/>
                    <a:lstStyle/>
                    <a:p>
                      <a:pPr marL="97790" marR="0" indent="0" algn="l">
                        <a:lnSpc>
                          <a:spcPts val="1800"/>
                        </a:lnSpc>
                        <a:spcBef>
                          <a:spcPts val="650"/>
                        </a:spcBef>
                        <a:spcAft>
                          <a:spcPts val="1695"/>
                        </a:spcAft>
                      </a:pPr>
                      <a:r>
                        <a:rPr lang="en-US" sz="1750" spc="0">
                          <a:solidFill>
                            <a:srgbClr val="008000"/>
                          </a:solidFill>
                          <a:latin typeface="Calibri" panose="02020603050405020304" pitchFamily="2"/>
                        </a:rPr>
                        <a:t>Yes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tc>
                  <a:txBody>
                    <a:bodyPr/>
                    <a:lstStyle/>
                    <a:p>
                      <a:pPr marL="100965" marR="0" indent="0" algn="l">
                        <a:lnSpc>
                          <a:spcPts val="1800"/>
                        </a:lnSpc>
                        <a:spcBef>
                          <a:spcPts val="650"/>
                        </a:spcBef>
                        <a:spcAft>
                          <a:spcPts val="1675"/>
                        </a:spcAft>
                      </a:pPr>
                      <a:r>
                        <a:rPr lang="en-US" sz="1750" spc="0">
                          <a:solidFill>
                            <a:srgbClr val="FF0000"/>
                          </a:solidFill>
                          <a:latin typeface="Calibri" panose="02020603050405020304" pitchFamily="2"/>
                        </a:rPr>
                        <a:t>Single row only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extLst>
                  <a:ext uri="{0D108BD9-81ED-4DB2-BD59-A6C34878D82A}">
                    <a16:rowId xmlns:a16="http://schemas.microsoft.com/office/drawing/2014/main" val="10002"/>
                  </a:ext>
                </a:extLst>
              </a:tr>
              <a:tr h="640080">
                <a:tc>
                  <a:txBody>
                    <a:bodyPr/>
                    <a:lstStyle/>
                    <a:p>
                      <a:pPr marL="539750" marR="0" indent="0" algn="l">
                        <a:lnSpc>
                          <a:spcPts val="1800"/>
                        </a:lnSpc>
                        <a:spcBef>
                          <a:spcPts val="650"/>
                        </a:spcBef>
                        <a:spcAft>
                          <a:spcPts val="2495"/>
                        </a:spcAft>
                      </a:pPr>
                      <a:r>
                        <a:rPr lang="en-US" sz="1750" b="1" spc="0">
                          <a:solidFill>
                            <a:srgbClr val="000000"/>
                          </a:solidFill>
                          <a:latin typeface="Calibri" panose="02020603050405020304" pitchFamily="2"/>
                        </a:rPr>
                        <a:t>Query language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97790" marR="0" indent="0" algn="l">
                        <a:lnSpc>
                          <a:spcPts val="1800"/>
                        </a:lnSpc>
                        <a:spcBef>
                          <a:spcPts val="650"/>
                        </a:spcBef>
                        <a:spcAft>
                          <a:spcPts val="2510"/>
                        </a:spcAft>
                      </a:pPr>
                      <a:r>
                        <a:rPr lang="en-US" sz="1750" spc="0">
                          <a:solidFill>
                            <a:srgbClr val="008000"/>
                          </a:solidFill>
                          <a:latin typeface="Calibri" panose="02020603050405020304" pitchFamily="2"/>
                        </a:rPr>
                        <a:t>SQL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91440" marR="0" indent="0" algn="l">
                        <a:lnSpc>
                          <a:spcPts val="1800"/>
                        </a:lnSpc>
                        <a:spcBef>
                          <a:spcPts val="650"/>
                        </a:spcBef>
                        <a:spcAft>
                          <a:spcPts val="0"/>
                        </a:spcAft>
                      </a:pPr>
                      <a:r>
                        <a:rPr lang="en-US" sz="1750" spc="0">
                          <a:solidFill>
                            <a:srgbClr val="FF0000"/>
                          </a:solidFill>
                          <a:latin typeface="Calibri" panose="02020603050405020304" pitchFamily="2"/>
                        </a:rPr>
                        <a:t>get/put/scan</a:t>
                      </a:r>
                      <a:r>
                        <a:rPr lang="en-US" sz="1750" spc="0">
                          <a:solidFill>
                            <a:srgbClr val="008000"/>
                          </a:solidFill>
                          <a:latin typeface="Calibri" panose="02020603050405020304" pitchFamily="2"/>
                        </a:rPr>
                        <a:t> (or use Hive </a:t>
                      </a:r>
                    </a:p>
                    <a:p>
                      <a:pPr marL="91440" marR="0" indent="0" algn="l">
                        <a:lnSpc>
                          <a:spcPts val="1800"/>
                        </a:lnSpc>
                        <a:spcBef>
                          <a:spcPts val="250"/>
                        </a:spcBef>
                        <a:spcAft>
                          <a:spcPts val="405"/>
                        </a:spcAft>
                      </a:pPr>
                      <a:r>
                        <a:rPr lang="en-US" sz="1750" spc="0">
                          <a:solidFill>
                            <a:srgbClr val="008000"/>
                          </a:solidFill>
                          <a:latin typeface="Calibri" panose="02020603050405020304" pitchFamily="2"/>
                        </a:rPr>
                        <a:t>or Impala)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extLst>
                  <a:ext uri="{0D108BD9-81ED-4DB2-BD59-A6C34878D82A}">
                    <a16:rowId xmlns:a16="http://schemas.microsoft.com/office/drawing/2014/main" val="10003"/>
                  </a:ext>
                </a:extLst>
              </a:tr>
              <a:tr h="535940">
                <a:tc>
                  <a:txBody>
                    <a:bodyPr/>
                    <a:lstStyle/>
                    <a:p>
                      <a:pPr marL="539750" marR="0" indent="0" algn="l">
                        <a:lnSpc>
                          <a:spcPts val="1800"/>
                        </a:lnSpc>
                        <a:spcBef>
                          <a:spcPts val="650"/>
                        </a:spcBef>
                        <a:spcAft>
                          <a:spcPts val="1705"/>
                        </a:spcAft>
                      </a:pPr>
                      <a:r>
                        <a:rPr lang="en-US" sz="1750" b="1" spc="0">
                          <a:solidFill>
                            <a:srgbClr val="000000"/>
                          </a:solidFill>
                          <a:latin typeface="Calibri" panose="02020603050405020304" pitchFamily="2"/>
                        </a:rPr>
                        <a:t>Security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tc>
                  <a:txBody>
                    <a:bodyPr/>
                    <a:lstStyle/>
                    <a:p>
                      <a:pPr marL="97790" marR="0" indent="0" algn="l">
                        <a:lnSpc>
                          <a:spcPts val="1900"/>
                        </a:lnSpc>
                        <a:spcBef>
                          <a:spcPts val="650"/>
                        </a:spcBef>
                        <a:spcAft>
                          <a:spcPts val="1650"/>
                        </a:spcAft>
                      </a:pPr>
                      <a:r>
                        <a:rPr lang="en-US" sz="1750" spc="0">
                          <a:solidFill>
                            <a:srgbClr val="000000"/>
                          </a:solidFill>
                          <a:latin typeface="Calibri" panose="02020603050405020304" pitchFamily="2"/>
                        </a:rPr>
                        <a:t>Authen</a:t>
                      </a:r>
                      <a:r>
                        <a:rPr lang="en-US" sz="1600" spc="0">
                          <a:solidFill>
                            <a:srgbClr val="000000"/>
                          </a:solidFill>
                          <a:latin typeface="Arial" panose="02020603050405020304" pitchFamily="2"/>
                        </a:rPr>
                        <a:t>ti</a:t>
                      </a:r>
                      <a:r>
                        <a:rPr lang="en-US" sz="1750" spc="0">
                          <a:solidFill>
                            <a:srgbClr val="000000"/>
                          </a:solidFill>
                          <a:latin typeface="Calibri" panose="02020603050405020304" pitchFamily="2"/>
                        </a:rPr>
                        <a:t>ca</a:t>
                      </a:r>
                      <a:r>
                        <a:rPr lang="en-US" sz="1600" spc="0">
                          <a:solidFill>
                            <a:srgbClr val="000000"/>
                          </a:solidFill>
                          <a:latin typeface="Arial" panose="02020603050405020304" pitchFamily="2"/>
                        </a:rPr>
                        <a:t>ti</a:t>
                      </a:r>
                      <a:r>
                        <a:rPr lang="en-US" sz="1750" spc="0">
                          <a:solidFill>
                            <a:srgbClr val="000000"/>
                          </a:solidFill>
                          <a:latin typeface="Calibri" panose="02020603050405020304" pitchFamily="2"/>
                        </a:rPr>
                        <a:t>on/Authoriza</a:t>
                      </a:r>
                      <a:r>
                        <a:rPr lang="en-US" sz="1600" spc="0">
                          <a:solidFill>
                            <a:srgbClr val="000000"/>
                          </a:solidFill>
                          <a:latin typeface="Arial" panose="02020603050405020304" pitchFamily="2"/>
                        </a:rPr>
                        <a:t>ti</a:t>
                      </a:r>
                      <a:r>
                        <a:rPr lang="en-US" sz="1750" spc="0">
                          <a:solidFill>
                            <a:srgbClr val="000000"/>
                          </a:solidFill>
                          <a:latin typeface="Calibri" panose="02020603050405020304" pitchFamily="2"/>
                        </a:rPr>
                        <a:t>on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tc>
                  <a:txBody>
                    <a:bodyPr/>
                    <a:lstStyle/>
                    <a:p>
                      <a:pPr marL="100965" marR="0" indent="0" algn="l">
                        <a:lnSpc>
                          <a:spcPts val="1800"/>
                        </a:lnSpc>
                        <a:spcBef>
                          <a:spcPts val="650"/>
                        </a:spcBef>
                        <a:spcAft>
                          <a:spcPts val="1720"/>
                        </a:spcAft>
                      </a:pPr>
                      <a:r>
                        <a:rPr lang="en-US" sz="1750" spc="0">
                          <a:solidFill>
                            <a:srgbClr val="000000"/>
                          </a:solidFill>
                          <a:latin typeface="Calibri" panose="02020603050405020304" pitchFamily="2"/>
                        </a:rPr>
                        <a:t>Kerberos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extLst>
                  <a:ext uri="{0D108BD9-81ED-4DB2-BD59-A6C34878D82A}">
                    <a16:rowId xmlns:a16="http://schemas.microsoft.com/office/drawing/2014/main" val="10004"/>
                  </a:ext>
                </a:extLst>
              </a:tr>
              <a:tr h="536575">
                <a:tc>
                  <a:txBody>
                    <a:bodyPr/>
                    <a:lstStyle/>
                    <a:p>
                      <a:pPr marL="539750" marR="0" indent="0" algn="l">
                        <a:lnSpc>
                          <a:spcPts val="1800"/>
                        </a:lnSpc>
                        <a:spcBef>
                          <a:spcPts val="655"/>
                        </a:spcBef>
                        <a:spcAft>
                          <a:spcPts val="1735"/>
                        </a:spcAft>
                      </a:pPr>
                      <a:r>
                        <a:rPr lang="en-US" sz="1750" b="1" spc="0">
                          <a:solidFill>
                            <a:srgbClr val="000000"/>
                          </a:solidFill>
                          <a:latin typeface="Calibri" panose="02020603050405020304" pitchFamily="2"/>
                        </a:rPr>
                        <a:t>Indexes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97790" marR="0" indent="0" algn="l">
                        <a:lnSpc>
                          <a:spcPts val="1800"/>
                        </a:lnSpc>
                        <a:spcBef>
                          <a:spcPts val="655"/>
                        </a:spcBef>
                        <a:spcAft>
                          <a:spcPts val="1725"/>
                        </a:spcAft>
                      </a:pPr>
                      <a:r>
                        <a:rPr lang="en-US" sz="1750" spc="0">
                          <a:solidFill>
                            <a:srgbClr val="008000"/>
                          </a:solidFill>
                          <a:latin typeface="Calibri" panose="02020603050405020304" pitchFamily="2"/>
                        </a:rPr>
                        <a:t>Any column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100965" marR="0" indent="0" algn="l">
                        <a:lnSpc>
                          <a:spcPts val="1800"/>
                        </a:lnSpc>
                        <a:spcBef>
                          <a:spcPts val="655"/>
                        </a:spcBef>
                        <a:spcAft>
                          <a:spcPts val="1725"/>
                        </a:spcAft>
                      </a:pPr>
                      <a:r>
                        <a:rPr lang="en-US" sz="1750" spc="0">
                          <a:solidFill>
                            <a:srgbClr val="FF0000"/>
                          </a:solidFill>
                          <a:latin typeface="Calibri" panose="02020603050405020304" pitchFamily="2"/>
                        </a:rPr>
                        <a:t>Row/key only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extLst>
                  <a:ext uri="{0D108BD9-81ED-4DB2-BD59-A6C34878D82A}">
                    <a16:rowId xmlns:a16="http://schemas.microsoft.com/office/drawing/2014/main" val="10005"/>
                  </a:ext>
                </a:extLst>
              </a:tr>
              <a:tr h="539750">
                <a:tc>
                  <a:txBody>
                    <a:bodyPr/>
                    <a:lstStyle/>
                    <a:p>
                      <a:pPr marL="539750" marR="0" indent="0" algn="l">
                        <a:lnSpc>
                          <a:spcPts val="1800"/>
                        </a:lnSpc>
                        <a:spcBef>
                          <a:spcPts val="655"/>
                        </a:spcBef>
                        <a:spcAft>
                          <a:spcPts val="1760"/>
                        </a:spcAft>
                      </a:pPr>
                      <a:r>
                        <a:rPr lang="en-US" sz="1750" b="1" spc="0">
                          <a:solidFill>
                            <a:srgbClr val="000000"/>
                          </a:solidFill>
                          <a:latin typeface="Calibri" panose="02020603050405020304" pitchFamily="2"/>
                        </a:rPr>
                        <a:t>Max data size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tc>
                  <a:txBody>
                    <a:bodyPr/>
                    <a:lstStyle/>
                    <a:p>
                      <a:pPr marL="97790" marR="0" indent="0" algn="l">
                        <a:lnSpc>
                          <a:spcPts val="1800"/>
                        </a:lnSpc>
                        <a:spcBef>
                          <a:spcPts val="655"/>
                        </a:spcBef>
                        <a:spcAft>
                          <a:spcPts val="1765"/>
                        </a:spcAft>
                      </a:pPr>
                      <a:r>
                        <a:rPr lang="en-US" sz="1750" spc="0">
                          <a:solidFill>
                            <a:srgbClr val="FF0000"/>
                          </a:solidFill>
                          <a:latin typeface="Calibri" panose="02020603050405020304" pitchFamily="2"/>
                        </a:rPr>
                        <a:t>TBs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tc>
                  <a:txBody>
                    <a:bodyPr/>
                    <a:lstStyle/>
                    <a:p>
                      <a:pPr marL="100965" marR="0" indent="0" algn="l">
                        <a:lnSpc>
                          <a:spcPts val="1800"/>
                        </a:lnSpc>
                        <a:spcBef>
                          <a:spcPts val="655"/>
                        </a:spcBef>
                        <a:spcAft>
                          <a:spcPts val="1765"/>
                        </a:spcAft>
                      </a:pPr>
                      <a:r>
                        <a:rPr lang="en-US" sz="1750" spc="0">
                          <a:solidFill>
                            <a:srgbClr val="008000"/>
                          </a:solidFill>
                          <a:latin typeface="Calibri" panose="02020603050405020304" pitchFamily="2"/>
                        </a:rPr>
                        <a:t>PB+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extLst>
                  <a:ext uri="{0D108BD9-81ED-4DB2-BD59-A6C34878D82A}">
                    <a16:rowId xmlns:a16="http://schemas.microsoft.com/office/drawing/2014/main" val="10006"/>
                  </a:ext>
                </a:extLst>
              </a:tr>
              <a:tr h="633730">
                <a:tc>
                  <a:txBody>
                    <a:bodyPr/>
                    <a:lstStyle/>
                    <a:p>
                      <a:pPr marL="548640" marR="0" indent="0" algn="l">
                        <a:lnSpc>
                          <a:spcPts val="1800"/>
                        </a:lnSpc>
                        <a:spcBef>
                          <a:spcPts val="650"/>
                        </a:spcBef>
                        <a:spcAft>
                          <a:spcPts val="0"/>
                        </a:spcAft>
                      </a:pPr>
                      <a:r>
                        <a:rPr lang="en-US" sz="1750" b="1" spc="0">
                          <a:solidFill>
                            <a:srgbClr val="000000"/>
                          </a:solidFill>
                          <a:latin typeface="Calibri" panose="02020603050405020304" pitchFamily="2"/>
                        </a:rPr>
                        <a:t>Read/write throughput </a:t>
                      </a:r>
                    </a:p>
                    <a:p>
                      <a:pPr marL="548640" marR="0" indent="0" algn="l">
                        <a:lnSpc>
                          <a:spcPts val="1800"/>
                        </a:lnSpc>
                        <a:spcBef>
                          <a:spcPts val="245"/>
                        </a:spcBef>
                        <a:spcAft>
                          <a:spcPts val="385"/>
                        </a:spcAft>
                      </a:pPr>
                      <a:r>
                        <a:rPr lang="en-US" sz="1750" b="1" spc="0">
                          <a:solidFill>
                            <a:srgbClr val="000000"/>
                          </a:solidFill>
                          <a:latin typeface="Calibri" panose="02020603050405020304" pitchFamily="2"/>
                        </a:rPr>
                        <a:t>(queries per second)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97790" marR="0" indent="0" algn="l">
                        <a:lnSpc>
                          <a:spcPts val="1800"/>
                        </a:lnSpc>
                        <a:spcBef>
                          <a:spcPts val="650"/>
                        </a:spcBef>
                        <a:spcAft>
                          <a:spcPts val="2490"/>
                        </a:spcAft>
                      </a:pPr>
                      <a:r>
                        <a:rPr lang="en-US" sz="1750" spc="0">
                          <a:solidFill>
                            <a:srgbClr val="FF0000"/>
                          </a:solidFill>
                          <a:latin typeface="Calibri" panose="02020603050405020304" pitchFamily="2"/>
                        </a:rPr>
                        <a:t>Thousands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100965" marR="0" indent="0" algn="l">
                        <a:lnSpc>
                          <a:spcPts val="1800"/>
                        </a:lnSpc>
                        <a:spcBef>
                          <a:spcPts val="650"/>
                        </a:spcBef>
                        <a:spcAft>
                          <a:spcPts val="2490"/>
                        </a:spcAft>
                      </a:pPr>
                      <a:r>
                        <a:rPr lang="en-US" sz="1750" spc="0">
                          <a:solidFill>
                            <a:srgbClr val="008000"/>
                          </a:solidFill>
                          <a:latin typeface="Calibri" panose="02020603050405020304" pitchFamily="2"/>
                        </a:rPr>
                        <a:t>Millions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extLst>
                  <a:ext uri="{0D108BD9-81ED-4DB2-BD59-A6C34878D82A}">
                    <a16:rowId xmlns:a16="http://schemas.microsoft.com/office/drawing/2014/main" val="10007"/>
                  </a:ext>
                </a:extLst>
              </a:tr>
            </a:tbl>
          </a:graphicData>
        </a:graphic>
      </p:graphicFrame>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2"10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514985"/>
            <a:ext cx="9144000" cy="6343015"/>
          </a:xfrm>
          <a:prstGeom prst="rect">
            <a:avLst/>
          </a:prstGeom>
        </p:spPr>
      </p:pic>
      <p:sp>
        <p:nvSpPr>
          <p:cNvPr id="4" name="Text Placeholder 3"/>
          <p:cNvSpPr>
            <a:spLocks noGrp="1"/>
          </p:cNvSpPr>
          <p:nvPr>
            <p:ph type="body" idx="10"/>
          </p:nvPr>
        </p:nvSpPr>
        <p:spPr>
          <a:xfrm>
            <a:off x="560705" y="2724785"/>
            <a:ext cx="5041265" cy="1173480"/>
          </a:xfrm>
          <a:prstGeom prst="rect">
            <a:avLst/>
          </a:prstGeom>
          <a:noFill/>
          <a:ln w="0" cmpd="sng">
            <a:noFill/>
            <a:prstDash val="solid"/>
          </a:ln>
        </p:spPr>
        <p:txBody>
          <a:bodyPr vert="horz" lIns="0" tIns="0" rIns="0" bIns="0" anchor="t">
            <a:normAutofit fontScale="87500"/>
          </a:bodyPr>
          <a:lstStyle/>
          <a:p>
            <a:pPr marL="0" marR="0" indent="182880" algn="l">
              <a:lnSpc>
                <a:spcPts val="2000"/>
              </a:lnSpc>
              <a:spcAft>
                <a:spcPts val="0"/>
              </a:spcAft>
              <a:buFont typeface="Symbol"/>
              <a:buChar char="·"/>
            </a:pPr>
            <a:r>
              <a:rPr lang="en-US" sz="1950" b="1" spc="-30">
                <a:solidFill>
                  <a:srgbClr val="000000"/>
                </a:solidFill>
                <a:latin typeface="Calibri" panose="02020603050405020304" pitchFamily="2"/>
              </a:rPr>
              <a:t>Use HBase if... </a:t>
            </a:r>
          </a:p>
          <a:p>
            <a:pPr marL="365760" marR="0" indent="0" algn="l">
              <a:lnSpc>
                <a:spcPts val="2400"/>
              </a:lnSpc>
              <a:spcBef>
                <a:spcPts val="120"/>
              </a:spcBef>
              <a:spcAft>
                <a:spcPts val="0"/>
              </a:spcAft>
            </a:pPr>
            <a:r>
              <a:rPr lang="en-US" sz="1550" spc="25">
                <a:solidFill>
                  <a:srgbClr val="02799A"/>
                </a:solidFill>
                <a:latin typeface="Arial" panose="02020603050405020304" pitchFamily="2"/>
              </a:rPr>
              <a:t>–</a:t>
            </a:r>
            <a:r>
              <a:rPr lang="en-US" sz="1950" spc="25">
                <a:solidFill>
                  <a:srgbClr val="000000"/>
                </a:solidFill>
                <a:latin typeface="Calibri" panose="02020603050405020304" pitchFamily="2"/>
              </a:rPr>
              <a:t> You need random write and/or read </a:t>
            </a:r>
          </a:p>
          <a:p>
            <a:pPr marL="365760" marR="0" indent="0" algn="l">
              <a:lnSpc>
                <a:spcPts val="2400"/>
              </a:lnSpc>
              <a:spcBef>
                <a:spcPts val="345"/>
              </a:spcBef>
              <a:spcAft>
                <a:spcPts val="0"/>
              </a:spcAft>
            </a:pPr>
            <a:r>
              <a:rPr lang="en-US" sz="1550" spc="20">
                <a:solidFill>
                  <a:srgbClr val="02799A"/>
                </a:solidFill>
                <a:latin typeface="Arial" panose="02020603050405020304" pitchFamily="2"/>
              </a:rPr>
              <a:t>–</a:t>
            </a:r>
            <a:r>
              <a:rPr lang="en-US" sz="1950" spc="20">
                <a:solidFill>
                  <a:srgbClr val="000000"/>
                </a:solidFill>
                <a:latin typeface="Calibri" panose="02020603050405020304" pitchFamily="2"/>
              </a:rPr>
              <a:t> You do thousands of opera</a:t>
            </a:r>
            <a:r>
              <a:rPr lang="en-US" sz="1800" spc="20">
                <a:solidFill>
                  <a:srgbClr val="000000"/>
                </a:solidFill>
                <a:latin typeface="Arial" panose="02020603050405020304" pitchFamily="2"/>
              </a:rPr>
              <a:t>ti</a:t>
            </a:r>
            <a:r>
              <a:rPr lang="en-US" sz="1950" spc="20">
                <a:solidFill>
                  <a:srgbClr val="000000"/>
                </a:solidFill>
                <a:latin typeface="Calibri" panose="02020603050405020304" pitchFamily="2"/>
              </a:rPr>
              <a:t>ons per second </a:t>
            </a:r>
          </a:p>
          <a:p>
            <a:pPr marL="548640" marR="0" indent="0" algn="l">
              <a:lnSpc>
                <a:spcPts val="1700"/>
              </a:lnSpc>
              <a:spcBef>
                <a:spcPts val="295"/>
              </a:spcBef>
              <a:spcAft>
                <a:spcPts val="0"/>
              </a:spcAft>
            </a:pPr>
            <a:r>
              <a:rPr lang="en-US" sz="1950" spc="5">
                <a:solidFill>
                  <a:srgbClr val="000000"/>
                </a:solidFill>
                <a:latin typeface="Calibri" panose="02020603050405020304" pitchFamily="2"/>
              </a:rPr>
              <a:t>on TB+ of data </a:t>
            </a:r>
          </a:p>
        </p:txBody>
      </p:sp>
      <p:sp>
        <p:nvSpPr>
          <p:cNvPr id="5" name="Text Placeholder 4"/>
          <p:cNvSpPr>
            <a:spLocks noGrp="1"/>
          </p:cNvSpPr>
          <p:nvPr>
            <p:ph type="body" idx="10"/>
          </p:nvPr>
        </p:nvSpPr>
        <p:spPr>
          <a:xfrm>
            <a:off x="463550" y="514985"/>
            <a:ext cx="2474595" cy="216535"/>
          </a:xfrm>
          <a:prstGeom prst="rect">
            <a:avLst/>
          </a:prstGeom>
          <a:noFill/>
          <a:ln w="0" cmpd="sng">
            <a:noFill/>
            <a:prstDash val="solid"/>
          </a:ln>
        </p:spPr>
        <p:txBody>
          <a:bodyPr vert="horz" lIns="0" tIns="0" rIns="0" bIns="0" anchor="t">
            <a:normAutofit fontScale="65000" lnSpcReduction="20000"/>
          </a:bodyPr>
          <a:lstStyle/>
          <a:p>
            <a:pPr marL="0" marR="0" indent="0" algn="l">
              <a:lnSpc>
                <a:spcPts val="1700"/>
              </a:lnSpc>
              <a:spcAft>
                <a:spcPts val="0"/>
              </a:spcAft>
            </a:pPr>
            <a:r>
              <a:rPr lang="en-US" sz="2350" spc="-20">
                <a:solidFill>
                  <a:srgbClr val="02799A"/>
                </a:solidFill>
                <a:latin typeface="Calibri" panose="02020603050405020304" pitchFamily="2"/>
              </a:rPr>
              <a:t>When To Use HBase </a:t>
            </a:r>
          </a:p>
        </p:txBody>
      </p:sp>
      <p:sp>
        <p:nvSpPr>
          <p:cNvPr id="6" name="Text Placeholder 5"/>
          <p:cNvSpPr>
            <a:spLocks noGrp="1"/>
          </p:cNvSpPr>
          <p:nvPr>
            <p:ph type="body" idx="10"/>
          </p:nvPr>
        </p:nvSpPr>
        <p:spPr>
          <a:xfrm>
            <a:off x="560705" y="1249680"/>
            <a:ext cx="3931920" cy="987425"/>
          </a:xfrm>
          <a:prstGeom prst="rect">
            <a:avLst/>
          </a:prstGeom>
          <a:noFill/>
          <a:ln w="0" cmpd="sng">
            <a:noFill/>
            <a:prstDash val="solid"/>
          </a:ln>
        </p:spPr>
        <p:txBody>
          <a:bodyPr vert="horz" lIns="0" tIns="0" rIns="0" bIns="0" anchor="t">
            <a:normAutofit/>
          </a:bodyPr>
          <a:lstStyle/>
          <a:p>
            <a:pPr marL="0" marR="0" indent="182880" algn="l">
              <a:lnSpc>
                <a:spcPts val="2000"/>
              </a:lnSpc>
              <a:spcAft>
                <a:spcPts val="0"/>
              </a:spcAft>
              <a:buFont typeface="Symbol"/>
              <a:buChar char="·"/>
            </a:pPr>
            <a:r>
              <a:rPr lang="en-US" sz="1950" b="1" spc="-25">
                <a:solidFill>
                  <a:srgbClr val="000000"/>
                </a:solidFill>
                <a:latin typeface="Calibri" panose="02020603050405020304" pitchFamily="2"/>
              </a:rPr>
              <a:t>Use plain HDFS if... </a:t>
            </a:r>
          </a:p>
          <a:p>
            <a:pPr marL="0" marR="0" indent="0" algn="r">
              <a:lnSpc>
                <a:spcPts val="2400"/>
              </a:lnSpc>
              <a:spcBef>
                <a:spcPts val="150"/>
              </a:spcBef>
              <a:spcAft>
                <a:spcPts val="0"/>
              </a:spcAft>
            </a:pPr>
            <a:r>
              <a:rPr lang="en-US" sz="1550" spc="25">
                <a:solidFill>
                  <a:srgbClr val="02799A"/>
                </a:solidFill>
                <a:latin typeface="Arial" panose="02020603050405020304" pitchFamily="2"/>
              </a:rPr>
              <a:t>–</a:t>
            </a:r>
            <a:r>
              <a:rPr lang="en-US" sz="1950" spc="25">
                <a:solidFill>
                  <a:srgbClr val="000000"/>
                </a:solidFill>
                <a:latin typeface="Calibri" panose="02020603050405020304" pitchFamily="2"/>
              </a:rPr>
              <a:t> You only append to your dataset </a:t>
            </a:r>
          </a:p>
          <a:p>
            <a:pPr marL="548640" marR="0" indent="0" algn="l">
              <a:lnSpc>
                <a:spcPts val="2000"/>
              </a:lnSpc>
              <a:spcBef>
                <a:spcPts val="325"/>
              </a:spcBef>
              <a:spcAft>
                <a:spcPts val="0"/>
              </a:spcAft>
            </a:pPr>
            <a:r>
              <a:rPr lang="en-US" sz="1950" spc="5">
                <a:solidFill>
                  <a:srgbClr val="000000"/>
                </a:solidFill>
                <a:latin typeface="Calibri" panose="02020603050405020304" pitchFamily="2"/>
              </a:rPr>
              <a:t>(no random write) </a:t>
            </a:r>
          </a:p>
        </p:txBody>
      </p:sp>
      <p:sp>
        <p:nvSpPr>
          <p:cNvPr id="7" name="Text Placeholder 6"/>
          <p:cNvSpPr>
            <a:spLocks noGrp="1"/>
          </p:cNvSpPr>
          <p:nvPr>
            <p:ph type="body" idx="10"/>
          </p:nvPr>
        </p:nvSpPr>
        <p:spPr>
          <a:xfrm>
            <a:off x="956945" y="2237105"/>
            <a:ext cx="5660390" cy="228600"/>
          </a:xfrm>
          <a:prstGeom prst="rect">
            <a:avLst/>
          </a:prstGeom>
          <a:noFill/>
          <a:ln w="0" cmpd="sng">
            <a:noFill/>
            <a:prstDash val="solid"/>
          </a:ln>
        </p:spPr>
        <p:txBody>
          <a:bodyPr vert="horz" lIns="0" tIns="0" rIns="0" bIns="0" anchor="t">
            <a:normAutofit fontScale="25000" lnSpcReduction="20000"/>
          </a:bodyPr>
          <a:lstStyle/>
          <a:p>
            <a:pPr marL="0" marR="0" indent="0" algn="l">
              <a:lnSpc>
                <a:spcPts val="2400"/>
              </a:lnSpc>
              <a:spcAft>
                <a:spcPts val="0"/>
              </a:spcAft>
            </a:pPr>
            <a:r>
              <a:rPr lang="en-US" sz="1550" spc="10">
                <a:solidFill>
                  <a:srgbClr val="02799A"/>
                </a:solidFill>
                <a:latin typeface="Arial" panose="02020603050405020304" pitchFamily="2"/>
              </a:rPr>
              <a:t>–</a:t>
            </a:r>
            <a:r>
              <a:rPr lang="en-US" sz="1950" spc="10">
                <a:solidFill>
                  <a:srgbClr val="000000"/>
                </a:solidFill>
                <a:latin typeface="Calibri" panose="02020603050405020304" pitchFamily="2"/>
              </a:rPr>
              <a:t> You usually read the whole dataset (no random read) </a:t>
            </a:r>
          </a:p>
        </p:txBody>
      </p:sp>
      <p:sp>
        <p:nvSpPr>
          <p:cNvPr id="8" name="Text Placeholder 7"/>
          <p:cNvSpPr>
            <a:spLocks noGrp="1"/>
          </p:cNvSpPr>
          <p:nvPr>
            <p:ph type="body" idx="10"/>
          </p:nvPr>
        </p:nvSpPr>
        <p:spPr>
          <a:xfrm>
            <a:off x="560705" y="4197350"/>
            <a:ext cx="4407535" cy="1255395"/>
          </a:xfrm>
          <a:prstGeom prst="rect">
            <a:avLst/>
          </a:prstGeom>
          <a:noFill/>
          <a:ln w="0" cmpd="sng">
            <a:noFill/>
            <a:prstDash val="solid"/>
          </a:ln>
        </p:spPr>
        <p:txBody>
          <a:bodyPr vert="horz" lIns="0" tIns="0" rIns="0" bIns="0" anchor="t">
            <a:normAutofit fontScale="95000"/>
          </a:bodyPr>
          <a:lstStyle/>
          <a:p>
            <a:pPr marL="0" marR="0" indent="182880" algn="just">
              <a:lnSpc>
                <a:spcPts val="2000"/>
              </a:lnSpc>
              <a:spcAft>
                <a:spcPts val="0"/>
              </a:spcAft>
              <a:buFont typeface="Symbol"/>
              <a:buChar char="·"/>
            </a:pPr>
            <a:r>
              <a:rPr lang="en-US" sz="1950" b="1" spc="-30">
                <a:solidFill>
                  <a:srgbClr val="000000"/>
                </a:solidFill>
                <a:latin typeface="Calibri" panose="02020603050405020304" pitchFamily="2"/>
              </a:rPr>
              <a:t>Use an RDBMS if... </a:t>
            </a:r>
          </a:p>
          <a:p>
            <a:pPr marL="365760" marR="0" indent="0" algn="just">
              <a:lnSpc>
                <a:spcPts val="2400"/>
              </a:lnSpc>
              <a:spcBef>
                <a:spcPts val="145"/>
              </a:spcBef>
              <a:spcAft>
                <a:spcPts val="0"/>
              </a:spcAft>
            </a:pPr>
            <a:r>
              <a:rPr lang="en-US" sz="1550" spc="25">
                <a:solidFill>
                  <a:srgbClr val="02799A"/>
                </a:solidFill>
                <a:latin typeface="Arial" panose="02020603050405020304" pitchFamily="2"/>
              </a:rPr>
              <a:t>–</a:t>
            </a:r>
            <a:r>
              <a:rPr lang="en-US" sz="1950" spc="25">
                <a:solidFill>
                  <a:srgbClr val="000000"/>
                </a:solidFill>
                <a:latin typeface="Calibri" panose="02020603050405020304" pitchFamily="2"/>
              </a:rPr>
              <a:t> Your data fits on one big node </a:t>
            </a:r>
          </a:p>
          <a:p>
            <a:pPr marL="365760" marR="0" indent="0" algn="just">
              <a:lnSpc>
                <a:spcPts val="2400"/>
              </a:lnSpc>
              <a:spcBef>
                <a:spcPts val="320"/>
              </a:spcBef>
              <a:spcAft>
                <a:spcPts val="0"/>
              </a:spcAft>
            </a:pPr>
            <a:r>
              <a:rPr lang="en-US" sz="1550" spc="35">
                <a:solidFill>
                  <a:srgbClr val="02799A"/>
                </a:solidFill>
                <a:latin typeface="Arial" panose="02020603050405020304" pitchFamily="2"/>
              </a:rPr>
              <a:t>–</a:t>
            </a:r>
            <a:r>
              <a:rPr lang="en-US" sz="1950" spc="35">
                <a:solidFill>
                  <a:srgbClr val="000000"/>
                </a:solidFill>
                <a:latin typeface="Calibri" panose="02020603050405020304" pitchFamily="2"/>
              </a:rPr>
              <a:t> You need full transac</a:t>
            </a:r>
            <a:r>
              <a:rPr lang="en-US" sz="1800" spc="35">
                <a:solidFill>
                  <a:srgbClr val="000000"/>
                </a:solidFill>
                <a:latin typeface="Arial" panose="02020603050405020304" pitchFamily="2"/>
              </a:rPr>
              <a:t>ti</a:t>
            </a:r>
            <a:r>
              <a:rPr lang="en-US" sz="1950" spc="35">
                <a:solidFill>
                  <a:srgbClr val="000000"/>
                </a:solidFill>
                <a:latin typeface="Calibri" panose="02020603050405020304" pitchFamily="2"/>
              </a:rPr>
              <a:t>on support </a:t>
            </a:r>
          </a:p>
          <a:p>
            <a:pPr marL="365760" marR="0" indent="0" algn="just">
              <a:lnSpc>
                <a:spcPts val="2400"/>
              </a:lnSpc>
              <a:spcBef>
                <a:spcPts val="255"/>
              </a:spcBef>
              <a:spcAft>
                <a:spcPts val="0"/>
              </a:spcAft>
            </a:pPr>
            <a:r>
              <a:rPr lang="en-US" sz="1550" spc="20">
                <a:solidFill>
                  <a:srgbClr val="02799A"/>
                </a:solidFill>
                <a:latin typeface="Arial" panose="02020603050405020304" pitchFamily="2"/>
              </a:rPr>
              <a:t>–</a:t>
            </a:r>
            <a:r>
              <a:rPr lang="en-US" sz="1950" spc="20">
                <a:solidFill>
                  <a:srgbClr val="000000"/>
                </a:solidFill>
                <a:latin typeface="Calibri" panose="02020603050405020304" pitchFamily="2"/>
              </a:rPr>
              <a:t> You need real/</a:t>
            </a:r>
            <a:r>
              <a:rPr lang="en-US" sz="1800" spc="20">
                <a:solidFill>
                  <a:srgbClr val="000000"/>
                </a:solidFill>
                <a:latin typeface="Arial" panose="02020603050405020304" pitchFamily="2"/>
              </a:rPr>
              <a:t>ti</a:t>
            </a:r>
            <a:r>
              <a:rPr lang="en-US" sz="1950" spc="20">
                <a:solidFill>
                  <a:srgbClr val="000000"/>
                </a:solidFill>
                <a:latin typeface="Calibri" panose="02020603050405020304" pitchFamily="2"/>
              </a:rPr>
              <a:t>me query capabili</a:t>
            </a:r>
            <a:r>
              <a:rPr lang="en-US" sz="1800" spc="20">
                <a:solidFill>
                  <a:srgbClr val="000000"/>
                </a:solidFill>
                <a:latin typeface="Arial" panose="02020603050405020304" pitchFamily="2"/>
              </a:rPr>
              <a:t>ti</a:t>
            </a:r>
            <a:r>
              <a:rPr lang="en-US" sz="1950" spc="20">
                <a:solidFill>
                  <a:srgbClr val="000000"/>
                </a:solidFill>
                <a:latin typeface="Calibri" panose="02020603050405020304" pitchFamily="2"/>
              </a:rPr>
              <a:t>es </a:t>
            </a:r>
          </a:p>
        </p:txBody>
      </p:sp>
      <p:sp>
        <p:nvSpPr>
          <p:cNvPr id="9" name="Text Placeholder 8"/>
          <p:cNvSpPr>
            <a:spLocks noGrp="1"/>
          </p:cNvSpPr>
          <p:nvPr>
            <p:ph type="body" idx="10"/>
          </p:nvPr>
        </p:nvSpPr>
        <p:spPr>
          <a:xfrm>
            <a:off x="1892935" y="6452870"/>
            <a:ext cx="6906895" cy="127635"/>
          </a:xfrm>
          <a:prstGeom prst="rect">
            <a:avLst/>
          </a:prstGeom>
          <a:noFill/>
          <a:ln w="0" cmpd="sng">
            <a:noFill/>
            <a:prstDash val="solid"/>
          </a:ln>
        </p:spPr>
        <p:txBody>
          <a:bodyPr vert="horz" lIns="0" tIns="0" rIns="0" bIns="0" anchor="t">
            <a:normAutofit fontScale="80000" lnSpcReduction="10000"/>
          </a:bodyPr>
          <a:lstStyle/>
          <a:p>
            <a:pPr marL="0" marR="0" indent="0" algn="l">
              <a:lnSpc>
                <a:spcPts val="1000"/>
              </a:lnSpc>
              <a:spcAft>
                <a:spcPts val="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2"11 </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000"/>
              </a:lnSpc>
              <a:spcAft>
                <a:spcPts val="1390"/>
              </a:spcAft>
            </a:pPr>
            <a:r>
              <a:rPr lang="en-US" sz="1950" b="1" spc="15">
                <a:solidFill>
                  <a:srgbClr val="107FA7"/>
                </a:solidFill>
                <a:latin typeface="Calibri" panose="02020603050405020304" pitchFamily="2"/>
              </a:rPr>
              <a:t>The Hadoop Ecosystem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3210" rIns="0" bIns="0" anchor="t"/>
          <a:lstStyle/>
          <a:p>
            <a:pPr marL="137160" marR="0" indent="228600" algn="just">
              <a:lnSpc>
                <a:spcPts val="2300"/>
              </a:lnSpc>
              <a:spcAft>
                <a:spcPts val="0"/>
              </a:spcAft>
              <a:buFont typeface="Symbol"/>
              <a:buChar char="·"/>
            </a:pPr>
            <a:r>
              <a:rPr lang="en-US" sz="2000" spc="-10">
                <a:solidFill>
                  <a:srgbClr val="A6A6A6"/>
                </a:solidFill>
                <a:latin typeface="Calibri" panose="02020603050405020304" pitchFamily="2"/>
              </a:rPr>
              <a:t>Introduc</a:t>
            </a:r>
            <a:r>
              <a:rPr lang="en-US" sz="1950" spc="-10">
                <a:solidFill>
                  <a:srgbClr val="A6A6A6"/>
                </a:solidFill>
                <a:latin typeface="Arial" panose="02020603050405020304" pitchFamily="2"/>
              </a:rPr>
              <a:t>ti</a:t>
            </a:r>
            <a:r>
              <a:rPr lang="en-US" sz="2000" spc="-10">
                <a:solidFill>
                  <a:srgbClr val="A6A6A6"/>
                </a:solidFill>
                <a:latin typeface="Calibri" panose="02020603050405020304" pitchFamily="2"/>
              </a:rPr>
              <a:t>on </a:t>
            </a:r>
          </a:p>
          <a:p>
            <a:pPr marL="137160" marR="0" indent="228600" algn="just">
              <a:lnSpc>
                <a:spcPts val="2100"/>
              </a:lnSpc>
              <a:spcBef>
                <a:spcPts val="1340"/>
              </a:spcBef>
              <a:spcAft>
                <a:spcPts val="0"/>
              </a:spcAft>
              <a:buFont typeface="Symbol"/>
              <a:buChar char="·"/>
            </a:pPr>
            <a:r>
              <a:rPr lang="en-US" sz="2000" spc="-10">
                <a:solidFill>
                  <a:srgbClr val="A6A6A6"/>
                </a:solidFill>
                <a:latin typeface="Calibri" panose="02020603050405020304" pitchFamily="2"/>
              </a:rPr>
              <a:t>Data Storage: HBase </a:t>
            </a:r>
          </a:p>
          <a:p>
            <a:pPr marL="137160" marR="0" indent="228600" algn="just">
              <a:lnSpc>
                <a:spcPts val="2300"/>
              </a:lnSpc>
              <a:spcBef>
                <a:spcPts val="1470"/>
              </a:spcBef>
              <a:spcAft>
                <a:spcPts val="0"/>
              </a:spcAft>
              <a:buFont typeface="Symbol"/>
              <a:buChar char="·"/>
            </a:pPr>
            <a:r>
              <a:rPr lang="en-US" sz="1950" b="1" spc="10">
                <a:solidFill>
                  <a:srgbClr val="000000"/>
                </a:solidFill>
                <a:latin typeface="Calibri" panose="02020603050405020304" pitchFamily="2"/>
              </a:rPr>
              <a:t>Data Integra</a:t>
            </a:r>
            <a:r>
              <a:rPr lang="en-US" sz="1950" b="1" spc="10">
                <a:solidFill>
                  <a:srgbClr val="000000"/>
                </a:solidFill>
                <a:latin typeface="Arial" panose="02020603050405020304" pitchFamily="2"/>
              </a:rPr>
              <a:t>ti</a:t>
            </a:r>
            <a:r>
              <a:rPr lang="en-US" sz="1950" b="1" spc="10">
                <a:solidFill>
                  <a:srgbClr val="000000"/>
                </a:solidFill>
                <a:latin typeface="Calibri" panose="02020603050405020304" pitchFamily="2"/>
              </a:rPr>
              <a:t>on: Flume and Sqoop </a:t>
            </a:r>
          </a:p>
          <a:p>
            <a:pPr marL="137160" marR="0" indent="228600" algn="just">
              <a:lnSpc>
                <a:spcPts val="2100"/>
              </a:lnSpc>
              <a:spcBef>
                <a:spcPts val="1340"/>
              </a:spcBef>
              <a:spcAft>
                <a:spcPts val="0"/>
              </a:spcAft>
              <a:buFont typeface="Symbol"/>
              <a:buChar char="·"/>
            </a:pPr>
            <a:r>
              <a:rPr lang="en-US" sz="2000" spc="-5">
                <a:solidFill>
                  <a:srgbClr val="A6A6A6"/>
                </a:solidFill>
                <a:latin typeface="Calibri" panose="02020603050405020304" pitchFamily="2"/>
              </a:rPr>
              <a:t>Data Processing: Spark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Data Analysis: Hive, Pig, and Impala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Workflow Engine: Oozie </a:t>
            </a:r>
          </a:p>
          <a:p>
            <a:pPr marL="137160" marR="0" indent="228600" algn="just">
              <a:lnSpc>
                <a:spcPts val="2100"/>
              </a:lnSpc>
              <a:spcBef>
                <a:spcPts val="1460"/>
              </a:spcBef>
              <a:spcAft>
                <a:spcPts val="8565"/>
              </a:spcAft>
              <a:buFont typeface="Symbol"/>
              <a:buChar char="·"/>
            </a:pPr>
            <a:r>
              <a:rPr lang="en-US" sz="2000" spc="-5">
                <a:solidFill>
                  <a:srgbClr val="A6A6A6"/>
                </a:solidFill>
                <a:latin typeface="Calibri" panose="02020603050405020304" pitchFamily="2"/>
              </a:rPr>
              <a:t>Machine Learning: Mahout </a:t>
            </a:r>
          </a:p>
        </p:txBody>
      </p:sp>
      <p:sp>
        <p:nvSpPr>
          <p:cNvPr id="7" name="Text Placeholder 6"/>
          <p:cNvSpPr>
            <a:spLocks noGrp="1"/>
          </p:cNvSpPr>
          <p:nvPr>
            <p:ph type="body" idx="10"/>
          </p:nvPr>
        </p:nvSpPr>
        <p:spPr>
          <a:xfrm>
            <a:off x="1892935" y="6408420"/>
            <a:ext cx="6906895" cy="206375"/>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2"12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979920" y="1362710"/>
            <a:ext cx="1530350" cy="1170305"/>
          </a:xfrm>
          <a:prstGeom prst="rect">
            <a:avLst/>
          </a:prstGeom>
        </p:spPr>
      </p:pic>
      <p:pic>
        <p:nvPicPr>
          <p:cNvPr id="8" name="Picture 7"/>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Flume: Real/Mme Data Import </a:t>
            </a:r>
          </a:p>
        </p:txBody>
      </p:sp>
      <p:graphicFrame>
        <p:nvGraphicFramePr>
          <p:cNvPr id="4" name="Table 3"/>
          <p:cNvGraphicFramePr>
            <a:graphicFrameLocks noGrp="1"/>
          </p:cNvGraphicFramePr>
          <p:nvPr/>
        </p:nvGraphicFramePr>
        <p:xfrm>
          <a:off x="0" y="1238250"/>
          <a:ext cx="9144000" cy="2434590"/>
        </p:xfrm>
        <a:graphic>
          <a:graphicData uri="http://schemas.openxmlformats.org/drawingml/2006/table">
            <a:tbl>
              <a:tblPr/>
              <a:tblGrid>
                <a:gridCol w="6979920">
                  <a:extLst>
                    <a:ext uri="{9D8B030D-6E8A-4147-A177-3AD203B41FA5}">
                      <a16:colId xmlns:a16="http://schemas.microsoft.com/office/drawing/2014/main" val="20000"/>
                    </a:ext>
                  </a:extLst>
                </a:gridCol>
                <a:gridCol w="2164080">
                  <a:extLst>
                    <a:ext uri="{9D8B030D-6E8A-4147-A177-3AD203B41FA5}">
                      <a16:colId xmlns:a16="http://schemas.microsoft.com/office/drawing/2014/main" val="20001"/>
                    </a:ext>
                  </a:extLst>
                </a:gridCol>
              </a:tblGrid>
              <a:tr h="2434590">
                <a:tc>
                  <a:txBody>
                    <a:bodyPr/>
                    <a:lstStyle/>
                    <a:p>
                      <a:pPr marL="548640" marR="0" indent="182880" algn="l">
                        <a:lnSpc>
                          <a:spcPts val="1800"/>
                        </a:lnSpc>
                        <a:spcBef>
                          <a:spcPts val="0"/>
                        </a:spcBef>
                        <a:spcAft>
                          <a:spcPts val="0"/>
                        </a:spcAft>
                        <a:buFont typeface="Symbol"/>
                        <a:buChar char="·"/>
                      </a:pPr>
                      <a:r>
                        <a:rPr lang="en-US" sz="1950" b="1" spc="0">
                          <a:solidFill>
                            <a:srgbClr val="000000"/>
                          </a:solidFill>
                          <a:latin typeface="Calibri" panose="02020603050405020304" pitchFamily="2"/>
                        </a:rPr>
                        <a:t>What is Flume? </a:t>
                      </a:r>
                    </a:p>
                    <a:p>
                      <a:pPr marL="914400" marR="0" indent="0" algn="l">
                        <a:lnSpc>
                          <a:spcPts val="2300"/>
                        </a:lnSpc>
                        <a:spcBef>
                          <a:spcPts val="51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A service to move large amounts of data in real Mme </a:t>
                      </a:r>
                    </a:p>
                    <a:p>
                      <a:pPr marL="914400" marR="0" indent="0" algn="l">
                        <a:lnSpc>
                          <a:spcPts val="2300"/>
                        </a:lnSpc>
                        <a:spcBef>
                          <a:spcPts val="43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Example: storing log files in HDFS </a:t>
                      </a:r>
                    </a:p>
                    <a:p>
                      <a:pPr marL="548640" marR="0" indent="182880" algn="l">
                        <a:lnSpc>
                          <a:spcPts val="2100"/>
                        </a:lnSpc>
                        <a:spcBef>
                          <a:spcPts val="4325"/>
                        </a:spcBef>
                        <a:spcAft>
                          <a:spcPts val="0"/>
                        </a:spcAft>
                        <a:buFont typeface="Symbol"/>
                        <a:buChar char="·"/>
                      </a:pPr>
                      <a:r>
                        <a:rPr lang="en-US" sz="1950" b="1" spc="0">
                          <a:solidFill>
                            <a:srgbClr val="000000"/>
                          </a:solidFill>
                          <a:latin typeface="Calibri" panose="02020603050405020304" pitchFamily="2"/>
                        </a:rPr>
                        <a:t>Flume imports data into HDFS as it is generated </a:t>
                      </a:r>
                    </a:p>
                    <a:p>
                      <a:pPr marL="914400" marR="0" indent="0" algn="l">
                        <a:lnSpc>
                          <a:spcPts val="2300"/>
                        </a:lnSpc>
                        <a:spcBef>
                          <a:spcPts val="51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Instead of batch/processing it later </a:t>
                      </a:r>
                    </a:p>
                    <a:p>
                      <a:pPr marL="914400" marR="0" indent="0" algn="l">
                        <a:lnSpc>
                          <a:spcPts val="2200"/>
                        </a:lnSpc>
                        <a:spcBef>
                          <a:spcPts val="43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For example, log files from a Web server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6" name="Text Placeholder 5"/>
          <p:cNvSpPr>
            <a:spLocks noGrp="1"/>
          </p:cNvSpPr>
          <p:nvPr>
            <p:ph type="body" idx="10"/>
          </p:nvPr>
        </p:nvSpPr>
        <p:spPr>
          <a:xfrm>
            <a:off x="0" y="4134485"/>
            <a:ext cx="9144000" cy="2092325"/>
          </a:xfrm>
          <a:prstGeom prst="rect">
            <a:avLst/>
          </a:prstGeom>
          <a:noFill/>
          <a:ln w="0" cmpd="sng">
            <a:noFill/>
            <a:prstDash val="solid"/>
          </a:ln>
        </p:spPr>
        <p:txBody>
          <a:bodyPr vert="horz" lIns="0" tIns="90805" rIns="0" bIns="0" anchor="t">
            <a:normAutofit/>
          </a:bodyPr>
          <a:lstStyle/>
          <a:p>
            <a:pPr marL="594360" marR="0" indent="137160" algn="l">
              <a:lnSpc>
                <a:spcPts val="2100"/>
              </a:lnSpc>
              <a:spcAft>
                <a:spcPts val="0"/>
              </a:spcAft>
              <a:buFont typeface="Symbol"/>
              <a:buChar char="·"/>
            </a:pPr>
            <a:r>
              <a:rPr lang="en-US" sz="1950" b="1" spc="-20">
                <a:solidFill>
                  <a:srgbClr val="000000"/>
                </a:solidFill>
                <a:latin typeface="Calibri" panose="02020603050405020304" pitchFamily="2"/>
              </a:rPr>
              <a:t>Flume is </a:t>
            </a:r>
          </a:p>
          <a:p>
            <a:pPr marL="914400" marR="0" indent="0" algn="l">
              <a:lnSpc>
                <a:spcPts val="2300"/>
              </a:lnSpc>
              <a:spcBef>
                <a:spcPts val="505"/>
              </a:spcBef>
              <a:spcAft>
                <a:spcPts val="0"/>
              </a:spcAft>
            </a:pPr>
            <a:r>
              <a:rPr lang="en-US" sz="1550" spc="15">
                <a:solidFill>
                  <a:srgbClr val="107FA7"/>
                </a:solidFill>
                <a:latin typeface="Arial" panose="02020603050405020304" pitchFamily="2"/>
              </a:rPr>
              <a:t>–</a:t>
            </a:r>
            <a:r>
              <a:rPr lang="en-US" sz="2000" spc="15">
                <a:solidFill>
                  <a:srgbClr val="000000"/>
                </a:solidFill>
                <a:latin typeface="Calibri" panose="02020603050405020304" pitchFamily="2"/>
              </a:rPr>
              <a:t> Distributed </a:t>
            </a:r>
          </a:p>
          <a:p>
            <a:pPr marL="914400" marR="0" indent="0" algn="l">
              <a:lnSpc>
                <a:spcPts val="2300"/>
              </a:lnSpc>
              <a:spcBef>
                <a:spcPts val="435"/>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Reliable and available </a:t>
            </a:r>
          </a:p>
          <a:p>
            <a:pPr marL="914400" marR="0" indent="0" algn="l">
              <a:lnSpc>
                <a:spcPts val="2700"/>
              </a:lnSpc>
              <a:spcBef>
                <a:spcPts val="20"/>
              </a:spcBef>
              <a:spcAft>
                <a:spcPts val="271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Horizontally scalable </a:t>
            </a:r>
            <a:b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Extensible </a:t>
            </a:r>
          </a:p>
        </p:txBody>
      </p:sp>
      <p:sp>
        <p:nvSpPr>
          <p:cNvPr id="9" name="Text Placeholder 8"/>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2"13 </a:t>
            </a:r>
          </a:p>
        </p:txBody>
      </p:sp>
      <p:cxnSp>
        <p:nvCxnSpPr>
          <p:cNvPr id="10" name="Straight Connector 9"/>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1094105"/>
            <a:ext cx="9144000" cy="5763895"/>
          </a:xfrm>
          <a:prstGeom prst="rect">
            <a:avLst/>
          </a:prstGeom>
        </p:spPr>
      </p:pic>
      <p:pic>
        <p:nvPicPr>
          <p:cNvPr id="11" name="Picture 10"/>
          <p:cNvPicPr/>
          <p:nvPr/>
        </p:nvPicPr>
        <p:blipFill>
          <a:blip r:embed="rId3"/>
          <a:stretch>
            <a:fillRect/>
          </a:stretch>
        </p:blipFill>
        <p:spPr>
          <a:xfrm>
            <a:off x="3364865" y="1118870"/>
            <a:ext cx="530225" cy="965835"/>
          </a:xfrm>
          <a:prstGeom prst="rect">
            <a:avLst/>
          </a:prstGeom>
        </p:spPr>
      </p:pic>
      <p:pic>
        <p:nvPicPr>
          <p:cNvPr id="13" name="Picture 12"/>
          <p:cNvPicPr/>
          <p:nvPr/>
        </p:nvPicPr>
        <p:blipFill>
          <a:blip r:embed="rId4"/>
          <a:stretch>
            <a:fillRect/>
          </a:stretch>
        </p:blipFill>
        <p:spPr>
          <a:xfrm>
            <a:off x="7339330" y="1188720"/>
            <a:ext cx="527685" cy="908050"/>
          </a:xfrm>
          <a:prstGeom prst="rect">
            <a:avLst/>
          </a:prstGeom>
        </p:spPr>
      </p:pic>
      <p:sp>
        <p:nvSpPr>
          <p:cNvPr id="4" name="Text Placeholder 3"/>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5">
                <a:solidFill>
                  <a:srgbClr val="107FA7"/>
                </a:solidFill>
                <a:latin typeface="Calibri" panose="02020603050405020304" pitchFamily="2"/>
              </a:rPr>
              <a:t>Flume: High/Level Overview </a:t>
            </a:r>
          </a:p>
        </p:txBody>
      </p:sp>
      <p:sp>
        <p:nvSpPr>
          <p:cNvPr id="5" name="Text Placeholder 4"/>
          <p:cNvSpPr>
            <a:spLocks noGrp="1"/>
          </p:cNvSpPr>
          <p:nvPr>
            <p:ph type="body" idx="10"/>
          </p:nvPr>
        </p:nvSpPr>
        <p:spPr>
          <a:xfrm>
            <a:off x="4295775" y="2200910"/>
            <a:ext cx="1393825" cy="158115"/>
          </a:xfrm>
          <a:prstGeom prst="rect">
            <a:avLst/>
          </a:prstGeom>
          <a:noFill/>
          <a:ln w="0" cmpd="sng">
            <a:noFill/>
            <a:prstDash val="solid"/>
          </a:ln>
        </p:spPr>
        <p:txBody>
          <a:bodyPr vert="horz" lIns="0" tIns="0" rIns="0" bIns="0" anchor="t"/>
          <a:lstStyle/>
          <a:p>
            <a:pPr marL="0" marR="0" indent="0" algn="l">
              <a:lnSpc>
                <a:spcPts val="1000"/>
              </a:lnSpc>
              <a:spcAft>
                <a:spcPts val="190"/>
              </a:spcAft>
              <a:tabLst>
                <a:tab pos="1371600" algn="r"/>
              </a:tabLst>
            </a:pPr>
            <a:r>
              <a:rPr lang="en-US" sz="1100" u="sng" spc="0">
                <a:solidFill>
                  <a:srgbClr val="000000"/>
                </a:solidFill>
                <a:latin typeface="Calibri" panose="02020603050405020304" pitchFamily="2"/>
              </a:rPr>
              <a:t>Agent</a:t>
            </a:r>
            <a:r>
              <a:rPr lang="en-US" sz="100" spc="0">
                <a:solidFill>
                  <a:srgbClr val="000000"/>
                </a:solidFill>
                <a:latin typeface="Calibri" panose="02020603050405020304" pitchFamily="2"/>
              </a:rPr>
              <a:t> </a:t>
            </a:r>
            <a:r>
              <a:rPr lang="en-US" sz="1100" u="sng" spc="0">
                <a:solidFill>
                  <a:srgbClr val="000000"/>
                </a:solidFill>
                <a:latin typeface="Calibri" panose="02020603050405020304" pitchFamily="2"/>
              </a:rPr>
              <a:t>Agent</a:t>
            </a:r>
            <a:r>
              <a:rPr lang="en-US" sz="100" spc="0">
                <a:solidFill>
                  <a:srgbClr val="000000"/>
                </a:solidFill>
                <a:latin typeface="Calibri" panose="02020603050405020304" pitchFamily="2"/>
              </a:rPr>
              <a:t> </a:t>
            </a:r>
          </a:p>
        </p:txBody>
      </p:sp>
      <p:sp>
        <p:nvSpPr>
          <p:cNvPr id="6" name="Text Placeholder 5"/>
          <p:cNvSpPr>
            <a:spLocks noGrp="1"/>
          </p:cNvSpPr>
          <p:nvPr>
            <p:ph type="body" idx="10"/>
          </p:nvPr>
        </p:nvSpPr>
        <p:spPr>
          <a:xfrm>
            <a:off x="3332480" y="2084705"/>
            <a:ext cx="457835" cy="274320"/>
          </a:xfrm>
          <a:prstGeom prst="rect">
            <a:avLst/>
          </a:prstGeom>
          <a:noFill/>
          <a:ln w="0" cmpd="sng">
            <a:noFill/>
            <a:prstDash val="solid"/>
          </a:ln>
        </p:spPr>
        <p:txBody>
          <a:bodyPr vert="horz" lIns="0" tIns="97155" rIns="0" bIns="0" anchor="t"/>
          <a:lstStyle/>
          <a:p>
            <a:pPr marL="0" marR="0" indent="0" algn="l">
              <a:lnSpc>
                <a:spcPts val="1100"/>
              </a:lnSpc>
              <a:spcAft>
                <a:spcPts val="190"/>
              </a:spcAft>
            </a:pPr>
            <a:r>
              <a:rPr lang="en-US" sz="1100" u="sng" spc="70">
                <a:solidFill>
                  <a:srgbClr val="000000"/>
                </a:solidFill>
                <a:latin typeface="Calibri" panose="02020603050405020304" pitchFamily="2"/>
              </a:rPr>
              <a:t>Agent</a:t>
            </a:r>
            <a:r>
              <a:rPr lang="en-US" sz="100" spc="70">
                <a:solidFill>
                  <a:srgbClr val="000000"/>
                </a:solidFill>
                <a:latin typeface="Calibri" panose="02020603050405020304" pitchFamily="2"/>
              </a:rPr>
              <a:t> </a:t>
            </a:r>
          </a:p>
        </p:txBody>
      </p:sp>
      <p:sp>
        <p:nvSpPr>
          <p:cNvPr id="7" name="Text Placeholder 6"/>
          <p:cNvSpPr>
            <a:spLocks noGrp="1"/>
          </p:cNvSpPr>
          <p:nvPr>
            <p:ph type="body" idx="10"/>
          </p:nvPr>
        </p:nvSpPr>
        <p:spPr>
          <a:xfrm>
            <a:off x="7440295" y="2096770"/>
            <a:ext cx="1703705" cy="262255"/>
          </a:xfrm>
          <a:prstGeom prst="rect">
            <a:avLst/>
          </a:prstGeom>
          <a:noFill/>
          <a:ln w="0" cmpd="sng">
            <a:noFill/>
            <a:prstDash val="solid"/>
          </a:ln>
        </p:spPr>
        <p:txBody>
          <a:bodyPr vert="horz" lIns="0" tIns="97155" rIns="0" bIns="0" anchor="t"/>
          <a:lstStyle/>
          <a:p>
            <a:pPr marL="0" marR="0" indent="0" algn="l">
              <a:lnSpc>
                <a:spcPts val="1100"/>
              </a:lnSpc>
              <a:spcAft>
                <a:spcPts val="90"/>
              </a:spcAft>
            </a:pPr>
            <a:r>
              <a:rPr lang="en-US" sz="1100" u="sng" spc="50">
                <a:solidFill>
                  <a:srgbClr val="000000"/>
                </a:solidFill>
                <a:latin typeface="Calibri" panose="02020603050405020304" pitchFamily="2"/>
              </a:rPr>
              <a:t>Agent</a:t>
            </a:r>
            <a:r>
              <a:rPr lang="en-US" sz="100" spc="50">
                <a:solidFill>
                  <a:srgbClr val="000000"/>
                </a:solidFill>
                <a:latin typeface="Calibri" panose="02020603050405020304" pitchFamily="2"/>
              </a:rPr>
              <a:t> </a:t>
            </a:r>
          </a:p>
        </p:txBody>
      </p:sp>
      <p:sp>
        <p:nvSpPr>
          <p:cNvPr id="8" name="Text Placeholder 7"/>
          <p:cNvSpPr>
            <a:spLocks noGrp="1"/>
          </p:cNvSpPr>
          <p:nvPr>
            <p:ph type="body" idx="10"/>
          </p:nvPr>
        </p:nvSpPr>
        <p:spPr>
          <a:xfrm>
            <a:off x="6254750" y="994410"/>
            <a:ext cx="394970" cy="1364615"/>
          </a:xfrm>
          <a:prstGeom prst="rect">
            <a:avLst/>
          </a:prstGeom>
          <a:noFill/>
          <a:ln w="0" cmpd="sng">
            <a:noFill/>
            <a:prstDash val="solid"/>
          </a:ln>
        </p:spPr>
        <p:txBody>
          <a:bodyPr vert="horz" lIns="0" tIns="1217930" rIns="0" bIns="0" anchor="t"/>
          <a:lstStyle/>
          <a:p>
            <a:pPr marL="0" marR="0" indent="0" algn="l">
              <a:lnSpc>
                <a:spcPts val="1100"/>
              </a:lnSpc>
              <a:spcAft>
                <a:spcPts val="0"/>
              </a:spcAft>
            </a:pPr>
            <a:r>
              <a:rPr lang="en-US" sz="1100" spc="-10">
                <a:solidFill>
                  <a:srgbClr val="FFFFFF"/>
                </a:solidFill>
                <a:latin typeface="Calibri" panose="02020603050405020304" pitchFamily="2"/>
              </a:rPr>
              <a:t>Agent </a:t>
            </a:r>
          </a:p>
        </p:txBody>
      </p:sp>
      <p:sp>
        <p:nvSpPr>
          <p:cNvPr id="9" name="Text Placeholder 8"/>
          <p:cNvSpPr>
            <a:spLocks noGrp="1"/>
          </p:cNvSpPr>
          <p:nvPr>
            <p:ph type="body" idx="10"/>
          </p:nvPr>
        </p:nvSpPr>
        <p:spPr>
          <a:xfrm>
            <a:off x="463550" y="1372870"/>
            <a:ext cx="2514600" cy="1000125"/>
          </a:xfrm>
          <a:prstGeom prst="rect">
            <a:avLst/>
          </a:prstGeom>
          <a:noFill/>
          <a:ln w="0" cmpd="sng">
            <a:noFill/>
            <a:prstDash val="solid"/>
          </a:ln>
        </p:spPr>
        <p:txBody>
          <a:bodyPr vert="horz" lIns="0" tIns="132715" rIns="0" bIns="0" anchor="t"/>
          <a:lstStyle/>
          <a:p>
            <a:pPr marL="0" marR="0" indent="91440" algn="l">
              <a:lnSpc>
                <a:spcPts val="1700"/>
              </a:lnSpc>
              <a:spcAft>
                <a:spcPts val="0"/>
              </a:spcAft>
              <a:buFont typeface="Symbol"/>
              <a:buChar char="·"/>
            </a:pPr>
            <a:r>
              <a:rPr lang="en-US" sz="1600" spc="-5">
                <a:solidFill>
                  <a:srgbClr val="000000"/>
                </a:solidFill>
                <a:latin typeface="Calibri" panose="02020603050405020304" pitchFamily="2"/>
              </a:rPr>
              <a:t>Collect data as it is produced </a:t>
            </a:r>
          </a:p>
          <a:p>
            <a:pPr marL="548640" marR="0" indent="91440" algn="l">
              <a:lnSpc>
                <a:spcPts val="1700"/>
              </a:lnSpc>
              <a:spcBef>
                <a:spcPts val="310"/>
              </a:spcBef>
              <a:spcAft>
                <a:spcPts val="1420"/>
              </a:spcAft>
              <a:buFont typeface="Symbol"/>
              <a:buChar char="·"/>
            </a:pPr>
            <a:r>
              <a:rPr lang="en-US" sz="1400" spc="0">
                <a:solidFill>
                  <a:srgbClr val="000000"/>
                </a:solidFill>
                <a:latin typeface="Calibri" panose="02020603050405020304" pitchFamily="2"/>
              </a:rPr>
              <a:t>Files, syslogs, stdout or custom source </a:t>
            </a:r>
          </a:p>
        </p:txBody>
      </p:sp>
      <p:sp>
        <p:nvSpPr>
          <p:cNvPr id="14" name="Text Placeholder 13"/>
          <p:cNvSpPr>
            <a:spLocks noGrp="1"/>
          </p:cNvSpPr>
          <p:nvPr>
            <p:ph type="body" idx="10"/>
          </p:nvPr>
        </p:nvSpPr>
        <p:spPr>
          <a:xfrm>
            <a:off x="463550" y="2372995"/>
            <a:ext cx="2743200" cy="4079875"/>
          </a:xfrm>
          <a:prstGeom prst="rect">
            <a:avLst/>
          </a:prstGeom>
          <a:noFill/>
          <a:ln w="0" cmpd="sng">
            <a:noFill/>
            <a:prstDash val="solid"/>
          </a:ln>
        </p:spPr>
        <p:txBody>
          <a:bodyPr vert="horz" lIns="0" tIns="132715" rIns="0" bIns="0" anchor="t"/>
          <a:lstStyle/>
          <a:p>
            <a:pPr marL="0" marR="0" indent="91440" algn="l">
              <a:lnSpc>
                <a:spcPts val="1700"/>
              </a:lnSpc>
              <a:spcAft>
                <a:spcPts val="0"/>
              </a:spcAft>
              <a:buFont typeface="Symbol"/>
              <a:buChar char="·"/>
            </a:pPr>
            <a:r>
              <a:rPr lang="en-US" sz="1600" spc="-5">
                <a:solidFill>
                  <a:srgbClr val="000000"/>
                </a:solidFill>
                <a:latin typeface="Calibri" panose="02020603050405020304" pitchFamily="2"/>
              </a:rPr>
              <a:t>Process in place </a:t>
            </a:r>
          </a:p>
          <a:p>
            <a:pPr marL="457200" marR="0" indent="91440" algn="l">
              <a:lnSpc>
                <a:spcPts val="1500"/>
              </a:lnSpc>
              <a:spcBef>
                <a:spcPts val="510"/>
              </a:spcBef>
              <a:spcAft>
                <a:spcPts val="0"/>
              </a:spcAft>
              <a:buFont typeface="Symbol"/>
              <a:buChar char="·"/>
            </a:pPr>
            <a:r>
              <a:rPr lang="en-US" sz="1400" spc="0">
                <a:solidFill>
                  <a:srgbClr val="000000"/>
                </a:solidFill>
                <a:latin typeface="Calibri" panose="02020603050405020304" pitchFamily="2"/>
              </a:rPr>
              <a:t>e.g., encrypt, compress </a:t>
            </a:r>
          </a:p>
          <a:p>
            <a:pPr marL="0" marR="0" indent="91440" algn="l">
              <a:lnSpc>
                <a:spcPts val="1700"/>
              </a:lnSpc>
              <a:spcBef>
                <a:spcPts val="2065"/>
              </a:spcBef>
              <a:spcAft>
                <a:spcPts val="0"/>
              </a:spcAft>
              <a:buFont typeface="Symbol"/>
              <a:buChar char="·"/>
            </a:pPr>
            <a:r>
              <a:rPr lang="en-US" sz="1600" spc="-15">
                <a:solidFill>
                  <a:srgbClr val="000000"/>
                </a:solidFill>
                <a:latin typeface="Calibri" panose="02020603050405020304" pitchFamily="2"/>
              </a:rPr>
              <a:t>Pre/process data before storing </a:t>
            </a:r>
          </a:p>
          <a:p>
            <a:pPr marL="640080" marR="0" indent="182880" algn="l">
              <a:lnSpc>
                <a:spcPts val="1500"/>
              </a:lnSpc>
              <a:spcBef>
                <a:spcPts val="480"/>
              </a:spcBef>
              <a:spcAft>
                <a:spcPts val="0"/>
              </a:spcAft>
              <a:buFont typeface="Symbol"/>
              <a:buChar char="·"/>
            </a:pPr>
            <a:r>
              <a:rPr lang="en-US" sz="1400" spc="-15">
                <a:solidFill>
                  <a:srgbClr val="000000"/>
                </a:solidFill>
                <a:latin typeface="Calibri" panose="02020603050405020304" pitchFamily="2"/>
              </a:rPr>
              <a:t>e.g., transform, scrub, enrich </a:t>
            </a:r>
          </a:p>
          <a:p>
            <a:pPr marL="0" marR="0" indent="182880" algn="l">
              <a:lnSpc>
                <a:spcPts val="1700"/>
              </a:lnSpc>
              <a:spcBef>
                <a:spcPts val="4730"/>
              </a:spcBef>
              <a:spcAft>
                <a:spcPts val="0"/>
              </a:spcAft>
              <a:buFont typeface="Symbol"/>
              <a:buChar char="·"/>
            </a:pPr>
            <a:r>
              <a:rPr lang="en-US" sz="1600" spc="-10">
                <a:solidFill>
                  <a:srgbClr val="000000"/>
                </a:solidFill>
                <a:latin typeface="Calibri" panose="02020603050405020304" pitchFamily="2"/>
              </a:rPr>
              <a:t>Write in parallel </a:t>
            </a:r>
          </a:p>
          <a:p>
            <a:pPr marL="640080" marR="0" indent="182880" algn="l">
              <a:lnSpc>
                <a:spcPts val="1500"/>
              </a:lnSpc>
              <a:spcBef>
                <a:spcPts val="535"/>
              </a:spcBef>
              <a:spcAft>
                <a:spcPts val="0"/>
              </a:spcAft>
              <a:buFont typeface="Symbol"/>
              <a:buChar char="·"/>
            </a:pPr>
            <a:r>
              <a:rPr lang="en-US" sz="1400" spc="-5">
                <a:solidFill>
                  <a:srgbClr val="000000"/>
                </a:solidFill>
                <a:latin typeface="Calibri" panose="02020603050405020304" pitchFamily="2"/>
              </a:rPr>
              <a:t>Scalable throughput </a:t>
            </a:r>
          </a:p>
          <a:p>
            <a:pPr marL="0" marR="0" indent="0" algn="l">
              <a:lnSpc>
                <a:spcPts val="2100"/>
              </a:lnSpc>
              <a:spcBef>
                <a:spcPts val="2975"/>
              </a:spcBef>
              <a:spcAft>
                <a:spcPts val="0"/>
              </a:spcAft>
            </a:pPr>
            <a:r>
              <a:rPr lang="en-US" sz="2350" spc="20">
                <a:solidFill>
                  <a:srgbClr val="006AAE"/>
                </a:solidFill>
                <a:latin typeface="Arial" panose="02020603050405020304" pitchFamily="2"/>
              </a:rPr>
              <a:t>•</a:t>
            </a:r>
            <a:r>
              <a:rPr lang="en-US" sz="100" spc="20">
                <a:solidFill>
                  <a:srgbClr val="000000"/>
                </a:solidFill>
                <a:latin typeface="Calibri" panose="02020603050405020304" pitchFamily="2"/>
              </a:rPr>
              <a:t> </a:t>
            </a:r>
            <a:r>
              <a:rPr lang="en-US" sz="1600" spc="20">
                <a:solidFill>
                  <a:srgbClr val="000000"/>
                </a:solidFill>
                <a:latin typeface="Calibri" panose="02020603050405020304" pitchFamily="2"/>
              </a:rPr>
              <a:t>Store in any format </a:t>
            </a:r>
          </a:p>
          <a:p>
            <a:pPr marL="640080" marR="0" indent="182880" algn="l">
              <a:lnSpc>
                <a:spcPts val="1700"/>
              </a:lnSpc>
              <a:spcBef>
                <a:spcPts val="50"/>
              </a:spcBef>
              <a:spcAft>
                <a:spcPts val="4515"/>
              </a:spcAft>
              <a:buFont typeface="Symbol"/>
              <a:buChar char="·"/>
            </a:pPr>
            <a:r>
              <a:rPr lang="en-US" sz="1400" spc="0">
                <a:solidFill>
                  <a:srgbClr val="000000"/>
                </a:solidFill>
                <a:latin typeface="Calibri" panose="02020603050405020304" pitchFamily="2"/>
              </a:rPr>
              <a:t>Text, compressed, binary, or custom sink </a:t>
            </a:r>
          </a:p>
        </p:txBody>
      </p:sp>
      <p:sp>
        <p:nvSpPr>
          <p:cNvPr id="15" name="Text Placeholder 14"/>
          <p:cNvSpPr>
            <a:spLocks noGrp="1"/>
          </p:cNvSpPr>
          <p:nvPr>
            <p:ph type="body" idx="10"/>
          </p:nvPr>
        </p:nvSpPr>
        <p:spPr>
          <a:xfrm>
            <a:off x="3767455" y="2624455"/>
            <a:ext cx="2822575" cy="106680"/>
          </a:xfrm>
          <a:prstGeom prst="rect">
            <a:avLst/>
          </a:prstGeom>
          <a:noFill/>
          <a:ln w="0" cmpd="sng">
            <a:noFill/>
            <a:prstDash val="solid"/>
          </a:ln>
        </p:spPr>
        <p:txBody>
          <a:bodyPr vert="horz" lIns="0" tIns="0" rIns="0" bIns="0" anchor="t"/>
          <a:lstStyle/>
          <a:p>
            <a:pPr marL="0" marR="0" indent="0" algn="l">
              <a:lnSpc>
                <a:spcPts val="800"/>
              </a:lnSpc>
              <a:spcAft>
                <a:spcPts val="0"/>
              </a:spcAft>
            </a:pPr>
            <a:r>
              <a:rPr lang="en-US" sz="1000" b="1" spc="35">
                <a:solidFill>
                  <a:srgbClr val="000000"/>
                </a:solidFill>
                <a:latin typeface="Calibri" panose="02020603050405020304" pitchFamily="2"/>
              </a:rPr>
              <a:t>encrypt </a:t>
            </a:r>
          </a:p>
        </p:txBody>
      </p:sp>
      <p:sp>
        <p:nvSpPr>
          <p:cNvPr id="16" name="Text Placeholder 15"/>
          <p:cNvSpPr>
            <a:spLocks noGrp="1"/>
          </p:cNvSpPr>
          <p:nvPr>
            <p:ph type="body" idx="10"/>
          </p:nvPr>
        </p:nvSpPr>
        <p:spPr>
          <a:xfrm>
            <a:off x="6590030" y="2624455"/>
            <a:ext cx="2553970" cy="91440"/>
          </a:xfrm>
          <a:prstGeom prst="rect">
            <a:avLst/>
          </a:prstGeom>
          <a:noFill/>
          <a:ln w="0" cmpd="sng">
            <a:noFill/>
            <a:prstDash val="solid"/>
          </a:ln>
        </p:spPr>
        <p:txBody>
          <a:bodyPr vert="horz" lIns="0" tIns="0" rIns="0" bIns="0" anchor="t"/>
          <a:lstStyle/>
          <a:p>
            <a:pPr marL="365760" marR="0" indent="0" algn="l">
              <a:lnSpc>
                <a:spcPts val="700"/>
              </a:lnSpc>
              <a:spcAft>
                <a:spcPts val="20"/>
              </a:spcAft>
            </a:pPr>
            <a:r>
              <a:rPr lang="en-US" sz="1000" b="1" spc="0">
                <a:solidFill>
                  <a:srgbClr val="000000"/>
                </a:solidFill>
                <a:latin typeface="Calibri" panose="02020603050405020304" pitchFamily="2"/>
              </a:rPr>
              <a:t>compress </a:t>
            </a:r>
          </a:p>
        </p:txBody>
      </p:sp>
      <p:sp>
        <p:nvSpPr>
          <p:cNvPr id="17" name="Text Placeholder 16"/>
          <p:cNvSpPr>
            <a:spLocks noGrp="1"/>
          </p:cNvSpPr>
          <p:nvPr>
            <p:ph type="body" idx="10"/>
          </p:nvPr>
        </p:nvSpPr>
        <p:spPr>
          <a:xfrm>
            <a:off x="4350385" y="3383280"/>
            <a:ext cx="458470" cy="121920"/>
          </a:xfrm>
          <a:prstGeom prst="rect">
            <a:avLst/>
          </a:prstGeom>
          <a:noFill/>
          <a:ln w="0" cmpd="sng">
            <a:noFill/>
            <a:prstDash val="solid"/>
          </a:ln>
        </p:spPr>
        <p:txBody>
          <a:bodyPr vert="horz" lIns="0" tIns="0" rIns="0" bIns="0" anchor="t"/>
          <a:lstStyle/>
          <a:p>
            <a:pPr marL="0" marR="0" indent="0" algn="ctr">
              <a:lnSpc>
                <a:spcPts val="900"/>
              </a:lnSpc>
              <a:spcAft>
                <a:spcPts val="0"/>
              </a:spcAft>
            </a:pPr>
            <a:r>
              <a:rPr lang="en-US" sz="1100" spc="70">
                <a:solidFill>
                  <a:srgbClr val="FFFFFF"/>
                </a:solidFill>
                <a:latin typeface="Calibri" panose="02020603050405020304" pitchFamily="2"/>
              </a:rPr>
              <a:t>Agent </a:t>
            </a:r>
          </a:p>
        </p:txBody>
      </p:sp>
      <p:sp>
        <p:nvSpPr>
          <p:cNvPr id="18" name="Text Placeholder 17"/>
          <p:cNvSpPr>
            <a:spLocks noGrp="1"/>
          </p:cNvSpPr>
          <p:nvPr>
            <p:ph type="body" idx="10"/>
          </p:nvPr>
        </p:nvSpPr>
        <p:spPr>
          <a:xfrm>
            <a:off x="6400800" y="3386455"/>
            <a:ext cx="2743200" cy="121920"/>
          </a:xfrm>
          <a:prstGeom prst="rect">
            <a:avLst/>
          </a:prstGeom>
          <a:noFill/>
          <a:ln w="0" cmpd="sng">
            <a:noFill/>
            <a:prstDash val="solid"/>
          </a:ln>
        </p:spPr>
        <p:txBody>
          <a:bodyPr vert="horz" lIns="0" tIns="0" rIns="0" bIns="0" anchor="t"/>
          <a:lstStyle/>
          <a:p>
            <a:pPr marL="45720" marR="0" indent="0" algn="l">
              <a:lnSpc>
                <a:spcPts val="900"/>
              </a:lnSpc>
              <a:spcAft>
                <a:spcPts val="0"/>
              </a:spcAft>
            </a:pPr>
            <a:r>
              <a:rPr lang="en-US" sz="1100" b="1" spc="105">
                <a:solidFill>
                  <a:srgbClr val="FFFFFF"/>
                </a:solidFill>
                <a:latin typeface="Calibri" panose="02020603050405020304" pitchFamily="2"/>
              </a:rPr>
              <a:t>Agent </a:t>
            </a:r>
          </a:p>
        </p:txBody>
      </p:sp>
      <p:sp>
        <p:nvSpPr>
          <p:cNvPr id="19" name="Text Placeholder 18"/>
          <p:cNvSpPr>
            <a:spLocks noGrp="1"/>
          </p:cNvSpPr>
          <p:nvPr>
            <p:ph type="body" idx="10"/>
          </p:nvPr>
        </p:nvSpPr>
        <p:spPr>
          <a:xfrm>
            <a:off x="3846830" y="4611370"/>
            <a:ext cx="2743200" cy="128270"/>
          </a:xfrm>
          <a:prstGeom prst="rect">
            <a:avLst/>
          </a:prstGeom>
          <a:noFill/>
          <a:ln w="0" cmpd="sng">
            <a:noFill/>
            <a:prstDash val="solid"/>
          </a:ln>
        </p:spPr>
        <p:txBody>
          <a:bodyPr vert="horz" lIns="0" tIns="0" rIns="0" bIns="0" anchor="t"/>
          <a:lstStyle/>
          <a:p>
            <a:pPr marL="1463040" marR="0" indent="0" algn="l">
              <a:lnSpc>
                <a:spcPts val="1000"/>
              </a:lnSpc>
              <a:spcAft>
                <a:spcPts val="0"/>
              </a:spcAft>
            </a:pPr>
            <a:r>
              <a:rPr lang="en-US" sz="1100" b="1" spc="0">
                <a:solidFill>
                  <a:srgbClr val="FFFFFF"/>
                </a:solidFill>
                <a:latin typeface="Calibri" panose="02020603050405020304" pitchFamily="2"/>
              </a:rPr>
              <a:t>Agent(s) </a:t>
            </a:r>
          </a:p>
        </p:txBody>
      </p:sp>
      <p:sp>
        <p:nvSpPr>
          <p:cNvPr id="20" name="Text Placeholder 19"/>
          <p:cNvSpPr>
            <a:spLocks noGrp="1"/>
          </p:cNvSpPr>
          <p:nvPr>
            <p:ph type="body" idx="10"/>
          </p:nvPr>
        </p:nvSpPr>
        <p:spPr>
          <a:xfrm>
            <a:off x="5376545" y="5513705"/>
            <a:ext cx="3767455" cy="137160"/>
          </a:xfrm>
          <a:prstGeom prst="rect">
            <a:avLst/>
          </a:prstGeom>
          <a:noFill/>
          <a:ln w="0" cmpd="sng">
            <a:noFill/>
            <a:prstDash val="solid"/>
          </a:ln>
        </p:spPr>
        <p:txBody>
          <a:bodyPr vert="horz" lIns="0" tIns="0" rIns="0" bIns="0" anchor="t"/>
          <a:lstStyle/>
          <a:p>
            <a:pPr marL="0" marR="0" indent="0" algn="l">
              <a:lnSpc>
                <a:spcPts val="1000"/>
              </a:lnSpc>
              <a:spcAft>
                <a:spcPts val="0"/>
              </a:spcAft>
            </a:pPr>
            <a:r>
              <a:rPr lang="en-US" sz="1600" spc="30">
                <a:solidFill>
                  <a:srgbClr val="000000"/>
                </a:solidFill>
                <a:latin typeface="Calibri" panose="02020603050405020304" pitchFamily="2"/>
              </a:rPr>
              <a:t>HDFS </a:t>
            </a:r>
          </a:p>
        </p:txBody>
      </p:sp>
      <p:sp>
        <p:nvSpPr>
          <p:cNvPr id="21" name="Text Placeholder 20"/>
          <p:cNvSpPr>
            <a:spLocks noGrp="1"/>
          </p:cNvSpPr>
          <p:nvPr>
            <p:ph type="body" idx="10"/>
          </p:nvPr>
        </p:nvSpPr>
        <p:spPr>
          <a:xfrm>
            <a:off x="0" y="6452870"/>
            <a:ext cx="9144000" cy="127635"/>
          </a:xfrm>
          <a:prstGeom prst="rect">
            <a:avLst/>
          </a:prstGeom>
          <a:noFill/>
          <a:ln w="0" cmpd="sng">
            <a:noFill/>
            <a:prstDash val="solid"/>
          </a:ln>
        </p:spPr>
        <p:txBody>
          <a:bodyPr vert="horz" lIns="0" tIns="0" rIns="0" bIns="0" anchor="t"/>
          <a:lstStyle/>
          <a:p>
            <a:pPr marL="1874520" marR="0" indent="0" algn="l">
              <a:lnSpc>
                <a:spcPts val="1000"/>
              </a:lnSpc>
              <a:spcAft>
                <a:spcPts val="0"/>
              </a:spcAft>
              <a:tabLst>
                <a:tab pos="8503920" algn="l"/>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2"14 </a:t>
            </a:r>
          </a:p>
        </p:txBody>
      </p:sp>
      <p:cxnSp>
        <p:nvCxnSpPr>
          <p:cNvPr id="22" name="Straight Connector 21"/>
          <p:cNvCxnSpPr/>
          <p:nvPr/>
        </p:nvCxnSpPr>
        <p:spPr>
          <a:xfrm>
            <a:off x="7936865" y="2087880"/>
            <a:ext cx="0" cy="253365"/>
          </a:xfrm>
          <a:prstGeom prst="line">
            <a:avLst/>
          </a:prstGeom>
          <a:ln w="8890" cmpd="sng">
            <a:solidFill>
              <a:srgbClr val="36035E"/>
            </a:solidFill>
          </a:ln>
        </p:spPr>
      </p:cxnSp>
      <p:cxnSp>
        <p:nvCxnSpPr>
          <p:cNvPr id="23" name="Straight Connector 22"/>
          <p:cNvCxnSpPr/>
          <p:nvPr/>
        </p:nvCxnSpPr>
        <p:spPr>
          <a:xfrm>
            <a:off x="3279775" y="2176145"/>
            <a:ext cx="603885" cy="0"/>
          </a:xfrm>
          <a:prstGeom prst="line">
            <a:avLst/>
          </a:prstGeom>
          <a:ln w="12065" cmpd="dbl">
            <a:solidFill>
              <a:srgbClr val="947CB2"/>
            </a:solidFill>
          </a:ln>
        </p:spPr>
      </p:cxnSp>
      <p:cxnSp>
        <p:nvCxnSpPr>
          <p:cNvPr id="24" name="Straight Connector 23"/>
          <p:cNvCxnSpPr/>
          <p:nvPr/>
        </p:nvCxnSpPr>
        <p:spPr>
          <a:xfrm>
            <a:off x="7284720" y="2188210"/>
            <a:ext cx="649605" cy="0"/>
          </a:xfrm>
          <a:prstGeom prst="line">
            <a:avLst/>
          </a:prstGeom>
          <a:ln w="12065" cmpd="dbl">
            <a:solidFill>
              <a:srgbClr val="947CB2"/>
            </a:solidFill>
          </a:ln>
        </p:spPr>
      </p:cxnSp>
      <p:cxnSp>
        <p:nvCxnSpPr>
          <p:cNvPr id="25" name="Straight Connector 24"/>
          <p:cNvCxnSpPr/>
          <p:nvPr/>
        </p:nvCxnSpPr>
        <p:spPr>
          <a:xfrm>
            <a:off x="3279775" y="2191385"/>
            <a:ext cx="603885" cy="0"/>
          </a:xfrm>
          <a:prstGeom prst="line">
            <a:avLst/>
          </a:prstGeom>
          <a:ln w="21590" cmpd="dbl">
            <a:solidFill>
              <a:srgbClr val="896CA9"/>
            </a:solidFill>
          </a:ln>
        </p:spPr>
      </p:cxnSp>
      <p:cxnSp>
        <p:nvCxnSpPr>
          <p:cNvPr id="26" name="Straight Connector 25"/>
          <p:cNvCxnSpPr/>
          <p:nvPr/>
        </p:nvCxnSpPr>
        <p:spPr>
          <a:xfrm>
            <a:off x="7284720" y="2203450"/>
            <a:ext cx="649605" cy="0"/>
          </a:xfrm>
          <a:prstGeom prst="line">
            <a:avLst/>
          </a:prstGeom>
          <a:ln w="21590" cmpd="dbl">
            <a:solidFill>
              <a:srgbClr val="896CA9"/>
            </a:solidFill>
          </a:ln>
        </p:spPr>
      </p:cxnSp>
      <p:cxnSp>
        <p:nvCxnSpPr>
          <p:cNvPr id="27" name="Straight Connector 26"/>
          <p:cNvCxnSpPr/>
          <p:nvPr/>
        </p:nvCxnSpPr>
        <p:spPr>
          <a:xfrm>
            <a:off x="4230370" y="2078990"/>
            <a:ext cx="0" cy="250190"/>
          </a:xfrm>
          <a:prstGeom prst="line">
            <a:avLst/>
          </a:prstGeom>
          <a:ln w="12065" cmpd="dbl">
            <a:solidFill>
              <a:srgbClr val="36035E"/>
            </a:solidFill>
          </a:ln>
        </p:spPr>
      </p:cxnSp>
      <p:cxnSp>
        <p:nvCxnSpPr>
          <p:cNvPr id="28" name="Straight Connector 27"/>
          <p:cNvCxnSpPr/>
          <p:nvPr/>
        </p:nvCxnSpPr>
        <p:spPr>
          <a:xfrm>
            <a:off x="3270250" y="2078990"/>
            <a:ext cx="0" cy="250190"/>
          </a:xfrm>
          <a:prstGeom prst="line">
            <a:avLst/>
          </a:prstGeom>
          <a:ln w="8890" cmpd="dbl">
            <a:solidFill>
              <a:srgbClr val="36035E"/>
            </a:solidFill>
          </a:ln>
        </p:spPr>
      </p:cxnSp>
      <p:cxnSp>
        <p:nvCxnSpPr>
          <p:cNvPr id="29" name="Straight Connector 28"/>
          <p:cNvCxnSpPr/>
          <p:nvPr/>
        </p:nvCxnSpPr>
        <p:spPr>
          <a:xfrm>
            <a:off x="3886200" y="2084705"/>
            <a:ext cx="0" cy="244475"/>
          </a:xfrm>
          <a:prstGeom prst="line">
            <a:avLst/>
          </a:prstGeom>
          <a:ln w="8890" cmpd="sng">
            <a:solidFill>
              <a:srgbClr val="36035E"/>
            </a:solidFill>
          </a:ln>
        </p:spPr>
      </p:cxnSp>
      <p:cxnSp>
        <p:nvCxnSpPr>
          <p:cNvPr id="30" name="Straight Connector 29"/>
          <p:cNvCxnSpPr/>
          <p:nvPr/>
        </p:nvCxnSpPr>
        <p:spPr>
          <a:xfrm>
            <a:off x="7275830" y="2087880"/>
            <a:ext cx="0" cy="253365"/>
          </a:xfrm>
          <a:prstGeom prst="line">
            <a:avLst/>
          </a:prstGeom>
          <a:ln w="8890" cmpd="dbl">
            <a:solidFill>
              <a:srgbClr val="36035E"/>
            </a:solidFill>
          </a:ln>
        </p:spPr>
      </p:cxnSp>
      <p:cxnSp>
        <p:nvCxnSpPr>
          <p:cNvPr id="31" name="Straight Connector 30"/>
          <p:cNvCxnSpPr/>
          <p:nvPr/>
        </p:nvCxnSpPr>
        <p:spPr>
          <a:xfrm>
            <a:off x="457200" y="990600"/>
            <a:ext cx="8233410" cy="0"/>
          </a:xfrm>
          <a:prstGeom prst="line">
            <a:avLst/>
          </a:prstGeom>
          <a:ln w="6350" cmpd="sng">
            <a:solidFill>
              <a:srgbClr val="ADADAD"/>
            </a:solidFill>
          </a:ln>
        </p:spPr>
      </p:cxnSp>
      <p:cxnSp>
        <p:nvCxnSpPr>
          <p:cNvPr id="32" name="Straight Connector 31"/>
          <p:cNvCxnSpPr/>
          <p:nvPr/>
        </p:nvCxnSpPr>
        <p:spPr>
          <a:xfrm>
            <a:off x="3279775" y="2096770"/>
            <a:ext cx="603885" cy="0"/>
          </a:xfrm>
          <a:prstGeom prst="line">
            <a:avLst/>
          </a:prstGeom>
          <a:ln w="18415" cmpd="dbl">
            <a:solidFill>
              <a:srgbClr val="B2A4C9"/>
            </a:solidFill>
          </a:ln>
        </p:spPr>
      </p:cxnSp>
      <p:cxnSp>
        <p:nvCxnSpPr>
          <p:cNvPr id="33" name="Straight Connector 32"/>
          <p:cNvCxnSpPr/>
          <p:nvPr/>
        </p:nvCxnSpPr>
        <p:spPr>
          <a:xfrm>
            <a:off x="3279775" y="2094230"/>
            <a:ext cx="603885" cy="0"/>
          </a:xfrm>
          <a:prstGeom prst="line">
            <a:avLst/>
          </a:prstGeom>
          <a:ln w="8890" cmpd="dbl">
            <a:solidFill>
              <a:srgbClr val="B9ADCE"/>
            </a:solidFill>
          </a:ln>
        </p:spPr>
      </p:cxnSp>
      <p:cxnSp>
        <p:nvCxnSpPr>
          <p:cNvPr id="34" name="Straight Connector 33"/>
          <p:cNvCxnSpPr/>
          <p:nvPr/>
        </p:nvCxnSpPr>
        <p:spPr>
          <a:xfrm>
            <a:off x="3279775" y="2124710"/>
            <a:ext cx="603885" cy="0"/>
          </a:xfrm>
          <a:prstGeom prst="line">
            <a:avLst/>
          </a:prstGeom>
          <a:ln w="27305" cmpd="dbl">
            <a:solidFill>
              <a:srgbClr val="A693BF"/>
            </a:solidFill>
          </a:ln>
        </p:spPr>
      </p:cxnSp>
      <p:cxnSp>
        <p:nvCxnSpPr>
          <p:cNvPr id="35" name="Straight Connector 34"/>
          <p:cNvCxnSpPr/>
          <p:nvPr/>
        </p:nvCxnSpPr>
        <p:spPr>
          <a:xfrm>
            <a:off x="3279775" y="2155190"/>
            <a:ext cx="603885" cy="0"/>
          </a:xfrm>
          <a:prstGeom prst="line">
            <a:avLst/>
          </a:prstGeom>
          <a:ln w="24130" cmpd="dbl">
            <a:solidFill>
              <a:srgbClr val="9A84B6"/>
            </a:solidFill>
          </a:ln>
        </p:spPr>
      </p:cxnSp>
      <p:cxnSp>
        <p:nvCxnSpPr>
          <p:cNvPr id="36" name="Straight Connector 35"/>
          <p:cNvCxnSpPr/>
          <p:nvPr/>
        </p:nvCxnSpPr>
        <p:spPr>
          <a:xfrm>
            <a:off x="7284720" y="2167255"/>
            <a:ext cx="649605" cy="0"/>
          </a:xfrm>
          <a:prstGeom prst="line">
            <a:avLst/>
          </a:prstGeom>
          <a:ln w="24130" cmpd="dbl">
            <a:solidFill>
              <a:srgbClr val="9A84B6"/>
            </a:solidFill>
          </a:ln>
        </p:spPr>
      </p:cxnSp>
      <p:cxnSp>
        <p:nvCxnSpPr>
          <p:cNvPr id="37" name="Straight Connector 36"/>
          <p:cNvCxnSpPr/>
          <p:nvPr/>
        </p:nvCxnSpPr>
        <p:spPr>
          <a:xfrm>
            <a:off x="7284720" y="2136775"/>
            <a:ext cx="649605" cy="0"/>
          </a:xfrm>
          <a:prstGeom prst="line">
            <a:avLst/>
          </a:prstGeom>
          <a:ln w="27305" cmpd="dbl">
            <a:solidFill>
              <a:srgbClr val="A693BF"/>
            </a:solidFill>
          </a:ln>
        </p:spPr>
      </p:cxnSp>
      <p:cxnSp>
        <p:nvCxnSpPr>
          <p:cNvPr id="38" name="Straight Connector 37"/>
          <p:cNvCxnSpPr/>
          <p:nvPr/>
        </p:nvCxnSpPr>
        <p:spPr>
          <a:xfrm>
            <a:off x="7284720" y="2109470"/>
            <a:ext cx="649605" cy="0"/>
          </a:xfrm>
          <a:prstGeom prst="line">
            <a:avLst/>
          </a:prstGeom>
          <a:ln w="18415" cmpd="dbl">
            <a:solidFill>
              <a:srgbClr val="B2A4C9"/>
            </a:solidFill>
          </a:ln>
        </p:spPr>
      </p:cxnSp>
      <p:cxnSp>
        <p:nvCxnSpPr>
          <p:cNvPr id="39" name="Straight Connector 38"/>
          <p:cNvCxnSpPr/>
          <p:nvPr/>
        </p:nvCxnSpPr>
        <p:spPr>
          <a:xfrm>
            <a:off x="7284720" y="2106295"/>
            <a:ext cx="649605" cy="0"/>
          </a:xfrm>
          <a:prstGeom prst="line">
            <a:avLst/>
          </a:prstGeom>
          <a:ln w="8890" cmpd="dbl">
            <a:solidFill>
              <a:srgbClr val="B9ADCE"/>
            </a:solidFill>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0" y="1264920"/>
            <a:ext cx="9144000" cy="5593080"/>
          </a:xfrm>
          <a:prstGeom prst="rect">
            <a:avLst/>
          </a:prstGeom>
        </p:spPr>
      </p:pic>
      <p:sp>
        <p:nvSpPr>
          <p:cNvPr id="4" name="Text Placeholder 3"/>
          <p:cNvSpPr>
            <a:spLocks noGrp="1"/>
          </p:cNvSpPr>
          <p:nvPr>
            <p:ph type="body" idx="10"/>
          </p:nvPr>
        </p:nvSpPr>
        <p:spPr>
          <a:xfrm>
            <a:off x="0" y="419100"/>
            <a:ext cx="9144000" cy="567690"/>
          </a:xfrm>
          <a:prstGeom prst="rect">
            <a:avLst/>
          </a:prstGeom>
          <a:noFill/>
          <a:ln w="0" cmpd="sng">
            <a:noFill/>
            <a:prstDash val="solid"/>
          </a:ln>
        </p:spPr>
        <p:txBody>
          <a:bodyPr vert="horz" lIns="0" tIns="50165" rIns="0" bIns="0" anchor="t">
            <a:normAutofit fontScale="95000"/>
          </a:bodyPr>
          <a:lstStyle/>
          <a:p>
            <a:pPr marL="457200" marR="0" indent="0" algn="l">
              <a:lnSpc>
                <a:spcPts val="2600"/>
              </a:lnSpc>
              <a:spcAft>
                <a:spcPts val="1455"/>
              </a:spcAft>
            </a:pPr>
            <a:r>
              <a:rPr lang="en-US" sz="2350" spc="25">
                <a:solidFill>
                  <a:srgbClr val="107FA7"/>
                </a:solidFill>
                <a:latin typeface="Calibri" panose="02020603050405020304" pitchFamily="2"/>
              </a:rPr>
              <a:t>Tradi</a:t>
            </a:r>
            <a:r>
              <a:rPr lang="en-US" sz="2200" spc="25">
                <a:solidFill>
                  <a:srgbClr val="107FA7"/>
                </a:solidFill>
                <a:latin typeface="Arial" panose="02020603050405020304" pitchFamily="2"/>
              </a:rPr>
              <a:t>ti</a:t>
            </a:r>
            <a:r>
              <a:rPr lang="en-US" sz="2350" spc="25">
                <a:solidFill>
                  <a:srgbClr val="107FA7"/>
                </a:solidFill>
                <a:latin typeface="Calibri" panose="02020603050405020304" pitchFamily="2"/>
              </a:rPr>
              <a:t>onal Large/Scale Computa</a:t>
            </a:r>
            <a:r>
              <a:rPr lang="en-US" sz="2200" spc="25">
                <a:solidFill>
                  <a:srgbClr val="107FA7"/>
                </a:solidFill>
                <a:latin typeface="Arial" panose="02020603050405020304" pitchFamily="2"/>
              </a:rPr>
              <a:t>ti</a:t>
            </a:r>
            <a:r>
              <a:rPr lang="en-US" sz="2350" spc="25">
                <a:solidFill>
                  <a:srgbClr val="107FA7"/>
                </a:solidFill>
                <a:latin typeface="Calibri" panose="02020603050405020304" pitchFamily="2"/>
              </a:rPr>
              <a:t>on </a:t>
            </a:r>
          </a:p>
        </p:txBody>
      </p:sp>
      <p:sp>
        <p:nvSpPr>
          <p:cNvPr id="5" name="Text Placeholder 4"/>
          <p:cNvSpPr>
            <a:spLocks noGrp="1"/>
          </p:cNvSpPr>
          <p:nvPr>
            <p:ph type="body" idx="10"/>
          </p:nvPr>
        </p:nvSpPr>
        <p:spPr>
          <a:xfrm>
            <a:off x="0" y="986790"/>
            <a:ext cx="9144000" cy="5389880"/>
          </a:xfrm>
          <a:prstGeom prst="rect">
            <a:avLst/>
          </a:prstGeom>
          <a:noFill/>
          <a:ln w="0" cmpd="sng">
            <a:noFill/>
            <a:prstDash val="solid"/>
          </a:ln>
        </p:spPr>
        <p:txBody>
          <a:bodyPr vert="horz" lIns="0" tIns="190500" rIns="0" bIns="0" anchor="t">
            <a:normAutofit/>
          </a:bodyPr>
          <a:lstStyle/>
          <a:p>
            <a:pPr marL="731520" marR="0" indent="182880" algn="l">
              <a:lnSpc>
                <a:spcPts val="2400"/>
              </a:lnSpc>
              <a:spcAft>
                <a:spcPts val="0"/>
              </a:spcAft>
              <a:buFont typeface="Symbol"/>
              <a:buChar char="·"/>
            </a:pPr>
            <a:r>
              <a:rPr lang="en-US" sz="2000" b="1" spc="0" dirty="0">
                <a:solidFill>
                  <a:srgbClr val="000000"/>
                </a:solidFill>
                <a:latin typeface="Calibri" panose="02020603050405020304" pitchFamily="2"/>
              </a:rPr>
              <a:t>Tradi</a:t>
            </a:r>
            <a:r>
              <a:rPr lang="en-US" sz="2000" b="1" spc="0" dirty="0">
                <a:solidFill>
                  <a:srgbClr val="000000"/>
                </a:solidFill>
                <a:latin typeface="Arial" panose="02020603050405020304" pitchFamily="2"/>
              </a:rPr>
              <a:t>ti</a:t>
            </a:r>
            <a:r>
              <a:rPr lang="en-US" sz="2000" b="1" spc="0" dirty="0">
                <a:solidFill>
                  <a:srgbClr val="000000"/>
                </a:solidFill>
                <a:latin typeface="Calibri" panose="02020603050405020304" pitchFamily="2"/>
              </a:rPr>
              <a:t>onally, computa</a:t>
            </a:r>
            <a:r>
              <a:rPr lang="en-US" sz="2000" b="1" spc="0" dirty="0">
                <a:solidFill>
                  <a:srgbClr val="000000"/>
                </a:solidFill>
                <a:latin typeface="Arial" panose="02020603050405020304" pitchFamily="2"/>
              </a:rPr>
              <a:t>ti</a:t>
            </a:r>
            <a:r>
              <a:rPr lang="en-US" sz="2000" b="1" spc="0" dirty="0">
                <a:solidFill>
                  <a:srgbClr val="000000"/>
                </a:solidFill>
                <a:latin typeface="Calibri" panose="02020603050405020304" pitchFamily="2"/>
              </a:rPr>
              <a:t>on has been </a:t>
            </a:r>
            <a:br>
              <a:rPr sz="2000" dirty="0"/>
            </a:br>
            <a:r>
              <a:rPr lang="en-US" sz="2000" b="1" spc="0" dirty="0">
                <a:solidFill>
                  <a:srgbClr val="000000"/>
                </a:solidFill>
                <a:latin typeface="Calibri" panose="02020603050405020304" pitchFamily="2"/>
              </a:rPr>
              <a:t>processor</a:t>
            </a:r>
            <a:r>
              <a:rPr lang="en-US" sz="2000" b="1" spc="0" dirty="0">
                <a:solidFill>
                  <a:srgbClr val="000000"/>
                </a:solidFill>
                <a:latin typeface="Arial" panose="02020603050405020304" pitchFamily="2"/>
              </a:rPr>
              <a:t>-</a:t>
            </a:r>
            <a:r>
              <a:rPr lang="en-US" sz="2000" b="1" spc="0" dirty="0">
                <a:solidFill>
                  <a:srgbClr val="000000"/>
                </a:solidFill>
                <a:latin typeface="Calibri" panose="02020603050405020304" pitchFamily="2"/>
              </a:rPr>
              <a:t>bound </a:t>
            </a:r>
          </a:p>
          <a:p>
            <a:pPr marL="914400" marR="0" indent="0" algn="l">
              <a:lnSpc>
                <a:spcPts val="2300"/>
              </a:lnSpc>
              <a:spcBef>
                <a:spcPts val="430"/>
              </a:spcBef>
              <a:spcAft>
                <a:spcPts val="0"/>
              </a:spcAft>
            </a:pPr>
            <a:r>
              <a:rPr lang="en-US" sz="2000" spc="10" dirty="0">
                <a:solidFill>
                  <a:srgbClr val="107FA7"/>
                </a:solidFill>
                <a:latin typeface="Arial" panose="02020603050405020304" pitchFamily="2"/>
              </a:rPr>
              <a:t>–</a:t>
            </a:r>
            <a:r>
              <a:rPr lang="en-US" sz="2000" spc="10" dirty="0">
                <a:solidFill>
                  <a:srgbClr val="000000"/>
                </a:solidFill>
                <a:latin typeface="Calibri" panose="02020603050405020304" pitchFamily="2"/>
              </a:rPr>
              <a:t> Rela</a:t>
            </a:r>
            <a:r>
              <a:rPr lang="en-US" sz="2000" spc="10" dirty="0">
                <a:solidFill>
                  <a:srgbClr val="000000"/>
                </a:solidFill>
                <a:latin typeface="Arial" panose="02020603050405020304" pitchFamily="2"/>
              </a:rPr>
              <a:t>ti</a:t>
            </a:r>
            <a:r>
              <a:rPr lang="en-US" sz="2000" spc="10" dirty="0">
                <a:solidFill>
                  <a:srgbClr val="000000"/>
                </a:solidFill>
                <a:latin typeface="Calibri" panose="02020603050405020304" pitchFamily="2"/>
              </a:rPr>
              <a:t>vely small amounts of data </a:t>
            </a:r>
          </a:p>
          <a:p>
            <a:pPr marL="914400" marR="0" indent="0" algn="l">
              <a:lnSpc>
                <a:spcPts val="2200"/>
              </a:lnSpc>
              <a:spcBef>
                <a:spcPts val="400"/>
              </a:spcBef>
              <a:spcAft>
                <a:spcPts val="0"/>
              </a:spcAft>
            </a:pPr>
            <a:r>
              <a:rPr lang="en-US" sz="2000" spc="10" dirty="0">
                <a:solidFill>
                  <a:srgbClr val="107FA7"/>
                </a:solidFill>
                <a:latin typeface="Arial" panose="02020603050405020304" pitchFamily="2"/>
              </a:rPr>
              <a:t>–</a:t>
            </a:r>
            <a:r>
              <a:rPr lang="en-US" sz="2000" spc="10" dirty="0">
                <a:solidFill>
                  <a:srgbClr val="000000"/>
                </a:solidFill>
                <a:latin typeface="Calibri" panose="02020603050405020304" pitchFamily="2"/>
              </a:rPr>
              <a:t> Lots of complex processing </a:t>
            </a:r>
          </a:p>
          <a:p>
            <a:pPr marL="731520" marR="0" indent="182880" algn="l">
              <a:lnSpc>
                <a:spcPts val="2200"/>
              </a:lnSpc>
              <a:spcBef>
                <a:spcPts val="13050"/>
              </a:spcBef>
              <a:spcAft>
                <a:spcPts val="0"/>
              </a:spcAft>
              <a:buFont typeface="Symbol"/>
              <a:buChar char="·"/>
            </a:pPr>
            <a:r>
              <a:rPr lang="en-US" sz="2000" b="1" spc="20" dirty="0">
                <a:solidFill>
                  <a:srgbClr val="000000"/>
                </a:solidFill>
                <a:latin typeface="Calibri" panose="02020603050405020304" pitchFamily="2"/>
              </a:rPr>
              <a:t>The early solu</a:t>
            </a:r>
            <a:r>
              <a:rPr lang="en-US" sz="2000" b="1" spc="20" dirty="0">
                <a:solidFill>
                  <a:srgbClr val="000000"/>
                </a:solidFill>
                <a:latin typeface="Arial" panose="02020603050405020304" pitchFamily="2"/>
              </a:rPr>
              <a:t>ti</a:t>
            </a:r>
            <a:r>
              <a:rPr lang="en-US" sz="2000" b="1" spc="20" dirty="0">
                <a:solidFill>
                  <a:srgbClr val="000000"/>
                </a:solidFill>
                <a:latin typeface="Calibri" panose="02020603050405020304" pitchFamily="2"/>
              </a:rPr>
              <a:t>on: bigger computers </a:t>
            </a:r>
          </a:p>
          <a:p>
            <a:pPr marL="914400" marR="0" indent="0" algn="l">
              <a:lnSpc>
                <a:spcPts val="2200"/>
              </a:lnSpc>
              <a:spcBef>
                <a:spcPts val="400"/>
              </a:spcBef>
              <a:spcAft>
                <a:spcPts val="0"/>
              </a:spcAft>
            </a:pPr>
            <a:r>
              <a:rPr lang="en-US" sz="2000" spc="10" dirty="0">
                <a:solidFill>
                  <a:srgbClr val="107FA7"/>
                </a:solidFill>
                <a:latin typeface="Arial" panose="02020603050405020304" pitchFamily="2"/>
              </a:rPr>
              <a:t>–</a:t>
            </a:r>
            <a:r>
              <a:rPr lang="en-US" sz="2000" spc="10" dirty="0">
                <a:solidFill>
                  <a:srgbClr val="000000"/>
                </a:solidFill>
                <a:latin typeface="Calibri" panose="02020603050405020304" pitchFamily="2"/>
              </a:rPr>
              <a:t> Faster processor, more memory </a:t>
            </a:r>
          </a:p>
          <a:p>
            <a:pPr marL="914400" marR="0" indent="0" algn="l">
              <a:lnSpc>
                <a:spcPts val="2200"/>
              </a:lnSpc>
              <a:spcBef>
                <a:spcPts val="470"/>
              </a:spcBef>
              <a:spcAft>
                <a:spcPts val="10130"/>
              </a:spcAft>
            </a:pPr>
            <a:r>
              <a:rPr lang="en-US" sz="2000" spc="5" dirty="0">
                <a:solidFill>
                  <a:srgbClr val="107FA7"/>
                </a:solidFill>
                <a:latin typeface="Arial" panose="02020603050405020304" pitchFamily="2"/>
              </a:rPr>
              <a:t>–</a:t>
            </a:r>
            <a:r>
              <a:rPr lang="en-US" sz="2000" spc="5" dirty="0">
                <a:solidFill>
                  <a:srgbClr val="000000"/>
                </a:solidFill>
                <a:latin typeface="Calibri" panose="02020603050405020304" pitchFamily="2"/>
              </a:rPr>
              <a:t> But even this couldn’t keep up </a:t>
            </a:r>
          </a:p>
        </p:txBody>
      </p:sp>
      <p:sp>
        <p:nvSpPr>
          <p:cNvPr id="6" name="Text Placeholder 5"/>
          <p:cNvSpPr>
            <a:spLocks noGrp="1"/>
          </p:cNvSpPr>
          <p:nvPr>
            <p:ph type="body" idx="10"/>
          </p:nvPr>
        </p:nvSpPr>
        <p:spPr>
          <a:xfrm>
            <a:off x="0" y="6376670"/>
            <a:ext cx="9144000" cy="481330"/>
          </a:xfrm>
          <a:prstGeom prst="rect">
            <a:avLst/>
          </a:prstGeom>
          <a:noFill/>
          <a:ln w="0" cmpd="sng">
            <a:noFill/>
            <a:prstDash val="solid"/>
          </a:ln>
        </p:spPr>
        <p:txBody>
          <a:bodyPr vert="horz" lIns="0" tIns="45085" rIns="0" bIns="0" anchor="t"/>
          <a:lstStyle/>
          <a:p>
            <a:pPr marL="1874520" marR="0" indent="0" algn="l">
              <a:lnSpc>
                <a:spcPts val="1300"/>
              </a:lnSpc>
              <a:spcAft>
                <a:spcPts val="2105"/>
              </a:spcAft>
              <a:tabLst>
                <a:tab pos="8503920" algn="l"/>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1</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15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4742815" y="3700145"/>
            <a:ext cx="1143000" cy="1960245"/>
          </a:xfrm>
          <a:prstGeom prst="rect">
            <a:avLst/>
          </a:prstGeom>
        </p:spPr>
      </p:pic>
      <p:pic>
        <p:nvPicPr>
          <p:cNvPr id="9" name="Picture 8"/>
          <p:cNvPicPr/>
          <p:nvPr/>
        </p:nvPicPr>
        <p:blipFill>
          <a:blip r:embed="rId3"/>
          <a:stretch>
            <a:fillRect/>
          </a:stretch>
        </p:blipFill>
        <p:spPr>
          <a:xfrm>
            <a:off x="0" y="6226810"/>
            <a:ext cx="9144000" cy="631190"/>
          </a:xfrm>
          <a:prstGeom prst="rect">
            <a:avLst/>
          </a:prstGeom>
        </p:spPr>
      </p:pic>
      <p:pic>
        <p:nvPicPr>
          <p:cNvPr id="12" name="Picture 11"/>
          <p:cNvPicPr/>
          <p:nvPr/>
        </p:nvPicPr>
        <p:blipFill>
          <a:blip r:embed="rId4"/>
          <a:stretch>
            <a:fillRect/>
          </a:stretch>
        </p:blipFill>
        <p:spPr>
          <a:xfrm>
            <a:off x="2414270" y="3258185"/>
            <a:ext cx="2206625" cy="1701165"/>
          </a:xfrm>
          <a:prstGeom prst="rect">
            <a:avLst/>
          </a:prstGeom>
        </p:spPr>
      </p:pic>
      <p:pic>
        <p:nvPicPr>
          <p:cNvPr id="15" name="Picture 14"/>
          <p:cNvPicPr/>
          <p:nvPr/>
        </p:nvPicPr>
        <p:blipFill>
          <a:blip r:embed="rId5"/>
          <a:stretch>
            <a:fillRect/>
          </a:stretch>
        </p:blipFill>
        <p:spPr>
          <a:xfrm>
            <a:off x="6355080" y="1136650"/>
            <a:ext cx="2218690" cy="66167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Sqoop: Exchanging Data With RDBMSs </a:t>
            </a:r>
          </a:p>
        </p:txBody>
      </p:sp>
      <p:sp>
        <p:nvSpPr>
          <p:cNvPr id="3" name="Text Placeholder 2"/>
          <p:cNvSpPr>
            <a:spLocks noGrp="1"/>
          </p:cNvSpPr>
          <p:nvPr>
            <p:ph type="body" idx="10"/>
          </p:nvPr>
        </p:nvSpPr>
        <p:spPr>
          <a:xfrm>
            <a:off x="0" y="986790"/>
            <a:ext cx="9144000" cy="2271395"/>
          </a:xfrm>
          <a:prstGeom prst="rect">
            <a:avLst/>
          </a:prstGeom>
          <a:noFill/>
          <a:ln w="0" cmpd="sng">
            <a:noFill/>
            <a:prstDash val="solid"/>
          </a:ln>
        </p:spPr>
        <p:txBody>
          <a:bodyPr vert="horz" lIns="0" tIns="206375" rIns="0" bIns="0" anchor="t">
            <a:normAutofit/>
          </a:bodyPr>
          <a:lstStyle/>
          <a:p>
            <a:pPr marL="548640" marR="0" indent="0" algn="just">
              <a:lnSpc>
                <a:spcPts val="2200"/>
              </a:lnSpc>
              <a:spcAft>
                <a:spcPts val="0"/>
              </a:spcAft>
            </a:pPr>
            <a:r>
              <a:rPr lang="en-US" sz="750" spc="20">
                <a:solidFill>
                  <a:srgbClr val="29A4C8"/>
                </a:solidFill>
                <a:latin typeface="Wingdings" panose="02020603050405020304" pitchFamily="2"/>
              </a:rPr>
              <a:t>!</a:t>
            </a:r>
            <a:r>
              <a:rPr lang="en-US" sz="1950" b="1" spc="20">
                <a:solidFill>
                  <a:srgbClr val="000000"/>
                </a:solidFill>
                <a:latin typeface="Calibri" panose="02020603050405020304" pitchFamily="2"/>
              </a:rPr>
              <a:t> Sqoop transfers data between RDBMSs and HDFS </a:t>
            </a:r>
          </a:p>
          <a:p>
            <a:pPr marL="914400" marR="0" indent="0" algn="just">
              <a:lnSpc>
                <a:spcPts val="2200"/>
              </a:lnSpc>
              <a:spcBef>
                <a:spcPts val="520"/>
              </a:spcBef>
              <a:spcAft>
                <a:spcPts val="0"/>
              </a:spcAft>
            </a:pPr>
            <a:r>
              <a:rPr lang="en-US" sz="1550" spc="35">
                <a:solidFill>
                  <a:srgbClr val="107FA7"/>
                </a:solidFill>
                <a:latin typeface="Arial" panose="02020603050405020304" pitchFamily="2"/>
              </a:rPr>
              <a:t>–</a:t>
            </a:r>
            <a:r>
              <a:rPr lang="en-US" sz="1950" spc="35">
                <a:solidFill>
                  <a:srgbClr val="000000"/>
                </a:solidFill>
                <a:latin typeface="Calibri" panose="02020603050405020304" pitchFamily="2"/>
              </a:rPr>
              <a:t> Does this very efficiently via a Map/only MapReduc j </a:t>
            </a:r>
          </a:p>
          <a:p>
            <a:pPr marL="914400" marR="0" indent="0" algn="just">
              <a:lnSpc>
                <a:spcPts val="2200"/>
              </a:lnSpc>
              <a:spcBef>
                <a:spcPts val="450"/>
              </a:spcBef>
              <a:spcAft>
                <a:spcPts val="0"/>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Supports JDBC, ODBC, and several specific databases </a:t>
            </a:r>
          </a:p>
          <a:p>
            <a:pPr marL="914400" marR="0" indent="0" algn="just">
              <a:lnSpc>
                <a:spcPts val="2200"/>
              </a:lnSpc>
              <a:spcBef>
                <a:spcPts val="480"/>
              </a:spcBef>
              <a:spcAft>
                <a:spcPts val="5885"/>
              </a:spcAft>
            </a:pPr>
            <a:r>
              <a:rPr lang="en-US" sz="1550" spc="25">
                <a:solidFill>
                  <a:srgbClr val="107FA7"/>
                </a:solidFill>
                <a:latin typeface="Arial" panose="02020603050405020304" pitchFamily="2"/>
              </a:rPr>
              <a:t>–</a:t>
            </a:r>
            <a:r>
              <a:rPr lang="en-US" sz="1950" spc="25">
                <a:solidFill>
                  <a:srgbClr val="000000"/>
                </a:solidFill>
                <a:latin typeface="Calibri" panose="02020603050405020304" pitchFamily="2"/>
              </a:rPr>
              <a:t> “Sqoop” = “SQL to Hadoop” </a:t>
            </a:r>
          </a:p>
        </p:txBody>
      </p:sp>
      <p:sp>
        <p:nvSpPr>
          <p:cNvPr id="6" name="Text Placeholder 5"/>
          <p:cNvSpPr>
            <a:spLocks noGrp="1"/>
          </p:cNvSpPr>
          <p:nvPr>
            <p:ph type="body" idx="10"/>
          </p:nvPr>
        </p:nvSpPr>
        <p:spPr>
          <a:xfrm>
            <a:off x="5066030" y="5297170"/>
            <a:ext cx="527050" cy="170815"/>
          </a:xfrm>
          <a:prstGeom prst="rect">
            <a:avLst/>
          </a:prstGeom>
          <a:noFill/>
          <a:ln w="0" cmpd="sng">
            <a:noFill/>
            <a:prstDash val="solid"/>
          </a:ln>
        </p:spPr>
        <p:txBody>
          <a:bodyPr vert="horz" lIns="0" tIns="0" rIns="0" bIns="0" anchor="t"/>
          <a:lstStyle/>
          <a:p>
            <a:pPr marL="0" marR="0" indent="0" algn="l">
              <a:lnSpc>
                <a:spcPts val="1300"/>
              </a:lnSpc>
              <a:spcAft>
                <a:spcPts val="0"/>
              </a:spcAft>
            </a:pPr>
            <a:r>
              <a:rPr lang="en-US" sz="1950" spc="-145">
                <a:solidFill>
                  <a:srgbClr val="000000"/>
                </a:solidFill>
                <a:latin typeface="Calibri" panose="02020603050405020304" pitchFamily="2"/>
              </a:rPr>
              <a:t>HDFS </a:t>
            </a:r>
          </a:p>
        </p:txBody>
      </p:sp>
      <p:sp>
        <p:nvSpPr>
          <p:cNvPr id="7" name="Text Placeholder 6"/>
          <p:cNvSpPr>
            <a:spLocks noGrp="1"/>
          </p:cNvSpPr>
          <p:nvPr>
            <p:ph type="body" idx="10"/>
          </p:nvPr>
        </p:nvSpPr>
        <p:spPr>
          <a:xfrm>
            <a:off x="4992370" y="3916680"/>
            <a:ext cx="637540" cy="213360"/>
          </a:xfrm>
          <a:prstGeom prst="rect">
            <a:avLst/>
          </a:prstGeom>
          <a:noFill/>
          <a:ln w="0" cmpd="sng">
            <a:noFill/>
            <a:prstDash val="solid"/>
          </a:ln>
        </p:spPr>
        <p:txBody>
          <a:bodyPr vert="horz" lIns="0" tIns="0" rIns="0" bIns="0" anchor="t"/>
          <a:lstStyle/>
          <a:p>
            <a:pPr marL="0" marR="0" indent="0" algn="l">
              <a:lnSpc>
                <a:spcPts val="1600"/>
              </a:lnSpc>
              <a:spcAft>
                <a:spcPts val="0"/>
              </a:spcAft>
            </a:pPr>
            <a:r>
              <a:rPr lang="en-US" sz="1950" spc="-95">
                <a:solidFill>
                  <a:srgbClr val="FFFFFF"/>
                </a:solidFill>
                <a:latin typeface="Calibri" panose="02020603050405020304" pitchFamily="2"/>
              </a:rPr>
              <a:t>Sqoop </a:t>
            </a:r>
          </a:p>
        </p:txBody>
      </p:sp>
      <p:sp>
        <p:nvSpPr>
          <p:cNvPr id="10" name="Text Placeholder 9"/>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2"15 </a:t>
            </a:r>
          </a:p>
        </p:txBody>
      </p:sp>
      <p:sp>
        <p:nvSpPr>
          <p:cNvPr id="13" name="Text Placeholder 12"/>
          <p:cNvSpPr>
            <a:spLocks noGrp="1"/>
          </p:cNvSpPr>
          <p:nvPr>
            <p:ph type="body" idx="10"/>
          </p:nvPr>
        </p:nvSpPr>
        <p:spPr>
          <a:xfrm>
            <a:off x="2797810" y="4116705"/>
            <a:ext cx="744220" cy="280035"/>
          </a:xfrm>
          <a:prstGeom prst="rect">
            <a:avLst/>
          </a:prstGeom>
          <a:noFill/>
          <a:ln w="0" cmpd="sng">
            <a:noFill/>
            <a:prstDash val="solid"/>
          </a:ln>
        </p:spPr>
        <p:txBody>
          <a:bodyPr vert="horz" lIns="0" tIns="24130" rIns="0" bIns="0" anchor="t"/>
          <a:lstStyle/>
          <a:p>
            <a:pPr marL="0" marR="0" indent="0" algn="l">
              <a:lnSpc>
                <a:spcPts val="2000"/>
              </a:lnSpc>
              <a:spcAft>
                <a:spcPts val="0"/>
              </a:spcAft>
            </a:pPr>
            <a:r>
              <a:rPr lang="en-US" sz="1950" spc="-114">
                <a:solidFill>
                  <a:srgbClr val="000000"/>
                </a:solidFill>
                <a:latin typeface="Calibri" panose="02020603050405020304" pitchFamily="2"/>
              </a:rPr>
              <a:t>RDBMS </a:t>
            </a:r>
          </a:p>
        </p:txBody>
      </p:sp>
      <p:cxnSp>
        <p:nvCxnSpPr>
          <p:cNvPr id="16" name="Straight Connector 15"/>
          <p:cNvCxnSpPr/>
          <p:nvPr/>
        </p:nvCxnSpPr>
        <p:spPr>
          <a:xfrm>
            <a:off x="457200" y="990600"/>
            <a:ext cx="8233410" cy="0"/>
          </a:xfrm>
          <a:prstGeom prst="line">
            <a:avLst/>
          </a:prstGeom>
          <a:ln w="6350" cmpd="sng">
            <a:solidFill>
              <a:srgbClr val="ACACAE"/>
            </a:solidFill>
          </a:ln>
        </p:spPr>
      </p:cxn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678815"/>
          </a:xfrm>
          <a:prstGeom prst="rect">
            <a:avLst/>
          </a:prstGeom>
          <a:noFill/>
          <a:ln w="0" cmpd="sng">
            <a:noFill/>
            <a:prstDash val="solid"/>
          </a:ln>
        </p:spPr>
        <p:txBody>
          <a:bodyPr vert="horz" lIns="0" tIns="37465" rIns="0" bIns="0" anchor="t"/>
          <a:lstStyle/>
          <a:p>
            <a:pPr marL="457200" marR="0" indent="0" algn="l">
              <a:lnSpc>
                <a:spcPts val="2500"/>
              </a:lnSpc>
              <a:spcAft>
                <a:spcPts val="2565"/>
              </a:spcAft>
            </a:pPr>
            <a:r>
              <a:rPr lang="en-US" sz="2350" spc="15">
                <a:solidFill>
                  <a:srgbClr val="107FA7"/>
                </a:solidFill>
                <a:latin typeface="Calibri" panose="02020603050405020304" pitchFamily="2"/>
              </a:rPr>
              <a:t>Sqoop Custom Connectors </a:t>
            </a:r>
          </a:p>
        </p:txBody>
      </p:sp>
      <p:sp>
        <p:nvSpPr>
          <p:cNvPr id="3" name="Text Placeholder 2"/>
          <p:cNvSpPr>
            <a:spLocks noGrp="1"/>
          </p:cNvSpPr>
          <p:nvPr>
            <p:ph type="body" idx="10"/>
          </p:nvPr>
        </p:nvSpPr>
        <p:spPr>
          <a:xfrm>
            <a:off x="560705" y="1110615"/>
            <a:ext cx="4648200" cy="5116195"/>
          </a:xfrm>
          <a:prstGeom prst="rect">
            <a:avLst/>
          </a:prstGeom>
          <a:noFill/>
          <a:ln w="0" cmpd="sng">
            <a:noFill/>
            <a:prstDash val="solid"/>
          </a:ln>
        </p:spPr>
        <p:txBody>
          <a:bodyPr vert="horz" lIns="0" tIns="90805" rIns="0" bIns="0" anchor="t">
            <a:normAutofit/>
          </a:bodyPr>
          <a:lstStyle/>
          <a:p>
            <a:pPr marL="0" marR="0" indent="182880" algn="just">
              <a:lnSpc>
                <a:spcPts val="2100"/>
              </a:lnSpc>
              <a:spcAft>
                <a:spcPts val="0"/>
              </a:spcAft>
              <a:buFont typeface="Symbol"/>
              <a:buChar char="·"/>
            </a:pPr>
            <a:r>
              <a:rPr lang="en-US" sz="1950" b="1" spc="15">
                <a:solidFill>
                  <a:srgbClr val="000000"/>
                </a:solidFill>
                <a:latin typeface="Calibri" panose="02020603050405020304" pitchFamily="2"/>
              </a:rPr>
              <a:t>Custom connectors for </a:t>
            </a:r>
          </a:p>
          <a:p>
            <a:pPr marL="365760" marR="0" indent="0" algn="just">
              <a:lnSpc>
                <a:spcPts val="2200"/>
              </a:lnSpc>
              <a:spcBef>
                <a:spcPts val="555"/>
              </a:spcBef>
              <a:spcAft>
                <a:spcPts val="0"/>
              </a:spcAft>
            </a:pPr>
            <a:r>
              <a:rPr lang="en-US" sz="1550" spc="60">
                <a:solidFill>
                  <a:srgbClr val="107FA7"/>
                </a:solidFill>
                <a:latin typeface="Arial" panose="02020603050405020304" pitchFamily="2"/>
              </a:rPr>
              <a:t>–</a:t>
            </a:r>
            <a:r>
              <a:rPr lang="en-US" sz="1950" spc="60">
                <a:solidFill>
                  <a:srgbClr val="000000"/>
                </a:solidFill>
                <a:latin typeface="Calibri" panose="02020603050405020304" pitchFamily="2"/>
              </a:rPr>
              <a:t> MySQL </a:t>
            </a:r>
          </a:p>
          <a:p>
            <a:pPr marL="365760" marR="0" indent="0" algn="just">
              <a:lnSpc>
                <a:spcPts val="2200"/>
              </a:lnSpc>
              <a:spcBef>
                <a:spcPts val="440"/>
              </a:spcBef>
              <a:spcAft>
                <a:spcPts val="0"/>
              </a:spcAft>
            </a:pPr>
            <a:r>
              <a:rPr lang="en-US" sz="1550" spc="40">
                <a:solidFill>
                  <a:srgbClr val="107FA7"/>
                </a:solidFill>
                <a:latin typeface="Arial" panose="02020603050405020304" pitchFamily="2"/>
              </a:rPr>
              <a:t>–</a:t>
            </a:r>
            <a:r>
              <a:rPr lang="en-US" sz="1950" spc="40">
                <a:solidFill>
                  <a:srgbClr val="000000"/>
                </a:solidFill>
                <a:latin typeface="Calibri" panose="02020603050405020304" pitchFamily="2"/>
              </a:rPr>
              <a:t> Postgres </a:t>
            </a:r>
          </a:p>
          <a:p>
            <a:pPr marL="365760" marR="0" indent="0" algn="just">
              <a:lnSpc>
                <a:spcPts val="2200"/>
              </a:lnSpc>
              <a:spcBef>
                <a:spcPts val="470"/>
              </a:spcBef>
              <a:spcAft>
                <a:spcPts val="0"/>
              </a:spcAft>
            </a:pPr>
            <a:r>
              <a:rPr lang="en-US" sz="1550" spc="35">
                <a:solidFill>
                  <a:srgbClr val="107FA7"/>
                </a:solidFill>
                <a:latin typeface="Arial" panose="02020603050405020304" pitchFamily="2"/>
              </a:rPr>
              <a:t>–</a:t>
            </a:r>
            <a:r>
              <a:rPr lang="en-US" sz="1950" spc="35">
                <a:solidFill>
                  <a:srgbClr val="000000"/>
                </a:solidFill>
                <a:latin typeface="Calibri" panose="02020603050405020304" pitchFamily="2"/>
              </a:rPr>
              <a:t> Netezza </a:t>
            </a:r>
          </a:p>
          <a:p>
            <a:pPr marL="365760" marR="0" indent="0" algn="just">
              <a:lnSpc>
                <a:spcPts val="2200"/>
              </a:lnSpc>
              <a:spcBef>
                <a:spcPts val="440"/>
              </a:spcBef>
              <a:spcAft>
                <a:spcPts val="0"/>
              </a:spcAft>
            </a:pPr>
            <a:r>
              <a:rPr lang="en-US" sz="1550" spc="30">
                <a:solidFill>
                  <a:srgbClr val="107FA7"/>
                </a:solidFill>
                <a:latin typeface="Arial" panose="02020603050405020304" pitchFamily="2"/>
              </a:rPr>
              <a:t>–</a:t>
            </a:r>
            <a:r>
              <a:rPr lang="en-US" sz="1950" spc="30">
                <a:solidFill>
                  <a:srgbClr val="000000"/>
                </a:solidFill>
                <a:latin typeface="Calibri" panose="02020603050405020304" pitchFamily="2"/>
              </a:rPr>
              <a:t> Teradata </a:t>
            </a:r>
          </a:p>
          <a:p>
            <a:pPr marL="365760" marR="0" indent="0" algn="just">
              <a:lnSpc>
                <a:spcPts val="2300"/>
              </a:lnSpc>
              <a:spcBef>
                <a:spcPts val="470"/>
              </a:spcBef>
              <a:spcAft>
                <a:spcPts val="0"/>
              </a:spcAft>
            </a:pPr>
            <a:r>
              <a:rPr lang="en-US" sz="1550" spc="15">
                <a:solidFill>
                  <a:srgbClr val="107FA7"/>
                </a:solidFill>
                <a:latin typeface="Arial" panose="02020603050405020304" pitchFamily="2"/>
              </a:rPr>
              <a:t>–</a:t>
            </a:r>
            <a:r>
              <a:rPr lang="en-US" sz="1950" spc="15">
                <a:solidFill>
                  <a:srgbClr val="000000"/>
                </a:solidFill>
                <a:latin typeface="Calibri" panose="02020603050405020304" pitchFamily="2"/>
              </a:rPr>
              <a:t> Oracle (partnered with Quest So</a:t>
            </a:r>
            <a:r>
              <a:rPr lang="en-US" sz="1900" spc="15">
                <a:solidFill>
                  <a:srgbClr val="000000"/>
                </a:solidFill>
                <a:latin typeface="Arial" panose="02020603050405020304" pitchFamily="2"/>
              </a:rPr>
              <a:t>ft</a:t>
            </a:r>
            <a:r>
              <a:rPr lang="en-US" sz="1950" spc="15">
                <a:solidFill>
                  <a:srgbClr val="000000"/>
                </a:solidFill>
                <a:latin typeface="Calibri" panose="02020603050405020304" pitchFamily="2"/>
              </a:rPr>
              <a:t>ware) </a:t>
            </a:r>
          </a:p>
          <a:p>
            <a:pPr marL="0" marR="0" indent="182880" algn="just">
              <a:lnSpc>
                <a:spcPts val="2100"/>
              </a:lnSpc>
              <a:spcBef>
                <a:spcPts val="1555"/>
              </a:spcBef>
              <a:spcAft>
                <a:spcPts val="20065"/>
              </a:spcAft>
              <a:buFont typeface="Symbol"/>
              <a:buChar char="·"/>
            </a:pPr>
            <a:r>
              <a:rPr lang="en-US" sz="1950" b="1" spc="15">
                <a:solidFill>
                  <a:srgbClr val="000000"/>
                </a:solidFill>
                <a:latin typeface="Calibri" panose="02020603050405020304" pitchFamily="2"/>
              </a:rPr>
              <a:t>Not open source, but free to use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2"16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000"/>
              </a:lnSpc>
              <a:spcAft>
                <a:spcPts val="1390"/>
              </a:spcAft>
            </a:pPr>
            <a:r>
              <a:rPr lang="en-US" sz="1950" b="1" spc="15">
                <a:solidFill>
                  <a:srgbClr val="107FA7"/>
                </a:solidFill>
                <a:latin typeface="Calibri" panose="02020603050405020304" pitchFamily="2"/>
              </a:rPr>
              <a:t>The Hadoop Ecosystem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3210" rIns="0" bIns="0" anchor="t"/>
          <a:lstStyle/>
          <a:p>
            <a:pPr marL="137160" marR="0" indent="228600" algn="just">
              <a:lnSpc>
                <a:spcPts val="2300"/>
              </a:lnSpc>
              <a:spcAft>
                <a:spcPts val="0"/>
              </a:spcAft>
              <a:buFont typeface="Symbol"/>
              <a:buChar char="·"/>
            </a:pPr>
            <a:r>
              <a:rPr lang="en-US" sz="2000" spc="-10">
                <a:solidFill>
                  <a:srgbClr val="A6A6A6"/>
                </a:solidFill>
                <a:latin typeface="Calibri" panose="02020603050405020304" pitchFamily="2"/>
              </a:rPr>
              <a:t>Introduc</a:t>
            </a:r>
            <a:r>
              <a:rPr lang="en-US" sz="1950" spc="-10">
                <a:solidFill>
                  <a:srgbClr val="A6A6A6"/>
                </a:solidFill>
                <a:latin typeface="Arial" panose="02020603050405020304" pitchFamily="2"/>
              </a:rPr>
              <a:t>ti</a:t>
            </a:r>
            <a:r>
              <a:rPr lang="en-US" sz="2000" spc="-10">
                <a:solidFill>
                  <a:srgbClr val="A6A6A6"/>
                </a:solidFill>
                <a:latin typeface="Calibri" panose="02020603050405020304" pitchFamily="2"/>
              </a:rPr>
              <a:t>on </a:t>
            </a:r>
          </a:p>
          <a:p>
            <a:pPr marL="137160" marR="0" indent="228600" algn="just">
              <a:lnSpc>
                <a:spcPts val="2100"/>
              </a:lnSpc>
              <a:spcBef>
                <a:spcPts val="1340"/>
              </a:spcBef>
              <a:spcAft>
                <a:spcPts val="0"/>
              </a:spcAft>
              <a:buFont typeface="Symbol"/>
              <a:buChar char="·"/>
            </a:pPr>
            <a:r>
              <a:rPr lang="en-US" sz="2000" spc="-10">
                <a:solidFill>
                  <a:srgbClr val="A6A6A6"/>
                </a:solidFill>
                <a:latin typeface="Calibri" panose="02020603050405020304" pitchFamily="2"/>
              </a:rPr>
              <a:t>Data Storage: HBase </a:t>
            </a:r>
          </a:p>
          <a:p>
            <a:pPr marL="137160" marR="0" indent="228600" algn="just">
              <a:lnSpc>
                <a:spcPts val="2300"/>
              </a:lnSpc>
              <a:spcBef>
                <a:spcPts val="1460"/>
              </a:spcBef>
              <a:spcAft>
                <a:spcPts val="0"/>
              </a:spcAft>
              <a:buFont typeface="Symbol"/>
              <a:buChar char="·"/>
            </a:pPr>
            <a:r>
              <a:rPr lang="en-US" sz="2000" spc="0">
                <a:solidFill>
                  <a:srgbClr val="A6A6A6"/>
                </a:solidFill>
                <a:latin typeface="Calibri" panose="02020603050405020304" pitchFamily="2"/>
              </a:rPr>
              <a:t>Data Integra</a:t>
            </a:r>
            <a:r>
              <a:rPr lang="en-US" sz="1950" spc="0">
                <a:solidFill>
                  <a:srgbClr val="A6A6A6"/>
                </a:solidFill>
                <a:latin typeface="Arial" panose="02020603050405020304" pitchFamily="2"/>
              </a:rPr>
              <a:t>ti</a:t>
            </a:r>
            <a:r>
              <a:rPr lang="en-US" sz="2000" spc="0">
                <a:solidFill>
                  <a:srgbClr val="A6A6A6"/>
                </a:solidFill>
                <a:latin typeface="Calibri" panose="02020603050405020304" pitchFamily="2"/>
              </a:rPr>
              <a:t>on: Flume and Sqoop </a:t>
            </a:r>
          </a:p>
          <a:p>
            <a:pPr marL="137160" marR="0" indent="228600" algn="just">
              <a:lnSpc>
                <a:spcPts val="2100"/>
              </a:lnSpc>
              <a:spcBef>
                <a:spcPts val="1350"/>
              </a:spcBef>
              <a:spcAft>
                <a:spcPts val="0"/>
              </a:spcAft>
              <a:buFont typeface="Symbol"/>
              <a:buChar char="·"/>
            </a:pPr>
            <a:r>
              <a:rPr lang="en-US" sz="1950" b="1" spc="10">
                <a:solidFill>
                  <a:srgbClr val="000000"/>
                </a:solidFill>
                <a:latin typeface="Calibri" panose="02020603050405020304" pitchFamily="2"/>
              </a:rPr>
              <a:t>Data Processing: Spark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Data Analysis: Hive, Pig, and Impala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Workflow Engine: Oozie </a:t>
            </a:r>
          </a:p>
          <a:p>
            <a:pPr marL="137160" marR="0" indent="228600" algn="just">
              <a:lnSpc>
                <a:spcPts val="2100"/>
              </a:lnSpc>
              <a:spcBef>
                <a:spcPts val="1460"/>
              </a:spcBef>
              <a:spcAft>
                <a:spcPts val="8565"/>
              </a:spcAft>
              <a:buFont typeface="Symbol"/>
              <a:buChar char="·"/>
            </a:pPr>
            <a:r>
              <a:rPr lang="en-US" sz="2000" spc="-5">
                <a:solidFill>
                  <a:srgbClr val="A6A6A6"/>
                </a:solidFill>
                <a:latin typeface="Calibri" panose="02020603050405020304" pitchFamily="2"/>
              </a:rPr>
              <a:t>Machine Learning: Mahout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2"17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803390" y="1276985"/>
            <a:ext cx="1859280" cy="978535"/>
          </a:xfrm>
          <a:prstGeom prst="rect">
            <a:avLst/>
          </a:prstGeom>
        </p:spPr>
      </p:pic>
      <p:pic>
        <p:nvPicPr>
          <p:cNvPr id="8" name="Picture 7"/>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Apache Spark </a:t>
            </a:r>
          </a:p>
        </p:txBody>
      </p:sp>
      <p:graphicFrame>
        <p:nvGraphicFramePr>
          <p:cNvPr id="4" name="Table 3"/>
          <p:cNvGraphicFramePr>
            <a:graphicFrameLocks noGrp="1"/>
          </p:cNvGraphicFramePr>
          <p:nvPr/>
        </p:nvGraphicFramePr>
        <p:xfrm>
          <a:off x="0" y="1238250"/>
          <a:ext cx="9144000" cy="1508125"/>
        </p:xfrm>
        <a:graphic>
          <a:graphicData uri="http://schemas.openxmlformats.org/drawingml/2006/table">
            <a:tbl>
              <a:tblPr/>
              <a:tblGrid>
                <a:gridCol w="6803390">
                  <a:extLst>
                    <a:ext uri="{9D8B030D-6E8A-4147-A177-3AD203B41FA5}">
                      <a16:colId xmlns:a16="http://schemas.microsoft.com/office/drawing/2014/main" val="20000"/>
                    </a:ext>
                  </a:extLst>
                </a:gridCol>
                <a:gridCol w="2340610">
                  <a:extLst>
                    <a:ext uri="{9D8B030D-6E8A-4147-A177-3AD203B41FA5}">
                      <a16:colId xmlns:a16="http://schemas.microsoft.com/office/drawing/2014/main" val="20001"/>
                    </a:ext>
                  </a:extLst>
                </a:gridCol>
              </a:tblGrid>
              <a:tr h="1508125">
                <a:tc>
                  <a:txBody>
                    <a:bodyPr/>
                    <a:lstStyle/>
                    <a:p>
                      <a:pPr marL="548640" marR="0" indent="182880" algn="l">
                        <a:lnSpc>
                          <a:spcPts val="1800"/>
                        </a:lnSpc>
                        <a:spcBef>
                          <a:spcPts val="0"/>
                        </a:spcBef>
                        <a:spcAft>
                          <a:spcPts val="0"/>
                        </a:spcAft>
                        <a:buFont typeface="Symbol"/>
                        <a:buChar char="·"/>
                      </a:pPr>
                      <a:r>
                        <a:rPr lang="en-US" sz="1950" b="1" spc="0">
                          <a:solidFill>
                            <a:srgbClr val="000000"/>
                          </a:solidFill>
                          <a:latin typeface="Calibri" panose="02020603050405020304" pitchFamily="2"/>
                        </a:rPr>
                        <a:t>Apache Spark is a fast, general engine for large</a:t>
                      </a:r>
                      <a:r>
                        <a:rPr lang="en-US" sz="1450" b="1" spc="0">
                          <a:solidFill>
                            <a:srgbClr val="000000"/>
                          </a:solidFill>
                          <a:latin typeface="Verdana" panose="02020603050405020304" pitchFamily="2"/>
                        </a:rPr>
                        <a:t>-</a:t>
                      </a:r>
                      <a:r>
                        <a:rPr lang="en-US" sz="1950" b="1" spc="0">
                          <a:solidFill>
                            <a:srgbClr val="000000"/>
                          </a:solidFill>
                          <a:latin typeface="Calibri" panose="02020603050405020304" pitchFamily="2"/>
                        </a:rPr>
                        <a:t>scale </a:t>
                      </a:r>
                    </a:p>
                    <a:p>
                      <a:pPr marL="0" marR="3133090" indent="0" algn="r">
                        <a:lnSpc>
                          <a:spcPts val="2000"/>
                        </a:lnSpc>
                        <a:spcBef>
                          <a:spcPts val="375"/>
                        </a:spcBef>
                        <a:spcAft>
                          <a:spcPts val="0"/>
                        </a:spcAft>
                      </a:pPr>
                      <a:r>
                        <a:rPr lang="en-US" sz="1950" b="1" spc="0">
                          <a:solidFill>
                            <a:srgbClr val="000000"/>
                          </a:solidFill>
                          <a:latin typeface="Calibri" panose="02020603050405020304" pitchFamily="2"/>
                        </a:rPr>
                        <a:t>data processing on a cluster </a:t>
                      </a:r>
                    </a:p>
                    <a:p>
                      <a:pPr marL="548640" marR="0" indent="182880" algn="l">
                        <a:lnSpc>
                          <a:spcPts val="2100"/>
                        </a:lnSpc>
                        <a:spcBef>
                          <a:spcPts val="1690"/>
                        </a:spcBef>
                        <a:spcAft>
                          <a:spcPts val="0"/>
                        </a:spcAft>
                        <a:buFont typeface="Symbol"/>
                        <a:buChar char="·"/>
                      </a:pPr>
                      <a:r>
                        <a:rPr lang="en-US" sz="1950" b="1" spc="0">
                          <a:solidFill>
                            <a:srgbClr val="000000"/>
                          </a:solidFill>
                          <a:latin typeface="Calibri" panose="02020603050405020304" pitchFamily="2"/>
                        </a:rPr>
                        <a:t>Originally developed UC Berkeley’s AMPLab </a:t>
                      </a:r>
                    </a:p>
                    <a:p>
                      <a:pPr marL="548640" marR="0" indent="182880" algn="l">
                        <a:lnSpc>
                          <a:spcPts val="2100"/>
                        </a:lnSpc>
                        <a:spcBef>
                          <a:spcPts val="1660"/>
                        </a:spcBef>
                        <a:spcAft>
                          <a:spcPts val="0"/>
                        </a:spcAft>
                        <a:buFont typeface="Symbol"/>
                        <a:buChar char="·"/>
                      </a:pPr>
                      <a:r>
                        <a:rPr lang="en-US" sz="1950" b="1" spc="0">
                          <a:solidFill>
                            <a:srgbClr val="000000"/>
                          </a:solidFill>
                          <a:latin typeface="Calibri" panose="02020603050405020304" pitchFamily="2"/>
                        </a:rPr>
                        <a:t>Open source Apache project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6" name="Text Placeholder 5"/>
          <p:cNvSpPr>
            <a:spLocks noGrp="1"/>
          </p:cNvSpPr>
          <p:nvPr>
            <p:ph type="body" idx="10"/>
          </p:nvPr>
        </p:nvSpPr>
        <p:spPr>
          <a:xfrm>
            <a:off x="0" y="2860675"/>
            <a:ext cx="9144000" cy="3366135"/>
          </a:xfrm>
          <a:prstGeom prst="rect">
            <a:avLst/>
          </a:prstGeom>
          <a:noFill/>
          <a:ln w="0" cmpd="sng">
            <a:noFill/>
            <a:prstDash val="solid"/>
          </a:ln>
        </p:spPr>
        <p:txBody>
          <a:bodyPr vert="horz" lIns="0" tIns="93345" rIns="0" bIns="0" anchor="t">
            <a:normAutofit fontScale="95000"/>
          </a:bodyPr>
          <a:lstStyle/>
          <a:p>
            <a:pPr marL="594360" marR="0" indent="137160" algn="l">
              <a:lnSpc>
                <a:spcPts val="2100"/>
              </a:lnSpc>
              <a:spcAft>
                <a:spcPts val="0"/>
              </a:spcAft>
              <a:buFont typeface="Symbol"/>
              <a:buChar char="·"/>
            </a:pPr>
            <a:r>
              <a:rPr lang="en-US" sz="1950" b="1" spc="-15">
                <a:solidFill>
                  <a:srgbClr val="000000"/>
                </a:solidFill>
                <a:latin typeface="Calibri" panose="02020603050405020304" pitchFamily="2"/>
              </a:rPr>
              <a:t>Provides several benefits over MapReduce </a:t>
            </a:r>
          </a:p>
          <a:p>
            <a:pPr marL="914400" marR="0" indent="0" algn="l">
              <a:lnSpc>
                <a:spcPts val="2200"/>
              </a:lnSpc>
              <a:spcBef>
                <a:spcPts val="510"/>
              </a:spcBef>
              <a:spcAft>
                <a:spcPts val="0"/>
              </a:spcAft>
            </a:pPr>
            <a:r>
              <a:rPr lang="en-US" sz="1550" spc="30">
                <a:solidFill>
                  <a:srgbClr val="107FA7"/>
                </a:solidFill>
                <a:latin typeface="Arial" panose="02020603050405020304" pitchFamily="2"/>
              </a:rPr>
              <a:t>–</a:t>
            </a:r>
            <a:r>
              <a:rPr lang="en-US" sz="2000" spc="30">
                <a:solidFill>
                  <a:srgbClr val="000000"/>
                </a:solidFill>
                <a:latin typeface="Calibri" panose="02020603050405020304" pitchFamily="2"/>
              </a:rPr>
              <a:t> Faster </a:t>
            </a:r>
          </a:p>
          <a:p>
            <a:pPr marL="914400" marR="0" indent="0" algn="l">
              <a:lnSpc>
                <a:spcPts val="2200"/>
              </a:lnSpc>
              <a:spcBef>
                <a:spcPts val="440"/>
              </a:spcBef>
              <a:spcAft>
                <a:spcPts val="0"/>
              </a:spcAft>
            </a:pPr>
            <a:r>
              <a:rPr lang="en-US" sz="1550" spc="20">
                <a:solidFill>
                  <a:srgbClr val="107FA7"/>
                </a:solidFill>
                <a:latin typeface="Arial" panose="02020603050405020304" pitchFamily="2"/>
              </a:rPr>
              <a:t>–</a:t>
            </a:r>
            <a:r>
              <a:rPr lang="en-US" sz="2000" spc="20">
                <a:solidFill>
                  <a:srgbClr val="000000"/>
                </a:solidFill>
                <a:latin typeface="Calibri" panose="02020603050405020304" pitchFamily="2"/>
              </a:rPr>
              <a:t> Be</a:t>
            </a:r>
            <a:r>
              <a:rPr lang="en-US" sz="1600" spc="20">
                <a:solidFill>
                  <a:srgbClr val="000000"/>
                </a:solidFill>
                <a:latin typeface="Verdana" panose="02020603050405020304" pitchFamily="2"/>
              </a:rPr>
              <a:t>tt</a:t>
            </a:r>
            <a:r>
              <a:rPr lang="en-US" sz="2000" spc="20">
                <a:solidFill>
                  <a:srgbClr val="000000"/>
                </a:solidFill>
                <a:latin typeface="Calibri" panose="02020603050405020304" pitchFamily="2"/>
              </a:rPr>
              <a:t>er suited for itera</a:t>
            </a:r>
            <a:r>
              <a:rPr lang="en-US" sz="1600" spc="20">
                <a:solidFill>
                  <a:srgbClr val="000000"/>
                </a:solidFill>
                <a:latin typeface="Verdana" panose="02020603050405020304" pitchFamily="2"/>
              </a:rPr>
              <a:t>ti</a:t>
            </a:r>
            <a:r>
              <a:rPr lang="en-US" sz="2000" spc="20">
                <a:solidFill>
                  <a:srgbClr val="000000"/>
                </a:solidFill>
                <a:latin typeface="Calibri" panose="02020603050405020304" pitchFamily="2"/>
              </a:rPr>
              <a:t>ve algorithms </a:t>
            </a:r>
          </a:p>
          <a:p>
            <a:pPr marL="0" marR="0" indent="0" algn="ctr">
              <a:lnSpc>
                <a:spcPts val="2200"/>
              </a:lnSpc>
              <a:spcBef>
                <a:spcPts val="470"/>
              </a:spcBef>
              <a:spcAft>
                <a:spcPts val="0"/>
              </a:spcAft>
            </a:pPr>
            <a:r>
              <a:rPr lang="en-US" sz="1550" spc="10">
                <a:solidFill>
                  <a:srgbClr val="107FA7"/>
                </a:solidFill>
                <a:latin typeface="Arial" panose="02020603050405020304" pitchFamily="2"/>
              </a:rPr>
              <a:t>–</a:t>
            </a:r>
            <a:r>
              <a:rPr lang="en-US" sz="2000" spc="10">
                <a:solidFill>
                  <a:srgbClr val="000000"/>
                </a:solidFill>
                <a:latin typeface="Calibri" panose="02020603050405020304" pitchFamily="2"/>
              </a:rPr>
              <a:t> Can hold intermediate data in RAM, resul</a:t>
            </a:r>
            <a:r>
              <a:rPr lang="en-US" sz="1600" spc="10">
                <a:solidFill>
                  <a:srgbClr val="000000"/>
                </a:solidFill>
                <a:latin typeface="Verdana" panose="02020603050405020304" pitchFamily="2"/>
              </a:rPr>
              <a:t>ti</a:t>
            </a:r>
            <a:r>
              <a:rPr lang="en-US" sz="2000" spc="10">
                <a:solidFill>
                  <a:srgbClr val="000000"/>
                </a:solidFill>
                <a:latin typeface="Calibri" panose="02020603050405020304" pitchFamily="2"/>
              </a:rPr>
              <a:t>ng in much be</a:t>
            </a:r>
            <a:r>
              <a:rPr lang="en-US" sz="1600" spc="10">
                <a:solidFill>
                  <a:srgbClr val="000000"/>
                </a:solidFill>
                <a:latin typeface="Verdana" panose="02020603050405020304" pitchFamily="2"/>
              </a:rPr>
              <a:t>tt</a:t>
            </a:r>
            <a:r>
              <a:rPr lang="en-US" sz="2000" spc="10">
                <a:solidFill>
                  <a:srgbClr val="000000"/>
                </a:solidFill>
                <a:latin typeface="Calibri" panose="02020603050405020304" pitchFamily="2"/>
              </a:rPr>
              <a:t>er </a:t>
            </a:r>
          </a:p>
          <a:p>
            <a:pPr marL="914400" marR="0" indent="0" algn="l">
              <a:lnSpc>
                <a:spcPts val="2500"/>
              </a:lnSpc>
              <a:spcBef>
                <a:spcPts val="0"/>
              </a:spcBef>
              <a:spcAft>
                <a:spcPts val="0"/>
              </a:spcAft>
            </a:pPr>
            <a:r>
              <a:rPr lang="en-US" sz="2000" spc="0">
                <a:solidFill>
                  <a:srgbClr val="000000"/>
                </a:solidFill>
                <a:latin typeface="Calibri" panose="02020603050405020304" pitchFamily="2"/>
              </a:rPr>
              <a:t>performance </a:t>
            </a:r>
            <a:b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Easier API </a:t>
            </a:r>
          </a:p>
          <a:p>
            <a:pPr marL="1371600" marR="0" indent="0" algn="l">
              <a:lnSpc>
                <a:spcPts val="2200"/>
              </a:lnSpc>
              <a:spcBef>
                <a:spcPts val="47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Supports Python, Scala, Java </a:t>
            </a:r>
          </a:p>
          <a:p>
            <a:pPr marL="914400" marR="0" indent="0" algn="l">
              <a:lnSpc>
                <a:spcPts val="2200"/>
              </a:lnSpc>
              <a:spcBef>
                <a:spcPts val="440"/>
              </a:spcBef>
              <a:spcAft>
                <a:spcPts val="493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Supports real/</a:t>
            </a:r>
            <a:r>
              <a:rPr lang="en-US" sz="1600" spc="5">
                <a:solidFill>
                  <a:srgbClr val="000000"/>
                </a:solidFill>
                <a:latin typeface="Verdana" panose="02020603050405020304" pitchFamily="2"/>
              </a:rPr>
              <a:t>ti</a:t>
            </a:r>
            <a:r>
              <a:rPr lang="en-US" sz="2000" spc="5">
                <a:solidFill>
                  <a:srgbClr val="000000"/>
                </a:solidFill>
                <a:latin typeface="Calibri" panose="02020603050405020304" pitchFamily="2"/>
              </a:rPr>
              <a:t>me streaming data processing </a:t>
            </a:r>
          </a:p>
        </p:txBody>
      </p:sp>
      <p:sp>
        <p:nvSpPr>
          <p:cNvPr id="9" name="Text Placeholder 8"/>
          <p:cNvSpPr>
            <a:spLocks noGrp="1"/>
          </p:cNvSpPr>
          <p:nvPr>
            <p:ph type="body" idx="10"/>
          </p:nvPr>
        </p:nvSpPr>
        <p:spPr>
          <a:xfrm>
            <a:off x="1892935" y="6376670"/>
            <a:ext cx="6906895" cy="252095"/>
          </a:xfrm>
          <a:prstGeom prst="rect">
            <a:avLst/>
          </a:prstGeom>
          <a:noFill/>
          <a:ln w="0" cmpd="sng">
            <a:noFill/>
            <a:prstDash val="solid"/>
          </a:ln>
        </p:spPr>
        <p:txBody>
          <a:bodyPr vert="horz" lIns="0" tIns="45085" rIns="0" bIns="0" anchor="t"/>
          <a:lstStyle/>
          <a:p>
            <a:pPr marL="0" marR="0" indent="0" algn="l">
              <a:lnSpc>
                <a:spcPts val="1300"/>
              </a:lnSpc>
              <a:spcAft>
                <a:spcPts val="230"/>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200" b="1" spc="0">
                <a:solidFill>
                  <a:srgbClr val="FFFFFF"/>
                </a:solidFill>
                <a:latin typeface="Calibri" panose="02020603050405020304" pitchFamily="2"/>
              </a:rPr>
              <a:t>2</a:t>
            </a:r>
            <a:r>
              <a:rPr lang="en-US" sz="900" b="1" spc="0">
                <a:solidFill>
                  <a:srgbClr val="FFFFFF"/>
                </a:solidFill>
                <a:latin typeface="Verdana" panose="02020603050405020304" pitchFamily="2"/>
              </a:rPr>
              <a:t>-</a:t>
            </a:r>
            <a:r>
              <a:rPr lang="en-US" sz="1200" b="1" spc="0">
                <a:solidFill>
                  <a:srgbClr val="FFFFFF"/>
                </a:solidFill>
                <a:latin typeface="Calibri" panose="02020603050405020304" pitchFamily="2"/>
              </a:rPr>
              <a:t>18 </a:t>
            </a:r>
          </a:p>
        </p:txBody>
      </p:sp>
      <p:cxnSp>
        <p:nvCxnSpPr>
          <p:cNvPr id="10" name="Straight Connector 9"/>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107FA7"/>
                </a:solidFill>
                <a:latin typeface="Calibri" panose="02020603050405020304" pitchFamily="2"/>
              </a:rPr>
              <a:t>Spark vs Hadoop MapReduce </a:t>
            </a:r>
          </a:p>
        </p:txBody>
      </p:sp>
      <p:sp>
        <p:nvSpPr>
          <p:cNvPr id="3" name="Text Placeholder 2"/>
          <p:cNvSpPr>
            <a:spLocks noGrp="1"/>
          </p:cNvSpPr>
          <p:nvPr>
            <p:ph type="body" idx="10"/>
          </p:nvPr>
        </p:nvSpPr>
        <p:spPr>
          <a:xfrm>
            <a:off x="0" y="986790"/>
            <a:ext cx="9144000" cy="5240020"/>
          </a:xfrm>
          <a:prstGeom prst="rect">
            <a:avLst/>
          </a:prstGeom>
          <a:noFill/>
          <a:ln w="0" cmpd="sng">
            <a:noFill/>
            <a:prstDash val="solid"/>
          </a:ln>
        </p:spPr>
        <p:txBody>
          <a:bodyPr vert="horz" lIns="0" tIns="214630" rIns="0" bIns="0" anchor="t">
            <a:normAutofit/>
          </a:bodyPr>
          <a:lstStyle/>
          <a:p>
            <a:pPr marL="731520" marR="0" indent="182880" algn="l">
              <a:lnSpc>
                <a:spcPts val="2100"/>
              </a:lnSpc>
              <a:spcAft>
                <a:spcPts val="0"/>
              </a:spcAft>
              <a:buFont typeface="Symbol"/>
              <a:buChar char="·"/>
            </a:pPr>
            <a:r>
              <a:rPr lang="en-US" sz="1950" b="1" spc="15">
                <a:solidFill>
                  <a:srgbClr val="000000"/>
                </a:solidFill>
                <a:latin typeface="Calibri" panose="02020603050405020304" pitchFamily="2"/>
              </a:rPr>
              <a:t>MapReduce </a:t>
            </a:r>
          </a:p>
          <a:p>
            <a:pPr marL="914400" marR="0" indent="0" algn="l">
              <a:lnSpc>
                <a:spcPts val="2200"/>
              </a:lnSpc>
              <a:spcBef>
                <a:spcPts val="51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Widely used, huge investment already made </a:t>
            </a:r>
          </a:p>
          <a:p>
            <a:pPr marL="914400" marR="0" indent="0" algn="l">
              <a:lnSpc>
                <a:spcPts val="2700"/>
              </a:lnSpc>
              <a:spcBef>
                <a:spcPts val="0"/>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Supports and supported by many complementary tools </a:t>
            </a:r>
            <a:b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Mature, well/tested </a:t>
            </a:r>
          </a:p>
          <a:p>
            <a:pPr marL="731520" marR="0" indent="182880" algn="l">
              <a:lnSpc>
                <a:spcPts val="2100"/>
              </a:lnSpc>
              <a:spcBef>
                <a:spcPts val="1620"/>
              </a:spcBef>
              <a:spcAft>
                <a:spcPts val="0"/>
              </a:spcAft>
              <a:buFont typeface="Symbol"/>
              <a:buChar char="·"/>
            </a:pPr>
            <a:r>
              <a:rPr lang="en-US" sz="1950" b="1" spc="5">
                <a:solidFill>
                  <a:srgbClr val="000000"/>
                </a:solidFill>
                <a:latin typeface="Calibri" panose="02020603050405020304" pitchFamily="2"/>
              </a:rPr>
              <a:t>Spark </a:t>
            </a:r>
          </a:p>
          <a:p>
            <a:pPr marL="914400" marR="0" indent="0" algn="l">
              <a:lnSpc>
                <a:spcPts val="2700"/>
              </a:lnSpc>
              <a:spcBef>
                <a:spcPts val="55"/>
              </a:spcBef>
              <a:spcAft>
                <a:spcPts val="0"/>
              </a:spcAft>
            </a:pP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Flexible </a:t>
            </a:r>
            <a:b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Elegant </a:t>
            </a:r>
            <a:br/>
            <a:r>
              <a:rPr lang="en-US" sz="1550" spc="0">
                <a:solidFill>
                  <a:srgbClr val="107FA7"/>
                </a:solidFill>
                <a:latin typeface="Arial" panose="02020603050405020304" pitchFamily="2"/>
              </a:rPr>
              <a:t>–</a:t>
            </a:r>
            <a:r>
              <a:rPr lang="en-US" sz="2000" spc="0">
                <a:solidFill>
                  <a:srgbClr val="000000"/>
                </a:solidFill>
                <a:latin typeface="Calibri" panose="02020603050405020304" pitchFamily="2"/>
              </a:rPr>
              <a:t> Fast </a:t>
            </a:r>
          </a:p>
          <a:p>
            <a:pPr marL="914400" marR="0" indent="0" algn="l">
              <a:lnSpc>
                <a:spcPts val="2200"/>
              </a:lnSpc>
              <a:spcBef>
                <a:spcPts val="440"/>
              </a:spcBef>
              <a:spcAft>
                <a:spcPts val="0"/>
              </a:spcAft>
            </a:pPr>
            <a:r>
              <a:rPr lang="en-US" sz="1550" spc="-5">
                <a:solidFill>
                  <a:srgbClr val="107FA7"/>
                </a:solidFill>
                <a:latin typeface="Arial" panose="02020603050405020304" pitchFamily="2"/>
              </a:rPr>
              <a:t>–</a:t>
            </a:r>
            <a:r>
              <a:rPr lang="en-US" sz="2000" spc="-5">
                <a:solidFill>
                  <a:srgbClr val="000000"/>
                </a:solidFill>
                <a:latin typeface="Calibri" panose="02020603050405020304" pitchFamily="2"/>
              </a:rPr>
              <a:t> Supports real/Mme streaming data processing </a:t>
            </a:r>
          </a:p>
          <a:p>
            <a:pPr marL="731520" marR="1280160" indent="182880" algn="l">
              <a:lnSpc>
                <a:spcPts val="2400"/>
              </a:lnSpc>
              <a:spcBef>
                <a:spcPts val="1465"/>
              </a:spcBef>
              <a:spcAft>
                <a:spcPts val="8360"/>
              </a:spcAft>
              <a:buFont typeface="Symbol"/>
              <a:buChar char="·"/>
            </a:pPr>
            <a:r>
              <a:rPr lang="en-US" sz="1950" b="1" spc="0">
                <a:solidFill>
                  <a:srgbClr val="000000"/>
                </a:solidFill>
                <a:latin typeface="Calibri" panose="02020603050405020304" pitchFamily="2"/>
              </a:rPr>
              <a:t>Over </a:t>
            </a:r>
            <a:r>
              <a:rPr lang="en-US" sz="1850" b="1" spc="0">
                <a:solidFill>
                  <a:srgbClr val="000000"/>
                </a:solidFill>
                <a:latin typeface="Arial" panose="02020603050405020304" pitchFamily="2"/>
              </a:rPr>
              <a:t>ti</a:t>
            </a:r>
            <a:r>
              <a:rPr lang="en-US" sz="1950" b="1" spc="0">
                <a:solidFill>
                  <a:srgbClr val="000000"/>
                </a:solidFill>
                <a:latin typeface="Calibri" panose="02020603050405020304" pitchFamily="2"/>
              </a:rPr>
              <a:t>me, Spark is expected to supplant MapReduce as the general processing framework used by most organiza</a:t>
            </a:r>
            <a:r>
              <a:rPr lang="en-US" sz="1850" b="1" spc="0">
                <a:solidFill>
                  <a:srgbClr val="000000"/>
                </a:solidFill>
                <a:latin typeface="Arial" panose="02020603050405020304" pitchFamily="2"/>
              </a:rPr>
              <a:t>ti</a:t>
            </a:r>
            <a:r>
              <a:rPr lang="en-US" sz="1950" b="1" spc="0">
                <a:solidFill>
                  <a:srgbClr val="000000"/>
                </a:solidFill>
                <a:latin typeface="Calibri" panose="02020603050405020304" pitchFamily="2"/>
              </a:rPr>
              <a:t>ons </a:t>
            </a:r>
          </a:p>
        </p:txBody>
      </p:sp>
      <p:sp>
        <p:nvSpPr>
          <p:cNvPr id="6" name="Text Placeholder 5"/>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2"19 </a:t>
            </a:r>
          </a:p>
        </p:txBody>
      </p:sp>
      <p:cxnSp>
        <p:nvCxnSpPr>
          <p:cNvPr id="7" name="Straight Connector 6"/>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0">
                <a:solidFill>
                  <a:srgbClr val="107FA7"/>
                </a:solidFill>
                <a:latin typeface="Calibri" panose="02020603050405020304" pitchFamily="2"/>
              </a:rPr>
              <a:t>Chapter Topics </a:t>
            </a:r>
          </a:p>
        </p:txBody>
      </p:sp>
      <p:sp>
        <p:nvSpPr>
          <p:cNvPr id="3" name="Text Placeholder 2"/>
          <p:cNvSpPr>
            <a:spLocks noGrp="1"/>
          </p:cNvSpPr>
          <p:nvPr>
            <p:ph type="body" idx="10"/>
          </p:nvPr>
        </p:nvSpPr>
        <p:spPr>
          <a:xfrm>
            <a:off x="484505" y="986790"/>
            <a:ext cx="4084320" cy="756920"/>
          </a:xfrm>
          <a:prstGeom prst="rect">
            <a:avLst/>
          </a:prstGeom>
          <a:solidFill>
            <a:srgbClr val="C3EBF9"/>
          </a:solidFill>
          <a:ln w="8890" cmpd="sng">
            <a:solidFill>
              <a:srgbClr val="28A4C8"/>
            </a:solidFill>
            <a:prstDash val="solid"/>
          </a:ln>
        </p:spPr>
        <p:txBody>
          <a:bodyPr vert="horz" lIns="0" tIns="304165" rIns="0" bIns="0" anchor="t"/>
          <a:lstStyle/>
          <a:p>
            <a:pPr marL="91440" marR="0" indent="0" algn="l">
              <a:lnSpc>
                <a:spcPts val="2000"/>
              </a:lnSpc>
              <a:spcAft>
                <a:spcPts val="1390"/>
              </a:spcAft>
            </a:pPr>
            <a:r>
              <a:rPr lang="en-US" sz="1950" b="1" spc="-20">
                <a:solidFill>
                  <a:srgbClr val="107FA7"/>
                </a:solidFill>
                <a:latin typeface="Calibri" panose="02020603050405020304" pitchFamily="2"/>
              </a:rPr>
              <a:t>The Hadoop Ecosystem </a:t>
            </a:r>
          </a:p>
        </p:txBody>
      </p:sp>
      <p:sp>
        <p:nvSpPr>
          <p:cNvPr id="4" name="Text Placeholder 3"/>
          <p:cNvSpPr>
            <a:spLocks noGrp="1"/>
          </p:cNvSpPr>
          <p:nvPr>
            <p:ph type="body" idx="10"/>
          </p:nvPr>
        </p:nvSpPr>
        <p:spPr>
          <a:xfrm>
            <a:off x="475615" y="1749425"/>
            <a:ext cx="8220075" cy="4407535"/>
          </a:xfrm>
          <a:prstGeom prst="rect">
            <a:avLst/>
          </a:prstGeom>
          <a:noFill/>
          <a:ln w="8890" cmpd="sng">
            <a:solidFill>
              <a:srgbClr val="0072AE"/>
            </a:solidFill>
            <a:prstDash val="solid"/>
          </a:ln>
        </p:spPr>
        <p:txBody>
          <a:bodyPr vert="horz" lIns="0" tIns="283210" rIns="0" bIns="0" anchor="t"/>
          <a:lstStyle/>
          <a:p>
            <a:pPr marL="137160" marR="0" indent="228600" algn="just">
              <a:lnSpc>
                <a:spcPts val="2300"/>
              </a:lnSpc>
              <a:spcAft>
                <a:spcPts val="0"/>
              </a:spcAft>
              <a:buFont typeface="Symbol"/>
              <a:buChar char="·"/>
            </a:pPr>
            <a:r>
              <a:rPr lang="en-US" sz="2000" spc="-10">
                <a:solidFill>
                  <a:srgbClr val="A6A6A6"/>
                </a:solidFill>
                <a:latin typeface="Calibri" panose="02020603050405020304" pitchFamily="2"/>
              </a:rPr>
              <a:t>Introduc</a:t>
            </a:r>
            <a:r>
              <a:rPr lang="en-US" sz="1950" spc="-5">
                <a:solidFill>
                  <a:srgbClr val="A6A6A6"/>
                </a:solidFill>
                <a:latin typeface="Arial" panose="02020603050405020304" pitchFamily="2"/>
              </a:rPr>
              <a:t>ti</a:t>
            </a:r>
            <a:r>
              <a:rPr lang="en-US" sz="2000" spc="-10">
                <a:solidFill>
                  <a:srgbClr val="A6A6A6"/>
                </a:solidFill>
                <a:latin typeface="Calibri" panose="02020603050405020304" pitchFamily="2"/>
              </a:rPr>
              <a:t>on </a:t>
            </a:r>
          </a:p>
          <a:p>
            <a:pPr marL="137160" marR="0" indent="228600" algn="just">
              <a:lnSpc>
                <a:spcPts val="2100"/>
              </a:lnSpc>
              <a:spcBef>
                <a:spcPts val="1340"/>
              </a:spcBef>
              <a:spcAft>
                <a:spcPts val="0"/>
              </a:spcAft>
              <a:buFont typeface="Symbol"/>
              <a:buChar char="·"/>
            </a:pPr>
            <a:r>
              <a:rPr lang="en-US" sz="2000" spc="-10">
                <a:solidFill>
                  <a:srgbClr val="A6A6A6"/>
                </a:solidFill>
                <a:latin typeface="Calibri" panose="02020603050405020304" pitchFamily="2"/>
              </a:rPr>
              <a:t>Data Storage: HBase </a:t>
            </a:r>
          </a:p>
          <a:p>
            <a:pPr marL="137160" marR="0" indent="228600" algn="just">
              <a:lnSpc>
                <a:spcPts val="2300"/>
              </a:lnSpc>
              <a:spcBef>
                <a:spcPts val="1460"/>
              </a:spcBef>
              <a:spcAft>
                <a:spcPts val="0"/>
              </a:spcAft>
              <a:buFont typeface="Symbol"/>
              <a:buChar char="·"/>
            </a:pPr>
            <a:r>
              <a:rPr lang="en-US" sz="2000" spc="0">
                <a:solidFill>
                  <a:srgbClr val="A6A6A6"/>
                </a:solidFill>
                <a:latin typeface="Calibri" panose="02020603050405020304" pitchFamily="2"/>
              </a:rPr>
              <a:t>Data Integra</a:t>
            </a:r>
            <a:r>
              <a:rPr lang="en-US" sz="1950" spc="0">
                <a:solidFill>
                  <a:srgbClr val="A6A6A6"/>
                </a:solidFill>
                <a:latin typeface="Arial" panose="02020603050405020304" pitchFamily="2"/>
              </a:rPr>
              <a:t>ti</a:t>
            </a:r>
            <a:r>
              <a:rPr lang="en-US" sz="2000" spc="0">
                <a:solidFill>
                  <a:srgbClr val="A6A6A6"/>
                </a:solidFill>
                <a:latin typeface="Calibri" panose="02020603050405020304" pitchFamily="2"/>
              </a:rPr>
              <a:t>on: Flume, Sqoop </a:t>
            </a:r>
          </a:p>
          <a:p>
            <a:pPr marL="137160" marR="0" indent="228600" algn="just">
              <a:lnSpc>
                <a:spcPts val="2100"/>
              </a:lnSpc>
              <a:spcBef>
                <a:spcPts val="1340"/>
              </a:spcBef>
              <a:spcAft>
                <a:spcPts val="0"/>
              </a:spcAft>
              <a:buFont typeface="Symbol"/>
              <a:buChar char="·"/>
            </a:pPr>
            <a:r>
              <a:rPr lang="en-US" sz="2000" spc="-5">
                <a:solidFill>
                  <a:srgbClr val="A6A6A6"/>
                </a:solidFill>
                <a:latin typeface="Calibri" panose="02020603050405020304" pitchFamily="2"/>
              </a:rPr>
              <a:t>Data Processing: Spark </a:t>
            </a:r>
          </a:p>
          <a:p>
            <a:pPr marL="137160" marR="0" indent="228600" algn="just">
              <a:lnSpc>
                <a:spcPts val="2100"/>
              </a:lnSpc>
              <a:spcBef>
                <a:spcPts val="1470"/>
              </a:spcBef>
              <a:spcAft>
                <a:spcPts val="0"/>
              </a:spcAft>
              <a:buFont typeface="Symbol"/>
              <a:buChar char="·"/>
            </a:pPr>
            <a:r>
              <a:rPr lang="en-US" sz="1950" b="1" spc="-20">
                <a:solidFill>
                  <a:srgbClr val="000000"/>
                </a:solidFill>
                <a:latin typeface="Calibri" panose="02020603050405020304" pitchFamily="2"/>
              </a:rPr>
              <a:t>Data Analysis: Hive, Pig, and Impala </a:t>
            </a:r>
          </a:p>
          <a:p>
            <a:pPr marL="137160" marR="0" indent="228600" algn="just">
              <a:lnSpc>
                <a:spcPts val="2100"/>
              </a:lnSpc>
              <a:spcBef>
                <a:spcPts val="1460"/>
              </a:spcBef>
              <a:spcAft>
                <a:spcPts val="0"/>
              </a:spcAft>
              <a:buFont typeface="Symbol"/>
              <a:buChar char="·"/>
            </a:pPr>
            <a:r>
              <a:rPr lang="en-US" sz="2000" spc="-5">
                <a:solidFill>
                  <a:srgbClr val="A6A6A6"/>
                </a:solidFill>
                <a:latin typeface="Calibri" panose="02020603050405020304" pitchFamily="2"/>
              </a:rPr>
              <a:t>Workflow Engine: Oozie </a:t>
            </a:r>
          </a:p>
          <a:p>
            <a:pPr marL="137160" marR="0" indent="228600" algn="just">
              <a:lnSpc>
                <a:spcPts val="2100"/>
              </a:lnSpc>
              <a:spcBef>
                <a:spcPts val="1460"/>
              </a:spcBef>
              <a:spcAft>
                <a:spcPts val="8565"/>
              </a:spcAft>
              <a:buFont typeface="Symbol"/>
              <a:buChar char="·"/>
            </a:pPr>
            <a:r>
              <a:rPr lang="en-US" sz="2000" spc="-5">
                <a:solidFill>
                  <a:srgbClr val="A6A6A6"/>
                </a:solidFill>
                <a:latin typeface="Calibri" panose="02020603050405020304" pitchFamily="2"/>
              </a:rPr>
              <a:t>Machine Learning: Mahout </a:t>
            </a:r>
          </a:p>
        </p:txBody>
      </p:sp>
      <p:sp>
        <p:nvSpPr>
          <p:cNvPr id="7" name="Text Placeholder 6"/>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2"20 </a:t>
            </a:r>
          </a:p>
        </p:txBody>
      </p:sp>
      <p:cxnSp>
        <p:nvCxnSpPr>
          <p:cNvPr id="8" name="Straight Connector 7"/>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6239510" y="1289050"/>
            <a:ext cx="2352675" cy="1216660"/>
          </a:xfrm>
          <a:prstGeom prst="rect">
            <a:avLst/>
          </a:prstGeom>
        </p:spPr>
      </p:pic>
      <p:pic>
        <p:nvPicPr>
          <p:cNvPr id="8" name="Picture 7"/>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500"/>
              </a:lnSpc>
              <a:spcAft>
                <a:spcPts val="1555"/>
              </a:spcAft>
            </a:pPr>
            <a:r>
              <a:rPr lang="en-US" sz="2350" spc="15">
                <a:solidFill>
                  <a:srgbClr val="047B9E"/>
                </a:solidFill>
                <a:latin typeface="Calibri" panose="02020603050405020304" pitchFamily="2"/>
              </a:rPr>
              <a:t>Hive and Pig: High Level Data Languages </a:t>
            </a:r>
          </a:p>
        </p:txBody>
      </p:sp>
      <p:graphicFrame>
        <p:nvGraphicFramePr>
          <p:cNvPr id="4" name="Table 3"/>
          <p:cNvGraphicFramePr>
            <a:graphicFrameLocks noGrp="1"/>
          </p:cNvGraphicFramePr>
          <p:nvPr/>
        </p:nvGraphicFramePr>
        <p:xfrm>
          <a:off x="0" y="1238250"/>
          <a:ext cx="9144000" cy="3425190"/>
        </p:xfrm>
        <a:graphic>
          <a:graphicData uri="http://schemas.openxmlformats.org/drawingml/2006/table">
            <a:tbl>
              <a:tblPr/>
              <a:tblGrid>
                <a:gridCol w="6239510">
                  <a:extLst>
                    <a:ext uri="{9D8B030D-6E8A-4147-A177-3AD203B41FA5}">
                      <a16:colId xmlns:a16="http://schemas.microsoft.com/office/drawing/2014/main" val="20000"/>
                    </a:ext>
                  </a:extLst>
                </a:gridCol>
                <a:gridCol w="2904490">
                  <a:extLst>
                    <a:ext uri="{9D8B030D-6E8A-4147-A177-3AD203B41FA5}">
                      <a16:colId xmlns:a16="http://schemas.microsoft.com/office/drawing/2014/main" val="20001"/>
                    </a:ext>
                  </a:extLst>
                </a:gridCol>
              </a:tblGrid>
              <a:tr h="3425190">
                <a:tc>
                  <a:txBody>
                    <a:bodyPr/>
                    <a:lstStyle/>
                    <a:p>
                      <a:pPr marL="548640" marR="0" indent="182880" algn="l">
                        <a:lnSpc>
                          <a:spcPts val="1900"/>
                        </a:lnSpc>
                        <a:spcBef>
                          <a:spcPts val="0"/>
                        </a:spcBef>
                        <a:spcAft>
                          <a:spcPts val="0"/>
                        </a:spcAft>
                        <a:buFont typeface="Symbol"/>
                        <a:buChar char="·"/>
                      </a:pPr>
                      <a:r>
                        <a:rPr lang="en-US" sz="1950" b="1" spc="0" dirty="0">
                          <a:solidFill>
                            <a:srgbClr val="000000"/>
                          </a:solidFill>
                          <a:latin typeface="Calibri" panose="02020603050405020304" pitchFamily="2"/>
                        </a:rPr>
                        <a:t>The mo</a:t>
                      </a:r>
                      <a:r>
                        <a:rPr lang="en-US" sz="1800" b="1" spc="0" dirty="0">
                          <a:solidFill>
                            <a:srgbClr val="000000"/>
                          </a:solidFill>
                          <a:latin typeface="Arial" panose="02020603050405020304" pitchFamily="2"/>
                        </a:rPr>
                        <a:t>ti</a:t>
                      </a:r>
                      <a:r>
                        <a:rPr lang="en-US" sz="1950" b="1" spc="0" dirty="0">
                          <a:solidFill>
                            <a:srgbClr val="000000"/>
                          </a:solidFill>
                          <a:latin typeface="Calibri" panose="02020603050405020304" pitchFamily="2"/>
                        </a:rPr>
                        <a:t>va</a:t>
                      </a:r>
                      <a:r>
                        <a:rPr lang="en-US" sz="1800" b="1" spc="0" dirty="0">
                          <a:solidFill>
                            <a:srgbClr val="000000"/>
                          </a:solidFill>
                          <a:latin typeface="Arial" panose="02020603050405020304" pitchFamily="2"/>
                        </a:rPr>
                        <a:t>ti</a:t>
                      </a:r>
                      <a:r>
                        <a:rPr lang="en-US" sz="1950" b="1" spc="0" dirty="0">
                          <a:solidFill>
                            <a:srgbClr val="000000"/>
                          </a:solidFill>
                          <a:latin typeface="Calibri" panose="02020603050405020304" pitchFamily="2"/>
                        </a:rPr>
                        <a:t>on: MapReduce is powerful </a:t>
                      </a:r>
                    </a:p>
                    <a:p>
                      <a:pPr marL="0" marR="3559810" indent="0" algn="r">
                        <a:lnSpc>
                          <a:spcPts val="2000"/>
                        </a:lnSpc>
                        <a:spcBef>
                          <a:spcPts val="295"/>
                        </a:spcBef>
                        <a:spcAft>
                          <a:spcPts val="0"/>
                        </a:spcAft>
                      </a:pPr>
                      <a:r>
                        <a:rPr lang="en-US" sz="1950" b="1" spc="0" dirty="0">
                          <a:solidFill>
                            <a:srgbClr val="000000"/>
                          </a:solidFill>
                          <a:latin typeface="Calibri" panose="02020603050405020304" pitchFamily="2"/>
                        </a:rPr>
                        <a:t>but hard to master </a:t>
                      </a:r>
                    </a:p>
                    <a:p>
                      <a:pPr marL="548640" marR="0" indent="182880" algn="l">
                        <a:lnSpc>
                          <a:spcPts val="2200"/>
                        </a:lnSpc>
                        <a:spcBef>
                          <a:spcPts val="1690"/>
                        </a:spcBef>
                        <a:spcAft>
                          <a:spcPts val="0"/>
                        </a:spcAft>
                        <a:buFont typeface="Symbol"/>
                        <a:buChar char="·"/>
                      </a:pPr>
                      <a:r>
                        <a:rPr lang="en-US" sz="1950" b="1" spc="0" dirty="0">
                          <a:solidFill>
                            <a:srgbClr val="000000"/>
                          </a:solidFill>
                          <a:latin typeface="Calibri" panose="02020603050405020304" pitchFamily="2"/>
                        </a:rPr>
                        <a:t>The solu</a:t>
                      </a:r>
                      <a:r>
                        <a:rPr lang="en-US" sz="1800" b="1" spc="0" dirty="0">
                          <a:solidFill>
                            <a:srgbClr val="000000"/>
                          </a:solidFill>
                          <a:latin typeface="Arial" panose="02020603050405020304" pitchFamily="2"/>
                        </a:rPr>
                        <a:t>ti</a:t>
                      </a:r>
                      <a:r>
                        <a:rPr lang="en-US" sz="1950" b="1" spc="0" dirty="0">
                          <a:solidFill>
                            <a:srgbClr val="000000"/>
                          </a:solidFill>
                          <a:latin typeface="Calibri" panose="02020603050405020304" pitchFamily="2"/>
                        </a:rPr>
                        <a:t>on: Hive and Pig </a:t>
                      </a:r>
                    </a:p>
                    <a:p>
                      <a:pPr marL="960120" marR="0" indent="0" algn="l">
                        <a:lnSpc>
                          <a:spcPts val="2300"/>
                        </a:lnSpc>
                        <a:spcBef>
                          <a:spcPts val="410"/>
                        </a:spcBef>
                        <a:spcAft>
                          <a:spcPts val="0"/>
                        </a:spcAft>
                      </a:pPr>
                      <a:r>
                        <a:rPr lang="en-US" sz="1550" spc="0" dirty="0">
                          <a:solidFill>
                            <a:srgbClr val="047B9E"/>
                          </a:solidFill>
                          <a:latin typeface="Arial" panose="02020603050405020304" pitchFamily="2"/>
                        </a:rPr>
                        <a:t>–</a:t>
                      </a:r>
                      <a:r>
                        <a:rPr lang="en-US" sz="1950" spc="0" dirty="0">
                          <a:solidFill>
                            <a:srgbClr val="000000"/>
                          </a:solidFill>
                          <a:latin typeface="Calibri" panose="02020603050405020304" pitchFamily="2"/>
                        </a:rPr>
                        <a:t> Languages for querying and manipula</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ng data </a:t>
                      </a:r>
                    </a:p>
                    <a:p>
                      <a:pPr marL="960120" marR="0" indent="0" algn="l">
                        <a:lnSpc>
                          <a:spcPts val="2300"/>
                        </a:lnSpc>
                        <a:spcBef>
                          <a:spcPts val="440"/>
                        </a:spcBef>
                        <a:spcAft>
                          <a:spcPts val="0"/>
                        </a:spcAft>
                      </a:pPr>
                      <a:r>
                        <a:rPr lang="en-US" sz="1550" spc="0" dirty="0">
                          <a:solidFill>
                            <a:srgbClr val="047B9E"/>
                          </a:solidFill>
                          <a:latin typeface="Arial" panose="02020603050405020304" pitchFamily="2"/>
                        </a:rPr>
                        <a:t>–</a:t>
                      </a:r>
                      <a:r>
                        <a:rPr lang="en-US" sz="1950" spc="0" dirty="0">
                          <a:solidFill>
                            <a:srgbClr val="000000"/>
                          </a:solidFill>
                          <a:latin typeface="Calibri" panose="02020603050405020304" pitchFamily="2"/>
                        </a:rPr>
                        <a:t> Leverage exis</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ng skillsets </a:t>
                      </a:r>
                    </a:p>
                    <a:p>
                      <a:pPr marL="1371600" marR="0" indent="0" algn="l">
                        <a:lnSpc>
                          <a:spcPts val="2200"/>
                        </a:lnSpc>
                        <a:spcBef>
                          <a:spcPts val="410"/>
                        </a:spcBef>
                        <a:spcAft>
                          <a:spcPts val="0"/>
                        </a:spcAft>
                      </a:pPr>
                      <a:r>
                        <a:rPr lang="en-US" sz="1550" spc="0" dirty="0">
                          <a:solidFill>
                            <a:srgbClr val="047B9E"/>
                          </a:solidFill>
                          <a:latin typeface="Arial" panose="02020603050405020304" pitchFamily="2"/>
                        </a:rPr>
                        <a:t>–</a:t>
                      </a:r>
                      <a:r>
                        <a:rPr lang="en-US" sz="1950" spc="0" dirty="0">
                          <a:solidFill>
                            <a:srgbClr val="000000"/>
                          </a:solidFill>
                          <a:latin typeface="Calibri" panose="02020603050405020304" pitchFamily="2"/>
                        </a:rPr>
                        <a:t> Data analysts who use SQL </a:t>
                      </a:r>
                    </a:p>
                    <a:p>
                      <a:pPr marL="1371600" marR="0" indent="0" algn="l">
                        <a:lnSpc>
                          <a:spcPts val="2300"/>
                        </a:lnSpc>
                        <a:spcBef>
                          <a:spcPts val="470"/>
                        </a:spcBef>
                        <a:spcAft>
                          <a:spcPts val="0"/>
                        </a:spcAft>
                      </a:pPr>
                      <a:r>
                        <a:rPr lang="en-US" sz="1550" spc="0" dirty="0">
                          <a:solidFill>
                            <a:srgbClr val="047B9E"/>
                          </a:solidFill>
                          <a:latin typeface="Arial" panose="02020603050405020304" pitchFamily="2"/>
                        </a:rPr>
                        <a:t>–</a:t>
                      </a:r>
                      <a:r>
                        <a:rPr lang="en-US" sz="1950" spc="0" dirty="0">
                          <a:solidFill>
                            <a:srgbClr val="000000"/>
                          </a:solidFill>
                          <a:latin typeface="Calibri" panose="02020603050405020304" pitchFamily="2"/>
                        </a:rPr>
                        <a:t> Programmers who use scrip</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ng languages </a:t>
                      </a:r>
                    </a:p>
                    <a:p>
                      <a:pPr marL="960120" marR="0" indent="0" algn="l">
                        <a:lnSpc>
                          <a:spcPts val="2200"/>
                        </a:lnSpc>
                        <a:spcBef>
                          <a:spcPts val="410"/>
                        </a:spcBef>
                        <a:spcAft>
                          <a:spcPts val="0"/>
                        </a:spcAft>
                      </a:pPr>
                      <a:r>
                        <a:rPr lang="en-US" sz="1550" spc="0" dirty="0">
                          <a:solidFill>
                            <a:srgbClr val="047B9E"/>
                          </a:solidFill>
                          <a:latin typeface="Arial" panose="02020603050405020304" pitchFamily="2"/>
                        </a:rPr>
                        <a:t>–</a:t>
                      </a:r>
                      <a:r>
                        <a:rPr lang="en-US" sz="1950" spc="0" dirty="0">
                          <a:solidFill>
                            <a:srgbClr val="000000"/>
                          </a:solidFill>
                          <a:latin typeface="Calibri" panose="02020603050405020304" pitchFamily="2"/>
                        </a:rPr>
                        <a:t> Open source Apache projects </a:t>
                      </a:r>
                    </a:p>
                    <a:p>
                      <a:pPr marL="1371600" marR="0" indent="0" algn="l">
                        <a:lnSpc>
                          <a:spcPts val="2300"/>
                        </a:lnSpc>
                        <a:spcBef>
                          <a:spcPts val="470"/>
                        </a:spcBef>
                        <a:spcAft>
                          <a:spcPts val="0"/>
                        </a:spcAft>
                      </a:pPr>
                      <a:r>
                        <a:rPr lang="en-US" sz="1550" spc="0" dirty="0">
                          <a:solidFill>
                            <a:srgbClr val="047B9E"/>
                          </a:solidFill>
                          <a:latin typeface="Arial" panose="02020603050405020304" pitchFamily="2"/>
                        </a:rPr>
                        <a:t>–</a:t>
                      </a:r>
                      <a:r>
                        <a:rPr lang="en-US" sz="1950" spc="0" dirty="0">
                          <a:solidFill>
                            <a:srgbClr val="000000"/>
                          </a:solidFill>
                          <a:latin typeface="Calibri" panose="02020603050405020304" pitchFamily="2"/>
                        </a:rPr>
                        <a:t> Hive ini</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ally developed at Facebook </a:t>
                      </a:r>
                    </a:p>
                    <a:p>
                      <a:pPr marL="1371600" marR="0" indent="0" algn="l">
                        <a:lnSpc>
                          <a:spcPts val="2200"/>
                        </a:lnSpc>
                        <a:spcBef>
                          <a:spcPts val="410"/>
                        </a:spcBef>
                        <a:spcAft>
                          <a:spcPts val="0"/>
                        </a:spcAft>
                      </a:pPr>
                      <a:r>
                        <a:rPr lang="en-US" sz="1550" spc="0" dirty="0">
                          <a:solidFill>
                            <a:srgbClr val="047B9E"/>
                          </a:solidFill>
                          <a:latin typeface="Arial" panose="02020603050405020304" pitchFamily="2"/>
                        </a:rPr>
                        <a:t>–</a:t>
                      </a:r>
                      <a:r>
                        <a:rPr lang="en-US" sz="1950" spc="0" dirty="0">
                          <a:solidFill>
                            <a:srgbClr val="000000"/>
                          </a:solidFill>
                          <a:latin typeface="Calibri" panose="02020603050405020304" pitchFamily="2"/>
                        </a:rPr>
                        <a:t> Pig Ini</a:t>
                      </a:r>
                      <a:r>
                        <a:rPr lang="en-US" sz="1800" spc="0" dirty="0">
                          <a:solidFill>
                            <a:srgbClr val="000000"/>
                          </a:solidFill>
                          <a:latin typeface="Arial" panose="02020603050405020304" pitchFamily="2"/>
                        </a:rPr>
                        <a:t>ti</a:t>
                      </a:r>
                      <a:r>
                        <a:rPr lang="en-US" sz="1950" spc="0" dirty="0">
                          <a:solidFill>
                            <a:srgbClr val="000000"/>
                          </a:solidFill>
                          <a:latin typeface="Calibri" panose="02020603050405020304" pitchFamily="2"/>
                        </a:rPr>
                        <a:t>ally developed at Yahoo! </a:t>
                      </a: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dirty="0"/>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bl>
          </a:graphicData>
        </a:graphic>
      </p:graphicFrame>
      <p:sp>
        <p:nvSpPr>
          <p:cNvPr id="6" name="Text Placeholder 5"/>
          <p:cNvSpPr>
            <a:spLocks noGrp="1"/>
          </p:cNvSpPr>
          <p:nvPr>
            <p:ph type="body" idx="10"/>
          </p:nvPr>
        </p:nvSpPr>
        <p:spPr>
          <a:xfrm>
            <a:off x="0" y="4783455"/>
            <a:ext cx="9144000" cy="1443355"/>
          </a:xfrm>
          <a:prstGeom prst="rect">
            <a:avLst/>
          </a:prstGeom>
          <a:noFill/>
          <a:ln w="0" cmpd="sng">
            <a:noFill/>
            <a:prstDash val="solid"/>
          </a:ln>
        </p:spPr>
        <p:txBody>
          <a:bodyPr vert="horz" lIns="0" tIns="90805" rIns="0" bIns="0" anchor="t">
            <a:normAutofit/>
          </a:bodyPr>
          <a:lstStyle/>
          <a:p>
            <a:pPr marL="594360" marR="0" indent="137160" algn="l">
              <a:lnSpc>
                <a:spcPts val="2100"/>
              </a:lnSpc>
              <a:spcAft>
                <a:spcPts val="0"/>
              </a:spcAft>
              <a:buFont typeface="Symbol"/>
              <a:buChar char="·"/>
            </a:pPr>
            <a:r>
              <a:rPr lang="en-US" sz="1950" b="1" spc="15" dirty="0">
                <a:solidFill>
                  <a:srgbClr val="000000"/>
                </a:solidFill>
                <a:latin typeface="Calibri" panose="02020603050405020304" pitchFamily="2"/>
              </a:rPr>
              <a:t>Interpreter runs on a client machine </a:t>
            </a:r>
          </a:p>
          <a:p>
            <a:pPr marL="914400" marR="0" indent="0" algn="l">
              <a:lnSpc>
                <a:spcPts val="2200"/>
              </a:lnSpc>
              <a:spcBef>
                <a:spcPts val="495"/>
              </a:spcBef>
              <a:spcAft>
                <a:spcPts val="0"/>
              </a:spcAft>
            </a:pPr>
            <a:r>
              <a:rPr lang="en-US" sz="1550" spc="25" dirty="0">
                <a:solidFill>
                  <a:srgbClr val="047B9E"/>
                </a:solidFill>
                <a:latin typeface="Arial" panose="02020603050405020304" pitchFamily="2"/>
              </a:rPr>
              <a:t>–</a:t>
            </a:r>
            <a:r>
              <a:rPr lang="en-US" sz="1950" spc="25" dirty="0">
                <a:solidFill>
                  <a:srgbClr val="000000"/>
                </a:solidFill>
                <a:latin typeface="Calibri" panose="02020603050405020304" pitchFamily="2"/>
              </a:rPr>
              <a:t> Turns queries into MapReduce jobs </a:t>
            </a:r>
          </a:p>
          <a:p>
            <a:pPr marL="914400" marR="0" indent="0" algn="l">
              <a:lnSpc>
                <a:spcPts val="2200"/>
              </a:lnSpc>
              <a:spcBef>
                <a:spcPts val="465"/>
              </a:spcBef>
              <a:spcAft>
                <a:spcPts val="3000"/>
              </a:spcAft>
            </a:pPr>
            <a:r>
              <a:rPr lang="en-US" sz="1550" spc="30" dirty="0">
                <a:solidFill>
                  <a:srgbClr val="047B9E"/>
                </a:solidFill>
                <a:latin typeface="Arial" panose="02020603050405020304" pitchFamily="2"/>
              </a:rPr>
              <a:t>–</a:t>
            </a:r>
            <a:r>
              <a:rPr lang="en-US" sz="1950" spc="30" dirty="0">
                <a:solidFill>
                  <a:srgbClr val="000000"/>
                </a:solidFill>
                <a:latin typeface="Calibri" panose="02020603050405020304" pitchFamily="2"/>
              </a:rPr>
              <a:t> Submits jobs to the cluster </a:t>
            </a:r>
          </a:p>
        </p:txBody>
      </p:sp>
      <p:sp>
        <p:nvSpPr>
          <p:cNvPr id="9" name="Text Placeholder 8"/>
          <p:cNvSpPr>
            <a:spLocks noGrp="1"/>
          </p:cNvSpPr>
          <p:nvPr>
            <p:ph type="body" idx="10"/>
          </p:nvPr>
        </p:nvSpPr>
        <p:spPr>
          <a:xfrm>
            <a:off x="1892935" y="6408420"/>
            <a:ext cx="6906895" cy="206375"/>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2"21 </a:t>
            </a:r>
          </a:p>
        </p:txBody>
      </p:sp>
      <p:cxnSp>
        <p:nvCxnSpPr>
          <p:cNvPr id="10" name="Straight Connector 9"/>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7705090" y="1021080"/>
            <a:ext cx="878205" cy="1094105"/>
          </a:xfrm>
          <a:prstGeom prst="rect">
            <a:avLst/>
          </a:prstGeom>
        </p:spPr>
      </p:pic>
      <p:pic>
        <p:nvPicPr>
          <p:cNvPr id="8" name="Picture 7"/>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57200" marR="0" indent="0" algn="l">
              <a:lnSpc>
                <a:spcPts val="2600"/>
              </a:lnSpc>
              <a:spcAft>
                <a:spcPts val="1360"/>
              </a:spcAft>
            </a:pPr>
            <a:r>
              <a:rPr lang="en-US" sz="2350" spc="-40">
                <a:solidFill>
                  <a:srgbClr val="2184A1"/>
                </a:solidFill>
                <a:latin typeface="Calibri" panose="02020603050405020304" pitchFamily="2"/>
              </a:rPr>
              <a:t>Hive </a:t>
            </a:r>
          </a:p>
        </p:txBody>
      </p:sp>
      <p:graphicFrame>
        <p:nvGraphicFramePr>
          <p:cNvPr id="4" name="Table 3"/>
          <p:cNvGraphicFramePr>
            <a:graphicFrameLocks noGrp="1"/>
          </p:cNvGraphicFramePr>
          <p:nvPr/>
        </p:nvGraphicFramePr>
        <p:xfrm>
          <a:off x="0" y="986790"/>
          <a:ext cx="9144000" cy="1338580"/>
        </p:xfrm>
        <a:graphic>
          <a:graphicData uri="http://schemas.openxmlformats.org/drawingml/2006/table">
            <a:tbl>
              <a:tblPr/>
              <a:tblGrid>
                <a:gridCol w="670560">
                  <a:extLst>
                    <a:ext uri="{9D8B030D-6E8A-4147-A177-3AD203B41FA5}">
                      <a16:colId xmlns:a16="http://schemas.microsoft.com/office/drawing/2014/main" val="20000"/>
                    </a:ext>
                  </a:extLst>
                </a:gridCol>
                <a:gridCol w="7033895">
                  <a:extLst>
                    <a:ext uri="{9D8B030D-6E8A-4147-A177-3AD203B41FA5}">
                      <a16:colId xmlns:a16="http://schemas.microsoft.com/office/drawing/2014/main" val="20001"/>
                    </a:ext>
                  </a:extLst>
                </a:gridCol>
                <a:gridCol w="1439545">
                  <a:extLst>
                    <a:ext uri="{9D8B030D-6E8A-4147-A177-3AD203B41FA5}">
                      <a16:colId xmlns:a16="http://schemas.microsoft.com/office/drawing/2014/main" val="20002"/>
                    </a:ext>
                  </a:extLst>
                </a:gridCol>
              </a:tblGrid>
              <a:tr h="1064260">
                <a:tc gridSpan="2">
                  <a:txBody>
                    <a:bodyPr/>
                    <a:lstStyle/>
                    <a:p>
                      <a:pPr marL="0" marR="5444490" indent="0" algn="r">
                        <a:lnSpc>
                          <a:spcPts val="2100"/>
                        </a:lnSpc>
                        <a:spcBef>
                          <a:spcPts val="1890"/>
                        </a:spcBef>
                        <a:spcAft>
                          <a:spcPts val="0"/>
                        </a:spcAft>
                      </a:pPr>
                      <a:r>
                        <a:rPr lang="en-US" sz="750" spc="0">
                          <a:solidFill>
                            <a:srgbClr val="2DA6C9"/>
                          </a:solidFill>
                          <a:latin typeface="Wingdings" panose="02020603050405020304" pitchFamily="2"/>
                        </a:rPr>
                        <a:t>!</a:t>
                      </a:r>
                      <a:r>
                        <a:rPr lang="en-US" sz="1950" b="1" spc="0">
                          <a:solidFill>
                            <a:srgbClr val="000000"/>
                          </a:solidFill>
                          <a:latin typeface="Calibri" panose="02020603050405020304" pitchFamily="2"/>
                        </a:rPr>
                        <a:t> What is Hive? </a:t>
                      </a:r>
                    </a:p>
                    <a:p>
                      <a:pPr marL="960120" marR="0" indent="0" algn="l">
                        <a:lnSpc>
                          <a:spcPts val="2200"/>
                        </a:lnSpc>
                        <a:spcBef>
                          <a:spcPts val="640"/>
                        </a:spcBef>
                        <a:spcAft>
                          <a:spcPts val="1505"/>
                        </a:spcAft>
                      </a:pPr>
                      <a:r>
                        <a:rPr lang="en-US" sz="1550" spc="0">
                          <a:solidFill>
                            <a:srgbClr val="2184A1"/>
                          </a:solidFill>
                          <a:latin typeface="Arial" panose="02020603050405020304" pitchFamily="2"/>
                        </a:rPr>
                        <a:t>–</a:t>
                      </a:r>
                      <a:r>
                        <a:rPr lang="en-US" sz="1950" b="1" spc="0">
                          <a:solidFill>
                            <a:srgbClr val="000000"/>
                          </a:solidFill>
                          <a:latin typeface="Calibri" panose="02020603050405020304" pitchFamily="2"/>
                        </a:rPr>
                        <a:t> HiveQL</a:t>
                      </a:r>
                      <a:r>
                        <a:rPr lang="en-US" sz="1950" spc="0">
                          <a:solidFill>
                            <a:srgbClr val="000000"/>
                          </a:solidFill>
                          <a:latin typeface="Calibri" panose="02020603050405020304" pitchFamily="2"/>
                        </a:rPr>
                        <a:t>: An SQL/like interface to Hadoop </a:t>
                      </a:r>
                    </a:p>
                  </a:txBody>
                  <a:tcPr marL="0" marR="0" marT="0" marB="0" anchor="ctr">
                    <a:lnL w="0" cmpd="sng">
                      <a:noFill/>
                      <a:prstDash val="solid"/>
                    </a:lnL>
                    <a:lnR w="0" cmpd="sng">
                      <a:noFill/>
                      <a:prstDash val="solid"/>
                    </a:lnR>
                    <a:lnT w="0" cmpd="sng">
                      <a:noFill/>
                      <a:prstDash val="solid"/>
                    </a:lnT>
                    <a:lnB w="0" cmpd="sng">
                      <a:noFill/>
                      <a:prstDash val="solid"/>
                    </a:lnB>
                  </a:tcPr>
                </a:tc>
                <a:tc hMerge="1">
                  <a:txBody>
                    <a:bodyPr/>
                    <a:lstStyle/>
                    <a:p>
                      <a:endParaRPr/>
                    </a:p>
                  </a:txBody>
                  <a:tcPr/>
                </a:tc>
                <a:tc rowSpan="2">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97790">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15240" cmpd="sng">
                      <a:solidFill>
                        <a:srgbClr val="00739A"/>
                      </a:solidFill>
                      <a:prstDash val="solid"/>
                    </a:lnT>
                    <a:lnB w="0" cmpd="sng">
                      <a:noFill/>
                      <a:prstDash val="solid"/>
                    </a:lnB>
                  </a:tcPr>
                </a:tc>
                <a:tc vMerge="1">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bl>
          </a:graphicData>
        </a:graphic>
      </p:graphicFrame>
      <p:sp>
        <p:nvSpPr>
          <p:cNvPr id="6" name="Text Placeholder 5"/>
          <p:cNvSpPr>
            <a:spLocks noGrp="1"/>
          </p:cNvSpPr>
          <p:nvPr>
            <p:ph type="body" idx="10"/>
          </p:nvPr>
        </p:nvSpPr>
        <p:spPr>
          <a:xfrm>
            <a:off x="682625" y="2115185"/>
            <a:ext cx="7614285" cy="826135"/>
          </a:xfrm>
          <a:prstGeom prst="rect">
            <a:avLst/>
          </a:prstGeom>
          <a:solidFill>
            <a:srgbClr val="ABE0FF"/>
          </a:solidFill>
          <a:ln w="0" cmpd="sng">
            <a:noFill/>
            <a:prstDash val="solid"/>
          </a:ln>
        </p:spPr>
        <p:txBody>
          <a:bodyPr vert="horz" lIns="0" tIns="125095" rIns="0" bIns="0" anchor="t"/>
          <a:lstStyle/>
          <a:p>
            <a:pPr marL="182880" marR="274320" indent="0" algn="l">
              <a:lnSpc>
                <a:spcPts val="2300"/>
              </a:lnSpc>
              <a:spcAft>
                <a:spcPts val="860"/>
              </a:spcAft>
            </a:pPr>
            <a:r>
              <a:rPr lang="en-US" sz="1850" spc="-100">
                <a:solidFill>
                  <a:srgbClr val="000000"/>
                </a:solidFill>
                <a:latin typeface="Courier New" panose="02020603050405020304" pitchFamily="3"/>
              </a:rPr>
              <a:t>SELECT * FROM purchases WHERE price &gt; 10000 ORDER BY storeid </a:t>
            </a:r>
          </a:p>
        </p:txBody>
      </p:sp>
      <p:sp>
        <p:nvSpPr>
          <p:cNvPr id="9" name="Text Placeholder 8"/>
          <p:cNvSpPr>
            <a:spLocks noGrp="1"/>
          </p:cNvSpPr>
          <p:nvPr>
            <p:ph type="body" idx="10"/>
          </p:nvPr>
        </p:nvSpPr>
        <p:spPr>
          <a:xfrm>
            <a:off x="1892935" y="6408420"/>
            <a:ext cx="6906895" cy="206375"/>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2"22 </a:t>
            </a:r>
          </a:p>
        </p:txBody>
      </p:sp>
      <p:cxnSp>
        <p:nvCxnSpPr>
          <p:cNvPr id="10" name="Straight Connector 9"/>
          <p:cNvCxnSpPr/>
          <p:nvPr/>
        </p:nvCxnSpPr>
        <p:spPr>
          <a:xfrm>
            <a:off x="457200" y="990600"/>
            <a:ext cx="8233410" cy="0"/>
          </a:xfrm>
          <a:prstGeom prst="line">
            <a:avLst/>
          </a:prstGeom>
          <a:ln w="6350" cmpd="sng">
            <a:solidFill>
              <a:srgbClr val="AEAEAE"/>
            </a:solidFill>
          </a:ln>
        </p:spPr>
      </p:cxnSp>
      <p:cxnSp>
        <p:nvCxnSpPr>
          <p:cNvPr id="11" name="Straight Connector 10"/>
          <p:cNvCxnSpPr/>
          <p:nvPr/>
        </p:nvCxnSpPr>
        <p:spPr>
          <a:xfrm>
            <a:off x="8354695" y="2115185"/>
            <a:ext cx="0" cy="826770"/>
          </a:xfrm>
          <a:prstGeom prst="line">
            <a:avLst/>
          </a:prstGeom>
          <a:ln w="8890" cmpd="dbl">
            <a:solidFill>
              <a:srgbClr val="F4F3F4"/>
            </a:solidFill>
          </a:ln>
        </p:spPr>
      </p:cxnSp>
      <p:cxnSp>
        <p:nvCxnSpPr>
          <p:cNvPr id="12" name="Straight Connector 11"/>
          <p:cNvCxnSpPr/>
          <p:nvPr/>
        </p:nvCxnSpPr>
        <p:spPr>
          <a:xfrm>
            <a:off x="8345170" y="2115185"/>
            <a:ext cx="0" cy="826770"/>
          </a:xfrm>
          <a:prstGeom prst="line">
            <a:avLst/>
          </a:prstGeom>
          <a:ln w="8890" cmpd="dbl">
            <a:solidFill>
              <a:srgbClr val="E1E1E1"/>
            </a:solidFill>
          </a:ln>
        </p:spPr>
      </p:cxnSp>
      <p:cxnSp>
        <p:nvCxnSpPr>
          <p:cNvPr id="13" name="Straight Connector 12"/>
          <p:cNvCxnSpPr/>
          <p:nvPr/>
        </p:nvCxnSpPr>
        <p:spPr>
          <a:xfrm>
            <a:off x="8336280" y="2115185"/>
            <a:ext cx="0" cy="826770"/>
          </a:xfrm>
          <a:prstGeom prst="line">
            <a:avLst/>
          </a:prstGeom>
          <a:ln w="8890" cmpd="dbl">
            <a:solidFill>
              <a:srgbClr val="D5CDCE"/>
            </a:solidFill>
          </a:ln>
        </p:spPr>
      </p:cxnSp>
      <p:cxnSp>
        <p:nvCxnSpPr>
          <p:cNvPr id="14" name="Straight Connector 13"/>
          <p:cNvCxnSpPr/>
          <p:nvPr/>
        </p:nvCxnSpPr>
        <p:spPr>
          <a:xfrm>
            <a:off x="682625" y="2115185"/>
            <a:ext cx="0" cy="826135"/>
          </a:xfrm>
          <a:prstGeom prst="line">
            <a:avLst/>
          </a:prstGeom>
          <a:ln w="12065" cmpd="sng">
            <a:solidFill>
              <a:srgbClr val="00739A"/>
            </a:solidFill>
          </a:ln>
        </p:spPr>
      </p:cxnSp>
      <p:cxnSp>
        <p:nvCxnSpPr>
          <p:cNvPr id="15" name="Straight Connector 14"/>
          <p:cNvCxnSpPr/>
          <p:nvPr/>
        </p:nvCxnSpPr>
        <p:spPr>
          <a:xfrm>
            <a:off x="8296910" y="2115185"/>
            <a:ext cx="0" cy="826135"/>
          </a:xfrm>
          <a:prstGeom prst="line">
            <a:avLst/>
          </a:prstGeom>
          <a:ln w="8890" cmpd="dbl">
            <a:solidFill>
              <a:srgbClr val="F4F3F4"/>
            </a:solidFill>
          </a:ln>
        </p:spPr>
      </p:cxn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7948930" y="996950"/>
            <a:ext cx="683260" cy="2593340"/>
          </a:xfrm>
          <a:prstGeom prst="rect">
            <a:avLst/>
          </a:prstGeom>
        </p:spPr>
      </p:pic>
      <p:pic>
        <p:nvPicPr>
          <p:cNvPr id="7" name="Picture 6"/>
          <p:cNvPicPr/>
          <p:nvPr/>
        </p:nvPicPr>
        <p:blipFill>
          <a:blip r:embed="rId3"/>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554990"/>
          </a:xfrm>
          <a:prstGeom prst="rect">
            <a:avLst/>
          </a:prstGeom>
          <a:noFill/>
          <a:ln w="0" cmpd="sng">
            <a:noFill/>
            <a:prstDash val="solid"/>
          </a:ln>
        </p:spPr>
        <p:txBody>
          <a:bodyPr vert="horz" lIns="0" tIns="37465" rIns="0" bIns="0" anchor="t"/>
          <a:lstStyle/>
          <a:p>
            <a:pPr marL="411480" marR="0" indent="0" algn="l">
              <a:lnSpc>
                <a:spcPts val="2500"/>
              </a:lnSpc>
              <a:spcAft>
                <a:spcPts val="1555"/>
              </a:spcAft>
            </a:pPr>
            <a:r>
              <a:rPr lang="en-US" sz="2350" spc="80">
                <a:solidFill>
                  <a:srgbClr val="107FA7"/>
                </a:solidFill>
                <a:latin typeface="Calibri" panose="02020603050405020304" pitchFamily="2"/>
              </a:rPr>
              <a:t>Pig </a:t>
            </a:r>
          </a:p>
        </p:txBody>
      </p:sp>
      <p:graphicFrame>
        <p:nvGraphicFramePr>
          <p:cNvPr id="4" name="Table 3"/>
          <p:cNvGraphicFramePr>
            <a:graphicFrameLocks noGrp="1"/>
          </p:cNvGraphicFramePr>
          <p:nvPr/>
        </p:nvGraphicFramePr>
        <p:xfrm>
          <a:off x="0" y="986790"/>
          <a:ext cx="9144000" cy="3105150"/>
        </p:xfrm>
        <a:graphic>
          <a:graphicData uri="http://schemas.openxmlformats.org/drawingml/2006/table">
            <a:tbl>
              <a:tblPr/>
              <a:tblGrid>
                <a:gridCol w="664210">
                  <a:extLst>
                    <a:ext uri="{9D8B030D-6E8A-4147-A177-3AD203B41FA5}">
                      <a16:colId xmlns:a16="http://schemas.microsoft.com/office/drawing/2014/main" val="20000"/>
                    </a:ext>
                  </a:extLst>
                </a:gridCol>
                <a:gridCol w="7284085">
                  <a:extLst>
                    <a:ext uri="{9D8B030D-6E8A-4147-A177-3AD203B41FA5}">
                      <a16:colId xmlns:a16="http://schemas.microsoft.com/office/drawing/2014/main" val="20001"/>
                    </a:ext>
                  </a:extLst>
                </a:gridCol>
                <a:gridCol w="1195705">
                  <a:extLst>
                    <a:ext uri="{9D8B030D-6E8A-4147-A177-3AD203B41FA5}">
                      <a16:colId xmlns:a16="http://schemas.microsoft.com/office/drawing/2014/main" val="20002"/>
                    </a:ext>
                  </a:extLst>
                </a:gridCol>
              </a:tblGrid>
              <a:tr h="1049020">
                <a:tc gridSpan="2">
                  <a:txBody>
                    <a:bodyPr/>
                    <a:lstStyle/>
                    <a:p>
                      <a:pPr marL="0" marR="5878195" indent="0" algn="r">
                        <a:lnSpc>
                          <a:spcPts val="2200"/>
                        </a:lnSpc>
                        <a:spcBef>
                          <a:spcPts val="1890"/>
                        </a:spcBef>
                        <a:spcAft>
                          <a:spcPts val="0"/>
                        </a:spcAft>
                      </a:pPr>
                      <a:r>
                        <a:rPr lang="en-US" sz="750" spc="0" dirty="0">
                          <a:solidFill>
                            <a:srgbClr val="2DA6C9"/>
                          </a:solidFill>
                          <a:latin typeface="Wingdings" panose="02020603050405020304" pitchFamily="2"/>
                        </a:rPr>
                        <a:t>!</a:t>
                      </a:r>
                      <a:r>
                        <a:rPr lang="en-US" sz="1950" b="1" spc="0" dirty="0">
                          <a:solidFill>
                            <a:srgbClr val="000000"/>
                          </a:solidFill>
                          <a:latin typeface="Calibri" panose="02020603050405020304" pitchFamily="2"/>
                        </a:rPr>
                        <a:t> What is Pig? </a:t>
                      </a:r>
                    </a:p>
                    <a:p>
                      <a:pPr marL="960120" marR="0" indent="0" algn="l">
                        <a:lnSpc>
                          <a:spcPts val="2300"/>
                        </a:lnSpc>
                        <a:spcBef>
                          <a:spcPts val="520"/>
                        </a:spcBef>
                        <a:spcAft>
                          <a:spcPts val="1335"/>
                        </a:spcAft>
                      </a:pPr>
                      <a:r>
                        <a:rPr lang="en-US" sz="1400" b="1" spc="0" dirty="0">
                          <a:solidFill>
                            <a:srgbClr val="107FA7"/>
                          </a:solidFill>
                          <a:latin typeface="Arial" panose="02020603050405020304" pitchFamily="2"/>
                        </a:rPr>
                        <a:t>–</a:t>
                      </a:r>
                      <a:r>
                        <a:rPr lang="en-US" sz="1950" b="1" spc="0" dirty="0">
                          <a:solidFill>
                            <a:srgbClr val="000000"/>
                          </a:solidFill>
                          <a:latin typeface="Calibri" panose="02020603050405020304" pitchFamily="2"/>
                        </a:rPr>
                        <a:t> Pig La</a:t>
                      </a:r>
                      <a:r>
                        <a:rPr lang="en-US" sz="1850" b="1" spc="0" dirty="0">
                          <a:solidFill>
                            <a:srgbClr val="000000"/>
                          </a:solidFill>
                          <a:latin typeface="Arial Narrow" panose="02020603050405020304" pitchFamily="2"/>
                        </a:rPr>
                        <a:t>ti</a:t>
                      </a:r>
                      <a:r>
                        <a:rPr lang="en-US" sz="1950" b="1" spc="0" dirty="0">
                          <a:solidFill>
                            <a:srgbClr val="000000"/>
                          </a:solidFill>
                          <a:latin typeface="Calibri" panose="02020603050405020304" pitchFamily="2"/>
                        </a:rPr>
                        <a:t>n</a:t>
                      </a:r>
                      <a:r>
                        <a:rPr lang="en-US" sz="1950" spc="0" dirty="0">
                          <a:solidFill>
                            <a:srgbClr val="000000"/>
                          </a:solidFill>
                          <a:latin typeface="Calibri" panose="02020603050405020304" pitchFamily="2"/>
                        </a:rPr>
                        <a:t>: A dataflow language for transforming large data sets </a:t>
                      </a:r>
                    </a:p>
                  </a:txBody>
                  <a:tcPr marL="0" marR="0" marT="0" marB="0" anchor="ctr">
                    <a:lnL w="0" cmpd="sng">
                      <a:noFill/>
                      <a:prstDash val="solid"/>
                    </a:lnL>
                    <a:lnR w="0" cmpd="sng">
                      <a:noFill/>
                      <a:prstDash val="solid"/>
                    </a:lnR>
                    <a:lnT w="0" cmpd="sng">
                      <a:noFill/>
                      <a:prstDash val="solid"/>
                    </a:lnT>
                    <a:lnB w="0" cmpd="sng">
                      <a:noFill/>
                      <a:prstDash val="solid"/>
                    </a:lnB>
                  </a:tcPr>
                </a:tc>
                <a:tc hMerge="1">
                  <a:txBody>
                    <a:bodyPr/>
                    <a:lstStyle/>
                    <a:p>
                      <a:endParaRPr/>
                    </a:p>
                  </a:txBody>
                  <a:tcPr/>
                </a:tc>
                <a:tc rowSpan="4">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0"/>
                  </a:ext>
                </a:extLst>
              </a:tr>
              <a:tr h="97790">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endParaRPr/>
                    </a:p>
                  </a:txBody>
                  <a:tcPr marL="0" marR="0" marT="0" marB="0">
                    <a:lnL w="0" cmpd="sng">
                      <a:noFill/>
                      <a:prstDash val="solid"/>
                    </a:lnL>
                    <a:lnR w="0" cmpd="sng">
                      <a:noFill/>
                      <a:prstDash val="solid"/>
                    </a:lnR>
                    <a:lnT w="15240" cmpd="dbl">
                      <a:solidFill>
                        <a:srgbClr val="0072AE"/>
                      </a:solidFill>
                      <a:prstDash val="solid"/>
                    </a:lnT>
                    <a:lnB w="0" cmpd="sng">
                      <a:noFill/>
                      <a:prstDash val="solid"/>
                    </a:lnB>
                  </a:tcPr>
                </a:tc>
                <a:tc vMerge="1">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1"/>
                  </a:ext>
                </a:extLst>
              </a:tr>
              <a:tr h="97790">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ABE0FF"/>
                    </a:solidFill>
                  </a:tcPr>
                </a:tc>
                <a:tc vMerge="1">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2"/>
                  </a:ext>
                </a:extLst>
              </a:tr>
              <a:tr h="1507490">
                <a:tc>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tc>
                  <a:txBody>
                    <a:bodyPr/>
                    <a:lstStyle/>
                    <a:p>
                      <a:pPr marL="182880" marR="0" indent="0" algn="l">
                        <a:lnSpc>
                          <a:spcPts val="1800"/>
                        </a:lnSpc>
                        <a:spcBef>
                          <a:spcPts val="1635"/>
                        </a:spcBef>
                        <a:spcAft>
                          <a:spcPts val="0"/>
                        </a:spcAft>
                      </a:pPr>
                      <a:r>
                        <a:rPr lang="en-US" sz="1800" b="1" spc="0" dirty="0">
                          <a:solidFill>
                            <a:srgbClr val="000000"/>
                          </a:solidFill>
                          <a:latin typeface="Courier New" panose="02020603050405020304" pitchFamily="3"/>
                        </a:rPr>
                        <a:t>purchases = LOAD "/user/</a:t>
                      </a:r>
                      <a:r>
                        <a:rPr lang="en-US" sz="1800" b="1" spc="0" dirty="0" err="1">
                          <a:solidFill>
                            <a:srgbClr val="000000"/>
                          </a:solidFill>
                          <a:latin typeface="Courier New" panose="02020603050405020304" pitchFamily="3"/>
                        </a:rPr>
                        <a:t>dave</a:t>
                      </a:r>
                      <a:r>
                        <a:rPr lang="en-US" sz="1800" b="1" spc="0" dirty="0">
                          <a:solidFill>
                            <a:srgbClr val="000000"/>
                          </a:solidFill>
                          <a:latin typeface="Courier New" panose="02020603050405020304" pitchFamily="3"/>
                        </a:rPr>
                        <a:t>/purchases" AS (</a:t>
                      </a:r>
                      <a:r>
                        <a:rPr lang="en-US" sz="1800" b="1" spc="0" dirty="0" err="1">
                          <a:solidFill>
                            <a:srgbClr val="000000"/>
                          </a:solidFill>
                          <a:latin typeface="Courier New" panose="02020603050405020304" pitchFamily="3"/>
                        </a:rPr>
                        <a:t>itemID</a:t>
                      </a:r>
                      <a:r>
                        <a:rPr lang="en-US" sz="1800" b="1" spc="0" dirty="0">
                          <a:solidFill>
                            <a:srgbClr val="000000"/>
                          </a:solidFill>
                          <a:latin typeface="Courier New" panose="02020603050405020304" pitchFamily="3"/>
                        </a:rPr>
                        <a:t>, </a:t>
                      </a:r>
                    </a:p>
                    <a:p>
                      <a:pPr marL="0" marR="374015" indent="0" algn="r">
                        <a:lnSpc>
                          <a:spcPts val="1800"/>
                        </a:lnSpc>
                        <a:spcBef>
                          <a:spcPts val="465"/>
                        </a:spcBef>
                        <a:spcAft>
                          <a:spcPts val="0"/>
                        </a:spcAft>
                      </a:pPr>
                      <a:r>
                        <a:rPr lang="en-US" sz="1800" b="1" spc="0" dirty="0">
                          <a:solidFill>
                            <a:srgbClr val="000000"/>
                          </a:solidFill>
                          <a:latin typeface="Courier New" panose="02020603050405020304" pitchFamily="3"/>
                        </a:rPr>
                        <a:t>price, </a:t>
                      </a:r>
                      <a:r>
                        <a:rPr lang="en-US" sz="1800" b="1" spc="0" dirty="0" err="1">
                          <a:solidFill>
                            <a:srgbClr val="000000"/>
                          </a:solidFill>
                          <a:latin typeface="Courier New" panose="02020603050405020304" pitchFamily="3"/>
                        </a:rPr>
                        <a:t>storeID</a:t>
                      </a:r>
                      <a:r>
                        <a:rPr lang="en-US" sz="1800" b="1" spc="0" dirty="0">
                          <a:solidFill>
                            <a:srgbClr val="000000"/>
                          </a:solidFill>
                          <a:latin typeface="Courier New" panose="02020603050405020304" pitchFamily="3"/>
                        </a:rPr>
                        <a:t>, </a:t>
                      </a:r>
                      <a:r>
                        <a:rPr lang="en-US" sz="1800" b="1" spc="0" dirty="0" err="1">
                          <a:solidFill>
                            <a:srgbClr val="000000"/>
                          </a:solidFill>
                          <a:latin typeface="Courier New" panose="02020603050405020304" pitchFamily="3"/>
                        </a:rPr>
                        <a:t>purchaserID</a:t>
                      </a:r>
                      <a:r>
                        <a:rPr lang="en-US" sz="1800" b="1" spc="0" dirty="0">
                          <a:solidFill>
                            <a:srgbClr val="000000"/>
                          </a:solidFill>
                          <a:latin typeface="Courier New" panose="02020603050405020304" pitchFamily="3"/>
                        </a:rPr>
                        <a:t>); </a:t>
                      </a:r>
                    </a:p>
                    <a:p>
                      <a:pPr marL="182880" marR="0" indent="0" algn="l">
                        <a:lnSpc>
                          <a:spcPts val="1800"/>
                        </a:lnSpc>
                        <a:spcBef>
                          <a:spcPts val="560"/>
                        </a:spcBef>
                        <a:spcAft>
                          <a:spcPts val="0"/>
                        </a:spcAft>
                      </a:pPr>
                      <a:r>
                        <a:rPr lang="en-US" sz="1800" b="1" spc="0" dirty="0" err="1">
                          <a:solidFill>
                            <a:srgbClr val="000000"/>
                          </a:solidFill>
                          <a:latin typeface="Courier New" panose="02020603050405020304" pitchFamily="3"/>
                        </a:rPr>
                        <a:t>bigticket</a:t>
                      </a:r>
                      <a:r>
                        <a:rPr lang="en-US" sz="1800" b="1" spc="0" dirty="0">
                          <a:solidFill>
                            <a:srgbClr val="000000"/>
                          </a:solidFill>
                          <a:latin typeface="Courier New" panose="02020603050405020304" pitchFamily="3"/>
                        </a:rPr>
                        <a:t> = FILTER purchases BY price &gt; 10000; </a:t>
                      </a:r>
                    </a:p>
                    <a:p>
                      <a:pPr marL="182880" marR="0" indent="0" algn="l">
                        <a:lnSpc>
                          <a:spcPts val="1800"/>
                        </a:lnSpc>
                        <a:spcBef>
                          <a:spcPts val="560"/>
                        </a:spcBef>
                        <a:spcAft>
                          <a:spcPts val="1320"/>
                        </a:spcAft>
                      </a:pPr>
                      <a:r>
                        <a:rPr lang="en-US" sz="1800" b="1" spc="0" dirty="0">
                          <a:solidFill>
                            <a:srgbClr val="000000"/>
                          </a:solidFill>
                          <a:latin typeface="Courier New" panose="02020603050405020304" pitchFamily="3"/>
                        </a:rPr>
                        <a:t>... </a:t>
                      </a:r>
                    </a:p>
                  </a:txBody>
                  <a:tcPr marL="0" marR="0" marT="0" marB="0">
                    <a:lnL w="0" cmpd="sng">
                      <a:noFill/>
                      <a:prstDash val="solid"/>
                    </a:lnL>
                    <a:lnR w="0" cmpd="sng">
                      <a:noFill/>
                      <a:prstDash val="solid"/>
                    </a:lnR>
                    <a:lnT w="0" cmpd="sng">
                      <a:noFill/>
                      <a:prstDash val="solid"/>
                    </a:lnT>
                    <a:lnB w="0" cmpd="sng">
                      <a:noFill/>
                      <a:prstDash val="solid"/>
                    </a:lnB>
                    <a:solidFill>
                      <a:srgbClr val="ABE0FF"/>
                    </a:solidFill>
                  </a:tcPr>
                </a:tc>
                <a:tc vMerge="1">
                  <a:txBody>
                    <a:bodyPr/>
                    <a:lstStyle/>
                    <a:p>
                      <a:endParaRPr/>
                    </a:p>
                  </a:txBody>
                  <a:tcPr marL="0" marR="0" marT="0" marB="0">
                    <a:lnL w="0" cmpd="sng">
                      <a:noFill/>
                      <a:prstDash val="solid"/>
                    </a:lnL>
                    <a:lnR w="0" cmpd="sng">
                      <a:noFill/>
                      <a:prstDash val="solid"/>
                    </a:lnR>
                    <a:lnT w="0" cmpd="sng">
                      <a:noFill/>
                      <a:prstDash val="solid"/>
                    </a:lnT>
                    <a:lnB w="0" cmpd="sng">
                      <a:noFill/>
                      <a:prstDash val="solid"/>
                    </a:lnB>
                  </a:tcPr>
                </a:tc>
                <a:extLst>
                  <a:ext uri="{0D108BD9-81ED-4DB2-BD59-A6C34878D82A}">
                    <a16:rowId xmlns:a16="http://schemas.microsoft.com/office/drawing/2014/main" val="10003"/>
                  </a:ext>
                </a:extLst>
              </a:tr>
            </a:tbl>
          </a:graphicData>
        </a:graphic>
      </p:graphicFrame>
      <p:sp>
        <p:nvSpPr>
          <p:cNvPr id="8" name="Text Placeholder 7"/>
          <p:cNvSpPr>
            <a:spLocks noGrp="1"/>
          </p:cNvSpPr>
          <p:nvPr>
            <p:ph type="body" idx="10"/>
          </p:nvPr>
        </p:nvSpPr>
        <p:spPr>
          <a:xfrm>
            <a:off x="1892935" y="6408420"/>
            <a:ext cx="690689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2"23 </a:t>
            </a:r>
          </a:p>
        </p:txBody>
      </p:sp>
      <p:cxnSp>
        <p:nvCxnSpPr>
          <p:cNvPr id="9" name="Straight Connector 8"/>
          <p:cNvCxnSpPr/>
          <p:nvPr/>
        </p:nvCxnSpPr>
        <p:spPr>
          <a:xfrm>
            <a:off x="457200" y="990600"/>
            <a:ext cx="8233410" cy="0"/>
          </a:xfrm>
          <a:prstGeom prst="line">
            <a:avLst/>
          </a:prstGeom>
          <a:ln w="6350" cmpd="sng">
            <a:solidFill>
              <a:srgbClr val="AEAEAE"/>
            </a:solidFill>
          </a:ln>
        </p:spPr>
      </p:cxn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p:nvPr/>
        </p:nvPicPr>
        <p:blipFill>
          <a:blip r:embed="rId2"/>
          <a:stretch>
            <a:fillRect/>
          </a:stretch>
        </p:blipFill>
        <p:spPr>
          <a:xfrm>
            <a:off x="0" y="6226810"/>
            <a:ext cx="9144000" cy="631190"/>
          </a:xfrm>
          <a:prstGeom prst="rect">
            <a:avLst/>
          </a:prstGeom>
        </p:spPr>
      </p:pic>
      <p:sp>
        <p:nvSpPr>
          <p:cNvPr id="2" name="Text Placeholder 1"/>
          <p:cNvSpPr>
            <a:spLocks noGrp="1"/>
          </p:cNvSpPr>
          <p:nvPr>
            <p:ph type="body" idx="10"/>
          </p:nvPr>
        </p:nvSpPr>
        <p:spPr>
          <a:xfrm>
            <a:off x="0" y="431800"/>
            <a:ext cx="9144000" cy="918210"/>
          </a:xfrm>
          <a:prstGeom prst="rect">
            <a:avLst/>
          </a:prstGeom>
          <a:noFill/>
          <a:ln w="0" cmpd="sng">
            <a:noFill/>
            <a:prstDash val="solid"/>
          </a:ln>
        </p:spPr>
        <p:txBody>
          <a:bodyPr vert="horz" lIns="0" tIns="37465" rIns="0" bIns="0" anchor="t"/>
          <a:lstStyle/>
          <a:p>
            <a:pPr marL="457200" marR="0" indent="0" algn="l">
              <a:lnSpc>
                <a:spcPts val="2500"/>
              </a:lnSpc>
              <a:spcAft>
                <a:spcPts val="4435"/>
              </a:spcAft>
            </a:pPr>
            <a:r>
              <a:rPr lang="en-US" sz="2350" spc="0">
                <a:solidFill>
                  <a:srgbClr val="107FA7"/>
                </a:solidFill>
                <a:latin typeface="Calibri" panose="02020603050405020304" pitchFamily="2"/>
              </a:rPr>
              <a:t>Hive vs. Pig </a:t>
            </a:r>
          </a:p>
        </p:txBody>
      </p:sp>
      <p:graphicFrame>
        <p:nvGraphicFramePr>
          <p:cNvPr id="4" name="Table 3"/>
          <p:cNvGraphicFramePr>
            <a:graphicFrameLocks noGrp="1"/>
          </p:cNvGraphicFramePr>
          <p:nvPr/>
        </p:nvGraphicFramePr>
        <p:xfrm>
          <a:off x="0" y="1350010"/>
          <a:ext cx="9144000" cy="2365375"/>
        </p:xfrm>
        <a:graphic>
          <a:graphicData uri="http://schemas.openxmlformats.org/drawingml/2006/table">
            <a:tbl>
              <a:tblPr/>
              <a:tblGrid>
                <a:gridCol w="2889885">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3282315">
                  <a:extLst>
                    <a:ext uri="{9D8B030D-6E8A-4147-A177-3AD203B41FA5}">
                      <a16:colId xmlns:a16="http://schemas.microsoft.com/office/drawing/2014/main" val="20002"/>
                    </a:ext>
                  </a:extLst>
                </a:gridCol>
              </a:tblGrid>
              <a:tr h="420370">
                <a:tc>
                  <a:txBody>
                    <a:bodyPr/>
                    <a:lstStyle/>
                    <a:p>
                      <a:pPr marL="0" marR="0" indent="0" algn="l">
                        <a:lnSpc>
                          <a:spcPct val="100000"/>
                        </a:lnSpc>
                        <a:spcBef>
                          <a:spcPts val="0"/>
                        </a:spcBef>
                        <a:spcAft>
                          <a:spcPts val="0"/>
                        </a:spcAft>
                      </a:pPr>
                      <a:r>
                        <a:rPr lang="en-US" sz="100">
                          <a:solidFill>
                            <a:srgbClr val="000000"/>
                          </a:solidFill>
                          <a:latin typeface="Calibri" panose="02020603050405020304" pitchFamily="2"/>
                        </a:rPr>
                        <a:t> </a:t>
                      </a:r>
                    </a:p>
                  </a:txBody>
                  <a:tcPr marL="0" marR="0" marT="0" marB="0">
                    <a:lnL w="0" cmpd="sng">
                      <a:noFill/>
                      <a:prstDash val="solid"/>
                    </a:lnL>
                    <a:lnR w="0" cmpd="sng">
                      <a:noFill/>
                      <a:prstDash val="solid"/>
                    </a:lnR>
                    <a:lnT w="0" cmpd="sng">
                      <a:noFill/>
                      <a:prstDash val="solid"/>
                    </a:lnT>
                    <a:lnB w="0" cmpd="sng">
                      <a:noFill/>
                      <a:prstDash val="solid"/>
                    </a:lnB>
                    <a:solidFill>
                      <a:srgbClr val="2DA6C9"/>
                    </a:solidFill>
                  </a:tcPr>
                </a:tc>
                <a:tc>
                  <a:txBody>
                    <a:bodyPr/>
                    <a:lstStyle/>
                    <a:p>
                      <a:pPr marL="100330" marR="0" indent="0" algn="l">
                        <a:lnSpc>
                          <a:spcPts val="2000"/>
                        </a:lnSpc>
                        <a:spcBef>
                          <a:spcPts val="855"/>
                        </a:spcBef>
                        <a:spcAft>
                          <a:spcPts val="385"/>
                        </a:spcAft>
                      </a:pPr>
                      <a:r>
                        <a:rPr lang="en-US" sz="1950" b="1" spc="0">
                          <a:solidFill>
                            <a:srgbClr val="FFFFFF"/>
                          </a:solidFill>
                          <a:latin typeface="Calibri" panose="02020603050405020304" pitchFamily="2"/>
                        </a:rPr>
                        <a:t>Hive </a:t>
                      </a:r>
                    </a:p>
                  </a:txBody>
                  <a:tcPr marL="0" marR="0" marT="0" marB="0" anchor="ctr">
                    <a:lnL w="0" cmpd="sng">
                      <a:noFill/>
                      <a:prstDash val="solid"/>
                    </a:lnL>
                    <a:lnR w="0" cmpd="sng">
                      <a:noFill/>
                      <a:prstDash val="solid"/>
                    </a:lnR>
                    <a:lnT w="0" cmpd="sng">
                      <a:noFill/>
                      <a:prstDash val="solid"/>
                    </a:lnT>
                    <a:lnB w="0" cmpd="sng">
                      <a:noFill/>
                      <a:prstDash val="solid"/>
                    </a:lnB>
                    <a:solidFill>
                      <a:srgbClr val="2DA6C9"/>
                    </a:solidFill>
                  </a:tcPr>
                </a:tc>
                <a:tc>
                  <a:txBody>
                    <a:bodyPr/>
                    <a:lstStyle/>
                    <a:p>
                      <a:pPr marL="106045" marR="0" indent="0" algn="l">
                        <a:lnSpc>
                          <a:spcPts val="2000"/>
                        </a:lnSpc>
                        <a:spcBef>
                          <a:spcPts val="855"/>
                        </a:spcBef>
                        <a:spcAft>
                          <a:spcPts val="385"/>
                        </a:spcAft>
                      </a:pPr>
                      <a:r>
                        <a:rPr lang="en-US" sz="1950" b="1" spc="0">
                          <a:solidFill>
                            <a:srgbClr val="FFFFFF"/>
                          </a:solidFill>
                          <a:latin typeface="Calibri" panose="02020603050405020304" pitchFamily="2"/>
                        </a:rPr>
                        <a:t>Pig </a:t>
                      </a:r>
                    </a:p>
                  </a:txBody>
                  <a:tcPr marL="0" marR="0" marT="0" marB="0" anchor="ctr">
                    <a:lnL w="0" cmpd="sng">
                      <a:noFill/>
                      <a:prstDash val="solid"/>
                    </a:lnL>
                    <a:lnR w="0" cmpd="sng">
                      <a:noFill/>
                      <a:prstDash val="solid"/>
                    </a:lnR>
                    <a:lnT w="0" cmpd="sng">
                      <a:noFill/>
                      <a:prstDash val="solid"/>
                    </a:lnT>
                    <a:lnB w="0" cmpd="sng">
                      <a:noFill/>
                      <a:prstDash val="solid"/>
                    </a:lnB>
                    <a:solidFill>
                      <a:srgbClr val="2DA6C9"/>
                    </a:solidFill>
                  </a:tcPr>
                </a:tc>
                <a:extLst>
                  <a:ext uri="{0D108BD9-81ED-4DB2-BD59-A6C34878D82A}">
                    <a16:rowId xmlns:a16="http://schemas.microsoft.com/office/drawing/2014/main" val="10000"/>
                  </a:ext>
                </a:extLst>
              </a:tr>
              <a:tr h="762000">
                <a:tc>
                  <a:txBody>
                    <a:bodyPr/>
                    <a:lstStyle/>
                    <a:p>
                      <a:pPr marL="359410" marR="0" indent="0" algn="l">
                        <a:lnSpc>
                          <a:spcPts val="2000"/>
                        </a:lnSpc>
                        <a:spcBef>
                          <a:spcPts val="905"/>
                        </a:spcBef>
                        <a:spcAft>
                          <a:spcPts val="3000"/>
                        </a:spcAft>
                      </a:pPr>
                      <a:r>
                        <a:rPr lang="en-US" sz="1950" b="1" spc="0">
                          <a:solidFill>
                            <a:srgbClr val="000000"/>
                          </a:solidFill>
                          <a:latin typeface="Calibri" panose="02020603050405020304" pitchFamily="2"/>
                        </a:rPr>
                        <a:t>Language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100330" marR="0" indent="0" algn="l">
                        <a:lnSpc>
                          <a:spcPts val="2000"/>
                        </a:lnSpc>
                        <a:spcBef>
                          <a:spcPts val="905"/>
                        </a:spcBef>
                        <a:spcAft>
                          <a:spcPts val="3000"/>
                        </a:spcAft>
                      </a:pPr>
                      <a:r>
                        <a:rPr lang="en-US" sz="1950" spc="0">
                          <a:solidFill>
                            <a:srgbClr val="000000"/>
                          </a:solidFill>
                          <a:latin typeface="Calibri" panose="02020603050405020304" pitchFamily="2"/>
                        </a:rPr>
                        <a:t>HiveQL (SQL/like) </a:t>
                      </a:r>
                    </a:p>
                  </a:txBody>
                  <a:tcPr marL="0" marR="0" marT="0" marB="0">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91440" marR="0" indent="0" algn="l">
                        <a:lnSpc>
                          <a:spcPts val="2100"/>
                        </a:lnSpc>
                        <a:spcBef>
                          <a:spcPts val="905"/>
                        </a:spcBef>
                        <a:spcAft>
                          <a:spcPts val="0"/>
                        </a:spcAft>
                      </a:pPr>
                      <a:r>
                        <a:rPr lang="en-US" sz="1950" spc="0">
                          <a:solidFill>
                            <a:srgbClr val="000000"/>
                          </a:solidFill>
                          <a:latin typeface="Calibri" panose="02020603050405020304" pitchFamily="2"/>
                        </a:rPr>
                        <a:t>Pig La</a:t>
                      </a:r>
                      <a:r>
                        <a:rPr lang="en-US" sz="1800" spc="0">
                          <a:solidFill>
                            <a:srgbClr val="000000"/>
                          </a:solidFill>
                          <a:latin typeface="Arial" panose="02020603050405020304" pitchFamily="2"/>
                        </a:rPr>
                        <a:t>ti</a:t>
                      </a:r>
                      <a:r>
                        <a:rPr lang="en-US" sz="1950" spc="0">
                          <a:solidFill>
                            <a:srgbClr val="000000"/>
                          </a:solidFill>
                          <a:latin typeface="Calibri" panose="02020603050405020304" pitchFamily="2"/>
                        </a:rPr>
                        <a:t>n (dataflow </a:t>
                      </a:r>
                    </a:p>
                    <a:p>
                      <a:pPr marL="91440" marR="0" indent="0" algn="l">
                        <a:lnSpc>
                          <a:spcPts val="2000"/>
                        </a:lnSpc>
                        <a:spcBef>
                          <a:spcPts val="490"/>
                        </a:spcBef>
                        <a:spcAft>
                          <a:spcPts val="405"/>
                        </a:spcAft>
                      </a:pPr>
                      <a:r>
                        <a:rPr lang="en-US" sz="1950" spc="0">
                          <a:solidFill>
                            <a:srgbClr val="000000"/>
                          </a:solidFill>
                          <a:latin typeface="Calibri" panose="02020603050405020304" pitchFamily="2"/>
                        </a:rPr>
                        <a:t>language) </a:t>
                      </a:r>
                    </a:p>
                  </a:txBody>
                  <a:tcPr marL="0" marR="0" marT="0" marB="0" anchor="ctr">
                    <a:lnL w="0" cmpd="sng">
                      <a:noFill/>
                      <a:prstDash val="solid"/>
                    </a:lnL>
                    <a:lnR w="0" cmpd="sng">
                      <a:noFill/>
                      <a:prstDash val="solid"/>
                    </a:lnR>
                    <a:lnT w="0" cmpd="sng">
                      <a:noFill/>
                      <a:prstDash val="solid"/>
                    </a:lnT>
                    <a:lnB w="0" cmpd="sng">
                      <a:noFill/>
                      <a:prstDash val="solid"/>
                    </a:lnB>
                    <a:solidFill>
                      <a:srgbClr val="CDE1EB"/>
                    </a:solidFill>
                  </a:tcPr>
                </a:tc>
                <a:extLst>
                  <a:ext uri="{0D108BD9-81ED-4DB2-BD59-A6C34878D82A}">
                    <a16:rowId xmlns:a16="http://schemas.microsoft.com/office/drawing/2014/main" val="10001"/>
                  </a:ext>
                </a:extLst>
              </a:tr>
              <a:tr h="762000">
                <a:tc>
                  <a:txBody>
                    <a:bodyPr/>
                    <a:lstStyle/>
                    <a:p>
                      <a:pPr marL="359410" marR="0" indent="0" algn="l">
                        <a:lnSpc>
                          <a:spcPts val="2000"/>
                        </a:lnSpc>
                        <a:spcBef>
                          <a:spcPts val="905"/>
                        </a:spcBef>
                        <a:spcAft>
                          <a:spcPts val="3050"/>
                        </a:spcAft>
                      </a:pPr>
                      <a:r>
                        <a:rPr lang="en-US" sz="1950" b="1" spc="0">
                          <a:solidFill>
                            <a:srgbClr val="000000"/>
                          </a:solidFill>
                          <a:latin typeface="Calibri" panose="02020603050405020304" pitchFamily="2"/>
                        </a:rPr>
                        <a:t>Schema </a:t>
                      </a:r>
                    </a:p>
                  </a:txBody>
                  <a:tcPr marL="0" marR="0" marT="0" marB="0">
                    <a:lnL w="0" cmpd="sng">
                      <a:noFill/>
                      <a:prstDash val="solid"/>
                    </a:lnL>
                    <a:lnR w="0" cmpd="sng">
                      <a:noFill/>
                      <a:prstDash val="solid"/>
                    </a:lnR>
                    <a:lnT w="0" cmpd="sng">
                      <a:noFill/>
                      <a:prstDash val="solid"/>
                    </a:lnT>
                    <a:lnB w="0" cmpd="sng">
                      <a:noFill/>
                      <a:prstDash val="solid"/>
                    </a:lnB>
                    <a:solidFill>
                      <a:srgbClr val="E8F1F5"/>
                    </a:solidFill>
                  </a:tcPr>
                </a:tc>
                <a:tc>
                  <a:txBody>
                    <a:bodyPr/>
                    <a:lstStyle/>
                    <a:p>
                      <a:pPr marL="91440" marR="0" indent="0" algn="l">
                        <a:lnSpc>
                          <a:spcPts val="2100"/>
                        </a:lnSpc>
                        <a:spcBef>
                          <a:spcPts val="905"/>
                        </a:spcBef>
                        <a:spcAft>
                          <a:spcPts val="0"/>
                        </a:spcAft>
                      </a:pPr>
                      <a:r>
                        <a:rPr lang="en-US" sz="1950" spc="0">
                          <a:solidFill>
                            <a:srgbClr val="000000"/>
                          </a:solidFill>
                          <a:latin typeface="Calibri" panose="02020603050405020304" pitchFamily="2"/>
                        </a:rPr>
                        <a:t>Table defini</a:t>
                      </a:r>
                      <a:r>
                        <a:rPr lang="en-US" sz="1800" spc="0">
                          <a:solidFill>
                            <a:srgbClr val="000000"/>
                          </a:solidFill>
                          <a:latin typeface="Arial" panose="02020603050405020304" pitchFamily="2"/>
                        </a:rPr>
                        <a:t>ti</a:t>
                      </a:r>
                      <a:r>
                        <a:rPr lang="en-US" sz="1950" spc="0">
                          <a:solidFill>
                            <a:srgbClr val="000000"/>
                          </a:solidFill>
                          <a:latin typeface="Calibri" panose="02020603050405020304" pitchFamily="2"/>
                        </a:rPr>
                        <a:t>ons stored in </a:t>
                      </a:r>
                    </a:p>
                    <a:p>
                      <a:pPr marL="91440" marR="0" indent="0" algn="l">
                        <a:lnSpc>
                          <a:spcPts val="2000"/>
                        </a:lnSpc>
                        <a:spcBef>
                          <a:spcPts val="490"/>
                        </a:spcBef>
                        <a:spcAft>
                          <a:spcPts val="455"/>
                        </a:spcAft>
                      </a:pPr>
                      <a:r>
                        <a:rPr lang="en-US" sz="1950" spc="0">
                          <a:solidFill>
                            <a:srgbClr val="000000"/>
                          </a:solidFill>
                          <a:latin typeface="Calibri" panose="02020603050405020304" pitchFamily="2"/>
                        </a:rPr>
                        <a:t>a metastore </a:t>
                      </a:r>
                    </a:p>
                  </a:txBody>
                  <a:tcPr marL="0" marR="0" marT="0" marB="0" anchor="ctr">
                    <a:lnL w="0" cmpd="sng">
                      <a:noFill/>
                      <a:prstDash val="solid"/>
                    </a:lnL>
                    <a:lnR w="0" cmpd="sng">
                      <a:noFill/>
                      <a:prstDash val="solid"/>
                    </a:lnR>
                    <a:lnT w="0" cmpd="sng">
                      <a:noFill/>
                      <a:prstDash val="solid"/>
                    </a:lnT>
                    <a:lnB w="0" cmpd="sng">
                      <a:noFill/>
                      <a:prstDash val="solid"/>
                    </a:lnB>
                    <a:solidFill>
                      <a:srgbClr val="E8F1F5"/>
                    </a:solidFill>
                  </a:tcPr>
                </a:tc>
                <a:tc>
                  <a:txBody>
                    <a:bodyPr/>
                    <a:lstStyle/>
                    <a:p>
                      <a:pPr marL="91440" marR="0" indent="0" algn="l">
                        <a:lnSpc>
                          <a:spcPts val="2100"/>
                        </a:lnSpc>
                        <a:spcBef>
                          <a:spcPts val="905"/>
                        </a:spcBef>
                        <a:spcAft>
                          <a:spcPts val="0"/>
                        </a:spcAft>
                      </a:pPr>
                      <a:r>
                        <a:rPr lang="en-US" sz="1950" spc="0">
                          <a:solidFill>
                            <a:srgbClr val="000000"/>
                          </a:solidFill>
                          <a:latin typeface="Calibri" panose="02020603050405020304" pitchFamily="2"/>
                        </a:rPr>
                        <a:t>Schema op</a:t>
                      </a:r>
                      <a:r>
                        <a:rPr lang="en-US" sz="1800" spc="0">
                          <a:solidFill>
                            <a:srgbClr val="000000"/>
                          </a:solidFill>
                          <a:latin typeface="Arial" panose="02020603050405020304" pitchFamily="2"/>
                        </a:rPr>
                        <a:t>ti</a:t>
                      </a:r>
                      <a:r>
                        <a:rPr lang="en-US" sz="1950" spc="0">
                          <a:solidFill>
                            <a:srgbClr val="000000"/>
                          </a:solidFill>
                          <a:latin typeface="Calibri" panose="02020603050405020304" pitchFamily="2"/>
                        </a:rPr>
                        <a:t>onally defined </a:t>
                      </a:r>
                    </a:p>
                    <a:p>
                      <a:pPr marL="91440" marR="0" indent="0" algn="l">
                        <a:lnSpc>
                          <a:spcPts val="2100"/>
                        </a:lnSpc>
                        <a:spcBef>
                          <a:spcPts val="490"/>
                        </a:spcBef>
                        <a:spcAft>
                          <a:spcPts val="375"/>
                        </a:spcAft>
                      </a:pPr>
                      <a:r>
                        <a:rPr lang="en-US" sz="1950" spc="0">
                          <a:solidFill>
                            <a:srgbClr val="000000"/>
                          </a:solidFill>
                          <a:latin typeface="Calibri" panose="02020603050405020304" pitchFamily="2"/>
                        </a:rPr>
                        <a:t>at run</a:t>
                      </a:r>
                      <a:r>
                        <a:rPr lang="en-US" sz="1800" spc="0">
                          <a:solidFill>
                            <a:srgbClr val="000000"/>
                          </a:solidFill>
                          <a:latin typeface="Arial" panose="02020603050405020304" pitchFamily="2"/>
                        </a:rPr>
                        <a:t>ti</a:t>
                      </a:r>
                      <a:r>
                        <a:rPr lang="en-US" sz="1950" spc="0">
                          <a:solidFill>
                            <a:srgbClr val="000000"/>
                          </a:solidFill>
                          <a:latin typeface="Calibri" panose="02020603050405020304" pitchFamily="2"/>
                        </a:rPr>
                        <a:t>me </a:t>
                      </a:r>
                    </a:p>
                  </a:txBody>
                  <a:tcPr marL="0" marR="0" marT="0" marB="0" anchor="ctr">
                    <a:lnL w="0" cmpd="sng">
                      <a:noFill/>
                      <a:prstDash val="solid"/>
                    </a:lnL>
                    <a:lnR w="0" cmpd="sng">
                      <a:noFill/>
                      <a:prstDash val="solid"/>
                    </a:lnR>
                    <a:lnT w="0" cmpd="sng">
                      <a:noFill/>
                      <a:prstDash val="solid"/>
                    </a:lnT>
                    <a:lnB w="0" cmpd="sng">
                      <a:noFill/>
                      <a:prstDash val="solid"/>
                    </a:lnB>
                    <a:solidFill>
                      <a:srgbClr val="E8F1F5"/>
                    </a:solidFill>
                  </a:tcPr>
                </a:tc>
                <a:extLst>
                  <a:ext uri="{0D108BD9-81ED-4DB2-BD59-A6C34878D82A}">
                    <a16:rowId xmlns:a16="http://schemas.microsoft.com/office/drawing/2014/main" val="10002"/>
                  </a:ext>
                </a:extLst>
              </a:tr>
              <a:tr h="421005">
                <a:tc>
                  <a:txBody>
                    <a:bodyPr/>
                    <a:lstStyle/>
                    <a:p>
                      <a:pPr marL="359410" marR="0" indent="0" algn="l">
                        <a:lnSpc>
                          <a:spcPts val="2100"/>
                        </a:lnSpc>
                        <a:spcBef>
                          <a:spcPts val="905"/>
                        </a:spcBef>
                        <a:spcAft>
                          <a:spcPts val="280"/>
                        </a:spcAft>
                      </a:pPr>
                      <a:r>
                        <a:rPr lang="en-US" sz="1950" b="1" spc="0">
                          <a:solidFill>
                            <a:srgbClr val="000000"/>
                          </a:solidFill>
                          <a:latin typeface="Calibri" panose="02020603050405020304" pitchFamily="2"/>
                        </a:rPr>
                        <a:t>Programma</a:t>
                      </a:r>
                      <a:r>
                        <a:rPr lang="en-US" sz="1800" b="1" spc="0">
                          <a:solidFill>
                            <a:srgbClr val="000000"/>
                          </a:solidFill>
                          <a:latin typeface="Arial" panose="02020603050405020304" pitchFamily="2"/>
                        </a:rPr>
                        <a:t>ti</a:t>
                      </a:r>
                      <a:r>
                        <a:rPr lang="en-US" sz="1950" b="1" spc="0">
                          <a:solidFill>
                            <a:srgbClr val="000000"/>
                          </a:solidFill>
                          <a:latin typeface="Calibri" panose="02020603050405020304" pitchFamily="2"/>
                        </a:rPr>
                        <a:t>c access </a:t>
                      </a:r>
                    </a:p>
                  </a:txBody>
                  <a:tcPr marL="0" marR="0" marT="0" marB="0" anchor="ctr">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100330" marR="0" indent="0" algn="l">
                        <a:lnSpc>
                          <a:spcPts val="2000"/>
                        </a:lnSpc>
                        <a:spcBef>
                          <a:spcPts val="905"/>
                        </a:spcBef>
                        <a:spcAft>
                          <a:spcPts val="360"/>
                        </a:spcAft>
                      </a:pPr>
                      <a:r>
                        <a:rPr lang="en-US" sz="1950" spc="0" dirty="0">
                          <a:solidFill>
                            <a:srgbClr val="000000"/>
                          </a:solidFill>
                          <a:latin typeface="Calibri" panose="02020603050405020304" pitchFamily="2"/>
                        </a:rPr>
                        <a:t>JDBC, ODBC </a:t>
                      </a:r>
                    </a:p>
                  </a:txBody>
                  <a:tcPr marL="0" marR="0" marT="0" marB="0" anchor="ctr">
                    <a:lnL w="0" cmpd="sng">
                      <a:noFill/>
                      <a:prstDash val="solid"/>
                    </a:lnL>
                    <a:lnR w="0" cmpd="sng">
                      <a:noFill/>
                      <a:prstDash val="solid"/>
                    </a:lnR>
                    <a:lnT w="0" cmpd="sng">
                      <a:noFill/>
                      <a:prstDash val="solid"/>
                    </a:lnT>
                    <a:lnB w="0" cmpd="sng">
                      <a:noFill/>
                      <a:prstDash val="solid"/>
                    </a:lnB>
                    <a:solidFill>
                      <a:srgbClr val="CDE1EB"/>
                    </a:solidFill>
                  </a:tcPr>
                </a:tc>
                <a:tc>
                  <a:txBody>
                    <a:bodyPr/>
                    <a:lstStyle/>
                    <a:p>
                      <a:pPr marL="106045" marR="0" indent="0" algn="l">
                        <a:lnSpc>
                          <a:spcPts val="2000"/>
                        </a:lnSpc>
                        <a:spcBef>
                          <a:spcPts val="905"/>
                        </a:spcBef>
                        <a:spcAft>
                          <a:spcPts val="360"/>
                        </a:spcAft>
                      </a:pPr>
                      <a:r>
                        <a:rPr lang="en-US" sz="1950" spc="0" dirty="0" err="1">
                          <a:solidFill>
                            <a:srgbClr val="000000"/>
                          </a:solidFill>
                          <a:latin typeface="Calibri" panose="02020603050405020304" pitchFamily="2"/>
                        </a:rPr>
                        <a:t>PigServer</a:t>
                      </a:r>
                      <a:r>
                        <a:rPr lang="en-US" sz="1950" spc="0" dirty="0">
                          <a:solidFill>
                            <a:srgbClr val="000000"/>
                          </a:solidFill>
                          <a:latin typeface="Calibri" panose="02020603050405020304" pitchFamily="2"/>
                        </a:rPr>
                        <a:t> (Java API) </a:t>
                      </a:r>
                    </a:p>
                  </a:txBody>
                  <a:tcPr marL="0" marR="0" marT="0" marB="0" anchor="ctr">
                    <a:lnL w="0" cmpd="sng">
                      <a:noFill/>
                      <a:prstDash val="solid"/>
                    </a:lnL>
                    <a:lnR w="0" cmpd="sng">
                      <a:noFill/>
                      <a:prstDash val="solid"/>
                    </a:lnR>
                    <a:lnT w="0" cmpd="sng">
                      <a:noFill/>
                      <a:prstDash val="solid"/>
                    </a:lnT>
                    <a:lnB w="0" cmpd="sng">
                      <a:noFill/>
                      <a:prstDash val="solid"/>
                    </a:lnB>
                    <a:solidFill>
                      <a:srgbClr val="CDE1EB"/>
                    </a:solidFill>
                  </a:tcPr>
                </a:tc>
                <a:extLst>
                  <a:ext uri="{0D108BD9-81ED-4DB2-BD59-A6C34878D82A}">
                    <a16:rowId xmlns:a16="http://schemas.microsoft.com/office/drawing/2014/main" val="10003"/>
                  </a:ext>
                </a:extLst>
              </a:tr>
            </a:tbl>
          </a:graphicData>
        </a:graphic>
      </p:graphicFrame>
      <p:sp>
        <p:nvSpPr>
          <p:cNvPr id="5" name="Text Placeholder 4"/>
          <p:cNvSpPr>
            <a:spLocks noGrp="1"/>
          </p:cNvSpPr>
          <p:nvPr>
            <p:ph type="body" idx="10"/>
          </p:nvPr>
        </p:nvSpPr>
        <p:spPr>
          <a:xfrm>
            <a:off x="0" y="5805170"/>
            <a:ext cx="9144000" cy="421640"/>
          </a:xfrm>
          <a:prstGeom prst="rect">
            <a:avLst/>
          </a:prstGeom>
          <a:noFill/>
          <a:ln w="0" cmpd="sng">
            <a:noFill/>
            <a:prstDash val="solid"/>
          </a:ln>
        </p:spPr>
        <p:txBody>
          <a:bodyPr vert="horz" lIns="0" tIns="10160" rIns="0" bIns="0" anchor="t"/>
          <a:lstStyle/>
          <a:p>
            <a:pPr marL="182880" marR="0" indent="0" algn="l">
              <a:lnSpc>
                <a:spcPts val="1600"/>
              </a:lnSpc>
              <a:spcAft>
                <a:spcPts val="0"/>
              </a:spcAft>
            </a:pPr>
            <a:r>
              <a:rPr lang="en-US" sz="1400" spc="0">
                <a:solidFill>
                  <a:srgbClr val="000000"/>
                </a:solidFill>
                <a:latin typeface="Calibri" panose="02020603050405020304" pitchFamily="2"/>
              </a:rPr>
              <a:t>JDBC: Java Database Connec</a:t>
            </a:r>
            <a:r>
              <a:rPr lang="en-US" sz="1250" spc="0">
                <a:solidFill>
                  <a:srgbClr val="000000"/>
                </a:solidFill>
                <a:latin typeface="Arial" panose="02020603050405020304" pitchFamily="2"/>
              </a:rPr>
              <a:t>ti</a:t>
            </a:r>
            <a:r>
              <a:rPr lang="en-US" sz="1400" spc="0">
                <a:solidFill>
                  <a:srgbClr val="000000"/>
                </a:solidFill>
                <a:latin typeface="Calibri" panose="02020603050405020304" pitchFamily="2"/>
              </a:rPr>
              <a:t>vity </a:t>
            </a:r>
            <a:br/>
            <a:r>
              <a:rPr lang="en-US" sz="1400" spc="0">
                <a:solidFill>
                  <a:srgbClr val="000000"/>
                </a:solidFill>
                <a:latin typeface="Calibri" panose="02020603050405020304" pitchFamily="2"/>
              </a:rPr>
              <a:t>ODBC: Open Database Connec</a:t>
            </a:r>
            <a:r>
              <a:rPr lang="en-US" sz="1250" spc="0">
                <a:solidFill>
                  <a:srgbClr val="000000"/>
                </a:solidFill>
                <a:latin typeface="Arial" panose="02020603050405020304" pitchFamily="2"/>
              </a:rPr>
              <a:t>ti</a:t>
            </a:r>
            <a:r>
              <a:rPr lang="en-US" sz="1400" spc="0">
                <a:solidFill>
                  <a:srgbClr val="000000"/>
                </a:solidFill>
                <a:latin typeface="Calibri" panose="02020603050405020304" pitchFamily="2"/>
              </a:rPr>
              <a:t>vity </a:t>
            </a:r>
          </a:p>
        </p:txBody>
      </p:sp>
      <p:sp>
        <p:nvSpPr>
          <p:cNvPr id="8" name="Text Placeholder 7"/>
          <p:cNvSpPr>
            <a:spLocks noGrp="1"/>
          </p:cNvSpPr>
          <p:nvPr>
            <p:ph type="body" idx="10"/>
          </p:nvPr>
        </p:nvSpPr>
        <p:spPr>
          <a:xfrm>
            <a:off x="1892935" y="6408420"/>
            <a:ext cx="6909435" cy="203200"/>
          </a:xfrm>
          <a:prstGeom prst="rect">
            <a:avLst/>
          </a:prstGeom>
          <a:noFill/>
          <a:ln w="0" cmpd="sng">
            <a:noFill/>
            <a:prstDash val="solid"/>
          </a:ln>
        </p:spPr>
        <p:txBody>
          <a:bodyPr vert="horz" lIns="0" tIns="16510" rIns="0" bIns="0" anchor="t"/>
          <a:lstStyle/>
          <a:p>
            <a:pPr marL="0" marR="0" indent="0" algn="l">
              <a:lnSpc>
                <a:spcPts val="1300"/>
              </a:lnSpc>
              <a:spcAft>
                <a:spcPts val="185"/>
              </a:spcAft>
              <a:tabLst>
                <a:tab pos="6903720" algn="r"/>
              </a:tabLst>
            </a:pPr>
            <a:r>
              <a:rPr lang="en-US" sz="1100" spc="0">
                <a:solidFill>
                  <a:srgbClr val="FFFFFF"/>
                </a:solidFill>
                <a:latin typeface="Calibri" panose="02020603050405020304" pitchFamily="2"/>
              </a:rPr>
              <a:t>© Copyright 2010/2014 Cloudera. All rights reserved. Not to be reproduced without prior wri</a:t>
            </a:r>
            <a:r>
              <a:rPr lang="en-US" sz="900" spc="0">
                <a:solidFill>
                  <a:srgbClr val="FFFFFF"/>
                </a:solidFill>
                <a:latin typeface="Verdana" panose="02020603050405020304" pitchFamily="2"/>
              </a:rPr>
              <a:t>tt</a:t>
            </a:r>
            <a:r>
              <a:rPr lang="en-US" sz="1100" spc="0">
                <a:solidFill>
                  <a:srgbClr val="FFFFFF"/>
                </a:solidFill>
                <a:latin typeface="Calibri" panose="02020603050405020304" pitchFamily="2"/>
              </a:rPr>
              <a:t>en consent. </a:t>
            </a:r>
            <a:r>
              <a:rPr lang="en-US" sz="1100" b="1" spc="0">
                <a:solidFill>
                  <a:srgbClr val="FFFFFF"/>
                </a:solidFill>
                <a:latin typeface="Calibri" panose="02020603050405020304" pitchFamily="2"/>
              </a:rPr>
              <a:t>2"24 </a:t>
            </a:r>
          </a:p>
        </p:txBody>
      </p:sp>
      <p:cxnSp>
        <p:nvCxnSpPr>
          <p:cNvPr id="9" name="Straight Connector 8"/>
          <p:cNvCxnSpPr/>
          <p:nvPr/>
        </p:nvCxnSpPr>
        <p:spPr>
          <a:xfrm>
            <a:off x="457200" y="990600"/>
            <a:ext cx="8233410" cy="0"/>
          </a:xfrm>
          <a:prstGeom prst="line">
            <a:avLst/>
          </a:prstGeom>
          <a:ln w="6350" cmpd="sng">
            <a:solidFill>
              <a:srgbClr val="AEAEAE"/>
            </a:solidFill>
          </a:ln>
        </p:spPr>
      </p:cxnSp>
    </p:spTree>
  </p:cSld>
  <p:clrMapOvr>
    <a:masterClrMapping/>
  </p:clrMapOvr>
</p:sld>
</file>

<file path=ppt/theme/theme1.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Arab" typeface="Arial"/>
      </a:majorFont>
      <a:minorFont>
        <a:latin typeface="Calibri"/>
        <a:ea typeface=""/>
        <a:cs typeface=""/>
        <a:font script="Arab" typeface="Arial"/>
      </a:minorFont>
    </a:fontScheme>
    <a:fmtScheme name="Office">
      <a:fillStyleLst>
        <a:solidFill>
          <a:schemeClr val="bg1">
            <a:alpha val="0"/>
          </a:schemeClr>
        </a:solidFill>
        <a:gradFill/>
        <a:gradFill/>
      </a:fillStyleLst>
      <a:lnStyleLst>
        <a:ln/>
        <a:ln/>
        <a:ln/>
      </a:lnStyleLst>
      <a:effectStyleLst>
        <a:effectStyle>
          <a:effectLst/>
        </a:effectStyle>
        <a:effectStyle>
          <a:effectLst/>
        </a:effectStyle>
        <a:effectStyle>
          <a:effectLst/>
          <a:scene3d>
            <a:camera prst="orthographicFront"/>
            <a:lightRig rig="threePt" dir="t"/>
          </a:scene3d>
        </a:effectStyle>
      </a:effectStyleLst>
      <a:bgFillStyleLst>
        <a:solidFill>
          <a:schemeClr val="bg1">
            <a:alpha val="0"/>
          </a:schemeClr>
        </a:solidFill>
        <a:gradFill/>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E5C2FBECC44CD94183A9D3BA255240A6" ma:contentTypeVersion="4" ma:contentTypeDescription="إنشاء مستند جديد." ma:contentTypeScope="" ma:versionID="af4b4257897b102155d5d4b026b4d138">
  <xsd:schema xmlns:xsd="http://www.w3.org/2001/XMLSchema" xmlns:xs="http://www.w3.org/2001/XMLSchema" xmlns:p="http://schemas.microsoft.com/office/2006/metadata/properties" xmlns:ns2="73cf65ce-48b0-44c4-994f-ac7d2d2b48e4" targetNamespace="http://schemas.microsoft.com/office/2006/metadata/properties" ma:root="true" ma:fieldsID="de2f04ca14a062615b354dc625e72e0a" ns2:_="">
    <xsd:import namespace="73cf65ce-48b0-44c4-994f-ac7d2d2b48e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f65ce-48b0-44c4-994f-ac7d2d2b48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42237D3-6EB4-4AEF-B3E0-7ED19B4B0357}"/>
</file>

<file path=customXml/itemProps2.xml><?xml version="1.0" encoding="utf-8"?>
<ds:datastoreItem xmlns:ds="http://schemas.openxmlformats.org/officeDocument/2006/customXml" ds:itemID="{F0261234-9943-4206-8BE2-AE109A203B60}"/>
</file>

<file path=customXml/itemProps3.xml><?xml version="1.0" encoding="utf-8"?>
<ds:datastoreItem xmlns:ds="http://schemas.openxmlformats.org/officeDocument/2006/customXml" ds:itemID="{BC488731-9CC2-4BD3-B902-B80A28ACCFA5}"/>
</file>

<file path=docProps/app.xml><?xml version="1.0" encoding="utf-8"?>
<Properties xmlns="http://schemas.openxmlformats.org/officeDocument/2006/extended-properties" xmlns:vt="http://schemas.openxmlformats.org/officeDocument/2006/docPropsVTypes">
  <TotalTime>583</TotalTime>
  <Words>8100</Words>
  <Application>Microsoft Office PowerPoint</Application>
  <PresentationFormat>On-screen Show (4:3)</PresentationFormat>
  <Paragraphs>1347</Paragraphs>
  <Slides>106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106</vt:i4>
      </vt:variant>
    </vt:vector>
  </HeadingPairs>
  <TitlesOfParts>
    <vt:vector size="116" baseType="lpstr">
      <vt:lpstr>Arial</vt:lpstr>
      <vt:lpstr>Arial Narrow</vt:lpstr>
      <vt:lpstr>Bookman Old Style</vt:lpstr>
      <vt:lpstr>Calibri</vt:lpstr>
      <vt:lpstr>Courier New</vt:lpstr>
      <vt:lpstr>Symbol</vt:lpstr>
      <vt:lpstr>Tahoma</vt:lpstr>
      <vt:lpstr>Verdana</vt:lpstr>
      <vt:lpstr>Wingdings</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Dr. Ali Alshdifat</cp:lastModifiedBy>
  <cp:revision>8</cp:revision>
  <dcterms:modified xsi:type="dcterms:W3CDTF">2024-11-16T14:03:18Z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0x010100E5C2FBECC44CD94183A9D3BA255240A6</vt:lpwstr>
  </property>
</Properties>
</file>