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xml" ContentType="application/vnd.openxmlformats-officedocument.presentationml.notesSlide+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1"/>
  </p:notesMasterIdLst>
  <p:sldIdLst>
    <p:sldId id="492" r:id="rId2"/>
    <p:sldId id="256" r:id="rId3"/>
    <p:sldId id="493" r:id="rId4"/>
    <p:sldId id="361" r:id="rId5"/>
    <p:sldId id="360" r:id="rId6"/>
    <p:sldId id="435" r:id="rId7"/>
    <p:sldId id="261" r:id="rId8"/>
    <p:sldId id="436" r:id="rId9"/>
    <p:sldId id="359" r:id="rId10"/>
    <p:sldId id="362" r:id="rId11"/>
    <p:sldId id="363" r:id="rId12"/>
    <p:sldId id="437" r:id="rId13"/>
    <p:sldId id="364" r:id="rId14"/>
    <p:sldId id="260" r:id="rId15"/>
    <p:sldId id="438" r:id="rId16"/>
    <p:sldId id="262" r:id="rId17"/>
    <p:sldId id="439" r:id="rId18"/>
    <p:sldId id="263" r:id="rId19"/>
    <p:sldId id="440" r:id="rId20"/>
    <p:sldId id="264" r:id="rId21"/>
    <p:sldId id="265" r:id="rId22"/>
    <p:sldId id="441" r:id="rId23"/>
    <p:sldId id="266" r:id="rId24"/>
    <p:sldId id="365" r:id="rId25"/>
    <p:sldId id="442" r:id="rId26"/>
    <p:sldId id="366" r:id="rId27"/>
    <p:sldId id="367" r:id="rId28"/>
    <p:sldId id="285" r:id="rId29"/>
    <p:sldId id="443" r:id="rId30"/>
    <p:sldId id="267" r:id="rId31"/>
    <p:sldId id="270" r:id="rId32"/>
    <p:sldId id="268" r:id="rId33"/>
    <p:sldId id="444" r:id="rId34"/>
    <p:sldId id="272" r:id="rId35"/>
    <p:sldId id="445" r:id="rId36"/>
    <p:sldId id="269" r:id="rId37"/>
    <p:sldId id="446" r:id="rId38"/>
    <p:sldId id="273" r:id="rId39"/>
    <p:sldId id="271" r:id="rId40"/>
    <p:sldId id="447" r:id="rId41"/>
    <p:sldId id="274" r:id="rId42"/>
    <p:sldId id="275" r:id="rId43"/>
    <p:sldId id="286" r:id="rId44"/>
    <p:sldId id="486" r:id="rId45"/>
    <p:sldId id="448" r:id="rId46"/>
    <p:sldId id="276" r:id="rId47"/>
    <p:sldId id="449" r:id="rId48"/>
    <p:sldId id="277" r:id="rId49"/>
    <p:sldId id="278" r:id="rId50"/>
    <p:sldId id="279" r:id="rId51"/>
    <p:sldId id="450" r:id="rId52"/>
    <p:sldId id="280" r:id="rId53"/>
    <p:sldId id="451" r:id="rId54"/>
    <p:sldId id="282" r:id="rId55"/>
    <p:sldId id="287" r:id="rId56"/>
    <p:sldId id="288" r:id="rId57"/>
    <p:sldId id="452" r:id="rId58"/>
    <p:sldId id="289" r:id="rId59"/>
    <p:sldId id="290" r:id="rId60"/>
    <p:sldId id="291" r:id="rId61"/>
    <p:sldId id="292" r:id="rId62"/>
    <p:sldId id="293" r:id="rId63"/>
    <p:sldId id="294" r:id="rId64"/>
    <p:sldId id="453" r:id="rId65"/>
    <p:sldId id="295" r:id="rId66"/>
    <p:sldId id="296" r:id="rId67"/>
    <p:sldId id="368" r:id="rId68"/>
    <p:sldId id="369" r:id="rId69"/>
    <p:sldId id="327" r:id="rId70"/>
    <p:sldId id="454" r:id="rId71"/>
    <p:sldId id="297" r:id="rId72"/>
    <p:sldId id="455" r:id="rId73"/>
    <p:sldId id="298" r:id="rId74"/>
    <p:sldId id="456" r:id="rId75"/>
    <p:sldId id="370" r:id="rId76"/>
    <p:sldId id="299" r:id="rId77"/>
    <p:sldId id="300" r:id="rId78"/>
    <p:sldId id="301" r:id="rId79"/>
    <p:sldId id="457" r:id="rId80"/>
    <p:sldId id="302" r:id="rId81"/>
    <p:sldId id="303" r:id="rId82"/>
    <p:sldId id="304" r:id="rId83"/>
    <p:sldId id="305" r:id="rId84"/>
    <p:sldId id="458" r:id="rId85"/>
    <p:sldId id="371" r:id="rId86"/>
    <p:sldId id="374" r:id="rId87"/>
    <p:sldId id="372" r:id="rId88"/>
    <p:sldId id="459" r:id="rId89"/>
    <p:sldId id="373" r:id="rId90"/>
    <p:sldId id="375" r:id="rId91"/>
    <p:sldId id="460" r:id="rId92"/>
    <p:sldId id="376" r:id="rId93"/>
    <p:sldId id="377" r:id="rId94"/>
    <p:sldId id="461" r:id="rId95"/>
    <p:sldId id="378" r:id="rId96"/>
    <p:sldId id="379" r:id="rId97"/>
    <p:sldId id="380" r:id="rId98"/>
    <p:sldId id="462" r:id="rId99"/>
    <p:sldId id="381" r:id="rId100"/>
    <p:sldId id="383" r:id="rId101"/>
    <p:sldId id="384" r:id="rId102"/>
    <p:sldId id="385" r:id="rId103"/>
    <p:sldId id="386" r:id="rId104"/>
    <p:sldId id="387" r:id="rId105"/>
    <p:sldId id="388" r:id="rId106"/>
    <p:sldId id="463" r:id="rId107"/>
    <p:sldId id="389" r:id="rId108"/>
    <p:sldId id="464" r:id="rId109"/>
    <p:sldId id="390" r:id="rId110"/>
    <p:sldId id="391" r:id="rId111"/>
    <p:sldId id="465" r:id="rId112"/>
    <p:sldId id="328" r:id="rId113"/>
    <p:sldId id="487" r:id="rId114"/>
    <p:sldId id="466" r:id="rId115"/>
    <p:sldId id="306" r:id="rId116"/>
    <p:sldId id="467" r:id="rId117"/>
    <p:sldId id="307" r:id="rId118"/>
    <p:sldId id="308" r:id="rId119"/>
    <p:sldId id="468" r:id="rId120"/>
    <p:sldId id="309" r:id="rId121"/>
    <p:sldId id="310" r:id="rId122"/>
    <p:sldId id="312" r:id="rId123"/>
    <p:sldId id="311" r:id="rId124"/>
    <p:sldId id="392" r:id="rId125"/>
    <p:sldId id="393" r:id="rId126"/>
    <p:sldId id="469" r:id="rId127"/>
    <p:sldId id="394" r:id="rId128"/>
    <p:sldId id="470" r:id="rId129"/>
    <p:sldId id="395" r:id="rId130"/>
    <p:sldId id="313" r:id="rId131"/>
    <p:sldId id="314" r:id="rId132"/>
    <p:sldId id="398" r:id="rId133"/>
    <p:sldId id="399" r:id="rId134"/>
    <p:sldId id="396" r:id="rId135"/>
    <p:sldId id="329" r:id="rId136"/>
    <p:sldId id="471" r:id="rId137"/>
    <p:sldId id="315" r:id="rId138"/>
    <p:sldId id="316" r:id="rId139"/>
    <p:sldId id="317" r:id="rId140"/>
    <p:sldId id="318" r:id="rId141"/>
    <p:sldId id="319" r:id="rId142"/>
    <p:sldId id="320" r:id="rId143"/>
    <p:sldId id="472" r:id="rId144"/>
    <p:sldId id="400" r:id="rId145"/>
    <p:sldId id="473" r:id="rId146"/>
    <p:sldId id="401" r:id="rId147"/>
    <p:sldId id="402" r:id="rId148"/>
    <p:sldId id="403" r:id="rId149"/>
    <p:sldId id="404" r:id="rId150"/>
    <p:sldId id="405" r:id="rId151"/>
    <p:sldId id="407" r:id="rId152"/>
    <p:sldId id="408" r:id="rId153"/>
    <p:sldId id="474" r:id="rId154"/>
    <p:sldId id="406" r:id="rId155"/>
    <p:sldId id="409" r:id="rId156"/>
    <p:sldId id="410" r:id="rId157"/>
    <p:sldId id="475" r:id="rId158"/>
    <p:sldId id="411" r:id="rId159"/>
    <p:sldId id="477" r:id="rId160"/>
    <p:sldId id="412" r:id="rId161"/>
    <p:sldId id="476" r:id="rId162"/>
    <p:sldId id="413" r:id="rId163"/>
    <p:sldId id="330" r:id="rId164"/>
    <p:sldId id="488" r:id="rId165"/>
    <p:sldId id="324" r:id="rId166"/>
    <p:sldId id="478" r:id="rId167"/>
    <p:sldId id="325" r:id="rId168"/>
    <p:sldId id="479" r:id="rId169"/>
    <p:sldId id="326" r:id="rId170"/>
    <p:sldId id="414" r:id="rId171"/>
    <p:sldId id="415" r:id="rId172"/>
    <p:sldId id="331" r:id="rId173"/>
    <p:sldId id="332" r:id="rId174"/>
    <p:sldId id="333" r:id="rId175"/>
    <p:sldId id="480" r:id="rId176"/>
    <p:sldId id="489" r:id="rId177"/>
    <p:sldId id="335" r:id="rId178"/>
    <p:sldId id="416" r:id="rId179"/>
    <p:sldId id="417" r:id="rId180"/>
    <p:sldId id="418" r:id="rId181"/>
    <p:sldId id="419" r:id="rId182"/>
    <p:sldId id="420" r:id="rId183"/>
    <p:sldId id="423" r:id="rId184"/>
    <p:sldId id="424" r:id="rId185"/>
    <p:sldId id="421" r:id="rId186"/>
    <p:sldId id="347" r:id="rId187"/>
    <p:sldId id="490" r:id="rId188"/>
    <p:sldId id="337" r:id="rId189"/>
    <p:sldId id="425" r:id="rId190"/>
    <p:sldId id="338" r:id="rId191"/>
    <p:sldId id="339" r:id="rId192"/>
    <p:sldId id="426" r:id="rId193"/>
    <p:sldId id="427" r:id="rId194"/>
    <p:sldId id="343" r:id="rId195"/>
    <p:sldId id="481" r:id="rId196"/>
    <p:sldId id="340" r:id="rId197"/>
    <p:sldId id="341" r:id="rId198"/>
    <p:sldId id="342" r:id="rId199"/>
    <p:sldId id="482" r:id="rId200"/>
    <p:sldId id="428" r:id="rId201"/>
    <p:sldId id="429" r:id="rId202"/>
    <p:sldId id="483" r:id="rId203"/>
    <p:sldId id="348" r:id="rId204"/>
    <p:sldId id="491" r:id="rId205"/>
    <p:sldId id="346" r:id="rId206"/>
    <p:sldId id="350" r:id="rId207"/>
    <p:sldId id="351" r:id="rId208"/>
    <p:sldId id="484" r:id="rId209"/>
    <p:sldId id="352" r:id="rId210"/>
    <p:sldId id="353" r:id="rId211"/>
    <p:sldId id="354" r:id="rId212"/>
    <p:sldId id="431" r:id="rId213"/>
    <p:sldId id="355" r:id="rId214"/>
    <p:sldId id="356" r:id="rId215"/>
    <p:sldId id="432" r:id="rId216"/>
    <p:sldId id="433" r:id="rId217"/>
    <p:sldId id="357" r:id="rId218"/>
    <p:sldId id="485" r:id="rId219"/>
    <p:sldId id="434" r:id="rId220"/>
  </p:sldIdLst>
  <p:sldSz cx="9144000" cy="6858000" type="screen4x3"/>
  <p:notesSz cx="6858000" cy="9144000"/>
  <p:custDataLst>
    <p:tags r:id="rId2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20" autoAdjust="0"/>
    <p:restoredTop sz="94660"/>
  </p:normalViewPr>
  <p:slideViewPr>
    <p:cSldViewPr snapToGrid="0">
      <p:cViewPr varScale="1">
        <p:scale>
          <a:sx n="91" d="100"/>
          <a:sy n="91" d="100"/>
        </p:scale>
        <p:origin x="111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gs" Target="tags/tag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80994-F668-4F94-83F7-34025A389802}" type="datetimeFigureOut">
              <a:rPr lang="en-US" smtClean="0"/>
              <a:t>27/03/2024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5A7B0-103C-4B44-8705-128AD8B435D7}" type="slidenum">
              <a:rPr lang="en-US" smtClean="0"/>
              <a:t>‹#›</a:t>
            </a:fld>
            <a:endParaRPr lang="en-US" dirty="0"/>
          </a:p>
        </p:txBody>
      </p:sp>
    </p:spTree>
    <p:extLst>
      <p:ext uri="{BB962C8B-B14F-4D97-AF65-F5344CB8AC3E}">
        <p14:creationId xmlns:p14="http://schemas.microsoft.com/office/powerpoint/2010/main" val="137321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5755A7B0-103C-4B44-8705-128AD8B435D7}" type="slidenum">
              <a:rPr lang="en-US" smtClean="0"/>
              <a:t>32</a:t>
            </a:fld>
            <a:endParaRPr lang="en-US" dirty="0"/>
          </a:p>
        </p:txBody>
      </p:sp>
    </p:spTree>
    <p:extLst>
      <p:ext uri="{BB962C8B-B14F-4D97-AF65-F5344CB8AC3E}">
        <p14:creationId xmlns:p14="http://schemas.microsoft.com/office/powerpoint/2010/main" val="2040353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5755A7B0-103C-4B44-8705-128AD8B435D7}" type="slidenum">
              <a:rPr lang="en-US" smtClean="0"/>
              <a:t>33</a:t>
            </a:fld>
            <a:endParaRPr lang="en-US" dirty="0"/>
          </a:p>
        </p:txBody>
      </p:sp>
    </p:spTree>
    <p:extLst>
      <p:ext uri="{BB962C8B-B14F-4D97-AF65-F5344CB8AC3E}">
        <p14:creationId xmlns:p14="http://schemas.microsoft.com/office/powerpoint/2010/main" val="882042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14900" y="1245193"/>
            <a:ext cx="6110785" cy="597255"/>
          </a:xfrm>
          <a:prstGeom prst="rect">
            <a:avLst/>
          </a:prstGeom>
        </p:spPr>
        <p:txBody>
          <a:bodyPr anchor="b"/>
          <a:lstStyle>
            <a:lvl1pPr algn="ctr" rtl="1">
              <a:defRPr sz="3200" b="1"/>
            </a:lvl1pPr>
          </a:lstStyle>
          <a:p>
            <a:r>
              <a:rPr lang="ar-JO" dirty="0"/>
              <a:t>العنوان الرئيسي</a:t>
            </a:r>
            <a:endParaRPr lang="en-US" dirty="0"/>
          </a:p>
        </p:txBody>
      </p:sp>
      <p:sp>
        <p:nvSpPr>
          <p:cNvPr id="3" name="Subtitle 2"/>
          <p:cNvSpPr>
            <a:spLocks noGrp="1"/>
          </p:cNvSpPr>
          <p:nvPr>
            <p:ph type="subTitle" idx="1" hasCustomPrompt="1"/>
          </p:nvPr>
        </p:nvSpPr>
        <p:spPr>
          <a:xfrm>
            <a:off x="535672" y="2224586"/>
            <a:ext cx="8069239" cy="3930554"/>
          </a:xfrm>
          <a:prstGeom prst="rect">
            <a:avLst/>
          </a:prstGeom>
        </p:spPr>
        <p:txBody>
          <a:bodyPr/>
          <a:lstStyle>
            <a:lvl1pPr marL="0" indent="0" algn="r" rtl="1">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JO" dirty="0"/>
              <a:t>الفقرة</a:t>
            </a:r>
            <a:endParaRPr lang="en-US" dirty="0"/>
          </a:p>
        </p:txBody>
      </p:sp>
    </p:spTree>
    <p:custDataLst>
      <p:tags r:id="rId1"/>
    </p:custDataLst>
    <p:extLst>
      <p:ext uri="{BB962C8B-B14F-4D97-AF65-F5344CB8AC3E}">
        <p14:creationId xmlns:p14="http://schemas.microsoft.com/office/powerpoint/2010/main" val="411736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303774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168409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1438" y="1593425"/>
            <a:ext cx="5922275" cy="399149"/>
          </a:xfrm>
          <a:prstGeom prst="rect">
            <a:avLst/>
          </a:prstGeom>
        </p:spPr>
        <p:txBody>
          <a:bodyPr/>
          <a:lstStyle>
            <a:lvl1pPr algn="r" rtl="1">
              <a:defRPr sz="2800" b="1"/>
            </a:lvl1pPr>
          </a:lstStyle>
          <a:p>
            <a:r>
              <a:rPr lang="ar-JO" dirty="0"/>
              <a:t>العنوان الفرعي</a:t>
            </a:r>
            <a:endParaRPr lang="en-US" dirty="0"/>
          </a:p>
        </p:txBody>
      </p:sp>
      <p:sp>
        <p:nvSpPr>
          <p:cNvPr id="8" name="Subtitle 2"/>
          <p:cNvSpPr>
            <a:spLocks noGrp="1"/>
          </p:cNvSpPr>
          <p:nvPr>
            <p:ph type="subTitle" idx="1" hasCustomPrompt="1"/>
          </p:nvPr>
        </p:nvSpPr>
        <p:spPr>
          <a:xfrm>
            <a:off x="535672" y="2224586"/>
            <a:ext cx="8069239" cy="3930554"/>
          </a:xfrm>
          <a:prstGeom prst="rect">
            <a:avLst/>
          </a:prstGeom>
        </p:spPr>
        <p:txBody>
          <a:bodyPr/>
          <a:lstStyle>
            <a:lvl1pPr marL="0" indent="0" algn="r" rtl="1">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JO" dirty="0"/>
              <a:t>الفقرة</a:t>
            </a:r>
            <a:endParaRPr lang="en-US" dirty="0"/>
          </a:p>
        </p:txBody>
      </p:sp>
    </p:spTree>
    <p:custDataLst>
      <p:tags r:id="rId1"/>
    </p:custDataLst>
    <p:extLst>
      <p:ext uri="{BB962C8B-B14F-4D97-AF65-F5344CB8AC3E}">
        <p14:creationId xmlns:p14="http://schemas.microsoft.com/office/powerpoint/2010/main" val="366490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362418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279223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71050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19603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3127721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201127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BD5137D0-D366-4F67-B836-DAEA32D572D4}" type="datetimeFigureOut">
              <a:rPr lang="en-US" smtClean="0"/>
              <a:t>27/03/2024</a:t>
            </a:fld>
            <a:endParaRPr lang="en-US" dirty="0"/>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1669B5D-9E64-401D-BB02-4164B96D5943}" type="slidenum">
              <a:rPr lang="en-US" smtClean="0"/>
              <a:t>‹#›</a:t>
            </a:fld>
            <a:endParaRPr lang="en-US" dirty="0"/>
          </a:p>
        </p:txBody>
      </p:sp>
    </p:spTree>
    <p:extLst>
      <p:ext uri="{BB962C8B-B14F-4D97-AF65-F5344CB8AC3E}">
        <p14:creationId xmlns:p14="http://schemas.microsoft.com/office/powerpoint/2010/main" val="12355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165887" y="165887"/>
            <a:ext cx="8820317" cy="654645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Right"/>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w="0">
                <a:solidFill>
                  <a:srgbClr val="5B9BD5"/>
                </a:solidFill>
              </a:ln>
              <a:solidFill>
                <a:srgbClr val="5B9BD5"/>
              </a:solidFill>
              <a:effectLst>
                <a:innerShdw blurRad="63500" dist="50800" dir="18900000">
                  <a:prstClr val="black">
                    <a:alpha val="50000"/>
                  </a:prstClr>
                </a:innerShdw>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29ED46A-95CC-48BB-A224-DB5E5399104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17655" y="648448"/>
            <a:ext cx="590158" cy="617451"/>
          </a:xfrm>
          <a:prstGeom prst="rect">
            <a:avLst/>
          </a:prstGeom>
        </p:spPr>
      </p:pic>
      <p:pic>
        <p:nvPicPr>
          <p:cNvPr id="9" name="Picture 8">
            <a:extLst>
              <a:ext uri="{FF2B5EF4-FFF2-40B4-BE49-F238E27FC236}">
                <a16:creationId xmlns:a16="http://schemas.microsoft.com/office/drawing/2014/main" id="{F1617B0D-B85D-38F4-C598-4012BB2FE0DF}"/>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p:blipFill>
        <p:spPr>
          <a:xfrm>
            <a:off x="799366" y="622619"/>
            <a:ext cx="541076" cy="643280"/>
          </a:xfrm>
          <a:prstGeom prst="rect">
            <a:avLst/>
          </a:prstGeom>
        </p:spPr>
      </p:pic>
    </p:spTree>
    <p:custDataLst>
      <p:tags r:id="rId13"/>
    </p:custDataLst>
    <p:extLst>
      <p:ext uri="{BB962C8B-B14F-4D97-AF65-F5344CB8AC3E}">
        <p14:creationId xmlns:p14="http://schemas.microsoft.com/office/powerpoint/2010/main" val="1986845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6.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8.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9.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0.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7.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8.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0.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1.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2.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8.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1.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5.xml"/></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6.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7.xml"/></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8.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2.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4.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5.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6.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8.xml"/></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1.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2.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40D760-DEEE-1D8E-D067-D2304B79E5E1}"/>
              </a:ext>
            </a:extLst>
          </p:cNvPr>
          <p:cNvSpPr>
            <a:spLocks noGrp="1"/>
          </p:cNvSpPr>
          <p:nvPr>
            <p:ph type="subTitle" idx="1"/>
          </p:nvPr>
        </p:nvSpPr>
        <p:spPr>
          <a:xfrm>
            <a:off x="535672" y="1437911"/>
            <a:ext cx="8069239" cy="4717229"/>
          </a:xfrm>
        </p:spPr>
        <p:txBody>
          <a:bodyPr/>
          <a:lstStyle/>
          <a:p>
            <a:pPr algn="ctr">
              <a:lnSpc>
                <a:spcPct val="150000"/>
              </a:lnSpc>
            </a:pPr>
            <a:r>
              <a:rPr lang="ar-JO" sz="5400" b="1" dirty="0"/>
              <a:t>كلية العلوم الاجتماعية </a:t>
            </a:r>
          </a:p>
          <a:p>
            <a:pPr algn="ctr">
              <a:lnSpc>
                <a:spcPct val="150000"/>
              </a:lnSpc>
            </a:pPr>
            <a:r>
              <a:rPr lang="ar-JO" sz="4800" b="1" dirty="0"/>
              <a:t>قسم الآثار والسياحة</a:t>
            </a:r>
          </a:p>
          <a:p>
            <a:pPr algn="ctr">
              <a:lnSpc>
                <a:spcPct val="150000"/>
              </a:lnSpc>
            </a:pPr>
            <a:r>
              <a:rPr lang="ar-JO" sz="4400" b="1" dirty="0"/>
              <a:t>السياحة في الأردن</a:t>
            </a:r>
          </a:p>
          <a:p>
            <a:pPr algn="ctr">
              <a:lnSpc>
                <a:spcPct val="150000"/>
              </a:lnSpc>
            </a:pPr>
            <a:r>
              <a:rPr lang="ar-JO" sz="4400" b="1" dirty="0"/>
              <a:t>د.ولاء عبيدات</a:t>
            </a:r>
            <a:endParaRPr lang="en-US" sz="4400" b="1" dirty="0"/>
          </a:p>
        </p:txBody>
      </p:sp>
    </p:spTree>
    <p:custDataLst>
      <p:tags r:id="rId1"/>
    </p:custDataLst>
    <p:extLst>
      <p:ext uri="{BB962C8B-B14F-4D97-AF65-F5344CB8AC3E}">
        <p14:creationId xmlns:p14="http://schemas.microsoft.com/office/powerpoint/2010/main" val="98255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مفهوم السياحة وتطوره</a:t>
            </a:r>
            <a:r>
              <a:rPr lang="en-US" dirty="0"/>
              <a:t>:</a:t>
            </a:r>
          </a:p>
        </p:txBody>
      </p:sp>
      <p:sp>
        <p:nvSpPr>
          <p:cNvPr id="3" name="Subtitle 2"/>
          <p:cNvSpPr>
            <a:spLocks noGrp="1"/>
          </p:cNvSpPr>
          <p:nvPr>
            <p:ph type="subTitle" idx="1"/>
          </p:nvPr>
        </p:nvSpPr>
        <p:spPr/>
        <p:txBody>
          <a:bodyPr/>
          <a:lstStyle/>
          <a:p>
            <a:pPr algn="justLow"/>
            <a:r>
              <a:rPr lang="ar-JO" dirty="0"/>
              <a:t>تعتبر نقاط الجذب</a:t>
            </a:r>
            <a:r>
              <a:rPr lang="en-US" dirty="0"/>
              <a:t>(attractions)</a:t>
            </a:r>
            <a:r>
              <a:rPr lang="ar-JO" dirty="0"/>
              <a:t>عنصراً أساسياً في السياحة. تعتبر هذه العوامل المغرية هي ما يدفع الأشخاص إلى زيارة وجهة معينة. تنقسم نقاط الجذب إلى نوعين رئيسيين:</a:t>
            </a:r>
            <a:endParaRPr lang="en-US" dirty="0"/>
          </a:p>
          <a:p>
            <a:pPr algn="justLow"/>
            <a:r>
              <a:rPr lang="ar-JO" dirty="0"/>
              <a:t>مناطق الجذب الطبيعية: تشمل البحيرات والأنهار والجبال والشواطئ والغابات والصحاري والمناظر الطبيعية الأخرى. تتميز هذه المناطق بجمالها الطبيعي وتوفر فرصاً لممارسة الأنشطة الرياضية والاستكشاف والاستجمام.</a:t>
            </a:r>
            <a:endParaRPr lang="en-US" dirty="0"/>
          </a:p>
          <a:p>
            <a:pPr algn="justLow"/>
            <a:r>
              <a:rPr lang="ar-JO" dirty="0"/>
              <a:t>مناطق الجذب التي صُنعت بواسطة الإنسان: تشمل المعابد والقلاع والحصون والآثار التاريخية والمتاحف والمسارح والمعارض ومراكز التسوق والمدينة القديمة وما إلى ذلك. تتميز هذه المناطق بالتراث الثقافي والتاريخي والفني الذي يروي قصصاً عن الماضي والثقافة المحلية.</a:t>
            </a:r>
            <a:endParaRPr lang="en-US" dirty="0"/>
          </a:p>
        </p:txBody>
      </p:sp>
    </p:spTree>
    <p:custDataLst>
      <p:tags r:id="rId1"/>
    </p:custDataLst>
    <p:extLst>
      <p:ext uri="{BB962C8B-B14F-4D97-AF65-F5344CB8AC3E}">
        <p14:creationId xmlns:p14="http://schemas.microsoft.com/office/powerpoint/2010/main" val="3203475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الريفية</a:t>
            </a:r>
            <a:endParaRPr lang="en-US" dirty="0"/>
          </a:p>
        </p:txBody>
      </p:sp>
      <p:sp>
        <p:nvSpPr>
          <p:cNvPr id="3" name="Subtitle 2"/>
          <p:cNvSpPr>
            <a:spLocks noGrp="1"/>
          </p:cNvSpPr>
          <p:nvPr>
            <p:ph type="subTitle" idx="1"/>
          </p:nvPr>
        </p:nvSpPr>
        <p:spPr/>
        <p:txBody>
          <a:bodyPr/>
          <a:lstStyle/>
          <a:p>
            <a:pPr algn="justLow"/>
            <a:r>
              <a:rPr lang="ar-JO" dirty="0"/>
              <a:t>زيارة الأسواق المحلية: التجول في الأسواق المحلية واكتشاف المنتجات اليدوية والحرفية التقليدية.</a:t>
            </a:r>
            <a:endParaRPr lang="en-US" dirty="0"/>
          </a:p>
          <a:p>
            <a:pPr algn="justLow"/>
            <a:r>
              <a:rPr lang="ar-JO" dirty="0"/>
              <a:t>الإقامة في المنازل الريفية: الاستمتاع بالإقامة في بيوت محلية أو مزارع مُدارة من قبل العائلات المحلية.</a:t>
            </a:r>
            <a:endParaRPr lang="en-US" dirty="0"/>
          </a:p>
          <a:p>
            <a:pPr algn="justLow"/>
            <a:r>
              <a:rPr lang="ar-JO" dirty="0"/>
              <a:t>التفاعل مع السكان المحليين: فرصة التحدث مع السكان المحليين وفهم أسلوب حياتهم وتقاليدهم.</a:t>
            </a:r>
            <a:endParaRPr lang="en-US" dirty="0"/>
          </a:p>
          <a:p>
            <a:pPr algn="justLow"/>
            <a:r>
              <a:rPr lang="ar-JO" dirty="0"/>
              <a:t>​تلك الأنشطة تسمح للزوار بالتواصل مع الطبيعة والحضارة في الأماكن الريفية والاستمتاع بتجارب ذات طابع أصيل وتواصل مع الثقافة المحلية.</a:t>
            </a:r>
            <a:endParaRPr lang="en-US" dirty="0"/>
          </a:p>
          <a:p>
            <a:pPr algn="justLow"/>
            <a:r>
              <a:rPr lang="ar-JO" dirty="0"/>
              <a:t>في الأردن، تطورت السياحة الريفية في العقد الأول من القرن الحادي والعشرين، لكنها ازدادت أهمية في السنوات الأخيرة بدعم سمو الملك عبد الله الثاني وسمو الأمير الحسين بن عبد الله. ​تُعتبر السياحة الريفية ظاهرةً جديدة في البلاد.</a:t>
            </a:r>
            <a:endParaRPr lang="en-US" dirty="0"/>
          </a:p>
        </p:txBody>
      </p:sp>
    </p:spTree>
    <p:custDataLst>
      <p:tags r:id="rId1"/>
    </p:custDataLst>
    <p:extLst>
      <p:ext uri="{BB962C8B-B14F-4D97-AF65-F5344CB8AC3E}">
        <p14:creationId xmlns:p14="http://schemas.microsoft.com/office/powerpoint/2010/main" val="569093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الريفية</a:t>
            </a:r>
            <a:endParaRPr lang="en-US" dirty="0"/>
          </a:p>
        </p:txBody>
      </p:sp>
      <p:sp>
        <p:nvSpPr>
          <p:cNvPr id="3" name="Subtitle 2"/>
          <p:cNvSpPr>
            <a:spLocks noGrp="1"/>
          </p:cNvSpPr>
          <p:nvPr>
            <p:ph type="subTitle" idx="1"/>
          </p:nvPr>
        </p:nvSpPr>
        <p:spPr/>
        <p:txBody>
          <a:bodyPr/>
          <a:lstStyle/>
          <a:p>
            <a:pPr algn="justLow"/>
            <a:r>
              <a:rPr lang="ar-JO" dirty="0"/>
              <a:t>بعض الأنشطة التي يمكن ممارستها في السياحة الريفية في الأردن تشمل الزيارات إلى المزارع وممارسة الأنشطة الزراعية الأخرى، والمشي لمسافات طويلة في الطبيعة والنزهات. كما يُمكن ممارسة ركوب الدراجات الجبلية وركوب الدراجات. بالإضافة إلى ذلك، يُمكن اعتبار السياحة الريفية شكلاً من أشكال السياحة المجتمعية.</a:t>
            </a:r>
            <a:endParaRPr lang="en-US" dirty="0"/>
          </a:p>
          <a:p>
            <a:pPr algn="justLow"/>
            <a:r>
              <a:rPr lang="ar-JO" dirty="0"/>
              <a:t>تلك الأنشطة تجذب السياح من مختلف أنحاء العالم للاستمتاع بالطبيعة الخلابة والثقافة الفريدة في الأردن، مما يجعل السياحة الريفية تجربة مميزة ومثيرة لا تُنسى.</a:t>
            </a:r>
            <a:endParaRPr lang="en-US" dirty="0"/>
          </a:p>
        </p:txBody>
      </p:sp>
    </p:spTree>
    <p:custDataLst>
      <p:tags r:id="rId1"/>
    </p:custDataLst>
    <p:extLst>
      <p:ext uri="{BB962C8B-B14F-4D97-AF65-F5344CB8AC3E}">
        <p14:creationId xmlns:p14="http://schemas.microsoft.com/office/powerpoint/2010/main" val="22266992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سياحة المغامرات</a:t>
            </a:r>
            <a:endParaRPr lang="en-US" dirty="0"/>
          </a:p>
        </p:txBody>
      </p:sp>
      <p:sp>
        <p:nvSpPr>
          <p:cNvPr id="3" name="Subtitle 2"/>
          <p:cNvSpPr>
            <a:spLocks noGrp="1"/>
          </p:cNvSpPr>
          <p:nvPr>
            <p:ph type="subTitle" idx="1"/>
          </p:nvPr>
        </p:nvSpPr>
        <p:spPr/>
        <p:txBody>
          <a:bodyPr/>
          <a:lstStyle/>
          <a:p>
            <a:pPr algn="justLow"/>
            <a:r>
              <a:rPr lang="ar-JO" dirty="0"/>
              <a:t>سياحة المغامرات تعتبر واحدة من أهم أنواع السياحة التي تجذب عدد كبير من السياح سنوياً. </a:t>
            </a:r>
          </a:p>
          <a:p>
            <a:pPr algn="justLow"/>
            <a:r>
              <a:rPr lang="ar-JO" dirty="0"/>
              <a:t>وتتميز سياحة المغامرات بتقديم تجارب مثيرة وممتعة للمسافرين الذين يبحثون عن التحدي والإثارة. وتشمل أنشطة سياحة المغامرات العديد من الأنشطة المثيرة مثل ركوب الزوارق النهرية، والتسلق، وركوب الدراجات في الجبال، وغيرها الكثير من الأنشطة التي يمكن ممارستها في بيئات خارجية. وفي الأردن، تتميز سياحة المغامرات بتوفير مجموعة واسعة من الأنشطة المثيرة التي تتيح للمسافرين فرصة الاستمتاع بتجارب لا تُنسى.</a:t>
            </a:r>
            <a:endParaRPr lang="en-US" dirty="0"/>
          </a:p>
        </p:txBody>
      </p:sp>
    </p:spTree>
    <p:custDataLst>
      <p:tags r:id="rId1"/>
    </p:custDataLst>
    <p:extLst>
      <p:ext uri="{BB962C8B-B14F-4D97-AF65-F5344CB8AC3E}">
        <p14:creationId xmlns:p14="http://schemas.microsoft.com/office/powerpoint/2010/main" val="5156282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سياحة المغامرات</a:t>
            </a:r>
            <a:endParaRPr lang="en-US" dirty="0"/>
          </a:p>
        </p:txBody>
      </p:sp>
      <p:sp>
        <p:nvSpPr>
          <p:cNvPr id="3" name="Subtitle 2"/>
          <p:cNvSpPr>
            <a:spLocks noGrp="1"/>
          </p:cNvSpPr>
          <p:nvPr>
            <p:ph type="subTitle" idx="1"/>
          </p:nvPr>
        </p:nvSpPr>
        <p:spPr/>
        <p:txBody>
          <a:bodyPr/>
          <a:lstStyle/>
          <a:p>
            <a:pPr algn="justLow"/>
            <a:r>
              <a:rPr lang="ar-JO" dirty="0"/>
              <a:t>الأنشطة السياحية المتاحة في الأردن</a:t>
            </a:r>
            <a:endParaRPr lang="en-US" dirty="0"/>
          </a:p>
          <a:p>
            <a:pPr algn="justLow"/>
            <a:r>
              <a:rPr lang="ar-JO" dirty="0"/>
              <a:t>تقدم سياحة المغامرات في الأردن مجموعة متنوعة من الأنشطة المثيرة مثل الغوص في البحر الأحمر في العقبة، استكشاف وادي رم من خلال الرحلات الجبلية والتسلق، الطيران الشراعي، رحلات السفاري في الصحراء بالسيارات رباعية الدفع، وركوب الدراجات. بالإضافة إلى ذلك، هناك فرص لرحلات المشي والتسلق في الأودية ورياضة ركوب الدراجات في الجبال مما يوفر للزوار تجربة مليئة بالأدرينالين.</a:t>
            </a:r>
            <a:endParaRPr lang="en-US" dirty="0"/>
          </a:p>
        </p:txBody>
      </p:sp>
    </p:spTree>
    <p:custDataLst>
      <p:tags r:id="rId1"/>
    </p:custDataLst>
    <p:extLst>
      <p:ext uri="{BB962C8B-B14F-4D97-AF65-F5344CB8AC3E}">
        <p14:creationId xmlns:p14="http://schemas.microsoft.com/office/powerpoint/2010/main" val="24344693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سياحة المغامرات</a:t>
            </a:r>
            <a:endParaRPr lang="en-US" dirty="0"/>
          </a:p>
        </p:txBody>
      </p:sp>
      <p:sp>
        <p:nvSpPr>
          <p:cNvPr id="3" name="Subtitle 2"/>
          <p:cNvSpPr>
            <a:spLocks noGrp="1"/>
          </p:cNvSpPr>
          <p:nvPr>
            <p:ph type="subTitle" idx="1"/>
          </p:nvPr>
        </p:nvSpPr>
        <p:spPr/>
        <p:txBody>
          <a:bodyPr/>
          <a:lstStyle/>
          <a:p>
            <a:pPr algn="justLow"/>
            <a:r>
              <a:rPr lang="ar-JO" dirty="0"/>
              <a:t>الطبيعة والتضاريس المميزة في الأردن</a:t>
            </a:r>
            <a:endParaRPr lang="en-US" dirty="0"/>
          </a:p>
          <a:p>
            <a:pPr algn="justLow"/>
            <a:r>
              <a:rPr lang="ar-JO" dirty="0"/>
              <a:t>تقدم الأردن طبيعة وتضاريس مميزة تدعم سياحة المغامرات. تتميز البلاد بمعالم طبيعية مذهلة مثل وادي رم الصحراوي، وهو منطقة صحراوية محمية تشتهر بمناظرها الصحراوية الساحرة وتضاريسها الصخرية المذهلة، مما يجعلها مكانًا مثاليًا لأنشطة مثل التسلق واستكشاف الصحراء. بالإضافة إلى ذلك، تشمل التضاريس المتنوعة مناطق جبلية مثل محمية موجب الطبيعية، مما يوفر فرصًا لرياضة ركوب الدراجات في الجبال ورحلات المشي. توفر البيئات الطبيعية المتنوعة والتكوينات الجيولوجية في الأردن خلفية مثيرة لسياحة المغامرات، مما يجذب الزوار الساعين لتجارب رائعة في الهواء الطلق.</a:t>
            </a:r>
            <a:endParaRPr lang="en-US" dirty="0"/>
          </a:p>
        </p:txBody>
      </p:sp>
    </p:spTree>
    <p:custDataLst>
      <p:tags r:id="rId1"/>
    </p:custDataLst>
    <p:extLst>
      <p:ext uri="{BB962C8B-B14F-4D97-AF65-F5344CB8AC3E}">
        <p14:creationId xmlns:p14="http://schemas.microsoft.com/office/powerpoint/2010/main" val="21601154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422" y="1431055"/>
            <a:ext cx="5922275" cy="399149"/>
          </a:xfrm>
        </p:spPr>
        <p:txBody>
          <a:bodyPr/>
          <a:lstStyle/>
          <a:p>
            <a:r>
              <a:rPr lang="ar-JO" dirty="0"/>
              <a:t>سياحة المغامرات</a:t>
            </a:r>
            <a:endParaRPr lang="en-US" dirty="0"/>
          </a:p>
        </p:txBody>
      </p:sp>
      <p:sp>
        <p:nvSpPr>
          <p:cNvPr id="3" name="Subtitle 2"/>
          <p:cNvSpPr>
            <a:spLocks noGrp="1"/>
          </p:cNvSpPr>
          <p:nvPr>
            <p:ph type="subTitle" idx="1"/>
          </p:nvPr>
        </p:nvSpPr>
        <p:spPr>
          <a:xfrm>
            <a:off x="510034" y="2045124"/>
            <a:ext cx="8069239" cy="3930554"/>
          </a:xfrm>
        </p:spPr>
        <p:txBody>
          <a:bodyPr/>
          <a:lstStyle/>
          <a:p>
            <a:pPr algn="justLow"/>
            <a:r>
              <a:rPr lang="ar-JO" dirty="0"/>
              <a:t>الظروف الجوية المناسبة</a:t>
            </a:r>
            <a:endParaRPr lang="en-US" dirty="0"/>
          </a:p>
          <a:p>
            <a:pPr algn="justLow"/>
            <a:r>
              <a:rPr lang="ar-JO" dirty="0"/>
              <a:t>يسمح الطقس في الأردن بممارسة سياحة المغامرات على مدار السنة، حيث تكون الظروف الجوية مناسبة لتلك الأنشطة. تتميز الأيام بالشمس الساطعة والطقس المعتدل خلال فصل الشتاء والربيع، مما يجعلها فترة مناسبة لممارسة الأنشطة الخارجية ورياضة المغامرات.</a:t>
            </a:r>
            <a:endParaRPr lang="en-US" dirty="0"/>
          </a:p>
        </p:txBody>
      </p:sp>
    </p:spTree>
    <p:custDataLst>
      <p:tags r:id="rId1"/>
    </p:custDataLst>
    <p:extLst>
      <p:ext uri="{BB962C8B-B14F-4D97-AF65-F5344CB8AC3E}">
        <p14:creationId xmlns:p14="http://schemas.microsoft.com/office/powerpoint/2010/main" val="15068905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422" y="1431055"/>
            <a:ext cx="5922275" cy="399149"/>
          </a:xfrm>
        </p:spPr>
        <p:txBody>
          <a:bodyPr/>
          <a:lstStyle/>
          <a:p>
            <a:r>
              <a:rPr lang="ar-JO" dirty="0"/>
              <a:t>سياحة المغامرات</a:t>
            </a:r>
            <a:endParaRPr lang="en-US" dirty="0"/>
          </a:p>
        </p:txBody>
      </p:sp>
      <p:sp>
        <p:nvSpPr>
          <p:cNvPr id="3" name="Subtitle 2"/>
          <p:cNvSpPr>
            <a:spLocks noGrp="1"/>
          </p:cNvSpPr>
          <p:nvPr>
            <p:ph type="subTitle" idx="1"/>
          </p:nvPr>
        </p:nvSpPr>
        <p:spPr>
          <a:xfrm>
            <a:off x="510034" y="2045124"/>
            <a:ext cx="8069239" cy="3930554"/>
          </a:xfrm>
        </p:spPr>
        <p:txBody>
          <a:bodyPr/>
          <a:lstStyle/>
          <a:p>
            <a:pPr algn="justLow"/>
            <a:r>
              <a:rPr lang="ar-JO" dirty="0"/>
              <a:t>بصفة عامة، ​سياحة المغامرات في الأردن توفر فرصاً للاستمتاع بتجارب جديدة ومثيرة في بيئات طبيعية فريدة، مما يجعلها وجهة مثالية للمسافرين الذين يبحثون عن تحدي وإثارة.</a:t>
            </a:r>
            <a:endParaRPr lang="en-US" dirty="0"/>
          </a:p>
          <a:p>
            <a:pPr algn="justLow"/>
            <a:r>
              <a:rPr lang="ar-JO" dirty="0"/>
              <a:t>من بين الوجهات السياحية البارزة لمحبي المغامرات في الأردن، يُعد "وادي رم" و"البحر الأحمر في العقبة" من بين الوجهات التي توفر تجارب فريدة وممتعة للمسافرين الساعين لمغامرات مثيرة.</a:t>
            </a:r>
            <a:endParaRPr lang="en-US" dirty="0"/>
          </a:p>
        </p:txBody>
      </p:sp>
    </p:spTree>
    <p:custDataLst>
      <p:tags r:id="rId1"/>
    </p:custDataLst>
    <p:extLst>
      <p:ext uri="{BB962C8B-B14F-4D97-AF65-F5344CB8AC3E}">
        <p14:creationId xmlns:p14="http://schemas.microsoft.com/office/powerpoint/2010/main" val="19977830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705" y="1482330"/>
            <a:ext cx="5922275" cy="399149"/>
          </a:xfrm>
        </p:spPr>
        <p:txBody>
          <a:bodyPr/>
          <a:lstStyle/>
          <a:p>
            <a:r>
              <a:rPr lang="ar-JO" dirty="0"/>
              <a:t>سياحة المؤتمرات</a:t>
            </a:r>
            <a:endParaRPr lang="en-US" dirty="0"/>
          </a:p>
        </p:txBody>
      </p:sp>
      <p:sp>
        <p:nvSpPr>
          <p:cNvPr id="3" name="Subtitle 2"/>
          <p:cNvSpPr>
            <a:spLocks noGrp="1"/>
          </p:cNvSpPr>
          <p:nvPr>
            <p:ph type="subTitle" idx="1"/>
          </p:nvPr>
        </p:nvSpPr>
        <p:spPr>
          <a:xfrm>
            <a:off x="510035" y="2062216"/>
            <a:ext cx="8069239" cy="3930554"/>
          </a:xfrm>
        </p:spPr>
        <p:txBody>
          <a:bodyPr/>
          <a:lstStyle/>
          <a:p>
            <a:pPr algn="justLow"/>
            <a:r>
              <a:rPr lang="ar-JO" dirty="0"/>
              <a:t>سياحة المؤتمرات </a:t>
            </a:r>
            <a:r>
              <a:rPr lang="en-US" dirty="0"/>
              <a:t>MICE</a:t>
            </a:r>
            <a:r>
              <a:rPr lang="ar-JO" dirty="0"/>
              <a:t> هي اختصار لـ </a:t>
            </a:r>
            <a:r>
              <a:rPr lang="en-US" dirty="0"/>
              <a:t>Meetings, Incentives,</a:t>
            </a:r>
            <a:r>
              <a:rPr lang="ar-JO" dirty="0"/>
              <a:t> </a:t>
            </a:r>
            <a:r>
              <a:rPr lang="en-US" dirty="0"/>
              <a:t>Conferences, and Exhibitions. </a:t>
            </a:r>
            <a:r>
              <a:rPr lang="ar-JO" dirty="0"/>
              <a:t> وتشير إلى نوع من أنواع السياحة حيث يتم جمع مجموعات كبيرة، عادة ما يتم التخطيط لها مسبقًا بشكل جيد، لغرض معين. يمكن أن تشمل هذه الأنشطة الاجتماعات، والفعاليات الخاصة بالشركات، والمعارض التجارية، ورحلات الحوافز. وتعتبر سياحة </a:t>
            </a:r>
            <a:r>
              <a:rPr lang="en-US" dirty="0"/>
              <a:t>MICE</a:t>
            </a:r>
            <a:r>
              <a:rPr lang="ar-JO" dirty="0"/>
              <a:t> مصدراً هاماً للإيرادات للفنادق وشركات الطيران وغيرها من أعمال الضيافة.</a:t>
            </a:r>
            <a:endParaRPr lang="en-US" dirty="0"/>
          </a:p>
        </p:txBody>
      </p:sp>
    </p:spTree>
    <p:custDataLst>
      <p:tags r:id="rId1"/>
    </p:custDataLst>
    <p:extLst>
      <p:ext uri="{BB962C8B-B14F-4D97-AF65-F5344CB8AC3E}">
        <p14:creationId xmlns:p14="http://schemas.microsoft.com/office/powerpoint/2010/main" val="3379381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705" y="1482330"/>
            <a:ext cx="5922275" cy="399149"/>
          </a:xfrm>
        </p:spPr>
        <p:txBody>
          <a:bodyPr/>
          <a:lstStyle/>
          <a:p>
            <a:r>
              <a:rPr lang="ar-JO" dirty="0"/>
              <a:t>سياحة المؤتمرات</a:t>
            </a:r>
            <a:endParaRPr lang="en-US" dirty="0"/>
          </a:p>
        </p:txBody>
      </p:sp>
      <p:sp>
        <p:nvSpPr>
          <p:cNvPr id="3" name="Subtitle 2"/>
          <p:cNvSpPr>
            <a:spLocks noGrp="1"/>
          </p:cNvSpPr>
          <p:nvPr>
            <p:ph type="subTitle" idx="1"/>
          </p:nvPr>
        </p:nvSpPr>
        <p:spPr>
          <a:xfrm>
            <a:off x="510035" y="2062216"/>
            <a:ext cx="8069239" cy="3930554"/>
          </a:xfrm>
        </p:spPr>
        <p:txBody>
          <a:bodyPr/>
          <a:lstStyle/>
          <a:p>
            <a:pPr algn="justLow"/>
            <a:r>
              <a:rPr lang="ar-JO" dirty="0"/>
              <a:t>الفوائد الاقتصادية لسياحة </a:t>
            </a:r>
            <a:r>
              <a:rPr lang="en-US" dirty="0"/>
              <a:t>MICE</a:t>
            </a:r>
            <a:r>
              <a:rPr lang="ar-JO" dirty="0"/>
              <a:t> تشمل توليد عائد اقتصادي كبير للفنادق وشركات الطيران وغيرها من أعمال الضيافة. يؤدي هذا النوع من السياحة إلى جمع مجموعات كبيرة، مثل الاجتماعات، والمؤتمرات، والمعارض، مما يؤدي إلى زيادة الطلب على الإقامة، ووسائل النقل، والتموين، والخدمات الأخرى. بالإضافة إلى ذلك، غالباً ما تجذب فعاليات </a:t>
            </a:r>
            <a:r>
              <a:rPr lang="en-US" dirty="0"/>
              <a:t>MICE</a:t>
            </a:r>
            <a:r>
              <a:rPr lang="ar-JO" dirty="0"/>
              <a:t> زواراً من الطبقة العالية الذين يساهمون في الاقتصاد المحلي. وبشكل عام، تلعب سياحة </a:t>
            </a:r>
            <a:r>
              <a:rPr lang="en-US" dirty="0"/>
              <a:t>MICE</a:t>
            </a:r>
            <a:r>
              <a:rPr lang="ar-JO" dirty="0"/>
              <a:t> دوراً فًي تحفيز النمو الاقتصادي والتنمية في الوجهات المستضيفة.</a:t>
            </a:r>
            <a:endParaRPr lang="en-US" dirty="0"/>
          </a:p>
        </p:txBody>
      </p:sp>
    </p:spTree>
    <p:custDataLst>
      <p:tags r:id="rId1"/>
    </p:custDataLst>
    <p:extLst>
      <p:ext uri="{BB962C8B-B14F-4D97-AF65-F5344CB8AC3E}">
        <p14:creationId xmlns:p14="http://schemas.microsoft.com/office/powerpoint/2010/main" val="14791466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سياحة المؤتمرات</a:t>
            </a:r>
            <a:endParaRPr lang="en-US" dirty="0"/>
          </a:p>
        </p:txBody>
      </p:sp>
      <p:sp>
        <p:nvSpPr>
          <p:cNvPr id="3" name="Subtitle 2"/>
          <p:cNvSpPr>
            <a:spLocks noGrp="1"/>
          </p:cNvSpPr>
          <p:nvPr>
            <p:ph type="subTitle" idx="1"/>
          </p:nvPr>
        </p:nvSpPr>
        <p:spPr>
          <a:xfrm>
            <a:off x="527127" y="2284407"/>
            <a:ext cx="8069239" cy="3930554"/>
          </a:xfrm>
        </p:spPr>
        <p:txBody>
          <a:bodyPr/>
          <a:lstStyle/>
          <a:p>
            <a:pPr algn="justLow"/>
            <a:r>
              <a:rPr lang="ar-JO" dirty="0"/>
              <a:t>تلعب سياحة المعارض والمؤتمرات دورًا مهمًا في صناعة السياحة في الأردن. وهو ينطوي على جمع مجموعات كبيرة لأغراض محددة، مثل الاجتماعات، وأحداث الشركات، والمعارض التجارية، والسفر التحفيزي. سياحة المؤتمرات في الأردن تشهد نمواً كبيراً، حيث ارتفع عدد سياح المؤتمرات بنسبة 139 % خلال الأشهر التسعة الأولى من 2019 مقارنة بالفترة نفسها من عام 2018 شهد الأردن المرتبة الثانية ضمن دول الشرق الأوسط من حيث عدد المؤتمرات والاجتماعات المنعقدة . يلعب نمو سياحة المؤتمرات دوراً مهماً في تنشيط القطاع السياحي والاقتصاد في الأردن. تأثير سياحة المؤتمرات يمتد أيضاً إلى رفد القطاعات الفندقية والسياحية بعدد كبير من الزوار بسبب المشاركة الخارجية للمؤتمرات الداخلية</a:t>
            </a:r>
            <a:r>
              <a:rPr lang="en-US" dirty="0"/>
              <a:t>, </a:t>
            </a:r>
            <a:r>
              <a:rPr lang="ar-JO" dirty="0"/>
              <a:t>مما يعزز دورها في تعزيز السياحة في الأردن.</a:t>
            </a:r>
            <a:endParaRPr lang="en-US" dirty="0"/>
          </a:p>
        </p:txBody>
      </p:sp>
    </p:spTree>
    <p:custDataLst>
      <p:tags r:id="rId1"/>
    </p:custDataLst>
    <p:extLst>
      <p:ext uri="{BB962C8B-B14F-4D97-AF65-F5344CB8AC3E}">
        <p14:creationId xmlns:p14="http://schemas.microsoft.com/office/powerpoint/2010/main" val="350364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35672" y="2173310"/>
            <a:ext cx="8069239" cy="3930554"/>
          </a:xfrm>
        </p:spPr>
        <p:txBody>
          <a:bodyPr/>
          <a:lstStyle/>
          <a:p>
            <a:pPr algn="justLow"/>
            <a:r>
              <a:rPr lang="ar-JO" dirty="0"/>
              <a:t>تعتبر نقاط الجذب السياحي هي المحفز الرئيسي للسياح لزيارة وجهة ما، حيث يسعون لتجربة ما تقدمه هذه الأماكن المميزة. بغض النظر عن إمكانية الوصول والإقامة، يعتبر وجود نقاط جذب جذابة هو العامل الحاسم في جذب السياح وتعزيز السياحة في المنطقة.</a:t>
            </a:r>
            <a:endParaRPr lang="en-US" dirty="0"/>
          </a:p>
        </p:txBody>
      </p:sp>
    </p:spTree>
    <p:custDataLst>
      <p:tags r:id="rId1"/>
    </p:custDataLst>
    <p:extLst>
      <p:ext uri="{BB962C8B-B14F-4D97-AF65-F5344CB8AC3E}">
        <p14:creationId xmlns:p14="http://schemas.microsoft.com/office/powerpoint/2010/main" val="26824698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438" y="1398353"/>
            <a:ext cx="5922275" cy="399149"/>
          </a:xfrm>
        </p:spPr>
        <p:txBody>
          <a:bodyPr/>
          <a:lstStyle/>
          <a:p>
            <a:r>
              <a:rPr lang="ar-JO" dirty="0"/>
              <a:t>سياحة المؤتمرات</a:t>
            </a:r>
            <a:endParaRPr lang="en-US" dirty="0"/>
          </a:p>
        </p:txBody>
      </p:sp>
      <p:sp>
        <p:nvSpPr>
          <p:cNvPr id="3" name="Subtitle 2"/>
          <p:cNvSpPr>
            <a:spLocks noGrp="1"/>
          </p:cNvSpPr>
          <p:nvPr>
            <p:ph type="subTitle" idx="1"/>
          </p:nvPr>
        </p:nvSpPr>
        <p:spPr>
          <a:xfrm>
            <a:off x="572248" y="1864123"/>
            <a:ext cx="8069239" cy="4167844"/>
          </a:xfrm>
        </p:spPr>
        <p:txBody>
          <a:bodyPr/>
          <a:lstStyle/>
          <a:p>
            <a:pPr algn="justLow"/>
            <a:r>
              <a:rPr lang="ar-JO" dirty="0"/>
              <a:t>الخصائص الرئيسية لسياحة المعارض والمؤتمرات</a:t>
            </a:r>
            <a:endParaRPr lang="en-US" dirty="0"/>
          </a:p>
          <a:p>
            <a:pPr algn="justLow"/>
            <a:r>
              <a:rPr lang="ar-JO" dirty="0"/>
              <a:t>تشمل سياحة المعارض والمؤتمرات (</a:t>
            </a:r>
            <a:r>
              <a:rPr lang="en-US" dirty="0"/>
              <a:t>MICE) </a:t>
            </a:r>
            <a:r>
              <a:rPr lang="ar-JO" dirty="0"/>
              <a:t>أنشطة مثل الاجتماعات وفعاليات الشركات والمعارض التجارية والرحلات التحفيزية. إنه مصدر دخل مهم للفنادق وشركات الطيران وشركات الضيافة. تشمل الفوائد الاقتصادية لسياحة الاجتماعات والحوافز والمؤتمرات والمعارض توليد عوائد اقتصادية كبيرة لصناعة الضيافة، مما يؤدي إلى زيادة الطلب على الإقامة والنقل وتقديم الطعام وغيرها من الخدمات.</a:t>
            </a:r>
            <a:endParaRPr lang="en-US" dirty="0"/>
          </a:p>
        </p:txBody>
      </p:sp>
    </p:spTree>
    <p:custDataLst>
      <p:tags r:id="rId1"/>
    </p:custDataLst>
    <p:extLst>
      <p:ext uri="{BB962C8B-B14F-4D97-AF65-F5344CB8AC3E}">
        <p14:creationId xmlns:p14="http://schemas.microsoft.com/office/powerpoint/2010/main" val="22403791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438" y="1398353"/>
            <a:ext cx="5922275" cy="399149"/>
          </a:xfrm>
        </p:spPr>
        <p:txBody>
          <a:bodyPr/>
          <a:lstStyle/>
          <a:p>
            <a:r>
              <a:rPr lang="ar-JO" dirty="0"/>
              <a:t>سياحة المؤتمرات</a:t>
            </a:r>
            <a:endParaRPr lang="en-US" dirty="0"/>
          </a:p>
        </p:txBody>
      </p:sp>
      <p:sp>
        <p:nvSpPr>
          <p:cNvPr id="3" name="Subtitle 2"/>
          <p:cNvSpPr>
            <a:spLocks noGrp="1"/>
          </p:cNvSpPr>
          <p:nvPr>
            <p:ph type="subTitle" idx="1"/>
          </p:nvPr>
        </p:nvSpPr>
        <p:spPr>
          <a:xfrm>
            <a:off x="572248" y="1864123"/>
            <a:ext cx="8069239" cy="4167844"/>
          </a:xfrm>
        </p:spPr>
        <p:txBody>
          <a:bodyPr/>
          <a:lstStyle/>
          <a:p>
            <a:pPr algn="justLow"/>
            <a:r>
              <a:rPr lang="ar-JO" dirty="0"/>
              <a:t>الفوائد الاقتصادية للأردن</a:t>
            </a:r>
            <a:endParaRPr lang="en-US" dirty="0"/>
          </a:p>
          <a:p>
            <a:pPr algn="justLow"/>
            <a:r>
              <a:rPr lang="ar-JO" dirty="0"/>
              <a:t>يمكن لسياحة المعارض والمؤتمرات أن تحقق فوائد اقتصادية كبيرة للأردن. ويؤدي إلى زيادة الطلب على الإقامة والنقل والمطاعم وغيرها من الخدمات، مما يساهم في نمو الاقتصاد المحلي. بالإضافة إلى ذلك، غالبًا ما تجتذب فعاليات الاجتماعات والحوافز والمؤتمرات والمعارض الزوار الأثرياء الذين يساهمون في الاقتصاد المحلي، ويلعبون دورًا حاسمًا في تحفيز النمو الاقتصادي والتنمية في الوجهات المضيفة.</a:t>
            </a:r>
            <a:endParaRPr lang="en-US" dirty="0"/>
          </a:p>
        </p:txBody>
      </p:sp>
    </p:spTree>
    <p:custDataLst>
      <p:tags r:id="rId1"/>
    </p:custDataLst>
    <p:extLst>
      <p:ext uri="{BB962C8B-B14F-4D97-AF65-F5344CB8AC3E}">
        <p14:creationId xmlns:p14="http://schemas.microsoft.com/office/powerpoint/2010/main" val="26235477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5443" y="2312488"/>
            <a:ext cx="6110785" cy="1116512"/>
          </a:xfrm>
        </p:spPr>
        <p:txBody>
          <a:bodyPr/>
          <a:lstStyle/>
          <a:p>
            <a:pPr>
              <a:lnSpc>
                <a:spcPct val="150000"/>
              </a:lnSpc>
            </a:pPr>
            <a:r>
              <a:rPr lang="ar-SA" dirty="0"/>
              <a:t>الوحدة السادسة</a:t>
            </a:r>
            <a:r>
              <a:rPr lang="ar-JO" dirty="0"/>
              <a:t>:</a:t>
            </a:r>
            <a:br>
              <a:rPr lang="en-US" dirty="0"/>
            </a:br>
            <a:r>
              <a:rPr lang="en-US" dirty="0"/>
              <a:t>  </a:t>
            </a:r>
            <a:r>
              <a:rPr lang="ar-JO" dirty="0"/>
              <a:t>الاستراتجيات السياحية في الأردن </a:t>
            </a:r>
            <a:endParaRPr lang="en-US" dirty="0"/>
          </a:p>
        </p:txBody>
      </p:sp>
    </p:spTree>
    <p:custDataLst>
      <p:tags r:id="rId1"/>
    </p:custDataLst>
    <p:extLst>
      <p:ext uri="{BB962C8B-B14F-4D97-AF65-F5344CB8AC3E}">
        <p14:creationId xmlns:p14="http://schemas.microsoft.com/office/powerpoint/2010/main" val="5102789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9856" y="2002396"/>
            <a:ext cx="8069239" cy="3930554"/>
          </a:xfrm>
        </p:spPr>
        <p:txBody>
          <a:bodyPr/>
          <a:lstStyle/>
          <a:p>
            <a:pPr algn="justLow"/>
            <a:r>
              <a:rPr lang="ar-JO" b="1" dirty="0"/>
              <a:t>الاستراتيجية الوطنية للسياحة</a:t>
            </a:r>
            <a:endParaRPr lang="en-US" dirty="0"/>
          </a:p>
          <a:p>
            <a:pPr algn="justLow"/>
            <a:r>
              <a:rPr lang="ar-JO" dirty="0"/>
              <a:t>تهدفت استراتيجيات السياحة في الأردن منذ عام 2004 إلى تحويل البلاد إلى وجهة سياحية مربحة عالية المستوى، مع التركيز على المنتجات الخاصة. وقد سعت هذه الاستراتيجيات إلى تعزيز تجربة الزائر، وزيادة التسويق الدولي، وتحقيق النمو الاقتصادي. </a:t>
            </a:r>
            <a:endParaRPr lang="en-US" dirty="0"/>
          </a:p>
        </p:txBody>
      </p:sp>
    </p:spTree>
    <p:custDataLst>
      <p:tags r:id="rId1"/>
    </p:custDataLst>
    <p:extLst>
      <p:ext uri="{BB962C8B-B14F-4D97-AF65-F5344CB8AC3E}">
        <p14:creationId xmlns:p14="http://schemas.microsoft.com/office/powerpoint/2010/main" val="3370912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9856" y="2002396"/>
            <a:ext cx="8069239" cy="3930554"/>
          </a:xfrm>
        </p:spPr>
        <p:txBody>
          <a:bodyPr/>
          <a:lstStyle/>
          <a:p>
            <a:pPr algn="justLow"/>
            <a:r>
              <a:rPr lang="ar-JO" dirty="0"/>
              <a:t>تقرير حول استراتيجيات السياحة في الأردن منذ عام 2004</a:t>
            </a:r>
            <a:endParaRPr lang="en-US" dirty="0"/>
          </a:p>
          <a:p>
            <a:pPr algn="justLow"/>
            <a:r>
              <a:rPr lang="ar-JO" dirty="0"/>
              <a:t>​تهدفت استراتيجيات السياحة في الأردن منذ عام 2004 إلى تحويل البلاد إلى وجهة سياحية مربحة عالية المستوى، مع التركيز على المنتجات الخاصة. وقد سعت هذه الاستراتيجيات إلى تعزيز تجربة الزائر، وزيادة التسويق الدولي، وتحقيق النمو الاقتصادي. وقد عملت الحكومة الأردنية على جذب إجمالي 12 مليون سائح، مما يولد 6.5 مليار دولار في الإيرادات و51,000 وظيفة جديدة.</a:t>
            </a:r>
            <a:endParaRPr lang="en-US" dirty="0"/>
          </a:p>
        </p:txBody>
      </p:sp>
    </p:spTree>
    <p:custDataLst>
      <p:tags r:id="rId1"/>
    </p:custDataLst>
    <p:extLst>
      <p:ext uri="{BB962C8B-B14F-4D97-AF65-F5344CB8AC3E}">
        <p14:creationId xmlns:p14="http://schemas.microsoft.com/office/powerpoint/2010/main" val="73930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18" y="1542019"/>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69854" y="2079308"/>
            <a:ext cx="8069239" cy="3930554"/>
          </a:xfrm>
        </p:spPr>
        <p:txBody>
          <a:bodyPr/>
          <a:lstStyle/>
          <a:p>
            <a:pPr algn="justLow"/>
            <a:r>
              <a:rPr lang="ar-JO" dirty="0"/>
              <a:t>مع ذلك، واجهت صناعة السياحة تحديات ناجمة عن الصراعات الإقليمية والانخفاضات الاقتصادية العالمية خلال تلك الفترة. وتمثلت استراتيجيات الأردن في إدارة الأزمات السياحية وعبور العقبات التي تواجه التنمية السياحية المستدامة. ورغم ذلك، كان يتعين التوسع السريع المستمر لقطاع السياحة يتطلب إدارة حضرية فعالة للتعامل مع التوسع الحضري ومناطق الخطر والقلق بشأن الأمان. وكذلك قامت الحكومة بالاستثمار في البنية التحتية لصناعة السياحة، بما في ذلك تطوير منطقة العقبة الاقتصادية الخاصة.</a:t>
            </a:r>
            <a:endParaRPr lang="en-US" dirty="0"/>
          </a:p>
          <a:p>
            <a:pPr algn="justLow"/>
            <a:endParaRPr lang="en-US" dirty="0"/>
          </a:p>
        </p:txBody>
      </p:sp>
    </p:spTree>
    <p:custDataLst>
      <p:tags r:id="rId1"/>
    </p:custDataLst>
    <p:extLst>
      <p:ext uri="{BB962C8B-B14F-4D97-AF65-F5344CB8AC3E}">
        <p14:creationId xmlns:p14="http://schemas.microsoft.com/office/powerpoint/2010/main" val="11881900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18" y="1542021"/>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69854" y="2079308"/>
            <a:ext cx="8069239" cy="3930554"/>
          </a:xfrm>
        </p:spPr>
        <p:txBody>
          <a:bodyPr/>
          <a:lstStyle/>
          <a:p>
            <a:pPr algn="justLow"/>
            <a:r>
              <a:rPr lang="ar-JO" dirty="0"/>
              <a:t>علاوة على ذلك، تميزت استراتيجيات السياحة في الأردن منذ 2004 بالتركيز على تحسين تجربة الزائر، زيادة التسويق الدولي، وتحقيق النمو الاقتصادي مع التركيز على المنتجات الخاصة. وقد كان للاستثمار الحكومي في البنية التحتية ومنطقة العقبة الاقتصادية الخاصة وأنظمة الإنذار المبكر للتخفيف من تأثيرات الفيضانات السريعة على النقاط السياحية دور بارز.</a:t>
            </a:r>
            <a:endParaRPr lang="en-US" dirty="0"/>
          </a:p>
          <a:p>
            <a:pPr algn="justLow"/>
            <a:endParaRPr lang="en-US" dirty="0"/>
          </a:p>
        </p:txBody>
      </p:sp>
    </p:spTree>
    <p:custDataLst>
      <p:tags r:id="rId1"/>
    </p:custDataLst>
    <p:extLst>
      <p:ext uri="{BB962C8B-B14F-4D97-AF65-F5344CB8AC3E}">
        <p14:creationId xmlns:p14="http://schemas.microsoft.com/office/powerpoint/2010/main" val="18808239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الاستراتيجية الوطنية للسياحة</a:t>
            </a:r>
            <a:br>
              <a:rPr lang="en-US" dirty="0"/>
            </a:br>
            <a:endParaRPr lang="en-US" dirty="0"/>
          </a:p>
        </p:txBody>
      </p:sp>
      <p:sp>
        <p:nvSpPr>
          <p:cNvPr id="3" name="Subtitle 2"/>
          <p:cNvSpPr>
            <a:spLocks noGrp="1"/>
          </p:cNvSpPr>
          <p:nvPr>
            <p:ph type="subTitle" idx="1"/>
          </p:nvPr>
        </p:nvSpPr>
        <p:spPr>
          <a:xfrm>
            <a:off x="537380" y="2140824"/>
            <a:ext cx="8069239" cy="3930554"/>
          </a:xfrm>
        </p:spPr>
        <p:txBody>
          <a:bodyPr/>
          <a:lstStyle/>
          <a:p>
            <a:pPr algn="justLow"/>
            <a:r>
              <a:rPr lang="ar-JO" dirty="0"/>
              <a:t>جاءت الاستراتيجيات السياحية الأردنية لإدارة الأزمات السياحية وعبور العقبات التي تواجه التنمية السياحية المستدامة، بالإضافة إلى العمل على التحكم في التوسع الحضري والقلق الأمني، وجذب الاستثمارات من الدول الأخرى.</a:t>
            </a:r>
            <a:endParaRPr lang="en-US" dirty="0"/>
          </a:p>
          <a:p>
            <a:pPr marL="342900" indent="-342900" algn="justLow">
              <a:buFont typeface="Arial" panose="020B0604020202020204" pitchFamily="34" charset="0"/>
              <a:buChar char="•"/>
            </a:pPr>
            <a:r>
              <a:rPr lang="ar-JO" dirty="0"/>
              <a:t>خلق مصادر دخل ومنافع اقتصادية للحكومة.</a:t>
            </a:r>
            <a:endParaRPr lang="en-US" dirty="0"/>
          </a:p>
          <a:p>
            <a:pPr marL="342900" indent="-342900" algn="justLow">
              <a:buFont typeface="Arial" panose="020B0604020202020204" pitchFamily="34" charset="0"/>
              <a:buChar char="•"/>
            </a:pPr>
            <a:r>
              <a:rPr lang="ar-JO" dirty="0"/>
              <a:t> توسيع فرص العمل في المناطق الحضرية والريفية.</a:t>
            </a:r>
            <a:endParaRPr lang="en-US" dirty="0"/>
          </a:p>
          <a:p>
            <a:pPr marL="342900" indent="-342900" algn="justLow">
              <a:buFont typeface="Arial" panose="020B0604020202020204" pitchFamily="34" charset="0"/>
              <a:buChar char="•"/>
            </a:pPr>
            <a:r>
              <a:rPr lang="ar-JO" dirty="0"/>
              <a:t>لعب دور رئيسي في التنمية الإقليمية والريفية من خلال الاستثمار.</a:t>
            </a:r>
            <a:endParaRPr lang="en-US" dirty="0"/>
          </a:p>
          <a:p>
            <a:pPr marL="342900" indent="-342900" algn="justLow">
              <a:buFont typeface="Arial" panose="020B0604020202020204" pitchFamily="34" charset="0"/>
              <a:buChar char="•"/>
            </a:pPr>
            <a:r>
              <a:rPr lang="ar-JO" dirty="0"/>
              <a:t>بناء قطاع سياحي قوي وتنافسي باعتباره ركيزة للاقتصاد.</a:t>
            </a:r>
            <a:endParaRPr lang="en-US" dirty="0"/>
          </a:p>
        </p:txBody>
      </p:sp>
    </p:spTree>
    <p:custDataLst>
      <p:tags r:id="rId1"/>
    </p:custDataLst>
    <p:extLst>
      <p:ext uri="{BB962C8B-B14F-4D97-AF65-F5344CB8AC3E}">
        <p14:creationId xmlns:p14="http://schemas.microsoft.com/office/powerpoint/2010/main" val="12252574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656" y="1472810"/>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652692" y="2052164"/>
            <a:ext cx="8069239" cy="3706565"/>
          </a:xfrm>
        </p:spPr>
        <p:txBody>
          <a:bodyPr/>
          <a:lstStyle/>
          <a:p>
            <a:pPr algn="justLow"/>
            <a:r>
              <a:rPr lang="ar-JO" dirty="0"/>
              <a:t>الاستراتيجية الوطنية للسياحة للفترة من 2011 إلى 2015 تركزت على أربعة محاور رئيسية مع توجيه نظرة واقعية لتحقيق الأهداف المرجوة حتى عام 2015. وتشمل هذه المحاور تسويق المنتج السياحي، ودعم وتطوير المنتج وزيادة التنافسية، تطوير الكفاءات البشرية وتطوير التشريعات القانونية.</a:t>
            </a:r>
            <a:endParaRPr lang="en-US" dirty="0"/>
          </a:p>
          <a:p>
            <a:pPr algn="justLow"/>
            <a:r>
              <a:rPr lang="ar-JO" dirty="0"/>
              <a:t>​</a:t>
            </a:r>
            <a:endParaRPr lang="en-US" dirty="0"/>
          </a:p>
        </p:txBody>
      </p:sp>
    </p:spTree>
    <p:custDataLst>
      <p:tags r:id="rId1"/>
    </p:custDataLst>
    <p:extLst>
      <p:ext uri="{BB962C8B-B14F-4D97-AF65-F5344CB8AC3E}">
        <p14:creationId xmlns:p14="http://schemas.microsoft.com/office/powerpoint/2010/main" val="21467437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656" y="1528650"/>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652692" y="2045184"/>
            <a:ext cx="8069239" cy="3713545"/>
          </a:xfrm>
        </p:spPr>
        <p:txBody>
          <a:bodyPr/>
          <a:lstStyle/>
          <a:p>
            <a:pPr algn="justLow"/>
            <a:r>
              <a:rPr lang="ar-JO" dirty="0"/>
              <a:t>​تهدف الاستراتيجية الوطنية للسياحة في الأردن للفترة 2011-2015 إلى تحقيق عدة أهداف استراتيجية رئيسية:</a:t>
            </a:r>
            <a:r>
              <a:rPr lang="en-US" dirty="0"/>
              <a:t> </a:t>
            </a:r>
          </a:p>
          <a:p>
            <a:pPr algn="justLow"/>
            <a:r>
              <a:rPr lang="ar-JO" dirty="0"/>
              <a:t>1. زيادة إجمالي إيرادات السياحة</a:t>
            </a:r>
            <a:endParaRPr lang="en-US" dirty="0"/>
          </a:p>
          <a:p>
            <a:pPr algn="justLow"/>
            <a:r>
              <a:rPr lang="ar-JO" dirty="0"/>
              <a:t>تطمح الاستراتيجية إلى رفع الإيرادات السياحية الأردنية إلى 4.2 مليار دينار أردني بحلول عام 2015.</a:t>
            </a:r>
            <a:endParaRPr lang="en-US" dirty="0"/>
          </a:p>
          <a:p>
            <a:pPr algn="justLow"/>
            <a:r>
              <a:rPr lang="ar-JO" dirty="0"/>
              <a:t>تستهدف زيادة متوسط مدة إقامة الزوار الدوليين من خلال استقطاب السياح ذوي الإنفاق العالي.</a:t>
            </a:r>
            <a:endParaRPr lang="en-US" dirty="0"/>
          </a:p>
          <a:p>
            <a:pPr algn="justLow"/>
            <a:r>
              <a:rPr lang="ar-JO" dirty="0"/>
              <a:t>تعتزم تحفيز سوق السياحة المحلية لتعزيز الإيرادات.</a:t>
            </a:r>
            <a:endParaRPr lang="en-US" dirty="0"/>
          </a:p>
          <a:p>
            <a:pPr algn="justLow"/>
            <a:endParaRPr lang="en-US" dirty="0"/>
          </a:p>
        </p:txBody>
      </p:sp>
    </p:spTree>
    <p:custDataLst>
      <p:tags r:id="rId1"/>
    </p:custDataLst>
    <p:extLst>
      <p:ext uri="{BB962C8B-B14F-4D97-AF65-F5344CB8AC3E}">
        <p14:creationId xmlns:p14="http://schemas.microsoft.com/office/powerpoint/2010/main" val="178753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35672" y="2173310"/>
            <a:ext cx="8069239" cy="3930554"/>
          </a:xfrm>
        </p:spPr>
        <p:txBody>
          <a:bodyPr/>
          <a:lstStyle/>
          <a:p>
            <a:pPr algn="justLow"/>
            <a:r>
              <a:rPr lang="ar-JO" dirty="0"/>
              <a:t>تعتبر وسائل الراحة والمرافق</a:t>
            </a:r>
            <a:r>
              <a:rPr lang="en-US" dirty="0"/>
              <a:t>amenities) </a:t>
            </a:r>
            <a:r>
              <a:rPr lang="ar-JO" dirty="0"/>
              <a:t>) جزءاً أساسياً من تجربة السياحة. يتطلع السياح إلى الحصول على خدمات ومرافق عالية الجودة والتي تلبي احتياجاتهم وتعزز راحتهم أثناء إقامتهم في الوجهة السياحية. تشمل وسائل الراحة مجموعة متنوعة من الخدمات والمرافق، مثل:</a:t>
            </a:r>
            <a:endParaRPr lang="en-US" dirty="0"/>
          </a:p>
          <a:p>
            <a:pPr marL="342900" indent="-342900" algn="justLow">
              <a:buFont typeface="Arial" panose="020B0604020202020204" pitchFamily="34" charset="0"/>
              <a:buChar char="•"/>
            </a:pPr>
            <a:r>
              <a:rPr lang="ar-JO" dirty="0"/>
              <a:t>المرافق الطبيعية: تشمل الشواطئ والبحيرات والأنهار والمناظر الطبيعية الجميلة. يمكن للسياح الاستمتاع بالسباحة ورياضة ركوب الأمواج والاستجمام في هذه المرافق الطبيعية.</a:t>
            </a:r>
          </a:p>
          <a:p>
            <a:pPr marL="342900" indent="-342900" algn="justLow">
              <a:buFont typeface="Arial" panose="020B0604020202020204" pitchFamily="34" charset="0"/>
              <a:buChar char="•"/>
            </a:pPr>
            <a:r>
              <a:rPr lang="ar-JO" dirty="0"/>
              <a:t>المرافق الترفيهية: تشمل المطاعم والمقاهي والمحلات التجارية والمتاحف والمسارح وحدائق الملاهي والمنتجعات الصحية وصالات اللياقة البدنية وغيرها. توفر هذه المرافق تجارب ترفيهية وتسلية للسياح.</a:t>
            </a:r>
            <a:endParaRPr lang="en-US" dirty="0"/>
          </a:p>
          <a:p>
            <a:pPr marL="342900" indent="-342900" algn="justLow">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08094741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35672" y="2233132"/>
            <a:ext cx="8069239" cy="3930554"/>
          </a:xfrm>
        </p:spPr>
        <p:txBody>
          <a:bodyPr/>
          <a:lstStyle/>
          <a:p>
            <a:pPr algn="justLow"/>
            <a:r>
              <a:rPr lang="ar-JO" dirty="0"/>
              <a:t>2. تعزيز الجهود التسويقية والترويجية</a:t>
            </a:r>
            <a:endParaRPr lang="en-US" dirty="0"/>
          </a:p>
          <a:p>
            <a:pPr algn="justLow"/>
            <a:r>
              <a:rPr lang="ar-JO" dirty="0"/>
              <a:t>تركز الاستراتيجية على تطوير جهود التسويق والترويج لتعزيز مكانة الأردن كوجهة سياحية مميزة.</a:t>
            </a:r>
            <a:endParaRPr lang="en-US" dirty="0"/>
          </a:p>
          <a:p>
            <a:pPr algn="justLow"/>
            <a:r>
              <a:rPr lang="ar-JO" dirty="0"/>
              <a:t>تهدف لترويج العلامة التجارية للأردن بفعالية لجذب المزيد من السياح من الأسواق الجديدة.</a:t>
            </a:r>
            <a:endParaRPr lang="en-US" dirty="0"/>
          </a:p>
          <a:p>
            <a:pPr algn="justLow"/>
            <a:r>
              <a:rPr lang="ar-JO" dirty="0"/>
              <a:t>3. توسيع قاعدة الزوار وتحفيز السياحة الخارجية</a:t>
            </a:r>
            <a:endParaRPr lang="en-US" dirty="0"/>
          </a:p>
          <a:p>
            <a:pPr algn="justLow"/>
            <a:r>
              <a:rPr lang="ar-JO" dirty="0"/>
              <a:t>تهدف إلى زيادة عدد الوافدين في فترات غير الذروة من خلال استراتيجيات ترويجية وتسويقية مستهدفة.</a:t>
            </a:r>
            <a:endParaRPr lang="en-US" dirty="0"/>
          </a:p>
          <a:p>
            <a:pPr algn="justLow"/>
            <a:r>
              <a:rPr lang="ar-JO" dirty="0"/>
              <a:t>تركز على تحفيز السياحة خارج فترات الذروة من خلال العمل على استقطاب زوار جدد وتقديم مزايا في هذه الفترات.</a:t>
            </a:r>
            <a:endParaRPr lang="en-US" dirty="0"/>
          </a:p>
          <a:p>
            <a:pPr algn="justLow"/>
            <a:endParaRPr lang="en-US" dirty="0"/>
          </a:p>
        </p:txBody>
      </p:sp>
    </p:spTree>
    <p:custDataLst>
      <p:tags r:id="rId1"/>
    </p:custDataLst>
    <p:extLst>
      <p:ext uri="{BB962C8B-B14F-4D97-AF65-F5344CB8AC3E}">
        <p14:creationId xmlns:p14="http://schemas.microsoft.com/office/powerpoint/2010/main" val="35388640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p:txBody>
          <a:bodyPr/>
          <a:lstStyle/>
          <a:p>
            <a:pPr algn="justLow"/>
            <a:r>
              <a:rPr lang="ar-JO" dirty="0"/>
              <a:t>4. الحد من تأثير الموسمية</a:t>
            </a:r>
            <a:endParaRPr lang="en-US" dirty="0"/>
          </a:p>
          <a:p>
            <a:pPr algn="justLow"/>
            <a:r>
              <a:rPr lang="ar-JO" dirty="0"/>
              <a:t>يتمثل الهدف في تقديم تحسينات وتطويرات تمكن الصناعة السياحية وتعمق شراكات أصحاب المصلحة.</a:t>
            </a:r>
            <a:endParaRPr lang="en-US" dirty="0"/>
          </a:p>
          <a:p>
            <a:pPr algn="justLow"/>
            <a:r>
              <a:rPr lang="ar-JO" dirty="0"/>
              <a:t>تسعى للتقليل من تأثير الموسمية بزيادة أحجام السياح خلال الفترات خارج فصول الذروة.</a:t>
            </a:r>
            <a:endParaRPr lang="en-US" dirty="0"/>
          </a:p>
          <a:p>
            <a:pPr algn="justLow"/>
            <a:r>
              <a:rPr lang="ar-JO" dirty="0"/>
              <a:t>5. استغلال القنوات الجديدة للتوزيع</a:t>
            </a:r>
            <a:endParaRPr lang="en-US" dirty="0"/>
          </a:p>
          <a:p>
            <a:pPr algn="justLow"/>
            <a:r>
              <a:rPr lang="ar-JO" dirty="0"/>
              <a:t>تخطط الاستراتيجية للاستفادة من قنوات التوزيع الجديدة، مع التركيز على التسويق الإلكتروني وشبكات التواصل الاجتماعي.</a:t>
            </a:r>
            <a:endParaRPr lang="en-US" dirty="0"/>
          </a:p>
          <a:p>
            <a:pPr algn="justLow"/>
            <a:endParaRPr lang="en-US" dirty="0"/>
          </a:p>
        </p:txBody>
      </p:sp>
    </p:spTree>
    <p:custDataLst>
      <p:tags r:id="rId1"/>
    </p:custDataLst>
    <p:extLst>
      <p:ext uri="{BB962C8B-B14F-4D97-AF65-F5344CB8AC3E}">
        <p14:creationId xmlns:p14="http://schemas.microsoft.com/office/powerpoint/2010/main" val="22629271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548" y="1545151"/>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612584" y="2130581"/>
            <a:ext cx="8069239" cy="3930554"/>
          </a:xfrm>
        </p:spPr>
        <p:txBody>
          <a:bodyPr/>
          <a:lstStyle/>
          <a:p>
            <a:pPr algn="justLow"/>
            <a:r>
              <a:rPr lang="ar-JO" dirty="0"/>
              <a:t>6. إنشاء تجارب رائعة للزوار</a:t>
            </a:r>
            <a:endParaRPr lang="en-US" dirty="0"/>
          </a:p>
          <a:p>
            <a:pPr algn="justLow"/>
            <a:r>
              <a:rPr lang="ar-JO" dirty="0"/>
              <a:t>تهدف الاستراتيجية إلى تصميم برامج سياحية مستهدفة لبناء تجارب رائعة للزوار وخلق ميزة تنافسية للأردن.</a:t>
            </a:r>
            <a:endParaRPr lang="en-US" dirty="0"/>
          </a:p>
          <a:p>
            <a:pPr algn="justLow"/>
            <a:r>
              <a:rPr lang="ar-JO" dirty="0"/>
              <a:t>بشكل عام، تعكس الاستراتيجية رؤية طموحة لتعزيز مكانة الأردن كوجهة سياحية مميزة من خلال تطوير منتجات السياحة وتعزيز التسويق والترويج السياحي.</a:t>
            </a:r>
            <a:endParaRPr lang="en-US" dirty="0"/>
          </a:p>
          <a:p>
            <a:pPr algn="justLow"/>
            <a:r>
              <a:rPr lang="ar-JO" dirty="0"/>
              <a:t>تحققت العديد من أهداف الاستراتيجية السياحية للأردن خلال الفترة 2011-2015. تم تحقيق زيادة في إجمالي إيرادات السياحة، حيث تم رفع الإيرادات السياحية الأردنية إلى 4.2 مليار دينار أردني بحلول عام 2015 وزيادة متوسط مدة إقامة الزوار الدوليين.</a:t>
            </a:r>
            <a:endParaRPr lang="en-US" dirty="0"/>
          </a:p>
        </p:txBody>
      </p:sp>
    </p:spTree>
    <p:custDataLst>
      <p:tags r:id="rId1"/>
    </p:custDataLst>
    <p:extLst>
      <p:ext uri="{BB962C8B-B14F-4D97-AF65-F5344CB8AC3E}">
        <p14:creationId xmlns:p14="http://schemas.microsoft.com/office/powerpoint/2010/main" val="11646773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19" y="1656247"/>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69855" y="2227850"/>
            <a:ext cx="8069239" cy="3930554"/>
          </a:xfrm>
        </p:spPr>
        <p:txBody>
          <a:bodyPr/>
          <a:lstStyle/>
          <a:p>
            <a:pPr algn="justLow"/>
            <a:r>
              <a:rPr lang="en-US" dirty="0"/>
              <a:t> </a:t>
            </a:r>
            <a:r>
              <a:rPr lang="ar-JO" dirty="0"/>
              <a:t>كما تم التركيز على تعزيز الجهود التسويقية والترويجية لترويج العلامة التجارية للأردن بفعالية مما ساهم في جذب المزيد من السياح. تم أيضاً توسيع قاعدة الزوار وتحفيز السياحة الخارجية والحد من تأثير الموسمية بزيادة أحجام السياح خلال الفترات خارج فصول الذروة واستفادة من قنوات التوزيع الجديدة، بما في ذلك التركيز على التسويق الإلكتروني وشبكات التواصل الاجتماعي. كما تم تصميم برامج سياحية مستهدفة لبناء تجارب رائعة للزوار وخلق ميزة تنافسية للأردن. تظهر هذه النتائج التحقيق الجزئي لأهداف الاستراتيجية السياحية للأردن في الفترة المذكورة.</a:t>
            </a:r>
            <a:endParaRPr lang="en-US" dirty="0"/>
          </a:p>
        </p:txBody>
      </p:sp>
    </p:spTree>
    <p:custDataLst>
      <p:tags r:id="rId1"/>
    </p:custDataLst>
    <p:extLst>
      <p:ext uri="{BB962C8B-B14F-4D97-AF65-F5344CB8AC3E}">
        <p14:creationId xmlns:p14="http://schemas.microsoft.com/office/powerpoint/2010/main" val="1159224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35672" y="2161766"/>
            <a:ext cx="8069239" cy="3930554"/>
          </a:xfrm>
        </p:spPr>
        <p:txBody>
          <a:bodyPr/>
          <a:lstStyle/>
          <a:p>
            <a:pPr algn="justLow"/>
            <a:r>
              <a:rPr lang="ar-JO" dirty="0"/>
              <a:t>وزارة السياحة والآثار في الأردن قامت بإعلان إطلاق الإستراتيجية الوطنية للسياحة 2016-2020 والتي تهدف إلى تطوير وتنمية قطاع السياحة في المملكة. تتضمن الإستراتيجية تحديث الإطار القانوني والسياسي والمؤسسي لهذا القطاع بهدف زيادة الاستثمار العام والخاص في القطاع، وتحسين القدرة التنافسية والاستدامة للاقتصاد المحلي. ويتطلب استيعاب السياح كميات كبيرة من الطعام والمياه والطاقة، الأمر الذي يولد العديد من تيارات النفايات الصلبة التي يجب إدارتها بشكل صحيح. من بين الإجراءات الأخرى في هذه الإستراتيجية، تطوير آليات للتسويق العالمي وإنشاء علامة تجارية لقطاع السياحة في الأردن، بالإضافة إلى بناء قدرات الخبرات في مجال السياحة البيئية في المناطق المحمية وربطها مع المنتجات السياحية الأخرى. </a:t>
            </a:r>
            <a:endParaRPr lang="en-US" dirty="0"/>
          </a:p>
        </p:txBody>
      </p:sp>
    </p:spTree>
    <p:custDataLst>
      <p:tags r:id="rId1"/>
    </p:custDataLst>
    <p:extLst>
      <p:ext uri="{BB962C8B-B14F-4D97-AF65-F5344CB8AC3E}">
        <p14:creationId xmlns:p14="http://schemas.microsoft.com/office/powerpoint/2010/main" val="40092610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090" y="1572093"/>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27126" y="2135926"/>
            <a:ext cx="8069239" cy="3762839"/>
          </a:xfrm>
        </p:spPr>
        <p:txBody>
          <a:bodyPr/>
          <a:lstStyle/>
          <a:p>
            <a:pPr algn="justLow"/>
            <a:r>
              <a:rPr lang="ar-JO" dirty="0"/>
              <a:t>وتشمل الإستراتيجية بناء قدرات النمو الأخضر وتركيزها على تحديث وتنفيذ استراتيجية السياحة المستدامة لمنطقة اليرموك 2016-2020 ببناء عدد من النزل البيئية. وقبل جائحة كورونا، ساهم قطاع السياحة بنسبة تتراوح بين 10 % و18.7 % من الناتج المحلي الإجمالي للأردن، وكان مسؤولاً عن 7.3 % من إجمالي العمالة في الاقتصاد. من المتوقع أن تصل مساهمة القطاع إلى 22.3 % من الناتج المحلي الإجمالي العام 2027، و8.4 % بحلول العام 2028، مما يخلق فرصاً إضافية لكسب العيش للأردنيين، والعمل على زيادة تدريجية في استثمارات القطاع الخاص.</a:t>
            </a:r>
            <a:endParaRPr lang="en-US" dirty="0"/>
          </a:p>
        </p:txBody>
      </p:sp>
    </p:spTree>
    <p:custDataLst>
      <p:tags r:id="rId1"/>
    </p:custDataLst>
    <p:extLst>
      <p:ext uri="{BB962C8B-B14F-4D97-AF65-F5344CB8AC3E}">
        <p14:creationId xmlns:p14="http://schemas.microsoft.com/office/powerpoint/2010/main" val="41973466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090" y="1495311"/>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27126" y="2031224"/>
            <a:ext cx="8069239" cy="3867542"/>
          </a:xfrm>
        </p:spPr>
        <p:txBody>
          <a:bodyPr/>
          <a:lstStyle/>
          <a:p>
            <a:pPr algn="justLow"/>
            <a:r>
              <a:rPr lang="ar-JO" dirty="0"/>
              <a:t>واستناداً إلى معلومات وزارة السياحة والآثار، من المقرر أن تشهد الاستراتيجية إجراءات تعزز التنسيق والتعاون بين القطاعين العام والخاص في السياحة الأردنية ورفع المهارات والقدرة التنافسية للشركات والمجتمعات والموظفين المعتمدين على القطاع، بالإضافة إلى عرض فرص الاستثمار في السياحة البيئية والاستدامة في المواقع الرئيسية.</a:t>
            </a:r>
            <a:endParaRPr lang="en-US" dirty="0"/>
          </a:p>
        </p:txBody>
      </p:sp>
    </p:spTree>
    <p:custDataLst>
      <p:tags r:id="rId1"/>
    </p:custDataLst>
    <p:extLst>
      <p:ext uri="{BB962C8B-B14F-4D97-AF65-F5344CB8AC3E}">
        <p14:creationId xmlns:p14="http://schemas.microsoft.com/office/powerpoint/2010/main" val="4226332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2235" y="1507086"/>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55271" y="2038204"/>
            <a:ext cx="8069239" cy="3726677"/>
          </a:xfrm>
        </p:spPr>
        <p:txBody>
          <a:bodyPr/>
          <a:lstStyle/>
          <a:p>
            <a:pPr algn="justLow"/>
            <a:r>
              <a:rPr lang="ar-JO" dirty="0"/>
              <a:t>الاستراتيجية الوطنية للسياحة في الأردن للأعوام 2021-2025 هي مبادرة تهدف إلى تعزيز القطاع السياحي وزيادة عدد السياح وإجمالي عائدات القطاع. تم وضع الاستراتيجية بشكل شراكة ومساهمة حقيقية من القطاع الخاص، وتتضمن خمسة محاور رئيسية تشمل تطوير المنتج السياحي والموارد البشرية والتسويق وإدارة وحماية التراث والإصلاحات.</a:t>
            </a:r>
            <a:endParaRPr lang="en-US" dirty="0"/>
          </a:p>
        </p:txBody>
      </p:sp>
    </p:spTree>
    <p:custDataLst>
      <p:tags r:id="rId1"/>
    </p:custDataLst>
    <p:extLst>
      <p:ext uri="{BB962C8B-B14F-4D97-AF65-F5344CB8AC3E}">
        <p14:creationId xmlns:p14="http://schemas.microsoft.com/office/powerpoint/2010/main" val="22756674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2235" y="1472185"/>
            <a:ext cx="5922275" cy="399149"/>
          </a:xfrm>
        </p:spPr>
        <p:txBody>
          <a:bodyPr/>
          <a:lstStyle/>
          <a:p>
            <a:r>
              <a:rPr lang="ar-JO" dirty="0"/>
              <a:t>الاستراتيجية الوطنية للسياحة</a:t>
            </a:r>
            <a:endParaRPr lang="en-US" dirty="0"/>
          </a:p>
        </p:txBody>
      </p:sp>
      <p:sp>
        <p:nvSpPr>
          <p:cNvPr id="3" name="Subtitle 2"/>
          <p:cNvSpPr>
            <a:spLocks noGrp="1"/>
          </p:cNvSpPr>
          <p:nvPr>
            <p:ph type="subTitle" idx="1"/>
          </p:nvPr>
        </p:nvSpPr>
        <p:spPr>
          <a:xfrm>
            <a:off x="555271" y="1968402"/>
            <a:ext cx="8069239" cy="3796479"/>
          </a:xfrm>
        </p:spPr>
        <p:txBody>
          <a:bodyPr/>
          <a:lstStyle/>
          <a:p>
            <a:pPr algn="justLow"/>
            <a:r>
              <a:rPr lang="ar-JO" dirty="0"/>
              <a:t>يهدف وضع هذه الاستراتيجية إلى تحسين مستوى عائدات القطاع وزيادة التوظيف المباشر في القطاع. يُشار إلى أن القطاع السياحي بحاجة إلى أربع سنوات حتى يعود ليحقق أرقاماً مطمئنة ومبشرة، و​تتضمن الاستراتيجية خططًا لرفع أعداد السياح لتزيد عن مستويات عام 2019 بحلول عام 2025 وعودة الدخل السياحي إلى مستوياته الجيدة بحلول عام 2025. الاستراتيجية تأتي انسجاماً مع برنامج أولويات عمل الحكومة الاقتصادي للأعوام2021 - 2023، كما تهدف لتحسين البنية التحتية للمرافق السياحية وتقديم أفضل الخدمات للسياح وتحسين الصورة الجاذبة للمملكة. بالإضافة إلى ذلك، تتضمن الاستراتيجية مؤشرات لقياس الأداء لضمان تنفيذها بشكل فعال.</a:t>
            </a:r>
            <a:endParaRPr lang="en-US" dirty="0"/>
          </a:p>
        </p:txBody>
      </p:sp>
    </p:spTree>
    <p:custDataLst>
      <p:tags r:id="rId1"/>
    </p:custDataLst>
    <p:extLst>
      <p:ext uri="{BB962C8B-B14F-4D97-AF65-F5344CB8AC3E}">
        <p14:creationId xmlns:p14="http://schemas.microsoft.com/office/powerpoint/2010/main" val="42665502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خطة العمل للنمو الأخضر</a:t>
            </a:r>
            <a:endParaRPr lang="en-US" dirty="0"/>
          </a:p>
        </p:txBody>
      </p:sp>
      <p:sp>
        <p:nvSpPr>
          <p:cNvPr id="3" name="Subtitle 2"/>
          <p:cNvSpPr>
            <a:spLocks noGrp="1"/>
          </p:cNvSpPr>
          <p:nvPr>
            <p:ph type="subTitle" idx="1"/>
          </p:nvPr>
        </p:nvSpPr>
        <p:spPr>
          <a:xfrm>
            <a:off x="544217" y="2149887"/>
            <a:ext cx="8069239" cy="4047982"/>
          </a:xfrm>
        </p:spPr>
        <p:txBody>
          <a:bodyPr/>
          <a:lstStyle/>
          <a:p>
            <a:pPr algn="justLow"/>
            <a:r>
              <a:rPr lang="ar-JO" dirty="0"/>
              <a:t>يتمحور مفهوم "رؤية الأردن 2025" حول توفير الفرص للجميع، وتشجيع الانخراط الواسع في صياغة السياسات، والتركيز على تحقيق الاستدامة المالية وتعزيز المؤسسات. وتركز هذه الخطة على تحديد الإطار العام المتكامل الذي سيحكم السياسات الاقتصادية والاجتماعية في المملكة الأردنية على مدار العقد المقبل. وتحقيق محتوى هذه الرؤية وتنفيذ السياسات الواردة فيها يتطلب التزاماً من جميع شرائح المجتمع، من المواطنين والحكومة والقطاع الخاص والمجتمع المدني. كما تهدف هذه الاستراتيجية إلى تحسين الصحة والتعليم، وتوفير فرص عمل لائقة للجميع، وبناء مجتمع آمن ومستقر. ولتحقيق ذلك، فإن الرؤية تقترح خارطة طريق تستند إلى توافق واسع النطاق في المجتمع لتحقيق الأهداف المطلوبة.</a:t>
            </a:r>
            <a:endParaRPr lang="en-US" dirty="0"/>
          </a:p>
        </p:txBody>
      </p:sp>
    </p:spTree>
    <p:custDataLst>
      <p:tags r:id="rId1"/>
    </p:custDataLst>
    <p:extLst>
      <p:ext uri="{BB962C8B-B14F-4D97-AF65-F5344CB8AC3E}">
        <p14:creationId xmlns:p14="http://schemas.microsoft.com/office/powerpoint/2010/main" val="224658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438" y="1516511"/>
            <a:ext cx="5922275" cy="399149"/>
          </a:xfrm>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35672" y="2087850"/>
            <a:ext cx="8069239" cy="3930554"/>
          </a:xfrm>
        </p:spPr>
        <p:txBody>
          <a:bodyPr/>
          <a:lstStyle/>
          <a:p>
            <a:pPr marL="342900" indent="-342900" algn="justLow">
              <a:buFont typeface="Arial" panose="020B0604020202020204" pitchFamily="34" charset="0"/>
              <a:buChar char="•"/>
            </a:pPr>
            <a:r>
              <a:rPr lang="ar-JO" dirty="0"/>
              <a:t>المرافق الرياضية: تشمل ملاعب الجولف وملاعب التنس ومراكز الغوص ومراكز الرحلات البرية والتسلق وغيرها. توفر هذه المرافق فرصاً لممارسة الرياضة والأنشطة الخارجية.</a:t>
            </a:r>
            <a:endParaRPr lang="en-US" dirty="0"/>
          </a:p>
          <a:p>
            <a:pPr marL="342900" indent="-342900" algn="justLow">
              <a:buFont typeface="Arial" panose="020B0604020202020204" pitchFamily="34" charset="0"/>
              <a:buChar char="•"/>
            </a:pPr>
            <a:r>
              <a:rPr lang="ar-JO" dirty="0"/>
              <a:t>المرافق الاجتماعية: تشمل قاعات المؤتمرات والمعارض وقاعات الاجتماعات والمراكز الاجتماعية، حيث يمكن للسياح الاجتماع وتبادل الخبرات والمعرفة.</a:t>
            </a:r>
            <a:endParaRPr lang="en-US" dirty="0"/>
          </a:p>
          <a:p>
            <a:pPr marL="342900" indent="-342900" algn="justLow">
              <a:buFont typeface="Arial" panose="020B0604020202020204" pitchFamily="34" charset="0"/>
              <a:buChar char="•"/>
            </a:pPr>
            <a:r>
              <a:rPr lang="ar-JO" dirty="0"/>
              <a:t>تعد وسائل الراحة والمرافق ضرورية لجذب السياح وتوفير تجربة مريحة وممتعة لهم. تلعب هذه المرافق دوراً هاماً في تعزيز السياحة وجذب المزيد من الزوار إلى الوجهة السياحية.</a:t>
            </a:r>
            <a:endParaRPr lang="en-US" dirty="0"/>
          </a:p>
        </p:txBody>
      </p:sp>
    </p:spTree>
    <p:custDataLst>
      <p:tags r:id="rId1"/>
    </p:custDataLst>
    <p:extLst>
      <p:ext uri="{BB962C8B-B14F-4D97-AF65-F5344CB8AC3E}">
        <p14:creationId xmlns:p14="http://schemas.microsoft.com/office/powerpoint/2010/main" val="37157201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خطة العمل للنمو الأخضر</a:t>
            </a:r>
            <a:endParaRPr lang="en-US" dirty="0"/>
          </a:p>
        </p:txBody>
      </p:sp>
      <p:sp>
        <p:nvSpPr>
          <p:cNvPr id="3" name="Subtitle 2"/>
          <p:cNvSpPr>
            <a:spLocks noGrp="1"/>
          </p:cNvSpPr>
          <p:nvPr>
            <p:ph type="subTitle" idx="1"/>
          </p:nvPr>
        </p:nvSpPr>
        <p:spPr>
          <a:xfrm>
            <a:off x="535672" y="2094046"/>
            <a:ext cx="8069239" cy="4061094"/>
          </a:xfrm>
        </p:spPr>
        <p:txBody>
          <a:bodyPr/>
          <a:lstStyle/>
          <a:p>
            <a:pPr algn="justLow"/>
            <a:r>
              <a:rPr lang="ar-JO" dirty="0"/>
              <a:t> إن تحقيق مضامين الرؤية وتنفيذ سياستها يتطلب تعاوناً واسع النطاق بين فئات مختلفة من المجتمع، بما في ذلك المواطنين والقطاع الخاص والمنظمات غير الحكومية. وتتضمن الرؤية محاور تشمل زيادة التشاركية في صياغة السياسات، وتحسين الصحة والتعليم، وتوفير فرص عمل لائقة، وبناء مجتمع آمن ومستقر من خلال تعزيز الثقة في النظام القانوني وتعزيز الامتثال للقانون. ولتحقيق هذه الأهداف، يتعين على الحكومة توفير البيئة التمكينية والخدمات الفعالة التي تلبي احتياجات المواطنين والقطاع الخاص.</a:t>
            </a:r>
            <a:endParaRPr lang="en-US" dirty="0"/>
          </a:p>
          <a:p>
            <a:pPr algn="justLow"/>
            <a:r>
              <a:rPr lang="ar-JO" dirty="0"/>
              <a:t>ومن الاستراتيجيات الأخرى التي تم تنفيذها في الأردن خطة العمل الوطنية للنمو الأخضر 2021-2025؛ والتي تم تطويرها في أعقاب التحديات التي واجهتها بعد أزمة كورونا.</a:t>
            </a:r>
            <a:endParaRPr lang="en-US" dirty="0"/>
          </a:p>
        </p:txBody>
      </p:sp>
    </p:spTree>
    <p:custDataLst>
      <p:tags r:id="rId1"/>
    </p:custDataLst>
    <p:extLst>
      <p:ext uri="{BB962C8B-B14F-4D97-AF65-F5344CB8AC3E}">
        <p14:creationId xmlns:p14="http://schemas.microsoft.com/office/powerpoint/2010/main" val="16751039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خطة العمل للنمو الأخضر</a:t>
            </a:r>
            <a:endParaRPr lang="en-US" dirty="0"/>
          </a:p>
        </p:txBody>
      </p:sp>
      <p:sp>
        <p:nvSpPr>
          <p:cNvPr id="3" name="Subtitle 2"/>
          <p:cNvSpPr>
            <a:spLocks noGrp="1"/>
          </p:cNvSpPr>
          <p:nvPr>
            <p:ph type="subTitle" idx="1"/>
          </p:nvPr>
        </p:nvSpPr>
        <p:spPr>
          <a:xfrm>
            <a:off x="518580" y="2177808"/>
            <a:ext cx="8069239" cy="4105519"/>
          </a:xfrm>
        </p:spPr>
        <p:txBody>
          <a:bodyPr/>
          <a:lstStyle/>
          <a:p>
            <a:pPr algn="justLow"/>
            <a:r>
              <a:rPr lang="ar-JO" dirty="0"/>
              <a:t>وتم تطوير الاستراتيجية لوضع مسارات للتنمية المستدامة في الصناعات الرئيسية في الأردن والتي من شأنها زيادة القدرة على الصمود وتعزيز قدرة الأردن على احتواء الصدمات والتعافي من الأحداث الكارثية مثل كورونا. وتهدف الخطة الوطنية للنمو الأخضر لقطاع السياحة 2021-2025 (</a:t>
            </a:r>
            <a:r>
              <a:rPr lang="en-US" dirty="0"/>
              <a:t>GG-NAP) </a:t>
            </a:r>
            <a:r>
              <a:rPr lang="ar-JO" dirty="0"/>
              <a:t> في الأردن إلى تحقيق النمو الاقتصادي المستدام والحفاظ على الموارد الطبيعية والبيئة، مع التركيز على تنمية السياحة البيئية والثقافية. وتم تحديد خمسة أهداف وطنية تمثل إطار عمل النمو الأخضر لتحقيق هذه الرؤية.</a:t>
            </a:r>
            <a:endParaRPr lang="en-US" dirty="0"/>
          </a:p>
        </p:txBody>
      </p:sp>
    </p:spTree>
    <p:custDataLst>
      <p:tags r:id="rId1"/>
    </p:custDataLst>
    <p:extLst>
      <p:ext uri="{BB962C8B-B14F-4D97-AF65-F5344CB8AC3E}">
        <p14:creationId xmlns:p14="http://schemas.microsoft.com/office/powerpoint/2010/main" val="16920616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431" y="1389043"/>
            <a:ext cx="5922275" cy="399149"/>
          </a:xfrm>
        </p:spPr>
        <p:txBody>
          <a:bodyPr/>
          <a:lstStyle/>
          <a:p>
            <a:r>
              <a:rPr lang="ar-JO" dirty="0"/>
              <a:t>خطة العمل للنمو الأخضر</a:t>
            </a:r>
            <a:endParaRPr lang="en-US" dirty="0"/>
          </a:p>
        </p:txBody>
      </p:sp>
      <p:sp>
        <p:nvSpPr>
          <p:cNvPr id="3" name="Subtitle 2"/>
          <p:cNvSpPr>
            <a:spLocks noGrp="1"/>
          </p:cNvSpPr>
          <p:nvPr>
            <p:ph type="subTitle" idx="1"/>
          </p:nvPr>
        </p:nvSpPr>
        <p:spPr>
          <a:xfrm>
            <a:off x="510035" y="1898602"/>
            <a:ext cx="8069239" cy="4068530"/>
          </a:xfrm>
        </p:spPr>
        <p:txBody>
          <a:bodyPr/>
          <a:lstStyle/>
          <a:p>
            <a:pPr algn="justLow"/>
            <a:r>
              <a:rPr lang="ar-JO" dirty="0"/>
              <a:t>أهداف النمو الأخضر:</a:t>
            </a:r>
            <a:endParaRPr lang="en-US" dirty="0"/>
          </a:p>
          <a:p>
            <a:pPr marL="342900" indent="-342900" algn="justLow">
              <a:buFont typeface="Arial" panose="020B0604020202020204" pitchFamily="34" charset="0"/>
              <a:buChar char="•"/>
            </a:pPr>
            <a:r>
              <a:rPr lang="ar-JO" dirty="0"/>
              <a:t>تعزيز رأس المال الطبيعي: يهدف للحفاظ على الثروة الطبيعية للأردن والترويج للسياحة البيئية.</a:t>
            </a:r>
            <a:endParaRPr lang="en-US" dirty="0"/>
          </a:p>
          <a:p>
            <a:pPr marL="342900" indent="-342900" algn="justLow">
              <a:buFont typeface="Arial" panose="020B0604020202020204" pitchFamily="34" charset="0"/>
              <a:buChar char="•"/>
            </a:pPr>
            <a:r>
              <a:rPr lang="ar-JO" dirty="0"/>
              <a:t>النمو الاقتصادي المستدام: يسعى لزيادة مساهمة قطاع السياحة في الناتج المحلي الإجمالي بنسبة 6% على الأقل.</a:t>
            </a:r>
            <a:endParaRPr lang="en-US" dirty="0"/>
          </a:p>
          <a:p>
            <a:pPr marL="342900" indent="-342900" algn="justLow">
              <a:buFont typeface="Arial" panose="020B0604020202020204" pitchFamily="34" charset="0"/>
              <a:buChar char="•"/>
            </a:pPr>
            <a:r>
              <a:rPr lang="ar-JO" dirty="0"/>
              <a:t>التنمية الاجتماعية والحد من الفقر: يركز على إشراك المجتمع المحلي في عرض التراث الثقافي للأردن.</a:t>
            </a:r>
            <a:endParaRPr lang="en-US" dirty="0"/>
          </a:p>
          <a:p>
            <a:pPr marL="342900" indent="-342900" algn="justLow">
              <a:buFont typeface="Arial" panose="020B0604020202020204" pitchFamily="34" charset="0"/>
              <a:buChar char="•"/>
            </a:pPr>
            <a:r>
              <a:rPr lang="ar-JO" dirty="0"/>
              <a:t>كفاءة الموارد: يسعى لتعزيز استدامة إدارة الموارد الطبيعية المستخدمة في قطاع السياحة.</a:t>
            </a:r>
            <a:endParaRPr lang="en-US" dirty="0"/>
          </a:p>
          <a:p>
            <a:pPr marL="342900" indent="-342900" algn="justLow">
              <a:buFont typeface="Arial" panose="020B0604020202020204" pitchFamily="34" charset="0"/>
              <a:buChar char="•"/>
            </a:pPr>
            <a:r>
              <a:rPr lang="ar-JO" dirty="0"/>
              <a:t>التكيف مع تغير المناخ والتخفيف من آثاره: يهدف لتطوير استراتيجيات لمواجهة تحديات تغير المناخ في قطاع السياحة.</a:t>
            </a:r>
            <a:endParaRPr lang="en-US" dirty="0"/>
          </a:p>
        </p:txBody>
      </p:sp>
    </p:spTree>
    <p:custDataLst>
      <p:tags r:id="rId1"/>
    </p:custDataLst>
    <p:extLst>
      <p:ext uri="{BB962C8B-B14F-4D97-AF65-F5344CB8AC3E}">
        <p14:creationId xmlns:p14="http://schemas.microsoft.com/office/powerpoint/2010/main" val="34553755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خطة العمل للنمو الأخضر</a:t>
            </a:r>
            <a:endParaRPr lang="en-US" dirty="0"/>
          </a:p>
        </p:txBody>
      </p:sp>
      <p:sp>
        <p:nvSpPr>
          <p:cNvPr id="3" name="Subtitle 2"/>
          <p:cNvSpPr>
            <a:spLocks noGrp="1"/>
          </p:cNvSpPr>
          <p:nvPr>
            <p:ph type="subTitle" idx="1"/>
          </p:nvPr>
        </p:nvSpPr>
        <p:spPr>
          <a:xfrm>
            <a:off x="535672" y="2164765"/>
            <a:ext cx="8069239" cy="3930554"/>
          </a:xfrm>
        </p:spPr>
        <p:txBody>
          <a:bodyPr/>
          <a:lstStyle/>
          <a:p>
            <a:pPr algn="justLow"/>
            <a:r>
              <a:rPr lang="ar-JO" dirty="0"/>
              <a:t>التأثيرات التحويلية المتوقعة</a:t>
            </a:r>
            <a:r>
              <a:rPr lang="en-US" dirty="0"/>
              <a:t>:</a:t>
            </a:r>
          </a:p>
          <a:p>
            <a:pPr algn="justLow"/>
            <a:r>
              <a:rPr lang="ar-JO" dirty="0"/>
              <a:t>من المتوقع أن تقود الخطة إلى تحقيق تأثيرات تحويلية تشمل:</a:t>
            </a:r>
            <a:endParaRPr lang="en-US" dirty="0"/>
          </a:p>
          <a:p>
            <a:pPr marL="342900" indent="-342900" algn="justLow">
              <a:buFont typeface="Arial" panose="020B0604020202020204" pitchFamily="34" charset="0"/>
              <a:buChar char="•"/>
            </a:pPr>
            <a:r>
              <a:rPr lang="ar-JO" dirty="0"/>
              <a:t>زيادة عدد السياح المحليين والدوليين لزيارة الأردن.</a:t>
            </a:r>
            <a:endParaRPr lang="en-US" dirty="0"/>
          </a:p>
          <a:p>
            <a:pPr marL="342900" indent="-342900" algn="justLow">
              <a:buFont typeface="Arial" panose="020B0604020202020204" pitchFamily="34" charset="0"/>
              <a:buChar char="•"/>
            </a:pPr>
            <a:r>
              <a:rPr lang="ar-JO" dirty="0"/>
              <a:t>تعزيز الاستثمار في مشاريع السياحة البيئية والخضراء.</a:t>
            </a:r>
            <a:endParaRPr lang="en-US" dirty="0"/>
          </a:p>
          <a:p>
            <a:pPr marL="342900" indent="-342900" algn="justLow">
              <a:buFont typeface="Arial" panose="020B0604020202020204" pitchFamily="34" charset="0"/>
              <a:buChar char="•"/>
            </a:pPr>
            <a:r>
              <a:rPr lang="ar-JO" dirty="0"/>
              <a:t>تشجيع إنشاء مشاريع الإقامة البيئية مثل "النزل الخضراء" و"بيوت الضيافة" و"المنازل البيئية".</a:t>
            </a:r>
            <a:endParaRPr lang="en-US" dirty="0"/>
          </a:p>
          <a:p>
            <a:pPr marL="342900" indent="-342900" algn="justLow">
              <a:buFont typeface="Arial" panose="020B0604020202020204" pitchFamily="34" charset="0"/>
              <a:buChar char="•"/>
            </a:pPr>
            <a:r>
              <a:rPr lang="ar-JO" dirty="0"/>
              <a:t>تعزيز دور القطاع الخاص في تطوير السياحة وتقديم حوافز للاستثمار في هذا القطاع.</a:t>
            </a:r>
            <a:endParaRPr lang="en-US" dirty="0"/>
          </a:p>
          <a:p>
            <a:pPr marL="342900" indent="-342900" algn="justLow">
              <a:buFont typeface="Arial" panose="020B0604020202020204" pitchFamily="34" charset="0"/>
              <a:buChar char="•"/>
            </a:pPr>
            <a:r>
              <a:rPr lang="ar-JO" dirty="0"/>
              <a:t>دعم المشاريع الصغيرة والمتوسطة للمساهمة في تعزيز السياحة المستدامة.</a:t>
            </a:r>
            <a:endParaRPr lang="en-US" dirty="0"/>
          </a:p>
        </p:txBody>
      </p:sp>
    </p:spTree>
    <p:custDataLst>
      <p:tags r:id="rId1"/>
    </p:custDataLst>
    <p:extLst>
      <p:ext uri="{BB962C8B-B14F-4D97-AF65-F5344CB8AC3E}">
        <p14:creationId xmlns:p14="http://schemas.microsoft.com/office/powerpoint/2010/main" val="10198563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622782"/>
            <a:ext cx="5922275" cy="399149"/>
          </a:xfrm>
        </p:spPr>
        <p:txBody>
          <a:bodyPr/>
          <a:lstStyle/>
          <a:p>
            <a:r>
              <a:rPr lang="ar-JO" dirty="0"/>
              <a:t>خطة العمل للنمو الأخضر</a:t>
            </a:r>
            <a:endParaRPr lang="en-US" dirty="0"/>
          </a:p>
        </p:txBody>
      </p:sp>
      <p:sp>
        <p:nvSpPr>
          <p:cNvPr id="3" name="Subtitle 2"/>
          <p:cNvSpPr>
            <a:spLocks noGrp="1"/>
          </p:cNvSpPr>
          <p:nvPr>
            <p:ph type="subTitle" idx="1"/>
          </p:nvPr>
        </p:nvSpPr>
        <p:spPr>
          <a:xfrm>
            <a:off x="535672" y="2108006"/>
            <a:ext cx="8069239" cy="4047134"/>
          </a:xfrm>
        </p:spPr>
        <p:txBody>
          <a:bodyPr/>
          <a:lstStyle/>
          <a:p>
            <a:pPr algn="justLow"/>
            <a:r>
              <a:rPr lang="ar-JO" dirty="0"/>
              <a:t>تعتبر الخطة الوطنية للنمو الأخضر لقطاع السياحة 2021-2025 في الأردن إطاراً شاملاً لتحقيق الاستدامة في السياحة والمحافظة على الثروات الطبيعية والثقافية للبلاد. ومن المتوقع أن تسهم تنفيذ هذه الخطة في دفع عجلة التنمية الاقتصادية والاجتماعية في الأردن بشكل مستدام ومتوازن.</a:t>
            </a:r>
            <a:endParaRPr lang="en-US" dirty="0"/>
          </a:p>
        </p:txBody>
      </p:sp>
    </p:spTree>
    <p:custDataLst>
      <p:tags r:id="rId1"/>
    </p:custDataLst>
    <p:extLst>
      <p:ext uri="{BB962C8B-B14F-4D97-AF65-F5344CB8AC3E}">
        <p14:creationId xmlns:p14="http://schemas.microsoft.com/office/powerpoint/2010/main" val="33470710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2764140"/>
            <a:ext cx="6110785" cy="1158393"/>
          </a:xfrm>
        </p:spPr>
        <p:txBody>
          <a:bodyPr/>
          <a:lstStyle/>
          <a:p>
            <a:pPr>
              <a:lnSpc>
                <a:spcPct val="150000"/>
              </a:lnSpc>
            </a:pPr>
            <a:r>
              <a:rPr lang="ar-SA" sz="3600" dirty="0"/>
              <a:t>الوحدة السابعة: </a:t>
            </a:r>
            <a:br>
              <a:rPr lang="ar-JO" sz="3600" dirty="0"/>
            </a:br>
            <a:r>
              <a:rPr lang="ar-JO" sz="3600" dirty="0"/>
              <a:t> السياحة والاقتصاد</a:t>
            </a:r>
            <a:endParaRPr lang="en-US" sz="3600" dirty="0"/>
          </a:p>
        </p:txBody>
      </p:sp>
    </p:spTree>
    <p:custDataLst>
      <p:tags r:id="rId1"/>
    </p:custDataLst>
    <p:extLst>
      <p:ext uri="{BB962C8B-B14F-4D97-AF65-F5344CB8AC3E}">
        <p14:creationId xmlns:p14="http://schemas.microsoft.com/office/powerpoint/2010/main" val="37726402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SA" dirty="0"/>
              <a:t>الوحدة السابعة: </a:t>
            </a:r>
            <a:r>
              <a:rPr lang="ar-JO" dirty="0"/>
              <a:t> السياحة والاقتصاد</a:t>
            </a:r>
            <a:endParaRPr lang="en-US" dirty="0"/>
          </a:p>
        </p:txBody>
      </p:sp>
      <p:sp>
        <p:nvSpPr>
          <p:cNvPr id="3" name="Subtitle 2"/>
          <p:cNvSpPr>
            <a:spLocks noGrp="1"/>
          </p:cNvSpPr>
          <p:nvPr>
            <p:ph type="subTitle" idx="1"/>
          </p:nvPr>
        </p:nvSpPr>
        <p:spPr/>
        <p:txBody>
          <a:bodyPr/>
          <a:lstStyle/>
          <a:p>
            <a:pPr algn="justLow"/>
            <a:r>
              <a:rPr lang="ar-JO" b="1" dirty="0"/>
              <a:t>السياحة والاقتصاد</a:t>
            </a:r>
            <a:endParaRPr lang="en-US" dirty="0"/>
          </a:p>
          <a:p>
            <a:pPr algn="justLow"/>
            <a:r>
              <a:rPr lang="ar-JO" dirty="0"/>
              <a:t>يعدّ قطاع السياحة أحد القطاعات الحيوية في الاقتصاد العالمي، حيث يسهم في إحداث تنوع في مصادر الدخل ويوفر فرص عمل متنوعة، بالإضافة إلى تعزيز تدفقات النقد الأجنبي. </a:t>
            </a:r>
          </a:p>
          <a:p>
            <a:pPr algn="justLow"/>
            <a:r>
              <a:rPr lang="ar-JO" dirty="0"/>
              <a:t>وتظهر أحدث الأبحاث السنوية للمجلس العالمي للسفر والسياحة </a:t>
            </a:r>
            <a:r>
              <a:rPr lang="en-US" dirty="0"/>
              <a:t>WTTC) </a:t>
            </a:r>
            <a:r>
              <a:rPr lang="ar-JO" dirty="0"/>
              <a:t>) بعض النقاط الرئيسية حول أثر السياحة على الاقتصاد العالمي:</a:t>
            </a:r>
            <a:endParaRPr lang="en-US" dirty="0"/>
          </a:p>
          <a:p>
            <a:pPr marL="342900" indent="-342900" algn="justLow">
              <a:buFont typeface="Arial" panose="020B0604020202020204" pitchFamily="34" charset="0"/>
              <a:buChar char="•"/>
            </a:pPr>
            <a:r>
              <a:rPr lang="ar-JO" dirty="0"/>
              <a:t>نسبة مساهمة السياحة في الناتج المحلي الإجمالي العالمي</a:t>
            </a:r>
            <a:endParaRPr lang="en-US" dirty="0"/>
          </a:p>
          <a:p>
            <a:pPr algn="justLow"/>
            <a:r>
              <a:rPr lang="ar-JO" dirty="0"/>
              <a:t>في عام 2022، ساهم قطاع السفر والسياحة بنسبة 7.6% من الناتج المحلي الإجمالي العالمي، بارتفاع يصل إلى 22% عن عام 2021 ويقل بنسبة 23% فقط عن مستويات 2019. وقد أظهرت الأبحاث ارتفاعاً كبيراً في المساهمة الاقتصادية لصناعة السياحة على الصعيدين المحلي والعالمي.</a:t>
            </a:r>
            <a:endParaRPr lang="en-US" dirty="0"/>
          </a:p>
        </p:txBody>
      </p:sp>
    </p:spTree>
    <p:custDataLst>
      <p:tags r:id="rId1"/>
    </p:custDataLst>
    <p:extLst>
      <p:ext uri="{BB962C8B-B14F-4D97-AF65-F5344CB8AC3E}">
        <p14:creationId xmlns:p14="http://schemas.microsoft.com/office/powerpoint/2010/main" val="20692869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والاقتصاد</a:t>
            </a:r>
            <a:endParaRPr lang="en-US" dirty="0"/>
          </a:p>
        </p:txBody>
      </p:sp>
      <p:sp>
        <p:nvSpPr>
          <p:cNvPr id="3" name="Subtitle 2"/>
          <p:cNvSpPr>
            <a:spLocks noGrp="1"/>
          </p:cNvSpPr>
          <p:nvPr>
            <p:ph type="subTitle" idx="1"/>
          </p:nvPr>
        </p:nvSpPr>
        <p:spPr>
          <a:xfrm>
            <a:off x="543764" y="2099122"/>
            <a:ext cx="8069239" cy="3930554"/>
          </a:xfrm>
        </p:spPr>
        <p:txBody>
          <a:bodyPr/>
          <a:lstStyle/>
          <a:p>
            <a:pPr marL="342900" indent="-342900" algn="justLow">
              <a:buFont typeface="Arial" panose="020B0604020202020204" pitchFamily="34" charset="0"/>
              <a:buChar char="•"/>
            </a:pPr>
            <a:r>
              <a:rPr lang="ar-JO" dirty="0"/>
              <a:t>زيادة عدد الوظائف في قطاع السياحة</a:t>
            </a:r>
            <a:endParaRPr lang="en-US" dirty="0"/>
          </a:p>
          <a:p>
            <a:pPr algn="justLow"/>
            <a:r>
              <a:rPr lang="ar-JO" dirty="0"/>
              <a:t>تمت ملاحظة زيادة كبيرة في عدد الوظائف في قطاع السفر والسياحة، حيث شهد عام 2022 إضافة 22 مليون وظيفة جديدة، وهو ما يمثل زيادة بنسبة 7.9% عن عام 2021، و11.4% فقط أقل من عام 2019. هذا يعكس النمو الإيجابي والتوسع المتوقع في القوى العاملة العاملة في هذا القطاع.</a:t>
            </a:r>
            <a:endParaRPr lang="en-US" dirty="0"/>
          </a:p>
          <a:p>
            <a:pPr marL="342900" indent="-342900" algn="justLow">
              <a:buFont typeface="Arial" panose="020B0604020202020204" pitchFamily="34" charset="0"/>
              <a:buChar char="•"/>
            </a:pPr>
            <a:r>
              <a:rPr lang="ar-JO" dirty="0"/>
              <a:t>ارتفاع إنفاق الزوار المحليين والدوليين</a:t>
            </a:r>
            <a:endParaRPr lang="en-US" dirty="0"/>
          </a:p>
          <a:p>
            <a:pPr algn="justLow"/>
            <a:r>
              <a:rPr lang="ar-JO" dirty="0"/>
              <a:t>تم ملاحظة ارتفاع كبير في إنفاق الزوار المحليين والدوليين خلال العام 2022، حيث بلغ ارتفاع إنفاق الزوار المحليين 20.4%، وإنفاق الزوار الدوليين بنسبة 81.9%. وهذا يعكس النمو الإيجابي في الاقتصاد المحلي والدولي وقوة القطاع السياحي في جذب السياح.</a:t>
            </a:r>
            <a:endParaRPr lang="en-US" dirty="0"/>
          </a:p>
          <a:p>
            <a:pPr algn="justLow"/>
            <a:r>
              <a:rPr lang="en-US" dirty="0"/>
              <a:t> </a:t>
            </a:r>
          </a:p>
        </p:txBody>
      </p:sp>
    </p:spTree>
    <p:custDataLst>
      <p:tags r:id="rId1"/>
    </p:custDataLst>
    <p:extLst>
      <p:ext uri="{BB962C8B-B14F-4D97-AF65-F5344CB8AC3E}">
        <p14:creationId xmlns:p14="http://schemas.microsoft.com/office/powerpoint/2010/main" val="3770626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والاقتصاد</a:t>
            </a:r>
            <a:endParaRPr lang="en-US" dirty="0"/>
          </a:p>
        </p:txBody>
      </p:sp>
      <p:sp>
        <p:nvSpPr>
          <p:cNvPr id="3" name="Subtitle 2"/>
          <p:cNvSpPr>
            <a:spLocks noGrp="1"/>
          </p:cNvSpPr>
          <p:nvPr>
            <p:ph type="subTitle" idx="1"/>
          </p:nvPr>
        </p:nvSpPr>
        <p:spPr/>
        <p:txBody>
          <a:bodyPr/>
          <a:lstStyle/>
          <a:p>
            <a:pPr marL="342900" indent="-342900" algn="justLow">
              <a:buFont typeface="Arial" panose="020B0604020202020204" pitchFamily="34" charset="0"/>
              <a:buChar char="•"/>
            </a:pPr>
            <a:r>
              <a:rPr lang="ar-JO" dirty="0"/>
              <a:t>تأثيرات السياحة على الاقتصاد</a:t>
            </a:r>
            <a:endParaRPr lang="en-US" dirty="0"/>
          </a:p>
          <a:p>
            <a:pPr algn="justLow"/>
            <a:r>
              <a:rPr lang="ar-JO" dirty="0"/>
              <a:t>تساهم السياحة في العديد من الجوانب الاقتصادية مثل المبيعات والأرباح والوظائف وإيرادات الضرائب والدخل في المنطقة. ومعظم التأثيرات المباشرة تحدث في قطاعات السياحة الأساسية مثل السكن والمطاعم والنقل والملاهي وتجارة التجزئة.</a:t>
            </a:r>
            <a:endParaRPr lang="en-US" dirty="0"/>
          </a:p>
          <a:p>
            <a:pPr marL="342900" indent="-342900" algn="justLow">
              <a:buFont typeface="Arial" panose="020B0604020202020204" pitchFamily="34" charset="0"/>
              <a:buChar char="•"/>
            </a:pPr>
            <a:r>
              <a:rPr lang="ar-JO" dirty="0"/>
              <a:t>الإجمالي في عام 2018 وآفاق النمو المتوقعة</a:t>
            </a:r>
            <a:endParaRPr lang="en-US" dirty="0"/>
          </a:p>
          <a:p>
            <a:pPr algn="justLow"/>
            <a:r>
              <a:rPr lang="ar-JO" dirty="0"/>
              <a:t>في عام 2018، بلغت مساهمة السياحة في الناتج المحلي الإجمالي العالمي 10.4% و319 مليون وظيفة، أي ما يعادل 10% من إجمالي العمالة. وكان من المتوقع أن تنمو هذه النسبة بنسبة 3.6% في عام 2019. وهذا يعكس الأهمية المتزايدة للسياحة كقطاع حيوي في الاقتصاد العالمي.</a:t>
            </a:r>
            <a:endParaRPr lang="en-US" dirty="0"/>
          </a:p>
        </p:txBody>
      </p:sp>
    </p:spTree>
    <p:custDataLst>
      <p:tags r:id="rId1"/>
    </p:custDataLst>
    <p:extLst>
      <p:ext uri="{BB962C8B-B14F-4D97-AF65-F5344CB8AC3E}">
        <p14:creationId xmlns:p14="http://schemas.microsoft.com/office/powerpoint/2010/main" val="1004843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والاقتصاد</a:t>
            </a:r>
            <a:endParaRPr lang="en-US" dirty="0"/>
          </a:p>
        </p:txBody>
      </p:sp>
      <p:sp>
        <p:nvSpPr>
          <p:cNvPr id="3" name="Subtitle 2"/>
          <p:cNvSpPr>
            <a:spLocks noGrp="1"/>
          </p:cNvSpPr>
          <p:nvPr>
            <p:ph type="subTitle" idx="1"/>
          </p:nvPr>
        </p:nvSpPr>
        <p:spPr>
          <a:xfrm>
            <a:off x="535672" y="2248862"/>
            <a:ext cx="8069239" cy="3930554"/>
          </a:xfrm>
        </p:spPr>
        <p:txBody>
          <a:bodyPr/>
          <a:lstStyle/>
          <a:p>
            <a:pPr algn="justLow"/>
            <a:r>
              <a:rPr lang="ar-JO" dirty="0"/>
              <a:t>بالمقابل، أظهر إنفاق الزوار الدوليين ارتفاعاً بنسبة 81.9% في عام 2022، مع وجود تباين بنسبة 40.4% مقارنة بأرقام عام 2019. هذا يشير إلى النشاط المتزايد في هذا القطاع على الصعيد العالمي، وفرص النمو المتوقعة في المستقبل.</a:t>
            </a:r>
          </a:p>
          <a:p>
            <a:pPr algn="justLow"/>
            <a:endParaRPr lang="en-US" sz="1200" dirty="0"/>
          </a:p>
          <a:p>
            <a:pPr algn="justLow"/>
            <a:r>
              <a:rPr lang="ar-JO" dirty="0"/>
              <a:t>من خلال نتائج هذه الأبحاث السنوية، يتضح أن قطاع السفر والسياحة يلعب دوراً حيوياً في تحفيز النمو الاقتصادي على الصعيد العالمي، وهو ما يعكس الأهمية الكبيرة لتطوير هذا القطاع والاستثمار فيه بشكل مستدام لتحقيق المزيد من الفرص الوظيفية وزيادة المساهمة الاقتصادية.</a:t>
            </a:r>
            <a:endParaRPr lang="en-US" dirty="0"/>
          </a:p>
        </p:txBody>
      </p:sp>
    </p:spTree>
    <p:custDataLst>
      <p:tags r:id="rId1"/>
    </p:custDataLst>
    <p:extLst>
      <p:ext uri="{BB962C8B-B14F-4D97-AF65-F5344CB8AC3E}">
        <p14:creationId xmlns:p14="http://schemas.microsoft.com/office/powerpoint/2010/main" val="366306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064" y="1448145"/>
            <a:ext cx="5922275" cy="399149"/>
          </a:xfrm>
        </p:spPr>
        <p:txBody>
          <a:bodyPr/>
          <a:lstStyle/>
          <a:p>
            <a:r>
              <a:rPr lang="ar-JO" dirty="0"/>
              <a:t>التطور التاريخي للسياحة</a:t>
            </a:r>
          </a:p>
        </p:txBody>
      </p:sp>
      <p:sp>
        <p:nvSpPr>
          <p:cNvPr id="3" name="Subtitle 2"/>
          <p:cNvSpPr>
            <a:spLocks noGrp="1"/>
          </p:cNvSpPr>
          <p:nvPr>
            <p:ph type="subTitle" idx="1"/>
          </p:nvPr>
        </p:nvSpPr>
        <p:spPr>
          <a:xfrm>
            <a:off x="586947" y="2045124"/>
            <a:ext cx="8069239" cy="3930554"/>
          </a:xfrm>
        </p:spPr>
        <p:txBody>
          <a:bodyPr/>
          <a:lstStyle/>
          <a:p>
            <a:pPr algn="justLow"/>
            <a:r>
              <a:rPr lang="ar-SA" dirty="0"/>
              <a:t>السياحة قد تطورت على مر العصور منذ القرن السابع عشر حتى يومنا هذا. ومنذ الأزمنة القديمة، كان الناس دائما</a:t>
            </a:r>
            <a:r>
              <a:rPr lang="ar-JO" dirty="0"/>
              <a:t>ً</a:t>
            </a:r>
            <a:r>
              <a:rPr lang="ar-SA" dirty="0"/>
              <a:t> بحاجة إلى السفر، سواء كان ذلك للاستكشاف واكتشاف أراضٍ جديدة أو للتمتع الشخصي. والسياحة تغطي بالضبط هذا الأخير</a:t>
            </a:r>
            <a:r>
              <a:rPr lang="en-US" dirty="0"/>
              <a:t>.</a:t>
            </a:r>
            <a:endParaRPr lang="ar-JO" dirty="0"/>
          </a:p>
          <a:p>
            <a:pPr algn="justLow"/>
            <a:endParaRPr lang="en-US" sz="1400" dirty="0"/>
          </a:p>
          <a:p>
            <a:pPr algn="justLow"/>
            <a:r>
              <a:rPr lang="ar-SA" dirty="0"/>
              <a:t>يمكننا تتبع أصل المفهوم الحديث للسياحة إلى القرن السابع عشر، عندما قام النبلاء الشباب من دول غرب وشمال أوروبا بما كان يسمى بالجولة الكبرى: وهي رحلة حول أوروبا (تغطي عادة فرنسا وألمانيا وإيطاليا واليونان) مع الغرض الرئيسي هو امتصاص التاريخ والفن والتراث الثقافي. كانت تعتبر وسيلة مثالية للتعليم وتوسيع المعرفة</a:t>
            </a:r>
            <a:r>
              <a:rPr lang="en-US" dirty="0"/>
              <a:t>.</a:t>
            </a:r>
          </a:p>
        </p:txBody>
      </p:sp>
    </p:spTree>
    <p:custDataLst>
      <p:tags r:id="rId1"/>
    </p:custDataLst>
    <p:extLst>
      <p:ext uri="{BB962C8B-B14F-4D97-AF65-F5344CB8AC3E}">
        <p14:creationId xmlns:p14="http://schemas.microsoft.com/office/powerpoint/2010/main" val="260444951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والاقتصاد</a:t>
            </a:r>
            <a:endParaRPr lang="en-US" dirty="0"/>
          </a:p>
        </p:txBody>
      </p:sp>
      <p:sp>
        <p:nvSpPr>
          <p:cNvPr id="3" name="Subtitle 2"/>
          <p:cNvSpPr>
            <a:spLocks noGrp="1"/>
          </p:cNvSpPr>
          <p:nvPr>
            <p:ph type="subTitle" idx="1"/>
          </p:nvPr>
        </p:nvSpPr>
        <p:spPr>
          <a:xfrm>
            <a:off x="527580" y="2176034"/>
            <a:ext cx="8069239" cy="3930554"/>
          </a:xfrm>
        </p:spPr>
        <p:txBody>
          <a:bodyPr/>
          <a:lstStyle/>
          <a:p>
            <a:pPr algn="justLow"/>
            <a:r>
              <a:rPr lang="ar-JO" b="1" dirty="0"/>
              <a:t>السياحة والاقتصاد الأردني</a:t>
            </a:r>
            <a:endParaRPr lang="en-US" dirty="0"/>
          </a:p>
          <a:p>
            <a:pPr algn="justLow"/>
            <a:r>
              <a:rPr lang="ar-JO" dirty="0"/>
              <a:t>تبذل الحكومة الأردنية جهودًا كبيرة لدعم وتطوير قطاع السياحة، وذلك من خلال عدة إجراءات ومبادرات، منها:</a:t>
            </a:r>
            <a:endParaRPr lang="en-US" dirty="0"/>
          </a:p>
          <a:p>
            <a:pPr marL="342900" lvl="0" indent="-342900" algn="justLow">
              <a:buFont typeface="Arial" panose="020B0604020202020204" pitchFamily="34" charset="0"/>
              <a:buChar char="•"/>
            </a:pPr>
            <a:r>
              <a:rPr lang="ar-JO" dirty="0"/>
              <a:t>تخصيص موارد مالية كبيرة من موازنتها لقطاع السياحة، حيث يتم إنفاق 10.7% من موازنة الحكومة على دعم القطاع.</a:t>
            </a:r>
            <a:endParaRPr lang="en-US" dirty="0"/>
          </a:p>
          <a:p>
            <a:pPr marL="342900" lvl="0" indent="-342900" algn="justLow">
              <a:buFont typeface="Arial" panose="020B0604020202020204" pitchFamily="34" charset="0"/>
              <a:buChar char="•"/>
            </a:pPr>
            <a:r>
              <a:rPr lang="ar-JO" dirty="0"/>
              <a:t>رفع الوعي السياحي عبر حملات دعائية وترويجية لتسليط الضوء على المعالم السياحية الأردنية وجذب المزيد من الزوار.</a:t>
            </a:r>
            <a:endParaRPr lang="en-US" dirty="0"/>
          </a:p>
        </p:txBody>
      </p:sp>
    </p:spTree>
    <p:custDataLst>
      <p:tags r:id="rId1"/>
    </p:custDataLst>
    <p:extLst>
      <p:ext uri="{BB962C8B-B14F-4D97-AF65-F5344CB8AC3E}">
        <p14:creationId xmlns:p14="http://schemas.microsoft.com/office/powerpoint/2010/main" val="17894575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598" y="1488228"/>
            <a:ext cx="5922275" cy="399149"/>
          </a:xfrm>
        </p:spPr>
        <p:txBody>
          <a:bodyPr/>
          <a:lstStyle/>
          <a:p>
            <a:r>
              <a:rPr lang="ar-JO" dirty="0"/>
              <a:t>السياحة والاقتصاد</a:t>
            </a:r>
            <a:endParaRPr lang="en-US" dirty="0"/>
          </a:p>
        </p:txBody>
      </p:sp>
      <p:sp>
        <p:nvSpPr>
          <p:cNvPr id="3" name="Subtitle 2"/>
          <p:cNvSpPr>
            <a:spLocks noGrp="1"/>
          </p:cNvSpPr>
          <p:nvPr>
            <p:ph type="subTitle" idx="1"/>
          </p:nvPr>
        </p:nvSpPr>
        <p:spPr>
          <a:xfrm>
            <a:off x="551856" y="2159849"/>
            <a:ext cx="8069239" cy="3930554"/>
          </a:xfrm>
        </p:spPr>
        <p:txBody>
          <a:bodyPr/>
          <a:lstStyle/>
          <a:p>
            <a:pPr marL="342900" lvl="0" indent="-342900" algn="justLow">
              <a:buFont typeface="Arial" panose="020B0604020202020204" pitchFamily="34" charset="0"/>
              <a:buChar char="•"/>
            </a:pPr>
            <a:r>
              <a:rPr lang="ar-JO" dirty="0"/>
              <a:t>تطوير البنى التحتية السياحية مثل الطرق والمطارات والفنادق لتحسين تجربة السياح وجعل الوجهات السياحية أكثر جاذبية.</a:t>
            </a:r>
            <a:endParaRPr lang="en-US" dirty="0"/>
          </a:p>
          <a:p>
            <a:pPr marL="342900" lvl="0" indent="-342900" algn="justLow">
              <a:buFont typeface="Arial" panose="020B0604020202020204" pitchFamily="34" charset="0"/>
              <a:buChar char="•"/>
            </a:pPr>
            <a:r>
              <a:rPr lang="ar-JO" dirty="0"/>
              <a:t>تعزيز التعاون مع القطاع الخاص من خلال تشجيع الاستثمارات السياحية وتقديم الحوافز للمستثمرين في هذا القطاع.</a:t>
            </a:r>
            <a:endParaRPr lang="en-US" dirty="0"/>
          </a:p>
          <a:p>
            <a:pPr marL="342900" lvl="0" indent="-342900" algn="justLow">
              <a:buFont typeface="Arial" panose="020B0604020202020204" pitchFamily="34" charset="0"/>
              <a:buChar char="•"/>
            </a:pPr>
            <a:r>
              <a:rPr lang="ar-JO" dirty="0"/>
              <a:t>دعم وتشجيع السياحة العلاجية والصحية لزيادة إيرادات السياحة وتعزيز مكانة الأردن كوجهة صحية عالمية.</a:t>
            </a:r>
            <a:endParaRPr lang="en-US" dirty="0"/>
          </a:p>
          <a:p>
            <a:pPr marL="342900" lvl="0" indent="-342900" algn="justLow">
              <a:buFont typeface="Arial" panose="020B0604020202020204" pitchFamily="34" charset="0"/>
              <a:buChar char="•"/>
            </a:pPr>
            <a:r>
              <a:rPr lang="ar-JO" dirty="0"/>
              <a:t>​هذه الجهود تهدف إلى تحقيق نمو مستدام في قطاع السياحة، وتعزيز دوره كمحرك اقتصادي رئيسي في البلاد.</a:t>
            </a:r>
            <a:endParaRPr lang="en-US" dirty="0"/>
          </a:p>
        </p:txBody>
      </p:sp>
    </p:spTree>
    <p:custDataLst>
      <p:tags r:id="rId1"/>
    </p:custDataLst>
    <p:extLst>
      <p:ext uri="{BB962C8B-B14F-4D97-AF65-F5344CB8AC3E}">
        <p14:creationId xmlns:p14="http://schemas.microsoft.com/office/powerpoint/2010/main" val="31468939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والاقتصاد</a:t>
            </a:r>
            <a:endParaRPr lang="en-US" dirty="0"/>
          </a:p>
        </p:txBody>
      </p:sp>
      <p:sp>
        <p:nvSpPr>
          <p:cNvPr id="3" name="Subtitle 2"/>
          <p:cNvSpPr>
            <a:spLocks noGrp="1"/>
          </p:cNvSpPr>
          <p:nvPr>
            <p:ph type="subTitle" idx="1"/>
          </p:nvPr>
        </p:nvSpPr>
        <p:spPr>
          <a:xfrm>
            <a:off x="535672" y="2127481"/>
            <a:ext cx="8069239" cy="3930554"/>
          </a:xfrm>
        </p:spPr>
        <p:txBody>
          <a:bodyPr/>
          <a:lstStyle/>
          <a:p>
            <a:pPr algn="justLow"/>
            <a:r>
              <a:rPr lang="ar-JO" dirty="0"/>
              <a:t>تم الإعلان عن عام 2019 باعتباره عامًا إيجابياً للسياحة في الأردن، حيث ارتفع نمو القطاع بنسبة 7.6% مقارنة بالعام 2018. وقد بلغت عائدات السياحة في تلك الفترة 4.11 مليار دولار، بزيادة قدرها 10.2% عن العام السابق. كما بلغ عدد الزائرين خلال الليل في 2019 حوالي 4.5 مليون زائر. وقد تجاوزت إيرادات السياحة حاجز 5 مليارات دولار في عام 2018، مما يدل على النمو الإيجابي للقطاع.</a:t>
            </a:r>
            <a:endParaRPr lang="en-US" dirty="0"/>
          </a:p>
        </p:txBody>
      </p:sp>
    </p:spTree>
    <p:custDataLst>
      <p:tags r:id="rId1"/>
    </p:custDataLst>
    <p:extLst>
      <p:ext uri="{BB962C8B-B14F-4D97-AF65-F5344CB8AC3E}">
        <p14:creationId xmlns:p14="http://schemas.microsoft.com/office/powerpoint/2010/main" val="34131983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والاقتصاد</a:t>
            </a:r>
            <a:endParaRPr lang="en-US" dirty="0"/>
          </a:p>
        </p:txBody>
      </p:sp>
      <p:sp>
        <p:nvSpPr>
          <p:cNvPr id="3" name="Subtitle 2"/>
          <p:cNvSpPr>
            <a:spLocks noGrp="1"/>
          </p:cNvSpPr>
          <p:nvPr>
            <p:ph type="subTitle" idx="1"/>
          </p:nvPr>
        </p:nvSpPr>
        <p:spPr>
          <a:xfrm>
            <a:off x="535672" y="2127481"/>
            <a:ext cx="8069239" cy="3930554"/>
          </a:xfrm>
        </p:spPr>
        <p:txBody>
          <a:bodyPr/>
          <a:lstStyle/>
          <a:p>
            <a:pPr algn="justLow"/>
            <a:r>
              <a:rPr lang="ar-JO" b="1" dirty="0"/>
              <a:t>الأثر الاقتصادي</a:t>
            </a:r>
            <a:endParaRPr lang="en-US" b="1" dirty="0"/>
          </a:p>
          <a:p>
            <a:pPr algn="justLow"/>
            <a:r>
              <a:rPr lang="ar-JO" dirty="0"/>
              <a:t>إن السياحة العلاجية وحدها تجذب ما لا يقل عن 250 ألف مريض إلى الأردن سنويًا، مما يولد 40٪ من إجمالي إيرادات السياحة في البلاد. وتُنفق 10.7% من موازنة الحكومة على دعم قطاع السياحة، مما يظهر الاهتمام الكبير بتطوير هذا القطاع.</a:t>
            </a:r>
            <a:endParaRPr lang="en-US" dirty="0"/>
          </a:p>
        </p:txBody>
      </p:sp>
    </p:spTree>
    <p:custDataLst>
      <p:tags r:id="rId1"/>
    </p:custDataLst>
    <p:extLst>
      <p:ext uri="{BB962C8B-B14F-4D97-AF65-F5344CB8AC3E}">
        <p14:creationId xmlns:p14="http://schemas.microsoft.com/office/powerpoint/2010/main" val="269028174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609" y="1407308"/>
            <a:ext cx="5922275" cy="399149"/>
          </a:xfrm>
        </p:spPr>
        <p:txBody>
          <a:bodyPr/>
          <a:lstStyle/>
          <a:p>
            <a:r>
              <a:rPr lang="ar-JO" dirty="0"/>
              <a:t>السياحة والاقتصاد</a:t>
            </a:r>
            <a:endParaRPr lang="en-US" dirty="0"/>
          </a:p>
        </p:txBody>
      </p:sp>
      <p:sp>
        <p:nvSpPr>
          <p:cNvPr id="3" name="Subtitle 2"/>
          <p:cNvSpPr>
            <a:spLocks noGrp="1"/>
          </p:cNvSpPr>
          <p:nvPr>
            <p:ph type="subTitle" idx="1"/>
          </p:nvPr>
        </p:nvSpPr>
        <p:spPr>
          <a:xfrm>
            <a:off x="372234" y="1936508"/>
            <a:ext cx="8305829" cy="4387509"/>
          </a:xfrm>
        </p:spPr>
        <p:txBody>
          <a:bodyPr/>
          <a:lstStyle/>
          <a:p>
            <a:pPr algn="justLow"/>
            <a:r>
              <a:rPr lang="ar-JO" b="1" dirty="0"/>
              <a:t>الأداء في الأعوام اللاحقة</a:t>
            </a:r>
            <a:endParaRPr lang="en-US" b="1" dirty="0"/>
          </a:p>
          <a:p>
            <a:pPr algn="justLow"/>
            <a:r>
              <a:rPr lang="ar-JO" dirty="0"/>
              <a:t>بالنسبة لعام 2022، فقد كان عاماً استثنائياً للسياحة في الأردن، حيث بلغ عدد السائحين 5,049,105 سائحاً بنسبة 149% من المستهدف لعام 2022. وبالنسبة لعائدات السياحة خلال ذلك العام، ساهمت السياحة بمبلغ 4.1236 مليار دينار أردني، ممثلة 149% من المستهدف لعام 2022.</a:t>
            </a:r>
            <a:endParaRPr lang="en-US" dirty="0"/>
          </a:p>
          <a:p>
            <a:pPr algn="justLow"/>
            <a:endParaRPr lang="en-US" dirty="0"/>
          </a:p>
        </p:txBody>
      </p:sp>
    </p:spTree>
    <p:custDataLst>
      <p:tags r:id="rId1"/>
    </p:custDataLst>
    <p:extLst>
      <p:ext uri="{BB962C8B-B14F-4D97-AF65-F5344CB8AC3E}">
        <p14:creationId xmlns:p14="http://schemas.microsoft.com/office/powerpoint/2010/main" val="17843953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609" y="1407308"/>
            <a:ext cx="5922275" cy="399149"/>
          </a:xfrm>
        </p:spPr>
        <p:txBody>
          <a:bodyPr/>
          <a:lstStyle/>
          <a:p>
            <a:r>
              <a:rPr lang="ar-JO" dirty="0"/>
              <a:t>السياحة والاقتصاد</a:t>
            </a:r>
            <a:endParaRPr lang="en-US" dirty="0"/>
          </a:p>
        </p:txBody>
      </p:sp>
      <p:sp>
        <p:nvSpPr>
          <p:cNvPr id="3" name="Subtitle 2"/>
          <p:cNvSpPr>
            <a:spLocks noGrp="1"/>
          </p:cNvSpPr>
          <p:nvPr>
            <p:ph type="subTitle" idx="1"/>
          </p:nvPr>
        </p:nvSpPr>
        <p:spPr>
          <a:xfrm>
            <a:off x="372234" y="1936509"/>
            <a:ext cx="8305829" cy="3930554"/>
          </a:xfrm>
        </p:spPr>
        <p:txBody>
          <a:bodyPr/>
          <a:lstStyle/>
          <a:p>
            <a:pPr algn="justLow"/>
            <a:r>
              <a:rPr lang="ar-JO" b="1" dirty="0"/>
              <a:t>الإقتصاد الوطني</a:t>
            </a:r>
            <a:endParaRPr lang="en-US" b="1" dirty="0"/>
          </a:p>
          <a:p>
            <a:pPr algn="justLow"/>
            <a:r>
              <a:rPr lang="ar-JO" dirty="0"/>
              <a:t>تعتبر السياحة من القطاعات الحيوية في الأردن حيث يتجاوز نموها العالمي المتوقع، ويعكس تحسن أداء القطاع بشكل خاص ومساهمته الإيجابية في الناتج المحلي الإجمالي للبلاد.</a:t>
            </a:r>
            <a:endParaRPr lang="en-US" dirty="0"/>
          </a:p>
          <a:p>
            <a:pPr algn="justLow"/>
            <a:r>
              <a:rPr lang="ar-JO" dirty="0"/>
              <a:t>​بشكل عام، فإن تعافي قطاع السياحة الأردني في عام 2022 كان مبهراً بنسبة تعافي 94% لأعداد السياح مقارنة بعام 2019، وهذا يعكس النمو المطرد والاستدامة في القطاع.</a:t>
            </a:r>
          </a:p>
          <a:p>
            <a:pPr algn="justLow"/>
            <a:endParaRPr lang="en-US" dirty="0"/>
          </a:p>
        </p:txBody>
      </p:sp>
    </p:spTree>
    <p:custDataLst>
      <p:tags r:id="rId1"/>
    </p:custDataLst>
    <p:extLst>
      <p:ext uri="{BB962C8B-B14F-4D97-AF65-F5344CB8AC3E}">
        <p14:creationId xmlns:p14="http://schemas.microsoft.com/office/powerpoint/2010/main" val="20884867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24" y="1593425"/>
            <a:ext cx="7843589" cy="399149"/>
          </a:xfrm>
        </p:spPr>
        <p:txBody>
          <a:bodyPr/>
          <a:lstStyle/>
          <a:p>
            <a:pPr algn="justLow"/>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
        <p:nvSpPr>
          <p:cNvPr id="3" name="Subtitle 2"/>
          <p:cNvSpPr>
            <a:spLocks noGrp="1"/>
          </p:cNvSpPr>
          <p:nvPr>
            <p:ph type="subTitle" idx="1"/>
          </p:nvPr>
        </p:nvSpPr>
        <p:spPr>
          <a:xfrm>
            <a:off x="535672" y="2394518"/>
            <a:ext cx="8069239" cy="3930554"/>
          </a:xfrm>
        </p:spPr>
        <p:txBody>
          <a:bodyPr/>
          <a:lstStyle/>
          <a:p>
            <a:pPr algn="justLow"/>
            <a:r>
              <a:rPr lang="ar-JO" dirty="0"/>
              <a:t>الأثر الاقتصادي خلال جائحة كورونا</a:t>
            </a:r>
            <a:endParaRPr lang="en-US" dirty="0"/>
          </a:p>
          <a:p>
            <a:pPr algn="justLow"/>
            <a:r>
              <a:rPr lang="ar-JO" dirty="0"/>
              <a:t>خلال جائحة كورونا، شهد قطاع السياحة تأثيراً اقتصادياً هائلاً عالمياً. تراجعت وصولات السياح الدوليين بمقدار مليار واحد، ممثلة 74% من يناير إلى ديسمبر 2020، وتراجع آخر بنسبة 88% في الربع الأول من عام 2021. الخسائر الاقتصادية ناتجة عن تراجع السياحة الدولية مقدرة بأكثر من 4 تريليون دولار لعامي 2020 و 2021. عدم وجود تطعيمات واسعة الانتشار لفيروس كورونا زاد من الخسائر، خاصة في البلدان النامية التي تأثرت بشكل كبير. ولم يتوقع الخبراء الانتعاش الكامل في قطاع السياحة حتى عام 2023 أو في وقت لاحق، مع توقع خسائر بقيمة 2.4 تريليون دولار في عام 2021.</a:t>
            </a:r>
            <a:endParaRPr lang="en-US" dirty="0"/>
          </a:p>
        </p:txBody>
      </p:sp>
    </p:spTree>
    <p:custDataLst>
      <p:tags r:id="rId1"/>
    </p:custDataLst>
    <p:extLst>
      <p:ext uri="{BB962C8B-B14F-4D97-AF65-F5344CB8AC3E}">
        <p14:creationId xmlns:p14="http://schemas.microsoft.com/office/powerpoint/2010/main" val="16147417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
        <p:nvSpPr>
          <p:cNvPr id="3" name="Subtitle 2"/>
          <p:cNvSpPr>
            <a:spLocks noGrp="1"/>
          </p:cNvSpPr>
          <p:nvPr>
            <p:ph type="subTitle" idx="1"/>
          </p:nvPr>
        </p:nvSpPr>
        <p:spPr/>
        <p:txBody>
          <a:bodyPr/>
          <a:lstStyle/>
          <a:p>
            <a:pPr algn="justLow"/>
            <a:r>
              <a:rPr lang="ar-JO" dirty="0"/>
              <a:t>ومن المتوقع أن لا يتم استعادة القطاع العالمي للسياحة حتى عام 2024، مع اعتبار الاقتصادات التي تعتمد على السياحة من بين الأكثر تضرراً. علاوة على ذلك، أدت الأزمة إلى فقدان كبير في فرص العمل، حيث بلغت نسبة 30% من التوظيف في قطاعي الضيافة والسفر في دول </a:t>
            </a:r>
            <a:r>
              <a:rPr lang="en-US" dirty="0"/>
              <a:t>G20</a:t>
            </a:r>
            <a:r>
              <a:rPr lang="ar-JO" dirty="0"/>
              <a:t>، إضافة إلى زيادة نسبة البطالة بنسبة 5.5% فيما يتعلق بالعمال غير الماهرين نتيجة لانخفاض السياحة، بحسب تقدير الأمم المتحدة للتجارة والتنمية</a:t>
            </a:r>
            <a:r>
              <a:rPr lang="en-US" dirty="0"/>
              <a:t>UNCTAD).</a:t>
            </a:r>
            <a:r>
              <a:rPr lang="ar-JO" dirty="0"/>
              <a:t>)</a:t>
            </a:r>
            <a:endParaRPr lang="en-US" dirty="0"/>
          </a:p>
        </p:txBody>
      </p:sp>
    </p:spTree>
    <p:custDataLst>
      <p:tags r:id="rId1"/>
    </p:custDataLst>
    <p:extLst>
      <p:ext uri="{BB962C8B-B14F-4D97-AF65-F5344CB8AC3E}">
        <p14:creationId xmlns:p14="http://schemas.microsoft.com/office/powerpoint/2010/main" val="30203837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dirty="0"/>
              <a:t>الأثر الاقتصادي بعد كورونا</a:t>
            </a:r>
            <a:endParaRPr lang="en-US" dirty="0"/>
          </a:p>
          <a:p>
            <a:pPr algn="justLow"/>
            <a:r>
              <a:rPr lang="ar-JO" dirty="0"/>
              <a:t>إن تأثير الجائحة على السياحة بعد كورونا كان كبيراً. أدت الجائحة إلى انخفاض كبير في السفر الدولي، حيث انخفض عدد السياح بمقدار ملياري شخص وأدت إلى تقديرات بانخفاض بنسبة 73-88% في وصولات السياح الدوليين. وتقدر الخسائر الاقتصادية بأكثر من 4 تريليون دولار خلال الفترة 2020-2021 نتيجة انهيار السياحة الدولية. وكانت الاقتصادات التي تعتمد على السياحة من أكثر الاقتصادات تضرراً، وأدت الأزمة إلى خسائر فادحة في فرص العمل. من المتوقع أن لا يحدث استعادة لقطاع السياحة العالمي حتى عام 2024، مع توقعات بخسائر بين 1.7 تريليون و 2.4 تريليون دولار فقط في عام 2021. </a:t>
            </a:r>
            <a:endParaRPr lang="en-US" dirty="0"/>
          </a:p>
        </p:txBody>
      </p:sp>
      <p:sp>
        <p:nvSpPr>
          <p:cNvPr id="4" name="Title 1"/>
          <p:cNvSpPr txBox="1">
            <a:spLocks/>
          </p:cNvSpPr>
          <p:nvPr/>
        </p:nvSpPr>
        <p:spPr>
          <a:xfrm>
            <a:off x="89012" y="1593425"/>
            <a:ext cx="8644701" cy="399149"/>
          </a:xfrm>
          <a:prstGeom prst="rect">
            <a:avLst/>
          </a:prstGeom>
        </p:spPr>
        <p:txBody>
          <a:bodyPr/>
          <a:lstStyle>
            <a:lvl1pPr algn="r" defTabSz="914400" rtl="1" eaLnBrk="1" latinLnBrk="0" hangingPunct="1">
              <a:lnSpc>
                <a:spcPct val="90000"/>
              </a:lnSpc>
              <a:spcBef>
                <a:spcPct val="0"/>
              </a:spcBef>
              <a:buNone/>
              <a:defRPr sz="2800" b="1" kern="1200">
                <a:solidFill>
                  <a:schemeClr val="tx1"/>
                </a:solidFill>
                <a:latin typeface="+mj-lt"/>
                <a:ea typeface="+mj-ea"/>
                <a:cs typeface="+mj-cs"/>
              </a:defRPr>
            </a:lvl1pPr>
          </a:lstStyle>
          <a:p>
            <a:r>
              <a:rPr lang="ar-SA"/>
              <a:t> الأثر الاقتصادي للسياحة و</a:t>
            </a:r>
            <a:r>
              <a:rPr lang="ar-JO"/>
              <a:t>جائحة </a:t>
            </a:r>
            <a:r>
              <a:rPr lang="ar-SA"/>
              <a:t>كورونا وما بعد</a:t>
            </a:r>
            <a:r>
              <a:rPr lang="ar-JO"/>
              <a:t> جائحة</a:t>
            </a:r>
            <a:r>
              <a:rPr lang="ar-SA"/>
              <a:t> كورونا</a:t>
            </a:r>
            <a:endParaRPr lang="en-US" dirty="0"/>
          </a:p>
        </p:txBody>
      </p:sp>
    </p:spTree>
    <p:custDataLst>
      <p:tags r:id="rId1"/>
    </p:custDataLst>
    <p:extLst>
      <p:ext uri="{BB962C8B-B14F-4D97-AF65-F5344CB8AC3E}">
        <p14:creationId xmlns:p14="http://schemas.microsoft.com/office/powerpoint/2010/main" val="40960628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5672" y="2265046"/>
            <a:ext cx="8069239" cy="3930554"/>
          </a:xfrm>
        </p:spPr>
        <p:txBody>
          <a:bodyPr/>
          <a:lstStyle/>
          <a:p>
            <a:pPr algn="justLow"/>
            <a:r>
              <a:rPr lang="ar-JO" dirty="0"/>
              <a:t>كما تطلبت آثار كورونا على قطاع السياحة دعماً وتدابيراً لإحياء القطاع في البلدان الأكثر تضرراً وللشركات الصغيرة والمتوسطة.</a:t>
            </a:r>
            <a:endParaRPr lang="en-US" dirty="0"/>
          </a:p>
          <a:p>
            <a:pPr algn="justLow"/>
            <a:r>
              <a:rPr lang="ar-JO" dirty="0"/>
              <a:t>​ويُستنتج أن الأثر الاقتصادي لجائحة كورونا على قطاع السياحة كان هائلاً ومستمراً بشكل كبير، ويستدعي التحركات الداعمة والتنشيطية لدعم الدول والشركات المتضررة.</a:t>
            </a:r>
            <a:endParaRPr lang="en-US" dirty="0"/>
          </a:p>
        </p:txBody>
      </p:sp>
      <p:sp>
        <p:nvSpPr>
          <p:cNvPr id="5" name="Title 1"/>
          <p:cNvSpPr txBox="1">
            <a:spLocks/>
          </p:cNvSpPr>
          <p:nvPr/>
        </p:nvSpPr>
        <p:spPr>
          <a:xfrm>
            <a:off x="89012" y="1593425"/>
            <a:ext cx="8644701" cy="399149"/>
          </a:xfrm>
          <a:prstGeom prst="rect">
            <a:avLst/>
          </a:prstGeom>
        </p:spPr>
        <p:txBody>
          <a:bodyPr/>
          <a:lstStyle>
            <a:lvl1pPr algn="r" defTabSz="914400" rtl="1" eaLnBrk="1" latinLnBrk="0" hangingPunct="1">
              <a:lnSpc>
                <a:spcPct val="90000"/>
              </a:lnSpc>
              <a:spcBef>
                <a:spcPct val="0"/>
              </a:spcBef>
              <a:buNone/>
              <a:defRPr sz="2800" b="1" kern="1200">
                <a:solidFill>
                  <a:schemeClr val="tx1"/>
                </a:solidFill>
                <a:latin typeface="+mj-lt"/>
                <a:ea typeface="+mj-ea"/>
                <a:cs typeface="+mj-cs"/>
              </a:defRPr>
            </a:lvl1pPr>
          </a:lstStyle>
          <a:p>
            <a:r>
              <a:rPr lang="ar-SA"/>
              <a:t> الأثر الاقتصادي للسياحة و</a:t>
            </a:r>
            <a:r>
              <a:rPr lang="ar-JO"/>
              <a:t>جائحة </a:t>
            </a:r>
            <a:r>
              <a:rPr lang="ar-SA"/>
              <a:t>كورونا وما بعد</a:t>
            </a:r>
            <a:r>
              <a:rPr lang="ar-JO"/>
              <a:t> جائحة</a:t>
            </a:r>
            <a:r>
              <a:rPr lang="ar-SA"/>
              <a:t> كورونا</a:t>
            </a:r>
            <a:endParaRPr lang="en-US" dirty="0"/>
          </a:p>
        </p:txBody>
      </p:sp>
    </p:spTree>
    <p:custDataLst>
      <p:tags r:id="rId1"/>
    </p:custDataLst>
    <p:extLst>
      <p:ext uri="{BB962C8B-B14F-4D97-AF65-F5344CB8AC3E}">
        <p14:creationId xmlns:p14="http://schemas.microsoft.com/office/powerpoint/2010/main" val="313731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064" y="1448145"/>
            <a:ext cx="5922275" cy="399149"/>
          </a:xfrm>
        </p:spPr>
        <p:txBody>
          <a:bodyPr/>
          <a:lstStyle/>
          <a:p>
            <a:r>
              <a:rPr lang="ar-JO" dirty="0"/>
              <a:t>التطور التاريخي للسياحة</a:t>
            </a:r>
          </a:p>
        </p:txBody>
      </p:sp>
      <p:sp>
        <p:nvSpPr>
          <p:cNvPr id="3" name="Subtitle 2"/>
          <p:cNvSpPr>
            <a:spLocks noGrp="1"/>
          </p:cNvSpPr>
          <p:nvPr>
            <p:ph type="subTitle" idx="1"/>
          </p:nvPr>
        </p:nvSpPr>
        <p:spPr>
          <a:xfrm>
            <a:off x="586947" y="2045124"/>
            <a:ext cx="8069239" cy="3930554"/>
          </a:xfrm>
        </p:spPr>
        <p:txBody>
          <a:bodyPr/>
          <a:lstStyle/>
          <a:p>
            <a:pPr algn="justLow"/>
            <a:r>
              <a:rPr lang="ar-SA" dirty="0"/>
              <a:t>بحلول القرن الثامن عشر، كانت هذه العادة منتشرة على نطاق واسع بين الطبقات الأكثر ثراء وانتشرت إلى أجزاء أخرى من العالم، مثل أمريكا. وكان للحج الديني أيضًا دوره في تطور السياحة، حيث استمرت رحلات الحج الدينية التي كانت شائعة بالفعل خلال العصور الوسطى خلال هذه الفترة</a:t>
            </a:r>
            <a:r>
              <a:rPr lang="en-US" dirty="0"/>
              <a:t>.</a:t>
            </a:r>
          </a:p>
        </p:txBody>
      </p:sp>
    </p:spTree>
    <p:custDataLst>
      <p:tags r:id="rId1"/>
    </p:custDataLst>
    <p:extLst>
      <p:ext uri="{BB962C8B-B14F-4D97-AF65-F5344CB8AC3E}">
        <p14:creationId xmlns:p14="http://schemas.microsoft.com/office/powerpoint/2010/main" val="20925092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dirty="0"/>
              <a:t>تأثير أزمة جائحة كورونا على الأردن</a:t>
            </a:r>
            <a:endParaRPr lang="en-US" dirty="0"/>
          </a:p>
          <a:p>
            <a:pPr algn="justLow"/>
            <a:r>
              <a:rPr lang="ar-JO" dirty="0"/>
              <a:t>أثرت أزمة جائحة كورونا بشكل كبير على الاقتصاد الأردني، حيث تراجع الاقتصاد بنسبة 1.6% في عام 2020، مما يعد أول انكماش في الاقتصاد خلال ثلاثة عقود. قطاع الخدمات، وإيرادات السفر، والسياحة كانت من أكثر القطاعات تأثراً. كما أدت الأزمة إلى ارتفاع معدلات البطالة، مع تحديات في القطاع الخاص، خصوصا لدى الشركات الصغيرة والمتوسطة، التي تشكل غالبية القطاع الخاص، وكانت الأكثر تأثراً. كما تسببت الأزمة في تفاقم التحديات الهيكلية القائمة في سوق العمل مثل انخفاض مشاركة العمالة النسائية وارتفاع معدلات التوظيف غير الرسمي. ومن المتوقع أن يستعيد الاقتصاد تدريجياً بنمو متوقع يبلغ 1.4% في عام 2021.</a:t>
            </a:r>
            <a:endParaRPr lang="en-US" dirty="0"/>
          </a:p>
        </p:txBody>
      </p:sp>
      <p:sp>
        <p:nvSpPr>
          <p:cNvPr id="5"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3565175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dirty="0"/>
              <a:t>تأثيرات الأزمة الاقتصادية العالمية على الأردن</a:t>
            </a:r>
            <a:endParaRPr lang="en-US" dirty="0"/>
          </a:p>
          <a:p>
            <a:pPr algn="justLow"/>
            <a:r>
              <a:rPr lang="ar-JO" dirty="0"/>
              <a:t>يشير تأثير الأزمة الاقتصادية العالمية إلى انخفاض مستويات الدخل والأرباح، مما أدى إلى زيادة معدلات الفقر. كما أدى ذلك إلى تغيير في عادات الإنفاق، حيث تزايد اهتمام المستهلكين الأردنيين بالمنتجات المحلية نتيجة للصعوبات في الحصول على السلع المستوردة ورغبتهم في دعم الاقتصاد المحلي.</a:t>
            </a:r>
            <a:endParaRPr lang="en-US" dirty="0"/>
          </a:p>
        </p:txBody>
      </p:sp>
      <p:sp>
        <p:nvSpPr>
          <p:cNvPr id="5"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19786827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6632" y="2017322"/>
            <a:ext cx="8069239" cy="3930554"/>
          </a:xfrm>
        </p:spPr>
        <p:txBody>
          <a:bodyPr/>
          <a:lstStyle/>
          <a:p>
            <a:pPr algn="justLow"/>
            <a:r>
              <a:rPr lang="ar-JO" dirty="0"/>
              <a:t>توقعات ما بعد جائحة كورونا</a:t>
            </a:r>
            <a:endParaRPr lang="en-US" dirty="0"/>
          </a:p>
          <a:p>
            <a:pPr algn="justLow"/>
            <a:r>
              <a:rPr lang="ar-JO" dirty="0"/>
              <a:t>مع تعافي السياحة في الأردن بنسبة 87% من مستويات ما قبل الجائحة، يُتوقع أن يستمر هذا التعافي في الفترة المقبلة. و​من المتوقع أن تبلغ عائدات السياحة الدولية إلى 1.4 تريليون دولار أمريكي في عام 2023، ما يشكل حوالي 93% من 1.5 تريليون دولار أمريكي حققتها الوجهات في عام 2019. على الرغم من هذا التعافي، تظل المخاوف المتعلقة بالصحة والسلامة تؤثر على زمن التكيف مع أنماط ما قبل جائحة كورونا، ومن المرجح أن يظل الناس محافظين ويُفضلون البقاء في ديارهم.</a:t>
            </a:r>
            <a:endParaRPr lang="en-US" dirty="0"/>
          </a:p>
        </p:txBody>
      </p:sp>
      <p:sp>
        <p:nvSpPr>
          <p:cNvPr id="5"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417733162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6632" y="2017322"/>
            <a:ext cx="8069239" cy="3930554"/>
          </a:xfrm>
        </p:spPr>
        <p:txBody>
          <a:bodyPr/>
          <a:lstStyle/>
          <a:p>
            <a:pPr algn="justLow"/>
            <a:r>
              <a:rPr lang="ar-JO" dirty="0"/>
              <a:t>يركز تقرير "</a:t>
            </a:r>
            <a:r>
              <a:rPr lang="en-US" dirty="0"/>
              <a:t> Jordan Economic Monitor, Fall 2022 </a:t>
            </a:r>
            <a:r>
              <a:rPr lang="ar-JO" dirty="0"/>
              <a:t>"</a:t>
            </a:r>
            <a:r>
              <a:rPr lang="en-US" dirty="0"/>
              <a:t> </a:t>
            </a:r>
            <a:r>
              <a:rPr lang="ar-JO" dirty="0"/>
              <a:t>على أهمية اتخاذ إجراءات سريعة لحماية الفقراء والضعفاء، وضمان تقديم الخدمات الأساسية، وتعزيز النشاط الاقتصادي، والحفاظ على الاستثمار في رأس المال البشري. يعكس هذا تحديدا الدور المهم للإصلاحات والتدابير الاقتصادية المستدامة في دعم عملية التعافي وخلق فرص عمل مستدامة في ما بعد الأزمة.</a:t>
            </a:r>
            <a:endParaRPr lang="en-US" dirty="0"/>
          </a:p>
        </p:txBody>
      </p:sp>
      <p:sp>
        <p:nvSpPr>
          <p:cNvPr id="5"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21332937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dirty="0"/>
              <a:t>بعد تجاوز الأردن للأزمة، فقد شهد قطاع السياحة استعادة زخمة النجاح بشكل كبير. حيث وصل القطاع إلى أكثر من 85% من معدلات السياح والإيرادات التي تم تحقيقها في عام 2019 قبل انتشار جائحة كورونا. ويستعد الأردن لتحطيم الأرقام القياسية السياحية في عام 2023، وذلك بفضل الشراكات الجديدة مع شركات الطيران منخفضة التكلفة، واستراتيجية التسويق القوية، والبرامج المتنوعة والمتكاملة التي تقدم تجارب سياحية جديدة وتوسع جاذبية المملكة لقاعدة واسعة من العملاء.</a:t>
            </a:r>
            <a:endParaRPr lang="en-US" dirty="0"/>
          </a:p>
        </p:txBody>
      </p:sp>
      <p:sp>
        <p:nvSpPr>
          <p:cNvPr id="5"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31633262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0" y="1593425"/>
            <a:ext cx="6539153" cy="399149"/>
          </a:xfrm>
        </p:spPr>
        <p:txBody>
          <a:bodyPr/>
          <a:lstStyle/>
          <a:p>
            <a:r>
              <a:rPr lang="ar-SA" dirty="0"/>
              <a:t> الأثر الاقتصادي للسياحة وكورونا وما بعد كورونا</a:t>
            </a:r>
            <a:endParaRPr lang="en-US" dirty="0"/>
          </a:p>
        </p:txBody>
      </p:sp>
      <p:sp>
        <p:nvSpPr>
          <p:cNvPr id="3" name="Subtitle 2"/>
          <p:cNvSpPr>
            <a:spLocks noGrp="1"/>
          </p:cNvSpPr>
          <p:nvPr>
            <p:ph type="subTitle" idx="1"/>
          </p:nvPr>
        </p:nvSpPr>
        <p:spPr/>
        <p:txBody>
          <a:bodyPr/>
          <a:lstStyle/>
          <a:p>
            <a:pPr algn="justLow"/>
            <a:r>
              <a:rPr lang="en-US" dirty="0"/>
              <a:t> </a:t>
            </a:r>
            <a:r>
              <a:rPr lang="ar-JO" dirty="0"/>
              <a:t>يمكن القول إن الأردن نجح في تحقيق تقدم كبير في قطاع السياحة واستعادة ثقة السياح بأمانته وجاذبيته كوجهة سياحية. ومن المتوقع أن تستمر هذه الاتجاهات الإيجابية في تعزيز الوضع الاقتصادي والاجتماعي في المملكة. انتعاش قوي للسياحة في الأردن خلال عام 2023، حيث شهد الدخل السياحي ارتفاعًا بنسبة 84.5% خلال الأشهر الأربعة الأولى من العام، وزيادة بأكثر من 87% في عدد السياح القادمين إلى المملكة. وقد وصل عدد السياح إلى 1.95 مليون سائح خلال هذه الفترة. ومن المتوقع أن تحقق السياحة في الأردن مستويات قياسية مذهلة في عام 2023، ويعزى هذا الإنجاز إلى الحملات التسويقية المكثفة والشراكات مع شركات الطيران منخفضة التكلفة، وإطلاق استراتيجيات تسويقية قوية تقدم تجارب سياحية جديدة وتوسع جاذبية المملكة لعملاء أوسع. </a:t>
            </a:r>
            <a:endParaRPr lang="en-US" dirty="0"/>
          </a:p>
        </p:txBody>
      </p:sp>
    </p:spTree>
    <p:custDataLst>
      <p:tags r:id="rId1"/>
    </p:custDataLst>
    <p:extLst>
      <p:ext uri="{BB962C8B-B14F-4D97-AF65-F5344CB8AC3E}">
        <p14:creationId xmlns:p14="http://schemas.microsoft.com/office/powerpoint/2010/main" val="34866030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8040" y="2103205"/>
            <a:ext cx="8069239" cy="3930554"/>
          </a:xfrm>
        </p:spPr>
        <p:txBody>
          <a:bodyPr/>
          <a:lstStyle/>
          <a:p>
            <a:pPr algn="justLow"/>
            <a:r>
              <a:rPr lang="ar-JO" dirty="0"/>
              <a:t>كما أعطى دعم الطيران منخفض التكلفة دفعة قوية للسياحة الأردنية، مما ساهم في رفع مستوى عدد الزوار وزيادة الإيرادات السياحية. وتمتد رؤية الهيئة التنشيط للسياحة لعام 2023 إلى استهداف أسواق جديدة مع التركيز على الأسواق الآسيوية والتوجه نحو أسواق غير تقليدية. كما ركزت الحكومة على تطوير مهارات العاملين في قطاع السياحة والضيافة بهدف زيادة التوظيف وتحفيز الاستثمار في هذا القطاع.</a:t>
            </a:r>
            <a:endParaRPr lang="en-US" dirty="0"/>
          </a:p>
        </p:txBody>
      </p:sp>
      <p:sp>
        <p:nvSpPr>
          <p:cNvPr id="5" name="Title 1"/>
          <p:cNvSpPr txBox="1">
            <a:spLocks/>
          </p:cNvSpPr>
          <p:nvPr/>
        </p:nvSpPr>
        <p:spPr>
          <a:xfrm>
            <a:off x="-80921" y="1506432"/>
            <a:ext cx="8644701" cy="399149"/>
          </a:xfrm>
          <a:prstGeom prst="rect">
            <a:avLst/>
          </a:prstGeom>
        </p:spPr>
        <p:txBody>
          <a:bodyPr/>
          <a:lstStyle>
            <a:lvl1pPr algn="r" defTabSz="914400" rtl="1" eaLnBrk="1" latinLnBrk="0" hangingPunct="1">
              <a:lnSpc>
                <a:spcPct val="90000"/>
              </a:lnSpc>
              <a:spcBef>
                <a:spcPct val="0"/>
              </a:spcBef>
              <a:buNone/>
              <a:defRPr sz="2800" b="1" kern="1200">
                <a:solidFill>
                  <a:schemeClr val="tx1"/>
                </a:solidFill>
                <a:latin typeface="+mj-lt"/>
                <a:ea typeface="+mj-ea"/>
                <a:cs typeface="+mj-cs"/>
              </a:defRPr>
            </a:lvl1p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230452925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8040" y="2103205"/>
            <a:ext cx="8069239" cy="3930554"/>
          </a:xfrm>
        </p:spPr>
        <p:txBody>
          <a:bodyPr/>
          <a:lstStyle/>
          <a:p>
            <a:pPr algn="justLow"/>
            <a:r>
              <a:rPr lang="ar-JO" dirty="0"/>
              <a:t>بالنظر إلى الاستراتيجية الحالية لترويج السياحة في الأردن، تركز هيئة تنشيط السياحة الأردنية على تعزيز الأردن كوجهة سياحية عالمية. ​تهدف الاستراتيجية إلى تحقيق تحولات نوعية في قطاع السياحة، مستهدفةً أسواقًا جديدة وتؤكد على أهمية السياحة الدينية. من خلال الجهود المبذولة لجذب شركات الطيران ذات التكلفة المنخفضة، واعتماد استراتيجيات تسويقية قوية، وتقديم برامج متنوعة تقدم تجارب سياحية جديدة. كما تتضمن الاستراتيجية جهودًا لتعزيز السياحة التعليمية والمشاركة في جولات ترويجية في الخليج ومناطق أخرى حول العالم.</a:t>
            </a:r>
            <a:endParaRPr lang="en-US" dirty="0"/>
          </a:p>
        </p:txBody>
      </p:sp>
      <p:sp>
        <p:nvSpPr>
          <p:cNvPr id="5" name="Title 1"/>
          <p:cNvSpPr txBox="1">
            <a:spLocks/>
          </p:cNvSpPr>
          <p:nvPr/>
        </p:nvSpPr>
        <p:spPr>
          <a:xfrm>
            <a:off x="-80921" y="1506432"/>
            <a:ext cx="8644701" cy="399149"/>
          </a:xfrm>
          <a:prstGeom prst="rect">
            <a:avLst/>
          </a:prstGeom>
        </p:spPr>
        <p:txBody>
          <a:bodyPr/>
          <a:lstStyle>
            <a:lvl1pPr algn="r" defTabSz="914400" rtl="1" eaLnBrk="1" latinLnBrk="0" hangingPunct="1">
              <a:lnSpc>
                <a:spcPct val="90000"/>
              </a:lnSpc>
              <a:spcBef>
                <a:spcPct val="0"/>
              </a:spcBef>
              <a:buNone/>
              <a:defRPr sz="2800" b="1" kern="1200">
                <a:solidFill>
                  <a:schemeClr val="tx1"/>
                </a:solidFill>
                <a:latin typeface="+mj-lt"/>
                <a:ea typeface="+mj-ea"/>
                <a:cs typeface="+mj-cs"/>
              </a:defRPr>
            </a:lvl1p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3522346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5672" y="2216494"/>
            <a:ext cx="8069239" cy="3930554"/>
          </a:xfrm>
        </p:spPr>
        <p:txBody>
          <a:bodyPr/>
          <a:lstStyle/>
          <a:p>
            <a:pPr algn="justLow"/>
            <a:r>
              <a:rPr lang="ar-JO" dirty="0"/>
              <a:t>وبالإضافة إلى ذلك، تهدف الاستراتيجية إلى زيادة عدد السياح بحلول عام 2025 وتجاوز مستويات العام 2019، مع التركيز على خلق الطلب على منتجات السياحة في الأردن وعرضها كوجهة سياحية متميزة عالميًا.</a:t>
            </a:r>
            <a:endParaRPr lang="en-US" dirty="0"/>
          </a:p>
        </p:txBody>
      </p:sp>
      <p:sp>
        <p:nvSpPr>
          <p:cNvPr id="5" name="Title 1"/>
          <p:cNvSpPr txBox="1">
            <a:spLocks/>
          </p:cNvSpPr>
          <p:nvPr/>
        </p:nvSpPr>
        <p:spPr>
          <a:xfrm>
            <a:off x="-218485" y="1536781"/>
            <a:ext cx="8644701" cy="399149"/>
          </a:xfrm>
          <a:prstGeom prst="rect">
            <a:avLst/>
          </a:prstGeom>
        </p:spPr>
        <p:txBody>
          <a:bodyPr/>
          <a:lstStyle>
            <a:lvl1pPr algn="r" defTabSz="914400" rtl="1" eaLnBrk="1" latinLnBrk="0" hangingPunct="1">
              <a:lnSpc>
                <a:spcPct val="90000"/>
              </a:lnSpc>
              <a:spcBef>
                <a:spcPct val="0"/>
              </a:spcBef>
              <a:buNone/>
              <a:defRPr sz="2800" b="1" kern="1200">
                <a:solidFill>
                  <a:schemeClr val="tx1"/>
                </a:solidFill>
                <a:latin typeface="+mj-lt"/>
                <a:ea typeface="+mj-ea"/>
                <a:cs typeface="+mj-cs"/>
              </a:defRPr>
            </a:lvl1p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38729645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5672" y="2216494"/>
            <a:ext cx="8069239" cy="3930554"/>
          </a:xfrm>
        </p:spPr>
        <p:txBody>
          <a:bodyPr/>
          <a:lstStyle/>
          <a:p>
            <a:pPr algn="justLow"/>
            <a:r>
              <a:rPr lang="ar-JO" b="1" dirty="0"/>
              <a:t>التسويق للسياحة المستدامة والسياحة الدينية</a:t>
            </a:r>
            <a:r>
              <a:rPr lang="ar-JO" dirty="0"/>
              <a:t>:</a:t>
            </a:r>
            <a:endParaRPr lang="en-US" dirty="0"/>
          </a:p>
          <a:p>
            <a:pPr algn="justLow"/>
            <a:r>
              <a:rPr lang="ar-JO" dirty="0"/>
              <a:t>تبنت هيئة تنشيط السياحة الأردنية استراتيجية لتسويق السياحة المستدامة والبيئية والزراعية، مستفيدة من التنوع الطبيعي الذي تتمتع به الأردن. كما تضمنت الخطة الشاملة للسياحة الدينية تطوير السياحة الدينية المسيحية والإسلامية، وكذلك السياحة الثقافية والتاريخية، بالإضافة إلى السياحة المغامراتية. تركز الخطة على تحسين الخدمات المقدمة للزوار، وتعزيز البنية التحتية لمواقع السياحة، وتدريب وتأهيل العاملين في القطاع. كما تشمل الخطة الاهتمام بتطوير المواقع الأثرية لجذب السياح وإنشاء بوابة للسياحة الدينية كجزء من خطتها الشاملة.</a:t>
            </a:r>
            <a:endParaRPr lang="en-US" dirty="0"/>
          </a:p>
        </p:txBody>
      </p:sp>
      <p:sp>
        <p:nvSpPr>
          <p:cNvPr id="5" name="Title 1"/>
          <p:cNvSpPr txBox="1">
            <a:spLocks/>
          </p:cNvSpPr>
          <p:nvPr/>
        </p:nvSpPr>
        <p:spPr>
          <a:xfrm>
            <a:off x="-218485" y="1536781"/>
            <a:ext cx="8644701" cy="399149"/>
          </a:xfrm>
          <a:prstGeom prst="rect">
            <a:avLst/>
          </a:prstGeom>
        </p:spPr>
        <p:txBody>
          <a:bodyPr/>
          <a:lstStyle>
            <a:lvl1pPr algn="r" defTabSz="914400" rtl="1" eaLnBrk="1" latinLnBrk="0" hangingPunct="1">
              <a:lnSpc>
                <a:spcPct val="90000"/>
              </a:lnSpc>
              <a:spcBef>
                <a:spcPct val="0"/>
              </a:spcBef>
              <a:buNone/>
              <a:defRPr sz="2800" b="1" kern="1200">
                <a:solidFill>
                  <a:schemeClr val="tx1"/>
                </a:solidFill>
                <a:latin typeface="+mj-lt"/>
                <a:ea typeface="+mj-ea"/>
                <a:cs typeface="+mj-cs"/>
              </a:defRPr>
            </a:lvl1p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3832789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778" y="1328505"/>
            <a:ext cx="5922275" cy="399149"/>
          </a:xfrm>
        </p:spPr>
        <p:txBody>
          <a:bodyPr/>
          <a:lstStyle/>
          <a:p>
            <a:r>
              <a:rPr lang="ar-JO" dirty="0"/>
              <a:t>التطور التاريخي للسياحة</a:t>
            </a:r>
            <a:br>
              <a:rPr lang="ar-JO" dirty="0"/>
            </a:br>
            <a:endParaRPr lang="en-US" dirty="0"/>
          </a:p>
        </p:txBody>
      </p:sp>
      <p:sp>
        <p:nvSpPr>
          <p:cNvPr id="3" name="Subtitle 2"/>
          <p:cNvSpPr>
            <a:spLocks noGrp="1"/>
          </p:cNvSpPr>
          <p:nvPr>
            <p:ph type="subTitle" idx="1"/>
          </p:nvPr>
        </p:nvSpPr>
        <p:spPr>
          <a:xfrm>
            <a:off x="492943" y="1935397"/>
            <a:ext cx="8069239" cy="3930554"/>
          </a:xfrm>
        </p:spPr>
        <p:txBody>
          <a:bodyPr/>
          <a:lstStyle/>
          <a:p>
            <a:pPr algn="justLow"/>
            <a:r>
              <a:rPr lang="ar-SA" dirty="0"/>
              <a:t>ومن خلال التحولات الاقتصادية والاجتماعية في القرن الثامن عشر، نتيجة للثورة الصناعية، حدث تغير جذري في الحياة اليومية للناس. حيث حدث نزوح جماعي من المناطق الريفية إلى المدن الكبرى المتنامية، والتي كانت بحاجة إلى العمالة للصناعة الجديدة. وهذا أدى إلى ظهور طبقات اجتماعية جديدة وبداية توسع السفر والسياحة للطبقات الوسطى</a:t>
            </a:r>
            <a:r>
              <a:rPr lang="en-US" dirty="0"/>
              <a:t>.</a:t>
            </a:r>
          </a:p>
        </p:txBody>
      </p:sp>
    </p:spTree>
    <p:custDataLst>
      <p:tags r:id="rId1"/>
    </p:custDataLst>
    <p:extLst>
      <p:ext uri="{BB962C8B-B14F-4D97-AF65-F5344CB8AC3E}">
        <p14:creationId xmlns:p14="http://schemas.microsoft.com/office/powerpoint/2010/main" val="19411850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3480" y="1871018"/>
            <a:ext cx="8069239" cy="3930554"/>
          </a:xfrm>
        </p:spPr>
        <p:txBody>
          <a:bodyPr/>
          <a:lstStyle/>
          <a:p>
            <a:pPr algn="justLow"/>
            <a:r>
              <a:rPr lang="ar-JO" b="1" dirty="0"/>
              <a:t>الطلب المحلي على المواهب المتخصصة في القطاع السياحي</a:t>
            </a:r>
            <a:endParaRPr lang="en-US" b="1" dirty="0"/>
          </a:p>
          <a:p>
            <a:pPr algn="justLow"/>
            <a:r>
              <a:rPr lang="ar-JO" dirty="0"/>
              <a:t>تشمل الطلب المحلي على المواهب المتخصصة في قطاع السياحة مجموعة متنوعة من المجالات، منها الطلب على مهارات في صناعة الفنادق والضيافة، وخدمات التموين، ووكالات السفر والسياحة، وخدمات الإرشاد. بالإضافة إلى امتداد الطلب إلى تجارب السياحة المستدامة والبيئية، ما يعزز الحاجة إلى المواهب في هذه المجالات. يعتبر قطاع السياحة في الأردن بوابة لفرص العمل المحتملة ونمو اقتصادي، مما يوفر فرصاً في الأنشطة السياحية التقليدية والناشئة، والتي ستتطلب مواهب متخصصة.</a:t>
            </a:r>
            <a:endParaRPr lang="en-US" dirty="0"/>
          </a:p>
        </p:txBody>
      </p:sp>
      <p:sp>
        <p:nvSpPr>
          <p:cNvPr id="5" name="Title 1"/>
          <p:cNvSpPr>
            <a:spLocks noGrp="1"/>
          </p:cNvSpPr>
          <p:nvPr>
            <p:ph type="title"/>
          </p:nvPr>
        </p:nvSpPr>
        <p:spPr>
          <a:xfrm>
            <a:off x="0" y="1310203"/>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17202254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3480" y="1871018"/>
            <a:ext cx="8069239" cy="3930554"/>
          </a:xfrm>
        </p:spPr>
        <p:txBody>
          <a:bodyPr/>
          <a:lstStyle/>
          <a:p>
            <a:pPr algn="justLow"/>
            <a:r>
              <a:rPr lang="ar-JO" b="1" dirty="0"/>
              <a:t>التعاون مع شركات السفر لترويج التجارب المحلية</a:t>
            </a:r>
            <a:endParaRPr lang="en-US" b="1" dirty="0"/>
          </a:p>
          <a:p>
            <a:pPr algn="justLow"/>
            <a:r>
              <a:rPr lang="ar-JO" dirty="0"/>
              <a:t>علاوة على ذلك، تعمل هيئة تنشيط السياحة الأردنية مع شركات السفر مثل </a:t>
            </a:r>
            <a:r>
              <a:rPr lang="en-US" dirty="0"/>
              <a:t>Expedia </a:t>
            </a:r>
            <a:r>
              <a:rPr lang="ar-JO" dirty="0"/>
              <a:t>و </a:t>
            </a:r>
            <a:r>
              <a:rPr lang="en-US" dirty="0"/>
              <a:t>KAYAK </a:t>
            </a:r>
            <a:r>
              <a:rPr lang="ar-JO" dirty="0"/>
              <a:t>و </a:t>
            </a:r>
            <a:r>
              <a:rPr lang="en-US" dirty="0" err="1"/>
              <a:t>Tripadvisor</a:t>
            </a:r>
            <a:r>
              <a:rPr lang="en-US" dirty="0"/>
              <a:t> </a:t>
            </a:r>
            <a:r>
              <a:rPr lang="ar-JO" dirty="0"/>
              <a:t>وغيرها للترويج للمحتوى الذي يركز على التجارب المحلية، بهدف تعزيز السياحة العرضية وجذب المزيد من السياح إلى الأردن وتسليط الضوء على جاذبيتها كأفضل وجهة سياحية.</a:t>
            </a:r>
            <a:endParaRPr lang="en-US" dirty="0"/>
          </a:p>
        </p:txBody>
      </p:sp>
      <p:sp>
        <p:nvSpPr>
          <p:cNvPr id="5" name="Title 1"/>
          <p:cNvSpPr>
            <a:spLocks noGrp="1"/>
          </p:cNvSpPr>
          <p:nvPr>
            <p:ph type="title"/>
          </p:nvPr>
        </p:nvSpPr>
        <p:spPr>
          <a:xfrm>
            <a:off x="0" y="1310203"/>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2147922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dirty="0"/>
              <a:t>من خلال هذه التحليلات والخطط والاستراتيجيات، يمكن القول أن هيئة تنشيط السياحة الأردنية تسعى جاهدة لإبراز جمال الأردن وتنوعه كوجهة سياحية للعالم بما يتناسب مع التطلعات المستقبلية لتطوير القطاع السياحي.</a:t>
            </a:r>
            <a:endParaRPr lang="en-US" dirty="0"/>
          </a:p>
        </p:txBody>
      </p:sp>
      <p:sp>
        <p:nvSpPr>
          <p:cNvPr id="5" name="Title 1"/>
          <p:cNvSpPr>
            <a:spLocks noGrp="1"/>
          </p:cNvSpPr>
          <p:nvPr>
            <p:ph type="title"/>
          </p:nvPr>
        </p:nvSpPr>
        <p:spPr>
          <a:xfrm>
            <a:off x="89012" y="1593425"/>
            <a:ext cx="8644701" cy="399149"/>
          </a:xfrm>
        </p:spPr>
        <p:txBody>
          <a:bodyPr/>
          <a:lstStyle/>
          <a:p>
            <a:r>
              <a:rPr lang="ar-SA" dirty="0"/>
              <a:t> الأثر الاقتصادي للسياحة و</a:t>
            </a:r>
            <a:r>
              <a:rPr lang="ar-JO" dirty="0"/>
              <a:t>جائحة </a:t>
            </a:r>
            <a:r>
              <a:rPr lang="ar-SA" dirty="0"/>
              <a:t>كورونا وما بعد</a:t>
            </a:r>
            <a:r>
              <a:rPr lang="ar-JO" dirty="0"/>
              <a:t> جائحة</a:t>
            </a:r>
            <a:r>
              <a:rPr lang="ar-SA" dirty="0"/>
              <a:t> كورونا</a:t>
            </a:r>
            <a:endParaRPr lang="en-US" dirty="0"/>
          </a:p>
        </p:txBody>
      </p:sp>
    </p:spTree>
    <p:custDataLst>
      <p:tags r:id="rId1"/>
    </p:custDataLst>
    <p:extLst>
      <p:ext uri="{BB962C8B-B14F-4D97-AF65-F5344CB8AC3E}">
        <p14:creationId xmlns:p14="http://schemas.microsoft.com/office/powerpoint/2010/main" val="1033160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3040205"/>
            <a:ext cx="6110785" cy="597255"/>
          </a:xfrm>
        </p:spPr>
        <p:txBody>
          <a:bodyPr/>
          <a:lstStyle/>
          <a:p>
            <a:pPr>
              <a:lnSpc>
                <a:spcPct val="150000"/>
              </a:lnSpc>
            </a:pPr>
            <a:r>
              <a:rPr lang="ar-SA" sz="3600" dirty="0"/>
              <a:t>الوحدة الثامنة</a:t>
            </a:r>
            <a:r>
              <a:rPr lang="en-US" sz="3600" dirty="0"/>
              <a:t>: </a:t>
            </a:r>
            <a:r>
              <a:rPr lang="ar-JO" sz="3600" dirty="0"/>
              <a:t> </a:t>
            </a:r>
            <a:br>
              <a:rPr lang="ar-JO" sz="3600" dirty="0"/>
            </a:br>
            <a:r>
              <a:rPr lang="ar-JO" sz="3600" dirty="0"/>
              <a:t>التسويق السياحي في الأردن </a:t>
            </a:r>
            <a:endParaRPr lang="en-US" sz="3600" dirty="0"/>
          </a:p>
        </p:txBody>
      </p:sp>
    </p:spTree>
    <p:custDataLst>
      <p:tags r:id="rId1"/>
    </p:custDataLst>
    <p:extLst>
      <p:ext uri="{BB962C8B-B14F-4D97-AF65-F5344CB8AC3E}">
        <p14:creationId xmlns:p14="http://schemas.microsoft.com/office/powerpoint/2010/main" val="29772580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b="1" dirty="0"/>
              <a:t>التسويق السياحي</a:t>
            </a:r>
            <a:endParaRPr lang="en-US" dirty="0"/>
          </a:p>
          <a:p>
            <a:pPr algn="justLow"/>
            <a:r>
              <a:rPr lang="ar-JO" dirty="0"/>
              <a:t>​يعد التسويق السياحي من العناصر الأساسية في تطوير الاقتصاد وتعزيز العلاقات الدولية من خلال الترويج للوجهات السياحية والخدمات المتعلقة بها. يتضمن التسويق السياحي ترويج الوجهات والخدمات السياحية مثل الفنادق والمطاعم والجولات باستخدام مجموعة من الاستراتيجيات وتكتيكات التسويق. كما يركز على فهم احتياجات ورغبات السياح ويشمل الجهود المستمرة للشركات والأفراد لتحقيق التبادلات التسويقية، مع مراعاة العوامل الأربعة لمزيج التسويق السياحي: المنتج، والسعر، والمكان، والترويج.</a:t>
            </a:r>
            <a:endParaRPr lang="en-US" dirty="0"/>
          </a:p>
        </p:txBody>
      </p:sp>
    </p:spTree>
    <p:custDataLst>
      <p:tags r:id="rId1"/>
    </p:custDataLst>
    <p:extLst>
      <p:ext uri="{BB962C8B-B14F-4D97-AF65-F5344CB8AC3E}">
        <p14:creationId xmlns:p14="http://schemas.microsoft.com/office/powerpoint/2010/main" val="2246746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التسويق السياحي</a:t>
            </a:r>
            <a:endParaRPr lang="en-US" dirty="0"/>
          </a:p>
        </p:txBody>
      </p:sp>
      <p:sp>
        <p:nvSpPr>
          <p:cNvPr id="3" name="Subtitle 2"/>
          <p:cNvSpPr>
            <a:spLocks noGrp="1"/>
          </p:cNvSpPr>
          <p:nvPr>
            <p:ph type="subTitle" idx="1"/>
          </p:nvPr>
        </p:nvSpPr>
        <p:spPr/>
        <p:txBody>
          <a:bodyPr/>
          <a:lstStyle/>
          <a:p>
            <a:pPr algn="justLow"/>
            <a:r>
              <a:rPr lang="ar-JO" dirty="0"/>
              <a:t>ويشمل أيضاً إعداد استراتيجية تسويقية محددة، وتحديد الزائر المثالي، ووضع أهداف، وفحص الأصول الحالية، وتحديد تكتيكات التسويق. ومن المهم أيضاً استخدام بعض الاستراتيجيات التسويقية الرئيسية لتحقيق النجاح في مجال التسويق السياحي، ومنها التركيز على نقاط البيع الفريدة لتمييز وجهتك، واستهداف جمهور معين واستخدام البيانات للتحليل، واستخدام الذكاء الاصطناعي لتجارب شخصية، وتقديم خدمة على مدار الساعة عبر الدردشة الآلية والتركيز على البحث الصوتي وتخصيص المحتوى له. </a:t>
            </a:r>
          </a:p>
        </p:txBody>
      </p:sp>
    </p:spTree>
    <p:custDataLst>
      <p:tags r:id="rId1"/>
    </p:custDataLst>
    <p:extLst>
      <p:ext uri="{BB962C8B-B14F-4D97-AF65-F5344CB8AC3E}">
        <p14:creationId xmlns:p14="http://schemas.microsoft.com/office/powerpoint/2010/main" val="6965429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التسويق السياحي</a:t>
            </a:r>
            <a:endParaRPr lang="en-US" dirty="0"/>
          </a:p>
        </p:txBody>
      </p:sp>
      <p:sp>
        <p:nvSpPr>
          <p:cNvPr id="3" name="Subtitle 2"/>
          <p:cNvSpPr>
            <a:spLocks noGrp="1"/>
          </p:cNvSpPr>
          <p:nvPr>
            <p:ph type="subTitle" idx="1"/>
          </p:nvPr>
        </p:nvSpPr>
        <p:spPr/>
        <p:txBody>
          <a:bodyPr/>
          <a:lstStyle/>
          <a:p>
            <a:pPr algn="justLow"/>
            <a:r>
              <a:rPr lang="ar-JO" dirty="0"/>
              <a:t>وتهدف هذه الاستراتيجيات إلى تعزيز رؤية الوجهات السياحية وجعلها أكثر جاذبية. بالإضافة إلى استغلال التسويق الإلكتروني، ووسائل التواصل الاجتماعي، وجولات الواقع الافتراضي، والاعتبارات الأخلاقية كمكونات أساسية لاستراتيجيات التسويق السياحي الناجحة.</a:t>
            </a:r>
            <a:endParaRPr lang="en-US" dirty="0"/>
          </a:p>
        </p:txBody>
      </p:sp>
    </p:spTree>
    <p:custDataLst>
      <p:tags r:id="rId1"/>
    </p:custDataLst>
    <p:extLst>
      <p:ext uri="{BB962C8B-B14F-4D97-AF65-F5344CB8AC3E}">
        <p14:creationId xmlns:p14="http://schemas.microsoft.com/office/powerpoint/2010/main" val="10995337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التسويق السياحي</a:t>
            </a:r>
            <a:endParaRPr lang="en-US" dirty="0"/>
          </a:p>
        </p:txBody>
      </p:sp>
      <p:sp>
        <p:nvSpPr>
          <p:cNvPr id="3" name="Subtitle 2"/>
          <p:cNvSpPr>
            <a:spLocks noGrp="1"/>
          </p:cNvSpPr>
          <p:nvPr>
            <p:ph type="subTitle" idx="1"/>
          </p:nvPr>
        </p:nvSpPr>
        <p:spPr>
          <a:xfrm>
            <a:off x="535672" y="2208402"/>
            <a:ext cx="8069239" cy="3930554"/>
          </a:xfrm>
        </p:spPr>
        <p:txBody>
          <a:bodyPr/>
          <a:lstStyle/>
          <a:p>
            <a:pPr algn="justLow"/>
            <a:r>
              <a:rPr lang="ar-JO" dirty="0"/>
              <a:t>يُشير المزيج التسويقي إلى مجموعة القرارات والأدوات التي تستخدمها الشركات لتحقيق أهدافها التسويقية. ويتكون المزيج التسويقي الرئيسي من "المنتج" </a:t>
            </a:r>
            <a:r>
              <a:rPr lang="en-US" dirty="0"/>
              <a:t>Product)</a:t>
            </a:r>
            <a:r>
              <a:rPr lang="ar-JO" dirty="0"/>
              <a:t>)، "السعر </a:t>
            </a:r>
            <a:r>
              <a:rPr lang="en-US" dirty="0"/>
              <a:t>Price)</a:t>
            </a:r>
            <a:r>
              <a:rPr lang="ar-JO" dirty="0"/>
              <a:t>)، "التوزيع" </a:t>
            </a:r>
            <a:r>
              <a:rPr lang="en-US" dirty="0"/>
              <a:t>Place)</a:t>
            </a:r>
            <a:r>
              <a:rPr lang="ar-JO" dirty="0"/>
              <a:t>)، و"الترويج" </a:t>
            </a:r>
            <a:r>
              <a:rPr lang="en-US" dirty="0"/>
              <a:t>Promotion)</a:t>
            </a:r>
            <a:r>
              <a:rPr lang="ar-JO" dirty="0"/>
              <a:t>)، وتُعتبر هذه الأربعة عناصر الأساسية في إدارة التسويق. يكون التركيز على كل عنصر من هذه العناصر مهمًا لتحقيق النجاح في التسويق وزيادة مبيعات المنتجات أو الخدمات. ويتطلب تطبيق المزيج التسويقي فهماً عميقاً لاحتياجات ورغبات العملاء وقدرات الشركة على تلبية تلك الاحتياجات والرغبات بشكل فعال وربحي.</a:t>
            </a:r>
          </a:p>
          <a:p>
            <a:pPr algn="justLow"/>
            <a:endParaRPr lang="en-US" dirty="0"/>
          </a:p>
          <a:p>
            <a:pPr algn="justLow"/>
            <a:endParaRPr lang="en-US" dirty="0"/>
          </a:p>
        </p:txBody>
      </p:sp>
    </p:spTree>
    <p:custDataLst>
      <p:tags r:id="rId1"/>
    </p:custDataLst>
    <p:extLst>
      <p:ext uri="{BB962C8B-B14F-4D97-AF65-F5344CB8AC3E}">
        <p14:creationId xmlns:p14="http://schemas.microsoft.com/office/powerpoint/2010/main" val="107372293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التسويق السياحي</a:t>
            </a:r>
            <a:endParaRPr lang="en-US" dirty="0"/>
          </a:p>
        </p:txBody>
      </p:sp>
      <p:sp>
        <p:nvSpPr>
          <p:cNvPr id="3" name="Subtitle 2"/>
          <p:cNvSpPr>
            <a:spLocks noGrp="1"/>
          </p:cNvSpPr>
          <p:nvPr>
            <p:ph type="subTitle" idx="1"/>
          </p:nvPr>
        </p:nvSpPr>
        <p:spPr>
          <a:xfrm>
            <a:off x="535672" y="2208402"/>
            <a:ext cx="8069239" cy="3930554"/>
          </a:xfrm>
        </p:spPr>
        <p:txBody>
          <a:bodyPr/>
          <a:lstStyle/>
          <a:p>
            <a:pPr algn="justLow"/>
            <a:r>
              <a:rPr lang="ar-JO" b="1" dirty="0"/>
              <a:t>المزيج التسويقي واستخدام العناصر لتحقيق أهداف التسويق</a:t>
            </a:r>
            <a:endParaRPr lang="en-US" b="1" dirty="0"/>
          </a:p>
          <a:p>
            <a:pPr algn="justLow"/>
            <a:r>
              <a:rPr lang="ar-JO" dirty="0"/>
              <a:t>يتكون المزيج التسويقي الرئيسي من أربعة عناصر أساسية هي "المنتج"، "السعر"، "التوزيع"، و "الترويج". سنستعرض فيما يلي كيف يمكن استخدام كل عنصر من هذه العناصر لتحقيق أهداف التسويق.</a:t>
            </a:r>
            <a:endParaRPr lang="en-US" dirty="0"/>
          </a:p>
          <a:p>
            <a:pPr algn="justLow"/>
            <a:endParaRPr lang="en-US" dirty="0"/>
          </a:p>
        </p:txBody>
      </p:sp>
    </p:spTree>
    <p:custDataLst>
      <p:tags r:id="rId1"/>
    </p:custDataLst>
    <p:extLst>
      <p:ext uri="{BB962C8B-B14F-4D97-AF65-F5344CB8AC3E}">
        <p14:creationId xmlns:p14="http://schemas.microsoft.com/office/powerpoint/2010/main" val="148567411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التسويق السياحي</a:t>
            </a:r>
            <a:endParaRPr lang="en-US" dirty="0"/>
          </a:p>
        </p:txBody>
      </p:sp>
      <p:sp>
        <p:nvSpPr>
          <p:cNvPr id="3" name="Subtitle 2"/>
          <p:cNvSpPr>
            <a:spLocks noGrp="1"/>
          </p:cNvSpPr>
          <p:nvPr>
            <p:ph type="subTitle" idx="1"/>
          </p:nvPr>
        </p:nvSpPr>
        <p:spPr>
          <a:xfrm>
            <a:off x="495212" y="2224586"/>
            <a:ext cx="8069239" cy="3930554"/>
          </a:xfrm>
        </p:spPr>
        <p:txBody>
          <a:bodyPr/>
          <a:lstStyle/>
          <a:p>
            <a:pPr algn="justLow"/>
            <a:r>
              <a:rPr lang="ar-JO" dirty="0"/>
              <a:t>1. العنصر: المنتج </a:t>
            </a:r>
            <a:r>
              <a:rPr lang="en-US" dirty="0"/>
              <a:t>Product)</a:t>
            </a:r>
            <a:r>
              <a:rPr lang="ar-JO" dirty="0"/>
              <a:t>)</a:t>
            </a:r>
            <a:endParaRPr lang="en-US" dirty="0"/>
          </a:p>
          <a:p>
            <a:pPr algn="justLow"/>
            <a:r>
              <a:rPr lang="ar-JO" dirty="0"/>
              <a:t>يمكن استخدام هذا العنصر لتحقيق أهداف التسويق من خلال التركيز على تطوير منتج يلبي احتياجات المستهلكين، ويميزه عن المنافسين، ويقدم قيمة مضافة. ويتضمن ذلك النظر الدقيق في تصميم المنتج، والميزات، والجودة، والتغليف، والعلامة التجارية لجذب الزبائن المستهدفين وبناء الولاء تجاه العلامة التجارية. بالإضافة إلى ذلك، يمكن أيضاً تحقيق أهداف التسويق من خلال إطلاق خطوط منتجات جديدة، أو تحسين المنتجات الحالية، أو تخصيص المنتجات استناداً إلى مطالب السوق.</a:t>
            </a:r>
            <a:endParaRPr lang="en-US" dirty="0"/>
          </a:p>
        </p:txBody>
      </p:sp>
    </p:spTree>
    <p:custDataLst>
      <p:tags r:id="rId1"/>
    </p:custDataLst>
    <p:extLst>
      <p:ext uri="{BB962C8B-B14F-4D97-AF65-F5344CB8AC3E}">
        <p14:creationId xmlns:p14="http://schemas.microsoft.com/office/powerpoint/2010/main" val="26598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778" y="1328505"/>
            <a:ext cx="5922275" cy="399149"/>
          </a:xfrm>
        </p:spPr>
        <p:txBody>
          <a:bodyPr/>
          <a:lstStyle/>
          <a:p>
            <a:r>
              <a:rPr lang="ar-JO" dirty="0"/>
              <a:t>التطور التاريخي للسياحة</a:t>
            </a:r>
            <a:br>
              <a:rPr lang="ar-JO" dirty="0"/>
            </a:br>
            <a:endParaRPr lang="en-US" dirty="0"/>
          </a:p>
        </p:txBody>
      </p:sp>
      <p:sp>
        <p:nvSpPr>
          <p:cNvPr id="3" name="Subtitle 2"/>
          <p:cNvSpPr>
            <a:spLocks noGrp="1"/>
          </p:cNvSpPr>
          <p:nvPr>
            <p:ph type="subTitle" idx="1"/>
          </p:nvPr>
        </p:nvSpPr>
        <p:spPr>
          <a:xfrm>
            <a:off x="492943" y="1935397"/>
            <a:ext cx="8069239" cy="3930554"/>
          </a:xfrm>
        </p:spPr>
        <p:txBody>
          <a:bodyPr/>
          <a:lstStyle/>
          <a:p>
            <a:pPr algn="justLow"/>
            <a:r>
              <a:rPr lang="ar-SA" dirty="0"/>
              <a:t>وكانت التطورات في مجال النقل أيضًا أساسية في تطور السياحة. ساهمت التحسينات في نقل البضائع والركاب في ولادة وسائل الترفيه وأشكال جديدة من الترفيه والسفر. كان الناس يسافرون بشكل رئيسي بالقطار، مستفيدين من حقيقة أن شبكات السكك الحديدية تربط الوجهات في أوروبا وأجزاء أخرى من العالم</a:t>
            </a:r>
            <a:r>
              <a:rPr lang="en-US" dirty="0"/>
              <a:t>.</a:t>
            </a:r>
            <a:endParaRPr lang="ar-JO" dirty="0"/>
          </a:p>
          <a:p>
            <a:pPr algn="justLow"/>
            <a:endParaRPr lang="en-US" dirty="0"/>
          </a:p>
          <a:p>
            <a:pPr algn="justLow"/>
            <a:r>
              <a:rPr lang="ar-SA" dirty="0"/>
              <a:t>شهد القرن التاسع عشر إنشاء أولى وكالات السفر. كان أحد الرواد هو توماس كوك آند سون، الذي كان أول من قدم الرحلات والعطلات للمجموعات، والتي تشمل النقل والإقامة وتذاكر الطعام، مما جعل التكاليف أرخص. سيكون هذا هو أصل ما نعرفه الآن باسم عروض العطلات</a:t>
            </a:r>
            <a:r>
              <a:rPr lang="en-US" dirty="0"/>
              <a:t>.</a:t>
            </a:r>
          </a:p>
        </p:txBody>
      </p:sp>
    </p:spTree>
    <p:custDataLst>
      <p:tags r:id="rId1"/>
    </p:custDataLst>
    <p:extLst>
      <p:ext uri="{BB962C8B-B14F-4D97-AF65-F5344CB8AC3E}">
        <p14:creationId xmlns:p14="http://schemas.microsoft.com/office/powerpoint/2010/main" val="15257823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التسويق السياحي</a:t>
            </a:r>
            <a:endParaRPr lang="en-US" dirty="0"/>
          </a:p>
        </p:txBody>
      </p:sp>
      <p:sp>
        <p:nvSpPr>
          <p:cNvPr id="3" name="Subtitle 2"/>
          <p:cNvSpPr>
            <a:spLocks noGrp="1"/>
          </p:cNvSpPr>
          <p:nvPr>
            <p:ph type="subTitle" idx="1"/>
          </p:nvPr>
        </p:nvSpPr>
        <p:spPr>
          <a:xfrm>
            <a:off x="559948" y="2216494"/>
            <a:ext cx="8069239" cy="3930554"/>
          </a:xfrm>
        </p:spPr>
        <p:txBody>
          <a:bodyPr/>
          <a:lstStyle/>
          <a:p>
            <a:pPr algn="justLow"/>
            <a:r>
              <a:rPr lang="en-US" dirty="0"/>
              <a:t> </a:t>
            </a:r>
            <a:r>
              <a:rPr lang="ar-JO" dirty="0"/>
              <a:t>2. العنصر: السعر </a:t>
            </a:r>
            <a:r>
              <a:rPr lang="en-US" dirty="0"/>
              <a:t>Price)</a:t>
            </a:r>
            <a:r>
              <a:rPr lang="ar-JO" dirty="0"/>
              <a:t>)</a:t>
            </a:r>
            <a:endParaRPr lang="en-US" dirty="0"/>
          </a:p>
          <a:p>
            <a:pPr algn="justLow"/>
            <a:r>
              <a:rPr lang="ar-JO" dirty="0"/>
              <a:t>يمكن استخدام عنصر السعر لتحقيق أهداف التسويق من خلال تنفيذ استراتيجيات تسعير فعّالة. ويشمل ذلك تحديد التسعير الأمثل للمنتج أو الخدمة لجذب العملاء، وزيادة المبيعات، وتحقيق أقصى قدر من الربحية. ويمكن أيضًا تعديل الأسعار استنادًا إلى الطلب في السوق، والمنافسة، وشرائح العملاء المستهدفة للحفاظ على تفوق تنافسي. بالإضافة إلى ذلك، يمكن أن يسهم السعر الاستراتيجي في بناء قيمة العلامة التجارية المدركة وتحديد موقعها في السوق، داعماً بذلك لأهداف التسويق العامة.</a:t>
            </a:r>
            <a:endParaRPr lang="en-US" dirty="0"/>
          </a:p>
        </p:txBody>
      </p:sp>
    </p:spTree>
    <p:custDataLst>
      <p:tags r:id="rId1"/>
    </p:custDataLst>
    <p:extLst>
      <p:ext uri="{BB962C8B-B14F-4D97-AF65-F5344CB8AC3E}">
        <p14:creationId xmlns:p14="http://schemas.microsoft.com/office/powerpoint/2010/main" val="352631555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640372"/>
            <a:ext cx="5922275" cy="399149"/>
          </a:xfrm>
        </p:spPr>
        <p:txBody>
          <a:bodyPr/>
          <a:lstStyle/>
          <a:p>
            <a:r>
              <a:rPr lang="ar-JO" dirty="0"/>
              <a:t>التسويق السياحي</a:t>
            </a:r>
            <a:endParaRPr lang="en-US" dirty="0"/>
          </a:p>
        </p:txBody>
      </p:sp>
      <p:sp>
        <p:nvSpPr>
          <p:cNvPr id="3" name="Subtitle 2"/>
          <p:cNvSpPr>
            <a:spLocks noGrp="1"/>
          </p:cNvSpPr>
          <p:nvPr>
            <p:ph type="subTitle" idx="1"/>
          </p:nvPr>
        </p:nvSpPr>
        <p:spPr/>
        <p:txBody>
          <a:bodyPr/>
          <a:lstStyle/>
          <a:p>
            <a:pPr algn="justLow"/>
            <a:r>
              <a:rPr lang="ar-JO" dirty="0"/>
              <a:t>3. العنصر: التوزيع </a:t>
            </a:r>
            <a:r>
              <a:rPr lang="en-US" dirty="0"/>
              <a:t>Place)</a:t>
            </a:r>
            <a:r>
              <a:rPr lang="ar-JO" dirty="0"/>
              <a:t>)</a:t>
            </a:r>
            <a:endParaRPr lang="en-US" dirty="0"/>
          </a:p>
          <a:p>
            <a:pPr algn="justLow"/>
            <a:r>
              <a:rPr lang="ar-JO" dirty="0"/>
              <a:t>يمكن استخدام عنصر التوزيع في المزيج التسويقي لتحقيق أهداف التسويق من خلال ضمان إتاحة المنتج وتوفره للسوق المستهدف. وينطوي ذلك على قرارات استراتيجية بخصوص قنوات التوزيع، مثل البيع المباشر، وتجار الجملة، والتجزئة، ومنصات التجارة الإلكترونية، للوصول بفعالية إلى الزبائن المحتملين. بالإضافة إلى ذلك، يسهم إدارة الخدمات اللوجستية، والمخزون، والنقل بشكلٍ مثلى في تلبية طلب المستهلكين وتعزيز رضا الزبائن. ومن خلال الاستفادة الفعالة من عنصر التوزيع، يمكن للشركات توسيع نطاق سوقها، وتحسين راحة الزبائن، وبالتالي زيادة المبيعات.</a:t>
            </a:r>
            <a:endParaRPr lang="en-US" dirty="0"/>
          </a:p>
        </p:txBody>
      </p:sp>
    </p:spTree>
    <p:custDataLst>
      <p:tags r:id="rId1"/>
    </p:custDataLst>
    <p:extLst>
      <p:ext uri="{BB962C8B-B14F-4D97-AF65-F5344CB8AC3E}">
        <p14:creationId xmlns:p14="http://schemas.microsoft.com/office/powerpoint/2010/main" val="29596878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820" y="1623385"/>
            <a:ext cx="5922275" cy="399149"/>
          </a:xfrm>
        </p:spPr>
        <p:txBody>
          <a:bodyPr/>
          <a:lstStyle/>
          <a:p>
            <a:r>
              <a:rPr lang="ar-JO" dirty="0"/>
              <a:t>التسويق السياحي</a:t>
            </a:r>
            <a:endParaRPr lang="en-US" dirty="0"/>
          </a:p>
        </p:txBody>
      </p:sp>
      <p:sp>
        <p:nvSpPr>
          <p:cNvPr id="3" name="Subtitle 2"/>
          <p:cNvSpPr>
            <a:spLocks noGrp="1"/>
          </p:cNvSpPr>
          <p:nvPr>
            <p:ph type="subTitle" idx="1"/>
          </p:nvPr>
        </p:nvSpPr>
        <p:spPr>
          <a:xfrm>
            <a:off x="551856" y="2167941"/>
            <a:ext cx="8069239" cy="3930554"/>
          </a:xfrm>
        </p:spPr>
        <p:txBody>
          <a:bodyPr/>
          <a:lstStyle/>
          <a:p>
            <a:pPr algn="justLow"/>
            <a:r>
              <a:rPr lang="ar-JO" dirty="0"/>
              <a:t>4. العنصر: الترويج </a:t>
            </a:r>
            <a:r>
              <a:rPr lang="en-US" dirty="0"/>
              <a:t>Promotion)</a:t>
            </a:r>
            <a:r>
              <a:rPr lang="ar-JO" dirty="0"/>
              <a:t>)</a:t>
            </a:r>
            <a:endParaRPr lang="en-US" dirty="0"/>
          </a:p>
          <a:p>
            <a:pPr algn="justLow"/>
            <a:r>
              <a:rPr lang="ar-JO" dirty="0"/>
              <a:t>يمكن استخدام الترويج لتحقيق أهداف التسويق من خلال إيجاد الوعي حول المنتج أو الخدمة، وإقناع الجمهور المستهدف بالشراء، وبالنهاية تعزيز سمعة العلامة التجارية. ويشمل ذلك مختلف الأنشطة الترويجية مثل الإعلان، والبيع الشخصي، وتعزيز المبيعات، والعلاقات العامة لنقل قيمة الاقتراح للعملاء بشكلٍ فعّال. ومن خلال استخدام الترويج بشكل استراتيجي، يمكن للشركات التأثير في سلوك المستهلكين، وتمييز العرض عن منافسيه، وبالتالي دفع المبيعات.</a:t>
            </a:r>
            <a:endParaRPr lang="en-US" dirty="0"/>
          </a:p>
          <a:p>
            <a:pPr algn="justLow"/>
            <a:r>
              <a:rPr lang="ar-JO" dirty="0"/>
              <a:t>​باختصار، فإن فهم عميق لاحتياجات العملاء وقدرة الشركة على تلبية تلك الاحتياجات والرغبات بشكل فعّال وربحي يعتبر أساسياً لتطبيق المزيج التسويقي بشكل فعّال بهدف تحقيق الأهداف التسويقية وزيادة مبيعات المنتجات أو الخدمات.</a:t>
            </a:r>
            <a:endParaRPr lang="en-US" dirty="0"/>
          </a:p>
        </p:txBody>
      </p:sp>
    </p:spTree>
    <p:custDataLst>
      <p:tags r:id="rId1"/>
    </p:custDataLst>
    <p:extLst>
      <p:ext uri="{BB962C8B-B14F-4D97-AF65-F5344CB8AC3E}">
        <p14:creationId xmlns:p14="http://schemas.microsoft.com/office/powerpoint/2010/main" val="26359133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652108"/>
            <a:ext cx="5922275" cy="399149"/>
          </a:xfrm>
        </p:spPr>
        <p:txBody>
          <a:bodyPr/>
          <a:lstStyle/>
          <a:p>
            <a:r>
              <a:rPr lang="ar-JO" dirty="0"/>
              <a:t>التسويق السياحي</a:t>
            </a:r>
            <a:endParaRPr lang="en-US" dirty="0"/>
          </a:p>
        </p:txBody>
      </p:sp>
      <p:sp>
        <p:nvSpPr>
          <p:cNvPr id="3" name="Subtitle 2"/>
          <p:cNvSpPr>
            <a:spLocks noGrp="1"/>
          </p:cNvSpPr>
          <p:nvPr>
            <p:ph type="subTitle" idx="1"/>
          </p:nvPr>
        </p:nvSpPr>
        <p:spPr>
          <a:xfrm>
            <a:off x="535672" y="2167942"/>
            <a:ext cx="8069239" cy="3930554"/>
          </a:xfrm>
        </p:spPr>
        <p:txBody>
          <a:bodyPr/>
          <a:lstStyle/>
          <a:p>
            <a:pPr algn="justLow"/>
            <a:r>
              <a:rPr lang="ar-JO" dirty="0"/>
              <a:t>العناصر الإضافية التي تمت إضافتها إلى المزيج التسويقي الأصلي الذي يتكون من 4</a:t>
            </a:r>
            <a:r>
              <a:rPr lang="en-US" dirty="0"/>
              <a:t>P's </a:t>
            </a:r>
            <a:r>
              <a:rPr lang="ar-JO" dirty="0"/>
              <a:t> ليصبح 7</a:t>
            </a:r>
            <a:r>
              <a:rPr lang="en-US" dirty="0"/>
              <a:t>P's </a:t>
            </a:r>
            <a:r>
              <a:rPr lang="ar-JO" dirty="0"/>
              <a:t>هي:</a:t>
            </a:r>
            <a:endParaRPr lang="en-US" dirty="0"/>
          </a:p>
          <a:p>
            <a:pPr marL="342900" indent="-342900" algn="justLow">
              <a:buFont typeface="Arial" panose="020B0604020202020204" pitchFamily="34" charset="0"/>
              <a:buChar char="•"/>
            </a:pPr>
            <a:r>
              <a:rPr lang="ar-JO" dirty="0"/>
              <a:t>الأدلة الفعلية </a:t>
            </a:r>
            <a:r>
              <a:rPr lang="en-US" dirty="0"/>
              <a:t>physical evidence</a:t>
            </a:r>
            <a:r>
              <a:rPr lang="ar-JO" dirty="0"/>
              <a:t>: وتشير إلى الدلائل الملموسة على جودة المنتج أو الخدمة مثل العلامة التجارية والتصميم.</a:t>
            </a:r>
            <a:endParaRPr lang="en-US" dirty="0"/>
          </a:p>
          <a:p>
            <a:pPr marL="342900" indent="-342900" algn="justLow">
              <a:buFont typeface="Arial" panose="020B0604020202020204" pitchFamily="34" charset="0"/>
              <a:buChar char="•"/>
            </a:pPr>
            <a:r>
              <a:rPr lang="ar-JO" dirty="0"/>
              <a:t>الناس </a:t>
            </a:r>
            <a:r>
              <a:rPr lang="en-US" dirty="0"/>
              <a:t> people</a:t>
            </a:r>
            <a:r>
              <a:rPr lang="ar-JO" dirty="0"/>
              <a:t>: وتركز على العنصر البشري في عملية التسويق بما في ذلك الموظفين والعملاء والعلاقات الإنسانية.</a:t>
            </a:r>
            <a:endParaRPr lang="en-US" dirty="0"/>
          </a:p>
          <a:p>
            <a:pPr marL="342900" indent="-342900" algn="justLow">
              <a:buFont typeface="Arial" panose="020B0604020202020204" pitchFamily="34" charset="0"/>
              <a:buChar char="•"/>
            </a:pPr>
            <a:r>
              <a:rPr lang="ar-JO" dirty="0"/>
              <a:t>العمليات </a:t>
            </a:r>
            <a:r>
              <a:rPr lang="en-US" dirty="0"/>
              <a:t>processes </a:t>
            </a:r>
            <a:r>
              <a:rPr lang="ar-JO" dirty="0"/>
              <a:t>: وتشمل العمليات الداخلية والخارجية التي تؤثر على تقديم المنتج أو الخدمة مثل عمليات التصنيع وخدمة العملاء هذه العناصر الإضافية تهدف إلى تعزيز الطراز التسويقي الأصلي وتسليط الضوء على أهمية الجوانب البشرية والعمليات في استراتيجيات التسويق الحديثة.</a:t>
            </a:r>
            <a:endParaRPr lang="en-US" dirty="0"/>
          </a:p>
        </p:txBody>
      </p:sp>
    </p:spTree>
    <p:custDataLst>
      <p:tags r:id="rId1"/>
    </p:custDataLst>
    <p:extLst>
      <p:ext uri="{BB962C8B-B14F-4D97-AF65-F5344CB8AC3E}">
        <p14:creationId xmlns:p14="http://schemas.microsoft.com/office/powerpoint/2010/main" val="228092181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620852"/>
            <a:ext cx="5922275" cy="399149"/>
          </a:xfrm>
        </p:spPr>
        <p:txBody>
          <a:bodyPr/>
          <a:lstStyle/>
          <a:p>
            <a:r>
              <a:rPr lang="ar-JO" dirty="0"/>
              <a:t>التسويق السياحي</a:t>
            </a:r>
            <a:endParaRPr lang="en-US" dirty="0"/>
          </a:p>
        </p:txBody>
      </p:sp>
      <p:sp>
        <p:nvSpPr>
          <p:cNvPr id="3" name="Subtitle 2"/>
          <p:cNvSpPr>
            <a:spLocks noGrp="1"/>
          </p:cNvSpPr>
          <p:nvPr>
            <p:ph type="subTitle" idx="1"/>
          </p:nvPr>
        </p:nvSpPr>
        <p:spPr>
          <a:xfrm>
            <a:off x="535672" y="2143666"/>
            <a:ext cx="8069239" cy="3930554"/>
          </a:xfrm>
        </p:spPr>
        <p:txBody>
          <a:bodyPr/>
          <a:lstStyle/>
          <a:p>
            <a:pPr algn="justLow"/>
            <a:r>
              <a:rPr lang="ar-JO" dirty="0"/>
              <a:t>إضافة العناصر الثلاثة الإضافية (الأدلة الفعلية، والناس، والعمليات) إلى المزيج التسويقي الأصلي (المنتج، والسعر، والترويج، والمكان) تسهم في تطوير المزيج التسويقي بشكل عدة طرق:</a:t>
            </a:r>
          </a:p>
          <a:p>
            <a:pPr algn="justLow"/>
            <a:r>
              <a:rPr lang="ar-JO" dirty="0"/>
              <a:t>أولاً، الأدلة الفعلية تساهم في بناء ثقة العملاء وإقناعهم بجودة المنتج أو الخدمة المقدمة، مما يؤثر بشكل إيجابي على سلوك الشراء والولاية للعلامة التجارية.</a:t>
            </a:r>
            <a:endParaRPr lang="en-US" dirty="0"/>
          </a:p>
          <a:p>
            <a:pPr algn="justLow"/>
            <a:endParaRPr lang="en-US" dirty="0"/>
          </a:p>
        </p:txBody>
      </p:sp>
    </p:spTree>
    <p:custDataLst>
      <p:tags r:id="rId1"/>
    </p:custDataLst>
    <p:extLst>
      <p:ext uri="{BB962C8B-B14F-4D97-AF65-F5344CB8AC3E}">
        <p14:creationId xmlns:p14="http://schemas.microsoft.com/office/powerpoint/2010/main" val="15789730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599911"/>
            <a:ext cx="5922275" cy="399149"/>
          </a:xfrm>
        </p:spPr>
        <p:txBody>
          <a:bodyPr/>
          <a:lstStyle/>
          <a:p>
            <a:r>
              <a:rPr lang="ar-JO" dirty="0"/>
              <a:t>التسويق السياحي</a:t>
            </a:r>
            <a:endParaRPr lang="en-US" dirty="0"/>
          </a:p>
        </p:txBody>
      </p:sp>
      <p:sp>
        <p:nvSpPr>
          <p:cNvPr id="3" name="Subtitle 2"/>
          <p:cNvSpPr>
            <a:spLocks noGrp="1"/>
          </p:cNvSpPr>
          <p:nvPr>
            <p:ph type="subTitle" idx="1"/>
          </p:nvPr>
        </p:nvSpPr>
        <p:spPr>
          <a:xfrm>
            <a:off x="535672" y="2143666"/>
            <a:ext cx="8069239" cy="3930554"/>
          </a:xfrm>
        </p:spPr>
        <p:txBody>
          <a:bodyPr/>
          <a:lstStyle/>
          <a:p>
            <a:pPr algn="justLow"/>
            <a:r>
              <a:rPr lang="ar-JO" dirty="0"/>
              <a:t>ثانياً، الناس يشير إلى أهمية الجانب البشري في التسويق، حيث يعتبر الموظفون والعملاء عنصراً أساسياً في تقديم تجربة إيجابية للعملاء وبناء علاقات قوية معهم.</a:t>
            </a:r>
            <a:endParaRPr lang="en-US" dirty="0"/>
          </a:p>
          <a:p>
            <a:pPr algn="justLow"/>
            <a:r>
              <a:rPr lang="ar-JO" dirty="0"/>
              <a:t>ثالثاً، العمليات تؤثر على كفاءة تقديم المنتج أو الخدمة، وبالتالي تلعب دوراً حاسماً في تلبية احتياجات العملاء وتحسين تجربتهم.</a:t>
            </a:r>
            <a:endParaRPr lang="en-US" dirty="0"/>
          </a:p>
          <a:p>
            <a:pPr algn="justLow"/>
            <a:r>
              <a:rPr lang="ar-JO" dirty="0"/>
              <a:t>​باختصار، إضافة هذه العناصر تعزز فهمنا للعملية التسويقية وتسلط الضوء على الجوانب الحيوية التي يجب مراعاتها لضمان نجاح استراتيجيات التسويق الحديثة.</a:t>
            </a:r>
            <a:endParaRPr lang="en-US" dirty="0"/>
          </a:p>
          <a:p>
            <a:pPr algn="justLow"/>
            <a:endParaRPr lang="en-US" dirty="0"/>
          </a:p>
        </p:txBody>
      </p:sp>
    </p:spTree>
    <p:custDataLst>
      <p:tags r:id="rId1"/>
    </p:custDataLst>
    <p:extLst>
      <p:ext uri="{BB962C8B-B14F-4D97-AF65-F5344CB8AC3E}">
        <p14:creationId xmlns:p14="http://schemas.microsoft.com/office/powerpoint/2010/main" val="29785600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p:txBody>
          <a:bodyPr/>
          <a:lstStyle/>
          <a:p>
            <a:pPr algn="justLow"/>
            <a:r>
              <a:rPr lang="ar-JO" dirty="0"/>
              <a:t>​تعتبر الجهات المسؤولة عن التسويق السياحي في الأردن جزءًا أساسيًا من الجهود الرامية لتعزيز القطاع السياحي وجذب الزوار إلى المملكة. </a:t>
            </a:r>
          </a:p>
          <a:p>
            <a:pPr algn="justLow"/>
            <a:r>
              <a:rPr lang="ar-JO" dirty="0"/>
              <a:t>وتقوم الجهات التالية بأداء أدوار مهمة في هذا السياق:</a:t>
            </a:r>
          </a:p>
          <a:p>
            <a:pPr algn="justLow"/>
            <a:r>
              <a:rPr lang="ar-JO" b="1" dirty="0"/>
              <a:t>هيئة تنشيط السياحة</a:t>
            </a:r>
            <a:endParaRPr lang="en-US" dirty="0"/>
          </a:p>
          <a:p>
            <a:pPr algn="justLow"/>
            <a:r>
              <a:rPr lang="ar-JO" dirty="0"/>
              <a:t>يُعتبر مكتب السياحة الأردني من الجهات القيادية في التسويق والترويج للبلاد كوجهة سياحية رئيسية. يشارك المكتب في مختلف الأنشطة الترويجية الدولية مثل المعارض التجارية، وورش العمل، والجولات التعريفية، ورحلات الصحافة، وإنتاج وسائط متعددة لتسويق الأردن كوجهة سياحية. بالإضافة إلى ذلك، يركز المكتب على بناء العلامة التجارية وتعزيز مكانة الأردن كوجهة مفضلة في الأسواق الدولية. ويحافظ المكتب على إحدى عشر مكتباً في أوروبا وأمريكا الشمالية لتحقيق أهدافه.</a:t>
            </a:r>
            <a:endParaRPr lang="en-US" dirty="0"/>
          </a:p>
          <a:p>
            <a:pPr algn="justLow"/>
            <a:endParaRPr lang="en-US" dirty="0"/>
          </a:p>
          <a:p>
            <a:pPr algn="justLow"/>
            <a:r>
              <a:rPr lang="en-US" dirty="0"/>
              <a:t> </a:t>
            </a:r>
          </a:p>
        </p:txBody>
      </p:sp>
    </p:spTree>
    <p:custDataLst>
      <p:tags r:id="rId1"/>
    </p:custDataLst>
    <p:extLst>
      <p:ext uri="{BB962C8B-B14F-4D97-AF65-F5344CB8AC3E}">
        <p14:creationId xmlns:p14="http://schemas.microsoft.com/office/powerpoint/2010/main" val="31364911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a:xfrm>
            <a:off x="535672" y="2281230"/>
            <a:ext cx="8069239" cy="3930554"/>
          </a:xfrm>
        </p:spPr>
        <p:txBody>
          <a:bodyPr/>
          <a:lstStyle/>
          <a:p>
            <a:pPr algn="justLow"/>
            <a:r>
              <a:rPr lang="ar-JO" b="1" dirty="0"/>
              <a:t>أهدافه: </a:t>
            </a:r>
            <a:r>
              <a:rPr lang="en-US" b="1" dirty="0"/>
              <a:t> </a:t>
            </a:r>
            <a:endParaRPr lang="ar-JO" b="1" dirty="0"/>
          </a:p>
          <a:p>
            <a:pPr algn="justLow"/>
            <a:r>
              <a:rPr lang="ar-JO" dirty="0"/>
              <a:t>تأسست هيئة تنشيط السياحة الأردنية </a:t>
            </a:r>
            <a:r>
              <a:rPr lang="en-US" dirty="0"/>
              <a:t>JTB) </a:t>
            </a:r>
            <a:r>
              <a:rPr lang="ar-JO" dirty="0"/>
              <a:t>) رسميًا في مارس 1998 ككيان مستقل بإدارة واستقلال مالي. تهدف الهيئة إلى تحقيق أعلى مستويات التميز وتعظيم دور القطاع السياحي في المساهمة في الاقتصاد الأردني.</a:t>
            </a:r>
            <a:endParaRPr lang="en-US" dirty="0"/>
          </a:p>
          <a:p>
            <a:pPr algn="justLow"/>
            <a:r>
              <a:rPr lang="ar-JO" dirty="0"/>
              <a:t>مهمة هيئة تنشيط السياحة الأردنية:</a:t>
            </a:r>
            <a:endParaRPr lang="en-US" dirty="0"/>
          </a:p>
          <a:p>
            <a:pPr algn="justLow"/>
            <a:r>
              <a:rPr lang="ar-JO" dirty="0"/>
              <a:t>تتمحور مهمة الهيئة حول قيادة استراتيجيات التسويق والترويج للأردن كوجهة سياحية متميزة في الأسواق العالمية. بالإضافة إلى التركيز على إبراز الهوية الفريدة للأردن كوجهة ثقافية وطبيعية ودينية ومغامرة، بهدف جذب السياح المحليين والدوليين.</a:t>
            </a:r>
            <a:endParaRPr lang="en-US" dirty="0"/>
          </a:p>
        </p:txBody>
      </p:sp>
    </p:spTree>
    <p:custDataLst>
      <p:tags r:id="rId1"/>
    </p:custDataLst>
    <p:extLst>
      <p:ext uri="{BB962C8B-B14F-4D97-AF65-F5344CB8AC3E}">
        <p14:creationId xmlns:p14="http://schemas.microsoft.com/office/powerpoint/2010/main" val="25618013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p:txBody>
          <a:bodyPr/>
          <a:lstStyle/>
          <a:p>
            <a:pPr algn="justLow"/>
            <a:r>
              <a:rPr lang="ar-JO" b="1" dirty="0"/>
              <a:t>الرؤية التي تقود أهداف الهيئة:</a:t>
            </a:r>
            <a:endParaRPr lang="en-US" b="1" dirty="0"/>
          </a:p>
          <a:p>
            <a:pPr algn="justLow"/>
            <a:r>
              <a:rPr lang="ar-JO" dirty="0"/>
              <a:t>تهدف هيئة تنشيط السياحة الأردنية إلى تعزيز دورها في دعم ورعاية المؤتمرات ذات الصلة بالسياحة، مع التركيز على جذب وتسويق وترويج الأردن كوجهة مميزة. بالإضافة إلى رغبتها في جعل الأردن وجهة مميزة لجذب ودمج التكنولوجيا مع الترويج السياحي على المستوى المحلي والإقليمي، بالإضافة إلى دعم تطوير التكنولوجيا في مجال السياحة ضمن استراتيجيتها للابتكار والإبداع والكفاءة والسياحة العملية.</a:t>
            </a:r>
            <a:endParaRPr lang="en-US" dirty="0"/>
          </a:p>
          <a:p>
            <a:pPr algn="justLow"/>
            <a:r>
              <a:rPr lang="ar-JO" dirty="0"/>
              <a:t>باختصار، ​تسعى هيئة تنشيط السياحة الأردنية إلى خلق نموذج تفاعلي لتحفيز وتعزيز الابتكار في السياحة العملية، بهدف تحقيق التميز التنظيمي لتعظيم تأثير السياحة على الاقتصاد الوطني.</a:t>
            </a:r>
            <a:endParaRPr lang="en-US" dirty="0"/>
          </a:p>
          <a:p>
            <a:pPr algn="justLow"/>
            <a:endParaRPr lang="en-US" dirty="0"/>
          </a:p>
        </p:txBody>
      </p:sp>
    </p:spTree>
    <p:custDataLst>
      <p:tags r:id="rId1"/>
    </p:custDataLst>
    <p:extLst>
      <p:ext uri="{BB962C8B-B14F-4D97-AF65-F5344CB8AC3E}">
        <p14:creationId xmlns:p14="http://schemas.microsoft.com/office/powerpoint/2010/main" val="17353824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p:txBody>
          <a:bodyPr/>
          <a:lstStyle/>
          <a:p>
            <a:pPr algn="justLow"/>
            <a:r>
              <a:rPr lang="ar-JO" b="1" dirty="0"/>
              <a:t>وزارة السياحة والآثار</a:t>
            </a:r>
            <a:endParaRPr lang="en-US" dirty="0"/>
          </a:p>
          <a:p>
            <a:pPr algn="justLow"/>
            <a:r>
              <a:rPr lang="ar-JO" dirty="0"/>
              <a:t>وزارة السياحة في الأردن والتي تتبنى شعار "السياحة التي نسعى إليها؛ تفعيل دور صناعة السياحة لإبراز معالم الأردن وتمييز الأردن كوجهة سياحية فريدة، وتقديراً لدور السياحة في الدخل القومي من خلال توليد عائدات النقد الأجنبي، وإدراكاً للدور المهم للقطاع الخاص في مجال الاستثمار والتنمية، ​ستعمل الوزارة على تطوير السياحة بمنهج شامل ومتكامل للتعبير عن تراث الوطن وثقافته وتاريخه وتراثه وميراثه وحضاراته المتعاقبة وازدهاره الاقتصادي وتعزيز القيم الإنسانية النبيلة القائمة على السلام والتسامح المتبادل والاحترام بين الأمم.</a:t>
            </a:r>
            <a:endParaRPr lang="en-US" dirty="0"/>
          </a:p>
          <a:p>
            <a:pPr algn="justLow"/>
            <a:r>
              <a:rPr lang="ar-JO" dirty="0"/>
              <a:t>رؤية الوزارة "</a:t>
            </a:r>
            <a:r>
              <a:rPr lang="ar-JO" b="1" dirty="0"/>
              <a:t>التنمية السياحية المستدامة نحو الازدهار الاقتصادي</a:t>
            </a:r>
            <a:r>
              <a:rPr lang="ar-JO" dirty="0"/>
              <a:t>"</a:t>
            </a:r>
            <a:endParaRPr lang="en-US" dirty="0"/>
          </a:p>
          <a:p>
            <a:pPr algn="justLow"/>
            <a:r>
              <a:rPr lang="ar-JO" dirty="0"/>
              <a:t>كما تلعب وزارة السياحة والآثار دوراً رئيساً في تطوير وتسويق القطاع السياحي محلياً ودولياً.</a:t>
            </a:r>
            <a:endParaRPr lang="en-US" dirty="0"/>
          </a:p>
        </p:txBody>
      </p:sp>
    </p:spTree>
    <p:custDataLst>
      <p:tags r:id="rId1"/>
    </p:custDataLst>
    <p:extLst>
      <p:ext uri="{BB962C8B-B14F-4D97-AF65-F5344CB8AC3E}">
        <p14:creationId xmlns:p14="http://schemas.microsoft.com/office/powerpoint/2010/main" val="73474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417" y="1451756"/>
            <a:ext cx="5922275" cy="399149"/>
          </a:xfrm>
        </p:spPr>
        <p:txBody>
          <a:bodyPr/>
          <a:lstStyle/>
          <a:p>
            <a:r>
              <a:rPr lang="ar-JO" dirty="0"/>
              <a:t>التطور التاريخي للسياحة</a:t>
            </a:r>
          </a:p>
        </p:txBody>
      </p:sp>
      <p:sp>
        <p:nvSpPr>
          <p:cNvPr id="3" name="Subtitle 2"/>
          <p:cNvSpPr>
            <a:spLocks noGrp="1"/>
          </p:cNvSpPr>
          <p:nvPr>
            <p:ph type="subTitle" idx="1"/>
          </p:nvPr>
        </p:nvSpPr>
        <p:spPr>
          <a:xfrm>
            <a:off x="534418" y="2149887"/>
            <a:ext cx="8069239" cy="3746713"/>
          </a:xfrm>
        </p:spPr>
        <p:txBody>
          <a:bodyPr/>
          <a:lstStyle/>
          <a:p>
            <a:pPr algn="justLow"/>
            <a:r>
              <a:rPr lang="ar-SA" dirty="0"/>
              <a:t>في النصف الأول من القرن العشرين، استمرت صناعة السياحة في النمو بفضل الإنتاج الضخم للحافلات والسيارات. بدأت السياحة الساحلية تكتسب أهمية، وبعد الحرب العالمية الثانية، زادت شعبية ساحل البحر الأبيض المتوسط بسرعة. كما أدت التحسينات في النقل الجوي (رحلات الطيران العارض) وكذلك التقدم في تشريعات العمل ونمو الرعاية الاجتماعية إلى ازدهار السياحة</a:t>
            </a:r>
            <a:r>
              <a:rPr lang="en-US" dirty="0"/>
              <a:t>.</a:t>
            </a:r>
            <a:endParaRPr lang="ar-JO" dirty="0"/>
          </a:p>
          <a:p>
            <a:pPr algn="justLow"/>
            <a:endParaRPr lang="en-US" sz="1100" dirty="0"/>
          </a:p>
          <a:p>
            <a:pPr algn="justLow"/>
            <a:r>
              <a:rPr lang="ar-SA" dirty="0"/>
              <a:t>عانى قطاع السياحة من الركود خلال السبعينيات، ويرجع ذلك أساسا</a:t>
            </a:r>
            <a:r>
              <a:rPr lang="ar-JO" dirty="0"/>
              <a:t>ً</a:t>
            </a:r>
            <a:r>
              <a:rPr lang="ar-SA" dirty="0"/>
              <a:t> إلى أزمة الطاقة، مما أدى إلى انخفاض التكاليف والأسعار. وذلك عندما ظهرت السياحة الجماعية. لقد تحول السفر من كونه مجرد شيء يقتصر على مجموعة حصرية إلى نشاط ترفيهي في متناول الكثيرين</a:t>
            </a:r>
            <a:r>
              <a:rPr lang="en-US" dirty="0"/>
              <a:t>.</a:t>
            </a:r>
          </a:p>
        </p:txBody>
      </p:sp>
    </p:spTree>
    <p:custDataLst>
      <p:tags r:id="rId1"/>
    </p:custDataLst>
    <p:extLst>
      <p:ext uri="{BB962C8B-B14F-4D97-AF65-F5344CB8AC3E}">
        <p14:creationId xmlns:p14="http://schemas.microsoft.com/office/powerpoint/2010/main" val="311312321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p:txBody>
          <a:bodyPr/>
          <a:lstStyle/>
          <a:p>
            <a:pPr algn="justLow"/>
            <a:r>
              <a:rPr lang="ar-JO" b="1" dirty="0"/>
              <a:t>الخطوط لملكية الأردنية للطيران</a:t>
            </a:r>
            <a:endParaRPr lang="en-US" dirty="0"/>
          </a:p>
          <a:p>
            <a:pPr algn="justLow"/>
            <a:r>
              <a:rPr lang="ar-JO" dirty="0"/>
              <a:t>تأسست الناقل الجوي الوطني للمملكة الأردنية الهاشمية، المعروفة بـ "الملكية الأردنية"، في 15 كانون الأول (ديسمبر) 1963 بموجب مرسوم ملكي صادر عن جلالة الملك الحسين. يقع مقرها في عمّان وتقدم خدمات داخلية ودولية.</a:t>
            </a:r>
            <a:endParaRPr lang="en-US" dirty="0"/>
          </a:p>
          <a:p>
            <a:pPr algn="justLow"/>
            <a:r>
              <a:rPr lang="ar-JO" dirty="0"/>
              <a:t>منذ تأسيسها، كانت الملكية الأردنية مساهماً أساسياً في الاقتصاد الوطني، حيث جلبت العملة الصعبة ولعبت دوراً رئيساً في جذب السياح من جميع أنحاء العالم. ​تساهم الشركة بنسبة 3% من الناتج المحلي الإجمالي للبلاد، ويُعزى ذلك إلى تشغيلها أكثر من 45 طائرة تصل إلى أكثر من 45 وجهة مباشرة في ما يقرب من 30 دولة.</a:t>
            </a:r>
            <a:endParaRPr lang="en-US" dirty="0"/>
          </a:p>
        </p:txBody>
      </p:sp>
    </p:spTree>
    <p:custDataLst>
      <p:tags r:id="rId1"/>
    </p:custDataLst>
    <p:extLst>
      <p:ext uri="{BB962C8B-B14F-4D97-AF65-F5344CB8AC3E}">
        <p14:creationId xmlns:p14="http://schemas.microsoft.com/office/powerpoint/2010/main" val="333343261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p:txBody>
          <a:bodyPr/>
          <a:lstStyle/>
          <a:p>
            <a:pPr algn="justLow"/>
            <a:r>
              <a:rPr lang="ar-JO" dirty="0"/>
              <a:t>تتمثل رؤية الملكية الأردنية في أن تكون الشركة الطيران المفضلة التي تربط الأردن وبلاد الشام (منطقة شرق البحر الأبيض المتوسط) بالعالم. وتحقيقاً لهذه الرؤية، تسعى الملكية الأردنية إلى التجديد المستمر، والبقاء على اتصال مع شركات الطيران العالمية، وإدخال أنظمة تشغيلية متقدمة في صناعة الطيران، كما تهدف إلى ضمان راحة وفخامة للركاب أثناء الرحلة وفي المطار. وتلتزم الملكية الأردنية بالحفاظ على مستوى عالٍ من التنافسية على الصعيدين العالمي والإقليمي.</a:t>
            </a:r>
            <a:endParaRPr lang="en-US" dirty="0"/>
          </a:p>
        </p:txBody>
      </p:sp>
    </p:spTree>
    <p:custDataLst>
      <p:tags r:id="rId1"/>
    </p:custDataLst>
    <p:extLst>
      <p:ext uri="{BB962C8B-B14F-4D97-AF65-F5344CB8AC3E}">
        <p14:creationId xmlns:p14="http://schemas.microsoft.com/office/powerpoint/2010/main" val="238930547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a:xfrm>
            <a:off x="535672" y="2273138"/>
            <a:ext cx="8069239" cy="3930554"/>
          </a:xfrm>
        </p:spPr>
        <p:txBody>
          <a:bodyPr/>
          <a:lstStyle/>
          <a:p>
            <a:pPr algn="justLow"/>
            <a:r>
              <a:rPr lang="ar-JO" b="1" dirty="0"/>
              <a:t>القطاع الخاص</a:t>
            </a:r>
            <a:endParaRPr lang="en-US" dirty="0"/>
          </a:p>
          <a:p>
            <a:pPr algn="justLow"/>
            <a:r>
              <a:rPr lang="ar-JO" dirty="0"/>
              <a:t>يلعب القطاع الخاص دوراً حيوياً في تسويق السياحة الأردنية، حيث يساهم في تطوير وتحسين منتجات وخدمات السياحة. وتتمحور الجهود في تعزيز الأنشطة التسويقية والترويجية، بالإضافة إلى تحسين جودة المنتجات السياحية من خلال التعاون مع القطاع الخاص. ويُشدد على أهمية مشاركة القطاع الخاص في تطوير قطاع السياحة لزيادة فاعلية جهود التسويق السياحي وجذب المزيد من الزوار.</a:t>
            </a:r>
            <a:endParaRPr lang="en-US" dirty="0"/>
          </a:p>
          <a:p>
            <a:pPr algn="justLow"/>
            <a:r>
              <a:rPr lang="ar-JO" dirty="0"/>
              <a:t>ويُسلط الضوء على الدور البارز الذي يلعبه القطاع الخاص والذي يتفوق على دور القطاع العام في صناعة السياحة في الأردن، ويُعتبر أحد الأسباب وراء التحديات التي تواجه السياحة في البلاد.</a:t>
            </a:r>
            <a:endParaRPr lang="en-US" dirty="0"/>
          </a:p>
        </p:txBody>
      </p:sp>
    </p:spTree>
    <p:custDataLst>
      <p:tags r:id="rId1"/>
    </p:custDataLst>
    <p:extLst>
      <p:ext uri="{BB962C8B-B14F-4D97-AF65-F5344CB8AC3E}">
        <p14:creationId xmlns:p14="http://schemas.microsoft.com/office/powerpoint/2010/main" val="25807518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p:txBody>
          <a:bodyPr/>
          <a:lstStyle/>
          <a:p>
            <a:pPr algn="justLow"/>
            <a:r>
              <a:rPr lang="ar-JO" dirty="0"/>
              <a:t>يستخدم القطاع الخاص في الأردن مجموعة متنوعة من استراتيجيات التسويق لتعزيز السياحة الأردنية. هذه الاستراتيجيات تشمل تعزيز الأنشطة التسويقية والترويجية، وتحسين جودة المنتجات السياحية، ووضع استراتيجيات تسعير فعّالة، واستهداف أسواق سياحية جديدة مثل الصين والهند. بالإضافة إلى ذلك، يركز القطاع الخاص على تنويع منتجات السياحة في الأردن، بما في ذلك السياحة الطبية والتعليمية والبيئية، بالإضافة إلى الترويج للسياحة الداخلية. علاوة على ذلك، يشدد القطاع على الحاجة إلى أساليب تسويق حديثة ومؤثرين نشطين في وسائل التواصل الاجتماعي للإعلان عن الأردن كوجهة سياحية آمنة وحسنة الضيافة.</a:t>
            </a:r>
            <a:endParaRPr lang="en-US" dirty="0"/>
          </a:p>
          <a:p>
            <a:pPr algn="justLow"/>
            <a:r>
              <a:rPr lang="ar-JO" dirty="0"/>
              <a:t>باختصار، تعمل هذه الجهات بتنسيق وثيق لتحقيق أهدافها في التسويق السياحي ودعم القطاع السياحي في الأردن.</a:t>
            </a:r>
            <a:endParaRPr lang="en-US" dirty="0"/>
          </a:p>
        </p:txBody>
      </p:sp>
    </p:spTree>
    <p:custDataLst>
      <p:tags r:id="rId1"/>
    </p:custDataLst>
    <p:extLst>
      <p:ext uri="{BB962C8B-B14F-4D97-AF65-F5344CB8AC3E}">
        <p14:creationId xmlns:p14="http://schemas.microsoft.com/office/powerpoint/2010/main" val="19296094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a:xfrm>
            <a:off x="527580" y="2289322"/>
            <a:ext cx="8069239" cy="3930554"/>
          </a:xfrm>
        </p:spPr>
        <p:txBody>
          <a:bodyPr/>
          <a:lstStyle/>
          <a:p>
            <a:pPr algn="justLow"/>
            <a:r>
              <a:rPr lang="ar-JO" b="1" dirty="0"/>
              <a:t>تأثير دور المجتمع المحلي في تطوير السياحة</a:t>
            </a:r>
            <a:endParaRPr lang="en-US" dirty="0"/>
          </a:p>
          <a:p>
            <a:pPr algn="justLow"/>
            <a:r>
              <a:rPr lang="ar-JO" dirty="0"/>
              <a:t>​يُعتبر دور المجتمع المحلي حاسماً في تطوير القطاع السياحي، حيث يسهم بشكل فعّال في تعزيز تجربة السائح وضمان نجاحها في الوجهة. يتوقف مستوى الدعم المقدم من المجتمع المحلي على تأمين بيئة إيجابية للسياحة، بما في ذلك وجود مواطنين يحسنون الضيافة ويقدمون تجربة سياحية تلبي توقعات الزوار. علاوة على ذلك، تعتمد رغبة المجتمع في دعم تطوير السياحة على الوعي بفوائد السياحة مثل خلق فرص عمل وتحفيز الأنشطة التجارية وتوفير فرص للسكان المحليين لاستكشاف ثقافات مختلفة.</a:t>
            </a:r>
            <a:endParaRPr lang="en-US" dirty="0"/>
          </a:p>
        </p:txBody>
      </p:sp>
    </p:spTree>
    <p:custDataLst>
      <p:tags r:id="rId1"/>
    </p:custDataLst>
    <p:extLst>
      <p:ext uri="{BB962C8B-B14F-4D97-AF65-F5344CB8AC3E}">
        <p14:creationId xmlns:p14="http://schemas.microsoft.com/office/powerpoint/2010/main" val="88254178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334" y="1520597"/>
            <a:ext cx="5922275" cy="399149"/>
          </a:xfrm>
        </p:spPr>
        <p:txBody>
          <a:bodyPr/>
          <a:lstStyle/>
          <a:p>
            <a:r>
              <a:rPr lang="ar-JO" dirty="0"/>
              <a:t>الجهات المعنية بالتسويق السياحي في الأردن</a:t>
            </a:r>
            <a:endParaRPr lang="en-US" dirty="0"/>
          </a:p>
        </p:txBody>
      </p:sp>
      <p:sp>
        <p:nvSpPr>
          <p:cNvPr id="3" name="Subtitle 2"/>
          <p:cNvSpPr>
            <a:spLocks noGrp="1"/>
          </p:cNvSpPr>
          <p:nvPr>
            <p:ph type="subTitle" idx="1"/>
          </p:nvPr>
        </p:nvSpPr>
        <p:spPr>
          <a:xfrm>
            <a:off x="576132" y="2273138"/>
            <a:ext cx="8069239" cy="3930554"/>
          </a:xfrm>
        </p:spPr>
        <p:txBody>
          <a:bodyPr/>
          <a:lstStyle/>
          <a:p>
            <a:pPr algn="justLow"/>
            <a:r>
              <a:rPr lang="ar-JO" dirty="0"/>
              <a:t>الإسهامات المحتملة من المجتمع المحلي في تطوير السياحة:</a:t>
            </a:r>
            <a:endParaRPr lang="en-US" dirty="0"/>
          </a:p>
          <a:p>
            <a:pPr marL="342900" indent="-342900" algn="justLow">
              <a:buFont typeface="Arial" panose="020B0604020202020204" pitchFamily="34" charset="0"/>
              <a:buChar char="•"/>
            </a:pPr>
            <a:r>
              <a:rPr lang="ar-JO" dirty="0"/>
              <a:t>الحفاظ على التراث الثقافي: من خلال دعم السياحة الثقافية وزيادة الوعي حول الثقافة المحلية.</a:t>
            </a:r>
            <a:endParaRPr lang="en-US" dirty="0"/>
          </a:p>
          <a:p>
            <a:pPr marL="342900" indent="-342900" algn="justLow">
              <a:buFont typeface="Arial" panose="020B0604020202020204" pitchFamily="34" charset="0"/>
              <a:buChar char="•"/>
            </a:pPr>
            <a:r>
              <a:rPr lang="ar-JO" dirty="0"/>
              <a:t>تعزيز التفاعل الاجتماعي: عن طريق تعزيز التفاعل بين السياح والمجتمع المحلي لتوفير تجربة سياحية أكثر أصالة وتعزيز التبادل الثقافي.</a:t>
            </a:r>
            <a:endParaRPr lang="en-US" dirty="0"/>
          </a:p>
          <a:p>
            <a:pPr marL="342900" indent="-342900" algn="justLow">
              <a:buFont typeface="Arial" panose="020B0604020202020204" pitchFamily="34" charset="0"/>
              <a:buChar char="•"/>
            </a:pPr>
            <a:r>
              <a:rPr lang="ar-JO" dirty="0"/>
              <a:t>المساهمة في السياحة المستدامة: من خلال التعاون المحلي والاستفادة من المعرفة والوعي بالمعالم السياحية المحلية لتعزيز الممارسات السياحية المستدامة في المناطق النائية. تمثل هذه الجهود مساهمة فعّالة لدعم تطور السياحة وضمان استمراريتها بشكل مستدام.</a:t>
            </a:r>
            <a:endParaRPr lang="en-US" dirty="0"/>
          </a:p>
        </p:txBody>
      </p:sp>
    </p:spTree>
    <p:custDataLst>
      <p:tags r:id="rId1"/>
    </p:custDataLst>
    <p:extLst>
      <p:ext uri="{BB962C8B-B14F-4D97-AF65-F5344CB8AC3E}">
        <p14:creationId xmlns:p14="http://schemas.microsoft.com/office/powerpoint/2010/main" val="85085406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2617558"/>
            <a:ext cx="6110785" cy="1011810"/>
          </a:xfrm>
        </p:spPr>
        <p:txBody>
          <a:bodyPr/>
          <a:lstStyle/>
          <a:p>
            <a:pPr>
              <a:lnSpc>
                <a:spcPct val="150000"/>
              </a:lnSpc>
            </a:pPr>
            <a:r>
              <a:rPr lang="ar-SA" sz="3600" dirty="0"/>
              <a:t>الوحدة التاسعة</a:t>
            </a:r>
            <a:r>
              <a:rPr lang="en-US" sz="3600" dirty="0"/>
              <a:t>: </a:t>
            </a:r>
            <a:r>
              <a:rPr lang="ar-JO" sz="3600" dirty="0"/>
              <a:t> </a:t>
            </a:r>
            <a:br>
              <a:rPr lang="ar-JO" sz="3600" dirty="0"/>
            </a:br>
            <a:r>
              <a:rPr lang="ar-JO" sz="3600" dirty="0"/>
              <a:t>دور الحكومات في تطوير السياحة</a:t>
            </a:r>
            <a:endParaRPr lang="en-US" sz="3600" dirty="0"/>
          </a:p>
        </p:txBody>
      </p:sp>
    </p:spTree>
    <p:custDataLst>
      <p:tags r:id="rId1"/>
    </p:custDataLst>
    <p:extLst>
      <p:ext uri="{BB962C8B-B14F-4D97-AF65-F5344CB8AC3E}">
        <p14:creationId xmlns:p14="http://schemas.microsoft.com/office/powerpoint/2010/main" val="160431829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9488" y="1535634"/>
            <a:ext cx="8069239" cy="4376745"/>
          </a:xfrm>
        </p:spPr>
        <p:txBody>
          <a:bodyPr/>
          <a:lstStyle/>
          <a:p>
            <a:pPr algn="justLow"/>
            <a:r>
              <a:rPr lang="ar-JO" b="1" dirty="0"/>
              <a:t>دور الحكومات في تطوير السياحة</a:t>
            </a:r>
          </a:p>
          <a:p>
            <a:pPr algn="justLow"/>
            <a:r>
              <a:rPr lang="ar-JO" dirty="0"/>
              <a:t>يتضمن دور الحكومات في تطوير السياحة العديد من الجوانب الرئيسية التي تساهم في دعم وتعزيز الصناعة السياحية، ومن بين أهم هذه الجوانب:</a:t>
            </a:r>
            <a:endParaRPr lang="en-US" dirty="0"/>
          </a:p>
          <a:p>
            <a:pPr marL="342900" indent="-342900" algn="justLow">
              <a:buFont typeface="Arial" panose="020B0604020202020204" pitchFamily="34" charset="0"/>
              <a:buChar char="•"/>
            </a:pPr>
            <a:r>
              <a:rPr lang="ar-JO" dirty="0"/>
              <a:t>إنشاء السياسات والتشريعات: تقوم الحكومات بوضع السياسات والتشريعات التي تدعم الصناعة السياحية وتحدد الإطار العام لعمل هذا القطاع الحيوي.</a:t>
            </a:r>
            <a:endParaRPr lang="en-US" dirty="0"/>
          </a:p>
          <a:p>
            <a:pPr marL="342900" indent="-342900" algn="justLow">
              <a:buFont typeface="Arial" panose="020B0604020202020204" pitchFamily="34" charset="0"/>
              <a:buChar char="•"/>
            </a:pPr>
            <a:r>
              <a:rPr lang="ar-JO" dirty="0"/>
              <a:t>الاستثمار في البنية التحتية: تلعب الحكومات دوراً حيوياً في الاستثمار في البنية التحتية مثل وسائل النقل والإقامة لضمان تقديم تجربة سياحية مريحة وممتعة.</a:t>
            </a:r>
            <a:endParaRPr lang="en-US" dirty="0"/>
          </a:p>
          <a:p>
            <a:pPr marL="342900" indent="-342900" algn="justLow">
              <a:buFont typeface="Arial" panose="020B0604020202020204" pitchFamily="34" charset="0"/>
              <a:buChar char="•"/>
            </a:pPr>
            <a:r>
              <a:rPr lang="ar-JO" dirty="0"/>
              <a:t>التسويق والترويج: تعمل الحكومات على الترويج للوجهات السياحية والمعالم السياحية لجذب المزيد من الزوار وتعزيز القطاع السياحي.</a:t>
            </a:r>
            <a:endParaRPr lang="en-US" dirty="0"/>
          </a:p>
          <a:p>
            <a:pPr marL="342900" indent="-342900" algn="justLow">
              <a:buFont typeface="Arial" panose="020B0604020202020204" pitchFamily="34" charset="0"/>
              <a:buChar char="•"/>
            </a:pPr>
            <a:r>
              <a:rPr lang="ar-JO" dirty="0"/>
              <a:t>إدارة الموارد الطبيعية والثقافية: تعمل الحكومات على الحفاظ على المواقع الطبيعية والثقافية للحفاظ على جاذبيتها السياحية.</a:t>
            </a:r>
            <a:endParaRPr lang="en-US" dirty="0"/>
          </a:p>
          <a:p>
            <a:pPr algn="justLow"/>
            <a:endParaRPr lang="ar-JO" b="1" dirty="0"/>
          </a:p>
        </p:txBody>
      </p:sp>
    </p:spTree>
    <p:custDataLst>
      <p:tags r:id="rId1"/>
    </p:custDataLst>
    <p:extLst>
      <p:ext uri="{BB962C8B-B14F-4D97-AF65-F5344CB8AC3E}">
        <p14:creationId xmlns:p14="http://schemas.microsoft.com/office/powerpoint/2010/main" val="46062607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الحكومات في تطوير السياحة</a:t>
            </a:r>
          </a:p>
        </p:txBody>
      </p:sp>
      <p:sp>
        <p:nvSpPr>
          <p:cNvPr id="3" name="Subtitle 2"/>
          <p:cNvSpPr>
            <a:spLocks noGrp="1"/>
          </p:cNvSpPr>
          <p:nvPr>
            <p:ph type="subTitle" idx="1"/>
          </p:nvPr>
        </p:nvSpPr>
        <p:spPr/>
        <p:txBody>
          <a:bodyPr/>
          <a:lstStyle/>
          <a:p>
            <a:pPr algn="justLow"/>
            <a:r>
              <a:rPr lang="ar-JO" dirty="0"/>
              <a:t>1. الأبحاث والإحصاءات المتعلقة بتطوير السياحة، وتشمل الأبحاث والإحصاءات المتعلقة بتطوير السياحة مجموعة واسعة من المواضيع المهمة، مثل:</a:t>
            </a:r>
            <a:endParaRPr lang="en-US" dirty="0"/>
          </a:p>
          <a:p>
            <a:pPr marL="342900" indent="-342900" algn="justLow">
              <a:buFont typeface="Arial" panose="020B0604020202020204" pitchFamily="34" charset="0"/>
              <a:buChar char="•"/>
            </a:pPr>
            <a:r>
              <a:rPr lang="ar-JO" dirty="0"/>
              <a:t>الاستدامة الاقتصادية والبيئية.</a:t>
            </a:r>
            <a:endParaRPr lang="en-US" dirty="0"/>
          </a:p>
          <a:p>
            <a:pPr marL="342900" indent="-342900" algn="justLow">
              <a:buFont typeface="Arial" panose="020B0604020202020204" pitchFamily="34" charset="0"/>
              <a:buChar char="•"/>
            </a:pPr>
            <a:r>
              <a:rPr lang="ar-JO" dirty="0"/>
              <a:t>الأثر الاجتماعي والبيئي للسياحة.</a:t>
            </a:r>
            <a:endParaRPr lang="en-US" dirty="0"/>
          </a:p>
          <a:p>
            <a:pPr marL="342900" indent="-342900" algn="justLow">
              <a:buFont typeface="Arial" panose="020B0604020202020204" pitchFamily="34" charset="0"/>
              <a:buChar char="•"/>
            </a:pPr>
            <a:r>
              <a:rPr lang="ar-JO" dirty="0"/>
              <a:t>الديجيتال وتأثيره على النمو الاقتصادي.</a:t>
            </a:r>
            <a:endParaRPr lang="en-US" dirty="0"/>
          </a:p>
          <a:p>
            <a:pPr marL="342900" indent="-342900" algn="justLow">
              <a:buFont typeface="Arial" panose="020B0604020202020204" pitchFamily="34" charset="0"/>
              <a:buChar char="•"/>
            </a:pPr>
            <a:r>
              <a:rPr lang="ar-JO" dirty="0"/>
              <a:t>أهمية السياحة في تعافي الاقتصاد.</a:t>
            </a:r>
            <a:endParaRPr lang="en-US" dirty="0"/>
          </a:p>
          <a:p>
            <a:pPr marL="342900" indent="-342900" algn="justLow">
              <a:buFont typeface="Arial" panose="020B0604020202020204" pitchFamily="34" charset="0"/>
              <a:buChar char="•"/>
            </a:pPr>
            <a:r>
              <a:rPr lang="ar-JO" dirty="0"/>
              <a:t>تحليل العوامل المؤثرة في تنمية السياحة.</a:t>
            </a:r>
            <a:endParaRPr lang="en-US" dirty="0"/>
          </a:p>
        </p:txBody>
      </p:sp>
    </p:spTree>
    <p:custDataLst>
      <p:tags r:id="rId1"/>
    </p:custDataLst>
    <p:extLst>
      <p:ext uri="{BB962C8B-B14F-4D97-AF65-F5344CB8AC3E}">
        <p14:creationId xmlns:p14="http://schemas.microsoft.com/office/powerpoint/2010/main" val="218434300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الحكومات في تطوير السياحة</a:t>
            </a:r>
          </a:p>
        </p:txBody>
      </p:sp>
      <p:sp>
        <p:nvSpPr>
          <p:cNvPr id="3" name="Subtitle 2"/>
          <p:cNvSpPr>
            <a:spLocks noGrp="1"/>
          </p:cNvSpPr>
          <p:nvPr>
            <p:ph type="subTitle" idx="1"/>
          </p:nvPr>
        </p:nvSpPr>
        <p:spPr/>
        <p:txBody>
          <a:bodyPr/>
          <a:lstStyle/>
          <a:p>
            <a:pPr algn="justLow"/>
            <a:r>
              <a:rPr lang="en-US" dirty="0"/>
              <a:t> </a:t>
            </a:r>
            <a:r>
              <a:rPr lang="ar-JO" dirty="0"/>
              <a:t>2. أهمية التخطيط في تطوير السياحة، ويعد التخطيط في تطوير السياحة ذو أهمية بالغة، حيث يساهم في:</a:t>
            </a:r>
            <a:endParaRPr lang="en-US" dirty="0"/>
          </a:p>
          <a:p>
            <a:pPr marL="342900" indent="-342900" algn="justLow">
              <a:buFont typeface="Arial" panose="020B0604020202020204" pitchFamily="34" charset="0"/>
              <a:buChar char="•"/>
            </a:pPr>
            <a:r>
              <a:rPr lang="ar-JO" dirty="0"/>
              <a:t>الحفاظ على التوازن بين الفوائد السياحية والآثار السلبية للسياحة.</a:t>
            </a:r>
            <a:endParaRPr lang="en-US" dirty="0"/>
          </a:p>
          <a:p>
            <a:pPr marL="342900" indent="-342900" algn="justLow">
              <a:buFont typeface="Arial" panose="020B0604020202020204" pitchFamily="34" charset="0"/>
              <a:buChar char="•"/>
            </a:pPr>
            <a:r>
              <a:rPr lang="ar-JO" dirty="0"/>
              <a:t>تحسين تجربة الزوار وحماية البيئة الطبيعية.</a:t>
            </a:r>
            <a:endParaRPr lang="en-US" dirty="0"/>
          </a:p>
          <a:p>
            <a:pPr marL="342900" indent="-342900" algn="justLow">
              <a:buFont typeface="Arial" panose="020B0604020202020204" pitchFamily="34" charset="0"/>
              <a:buChar char="•"/>
            </a:pPr>
            <a:r>
              <a:rPr lang="ar-JO" dirty="0"/>
              <a:t>مواكبة التطورات والاتجاهات السوقية.</a:t>
            </a:r>
            <a:endParaRPr lang="en-US" dirty="0"/>
          </a:p>
          <a:p>
            <a:pPr marL="342900" indent="-342900" algn="justLow">
              <a:buFont typeface="Arial" panose="020B0604020202020204" pitchFamily="34" charset="0"/>
              <a:buChar char="•"/>
            </a:pPr>
            <a:r>
              <a:rPr lang="ar-JO" dirty="0"/>
              <a:t>إحداث تغييرات إيجابية في صناعة السياحة.</a:t>
            </a:r>
            <a:endParaRPr lang="en-US" dirty="0"/>
          </a:p>
        </p:txBody>
      </p:sp>
    </p:spTree>
    <p:custDataLst>
      <p:tags r:id="rId1"/>
    </p:custDataLst>
    <p:extLst>
      <p:ext uri="{BB962C8B-B14F-4D97-AF65-F5344CB8AC3E}">
        <p14:creationId xmlns:p14="http://schemas.microsoft.com/office/powerpoint/2010/main" val="80164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3097" y="1458737"/>
            <a:ext cx="5922275" cy="399149"/>
          </a:xfrm>
        </p:spPr>
        <p:txBody>
          <a:bodyPr/>
          <a:lstStyle/>
          <a:p>
            <a:r>
              <a:rPr lang="ar-JO" dirty="0"/>
              <a:t>التطور التاريخي للسياحة</a:t>
            </a:r>
          </a:p>
        </p:txBody>
      </p:sp>
      <p:sp>
        <p:nvSpPr>
          <p:cNvPr id="3" name="Subtitle 2"/>
          <p:cNvSpPr>
            <a:spLocks noGrp="1"/>
          </p:cNvSpPr>
          <p:nvPr>
            <p:ph type="subTitle" idx="1"/>
          </p:nvPr>
        </p:nvSpPr>
        <p:spPr>
          <a:xfrm>
            <a:off x="534418" y="2135927"/>
            <a:ext cx="8069239" cy="3760674"/>
          </a:xfrm>
        </p:spPr>
        <p:txBody>
          <a:bodyPr/>
          <a:lstStyle/>
          <a:p>
            <a:pPr algn="justLow"/>
            <a:r>
              <a:rPr lang="ar-SA" dirty="0"/>
              <a:t>وفي العقود التالية، كان هناك تدويل تدريجي لشركات الفنادق ووكالات السفر وشركات الطيران. كما تم تقديم منتجات جديدة وأنشطة ترفيهية جديدة تتمحور حول الرياضة والصحة وغيرها. واليوم، أصبح قطاع السياحة أحد المحركات الاقتصادية الكبرى في العديد من البلدان، ويشكل جزءا</a:t>
            </a:r>
            <a:r>
              <a:rPr lang="ar-JO" dirty="0"/>
              <a:t>ً</a:t>
            </a:r>
            <a:r>
              <a:rPr lang="ar-SA" dirty="0"/>
              <a:t> أساسيا</a:t>
            </a:r>
            <a:r>
              <a:rPr lang="ar-JO" dirty="0"/>
              <a:t>ً</a:t>
            </a:r>
            <a:r>
              <a:rPr lang="ar-SA" dirty="0"/>
              <a:t> من الأجندة السياسية الدولية</a:t>
            </a:r>
            <a:r>
              <a:rPr lang="en-US" dirty="0"/>
              <a:t>.</a:t>
            </a:r>
          </a:p>
        </p:txBody>
      </p:sp>
    </p:spTree>
    <p:custDataLst>
      <p:tags r:id="rId1"/>
    </p:custDataLst>
    <p:extLst>
      <p:ext uri="{BB962C8B-B14F-4D97-AF65-F5344CB8AC3E}">
        <p14:creationId xmlns:p14="http://schemas.microsoft.com/office/powerpoint/2010/main" val="6548671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الحكومات في تطوير السياحة</a:t>
            </a:r>
          </a:p>
        </p:txBody>
      </p:sp>
      <p:sp>
        <p:nvSpPr>
          <p:cNvPr id="3" name="Subtitle 2"/>
          <p:cNvSpPr>
            <a:spLocks noGrp="1"/>
          </p:cNvSpPr>
          <p:nvPr>
            <p:ph type="subTitle" idx="1"/>
          </p:nvPr>
        </p:nvSpPr>
        <p:spPr>
          <a:xfrm>
            <a:off x="527580" y="2281230"/>
            <a:ext cx="8069239" cy="3930554"/>
          </a:xfrm>
        </p:spPr>
        <p:txBody>
          <a:bodyPr/>
          <a:lstStyle/>
          <a:p>
            <a:pPr algn="justLow"/>
            <a:r>
              <a:rPr lang="en-US" dirty="0"/>
              <a:t> </a:t>
            </a:r>
            <a:r>
              <a:rPr lang="ar-JO" dirty="0"/>
              <a:t>3. الاستراتيجيات لتسويق الوجهات السياحية، وتشمل:</a:t>
            </a:r>
            <a:endParaRPr lang="en-US" dirty="0"/>
          </a:p>
          <a:p>
            <a:pPr marL="342900" indent="-342900" algn="justLow">
              <a:buFont typeface="Arial" panose="020B0604020202020204" pitchFamily="34" charset="0"/>
              <a:buChar char="•"/>
            </a:pPr>
            <a:r>
              <a:rPr lang="ar-JO" dirty="0"/>
              <a:t>إطلاق حملات ترويجية جذابة.</a:t>
            </a:r>
            <a:endParaRPr lang="en-US" dirty="0"/>
          </a:p>
          <a:p>
            <a:pPr marL="342900" indent="-342900" algn="justLow">
              <a:buFont typeface="Arial" panose="020B0604020202020204" pitchFamily="34" charset="0"/>
              <a:buChar char="•"/>
            </a:pPr>
            <a:r>
              <a:rPr lang="ar-JO" dirty="0"/>
              <a:t>الاستفادة من التسويق الرقمي ووسائل التواصل الاجتماعي.</a:t>
            </a:r>
            <a:endParaRPr lang="en-US" dirty="0"/>
          </a:p>
          <a:p>
            <a:pPr marL="342900" indent="-342900" algn="justLow">
              <a:buFont typeface="Arial" panose="020B0604020202020204" pitchFamily="34" charset="0"/>
              <a:buChar char="•"/>
            </a:pPr>
            <a:r>
              <a:rPr lang="ar-JO" dirty="0"/>
              <a:t>التعاون مع المؤثرين والمدونين في مجال السفر.</a:t>
            </a:r>
            <a:endParaRPr lang="en-US" dirty="0"/>
          </a:p>
          <a:p>
            <a:pPr marL="342900" indent="-342900" algn="justLow">
              <a:buFont typeface="Arial" panose="020B0604020202020204" pitchFamily="34" charset="0"/>
              <a:buChar char="•"/>
            </a:pPr>
            <a:r>
              <a:rPr lang="ar-JO" dirty="0"/>
              <a:t>المشاركة في المعارض السياحية والفعاليات.</a:t>
            </a:r>
            <a:endParaRPr lang="en-US" dirty="0"/>
          </a:p>
          <a:p>
            <a:pPr marL="342900" indent="-342900" algn="justLow">
              <a:buFont typeface="Arial" panose="020B0604020202020204" pitchFamily="34" charset="0"/>
              <a:buChar char="•"/>
            </a:pPr>
            <a:r>
              <a:rPr lang="ar-JO" dirty="0"/>
              <a:t>إقامة شراكات مع شركات السياحة.</a:t>
            </a:r>
            <a:endParaRPr lang="en-US" dirty="0"/>
          </a:p>
        </p:txBody>
      </p:sp>
    </p:spTree>
    <p:custDataLst>
      <p:tags r:id="rId1"/>
    </p:custDataLst>
    <p:extLst>
      <p:ext uri="{BB962C8B-B14F-4D97-AF65-F5344CB8AC3E}">
        <p14:creationId xmlns:p14="http://schemas.microsoft.com/office/powerpoint/2010/main" val="123595117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الحكومات في تطوير السياحة</a:t>
            </a:r>
            <a:endParaRPr lang="en-US" dirty="0"/>
          </a:p>
        </p:txBody>
      </p:sp>
      <p:sp>
        <p:nvSpPr>
          <p:cNvPr id="3" name="Subtitle 2"/>
          <p:cNvSpPr>
            <a:spLocks noGrp="1"/>
          </p:cNvSpPr>
          <p:nvPr>
            <p:ph type="subTitle" idx="1"/>
          </p:nvPr>
        </p:nvSpPr>
        <p:spPr>
          <a:xfrm>
            <a:off x="535672" y="2232678"/>
            <a:ext cx="8069239" cy="3930554"/>
          </a:xfrm>
        </p:spPr>
        <p:txBody>
          <a:bodyPr/>
          <a:lstStyle/>
          <a:p>
            <a:pPr algn="justLow"/>
            <a:r>
              <a:rPr lang="en-US" dirty="0"/>
              <a:t> </a:t>
            </a:r>
            <a:r>
              <a:rPr lang="ar-JO" dirty="0"/>
              <a:t>4. أهم الموارد السياحية التي يجب تطويرها:</a:t>
            </a:r>
            <a:endParaRPr lang="en-US" dirty="0"/>
          </a:p>
          <a:p>
            <a:pPr algn="justLow"/>
            <a:r>
              <a:rPr lang="ar-JO" dirty="0"/>
              <a:t>المعالم الطبيعية والتاريخية المتنوعة.</a:t>
            </a:r>
            <a:endParaRPr lang="en-US" dirty="0"/>
          </a:p>
          <a:p>
            <a:pPr algn="justLow"/>
            <a:r>
              <a:rPr lang="ar-JO" dirty="0"/>
              <a:t>المواقع ذات التراث الثقافي.</a:t>
            </a:r>
            <a:endParaRPr lang="en-US" dirty="0"/>
          </a:p>
          <a:p>
            <a:pPr algn="justLow"/>
            <a:r>
              <a:rPr lang="ar-JO" dirty="0"/>
              <a:t>الحياة البحرية والمناطق الساحلية.</a:t>
            </a:r>
            <a:endParaRPr lang="en-US" dirty="0"/>
          </a:p>
          <a:p>
            <a:pPr algn="justLow"/>
            <a:r>
              <a:rPr lang="ar-JO" dirty="0"/>
              <a:t>المحميات الطبيعية والرياضات المغامرة.</a:t>
            </a:r>
            <a:endParaRPr lang="en-US" dirty="0"/>
          </a:p>
          <a:p>
            <a:pPr algn="justLow"/>
            <a:r>
              <a:rPr lang="ar-JO" dirty="0"/>
              <a:t>البنية التحتية مثل الفنادق ووسائل النقل.</a:t>
            </a:r>
            <a:endParaRPr lang="en-US" dirty="0"/>
          </a:p>
        </p:txBody>
      </p:sp>
    </p:spTree>
    <p:custDataLst>
      <p:tags r:id="rId1"/>
    </p:custDataLst>
    <p:extLst>
      <p:ext uri="{BB962C8B-B14F-4D97-AF65-F5344CB8AC3E}">
        <p14:creationId xmlns:p14="http://schemas.microsoft.com/office/powerpoint/2010/main" val="17715932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372" y="1635430"/>
            <a:ext cx="5922275" cy="399149"/>
          </a:xfrm>
        </p:spPr>
        <p:txBody>
          <a:bodyPr/>
          <a:lstStyle/>
          <a:p>
            <a:r>
              <a:rPr lang="ar-JO" dirty="0"/>
              <a:t>دور الحكومات في تطوير السياحة</a:t>
            </a:r>
            <a:endParaRPr lang="en-US" dirty="0"/>
          </a:p>
        </p:txBody>
      </p:sp>
      <p:sp>
        <p:nvSpPr>
          <p:cNvPr id="3" name="Subtitle 2"/>
          <p:cNvSpPr>
            <a:spLocks noGrp="1"/>
          </p:cNvSpPr>
          <p:nvPr>
            <p:ph type="subTitle" idx="1"/>
          </p:nvPr>
        </p:nvSpPr>
        <p:spPr>
          <a:xfrm>
            <a:off x="600408" y="2268549"/>
            <a:ext cx="8069239" cy="3700473"/>
          </a:xfrm>
        </p:spPr>
        <p:txBody>
          <a:bodyPr/>
          <a:lstStyle/>
          <a:p>
            <a:pPr algn="justLow"/>
            <a:r>
              <a:rPr lang="en-US" dirty="0"/>
              <a:t> </a:t>
            </a:r>
            <a:r>
              <a:rPr lang="ar-JO" dirty="0"/>
              <a:t>5. تنظيم صناعة السياحة وتنظيم التجارة، ويشمل تنظيم صناعة السياحة وتنظيم التجارة:</a:t>
            </a:r>
            <a:endParaRPr lang="en-US" dirty="0"/>
          </a:p>
          <a:p>
            <a:pPr marL="342900" indent="-342900" algn="justLow">
              <a:buFont typeface="Arial" panose="020B0604020202020204" pitchFamily="34" charset="0"/>
              <a:buChar char="•"/>
            </a:pPr>
            <a:r>
              <a:rPr lang="ar-JO" dirty="0"/>
              <a:t>تطبيق السياسات الاستثمارية.</a:t>
            </a:r>
            <a:endParaRPr lang="en-US" dirty="0"/>
          </a:p>
          <a:p>
            <a:pPr marL="342900" indent="-342900" algn="justLow">
              <a:buFont typeface="Arial" panose="020B0604020202020204" pitchFamily="34" charset="0"/>
              <a:buChar char="•"/>
            </a:pPr>
            <a:r>
              <a:rPr lang="ar-JO" dirty="0"/>
              <a:t>الحفاظ على المواقع التاريخية والثقافية.</a:t>
            </a:r>
            <a:endParaRPr lang="en-US" dirty="0"/>
          </a:p>
          <a:p>
            <a:pPr marL="342900" indent="-342900" algn="justLow">
              <a:buFont typeface="Arial" panose="020B0604020202020204" pitchFamily="34" charset="0"/>
              <a:buChar char="•"/>
            </a:pPr>
            <a:r>
              <a:rPr lang="ar-JO" dirty="0"/>
              <a:t>تنظيم مهن السياحة وضمان جودة وسلامة الخدمات السياحية.</a:t>
            </a:r>
            <a:endParaRPr lang="en-US" dirty="0"/>
          </a:p>
          <a:p>
            <a:pPr algn="justLow"/>
            <a:r>
              <a:rPr lang="ar-JO" dirty="0"/>
              <a:t>6. التدريب والتعليم، ويشمل التدريب والتعليم في صناعة السياحة:</a:t>
            </a:r>
            <a:endParaRPr lang="en-US" dirty="0"/>
          </a:p>
          <a:p>
            <a:pPr marL="342900" indent="-342900" algn="justLow">
              <a:buFont typeface="Arial" panose="020B0604020202020204" pitchFamily="34" charset="0"/>
              <a:buChar char="•"/>
            </a:pPr>
            <a:r>
              <a:rPr lang="ar-JO" dirty="0"/>
              <a:t>برامج تدريب متخصصة.</a:t>
            </a:r>
            <a:endParaRPr lang="en-US" dirty="0"/>
          </a:p>
          <a:p>
            <a:pPr marL="342900" indent="-342900" algn="justLow">
              <a:buFont typeface="Arial" panose="020B0604020202020204" pitchFamily="34" charset="0"/>
              <a:buChar char="•"/>
            </a:pPr>
            <a:r>
              <a:rPr lang="ar-JO" dirty="0"/>
              <a:t>دورات تدريبية مستمرة.</a:t>
            </a:r>
            <a:endParaRPr lang="en-US" dirty="0"/>
          </a:p>
          <a:p>
            <a:pPr marL="342900" indent="-342900" algn="justLow">
              <a:buFont typeface="Arial" panose="020B0604020202020204" pitchFamily="34" charset="0"/>
              <a:buChar char="•"/>
            </a:pPr>
            <a:r>
              <a:rPr lang="ar-JO" dirty="0"/>
              <a:t>ضمان الجودة في مؤسسات التعليم السياحي.</a:t>
            </a:r>
            <a:endParaRPr lang="en-US" dirty="0"/>
          </a:p>
          <a:p>
            <a:pPr algn="justLow"/>
            <a:endParaRPr lang="en-US" dirty="0"/>
          </a:p>
        </p:txBody>
      </p:sp>
    </p:spTree>
    <p:custDataLst>
      <p:tags r:id="rId1"/>
    </p:custDataLst>
    <p:extLst>
      <p:ext uri="{BB962C8B-B14F-4D97-AF65-F5344CB8AC3E}">
        <p14:creationId xmlns:p14="http://schemas.microsoft.com/office/powerpoint/2010/main" val="424117483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الحكومات في تطوير السياحة</a:t>
            </a:r>
            <a:endParaRPr lang="en-US" dirty="0"/>
          </a:p>
        </p:txBody>
      </p:sp>
      <p:sp>
        <p:nvSpPr>
          <p:cNvPr id="3" name="Subtitle 2"/>
          <p:cNvSpPr>
            <a:spLocks noGrp="1"/>
          </p:cNvSpPr>
          <p:nvPr>
            <p:ph type="subTitle" idx="1"/>
          </p:nvPr>
        </p:nvSpPr>
        <p:spPr>
          <a:xfrm>
            <a:off x="519488" y="2240770"/>
            <a:ext cx="8069239" cy="3930554"/>
          </a:xfrm>
        </p:spPr>
        <p:txBody>
          <a:bodyPr/>
          <a:lstStyle/>
          <a:p>
            <a:pPr algn="justLow"/>
            <a:r>
              <a:rPr lang="ar-JO" dirty="0"/>
              <a:t>7. تسهيل وتحرير الاستثمارات في صناعة السياحة، لتسهيل وتحرير الاستثمارات في صناعة السياحة، ينبغي:</a:t>
            </a:r>
            <a:endParaRPr lang="en-US" dirty="0"/>
          </a:p>
          <a:p>
            <a:pPr marL="342900" indent="-342900" algn="justLow">
              <a:buFont typeface="Arial" panose="020B0604020202020204" pitchFamily="34" charset="0"/>
              <a:buChar char="•"/>
            </a:pPr>
            <a:r>
              <a:rPr lang="ar-JO" dirty="0"/>
              <a:t>توفير حوافز مالية وإعفاءات ضريبية.</a:t>
            </a:r>
            <a:endParaRPr lang="en-US" dirty="0"/>
          </a:p>
          <a:p>
            <a:pPr marL="342900" indent="-342900" algn="justLow">
              <a:buFont typeface="Arial" panose="020B0604020202020204" pitchFamily="34" charset="0"/>
              <a:buChar char="•"/>
            </a:pPr>
            <a:r>
              <a:rPr lang="ar-JO" dirty="0"/>
              <a:t>تطوير البنية التحتية.</a:t>
            </a:r>
            <a:endParaRPr lang="en-US" dirty="0"/>
          </a:p>
          <a:p>
            <a:pPr marL="342900" indent="-342900" algn="justLow">
              <a:buFont typeface="Arial" panose="020B0604020202020204" pitchFamily="34" charset="0"/>
              <a:buChar char="•"/>
            </a:pPr>
            <a:r>
              <a:rPr lang="ar-JO" dirty="0"/>
              <a:t>ضمان الاستقرار السياسي والأمن.</a:t>
            </a:r>
            <a:endParaRPr lang="en-US" dirty="0"/>
          </a:p>
          <a:p>
            <a:pPr marL="342900" indent="-342900" algn="justLow">
              <a:buFont typeface="Arial" panose="020B0604020202020204" pitchFamily="34" charset="0"/>
              <a:buChar char="•"/>
            </a:pPr>
            <a:r>
              <a:rPr lang="ar-JO" dirty="0"/>
              <a:t>إطلاق مراكز تدريب متخصصة.</a:t>
            </a:r>
            <a:endParaRPr lang="en-US" dirty="0"/>
          </a:p>
        </p:txBody>
      </p:sp>
    </p:spTree>
    <p:custDataLst>
      <p:tags r:id="rId1"/>
    </p:custDataLst>
    <p:extLst>
      <p:ext uri="{BB962C8B-B14F-4D97-AF65-F5344CB8AC3E}">
        <p14:creationId xmlns:p14="http://schemas.microsoft.com/office/powerpoint/2010/main" val="256896205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728" y="1659087"/>
            <a:ext cx="5922275" cy="399149"/>
          </a:xfrm>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43764" y="2254589"/>
            <a:ext cx="8069239" cy="3827722"/>
          </a:xfrm>
        </p:spPr>
        <p:txBody>
          <a:bodyPr/>
          <a:lstStyle/>
          <a:p>
            <a:pPr algn="justLow"/>
            <a:r>
              <a:rPr lang="ar-JO" dirty="0"/>
              <a:t>يعد تطوير صناعة السياحة من الأولويات الرئيسة للحكومة الأردنية نظراً لدورها الحيوي في نمو الاقتصاد الوطني. وفي هذا السياق، تقوم الحكومة بتنفيذ مجموعة من المبادرات والاستراتيجيات لضمان التقدم والتطور المستمر في هذا القطاع الحيوي. وفيما يلي سنقوم بتسليط الضوء على الخطوات والجهود التي تبذلها الحكومة الأردنية في هذا الصدد:</a:t>
            </a:r>
          </a:p>
          <a:p>
            <a:pPr algn="justLow"/>
            <a:endParaRPr lang="en-US" dirty="0"/>
          </a:p>
        </p:txBody>
      </p:sp>
    </p:spTree>
    <p:custDataLst>
      <p:tags r:id="rId1"/>
    </p:custDataLst>
    <p:extLst>
      <p:ext uri="{BB962C8B-B14F-4D97-AF65-F5344CB8AC3E}">
        <p14:creationId xmlns:p14="http://schemas.microsoft.com/office/powerpoint/2010/main" val="382591831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728" y="1554385"/>
            <a:ext cx="5922275" cy="399149"/>
          </a:xfrm>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43764" y="2151757"/>
            <a:ext cx="8069239" cy="3930554"/>
          </a:xfrm>
        </p:spPr>
        <p:txBody>
          <a:bodyPr/>
          <a:lstStyle/>
          <a:p>
            <a:pPr marL="342900" indent="-342900" algn="justLow">
              <a:buFont typeface="Arial" panose="020B0604020202020204" pitchFamily="34" charset="0"/>
              <a:buChar char="•"/>
            </a:pPr>
            <a:r>
              <a:rPr lang="ar-JO" dirty="0"/>
              <a:t>تعزيز البنية التحتية السياحية:</a:t>
            </a:r>
            <a:endParaRPr lang="en-US" dirty="0"/>
          </a:p>
          <a:p>
            <a:pPr algn="justLow"/>
            <a:r>
              <a:rPr lang="ar-JO" dirty="0"/>
              <a:t>تضمنت جهود الحكومة الأردنية ضمان توفر خدمات البنية التحتية عالية الجودة، والتي تشمل الفنادق والمنتجعات والمطاعم والمرافق الأساسية. ويُتوقع أن يؤدي ذلك في النهاية إلى زيادة الاستثمار في قطاع السياحة، مما يسهم في تعزيز القدرة التنافسية لوجهات السياحة الأردنية.</a:t>
            </a:r>
            <a:endParaRPr lang="en-US" dirty="0"/>
          </a:p>
          <a:p>
            <a:pPr algn="justLow"/>
            <a:endParaRPr lang="en-US" dirty="0"/>
          </a:p>
        </p:txBody>
      </p:sp>
    </p:spTree>
    <p:custDataLst>
      <p:tags r:id="rId1"/>
    </p:custDataLst>
    <p:extLst>
      <p:ext uri="{BB962C8B-B14F-4D97-AF65-F5344CB8AC3E}">
        <p14:creationId xmlns:p14="http://schemas.microsoft.com/office/powerpoint/2010/main" val="287879713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584221"/>
            <a:ext cx="5922275" cy="399149"/>
          </a:xfrm>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p:txBody>
          <a:bodyPr/>
          <a:lstStyle/>
          <a:p>
            <a:pPr marL="342900" indent="-342900" algn="justLow">
              <a:buFont typeface="Arial" panose="020B0604020202020204" pitchFamily="34" charset="0"/>
              <a:buChar char="•"/>
            </a:pPr>
            <a:r>
              <a:rPr lang="ar-JO" dirty="0"/>
              <a:t>تنويع المنتج السياحي:</a:t>
            </a:r>
            <a:endParaRPr lang="en-US" dirty="0"/>
          </a:p>
          <a:p>
            <a:pPr algn="justLow"/>
            <a:r>
              <a:rPr lang="ar-JO" dirty="0"/>
              <a:t>لتنويع المنتج السياحي الأردني، تسعى الحكومة الأردنية إلى تطوير وترويج مختلف القطاعات السياحية مثل السياحة التعليمية والطبية والبيئية. وذلك من خلال دعم وتعزيز المواقع الأثرية والتاريخية والدينية، بالإضافة إلى ابتكار أنواع جديدة من الأنشطة الطبيعية والجمالية والعلاجية.</a:t>
            </a:r>
            <a:endParaRPr lang="en-US" dirty="0"/>
          </a:p>
          <a:p>
            <a:pPr marL="342900" indent="-342900" algn="justLow">
              <a:buFont typeface="Arial" panose="020B0604020202020204" pitchFamily="34" charset="0"/>
              <a:buChar char="•"/>
            </a:pPr>
            <a:r>
              <a:rPr lang="ar-JO" dirty="0"/>
              <a:t>زيادة فرص الاستثمار والتعاون مع القطاع الخاص:</a:t>
            </a:r>
            <a:endParaRPr lang="en-US" dirty="0"/>
          </a:p>
          <a:p>
            <a:pPr algn="justLow"/>
            <a:r>
              <a:rPr lang="ar-JO" dirty="0"/>
              <a:t>تسعى الحكومة الأردنية إلى زيادة الفرص الاستثمارية وتعزيز التعاون مع القطاع الخاص عبر دعم الشراكات بين القطاعين. ويأتي ذلك ضمن جهود الحكومة الأوسع لتحسين الاقتصاد الوطني.</a:t>
            </a:r>
            <a:endParaRPr lang="en-US" dirty="0"/>
          </a:p>
        </p:txBody>
      </p:sp>
    </p:spTree>
    <p:custDataLst>
      <p:tags r:id="rId1"/>
    </p:custDataLst>
    <p:extLst>
      <p:ext uri="{BB962C8B-B14F-4D97-AF65-F5344CB8AC3E}">
        <p14:creationId xmlns:p14="http://schemas.microsoft.com/office/powerpoint/2010/main" val="177538385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19488" y="2321690"/>
            <a:ext cx="8069239" cy="3930554"/>
          </a:xfrm>
        </p:spPr>
        <p:txBody>
          <a:bodyPr/>
          <a:lstStyle/>
          <a:p>
            <a:pPr marL="342900" indent="-342900" algn="justLow">
              <a:buFont typeface="Arial" panose="020B0604020202020204" pitchFamily="34" charset="0"/>
              <a:buChar char="•"/>
            </a:pPr>
            <a:r>
              <a:rPr lang="ar-JO" dirty="0"/>
              <a:t>تطبيق أعلى المعايير والمواصفات العالمية:</a:t>
            </a:r>
            <a:endParaRPr lang="en-US" dirty="0"/>
          </a:p>
          <a:p>
            <a:pPr algn="justLow"/>
            <a:r>
              <a:rPr lang="ar-JO" dirty="0"/>
              <a:t>تولي الحكومة الأردنية اهتماماً كبيراً لتطبيق أعلى المعايير والمواصفات العالمية في صناعة السياحة بهدف ضمان الحصول على خدمات ومنتجات ذات جودة عالية. ويأتي ذلك في إطار تعزيز المشاركة العامة والتكامل في تطوير وإدارة المشاريع السياحية.</a:t>
            </a:r>
            <a:endParaRPr lang="en-US" dirty="0"/>
          </a:p>
        </p:txBody>
      </p:sp>
    </p:spTree>
    <p:custDataLst>
      <p:tags r:id="rId1"/>
    </p:custDataLst>
    <p:extLst>
      <p:ext uri="{BB962C8B-B14F-4D97-AF65-F5344CB8AC3E}">
        <p14:creationId xmlns:p14="http://schemas.microsoft.com/office/powerpoint/2010/main" val="202558501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828" y="1519919"/>
            <a:ext cx="5922275" cy="399149"/>
          </a:xfrm>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47864" y="2114986"/>
            <a:ext cx="8069239" cy="3771930"/>
          </a:xfrm>
        </p:spPr>
        <p:txBody>
          <a:bodyPr/>
          <a:lstStyle/>
          <a:p>
            <a:pPr algn="justLow"/>
            <a:r>
              <a:rPr lang="ar-JO" b="1" dirty="0"/>
              <a:t>إجراءات الحكومة الأردنية لتطوير السياحة</a:t>
            </a:r>
            <a:endParaRPr lang="en-US" dirty="0"/>
          </a:p>
          <a:p>
            <a:pPr algn="justLow"/>
            <a:r>
              <a:rPr lang="ar-JO" dirty="0"/>
              <a:t>تعمل الحكومة الأردنية جاهدة على تطوير القطاع السياحي في البلاد من خلال اتخاذ مجموعة من الإجراءات والبرامج التي تهدف إلى تحسين السياسات والمؤسسات وتعزيز التنسيق داخل هذا القطاع الحيوي. ومن بين الإجراءات والبرامج التي تم اتخاذها والتي تعكس التزام الحكومة بتحسين الظروف والإمكانيات في السياحة الأردنية نجد ما يلي:</a:t>
            </a:r>
            <a:endParaRPr lang="en-US" dirty="0"/>
          </a:p>
        </p:txBody>
      </p:sp>
    </p:spTree>
    <p:custDataLst>
      <p:tags r:id="rId1"/>
    </p:custDataLst>
    <p:extLst>
      <p:ext uri="{BB962C8B-B14F-4D97-AF65-F5344CB8AC3E}">
        <p14:creationId xmlns:p14="http://schemas.microsoft.com/office/powerpoint/2010/main" val="337892124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828" y="1617641"/>
            <a:ext cx="5922275" cy="399149"/>
          </a:xfrm>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47864" y="2135926"/>
            <a:ext cx="8069239" cy="3750989"/>
          </a:xfrm>
        </p:spPr>
        <p:txBody>
          <a:bodyPr/>
          <a:lstStyle/>
          <a:p>
            <a:pPr marL="342900" indent="-342900" algn="justLow">
              <a:buFont typeface="Arial" panose="020B0604020202020204" pitchFamily="34" charset="0"/>
              <a:buChar char="•"/>
            </a:pPr>
            <a:r>
              <a:rPr lang="ar-JO" dirty="0"/>
              <a:t>إصلاح السياسات والمؤسسات:</a:t>
            </a:r>
            <a:endParaRPr lang="en-US" dirty="0"/>
          </a:p>
          <a:p>
            <a:pPr marL="342900" indent="-342900" algn="justLow">
              <a:buFont typeface="Wingdings" panose="05000000000000000000" pitchFamily="2" charset="2"/>
              <a:buChar char="ü"/>
            </a:pPr>
            <a:r>
              <a:rPr lang="ar-JO" dirty="0"/>
              <a:t>تمكين إجراءات إصلاح السياسات والمؤسسات بهدف جذب الاستثمار من خلال تقديم الدعم للابتكار والإصلاح المؤسسي وتعزيز التنسيق.</a:t>
            </a:r>
            <a:endParaRPr lang="en-US" dirty="0"/>
          </a:p>
          <a:p>
            <a:pPr marL="342900" indent="-342900" algn="justLow">
              <a:buFont typeface="Wingdings" panose="05000000000000000000" pitchFamily="2" charset="2"/>
              <a:buChar char="ü"/>
            </a:pPr>
            <a:r>
              <a:rPr lang="ar-JO" dirty="0"/>
              <a:t>صياغة خارطة طريق لإصلاح القطاع بهدف تحديث الأطر القانونية والسياسية والمؤسسية التي تحكم السياحة.</a:t>
            </a:r>
            <a:endParaRPr lang="en-US" dirty="0"/>
          </a:p>
          <a:p>
            <a:pPr marL="342900" indent="-342900" algn="justLow">
              <a:buFont typeface="Wingdings" panose="05000000000000000000" pitchFamily="2" charset="2"/>
              <a:buChar char="ü"/>
            </a:pPr>
            <a:r>
              <a:rPr lang="ar-JO" dirty="0"/>
              <a:t>إنشاء مركز تميز في قطاع السياحة لتشجيع الابتكار وتطوير السوق.</a:t>
            </a:r>
            <a:endParaRPr lang="en-US" dirty="0"/>
          </a:p>
        </p:txBody>
      </p:sp>
    </p:spTree>
    <p:custDataLst>
      <p:tags r:id="rId1"/>
    </p:custDataLst>
    <p:extLst>
      <p:ext uri="{BB962C8B-B14F-4D97-AF65-F5344CB8AC3E}">
        <p14:creationId xmlns:p14="http://schemas.microsoft.com/office/powerpoint/2010/main" val="126073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1814840"/>
            <a:ext cx="6110785" cy="2464219"/>
          </a:xfrm>
        </p:spPr>
        <p:txBody>
          <a:bodyPr/>
          <a:lstStyle/>
          <a:p>
            <a:pPr>
              <a:lnSpc>
                <a:spcPct val="150000"/>
              </a:lnSpc>
            </a:pPr>
            <a:r>
              <a:rPr lang="ar-JO" sz="4400" dirty="0"/>
              <a:t>الوحدة الأولى: </a:t>
            </a:r>
            <a:br>
              <a:rPr lang="ar-JO" sz="4400" dirty="0"/>
            </a:br>
            <a:r>
              <a:rPr lang="ar-JO" sz="4400" dirty="0"/>
              <a:t>السياحة</a:t>
            </a:r>
            <a:endParaRPr lang="en-US" sz="4400" dirty="0"/>
          </a:p>
        </p:txBody>
      </p:sp>
    </p:spTree>
    <p:custDataLst>
      <p:tags r:id="rId1"/>
    </p:custDataLst>
    <p:extLst>
      <p:ext uri="{BB962C8B-B14F-4D97-AF65-F5344CB8AC3E}">
        <p14:creationId xmlns:p14="http://schemas.microsoft.com/office/powerpoint/2010/main" val="296545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التطور التاريخي للسياحة</a:t>
            </a:r>
          </a:p>
        </p:txBody>
      </p:sp>
      <p:sp>
        <p:nvSpPr>
          <p:cNvPr id="3" name="Subtitle 2"/>
          <p:cNvSpPr>
            <a:spLocks noGrp="1"/>
          </p:cNvSpPr>
          <p:nvPr>
            <p:ph type="subTitle" idx="1"/>
          </p:nvPr>
        </p:nvSpPr>
        <p:spPr/>
        <p:txBody>
          <a:bodyPr/>
          <a:lstStyle/>
          <a:p>
            <a:pPr algn="justLow"/>
            <a:r>
              <a:rPr lang="ar-SA" dirty="0"/>
              <a:t>في السنوات الأخيرة، مع الرحلات الجوية منخفضة التكلفة ووجود أماكن إقامة بديلة، تديرها الشركات عبر الإنترنت، أصبح من الأسهل بكثير على السائحين تحمل تكاليف السفر ويمكنهم تصميم مسار رحلتهم وتجاربهم حسب رغبتهم. لا تؤثر السياحة على الاقتصاد المحلي فحسب، بل بدأت أيضا</a:t>
            </a:r>
            <a:r>
              <a:rPr lang="ar-JO" dirty="0"/>
              <a:t>ً</a:t>
            </a:r>
            <a:r>
              <a:rPr lang="ar-SA" dirty="0"/>
              <a:t> في التأثير على الهياكل الاجتماعية والثقافة ونمط الحياة للوجهات التي تمت زيارتها. ولذلك، فإن التحدي الآن هو تقديم الحلول من خلال تطوير الوعي السياحي الذي يحترم البيئة وطريقة العيش المحلية لسكانها</a:t>
            </a:r>
            <a:r>
              <a:rPr lang="en-US" dirty="0"/>
              <a:t>.</a:t>
            </a:r>
          </a:p>
        </p:txBody>
      </p:sp>
    </p:spTree>
    <p:custDataLst>
      <p:tags r:id="rId1"/>
    </p:custDataLst>
    <p:extLst>
      <p:ext uri="{BB962C8B-B14F-4D97-AF65-F5344CB8AC3E}">
        <p14:creationId xmlns:p14="http://schemas.microsoft.com/office/powerpoint/2010/main" val="206744574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438" y="1601517"/>
            <a:ext cx="5922275" cy="399149"/>
          </a:xfrm>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p:txBody>
          <a:bodyPr/>
          <a:lstStyle/>
          <a:p>
            <a:pPr marL="342900" indent="-342900" algn="justLow">
              <a:buFont typeface="Arial" panose="020B0604020202020204" pitchFamily="34" charset="0"/>
              <a:buChar char="•"/>
            </a:pPr>
            <a:r>
              <a:rPr lang="ar-JO" dirty="0"/>
              <a:t>برامج دعم الابتكار والإصلاح:</a:t>
            </a:r>
            <a:endParaRPr lang="en-US" dirty="0"/>
          </a:p>
          <a:p>
            <a:pPr marL="342900" indent="-342900" algn="justLow">
              <a:buFont typeface="Wingdings" panose="05000000000000000000" pitchFamily="2" charset="2"/>
              <a:buChar char="ü"/>
            </a:pPr>
            <a:r>
              <a:rPr lang="ar-JO" dirty="0"/>
              <a:t>تنفيذ برامج لدعم الابتكار والإصلاح السياسي والتنسيق بهدف تعزيز القدرات وجذب الاستثمار في القطاع.</a:t>
            </a:r>
            <a:endParaRPr lang="en-US" dirty="0"/>
          </a:p>
          <a:p>
            <a:pPr marL="342900" indent="-342900" algn="justLow">
              <a:buFont typeface="Arial" panose="020B0604020202020204" pitchFamily="34" charset="0"/>
              <a:buChar char="•"/>
            </a:pPr>
            <a:r>
              <a:rPr lang="ar-JO" dirty="0"/>
              <a:t>تنمية حملة التسويق والعلامة التجارية:</a:t>
            </a:r>
            <a:endParaRPr lang="en-US" dirty="0"/>
          </a:p>
          <a:p>
            <a:pPr marL="342900" indent="-342900" algn="justLow">
              <a:buFont typeface="Wingdings" panose="05000000000000000000" pitchFamily="2" charset="2"/>
              <a:buChar char="ü"/>
            </a:pPr>
            <a:r>
              <a:rPr lang="ar-JO" dirty="0"/>
              <a:t>تطوير وتنفيذ حملة لبناء العلامة التجارية والتسويق العالمي للقطاع السياحي الأردني.</a:t>
            </a:r>
          </a:p>
          <a:p>
            <a:pPr marL="342900" indent="-342900" algn="justLow">
              <a:buFont typeface="Arial" panose="020B0604020202020204" pitchFamily="34" charset="0"/>
              <a:buChar char="•"/>
            </a:pPr>
            <a:r>
              <a:rPr lang="ar-JO" dirty="0"/>
              <a:t>خطط إدارة الأزمات والتغير المناخي:</a:t>
            </a:r>
            <a:endParaRPr lang="en-US" dirty="0"/>
          </a:p>
          <a:p>
            <a:pPr marL="342900" indent="-342900" algn="justLow">
              <a:buFont typeface="Wingdings" panose="05000000000000000000" pitchFamily="2" charset="2"/>
              <a:buChar char="ü"/>
            </a:pPr>
            <a:r>
              <a:rPr lang="ar-JO" dirty="0"/>
              <a:t>وضع خارطة طريق لإدارة الأزمات والكوارث والتغير المناخي في القطاع السياحي بهدف تعزيز كفاءة الموارد وتحسين الخدمات.</a:t>
            </a:r>
            <a:endParaRPr lang="en-US" dirty="0"/>
          </a:p>
          <a:p>
            <a:pPr algn="justLow"/>
            <a:endParaRPr lang="en-US" dirty="0"/>
          </a:p>
        </p:txBody>
      </p:sp>
    </p:spTree>
    <p:custDataLst>
      <p:tags r:id="rId1"/>
    </p:custDataLst>
    <p:extLst>
      <p:ext uri="{BB962C8B-B14F-4D97-AF65-F5344CB8AC3E}">
        <p14:creationId xmlns:p14="http://schemas.microsoft.com/office/powerpoint/2010/main" val="144453203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92316" y="2216494"/>
            <a:ext cx="8069239" cy="3930554"/>
          </a:xfrm>
        </p:spPr>
        <p:txBody>
          <a:bodyPr/>
          <a:lstStyle/>
          <a:p>
            <a:pPr marL="342900" indent="-342900" algn="justLow">
              <a:buFont typeface="Arial" panose="020B0604020202020204" pitchFamily="34" charset="0"/>
              <a:buChar char="•"/>
            </a:pPr>
            <a:r>
              <a:rPr lang="ar-JO" dirty="0"/>
              <a:t>تنمية الخدمات السياحية والمنتجات:</a:t>
            </a:r>
            <a:endParaRPr lang="en-US" dirty="0"/>
          </a:p>
          <a:p>
            <a:pPr marL="342900" indent="-342900" algn="justLow">
              <a:buFont typeface="Wingdings" panose="05000000000000000000" pitchFamily="2" charset="2"/>
              <a:buChar char="ü"/>
            </a:pPr>
            <a:r>
              <a:rPr lang="ar-JO" dirty="0"/>
              <a:t>تحسين المنتجات والخدمات السياحية في البتراء وما حولها.</a:t>
            </a:r>
            <a:endParaRPr lang="en-US" dirty="0"/>
          </a:p>
          <a:p>
            <a:pPr marL="342900" indent="-342900" algn="justLow">
              <a:buFont typeface="Wingdings" panose="05000000000000000000" pitchFamily="2" charset="2"/>
              <a:buChar char="ü"/>
            </a:pPr>
            <a:r>
              <a:rPr lang="ar-JO" dirty="0"/>
              <a:t>توسيع نطاق الأردن السياحي وتطويره.</a:t>
            </a:r>
            <a:endParaRPr lang="en-US" dirty="0"/>
          </a:p>
          <a:p>
            <a:pPr marL="342900" indent="-342900" algn="justLow">
              <a:buFont typeface="Wingdings" panose="05000000000000000000" pitchFamily="2" charset="2"/>
              <a:buChar char="ü"/>
            </a:pPr>
            <a:r>
              <a:rPr lang="ar-JO" dirty="0"/>
              <a:t>توسيع نطاق تجارب السياحة البيئية في المناطق المحمية وتحفيز الروابط مع المنتجات السياحية الأخرى.</a:t>
            </a:r>
            <a:endParaRPr lang="en-US" dirty="0"/>
          </a:p>
        </p:txBody>
      </p:sp>
    </p:spTree>
    <p:custDataLst>
      <p:tags r:id="rId1"/>
    </p:custDataLst>
    <p:extLst>
      <p:ext uri="{BB962C8B-B14F-4D97-AF65-F5344CB8AC3E}">
        <p14:creationId xmlns:p14="http://schemas.microsoft.com/office/powerpoint/2010/main" val="65221328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دور الحكومة الأردنية في تطوير السياحة</a:t>
            </a:r>
            <a:endParaRPr lang="en-US" dirty="0"/>
          </a:p>
        </p:txBody>
      </p:sp>
      <p:sp>
        <p:nvSpPr>
          <p:cNvPr id="3" name="Subtitle 2"/>
          <p:cNvSpPr>
            <a:spLocks noGrp="1"/>
          </p:cNvSpPr>
          <p:nvPr>
            <p:ph type="subTitle" idx="1"/>
          </p:nvPr>
        </p:nvSpPr>
        <p:spPr>
          <a:xfrm>
            <a:off x="592316" y="2216494"/>
            <a:ext cx="8069239" cy="3930554"/>
          </a:xfrm>
        </p:spPr>
        <p:txBody>
          <a:bodyPr/>
          <a:lstStyle/>
          <a:p>
            <a:pPr marL="342900" indent="-342900" algn="justLow">
              <a:buFont typeface="Arial" panose="020B0604020202020204" pitchFamily="34" charset="0"/>
              <a:buChar char="•"/>
            </a:pPr>
            <a:r>
              <a:rPr lang="ar-JO" dirty="0"/>
              <a:t>تحسين نوعية وكمية المنتجات السياحية التراثية الثقافية الأردنية باتباع النهج التشاركي:</a:t>
            </a:r>
            <a:endParaRPr lang="en-US" dirty="0"/>
          </a:p>
          <a:p>
            <a:pPr marL="342900" indent="-342900" algn="justLow">
              <a:buFont typeface="Wingdings" panose="05000000000000000000" pitchFamily="2" charset="2"/>
              <a:buChar char="ü"/>
            </a:pPr>
            <a:r>
              <a:rPr lang="ar-JO" dirty="0"/>
              <a:t>​تأتي هذه الإجراءات والبرامج في إطار جهود الحكومة الأردنية لتحفيز النمو والتطور في القطاع السياحي وتحقيق مزيد من الاستدامة والتنوع في المنتجات والخدمات السياحية الأردنية.</a:t>
            </a:r>
            <a:endParaRPr lang="en-US" dirty="0"/>
          </a:p>
        </p:txBody>
      </p:sp>
    </p:spTree>
    <p:custDataLst>
      <p:tags r:id="rId1"/>
    </p:custDataLst>
    <p:extLst>
      <p:ext uri="{BB962C8B-B14F-4D97-AF65-F5344CB8AC3E}">
        <p14:creationId xmlns:p14="http://schemas.microsoft.com/office/powerpoint/2010/main" val="68674909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3198215"/>
            <a:ext cx="6110785" cy="597255"/>
          </a:xfrm>
        </p:spPr>
        <p:txBody>
          <a:bodyPr/>
          <a:lstStyle/>
          <a:p>
            <a:pPr>
              <a:lnSpc>
                <a:spcPct val="150000"/>
              </a:lnSpc>
            </a:pPr>
            <a:r>
              <a:rPr lang="ar-SA" sz="3600" dirty="0"/>
              <a:t>الوحدة العاشرة: </a:t>
            </a:r>
            <a:r>
              <a:rPr lang="ar-JO" sz="3600" dirty="0"/>
              <a:t> </a:t>
            </a:r>
            <a:br>
              <a:rPr lang="ar-JO" sz="3600" dirty="0"/>
            </a:br>
            <a:r>
              <a:rPr lang="ar-JO" sz="3600" dirty="0"/>
              <a:t>الطلب السياحي </a:t>
            </a:r>
            <a:endParaRPr lang="en-US" sz="3600" dirty="0"/>
          </a:p>
        </p:txBody>
      </p:sp>
    </p:spTree>
    <p:custDataLst>
      <p:tags r:id="rId1"/>
    </p:custDataLst>
    <p:extLst>
      <p:ext uri="{BB962C8B-B14F-4D97-AF65-F5344CB8AC3E}">
        <p14:creationId xmlns:p14="http://schemas.microsoft.com/office/powerpoint/2010/main" val="309745844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936" y="1605435"/>
            <a:ext cx="8203726" cy="4315035"/>
          </a:xfrm>
        </p:spPr>
        <p:txBody>
          <a:bodyPr/>
          <a:lstStyle/>
          <a:p>
            <a:pPr algn="justLow"/>
            <a:r>
              <a:rPr lang="ar-JO" dirty="0"/>
              <a:t>يتأثر الطلب السياحي بمجموعة من العوامل الأساسية التي تلعب دوراً حاسماً في تحديد مدى جاذبية الطلب على الوجهات السياحية. </a:t>
            </a:r>
          </a:p>
          <a:p>
            <a:pPr algn="justLow"/>
            <a:r>
              <a:rPr lang="ar-JO" dirty="0"/>
              <a:t>وتشمل العوامل الرئيسة التي تؤثر على الطلب السياحي ما يلي:</a:t>
            </a:r>
            <a:endParaRPr lang="en-US" dirty="0"/>
          </a:p>
          <a:p>
            <a:pPr algn="justLow"/>
            <a:r>
              <a:rPr lang="ar-JO" dirty="0"/>
              <a:t>1. العوامل الاقتصادية:</a:t>
            </a:r>
            <a:endParaRPr lang="en-US" dirty="0"/>
          </a:p>
          <a:p>
            <a:pPr marL="342900" indent="-342900" algn="justLow">
              <a:buFont typeface="Arial" panose="020B0604020202020204" pitchFamily="34" charset="0"/>
              <a:buChar char="•"/>
            </a:pPr>
            <a:r>
              <a:rPr lang="ar-JO" dirty="0"/>
              <a:t>الدخول: حيث تلعب مستويات الدخل دوراً هاماً في قدرة الأشخاص على السفر والمشاركة في النشاطات السياحية.</a:t>
            </a:r>
            <a:endParaRPr lang="en-US" dirty="0"/>
          </a:p>
          <a:p>
            <a:pPr marL="342900" indent="-342900" algn="justLow">
              <a:buFont typeface="Arial" panose="020B0604020202020204" pitchFamily="34" charset="0"/>
              <a:buChar char="•"/>
            </a:pPr>
            <a:r>
              <a:rPr lang="ar-JO" dirty="0"/>
              <a:t>تكاليف السفر: تكاليف السفر ووسائل المواصلات تؤثر بشكل كبير على القرارات السياحية ومدى توافرها.</a:t>
            </a:r>
            <a:endParaRPr lang="en-US" dirty="0"/>
          </a:p>
          <a:p>
            <a:pPr marL="342900" indent="-342900" algn="justLow">
              <a:buFont typeface="Arial" panose="020B0604020202020204" pitchFamily="34" charset="0"/>
              <a:buChar char="•"/>
            </a:pPr>
            <a:r>
              <a:rPr lang="ar-JO" dirty="0"/>
              <a:t>سعر الصرف: يلعب دوراً حاسماً في جذب السياح بحيث يؤثر في تكاليف السفر والإنفاق في الوجهات السياحية.</a:t>
            </a:r>
            <a:endParaRPr lang="en-US" dirty="0"/>
          </a:p>
          <a:p>
            <a:pPr marL="342900" indent="-342900" algn="justLow">
              <a:buFont typeface="Arial" panose="020B0604020202020204" pitchFamily="34" charset="0"/>
              <a:buChar char="•"/>
            </a:pPr>
            <a:r>
              <a:rPr lang="ar-JO" dirty="0"/>
              <a:t>الاستقرار الاقتصادي: يؤثر بشكل كبير على مستوى الطلب السياحي.</a:t>
            </a:r>
            <a:endParaRPr lang="en-US" dirty="0"/>
          </a:p>
        </p:txBody>
      </p:sp>
    </p:spTree>
    <p:custDataLst>
      <p:tags r:id="rId1"/>
    </p:custDataLst>
    <p:extLst>
      <p:ext uri="{BB962C8B-B14F-4D97-AF65-F5344CB8AC3E}">
        <p14:creationId xmlns:p14="http://schemas.microsoft.com/office/powerpoint/2010/main" val="262010564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268" y="1498853"/>
            <a:ext cx="5922275" cy="399149"/>
          </a:xfrm>
        </p:spPr>
        <p:txBody>
          <a:bodyPr/>
          <a:lstStyle/>
          <a:p>
            <a:r>
              <a:rPr lang="ar-JO" dirty="0"/>
              <a:t>الطلب السياحي</a:t>
            </a:r>
            <a:endParaRPr lang="en-US" dirty="0"/>
          </a:p>
        </p:txBody>
      </p:sp>
      <p:sp>
        <p:nvSpPr>
          <p:cNvPr id="3" name="Subtitle 2"/>
          <p:cNvSpPr>
            <a:spLocks noGrp="1"/>
          </p:cNvSpPr>
          <p:nvPr>
            <p:ph type="subTitle" idx="1"/>
          </p:nvPr>
        </p:nvSpPr>
        <p:spPr>
          <a:xfrm>
            <a:off x="503304" y="2073105"/>
            <a:ext cx="8069239" cy="3984930"/>
          </a:xfrm>
        </p:spPr>
        <p:txBody>
          <a:bodyPr/>
          <a:lstStyle/>
          <a:p>
            <a:pPr algn="justLow"/>
            <a:r>
              <a:rPr lang="ar-JO" dirty="0"/>
              <a:t>2. صورة الوجهة والجاذبية:</a:t>
            </a:r>
            <a:endParaRPr lang="en-US" dirty="0"/>
          </a:p>
          <a:p>
            <a:pPr marL="342900" indent="-342900" algn="justLow">
              <a:buFont typeface="Arial" panose="020B0604020202020204" pitchFamily="34" charset="0"/>
              <a:buChar char="•"/>
            </a:pPr>
            <a:r>
              <a:rPr lang="ar-JO" dirty="0"/>
              <a:t>الصورة المتناقلة للوجهة: تلعب دوراً كبيراً في جذب السياح وتحديد مدى جاذبية الوجهة السياحية.</a:t>
            </a:r>
            <a:endParaRPr lang="en-US" dirty="0"/>
          </a:p>
          <a:p>
            <a:pPr marL="342900" indent="-342900" algn="justLow">
              <a:buFont typeface="Arial" panose="020B0604020202020204" pitchFamily="34" charset="0"/>
              <a:buChar char="•"/>
            </a:pPr>
            <a:r>
              <a:rPr lang="ar-JO" dirty="0"/>
              <a:t>المعالم السياحية: تشمل المواقع التاريخية والجمال الطبيعي والجاذبية السياحية الأخرى التي تلعب دوراً هاماً في تحديد مستوى الطلب.</a:t>
            </a:r>
            <a:r>
              <a:rPr lang="en-US" dirty="0"/>
              <a:t>  </a:t>
            </a:r>
          </a:p>
          <a:p>
            <a:pPr algn="justLow"/>
            <a:r>
              <a:rPr lang="ar-JO" dirty="0"/>
              <a:t>3. نظم الهجرة ومعالجة التأشيرات:</a:t>
            </a:r>
            <a:endParaRPr lang="en-US" dirty="0"/>
          </a:p>
          <a:p>
            <a:pPr algn="justLow"/>
            <a:r>
              <a:rPr lang="ar-JO" dirty="0"/>
              <a:t>سهولة الحصول على التأشيرات: حيث يؤثر بشكل كبير على الطلب السياحي وقدرة الأشخاص على زيارة الوجهات السياحية.</a:t>
            </a:r>
            <a:endParaRPr lang="en-US" dirty="0"/>
          </a:p>
          <a:p>
            <a:pPr algn="justLow"/>
            <a:endParaRPr lang="en-US" dirty="0"/>
          </a:p>
        </p:txBody>
      </p:sp>
    </p:spTree>
    <p:custDataLst>
      <p:tags r:id="rId1"/>
    </p:custDataLst>
    <p:extLst>
      <p:ext uri="{BB962C8B-B14F-4D97-AF65-F5344CB8AC3E}">
        <p14:creationId xmlns:p14="http://schemas.microsoft.com/office/powerpoint/2010/main" val="2442660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458" y="1488722"/>
            <a:ext cx="5922275" cy="399149"/>
          </a:xfrm>
        </p:spPr>
        <p:txBody>
          <a:bodyPr/>
          <a:lstStyle/>
          <a:p>
            <a:r>
              <a:rPr lang="ar-JO" dirty="0"/>
              <a:t>الطلب السياحي</a:t>
            </a:r>
            <a:endParaRPr lang="en-US" dirty="0"/>
          </a:p>
        </p:txBody>
      </p:sp>
      <p:sp>
        <p:nvSpPr>
          <p:cNvPr id="3" name="Subtitle 2"/>
          <p:cNvSpPr>
            <a:spLocks noGrp="1"/>
          </p:cNvSpPr>
          <p:nvPr>
            <p:ph type="subTitle" idx="1"/>
          </p:nvPr>
        </p:nvSpPr>
        <p:spPr>
          <a:xfrm>
            <a:off x="543764" y="2135573"/>
            <a:ext cx="8069239" cy="3930554"/>
          </a:xfrm>
        </p:spPr>
        <p:txBody>
          <a:bodyPr/>
          <a:lstStyle/>
          <a:p>
            <a:pPr algn="justLow"/>
            <a:r>
              <a:rPr lang="ar-JO" dirty="0"/>
              <a:t>4. البيئة السياسية والأمن الدولي:</a:t>
            </a:r>
            <a:endParaRPr lang="en-US" dirty="0"/>
          </a:p>
          <a:p>
            <a:pPr marL="342900" indent="-342900" algn="justLow">
              <a:buFont typeface="Arial" panose="020B0604020202020204" pitchFamily="34" charset="0"/>
              <a:buChar char="•"/>
            </a:pPr>
            <a:r>
              <a:rPr lang="ar-JO" dirty="0"/>
              <a:t>الثبات السياسي: يساهم في زيادة الطلب السياحي، بينما التقلبات وتهديدات الأمن يمكن أن تثني السياح عن زيارة الوجهات السياحية.</a:t>
            </a:r>
            <a:endParaRPr lang="en-US" dirty="0"/>
          </a:p>
          <a:p>
            <a:pPr algn="justLow"/>
            <a:r>
              <a:rPr lang="ar-JO" dirty="0"/>
              <a:t>5. العوامل الاجتماعية والثقافية:</a:t>
            </a:r>
            <a:endParaRPr lang="en-US" dirty="0"/>
          </a:p>
          <a:p>
            <a:pPr algn="justLow"/>
            <a:r>
              <a:rPr lang="ar-JO" dirty="0"/>
              <a:t>الضيافة المحلية والرفاهية الاجتماعية ومستويات القراءة والصحة العامة تسهم في جذب السياح وتحديد مدى جاذبية الوجهة السياحية.</a:t>
            </a:r>
            <a:endParaRPr lang="en-US" dirty="0"/>
          </a:p>
        </p:txBody>
      </p:sp>
    </p:spTree>
    <p:custDataLst>
      <p:tags r:id="rId1"/>
    </p:custDataLst>
    <p:extLst>
      <p:ext uri="{BB962C8B-B14F-4D97-AF65-F5344CB8AC3E}">
        <p14:creationId xmlns:p14="http://schemas.microsoft.com/office/powerpoint/2010/main" val="1776692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115" y="1507225"/>
            <a:ext cx="5922275" cy="399149"/>
          </a:xfrm>
        </p:spPr>
        <p:txBody>
          <a:bodyPr/>
          <a:lstStyle/>
          <a:p>
            <a:r>
              <a:rPr lang="ar-JO" dirty="0"/>
              <a:t>الطلب السياحي</a:t>
            </a:r>
            <a:endParaRPr lang="en-US" dirty="0"/>
          </a:p>
        </p:txBody>
      </p:sp>
      <p:sp>
        <p:nvSpPr>
          <p:cNvPr id="3" name="Subtitle 2"/>
          <p:cNvSpPr>
            <a:spLocks noGrp="1"/>
          </p:cNvSpPr>
          <p:nvPr>
            <p:ph type="subTitle" idx="1"/>
          </p:nvPr>
        </p:nvSpPr>
        <p:spPr>
          <a:xfrm>
            <a:off x="430151" y="2066124"/>
            <a:ext cx="8069239" cy="4791875"/>
          </a:xfrm>
        </p:spPr>
        <p:txBody>
          <a:bodyPr/>
          <a:lstStyle/>
          <a:p>
            <a:pPr algn="justLow"/>
            <a:r>
              <a:rPr lang="en-US" dirty="0"/>
              <a:t> </a:t>
            </a:r>
            <a:r>
              <a:rPr lang="ar-JO" dirty="0"/>
              <a:t>6. الطقس والمناخ:</a:t>
            </a:r>
            <a:endParaRPr lang="en-US" dirty="0"/>
          </a:p>
          <a:p>
            <a:pPr algn="justLow"/>
            <a:r>
              <a:rPr lang="ar-JO" dirty="0"/>
              <a:t>الظروف الجوية والجاذبية الموسمية تؤثر بشكل كبير على الطلب السياحي وتفضيلات الناس لأنواع معينة من المناخ والأنشطة في الهواء الطلق.</a:t>
            </a:r>
            <a:endParaRPr lang="en-US" dirty="0"/>
          </a:p>
          <a:p>
            <a:pPr algn="justLow"/>
            <a:r>
              <a:rPr lang="ar-JO" dirty="0"/>
              <a:t>7. الإنترنت ووسائل التواصل الاجتماعي:</a:t>
            </a:r>
            <a:endParaRPr lang="en-US" dirty="0"/>
          </a:p>
          <a:p>
            <a:pPr algn="justLow"/>
            <a:r>
              <a:rPr lang="ar-JO" dirty="0"/>
              <a:t>التوافر الواسع لمعلومات السفر والمراجعات عبر الإنترنت ومشاركتها على وسائل التواصل الاجتماعي تؤثر بشكل كبير على الطلب السياحي بتأثيرها على قرارات المسافرين.</a:t>
            </a:r>
            <a:endParaRPr lang="en-US" dirty="0"/>
          </a:p>
          <a:p>
            <a:pPr algn="justLow"/>
            <a:endParaRPr lang="en-US" dirty="0"/>
          </a:p>
        </p:txBody>
      </p:sp>
    </p:spTree>
    <p:custDataLst>
      <p:tags r:id="rId1"/>
    </p:custDataLst>
    <p:extLst>
      <p:ext uri="{BB962C8B-B14F-4D97-AF65-F5344CB8AC3E}">
        <p14:creationId xmlns:p14="http://schemas.microsoft.com/office/powerpoint/2010/main" val="37694230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115" y="1577026"/>
            <a:ext cx="5922275" cy="399149"/>
          </a:xfrm>
        </p:spPr>
        <p:txBody>
          <a:bodyPr/>
          <a:lstStyle/>
          <a:p>
            <a:r>
              <a:rPr lang="ar-JO" dirty="0"/>
              <a:t>الطلب السياحي</a:t>
            </a:r>
            <a:endParaRPr lang="en-US" dirty="0"/>
          </a:p>
        </p:txBody>
      </p:sp>
      <p:sp>
        <p:nvSpPr>
          <p:cNvPr id="3" name="Subtitle 2"/>
          <p:cNvSpPr>
            <a:spLocks noGrp="1"/>
          </p:cNvSpPr>
          <p:nvPr>
            <p:ph type="subTitle" idx="1"/>
          </p:nvPr>
        </p:nvSpPr>
        <p:spPr>
          <a:xfrm>
            <a:off x="430151" y="2108006"/>
            <a:ext cx="8069239" cy="3629046"/>
          </a:xfrm>
        </p:spPr>
        <p:txBody>
          <a:bodyPr/>
          <a:lstStyle/>
          <a:p>
            <a:pPr algn="justLow"/>
            <a:r>
              <a:rPr lang="ar-JO" dirty="0"/>
              <a:t>8. الأحداث العالمية:</a:t>
            </a:r>
            <a:endParaRPr lang="en-US" dirty="0"/>
          </a:p>
          <a:p>
            <a:pPr algn="justLow"/>
            <a:r>
              <a:rPr lang="ar-JO" dirty="0"/>
              <a:t>الأحداث الدولية الكبيرة مثل البطولات الرياضية والمهرجانات الثقافية والمؤتمرات تساهم بشكل كبير في زيادة الطلب السياحي في المواقع الخاصة.</a:t>
            </a:r>
          </a:p>
          <a:p>
            <a:pPr algn="justLow"/>
            <a:r>
              <a:rPr lang="ar-JO" dirty="0"/>
              <a:t>تلعب هذه العوامل دوراً مجتمعيا في عملية اتخاذ القرار لدى المسافرين وبالتالي تؤثر بشكل كبير على الطلب السياحي.</a:t>
            </a:r>
            <a:endParaRPr lang="en-US" dirty="0"/>
          </a:p>
          <a:p>
            <a:pPr algn="justLow"/>
            <a:endParaRPr lang="en-US" dirty="0"/>
          </a:p>
        </p:txBody>
      </p:sp>
    </p:spTree>
    <p:custDataLst>
      <p:tags r:id="rId1"/>
    </p:custDataLst>
    <p:extLst>
      <p:ext uri="{BB962C8B-B14F-4D97-AF65-F5344CB8AC3E}">
        <p14:creationId xmlns:p14="http://schemas.microsoft.com/office/powerpoint/2010/main" val="2556282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الطلب السياحي في الأردن</a:t>
            </a:r>
            <a:endParaRPr lang="en-US" dirty="0"/>
          </a:p>
        </p:txBody>
      </p:sp>
      <p:sp>
        <p:nvSpPr>
          <p:cNvPr id="3" name="Subtitle 2"/>
          <p:cNvSpPr>
            <a:spLocks noGrp="1"/>
          </p:cNvSpPr>
          <p:nvPr>
            <p:ph type="subTitle" idx="1"/>
          </p:nvPr>
        </p:nvSpPr>
        <p:spPr/>
        <p:txBody>
          <a:bodyPr/>
          <a:lstStyle/>
          <a:p>
            <a:pPr algn="justLow"/>
            <a:r>
              <a:rPr lang="ar-JO" dirty="0"/>
              <a:t>تعد العوامل التي تؤثر على الطلب على السياحة في الأردن متنوعة وشاملة. ويمكن تلخيص هذه العوامل في عدة نقاط رئيسية:</a:t>
            </a:r>
            <a:endParaRPr lang="en-US" dirty="0"/>
          </a:p>
          <a:p>
            <a:pPr algn="justLow"/>
            <a:r>
              <a:rPr lang="ar-JO" dirty="0"/>
              <a:t>العوامل المؤثرة في الطلب على السياحة في الأردن:</a:t>
            </a:r>
            <a:endParaRPr lang="en-US" dirty="0"/>
          </a:p>
          <a:p>
            <a:pPr marL="342900" indent="-342900" algn="justLow">
              <a:buFont typeface="Arial" panose="020B0604020202020204" pitchFamily="34" charset="0"/>
              <a:buChar char="•"/>
            </a:pPr>
            <a:r>
              <a:rPr lang="ar-JO" dirty="0"/>
              <a:t>الوضع السياسي في الشرق الأوسط: يؤثر الوضع السياسي الحالي في منطقة الشرق الأوسط على رغبة السياح في زيارة الأردن نتيجة للحالة الإستقرارية التي تدفع السياح إلى السفر.</a:t>
            </a:r>
            <a:endParaRPr lang="en-US" dirty="0"/>
          </a:p>
          <a:p>
            <a:pPr marL="342900" indent="-342900" algn="justLow">
              <a:buFont typeface="Arial" panose="020B0604020202020204" pitchFamily="34" charset="0"/>
              <a:buChar char="•"/>
            </a:pPr>
            <a:r>
              <a:rPr lang="ar-JO" dirty="0"/>
              <a:t>أسعار المنتجات السياحية: يُعتبر المنتج السياحي الأردني أغلى من الوجهات المماثلة في المنطقة، مما يؤثر على جاذبيته للسياح.</a:t>
            </a:r>
          </a:p>
          <a:p>
            <a:pPr marL="342900" indent="-342900" algn="justLow">
              <a:buFont typeface="Arial" panose="020B0604020202020204" pitchFamily="34" charset="0"/>
              <a:buChar char="•"/>
            </a:pPr>
            <a:r>
              <a:rPr lang="ar-JO" dirty="0"/>
              <a:t>الصورة الاقتصادية للأردن: التحديات الاقتصادية مثل الفقر والبطالة تؤثر على ثقة السائح المحتمل.</a:t>
            </a:r>
            <a:endParaRPr lang="en-US" dirty="0"/>
          </a:p>
          <a:p>
            <a:pPr marL="342900" indent="-342900" algn="justLow">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2293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569418"/>
            <a:ext cx="5922275" cy="399149"/>
          </a:xfrm>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a:xfrm>
            <a:off x="535672" y="2331371"/>
            <a:ext cx="8069239" cy="3507574"/>
          </a:xfrm>
        </p:spPr>
        <p:txBody>
          <a:bodyPr/>
          <a:lstStyle/>
          <a:p>
            <a:pPr algn="justLow"/>
            <a:r>
              <a:rPr lang="ar-JO" dirty="0"/>
              <a:t>الزائر: الزائر هو أيضاً مسافر يقيم في مكان أو بلد عادةً خارج منطقته النموذجية لأغراض غير الهجرة وغير مجزية، وتكون حركته ذات طبيعة معتدلة حيث يعود أخيرًا مرة أخرى إلى المكان الأصلي، أي المكان. من حيث انطلق في رحلته الأولى.</a:t>
            </a:r>
            <a:endParaRPr lang="en-US" dirty="0"/>
          </a:p>
        </p:txBody>
      </p:sp>
    </p:spTree>
    <p:custDataLst>
      <p:tags r:id="rId1"/>
    </p:custDataLst>
    <p:extLst>
      <p:ext uri="{BB962C8B-B14F-4D97-AF65-F5344CB8AC3E}">
        <p14:creationId xmlns:p14="http://schemas.microsoft.com/office/powerpoint/2010/main" val="185487501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282" y="1470932"/>
            <a:ext cx="5922275" cy="399149"/>
          </a:xfrm>
        </p:spPr>
        <p:txBody>
          <a:bodyPr/>
          <a:lstStyle/>
          <a:p>
            <a:r>
              <a:rPr lang="ar-JO" dirty="0"/>
              <a:t>الطلب السياحي في الأردن</a:t>
            </a:r>
            <a:endParaRPr lang="en-US" dirty="0"/>
          </a:p>
        </p:txBody>
      </p:sp>
      <p:sp>
        <p:nvSpPr>
          <p:cNvPr id="3" name="Subtitle 2"/>
          <p:cNvSpPr>
            <a:spLocks noGrp="1"/>
          </p:cNvSpPr>
          <p:nvPr>
            <p:ph type="subTitle" idx="1"/>
          </p:nvPr>
        </p:nvSpPr>
        <p:spPr>
          <a:xfrm>
            <a:off x="592318" y="2095112"/>
            <a:ext cx="8069239" cy="3930554"/>
          </a:xfrm>
        </p:spPr>
        <p:txBody>
          <a:bodyPr/>
          <a:lstStyle/>
          <a:p>
            <a:pPr algn="justLow"/>
            <a:r>
              <a:rPr lang="ar-JO" dirty="0"/>
              <a:t>وتشمل التحديات التي تواجه صناعة السياحة في الأردن ما يلي: </a:t>
            </a:r>
            <a:endParaRPr lang="en-US" dirty="0"/>
          </a:p>
          <a:p>
            <a:pPr marL="342900" indent="-342900" algn="justLow">
              <a:buFont typeface="Wingdings" panose="05000000000000000000" pitchFamily="2" charset="2"/>
              <a:buChar char="ü"/>
            </a:pPr>
            <a:r>
              <a:rPr lang="ar-JO" dirty="0"/>
              <a:t>توظيف الموظفين المحليين: حيث يُفضل توظيف موظفين أجانب بدلاً من المحليين في المنتجعات الفندقية الكبيرة. يمكن تحقيق هذا من خلال إقامة شراكات مع المؤسسات التعليمية المحلية لتطوير برامج تدريب وتطوير لأعضاء المجتمع المحلي.</a:t>
            </a:r>
            <a:endParaRPr lang="en-US" dirty="0"/>
          </a:p>
          <a:p>
            <a:pPr marL="342900" indent="-342900" algn="justLow">
              <a:buFont typeface="Wingdings" panose="05000000000000000000" pitchFamily="2" charset="2"/>
              <a:buChar char="ü"/>
            </a:pPr>
            <a:r>
              <a:rPr lang="ar-JO" dirty="0"/>
              <a:t>التدريب والاحتفاظ بالموظفين في المناطق النائية: يمكن تقديم خيارات العمل عن بعد والفوائد الجذابة لجذب والاحتفاظ بالموظفين المؤهلين. بالإضافة إلى ذلك، يمكن تعزيز الثقافة الشركاتية والتواصل المستمر مع فرق العمل في المناطق النائية.</a:t>
            </a:r>
            <a:endParaRPr lang="en-US" dirty="0"/>
          </a:p>
        </p:txBody>
      </p:sp>
    </p:spTree>
    <p:custDataLst>
      <p:tags r:id="rId1"/>
    </p:custDataLst>
    <p:extLst>
      <p:ext uri="{BB962C8B-B14F-4D97-AF65-F5344CB8AC3E}">
        <p14:creationId xmlns:p14="http://schemas.microsoft.com/office/powerpoint/2010/main" val="38208128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الطلب السياحي في الأردن</a:t>
            </a:r>
            <a:endParaRPr lang="en-US" dirty="0"/>
          </a:p>
        </p:txBody>
      </p:sp>
      <p:sp>
        <p:nvSpPr>
          <p:cNvPr id="3" name="Subtitle 2"/>
          <p:cNvSpPr>
            <a:spLocks noGrp="1"/>
          </p:cNvSpPr>
          <p:nvPr>
            <p:ph type="subTitle" idx="1"/>
          </p:nvPr>
        </p:nvSpPr>
        <p:spPr>
          <a:xfrm>
            <a:off x="543764" y="2176033"/>
            <a:ext cx="8069239" cy="3930554"/>
          </a:xfrm>
        </p:spPr>
        <p:txBody>
          <a:bodyPr/>
          <a:lstStyle/>
          <a:p>
            <a:pPr marL="342900" indent="-342900" algn="justLow">
              <a:buFont typeface="Arial" panose="020B0604020202020204" pitchFamily="34" charset="0"/>
              <a:buChar char="•"/>
            </a:pPr>
            <a:r>
              <a:rPr lang="ar-JO" dirty="0"/>
              <a:t>تخفيف التأثير الموسمي والحفاظ على الأسعار:</a:t>
            </a:r>
            <a:endParaRPr lang="en-US" dirty="0"/>
          </a:p>
          <a:p>
            <a:pPr algn="justLow"/>
            <a:r>
              <a:rPr lang="ar-JO" dirty="0"/>
              <a:t>يمكن تنفيذ إجراءات مثل استخدام أنظمة الإعلام الطارئة للتواصل مع الموظفين بشأن إغلاق المحميات خلال فصل الشتاء. بالإضافة إلى ذلك، يمكن وضع سياسات فعّالة للأحوال الجوية القاسية لضمان سلامة الموظفين واستدامة العمل.</a:t>
            </a:r>
            <a:endParaRPr lang="en-US" dirty="0"/>
          </a:p>
          <a:p>
            <a:pPr algn="justLow"/>
            <a:r>
              <a:rPr lang="ar-JO" dirty="0"/>
              <a:t>​لحل هذه التحديات وتحسين صناعة السياحة في الأردن بشكل عام، من المهم تبني استراتيجيات مستدامة تشمل توظيف المجتمع المحلي وتطوير مهاراته، بالإضافة إلى تعزيز السلامة والاستدامة في ظل الظروف الجوية القاسية.</a:t>
            </a:r>
            <a:endParaRPr lang="en-US" dirty="0"/>
          </a:p>
          <a:p>
            <a:pPr algn="justLow"/>
            <a:r>
              <a:rPr lang="ar-JO" dirty="0"/>
              <a:t>إن تحقيق هذه الإجراءات يساهم في جعل الأردن وجهة سياحية مستدامة وجاذبة للزوار مما يعود بالفائدة على الاقتصاد المحلي ومجتمعات الأردن بشكل عام.</a:t>
            </a:r>
            <a:endParaRPr lang="en-US" dirty="0"/>
          </a:p>
          <a:p>
            <a:pPr algn="justLow"/>
            <a:endParaRPr lang="en-US" dirty="0"/>
          </a:p>
        </p:txBody>
      </p:sp>
    </p:spTree>
    <p:custDataLst>
      <p:tags r:id="rId1"/>
    </p:custDataLst>
    <p:extLst>
      <p:ext uri="{BB962C8B-B14F-4D97-AF65-F5344CB8AC3E}">
        <p14:creationId xmlns:p14="http://schemas.microsoft.com/office/powerpoint/2010/main" val="14269465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4334" y="1480137"/>
            <a:ext cx="5922275" cy="399149"/>
          </a:xfrm>
        </p:spPr>
        <p:txBody>
          <a:bodyPr/>
          <a:lstStyle/>
          <a:p>
            <a:r>
              <a:rPr lang="ar-SA" dirty="0"/>
              <a:t>معوقات السياحة</a:t>
            </a:r>
            <a:endParaRPr lang="en-US" dirty="0"/>
          </a:p>
        </p:txBody>
      </p:sp>
      <p:sp>
        <p:nvSpPr>
          <p:cNvPr id="3" name="Subtitle 2"/>
          <p:cNvSpPr>
            <a:spLocks noGrp="1"/>
          </p:cNvSpPr>
          <p:nvPr>
            <p:ph type="subTitle" idx="1"/>
          </p:nvPr>
        </p:nvSpPr>
        <p:spPr>
          <a:xfrm>
            <a:off x="592316" y="2014193"/>
            <a:ext cx="8069239" cy="3930554"/>
          </a:xfrm>
        </p:spPr>
        <p:txBody>
          <a:bodyPr/>
          <a:lstStyle/>
          <a:p>
            <a:pPr algn="justLow"/>
            <a:r>
              <a:rPr lang="ar-JO" dirty="0"/>
              <a:t>يواجه المنتج السياحي الأردني مجموعة من المعوقات الرئيسة تشمل ما يلي:</a:t>
            </a:r>
            <a:endParaRPr lang="en-US" dirty="0"/>
          </a:p>
          <a:p>
            <a:pPr marL="342900" indent="-342900" algn="justLow">
              <a:buFont typeface="Wingdings" panose="05000000000000000000" pitchFamily="2" charset="2"/>
              <a:buChar char="ü"/>
            </a:pPr>
            <a:r>
              <a:rPr lang="ar-JO" dirty="0"/>
              <a:t>تحديات مالية محدودة: حيث تُخصص موارد مالية محدودة للهيئة المعنية بتحفيز السياحة، مما يؤثر سلباً على جهود الترويج والتسويق.</a:t>
            </a:r>
            <a:endParaRPr lang="en-US" dirty="0"/>
          </a:p>
          <a:p>
            <a:pPr marL="342900" indent="-342900" algn="justLow">
              <a:buFont typeface="Wingdings" panose="05000000000000000000" pitchFamily="2" charset="2"/>
              <a:buChar char="ü"/>
            </a:pPr>
            <a:r>
              <a:rPr lang="ar-JO" dirty="0"/>
              <a:t>صعوبة الوصول إلى أسواق جديدة: يواجه القطاع السياحي صعوبات في الوصول إلى أسواق جديدة مما يحد من قدرته على زيادة عدد السياح.</a:t>
            </a:r>
            <a:endParaRPr lang="en-US" dirty="0"/>
          </a:p>
          <a:p>
            <a:pPr marL="342900" indent="-342900" algn="justLow">
              <a:buFont typeface="Wingdings" panose="05000000000000000000" pitchFamily="2" charset="2"/>
              <a:buChar char="ü"/>
            </a:pPr>
            <a:r>
              <a:rPr lang="ar-JO" dirty="0"/>
              <a:t>المشاكل في التنافسية في التسعير: تواجه صناعة السياحة تحديات في التنافسية بسبب الأسعار.</a:t>
            </a:r>
          </a:p>
          <a:p>
            <a:pPr marL="342900" indent="-342900" algn="justLow">
              <a:buFont typeface="Wingdings" panose="05000000000000000000" pitchFamily="2" charset="2"/>
              <a:buChar char="ü"/>
            </a:pPr>
            <a:r>
              <a:rPr lang="ar-JO" dirty="0"/>
              <a:t>البرامج الدعائية الغير الكافية: نتيجة لنقص الميزانيات الدعائية الفعالة، تواجه البرامج الدعائية العديد من العقبات.</a:t>
            </a:r>
            <a:endParaRPr lang="en-US" dirty="0"/>
          </a:p>
          <a:p>
            <a:pPr marL="342900" indent="-342900" algn="justLow">
              <a:buFont typeface="Wingdings" panose="05000000000000000000" pitchFamily="2" charset="2"/>
              <a:buChar char="ü"/>
            </a:pPr>
            <a:r>
              <a:rPr lang="ar-JO" dirty="0"/>
              <a:t>العراقيل التسويقية: حيث تتطلب استراتيجيات التسويق خطط متكاملة لحملات دعائية أكثر فعالية.</a:t>
            </a:r>
            <a:endParaRPr lang="en-US" dirty="0"/>
          </a:p>
          <a:p>
            <a:pPr algn="justLow"/>
            <a:endParaRPr lang="en-US" dirty="0"/>
          </a:p>
        </p:txBody>
      </p:sp>
    </p:spTree>
    <p:custDataLst>
      <p:tags r:id="rId1"/>
    </p:custDataLst>
    <p:extLst>
      <p:ext uri="{BB962C8B-B14F-4D97-AF65-F5344CB8AC3E}">
        <p14:creationId xmlns:p14="http://schemas.microsoft.com/office/powerpoint/2010/main" val="93413431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465" y="1491563"/>
            <a:ext cx="5922275" cy="399149"/>
          </a:xfrm>
        </p:spPr>
        <p:txBody>
          <a:bodyPr/>
          <a:lstStyle/>
          <a:p>
            <a:r>
              <a:rPr lang="ar-SA" dirty="0"/>
              <a:t>معوقات السياحة</a:t>
            </a:r>
            <a:br>
              <a:rPr lang="ar-SA" dirty="0"/>
            </a:br>
            <a:br>
              <a:rPr lang="en-US" dirty="0"/>
            </a:br>
            <a:endParaRPr lang="en-US" dirty="0"/>
          </a:p>
        </p:txBody>
      </p:sp>
      <p:sp>
        <p:nvSpPr>
          <p:cNvPr id="3" name="Subtitle 2"/>
          <p:cNvSpPr>
            <a:spLocks noGrp="1"/>
          </p:cNvSpPr>
          <p:nvPr>
            <p:ph type="subTitle" idx="1"/>
          </p:nvPr>
        </p:nvSpPr>
        <p:spPr>
          <a:xfrm>
            <a:off x="608501" y="1989917"/>
            <a:ext cx="8069239" cy="3930554"/>
          </a:xfrm>
        </p:spPr>
        <p:txBody>
          <a:bodyPr/>
          <a:lstStyle/>
          <a:p>
            <a:pPr algn="justLow"/>
            <a:r>
              <a:rPr lang="ar-JO" dirty="0"/>
              <a:t>الخصائص السياحية في الأردن:</a:t>
            </a:r>
          </a:p>
          <a:p>
            <a:pPr algn="justLow"/>
            <a:r>
              <a:rPr lang="ar-JO" dirty="0"/>
              <a:t>تُعتبر السياحة في الأردن مميزة بفضل مجموعة من الخصائص السياحية التي تشكل تأثيراً كبيراً لشدة تأثير المعوقات، وتشمل:</a:t>
            </a:r>
            <a:endParaRPr lang="en-US" dirty="0"/>
          </a:p>
          <a:p>
            <a:pPr marL="342900" indent="-342900" algn="justLow">
              <a:buFont typeface="Wingdings" panose="05000000000000000000" pitchFamily="2" charset="2"/>
              <a:buChar char="ü"/>
            </a:pPr>
            <a:r>
              <a:rPr lang="ar-JO" dirty="0"/>
              <a:t>المواقع التاريخية والثقافية: تضم الأردن مواقع تاريخية وأثرية قديمة مما يجذب السياح المهتمين بالتاريخ والثقافة.</a:t>
            </a:r>
            <a:endParaRPr lang="en-US" dirty="0"/>
          </a:p>
          <a:p>
            <a:pPr marL="342900" indent="-342900" algn="justLow">
              <a:buFont typeface="Wingdings" panose="05000000000000000000" pitchFamily="2" charset="2"/>
              <a:buChar char="ü"/>
            </a:pPr>
            <a:r>
              <a:rPr lang="ar-JO" dirty="0"/>
              <a:t>الموقع الجغرافي الاستراتيجي: يحتل الأردن موقعاً استراتيجياً مهماً مما يسهم في جذب السياح من مختلف الجنسيات.</a:t>
            </a:r>
            <a:endParaRPr lang="en-US" dirty="0"/>
          </a:p>
          <a:p>
            <a:pPr marL="342900" indent="-342900" algn="justLow">
              <a:buFont typeface="Wingdings" panose="05000000000000000000" pitchFamily="2" charset="2"/>
              <a:buChar char="ü"/>
            </a:pPr>
            <a:r>
              <a:rPr lang="ar-JO" dirty="0"/>
              <a:t>التنوع في الجذب السياحي: تتمتع البلاد بمناظر طبيعية متنوعة وموارد للسياحة العلاجية مثل البحر الميت.</a:t>
            </a:r>
            <a:endParaRPr lang="en-US" dirty="0"/>
          </a:p>
          <a:p>
            <a:pPr marL="342900" indent="-342900" algn="justLow">
              <a:buFont typeface="Wingdings" panose="05000000000000000000" pitchFamily="2" charset="2"/>
              <a:buChar char="ü"/>
            </a:pPr>
            <a:r>
              <a:rPr lang="ar-JO" dirty="0"/>
              <a:t>الفرص لأنشطة السياحة المختلفة: تتيح الأردن فرصاً لأنشطة السياحة المتنوعة مثل السياحة الصحية والبيئية والمغامرة والشتوية والدينية.</a:t>
            </a:r>
            <a:endParaRPr lang="en-US" dirty="0"/>
          </a:p>
        </p:txBody>
      </p:sp>
    </p:spTree>
    <p:custDataLst>
      <p:tags r:id="rId1"/>
    </p:custDataLst>
    <p:extLst>
      <p:ext uri="{BB962C8B-B14F-4D97-AF65-F5344CB8AC3E}">
        <p14:creationId xmlns:p14="http://schemas.microsoft.com/office/powerpoint/2010/main" val="352002220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معوقات السياحة</a:t>
            </a:r>
            <a:endParaRPr lang="en-US" dirty="0"/>
          </a:p>
        </p:txBody>
      </p:sp>
      <p:sp>
        <p:nvSpPr>
          <p:cNvPr id="3" name="Subtitle 2"/>
          <p:cNvSpPr>
            <a:spLocks noGrp="1"/>
          </p:cNvSpPr>
          <p:nvPr>
            <p:ph type="subTitle" idx="1"/>
          </p:nvPr>
        </p:nvSpPr>
        <p:spPr>
          <a:xfrm>
            <a:off x="632778" y="2111297"/>
            <a:ext cx="8069239" cy="3930554"/>
          </a:xfrm>
        </p:spPr>
        <p:txBody>
          <a:bodyPr/>
          <a:lstStyle/>
          <a:p>
            <a:pPr algn="justLow"/>
            <a:r>
              <a:rPr lang="en-US" dirty="0"/>
              <a:t> </a:t>
            </a:r>
            <a:r>
              <a:rPr lang="ar-JO" dirty="0"/>
              <a:t>ولكن هناك عدة تحديات تواجهها بما في ذلك:</a:t>
            </a:r>
            <a:endParaRPr lang="en-US" dirty="0"/>
          </a:p>
          <a:p>
            <a:pPr marL="342900" indent="-342900" algn="justLow">
              <a:buFont typeface="Wingdings" panose="05000000000000000000" pitchFamily="2" charset="2"/>
              <a:buChar char="ü"/>
            </a:pPr>
            <a:r>
              <a:rPr lang="ar-JO" dirty="0"/>
              <a:t>الازدحام المروري والتلوث:</a:t>
            </a:r>
            <a:endParaRPr lang="en-US" dirty="0"/>
          </a:p>
          <a:p>
            <a:pPr algn="justLow"/>
            <a:r>
              <a:rPr lang="ar-JO" dirty="0"/>
              <a:t>تشكل نقص الاستثمار في وسائل النقل العام والبنية التحتية والسلوكيات القيادية العدائية أحد أسباب الازدحام المروري والتلوث. ويكمن الحل في تبني استراتيجيات شاملة لتحسين وسائل النقل العام، وتعزيز البنية التحتية، فضلاً عن تشجيع سلوكيات القيادة الآمنة والمسؤولة.</a:t>
            </a:r>
          </a:p>
          <a:p>
            <a:pPr marL="342900" indent="-342900" algn="justLow">
              <a:buFont typeface="Wingdings" panose="05000000000000000000" pitchFamily="2" charset="2"/>
              <a:buChar char="ü"/>
            </a:pPr>
            <a:r>
              <a:rPr lang="ar-JO" dirty="0"/>
              <a:t>نقص المياه:</a:t>
            </a:r>
            <a:endParaRPr lang="en-US" dirty="0"/>
          </a:p>
          <a:p>
            <a:pPr algn="justLow"/>
            <a:r>
              <a:rPr lang="ar-JO" dirty="0"/>
              <a:t>يمكن التغلب على نقص المياه من خلال تعزيز كفاءة استخدام المياه في الزراعة واعتماد تقنيات الحصاد المتقدمة وتحفيز الوعي العام بأهمية المحافظة على المياه.</a:t>
            </a:r>
            <a:endParaRPr lang="en-US" dirty="0"/>
          </a:p>
          <a:p>
            <a:pPr algn="justLow"/>
            <a:endParaRPr lang="en-US" dirty="0"/>
          </a:p>
        </p:txBody>
      </p:sp>
    </p:spTree>
    <p:custDataLst>
      <p:tags r:id="rId1"/>
    </p:custDataLst>
    <p:extLst>
      <p:ext uri="{BB962C8B-B14F-4D97-AF65-F5344CB8AC3E}">
        <p14:creationId xmlns:p14="http://schemas.microsoft.com/office/powerpoint/2010/main" val="1896931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992" y="1513925"/>
            <a:ext cx="5922275" cy="399149"/>
          </a:xfrm>
        </p:spPr>
        <p:txBody>
          <a:bodyPr/>
          <a:lstStyle/>
          <a:p>
            <a:r>
              <a:rPr lang="ar-SA" dirty="0"/>
              <a:t>معوقات السياحة</a:t>
            </a:r>
            <a:endParaRPr lang="en-US" dirty="0"/>
          </a:p>
        </p:txBody>
      </p:sp>
      <p:sp>
        <p:nvSpPr>
          <p:cNvPr id="3" name="Subtitle 2"/>
          <p:cNvSpPr>
            <a:spLocks noGrp="1"/>
          </p:cNvSpPr>
          <p:nvPr>
            <p:ph type="subTitle" idx="1"/>
          </p:nvPr>
        </p:nvSpPr>
        <p:spPr>
          <a:xfrm>
            <a:off x="479028" y="2070837"/>
            <a:ext cx="8069239" cy="3930554"/>
          </a:xfrm>
        </p:spPr>
        <p:txBody>
          <a:bodyPr/>
          <a:lstStyle/>
          <a:p>
            <a:pPr marL="342900" indent="-342900" algn="justLow">
              <a:buFont typeface="Wingdings" panose="05000000000000000000" pitchFamily="2" charset="2"/>
              <a:buChar char="ü"/>
            </a:pPr>
            <a:r>
              <a:rPr lang="ar-JO" dirty="0"/>
              <a:t>المدن المنافسة:</a:t>
            </a:r>
            <a:endParaRPr lang="en-US" dirty="0"/>
          </a:p>
          <a:p>
            <a:pPr algn="justLow"/>
            <a:r>
              <a:rPr lang="ar-JO" dirty="0"/>
              <a:t>بالرغم من التحديات الاقتصادية والسياسية، يُمكن تعزيز قدرة المدن المنافسة من خلال دعم ريادة الأعمال، وفرض سياسات تشجيعية تضمن حرية الأسعار والتنافس.</a:t>
            </a:r>
            <a:endParaRPr lang="en-US" dirty="0"/>
          </a:p>
          <a:p>
            <a:pPr marL="342900" indent="-342900" algn="justLow">
              <a:buFont typeface="Wingdings" panose="05000000000000000000" pitchFamily="2" charset="2"/>
              <a:buChar char="ü"/>
            </a:pPr>
            <a:r>
              <a:rPr lang="ar-JO" dirty="0"/>
              <a:t>البنية التحتية السياحية:</a:t>
            </a:r>
            <a:endParaRPr lang="en-US" dirty="0"/>
          </a:p>
          <a:p>
            <a:pPr algn="justLow"/>
            <a:r>
              <a:rPr lang="ar-JO" dirty="0"/>
              <a:t>التغلب على ضعف البنية التحتية السياحية يتطلب تحديثها وتطويرها بما في ذلك تحسين المرافق والخدمات.</a:t>
            </a:r>
            <a:endParaRPr lang="en-US" dirty="0"/>
          </a:p>
          <a:p>
            <a:pPr marL="342900" indent="-342900" algn="justLow">
              <a:buFont typeface="Wingdings" panose="05000000000000000000" pitchFamily="2" charset="2"/>
              <a:buChar char="ü"/>
            </a:pPr>
            <a:r>
              <a:rPr lang="ar-JO" dirty="0"/>
              <a:t>الاتصال الجوي والتردد:</a:t>
            </a:r>
            <a:endParaRPr lang="en-US" dirty="0"/>
          </a:p>
          <a:p>
            <a:pPr algn="justLow"/>
            <a:r>
              <a:rPr lang="ar-JO" dirty="0"/>
              <a:t>مواجهة التحديات المتعلقة بالاتصال الجوي تتضمن الاستفادة من التقنيات الحديثة، والبحث عن مصادر الطاقة البديلة، مع الاستثمار في الكفاءة والتحسين المستمر.</a:t>
            </a:r>
            <a:endParaRPr lang="en-US" dirty="0"/>
          </a:p>
        </p:txBody>
      </p:sp>
    </p:spTree>
    <p:custDataLst>
      <p:tags r:id="rId1"/>
    </p:custDataLst>
    <p:extLst>
      <p:ext uri="{BB962C8B-B14F-4D97-AF65-F5344CB8AC3E}">
        <p14:creationId xmlns:p14="http://schemas.microsoft.com/office/powerpoint/2010/main" val="103156726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3873" y="1577241"/>
            <a:ext cx="5922275" cy="399149"/>
          </a:xfrm>
        </p:spPr>
        <p:txBody>
          <a:bodyPr/>
          <a:lstStyle/>
          <a:p>
            <a:r>
              <a:rPr lang="ar-SA" dirty="0"/>
              <a:t>معوقات السياحة</a:t>
            </a:r>
            <a:endParaRPr lang="en-US" dirty="0"/>
          </a:p>
        </p:txBody>
      </p:sp>
      <p:sp>
        <p:nvSpPr>
          <p:cNvPr id="3" name="Subtitle 2"/>
          <p:cNvSpPr>
            <a:spLocks noGrp="1"/>
          </p:cNvSpPr>
          <p:nvPr>
            <p:ph type="subTitle" idx="1"/>
          </p:nvPr>
        </p:nvSpPr>
        <p:spPr>
          <a:xfrm>
            <a:off x="495211" y="2184126"/>
            <a:ext cx="8069239" cy="3930554"/>
          </a:xfrm>
        </p:spPr>
        <p:txBody>
          <a:bodyPr/>
          <a:lstStyle/>
          <a:p>
            <a:pPr marL="342900" indent="-342900" algn="justLow">
              <a:buFont typeface="Wingdings" panose="05000000000000000000" pitchFamily="2" charset="2"/>
              <a:buChar char="ü"/>
            </a:pPr>
            <a:r>
              <a:rPr lang="ar-JO" dirty="0"/>
              <a:t>تجربة سيئة للزائرين:</a:t>
            </a:r>
            <a:endParaRPr lang="en-US" dirty="0"/>
          </a:p>
          <a:p>
            <a:pPr algn="justLow"/>
            <a:r>
              <a:rPr lang="ar-JO" dirty="0"/>
              <a:t>تعزيز التنظيم والتخطيط السياحي تسهم في تحسين تجربة الزائرين، بالإضافة إلى تطوير مناطق جذب فريدة من نوعها.</a:t>
            </a:r>
          </a:p>
          <a:p>
            <a:pPr algn="justLow"/>
            <a:r>
              <a:rPr lang="ar-JO" dirty="0"/>
              <a:t>وفي النهاية، يتوجب تكامل الجهود بين القطاع العام والخاص وتفعيل دور المجتمع المدني للتصدي لهذه التحديات وتحقيق النجاح في قطاع السياحة في الأردن.</a:t>
            </a:r>
            <a:endParaRPr lang="en-US" dirty="0"/>
          </a:p>
          <a:p>
            <a:pPr algn="justLow"/>
            <a:endParaRPr lang="en-US" dirty="0"/>
          </a:p>
        </p:txBody>
      </p:sp>
    </p:spTree>
    <p:custDataLst>
      <p:tags r:id="rId1"/>
    </p:custDataLst>
    <p:extLst>
      <p:ext uri="{BB962C8B-B14F-4D97-AF65-F5344CB8AC3E}">
        <p14:creationId xmlns:p14="http://schemas.microsoft.com/office/powerpoint/2010/main" val="426165397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6807" y="1107629"/>
            <a:ext cx="6110785" cy="597255"/>
          </a:xfrm>
        </p:spPr>
        <p:txBody>
          <a:bodyPr/>
          <a:lstStyle/>
          <a:p>
            <a:r>
              <a:rPr lang="ar-JO" dirty="0"/>
              <a:t>الخاتمة</a:t>
            </a:r>
            <a:endParaRPr lang="en-US" dirty="0"/>
          </a:p>
        </p:txBody>
      </p:sp>
      <p:sp>
        <p:nvSpPr>
          <p:cNvPr id="5" name="Subtitle 4"/>
          <p:cNvSpPr>
            <a:spLocks noGrp="1"/>
          </p:cNvSpPr>
          <p:nvPr>
            <p:ph type="subTitle" idx="1"/>
          </p:nvPr>
        </p:nvSpPr>
        <p:spPr>
          <a:xfrm>
            <a:off x="543764" y="2177808"/>
            <a:ext cx="8069239" cy="3605098"/>
          </a:xfrm>
        </p:spPr>
        <p:txBody>
          <a:bodyPr/>
          <a:lstStyle/>
          <a:p>
            <a:pPr algn="justLow"/>
            <a:r>
              <a:rPr lang="ar-JO" dirty="0"/>
              <a:t>وفي الختام، فإن السياحة تُعد بمثابة جسر يربط بين الثقافات، ويعزز التفاهم، ويخلق تجارب لا تنسى للمسافرين والمضيفين على حد سواء. بدءاً من الشوارع المزدحمة في المدن الكبرى إلى المناظر الطبيعية الهادئة للعجائب الطبيعية، وتوفر السياحة عددًا لا يحصى من الفرص للاستكشاف والاسترخاء والاكتشاف.</a:t>
            </a:r>
            <a:endParaRPr lang="en-US" dirty="0"/>
          </a:p>
          <a:p>
            <a:pPr algn="justLow"/>
            <a:r>
              <a:rPr lang="ar-JO" dirty="0"/>
              <a:t>إن الأردن، بتاريخه الغني، ومناظره الطبيعية المتنوعة، وكرم ضيافته، يقف بمثابة شهادة على القوة التحويلية للسياحة. فمن آثار البتراء القديمة إلى صحاري وادي رم الشاسعة، ومياه البحر الميت العلاجية، هذا ويقدم الأردن كنزاً من الخبرات لكل أنواع المسافرين.</a:t>
            </a:r>
          </a:p>
        </p:txBody>
      </p:sp>
    </p:spTree>
    <p:custDataLst>
      <p:tags r:id="rId1"/>
    </p:custDataLst>
    <p:extLst>
      <p:ext uri="{BB962C8B-B14F-4D97-AF65-F5344CB8AC3E}">
        <p14:creationId xmlns:p14="http://schemas.microsoft.com/office/powerpoint/2010/main" val="20326479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6807" y="1107629"/>
            <a:ext cx="6110785" cy="597255"/>
          </a:xfrm>
        </p:spPr>
        <p:txBody>
          <a:bodyPr/>
          <a:lstStyle/>
          <a:p>
            <a:r>
              <a:rPr lang="ar-JO" dirty="0"/>
              <a:t>الخاتمة</a:t>
            </a:r>
            <a:endParaRPr lang="en-US" dirty="0"/>
          </a:p>
        </p:txBody>
      </p:sp>
      <p:sp>
        <p:nvSpPr>
          <p:cNvPr id="5" name="Subtitle 4"/>
          <p:cNvSpPr>
            <a:spLocks noGrp="1"/>
          </p:cNvSpPr>
          <p:nvPr>
            <p:ph type="subTitle" idx="1"/>
          </p:nvPr>
        </p:nvSpPr>
        <p:spPr>
          <a:xfrm>
            <a:off x="543764" y="2170826"/>
            <a:ext cx="8069239" cy="3612079"/>
          </a:xfrm>
        </p:spPr>
        <p:txBody>
          <a:bodyPr/>
          <a:lstStyle/>
          <a:p>
            <a:pPr algn="justLow"/>
            <a:r>
              <a:rPr lang="ar-JO" dirty="0"/>
              <a:t>وبينما نتعامل مع تعقيدات السياحة المستدامة، فمن الضروري أن ندرك أهمية ممارسات السفر المسؤولة التي تعطي الأولوية للحفاظ على التراث الثقافي، وحماية البيئة، وتمكين المجتمعات المحلية. ومن خلال تبني هذه المبادئ، يمكننا أن نضمن استمرارية السياحة في العمل كقوة من أجل الخير، وإثراء الحياة وتعزيز التفاهم بين الثقافات.</a:t>
            </a:r>
            <a:endParaRPr lang="en-US" dirty="0"/>
          </a:p>
        </p:txBody>
      </p:sp>
    </p:spTree>
    <p:custDataLst>
      <p:tags r:id="rId1"/>
    </p:custDataLst>
    <p:extLst>
      <p:ext uri="{BB962C8B-B14F-4D97-AF65-F5344CB8AC3E}">
        <p14:creationId xmlns:p14="http://schemas.microsoft.com/office/powerpoint/2010/main" val="297196654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ar-JO" dirty="0"/>
              <a:t>الخاتمة</a:t>
            </a:r>
            <a:endParaRPr lang="en-US" dirty="0"/>
          </a:p>
        </p:txBody>
      </p:sp>
      <p:sp>
        <p:nvSpPr>
          <p:cNvPr id="5" name="Subtitle 4"/>
          <p:cNvSpPr>
            <a:spLocks noGrp="1"/>
          </p:cNvSpPr>
          <p:nvPr>
            <p:ph type="subTitle" idx="1"/>
          </p:nvPr>
        </p:nvSpPr>
        <p:spPr/>
        <p:txBody>
          <a:bodyPr/>
          <a:lstStyle/>
          <a:p>
            <a:pPr algn="justLow"/>
            <a:r>
              <a:rPr lang="ar-JO" dirty="0"/>
              <a:t>وفي جوهر الأمر، سواء كنا نستكشف الجواهر الخفية في الأردن أو الشروع في مغامرات حول العالم، دعونا نتعامل مع السياحة بعقل متفتح وروح الاحترام والالتزام بترك تأثير إيجابي على الأماكن التي نزورها والأشخاص الذين نلتقي بهم. ومن خلال السياحة المسؤولة، يمكننا تمهيد الطريق لعالم أكثر شمولاً واستدامةً وتناغماً للأجيال القادمة.</a:t>
            </a:r>
            <a:endParaRPr lang="en-US" dirty="0"/>
          </a:p>
        </p:txBody>
      </p:sp>
    </p:spTree>
    <p:custDataLst>
      <p:tags r:id="rId1"/>
    </p:custDataLst>
    <p:extLst>
      <p:ext uri="{BB962C8B-B14F-4D97-AF65-F5344CB8AC3E}">
        <p14:creationId xmlns:p14="http://schemas.microsoft.com/office/powerpoint/2010/main" val="195162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576398"/>
            <a:ext cx="5922275" cy="399149"/>
          </a:xfrm>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a:xfrm>
            <a:off x="535672" y="2247609"/>
            <a:ext cx="8069239" cy="3856580"/>
          </a:xfrm>
        </p:spPr>
        <p:txBody>
          <a:bodyPr/>
          <a:lstStyle/>
          <a:p>
            <a:pPr algn="justLow"/>
            <a:r>
              <a:rPr lang="ar-JO" dirty="0"/>
              <a:t>السائح: السائح هو زائر لديه دافع للسفر بعيداً عن "منطقته المفضلة" للترفيه والمتعة والصحة والدراسة والرياضة والأعمال التجارية والأسرة وما إلى ذلك؛ يبقى لمدة 24 ساعة على الأقل في مكان الزيارة، ولا يشارك في أي نشاط مربح ويعود في الوقت المناسب إلى مكان إقامته. وهذا يعني أن جميع السياح هم مسافرون/ زائرون ولكن ليس جميع المسافرين/ الزائرين هم سائحون. علاوة على ذلك، حقيقة أن جميع الزوار هم مسافرون أولاً ولكن العكس قد لا يكون جيدًا.</a:t>
            </a:r>
          </a:p>
          <a:p>
            <a:pPr algn="justLow"/>
            <a:endParaRPr lang="en-US" dirty="0"/>
          </a:p>
          <a:p>
            <a:pPr algn="justLow"/>
            <a:r>
              <a:rPr lang="ar-JO" dirty="0"/>
              <a:t>المسافر: يختلف المرشد عن السائح من حيث مدة إقامته في الوجهة حيث أن مدة إقامته في مكان الزيارة أقل من 24 ساعة. ومع ذلك، فمن الصحيح أيضاً أن المسافر هو في الأساس مسافر وزائر.</a:t>
            </a:r>
            <a:endParaRPr lang="en-US" dirty="0"/>
          </a:p>
        </p:txBody>
      </p:sp>
    </p:spTree>
    <p:custDataLst>
      <p:tags r:id="rId1"/>
    </p:custDataLst>
    <p:extLst>
      <p:ext uri="{BB962C8B-B14F-4D97-AF65-F5344CB8AC3E}">
        <p14:creationId xmlns:p14="http://schemas.microsoft.com/office/powerpoint/2010/main" val="95848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627412"/>
            <a:ext cx="5922275" cy="399149"/>
          </a:xfrm>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a:xfrm>
            <a:off x="535672" y="2247609"/>
            <a:ext cx="8069239" cy="3480242"/>
          </a:xfrm>
        </p:spPr>
        <p:txBody>
          <a:bodyPr/>
          <a:lstStyle/>
          <a:p>
            <a:pPr algn="justLow"/>
            <a:r>
              <a:rPr lang="ar-SA" dirty="0"/>
              <a:t>الزائر هو مسافر يزور مكانًا خارج منطقته النموذجية لأغراض غير الهجرة، ويعود أخيرا</a:t>
            </a:r>
            <a:r>
              <a:rPr lang="ar-JO" dirty="0"/>
              <a:t>ً</a:t>
            </a:r>
            <a:r>
              <a:rPr lang="ar-SA" dirty="0"/>
              <a:t> إلى المكان الأصلي. السائح هو زائر لديه دافع للسفر بعيدًا عن "منطقته المفضلة" للترفيه والمتعة والصحة والأعمال التجارية وما إلى ذلك، ويبقى لمدة 24 ساعة على الأقل في مكان الزيارة. المتنزه هو مسافر يبقى في مكان الزيارة لفترة قصيرة تقل عن 24 ساعة.</a:t>
            </a:r>
            <a:endParaRPr lang="en-US" dirty="0"/>
          </a:p>
          <a:p>
            <a:pPr algn="justLow"/>
            <a:r>
              <a:rPr lang="ar-SA" dirty="0"/>
              <a:t>الزائر يقوم بزيارة المكان لأسباب شخصية أو عائلية دون وجود غرض سياحي محدد</a:t>
            </a:r>
            <a:r>
              <a:rPr lang="en-US" dirty="0"/>
              <a:t>. </a:t>
            </a:r>
          </a:p>
          <a:p>
            <a:pPr algn="justLow"/>
            <a:r>
              <a:rPr lang="ar-SA" dirty="0"/>
              <a:t> السائح هو زائر لديه دافع للسفر لأغراض مختلفة مثل الترفيه والأعمال التجارية والصحة والعائلة والدراسة، ويبقى لمدة 24 ساعة على الأقل في مكان الزيارة. ومعظم السياح زوار أيضاً، لكن ليس كل المسافرين زواراً.</a:t>
            </a:r>
            <a:endParaRPr lang="en-US" dirty="0"/>
          </a:p>
        </p:txBody>
      </p:sp>
    </p:spTree>
    <p:custDataLst>
      <p:tags r:id="rId1"/>
    </p:custDataLst>
    <p:extLst>
      <p:ext uri="{BB962C8B-B14F-4D97-AF65-F5344CB8AC3E}">
        <p14:creationId xmlns:p14="http://schemas.microsoft.com/office/powerpoint/2010/main" val="389096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181" y="1676013"/>
            <a:ext cx="5922275" cy="399149"/>
          </a:xfrm>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a:xfrm>
            <a:off x="544217" y="2554736"/>
            <a:ext cx="8069239" cy="3241480"/>
          </a:xfrm>
        </p:spPr>
        <p:txBody>
          <a:bodyPr/>
          <a:lstStyle/>
          <a:p>
            <a:pPr algn="justLow"/>
            <a:r>
              <a:rPr lang="ar-SA" dirty="0"/>
              <a:t>🌍 السائح: شخص يسافر لأغراض متنوعة.</a:t>
            </a:r>
            <a:endParaRPr lang="en-US" dirty="0"/>
          </a:p>
          <a:p>
            <a:pPr algn="justLow"/>
            <a:r>
              <a:rPr lang="ar-SA" dirty="0"/>
              <a:t>⏰ مدة الإقامة: لا تقل عن 24 ساعة.</a:t>
            </a:r>
            <a:endParaRPr lang="en-US" dirty="0"/>
          </a:p>
          <a:p>
            <a:pPr algn="justLow"/>
            <a:r>
              <a:rPr lang="ar-SA" dirty="0"/>
              <a:t>🎯 الأغراض: الترفيه، الأعمال التجارية، الصحة، العائلة، الدراسة.</a:t>
            </a:r>
            <a:endParaRPr lang="en-US" dirty="0"/>
          </a:p>
          <a:p>
            <a:pPr algn="justLow"/>
            <a:r>
              <a:rPr lang="ar-SA" dirty="0"/>
              <a:t>🔄 الزوار والمسافر</a:t>
            </a:r>
            <a:r>
              <a:rPr lang="ar-JO" dirty="0"/>
              <a:t>و</a:t>
            </a:r>
            <a:r>
              <a:rPr lang="ar-SA" dirty="0"/>
              <a:t>ن: جميع السياح هم زوار، لكن ليس كل المسافرين يعتبرون زوار.</a:t>
            </a:r>
            <a:endParaRPr lang="en-US" dirty="0"/>
          </a:p>
        </p:txBody>
      </p:sp>
    </p:spTree>
    <p:custDataLst>
      <p:tags r:id="rId1"/>
    </p:custDataLst>
    <p:extLst>
      <p:ext uri="{BB962C8B-B14F-4D97-AF65-F5344CB8AC3E}">
        <p14:creationId xmlns:p14="http://schemas.microsoft.com/office/powerpoint/2010/main" val="175260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181" y="1780715"/>
            <a:ext cx="5922275" cy="399149"/>
          </a:xfrm>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a:xfrm>
            <a:off x="544217" y="2463993"/>
            <a:ext cx="8069239" cy="3332223"/>
          </a:xfrm>
        </p:spPr>
        <p:txBody>
          <a:bodyPr/>
          <a:lstStyle/>
          <a:p>
            <a:pPr algn="justLow"/>
            <a:r>
              <a:rPr lang="ar-SA" dirty="0"/>
              <a:t>التأثير الذي يمكن أن يكون للزائر على المجتمع المحلي قد يكون مختلفًا عن التأثير الذي يمكن أن يكون للسائح. على سبيل المثال، الزائر قد يكون زيارته ذات خلفية شخصية أو عائلية، وقد يشعر المجتمع المحلي بالتأثر الإيجابي من خلال تبادل الثقافات والقيم الاجتماعية. بالإضافة إلى ذلك، قد يكون للزائر تأثير إيجابي عبر التشجيع على الاهتمام بالتراث الثقافي والحفاظ عليه.</a:t>
            </a:r>
            <a:endParaRPr lang="en-US" dirty="0"/>
          </a:p>
        </p:txBody>
      </p:sp>
    </p:spTree>
    <p:custDataLst>
      <p:tags r:id="rId1"/>
    </p:custDataLst>
    <p:extLst>
      <p:ext uri="{BB962C8B-B14F-4D97-AF65-F5344CB8AC3E}">
        <p14:creationId xmlns:p14="http://schemas.microsoft.com/office/powerpoint/2010/main" val="350626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438" y="1670207"/>
            <a:ext cx="5922275" cy="399149"/>
          </a:xfrm>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a:xfrm>
            <a:off x="552764" y="2345331"/>
            <a:ext cx="8069239" cy="3767080"/>
          </a:xfrm>
        </p:spPr>
        <p:txBody>
          <a:bodyPr/>
          <a:lstStyle/>
          <a:p>
            <a:pPr algn="justLow"/>
            <a:r>
              <a:rPr lang="ar-SA" dirty="0"/>
              <a:t>من ناحية أخرى، قد يكون للسائح تأثير مختلف نتيجة لغرض السفر السياحي والاستكشاف، مما قد يؤدي إلى تغييرات في الثقافة المحلية والسلوكيات وزيادة الضغط على البنية التحتية والخدمات العامة.</a:t>
            </a:r>
            <a:endParaRPr lang="en-US" dirty="0"/>
          </a:p>
          <a:p>
            <a:pPr algn="justLow"/>
            <a:r>
              <a:rPr lang="ar-SA" dirty="0"/>
              <a:t>وبشكل عام، يمكن أن يتفاعل الزائر والسائح بطرق مختلفة مع المجتمع المحلي مما يمكن أن يتسبب في تأثيرات اجتماعية وثقافية متباينة.</a:t>
            </a:r>
            <a:endParaRPr lang="en-US" dirty="0"/>
          </a:p>
          <a:p>
            <a:pPr algn="justLow"/>
            <a:r>
              <a:rPr lang="ar-JO" dirty="0"/>
              <a:t>المتنزه يختلف عن السائح فيما يتعلق بمدة الإقامة في مكان الزيارة؛ حيث يكون متنزه في المقام الأول مكاناً للترفيه والاستجمام لمدة قصيرة، بينما يكون السائح شخصاً يقضي مدة إقامة أطول من 24 ساعة في مكان الزيارة. ومع ذلك، يمكن القول أيضاً أن المسافر في الأساس يكون مسافراً وزائراً.</a:t>
            </a:r>
            <a:endParaRPr lang="en-US" dirty="0"/>
          </a:p>
        </p:txBody>
      </p:sp>
    </p:spTree>
    <p:custDataLst>
      <p:tags r:id="rId1"/>
    </p:custDataLst>
    <p:extLst>
      <p:ext uri="{BB962C8B-B14F-4D97-AF65-F5344CB8AC3E}">
        <p14:creationId xmlns:p14="http://schemas.microsoft.com/office/powerpoint/2010/main" val="2764024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من هو السائح والزائر والمتنزه</a:t>
            </a:r>
            <a:endParaRPr lang="en-US" dirty="0"/>
          </a:p>
        </p:txBody>
      </p:sp>
      <p:sp>
        <p:nvSpPr>
          <p:cNvPr id="3" name="Subtitle 2"/>
          <p:cNvSpPr>
            <a:spLocks noGrp="1"/>
          </p:cNvSpPr>
          <p:nvPr>
            <p:ph type="subTitle" idx="1"/>
          </p:nvPr>
        </p:nvSpPr>
        <p:spPr/>
        <p:txBody>
          <a:bodyPr/>
          <a:lstStyle/>
          <a:p>
            <a:pPr algn="justLow"/>
            <a:r>
              <a:rPr lang="ar-JO" dirty="0"/>
              <a:t>المتنزه عادةً ما يبقى في مكان يتم فيه الاستمتاع بالطبيعة والترفيه، ويكون لمدة قصيرة. بينما السائح يسافر عادةً لاستكشاف الأماكن الجديدة والثقافات المختلفة، ويمكث في المكان المستهدف لفترة طويلة نسبيًا. بالإضافة إلى ذلك، يمكن أن يكون للسائح دور اقتصادي أكبر حيث يسهم في دعم اقتصاد المكان الذي يزوره، بينما المتنزه يمكن أن يكون دوره أكثر تركيزًا على الترفيه الشخصي.</a:t>
            </a:r>
            <a:endParaRPr lang="en-US" dirty="0"/>
          </a:p>
        </p:txBody>
      </p:sp>
    </p:spTree>
    <p:custDataLst>
      <p:tags r:id="rId1"/>
    </p:custDataLst>
    <p:extLst>
      <p:ext uri="{BB962C8B-B14F-4D97-AF65-F5344CB8AC3E}">
        <p14:creationId xmlns:p14="http://schemas.microsoft.com/office/powerpoint/2010/main" val="2125281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2079" y="2540777"/>
            <a:ext cx="6110785" cy="1465520"/>
          </a:xfrm>
        </p:spPr>
        <p:txBody>
          <a:bodyPr/>
          <a:lstStyle/>
          <a:p>
            <a:pPr>
              <a:lnSpc>
                <a:spcPct val="150000"/>
              </a:lnSpc>
            </a:pPr>
            <a:r>
              <a:rPr lang="ar-SA" sz="3600" dirty="0"/>
              <a:t>الوحدة الثانية</a:t>
            </a:r>
            <a:r>
              <a:rPr lang="ar-JO" sz="3600" dirty="0"/>
              <a:t>:</a:t>
            </a:r>
            <a:r>
              <a:rPr lang="en-US" sz="3600" dirty="0"/>
              <a:t> </a:t>
            </a:r>
            <a:br>
              <a:rPr lang="ar-JO" sz="3600" dirty="0"/>
            </a:br>
            <a:r>
              <a:rPr lang="ar-SA" sz="3600" dirty="0"/>
              <a:t>القطاعات الرئيسة لصناعة السياحة</a:t>
            </a:r>
            <a:endParaRPr lang="en-US" sz="3600" dirty="0"/>
          </a:p>
        </p:txBody>
      </p:sp>
    </p:spTree>
    <p:custDataLst>
      <p:tags r:id="rId1"/>
    </p:custDataLst>
    <p:extLst>
      <p:ext uri="{BB962C8B-B14F-4D97-AF65-F5344CB8AC3E}">
        <p14:creationId xmlns:p14="http://schemas.microsoft.com/office/powerpoint/2010/main" val="373581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5672" y="1926522"/>
            <a:ext cx="8069239" cy="3726048"/>
          </a:xfrm>
        </p:spPr>
        <p:txBody>
          <a:bodyPr/>
          <a:lstStyle/>
          <a:p>
            <a:pPr algn="justLow"/>
            <a:r>
              <a:rPr lang="ar-JO" b="1" dirty="0"/>
              <a:t>القطاعات الأساسية في صناعة السياحة</a:t>
            </a:r>
            <a:endParaRPr lang="en-US" dirty="0"/>
          </a:p>
          <a:p>
            <a:pPr algn="justLow"/>
            <a:r>
              <a:rPr lang="ar-JO" dirty="0"/>
              <a:t>القطاع السياحي يُعَدّ من الروافد الرئيسية للاقتصاد، حيث يلعب دوراً حيوياً في تنويع مصادر الدخل وتوليد الثروة في البلدان. ويشمل القطاع السياحي تقديم الخدمات والتجارب التي تجذب السياح من جميع أنحاء العالم؛ من خلال تقديم الإقامة، ووسائل النقل، والأنشطة الترفيهية، والخدمات الغذائية، وأنواع أخرى من الخدمات الملحقة. وتسهم هذه المكوّنات في توفير فرص العمل وتعزيز النمو الاقتصادي، فضلاً عن تطوير البنية التحتية والحفاظ على التراث والثقافة المحلية.</a:t>
            </a:r>
            <a:endParaRPr lang="en-US" dirty="0"/>
          </a:p>
        </p:txBody>
      </p:sp>
    </p:spTree>
    <p:custDataLst>
      <p:tags r:id="rId1"/>
    </p:custDataLst>
    <p:extLst>
      <p:ext uri="{BB962C8B-B14F-4D97-AF65-F5344CB8AC3E}">
        <p14:creationId xmlns:p14="http://schemas.microsoft.com/office/powerpoint/2010/main" val="383488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justLow"/>
            <a:r>
              <a:rPr lang="ar-JO" b="1" dirty="0"/>
              <a:t>مفهوم السياحة وتطوره</a:t>
            </a:r>
            <a:r>
              <a:rPr lang="en-US" b="1" dirty="0"/>
              <a:t>:</a:t>
            </a:r>
          </a:p>
          <a:p>
            <a:pPr algn="justLow"/>
            <a:r>
              <a:rPr lang="ar-JO" dirty="0"/>
              <a:t>بدلاً من استخدام المصطلحات القديمة "الترفيه والتسلية والضيافة والترفيه" لتعريف السياحة، يمكن توسيع الفهم ليشمل مجالات أوسع مثل استكشاف الثقافات الجديدة، الاسترخاء والتجديد الشخصي، والتفاعل مع الأماكن والمجتمعات المحلية.</a:t>
            </a:r>
          </a:p>
          <a:p>
            <a:pPr algn="justLow"/>
            <a:endParaRPr lang="ar-JO" sz="1000" dirty="0"/>
          </a:p>
          <a:p>
            <a:pPr algn="justLow"/>
            <a:r>
              <a:rPr lang="ar-JO" dirty="0"/>
              <a:t>تطورت السياحة عبر العصور لتصبح أكثر تنوعًا وتعددًا. فبدلاً من السفر لأغراض البقاء على قيد الحياة فقط، أصبح السفر وتجربة الأماكن الجديدة والثقافات وسيلة للاستمتاع بالحياة والابتعاد عن الروتين.</a:t>
            </a:r>
          </a:p>
          <a:p>
            <a:pPr algn="justLow"/>
            <a:endParaRPr lang="en-US" dirty="0"/>
          </a:p>
          <a:p>
            <a:pPr algn="justLow"/>
            <a:endParaRPr lang="en-US" dirty="0"/>
          </a:p>
        </p:txBody>
      </p:sp>
    </p:spTree>
    <p:custDataLst>
      <p:tags r:id="rId1"/>
    </p:custDataLst>
    <p:extLst>
      <p:ext uri="{BB962C8B-B14F-4D97-AF65-F5344CB8AC3E}">
        <p14:creationId xmlns:p14="http://schemas.microsoft.com/office/powerpoint/2010/main" val="1333672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28" y="1669228"/>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52764" y="2366272"/>
            <a:ext cx="8069239" cy="3763232"/>
          </a:xfrm>
        </p:spPr>
        <p:txBody>
          <a:bodyPr/>
          <a:lstStyle/>
          <a:p>
            <a:pPr algn="justLow"/>
            <a:r>
              <a:rPr lang="ar-JO" dirty="0"/>
              <a:t>يعتبر </a:t>
            </a:r>
            <a:r>
              <a:rPr lang="ar-JO" b="1" dirty="0"/>
              <a:t>قطاع الإقامة</a:t>
            </a:r>
            <a:r>
              <a:rPr lang="en-US" b="1" dirty="0"/>
              <a:t>(accommodation )</a:t>
            </a:r>
            <a:r>
              <a:rPr lang="ar-JO" dirty="0"/>
              <a:t> أساسيًا في صناعة السفر والضيافة، حيث يشمل مجموعة واسعة من خيارات الإقامة بدءًا من البيوت الشباب والموتيلات إلى الفنادق الاقتصادية والمتوسطة وحتى الفنادق الفاخرة والمنتجعات والمنازل الفندقية. ​تلعب هذه الصناعة دورًا مهمًا في تلبية احتياجات المسافرين الذين يبحثون عن مكان للإقامة والراحة والاسترخاء خلال رحلاتهم. ويشير العديد من التعاريف إلى أن السائح يُصنف على أنه كذلك إذا استمرت إقامته لأكثر من 24 ساعة واستخدم أشكالًا من الإقامة الليلية. تعتبر هذه الصناعة مرونة للعمل في مختلف المناطق والمؤسسات وحتى الدول المختلفة.</a:t>
            </a:r>
            <a:endParaRPr lang="en-US" dirty="0"/>
          </a:p>
          <a:p>
            <a:pPr algn="justLow"/>
            <a:r>
              <a:rPr lang="ar-JO" dirty="0"/>
              <a:t>تشير أحدث الإحصائيات إلى أن الطلب على الإقامة من المتوقع أن يسجل ارتفاعًا قياسيًا في عام 2024، حيث من المتوقع زيادة نسبة إشغال الفنادق بمقدار 2.5% عالميًا خلال هذا العام.</a:t>
            </a:r>
            <a:endParaRPr lang="en-US" dirty="0"/>
          </a:p>
        </p:txBody>
      </p:sp>
    </p:spTree>
    <p:custDataLst>
      <p:tags r:id="rId1"/>
    </p:custDataLst>
    <p:extLst>
      <p:ext uri="{BB962C8B-B14F-4D97-AF65-F5344CB8AC3E}">
        <p14:creationId xmlns:p14="http://schemas.microsoft.com/office/powerpoint/2010/main" val="2325222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548" y="1636610"/>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612584" y="2303450"/>
            <a:ext cx="8069239" cy="3740594"/>
          </a:xfrm>
        </p:spPr>
        <p:txBody>
          <a:bodyPr/>
          <a:lstStyle/>
          <a:p>
            <a:pPr algn="justLow"/>
            <a:r>
              <a:rPr lang="ar-JO" dirty="0"/>
              <a:t>بالإضافة إلى ذلك، من المتوقع أن يشهد متوسط سعر الغرف اليومي نمواً بنسبة 4.9% خلال الـ12 شهرا المقبلة. يُشير هذا إلى استمرار تطور صناعة الإقامة وزيادة الطلب على خدمات الضيافة في الأعوام الأخيرة. إن ​زيادة مدة إقامة السياح يمكن أن تؤدي إلى زيادة الإنفاق في البلد المستضيف بشكل إيجابي. بجانب تعزيز الإنفاق، إطالة مدة الإقامة يمكن أن تعزز أيضاً الاقتصاد المحلي والفرص الوظيفية، حيث يتوقع أن تحفز الزيادة في عدد الزوار على العديد من القطاعات الاقتصادية مثل الفنادق والمطاعم ووسائل النقل. تعزيز مدة الإقامة يتطلب تحفيزات حكومية سريعة تشمل إعادة النظر في التكاليف التشغيلية وتحسين البنية التحتية والخدمات لتلبية احتياجات السياح في المواقع السياحية والأثرية.</a:t>
            </a:r>
            <a:endParaRPr lang="en-US" dirty="0"/>
          </a:p>
        </p:txBody>
      </p:sp>
    </p:spTree>
    <p:custDataLst>
      <p:tags r:id="rId1"/>
    </p:custDataLst>
    <p:extLst>
      <p:ext uri="{BB962C8B-B14F-4D97-AF65-F5344CB8AC3E}">
        <p14:creationId xmlns:p14="http://schemas.microsoft.com/office/powerpoint/2010/main" val="41443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860" y="1681623"/>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18581" y="2219689"/>
            <a:ext cx="8069239" cy="3747441"/>
          </a:xfrm>
        </p:spPr>
        <p:txBody>
          <a:bodyPr/>
          <a:lstStyle/>
          <a:p>
            <a:pPr algn="justLow"/>
            <a:r>
              <a:rPr lang="ar-JO" dirty="0"/>
              <a:t>يعتبر </a:t>
            </a:r>
            <a:r>
              <a:rPr lang="ar-JO" b="1" dirty="0"/>
              <a:t>قطاع الترفيه والتسلية</a:t>
            </a:r>
            <a:r>
              <a:rPr lang="en-US" b="1" dirty="0"/>
              <a:t>(Entertainment)</a:t>
            </a:r>
            <a:r>
              <a:rPr lang="en-US" dirty="0"/>
              <a:t> </a:t>
            </a:r>
            <a:r>
              <a:rPr lang="ar-JO" dirty="0"/>
              <a:t> من العوامل الحيوية في صناعة السياحة حيث يساهم في تعزيز تجربة الزائر العامة وجذب السياح إلى وجهات مختلفة. فهو يقدم خيارات ترفيهية متنوعة من حدائق الألعاب والفعاليات الثقافية ومهرجانات الموسيقى حتى المسابقات الرياضية، مما يسهم في الاقتصاد المحلي وخلق فرص عمل. تعتبر المرافق الترفيهية والترفيهية أيضًا جاذبية رئيسية للسياح، مما يشجعهم على استكشاف مناطق مختلفة والمشاركة في الثقافة المحلية، مما يؤدي بدوره إلى زيادة الإنفاق من قبل الزوار وتطوير صورة إيجابية للسياحة للوجهة.</a:t>
            </a:r>
            <a:endParaRPr lang="en-US" dirty="0"/>
          </a:p>
        </p:txBody>
      </p:sp>
    </p:spTree>
    <p:custDataLst>
      <p:tags r:id="rId1"/>
    </p:custDataLst>
    <p:extLst>
      <p:ext uri="{BB962C8B-B14F-4D97-AF65-F5344CB8AC3E}">
        <p14:creationId xmlns:p14="http://schemas.microsoft.com/office/powerpoint/2010/main" val="351263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622" y="1632758"/>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18581" y="2219689"/>
            <a:ext cx="8069239" cy="3747442"/>
          </a:xfrm>
        </p:spPr>
        <p:txBody>
          <a:bodyPr/>
          <a:lstStyle/>
          <a:p>
            <a:pPr algn="justLow"/>
            <a:r>
              <a:rPr lang="ar-JO" dirty="0"/>
              <a:t>تنوع الفعاليات والأنشطة الترفيهية يلعب دوراً حيوياً في تعزيز السياحة من خلال تلبية احتياجات واهتمامات الزوار المختلفة وتوفير تجارب مختلفة ومثيرة. عندما تقدم وجهة سياحية مجموعة متنوعة من الفعاليات مثل الثقافية، الرياضية، الاجتماعية، والطبيعية، فإنه يمكن جذب مجموعة واسعة من السياح والمسافرين.</a:t>
            </a:r>
            <a:endParaRPr lang="en-US" dirty="0"/>
          </a:p>
        </p:txBody>
      </p:sp>
    </p:spTree>
    <p:custDataLst>
      <p:tags r:id="rId1"/>
    </p:custDataLst>
    <p:extLst>
      <p:ext uri="{BB962C8B-B14F-4D97-AF65-F5344CB8AC3E}">
        <p14:creationId xmlns:p14="http://schemas.microsoft.com/office/powerpoint/2010/main" val="205186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517" y="1682341"/>
            <a:ext cx="5922275" cy="399149"/>
          </a:xfrm>
        </p:spPr>
        <p:txBody>
          <a:bodyPr/>
          <a:lstStyle/>
          <a:p>
            <a:pPr algn="ctr"/>
            <a:r>
              <a:rPr lang="ar-JO" dirty="0"/>
              <a:t>القطاعات الأساسية في صناعة السياحة</a:t>
            </a:r>
            <a:br>
              <a:rPr lang="en-US" dirty="0"/>
            </a:br>
            <a:endParaRPr lang="en-US" dirty="0"/>
          </a:p>
        </p:txBody>
      </p:sp>
      <p:sp>
        <p:nvSpPr>
          <p:cNvPr id="3" name="Subtitle 2"/>
          <p:cNvSpPr>
            <a:spLocks noGrp="1"/>
          </p:cNvSpPr>
          <p:nvPr>
            <p:ph type="subTitle" idx="1"/>
          </p:nvPr>
        </p:nvSpPr>
        <p:spPr>
          <a:xfrm>
            <a:off x="501489" y="2394192"/>
            <a:ext cx="8069239" cy="3675490"/>
          </a:xfrm>
        </p:spPr>
        <p:txBody>
          <a:bodyPr/>
          <a:lstStyle/>
          <a:p>
            <a:pPr algn="justLow"/>
            <a:r>
              <a:rPr lang="ar-JO" dirty="0"/>
              <a:t>علاوة على ذلك، يمكن أن يساعد قطاع الترفيه في التخفيف من موسمية السياحة من خلال تقديم جذبات وفعاليات على مدار السنة، مما يوفر تدفقاً منتظماً للسياح على مدار العام.  يساهم قطاع الترفيه والتسلية بشكل كبير في تعزيز تجربة السياحة، ويساهم في الاقتصاد المحلي، ويساعد في جذب مجموعة متنوعة من السياح إلى الوجهة.</a:t>
            </a:r>
            <a:endParaRPr lang="en-US" dirty="0"/>
          </a:p>
        </p:txBody>
      </p:sp>
    </p:spTree>
    <p:custDataLst>
      <p:tags r:id="rId1"/>
    </p:custDataLst>
    <p:extLst>
      <p:ext uri="{BB962C8B-B14F-4D97-AF65-F5344CB8AC3E}">
        <p14:creationId xmlns:p14="http://schemas.microsoft.com/office/powerpoint/2010/main" val="3863959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418" y="1724222"/>
            <a:ext cx="5922275" cy="399149"/>
          </a:xfrm>
        </p:spPr>
        <p:txBody>
          <a:bodyPr/>
          <a:lstStyle/>
          <a:p>
            <a:pPr algn="ctr"/>
            <a:r>
              <a:rPr lang="ar-JO" dirty="0"/>
              <a:t>القطاعات الأساسية في صناعة السياحة</a:t>
            </a:r>
            <a:br>
              <a:rPr lang="en-US" dirty="0"/>
            </a:br>
            <a:endParaRPr lang="en-US" dirty="0"/>
          </a:p>
        </p:txBody>
      </p:sp>
      <p:sp>
        <p:nvSpPr>
          <p:cNvPr id="3" name="Subtitle 2"/>
          <p:cNvSpPr>
            <a:spLocks noGrp="1"/>
          </p:cNvSpPr>
          <p:nvPr>
            <p:ph type="subTitle" idx="1"/>
          </p:nvPr>
        </p:nvSpPr>
        <p:spPr>
          <a:xfrm>
            <a:off x="501489" y="2338350"/>
            <a:ext cx="8069239" cy="3731331"/>
          </a:xfrm>
        </p:spPr>
        <p:txBody>
          <a:bodyPr/>
          <a:lstStyle/>
          <a:p>
            <a:pPr algn="justLow"/>
            <a:r>
              <a:rPr lang="ar-JO" dirty="0"/>
              <a:t>وبالإضافة إلى ذلك، يمكن أن يساهم تنوع الفعاليات والأنشطة الترفيهية في بناء صورة إيجابية للوجهة السياحية وزيادة الإقبال عليها، إذا كانت الوجهة توفر تجارب فريدة ومتنوعة التي تلبي احتياجات الجميع. على سبيل المثال، يمكن أن تشمل الفعاليات مثل المهرجانات الثقافية، العروض الفنية، الفعاليات الرياضية، والجولات الاستكشافية. هذا التنوع يسمح للوجهة السياحية بإبراز جوانب مختلفة لثقافتها وتراثها ويخلق تجارب فريدة للزوار.</a:t>
            </a:r>
            <a:endParaRPr lang="en-US" dirty="0"/>
          </a:p>
        </p:txBody>
      </p:sp>
    </p:spTree>
    <p:custDataLst>
      <p:tags r:id="rId1"/>
    </p:custDataLst>
    <p:extLst>
      <p:ext uri="{BB962C8B-B14F-4D97-AF65-F5344CB8AC3E}">
        <p14:creationId xmlns:p14="http://schemas.microsoft.com/office/powerpoint/2010/main" val="177620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549" y="1678361"/>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612585" y="2317411"/>
            <a:ext cx="8069239" cy="3649720"/>
          </a:xfrm>
        </p:spPr>
        <p:txBody>
          <a:bodyPr/>
          <a:lstStyle/>
          <a:p>
            <a:pPr algn="justLow"/>
            <a:r>
              <a:rPr lang="ar-JO" dirty="0"/>
              <a:t>قطاع </a:t>
            </a:r>
            <a:r>
              <a:rPr lang="ar-JO" b="1" dirty="0"/>
              <a:t>الأغذية والمشروبات</a:t>
            </a:r>
            <a:r>
              <a:rPr lang="en-US" b="1" dirty="0"/>
              <a:t>(food and beverages F&amp;B)</a:t>
            </a:r>
            <a:r>
              <a:rPr lang="en-US" dirty="0"/>
              <a:t> </a:t>
            </a:r>
            <a:r>
              <a:rPr lang="ar-JO" dirty="0"/>
              <a:t> يُعتبر جزءاً أساسياً من صناعة الضيافة والخدمات. يشمل هذا القطاع مجموعة واسعة من الخدمات مثل المطاعم، الحانات، المقاهي وحتى شاحنات الطعام المتنقلة. بشكل أساسي، يُمكن العثور على خدمات الأطعمة والمشروبات في أي مكان حيث يمكن للأفراد الحصول على الطعام.</a:t>
            </a:r>
            <a:endParaRPr lang="en-US" dirty="0"/>
          </a:p>
        </p:txBody>
      </p:sp>
    </p:spTree>
    <p:custDataLst>
      <p:tags r:id="rId1"/>
    </p:custDataLst>
    <p:extLst>
      <p:ext uri="{BB962C8B-B14F-4D97-AF65-F5344CB8AC3E}">
        <p14:creationId xmlns:p14="http://schemas.microsoft.com/office/powerpoint/2010/main" val="328096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549" y="1685342"/>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612585" y="2226669"/>
            <a:ext cx="8069239" cy="3740462"/>
          </a:xfrm>
        </p:spPr>
        <p:txBody>
          <a:bodyPr/>
          <a:lstStyle/>
          <a:p>
            <a:pPr algn="justLow"/>
            <a:r>
              <a:rPr lang="ar-JO" dirty="0"/>
              <a:t>تعتبر هذه الصناعة مصدراً رئيساً للتوظيف للشباب، حيث توفر فرص عمل وتدريب ممتازة لأولئك الذين يدخلون سوق العمل لأول مرة. تاريخياً، يعود أصل قطاع الأغذية والمشروبات إلى الحاجة الأساسية التي كانت تواجه الناس عندما كانوا يسافرون لأغراض عملهم وكانوا بحاجة إلى تناول الطعام والشراب. وقد تم تلبية هذه الحاجة عبر توفير خدمات الطعام والشراب. ومع تنوع اهتمامات الجمهور المستهدف، فإن عروض قطاع الأغذية والمشروبات تزداد تنوعاً وتطويراً.</a:t>
            </a:r>
            <a:endParaRPr lang="en-US" dirty="0"/>
          </a:p>
        </p:txBody>
      </p:sp>
    </p:spTree>
    <p:custDataLst>
      <p:tags r:id="rId1"/>
    </p:custDataLst>
    <p:extLst>
      <p:ext uri="{BB962C8B-B14F-4D97-AF65-F5344CB8AC3E}">
        <p14:creationId xmlns:p14="http://schemas.microsoft.com/office/powerpoint/2010/main" val="3595389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547" y="1530343"/>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612583" y="2113490"/>
            <a:ext cx="8069239" cy="3930554"/>
          </a:xfrm>
        </p:spPr>
        <p:txBody>
          <a:bodyPr/>
          <a:lstStyle/>
          <a:p>
            <a:pPr algn="justLow"/>
            <a:r>
              <a:rPr lang="ar-JO" dirty="0"/>
              <a:t>خدمات الأطعمة والمشروبات تعكس تطور الاحتياجات والاهتمامات الثقافية والاجتماعية للمجتمع، وتُعتبر جزءاً أساسياً من تجربة الضيافة والترفيه التي يقدمها القطاع للزبائن.</a:t>
            </a:r>
            <a:endParaRPr lang="en-US" dirty="0"/>
          </a:p>
          <a:p>
            <a:pPr algn="justLow"/>
            <a:r>
              <a:rPr lang="ar-JO" dirty="0"/>
              <a:t>تؤثر مجموعة من العوامل في زيادة تنوع وتطور عروض قطاع الأطعمة والمشروبات، منها الاهتمامات الثقافية والاجتماعية المتنوعة وتطور احتياجات المستهلك وتطور تجربة الضيافة والترفيه بشكل عام. من الناحية التاريخية، يعود أصل هذا القطاع إلى الحاجة الأساسية للاستماتة أثناء السفر لأغراض العمل، مما أدى إلى توفير خدمات الطعام والشراب. وفي الوقت الحالي، يستمر القطاع في التكيف مع الاهتمامات والاحتياجات المتنوعة للجمهور المستهدف، مما يعكس تطور المجتمع الثقافي والاجتماعي. تعكس خدمات الأطعمة والمشروبات تطور الاحتياجات والاهتمامات الثقافية والاجتماعية للمجتمع، وتشكل جزءاً أساسياً من تجربة الضيافة والترفيه التي يقدمها القطاع للزبائن.</a:t>
            </a:r>
            <a:endParaRPr lang="en-US" dirty="0"/>
          </a:p>
        </p:txBody>
      </p:sp>
    </p:spTree>
    <p:custDataLst>
      <p:tags r:id="rId1"/>
    </p:custDataLst>
    <p:extLst>
      <p:ext uri="{BB962C8B-B14F-4D97-AF65-F5344CB8AC3E}">
        <p14:creationId xmlns:p14="http://schemas.microsoft.com/office/powerpoint/2010/main" val="172426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27" y="1551153"/>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52763" y="2122037"/>
            <a:ext cx="8069239" cy="3930554"/>
          </a:xfrm>
        </p:spPr>
        <p:txBody>
          <a:bodyPr/>
          <a:lstStyle/>
          <a:p>
            <a:pPr algn="justLow"/>
            <a:r>
              <a:rPr lang="ar-JO" dirty="0"/>
              <a:t>قطاع </a:t>
            </a:r>
            <a:r>
              <a:rPr lang="ar-JO" b="1" dirty="0"/>
              <a:t>خدمات السياحة والسفر</a:t>
            </a:r>
            <a:r>
              <a:rPr lang="en-US" b="1" dirty="0"/>
              <a:t>(travel and tourism) </a:t>
            </a:r>
            <a:r>
              <a:rPr lang="ar-JO" dirty="0"/>
              <a:t> هو جزء حيوي من صناعة السياحة حيث يقدم مجموعة متنوعة من الخدمات للمسافرين والزوار. تشمل هذه الخدمات ترتيب الرحلات، والحجوزات الفندقية، والنقل، والأنشطة الترفيهية، والإرشاد السياحي، والتسويق السياحي. يهدف قطاع خدمات السياحة إلى تلبية احتياجات المسافرين وضمان تجربة سياحية ممتعة ومريحة. كما أنه يلعب دوراً حيوياً في دعم الاقتصاد المحلي وتعزيز الوجهات السياحية.</a:t>
            </a:r>
            <a:endParaRPr lang="en-US" dirty="0"/>
          </a:p>
        </p:txBody>
      </p:sp>
    </p:spTree>
    <p:custDataLst>
      <p:tags r:id="rId1"/>
    </p:custDataLst>
    <p:extLst>
      <p:ext uri="{BB962C8B-B14F-4D97-AF65-F5344CB8AC3E}">
        <p14:creationId xmlns:p14="http://schemas.microsoft.com/office/powerpoint/2010/main" val="195621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435" y="1550696"/>
            <a:ext cx="5922275" cy="399149"/>
          </a:xfrm>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69855" y="2156219"/>
            <a:ext cx="8069239" cy="3930554"/>
          </a:xfrm>
        </p:spPr>
        <p:txBody>
          <a:bodyPr/>
          <a:lstStyle/>
          <a:p>
            <a:pPr algn="justLow"/>
            <a:r>
              <a:rPr lang="ar-JO" dirty="0"/>
              <a:t>التعريفات المعاصرة للسياحة تشمل تعريفات مثل: "حركة مؤقتة وقصيرة الأجل للأشخاص إلى وجهات خارج الأماكن التي يعيشون ويعملون فيها عادة"، و"ظاهرة اجتماعية وثقافية واقتصادية" تشمل انتقال الأشخاص إلى وجهات جديدة لأغراض شخصية أو تجارية/مهنية.</a:t>
            </a:r>
          </a:p>
          <a:p>
            <a:pPr algn="justLow"/>
            <a:r>
              <a:rPr lang="ar-JO" dirty="0"/>
              <a:t>هذه التعريفات تبرز تطور السياحة من نشاط بسيط إلى ظاهرة شاملة تشمل السفر، الاستجمام، والتفاعل الثقافي والاقتصادي مع الأماكن الجديدة.</a:t>
            </a:r>
            <a:endParaRPr lang="en-US" dirty="0"/>
          </a:p>
          <a:p>
            <a:pPr algn="justLow"/>
            <a:r>
              <a:rPr lang="ar-JO" dirty="0"/>
              <a:t>يعد السفر والسياحة من أقدم الأنشطة التي عرفها الإنسان. في عصور ما قبل التاريخ، كان الإنسان يسافر بحثًا عن الطعام والمأوى. ومع ذلك، مع مرور الوقت، أصبح السفر نشاطًا ترفيهيًا يتم القيام به إلى حد كبير للتخلص من الروتين الدنيوي.</a:t>
            </a:r>
            <a:endParaRPr lang="en-US" dirty="0"/>
          </a:p>
          <a:p>
            <a:pPr algn="justLow"/>
            <a:endParaRPr lang="en-US" dirty="0"/>
          </a:p>
        </p:txBody>
      </p:sp>
    </p:spTree>
    <p:custDataLst>
      <p:tags r:id="rId1"/>
    </p:custDataLst>
    <p:extLst>
      <p:ext uri="{BB962C8B-B14F-4D97-AF65-F5344CB8AC3E}">
        <p14:creationId xmlns:p14="http://schemas.microsoft.com/office/powerpoint/2010/main" val="95566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27" y="1634914"/>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52763" y="2122037"/>
            <a:ext cx="8069239" cy="3930554"/>
          </a:xfrm>
        </p:spPr>
        <p:txBody>
          <a:bodyPr/>
          <a:lstStyle/>
          <a:p>
            <a:pPr algn="justLow"/>
            <a:r>
              <a:rPr lang="ar-JO" dirty="0"/>
              <a:t>تقدم خدمات السفر الزائرين المساعدة للأشخاص في اتخاذ القرارات بشأن الأماكن التي يجب زيارتها والأنشطة التي يجب القيام بها في الوجهة. بالإضافة إلى ذلك، تساعد في تنسيق السفر إلى وجهات أخرى، وتوفر خدمات النقل التي تشمل الطيران والقطارات وسيارات الأجرة والحافلات كجزء أساسي من تجربة السفر.</a:t>
            </a:r>
            <a:endParaRPr lang="en-US" dirty="0"/>
          </a:p>
        </p:txBody>
      </p:sp>
    </p:spTree>
    <p:custDataLst>
      <p:tags r:id="rId1"/>
    </p:custDataLst>
    <p:extLst>
      <p:ext uri="{BB962C8B-B14F-4D97-AF65-F5344CB8AC3E}">
        <p14:creationId xmlns:p14="http://schemas.microsoft.com/office/powerpoint/2010/main" val="977997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273" y="1454866"/>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61309" y="1985304"/>
            <a:ext cx="8069239" cy="3930554"/>
          </a:xfrm>
        </p:spPr>
        <p:txBody>
          <a:bodyPr/>
          <a:lstStyle/>
          <a:p>
            <a:pPr algn="justLow"/>
            <a:r>
              <a:rPr lang="ar-JO" dirty="0"/>
              <a:t>يمكن لقطاع خدمات السياحة تحسين تجربة السياح والمسافرين من خلال تبني العديد من الإجراءات والممارسات التي تساهم في تحسين الجودة وتوفير تجربة مرضية للمسافرين. من الإجراءات التي يمكن اتخاذها:</a:t>
            </a:r>
            <a:endParaRPr lang="en-US" dirty="0"/>
          </a:p>
          <a:p>
            <a:pPr algn="justLow"/>
            <a:r>
              <a:rPr lang="ar-JO" dirty="0"/>
              <a:t>1. تقديم تجارب فريدة: توفير تجارب مميزة وفريدة تتناسب مع اهتمامات وتفضيلات السياح، سواء كان ذلك من خلال رحلات مخصصة أو استكشاف الثقافة المحلية.</a:t>
            </a:r>
            <a:endParaRPr lang="en-US" dirty="0"/>
          </a:p>
          <a:p>
            <a:pPr algn="justLow"/>
            <a:r>
              <a:rPr lang="ar-JO" dirty="0"/>
              <a:t>2. تحسين الاتصال والتفاعل: توفير قنوات اتصال فعالة وتحسين تجربة التفاعل بين خدمات السياحة والمسافرين، سواء عبر الهواتف الذكية أو وسائل التواصل الاجتماعي.</a:t>
            </a:r>
            <a:endParaRPr lang="en-US" dirty="0"/>
          </a:p>
          <a:p>
            <a:pPr algn="justLow"/>
            <a:r>
              <a:rPr lang="ar-JO" dirty="0"/>
              <a:t>3. الاهتمام بالتفاصيل: تقديم خدمة عملاء ممتازة والاهتمام بأدق التفاصيل من ترتيبات السفر والنقل وحجوزات الفنادق، لضمان راحة وسعادة السائحين.</a:t>
            </a:r>
            <a:endParaRPr lang="en-US" dirty="0"/>
          </a:p>
        </p:txBody>
      </p:sp>
    </p:spTree>
    <p:custDataLst>
      <p:tags r:id="rId1"/>
    </p:custDataLst>
    <p:extLst>
      <p:ext uri="{BB962C8B-B14F-4D97-AF65-F5344CB8AC3E}">
        <p14:creationId xmlns:p14="http://schemas.microsoft.com/office/powerpoint/2010/main" val="195210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552326"/>
            <a:ext cx="5922275" cy="399149"/>
          </a:xfrm>
        </p:spPr>
        <p:txBody>
          <a:bodyPr/>
          <a:lstStyle/>
          <a:p>
            <a:r>
              <a:rPr lang="ar-JO" dirty="0"/>
              <a:t>القطاعات الأساسية في صناعة السياحة</a:t>
            </a:r>
            <a:endParaRPr lang="en-US" dirty="0"/>
          </a:p>
        </p:txBody>
      </p:sp>
      <p:sp>
        <p:nvSpPr>
          <p:cNvPr id="3" name="Subtitle 2"/>
          <p:cNvSpPr>
            <a:spLocks noGrp="1"/>
          </p:cNvSpPr>
          <p:nvPr>
            <p:ph type="subTitle" idx="1"/>
          </p:nvPr>
        </p:nvSpPr>
        <p:spPr>
          <a:xfrm>
            <a:off x="535672" y="2130583"/>
            <a:ext cx="8069239" cy="3930554"/>
          </a:xfrm>
        </p:spPr>
        <p:txBody>
          <a:bodyPr/>
          <a:lstStyle/>
          <a:p>
            <a:pPr algn="justLow"/>
            <a:r>
              <a:rPr lang="ar-JO" dirty="0"/>
              <a:t>4.الحفاظ على الجودة: الاستمرار في رفع مستوى الخدمات والرعاية الشخصية والمتابعة المستمرة لضمان تقديم أفضل الخدمات للسياح.</a:t>
            </a:r>
            <a:endParaRPr lang="en-US" dirty="0"/>
          </a:p>
          <a:p>
            <a:pPr algn="justLow"/>
            <a:r>
              <a:rPr lang="ar-JO" dirty="0"/>
              <a:t>5. التوجيه والمشورة: تقديم المعلومات الدقيقة والمفيدة والتوجيه للسياح حول الأنشطة والمعالم السياحية والثقافة المحلية، لضمان تجربة سياحية ممتعة وثقافية.</a:t>
            </a:r>
            <a:endParaRPr lang="en-US" dirty="0"/>
          </a:p>
          <a:p>
            <a:pPr algn="justLow"/>
            <a:r>
              <a:rPr lang="ar-JO" dirty="0"/>
              <a:t>بتبني هذه الإجراءات والممارسات، يمكن لقطاع خدمات السياحة تحسين تجربة السياح والمسافرين وزيادة رضاهم وولاءهم.</a:t>
            </a:r>
            <a:endParaRPr lang="en-US" dirty="0"/>
          </a:p>
          <a:p>
            <a:pPr algn="justLow"/>
            <a:endParaRPr lang="en-US" dirty="0"/>
          </a:p>
        </p:txBody>
      </p:sp>
    </p:spTree>
    <p:custDataLst>
      <p:tags r:id="rId1"/>
    </p:custDataLst>
    <p:extLst>
      <p:ext uri="{BB962C8B-B14F-4D97-AF65-F5344CB8AC3E}">
        <p14:creationId xmlns:p14="http://schemas.microsoft.com/office/powerpoint/2010/main" val="2123975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3046269"/>
            <a:ext cx="6110785" cy="597255"/>
          </a:xfrm>
        </p:spPr>
        <p:txBody>
          <a:bodyPr/>
          <a:lstStyle/>
          <a:p>
            <a:pPr>
              <a:lnSpc>
                <a:spcPct val="150000"/>
              </a:lnSpc>
            </a:pPr>
            <a:r>
              <a:rPr lang="ar-SA" sz="3600" dirty="0"/>
              <a:t>الوحدة الثالثة</a:t>
            </a:r>
            <a:r>
              <a:rPr lang="ar-JO" sz="3600" dirty="0"/>
              <a:t>:</a:t>
            </a:r>
            <a:r>
              <a:rPr lang="en-US" sz="3600" dirty="0"/>
              <a:t>  </a:t>
            </a:r>
            <a:br>
              <a:rPr lang="ar-JO" sz="3600" dirty="0"/>
            </a:br>
            <a:r>
              <a:rPr lang="ar-JO" sz="3600" dirty="0"/>
              <a:t>السياحة في دول العالم النامية</a:t>
            </a:r>
            <a:endParaRPr lang="en-US" sz="3600" dirty="0"/>
          </a:p>
        </p:txBody>
      </p:sp>
    </p:spTree>
    <p:custDataLst>
      <p:tags r:id="rId1"/>
    </p:custDataLst>
    <p:extLst>
      <p:ext uri="{BB962C8B-B14F-4D97-AF65-F5344CB8AC3E}">
        <p14:creationId xmlns:p14="http://schemas.microsoft.com/office/powerpoint/2010/main" val="1751915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947" y="1745621"/>
            <a:ext cx="8069239" cy="4204420"/>
          </a:xfrm>
        </p:spPr>
        <p:txBody>
          <a:bodyPr/>
          <a:lstStyle/>
          <a:p>
            <a:pPr algn="justLow"/>
            <a:r>
              <a:rPr lang="ar-JO" b="1" dirty="0"/>
              <a:t>ما هي الدولة النامية</a:t>
            </a:r>
            <a:endParaRPr lang="en-US" dirty="0"/>
          </a:p>
          <a:p>
            <a:pPr algn="justLow"/>
            <a:r>
              <a:rPr lang="ar-JO" dirty="0"/>
              <a:t>​الدول النامية هي مصطلح يُستخدم لوصف البلدان التي تواجه تحديات اقتصادية واجتماعية، وتعاني من تأخر في التطور الاقتصادي والاجتماعي مقارنةً بالبلدان الصناعية المتقدمة. تتميز الدول النامية عادةً بموارد محدودة وهيكل اقتصادي يعتمد بشكل كبير على الزراعة والصناعات الأساسية، وتواجه تحديات مثل الفقر، ونقص التعليم والرعاية الصحية، وارتفاع معدلات البطالة. تتباين حالة الدول النامية من بلد لآخر، وتعتمد على العديد من العوامل مثل الحكم السياسي والمؤسسات الاقتصادية والاجتماعية.</a:t>
            </a:r>
            <a:endParaRPr lang="en-US" dirty="0"/>
          </a:p>
        </p:txBody>
      </p:sp>
    </p:spTree>
    <p:custDataLst>
      <p:tags r:id="rId1"/>
    </p:custDataLst>
    <p:extLst>
      <p:ext uri="{BB962C8B-B14F-4D97-AF65-F5344CB8AC3E}">
        <p14:creationId xmlns:p14="http://schemas.microsoft.com/office/powerpoint/2010/main" val="1283081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6947" y="1745621"/>
            <a:ext cx="8069239" cy="4204420"/>
          </a:xfrm>
        </p:spPr>
        <p:txBody>
          <a:bodyPr/>
          <a:lstStyle/>
          <a:p>
            <a:pPr algn="justLow"/>
            <a:r>
              <a:rPr lang="ar-JO" sz="2800" b="1" dirty="0"/>
              <a:t>ما هي الدولة النامية</a:t>
            </a:r>
            <a:endParaRPr lang="en-US" sz="2800" dirty="0"/>
          </a:p>
          <a:p>
            <a:pPr algn="justLow"/>
            <a:r>
              <a:rPr lang="ar-JO" dirty="0"/>
              <a:t>الاختلافات الرئيسة بين الدول النامية والدول الصناعية المتقدمة هي متعددة وتشمل العوامل الاقتصادية والاجتماعية والثقافية. ​بالنسبة للنواحي الاقتصادية، فإن الدول الصناعية المتقدمة تتمتع بتنوع اقتصادي وتكنولوجي متقدم، وتعتمد على الصناعات المتقدمة والخدمات كمصدر رئيسي للدخل الوطني، بينما الدول النامية غالبا ما تعتمد على الزراعة والصناعات الأساسية.</a:t>
            </a:r>
            <a:endParaRPr lang="en-US" dirty="0"/>
          </a:p>
        </p:txBody>
      </p:sp>
    </p:spTree>
    <p:custDataLst>
      <p:tags r:id="rId1"/>
    </p:custDataLst>
    <p:extLst>
      <p:ext uri="{BB962C8B-B14F-4D97-AF65-F5344CB8AC3E}">
        <p14:creationId xmlns:p14="http://schemas.microsoft.com/office/powerpoint/2010/main" val="954325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274" y="1564980"/>
            <a:ext cx="5922275" cy="399149"/>
          </a:xfrm>
        </p:spPr>
        <p:txBody>
          <a:bodyPr/>
          <a:lstStyle/>
          <a:p>
            <a:r>
              <a:rPr lang="ar-JO" dirty="0"/>
              <a:t>ما هي الدولة النامية</a:t>
            </a:r>
            <a:br>
              <a:rPr lang="ar-JO" dirty="0"/>
            </a:br>
            <a:endParaRPr lang="en-US" dirty="0"/>
          </a:p>
        </p:txBody>
      </p:sp>
      <p:sp>
        <p:nvSpPr>
          <p:cNvPr id="3" name="Subtitle 2"/>
          <p:cNvSpPr>
            <a:spLocks noGrp="1"/>
          </p:cNvSpPr>
          <p:nvPr>
            <p:ph type="subTitle" idx="1"/>
          </p:nvPr>
        </p:nvSpPr>
        <p:spPr>
          <a:xfrm>
            <a:off x="561310" y="2142906"/>
            <a:ext cx="8069239" cy="3798587"/>
          </a:xfrm>
        </p:spPr>
        <p:txBody>
          <a:bodyPr/>
          <a:lstStyle/>
          <a:p>
            <a:pPr algn="justLow"/>
            <a:r>
              <a:rPr lang="ar-JO" dirty="0"/>
              <a:t>من ناحية أخرى، فإن دول الصناعية المتقدمة تتمتع ببنية تحتية متطورة، ونظام تعليم وصحة قوي، بينما الدول النامية تعاني من نقص في هذه البنى التحتية. كما أن هناك اختلاف واضح في مستوى الدخل ومعدلات الفقر بين البلدين.</a:t>
            </a:r>
            <a:endParaRPr lang="en-US" dirty="0"/>
          </a:p>
          <a:p>
            <a:pPr algn="justLow"/>
            <a:r>
              <a:rPr lang="ar-JO" dirty="0"/>
              <a:t>من الناحية الثقافية والاجتماعية، فإن هناك اختلافات في التقنين والقوانين وحقوق الإنسان بين الدول النامية والصناعية المتقدمة، بالإضافة إلى اختلافات في القيم والعادات والتقاليد.</a:t>
            </a:r>
            <a:endParaRPr lang="en-US" dirty="0"/>
          </a:p>
        </p:txBody>
      </p:sp>
    </p:spTree>
    <p:custDataLst>
      <p:tags r:id="rId1"/>
    </p:custDataLst>
    <p:extLst>
      <p:ext uri="{BB962C8B-B14F-4D97-AF65-F5344CB8AC3E}">
        <p14:creationId xmlns:p14="http://schemas.microsoft.com/office/powerpoint/2010/main" val="1931084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274" y="1460280"/>
            <a:ext cx="5922275" cy="399149"/>
          </a:xfrm>
        </p:spPr>
        <p:txBody>
          <a:bodyPr/>
          <a:lstStyle/>
          <a:p>
            <a:r>
              <a:rPr lang="ar-JO" dirty="0"/>
              <a:t>ما هي الدولة النامية</a:t>
            </a:r>
            <a:br>
              <a:rPr lang="ar-JO" dirty="0"/>
            </a:br>
            <a:endParaRPr lang="en-US" dirty="0"/>
          </a:p>
        </p:txBody>
      </p:sp>
      <p:sp>
        <p:nvSpPr>
          <p:cNvPr id="3" name="Subtitle 2"/>
          <p:cNvSpPr>
            <a:spLocks noGrp="1"/>
          </p:cNvSpPr>
          <p:nvPr>
            <p:ph type="subTitle" idx="1"/>
          </p:nvPr>
        </p:nvSpPr>
        <p:spPr>
          <a:xfrm>
            <a:off x="561310" y="1982363"/>
            <a:ext cx="8069239" cy="3959131"/>
          </a:xfrm>
        </p:spPr>
        <p:txBody>
          <a:bodyPr/>
          <a:lstStyle/>
          <a:p>
            <a:pPr algn="justLow"/>
            <a:r>
              <a:rPr lang="ar-JO" dirty="0"/>
              <a:t>تشمل العوامل التي تحدد حالة الدول النامية عدة جوانب، منها العوامل الاقتصادية والاجتماعية والثقافية. من الناحية الاقتصادية، تعتمد حالة الدول النامية على وجود موارد محدودة، والاعتماد الكبير على الزراعة والصناعات الأساسية، بالإضافة إلى نقص البنى التحتية الاقتصادية والتكنولوجية المتقدمة، ومستويات عالية من الفقر والبطالة، وأنظمة التعليم والرعاية الصحية غير المتطورة. و​تلعب الحكم السياسي والمؤسسات الاقتصادية والاجتماعية دوراً هاماً في تحديد الظروف المتفاوتة للدول النامية.</a:t>
            </a:r>
            <a:endParaRPr lang="en-US" dirty="0"/>
          </a:p>
        </p:txBody>
      </p:sp>
    </p:spTree>
    <p:custDataLst>
      <p:tags r:id="rId1"/>
    </p:custDataLst>
    <p:extLst>
      <p:ext uri="{BB962C8B-B14F-4D97-AF65-F5344CB8AC3E}">
        <p14:creationId xmlns:p14="http://schemas.microsoft.com/office/powerpoint/2010/main" val="2298210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163" y="1550696"/>
            <a:ext cx="5922275" cy="399149"/>
          </a:xfrm>
        </p:spPr>
        <p:txBody>
          <a:bodyPr/>
          <a:lstStyle/>
          <a:p>
            <a:r>
              <a:rPr lang="ar-JO" dirty="0"/>
              <a:t>ما هي الدولة النامية</a:t>
            </a:r>
          </a:p>
        </p:txBody>
      </p:sp>
      <p:sp>
        <p:nvSpPr>
          <p:cNvPr id="3" name="Subtitle 2"/>
          <p:cNvSpPr>
            <a:spLocks noGrp="1"/>
          </p:cNvSpPr>
          <p:nvPr>
            <p:ph type="subTitle" idx="1"/>
          </p:nvPr>
        </p:nvSpPr>
        <p:spPr>
          <a:xfrm>
            <a:off x="569855" y="2181857"/>
            <a:ext cx="8069239" cy="3930554"/>
          </a:xfrm>
        </p:spPr>
        <p:txBody>
          <a:bodyPr/>
          <a:lstStyle/>
          <a:p>
            <a:pPr algn="justLow"/>
            <a:r>
              <a:rPr lang="ar-JO" b="1" dirty="0"/>
              <a:t>الأردن كدولة نامية</a:t>
            </a:r>
            <a:endParaRPr lang="en-US" dirty="0"/>
          </a:p>
          <a:p>
            <a:pPr algn="justLow"/>
            <a:r>
              <a:rPr lang="ar-JO" dirty="0"/>
              <a:t>وفقا لتعريف صندوق النقد الدولي، يعتبر الأردن دولة نامية بسبب انخفاض أدائه الاقتصادي. بمتوسط دخل سنوي يبلغ 4,350 دولاراً أمريكياً، يعد الأردن أحد البلدان ذات الدخل المتوسط الأعلى. الأردن تعتبر دولة نامية كحال أية دولة نامية في العالم، وهذا يتجلى في اعتمادها بشكل كبير على واردات الطاقة ونقص الموارد الطبيعية الازدياد السكاني وتضخم الدين العام يُظهران تداعيات اقتصادية كبيرة على الأردن، وهي تكمن في اضطراب موازين المدفوعات وارتفاع نسبة الديون الخارجية. </a:t>
            </a:r>
            <a:endParaRPr lang="en-US" dirty="0"/>
          </a:p>
        </p:txBody>
      </p:sp>
    </p:spTree>
    <p:custDataLst>
      <p:tags r:id="rId1"/>
    </p:custDataLst>
    <p:extLst>
      <p:ext uri="{BB962C8B-B14F-4D97-AF65-F5344CB8AC3E}">
        <p14:creationId xmlns:p14="http://schemas.microsoft.com/office/powerpoint/2010/main" val="24963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ما هي الدولة النامية</a:t>
            </a:r>
          </a:p>
        </p:txBody>
      </p:sp>
      <p:sp>
        <p:nvSpPr>
          <p:cNvPr id="3" name="Subtitle 2"/>
          <p:cNvSpPr>
            <a:spLocks noGrp="1"/>
          </p:cNvSpPr>
          <p:nvPr>
            <p:ph type="subTitle" idx="1"/>
          </p:nvPr>
        </p:nvSpPr>
        <p:spPr>
          <a:xfrm>
            <a:off x="484398" y="2164765"/>
            <a:ext cx="8069239" cy="3930554"/>
          </a:xfrm>
        </p:spPr>
        <p:txBody>
          <a:bodyPr/>
          <a:lstStyle/>
          <a:p>
            <a:pPr algn="justLow"/>
            <a:r>
              <a:rPr lang="ar-JO" dirty="0"/>
              <a:t>هناك حلول ممكنة لتحسين وضع الأردن كدولة نامية. ​يمكن تبني سياسات اقتصادية تشمل التحفيز للنمو الاقتصادي من خلال الإصلاحات الاقتصادية الشاملة وخلق فرص العمل. كما يُمكن اتباع سياسات مالية فعّالة ومرنة تحفز النمو الاقتصادي وتحسن بيئة الاستثمار. بالإضافة إلى ذلك، يجب تبني إجراءات اجتماعية تشمل تعزيز برامج الرعاية الاجتماعية وتحسين الوصول إلى التعليم والرعاية الصحية، بالإضافة إلى تعزيز المساواة بين الجنسين ومكافحة البطالة والفقر. ولا يُغفل الأمر أهمية تنفيذ سياسات بيئية تعمل على الحفاظ على الموارد الطبيعية من خلال الإدارة المستدامة للمياه وتوسيع استخدام مصادر الطاقة النظيفة وتطبيق إدارة فعالة للنفايات وتعزيز جهود الحفاظ على التنوع البيولوجي والبيئات. كل هذه السياسات والإجراءات يُمكن أن تساهم في تحسين الوضع الاقتصادي والاجتماعي والبيئي في الأردن وتفتح الطريق أمام النمو الاقتصادي المستدام والتنمية المستدامة.</a:t>
            </a:r>
            <a:endParaRPr lang="en-US" dirty="0"/>
          </a:p>
        </p:txBody>
      </p:sp>
    </p:spTree>
    <p:custDataLst>
      <p:tags r:id="rId1"/>
    </p:custDataLst>
    <p:extLst>
      <p:ext uri="{BB962C8B-B14F-4D97-AF65-F5344CB8AC3E}">
        <p14:creationId xmlns:p14="http://schemas.microsoft.com/office/powerpoint/2010/main" val="426366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44218" y="2104945"/>
            <a:ext cx="8069239" cy="3930554"/>
          </a:xfrm>
        </p:spPr>
        <p:txBody>
          <a:bodyPr/>
          <a:lstStyle/>
          <a:p>
            <a:pPr algn="justLow"/>
            <a:r>
              <a:rPr lang="ar-JO" dirty="0"/>
              <a:t>في عام 1941، عرّف هونزيكر وكرافت السياحة بأنها "مجموع الظواهر والعلاقات الناشئة عن سفر وإقامة غير المقيمين، طالما أنها لا تؤدي إلى الإقامة الدائمة ولا ترتبط بأي نشاط مدر للدخل". في عام 1976، كان تعريف جمعية السياحة في إنجلترا هو: "السياحة هي حركة مؤقتة وقصيرة الأجل للأشخاص إلى وجهات خارج الأماكن التي يعيشون ويعملون فيها عادة وأنشطتهم أثناء الإقامة في كل وجهة. وتشمل الحركات لجميع الأغراض ". </a:t>
            </a:r>
            <a:endParaRPr lang="en-US" dirty="0"/>
          </a:p>
        </p:txBody>
      </p:sp>
    </p:spTree>
    <p:custDataLst>
      <p:tags r:id="rId1"/>
    </p:custDataLst>
    <p:extLst>
      <p:ext uri="{BB962C8B-B14F-4D97-AF65-F5344CB8AC3E}">
        <p14:creationId xmlns:p14="http://schemas.microsoft.com/office/powerpoint/2010/main" val="3991143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458" y="1509272"/>
            <a:ext cx="5922275" cy="399149"/>
          </a:xfrm>
        </p:spPr>
        <p:txBody>
          <a:bodyPr/>
          <a:lstStyle/>
          <a:p>
            <a:r>
              <a:rPr lang="ar-JO" dirty="0"/>
              <a:t>تأثير السياحة على دولة نامية</a:t>
            </a:r>
            <a:endParaRPr lang="en-US" dirty="0"/>
          </a:p>
        </p:txBody>
      </p:sp>
      <p:sp>
        <p:nvSpPr>
          <p:cNvPr id="3" name="Subtitle 2"/>
          <p:cNvSpPr>
            <a:spLocks noGrp="1"/>
          </p:cNvSpPr>
          <p:nvPr>
            <p:ph type="subTitle" idx="1"/>
          </p:nvPr>
        </p:nvSpPr>
        <p:spPr>
          <a:xfrm>
            <a:off x="495657" y="2163847"/>
            <a:ext cx="8169076" cy="3743465"/>
          </a:xfrm>
        </p:spPr>
        <p:txBody>
          <a:bodyPr/>
          <a:lstStyle/>
          <a:p>
            <a:pPr algn="justLow"/>
            <a:r>
              <a:rPr lang="ar-JO" dirty="0"/>
              <a:t>السياحة صناعة مهمة للدول النامية لأنها احدى أهم الصناعات ذات الدخل العالي مع انخفاض التكاليف الأولية.</a:t>
            </a:r>
            <a:endParaRPr lang="en-US" dirty="0"/>
          </a:p>
          <a:p>
            <a:pPr algn="justLow"/>
            <a:r>
              <a:rPr lang="ar-JO" dirty="0"/>
              <a:t>فما هي السياحة في الدول النامية؟ </a:t>
            </a:r>
          </a:p>
          <a:p>
            <a:pPr algn="justLow"/>
            <a:r>
              <a:rPr lang="ar-JO" dirty="0"/>
              <a:t>إنه فعل السفر إلى وجهة في دولة نامية "مع دولة منخفضة ومتوسطة الدخل  أو دولة أقل نمواً، أو دولة أقل نمواً اقتصادياً ، أو دولة صناعية متوسطة، أو دولة متخلفة" لتعزيز الوعي الثقافي. وكذلك المساعدة في الحفاظ على الثقافة والتقاليد المحلية. </a:t>
            </a:r>
            <a:endParaRPr lang="en-US" dirty="0"/>
          </a:p>
        </p:txBody>
      </p:sp>
    </p:spTree>
    <p:custDataLst>
      <p:tags r:id="rId1"/>
    </p:custDataLst>
    <p:extLst>
      <p:ext uri="{BB962C8B-B14F-4D97-AF65-F5344CB8AC3E}">
        <p14:creationId xmlns:p14="http://schemas.microsoft.com/office/powerpoint/2010/main" val="3698942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458" y="1460412"/>
            <a:ext cx="5922275" cy="399149"/>
          </a:xfrm>
        </p:spPr>
        <p:txBody>
          <a:bodyPr/>
          <a:lstStyle/>
          <a:p>
            <a:r>
              <a:rPr lang="ar-JO" dirty="0"/>
              <a:t>تأثير السياحة على دولة نامية</a:t>
            </a:r>
            <a:endParaRPr lang="en-US" dirty="0"/>
          </a:p>
        </p:txBody>
      </p:sp>
      <p:sp>
        <p:nvSpPr>
          <p:cNvPr id="3" name="Subtitle 2"/>
          <p:cNvSpPr>
            <a:spLocks noGrp="1"/>
          </p:cNvSpPr>
          <p:nvPr>
            <p:ph type="subTitle" idx="1"/>
          </p:nvPr>
        </p:nvSpPr>
        <p:spPr>
          <a:xfrm>
            <a:off x="495657" y="2017264"/>
            <a:ext cx="8169076" cy="3890048"/>
          </a:xfrm>
        </p:spPr>
        <p:txBody>
          <a:bodyPr/>
          <a:lstStyle/>
          <a:p>
            <a:pPr algn="justLow"/>
            <a:r>
              <a:rPr lang="ar-JO" dirty="0"/>
              <a:t>توجد آثار إيجابية وسلبية للسياحة على الدول النامية. ​من الناحية الإيجابية، تؤدي السياحة إلى نمو اقتصادي، خلق فرص عمل، وتطوير البنية التحتية. كما يمكن للسياحة أن تساهم في تبادل الثقافات، حفظ التراث، والحفاظ على البيئة. بالإضافة إلى ذلك، لها القدرة على دعم الشركات الصغيرة والمتوسطة، والحد من الفقر، وتعزيز التنمية الاجتماعية.</a:t>
            </a:r>
            <a:endParaRPr lang="en-US" dirty="0"/>
          </a:p>
        </p:txBody>
      </p:sp>
    </p:spTree>
    <p:custDataLst>
      <p:tags r:id="rId1"/>
    </p:custDataLst>
    <p:extLst>
      <p:ext uri="{BB962C8B-B14F-4D97-AF65-F5344CB8AC3E}">
        <p14:creationId xmlns:p14="http://schemas.microsoft.com/office/powerpoint/2010/main" val="2364824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182" y="1558134"/>
            <a:ext cx="5922275" cy="399149"/>
          </a:xfrm>
        </p:spPr>
        <p:txBody>
          <a:bodyPr/>
          <a:lstStyle/>
          <a:p>
            <a:r>
              <a:rPr lang="ar-JO" dirty="0"/>
              <a:t>تأثير السياحة على دولة نامية</a:t>
            </a:r>
            <a:endParaRPr lang="en-US" dirty="0"/>
          </a:p>
        </p:txBody>
      </p:sp>
      <p:sp>
        <p:nvSpPr>
          <p:cNvPr id="3" name="Subtitle 2"/>
          <p:cNvSpPr>
            <a:spLocks noGrp="1"/>
          </p:cNvSpPr>
          <p:nvPr>
            <p:ph type="subTitle" idx="1"/>
          </p:nvPr>
        </p:nvSpPr>
        <p:spPr>
          <a:xfrm>
            <a:off x="544218" y="2163846"/>
            <a:ext cx="8069239" cy="3794741"/>
          </a:xfrm>
        </p:spPr>
        <p:txBody>
          <a:bodyPr/>
          <a:lstStyle/>
          <a:p>
            <a:pPr algn="justLow"/>
            <a:r>
              <a:rPr lang="ar-JO" dirty="0"/>
              <a:t>من ناحية أخرى، تتضمن الآثار السلبية للسياحة على الدول النامية تجارة الثقافات، تدهور البيئة، واستنزاف الموارد. كما يمكن أن تؤدي إلى قضايا اجتماعية مثل زيادة معدلات الجريمة وارتفاع تكلفة المعيشة للسكان المحليين. بالإضافة إلى ذلك، قد تسهم السياحة في استغلال العمالة المحلية وتفاقم الاعتماد الاقتصادي على الصناعة.</a:t>
            </a:r>
            <a:endParaRPr lang="en-US" dirty="0"/>
          </a:p>
        </p:txBody>
      </p:sp>
    </p:spTree>
    <p:custDataLst>
      <p:tags r:id="rId1"/>
    </p:custDataLst>
    <p:extLst>
      <p:ext uri="{BB962C8B-B14F-4D97-AF65-F5344CB8AC3E}">
        <p14:creationId xmlns:p14="http://schemas.microsoft.com/office/powerpoint/2010/main" val="503586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182" y="1551154"/>
            <a:ext cx="5922275" cy="399149"/>
          </a:xfrm>
        </p:spPr>
        <p:txBody>
          <a:bodyPr/>
          <a:lstStyle/>
          <a:p>
            <a:r>
              <a:rPr lang="ar-JO" dirty="0"/>
              <a:t>تأثير السياحة على دولة نامية</a:t>
            </a:r>
            <a:endParaRPr lang="en-US" dirty="0"/>
          </a:p>
        </p:txBody>
      </p:sp>
      <p:sp>
        <p:nvSpPr>
          <p:cNvPr id="3" name="Subtitle 2"/>
          <p:cNvSpPr>
            <a:spLocks noGrp="1"/>
          </p:cNvSpPr>
          <p:nvPr>
            <p:ph type="subTitle" idx="1"/>
          </p:nvPr>
        </p:nvSpPr>
        <p:spPr>
          <a:xfrm>
            <a:off x="544218" y="2170826"/>
            <a:ext cx="8069239" cy="3787761"/>
          </a:xfrm>
        </p:spPr>
        <p:txBody>
          <a:bodyPr/>
          <a:lstStyle/>
          <a:p>
            <a:pPr algn="justLow"/>
            <a:r>
              <a:rPr lang="ar-JO" dirty="0"/>
              <a:t>للتقليل من الآثار السلبية للسياحة على الدول النامية، يمكن اتخاذ عدة إجراءات. ​تشمل هذه الإجراءات تنفيذ ممارسات السياحة المستدامة، تعزيز الوعي الثقافي وحفظ التراث، والاستثمار في حماية الموارد الطبيعية والبيئية. بالإضافة إلى دعم وتفضيل الشركات المحلية، وتنظيم الأنشطة السياحية لتقليل التشويش الاجتماعي، وضمان الممارسات العادلة في سوق العمل. </a:t>
            </a:r>
            <a:endParaRPr lang="en-US" dirty="0"/>
          </a:p>
        </p:txBody>
      </p:sp>
    </p:spTree>
    <p:custDataLst>
      <p:tags r:id="rId1"/>
    </p:custDataLst>
    <p:extLst>
      <p:ext uri="{BB962C8B-B14F-4D97-AF65-F5344CB8AC3E}">
        <p14:creationId xmlns:p14="http://schemas.microsoft.com/office/powerpoint/2010/main" val="2691865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تأثير السياحة على دولة نامية</a:t>
            </a:r>
            <a:br>
              <a:rPr lang="en-US" dirty="0"/>
            </a:br>
            <a:endParaRPr lang="en-US" dirty="0"/>
          </a:p>
        </p:txBody>
      </p:sp>
      <p:sp>
        <p:nvSpPr>
          <p:cNvPr id="3" name="Subtitle 2"/>
          <p:cNvSpPr>
            <a:spLocks noGrp="1"/>
          </p:cNvSpPr>
          <p:nvPr>
            <p:ph type="subTitle" idx="1"/>
          </p:nvPr>
        </p:nvSpPr>
        <p:spPr/>
        <p:txBody>
          <a:bodyPr/>
          <a:lstStyle/>
          <a:p>
            <a:pPr algn="justLow"/>
            <a:r>
              <a:rPr lang="ar-JO" dirty="0"/>
              <a:t>كما يعتبر تنويع الاقتصاد للحد من الاعتماد على السياحة، والاستثمار في البنية الاجتماعية، ووضع سياسات تولي اهتماماً برفاهية المجتمعات المحلية أموراً حيوية لتقليل التأثير السلبي للسياحة على الدول النامية.</a:t>
            </a:r>
            <a:endParaRPr lang="en-US" dirty="0"/>
          </a:p>
        </p:txBody>
      </p:sp>
    </p:spTree>
    <p:custDataLst>
      <p:tags r:id="rId1"/>
    </p:custDataLst>
    <p:extLst>
      <p:ext uri="{BB962C8B-B14F-4D97-AF65-F5344CB8AC3E}">
        <p14:creationId xmlns:p14="http://schemas.microsoft.com/office/powerpoint/2010/main" val="2771220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171" y="860633"/>
            <a:ext cx="6110785" cy="597255"/>
          </a:xfrm>
        </p:spPr>
        <p:txBody>
          <a:bodyPr/>
          <a:lstStyle/>
          <a:p>
            <a:r>
              <a:rPr lang="ar-SA" dirty="0"/>
              <a:t>الوحدة ال</a:t>
            </a:r>
            <a:r>
              <a:rPr lang="ar-JO" dirty="0"/>
              <a:t>رابعة</a:t>
            </a:r>
            <a:r>
              <a:rPr lang="en-US" dirty="0"/>
              <a:t>: </a:t>
            </a:r>
            <a:r>
              <a:rPr lang="ar-JO" dirty="0"/>
              <a:t> السياحة في الأردن </a:t>
            </a:r>
            <a:endParaRPr lang="en-US" dirty="0"/>
          </a:p>
        </p:txBody>
      </p:sp>
      <p:sp>
        <p:nvSpPr>
          <p:cNvPr id="3" name="Subtitle 2"/>
          <p:cNvSpPr>
            <a:spLocks noGrp="1"/>
          </p:cNvSpPr>
          <p:nvPr>
            <p:ph type="subTitle" idx="1"/>
          </p:nvPr>
        </p:nvSpPr>
        <p:spPr>
          <a:xfrm>
            <a:off x="492943" y="1728930"/>
            <a:ext cx="8300679" cy="3930554"/>
          </a:xfrm>
        </p:spPr>
        <p:txBody>
          <a:bodyPr/>
          <a:lstStyle/>
          <a:p>
            <a:pPr algn="justLow"/>
            <a:r>
              <a:rPr lang="ar-JO" b="1" dirty="0"/>
              <a:t>نقاط التحول في السياحة الأردنية </a:t>
            </a:r>
            <a:endParaRPr lang="en-US" dirty="0"/>
          </a:p>
          <a:p>
            <a:pPr algn="justLow"/>
            <a:r>
              <a:rPr lang="ar-JO" dirty="0"/>
              <a:t>شهدت السياحة الأردنية تطوراً كبيرًا على مر السنين، مما يعكس قدرتها على التكيف مع التحديات المتغيرة في البيئة الإقليمية والعالمية.</a:t>
            </a:r>
          </a:p>
          <a:p>
            <a:pPr algn="justLow"/>
            <a:r>
              <a:rPr lang="ar-JO" dirty="0"/>
              <a:t> وتعتبر العوامل التالية من أبرز النقاط الإيجابية في تاريخ صناعة السياحة في الأردن:</a:t>
            </a:r>
            <a:endParaRPr lang="en-US" dirty="0"/>
          </a:p>
          <a:p>
            <a:pPr marL="342900" indent="-342900" algn="justLow">
              <a:buFont typeface="Arial" panose="020B0604020202020204" pitchFamily="34" charset="0"/>
              <a:buChar char="•"/>
            </a:pPr>
            <a:r>
              <a:rPr lang="ar-JO" dirty="0"/>
              <a:t>تأسيس وزارة السياحة والآثار عام 1953: حيث تم تأسيس وزارة السياحة والآثار لتولي شؤون السياحة في البلاد، وهو تطور مهم في دعم وتنظيم القطاع السياحي.</a:t>
            </a:r>
            <a:endParaRPr lang="en-US" dirty="0"/>
          </a:p>
          <a:p>
            <a:pPr marL="342900" indent="-342900" algn="justLow">
              <a:buFont typeface="Arial" panose="020B0604020202020204" pitchFamily="34" charset="0"/>
              <a:buChar char="•"/>
            </a:pPr>
            <a:r>
              <a:rPr lang="ar-JO" dirty="0"/>
              <a:t>تطوير البنية التحتية والخدمات السياحية: شهدت البنية التحتية والفنادق والخدمات السياحية تطوراً ملحوظاً، مما ساهم في تحسين تجربة السياح.</a:t>
            </a:r>
            <a:endParaRPr lang="en-US" dirty="0"/>
          </a:p>
          <a:p>
            <a:pPr marL="342900" indent="-342900" algn="justLow">
              <a:buFont typeface="Arial" panose="020B0604020202020204" pitchFamily="34" charset="0"/>
              <a:buChar char="•"/>
            </a:pPr>
            <a:r>
              <a:rPr lang="ar-JO" dirty="0"/>
              <a:t>تسجيل الخبرات السياحية التاريخية: حيث وثّقت النصوص التاريخية البارزة تجربة السياحة في الأردن، مثل "الأرض المقدسة في عام 1899".</a:t>
            </a:r>
            <a:endParaRPr lang="en-US" dirty="0"/>
          </a:p>
        </p:txBody>
      </p:sp>
    </p:spTree>
    <p:custDataLst>
      <p:tags r:id="rId1"/>
    </p:custDataLst>
    <p:extLst>
      <p:ext uri="{BB962C8B-B14F-4D97-AF65-F5344CB8AC3E}">
        <p14:creationId xmlns:p14="http://schemas.microsoft.com/office/powerpoint/2010/main" val="414855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0" y="1562110"/>
            <a:ext cx="5922275" cy="399149"/>
          </a:xfrm>
        </p:spPr>
        <p:txBody>
          <a:bodyPr/>
          <a:lstStyle/>
          <a:p>
            <a:r>
              <a:rPr lang="ar-JO" dirty="0"/>
              <a:t>نقاط التحول في السياحة الأردنية </a:t>
            </a:r>
          </a:p>
        </p:txBody>
      </p:sp>
      <p:sp>
        <p:nvSpPr>
          <p:cNvPr id="3" name="Subtitle 2"/>
          <p:cNvSpPr>
            <a:spLocks noGrp="1"/>
          </p:cNvSpPr>
          <p:nvPr>
            <p:ph type="subTitle" idx="1"/>
          </p:nvPr>
        </p:nvSpPr>
        <p:spPr>
          <a:xfrm>
            <a:off x="470020" y="2177807"/>
            <a:ext cx="8169075" cy="3797871"/>
          </a:xfrm>
        </p:spPr>
        <p:txBody>
          <a:bodyPr/>
          <a:lstStyle/>
          <a:p>
            <a:pPr algn="justLow"/>
            <a:r>
              <a:rPr lang="ar-JO" dirty="0"/>
              <a:t>تحول الأردن إلى وجهة سياحية مشهورة عندما تمت إضافة موقع البتراء إلى قائمة مواقع التراث العالمي لليونسكو في عام 1985، ومن ثم أصبحت المدينة محطة جذب سياحي عالمية. كما أصبحت السياحة القطاع الثاني الذي يوظف المواطنين الأردنيين وأكبر قطاع تصديري في العام 2005. وفي عام 2010، ازداد التوظيف المباشر في مجال السياحة بنسبة تقريبية تبلغ 85%، مع زيادة مشاركة الإناث إلى 10%.</a:t>
            </a:r>
            <a:endParaRPr lang="en-US" dirty="0"/>
          </a:p>
        </p:txBody>
      </p:sp>
    </p:spTree>
    <p:custDataLst>
      <p:tags r:id="rId1"/>
    </p:custDataLst>
    <p:extLst>
      <p:ext uri="{BB962C8B-B14F-4D97-AF65-F5344CB8AC3E}">
        <p14:creationId xmlns:p14="http://schemas.microsoft.com/office/powerpoint/2010/main" val="1917200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20" y="1631913"/>
            <a:ext cx="5922275" cy="399149"/>
          </a:xfrm>
        </p:spPr>
        <p:txBody>
          <a:bodyPr/>
          <a:lstStyle/>
          <a:p>
            <a:r>
              <a:rPr lang="ar-JO" dirty="0"/>
              <a:t>نقاط التحول في السياحة الأردنية </a:t>
            </a:r>
          </a:p>
        </p:txBody>
      </p:sp>
      <p:sp>
        <p:nvSpPr>
          <p:cNvPr id="3" name="Subtitle 2"/>
          <p:cNvSpPr>
            <a:spLocks noGrp="1"/>
          </p:cNvSpPr>
          <p:nvPr>
            <p:ph type="subTitle" idx="1"/>
          </p:nvPr>
        </p:nvSpPr>
        <p:spPr>
          <a:xfrm>
            <a:off x="470020" y="2219689"/>
            <a:ext cx="8169075" cy="3755990"/>
          </a:xfrm>
        </p:spPr>
        <p:txBody>
          <a:bodyPr/>
          <a:lstStyle/>
          <a:p>
            <a:pPr algn="justLow"/>
            <a:r>
              <a:rPr lang="ar-JO" dirty="0"/>
              <a:t>من بين عامي 2004 و 2010، شهدت السياحة في الأردن زيادة كبيرة في عدد الزوار بنسبة 48%، حيث تجاوز عدد الزوار سبعة ملايين زائر، بحيث بقي أكثر من نصفهم في البلاد لمدة يوم أو أكثر. كما بلغ إجمالي عائدات السياحة خلال هذه الفترة 943 مليون دينار أردني، ما يعادل 10% من الناتج المحلي الإجمالي. وتساهمت السياحة بنسبة تقريبية 13% في الناتج المحلي الإجمالي للأردن في عام 2010.</a:t>
            </a:r>
            <a:endParaRPr lang="en-US" dirty="0"/>
          </a:p>
        </p:txBody>
      </p:sp>
    </p:spTree>
    <p:custDataLst>
      <p:tags r:id="rId1"/>
    </p:custDataLst>
    <p:extLst>
      <p:ext uri="{BB962C8B-B14F-4D97-AF65-F5344CB8AC3E}">
        <p14:creationId xmlns:p14="http://schemas.microsoft.com/office/powerpoint/2010/main" val="236131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19" y="1530212"/>
            <a:ext cx="5922275" cy="399149"/>
          </a:xfrm>
        </p:spPr>
        <p:txBody>
          <a:bodyPr/>
          <a:lstStyle/>
          <a:p>
            <a:r>
              <a:rPr lang="ar-JO" dirty="0"/>
              <a:t>نقاط التحول في السياحة الأردنية </a:t>
            </a:r>
            <a:endParaRPr lang="en-US" dirty="0"/>
          </a:p>
        </p:txBody>
      </p:sp>
      <p:sp>
        <p:nvSpPr>
          <p:cNvPr id="3" name="Subtitle 2"/>
          <p:cNvSpPr>
            <a:spLocks noGrp="1"/>
          </p:cNvSpPr>
          <p:nvPr>
            <p:ph type="subTitle" idx="1"/>
          </p:nvPr>
        </p:nvSpPr>
        <p:spPr>
          <a:xfrm>
            <a:off x="569855" y="2163846"/>
            <a:ext cx="8069239" cy="3692191"/>
          </a:xfrm>
        </p:spPr>
        <p:txBody>
          <a:bodyPr/>
          <a:lstStyle/>
          <a:p>
            <a:pPr algn="justLow"/>
            <a:r>
              <a:rPr lang="ar-JO" dirty="0"/>
              <a:t>ومن منظور حديث، فإن قطاع السياحة في الأردن يعادل حوالي 12.5% من الناتج المحلي الإجمالي لعام 2018، مما يُظهر تأثيراً كبيراً للسياحة على الاقتصاد العام للأردن.</a:t>
            </a:r>
            <a:endParaRPr lang="en-US" dirty="0"/>
          </a:p>
          <a:p>
            <a:pPr algn="justLow"/>
            <a:r>
              <a:rPr lang="ar-JO" dirty="0"/>
              <a:t>​ومن الجدير بالذكر أيضاً أن الأردن شهد ارتفاعاً بنسبة 9% في إجمالي عدد الزوار خلال العام 2018 ، حيث وصل العدد إلى 5.36 مليون زائر في عام 2019، مقارنة ب 4.9 مليون زائر في عام 2018. هذا يشير إلى زيادة كبيرة في عدد الزوار، مما يؤكد تزايد شعبية الأردن كوجهة سياحية متميزة للمسافرين.</a:t>
            </a:r>
            <a:endParaRPr lang="en-US" dirty="0"/>
          </a:p>
          <a:p>
            <a:pPr algn="justLow"/>
            <a:r>
              <a:rPr lang="ar-JO" dirty="0"/>
              <a:t>تشير الإحصائيات المتاحة إلى زيادة كبيرة في عدد السياح القادمين إلى الأردن خلال الفترة المذكورة. ففي عام 2019، بلغ إجمالي عدد الزوار حوالي 8.1 مليون زائر، وبلغت عائدات السياحة في ذلك العام ما يقرب من 2.3 مليار دينار أردني، مما يعكس اتجاهاً إيجابياً في قطاع السياحة.</a:t>
            </a:r>
            <a:endParaRPr lang="en-US" dirty="0"/>
          </a:p>
        </p:txBody>
      </p:sp>
    </p:spTree>
    <p:custDataLst>
      <p:tags r:id="rId1"/>
    </p:custDataLst>
    <p:extLst>
      <p:ext uri="{BB962C8B-B14F-4D97-AF65-F5344CB8AC3E}">
        <p14:creationId xmlns:p14="http://schemas.microsoft.com/office/powerpoint/2010/main" val="29194542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457" y="1523362"/>
            <a:ext cx="5922275" cy="399149"/>
          </a:xfrm>
        </p:spPr>
        <p:txBody>
          <a:bodyPr/>
          <a:lstStyle/>
          <a:p>
            <a:r>
              <a:rPr lang="ar-JO" dirty="0"/>
              <a:t>نقاط التحول في السياحة الأردنية </a:t>
            </a:r>
            <a:endParaRPr lang="en-US" dirty="0"/>
          </a:p>
        </p:txBody>
      </p:sp>
      <p:sp>
        <p:nvSpPr>
          <p:cNvPr id="3" name="Subtitle 2"/>
          <p:cNvSpPr>
            <a:spLocks noGrp="1"/>
          </p:cNvSpPr>
          <p:nvPr>
            <p:ph type="subTitle" idx="1"/>
          </p:nvPr>
        </p:nvSpPr>
        <p:spPr>
          <a:xfrm>
            <a:off x="595493" y="2147674"/>
            <a:ext cx="8069239" cy="3930554"/>
          </a:xfrm>
        </p:spPr>
        <p:txBody>
          <a:bodyPr/>
          <a:lstStyle/>
          <a:p>
            <a:pPr algn="justLow"/>
            <a:r>
              <a:rPr lang="ar-JO" dirty="0"/>
              <a:t>وفي عام 2021، بلغ إجمالي عدد السياح الزائرين الأردن أكثر من 1.47 مليون زائر، مما يشير إلى ارتفاع في عدد الزوار إلى البلاد، مما يسهم في نمو صناعة السياحة في الأردن. كما ارتفع عدد الزوار بنسبة 21.4% في عام 2021 مقارنة بالعام السابق.</a:t>
            </a:r>
            <a:endParaRPr lang="en-US" dirty="0"/>
          </a:p>
          <a:p>
            <a:pPr algn="justLow"/>
            <a:r>
              <a:rPr lang="ar-JO" dirty="0"/>
              <a:t>بالنسبة للمرتبة العالمية للأردن من حيث القيمة المطلقة لعدد السياح في عام 2021، جاء الأردن في المركز 51. كما تظهر الإحصاءات السياحية لعام 2021 أن الأردن حل في المركز 87 على مستوى العالم بنسبة عدد السياح لكل مقيم. وفي غرب آسيا، حل الأردن في المركز الثامن من حيث عدد السياح بالنسبة لعدد السكان في عام 2021.</a:t>
            </a:r>
            <a:endParaRPr lang="en-US" dirty="0"/>
          </a:p>
          <a:p>
            <a:pPr algn="justLow"/>
            <a:endParaRPr lang="en-US" dirty="0"/>
          </a:p>
        </p:txBody>
      </p:sp>
    </p:spTree>
    <p:custDataLst>
      <p:tags r:id="rId1"/>
    </p:custDataLst>
    <p:extLst>
      <p:ext uri="{BB962C8B-B14F-4D97-AF65-F5344CB8AC3E}">
        <p14:creationId xmlns:p14="http://schemas.microsoft.com/office/powerpoint/2010/main" val="79301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44218" y="2104945"/>
            <a:ext cx="8069239" cy="3930554"/>
          </a:xfrm>
        </p:spPr>
        <p:txBody>
          <a:bodyPr/>
          <a:lstStyle/>
          <a:p>
            <a:pPr algn="justLow"/>
            <a:r>
              <a:rPr lang="ar-JO" dirty="0"/>
              <a:t>في عام 1981، قامت الرابطة الدولية للخبراء العلميين في مجال السياحة بتعريف السياحة من حيث الأنشطة المحددة التي يتم اختيارها وتنفيذها خارج المنزل.</a:t>
            </a:r>
            <a:endParaRPr lang="en-US" dirty="0"/>
          </a:p>
          <a:p>
            <a:pPr algn="justLow"/>
            <a:r>
              <a:rPr lang="ar-JO" dirty="0"/>
              <a:t>أما منظمة السياحة العالمية "</a:t>
            </a:r>
            <a:r>
              <a:rPr lang="en-US" dirty="0"/>
              <a:t>world tourism organization</a:t>
            </a:r>
            <a:r>
              <a:rPr lang="ar-JO" dirty="0"/>
              <a:t>" فقد عرفت السياحة على أنها ظاهرة اجتماعية وثقافية واقتصادية تنطوي على انتقال الأشخاص إلى بلدان أو أماكن خارج بيئتهم المعتادة لأغراض شخصية أو تجارية/مهنية.</a:t>
            </a:r>
            <a:endParaRPr lang="en-US" dirty="0"/>
          </a:p>
        </p:txBody>
      </p:sp>
    </p:spTree>
    <p:custDataLst>
      <p:tags r:id="rId1"/>
    </p:custDataLst>
    <p:extLst>
      <p:ext uri="{BB962C8B-B14F-4D97-AF65-F5344CB8AC3E}">
        <p14:creationId xmlns:p14="http://schemas.microsoft.com/office/powerpoint/2010/main" val="3480624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255" y="1525058"/>
            <a:ext cx="5922275" cy="399149"/>
          </a:xfrm>
        </p:spPr>
        <p:txBody>
          <a:bodyPr/>
          <a:lstStyle/>
          <a:p>
            <a:r>
              <a:rPr lang="ar-JO" dirty="0"/>
              <a:t>نقاط التحول في السياحة الأردنية </a:t>
            </a:r>
            <a:endParaRPr lang="en-US" dirty="0"/>
          </a:p>
        </p:txBody>
      </p:sp>
      <p:sp>
        <p:nvSpPr>
          <p:cNvPr id="3" name="Subtitle 2"/>
          <p:cNvSpPr>
            <a:spLocks noGrp="1"/>
          </p:cNvSpPr>
          <p:nvPr>
            <p:ph type="subTitle" idx="1"/>
          </p:nvPr>
        </p:nvSpPr>
        <p:spPr>
          <a:xfrm>
            <a:off x="569855" y="2164765"/>
            <a:ext cx="8069239" cy="3930554"/>
          </a:xfrm>
        </p:spPr>
        <p:txBody>
          <a:bodyPr/>
          <a:lstStyle/>
          <a:p>
            <a:pPr algn="justLow"/>
            <a:r>
              <a:rPr lang="ar-JO" dirty="0"/>
              <a:t>هناك عدة تحديات تواجه صناعة السياحة في الأردن في الوقت الحالي، ومن بين هذه التحديات:</a:t>
            </a:r>
            <a:endParaRPr lang="en-US" dirty="0"/>
          </a:p>
          <a:p>
            <a:pPr marL="342900" indent="-342900" algn="justLow">
              <a:buFont typeface="Arial" panose="020B0604020202020204" pitchFamily="34" charset="0"/>
              <a:buChar char="•"/>
            </a:pPr>
            <a:r>
              <a:rPr lang="ar-JO" dirty="0"/>
              <a:t>الاستقرار السياسي في المنطقة: تأثير الصراعات والاضطرابات السياسية في المنطقة على الاستقرار السياسي والأمن في الأردن يمكن أن يؤثر سلباً على صناعة السياحة.</a:t>
            </a:r>
            <a:endParaRPr lang="en-US" dirty="0"/>
          </a:p>
          <a:p>
            <a:pPr marL="342900" indent="-342900" algn="justLow">
              <a:buFont typeface="Arial" panose="020B0604020202020204" pitchFamily="34" charset="0"/>
              <a:buChar char="•"/>
            </a:pPr>
            <a:r>
              <a:rPr lang="ar-JO" dirty="0"/>
              <a:t>الأوضاع الاقتصادية الصعبة: الأوضاع الاقتصادية الصعبة والتحديات الاقتصادية العالمية يمكن أن تؤثر على قدرة السياح على السفر وإنفاق المال في السفر والسياحة.</a:t>
            </a:r>
            <a:endParaRPr lang="en-US" dirty="0"/>
          </a:p>
          <a:p>
            <a:pPr marL="342900" indent="-342900" algn="justLow">
              <a:buFont typeface="Arial" panose="020B0604020202020204" pitchFamily="34" charset="0"/>
              <a:buChar char="•"/>
            </a:pPr>
            <a:r>
              <a:rPr lang="ar-JO" dirty="0"/>
              <a:t>التسويق والترويج السياحي: تحديات في الترويج والتسويق السياحي للأردن بشكل فعال في وجه منافسة دولية قوية.</a:t>
            </a:r>
            <a:endParaRPr lang="en-US" dirty="0"/>
          </a:p>
        </p:txBody>
      </p:sp>
    </p:spTree>
    <p:custDataLst>
      <p:tags r:id="rId1"/>
    </p:custDataLst>
    <p:extLst>
      <p:ext uri="{BB962C8B-B14F-4D97-AF65-F5344CB8AC3E}">
        <p14:creationId xmlns:p14="http://schemas.microsoft.com/office/powerpoint/2010/main" val="3769135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نقاط التحول في السياحة الأردنية </a:t>
            </a:r>
            <a:endParaRPr lang="en-US" dirty="0"/>
          </a:p>
        </p:txBody>
      </p:sp>
      <p:sp>
        <p:nvSpPr>
          <p:cNvPr id="3" name="Subtitle 2"/>
          <p:cNvSpPr>
            <a:spLocks noGrp="1"/>
          </p:cNvSpPr>
          <p:nvPr>
            <p:ph type="subTitle" idx="1"/>
          </p:nvPr>
        </p:nvSpPr>
        <p:spPr/>
        <p:txBody>
          <a:bodyPr/>
          <a:lstStyle/>
          <a:p>
            <a:pPr marL="342900" indent="-342900" algn="justLow">
              <a:buFont typeface="Arial" panose="020B0604020202020204" pitchFamily="34" charset="0"/>
              <a:buChar char="•"/>
            </a:pPr>
            <a:r>
              <a:rPr lang="ar-JO" dirty="0"/>
              <a:t>الاستدامة البيئية والحفاظ على المواقع السياحية: التحديات المتعلقة بضرورة الحفاظ على البيئة والمواقع السياحية وضمان استدامتها أمام التزايد في أعداد السياح.</a:t>
            </a:r>
            <a:endParaRPr lang="en-US" dirty="0"/>
          </a:p>
          <a:p>
            <a:pPr algn="justLow"/>
            <a:r>
              <a:rPr lang="ar-JO" dirty="0"/>
              <a:t>​تلك التحديات تظهر الحاجة إلى جهود مستمرة لتعزيز السياحة في الأردن وتحقيق الاستدامة والتنمية في هذا القطاع الحيوي.</a:t>
            </a:r>
            <a:endParaRPr lang="en-US" dirty="0"/>
          </a:p>
        </p:txBody>
      </p:sp>
    </p:spTree>
    <p:custDataLst>
      <p:tags r:id="rId1"/>
    </p:custDataLst>
    <p:extLst>
      <p:ext uri="{BB962C8B-B14F-4D97-AF65-F5344CB8AC3E}">
        <p14:creationId xmlns:p14="http://schemas.microsoft.com/office/powerpoint/2010/main" val="31145909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28" y="1455845"/>
            <a:ext cx="5922275" cy="399149"/>
          </a:xfrm>
        </p:spPr>
        <p:txBody>
          <a:bodyPr/>
          <a:lstStyle/>
          <a:p>
            <a:r>
              <a:rPr lang="ar-JO" dirty="0"/>
              <a:t>وزاره الآثار والسياحة </a:t>
            </a:r>
            <a:endParaRPr lang="en-US" dirty="0"/>
          </a:p>
        </p:txBody>
      </p:sp>
      <p:sp>
        <p:nvSpPr>
          <p:cNvPr id="3" name="Subtitle 2"/>
          <p:cNvSpPr>
            <a:spLocks noGrp="1"/>
          </p:cNvSpPr>
          <p:nvPr>
            <p:ph type="subTitle" idx="1"/>
          </p:nvPr>
        </p:nvSpPr>
        <p:spPr>
          <a:xfrm>
            <a:off x="552764" y="2122036"/>
            <a:ext cx="8069239" cy="3930554"/>
          </a:xfrm>
        </p:spPr>
        <p:txBody>
          <a:bodyPr/>
          <a:lstStyle/>
          <a:p>
            <a:pPr algn="justLow"/>
            <a:r>
              <a:rPr lang="ar-JO" dirty="0"/>
              <a:t>تأسست وزارة الآثار والسياحة الأردنية </a:t>
            </a:r>
            <a:r>
              <a:rPr lang="en-US" dirty="0"/>
              <a:t>Ministry of tourism and antiquates (MOTA )</a:t>
            </a:r>
            <a:r>
              <a:rPr lang="ar-JO" dirty="0"/>
              <a:t>  كهيئة سياحية عام 1953 في القدس، وانتقلت إلى عمان في نفس العام. تهدف الوزارة إلى تطوير وتحسين وتجديد المواقع الأثرية والسياحية في الأردن باعتبارها جزءاً من التراث الوطني.</a:t>
            </a:r>
            <a:endParaRPr lang="en-US" dirty="0"/>
          </a:p>
          <a:p>
            <a:pPr algn="justLow"/>
            <a:r>
              <a:rPr lang="ar-JO" dirty="0"/>
              <a:t>وزارة الآثار والسياحة الأردنية تعمل على تنمية السياحة والآثار في الأردن وتعزيز الترويج للتراث الحضاري والسياحي المميز الذي يمتد من عصور ما قبل التاريخ وحتى نهاية العصر العثماني. وتقدم الوزارة العديد من الخدمات الالكترونية التي تساعد في إنجاز المعاملات بشكل سهل وسريع. كما تضمنت مهام الوزارة دعم وتوجيه جهود ترويج السياحة الأردنية محلياً وعالمياً وتطوير الخدمات السياحية وتحفيز الاستثمار في القطاع السياحي. </a:t>
            </a:r>
            <a:endParaRPr lang="en-US" dirty="0"/>
          </a:p>
        </p:txBody>
      </p:sp>
    </p:spTree>
    <p:custDataLst>
      <p:tags r:id="rId1"/>
    </p:custDataLst>
    <p:extLst>
      <p:ext uri="{BB962C8B-B14F-4D97-AF65-F5344CB8AC3E}">
        <p14:creationId xmlns:p14="http://schemas.microsoft.com/office/powerpoint/2010/main" val="932752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441885"/>
            <a:ext cx="5922275" cy="399149"/>
          </a:xfrm>
        </p:spPr>
        <p:txBody>
          <a:bodyPr/>
          <a:lstStyle/>
          <a:p>
            <a:r>
              <a:rPr lang="ar-JO" dirty="0"/>
              <a:t>وزاره الآثار والسياحة </a:t>
            </a:r>
            <a:br>
              <a:rPr lang="en-US" dirty="0"/>
            </a:br>
            <a:endParaRPr lang="en-US" dirty="0"/>
          </a:p>
        </p:txBody>
      </p:sp>
      <p:sp>
        <p:nvSpPr>
          <p:cNvPr id="3" name="Subtitle 2"/>
          <p:cNvSpPr>
            <a:spLocks noGrp="1"/>
          </p:cNvSpPr>
          <p:nvPr>
            <p:ph type="subTitle" idx="1"/>
          </p:nvPr>
        </p:nvSpPr>
        <p:spPr>
          <a:xfrm>
            <a:off x="535672" y="2036579"/>
            <a:ext cx="8069239" cy="3930554"/>
          </a:xfrm>
        </p:spPr>
        <p:txBody>
          <a:bodyPr/>
          <a:lstStyle/>
          <a:p>
            <a:pPr algn="justLow"/>
            <a:r>
              <a:rPr lang="ar-JO" dirty="0"/>
              <a:t>بالإضافة إلى الحفاظ على التراث الحضاري والإنساني الموجود على أراضي المملكة الأردنية الهاشمية. كما تُنشط الوزارة تدريب الأدلاء السياحيين وتصنيف المنشآت الفندقية وترويج المسارات الدينية والثقافية وتطوير الخدمات السياحية وتحفيز الاستثمار في هذا القطاع. وتهدف الوزارة إلى ضمان كفاءة الإطار المؤسسي وتطوير إمكانياته لتلبية متطلبات قطاع سياحي حديث وفاعل على مستوى عالمي، من خلال التعاون المحلي والدولي.</a:t>
            </a:r>
            <a:endParaRPr lang="en-US" dirty="0"/>
          </a:p>
        </p:txBody>
      </p:sp>
    </p:spTree>
    <p:custDataLst>
      <p:tags r:id="rId1"/>
    </p:custDataLst>
    <p:extLst>
      <p:ext uri="{BB962C8B-B14F-4D97-AF65-F5344CB8AC3E}">
        <p14:creationId xmlns:p14="http://schemas.microsoft.com/office/powerpoint/2010/main" val="3111630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636" y="1413964"/>
            <a:ext cx="5922275" cy="399149"/>
          </a:xfrm>
        </p:spPr>
        <p:txBody>
          <a:bodyPr/>
          <a:lstStyle/>
          <a:p>
            <a:r>
              <a:rPr lang="ar-JO" dirty="0"/>
              <a:t>وزاره الآثار والسياحة </a:t>
            </a:r>
            <a:br>
              <a:rPr lang="en-US" dirty="0"/>
            </a:br>
            <a:endParaRPr lang="en-US" dirty="0"/>
          </a:p>
        </p:txBody>
      </p:sp>
      <p:sp>
        <p:nvSpPr>
          <p:cNvPr id="3" name="Subtitle 2"/>
          <p:cNvSpPr>
            <a:spLocks noGrp="1"/>
          </p:cNvSpPr>
          <p:nvPr>
            <p:ph type="subTitle" idx="1"/>
          </p:nvPr>
        </p:nvSpPr>
        <p:spPr>
          <a:xfrm>
            <a:off x="535672" y="2036579"/>
            <a:ext cx="8069239" cy="3930554"/>
          </a:xfrm>
        </p:spPr>
        <p:txBody>
          <a:bodyPr/>
          <a:lstStyle/>
          <a:p>
            <a:pPr algn="justLow"/>
            <a:r>
              <a:rPr lang="ar-JO" dirty="0"/>
              <a:t>تقوم الوزارة بالعديد من المهام المهمة. حيث تتولى وضع السياسات للقطاع السياحي وتنظيمه ومراقبة الأنشطة السياحية والجمعيات المتعلقة بهذا القطاع. كما تقوم بمراقبة وترخيص الأنشطة السياحية وتطويرها، بالإضافة إلى تحديث البنية التحتية في المواقع والمعالم السياحية. وتقوم بجمع وإعداد الإحصاءات السياحية للوافدين والليالي السياحية، والاهتمام بغيرها من أنشطة القطاع.</a:t>
            </a:r>
            <a:endParaRPr lang="en-US" dirty="0"/>
          </a:p>
        </p:txBody>
      </p:sp>
    </p:spTree>
    <p:custDataLst>
      <p:tags r:id="rId1"/>
    </p:custDataLst>
    <p:extLst>
      <p:ext uri="{BB962C8B-B14F-4D97-AF65-F5344CB8AC3E}">
        <p14:creationId xmlns:p14="http://schemas.microsoft.com/office/powerpoint/2010/main" val="1031755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728" y="1600405"/>
            <a:ext cx="5922275" cy="399149"/>
          </a:xfrm>
        </p:spPr>
        <p:txBody>
          <a:bodyPr/>
          <a:lstStyle/>
          <a:p>
            <a:r>
              <a:rPr lang="ar-JO" dirty="0"/>
              <a:t>وزاره الآثار والسياحة </a:t>
            </a:r>
            <a:endParaRPr lang="en-US" dirty="0"/>
          </a:p>
        </p:txBody>
      </p:sp>
      <p:sp>
        <p:nvSpPr>
          <p:cNvPr id="3" name="Subtitle 2"/>
          <p:cNvSpPr>
            <a:spLocks noGrp="1"/>
          </p:cNvSpPr>
          <p:nvPr>
            <p:ph type="subTitle" idx="1"/>
          </p:nvPr>
        </p:nvSpPr>
        <p:spPr>
          <a:xfrm>
            <a:off x="552764" y="2310044"/>
            <a:ext cx="8069239" cy="3930554"/>
          </a:xfrm>
        </p:spPr>
        <p:txBody>
          <a:bodyPr/>
          <a:lstStyle/>
          <a:p>
            <a:pPr algn="justLow"/>
            <a:r>
              <a:rPr lang="ar-JO" dirty="0"/>
              <a:t>أما بالنسبة للآثار، فإن الوزارة قامت بتأسيس اثني عشر مركزاً للزوار في المواقع الأثرية والسياحية الرئيسية. يهدف ذلك إلى المساعدة في إدارة أهم المواقع السياحية في جميع أنحاء الأردن.</a:t>
            </a:r>
            <a:endParaRPr lang="en-US" dirty="0"/>
          </a:p>
        </p:txBody>
      </p:sp>
    </p:spTree>
    <p:custDataLst>
      <p:tags r:id="rId1"/>
    </p:custDataLst>
    <p:extLst>
      <p:ext uri="{BB962C8B-B14F-4D97-AF65-F5344CB8AC3E}">
        <p14:creationId xmlns:p14="http://schemas.microsoft.com/office/powerpoint/2010/main" val="26854869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090" y="1640590"/>
            <a:ext cx="5922275" cy="399149"/>
          </a:xfrm>
        </p:spPr>
        <p:txBody>
          <a:bodyPr/>
          <a:lstStyle/>
          <a:p>
            <a:r>
              <a:rPr lang="ar-JO" dirty="0"/>
              <a:t>هيئة تنشيط السياحة</a:t>
            </a:r>
            <a:endParaRPr lang="en-US" dirty="0"/>
          </a:p>
        </p:txBody>
      </p:sp>
      <p:sp>
        <p:nvSpPr>
          <p:cNvPr id="3" name="Subtitle 2"/>
          <p:cNvSpPr>
            <a:spLocks noGrp="1"/>
          </p:cNvSpPr>
          <p:nvPr>
            <p:ph type="subTitle" idx="1"/>
          </p:nvPr>
        </p:nvSpPr>
        <p:spPr>
          <a:xfrm>
            <a:off x="527126" y="2181857"/>
            <a:ext cx="8069239" cy="3930554"/>
          </a:xfrm>
        </p:spPr>
        <p:txBody>
          <a:bodyPr/>
          <a:lstStyle/>
          <a:p>
            <a:pPr algn="justLow">
              <a:lnSpc>
                <a:spcPct val="100000"/>
              </a:lnSpc>
            </a:pPr>
            <a:r>
              <a:rPr lang="ar-JO" dirty="0"/>
              <a:t>تأسست هيئة تنشيط السياحة الأردنية </a:t>
            </a:r>
            <a:r>
              <a:rPr lang="en-US" dirty="0"/>
              <a:t>Jordan Tourism Board</a:t>
            </a:r>
            <a:r>
              <a:rPr lang="ar-JO" dirty="0"/>
              <a:t> عام 1998 كهيئة ذات استقلال إداري ومالي، وبموجب نظام يهدف إلى تولي وتوحيد عمليات الترويج والتسويق السياحي للمملكة، والعمل على تحقيق الشراكة الحقيقية بين القطاعين العام والخاص بهدف خلق سياسات وبرامج تنموية تهدف إلى تحقيق التنمية المستدامة في القطاع السياحي ورفع مستوى التدريب المهني والتعليم السياحي.</a:t>
            </a:r>
          </a:p>
          <a:p>
            <a:pPr algn="justLow">
              <a:lnSpc>
                <a:spcPct val="100000"/>
              </a:lnSpc>
            </a:pPr>
            <a:r>
              <a:rPr lang="ar-JO" dirty="0"/>
              <a:t> وكانت الهيئة تُشكل الذراع الرئيسي للدولة وبالشراكة مع القطاع السياحي الخاص بترويج وتسويق الأردن في سوق السياحة الدولية والمحلية، بهدف تعزيز مكانة الأردن كوجهة سياحية متميزة ومتنوعة.</a:t>
            </a:r>
            <a:endParaRPr lang="en-US" dirty="0"/>
          </a:p>
        </p:txBody>
      </p:sp>
    </p:spTree>
    <p:custDataLst>
      <p:tags r:id="rId1"/>
    </p:custDataLst>
    <p:extLst>
      <p:ext uri="{BB962C8B-B14F-4D97-AF65-F5344CB8AC3E}">
        <p14:creationId xmlns:p14="http://schemas.microsoft.com/office/powerpoint/2010/main" val="983725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998" y="1398178"/>
            <a:ext cx="5922275" cy="399149"/>
          </a:xfrm>
        </p:spPr>
        <p:txBody>
          <a:bodyPr/>
          <a:lstStyle/>
          <a:p>
            <a:r>
              <a:rPr lang="ar-JO" dirty="0"/>
              <a:t>هيئة تنشيط السياحة</a:t>
            </a:r>
            <a:endParaRPr lang="en-US" dirty="0"/>
          </a:p>
        </p:txBody>
      </p:sp>
      <p:sp>
        <p:nvSpPr>
          <p:cNvPr id="3" name="Subtitle 2"/>
          <p:cNvSpPr>
            <a:spLocks noGrp="1"/>
          </p:cNvSpPr>
          <p:nvPr>
            <p:ph type="subTitle" idx="1"/>
          </p:nvPr>
        </p:nvSpPr>
        <p:spPr>
          <a:xfrm>
            <a:off x="427290" y="1968403"/>
            <a:ext cx="8151983" cy="3785084"/>
          </a:xfrm>
        </p:spPr>
        <p:txBody>
          <a:bodyPr/>
          <a:lstStyle/>
          <a:p>
            <a:pPr algn="justLow"/>
            <a:r>
              <a:rPr lang="ar-JO" dirty="0"/>
              <a:t>الهيئة الأردنية لتنشيط السياحة تسعى إلى تحقيق عدة أهداف رئيسية، منها:</a:t>
            </a:r>
            <a:endParaRPr lang="en-US" dirty="0"/>
          </a:p>
          <a:p>
            <a:pPr marL="342900" indent="-342900" algn="justLow">
              <a:buFont typeface="Arial" panose="020B0604020202020204" pitchFamily="34" charset="0"/>
              <a:buChar char="•"/>
            </a:pPr>
            <a:r>
              <a:rPr lang="ar-JO" dirty="0"/>
              <a:t>​تعزيز الشراكة بين القطاعين العام والخاص لتعزيز الترويج السياحي ورفع مكانة الأردن كوجهة سياحية متميزة ومتنوعة في الأسواق الدولية والمحلية.</a:t>
            </a:r>
            <a:endParaRPr lang="en-US" dirty="0"/>
          </a:p>
          <a:p>
            <a:pPr marL="342900" indent="-342900" algn="justLow">
              <a:buFont typeface="Arial" panose="020B0604020202020204" pitchFamily="34" charset="0"/>
              <a:buChar char="•"/>
            </a:pPr>
            <a:r>
              <a:rPr lang="ar-JO" dirty="0"/>
              <a:t>وضع سياسات وبرامج تنموية تهدف إلى تحقيق التنمية المستدامة في القطاع السياحي في الأردن.</a:t>
            </a:r>
            <a:endParaRPr lang="en-US" dirty="0"/>
          </a:p>
          <a:p>
            <a:pPr marL="342900" indent="-342900" algn="justLow">
              <a:buFont typeface="Arial" panose="020B0604020202020204" pitchFamily="34" charset="0"/>
              <a:buChar char="•"/>
            </a:pPr>
            <a:r>
              <a:rPr lang="ar-JO" dirty="0"/>
              <a:t>رفع مستوى التدريب المهني والتعليم السياحي لتطوير كفاءة القوى العاملة في القطاع السياحي.</a:t>
            </a:r>
            <a:endParaRPr lang="en-US" dirty="0"/>
          </a:p>
          <a:p>
            <a:pPr marL="342900" indent="-342900" algn="justLow">
              <a:buFont typeface="Arial" panose="020B0604020202020204" pitchFamily="34" charset="0"/>
              <a:buChar char="•"/>
            </a:pPr>
            <a:r>
              <a:rPr lang="ar-JO" dirty="0"/>
              <a:t>تحقيق الشراكة الحقيقية بين القطاعين العام والخاص في تنمية وتحسين الخدمات السياحية والبنية التحتية.</a:t>
            </a:r>
            <a:endParaRPr lang="en-US" dirty="0"/>
          </a:p>
          <a:p>
            <a:pPr marL="342900" indent="-342900" algn="justLow">
              <a:buFont typeface="Arial" panose="020B0604020202020204" pitchFamily="34" charset="0"/>
              <a:buChar char="•"/>
            </a:pPr>
            <a:r>
              <a:rPr lang="ar-JO" dirty="0"/>
              <a:t>تعزيز الوعي بأهمية السياحة المستدامة والثقافية وتعزيز الحفاظ على المواقع والمعالم السياحية.</a:t>
            </a:r>
            <a:endParaRPr lang="en-US" dirty="0"/>
          </a:p>
        </p:txBody>
      </p:sp>
    </p:spTree>
    <p:custDataLst>
      <p:tags r:id="rId1"/>
    </p:custDataLst>
    <p:extLst>
      <p:ext uri="{BB962C8B-B14F-4D97-AF65-F5344CB8AC3E}">
        <p14:creationId xmlns:p14="http://schemas.microsoft.com/office/powerpoint/2010/main" val="3416427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071" y="1465238"/>
            <a:ext cx="5922275" cy="399149"/>
          </a:xfrm>
        </p:spPr>
        <p:txBody>
          <a:bodyPr/>
          <a:lstStyle/>
          <a:p>
            <a:r>
              <a:rPr lang="ar-JO" dirty="0"/>
              <a:t>هيئة تنشيط السياحة</a:t>
            </a:r>
            <a:endParaRPr lang="en-US" dirty="0"/>
          </a:p>
        </p:txBody>
      </p:sp>
      <p:sp>
        <p:nvSpPr>
          <p:cNvPr id="3" name="Subtitle 2"/>
          <p:cNvSpPr>
            <a:spLocks noGrp="1"/>
          </p:cNvSpPr>
          <p:nvPr>
            <p:ph type="subTitle" idx="1"/>
          </p:nvPr>
        </p:nvSpPr>
        <p:spPr>
          <a:xfrm>
            <a:off x="510034" y="2104945"/>
            <a:ext cx="8069239" cy="3930554"/>
          </a:xfrm>
        </p:spPr>
        <p:txBody>
          <a:bodyPr/>
          <a:lstStyle/>
          <a:p>
            <a:pPr algn="justLow"/>
            <a:r>
              <a:rPr lang="ar-JO" dirty="0"/>
              <a:t>تعمل الهيئة الأردنية لتنشيط السياحة على تعزيز كفاءة القوى العاملة في القطاع السياحي من خلال الخطط التالية:</a:t>
            </a:r>
            <a:endParaRPr lang="en-US" dirty="0"/>
          </a:p>
          <a:p>
            <a:pPr marL="342900" indent="-342900" algn="justLow">
              <a:buFont typeface="Arial" panose="020B0604020202020204" pitchFamily="34" charset="0"/>
              <a:buChar char="•"/>
            </a:pPr>
            <a:r>
              <a:rPr lang="ar-JO" dirty="0"/>
              <a:t> تعزيز التدريب المهني: الهيئة تخطط لتنفيذ برامج تدريب مهني تهدف إلى تعزيز تطوير المهارات واعتماد الممارسات الحديثة في القطاع السياحي.</a:t>
            </a:r>
            <a:endParaRPr lang="en-US" dirty="0"/>
          </a:p>
          <a:p>
            <a:pPr marL="342900" indent="-342900" algn="justLow">
              <a:buFont typeface="Arial" panose="020B0604020202020204" pitchFamily="34" charset="0"/>
              <a:buChar char="•"/>
            </a:pPr>
            <a:r>
              <a:rPr lang="ar-JO" dirty="0"/>
              <a:t> تحسين جودة الخدمات الحكومية: يشمل ذلك تحسين جودة وطريقة تقديم الخدمات التي تقدمها الحكومة من خلا دعم المبادرات الحكومية والخاصة لتحقيق أفضل النتائج في القطاع السياحي.</a:t>
            </a:r>
            <a:endParaRPr lang="en-US" dirty="0"/>
          </a:p>
        </p:txBody>
      </p:sp>
    </p:spTree>
    <p:custDataLst>
      <p:tags r:id="rId1"/>
    </p:custDataLst>
    <p:extLst>
      <p:ext uri="{BB962C8B-B14F-4D97-AF65-F5344CB8AC3E}">
        <p14:creationId xmlns:p14="http://schemas.microsoft.com/office/powerpoint/2010/main" val="10078714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07" y="2645479"/>
            <a:ext cx="6110785" cy="1226628"/>
          </a:xfrm>
        </p:spPr>
        <p:txBody>
          <a:bodyPr/>
          <a:lstStyle/>
          <a:p>
            <a:pPr>
              <a:lnSpc>
                <a:spcPct val="150000"/>
              </a:lnSpc>
            </a:pPr>
            <a:r>
              <a:rPr lang="ar-SA" sz="3600" dirty="0"/>
              <a:t>الوحدة الخامسة</a:t>
            </a:r>
            <a:r>
              <a:rPr lang="en-US" sz="3600" dirty="0"/>
              <a:t>: </a:t>
            </a:r>
            <a:r>
              <a:rPr lang="ar-JO" sz="3600" dirty="0"/>
              <a:t> </a:t>
            </a:r>
            <a:br>
              <a:rPr lang="ar-JO" sz="3600" dirty="0"/>
            </a:br>
            <a:r>
              <a:rPr lang="ar-JO" sz="3600" dirty="0"/>
              <a:t>أهم انواع السياحة في الأردن </a:t>
            </a:r>
            <a:endParaRPr lang="en-US" sz="3600" dirty="0"/>
          </a:p>
        </p:txBody>
      </p:sp>
    </p:spTree>
    <p:custDataLst>
      <p:tags r:id="rId1"/>
    </p:custDataLst>
    <p:extLst>
      <p:ext uri="{BB962C8B-B14F-4D97-AF65-F5344CB8AC3E}">
        <p14:creationId xmlns:p14="http://schemas.microsoft.com/office/powerpoint/2010/main" val="4135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522" y="1530343"/>
            <a:ext cx="5922275" cy="399149"/>
          </a:xfrm>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10034" y="2050522"/>
            <a:ext cx="8069239" cy="4776068"/>
          </a:xfrm>
        </p:spPr>
        <p:txBody>
          <a:bodyPr/>
          <a:lstStyle/>
          <a:p>
            <a:pPr algn="justLow"/>
            <a:r>
              <a:rPr lang="ar-JO" dirty="0"/>
              <a:t>يُطلق على هؤلاء الأشخاص اسم زوار (قد يكونون إما سياحًا أو سياحيين، أو مقيمين أو غير مقيمين)، وتتعلق السياحة بأنشطتهم، والتي يتضمن بعضها الإنفاق السياحي.</a:t>
            </a:r>
            <a:endParaRPr lang="en-US" dirty="0"/>
          </a:p>
          <a:p>
            <a:pPr algn="justLow"/>
            <a:r>
              <a:rPr lang="ar-JO" b="1" dirty="0"/>
              <a:t>مفاهيم رئيسة متعلقة بالسياحة تشمل:</a:t>
            </a:r>
            <a:endParaRPr lang="en-US" b="1" dirty="0"/>
          </a:p>
          <a:p>
            <a:pPr marL="342900" indent="-342900" algn="justLow">
              <a:buFont typeface="Arial" panose="020B0604020202020204" pitchFamily="34" charset="0"/>
              <a:buChar char="•"/>
            </a:pPr>
            <a:r>
              <a:rPr lang="ar-JO" dirty="0"/>
              <a:t>الترفيه والتسلية: السياحة توفر فرصة للاستجمام والاستمتاع بأنشطة متنوعة مثل السفر واستكشاف المواقع السياحية والمتنزهات والمعالم الثقافية والترفيهية.</a:t>
            </a:r>
            <a:endParaRPr lang="en-US" dirty="0"/>
          </a:p>
        </p:txBody>
      </p:sp>
    </p:spTree>
    <p:custDataLst>
      <p:tags r:id="rId1"/>
    </p:custDataLst>
    <p:extLst>
      <p:ext uri="{BB962C8B-B14F-4D97-AF65-F5344CB8AC3E}">
        <p14:creationId xmlns:p14="http://schemas.microsoft.com/office/powerpoint/2010/main" val="37616750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5672" y="2318589"/>
            <a:ext cx="8069239" cy="3930554"/>
          </a:xfrm>
        </p:spPr>
        <p:txBody>
          <a:bodyPr/>
          <a:lstStyle/>
          <a:p>
            <a:pPr algn="justLow"/>
            <a:r>
              <a:rPr lang="ar-SA" dirty="0"/>
              <a:t>يعتبر السياحة من أهم القطاعات الاقتصادية في الأردن، حيث تشهد البلاد تنوعًا كبيرا</a:t>
            </a:r>
            <a:r>
              <a:rPr lang="ar-JO" dirty="0"/>
              <a:t>ً</a:t>
            </a:r>
            <a:r>
              <a:rPr lang="ar-SA" dirty="0"/>
              <a:t> في أنواع السياحة التي تستقطبها</a:t>
            </a:r>
            <a:r>
              <a:rPr lang="en-US" dirty="0"/>
              <a:t>. </a:t>
            </a:r>
            <a:r>
              <a:rPr lang="ar-SA" dirty="0"/>
              <a:t>خلال السنوات القليلة الماضية، ركزت الحكومة الأردنية على تعزيز عدة أنواع رئيسة من السياحة والتي أصبحت مصدرا</a:t>
            </a:r>
            <a:r>
              <a:rPr lang="ar-JO" dirty="0"/>
              <a:t>ً</a:t>
            </a:r>
            <a:r>
              <a:rPr lang="ar-SA" dirty="0"/>
              <a:t> رئيسيا</a:t>
            </a:r>
            <a:r>
              <a:rPr lang="ar-JO" dirty="0"/>
              <a:t>ً</a:t>
            </a:r>
            <a:r>
              <a:rPr lang="ar-SA" dirty="0"/>
              <a:t> للدخل الوطني. سنركز على تلك الأنواع الرئيسية من السياحة في الأردن</a:t>
            </a:r>
            <a:r>
              <a:rPr lang="en-US" dirty="0"/>
              <a:t>.</a:t>
            </a:r>
          </a:p>
          <a:p>
            <a:pPr algn="justLow"/>
            <a:r>
              <a:rPr lang="ar-JO" dirty="0"/>
              <a:t> </a:t>
            </a:r>
            <a:endParaRPr lang="en-US" dirty="0"/>
          </a:p>
        </p:txBody>
      </p:sp>
    </p:spTree>
    <p:custDataLst>
      <p:tags r:id="rId1"/>
    </p:custDataLst>
    <p:extLst>
      <p:ext uri="{BB962C8B-B14F-4D97-AF65-F5344CB8AC3E}">
        <p14:creationId xmlns:p14="http://schemas.microsoft.com/office/powerpoint/2010/main" val="27273441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911" y="1618671"/>
            <a:ext cx="5922275" cy="399149"/>
          </a:xfrm>
        </p:spPr>
        <p:txBody>
          <a:bodyPr/>
          <a:lstStyle/>
          <a:p>
            <a:r>
              <a:rPr lang="ar-JO" dirty="0"/>
              <a:t>السياحة الثقافية</a:t>
            </a:r>
            <a:br>
              <a:rPr lang="en-US" dirty="0"/>
            </a:br>
            <a:endParaRPr lang="en-US" dirty="0"/>
          </a:p>
        </p:txBody>
      </p:sp>
      <p:sp>
        <p:nvSpPr>
          <p:cNvPr id="3" name="Subtitle 2"/>
          <p:cNvSpPr>
            <a:spLocks noGrp="1"/>
          </p:cNvSpPr>
          <p:nvPr>
            <p:ph type="subTitle" idx="1"/>
          </p:nvPr>
        </p:nvSpPr>
        <p:spPr>
          <a:xfrm>
            <a:off x="586947" y="2254588"/>
            <a:ext cx="8069239" cy="3635631"/>
          </a:xfrm>
        </p:spPr>
        <p:txBody>
          <a:bodyPr/>
          <a:lstStyle/>
          <a:p>
            <a:pPr algn="justLow"/>
            <a:r>
              <a:rPr lang="ar-JO" dirty="0"/>
              <a:t>السياحة الثقافية هي نوع من أنواع السياحة التي تركز على استكشاف وتجربة العناصر الثقافية لمجتمع معين. وتشمل السياحة الثقافية زيارة المواقع التاريخية والأثرية، والمشاركة في الفعاليات الثقافية المحلية مثل المهرجانات والمعارض الفنية، وتجربة الفنون والموسيقى والمأكولات التقليدية. تهدف السياحة الثقافية إلى تعزيز التفاهم الثقافي بين الشعوب وتعزيز الحفاظ على التراث الثقافي والتنمية المستدامة في المجتمعات المحلية.</a:t>
            </a:r>
            <a:endParaRPr lang="en-US" dirty="0"/>
          </a:p>
        </p:txBody>
      </p:sp>
    </p:spTree>
    <p:custDataLst>
      <p:tags r:id="rId1"/>
    </p:custDataLst>
    <p:extLst>
      <p:ext uri="{BB962C8B-B14F-4D97-AF65-F5344CB8AC3E}">
        <p14:creationId xmlns:p14="http://schemas.microsoft.com/office/powerpoint/2010/main" val="13430646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911" y="1611691"/>
            <a:ext cx="5922275" cy="399149"/>
          </a:xfrm>
        </p:spPr>
        <p:txBody>
          <a:bodyPr/>
          <a:lstStyle/>
          <a:p>
            <a:r>
              <a:rPr lang="ar-JO" dirty="0"/>
              <a:t>السياحة الثقافية</a:t>
            </a:r>
            <a:br>
              <a:rPr lang="en-US" dirty="0"/>
            </a:br>
            <a:endParaRPr lang="en-US" dirty="0"/>
          </a:p>
        </p:txBody>
      </p:sp>
      <p:sp>
        <p:nvSpPr>
          <p:cNvPr id="3" name="Subtitle 2"/>
          <p:cNvSpPr>
            <a:spLocks noGrp="1"/>
          </p:cNvSpPr>
          <p:nvPr>
            <p:ph type="subTitle" idx="1"/>
          </p:nvPr>
        </p:nvSpPr>
        <p:spPr>
          <a:xfrm>
            <a:off x="586947" y="2310430"/>
            <a:ext cx="8069239" cy="3579789"/>
          </a:xfrm>
        </p:spPr>
        <p:txBody>
          <a:bodyPr/>
          <a:lstStyle/>
          <a:p>
            <a:pPr algn="justLow"/>
            <a:r>
              <a:rPr lang="ar-JO" dirty="0"/>
              <a:t>يمكن للسياحة الثقافية أن تُساهم في الحفاظ على التراث الثقافي والتنمية المستدامة في المجتمعات المحلية من خلال عدة وسائل. أولاً، عندما يزور السياح المعالم الثقافية والتاريخية ويستمتعون بالثقافة المحلية، يتم تعزيز الوعي بأهمية الحفاظ على هذا التراث. وبالتالي، يمكن أن يؤدي زيارة السياح إلى زيادة الاهتمام المحلي بالحفاظ على المعالم والتقاليد الثقافية.</a:t>
            </a:r>
            <a:endParaRPr lang="en-US" dirty="0"/>
          </a:p>
        </p:txBody>
      </p:sp>
    </p:spTree>
    <p:custDataLst>
      <p:tags r:id="rId1"/>
    </p:custDataLst>
    <p:extLst>
      <p:ext uri="{BB962C8B-B14F-4D97-AF65-F5344CB8AC3E}">
        <p14:creationId xmlns:p14="http://schemas.microsoft.com/office/powerpoint/2010/main" val="25591011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98" y="1670664"/>
            <a:ext cx="5922275" cy="399149"/>
          </a:xfrm>
        </p:spPr>
        <p:txBody>
          <a:bodyPr/>
          <a:lstStyle/>
          <a:p>
            <a:r>
              <a:rPr lang="ar-JO" dirty="0"/>
              <a:t>السياحة الثقافية</a:t>
            </a:r>
            <a:endParaRPr lang="en-US" dirty="0"/>
          </a:p>
        </p:txBody>
      </p:sp>
      <p:sp>
        <p:nvSpPr>
          <p:cNvPr id="3" name="Subtitle 2"/>
          <p:cNvSpPr>
            <a:spLocks noGrp="1"/>
          </p:cNvSpPr>
          <p:nvPr>
            <p:ph type="subTitle" idx="1"/>
          </p:nvPr>
        </p:nvSpPr>
        <p:spPr>
          <a:xfrm>
            <a:off x="527126" y="2247608"/>
            <a:ext cx="8069239" cy="3565699"/>
          </a:xfrm>
        </p:spPr>
        <p:txBody>
          <a:bodyPr/>
          <a:lstStyle/>
          <a:p>
            <a:pPr algn="justLow"/>
            <a:r>
              <a:rPr lang="ar-JO" dirty="0"/>
              <a:t>بالإضافة إلى ذلك، يمكن للسياحة الثقافية أن تؤدي إلى توفير فرص اقتصادية للمجتمعات المحلية، وذلك من خلال دعم الحرف اليدوية والمنتجات التقليدية وتشجيع الأنشطة الاقتصادية المحلية. وبهذه الطريقة، تعزز السياحة الثقافية الاقتصاد المحلي وتساهم في التنمية المستدامة.</a:t>
            </a:r>
            <a:endParaRPr lang="en-US" dirty="0"/>
          </a:p>
          <a:p>
            <a:pPr algn="justLow"/>
            <a:r>
              <a:rPr lang="ar-JO" dirty="0"/>
              <a:t>أخيرًا، من خلال تبادل الثقافات والخبرات بين السائحين والمجتمعات المحلية، يمكن أن تنشأ فرص للتعلم والتفاهم المتبادل، مما يعزز التسامح والتضامن الاجتماعي ويساهم في بناء مجتمعات أكثر استدامة وتفاعلية.</a:t>
            </a:r>
          </a:p>
          <a:p>
            <a:pPr algn="justLow"/>
            <a:endParaRPr lang="en-US" dirty="0"/>
          </a:p>
        </p:txBody>
      </p:sp>
    </p:spTree>
    <p:custDataLst>
      <p:tags r:id="rId1"/>
    </p:custDataLst>
    <p:extLst>
      <p:ext uri="{BB962C8B-B14F-4D97-AF65-F5344CB8AC3E}">
        <p14:creationId xmlns:p14="http://schemas.microsoft.com/office/powerpoint/2010/main" val="5582242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090" y="1614823"/>
            <a:ext cx="5922275" cy="399149"/>
          </a:xfrm>
        </p:spPr>
        <p:txBody>
          <a:bodyPr/>
          <a:lstStyle/>
          <a:p>
            <a:r>
              <a:rPr lang="ar-JO" dirty="0"/>
              <a:t>السياحة الثقافية</a:t>
            </a:r>
            <a:endParaRPr lang="en-US" dirty="0"/>
          </a:p>
        </p:txBody>
      </p:sp>
      <p:sp>
        <p:nvSpPr>
          <p:cNvPr id="3" name="Subtitle 2"/>
          <p:cNvSpPr>
            <a:spLocks noGrp="1"/>
          </p:cNvSpPr>
          <p:nvPr>
            <p:ph type="subTitle" idx="1"/>
          </p:nvPr>
        </p:nvSpPr>
        <p:spPr>
          <a:xfrm>
            <a:off x="527126" y="2247608"/>
            <a:ext cx="8069239" cy="3565699"/>
          </a:xfrm>
        </p:spPr>
        <p:txBody>
          <a:bodyPr/>
          <a:lstStyle/>
          <a:p>
            <a:pPr algn="justLow"/>
            <a:r>
              <a:rPr lang="ar-JO" dirty="0"/>
              <a:t>اما أهمية السياحة الثقافية في تعزيز التفاهم الثقافي بين الشعوب تتجلى في ​توفير السياحة الثقافية فرصة للتواصل المباشر بين الزوار والمجتمعات المحلية، مما يسمح بتبادل الثقافات والتجارب وبناء جسور من التفاهم والاحترام المتبادل. ومن خلال تعزيز الوعي بالتنوع الثقافي والتاريخي لمختلف الشعوب، تساهم السياحة الثقافية في تقليل الغريبة وتعزيز الاحترام المتبادل والقبول بين الثقافات المختلفة.</a:t>
            </a:r>
            <a:endParaRPr lang="en-US" dirty="0"/>
          </a:p>
          <a:p>
            <a:pPr algn="justLow"/>
            <a:endParaRPr lang="en-US" dirty="0"/>
          </a:p>
        </p:txBody>
      </p:sp>
    </p:spTree>
    <p:custDataLst>
      <p:tags r:id="rId1"/>
    </p:custDataLst>
    <p:extLst>
      <p:ext uri="{BB962C8B-B14F-4D97-AF65-F5344CB8AC3E}">
        <p14:creationId xmlns:p14="http://schemas.microsoft.com/office/powerpoint/2010/main" val="5561851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5365" y="1583053"/>
            <a:ext cx="5922275" cy="399149"/>
          </a:xfrm>
        </p:spPr>
        <p:txBody>
          <a:bodyPr/>
          <a:lstStyle/>
          <a:p>
            <a:r>
              <a:rPr lang="ar-JO" dirty="0"/>
              <a:t>السياحة الثقافية</a:t>
            </a:r>
            <a:endParaRPr lang="en-US" dirty="0"/>
          </a:p>
        </p:txBody>
      </p:sp>
      <p:sp>
        <p:nvSpPr>
          <p:cNvPr id="3" name="Subtitle 2"/>
          <p:cNvSpPr>
            <a:spLocks noGrp="1"/>
          </p:cNvSpPr>
          <p:nvPr>
            <p:ph type="subTitle" idx="1"/>
          </p:nvPr>
        </p:nvSpPr>
        <p:spPr>
          <a:xfrm>
            <a:off x="578401" y="2170826"/>
            <a:ext cx="8069239" cy="3804851"/>
          </a:xfrm>
        </p:spPr>
        <p:txBody>
          <a:bodyPr/>
          <a:lstStyle/>
          <a:p>
            <a:pPr algn="justLow"/>
            <a:r>
              <a:rPr lang="ar-JO" dirty="0"/>
              <a:t>يمتاز الأردن بتنوع المقومات السياحية، وذلك لتوافر أماكن الجذب السياحي، مثل المواقع الأثرية. كما تتنوع مجالات السياحة في البلاد، مثل السياحة الثقافية والدينية. ويمتاز الأردن بتعدد أغراض السياحة فيها من أهمها السياحة بهدف الثقافة والتعرف على أماكن لها ماضيها العريق والحضاري، تعتبر السياحة الثقافية في الأردن ذات أهمية كبيرة لأنها تساهم في النمو الاقتصادي للبلاد، وتعزز التفاهم الثقافي والحفاظ عليه، وتعزز التعاون والصداقات الدولية. ​ومن أبرز هذه الأماكن:</a:t>
            </a:r>
            <a:endParaRPr lang="en-US" dirty="0"/>
          </a:p>
          <a:p>
            <a:pPr algn="justLow"/>
            <a:r>
              <a:rPr lang="ar-JO" dirty="0"/>
              <a:t>​تشمل أهم المواقع الأثرية في الأردن فتشمل مدينة البتراء، ومدينة جرش القديمة، والمدرج الروماني في عمان، جبل نيبو، مادبا، أم قيس، وقلعة عجلون. تُعرض هذه المواقع التراث الثقافي والتاريخي الغني للأردن، وتُعتبر وجهات سياحية شهيرة لمن يهتم باستكشاف كنوز الثقافة في البلاد.</a:t>
            </a:r>
            <a:endParaRPr lang="en-US" dirty="0"/>
          </a:p>
        </p:txBody>
      </p:sp>
    </p:spTree>
    <p:custDataLst>
      <p:tags r:id="rId1"/>
    </p:custDataLst>
    <p:extLst>
      <p:ext uri="{BB962C8B-B14F-4D97-AF65-F5344CB8AC3E}">
        <p14:creationId xmlns:p14="http://schemas.microsoft.com/office/powerpoint/2010/main" val="3432641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999" y="1740008"/>
            <a:ext cx="5922275" cy="399149"/>
          </a:xfrm>
        </p:spPr>
        <p:txBody>
          <a:bodyPr/>
          <a:lstStyle/>
          <a:p>
            <a:r>
              <a:rPr lang="ar-JO" dirty="0"/>
              <a:t>السياحة الثقافية</a:t>
            </a:r>
            <a:endParaRPr lang="en-US" dirty="0"/>
          </a:p>
        </p:txBody>
      </p:sp>
      <p:sp>
        <p:nvSpPr>
          <p:cNvPr id="3" name="Subtitle 2"/>
          <p:cNvSpPr>
            <a:spLocks noGrp="1"/>
          </p:cNvSpPr>
          <p:nvPr>
            <p:ph type="subTitle" idx="1"/>
          </p:nvPr>
        </p:nvSpPr>
        <p:spPr>
          <a:xfrm>
            <a:off x="510035" y="2317411"/>
            <a:ext cx="8069239" cy="3906096"/>
          </a:xfrm>
        </p:spPr>
        <p:txBody>
          <a:bodyPr/>
          <a:lstStyle/>
          <a:p>
            <a:pPr algn="justLow"/>
            <a:r>
              <a:rPr lang="ar-JO" dirty="0"/>
              <a:t>وتُعد سياحة المهرجانات الثقافية في الأردن من بين الفعاليات التي تجذب اهتمام السياح من مختلف أنحاء العالم. المهرجانات الثقافية في الأردن تشمل مهرجان جرش للثقافة والفنون، مهرجان الفحيص الثقافي، مهرجان شبيب للثقافة والفنون، ومهرجان الأردن المسرحي.  هذه المهرجانات تمثل جوانب مختلفة من الثقافة والفنون الأردنية، وتجسد تراثاً غنياً وموروثاً حضارياً يستحق الاكتشاف.</a:t>
            </a:r>
            <a:endParaRPr lang="en-US" dirty="0"/>
          </a:p>
        </p:txBody>
      </p:sp>
    </p:spTree>
    <p:custDataLst>
      <p:tags r:id="rId1"/>
    </p:custDataLst>
    <p:extLst>
      <p:ext uri="{BB962C8B-B14F-4D97-AF65-F5344CB8AC3E}">
        <p14:creationId xmlns:p14="http://schemas.microsoft.com/office/powerpoint/2010/main" val="2957831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الدينية</a:t>
            </a:r>
            <a:endParaRPr lang="en-US" dirty="0"/>
          </a:p>
        </p:txBody>
      </p:sp>
      <p:sp>
        <p:nvSpPr>
          <p:cNvPr id="3" name="Subtitle 2"/>
          <p:cNvSpPr>
            <a:spLocks noGrp="1"/>
          </p:cNvSpPr>
          <p:nvPr>
            <p:ph type="subTitle" idx="1"/>
          </p:nvPr>
        </p:nvSpPr>
        <p:spPr>
          <a:xfrm>
            <a:off x="595493" y="2190403"/>
            <a:ext cx="8069239" cy="3930554"/>
          </a:xfrm>
        </p:spPr>
        <p:txBody>
          <a:bodyPr/>
          <a:lstStyle/>
          <a:p>
            <a:pPr algn="justLow"/>
            <a:r>
              <a:rPr lang="ar-JO" dirty="0"/>
              <a:t>تتميز سياحة الأردن الدينية بمواقع مهمة تُعتبر مصدر إلهام وإيمان للمسلمين والمسيحيين حول العالم، على سبيل المثال يعد المسجد الأقصى المبارك في القدس من المواقع المهمة والمباركة. كما تُعد الأماكن الدينية مصدراً مهماً للدخل الوطني، حيث يقصدها العديد من الزوار من محيط العالم. الأردن يضم العديد من المزارات الدينية الرئيسية، فضلاً عن مواقع تاريخية ودينية تمتد عبر عدة عصور وتُعتبر مكانًا للزيارة والتأمل.  ​تعد السياحة الدينية في الأردن من أهم مصادر دخل البلاد، حيث يزور العديد من الزوار المواقع الدينية المختلفة المنتشرة في جميع أنحاء البلاد. يوجد العديد من الأماكن الدينية البارزة في الأردن التي تستحق الزيارة، مثل مغطس المسيح، وجبل نيبو، وتل مار الياس وغيرها، والتي تعتبر مصدرًا للإلهام والصلاة والتأمل.</a:t>
            </a:r>
            <a:endParaRPr lang="en-US" dirty="0"/>
          </a:p>
          <a:p>
            <a:pPr algn="justLow"/>
            <a:endParaRPr lang="en-US" dirty="0"/>
          </a:p>
        </p:txBody>
      </p:sp>
    </p:spTree>
    <p:custDataLst>
      <p:tags r:id="rId1"/>
    </p:custDataLst>
    <p:extLst>
      <p:ext uri="{BB962C8B-B14F-4D97-AF65-F5344CB8AC3E}">
        <p14:creationId xmlns:p14="http://schemas.microsoft.com/office/powerpoint/2010/main" val="29268065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270" y="1576790"/>
            <a:ext cx="5922275" cy="399149"/>
          </a:xfrm>
        </p:spPr>
        <p:txBody>
          <a:bodyPr/>
          <a:lstStyle/>
          <a:p>
            <a:r>
              <a:rPr lang="ar-JO" dirty="0"/>
              <a:t>السياحة الدينية</a:t>
            </a:r>
            <a:endParaRPr lang="en-US" dirty="0"/>
          </a:p>
        </p:txBody>
      </p:sp>
      <p:sp>
        <p:nvSpPr>
          <p:cNvPr id="3" name="Subtitle 2"/>
          <p:cNvSpPr>
            <a:spLocks noGrp="1"/>
          </p:cNvSpPr>
          <p:nvPr>
            <p:ph type="subTitle" idx="1"/>
          </p:nvPr>
        </p:nvSpPr>
        <p:spPr>
          <a:xfrm>
            <a:off x="467306" y="2096399"/>
            <a:ext cx="8069239" cy="3930554"/>
          </a:xfrm>
        </p:spPr>
        <p:txBody>
          <a:bodyPr/>
          <a:lstStyle/>
          <a:p>
            <a:pPr algn="justLow"/>
            <a:r>
              <a:rPr lang="ar-JO" dirty="0"/>
              <a:t>تتميز سياحة الأردن الدينية بمواقع مهمة تُعتبر مصدر إلهام وإيمان للمسلمين والمسيحيين حول العالم، كما تُعد الأماكن الدينية مصدرًا هامًا للدخل الوطني، حيث يقصدها العديد من الزوار من محيط العالم. الأردن يضم العديد من المزارات الدينية الرئيسية، فضلاً عن مواقع تاريخية ودينية تمتد عبر عدة عصور وتُعتبر مكانًا للزيارة والتأمل.  ​تعد السياحة الدينية في الأردن من أهم مصادر دخل البلاد، حيث يزور العديد من الزوار المواقع الدينية المختلفة المنتشرة في جميع أنحاء البلاد.  يوجد العديد من الأماكن الدينية البارزة في الأردن التي تستحق الزيارة.</a:t>
            </a:r>
            <a:endParaRPr lang="en-US" dirty="0"/>
          </a:p>
        </p:txBody>
      </p:sp>
    </p:spTree>
    <p:custDataLst>
      <p:tags r:id="rId1"/>
    </p:custDataLst>
    <p:extLst>
      <p:ext uri="{BB962C8B-B14F-4D97-AF65-F5344CB8AC3E}">
        <p14:creationId xmlns:p14="http://schemas.microsoft.com/office/powerpoint/2010/main" val="850219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270" y="1527929"/>
            <a:ext cx="5922275" cy="399149"/>
          </a:xfrm>
        </p:spPr>
        <p:txBody>
          <a:bodyPr/>
          <a:lstStyle/>
          <a:p>
            <a:r>
              <a:rPr lang="ar-JO" dirty="0"/>
              <a:t>السياحة الدينية</a:t>
            </a:r>
            <a:endParaRPr lang="en-US" dirty="0"/>
          </a:p>
        </p:txBody>
      </p:sp>
      <p:sp>
        <p:nvSpPr>
          <p:cNvPr id="3" name="Subtitle 2"/>
          <p:cNvSpPr>
            <a:spLocks noGrp="1"/>
          </p:cNvSpPr>
          <p:nvPr>
            <p:ph type="subTitle" idx="1"/>
          </p:nvPr>
        </p:nvSpPr>
        <p:spPr>
          <a:xfrm>
            <a:off x="467306" y="2096399"/>
            <a:ext cx="8069239" cy="3930554"/>
          </a:xfrm>
        </p:spPr>
        <p:txBody>
          <a:bodyPr/>
          <a:lstStyle/>
          <a:p>
            <a:pPr algn="justLow"/>
            <a:r>
              <a:rPr lang="ar-JO" dirty="0"/>
              <a:t>هناك العديد من المواقع الهامة المرتبطة بصحابة النبي محمد (صلى الله عليه وسلم). ​تشمل هذه المواقع ضريح الصحابي الموقر زيد بن حارثة في قرية المزار الجنوبي بالقرب من عمان، بالإضافة إلى ضريح جعفر بن أبي طالب وعبد الرحمن بن عوف. تُعتبر هذه المواقع ذات أهمية كبيرة للسياحة الدينية، حيث تجذب الزوار من خلفيات إسلامية متنوعة وتوفر مصدراً للثقافة والتثقيف الروحي والتاريخي.</a:t>
            </a:r>
            <a:endParaRPr lang="en-US" dirty="0"/>
          </a:p>
        </p:txBody>
      </p:sp>
    </p:spTree>
    <p:custDataLst>
      <p:tags r:id="rId1"/>
    </p:custDataLst>
    <p:extLst>
      <p:ext uri="{BB962C8B-B14F-4D97-AF65-F5344CB8AC3E}">
        <p14:creationId xmlns:p14="http://schemas.microsoft.com/office/powerpoint/2010/main" val="73834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522" y="1530340"/>
            <a:ext cx="5922275" cy="399149"/>
          </a:xfrm>
        </p:spPr>
        <p:txBody>
          <a:bodyPr/>
          <a:lstStyle/>
          <a:p>
            <a:r>
              <a:rPr lang="ar-JO" dirty="0"/>
              <a:t>مفهوم السياحة وتطوره</a:t>
            </a:r>
            <a:r>
              <a:rPr lang="en-US" dirty="0"/>
              <a:t>:</a:t>
            </a:r>
          </a:p>
        </p:txBody>
      </p:sp>
      <p:sp>
        <p:nvSpPr>
          <p:cNvPr id="3" name="Subtitle 2"/>
          <p:cNvSpPr>
            <a:spLocks noGrp="1"/>
          </p:cNvSpPr>
          <p:nvPr>
            <p:ph type="subTitle" idx="1"/>
          </p:nvPr>
        </p:nvSpPr>
        <p:spPr>
          <a:xfrm>
            <a:off x="510034" y="2050519"/>
            <a:ext cx="8069239" cy="4776068"/>
          </a:xfrm>
        </p:spPr>
        <p:txBody>
          <a:bodyPr/>
          <a:lstStyle/>
          <a:p>
            <a:pPr marL="342900" indent="-342900" algn="justLow">
              <a:buFont typeface="Arial" panose="020B0604020202020204" pitchFamily="34" charset="0"/>
              <a:buChar char="•"/>
            </a:pPr>
            <a:r>
              <a:rPr lang="ar-JO" dirty="0"/>
              <a:t>الضيافة: تتضمن السياحة توفير خدمات الضيافة للزوار، مثل الفنادق والمطاعم ووسائل النقل والأنشطة الترفيهية، بهدف تلبية احتياجاتهم وتوفير تجربة ممتعة ومريحة.</a:t>
            </a:r>
            <a:endParaRPr lang="en-US" dirty="0"/>
          </a:p>
          <a:p>
            <a:pPr marL="342900" indent="-342900" algn="justLow">
              <a:buFont typeface="Arial" panose="020B0604020202020204" pitchFamily="34" charset="0"/>
              <a:buChar char="•"/>
            </a:pPr>
            <a:r>
              <a:rPr lang="ar-JO" dirty="0"/>
              <a:t>التنمية الاقتصادية: يعد قطاع السياحة مصدراً هاماً للنمو الاقتصادي والتنمية المستدامة، حيث يخلق فرص عمل ويساهم في تحسين الدخل الوطني من خلال الإنفاق السياحي.</a:t>
            </a:r>
          </a:p>
        </p:txBody>
      </p:sp>
    </p:spTree>
    <p:custDataLst>
      <p:tags r:id="rId1"/>
    </p:custDataLst>
    <p:extLst>
      <p:ext uri="{BB962C8B-B14F-4D97-AF65-F5344CB8AC3E}">
        <p14:creationId xmlns:p14="http://schemas.microsoft.com/office/powerpoint/2010/main" val="236749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478" y="1635306"/>
            <a:ext cx="5922275" cy="399149"/>
          </a:xfrm>
        </p:spPr>
        <p:txBody>
          <a:bodyPr/>
          <a:lstStyle/>
          <a:p>
            <a:r>
              <a:rPr lang="ar-JO" dirty="0"/>
              <a:t>السياحة الدينية</a:t>
            </a:r>
            <a:endParaRPr lang="en-US" dirty="0"/>
          </a:p>
        </p:txBody>
      </p:sp>
      <p:sp>
        <p:nvSpPr>
          <p:cNvPr id="3" name="Subtitle 2"/>
          <p:cNvSpPr>
            <a:spLocks noGrp="1"/>
          </p:cNvSpPr>
          <p:nvPr>
            <p:ph type="subTitle" idx="1"/>
          </p:nvPr>
        </p:nvSpPr>
        <p:spPr>
          <a:xfrm>
            <a:off x="650514" y="2154784"/>
            <a:ext cx="8069239" cy="3930554"/>
          </a:xfrm>
        </p:spPr>
        <p:txBody>
          <a:bodyPr/>
          <a:lstStyle/>
          <a:p>
            <a:pPr algn="justLow"/>
            <a:r>
              <a:rPr lang="ar-JO" dirty="0"/>
              <a:t> وتعتبر الأردن وجهة سياحية هامة للسياح المسيحيين، حيث تضم العديد من الأماكن المقدسة والوجهات السياحية المسيحية المهمة. ومن بين هذه الأماكن والوجهات: مثل المغطس، وحبل نيبو، وكنيسة يوحنا المعمدان والعديد من الأماكن التي تقع على خط الحج المسيحي.</a:t>
            </a:r>
            <a:endParaRPr lang="en-US" dirty="0"/>
          </a:p>
        </p:txBody>
      </p:sp>
    </p:spTree>
    <p:custDataLst>
      <p:tags r:id="rId1"/>
    </p:custDataLst>
    <p:extLst>
      <p:ext uri="{BB962C8B-B14F-4D97-AF65-F5344CB8AC3E}">
        <p14:creationId xmlns:p14="http://schemas.microsoft.com/office/powerpoint/2010/main" val="14858805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797" y="1490875"/>
            <a:ext cx="5922275" cy="399149"/>
          </a:xfrm>
        </p:spPr>
        <p:txBody>
          <a:bodyPr/>
          <a:lstStyle/>
          <a:p>
            <a:r>
              <a:rPr lang="ar-JO" dirty="0"/>
              <a:t>السياحة الترفيهية</a:t>
            </a:r>
            <a:endParaRPr lang="en-US" dirty="0"/>
          </a:p>
        </p:txBody>
      </p:sp>
      <p:sp>
        <p:nvSpPr>
          <p:cNvPr id="3" name="Subtitle 2"/>
          <p:cNvSpPr>
            <a:spLocks noGrp="1"/>
          </p:cNvSpPr>
          <p:nvPr>
            <p:ph type="subTitle" idx="1"/>
          </p:nvPr>
        </p:nvSpPr>
        <p:spPr>
          <a:xfrm>
            <a:off x="552763" y="2130583"/>
            <a:ext cx="8069239" cy="3930554"/>
          </a:xfrm>
        </p:spPr>
        <p:txBody>
          <a:bodyPr/>
          <a:lstStyle/>
          <a:p>
            <a:pPr algn="justLow"/>
            <a:r>
              <a:rPr lang="ar-JO" dirty="0"/>
              <a:t>السياحة الترفيهية هي السياحة التي تهدف إلى الترفيه الذاتي وتغيير جو العمل وضغوط الحياة. تشمل السياحة الترفيهية السفر إلى الوجهات السياحية بغرض الترفيه والإستجمام والترويح عن النفس. إنها سياحة الغرض منها الاستمتاع والاسترخاء، وغالباً ما تتضمن الأنشطة الرياضية والثقافية واكتشاف المعالم السياحية وغيرها من الأنشطة الترفيهية. يمكن للسياحة الترفيهية أن تلعب دوراً هاماً في تغيير جو الحياة وتجديد حيويتها من خلال تقديم فرص الإسترخاء والترفيه والهروب من الروتين اليومي والضغوطات النفسية. كما تعمل على زيادة الوعي الثقافي والتثقيفي لدى السياح وتقديم فرصة لتجربة ثقافات وتقاليد مختلفة. بالإضافة إلى أنها تسهم في دعم الاقتصاد المحلي وخلق فرص عمل جديدة من خلال الاستثمارات المختلفة في القطاع السياحي. </a:t>
            </a:r>
            <a:endParaRPr lang="en-US" dirty="0"/>
          </a:p>
        </p:txBody>
      </p:sp>
    </p:spTree>
    <p:custDataLst>
      <p:tags r:id="rId1"/>
    </p:custDataLst>
    <p:extLst>
      <p:ext uri="{BB962C8B-B14F-4D97-AF65-F5344CB8AC3E}">
        <p14:creationId xmlns:p14="http://schemas.microsoft.com/office/powerpoint/2010/main" val="536517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الترفيهية</a:t>
            </a:r>
            <a:endParaRPr lang="en-US" dirty="0"/>
          </a:p>
        </p:txBody>
      </p:sp>
      <p:sp>
        <p:nvSpPr>
          <p:cNvPr id="3" name="Subtitle 2"/>
          <p:cNvSpPr>
            <a:spLocks noGrp="1"/>
          </p:cNvSpPr>
          <p:nvPr>
            <p:ph type="subTitle" idx="1"/>
          </p:nvPr>
        </p:nvSpPr>
        <p:spPr/>
        <p:txBody>
          <a:bodyPr/>
          <a:lstStyle/>
          <a:p>
            <a:pPr algn="justLow"/>
            <a:r>
              <a:rPr lang="ar-JO" dirty="0"/>
              <a:t>وتعد السياحة الترفيهية من الأشكال المهمة للسياحة في الأردن، حيث تعد وجهات السياحة الترفيهية في البلاد متنوعة وتوفر العديد من الفرص للترفيه والاستمتاع. وفيما يلي نظرة عامة عن الأماكن الترفيهية الشهيرة والأنشطة المتاحة في الأردن مثل الحدائق العامة وأماكن التسوق والسينما والمسرح.</a:t>
            </a:r>
            <a:endParaRPr lang="en-US" dirty="0"/>
          </a:p>
        </p:txBody>
      </p:sp>
    </p:spTree>
    <p:custDataLst>
      <p:tags r:id="rId1"/>
    </p:custDataLst>
    <p:extLst>
      <p:ext uri="{BB962C8B-B14F-4D97-AF65-F5344CB8AC3E}">
        <p14:creationId xmlns:p14="http://schemas.microsoft.com/office/powerpoint/2010/main" val="23292710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التعليمية</a:t>
            </a:r>
            <a:endParaRPr lang="en-US" dirty="0"/>
          </a:p>
        </p:txBody>
      </p:sp>
      <p:sp>
        <p:nvSpPr>
          <p:cNvPr id="3" name="Subtitle 2"/>
          <p:cNvSpPr>
            <a:spLocks noGrp="1"/>
          </p:cNvSpPr>
          <p:nvPr>
            <p:ph type="subTitle" idx="1"/>
          </p:nvPr>
        </p:nvSpPr>
        <p:spPr>
          <a:xfrm>
            <a:off x="518580" y="2130582"/>
            <a:ext cx="8069239" cy="3930554"/>
          </a:xfrm>
        </p:spPr>
        <p:txBody>
          <a:bodyPr/>
          <a:lstStyle/>
          <a:p>
            <a:pPr algn="justLow"/>
            <a:r>
              <a:rPr lang="ar-JO" dirty="0"/>
              <a:t>السياحة التعليمية هي نوعٌ من أنواع السياحة التي تهدف إلى توفير فرصٍ للتعلم والاكتساب المعرفي والثقافي خلال السفر واكتشاف الأماكن والمعالم السياحية. تتضمن هذه الرحلات زيارة المتاحف والمواقع التاريخية والثقافية والأماكن الطبيعية، ويتم تنظيمها بشكلٍ يتيح للمشاركين الاستفادة من المعرفة والتعلم بشكلٍ مباشر. تعتبر السياحة التعليمية وسيلةً فعالةً لتوسيع آفاق الأفراد وزيادة معرفتهم بالتاريخ والثقافات المختلفة في جميع أنحاء العالم.</a:t>
            </a:r>
            <a:endParaRPr lang="en-US" dirty="0"/>
          </a:p>
        </p:txBody>
      </p:sp>
    </p:spTree>
    <p:custDataLst>
      <p:tags r:id="rId1"/>
    </p:custDataLst>
    <p:extLst>
      <p:ext uri="{BB962C8B-B14F-4D97-AF65-F5344CB8AC3E}">
        <p14:creationId xmlns:p14="http://schemas.microsoft.com/office/powerpoint/2010/main" val="2685183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التعليمية</a:t>
            </a:r>
            <a:endParaRPr lang="en-US" dirty="0"/>
          </a:p>
        </p:txBody>
      </p:sp>
      <p:sp>
        <p:nvSpPr>
          <p:cNvPr id="3" name="Subtitle 2"/>
          <p:cNvSpPr>
            <a:spLocks noGrp="1"/>
          </p:cNvSpPr>
          <p:nvPr>
            <p:ph type="subTitle" idx="1"/>
          </p:nvPr>
        </p:nvSpPr>
        <p:spPr>
          <a:xfrm>
            <a:off x="518580" y="2130582"/>
            <a:ext cx="8069239" cy="3930554"/>
          </a:xfrm>
        </p:spPr>
        <p:txBody>
          <a:bodyPr/>
          <a:lstStyle/>
          <a:p>
            <a:pPr algn="justLow"/>
            <a:r>
              <a:rPr lang="ar-JO" dirty="0"/>
              <a:t>تُعتبر السياحة التعليمية في الأردن فرصةً قيمةً للزوار للاستفادة من تجارب مثرية تمزج بين التعلم والترفيه. وتضم الأماكن السياحية التعليمية الرئيسية في الأردن مجموعةً متنوعةً من التجارب التعليمية المثرية. حيث تقدم الأردن العديد من الفرص القيمة للتعلم عن التاريخ والثقافة والطبيعة من خلال جامعاتها العديدة، ومراكز التعليم، أو من خلال المواقع الاثرية والتاريخية.</a:t>
            </a:r>
            <a:endParaRPr lang="en-US" dirty="0"/>
          </a:p>
        </p:txBody>
      </p:sp>
    </p:spTree>
    <p:custDataLst>
      <p:tags r:id="rId1"/>
    </p:custDataLst>
    <p:extLst>
      <p:ext uri="{BB962C8B-B14F-4D97-AF65-F5344CB8AC3E}">
        <p14:creationId xmlns:p14="http://schemas.microsoft.com/office/powerpoint/2010/main" val="20376076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التعليمية</a:t>
            </a:r>
            <a:endParaRPr lang="en-US" dirty="0"/>
          </a:p>
        </p:txBody>
      </p:sp>
      <p:sp>
        <p:nvSpPr>
          <p:cNvPr id="3" name="Subtitle 2"/>
          <p:cNvSpPr>
            <a:spLocks noGrp="1"/>
          </p:cNvSpPr>
          <p:nvPr>
            <p:ph type="subTitle" idx="1"/>
          </p:nvPr>
        </p:nvSpPr>
        <p:spPr>
          <a:xfrm>
            <a:off x="527126" y="2267315"/>
            <a:ext cx="8069239" cy="3930554"/>
          </a:xfrm>
        </p:spPr>
        <p:txBody>
          <a:bodyPr/>
          <a:lstStyle/>
          <a:p>
            <a:pPr algn="justLow"/>
            <a:r>
              <a:rPr lang="ar-JO" dirty="0"/>
              <a:t>وتشتمل الأنشطة التعليمية والبرامج المتاحة في هذه المواقع على جولات موجهة، وورش عمل تاريخية وثقافية تفاعلية، ورحلات سيرٍ في الطبيعة، وتجارب غامرة في المواقع الأثرية والتاريخية. فعلى سبيل المثال، يمكن للزوار في البتراء المشاركة في جولات موجهة تثري معلوماتهم التاريخية والثقافية. وفي جرش، توفر الورش الثقافية والتاريخية التفاعلية تجارب تعلم عملية. وبالمثل، في محمية وادي رم الطبيعية، توفر رحلات سيرٍ في الطبيعة وتجارب غامرة في المناظر الصحراوية الساحرة رؤى تعليمية حول البيئة الطبيعية.</a:t>
            </a:r>
            <a:endParaRPr lang="en-US" dirty="0"/>
          </a:p>
        </p:txBody>
      </p:sp>
    </p:spTree>
    <p:custDataLst>
      <p:tags r:id="rId1"/>
    </p:custDataLst>
    <p:extLst>
      <p:ext uri="{BB962C8B-B14F-4D97-AF65-F5344CB8AC3E}">
        <p14:creationId xmlns:p14="http://schemas.microsoft.com/office/powerpoint/2010/main" val="4127648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974" y="1530603"/>
            <a:ext cx="5922275" cy="399149"/>
          </a:xfrm>
        </p:spPr>
        <p:txBody>
          <a:bodyPr/>
          <a:lstStyle/>
          <a:p>
            <a:r>
              <a:rPr lang="ar-JO" dirty="0"/>
              <a:t>السياحة العلاجية</a:t>
            </a:r>
            <a:endParaRPr lang="en-US" dirty="0"/>
          </a:p>
        </p:txBody>
      </p:sp>
      <p:sp>
        <p:nvSpPr>
          <p:cNvPr id="3" name="Subtitle 2"/>
          <p:cNvSpPr>
            <a:spLocks noGrp="1"/>
          </p:cNvSpPr>
          <p:nvPr>
            <p:ph type="subTitle" idx="1"/>
          </p:nvPr>
        </p:nvSpPr>
        <p:spPr>
          <a:xfrm>
            <a:off x="535672" y="2059145"/>
            <a:ext cx="8069239" cy="4095995"/>
          </a:xfrm>
        </p:spPr>
        <p:txBody>
          <a:bodyPr/>
          <a:lstStyle/>
          <a:p>
            <a:pPr algn="justLow"/>
            <a:r>
              <a:rPr lang="ar-JO" dirty="0"/>
              <a:t>السياحة العلاجية، المعروفة أيضًا بالسياحة الطبية، تشير إلى السفر إلى وجهة معينة للحصول على علاج طبي أو رعاية صحية. يمكن أن تشمل هذه الخدمات الجراحات التجميلية، العلاجات الطبيعية، العلاجات السريرية، وغيرها من الخدمات الطبية. وتكون السياحة العلاجية في بعض الأحيان مصاحبة لفترة استجمام أو استرخاء بعد العلاج، حيث يمكن للمرضى ومرافقيهم استكشاف وجهة السفر. تحظى السياحة العلاجية بشعبية متزايدة في العديد من الوجهات حول العالم نظرًا لتوفر الرعاية الصحية عالية الجودة والتكاليف الأقل في بعض الأحيان مقارنة بالدول الأخرى.</a:t>
            </a:r>
            <a:endParaRPr lang="en-US" dirty="0"/>
          </a:p>
        </p:txBody>
      </p:sp>
    </p:spTree>
    <p:custDataLst>
      <p:tags r:id="rId1"/>
    </p:custDataLst>
    <p:extLst>
      <p:ext uri="{BB962C8B-B14F-4D97-AF65-F5344CB8AC3E}">
        <p14:creationId xmlns:p14="http://schemas.microsoft.com/office/powerpoint/2010/main" val="20480022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815" y="1506010"/>
            <a:ext cx="5922275" cy="399149"/>
          </a:xfrm>
        </p:spPr>
        <p:txBody>
          <a:bodyPr/>
          <a:lstStyle/>
          <a:p>
            <a:r>
              <a:rPr lang="ar-JO" dirty="0"/>
              <a:t>السياحة العلاجية</a:t>
            </a:r>
            <a:endParaRPr lang="en-US" dirty="0"/>
          </a:p>
        </p:txBody>
      </p:sp>
      <p:sp>
        <p:nvSpPr>
          <p:cNvPr id="3" name="Subtitle 2"/>
          <p:cNvSpPr>
            <a:spLocks noGrp="1"/>
          </p:cNvSpPr>
          <p:nvPr>
            <p:ph type="subTitle" idx="1"/>
          </p:nvPr>
        </p:nvSpPr>
        <p:spPr>
          <a:xfrm>
            <a:off x="475851" y="2017264"/>
            <a:ext cx="8069239" cy="3676404"/>
          </a:xfrm>
        </p:spPr>
        <p:txBody>
          <a:bodyPr/>
          <a:lstStyle/>
          <a:p>
            <a:pPr algn="justLow"/>
            <a:r>
              <a:rPr lang="ar-JO" dirty="0"/>
              <a:t>أما السياحة العلاجية الطبيعية تعني السفر إلى وجهة معينة بهدف الحصول على علاج طبيعي أو عناية صحية تستند إلى الطبيعة والعناية بالجسم بواسطة الموارد الطبيعية مثل الينابيع المعدنية، الطين، الهواء النقي، والشمس. هذا النوع من العلاج يمكن أن يتضمن الاسترخاء في منتجع صحي، اليوغا، الحمامات الطبية، والمشي في الهواء الطلق. وتعتبر السياحة العلاجية الطبيعية وسيلة شائعة للبحث عن العلاجات البديلة والتخفيف من التوتر والإجهاد عن طريق الاستفادة من فوائد البيئة الطبيعية في الوجهة المختارة.</a:t>
            </a:r>
          </a:p>
        </p:txBody>
      </p:sp>
    </p:spTree>
    <p:custDataLst>
      <p:tags r:id="rId1"/>
    </p:custDataLst>
    <p:extLst>
      <p:ext uri="{BB962C8B-B14F-4D97-AF65-F5344CB8AC3E}">
        <p14:creationId xmlns:p14="http://schemas.microsoft.com/office/powerpoint/2010/main" val="40483903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815" y="1345466"/>
            <a:ext cx="5922275" cy="399149"/>
          </a:xfrm>
        </p:spPr>
        <p:txBody>
          <a:bodyPr/>
          <a:lstStyle/>
          <a:p>
            <a:r>
              <a:rPr lang="ar-JO" dirty="0"/>
              <a:t>السياحة العلاجية</a:t>
            </a:r>
            <a:endParaRPr lang="en-US" dirty="0"/>
          </a:p>
        </p:txBody>
      </p:sp>
      <p:sp>
        <p:nvSpPr>
          <p:cNvPr id="3" name="Subtitle 2"/>
          <p:cNvSpPr>
            <a:spLocks noGrp="1"/>
          </p:cNvSpPr>
          <p:nvPr>
            <p:ph type="subTitle" idx="1"/>
          </p:nvPr>
        </p:nvSpPr>
        <p:spPr>
          <a:xfrm>
            <a:off x="475851" y="1912562"/>
            <a:ext cx="8069239" cy="3781106"/>
          </a:xfrm>
        </p:spPr>
        <p:txBody>
          <a:bodyPr/>
          <a:lstStyle/>
          <a:p>
            <a:pPr algn="justLow"/>
            <a:r>
              <a:rPr lang="ar-JO" dirty="0"/>
              <a:t>تُعتبر السياحة العلاجية في الأردن واحدة من الوجهات الرائدة للبحث عن الرعاية الصحية والعلاجات الطبية عالية الجودة. تتميز الخدمات الطبية المتاحة في الأردن بتنوعها وشمولها، حيث تشمل مجموعة واسعة من العلاجات مثل الجراحات التجميلية، العلاجات الطبيعية، العلاجات السريرية والعديد من الخدمات الطبية الأخرى. بالإضافة إلى ذلك، تشمل هذه الخدمات علاجات في تخصصات مثل جراحات الأعصاب، وجراحات العظام، وعلم القلب، وزراعة الأعضاء.</a:t>
            </a:r>
            <a:endParaRPr lang="en-US" dirty="0"/>
          </a:p>
        </p:txBody>
      </p:sp>
    </p:spTree>
    <p:custDataLst>
      <p:tags r:id="rId1"/>
    </p:custDataLst>
    <p:extLst>
      <p:ext uri="{BB962C8B-B14F-4D97-AF65-F5344CB8AC3E}">
        <p14:creationId xmlns:p14="http://schemas.microsoft.com/office/powerpoint/2010/main" val="34272597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526" y="1413964"/>
            <a:ext cx="5922275" cy="399149"/>
          </a:xfrm>
        </p:spPr>
        <p:txBody>
          <a:bodyPr/>
          <a:lstStyle/>
          <a:p>
            <a:r>
              <a:rPr lang="ar-JO" dirty="0"/>
              <a:t>السياحة العلاجية</a:t>
            </a:r>
            <a:endParaRPr lang="en-US" dirty="0"/>
          </a:p>
        </p:txBody>
      </p:sp>
      <p:sp>
        <p:nvSpPr>
          <p:cNvPr id="3" name="Subtitle 2"/>
          <p:cNvSpPr>
            <a:spLocks noGrp="1"/>
          </p:cNvSpPr>
          <p:nvPr>
            <p:ph type="subTitle" idx="1"/>
          </p:nvPr>
        </p:nvSpPr>
        <p:spPr>
          <a:xfrm>
            <a:off x="492943" y="2028033"/>
            <a:ext cx="8069239" cy="3930554"/>
          </a:xfrm>
        </p:spPr>
        <p:txBody>
          <a:bodyPr/>
          <a:lstStyle/>
          <a:p>
            <a:pPr algn="justLow"/>
            <a:r>
              <a:rPr lang="ar-JO" dirty="0"/>
              <a:t>تقدم الأردن أيضاً خدمات رعاية صحية عالية الجودة حتى بعد اكتمال العلاج، حيث يمكن للزوار الاستفادة من منتجعات ال </a:t>
            </a:r>
            <a:r>
              <a:rPr lang="en-US" dirty="0"/>
              <a:t>spa</a:t>
            </a:r>
            <a:r>
              <a:rPr lang="ar-JO" dirty="0"/>
              <a:t> ومراكز العلاج الطبيعي ومرافق إعادة التأهيل الطبي.</a:t>
            </a:r>
            <a:endParaRPr lang="en-US" dirty="0"/>
          </a:p>
          <a:p>
            <a:pPr algn="justLow"/>
            <a:r>
              <a:rPr lang="ar-JO" dirty="0"/>
              <a:t>من بين المناطق السياحية الرئيسية في الأردن التي تقدم خدمات السياحة العلاجية تتميز البحر الميت بخصائصه العلاجية الطبيعية والمنتجعات الفاخرة. بالإضافة إلى منطقة الحمامات المعدنية وعين ماعين الشهيرة بخدماتها العلاجية والاسترخاء. كما تعتبر أيضاً مدينة عمان العاصمة موطناً لعدة عيادات ومستشفيات متخصصة تقدم مجموعة متنوعة من الخدمات الطبية بدءاً من العلاجات الطبيعية حتى العناية بالأسنان والجراحات التجميلية. وتعد السياحة العلاجية في الأردن خيارًا شائعاً للبحث عن العلاجات البديلة والتخفيف من التوتر والإجهاد من خلال استغلال فوائد البيئة الطبيعية في الوجهة المختارة.</a:t>
            </a:r>
            <a:endParaRPr lang="en-US" dirty="0"/>
          </a:p>
        </p:txBody>
      </p:sp>
    </p:spTree>
    <p:custDataLst>
      <p:tags r:id="rId1"/>
    </p:custDataLst>
    <p:extLst>
      <p:ext uri="{BB962C8B-B14F-4D97-AF65-F5344CB8AC3E}">
        <p14:creationId xmlns:p14="http://schemas.microsoft.com/office/powerpoint/2010/main" val="394005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مفهوم السياحة وتطوره</a:t>
            </a:r>
            <a:r>
              <a:rPr lang="en-US" dirty="0"/>
              <a:t>:</a:t>
            </a:r>
          </a:p>
        </p:txBody>
      </p:sp>
      <p:sp>
        <p:nvSpPr>
          <p:cNvPr id="3" name="Subtitle 2"/>
          <p:cNvSpPr>
            <a:spLocks noGrp="1"/>
          </p:cNvSpPr>
          <p:nvPr>
            <p:ph type="subTitle" idx="1"/>
          </p:nvPr>
        </p:nvSpPr>
        <p:spPr/>
        <p:txBody>
          <a:bodyPr/>
          <a:lstStyle/>
          <a:p>
            <a:pPr marL="342900" indent="-342900" algn="justLow">
              <a:buFont typeface="Arial" panose="020B0604020202020204" pitchFamily="34" charset="0"/>
              <a:buChar char="•"/>
            </a:pPr>
            <a:r>
              <a:rPr lang="ar-JO" dirty="0"/>
              <a:t>التعليم والثقافة: يساهم السفر والسياحة في تعزيز التعلم والتفاعل الثقافي بين الثقافات المختلفة، حيث يتاح للأفراد فرصة لاكتشاف التراث الثقافي والتاريخي للمجتمعات المختلفة.</a:t>
            </a:r>
            <a:endParaRPr lang="en-US" dirty="0"/>
          </a:p>
          <a:p>
            <a:pPr marL="342900" indent="-342900" algn="justLow">
              <a:buFont typeface="Arial" panose="020B0604020202020204" pitchFamily="34" charset="0"/>
              <a:buChar char="•"/>
            </a:pPr>
            <a:r>
              <a:rPr lang="ar-JO" dirty="0"/>
              <a:t>الاستكشاف والمغامرة: تعتبر السياحة فرصة للاستكشاف والمغامرة، حيث يمكن للأشخاص اكتشاف وجهات جديدة واستكشاف المناظر الطبيعية الخلابة وممارسة أنشطة مثل رحلات التسلق وركوب الأمواج والتزلج على الجليد.</a:t>
            </a:r>
            <a:endParaRPr lang="en-US" dirty="0"/>
          </a:p>
          <a:p>
            <a:pPr algn="justLow"/>
            <a:r>
              <a:rPr lang="ar-JO" dirty="0"/>
              <a:t>يركز مفهوم السياحة على حركة الأشخاص خارج مناطق إقامتهم العادية إلى أماكن جديدة لأغراض شخصية أو تجارية، وتشمل جميع الأنشطة التي يقوم بها الزوار أثناء إقامتهم في تلك الوجهات.</a:t>
            </a:r>
            <a:endParaRPr lang="en-US" dirty="0"/>
          </a:p>
        </p:txBody>
      </p:sp>
    </p:spTree>
    <p:custDataLst>
      <p:tags r:id="rId1"/>
    </p:custDataLst>
    <p:extLst>
      <p:ext uri="{BB962C8B-B14F-4D97-AF65-F5344CB8AC3E}">
        <p14:creationId xmlns:p14="http://schemas.microsoft.com/office/powerpoint/2010/main" val="18213601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a:xfrm>
            <a:off x="569855" y="2113491"/>
            <a:ext cx="8069239" cy="3930554"/>
          </a:xfrm>
        </p:spPr>
        <p:txBody>
          <a:bodyPr/>
          <a:lstStyle/>
          <a:p>
            <a:pPr algn="justLow"/>
            <a:r>
              <a:rPr lang="ar-JO" dirty="0"/>
              <a:t>السياحة البيئية هي نوع من أنواع السياحة التي تهدف إلى حماية البيئة الطبيعية وتعزيز التنوع البيولوجي، وتشجيع التوازن بين تجربة السياح والحفاظ على الموارد الطبيعية. تهدف السياحة البيئية إلى تعزيز الوعي بأهمية الحفاظ على البيئة والتنمية المستدامة وتشجيع السلوك البيئي المسؤول لدى السياح والمجتمعات المحلية. يتضمن ذلك القيام بأنشطة سياحية تحترم البيئة مثل مشاهدة الحياة البرية، ورحلات الاستكشاف البيئي، والاقتراب من الثقافات المحلية بشكل مسؤول، ودعم الاقتصاد المحلي. تعتبر السياحة البيئية وسيلة مهمة للمحافظة على البيئة والمساهمة في حمايتها للأجيال الحالية والمستقبلية.</a:t>
            </a:r>
            <a:endParaRPr lang="en-US" dirty="0"/>
          </a:p>
        </p:txBody>
      </p:sp>
    </p:spTree>
    <p:custDataLst>
      <p:tags r:id="rId1"/>
    </p:custDataLst>
    <p:extLst>
      <p:ext uri="{BB962C8B-B14F-4D97-AF65-F5344CB8AC3E}">
        <p14:creationId xmlns:p14="http://schemas.microsoft.com/office/powerpoint/2010/main" val="2691707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a:xfrm>
            <a:off x="569855" y="2149887"/>
            <a:ext cx="8069239" cy="3894158"/>
          </a:xfrm>
        </p:spPr>
        <p:txBody>
          <a:bodyPr/>
          <a:lstStyle/>
          <a:p>
            <a:pPr algn="justLow"/>
            <a:r>
              <a:rPr lang="ar-JO" dirty="0"/>
              <a:t>السياحة البيئية تحمل أهمية كبيرة على الصعيدين البيئي والاقتصادي. من الناحية البيئية، تعمل على حماية الموارد الطبيعية والحياة البرية، وتشجع على المحافظة على التنوع البيولوجي والاستدامة البيئية. كما تساهم في توعية السياح حول أهمية المحافظة على البيئة، وتعزز الممارسات السياحية المستدامة.</a:t>
            </a:r>
            <a:endParaRPr lang="en-US" dirty="0"/>
          </a:p>
        </p:txBody>
      </p:sp>
    </p:spTree>
    <p:custDataLst>
      <p:tags r:id="rId1"/>
    </p:custDataLst>
    <p:extLst>
      <p:ext uri="{BB962C8B-B14F-4D97-AF65-F5344CB8AC3E}">
        <p14:creationId xmlns:p14="http://schemas.microsoft.com/office/powerpoint/2010/main" val="35282986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p:txBody>
          <a:bodyPr/>
          <a:lstStyle/>
          <a:p>
            <a:pPr algn="justLow"/>
            <a:r>
              <a:rPr lang="ar-JO" dirty="0"/>
              <a:t>من الناحية الاقتصادية، تقوم السياحة البيئية بتعزيز التنمية المحلية وخلق فرص العمل في المجتمعات المحلية. كما تعمل على تعزيز الوعي البيئي وجذب الاستثمارات في المناطق الطبيعية، مما يساهم في تحسين البنية التحتية وتعزيز اقتصاد السياحة في تلك المناطق.</a:t>
            </a:r>
            <a:endParaRPr lang="en-US" dirty="0"/>
          </a:p>
          <a:p>
            <a:pPr algn="justLow"/>
            <a:r>
              <a:rPr lang="ar-JO" dirty="0"/>
              <a:t>بشكل عام، ​تعتبر السياحة البيئية أداة فعالة للمحافظة على البيئة وتعزيز التنمية المستدامة، وهي تساهم في رفع مستوى الوعي البيئي والاجتماعي وتعزز التفاهم الثقافي والتنوع في العالم.</a:t>
            </a:r>
            <a:endParaRPr lang="en-US" dirty="0"/>
          </a:p>
        </p:txBody>
      </p:sp>
    </p:spTree>
    <p:custDataLst>
      <p:tags r:id="rId1"/>
    </p:custDataLst>
    <p:extLst>
      <p:ext uri="{BB962C8B-B14F-4D97-AF65-F5344CB8AC3E}">
        <p14:creationId xmlns:p14="http://schemas.microsoft.com/office/powerpoint/2010/main" val="17328289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a:xfrm>
            <a:off x="535672" y="2198949"/>
            <a:ext cx="8069239" cy="3930554"/>
          </a:xfrm>
        </p:spPr>
        <p:txBody>
          <a:bodyPr/>
          <a:lstStyle/>
          <a:p>
            <a:pPr algn="justLow"/>
            <a:r>
              <a:rPr lang="ar-JO" dirty="0"/>
              <a:t>تتوفر العديد من الأنشطة السياحية البيئية في الأردن التي يمكن للزوار الاستمتاع بها. تشمل هذه الأنشطة مراقبة الحياة البرية، استكشاف البيئات الطبيعية، مراقبة الطيور، رحلات المشي، التصوير الفوتوغرافي، مراقبة الطيور، السياحة المغامرة، والاستكشاف الصديق للبيئة. تقدم المعالم الطبيعية المتنوعة في الأردن، مثل البحر الميت ووادي رم، فرصًا للسياح البيئيين للانغماس في المناظر الطبيعية الرائعة والنظم البيئية الفريدة، مع تعزيز الوعي البيئي والممارسات المستدامة.</a:t>
            </a:r>
            <a:endParaRPr lang="en-US" dirty="0"/>
          </a:p>
        </p:txBody>
      </p:sp>
    </p:spTree>
    <p:custDataLst>
      <p:tags r:id="rId1"/>
    </p:custDataLst>
    <p:extLst>
      <p:ext uri="{BB962C8B-B14F-4D97-AF65-F5344CB8AC3E}">
        <p14:creationId xmlns:p14="http://schemas.microsoft.com/office/powerpoint/2010/main" val="11116774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a:xfrm>
            <a:off x="535672" y="2198949"/>
            <a:ext cx="8069239" cy="3930554"/>
          </a:xfrm>
        </p:spPr>
        <p:txBody>
          <a:bodyPr/>
          <a:lstStyle/>
          <a:p>
            <a:pPr algn="justLow"/>
            <a:r>
              <a:rPr lang="ar-JO" dirty="0"/>
              <a:t>تعتبر الأردن من الدول التي تتميز بتنوع بيئي وطبيعي متنوع، حيث توجد الكثير من المحميات البيئية والطبيعية في الأردن‎</a:t>
            </a:r>
            <a:r>
              <a:rPr lang="en-US" dirty="0"/>
              <a:t>. </a:t>
            </a:r>
            <a:r>
              <a:rPr lang="ar-JO" dirty="0"/>
              <a:t>تضم المحميات الطبيعية في الأردن العديد من المعالم الطبيعية المشهورة . كما ​تعمل هذه المحميات على الحفاظ على التنوع البيولوجي والبيئي في الأردن، وتعد مراكز هامة للسياحة البيئية والاستكشاف. </a:t>
            </a:r>
            <a:endParaRPr lang="en-US" dirty="0"/>
          </a:p>
        </p:txBody>
      </p:sp>
    </p:spTree>
    <p:custDataLst>
      <p:tags r:id="rId1"/>
    </p:custDataLst>
    <p:extLst>
      <p:ext uri="{BB962C8B-B14F-4D97-AF65-F5344CB8AC3E}">
        <p14:creationId xmlns:p14="http://schemas.microsoft.com/office/powerpoint/2010/main" val="4229223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p:txBody>
          <a:bodyPr/>
          <a:lstStyle/>
          <a:p>
            <a:pPr algn="justLow"/>
            <a:r>
              <a:rPr lang="ar-JO" dirty="0"/>
              <a:t>كما توفر هذه المحميات فرصاً للسياح للاستمتاع بالمشاهد الطبيعية الخلابة والممارسات البيئية المستدامة. وتشجع هذه المحميات السياح على التفاعل مع البيئة والتعرف على الثقافات المحلية بشكل مسؤول، مما يعزز الوعي البيئي والحفاظ على الموارد الطبيعية في الأردن. وتتميز الأردن بمحميات طبيعية متنوعة وجميلة تعكس ثراء التنوع البيولوجي والحيوي في البلاد. يهدف تأسيس هذه المحميات إلى حماية الحياة البرية المتنوعة والحفاظ على البيئات الطبيعية الهامة. </a:t>
            </a:r>
          </a:p>
          <a:p>
            <a:pPr algn="justLow"/>
            <a:r>
              <a:rPr lang="ar-JO" dirty="0"/>
              <a:t>من بين هذه المحميات يمكن زيارة:</a:t>
            </a:r>
            <a:endParaRPr lang="en-US" dirty="0"/>
          </a:p>
          <a:p>
            <a:pPr marL="342900" indent="-342900" algn="justLow">
              <a:buFont typeface="Arial" panose="020B0604020202020204" pitchFamily="34" charset="0"/>
              <a:buChar char="•"/>
            </a:pPr>
            <a:r>
              <a:rPr lang="ar-JO" dirty="0"/>
              <a:t>محمية غابات عجلون: وتقع في محافظة عجلون، حيث يمكن للزوار الاستمتاع بالمشي لمسافات طويلة وركوب الخيل ومشاهدة الحياة البرية المتنوعة.</a:t>
            </a:r>
            <a:endParaRPr lang="en-US" dirty="0"/>
          </a:p>
        </p:txBody>
      </p:sp>
    </p:spTree>
    <p:custDataLst>
      <p:tags r:id="rId1"/>
    </p:custDataLst>
    <p:extLst>
      <p:ext uri="{BB962C8B-B14F-4D97-AF65-F5344CB8AC3E}">
        <p14:creationId xmlns:p14="http://schemas.microsoft.com/office/powerpoint/2010/main" val="32401039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البيئية</a:t>
            </a:r>
            <a:endParaRPr lang="en-US" dirty="0"/>
          </a:p>
        </p:txBody>
      </p:sp>
      <p:sp>
        <p:nvSpPr>
          <p:cNvPr id="3" name="Subtitle 2"/>
          <p:cNvSpPr>
            <a:spLocks noGrp="1"/>
          </p:cNvSpPr>
          <p:nvPr>
            <p:ph type="subTitle" idx="1"/>
          </p:nvPr>
        </p:nvSpPr>
        <p:spPr/>
        <p:txBody>
          <a:bodyPr/>
          <a:lstStyle/>
          <a:p>
            <a:pPr marL="342900" indent="-342900" algn="justLow">
              <a:buFont typeface="Arial" panose="020B0604020202020204" pitchFamily="34" charset="0"/>
              <a:buChar char="•"/>
            </a:pPr>
            <a:r>
              <a:rPr lang="ar-JO" dirty="0"/>
              <a:t>محمية الشومري: تقع في منطقة الأزرق، وتعتبر موطناً للحياة البرية النادرة التي تشمل الظبي العربي والنعام الأسود.</a:t>
            </a:r>
            <a:endParaRPr lang="en-US" dirty="0"/>
          </a:p>
          <a:p>
            <a:pPr marL="342900" indent="-342900" algn="justLow">
              <a:buFont typeface="Arial" panose="020B0604020202020204" pitchFamily="34" charset="0"/>
              <a:buChar char="•"/>
            </a:pPr>
            <a:r>
              <a:rPr lang="ar-JO" dirty="0"/>
              <a:t>محمية فيفا الطبيعية: وتقع في منطقة فيفا، وتشتهر بالمشاهد الطبيعية الخلابة وتنوع الحياة البرية.</a:t>
            </a:r>
            <a:endParaRPr lang="en-US" dirty="0"/>
          </a:p>
          <a:p>
            <a:pPr marL="342900" indent="-342900" algn="justLow">
              <a:buFont typeface="Arial" panose="020B0604020202020204" pitchFamily="34" charset="0"/>
              <a:buChar char="•"/>
            </a:pPr>
            <a:r>
              <a:rPr lang="ar-JO" dirty="0"/>
              <a:t>هذه المحميات الطبيعية توفر للزوار فرصة فريدة للاستمتاع بالطبيعة ومراقبة الكائنات الحية بأمان وسلامة.</a:t>
            </a:r>
            <a:endParaRPr lang="en-US" dirty="0"/>
          </a:p>
        </p:txBody>
      </p:sp>
    </p:spTree>
    <p:custDataLst>
      <p:tags r:id="rId1"/>
    </p:custDataLst>
    <p:extLst>
      <p:ext uri="{BB962C8B-B14F-4D97-AF65-F5344CB8AC3E}">
        <p14:creationId xmlns:p14="http://schemas.microsoft.com/office/powerpoint/2010/main" val="26553994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الريفية</a:t>
            </a:r>
            <a:endParaRPr lang="en-US" dirty="0"/>
          </a:p>
        </p:txBody>
      </p:sp>
      <p:sp>
        <p:nvSpPr>
          <p:cNvPr id="3" name="Subtitle 2"/>
          <p:cNvSpPr>
            <a:spLocks noGrp="1"/>
          </p:cNvSpPr>
          <p:nvPr>
            <p:ph type="subTitle" idx="1"/>
          </p:nvPr>
        </p:nvSpPr>
        <p:spPr/>
        <p:txBody>
          <a:bodyPr/>
          <a:lstStyle/>
          <a:p>
            <a:pPr algn="justLow"/>
            <a:r>
              <a:rPr lang="ar-JO" dirty="0"/>
              <a:t>السياحة الريفية هي شكل من أشكال السياحة التي تهدف إلى تجربة الحياة في الأماكن الطبيعية غير الحضرية، وتجاوز الزيارات التقليدية للمدن والمناطق السياحية الشهيرة. تعتمد السياحة الريفية غالبًا على الاستمتاع بالطبيعة والزراعة، وتتضمن زيارة القرى الريفية، الأكواخ، والإقامة مع العائلات في تلك المناطق، بالإضافة إلى زيارة المزارع والنزل البيئية. </a:t>
            </a:r>
            <a:endParaRPr lang="en-US" dirty="0"/>
          </a:p>
        </p:txBody>
      </p:sp>
    </p:spTree>
    <p:custDataLst>
      <p:tags r:id="rId1"/>
    </p:custDataLst>
    <p:extLst>
      <p:ext uri="{BB962C8B-B14F-4D97-AF65-F5344CB8AC3E}">
        <p14:creationId xmlns:p14="http://schemas.microsoft.com/office/powerpoint/2010/main" val="37453802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a:t>السياحة الريفية</a:t>
            </a:r>
            <a:endParaRPr lang="en-US" dirty="0"/>
          </a:p>
        </p:txBody>
      </p:sp>
      <p:sp>
        <p:nvSpPr>
          <p:cNvPr id="3" name="Subtitle 2"/>
          <p:cNvSpPr>
            <a:spLocks noGrp="1"/>
          </p:cNvSpPr>
          <p:nvPr>
            <p:ph type="subTitle" idx="1"/>
          </p:nvPr>
        </p:nvSpPr>
        <p:spPr/>
        <p:txBody>
          <a:bodyPr/>
          <a:lstStyle/>
          <a:p>
            <a:pPr algn="justLow"/>
            <a:r>
              <a:rPr lang="ar-JO" dirty="0"/>
              <a:t>بشكل عام أن السياحة الريفية تقدم تجربة أكثر أصالة من السياحة في المدن. حيث تمكن السياح من التفاعل مع الطبيعة والثقافة المحلية بشكل أكبر، والاستمتاع بتجارب فريدة تختلف عن تجارب الحياة اليومية في المدن. كما أن الإقامة في الأماكن الريفية غالبًا ما توفر فرصة للتفاعل مع المجتمع المحلي واستكشاف طرق الحياة التقليدية، مما يضيف للتجربة نكهة خاصة من الأصالة والتنوع الثقافي.</a:t>
            </a:r>
            <a:endParaRPr lang="en-US" dirty="0"/>
          </a:p>
        </p:txBody>
      </p:sp>
    </p:spTree>
    <p:custDataLst>
      <p:tags r:id="rId1"/>
    </p:custDataLst>
    <p:extLst>
      <p:ext uri="{BB962C8B-B14F-4D97-AF65-F5344CB8AC3E}">
        <p14:creationId xmlns:p14="http://schemas.microsoft.com/office/powerpoint/2010/main" val="2126080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162" y="1345591"/>
            <a:ext cx="5922275" cy="399149"/>
          </a:xfrm>
        </p:spPr>
        <p:txBody>
          <a:bodyPr/>
          <a:lstStyle/>
          <a:p>
            <a:r>
              <a:rPr lang="ar-JO" dirty="0"/>
              <a:t>السياحة الريفية</a:t>
            </a:r>
            <a:endParaRPr lang="en-US" dirty="0"/>
          </a:p>
        </p:txBody>
      </p:sp>
      <p:sp>
        <p:nvSpPr>
          <p:cNvPr id="3" name="Subtitle 2"/>
          <p:cNvSpPr>
            <a:spLocks noGrp="1"/>
          </p:cNvSpPr>
          <p:nvPr>
            <p:ph type="subTitle" idx="1"/>
          </p:nvPr>
        </p:nvSpPr>
        <p:spPr>
          <a:xfrm>
            <a:off x="475851" y="2036578"/>
            <a:ext cx="8069239" cy="3930554"/>
          </a:xfrm>
        </p:spPr>
        <p:txBody>
          <a:bodyPr/>
          <a:lstStyle/>
          <a:p>
            <a:pPr algn="justLow"/>
            <a:r>
              <a:rPr lang="ar-JO" dirty="0"/>
              <a:t>تشمل الأنشطة الشائعة في السياحة الريفية مجموعة متنوعة من الأنشطة التي تسمح للزوار بالاستمتاع بالحياة في الأماكن الطبيعية غير الحضرية وتجربة الثقافة المحلية بشكل مباشر. ومن هذه الأنشطة:</a:t>
            </a:r>
            <a:endParaRPr lang="en-US" dirty="0"/>
          </a:p>
          <a:p>
            <a:pPr marL="342900" indent="-342900" algn="justLow">
              <a:buFont typeface="Arial" panose="020B0604020202020204" pitchFamily="34" charset="0"/>
              <a:buChar char="•"/>
            </a:pPr>
            <a:r>
              <a:rPr lang="ar-JO" dirty="0"/>
              <a:t>المشي وركوب الدراجات: استكشاف المناظر الطبيعية والمسارات في الريف من خلال المشي أو ركوب الدراجات.</a:t>
            </a:r>
            <a:endParaRPr lang="en-US" dirty="0"/>
          </a:p>
          <a:p>
            <a:pPr marL="342900" indent="-342900" algn="justLow">
              <a:buFont typeface="Arial" panose="020B0604020202020204" pitchFamily="34" charset="0"/>
              <a:buChar char="•"/>
            </a:pPr>
            <a:r>
              <a:rPr lang="ar-JO" dirty="0"/>
              <a:t>زيارة المزارع: فرصة لرؤية كيفية زراعة المحاصيل وتربية الماشية في المزارع المحلية.</a:t>
            </a:r>
            <a:endParaRPr lang="en-US" dirty="0"/>
          </a:p>
          <a:p>
            <a:pPr marL="342900" indent="-342900" algn="justLow">
              <a:buFont typeface="Arial" panose="020B0604020202020204" pitchFamily="34" charset="0"/>
              <a:buChar char="•"/>
            </a:pPr>
            <a:r>
              <a:rPr lang="ar-JO" dirty="0"/>
              <a:t>التجديف وركوب الزوارق: استكشاف الأنهار والبحيرات في المناطق الريفية من خلال التجديف وركوب الزوارق.</a:t>
            </a:r>
            <a:endParaRPr lang="en-US" dirty="0"/>
          </a:p>
          <a:p>
            <a:pPr marL="342900" indent="-342900" algn="justLow">
              <a:buFont typeface="Arial" panose="020B0604020202020204" pitchFamily="34" charset="0"/>
              <a:buChar char="•"/>
            </a:pPr>
            <a:r>
              <a:rPr lang="ar-JO" dirty="0"/>
              <a:t>تذوق الطعام المحلي: تجربة المأكولات والأطعمة التقليدية المحلية التي تعكس التراث الغذائي في المناطق الريفية.</a:t>
            </a:r>
            <a:endParaRPr lang="en-US" dirty="0"/>
          </a:p>
        </p:txBody>
      </p:sp>
    </p:spTree>
    <p:custDataLst>
      <p:tags r:id="rId1"/>
    </p:custDataLst>
    <p:extLst>
      <p:ext uri="{BB962C8B-B14F-4D97-AF65-F5344CB8AC3E}">
        <p14:creationId xmlns:p14="http://schemas.microsoft.com/office/powerpoint/2010/main" val="589107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oY4nRvJ3"/>
  <p:tag name="ARTICULATE_PROJECT_OPEN" val="0"/>
  <p:tag name="ARTICULATE_SLIDE_COUNT" val="2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15650</TotalTime>
  <Words>16764</Words>
  <Application>Microsoft Office PowerPoint</Application>
  <PresentationFormat>On-screen Show (4:3)</PresentationFormat>
  <Paragraphs>719</Paragraphs>
  <Slides>219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219</vt:i4>
      </vt:variant>
    </vt:vector>
  </HeadingPairs>
  <TitlesOfParts>
    <vt:vector size="223" baseType="lpstr">
      <vt:lpstr>Arial</vt:lpstr>
      <vt:lpstr>Calibri</vt:lpstr>
      <vt:lpstr>Wingdings</vt:lpstr>
      <vt:lpstr>Office Theme</vt:lpstr>
      <vt:lpstr>PowerPoint Presentation</vt:lpstr>
      <vt:lpstr>الوحدة الأولى:  السياحة</vt:lpstr>
      <vt:lpstr>PowerPoint Presentation</vt:lpstr>
      <vt:lpstr>مفهوم السياحة وتطوره:</vt:lpstr>
      <vt:lpstr>مفهوم السياحة وتطوره:</vt:lpstr>
      <vt:lpstr>مفهوم السياحة وتطوره:</vt:lpstr>
      <vt:lpstr>مفهوم السياحة وتطوره:</vt:lpstr>
      <vt:lpstr>مفهوم السياحة وتطوره:</vt:lpstr>
      <vt:lpstr>مفهوم السياحة وتطوره:</vt:lpstr>
      <vt:lpstr>مفهوم السياحة وتطوره:</vt:lpstr>
      <vt:lpstr>مفهوم السياحة وتطوره:</vt:lpstr>
      <vt:lpstr>مفهوم السياحة وتطوره:</vt:lpstr>
      <vt:lpstr>مفهوم السياحة وتطوره:</vt:lpstr>
      <vt:lpstr>التطور التاريخي للسياحة</vt:lpstr>
      <vt:lpstr>التطور التاريخي للسياحة</vt:lpstr>
      <vt:lpstr>التطور التاريخي للسياحة </vt:lpstr>
      <vt:lpstr>التطور التاريخي للسياحة </vt:lpstr>
      <vt:lpstr>التطور التاريخي للسياحة</vt:lpstr>
      <vt:lpstr>التطور التاريخي للسياحة</vt:lpstr>
      <vt:lpstr>التطور التاريخي للسياحة</vt:lpstr>
      <vt:lpstr>من هو السائح والزائر والمتنزه</vt:lpstr>
      <vt:lpstr>من هو السائح والزائر والمتنزه</vt:lpstr>
      <vt:lpstr>من هو السائح والزائر والمتنزه</vt:lpstr>
      <vt:lpstr>من هو السائح والزائر والمتنزه</vt:lpstr>
      <vt:lpstr>من هو السائح والزائر والمتنزه</vt:lpstr>
      <vt:lpstr>من هو السائح والزائر والمتنزه</vt:lpstr>
      <vt:lpstr>من هو السائح والزائر والمتنزه</vt:lpstr>
      <vt:lpstr>الوحدة الثانية:  القطاعات الرئيسة لصناعة السياحة</vt:lpstr>
      <vt:lpstr>PowerPoint Presentation</vt:lpstr>
      <vt:lpstr>القطاعات الأساسية في صناعة السياحة</vt:lpstr>
      <vt:lpstr>القطاعات الأساسية في صناعة السياحة</vt:lpstr>
      <vt:lpstr>القطاعات الأساسية في صناعة السياحة</vt:lpstr>
      <vt:lpstr>القطاعات الأساسية في صناعة السياحة</vt:lpstr>
      <vt:lpstr>القطاعات الأساسية في صناعة السياحة </vt:lpstr>
      <vt:lpstr>القطاعات الأساسية في صناعة السياحة </vt:lpstr>
      <vt:lpstr>القطاعات الأساسية في صناعة السياحة</vt:lpstr>
      <vt:lpstr>القطاعات الأساسية في صناعة السياحة</vt:lpstr>
      <vt:lpstr>القطاعات الأساسية في صناعة السياحة</vt:lpstr>
      <vt:lpstr>القطاعات الأساسية في صناعة السياحة</vt:lpstr>
      <vt:lpstr>القطاعات الأساسية في صناعة السياحة</vt:lpstr>
      <vt:lpstr>القطاعات الأساسية في صناعة السياحة</vt:lpstr>
      <vt:lpstr>القطاعات الأساسية في صناعة السياحة</vt:lpstr>
      <vt:lpstr>الوحدة الثالثة:   السياحة في دول العالم النامية</vt:lpstr>
      <vt:lpstr>PowerPoint Presentation</vt:lpstr>
      <vt:lpstr>PowerPoint Presentation</vt:lpstr>
      <vt:lpstr>ما هي الدولة النامية </vt:lpstr>
      <vt:lpstr>ما هي الدولة النامية </vt:lpstr>
      <vt:lpstr>ما هي الدولة النامية</vt:lpstr>
      <vt:lpstr>ما هي الدولة النامية</vt:lpstr>
      <vt:lpstr>تأثير السياحة على دولة نامية</vt:lpstr>
      <vt:lpstr>تأثير السياحة على دولة نامية</vt:lpstr>
      <vt:lpstr>تأثير السياحة على دولة نامية</vt:lpstr>
      <vt:lpstr>تأثير السياحة على دولة نامية</vt:lpstr>
      <vt:lpstr>تأثير السياحة على دولة نامية </vt:lpstr>
      <vt:lpstr>الوحدة الرابعة:  السياحة في الأردن </vt:lpstr>
      <vt:lpstr>نقاط التحول في السياحة الأردنية </vt:lpstr>
      <vt:lpstr>نقاط التحول في السياحة الأردنية </vt:lpstr>
      <vt:lpstr>نقاط التحول في السياحة الأردنية </vt:lpstr>
      <vt:lpstr>نقاط التحول في السياحة الأردنية </vt:lpstr>
      <vt:lpstr>نقاط التحول في السياحة الأردنية </vt:lpstr>
      <vt:lpstr>نقاط التحول في السياحة الأردنية </vt:lpstr>
      <vt:lpstr>وزاره الآثار والسياحة </vt:lpstr>
      <vt:lpstr>وزاره الآثار والسياحة  </vt:lpstr>
      <vt:lpstr>وزاره الآثار والسياحة  </vt:lpstr>
      <vt:lpstr>وزاره الآثار والسياحة </vt:lpstr>
      <vt:lpstr>هيئة تنشيط السياحة</vt:lpstr>
      <vt:lpstr>هيئة تنشيط السياحة</vt:lpstr>
      <vt:lpstr>هيئة تنشيط السياحة</vt:lpstr>
      <vt:lpstr>الوحدة الخامسة:   أهم انواع السياحة في الأردن </vt:lpstr>
      <vt:lpstr>PowerPoint Presentation</vt:lpstr>
      <vt:lpstr>السياحة الثقافية </vt:lpstr>
      <vt:lpstr>السياحة الثقافية </vt:lpstr>
      <vt:lpstr>السياحة الثقافية</vt:lpstr>
      <vt:lpstr>السياحة الثقافية</vt:lpstr>
      <vt:lpstr>السياحة الثقافية</vt:lpstr>
      <vt:lpstr>السياحة الثقافية</vt:lpstr>
      <vt:lpstr>السياحة الدينية</vt:lpstr>
      <vt:lpstr>السياحة الدينية</vt:lpstr>
      <vt:lpstr>السياحة الدينية</vt:lpstr>
      <vt:lpstr>السياحة الدينية</vt:lpstr>
      <vt:lpstr>السياحة الترفيهية</vt:lpstr>
      <vt:lpstr>السياحة الترفيهية</vt:lpstr>
      <vt:lpstr>السياحة التعليمية</vt:lpstr>
      <vt:lpstr>السياحة التعليمية</vt:lpstr>
      <vt:lpstr>السياحة التعليمية</vt:lpstr>
      <vt:lpstr>السياحة العلاجية</vt:lpstr>
      <vt:lpstr>السياحة العلاجية</vt:lpstr>
      <vt:lpstr>السياحة العلاجية</vt:lpstr>
      <vt:lpstr>السياحة العلاجية</vt:lpstr>
      <vt:lpstr>السياحة البيئية</vt:lpstr>
      <vt:lpstr>السياحة البيئية</vt:lpstr>
      <vt:lpstr>السياحة البيئية</vt:lpstr>
      <vt:lpstr>السياحة البيئية</vt:lpstr>
      <vt:lpstr>السياحة البيئية</vt:lpstr>
      <vt:lpstr>السياحة البيئية</vt:lpstr>
      <vt:lpstr>السياحة البيئية</vt:lpstr>
      <vt:lpstr>السياحة الريفية</vt:lpstr>
      <vt:lpstr>السياحة الريفية</vt:lpstr>
      <vt:lpstr>السياحة الريفية</vt:lpstr>
      <vt:lpstr>السياحة الريفية</vt:lpstr>
      <vt:lpstr>السياحة الريفية</vt:lpstr>
      <vt:lpstr>سياحة المغامرات</vt:lpstr>
      <vt:lpstr>سياحة المغامرات</vt:lpstr>
      <vt:lpstr>سياحة المغامرات</vt:lpstr>
      <vt:lpstr>سياحة المغامرات</vt:lpstr>
      <vt:lpstr>سياحة المغامرات</vt:lpstr>
      <vt:lpstr>سياحة المؤتمرات</vt:lpstr>
      <vt:lpstr>سياحة المؤتمرات</vt:lpstr>
      <vt:lpstr>سياحة المؤتمرات</vt:lpstr>
      <vt:lpstr>سياحة المؤتمرات</vt:lpstr>
      <vt:lpstr>سياحة المؤتمرات</vt:lpstr>
      <vt:lpstr>الوحدة السادسة:   الاستراتجيات السياحية في الأردن </vt:lpstr>
      <vt:lpstr>PowerPoint Presentation</vt:lpstr>
      <vt:lpstr>PowerPoint Presentation</vt:lpstr>
      <vt:lpstr>الاستراتيجية الوطنية للسياحة</vt:lpstr>
      <vt:lpstr>الاستراتيجية الوطنية للسياحة</vt:lpstr>
      <vt:lpstr>الاستراتيجية الوطنية للسياحة </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الاستراتيجية الوطنية للسياحة</vt:lpstr>
      <vt:lpstr>خطة العمل للنمو الأخضر</vt:lpstr>
      <vt:lpstr>خطة العمل للنمو الأخضر</vt:lpstr>
      <vt:lpstr>خطة العمل للنمو الأخضر</vt:lpstr>
      <vt:lpstr>خطة العمل للنمو الأخضر</vt:lpstr>
      <vt:lpstr>خطة العمل للنمو الأخضر</vt:lpstr>
      <vt:lpstr>خطة العمل للنمو الأخضر</vt:lpstr>
      <vt:lpstr>الوحدة السابعة:   السياحة والاقتصاد</vt:lpstr>
      <vt:lpstr>الوحدة السابعة:  السياحة والاقتصاد</vt:lpstr>
      <vt:lpstr>السياحة والاقتصاد</vt:lpstr>
      <vt:lpstr>السياحة والاقتصاد</vt:lpstr>
      <vt:lpstr>السياحة والاقتصاد</vt:lpstr>
      <vt:lpstr>السياحة والاقتصاد</vt:lpstr>
      <vt:lpstr>السياحة والاقتصاد</vt:lpstr>
      <vt:lpstr>السياحة والاقتصاد</vt:lpstr>
      <vt:lpstr>السياحة والاقتصاد</vt:lpstr>
      <vt:lpstr>السياحة والاقتصاد</vt:lpstr>
      <vt:lpstr>السياحة والاقتصاد</vt:lpstr>
      <vt:lpstr> الأثر الاقتصادي للسياحة وجائحة كورونا وما بعد جائحة كورونا</vt:lpstr>
      <vt:lpstr> الأثر الاقتصادي للسياحة وجائحة كورونا وما بعد جائحة كورونا</vt:lpstr>
      <vt:lpstr>PowerPoint Presentation</vt:lpstr>
      <vt:lpstr>PowerPoint Presentation</vt:lpstr>
      <vt:lpstr> الأثر الاقتصادي للسياحة وجائحة كورونا وما بعد جائحة كورونا</vt:lpstr>
      <vt:lpstr> الأثر الاقتصادي للسياحة وجائحة كورونا وما بعد جائحة كورونا</vt:lpstr>
      <vt:lpstr> الأثر الاقتصادي للسياحة وجائحة كورونا وما بعد جائحة كورونا</vt:lpstr>
      <vt:lpstr> الأثر الاقتصادي للسياحة وجائحة كورونا وما بعد جائحة كورونا</vt:lpstr>
      <vt:lpstr> الأثر الاقتصادي للسياحة وجائحة كورونا وما بعد جائحة كورونا</vt:lpstr>
      <vt:lpstr> الأثر الاقتصادي للسياحة وكورونا وما بعد كورونا</vt:lpstr>
      <vt:lpstr>PowerPoint Presentation</vt:lpstr>
      <vt:lpstr>PowerPoint Presentation</vt:lpstr>
      <vt:lpstr>PowerPoint Presentation</vt:lpstr>
      <vt:lpstr>PowerPoint Presentation</vt:lpstr>
      <vt:lpstr> الأثر الاقتصادي للسياحة وجائحة كورونا وما بعد جائحة كورونا</vt:lpstr>
      <vt:lpstr> الأثر الاقتصادي للسياحة وجائحة كورونا وما بعد جائحة كورونا</vt:lpstr>
      <vt:lpstr> الأثر الاقتصادي للسياحة وجائحة كورونا وما بعد جائحة كورونا</vt:lpstr>
      <vt:lpstr>الوحدة الثامنة:   التسويق السياحي في الأردن </vt:lpstr>
      <vt:lpstr>PowerPoint Presentation</vt:lpstr>
      <vt:lpstr>التسويق السياحي</vt:lpstr>
      <vt:lpstr>التسويق السياحي</vt:lpstr>
      <vt:lpstr>التسويق السياحي</vt:lpstr>
      <vt:lpstr>التسويق السياحي</vt:lpstr>
      <vt:lpstr>التسويق السياحي</vt:lpstr>
      <vt:lpstr>التسويق السياحي</vt:lpstr>
      <vt:lpstr>التسويق السياحي</vt:lpstr>
      <vt:lpstr>التسويق السياحي</vt:lpstr>
      <vt:lpstr>التسويق السياحي</vt:lpstr>
      <vt:lpstr>التسويق السياحي</vt:lpstr>
      <vt:lpstr>التسويق السياحي</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الجهات المعنية بالتسويق السياحي في الأردن</vt:lpstr>
      <vt:lpstr>الوحدة التاسعة:   دور الحكومات في تطوير السياحة</vt:lpstr>
      <vt:lpstr>PowerPoint Presentation</vt:lpstr>
      <vt:lpstr>دور الحكومات في تطوير السياحة</vt:lpstr>
      <vt:lpstr>دور الحكومات في تطوير السياحة</vt:lpstr>
      <vt:lpstr>دور الحكومات في تطوير السياحة</vt:lpstr>
      <vt:lpstr>دور الحكومات في تطوير السياحة</vt:lpstr>
      <vt:lpstr>دور الحكومات في تطوير السياحة</vt:lpstr>
      <vt:lpstr>دور الحكومات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دور الحكومة الأردنية في تطوير السياحة</vt:lpstr>
      <vt:lpstr>الوحدة العاشرة:   الطلب السياحي </vt:lpstr>
      <vt:lpstr>PowerPoint Presentation</vt:lpstr>
      <vt:lpstr>الطلب السياحي</vt:lpstr>
      <vt:lpstr>الطلب السياحي</vt:lpstr>
      <vt:lpstr>الطلب السياحي</vt:lpstr>
      <vt:lpstr>الطلب السياحي</vt:lpstr>
      <vt:lpstr>الطلب السياحي في الأردن</vt:lpstr>
      <vt:lpstr>الطلب السياحي في الأردن</vt:lpstr>
      <vt:lpstr>الطلب السياحي في الأردن</vt:lpstr>
      <vt:lpstr>معوقات السياحة</vt:lpstr>
      <vt:lpstr>معوقات السياحة  </vt:lpstr>
      <vt:lpstr>معوقات السياحة</vt:lpstr>
      <vt:lpstr>معوقات السياحة</vt:lpstr>
      <vt:lpstr>معوقات السياحة</vt:lpstr>
      <vt:lpstr>الخاتمة</vt:lpstr>
      <vt:lpstr>الخاتمة</vt:lpstr>
      <vt:lpstr>الخاتمة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Maicc</dc:creator>
  <cp:lastModifiedBy>Khalid M.Tarawneh</cp:lastModifiedBy>
  <cp:revision>95</cp:revision>
  <dcterms:created xsi:type="dcterms:W3CDTF">2022-11-11T20:13:34Z</dcterms:created>
  <dcterms:modified xsi:type="dcterms:W3CDTF">2024-03-27T06:46:07Z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98596652-BBF5-4984-A974-C1A267CE2DA5</vt:lpwstr>
  </property>
  <property fmtid="{D5CDD505-2E9C-101B-9397-08002B2CF9AE}" pid="3" name="ArticulatePath">
    <vt:lpwstr>Templet</vt:lpwstr>
  </property>
</Properties>
</file>