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66" r:id="rId17"/>
    <p:sldId id="271" r:id="rId18"/>
    <p:sldId id="270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3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8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00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456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3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0928-CB4D-42A6-A144-A58A9F46E8DF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A917A3-FAF0-47E2-96E8-2DB6AF6F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8BE7-1ABA-6E97-FCCF-DEBE1BAD9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Programming for Data Science</a:t>
            </a:r>
            <a:br>
              <a:rPr lang="en-US" dirty="0"/>
            </a:br>
            <a:r>
              <a:rPr lang="en-US" sz="4000" dirty="0"/>
              <a:t>Introduction to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CFE9-C96F-7D1F-1AC6-3CA39A022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  <a:p>
            <a:r>
              <a:rPr lang="en-US" dirty="0"/>
              <a:t>Department of Data Science</a:t>
            </a:r>
          </a:p>
          <a:p>
            <a:r>
              <a:rPr lang="en-US" dirty="0"/>
              <a:t>Faculty of information technology, </a:t>
            </a:r>
            <a:r>
              <a:rPr lang="en-US" dirty="0" err="1"/>
              <a:t>Mutah</a:t>
            </a:r>
            <a:r>
              <a:rPr lang="en-US" dirty="0"/>
              <a:t> university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0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3803-F7DA-74B8-5718-5397AA01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4249-73BD-E270-DDEA-52D58CC7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90" y="1956620"/>
            <a:ext cx="10872019" cy="4308834"/>
          </a:xfrm>
        </p:spPr>
        <p:txBody>
          <a:bodyPr>
            <a:normAutofit/>
          </a:bodyPr>
          <a:lstStyle/>
          <a:p>
            <a:r>
              <a:rPr lang="en-US" dirty="0"/>
              <a:t>Visit the Python official </a:t>
            </a:r>
            <a:br>
              <a:rPr lang="en-US" dirty="0"/>
            </a:br>
            <a:r>
              <a:rPr lang="en-US" dirty="0"/>
              <a:t>website: </a:t>
            </a:r>
            <a:br>
              <a:rPr lang="en-US" dirty="0"/>
            </a:b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</a:t>
            </a:r>
          </a:p>
          <a:p>
            <a:r>
              <a:rPr lang="en-US" dirty="0"/>
              <a:t>However, the download button</a:t>
            </a:r>
          </a:p>
          <a:p>
            <a:endParaRPr lang="en-US" dirty="0"/>
          </a:p>
          <a:p>
            <a:r>
              <a:rPr lang="en-US" dirty="0"/>
              <a:t>Press the button shown in the </a:t>
            </a:r>
            <a:br>
              <a:rPr lang="en-US" dirty="0"/>
            </a:br>
            <a:r>
              <a:rPr lang="en-US" dirty="0"/>
              <a:t>following figure</a:t>
            </a:r>
          </a:p>
          <a:p>
            <a:endParaRPr lang="en-US" dirty="0"/>
          </a:p>
          <a:p>
            <a:r>
              <a:rPr lang="en-US" dirty="0"/>
              <a:t>You can choose the release </a:t>
            </a:r>
            <a:br>
              <a:rPr lang="en-US" dirty="0"/>
            </a:br>
            <a:r>
              <a:rPr lang="en-US" dirty="0"/>
              <a:t>you want, from all releases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A63AA-F582-AE6A-99B2-7F88B988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806" y="3195945"/>
            <a:ext cx="6053387" cy="3335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D82CCE-409E-EBF6-930B-DC7162381879}"/>
              </a:ext>
            </a:extLst>
          </p:cNvPr>
          <p:cNvSpPr/>
          <p:nvPr/>
        </p:nvSpPr>
        <p:spPr>
          <a:xfrm>
            <a:off x="9026013" y="5034116"/>
            <a:ext cx="776748" cy="344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97691E-1E5A-F010-6A74-D389B81EF544}"/>
              </a:ext>
            </a:extLst>
          </p:cNvPr>
          <p:cNvSpPr/>
          <p:nvPr/>
        </p:nvSpPr>
        <p:spPr>
          <a:xfrm>
            <a:off x="7526594" y="4399935"/>
            <a:ext cx="776748" cy="344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EB46-EAC1-F589-1611-EA10DBFB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4" y="134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Add to system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58AA2-C484-981D-3A45-74329727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43" y="1877427"/>
            <a:ext cx="2561363" cy="47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6029F-9F3A-62BD-8301-18E49CDB9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82" y="587220"/>
            <a:ext cx="6976735" cy="59927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C4987F-3633-D67F-BAD8-1DDAA4FE7467}"/>
              </a:ext>
            </a:extLst>
          </p:cNvPr>
          <p:cNvSpPr/>
          <p:nvPr/>
        </p:nvSpPr>
        <p:spPr>
          <a:xfrm>
            <a:off x="1527410" y="2354825"/>
            <a:ext cx="2256503" cy="4768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AA5B8-D239-0224-CC23-7C9B30B6F221}"/>
              </a:ext>
            </a:extLst>
          </p:cNvPr>
          <p:cNvSpPr/>
          <p:nvPr/>
        </p:nvSpPr>
        <p:spPr>
          <a:xfrm>
            <a:off x="6971071" y="3345168"/>
            <a:ext cx="1012724" cy="204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A17BF-EFBA-BCAF-25BF-DE664E83335B}"/>
              </a:ext>
            </a:extLst>
          </p:cNvPr>
          <p:cNvSpPr/>
          <p:nvPr/>
        </p:nvSpPr>
        <p:spPr>
          <a:xfrm>
            <a:off x="8306049" y="3950943"/>
            <a:ext cx="3488368" cy="178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21F81B-EE06-D6A2-EECD-734F005CA746}"/>
              </a:ext>
            </a:extLst>
          </p:cNvPr>
          <p:cNvSpPr/>
          <p:nvPr/>
        </p:nvSpPr>
        <p:spPr>
          <a:xfrm>
            <a:off x="4967748" y="5437238"/>
            <a:ext cx="2583426" cy="304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A4FFF-2A74-B8E6-F868-1F2746F8AE88}"/>
              </a:ext>
            </a:extLst>
          </p:cNvPr>
          <p:cNvSpPr txBox="1"/>
          <p:nvPr/>
        </p:nvSpPr>
        <p:spPr>
          <a:xfrm>
            <a:off x="1091381" y="2428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A8015-9C68-E63A-5C2D-12A3582EF9E5}"/>
              </a:ext>
            </a:extLst>
          </p:cNvPr>
          <p:cNvSpPr txBox="1"/>
          <p:nvPr/>
        </p:nvSpPr>
        <p:spPr>
          <a:xfrm>
            <a:off x="6666271" y="3209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86318-5135-E940-421C-5B58DC6F3694}"/>
              </a:ext>
            </a:extLst>
          </p:cNvPr>
          <p:cNvSpPr txBox="1"/>
          <p:nvPr/>
        </p:nvSpPr>
        <p:spPr>
          <a:xfrm>
            <a:off x="11262852" y="367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52AD5-B727-6231-1FA3-B902E2C6667A}"/>
              </a:ext>
            </a:extLst>
          </p:cNvPr>
          <p:cNvSpPr txBox="1"/>
          <p:nvPr/>
        </p:nvSpPr>
        <p:spPr>
          <a:xfrm>
            <a:off x="4515996" y="5444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39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7639-DE31-F5F3-8C2D-546D9926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68F2-03E4-887A-1880-797A7D2B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Ctrl + R </a:t>
            </a:r>
          </a:p>
          <a:p>
            <a:r>
              <a:rPr lang="en-US" dirty="0"/>
              <a:t>Type </a:t>
            </a:r>
            <a:r>
              <a:rPr lang="en-US" dirty="0" err="1"/>
              <a:t>cmd</a:t>
            </a:r>
            <a:r>
              <a:rPr lang="en-US" dirty="0"/>
              <a:t> to run the command prompt</a:t>
            </a:r>
          </a:p>
          <a:p>
            <a:r>
              <a:rPr lang="en-US" dirty="0"/>
              <a:t>type </a:t>
            </a:r>
            <a:r>
              <a:rPr lang="en-US" b="1" dirty="0"/>
              <a:t>python</a:t>
            </a:r>
            <a:r>
              <a:rPr lang="en-US" dirty="0"/>
              <a:t> and press </a:t>
            </a:r>
            <a:r>
              <a:rPr lang="en-US" b="1" dirty="0"/>
              <a:t>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F27B7-6422-7287-89F2-4075EE38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6" y="3575046"/>
            <a:ext cx="906858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C201-2A83-4AAE-2B6F-4C184201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shell (interactive mode)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F148-EB0E-1EC7-5AB3-E59B95D6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C:\Users\Admin&gt;python</a:t>
            </a:r>
          </a:p>
          <a:p>
            <a:pPr marL="0" indent="0">
              <a:buNone/>
            </a:pPr>
            <a:r>
              <a:rPr lang="en-US" dirty="0"/>
              <a:t>Python 3.10.8 (tags/v3.10.8:aaaf517, Oct 11 2022, 16:50:30) [MSC v.1933 64 bit (AMD64)] on win32</a:t>
            </a:r>
          </a:p>
          <a:p>
            <a:pPr marL="0" indent="0">
              <a:buNone/>
            </a:pPr>
            <a:r>
              <a:rPr lang="en-US" dirty="0"/>
              <a:t>Type "help", "copyright", "credits" or "license" for more information.</a:t>
            </a:r>
          </a:p>
          <a:p>
            <a:pPr marL="0" indent="0">
              <a:buNone/>
            </a:pPr>
            <a:r>
              <a:rPr lang="en-US" dirty="0"/>
              <a:t>&gt;&gt;&gt;   </a:t>
            </a:r>
            <a:r>
              <a:rPr lang="en-US" dirty="0">
                <a:solidFill>
                  <a:srgbClr val="FF0000"/>
                </a:solidFill>
              </a:rPr>
              <a:t>Write python code here</a:t>
            </a:r>
          </a:p>
          <a:p>
            <a:r>
              <a:rPr lang="en-US" dirty="0"/>
              <a:t>You can use this shell to run python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9BDA1-336A-556B-8153-D52846F3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27601"/>
            <a:ext cx="8923793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7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BD4B-2F33-08CE-27D4-30983CC7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A6C1-2DF9-672D-D5AF-E6A1A279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command prompt to execute python scripts</a:t>
            </a:r>
          </a:p>
          <a:p>
            <a:r>
              <a:rPr lang="en-US" dirty="0"/>
              <a:t>Open a text file and write </a:t>
            </a:r>
            <a:br>
              <a:rPr lang="en-US" dirty="0"/>
            </a:br>
            <a:r>
              <a:rPr lang="en-US" dirty="0"/>
              <a:t>your python code</a:t>
            </a:r>
          </a:p>
          <a:p>
            <a:r>
              <a:rPr lang="en-US" dirty="0"/>
              <a:t>save this file as 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Open command prompt</a:t>
            </a:r>
          </a:p>
          <a:p>
            <a:r>
              <a:rPr lang="en-US" dirty="0"/>
              <a:t>type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python your/file/path.py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E5CE3-E331-0B2F-FFF6-82DFF30A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98" y="2868463"/>
            <a:ext cx="4834352" cy="39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9E17DA-CBD8-791C-0C89-378471C2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" y="411218"/>
            <a:ext cx="11293819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DE0-1A21-0943-192D-1CECB4E0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1AE6-FC29-F327-DB49-8DB52B51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it is better to use an integrated development environment IDE</a:t>
            </a:r>
          </a:p>
          <a:p>
            <a:r>
              <a:rPr lang="en-US" dirty="0"/>
              <a:t>IDE provides a convenient way to write your code</a:t>
            </a:r>
          </a:p>
          <a:p>
            <a:pPr lvl="1"/>
            <a:r>
              <a:rPr lang="en-US" dirty="0"/>
              <a:t>Better organization of your code</a:t>
            </a:r>
          </a:p>
          <a:p>
            <a:pPr lvl="1"/>
            <a:r>
              <a:rPr lang="en-US" dirty="0"/>
              <a:t>Easier for debugging </a:t>
            </a:r>
          </a:p>
          <a:p>
            <a:pPr lvl="1"/>
            <a:r>
              <a:rPr lang="en-US" dirty="0"/>
              <a:t>Easier for variable tracking</a:t>
            </a:r>
          </a:p>
          <a:p>
            <a:r>
              <a:rPr lang="en-US" dirty="0"/>
              <a:t>There are many IDE's you can use for python programming</a:t>
            </a:r>
          </a:p>
          <a:p>
            <a:pPr lvl="1"/>
            <a:r>
              <a:rPr lang="en-US" dirty="0"/>
              <a:t>Spyder, </a:t>
            </a:r>
            <a:r>
              <a:rPr lang="en-US" dirty="0" err="1"/>
              <a:t>Pycharm</a:t>
            </a:r>
            <a:r>
              <a:rPr lang="en-US" dirty="0"/>
              <a:t>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Anaconda is a good environment for python programming</a:t>
            </a:r>
          </a:p>
          <a:p>
            <a:pPr lvl="1"/>
            <a:r>
              <a:rPr lang="en-US" dirty="0" err="1"/>
              <a:t>Ancaonda</a:t>
            </a:r>
            <a:r>
              <a:rPr lang="en-US" dirty="0"/>
              <a:t> contains Spyder as an IDE and you can implement python interactively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Anaconda gives you better way to manage your packages and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55816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E1A73-BDCF-C159-B3C5-AB65D6F7B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7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ED51-D9B7-EFD1-A633-7A616CD6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B4D6-ED82-122A-EE8B-DBD96FEC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the Anaconda website and download it: </a:t>
            </a:r>
            <a:r>
              <a:rPr lang="en-US" dirty="0">
                <a:hlinkClick r:id="rId2"/>
              </a:rPr>
              <a:t>https://www.anaconda.com/download</a:t>
            </a:r>
            <a:r>
              <a:rPr lang="en-US" dirty="0"/>
              <a:t> </a:t>
            </a:r>
          </a:p>
          <a:p>
            <a:r>
              <a:rPr lang="en-US" dirty="0"/>
              <a:t>Run the installer and proceed with the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4021E-4937-CB06-04DD-2F93A65F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52" y="3191664"/>
            <a:ext cx="5691590" cy="366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91576-DD92-A118-A837-65F72A620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" y="559950"/>
            <a:ext cx="12074013" cy="62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47F9-3C0C-E2FD-D81C-151D73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88AD-9B62-2D35-7F2D-9812AC8F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  <a:p>
            <a:r>
              <a:rPr lang="en-US" dirty="0"/>
              <a:t>Python applications and use</a:t>
            </a:r>
          </a:p>
          <a:p>
            <a:r>
              <a:rPr lang="en-US" dirty="0"/>
              <a:t>Python for data science</a:t>
            </a:r>
          </a:p>
          <a:p>
            <a:r>
              <a:rPr lang="en-US" dirty="0"/>
              <a:t>Python pros and cones </a:t>
            </a:r>
          </a:p>
          <a:p>
            <a:r>
              <a:rPr lang="en-US" dirty="0"/>
              <a:t>Python installation</a:t>
            </a:r>
          </a:p>
          <a:p>
            <a:r>
              <a:rPr lang="en-US" dirty="0"/>
              <a:t>Python shell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3BF59-EEEF-0C75-EDB2-93DFAC47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542"/>
            <a:ext cx="12192000" cy="6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0008-3D24-9BC5-D46F-6566AABA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1"/>
            <a:ext cx="10515600" cy="1325563"/>
          </a:xfrm>
        </p:spPr>
        <p:txBody>
          <a:bodyPr/>
          <a:lstStyle/>
          <a:p>
            <a:r>
              <a:rPr lang="en-US" dirty="0"/>
              <a:t>Spyder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E45D9-6E86-AD9E-36B2-EC55179F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1" y="1307689"/>
            <a:ext cx="10292640" cy="5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79F0-63C5-8CCB-7A45-0C288F6A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F815-4EE1-AE2A-4A85-48ABAFD4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free, open-source programming language developed by Guido van in 1991.</a:t>
            </a:r>
          </a:p>
          <a:p>
            <a:r>
              <a:rPr lang="en-US" dirty="0"/>
              <a:t>Python is a programming language with strong abstraction from the details of the computer (High-level programming language)</a:t>
            </a:r>
          </a:p>
          <a:p>
            <a:r>
              <a:rPr lang="en-US" dirty="0"/>
              <a:t>Python is a general-purpose programming language</a:t>
            </a:r>
          </a:p>
          <a:p>
            <a:pPr lvl="1"/>
            <a:r>
              <a:rPr lang="en-US" dirty="0"/>
              <a:t>for building software in a wide variety of application domains</a:t>
            </a:r>
          </a:p>
          <a:p>
            <a:r>
              <a:rPr lang="en-US" dirty="0"/>
              <a:t>Python is a multi-paradigm programming language. </a:t>
            </a:r>
          </a:p>
          <a:p>
            <a:pPr lvl="1"/>
            <a:r>
              <a:rPr lang="en-US" dirty="0"/>
              <a:t>it supports different styles of writing code. One can write Python code in procedural, object oriented, functional, etc.</a:t>
            </a:r>
          </a:p>
          <a:p>
            <a:endParaRPr lang="en-US" dirty="0"/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5E022904-F9F7-1F03-D315-55F322717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52" y="24545"/>
            <a:ext cx="3084872" cy="18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8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F7F6-77E6-6E05-A61C-7AB2E037B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features</a:t>
            </a:r>
          </a:p>
        </p:txBody>
      </p:sp>
      <p:pic>
        <p:nvPicPr>
          <p:cNvPr id="2054" name="Picture 6" descr="The Leading Programming Language: PYTHON VS PHP - Palmacedar Limited">
            <a:extLst>
              <a:ext uri="{FF2B5EF4-FFF2-40B4-BE49-F238E27FC236}">
                <a16:creationId xmlns:a16="http://schemas.microsoft.com/office/drawing/2014/main" id="{FC13BC61-14C2-C2F3-D5C4-AAD0AB719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6" y="1454330"/>
            <a:ext cx="8313942" cy="521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011C-5E51-B533-39CD-EE2415FB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121A-82C9-A1D9-FF32-E414E22D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Python code can be executed on different platforms i.e., operating systems without significant modifications</a:t>
            </a:r>
          </a:p>
          <a:p>
            <a:r>
              <a:rPr lang="en-US" dirty="0"/>
              <a:t>This is done with the help of the interpreter</a:t>
            </a:r>
          </a:p>
          <a:p>
            <a:pPr lvl="1"/>
            <a:r>
              <a:rPr lang="en-US" dirty="0"/>
              <a:t>Python is interpreted language: executed by an interpreter, a program that reads and executes the source code line-by-line </a:t>
            </a:r>
          </a:p>
          <a:p>
            <a:pPr lvl="1"/>
            <a:r>
              <a:rPr lang="en-US" dirty="0"/>
              <a:t>Python has a compilation step, which involves converting Python code to bytecode to be executed on the PVM (the interpreter)</a:t>
            </a:r>
          </a:p>
          <a:p>
            <a:pPr lvl="1"/>
            <a:r>
              <a:rPr lang="en-US" dirty="0"/>
              <a:t>This makes Python a cross-platform language (write once, run anywhere)</a:t>
            </a:r>
          </a:p>
        </p:txBody>
      </p:sp>
      <p:pic>
        <p:nvPicPr>
          <p:cNvPr id="1026" name="Picture 2" descr="How Python Interpreter Works? - DataScienceCentral.com">
            <a:extLst>
              <a:ext uri="{FF2B5EF4-FFF2-40B4-BE49-F238E27FC236}">
                <a16:creationId xmlns:a16="http://schemas.microsoft.com/office/drawing/2014/main" id="{1E1F67A0-8009-453C-D681-738D8E33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22" y="4208011"/>
            <a:ext cx="5606891" cy="264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7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D91-69FB-9FB6-7AE0-D549D2E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5526-CDD1-6B2A-FF14-DD6E5892A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technique used my python for memory management</a:t>
            </a:r>
          </a:p>
          <a:p>
            <a:r>
              <a:rPr lang="en-US" dirty="0"/>
              <a:t>Its main goal is to destroy objects that have 0 references.</a:t>
            </a:r>
          </a:p>
          <a:p>
            <a:pPr lvl="1"/>
            <a:r>
              <a:rPr lang="en-US" dirty="0"/>
              <a:t>Python uses an algorithm called </a:t>
            </a:r>
            <a:r>
              <a:rPr lang="en-US" b="1" dirty="0"/>
              <a:t>reference counting</a:t>
            </a:r>
            <a:r>
              <a:rPr lang="en-US" dirty="0"/>
              <a:t> to keep track of the objects in memory</a:t>
            </a:r>
          </a:p>
          <a:p>
            <a:pPr lvl="1"/>
            <a:r>
              <a:rPr lang="en-US" dirty="0"/>
              <a:t>when the reference count becomes 0, the object is removed (collected) from the memory</a:t>
            </a:r>
          </a:p>
          <a:p>
            <a:r>
              <a:rPr lang="en-US" dirty="0"/>
              <a:t>More on reference counting will come when we study variables, later on</a:t>
            </a:r>
          </a:p>
        </p:txBody>
      </p:sp>
    </p:spTree>
    <p:extLst>
      <p:ext uri="{BB962C8B-B14F-4D97-AF65-F5344CB8AC3E}">
        <p14:creationId xmlns:p14="http://schemas.microsoft.com/office/powerpoint/2010/main" val="296223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B958-4844-E482-A924-97AEC666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AEED-52CE-2855-218B-CE7439B0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used for wide range </a:t>
            </a:r>
            <a:br>
              <a:rPr lang="en-US" dirty="0"/>
            </a:br>
            <a:r>
              <a:rPr lang="en-US" dirty="0"/>
              <a:t>of applications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Game development</a:t>
            </a:r>
          </a:p>
          <a:p>
            <a:pPr lvl="1"/>
            <a:r>
              <a:rPr lang="en-US" dirty="0"/>
              <a:t>3D modeling</a:t>
            </a:r>
          </a:p>
          <a:p>
            <a:pPr lvl="1"/>
            <a:r>
              <a:rPr lang="en-US" dirty="0"/>
              <a:t>Animation and visualization</a:t>
            </a:r>
          </a:p>
          <a:p>
            <a:pPr lvl="1"/>
            <a:r>
              <a:rPr lang="en-US" dirty="0"/>
              <a:t>Big data analysis</a:t>
            </a:r>
          </a:p>
          <a:p>
            <a:pPr lvl="1"/>
            <a:r>
              <a:rPr lang="en-US" b="1" dirty="0"/>
              <a:t>many more</a:t>
            </a:r>
          </a:p>
        </p:txBody>
      </p:sp>
      <p:pic>
        <p:nvPicPr>
          <p:cNvPr id="3078" name="Picture 6" descr="Python Applications - javatpoint">
            <a:extLst>
              <a:ext uri="{FF2B5EF4-FFF2-40B4-BE49-F238E27FC236}">
                <a16:creationId xmlns:a16="http://schemas.microsoft.com/office/drawing/2014/main" id="{955EF2A1-4DD5-EFD8-0A78-7CE46977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529" y="609600"/>
            <a:ext cx="6088011" cy="607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3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94F1-A8B5-24FB-C9CB-F68C8346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84AD-011E-13BB-18FC-8E61383A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powerful tool which massively used in data science applications</a:t>
            </a:r>
          </a:p>
          <a:p>
            <a:r>
              <a:rPr lang="en-US" dirty="0"/>
              <a:t>There are many libraries that support working on data analysis tasks</a:t>
            </a:r>
          </a:p>
          <a:p>
            <a:pPr lvl="1"/>
            <a:r>
              <a:rPr lang="en-US" dirty="0"/>
              <a:t>Pandas: Library used for data analysis and manipulation</a:t>
            </a:r>
          </a:p>
          <a:p>
            <a:pPr lvl="1"/>
            <a:r>
              <a:rPr lang="en-US" dirty="0" err="1"/>
              <a:t>Sklearn</a:t>
            </a:r>
            <a:r>
              <a:rPr lang="en-US" dirty="0"/>
              <a:t>: Contains a large set of ML and data pre-processing algorithms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: Library used for Deep learning and neural network algorithms</a:t>
            </a:r>
          </a:p>
          <a:p>
            <a:pPr lvl="1"/>
            <a:r>
              <a:rPr lang="en-US" dirty="0" err="1"/>
              <a:t>Scipy</a:t>
            </a:r>
            <a:r>
              <a:rPr lang="en-US" dirty="0"/>
              <a:t>: Library used for signal processing </a:t>
            </a:r>
          </a:p>
          <a:p>
            <a:pPr lvl="1"/>
            <a:r>
              <a:rPr lang="en-US" dirty="0"/>
              <a:t>Open-CV: Library used for image processing and computer vision applications</a:t>
            </a:r>
          </a:p>
          <a:p>
            <a:pPr lvl="1"/>
            <a:r>
              <a:rPr lang="en-US" dirty="0" err="1"/>
              <a:t>Nlptk</a:t>
            </a:r>
            <a:r>
              <a:rPr lang="en-US" dirty="0"/>
              <a:t>: Used for natural language processing applications</a:t>
            </a:r>
          </a:p>
          <a:p>
            <a:pPr lvl="1"/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07830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09D7-9F07-808F-D8BC-703EE76C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BB20-A89D-E218-06BE-C2F781F1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Pros: Python has many advantages, including but not limited to:</a:t>
            </a:r>
          </a:p>
          <a:p>
            <a:pPr lvl="1"/>
            <a:r>
              <a:rPr lang="en-US" dirty="0"/>
              <a:t>Readability: The code is easy to read, follow and interpret</a:t>
            </a:r>
          </a:p>
          <a:p>
            <a:pPr lvl="1"/>
            <a:r>
              <a:rPr lang="en-US" dirty="0"/>
              <a:t>Easy to learn: Python syntax is very simple and intuitive</a:t>
            </a:r>
          </a:p>
          <a:p>
            <a:pPr lvl="1"/>
            <a:r>
              <a:rPr lang="en-US" dirty="0"/>
              <a:t>General purpose: Can be used for any application you could think of</a:t>
            </a:r>
          </a:p>
          <a:p>
            <a:pPr lvl="1"/>
            <a:r>
              <a:rPr lang="en-US" dirty="0"/>
              <a:t>Expressive: Can do tasks in fewer line of codes, compared to other languages like C/C++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As an interpreted language, Python is generally slower than compiled languages like C or C++.</a:t>
            </a:r>
          </a:p>
          <a:p>
            <a:pPr lvl="1"/>
            <a:r>
              <a:rPr lang="en-US" dirty="0"/>
              <a:t>Memory usage: Python has heavy memory usage, due to the immutability property of the objects</a:t>
            </a:r>
          </a:p>
          <a:p>
            <a:pPr lvl="1"/>
            <a:r>
              <a:rPr lang="en-US" dirty="0"/>
              <a:t>Mobile Development: The features needed for mobile application development are not mature yet</a:t>
            </a:r>
          </a:p>
        </p:txBody>
      </p:sp>
    </p:spTree>
    <p:extLst>
      <p:ext uri="{BB962C8B-B14F-4D97-AF65-F5344CB8AC3E}">
        <p14:creationId xmlns:p14="http://schemas.microsoft.com/office/powerpoint/2010/main" val="1378003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816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 Programming for Data Science Introduction to Python</vt:lpstr>
      <vt:lpstr>Outline</vt:lpstr>
      <vt:lpstr>Python</vt:lpstr>
      <vt:lpstr>Python features</vt:lpstr>
      <vt:lpstr>Portable</vt:lpstr>
      <vt:lpstr>Garbage collection</vt:lpstr>
      <vt:lpstr>Python applications</vt:lpstr>
      <vt:lpstr>Python for data science</vt:lpstr>
      <vt:lpstr>Pros and cons</vt:lpstr>
      <vt:lpstr>Python installation</vt:lpstr>
      <vt:lpstr>Add to system variables</vt:lpstr>
      <vt:lpstr>Check the installation</vt:lpstr>
      <vt:lpstr>Python shell (interactive mode) </vt:lpstr>
      <vt:lpstr>Script mode</vt:lpstr>
      <vt:lpstr>PowerPoint Presentation</vt:lpstr>
      <vt:lpstr>Anaconda</vt:lpstr>
      <vt:lpstr>PowerPoint Presentation</vt:lpstr>
      <vt:lpstr>Installation of Anaconda</vt:lpstr>
      <vt:lpstr>PowerPoint Presentation</vt:lpstr>
      <vt:lpstr>PowerPoint Presentation</vt:lpstr>
      <vt:lpstr>Spyder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for Data Science Introduction to Python</dc:title>
  <dc:creator>Ahmad Al Tarawneh</dc:creator>
  <cp:lastModifiedBy>Dr.ahmad salem altarawneh</cp:lastModifiedBy>
  <cp:revision>9</cp:revision>
  <dcterms:created xsi:type="dcterms:W3CDTF">2023-10-09T10:25:28Z</dcterms:created>
  <dcterms:modified xsi:type="dcterms:W3CDTF">2024-10-15T10:56:54Z</dcterms:modified>
</cp:coreProperties>
</file>