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07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96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E4BA-A7F9-44EF-BED6-4B68085C17A9}" type="datetimeFigureOut">
              <a:rPr lang="en-US" smtClean="0"/>
              <a:t>11/03/2025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C81062-E095-496A-9AAE-612DAAB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6F30-2530-1993-64C0-5327EA70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D1777-0AD2-DC75-7C72-532DA5D8E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9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BC00-A513-51E0-3691-DFB93F65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DF5E-0418-16F1-2060-AA9D5580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concatenate Strings using the + operator</a:t>
            </a:r>
          </a:p>
          <a:p>
            <a:pPr lvl="1"/>
            <a:r>
              <a:rPr lang="en-US" dirty="0"/>
              <a:t>it simply merges the String lists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cannot combine strings and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How to make it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08C0A-3C63-79C3-FC4B-7A1068D6800C}"/>
              </a:ext>
            </a:extLst>
          </p:cNvPr>
          <p:cNvSpPr txBox="1"/>
          <p:nvPr/>
        </p:nvSpPr>
        <p:spPr>
          <a:xfrm>
            <a:off x="2512140" y="2828835"/>
            <a:ext cx="3067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"Python"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a + b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8867C-BF63-9F95-A5D4-6995365134A5}"/>
              </a:ext>
            </a:extLst>
          </p:cNvPr>
          <p:cNvSpPr txBox="1"/>
          <p:nvPr/>
        </p:nvSpPr>
        <p:spPr>
          <a:xfrm>
            <a:off x="5830529" y="2956219"/>
            <a:ext cx="2772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HelloWorld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A5F1D-CBE0-AF59-123B-C3BC849627ED}"/>
              </a:ext>
            </a:extLst>
          </p:cNvPr>
          <p:cNvSpPr txBox="1"/>
          <p:nvPr/>
        </p:nvSpPr>
        <p:spPr>
          <a:xfrm>
            <a:off x="668593" y="4578302"/>
            <a:ext cx="6754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txt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"My name is Ahmad,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my number is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number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(txt)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A35C03-EAEE-39D0-114C-63BDD2F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83" y="5255646"/>
            <a:ext cx="553259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B50-A641-A2E4-9684-CA0AA77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67FA-3DAD-158D-353F-D6296F11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your string dynamic, you can add variables inside it and format using the format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26F48-D5B9-9615-5688-5E86DA771238}"/>
              </a:ext>
            </a:extLst>
          </p:cNvPr>
          <p:cNvSpPr txBox="1"/>
          <p:nvPr/>
        </p:nvSpPr>
        <p:spPr>
          <a:xfrm>
            <a:off x="953728" y="2760771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500.95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"My name is {} and I am {} years old, My salary is {} dollars."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 age, salary))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19EA7-6059-3A47-4395-5BB7D5A833E4}"/>
              </a:ext>
            </a:extLst>
          </p:cNvPr>
          <p:cNvSpPr txBox="1"/>
          <p:nvPr/>
        </p:nvSpPr>
        <p:spPr>
          <a:xfrm>
            <a:off x="2271252" y="4515115"/>
            <a:ext cx="7472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name is Ahmad and I am 33 years old, My salary is 500.95 dollars.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8F9-75AD-22F1-33CF-E2AA32FE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62D3-4014-B638-9FE7-2E9E626F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order of the variables by using the index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Literal String Interpolation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add variables directly to the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42BF-D0B3-5C8A-6FD7-5F6B8FCA81DD}"/>
              </a:ext>
            </a:extLst>
          </p:cNvPr>
          <p:cNvSpPr txBox="1"/>
          <p:nvPr/>
        </p:nvSpPr>
        <p:spPr>
          <a:xfrm>
            <a:off x="999066" y="2411079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500.95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"My name is {2} and I am {0} years old, My salary is {1} dollars."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 age, salary))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8237F75-7358-7B5D-9AB7-5399C582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92ABE-0796-1ADC-E40D-7F01FB4B7047}"/>
              </a:ext>
            </a:extLst>
          </p:cNvPr>
          <p:cNvSpPr txBox="1"/>
          <p:nvPr/>
        </p:nvSpPr>
        <p:spPr>
          <a:xfrm>
            <a:off x="2290915" y="3800094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My name is 500.95 and I am Ahmad years old, My salary is 33 dollars.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2259D-A265-4E9B-9EA0-61A97DCC4B36}"/>
              </a:ext>
            </a:extLst>
          </p:cNvPr>
          <p:cNvSpPr txBox="1"/>
          <p:nvPr/>
        </p:nvSpPr>
        <p:spPr>
          <a:xfrm>
            <a:off x="0" y="5307602"/>
            <a:ext cx="11956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500.95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name is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{name}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and I am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{age}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years old, My salary is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{salary}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dollars."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7571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810-6BA4-E96D-D972-D1D6D63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0F85-A260-CD63-6EDA-9BBD1B04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many built-in methods that makes you process (modify) Strings </a:t>
            </a:r>
          </a:p>
          <a:p>
            <a:pPr lvl="1"/>
            <a:r>
              <a:rPr lang="en-US" dirty="0"/>
              <a:t>Some of them are below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B9914-025F-4FAD-8F78-1956039C0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83547"/>
              </p:ext>
            </p:extLst>
          </p:nvPr>
        </p:nvGraphicFramePr>
        <p:xfrm>
          <a:off x="987867" y="3187181"/>
          <a:ext cx="8286135" cy="3480840"/>
        </p:xfrm>
        <a:graphic>
          <a:graphicData uri="http://schemas.openxmlformats.org/drawingml/2006/table">
            <a:tbl>
              <a:tblPr/>
              <a:tblGrid>
                <a:gridCol w="1991646">
                  <a:extLst>
                    <a:ext uri="{9D8B030D-6E8A-4147-A177-3AD203B41FA5}">
                      <a16:colId xmlns:a16="http://schemas.microsoft.com/office/drawing/2014/main" val="2372140883"/>
                    </a:ext>
                  </a:extLst>
                </a:gridCol>
                <a:gridCol w="6294489">
                  <a:extLst>
                    <a:ext uri="{9D8B030D-6E8A-4147-A177-3AD203B41FA5}">
                      <a16:colId xmlns:a16="http://schemas.microsoft.com/office/drawing/2014/main" val="654309441"/>
                    </a:ext>
                  </a:extLst>
                </a:gridCol>
              </a:tblGrid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Method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41964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capitalize()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the first character to upper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910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format()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Formats specified values in a string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51077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islower()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28968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isnumeric()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10208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istitle()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51871"/>
                  </a:ext>
                </a:extLst>
              </a:tr>
              <a:tr h="1618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isupper()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62929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lower()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a string into lower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97193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lstrip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left trim version of the string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59255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replace()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57394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rstrip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right trim version of the string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27900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split()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712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strip()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trimmed version of the string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50110"/>
                  </a:ext>
                </a:extLst>
              </a:tr>
              <a:tr h="152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title()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37178"/>
                  </a:ext>
                </a:extLst>
              </a:tr>
              <a:tr h="95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upper()</a:t>
                      </a:r>
                    </a:p>
                  </a:txBody>
                  <a:tcPr marL="18695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a string into upper case</a:t>
                      </a:r>
                    </a:p>
                  </a:txBody>
                  <a:tcPr marL="9348" marR="9348" marT="9348" marB="9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39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45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E1FA-C2C2-CD67-DE95-828CFA9B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F10D8-5CD4-2305-ACB7-B9290B59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some other characters that helps in modifying the format of the string</a:t>
            </a:r>
          </a:p>
          <a:p>
            <a:pPr lvl="1"/>
            <a:r>
              <a:rPr lang="en-US" dirty="0"/>
              <a:t>These characters are caller escape characters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A528679-0F8D-A812-EA3A-D5CE9E133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081200"/>
              </p:ext>
            </p:extLst>
          </p:nvPr>
        </p:nvGraphicFramePr>
        <p:xfrm>
          <a:off x="1651701" y="3556820"/>
          <a:ext cx="6981139" cy="2377440"/>
        </p:xfrm>
        <a:graphic>
          <a:graphicData uri="http://schemas.openxmlformats.org/drawingml/2006/table">
            <a:tbl>
              <a:tblPr/>
              <a:tblGrid>
                <a:gridCol w="1939023">
                  <a:extLst>
                    <a:ext uri="{9D8B030D-6E8A-4147-A177-3AD203B41FA5}">
                      <a16:colId xmlns:a16="http://schemas.microsoft.com/office/drawing/2014/main" val="423125998"/>
                    </a:ext>
                  </a:extLst>
                </a:gridCol>
                <a:gridCol w="5042116">
                  <a:extLst>
                    <a:ext uri="{9D8B030D-6E8A-4147-A177-3AD203B41FA5}">
                      <a16:colId xmlns:a16="http://schemas.microsoft.com/office/drawing/2014/main" val="1965232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6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11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3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097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9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\b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8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E3DF-03D0-B76C-BE86-8BC7E0B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6C3E5-7EDD-A6E9-66A8-583292BF64CF}"/>
              </a:ext>
            </a:extLst>
          </p:cNvPr>
          <p:cNvSpPr txBox="1"/>
          <p:nvPr/>
        </p:nvSpPr>
        <p:spPr>
          <a:xfrm>
            <a:off x="334296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'My name is the name is \'Ahmad\''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'My name is the name is \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nAhmad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'My name is the name is \\Ahmad\\'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D4352-DF2B-5C22-320D-4A2E72DFD1D1}"/>
              </a:ext>
            </a:extLst>
          </p:cNvPr>
          <p:cNvSpPr txBox="1"/>
          <p:nvPr/>
        </p:nvSpPr>
        <p:spPr>
          <a:xfrm>
            <a:off x="6430296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name is the name is 'Ahmad'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name is the name is </a:t>
            </a:r>
          </a:p>
          <a:p>
            <a:r>
              <a:rPr lang="en-US" dirty="0"/>
              <a:t>Ahmad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name is the name is \Ahmad\</a:t>
            </a:r>
          </a:p>
        </p:txBody>
      </p:sp>
    </p:spTree>
    <p:extLst>
      <p:ext uri="{BB962C8B-B14F-4D97-AF65-F5344CB8AC3E}">
        <p14:creationId xmlns:p14="http://schemas.microsoft.com/office/powerpoint/2010/main" val="32207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2D94-E102-E3D6-6CA6-A7C3DCF3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5E89-B54E-2671-A4D5-66F9B98A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Python you can change from one data type to another</a:t>
            </a:r>
          </a:p>
          <a:p>
            <a:pPr lvl="1"/>
            <a:r>
              <a:rPr lang="en-US" dirty="0"/>
              <a:t>This can be done by passing the variable to the constructor of the desired type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89F6-AC47-D60B-208B-BE3345F6B754}"/>
              </a:ext>
            </a:extLst>
          </p:cNvPr>
          <p:cNvSpPr txBox="1"/>
          <p:nvPr/>
        </p:nvSpPr>
        <p:spPr>
          <a:xfrm>
            <a:off x="314633" y="2573165"/>
            <a:ext cx="102796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/>
              <a:t>From Integer (int):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floating point: float(5) # 5.0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string: str(5) # "5"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complex: complex(5) # 5+0j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/>
              <a:t>From Floating Point (float):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integer (truncates the decimal): int(5.7) # 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string: str(5.7) # "5.7"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complex: complex(5.7) # 5.7+0j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dirty="0"/>
              <a:t>From String (str):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integer: </a:t>
            </a:r>
            <a:r>
              <a:rPr lang="en-US" altLang="en-US" b="1" dirty="0"/>
              <a:t>int</a:t>
            </a:r>
            <a:r>
              <a:rPr lang="en-US" altLang="en-US" dirty="0"/>
              <a:t>("5") # 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floating point: </a:t>
            </a:r>
            <a:r>
              <a:rPr lang="en-US" altLang="en-US" b="1" dirty="0"/>
              <a:t>float</a:t>
            </a:r>
            <a:r>
              <a:rPr lang="en-US" altLang="en-US" dirty="0"/>
              <a:t>("5.7") # 5.7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 complex: </a:t>
            </a:r>
            <a:r>
              <a:rPr lang="en-US" altLang="en-US" b="1" dirty="0"/>
              <a:t>complex</a:t>
            </a:r>
            <a:r>
              <a:rPr lang="en-US" altLang="en-US" dirty="0"/>
              <a:t>("5+7j") # 5+7j (Given the string represents a valid complex number)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58FEB-53F4-3B26-99DD-87905BD05459}"/>
              </a:ext>
            </a:extLst>
          </p:cNvPr>
          <p:cNvSpPr txBox="1"/>
          <p:nvPr/>
        </p:nvSpPr>
        <p:spPr>
          <a:xfrm>
            <a:off x="7138219" y="3429000"/>
            <a:ext cx="2802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Some conversions results in loss of data, be careful!</a:t>
            </a:r>
          </a:p>
        </p:txBody>
      </p:sp>
    </p:spTree>
    <p:extLst>
      <p:ext uri="{BB962C8B-B14F-4D97-AF65-F5344CB8AC3E}">
        <p14:creationId xmlns:p14="http://schemas.microsoft.com/office/powerpoint/2010/main" val="268731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D937-1AEB-855E-A490-5D8F62E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190" y="2636376"/>
            <a:ext cx="5385619" cy="1325563"/>
          </a:xfrm>
        </p:spPr>
        <p:txBody>
          <a:bodyPr/>
          <a:lstStyle/>
          <a:p>
            <a:r>
              <a:rPr lang="en-US" dirty="0"/>
              <a:t>Python Operators </a:t>
            </a:r>
          </a:p>
        </p:txBody>
      </p:sp>
    </p:spTree>
    <p:extLst>
      <p:ext uri="{BB962C8B-B14F-4D97-AF65-F5344CB8AC3E}">
        <p14:creationId xmlns:p14="http://schemas.microsoft.com/office/powerpoint/2010/main" val="291128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F10-87C5-D485-8EB7-01AF118A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197A-55CE-8BCD-59EF-F7A9CBB4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Python supports different operators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Identity operators</a:t>
            </a:r>
          </a:p>
          <a:p>
            <a:pPr lvl="1"/>
            <a:r>
              <a:rPr lang="en-US" dirty="0"/>
              <a:t>Membership operators</a:t>
            </a:r>
          </a:p>
        </p:txBody>
      </p:sp>
    </p:spTree>
    <p:extLst>
      <p:ext uri="{BB962C8B-B14F-4D97-AF65-F5344CB8AC3E}">
        <p14:creationId xmlns:p14="http://schemas.microsoft.com/office/powerpoint/2010/main" val="388051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BC81-019C-B61D-C070-A8DE0351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94FB4-6EF8-BD3D-CF39-196E50405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25053"/>
              </p:ext>
            </p:extLst>
          </p:nvPr>
        </p:nvGraphicFramePr>
        <p:xfrm>
          <a:off x="1834496" y="2386838"/>
          <a:ext cx="6980338" cy="3169920"/>
        </p:xfrm>
        <a:graphic>
          <a:graphicData uri="http://schemas.openxmlformats.org/drawingml/2006/table">
            <a:tbl>
              <a:tblPr/>
              <a:tblGrid>
                <a:gridCol w="1938998">
                  <a:extLst>
                    <a:ext uri="{9D8B030D-6E8A-4147-A177-3AD203B41FA5}">
                      <a16:colId xmlns:a16="http://schemas.microsoft.com/office/drawing/2014/main" val="3391786983"/>
                    </a:ext>
                  </a:extLst>
                </a:gridCol>
                <a:gridCol w="2714561">
                  <a:extLst>
                    <a:ext uri="{9D8B030D-6E8A-4147-A177-3AD203B41FA5}">
                      <a16:colId xmlns:a16="http://schemas.microsoft.com/office/drawing/2014/main" val="1330473642"/>
                    </a:ext>
                  </a:extLst>
                </a:gridCol>
                <a:gridCol w="2326779">
                  <a:extLst>
                    <a:ext uri="{9D8B030D-6E8A-4147-A177-3AD203B41FA5}">
                      <a16:colId xmlns:a16="http://schemas.microsoft.com/office/drawing/2014/main" val="2016690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81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77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4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28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2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9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Floor 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6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4FF1-86DE-0267-FE85-21AE1BD7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47F5-EA06-6B7B-481A-57D3BDBE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any programming language, variables are container to store values. </a:t>
            </a:r>
          </a:p>
          <a:p>
            <a:r>
              <a:rPr lang="en-US" dirty="0"/>
              <a:t>Python has an easy syntax for declaring a variable.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50"/>
                </a:solidFill>
              </a:rPr>
              <a:t>			Variable name = Variable value</a:t>
            </a:r>
          </a:p>
          <a:p>
            <a:pPr lvl="1"/>
            <a:r>
              <a:rPr lang="en-US" dirty="0"/>
              <a:t>A variable is created the moment you first assign a value to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Variables do not need to be declared with any type and can even change type after they have been set.</a:t>
            </a:r>
          </a:p>
          <a:p>
            <a:pPr lvl="1"/>
            <a:r>
              <a:rPr lang="en-US" dirty="0"/>
              <a:t>Python can detect the data type from the assigned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4C299-8488-625C-3DBF-6FC05C9DE47C}"/>
              </a:ext>
            </a:extLst>
          </p:cNvPr>
          <p:cNvSpPr txBox="1"/>
          <p:nvPr/>
        </p:nvSpPr>
        <p:spPr>
          <a:xfrm>
            <a:off x="4488426" y="3615813"/>
            <a:ext cx="22515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1F91-83EC-DCA1-49B6-7C6C9DEA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9C02C3-BC93-E040-3AB1-BF5FC96A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60430"/>
              </p:ext>
            </p:extLst>
          </p:nvPr>
        </p:nvGraphicFramePr>
        <p:xfrm>
          <a:off x="838200" y="1690688"/>
          <a:ext cx="6920638" cy="4110674"/>
        </p:xfrm>
        <a:graphic>
          <a:graphicData uri="http://schemas.openxmlformats.org/drawingml/2006/table">
            <a:tbl>
              <a:tblPr/>
              <a:tblGrid>
                <a:gridCol w="2661774">
                  <a:extLst>
                    <a:ext uri="{9D8B030D-6E8A-4147-A177-3AD203B41FA5}">
                      <a16:colId xmlns:a16="http://schemas.microsoft.com/office/drawing/2014/main" val="2572045485"/>
                    </a:ext>
                  </a:extLst>
                </a:gridCol>
                <a:gridCol w="2129432">
                  <a:extLst>
                    <a:ext uri="{9D8B030D-6E8A-4147-A177-3AD203B41FA5}">
                      <a16:colId xmlns:a16="http://schemas.microsoft.com/office/drawing/2014/main" val="912584128"/>
                    </a:ext>
                  </a:extLst>
                </a:gridCol>
                <a:gridCol w="2129432">
                  <a:extLst>
                    <a:ext uri="{9D8B030D-6E8A-4147-A177-3AD203B41FA5}">
                      <a16:colId xmlns:a16="http://schemas.microsoft.com/office/drawing/2014/main" val="930411762"/>
                    </a:ext>
                  </a:extLst>
                </a:gridCol>
              </a:tblGrid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Operator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Example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Same As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15287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27045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+=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+ 3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73790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-=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- 3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97217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80095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62365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4302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//=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//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96174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**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958354"/>
                  </a:ext>
                </a:extLst>
              </a:tr>
              <a:tr h="377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&amp;=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&amp;=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&amp;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2209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|=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|=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|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60925"/>
                  </a:ext>
                </a:extLst>
              </a:tr>
              <a:tr h="339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^=</a:t>
                      </a:r>
                    </a:p>
                  </a:txBody>
                  <a:tcPr marL="95634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^=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^ 3</a:t>
                      </a:r>
                    </a:p>
                  </a:txBody>
                  <a:tcPr marL="47817" marR="47817" marT="47817" marB="478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1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1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0056-D48D-D5EA-23B9-6881CF9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74539-468E-9B41-F357-B42BA4243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53480"/>
              </p:ext>
            </p:extLst>
          </p:nvPr>
        </p:nvGraphicFramePr>
        <p:xfrm>
          <a:off x="2217954" y="2614454"/>
          <a:ext cx="6980338" cy="2773680"/>
        </p:xfrm>
        <a:graphic>
          <a:graphicData uri="http://schemas.openxmlformats.org/drawingml/2006/table">
            <a:tbl>
              <a:tblPr/>
              <a:tblGrid>
                <a:gridCol w="1938998">
                  <a:extLst>
                    <a:ext uri="{9D8B030D-6E8A-4147-A177-3AD203B41FA5}">
                      <a16:colId xmlns:a16="http://schemas.microsoft.com/office/drawing/2014/main" val="844947619"/>
                    </a:ext>
                  </a:extLst>
                </a:gridCol>
                <a:gridCol w="2714561">
                  <a:extLst>
                    <a:ext uri="{9D8B030D-6E8A-4147-A177-3AD203B41FA5}">
                      <a16:colId xmlns:a16="http://schemas.microsoft.com/office/drawing/2014/main" val="878441669"/>
                    </a:ext>
                  </a:extLst>
                </a:gridCol>
                <a:gridCol w="2326779">
                  <a:extLst>
                    <a:ext uri="{9D8B030D-6E8A-4147-A177-3AD203B41FA5}">
                      <a16:colId xmlns:a16="http://schemas.microsoft.com/office/drawing/2014/main" val="39144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7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36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5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2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2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7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4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9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086E-D850-11B3-9463-53251D7C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A316EA-0303-6654-F34D-0054FA74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88760"/>
              </p:ext>
            </p:extLst>
          </p:nvPr>
        </p:nvGraphicFramePr>
        <p:xfrm>
          <a:off x="1347019" y="2324200"/>
          <a:ext cx="8837414" cy="3110984"/>
        </p:xfrm>
        <a:graphic>
          <a:graphicData uri="http://schemas.openxmlformats.org/drawingml/2006/table">
            <a:tbl>
              <a:tblPr/>
              <a:tblGrid>
                <a:gridCol w="1207580">
                  <a:extLst>
                    <a:ext uri="{9D8B030D-6E8A-4147-A177-3AD203B41FA5}">
                      <a16:colId xmlns:a16="http://schemas.microsoft.com/office/drawing/2014/main" val="1853872385"/>
                    </a:ext>
                  </a:extLst>
                </a:gridCol>
                <a:gridCol w="5161935">
                  <a:extLst>
                    <a:ext uri="{9D8B030D-6E8A-4147-A177-3AD203B41FA5}">
                      <a16:colId xmlns:a16="http://schemas.microsoft.com/office/drawing/2014/main" val="3622591254"/>
                    </a:ext>
                  </a:extLst>
                </a:gridCol>
                <a:gridCol w="2467899">
                  <a:extLst>
                    <a:ext uri="{9D8B030D-6E8A-4147-A177-3AD203B41FA5}">
                      <a16:colId xmlns:a16="http://schemas.microsoft.com/office/drawing/2014/main" val="1439706590"/>
                    </a:ext>
                  </a:extLst>
                </a:gridCol>
              </a:tblGrid>
              <a:tr h="51193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6228"/>
                  </a:ext>
                </a:extLst>
              </a:tr>
              <a:tr h="8663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and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5 and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60685"/>
                  </a:ext>
                </a:extLst>
              </a:tr>
              <a:tr h="86635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5 or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05729"/>
                  </a:ext>
                </a:extLst>
              </a:tr>
              <a:tr h="86635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5 and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8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5AE-D008-2DB1-6D61-D83A804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DA95F3-9ED9-FFE6-DAFE-638A39D8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98850"/>
              </p:ext>
            </p:extLst>
          </p:nvPr>
        </p:nvGraphicFramePr>
        <p:xfrm>
          <a:off x="329525" y="2028297"/>
          <a:ext cx="9292286" cy="2696061"/>
        </p:xfrm>
        <a:graphic>
          <a:graphicData uri="http://schemas.openxmlformats.org/drawingml/2006/table">
            <a:tbl>
              <a:tblPr/>
              <a:tblGrid>
                <a:gridCol w="1164978">
                  <a:extLst>
                    <a:ext uri="{9D8B030D-6E8A-4147-A177-3AD203B41FA5}">
                      <a16:colId xmlns:a16="http://schemas.microsoft.com/office/drawing/2014/main" val="420373155"/>
                    </a:ext>
                  </a:extLst>
                </a:gridCol>
                <a:gridCol w="5082026">
                  <a:extLst>
                    <a:ext uri="{9D8B030D-6E8A-4147-A177-3AD203B41FA5}">
                      <a16:colId xmlns:a16="http://schemas.microsoft.com/office/drawing/2014/main" val="954148073"/>
                    </a:ext>
                  </a:extLst>
                </a:gridCol>
                <a:gridCol w="3045282">
                  <a:extLst>
                    <a:ext uri="{9D8B030D-6E8A-4147-A177-3AD203B41FA5}">
                      <a16:colId xmlns:a16="http://schemas.microsoft.com/office/drawing/2014/main" val="1135633890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34380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87417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 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not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9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19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E93-1D35-E087-83D3-47B46DE0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4569F6-24BF-B46B-201B-7E531A8F1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7867"/>
              </p:ext>
            </p:extLst>
          </p:nvPr>
        </p:nvGraphicFramePr>
        <p:xfrm>
          <a:off x="127099" y="2560320"/>
          <a:ext cx="9980463" cy="1737360"/>
        </p:xfrm>
        <a:graphic>
          <a:graphicData uri="http://schemas.openxmlformats.org/drawingml/2006/table">
            <a:tbl>
              <a:tblPr/>
              <a:tblGrid>
                <a:gridCol w="2069820">
                  <a:extLst>
                    <a:ext uri="{9D8B030D-6E8A-4147-A177-3AD203B41FA5}">
                      <a16:colId xmlns:a16="http://schemas.microsoft.com/office/drawing/2014/main" val="2070841282"/>
                    </a:ext>
                  </a:extLst>
                </a:gridCol>
                <a:gridCol w="5511572">
                  <a:extLst>
                    <a:ext uri="{9D8B030D-6E8A-4147-A177-3AD203B41FA5}">
                      <a16:colId xmlns:a16="http://schemas.microsoft.com/office/drawing/2014/main" val="450515056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1510264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0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8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not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9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5AD8-2602-1931-E603-9CF88380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bitwise and/or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06A9-6FD4-BE45-10C1-10BCEA70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93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evaluating logical expressions, you should use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instead of &amp;,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instead of |</a:t>
            </a:r>
          </a:p>
          <a:p>
            <a:r>
              <a:rPr lang="en-US" dirty="0"/>
              <a:t>Both &amp; and | are bitwise operations, which evaluate both sides of the expression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and/or evaluates the first part of the expression, some times do not need to evaluate the other</a:t>
            </a:r>
          </a:p>
          <a:p>
            <a:r>
              <a:rPr lang="en-US" dirty="0"/>
              <a:t>For example, for (F AND T), the AND operator does not need to evaluate the second part, T, as anything AND F is F, but (T and F), the operator needs to check the second part</a:t>
            </a:r>
          </a:p>
          <a:p>
            <a:pPr lvl="1"/>
            <a:r>
              <a:rPr lang="en-US" dirty="0"/>
              <a:t>opposite with 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B3963C-E838-C79C-D28F-EAFCB14FCA1C}"/>
              </a:ext>
            </a:extLst>
          </p:cNvPr>
          <p:cNvGrpSpPr/>
          <p:nvPr/>
        </p:nvGrpSpPr>
        <p:grpSpPr>
          <a:xfrm>
            <a:off x="3186335" y="3016045"/>
            <a:ext cx="5819330" cy="1593137"/>
            <a:chOff x="3216515" y="3429000"/>
            <a:chExt cx="4937976" cy="18414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8DE67D-95CF-5153-D16C-A0EF21187B40}"/>
                </a:ext>
              </a:extLst>
            </p:cNvPr>
            <p:cNvSpPr txBox="1"/>
            <p:nvPr/>
          </p:nvSpPr>
          <p:spPr>
            <a:xfrm>
              <a:off x="3216515" y="3429000"/>
              <a:ext cx="4937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&amp; 5 =&gt; 0100  &amp; 0101 =&gt; 0100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8F6785-FC9A-0705-F113-77AE9DAAFDD6}"/>
                </a:ext>
              </a:extLst>
            </p:cNvPr>
            <p:cNvSpPr txBox="1"/>
            <p:nvPr/>
          </p:nvSpPr>
          <p:spPr>
            <a:xfrm>
              <a:off x="3471603" y="3919690"/>
              <a:ext cx="21658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print (</a:t>
              </a:r>
              <a:r>
                <a:rPr lang="en-US" b="0" dirty="0">
                  <a:solidFill>
                    <a:srgbClr val="116644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 &amp; </a:t>
              </a:r>
              <a:r>
                <a:rPr lang="en-US" b="0" dirty="0">
                  <a:solidFill>
                    <a:srgbClr val="116644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8424DF-01D9-85FC-9D69-592DAC913AC1}"/>
                </a:ext>
              </a:extLst>
            </p:cNvPr>
            <p:cNvSpPr txBox="1"/>
            <p:nvPr/>
          </p:nvSpPr>
          <p:spPr>
            <a:xfrm>
              <a:off x="5696427" y="3919690"/>
              <a:ext cx="1649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output: 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BBEC6-2E38-475F-F361-D9D17D89F2FB}"/>
                </a:ext>
              </a:extLst>
            </p:cNvPr>
            <p:cNvSpPr txBox="1"/>
            <p:nvPr/>
          </p:nvSpPr>
          <p:spPr>
            <a:xfrm>
              <a:off x="3216515" y="4410380"/>
              <a:ext cx="4937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| 5 =&gt; 0100  &amp; 0101 =&gt; 0101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05AD1-9A3A-DA5A-E659-AF89C9943CD7}"/>
                </a:ext>
              </a:extLst>
            </p:cNvPr>
            <p:cNvSpPr txBox="1"/>
            <p:nvPr/>
          </p:nvSpPr>
          <p:spPr>
            <a:xfrm>
              <a:off x="3471603" y="4901070"/>
              <a:ext cx="21658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print (</a:t>
              </a:r>
              <a:r>
                <a:rPr lang="en-US" b="0" dirty="0">
                  <a:solidFill>
                    <a:srgbClr val="116644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 | </a:t>
              </a:r>
              <a:r>
                <a:rPr lang="en-US" b="0" dirty="0">
                  <a:solidFill>
                    <a:srgbClr val="116644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D640AB-32B7-484B-D17B-3C57A7DFBFE2}"/>
                </a:ext>
              </a:extLst>
            </p:cNvPr>
            <p:cNvSpPr txBox="1"/>
            <p:nvPr/>
          </p:nvSpPr>
          <p:spPr>
            <a:xfrm>
              <a:off x="5696427" y="4901070"/>
              <a:ext cx="1649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output: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09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388-166A-63F0-3B45-8A713D5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72619C-0FB1-09E9-2588-FFF7F739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43441"/>
              </p:ext>
            </p:extLst>
          </p:nvPr>
        </p:nvGraphicFramePr>
        <p:xfrm>
          <a:off x="629265" y="1504331"/>
          <a:ext cx="7742847" cy="4548215"/>
        </p:xfrm>
        <a:graphic>
          <a:graphicData uri="http://schemas.openxmlformats.org/drawingml/2006/table">
            <a:tbl>
              <a:tblPr/>
              <a:tblGrid>
                <a:gridCol w="2654709">
                  <a:extLst>
                    <a:ext uri="{9D8B030D-6E8A-4147-A177-3AD203B41FA5}">
                      <a16:colId xmlns:a16="http://schemas.microsoft.com/office/drawing/2014/main" val="38778342"/>
                    </a:ext>
                  </a:extLst>
                </a:gridCol>
                <a:gridCol w="5088138">
                  <a:extLst>
                    <a:ext uri="{9D8B030D-6E8A-4147-A177-3AD203B41FA5}">
                      <a16:colId xmlns:a16="http://schemas.microsoft.com/office/drawing/2014/main" val="537659937"/>
                    </a:ext>
                  </a:extLst>
                </a:gridCol>
              </a:tblGrid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667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()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Parentheses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5076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**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Exponentiation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67023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+x  -x  ~x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Unary plus, unary minus, and bitwise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8518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  /  //  %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Multiplication, division, floor division, and modulus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5901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  -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Addition and subtraction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315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Bitwise 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3014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^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XOR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19743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|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32653"/>
                  </a:ext>
                </a:extLst>
              </a:tr>
              <a:tr h="562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==  !=  &gt;  &gt;=  &lt;  &lt;=  is  </a:t>
                      </a:r>
                      <a:r>
                        <a:rPr lang="en-US" sz="1300" dirty="0" err="1">
                          <a:effectLst/>
                        </a:rPr>
                        <a:t>is</a:t>
                      </a:r>
                      <a:r>
                        <a:rPr lang="en-US" sz="1300" dirty="0">
                          <a:effectLst/>
                        </a:rPr>
                        <a:t> not  in  not in 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Comparisons, identity, and membership operators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29736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not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Logical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08681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and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42714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969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FF1643-EEE6-60C6-5C0F-4BCB15E0BB3B}"/>
              </a:ext>
            </a:extLst>
          </p:cNvPr>
          <p:cNvSpPr txBox="1"/>
          <p:nvPr/>
        </p:nvSpPr>
        <p:spPr>
          <a:xfrm>
            <a:off x="8298425" y="3418895"/>
            <a:ext cx="33626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two operations have the same precedence, we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evaluate the expression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left to right: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0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032D-AB2E-BFBC-818D-5D1B6438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8CE4-E08B-BA51-6FE5-04640EFA6BEE}"/>
              </a:ext>
            </a:extLst>
          </p:cNvPr>
          <p:cNvSpPr txBox="1"/>
          <p:nvPr/>
        </p:nvSpPr>
        <p:spPr>
          <a:xfrm>
            <a:off x="838200" y="20053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10  </a:t>
            </a:r>
          </a:p>
          <a:p>
            <a:r>
              <a:rPr lang="en-US" dirty="0"/>
              <a:t>y = 3</a:t>
            </a:r>
          </a:p>
          <a:p>
            <a:r>
              <a:rPr lang="en-US" dirty="0"/>
              <a:t>result = x * y + x / y - x ** y %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13BD-332E-CC93-DE6A-4C213E9E1044}"/>
              </a:ext>
            </a:extLst>
          </p:cNvPr>
          <p:cNvSpPr txBox="1"/>
          <p:nvPr/>
        </p:nvSpPr>
        <p:spPr>
          <a:xfrm>
            <a:off x="4345858" y="8374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5  # 0101 in binary</a:t>
            </a:r>
          </a:p>
          <a:p>
            <a:r>
              <a:rPr lang="en-US" dirty="0"/>
              <a:t>y = 3  # 0011 in binary</a:t>
            </a:r>
          </a:p>
          <a:p>
            <a:endParaRPr lang="en-US" dirty="0"/>
          </a:p>
          <a:p>
            <a:r>
              <a:rPr lang="en-US" dirty="0"/>
              <a:t>result = not x &amp; y or x ^ y and x - 1 | y + 1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F2E64-6B6E-93AB-82F0-330A42EE77DE}"/>
              </a:ext>
            </a:extLst>
          </p:cNvPr>
          <p:cNvSpPr txBox="1"/>
          <p:nvPr/>
        </p:nvSpPr>
        <p:spPr>
          <a:xfrm>
            <a:off x="560439" y="376977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4</a:t>
            </a:r>
          </a:p>
          <a:p>
            <a:r>
              <a:rPr lang="en-US" dirty="0"/>
              <a:t>b = 6</a:t>
            </a:r>
          </a:p>
          <a:p>
            <a:r>
              <a:rPr lang="en-US" dirty="0"/>
              <a:t>c = 8</a:t>
            </a:r>
          </a:p>
          <a:p>
            <a:r>
              <a:rPr lang="en-US" dirty="0"/>
              <a:t>d = 10</a:t>
            </a:r>
          </a:p>
          <a:p>
            <a:endParaRPr lang="en-US" dirty="0"/>
          </a:p>
          <a:p>
            <a:r>
              <a:rPr lang="en-US" dirty="0"/>
              <a:t>result = a &lt; b and c &gt; d or not c - d * b + a == -52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5C732-6BB4-AEE9-ECA0-E94FDB726068}"/>
              </a:ext>
            </a:extLst>
          </p:cNvPr>
          <p:cNvSpPr txBox="1"/>
          <p:nvPr/>
        </p:nvSpPr>
        <p:spPr>
          <a:xfrm>
            <a:off x="560439" y="60881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Show me a step-by-step evaluation of the above expressions (homework)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EB6949-9F07-71BA-F929-88A499D5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0140"/>
              </p:ext>
            </p:extLst>
          </p:nvPr>
        </p:nvGraphicFramePr>
        <p:xfrm>
          <a:off x="6725265" y="2701536"/>
          <a:ext cx="5466735" cy="4156464"/>
        </p:xfrm>
        <a:graphic>
          <a:graphicData uri="http://schemas.openxmlformats.org/drawingml/2006/table">
            <a:tbl>
              <a:tblPr/>
              <a:tblGrid>
                <a:gridCol w="1874322">
                  <a:extLst>
                    <a:ext uri="{9D8B030D-6E8A-4147-A177-3AD203B41FA5}">
                      <a16:colId xmlns:a16="http://schemas.microsoft.com/office/drawing/2014/main" val="38778342"/>
                    </a:ext>
                  </a:extLst>
                </a:gridCol>
                <a:gridCol w="3592413">
                  <a:extLst>
                    <a:ext uri="{9D8B030D-6E8A-4147-A177-3AD203B41FA5}">
                      <a16:colId xmlns:a16="http://schemas.microsoft.com/office/drawing/2014/main" val="537659937"/>
                    </a:ext>
                  </a:extLst>
                </a:gridCol>
              </a:tblGrid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6670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()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Parentheses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50760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**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Exponentiation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67023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+x  -x  ~x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Unary plus, unary minus, and bitwise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85180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  /  //  %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Multiplication, division, floor division, and modulus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5901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  -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Addition and subtraction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315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Bitwise 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30140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^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XOR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19743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|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32653"/>
                  </a:ext>
                </a:extLst>
              </a:tr>
              <a:tr h="483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==  !=  &gt;  &gt;=  &lt;  &lt;=  is  </a:t>
                      </a:r>
                      <a:r>
                        <a:rPr lang="en-US" sz="1300" dirty="0" err="1">
                          <a:effectLst/>
                        </a:rPr>
                        <a:t>is</a:t>
                      </a:r>
                      <a:r>
                        <a:rPr lang="en-US" sz="1300" dirty="0">
                          <a:effectLst/>
                        </a:rPr>
                        <a:t> not  in  not in 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Comparisons, identity, and membership operators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29736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not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Logical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08681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and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42714"/>
                  </a:ext>
                </a:extLst>
              </a:tr>
              <a:tr h="285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8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5263A1-5839-5B26-F142-65AD7ED50128}"/>
              </a:ext>
            </a:extLst>
          </p:cNvPr>
          <p:cNvSpPr txBox="1"/>
          <p:nvPr/>
        </p:nvSpPr>
        <p:spPr>
          <a:xfrm>
            <a:off x="287593" y="27673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b = 2 </a:t>
            </a:r>
          </a:p>
          <a:p>
            <a:r>
              <a:rPr lang="en-US" dirty="0"/>
              <a:t>c = 10 </a:t>
            </a:r>
          </a:p>
          <a:p>
            <a:r>
              <a:rPr lang="en-US" dirty="0"/>
              <a:t>d = 15 </a:t>
            </a:r>
          </a:p>
          <a:p>
            <a:r>
              <a:rPr lang="en-US" dirty="0"/>
              <a:t>e = 4 </a:t>
            </a:r>
          </a:p>
          <a:p>
            <a:r>
              <a:rPr lang="en-US" dirty="0"/>
              <a:t>f = 16 </a:t>
            </a:r>
          </a:p>
          <a:p>
            <a:r>
              <a:rPr lang="en-US" dirty="0"/>
              <a:t>result = (a + b * b &lt; c) or (d / c == c / d and e ** 2 &gt; 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A4DCA-1A1C-722B-2A44-3F8C4E9F86C6}"/>
              </a:ext>
            </a:extLst>
          </p:cNvPr>
          <p:cNvSpPr txBox="1"/>
          <p:nvPr/>
        </p:nvSpPr>
        <p:spPr>
          <a:xfrm>
            <a:off x="0" y="266620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5  # 0101 in binary</a:t>
            </a:r>
          </a:p>
          <a:p>
            <a:r>
              <a:rPr lang="en-US" dirty="0"/>
              <a:t>y = 3  # 0011 in binary</a:t>
            </a:r>
          </a:p>
          <a:p>
            <a:endParaRPr lang="en-US" dirty="0"/>
          </a:p>
          <a:p>
            <a:r>
              <a:rPr lang="en-US" dirty="0"/>
              <a:t># 4   0100</a:t>
            </a:r>
          </a:p>
          <a:p>
            <a:r>
              <a:rPr lang="en-US" dirty="0"/>
              <a:t># 2 0010</a:t>
            </a:r>
          </a:p>
          <a:p>
            <a:endParaRPr lang="en-US" dirty="0"/>
          </a:p>
          <a:p>
            <a:r>
              <a:rPr lang="en-US" dirty="0"/>
              <a:t>result = not x &amp; y or x ^ y and x - 1 | y + 1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AC62AE-8277-7137-3BB1-A2DF453B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34746"/>
              </p:ext>
            </p:extLst>
          </p:nvPr>
        </p:nvGraphicFramePr>
        <p:xfrm>
          <a:off x="4449153" y="2275836"/>
          <a:ext cx="7742847" cy="4548215"/>
        </p:xfrm>
        <a:graphic>
          <a:graphicData uri="http://schemas.openxmlformats.org/drawingml/2006/table">
            <a:tbl>
              <a:tblPr/>
              <a:tblGrid>
                <a:gridCol w="2654709">
                  <a:extLst>
                    <a:ext uri="{9D8B030D-6E8A-4147-A177-3AD203B41FA5}">
                      <a16:colId xmlns:a16="http://schemas.microsoft.com/office/drawing/2014/main" val="38778342"/>
                    </a:ext>
                  </a:extLst>
                </a:gridCol>
                <a:gridCol w="5088138">
                  <a:extLst>
                    <a:ext uri="{9D8B030D-6E8A-4147-A177-3AD203B41FA5}">
                      <a16:colId xmlns:a16="http://schemas.microsoft.com/office/drawing/2014/main" val="537659937"/>
                    </a:ext>
                  </a:extLst>
                </a:gridCol>
              </a:tblGrid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667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()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Parentheses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5076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**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Exponentiation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67023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+x  -x  ~x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Unary plus, unary minus, and bitwise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8518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*  /  //  %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Multiplication, division, floor division, and modulus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5901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  -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Addition and subtraction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315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Bitwise 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30140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^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XOR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19743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|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Bitwise 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32653"/>
                  </a:ext>
                </a:extLst>
              </a:tr>
              <a:tr h="562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==  !=  &gt;  &gt;=  &lt;  &lt;=  is  </a:t>
                      </a:r>
                      <a:r>
                        <a:rPr lang="en-US" sz="1300" dirty="0" err="1">
                          <a:effectLst/>
                        </a:rPr>
                        <a:t>is</a:t>
                      </a:r>
                      <a:r>
                        <a:rPr lang="en-US" sz="1300" dirty="0">
                          <a:effectLst/>
                        </a:rPr>
                        <a:t> not  in  not in 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Comparisons, identity, and membership operators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29736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not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Logical NOT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08681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and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42714"/>
                  </a:ext>
                </a:extLst>
              </a:tr>
              <a:tr h="332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91127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45564" marR="45564" marT="45564" marB="45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9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0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359-1F02-A85E-7CCD-9A958030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9CA3-A306-6AA9-67E4-113996DD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6" y="1930400"/>
            <a:ext cx="10999839" cy="4899640"/>
          </a:xfrm>
        </p:spPr>
        <p:txBody>
          <a:bodyPr>
            <a:normAutofit/>
          </a:bodyPr>
          <a:lstStyle/>
          <a:p>
            <a:r>
              <a:rPr lang="en-US" dirty="0"/>
              <a:t>In Python there are some rules to follow when you want to define a variable</a:t>
            </a:r>
          </a:p>
          <a:p>
            <a:pPr lvl="1"/>
            <a:r>
              <a:rPr lang="en-US" dirty="0"/>
              <a:t>Variable names can contain only letters, numbers, and underscores. </a:t>
            </a:r>
          </a:p>
          <a:p>
            <a:pPr lvl="2"/>
            <a:r>
              <a:rPr lang="en-US" dirty="0"/>
              <a:t>They can start with a letter or an underscore, but not with a number. For instance, you can call a variable message_1 but not 1_message.</a:t>
            </a:r>
          </a:p>
          <a:p>
            <a:pPr lvl="1"/>
            <a:r>
              <a:rPr lang="en-US" dirty="0"/>
              <a:t>Spaces are not allowed in variable names, but underscores can be used to separate words in variable names. </a:t>
            </a:r>
          </a:p>
          <a:p>
            <a:pPr lvl="2"/>
            <a:r>
              <a:rPr lang="en-US" dirty="0"/>
              <a:t>For example, </a:t>
            </a:r>
            <a:r>
              <a:rPr lang="en-US" i="1" dirty="0" err="1"/>
              <a:t>greeting_message</a:t>
            </a:r>
            <a:r>
              <a:rPr lang="en-US" i="1" dirty="0"/>
              <a:t> </a:t>
            </a:r>
            <a:r>
              <a:rPr lang="en-US" dirty="0"/>
              <a:t>works, but </a:t>
            </a:r>
            <a:r>
              <a:rPr lang="en-US" i="1" dirty="0"/>
              <a:t>greeting message </a:t>
            </a:r>
            <a:r>
              <a:rPr lang="en-US" dirty="0"/>
              <a:t>will cause an error.</a:t>
            </a:r>
          </a:p>
          <a:p>
            <a:pPr lvl="1"/>
            <a:r>
              <a:rPr lang="en-US" dirty="0"/>
              <a:t>Avoid using Python keywords and function names as variable names.</a:t>
            </a:r>
          </a:p>
          <a:p>
            <a:pPr lvl="2"/>
            <a:r>
              <a:rPr lang="en-US" dirty="0"/>
              <a:t> that is, do not use words that Python has reserved for a particular programmatic purpose, such as the word print. </a:t>
            </a:r>
          </a:p>
          <a:p>
            <a:pPr lvl="1"/>
            <a:r>
              <a:rPr lang="en-US" dirty="0"/>
              <a:t>Variable names should be short and descriptive. </a:t>
            </a:r>
          </a:p>
          <a:p>
            <a:pPr lvl="2"/>
            <a:r>
              <a:rPr lang="en-US" dirty="0"/>
              <a:t>For example, name is better than n, </a:t>
            </a:r>
            <a:r>
              <a:rPr lang="en-US" dirty="0" err="1"/>
              <a:t>student_name</a:t>
            </a:r>
            <a:r>
              <a:rPr lang="en-US" dirty="0"/>
              <a:t> is better than </a:t>
            </a:r>
            <a:r>
              <a:rPr lang="en-US" dirty="0" err="1"/>
              <a:t>s_n</a:t>
            </a:r>
            <a:r>
              <a:rPr lang="en-US" dirty="0"/>
              <a:t>, and </a:t>
            </a:r>
            <a:r>
              <a:rPr lang="en-US" dirty="0" err="1"/>
              <a:t>name_length</a:t>
            </a:r>
            <a:r>
              <a:rPr lang="en-US" dirty="0"/>
              <a:t> is better than </a:t>
            </a:r>
            <a:r>
              <a:rPr lang="en-US" dirty="0" err="1"/>
              <a:t>length_of_persons_name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 careful when using the lowercase letter l and the uppercase letter O because they could be confused with the numbers 1 and 0.</a:t>
            </a:r>
          </a:p>
          <a:p>
            <a:pPr lvl="1"/>
            <a:r>
              <a:rPr lang="en-US" dirty="0"/>
              <a:t>Variables are case sensitive </a:t>
            </a:r>
          </a:p>
        </p:txBody>
      </p:sp>
    </p:spTree>
    <p:extLst>
      <p:ext uri="{BB962C8B-B14F-4D97-AF65-F5344CB8AC3E}">
        <p14:creationId xmlns:p14="http://schemas.microsoft.com/office/powerpoint/2010/main" val="64475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F08-575C-5145-6F75-0477BBF3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pic>
        <p:nvPicPr>
          <p:cNvPr id="1028" name="Picture 4" descr="All Reserved Keywords in Python | Better Programming">
            <a:extLst>
              <a:ext uri="{FF2B5EF4-FFF2-40B4-BE49-F238E27FC236}">
                <a16:creationId xmlns:a16="http://schemas.microsoft.com/office/drawing/2014/main" id="{A05DBA78-CF8C-9D1B-3ECC-46A30660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93" y="1930400"/>
            <a:ext cx="76009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D29C-8F36-613D-CCB2-7154F134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551F-A2A3-B442-4F82-C3A66E18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you can assign multiple values to multiple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one value to multiple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A79CC-E149-13E7-B1A2-E4EA86D1FF11}"/>
              </a:ext>
            </a:extLst>
          </p:cNvPr>
          <p:cNvSpPr txBox="1"/>
          <p:nvPr/>
        </p:nvSpPr>
        <p:spPr>
          <a:xfrm>
            <a:off x="3048000" y="27034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z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"School"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"TV"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6F4E7-EE0B-40AE-65CA-0575403B67D5}"/>
              </a:ext>
            </a:extLst>
          </p:cNvPr>
          <p:cNvSpPr txBox="1"/>
          <p:nvPr/>
        </p:nvSpPr>
        <p:spPr>
          <a:xfrm>
            <a:off x="7413523" y="2841973"/>
            <a:ext cx="2477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School</a:t>
            </a:r>
          </a:p>
          <a:p>
            <a:r>
              <a:rPr lang="en-US" dirty="0"/>
              <a:t>Bus</a:t>
            </a:r>
          </a:p>
          <a:p>
            <a:r>
              <a:rPr lang="en-US" dirty="0"/>
              <a:t>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DB30E-ED7B-1C1D-4CB0-2E31647B4203}"/>
              </a:ext>
            </a:extLst>
          </p:cNvPr>
          <p:cNvSpPr txBox="1"/>
          <p:nvPr/>
        </p:nvSpPr>
        <p:spPr>
          <a:xfrm>
            <a:off x="2969342" y="49832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 = z = 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A52A2A"/>
                </a:solidFill>
                <a:latin typeface="Consolas" panose="020B0609020204030204" pitchFamily="49" charset="0"/>
              </a:rPr>
              <a:t>Python </a:t>
            </a:r>
            <a:r>
              <a:rPr lang="fr-FR" dirty="0" err="1">
                <a:solidFill>
                  <a:srgbClr val="A52A2A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52A2A"/>
                </a:solidFill>
                <a:latin typeface="Consolas" panose="020B0609020204030204" pitchFamily="49" charset="0"/>
              </a:rPr>
              <a:t>nice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fr-FR" dirty="0"/>
            </a:br>
            <a:r>
              <a:rPr lang="fr-F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fr-FR" dirty="0"/>
            </a:br>
            <a:r>
              <a:rPr lang="fr-F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fr-FR" dirty="0"/>
            </a:br>
            <a:r>
              <a:rPr lang="fr-F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31ED0-1AD9-B512-F99F-67D38F269EC5}"/>
              </a:ext>
            </a:extLst>
          </p:cNvPr>
          <p:cNvSpPr txBox="1"/>
          <p:nvPr/>
        </p:nvSpPr>
        <p:spPr>
          <a:xfrm>
            <a:off x="7413523" y="5121702"/>
            <a:ext cx="2322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is nice</a:t>
            </a:r>
          </a:p>
          <a:p>
            <a:r>
              <a:rPr lang="en-US" dirty="0"/>
              <a:t>Python is nice</a:t>
            </a:r>
          </a:p>
          <a:p>
            <a:r>
              <a:rPr lang="en-US" dirty="0"/>
              <a:t>Python is nice</a:t>
            </a:r>
          </a:p>
        </p:txBody>
      </p:sp>
    </p:spTree>
    <p:extLst>
      <p:ext uri="{BB962C8B-B14F-4D97-AF65-F5344CB8AC3E}">
        <p14:creationId xmlns:p14="http://schemas.microsoft.com/office/powerpoint/2010/main" val="33954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0F5-951F-1512-CEF3-6845A574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E2DE-F3AF-F00F-63AB-1444575A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various 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understands the data type based on the value you assign to the variable</a:t>
            </a:r>
          </a:p>
          <a:p>
            <a:r>
              <a:rPr lang="en-US" dirty="0"/>
              <a:t>You can use the function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type(</a:t>
            </a:r>
            <a:r>
              <a:rPr lang="en-US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/>
              <a:t>to print the type of the data stored in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5A382-1CF7-EE57-EC94-50543966D3AA}"/>
              </a:ext>
            </a:extLst>
          </p:cNvPr>
          <p:cNvSpPr txBox="1"/>
          <p:nvPr/>
        </p:nvSpPr>
        <p:spPr>
          <a:xfrm>
            <a:off x="3392130" y="2702315"/>
            <a:ext cx="4355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Type:	str</a:t>
            </a:r>
          </a:p>
          <a:p>
            <a:r>
              <a:rPr lang="en-US" dirty="0"/>
              <a:t>Numeric Types:	int, float, complex</a:t>
            </a:r>
          </a:p>
          <a:p>
            <a:r>
              <a:rPr lang="en-US" dirty="0"/>
              <a:t>Boolean Type:	bool</a:t>
            </a:r>
          </a:p>
        </p:txBody>
      </p:sp>
    </p:spTree>
    <p:extLst>
      <p:ext uri="{BB962C8B-B14F-4D97-AF65-F5344CB8AC3E}">
        <p14:creationId xmlns:p14="http://schemas.microsoft.com/office/powerpoint/2010/main" val="4120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5083-3B9B-1FB1-9ABA-DA177C7C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155-5920-FDC6-6781-5DF2F372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/>
          </a:bodyPr>
          <a:lstStyle/>
          <a:p>
            <a:r>
              <a:rPr lang="en-US" dirty="0"/>
              <a:t>You can define the variable types explicitly by passing the value to the constructor of each type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2733-049F-56CD-71D4-C2445A17200C}"/>
              </a:ext>
            </a:extLst>
          </p:cNvPr>
          <p:cNvSpPr txBox="1"/>
          <p:nvPr/>
        </p:nvSpPr>
        <p:spPr>
          <a:xfrm>
            <a:off x="3303639" y="3335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str("Hello World")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D4A9C-0258-C914-3E60-3EFD0AB4B512}"/>
              </a:ext>
            </a:extLst>
          </p:cNvPr>
          <p:cNvSpPr txBox="1"/>
          <p:nvPr/>
        </p:nvSpPr>
        <p:spPr>
          <a:xfrm>
            <a:off x="3303639" y="3896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int(20)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69D0-3EAA-66F9-2D8A-7094BF51088B}"/>
              </a:ext>
            </a:extLst>
          </p:cNvPr>
          <p:cNvSpPr txBox="1"/>
          <p:nvPr/>
        </p:nvSpPr>
        <p:spPr>
          <a:xfrm>
            <a:off x="3303639" y="4482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float(20.5)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E13B-612D-8B78-E0A5-16F2927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B97A-23C6-5337-3C60-780B7F46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simply a series of characters. </a:t>
            </a:r>
          </a:p>
          <a:p>
            <a:pPr lvl="1"/>
            <a:r>
              <a:rPr lang="en-US" dirty="0"/>
              <a:t>Anything inside quotes is considered as a string in Python,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 can use single or double quotes around your strings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 """  or  ''' for multi-lines Strings</a:t>
            </a:r>
          </a:p>
          <a:p>
            <a:pPr lvl="1"/>
            <a:endParaRPr lang="en-US" dirty="0"/>
          </a:p>
          <a:p>
            <a:r>
              <a:rPr lang="en-US" dirty="0"/>
              <a:t>This helps when you want to use " or ' inside the desired String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AD9AA-D803-06DC-88DD-DBC16D71A7AF}"/>
              </a:ext>
            </a:extLst>
          </p:cNvPr>
          <p:cNvSpPr txBox="1"/>
          <p:nvPr/>
        </p:nvSpPr>
        <p:spPr>
          <a:xfrm>
            <a:off x="4011561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"This is a string."</a:t>
            </a:r>
          </a:p>
          <a:p>
            <a:r>
              <a:rPr lang="en-US" dirty="0"/>
              <a:t>'This is also a string.'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FABC5-3B09-A712-5D41-A96C161AFB56}"/>
              </a:ext>
            </a:extLst>
          </p:cNvPr>
          <p:cNvSpPr txBox="1"/>
          <p:nvPr/>
        </p:nvSpPr>
        <p:spPr>
          <a:xfrm>
            <a:off x="1096842" y="5395031"/>
            <a:ext cx="7757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'I told my friend, "Python is my favorite language!" '</a:t>
            </a:r>
          </a:p>
          <a:p>
            <a:r>
              <a:rPr lang="en-US" dirty="0"/>
              <a:t>"The language 'Python' is named after Monty Python, not the snake."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4CA15-CCF0-5493-02B0-3131FF9C9E5B}"/>
              </a:ext>
            </a:extLst>
          </p:cNvPr>
          <p:cNvSpPr txBox="1"/>
          <p:nvPr/>
        </p:nvSpPr>
        <p:spPr>
          <a:xfrm>
            <a:off x="7253748" y="3614892"/>
            <a:ext cx="3188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"""This is an example </a:t>
            </a:r>
            <a:br>
              <a:rPr lang="en-US" dirty="0"/>
            </a:br>
            <a:r>
              <a:rPr lang="en-US" dirty="0"/>
              <a:t>on multi-lines String."""</a:t>
            </a:r>
          </a:p>
        </p:txBody>
      </p:sp>
    </p:spTree>
    <p:extLst>
      <p:ext uri="{BB962C8B-B14F-4D97-AF65-F5344CB8AC3E}">
        <p14:creationId xmlns:p14="http://schemas.microsoft.com/office/powerpoint/2010/main" val="120406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7D62-7E0F-723A-2D72-28CF291B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A469-8BA4-695E-927E-5E086612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String in python as a list of characters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Square brackets can be used to access elements of the string</a:t>
            </a:r>
          </a:p>
          <a:p>
            <a:pPr lvl="1"/>
            <a:r>
              <a:rPr lang="en-US" dirty="0"/>
              <a:t># is used to write comments in Python</a:t>
            </a:r>
          </a:p>
          <a:p>
            <a:pPr lvl="1"/>
            <a:r>
              <a:rPr lang="en-US" dirty="0"/>
              <a:t>Comments are non-executable, used for documentation and illustration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51792-24A6-DA9E-DABF-0D54724C62A6}"/>
              </a:ext>
            </a:extLst>
          </p:cNvPr>
          <p:cNvSpPr txBox="1"/>
          <p:nvPr/>
        </p:nvSpPr>
        <p:spPr>
          <a:xfrm>
            <a:off x="2750570" y="2744949"/>
            <a:ext cx="4286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"Python is nice"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First letter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Second letter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716BE-51CB-02CA-8354-6218D3A1F507}"/>
              </a:ext>
            </a:extLst>
          </p:cNvPr>
          <p:cNvSpPr txBox="1"/>
          <p:nvPr/>
        </p:nvSpPr>
        <p:spPr>
          <a:xfrm>
            <a:off x="7833850" y="3021948"/>
            <a:ext cx="2723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92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2328</Words>
  <Application>Microsoft Office PowerPoint</Application>
  <PresentationFormat>Widescreen</PresentationFormat>
  <Paragraphs>468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Consolas</vt:lpstr>
      <vt:lpstr>Courier New</vt:lpstr>
      <vt:lpstr>Roboto</vt:lpstr>
      <vt:lpstr>Trebuchet MS</vt:lpstr>
      <vt:lpstr>var(--colab-code-font-family)</vt:lpstr>
      <vt:lpstr>Verdana</vt:lpstr>
      <vt:lpstr>Wingdings 3</vt:lpstr>
      <vt:lpstr>Facet</vt:lpstr>
      <vt:lpstr>Variables in python</vt:lpstr>
      <vt:lpstr>What are variables</vt:lpstr>
      <vt:lpstr>Variable rules</vt:lpstr>
      <vt:lpstr>Python keywords</vt:lpstr>
      <vt:lpstr>Multiple variables</vt:lpstr>
      <vt:lpstr>Data types</vt:lpstr>
      <vt:lpstr>Explicit declaration </vt:lpstr>
      <vt:lpstr>Strings</vt:lpstr>
      <vt:lpstr>Cont.</vt:lpstr>
      <vt:lpstr>String concatenation  </vt:lpstr>
      <vt:lpstr>Formatting Strings</vt:lpstr>
      <vt:lpstr>Cont.</vt:lpstr>
      <vt:lpstr>String methods</vt:lpstr>
      <vt:lpstr>Escape characters</vt:lpstr>
      <vt:lpstr>Examples</vt:lpstr>
      <vt:lpstr>Data type casting</vt:lpstr>
      <vt:lpstr>Python Operators </vt:lpstr>
      <vt:lpstr>Operator types</vt:lpstr>
      <vt:lpstr>Arithmetic operators</vt:lpstr>
      <vt:lpstr>Assignment operators</vt:lpstr>
      <vt:lpstr>Comparison operators</vt:lpstr>
      <vt:lpstr>Logical operators</vt:lpstr>
      <vt:lpstr>Identity operators</vt:lpstr>
      <vt:lpstr>Membership operators</vt:lpstr>
      <vt:lpstr>Logical vs bitwise and/or operators</vt:lpstr>
      <vt:lpstr>Operator Precedence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python</dc:title>
  <dc:creator>Ahmad Al Tarawneh</dc:creator>
  <cp:lastModifiedBy>Dr.ahmad salem altarawneh</cp:lastModifiedBy>
  <cp:revision>18</cp:revision>
  <dcterms:created xsi:type="dcterms:W3CDTF">2023-10-13T13:20:13Z</dcterms:created>
  <dcterms:modified xsi:type="dcterms:W3CDTF">2025-03-11T09:01:19Z</dcterms:modified>
</cp:coreProperties>
</file>