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5" r:id="rId15"/>
    <p:sldId id="276" r:id="rId16"/>
    <p:sldId id="269" r:id="rId17"/>
    <p:sldId id="270" r:id="rId18"/>
    <p:sldId id="271" r:id="rId19"/>
    <p:sldId id="272" r:id="rId20"/>
    <p:sldId id="273" r:id="rId21"/>
    <p:sldId id="274"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63FC44-C68D-4E3D-86C7-000AA0AA6AF8}" type="datetimeFigureOut">
              <a:rPr lang="en-US" smtClean="0"/>
              <a:t>13/03/2025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04C84E-CE70-4029-A02F-2E506448ECE7}" type="slidenum">
              <a:rPr lang="en-US" smtClean="0"/>
              <a:t>‹#›</a:t>
            </a:fld>
            <a:endParaRPr lang="en-US"/>
          </a:p>
        </p:txBody>
      </p:sp>
    </p:spTree>
    <p:extLst>
      <p:ext uri="{BB962C8B-B14F-4D97-AF65-F5344CB8AC3E}">
        <p14:creationId xmlns:p14="http://schemas.microsoft.com/office/powerpoint/2010/main" val="2416372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63FC44-C68D-4E3D-86C7-000AA0AA6AF8}" type="datetimeFigureOut">
              <a:rPr lang="en-US" smtClean="0"/>
              <a:t>13/03/2025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04C84E-CE70-4029-A02F-2E506448ECE7}" type="slidenum">
              <a:rPr lang="en-US" smtClean="0"/>
              <a:t>‹#›</a:t>
            </a:fld>
            <a:endParaRPr lang="en-US"/>
          </a:p>
        </p:txBody>
      </p:sp>
    </p:spTree>
    <p:extLst>
      <p:ext uri="{BB962C8B-B14F-4D97-AF65-F5344CB8AC3E}">
        <p14:creationId xmlns:p14="http://schemas.microsoft.com/office/powerpoint/2010/main" val="1484251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63FC44-C68D-4E3D-86C7-000AA0AA6AF8}" type="datetimeFigureOut">
              <a:rPr lang="en-US" smtClean="0"/>
              <a:t>13/03/2025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04C84E-CE70-4029-A02F-2E506448ECE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056164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63FC44-C68D-4E3D-86C7-000AA0AA6AF8}" type="datetimeFigureOut">
              <a:rPr lang="en-US" smtClean="0"/>
              <a:t>13/03/2025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04C84E-CE70-4029-A02F-2E506448ECE7}" type="slidenum">
              <a:rPr lang="en-US" smtClean="0"/>
              <a:t>‹#›</a:t>
            </a:fld>
            <a:endParaRPr lang="en-US"/>
          </a:p>
        </p:txBody>
      </p:sp>
    </p:spTree>
    <p:extLst>
      <p:ext uri="{BB962C8B-B14F-4D97-AF65-F5344CB8AC3E}">
        <p14:creationId xmlns:p14="http://schemas.microsoft.com/office/powerpoint/2010/main" val="40624560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63FC44-C68D-4E3D-86C7-000AA0AA6AF8}" type="datetimeFigureOut">
              <a:rPr lang="en-US" smtClean="0"/>
              <a:t>13/03/2025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04C84E-CE70-4029-A02F-2E506448ECE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687877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63FC44-C68D-4E3D-86C7-000AA0AA6AF8}" type="datetimeFigureOut">
              <a:rPr lang="en-US" smtClean="0"/>
              <a:t>13/03/2025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04C84E-CE70-4029-A02F-2E506448ECE7}" type="slidenum">
              <a:rPr lang="en-US" smtClean="0"/>
              <a:t>‹#›</a:t>
            </a:fld>
            <a:endParaRPr lang="en-US"/>
          </a:p>
        </p:txBody>
      </p:sp>
    </p:spTree>
    <p:extLst>
      <p:ext uri="{BB962C8B-B14F-4D97-AF65-F5344CB8AC3E}">
        <p14:creationId xmlns:p14="http://schemas.microsoft.com/office/powerpoint/2010/main" val="11987464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63FC44-C68D-4E3D-86C7-000AA0AA6AF8}" type="datetimeFigureOut">
              <a:rPr lang="en-US" smtClean="0"/>
              <a:t>13/03/2025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04C84E-CE70-4029-A02F-2E506448ECE7}" type="slidenum">
              <a:rPr lang="en-US" smtClean="0"/>
              <a:t>‹#›</a:t>
            </a:fld>
            <a:endParaRPr lang="en-US"/>
          </a:p>
        </p:txBody>
      </p:sp>
    </p:spTree>
    <p:extLst>
      <p:ext uri="{BB962C8B-B14F-4D97-AF65-F5344CB8AC3E}">
        <p14:creationId xmlns:p14="http://schemas.microsoft.com/office/powerpoint/2010/main" val="10336132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63FC44-C68D-4E3D-86C7-000AA0AA6AF8}" type="datetimeFigureOut">
              <a:rPr lang="en-US" smtClean="0"/>
              <a:t>13/03/2025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04C84E-CE70-4029-A02F-2E506448ECE7}" type="slidenum">
              <a:rPr lang="en-US" smtClean="0"/>
              <a:t>‹#›</a:t>
            </a:fld>
            <a:endParaRPr lang="en-US"/>
          </a:p>
        </p:txBody>
      </p:sp>
    </p:spTree>
    <p:extLst>
      <p:ext uri="{BB962C8B-B14F-4D97-AF65-F5344CB8AC3E}">
        <p14:creationId xmlns:p14="http://schemas.microsoft.com/office/powerpoint/2010/main" val="3429681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63FC44-C68D-4E3D-86C7-000AA0AA6AF8}" type="datetimeFigureOut">
              <a:rPr lang="en-US" smtClean="0"/>
              <a:t>13/03/2025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04C84E-CE70-4029-A02F-2E506448ECE7}" type="slidenum">
              <a:rPr lang="en-US" smtClean="0"/>
              <a:t>‹#›</a:t>
            </a:fld>
            <a:endParaRPr lang="en-US"/>
          </a:p>
        </p:txBody>
      </p:sp>
    </p:spTree>
    <p:extLst>
      <p:ext uri="{BB962C8B-B14F-4D97-AF65-F5344CB8AC3E}">
        <p14:creationId xmlns:p14="http://schemas.microsoft.com/office/powerpoint/2010/main" val="2339136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63FC44-C68D-4E3D-86C7-000AA0AA6AF8}" type="datetimeFigureOut">
              <a:rPr lang="en-US" smtClean="0"/>
              <a:t>13/03/2025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04C84E-CE70-4029-A02F-2E506448ECE7}" type="slidenum">
              <a:rPr lang="en-US" smtClean="0"/>
              <a:t>‹#›</a:t>
            </a:fld>
            <a:endParaRPr lang="en-US"/>
          </a:p>
        </p:txBody>
      </p:sp>
    </p:spTree>
    <p:extLst>
      <p:ext uri="{BB962C8B-B14F-4D97-AF65-F5344CB8AC3E}">
        <p14:creationId xmlns:p14="http://schemas.microsoft.com/office/powerpoint/2010/main" val="3596394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63FC44-C68D-4E3D-86C7-000AA0AA6AF8}" type="datetimeFigureOut">
              <a:rPr lang="en-US" smtClean="0"/>
              <a:t>13/03/2025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04C84E-CE70-4029-A02F-2E506448ECE7}" type="slidenum">
              <a:rPr lang="en-US" smtClean="0"/>
              <a:t>‹#›</a:t>
            </a:fld>
            <a:endParaRPr lang="en-US"/>
          </a:p>
        </p:txBody>
      </p:sp>
    </p:spTree>
    <p:extLst>
      <p:ext uri="{BB962C8B-B14F-4D97-AF65-F5344CB8AC3E}">
        <p14:creationId xmlns:p14="http://schemas.microsoft.com/office/powerpoint/2010/main" val="2610610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63FC44-C68D-4E3D-86C7-000AA0AA6AF8}" type="datetimeFigureOut">
              <a:rPr lang="en-US" smtClean="0"/>
              <a:t>13/03/2025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04C84E-CE70-4029-A02F-2E506448ECE7}" type="slidenum">
              <a:rPr lang="en-US" smtClean="0"/>
              <a:t>‹#›</a:t>
            </a:fld>
            <a:endParaRPr lang="en-US"/>
          </a:p>
        </p:txBody>
      </p:sp>
    </p:spTree>
    <p:extLst>
      <p:ext uri="{BB962C8B-B14F-4D97-AF65-F5344CB8AC3E}">
        <p14:creationId xmlns:p14="http://schemas.microsoft.com/office/powerpoint/2010/main" val="812567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63FC44-C68D-4E3D-86C7-000AA0AA6AF8}" type="datetimeFigureOut">
              <a:rPr lang="en-US" smtClean="0"/>
              <a:t>13/03/2025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04C84E-CE70-4029-A02F-2E506448ECE7}" type="slidenum">
              <a:rPr lang="en-US" smtClean="0"/>
              <a:t>‹#›</a:t>
            </a:fld>
            <a:endParaRPr lang="en-US"/>
          </a:p>
        </p:txBody>
      </p:sp>
    </p:spTree>
    <p:extLst>
      <p:ext uri="{BB962C8B-B14F-4D97-AF65-F5344CB8AC3E}">
        <p14:creationId xmlns:p14="http://schemas.microsoft.com/office/powerpoint/2010/main" val="927701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63FC44-C68D-4E3D-86C7-000AA0AA6AF8}" type="datetimeFigureOut">
              <a:rPr lang="en-US" smtClean="0"/>
              <a:t>13/03/2025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04C84E-CE70-4029-A02F-2E506448ECE7}" type="slidenum">
              <a:rPr lang="en-US" smtClean="0"/>
              <a:t>‹#›</a:t>
            </a:fld>
            <a:endParaRPr lang="en-US"/>
          </a:p>
        </p:txBody>
      </p:sp>
    </p:spTree>
    <p:extLst>
      <p:ext uri="{BB962C8B-B14F-4D97-AF65-F5344CB8AC3E}">
        <p14:creationId xmlns:p14="http://schemas.microsoft.com/office/powerpoint/2010/main" val="1889489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63FC44-C68D-4E3D-86C7-000AA0AA6AF8}" type="datetimeFigureOut">
              <a:rPr lang="en-US" smtClean="0"/>
              <a:t>13/03/2025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04C84E-CE70-4029-A02F-2E506448ECE7}" type="slidenum">
              <a:rPr lang="en-US" smtClean="0"/>
              <a:t>‹#›</a:t>
            </a:fld>
            <a:endParaRPr lang="en-US"/>
          </a:p>
        </p:txBody>
      </p:sp>
    </p:spTree>
    <p:extLst>
      <p:ext uri="{BB962C8B-B14F-4D97-AF65-F5344CB8AC3E}">
        <p14:creationId xmlns:p14="http://schemas.microsoft.com/office/powerpoint/2010/main" val="747744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04C84E-CE70-4029-A02F-2E506448ECE7}" type="slidenum">
              <a:rPr lang="en-US" smtClean="0"/>
              <a:t>‹#›</a:t>
            </a:fld>
            <a:endParaRPr lang="en-US"/>
          </a:p>
        </p:txBody>
      </p:sp>
      <p:sp>
        <p:nvSpPr>
          <p:cNvPr id="5" name="Date Placeholder 4"/>
          <p:cNvSpPr>
            <a:spLocks noGrp="1"/>
          </p:cNvSpPr>
          <p:nvPr>
            <p:ph type="dt" sz="half" idx="10"/>
          </p:nvPr>
        </p:nvSpPr>
        <p:spPr/>
        <p:txBody>
          <a:bodyPr/>
          <a:lstStyle/>
          <a:p>
            <a:fld id="{2A63FC44-C68D-4E3D-86C7-000AA0AA6AF8}" type="datetimeFigureOut">
              <a:rPr lang="en-US" smtClean="0"/>
              <a:t>13/03/2025</a:t>
            </a:fld>
            <a:endParaRPr lang="en-US"/>
          </a:p>
        </p:txBody>
      </p:sp>
    </p:spTree>
    <p:extLst>
      <p:ext uri="{BB962C8B-B14F-4D97-AF65-F5344CB8AC3E}">
        <p14:creationId xmlns:p14="http://schemas.microsoft.com/office/powerpoint/2010/main" val="787668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A63FC44-C68D-4E3D-86C7-000AA0AA6AF8}" type="datetimeFigureOut">
              <a:rPr lang="en-US" smtClean="0"/>
              <a:t>13/03/2025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304C84E-CE70-4029-A02F-2E506448ECE7}" type="slidenum">
              <a:rPr lang="en-US" smtClean="0"/>
              <a:t>‹#›</a:t>
            </a:fld>
            <a:endParaRPr lang="en-US"/>
          </a:p>
        </p:txBody>
      </p:sp>
    </p:spTree>
    <p:extLst>
      <p:ext uri="{BB962C8B-B14F-4D97-AF65-F5344CB8AC3E}">
        <p14:creationId xmlns:p14="http://schemas.microsoft.com/office/powerpoint/2010/main" val="303876961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CE23B-AFB2-F8D0-2D65-49C851F17801}"/>
              </a:ext>
            </a:extLst>
          </p:cNvPr>
          <p:cNvSpPr>
            <a:spLocks noGrp="1"/>
          </p:cNvSpPr>
          <p:nvPr>
            <p:ph type="ctrTitle"/>
          </p:nvPr>
        </p:nvSpPr>
        <p:spPr/>
        <p:txBody>
          <a:bodyPr/>
          <a:lstStyle/>
          <a:p>
            <a:r>
              <a:rPr lang="en-US" dirty="0"/>
              <a:t>Flow-Control Statements</a:t>
            </a:r>
          </a:p>
        </p:txBody>
      </p:sp>
      <p:sp>
        <p:nvSpPr>
          <p:cNvPr id="3" name="Subtitle 2">
            <a:extLst>
              <a:ext uri="{FF2B5EF4-FFF2-40B4-BE49-F238E27FC236}">
                <a16:creationId xmlns:a16="http://schemas.microsoft.com/office/drawing/2014/main" id="{12EFE97C-29C3-B5C3-BF7E-5E61A25A1465}"/>
              </a:ext>
            </a:extLst>
          </p:cNvPr>
          <p:cNvSpPr>
            <a:spLocks noGrp="1"/>
          </p:cNvSpPr>
          <p:nvPr>
            <p:ph type="subTitle" idx="1"/>
          </p:nvPr>
        </p:nvSpPr>
        <p:spPr/>
        <p:txBody>
          <a:bodyPr/>
          <a:lstStyle/>
          <a:p>
            <a:r>
              <a:rPr lang="en-US" dirty="0"/>
              <a:t>Dr. Ahmad </a:t>
            </a:r>
            <a:r>
              <a:rPr lang="en-US" dirty="0" err="1"/>
              <a:t>Altarawneh</a:t>
            </a:r>
            <a:endParaRPr lang="en-US" dirty="0"/>
          </a:p>
        </p:txBody>
      </p:sp>
    </p:spTree>
    <p:extLst>
      <p:ext uri="{BB962C8B-B14F-4D97-AF65-F5344CB8AC3E}">
        <p14:creationId xmlns:p14="http://schemas.microsoft.com/office/powerpoint/2010/main" val="2394522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59E4B-33B7-3B8B-F735-47F47EA42CCA}"/>
              </a:ext>
            </a:extLst>
          </p:cNvPr>
          <p:cNvSpPr>
            <a:spLocks noGrp="1"/>
          </p:cNvSpPr>
          <p:nvPr>
            <p:ph type="title"/>
          </p:nvPr>
        </p:nvSpPr>
        <p:spPr/>
        <p:txBody>
          <a:bodyPr/>
          <a:lstStyle/>
          <a:p>
            <a:r>
              <a:rPr lang="en-US" dirty="0"/>
              <a:t>range()</a:t>
            </a:r>
          </a:p>
        </p:txBody>
      </p:sp>
      <p:sp>
        <p:nvSpPr>
          <p:cNvPr id="3" name="Content Placeholder 2">
            <a:extLst>
              <a:ext uri="{FF2B5EF4-FFF2-40B4-BE49-F238E27FC236}">
                <a16:creationId xmlns:a16="http://schemas.microsoft.com/office/drawing/2014/main" id="{82C9D08F-49C3-509A-9D18-C2206C2F211E}"/>
              </a:ext>
            </a:extLst>
          </p:cNvPr>
          <p:cNvSpPr>
            <a:spLocks noGrp="1"/>
          </p:cNvSpPr>
          <p:nvPr>
            <p:ph idx="1"/>
          </p:nvPr>
        </p:nvSpPr>
        <p:spPr/>
        <p:txBody>
          <a:bodyPr/>
          <a:lstStyle/>
          <a:p>
            <a:r>
              <a:rPr lang="en-US" dirty="0"/>
              <a:t>range function makes it easy to generate a series of numbers</a:t>
            </a:r>
          </a:p>
          <a:p>
            <a:r>
              <a:rPr lang="en-US" dirty="0"/>
              <a:t>Syntax</a:t>
            </a:r>
          </a:p>
          <a:p>
            <a:endParaRPr lang="en-US" dirty="0"/>
          </a:p>
          <a:p>
            <a:r>
              <a:rPr lang="en-US" dirty="0"/>
              <a:t>Examples: </a:t>
            </a:r>
          </a:p>
          <a:p>
            <a:r>
              <a:rPr lang="en-US" dirty="0"/>
              <a:t>Pass these to the list() function and observe the output</a:t>
            </a:r>
          </a:p>
          <a:p>
            <a:endParaRPr lang="en-US" dirty="0"/>
          </a:p>
        </p:txBody>
      </p:sp>
      <p:sp>
        <p:nvSpPr>
          <p:cNvPr id="7" name="TextBox 6">
            <a:extLst>
              <a:ext uri="{FF2B5EF4-FFF2-40B4-BE49-F238E27FC236}">
                <a16:creationId xmlns:a16="http://schemas.microsoft.com/office/drawing/2014/main" id="{08BB977B-C524-E26D-233A-DFE50DE1E5FD}"/>
              </a:ext>
            </a:extLst>
          </p:cNvPr>
          <p:cNvSpPr txBox="1"/>
          <p:nvPr/>
        </p:nvSpPr>
        <p:spPr>
          <a:xfrm>
            <a:off x="3948743" y="2623424"/>
            <a:ext cx="3592599" cy="923330"/>
          </a:xfrm>
          <a:prstGeom prst="rect">
            <a:avLst/>
          </a:prstGeom>
          <a:noFill/>
        </p:spPr>
        <p:txBody>
          <a:bodyPr wrap="square">
            <a:spAutoFit/>
          </a:bodyPr>
          <a:lstStyle/>
          <a:p>
            <a:r>
              <a:rPr lang="en-US" b="1" i="0" dirty="0">
                <a:solidFill>
                  <a:srgbClr val="111827"/>
                </a:solidFill>
                <a:effectLst/>
                <a:latin typeface="Söhne Mono"/>
              </a:rPr>
              <a:t>range (stop)</a:t>
            </a:r>
          </a:p>
          <a:p>
            <a:r>
              <a:rPr lang="en-US" b="1" dirty="0">
                <a:solidFill>
                  <a:srgbClr val="111827"/>
                </a:solidFill>
                <a:latin typeface="Söhne Mono"/>
              </a:rPr>
              <a:t>range (start, stop)</a:t>
            </a:r>
          </a:p>
          <a:p>
            <a:r>
              <a:rPr lang="en-US" b="1" dirty="0">
                <a:solidFill>
                  <a:srgbClr val="111827"/>
                </a:solidFill>
                <a:latin typeface="Söhne Mono"/>
              </a:rPr>
              <a:t>range (start, stop, step)</a:t>
            </a:r>
            <a:endParaRPr lang="en-US" dirty="0"/>
          </a:p>
        </p:txBody>
      </p:sp>
      <p:sp>
        <p:nvSpPr>
          <p:cNvPr id="9" name="TextBox 8">
            <a:extLst>
              <a:ext uri="{FF2B5EF4-FFF2-40B4-BE49-F238E27FC236}">
                <a16:creationId xmlns:a16="http://schemas.microsoft.com/office/drawing/2014/main" id="{29CB5A00-97EE-3E6B-4DA1-6446DBF440B6}"/>
              </a:ext>
            </a:extLst>
          </p:cNvPr>
          <p:cNvSpPr txBox="1"/>
          <p:nvPr/>
        </p:nvSpPr>
        <p:spPr>
          <a:xfrm>
            <a:off x="4023579" y="4289333"/>
            <a:ext cx="2172928" cy="369332"/>
          </a:xfrm>
          <a:prstGeom prst="rect">
            <a:avLst/>
          </a:prstGeom>
          <a:noFill/>
        </p:spPr>
        <p:txBody>
          <a:bodyPr wrap="square">
            <a:spAutoFit/>
          </a:bodyPr>
          <a:lstStyle/>
          <a:p>
            <a:r>
              <a:rPr lang="en-US" b="0" dirty="0">
                <a:solidFill>
                  <a:srgbClr val="795E26"/>
                </a:solidFill>
                <a:effectLst/>
                <a:latin typeface="Courier New" panose="02070309020205020404" pitchFamily="49" charset="0"/>
              </a:rPr>
              <a:t>range</a:t>
            </a:r>
            <a:r>
              <a:rPr lang="en-US" b="0" dirty="0">
                <a:solidFill>
                  <a:srgbClr val="000000"/>
                </a:solidFill>
                <a:effectLst/>
                <a:latin typeface="Courier New" panose="02070309020205020404" pitchFamily="49" charset="0"/>
              </a:rPr>
              <a:t>(</a:t>
            </a:r>
            <a:r>
              <a:rPr lang="en-US" b="0" dirty="0">
                <a:solidFill>
                  <a:srgbClr val="098156"/>
                </a:solidFill>
                <a:effectLst/>
                <a:latin typeface="Courier New" panose="02070309020205020404" pitchFamily="49" charset="0"/>
              </a:rPr>
              <a:t>2</a:t>
            </a:r>
            <a:r>
              <a:rPr lang="en-US" b="0" dirty="0">
                <a:solidFill>
                  <a:srgbClr val="000000"/>
                </a:solidFill>
                <a:effectLst/>
                <a:latin typeface="Courier New" panose="02070309020205020404" pitchFamily="49" charset="0"/>
              </a:rPr>
              <a:t>,</a:t>
            </a:r>
            <a:r>
              <a:rPr lang="en-US" b="0" dirty="0">
                <a:solidFill>
                  <a:srgbClr val="098156"/>
                </a:solidFill>
                <a:effectLst/>
                <a:latin typeface="Courier New" panose="02070309020205020404" pitchFamily="49" charset="0"/>
              </a:rPr>
              <a:t>6</a:t>
            </a:r>
            <a:r>
              <a:rPr lang="en-US" b="0" dirty="0">
                <a:solidFill>
                  <a:srgbClr val="000000"/>
                </a:solidFill>
                <a:effectLst/>
                <a:latin typeface="Courier New" panose="02070309020205020404" pitchFamily="49" charset="0"/>
              </a:rPr>
              <a:t>)</a:t>
            </a:r>
          </a:p>
        </p:txBody>
      </p:sp>
      <p:sp>
        <p:nvSpPr>
          <p:cNvPr id="13" name="TextBox 12">
            <a:extLst>
              <a:ext uri="{FF2B5EF4-FFF2-40B4-BE49-F238E27FC236}">
                <a16:creationId xmlns:a16="http://schemas.microsoft.com/office/drawing/2014/main" id="{4F12AF93-69C1-ECC2-39B8-F354349B4595}"/>
              </a:ext>
            </a:extLst>
          </p:cNvPr>
          <p:cNvSpPr txBox="1"/>
          <p:nvPr/>
        </p:nvSpPr>
        <p:spPr>
          <a:xfrm>
            <a:off x="6243485" y="4247163"/>
            <a:ext cx="2084439" cy="369332"/>
          </a:xfrm>
          <a:prstGeom prst="rect">
            <a:avLst/>
          </a:prstGeom>
          <a:noFill/>
        </p:spPr>
        <p:txBody>
          <a:bodyPr wrap="square">
            <a:spAutoFit/>
          </a:bodyPr>
          <a:lstStyle/>
          <a:p>
            <a:r>
              <a:rPr lang="en-US" b="0" dirty="0">
                <a:solidFill>
                  <a:srgbClr val="795E26"/>
                </a:solidFill>
                <a:effectLst/>
                <a:latin typeface="Courier New" panose="02070309020205020404" pitchFamily="49" charset="0"/>
              </a:rPr>
              <a:t>range</a:t>
            </a:r>
            <a:r>
              <a:rPr lang="en-US" b="0" dirty="0">
                <a:solidFill>
                  <a:srgbClr val="000000"/>
                </a:solidFill>
                <a:effectLst/>
                <a:latin typeface="Courier New" panose="02070309020205020404" pitchFamily="49" charset="0"/>
              </a:rPr>
              <a:t>(</a:t>
            </a:r>
            <a:r>
              <a:rPr lang="en-US" b="0" dirty="0">
                <a:solidFill>
                  <a:srgbClr val="098156"/>
                </a:solidFill>
                <a:effectLst/>
                <a:latin typeface="Courier New" panose="02070309020205020404" pitchFamily="49" charset="0"/>
              </a:rPr>
              <a:t>4</a:t>
            </a:r>
            <a:r>
              <a:rPr lang="en-US" b="0" dirty="0">
                <a:solidFill>
                  <a:srgbClr val="000000"/>
                </a:solidFill>
                <a:effectLst/>
                <a:latin typeface="Courier New" panose="02070309020205020404" pitchFamily="49" charset="0"/>
              </a:rPr>
              <a:t>,</a:t>
            </a:r>
            <a:r>
              <a:rPr lang="en-US" b="0" dirty="0">
                <a:solidFill>
                  <a:srgbClr val="098156"/>
                </a:solidFill>
                <a:effectLst/>
                <a:latin typeface="Courier New" panose="02070309020205020404" pitchFamily="49" charset="0"/>
              </a:rPr>
              <a:t>10</a:t>
            </a:r>
            <a:r>
              <a:rPr lang="en-US" b="0" dirty="0">
                <a:solidFill>
                  <a:srgbClr val="000000"/>
                </a:solidFill>
                <a:effectLst/>
                <a:latin typeface="Courier New" panose="02070309020205020404" pitchFamily="49" charset="0"/>
              </a:rPr>
              <a:t>,</a:t>
            </a:r>
            <a:r>
              <a:rPr lang="en-US" b="0" dirty="0">
                <a:solidFill>
                  <a:srgbClr val="098156"/>
                </a:solidFill>
                <a:effectLst/>
                <a:latin typeface="Courier New" panose="02070309020205020404" pitchFamily="49" charset="0"/>
              </a:rPr>
              <a:t>2</a:t>
            </a:r>
            <a:r>
              <a:rPr lang="en-US" b="0" dirty="0">
                <a:solidFill>
                  <a:srgbClr val="000000"/>
                </a:solidFill>
                <a:effectLst/>
                <a:latin typeface="Courier New" panose="02070309020205020404" pitchFamily="49" charset="0"/>
              </a:rPr>
              <a:t>)</a:t>
            </a:r>
          </a:p>
        </p:txBody>
      </p:sp>
      <p:sp>
        <p:nvSpPr>
          <p:cNvPr id="17" name="TextBox 16">
            <a:extLst>
              <a:ext uri="{FF2B5EF4-FFF2-40B4-BE49-F238E27FC236}">
                <a16:creationId xmlns:a16="http://schemas.microsoft.com/office/drawing/2014/main" id="{657CF253-C236-81C0-3C2E-F5FB4C18501E}"/>
              </a:ext>
            </a:extLst>
          </p:cNvPr>
          <p:cNvSpPr txBox="1"/>
          <p:nvPr/>
        </p:nvSpPr>
        <p:spPr>
          <a:xfrm>
            <a:off x="6390968" y="5000285"/>
            <a:ext cx="3421626" cy="369332"/>
          </a:xfrm>
          <a:prstGeom prst="rect">
            <a:avLst/>
          </a:prstGeom>
          <a:noFill/>
        </p:spPr>
        <p:txBody>
          <a:bodyPr wrap="square">
            <a:spAutoFit/>
          </a:bodyPr>
          <a:lstStyle/>
          <a:p>
            <a:r>
              <a:rPr lang="en-US" b="0" dirty="0">
                <a:solidFill>
                  <a:srgbClr val="257693"/>
                </a:solidFill>
                <a:effectLst/>
                <a:latin typeface="Courier New" panose="02070309020205020404" pitchFamily="49" charset="0"/>
              </a:rPr>
              <a:t>list</a:t>
            </a:r>
            <a:r>
              <a:rPr lang="en-US" b="0" dirty="0">
                <a:solidFill>
                  <a:srgbClr val="000000"/>
                </a:solidFill>
                <a:effectLst/>
                <a:latin typeface="Courier New" panose="02070309020205020404" pitchFamily="49" charset="0"/>
              </a:rPr>
              <a:t>(</a:t>
            </a:r>
            <a:r>
              <a:rPr lang="en-US" b="0" dirty="0">
                <a:solidFill>
                  <a:srgbClr val="795E26"/>
                </a:solidFill>
                <a:effectLst/>
                <a:latin typeface="Courier New" panose="02070309020205020404" pitchFamily="49" charset="0"/>
              </a:rPr>
              <a:t>range</a:t>
            </a:r>
            <a:r>
              <a:rPr lang="en-US" b="0" dirty="0">
                <a:solidFill>
                  <a:srgbClr val="000000"/>
                </a:solidFill>
                <a:effectLst/>
                <a:latin typeface="Courier New" panose="02070309020205020404" pitchFamily="49" charset="0"/>
              </a:rPr>
              <a:t>(</a:t>
            </a:r>
            <a:r>
              <a:rPr lang="en-US" b="0" dirty="0">
                <a:solidFill>
                  <a:srgbClr val="098156"/>
                </a:solidFill>
                <a:effectLst/>
                <a:latin typeface="Courier New" panose="02070309020205020404" pitchFamily="49" charset="0"/>
              </a:rPr>
              <a:t>20</a:t>
            </a:r>
            <a:r>
              <a:rPr lang="en-US" b="0" dirty="0">
                <a:solidFill>
                  <a:srgbClr val="000000"/>
                </a:solidFill>
                <a:effectLst/>
                <a:latin typeface="Courier New" panose="02070309020205020404" pitchFamily="49" charset="0"/>
              </a:rPr>
              <a:t>,</a:t>
            </a:r>
            <a:r>
              <a:rPr lang="en-US" b="0" dirty="0">
                <a:solidFill>
                  <a:srgbClr val="098156"/>
                </a:solidFill>
                <a:effectLst/>
                <a:latin typeface="Courier New" panose="02070309020205020404" pitchFamily="49" charset="0"/>
              </a:rPr>
              <a:t>10</a:t>
            </a:r>
            <a:r>
              <a:rPr lang="en-US" b="0" dirty="0">
                <a:solidFill>
                  <a:srgbClr val="000000"/>
                </a:solidFill>
                <a:effectLst/>
                <a:latin typeface="Courier New" panose="02070309020205020404" pitchFamily="49" charset="0"/>
              </a:rPr>
              <a:t>,</a:t>
            </a:r>
            <a:r>
              <a:rPr lang="en-US" b="0" dirty="0">
                <a:solidFill>
                  <a:srgbClr val="098156"/>
                </a:solidFill>
                <a:effectLst/>
                <a:latin typeface="Courier New" panose="02070309020205020404" pitchFamily="49" charset="0"/>
              </a:rPr>
              <a:t>-2</a:t>
            </a:r>
            <a:r>
              <a:rPr lang="en-US" b="0" dirty="0">
                <a:solidFill>
                  <a:srgbClr val="000000"/>
                </a:solidFill>
                <a:effectLst/>
                <a:latin typeface="Courier New" panose="02070309020205020404" pitchFamily="49" charset="0"/>
              </a:rPr>
              <a:t>))</a:t>
            </a:r>
          </a:p>
        </p:txBody>
      </p:sp>
      <p:sp>
        <p:nvSpPr>
          <p:cNvPr id="19" name="TextBox 18">
            <a:extLst>
              <a:ext uri="{FF2B5EF4-FFF2-40B4-BE49-F238E27FC236}">
                <a16:creationId xmlns:a16="http://schemas.microsoft.com/office/drawing/2014/main" id="{C1840005-FC7B-4DB1-FCDC-262D697D7734}"/>
              </a:ext>
            </a:extLst>
          </p:cNvPr>
          <p:cNvSpPr txBox="1"/>
          <p:nvPr/>
        </p:nvSpPr>
        <p:spPr>
          <a:xfrm>
            <a:off x="6556473" y="5263996"/>
            <a:ext cx="3323304" cy="369332"/>
          </a:xfrm>
          <a:prstGeom prst="rect">
            <a:avLst/>
          </a:prstGeom>
          <a:noFill/>
        </p:spPr>
        <p:txBody>
          <a:bodyPr wrap="square">
            <a:spAutoFit/>
          </a:bodyPr>
          <a:lstStyle/>
          <a:p>
            <a:r>
              <a:rPr lang="en-US" b="0" i="0" dirty="0">
                <a:solidFill>
                  <a:srgbClr val="212121"/>
                </a:solidFill>
                <a:effectLst/>
                <a:latin typeface="Courier New" panose="02070309020205020404" pitchFamily="49" charset="0"/>
              </a:rPr>
              <a:t>[20, 18, 16, 14, 12]</a:t>
            </a:r>
            <a:endParaRPr lang="en-US" dirty="0"/>
          </a:p>
        </p:txBody>
      </p:sp>
      <p:sp>
        <p:nvSpPr>
          <p:cNvPr id="21" name="TextBox 20">
            <a:extLst>
              <a:ext uri="{FF2B5EF4-FFF2-40B4-BE49-F238E27FC236}">
                <a16:creationId xmlns:a16="http://schemas.microsoft.com/office/drawing/2014/main" id="{58F8A0B5-3BA9-E871-C467-FD641A398848}"/>
              </a:ext>
            </a:extLst>
          </p:cNvPr>
          <p:cNvSpPr txBox="1"/>
          <p:nvPr/>
        </p:nvSpPr>
        <p:spPr>
          <a:xfrm>
            <a:off x="838200" y="5382324"/>
            <a:ext cx="6096000" cy="369332"/>
          </a:xfrm>
          <a:prstGeom prst="rect">
            <a:avLst/>
          </a:prstGeom>
          <a:noFill/>
        </p:spPr>
        <p:txBody>
          <a:bodyPr wrap="square">
            <a:spAutoFit/>
          </a:bodyPr>
          <a:lstStyle/>
          <a:p>
            <a:r>
              <a:rPr lang="en-US" b="0" i="0" dirty="0">
                <a:solidFill>
                  <a:srgbClr val="212121"/>
                </a:solidFill>
                <a:effectLst/>
                <a:latin typeface="Courier New" panose="02070309020205020404" pitchFamily="49" charset="0"/>
              </a:rPr>
              <a:t>[0, 1, 2, 3, 4, 5, 6]</a:t>
            </a:r>
            <a:endParaRPr lang="en-US" dirty="0"/>
          </a:p>
        </p:txBody>
      </p:sp>
      <p:sp>
        <p:nvSpPr>
          <p:cNvPr id="23" name="TextBox 22">
            <a:extLst>
              <a:ext uri="{FF2B5EF4-FFF2-40B4-BE49-F238E27FC236}">
                <a16:creationId xmlns:a16="http://schemas.microsoft.com/office/drawing/2014/main" id="{C575FCE1-5657-07C3-D953-8206398F0BEF}"/>
              </a:ext>
            </a:extLst>
          </p:cNvPr>
          <p:cNvSpPr txBox="1"/>
          <p:nvPr/>
        </p:nvSpPr>
        <p:spPr>
          <a:xfrm>
            <a:off x="1199536" y="5000285"/>
            <a:ext cx="2271252" cy="369332"/>
          </a:xfrm>
          <a:prstGeom prst="rect">
            <a:avLst/>
          </a:prstGeom>
          <a:noFill/>
        </p:spPr>
        <p:txBody>
          <a:bodyPr wrap="square">
            <a:spAutoFit/>
          </a:bodyPr>
          <a:lstStyle/>
          <a:p>
            <a:r>
              <a:rPr lang="en-US" b="0" dirty="0">
                <a:solidFill>
                  <a:srgbClr val="257693"/>
                </a:solidFill>
                <a:effectLst/>
                <a:latin typeface="Courier New" panose="02070309020205020404" pitchFamily="49" charset="0"/>
              </a:rPr>
              <a:t>list</a:t>
            </a:r>
            <a:r>
              <a:rPr lang="en-US" b="0" dirty="0">
                <a:solidFill>
                  <a:srgbClr val="000000"/>
                </a:solidFill>
                <a:effectLst/>
                <a:latin typeface="Courier New" panose="02070309020205020404" pitchFamily="49" charset="0"/>
              </a:rPr>
              <a:t>(</a:t>
            </a:r>
            <a:r>
              <a:rPr lang="en-US" b="0" dirty="0">
                <a:solidFill>
                  <a:srgbClr val="795E26"/>
                </a:solidFill>
                <a:effectLst/>
                <a:latin typeface="Courier New" panose="02070309020205020404" pitchFamily="49" charset="0"/>
              </a:rPr>
              <a:t>range</a:t>
            </a:r>
            <a:r>
              <a:rPr lang="en-US" b="0" dirty="0">
                <a:solidFill>
                  <a:srgbClr val="000000"/>
                </a:solidFill>
                <a:effectLst/>
                <a:latin typeface="Courier New" panose="02070309020205020404" pitchFamily="49" charset="0"/>
              </a:rPr>
              <a:t>(</a:t>
            </a:r>
            <a:r>
              <a:rPr lang="en-US" b="0" dirty="0">
                <a:solidFill>
                  <a:srgbClr val="098156"/>
                </a:solidFill>
                <a:effectLst/>
                <a:latin typeface="Courier New" panose="02070309020205020404" pitchFamily="49" charset="0"/>
              </a:rPr>
              <a:t>7</a:t>
            </a:r>
            <a:r>
              <a:rPr lang="en-US" b="0" dirty="0">
                <a:solidFill>
                  <a:srgbClr val="000000"/>
                </a:solidFill>
                <a:effectLst/>
                <a:latin typeface="Courier New" panose="02070309020205020404" pitchFamily="49" charset="0"/>
              </a:rPr>
              <a:t>))</a:t>
            </a:r>
          </a:p>
        </p:txBody>
      </p:sp>
      <p:sp>
        <p:nvSpPr>
          <p:cNvPr id="25" name="TextBox 24">
            <a:extLst>
              <a:ext uri="{FF2B5EF4-FFF2-40B4-BE49-F238E27FC236}">
                <a16:creationId xmlns:a16="http://schemas.microsoft.com/office/drawing/2014/main" id="{9397139F-AE6B-3109-70B0-4144DF915CF4}"/>
              </a:ext>
            </a:extLst>
          </p:cNvPr>
          <p:cNvSpPr txBox="1"/>
          <p:nvPr/>
        </p:nvSpPr>
        <p:spPr>
          <a:xfrm>
            <a:off x="294968" y="6127234"/>
            <a:ext cx="6096000" cy="369332"/>
          </a:xfrm>
          <a:prstGeom prst="rect">
            <a:avLst/>
          </a:prstGeom>
          <a:noFill/>
        </p:spPr>
        <p:txBody>
          <a:bodyPr wrap="square">
            <a:spAutoFit/>
          </a:bodyPr>
          <a:lstStyle/>
          <a:p>
            <a:r>
              <a:rPr lang="en-US" b="1" dirty="0">
                <a:solidFill>
                  <a:srgbClr val="FF0000"/>
                </a:solidFill>
              </a:rPr>
              <a:t>Note: The last element (stop) is not included</a:t>
            </a:r>
          </a:p>
        </p:txBody>
      </p:sp>
    </p:spTree>
    <p:extLst>
      <p:ext uri="{BB962C8B-B14F-4D97-AF65-F5344CB8AC3E}">
        <p14:creationId xmlns:p14="http://schemas.microsoft.com/office/powerpoint/2010/main" val="1733447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F5438-13EB-7059-248C-53B93991EFF2}"/>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C505385E-E042-28BC-BD52-290FB668BD01}"/>
              </a:ext>
            </a:extLst>
          </p:cNvPr>
          <p:cNvSpPr>
            <a:spLocks noGrp="1"/>
          </p:cNvSpPr>
          <p:nvPr>
            <p:ph idx="1"/>
          </p:nvPr>
        </p:nvSpPr>
        <p:spPr/>
        <p:txBody>
          <a:bodyPr/>
          <a:lstStyle/>
          <a:p>
            <a:endParaRPr lang="en-US" dirty="0"/>
          </a:p>
          <a:p>
            <a:endParaRPr lang="en-US" dirty="0"/>
          </a:p>
          <a:p>
            <a:r>
              <a:rPr lang="en-US" dirty="0"/>
              <a:t>Use the range function to check the numbers from 10 to 20. if the number is odd, print the number and the word "is odd" </a:t>
            </a:r>
          </a:p>
          <a:p>
            <a:endParaRPr lang="en-US" dirty="0"/>
          </a:p>
          <a:p>
            <a:endParaRPr lang="en-US" dirty="0"/>
          </a:p>
          <a:p>
            <a:endParaRPr lang="en-US" dirty="0"/>
          </a:p>
          <a:p>
            <a:r>
              <a:rPr lang="en-US" dirty="0"/>
              <a:t>Not necessary to use the variable inside the loop</a:t>
            </a:r>
          </a:p>
          <a:p>
            <a:pPr lvl="1"/>
            <a:r>
              <a:rPr lang="en-US" dirty="0"/>
              <a:t>it is used to specify the number of iterations</a:t>
            </a:r>
          </a:p>
        </p:txBody>
      </p:sp>
      <p:sp>
        <p:nvSpPr>
          <p:cNvPr id="10" name="TextBox 9">
            <a:extLst>
              <a:ext uri="{FF2B5EF4-FFF2-40B4-BE49-F238E27FC236}">
                <a16:creationId xmlns:a16="http://schemas.microsoft.com/office/drawing/2014/main" id="{7558EDA2-4886-B1AC-A3C3-A7AAD2BA9C2B}"/>
              </a:ext>
            </a:extLst>
          </p:cNvPr>
          <p:cNvSpPr txBox="1"/>
          <p:nvPr/>
        </p:nvSpPr>
        <p:spPr>
          <a:xfrm>
            <a:off x="2529348" y="2033798"/>
            <a:ext cx="4068097" cy="646331"/>
          </a:xfrm>
          <a:prstGeom prst="rect">
            <a:avLst/>
          </a:prstGeom>
          <a:noFill/>
        </p:spPr>
        <p:txBody>
          <a:bodyPr wrap="square">
            <a:spAutoFit/>
          </a:bodyPr>
          <a:lstStyle/>
          <a:p>
            <a:r>
              <a:rPr lang="en-US" b="0" dirty="0">
                <a:solidFill>
                  <a:srgbClr val="AF00DB"/>
                </a:solidFill>
                <a:effectLst/>
                <a:latin typeface="Courier New" panose="02070309020205020404" pitchFamily="49" charset="0"/>
              </a:rPr>
              <a:t>for</a:t>
            </a:r>
            <a:r>
              <a:rPr lang="en-US" b="0" dirty="0">
                <a:solidFill>
                  <a:srgbClr val="000000"/>
                </a:solidFill>
                <a:effectLst/>
                <a:latin typeface="Courier New" panose="02070309020205020404" pitchFamily="49" charset="0"/>
              </a:rPr>
              <a:t> number </a:t>
            </a:r>
            <a:r>
              <a:rPr lang="en-US" b="0" dirty="0">
                <a:solidFill>
                  <a:srgbClr val="0000FF"/>
                </a:solidFill>
                <a:effectLst/>
                <a:latin typeface="Courier New" panose="02070309020205020404" pitchFamily="49" charset="0"/>
              </a:rPr>
              <a:t>in</a:t>
            </a:r>
            <a:r>
              <a:rPr lang="en-US" b="0" dirty="0">
                <a:solidFill>
                  <a:srgbClr val="000000"/>
                </a:solidFill>
                <a:effectLst/>
                <a:latin typeface="Courier New" panose="02070309020205020404" pitchFamily="49" charset="0"/>
              </a:rPr>
              <a:t> </a:t>
            </a:r>
            <a:r>
              <a:rPr lang="en-US" b="0" dirty="0">
                <a:solidFill>
                  <a:srgbClr val="795E26"/>
                </a:solidFill>
                <a:effectLst/>
                <a:latin typeface="Courier New" panose="02070309020205020404" pitchFamily="49" charset="0"/>
              </a:rPr>
              <a:t>range</a:t>
            </a:r>
            <a:r>
              <a:rPr lang="en-US" b="0" dirty="0">
                <a:solidFill>
                  <a:srgbClr val="000000"/>
                </a:solidFill>
                <a:effectLst/>
                <a:latin typeface="Courier New" panose="02070309020205020404" pitchFamily="49" charset="0"/>
              </a:rPr>
              <a:t>(</a:t>
            </a:r>
            <a:r>
              <a:rPr lang="en-US" b="0" dirty="0">
                <a:solidFill>
                  <a:srgbClr val="098156"/>
                </a:solidFill>
                <a:effectLst/>
                <a:latin typeface="Courier New" panose="02070309020205020404" pitchFamily="49" charset="0"/>
              </a:rPr>
              <a:t>4</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a:t>
            </a:r>
            <a:r>
              <a:rPr lang="en-US" b="0" dirty="0">
                <a:solidFill>
                  <a:srgbClr val="795E26"/>
                </a:solidFill>
                <a:effectLst/>
                <a:latin typeface="Courier New" panose="02070309020205020404" pitchFamily="49" charset="0"/>
              </a:rPr>
              <a:t>print</a:t>
            </a:r>
            <a:r>
              <a:rPr lang="en-US" b="0" dirty="0">
                <a:solidFill>
                  <a:srgbClr val="000000"/>
                </a:solidFill>
                <a:effectLst/>
                <a:latin typeface="Courier New" panose="02070309020205020404" pitchFamily="49" charset="0"/>
              </a:rPr>
              <a:t>(number</a:t>
            </a:r>
            <a:r>
              <a:rPr lang="en-US" b="0" dirty="0">
                <a:solidFill>
                  <a:srgbClr val="098156"/>
                </a:solidFill>
                <a:effectLst/>
                <a:latin typeface="Courier New" panose="02070309020205020404" pitchFamily="49" charset="0"/>
              </a:rPr>
              <a:t>-1</a:t>
            </a:r>
            <a:r>
              <a:rPr lang="en-US" b="0" dirty="0">
                <a:solidFill>
                  <a:srgbClr val="000000"/>
                </a:solidFill>
                <a:effectLst/>
                <a:latin typeface="Courier New" panose="02070309020205020404" pitchFamily="49" charset="0"/>
              </a:rPr>
              <a:t>)</a:t>
            </a:r>
          </a:p>
        </p:txBody>
      </p:sp>
      <p:sp>
        <p:nvSpPr>
          <p:cNvPr id="11" name="TextBox 10">
            <a:extLst>
              <a:ext uri="{FF2B5EF4-FFF2-40B4-BE49-F238E27FC236}">
                <a16:creationId xmlns:a16="http://schemas.microsoft.com/office/drawing/2014/main" id="{0AB2E2AD-8F9F-6BCB-4AA2-503C663A7A6F}"/>
              </a:ext>
            </a:extLst>
          </p:cNvPr>
          <p:cNvSpPr txBox="1"/>
          <p:nvPr/>
        </p:nvSpPr>
        <p:spPr>
          <a:xfrm>
            <a:off x="7472515" y="1825625"/>
            <a:ext cx="1356852" cy="1200329"/>
          </a:xfrm>
          <a:prstGeom prst="rect">
            <a:avLst/>
          </a:prstGeom>
          <a:noFill/>
        </p:spPr>
        <p:txBody>
          <a:bodyPr wrap="square">
            <a:spAutoFit/>
          </a:bodyPr>
          <a:lstStyle/>
          <a:p>
            <a:r>
              <a:rPr lang="en-US" dirty="0">
                <a:solidFill>
                  <a:srgbClr val="000000"/>
                </a:solidFill>
                <a:latin typeface="Courier New" panose="02070309020205020404" pitchFamily="49" charset="0"/>
              </a:rPr>
              <a:t>-1</a:t>
            </a:r>
          </a:p>
          <a:p>
            <a:r>
              <a:rPr lang="en-US" dirty="0">
                <a:solidFill>
                  <a:srgbClr val="000000"/>
                </a:solidFill>
                <a:latin typeface="Courier New" panose="02070309020205020404" pitchFamily="49" charset="0"/>
              </a:rPr>
              <a:t>0</a:t>
            </a:r>
          </a:p>
          <a:p>
            <a:r>
              <a:rPr lang="en-US" dirty="0">
                <a:solidFill>
                  <a:srgbClr val="000000"/>
                </a:solidFill>
                <a:latin typeface="Courier New" panose="02070309020205020404" pitchFamily="49" charset="0"/>
              </a:rPr>
              <a:t>1</a:t>
            </a:r>
          </a:p>
          <a:p>
            <a:r>
              <a:rPr lang="en-US" dirty="0">
                <a:solidFill>
                  <a:srgbClr val="000000"/>
                </a:solidFill>
                <a:latin typeface="Courier New" panose="02070309020205020404" pitchFamily="49" charset="0"/>
              </a:rPr>
              <a:t>2</a:t>
            </a:r>
          </a:p>
        </p:txBody>
      </p:sp>
      <p:sp>
        <p:nvSpPr>
          <p:cNvPr id="13" name="TextBox 12">
            <a:extLst>
              <a:ext uri="{FF2B5EF4-FFF2-40B4-BE49-F238E27FC236}">
                <a16:creationId xmlns:a16="http://schemas.microsoft.com/office/drawing/2014/main" id="{AD967433-2E84-B0BE-D24F-C093A2BAFEE0}"/>
              </a:ext>
            </a:extLst>
          </p:cNvPr>
          <p:cNvSpPr txBox="1"/>
          <p:nvPr/>
        </p:nvSpPr>
        <p:spPr>
          <a:xfrm>
            <a:off x="1868128" y="3832047"/>
            <a:ext cx="6096000" cy="923330"/>
          </a:xfrm>
          <a:prstGeom prst="rect">
            <a:avLst/>
          </a:prstGeom>
          <a:noFill/>
        </p:spPr>
        <p:txBody>
          <a:bodyPr wrap="square">
            <a:spAutoFit/>
          </a:bodyPr>
          <a:lstStyle/>
          <a:p>
            <a:r>
              <a:rPr lang="en-US" b="0" dirty="0">
                <a:solidFill>
                  <a:srgbClr val="AF00DB"/>
                </a:solidFill>
                <a:effectLst/>
                <a:latin typeface="Courier New" panose="02070309020205020404" pitchFamily="49" charset="0"/>
              </a:rPr>
              <a:t>for</a:t>
            </a:r>
            <a:r>
              <a:rPr lang="en-US" b="0" dirty="0">
                <a:solidFill>
                  <a:srgbClr val="000000"/>
                </a:solidFill>
                <a:effectLst/>
                <a:latin typeface="Courier New" panose="02070309020205020404" pitchFamily="49" charset="0"/>
              </a:rPr>
              <a:t> number </a:t>
            </a:r>
            <a:r>
              <a:rPr lang="en-US" b="0" dirty="0">
                <a:solidFill>
                  <a:srgbClr val="0000FF"/>
                </a:solidFill>
                <a:effectLst/>
                <a:latin typeface="Courier New" panose="02070309020205020404" pitchFamily="49" charset="0"/>
              </a:rPr>
              <a:t>in</a:t>
            </a:r>
            <a:r>
              <a:rPr lang="en-US" b="0" dirty="0">
                <a:solidFill>
                  <a:srgbClr val="000000"/>
                </a:solidFill>
                <a:effectLst/>
                <a:latin typeface="Courier New" panose="02070309020205020404" pitchFamily="49" charset="0"/>
              </a:rPr>
              <a:t> </a:t>
            </a:r>
            <a:r>
              <a:rPr lang="en-US" b="0" dirty="0">
                <a:solidFill>
                  <a:srgbClr val="795E26"/>
                </a:solidFill>
                <a:effectLst/>
                <a:latin typeface="Courier New" panose="02070309020205020404" pitchFamily="49" charset="0"/>
              </a:rPr>
              <a:t>range</a:t>
            </a:r>
            <a:r>
              <a:rPr lang="en-US" b="0" dirty="0">
                <a:solidFill>
                  <a:srgbClr val="000000"/>
                </a:solidFill>
                <a:effectLst/>
                <a:latin typeface="Courier New" panose="02070309020205020404" pitchFamily="49" charset="0"/>
              </a:rPr>
              <a:t>(</a:t>
            </a:r>
            <a:r>
              <a:rPr lang="en-US" b="0" dirty="0">
                <a:solidFill>
                  <a:srgbClr val="098156"/>
                </a:solidFill>
                <a:effectLst/>
                <a:latin typeface="Courier New" panose="02070309020205020404" pitchFamily="49" charset="0"/>
              </a:rPr>
              <a:t>10</a:t>
            </a:r>
            <a:r>
              <a:rPr lang="en-US" b="0" dirty="0">
                <a:solidFill>
                  <a:srgbClr val="000000"/>
                </a:solidFill>
                <a:effectLst/>
                <a:latin typeface="Courier New" panose="02070309020205020404" pitchFamily="49" charset="0"/>
              </a:rPr>
              <a:t>,</a:t>
            </a:r>
            <a:r>
              <a:rPr lang="en-US" b="0" dirty="0">
                <a:solidFill>
                  <a:srgbClr val="098156"/>
                </a:solidFill>
                <a:effectLst/>
                <a:latin typeface="Courier New" panose="02070309020205020404" pitchFamily="49" charset="0"/>
              </a:rPr>
              <a:t>20</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a:t>
            </a:r>
            <a:r>
              <a:rPr lang="en-US" b="0" dirty="0">
                <a:solidFill>
                  <a:srgbClr val="AF00DB"/>
                </a:solidFill>
                <a:effectLst/>
                <a:latin typeface="Courier New" panose="02070309020205020404" pitchFamily="49" charset="0"/>
              </a:rPr>
              <a:t>if</a:t>
            </a:r>
            <a:r>
              <a:rPr lang="en-US" b="0" dirty="0">
                <a:solidFill>
                  <a:srgbClr val="000000"/>
                </a:solidFill>
                <a:effectLst/>
                <a:latin typeface="Courier New" panose="02070309020205020404" pitchFamily="49" charset="0"/>
              </a:rPr>
              <a:t> number % </a:t>
            </a:r>
            <a:r>
              <a:rPr lang="en-US" b="0" dirty="0">
                <a:solidFill>
                  <a:srgbClr val="098156"/>
                </a:solidFill>
                <a:effectLst/>
                <a:latin typeface="Courier New" panose="02070309020205020404" pitchFamily="49" charset="0"/>
              </a:rPr>
              <a:t>2</a:t>
            </a:r>
            <a:r>
              <a:rPr lang="en-US" b="0" dirty="0">
                <a:solidFill>
                  <a:srgbClr val="000000"/>
                </a:solidFill>
                <a:effectLst/>
                <a:latin typeface="Courier New" panose="02070309020205020404" pitchFamily="49" charset="0"/>
              </a:rPr>
              <a:t> != </a:t>
            </a:r>
            <a:r>
              <a:rPr lang="en-US" b="0" dirty="0">
                <a:solidFill>
                  <a:srgbClr val="098156"/>
                </a:solidFill>
                <a:effectLst/>
                <a:latin typeface="Courier New" panose="02070309020205020404" pitchFamily="49" charset="0"/>
              </a:rPr>
              <a:t>0</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a:t>
            </a:r>
            <a:r>
              <a:rPr lang="en-US" b="0" dirty="0">
                <a:solidFill>
                  <a:srgbClr val="795E26"/>
                </a:solidFill>
                <a:effectLst/>
                <a:latin typeface="Courier New" panose="02070309020205020404" pitchFamily="49" charset="0"/>
              </a:rPr>
              <a:t>print</a:t>
            </a:r>
            <a:r>
              <a:rPr lang="en-US" b="0" dirty="0">
                <a:solidFill>
                  <a:srgbClr val="000000"/>
                </a:solidFill>
                <a:effectLst/>
                <a:latin typeface="Courier New" panose="02070309020205020404" pitchFamily="49" charset="0"/>
              </a:rPr>
              <a:t>(</a:t>
            </a:r>
            <a:r>
              <a:rPr lang="en-US" b="0" dirty="0" err="1">
                <a:solidFill>
                  <a:srgbClr val="0000FF"/>
                </a:solidFill>
                <a:effectLst/>
                <a:latin typeface="Courier New" panose="02070309020205020404" pitchFamily="49" charset="0"/>
              </a:rPr>
              <a:t>f</a:t>
            </a:r>
            <a:r>
              <a:rPr lang="en-US" b="0" dirty="0" err="1">
                <a:solidFill>
                  <a:srgbClr val="A31515"/>
                </a:solidFill>
                <a:effectLst/>
                <a:latin typeface="Courier New" panose="02070309020205020404" pitchFamily="49" charset="0"/>
              </a:rPr>
              <a:t>"The</a:t>
            </a:r>
            <a:r>
              <a:rPr lang="en-US" b="0" dirty="0">
                <a:solidFill>
                  <a:srgbClr val="A31515"/>
                </a:solidFill>
                <a:effectLst/>
                <a:latin typeface="Courier New" panose="02070309020205020404" pitchFamily="49" charset="0"/>
              </a:rPr>
              <a:t> number </a:t>
            </a:r>
            <a:r>
              <a:rPr lang="en-US" b="0" dirty="0">
                <a:solidFill>
                  <a:srgbClr val="000000"/>
                </a:solidFill>
                <a:effectLst/>
                <a:latin typeface="Courier New" panose="02070309020205020404" pitchFamily="49" charset="0"/>
              </a:rPr>
              <a:t>{number}</a:t>
            </a:r>
            <a:r>
              <a:rPr lang="en-US" b="0" dirty="0">
                <a:solidFill>
                  <a:srgbClr val="A31515"/>
                </a:solidFill>
                <a:effectLst/>
                <a:latin typeface="Courier New" panose="02070309020205020404" pitchFamily="49" charset="0"/>
              </a:rPr>
              <a:t> is odd"</a:t>
            </a:r>
            <a:r>
              <a:rPr lang="en-US" b="0" dirty="0">
                <a:solidFill>
                  <a:srgbClr val="000000"/>
                </a:solidFill>
                <a:effectLst/>
                <a:latin typeface="Courier New" panose="02070309020205020404" pitchFamily="49" charset="0"/>
              </a:rPr>
              <a:t>)</a:t>
            </a:r>
          </a:p>
        </p:txBody>
      </p:sp>
      <p:sp>
        <p:nvSpPr>
          <p:cNvPr id="15" name="TextBox 14">
            <a:extLst>
              <a:ext uri="{FF2B5EF4-FFF2-40B4-BE49-F238E27FC236}">
                <a16:creationId xmlns:a16="http://schemas.microsoft.com/office/drawing/2014/main" id="{2168844D-FBB5-B563-CE3F-35ED0958DF3A}"/>
              </a:ext>
            </a:extLst>
          </p:cNvPr>
          <p:cNvSpPr txBox="1"/>
          <p:nvPr/>
        </p:nvSpPr>
        <p:spPr>
          <a:xfrm>
            <a:off x="3785420" y="6127983"/>
            <a:ext cx="6096000" cy="646331"/>
          </a:xfrm>
          <a:prstGeom prst="rect">
            <a:avLst/>
          </a:prstGeom>
          <a:noFill/>
        </p:spPr>
        <p:txBody>
          <a:bodyPr wrap="square">
            <a:spAutoFit/>
          </a:bodyPr>
          <a:lstStyle/>
          <a:p>
            <a:r>
              <a:rPr lang="en-US" b="0" dirty="0">
                <a:solidFill>
                  <a:srgbClr val="AF00DB"/>
                </a:solidFill>
                <a:effectLst/>
                <a:latin typeface="Courier New" panose="02070309020205020404" pitchFamily="49" charset="0"/>
              </a:rPr>
              <a:t>for</a:t>
            </a:r>
            <a:r>
              <a:rPr lang="en-US" b="0" dirty="0">
                <a:solidFill>
                  <a:srgbClr val="000000"/>
                </a:solidFill>
                <a:effectLst/>
                <a:latin typeface="Courier New" panose="02070309020205020404" pitchFamily="49" charset="0"/>
              </a:rPr>
              <a:t> number </a:t>
            </a:r>
            <a:r>
              <a:rPr lang="en-US" b="0" dirty="0">
                <a:solidFill>
                  <a:srgbClr val="0000FF"/>
                </a:solidFill>
                <a:effectLst/>
                <a:latin typeface="Courier New" panose="02070309020205020404" pitchFamily="49" charset="0"/>
              </a:rPr>
              <a:t>in</a:t>
            </a:r>
            <a:r>
              <a:rPr lang="en-US" b="0" dirty="0">
                <a:solidFill>
                  <a:srgbClr val="000000"/>
                </a:solidFill>
                <a:effectLst/>
                <a:latin typeface="Courier New" panose="02070309020205020404" pitchFamily="49" charset="0"/>
              </a:rPr>
              <a:t> </a:t>
            </a:r>
            <a:r>
              <a:rPr lang="en-US" b="0" dirty="0">
                <a:solidFill>
                  <a:srgbClr val="795E26"/>
                </a:solidFill>
                <a:effectLst/>
                <a:latin typeface="Courier New" panose="02070309020205020404" pitchFamily="49" charset="0"/>
              </a:rPr>
              <a:t>range</a:t>
            </a:r>
            <a:r>
              <a:rPr lang="en-US" b="0" dirty="0">
                <a:solidFill>
                  <a:srgbClr val="000000"/>
                </a:solidFill>
                <a:effectLst/>
                <a:latin typeface="Courier New" panose="02070309020205020404" pitchFamily="49" charset="0"/>
              </a:rPr>
              <a:t>(</a:t>
            </a:r>
            <a:r>
              <a:rPr lang="en-US" b="0" dirty="0">
                <a:solidFill>
                  <a:srgbClr val="098156"/>
                </a:solidFill>
                <a:effectLst/>
                <a:latin typeface="Courier New" panose="02070309020205020404" pitchFamily="49" charset="0"/>
              </a:rPr>
              <a:t>3</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a:t>
            </a:r>
            <a:r>
              <a:rPr lang="en-US" b="0" dirty="0">
                <a:solidFill>
                  <a:srgbClr val="795E26"/>
                </a:solidFill>
                <a:effectLst/>
                <a:latin typeface="Courier New" panose="02070309020205020404" pitchFamily="49" charset="0"/>
              </a:rPr>
              <a:t>print</a:t>
            </a:r>
            <a:r>
              <a:rPr lang="en-US" b="0" dirty="0">
                <a:solidFill>
                  <a:srgbClr val="000000"/>
                </a:solidFill>
                <a:effectLst/>
                <a:latin typeface="Courier New" panose="02070309020205020404" pitchFamily="49" charset="0"/>
              </a:rPr>
              <a:t>(</a:t>
            </a:r>
            <a:r>
              <a:rPr lang="en-US" b="0" dirty="0">
                <a:solidFill>
                  <a:srgbClr val="A31515"/>
                </a:solidFill>
                <a:effectLst/>
                <a:latin typeface="Courier New" panose="02070309020205020404" pitchFamily="49" charset="0"/>
              </a:rPr>
              <a:t>'Hello guys!'</a:t>
            </a:r>
            <a:r>
              <a:rPr lang="en-US" b="0" dirty="0">
                <a:solidFill>
                  <a:srgbClr val="000000"/>
                </a:solidFill>
                <a:effectLst/>
                <a:latin typeface="Courier New" panose="02070309020205020404" pitchFamily="49" charset="0"/>
              </a:rPr>
              <a:t>)</a:t>
            </a:r>
          </a:p>
        </p:txBody>
      </p:sp>
    </p:spTree>
    <p:extLst>
      <p:ext uri="{BB962C8B-B14F-4D97-AF65-F5344CB8AC3E}">
        <p14:creationId xmlns:p14="http://schemas.microsoft.com/office/powerpoint/2010/main" val="2800906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54B3A-0AD9-901A-38A4-07658F617D45}"/>
              </a:ext>
            </a:extLst>
          </p:cNvPr>
          <p:cNvSpPr>
            <a:spLocks noGrp="1"/>
          </p:cNvSpPr>
          <p:nvPr>
            <p:ph type="title"/>
          </p:nvPr>
        </p:nvSpPr>
        <p:spPr/>
        <p:txBody>
          <a:bodyPr/>
          <a:lstStyle/>
          <a:p>
            <a:r>
              <a:rPr lang="en-US" dirty="0"/>
              <a:t>While loop</a:t>
            </a:r>
          </a:p>
        </p:txBody>
      </p:sp>
      <p:sp>
        <p:nvSpPr>
          <p:cNvPr id="3" name="Content Placeholder 2">
            <a:extLst>
              <a:ext uri="{FF2B5EF4-FFF2-40B4-BE49-F238E27FC236}">
                <a16:creationId xmlns:a16="http://schemas.microsoft.com/office/drawing/2014/main" id="{D1A9A5F5-54F3-F16C-53BF-A096911BBF73}"/>
              </a:ext>
            </a:extLst>
          </p:cNvPr>
          <p:cNvSpPr>
            <a:spLocks noGrp="1"/>
          </p:cNvSpPr>
          <p:nvPr>
            <p:ph idx="1"/>
          </p:nvPr>
        </p:nvSpPr>
        <p:spPr>
          <a:xfrm>
            <a:off x="343037" y="2131092"/>
            <a:ext cx="8596668" cy="4200882"/>
          </a:xfrm>
        </p:spPr>
        <p:txBody>
          <a:bodyPr>
            <a:normAutofit fontScale="92500"/>
          </a:bodyPr>
          <a:lstStyle/>
          <a:p>
            <a:r>
              <a:rPr lang="en-US" dirty="0"/>
              <a:t>While loop is used when the number of iterations is not defined</a:t>
            </a:r>
          </a:p>
          <a:p>
            <a:pPr lvl="1"/>
            <a:r>
              <a:rPr lang="en-US" dirty="0"/>
              <a:t>When the iterations number depends upon condition</a:t>
            </a:r>
          </a:p>
          <a:p>
            <a:pPr lvl="1"/>
            <a:endParaRPr lang="en-US" dirty="0"/>
          </a:p>
          <a:p>
            <a:pPr lvl="1"/>
            <a:endParaRPr lang="en-US" dirty="0"/>
          </a:p>
          <a:p>
            <a:pPr lvl="1"/>
            <a:endParaRPr lang="en-US" dirty="0"/>
          </a:p>
          <a:p>
            <a:endParaRPr lang="en-US" dirty="0"/>
          </a:p>
          <a:p>
            <a:r>
              <a:rPr lang="en-US" dirty="0"/>
              <a:t>The loop continues as long as the condition is True.</a:t>
            </a:r>
          </a:p>
          <a:p>
            <a:r>
              <a:rPr lang="en-US" dirty="0"/>
              <a:t>You need to manage the loop variable and update it inside the loop, if applicable. Failure to do so can lead to infinite loops.</a:t>
            </a:r>
          </a:p>
          <a:p>
            <a:r>
              <a:rPr lang="en-US" dirty="0"/>
              <a:t>Typically used when the number of iterations is unknown or based on a specific behavior. </a:t>
            </a:r>
          </a:p>
          <a:p>
            <a:pPr lvl="1"/>
            <a:r>
              <a:rPr lang="en-US" dirty="0"/>
              <a:t>Draw a box on the screen, around a human face, as long as there is a face on the screen</a:t>
            </a:r>
          </a:p>
          <a:p>
            <a:endParaRPr lang="en-US" dirty="0"/>
          </a:p>
          <a:p>
            <a:endParaRPr lang="en-US" dirty="0"/>
          </a:p>
        </p:txBody>
      </p:sp>
      <p:sp>
        <p:nvSpPr>
          <p:cNvPr id="7" name="TextBox 6">
            <a:extLst>
              <a:ext uri="{FF2B5EF4-FFF2-40B4-BE49-F238E27FC236}">
                <a16:creationId xmlns:a16="http://schemas.microsoft.com/office/drawing/2014/main" id="{98A0123D-C846-5C50-AAF1-8ED53432D35C}"/>
              </a:ext>
            </a:extLst>
          </p:cNvPr>
          <p:cNvSpPr txBox="1"/>
          <p:nvPr/>
        </p:nvSpPr>
        <p:spPr>
          <a:xfrm>
            <a:off x="2536723" y="3177118"/>
            <a:ext cx="5309419" cy="646331"/>
          </a:xfrm>
          <a:prstGeom prst="rect">
            <a:avLst/>
          </a:prstGeom>
          <a:noFill/>
        </p:spPr>
        <p:txBody>
          <a:bodyPr wrap="square">
            <a:spAutoFit/>
          </a:bodyPr>
          <a:lstStyle/>
          <a:p>
            <a:r>
              <a:rPr lang="en-US" dirty="0"/>
              <a:t>while condition:</a:t>
            </a:r>
          </a:p>
          <a:p>
            <a:r>
              <a:rPr lang="en-US" dirty="0"/>
              <a:t>    # code to execute while condition is True</a:t>
            </a:r>
          </a:p>
        </p:txBody>
      </p:sp>
    </p:spTree>
    <p:extLst>
      <p:ext uri="{BB962C8B-B14F-4D97-AF65-F5344CB8AC3E}">
        <p14:creationId xmlns:p14="http://schemas.microsoft.com/office/powerpoint/2010/main" val="808807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5F4DF-FC84-EF71-B9C3-1EAA1CFA9CA5}"/>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C4A9D711-4465-0030-7BA5-74336DB36115}"/>
              </a:ext>
            </a:extLst>
          </p:cNvPr>
          <p:cNvSpPr>
            <a:spLocks noGrp="1"/>
          </p:cNvSpPr>
          <p:nvPr>
            <p:ph idx="1"/>
          </p:nvPr>
        </p:nvSpPr>
        <p:spPr/>
        <p:txBody>
          <a:bodyPr/>
          <a:lstStyle/>
          <a:p>
            <a:r>
              <a:rPr lang="en-US" dirty="0"/>
              <a:t>Write a code of a program that receives an integer value. if the integer value is greater than 10 ask the user to enter another number. If the number is less than or equal to 10 it exits the program and prints "bye".</a:t>
            </a:r>
          </a:p>
          <a:p>
            <a:endParaRPr lang="en-US" dirty="0"/>
          </a:p>
          <a:p>
            <a:endParaRPr lang="en-US" dirty="0"/>
          </a:p>
          <a:p>
            <a:endParaRPr lang="en-US" dirty="0"/>
          </a:p>
          <a:p>
            <a:endParaRPr lang="en-US" dirty="0"/>
          </a:p>
          <a:p>
            <a:r>
              <a:rPr lang="en-US" b="1" dirty="0"/>
              <a:t>input </a:t>
            </a:r>
            <a:r>
              <a:rPr lang="en-US" dirty="0"/>
              <a:t>is used to receive a value from the user</a:t>
            </a:r>
          </a:p>
        </p:txBody>
      </p:sp>
      <p:sp>
        <p:nvSpPr>
          <p:cNvPr id="5" name="TextBox 4">
            <a:extLst>
              <a:ext uri="{FF2B5EF4-FFF2-40B4-BE49-F238E27FC236}">
                <a16:creationId xmlns:a16="http://schemas.microsoft.com/office/drawing/2014/main" id="{AE7CB788-8365-9FAE-DC95-1845514EBB81}"/>
              </a:ext>
            </a:extLst>
          </p:cNvPr>
          <p:cNvSpPr txBox="1"/>
          <p:nvPr/>
        </p:nvSpPr>
        <p:spPr>
          <a:xfrm>
            <a:off x="2133599" y="3134398"/>
            <a:ext cx="7600335" cy="1477328"/>
          </a:xfrm>
          <a:prstGeom prst="rect">
            <a:avLst/>
          </a:prstGeom>
          <a:noFill/>
        </p:spPr>
        <p:txBody>
          <a:bodyPr wrap="square">
            <a:spAutoFit/>
          </a:bodyPr>
          <a:lstStyle/>
          <a:p>
            <a:r>
              <a:rPr lang="en-US" b="0" dirty="0">
                <a:solidFill>
                  <a:srgbClr val="000000"/>
                </a:solidFill>
                <a:effectLst/>
                <a:latin typeface="Courier New" panose="02070309020205020404" pitchFamily="49" charset="0"/>
              </a:rPr>
              <a:t>integer = </a:t>
            </a:r>
            <a:r>
              <a:rPr lang="en-US" b="0" dirty="0">
                <a:solidFill>
                  <a:srgbClr val="795E26"/>
                </a:solidFill>
                <a:effectLst/>
                <a:latin typeface="Courier New" panose="02070309020205020404" pitchFamily="49" charset="0"/>
              </a:rPr>
              <a:t>input</a:t>
            </a:r>
            <a:r>
              <a:rPr lang="en-US" b="0" dirty="0">
                <a:solidFill>
                  <a:srgbClr val="000000"/>
                </a:solidFill>
                <a:effectLst/>
                <a:latin typeface="Courier New" panose="02070309020205020404" pitchFamily="49" charset="0"/>
              </a:rPr>
              <a:t>(</a:t>
            </a:r>
            <a:r>
              <a:rPr lang="en-US" b="0" dirty="0">
                <a:solidFill>
                  <a:srgbClr val="A31515"/>
                </a:solidFill>
                <a:effectLst/>
                <a:latin typeface="Courier New" panose="02070309020205020404" pitchFamily="49" charset="0"/>
              </a:rPr>
              <a:t>"Enter an integer number "</a:t>
            </a:r>
            <a:r>
              <a:rPr lang="en-US" b="0" dirty="0">
                <a:solidFill>
                  <a:srgbClr val="000000"/>
                </a:solidFill>
                <a:effectLst/>
                <a:latin typeface="Courier New" panose="02070309020205020404" pitchFamily="49" charset="0"/>
              </a:rPr>
              <a:t>)</a:t>
            </a:r>
          </a:p>
          <a:p>
            <a:br>
              <a:rPr lang="en-US" b="0" dirty="0">
                <a:solidFill>
                  <a:srgbClr val="000000"/>
                </a:solidFill>
                <a:effectLst/>
                <a:latin typeface="Courier New" panose="02070309020205020404" pitchFamily="49" charset="0"/>
              </a:rPr>
            </a:br>
            <a:r>
              <a:rPr lang="en-US" b="0" dirty="0">
                <a:solidFill>
                  <a:srgbClr val="AF00DB"/>
                </a:solidFill>
                <a:effectLst/>
                <a:latin typeface="Courier New" panose="02070309020205020404" pitchFamily="49" charset="0"/>
              </a:rPr>
              <a:t>while</a:t>
            </a:r>
            <a:r>
              <a:rPr lang="en-US" b="0" dirty="0">
                <a:solidFill>
                  <a:srgbClr val="000000"/>
                </a:solidFill>
                <a:effectLst/>
                <a:latin typeface="Courier New" panose="02070309020205020404" pitchFamily="49" charset="0"/>
              </a:rPr>
              <a:t> </a:t>
            </a:r>
            <a:r>
              <a:rPr lang="en-US" b="0" dirty="0">
                <a:solidFill>
                  <a:srgbClr val="257693"/>
                </a:solidFill>
                <a:effectLst/>
                <a:latin typeface="Courier New" panose="02070309020205020404" pitchFamily="49" charset="0"/>
              </a:rPr>
              <a:t>int</a:t>
            </a:r>
            <a:r>
              <a:rPr lang="en-US" b="0" dirty="0">
                <a:solidFill>
                  <a:srgbClr val="000000"/>
                </a:solidFill>
                <a:effectLst/>
                <a:latin typeface="Courier New" panose="02070309020205020404" pitchFamily="49" charset="0"/>
              </a:rPr>
              <a:t>(integer) &gt; </a:t>
            </a:r>
            <a:r>
              <a:rPr lang="en-US" b="0" dirty="0">
                <a:solidFill>
                  <a:srgbClr val="098156"/>
                </a:solidFill>
                <a:effectLst/>
                <a:latin typeface="Courier New" panose="02070309020205020404" pitchFamily="49" charset="0"/>
              </a:rPr>
              <a:t>10</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integer = </a:t>
            </a:r>
            <a:r>
              <a:rPr lang="en-US" b="0" dirty="0">
                <a:solidFill>
                  <a:srgbClr val="795E26"/>
                </a:solidFill>
                <a:effectLst/>
                <a:latin typeface="Courier New" panose="02070309020205020404" pitchFamily="49" charset="0"/>
              </a:rPr>
              <a:t>input</a:t>
            </a:r>
            <a:r>
              <a:rPr lang="en-US" b="0" dirty="0">
                <a:solidFill>
                  <a:srgbClr val="000000"/>
                </a:solidFill>
                <a:effectLst/>
                <a:latin typeface="Courier New" panose="02070309020205020404" pitchFamily="49" charset="0"/>
              </a:rPr>
              <a:t>(</a:t>
            </a:r>
            <a:r>
              <a:rPr lang="en-US" b="0" dirty="0">
                <a:solidFill>
                  <a:srgbClr val="A31515"/>
                </a:solidFill>
                <a:effectLst/>
                <a:latin typeface="Courier New" panose="02070309020205020404" pitchFamily="49" charset="0"/>
              </a:rPr>
              <a:t>"Enter another integer number "</a:t>
            </a:r>
            <a:r>
              <a:rPr lang="en-US" b="0" dirty="0">
                <a:solidFill>
                  <a:srgbClr val="000000"/>
                </a:solidFill>
                <a:effectLst/>
                <a:latin typeface="Courier New" panose="02070309020205020404" pitchFamily="49" charset="0"/>
              </a:rPr>
              <a:t>)</a:t>
            </a:r>
          </a:p>
          <a:p>
            <a:r>
              <a:rPr lang="en-US" b="0" dirty="0">
                <a:solidFill>
                  <a:srgbClr val="795E26"/>
                </a:solidFill>
                <a:effectLst/>
                <a:latin typeface="Courier New" panose="02070309020205020404" pitchFamily="49" charset="0"/>
              </a:rPr>
              <a:t>print</a:t>
            </a:r>
            <a:r>
              <a:rPr lang="en-US" b="0" dirty="0">
                <a:solidFill>
                  <a:srgbClr val="000000"/>
                </a:solidFill>
                <a:effectLst/>
                <a:latin typeface="Courier New" panose="02070309020205020404" pitchFamily="49" charset="0"/>
              </a:rPr>
              <a:t>(</a:t>
            </a:r>
            <a:r>
              <a:rPr lang="en-US" b="0" dirty="0">
                <a:solidFill>
                  <a:srgbClr val="A31515"/>
                </a:solidFill>
                <a:effectLst/>
                <a:latin typeface="Courier New" panose="02070309020205020404" pitchFamily="49" charset="0"/>
              </a:rPr>
              <a:t>"Bye!"</a:t>
            </a:r>
            <a:r>
              <a:rPr lang="en-US" b="0" dirty="0">
                <a:solidFill>
                  <a:srgbClr val="000000"/>
                </a:solidFill>
                <a:effectLst/>
                <a:latin typeface="Courier New" panose="02070309020205020404" pitchFamily="49" charset="0"/>
              </a:rPr>
              <a:t>)</a:t>
            </a:r>
          </a:p>
        </p:txBody>
      </p:sp>
      <p:pic>
        <p:nvPicPr>
          <p:cNvPr id="7" name="Picture 6">
            <a:extLst>
              <a:ext uri="{FF2B5EF4-FFF2-40B4-BE49-F238E27FC236}">
                <a16:creationId xmlns:a16="http://schemas.microsoft.com/office/drawing/2014/main" id="{40241030-9E58-FBF5-9CEF-25826564CE30}"/>
              </a:ext>
            </a:extLst>
          </p:cNvPr>
          <p:cNvPicPr>
            <a:picLocks noChangeAspect="1"/>
          </p:cNvPicPr>
          <p:nvPr/>
        </p:nvPicPr>
        <p:blipFill>
          <a:blip r:embed="rId2"/>
          <a:stretch>
            <a:fillRect/>
          </a:stretch>
        </p:blipFill>
        <p:spPr>
          <a:xfrm>
            <a:off x="2917998" y="5737724"/>
            <a:ext cx="3490262" cy="441998"/>
          </a:xfrm>
          <a:prstGeom prst="rect">
            <a:avLst/>
          </a:prstGeom>
        </p:spPr>
      </p:pic>
      <p:sp>
        <p:nvSpPr>
          <p:cNvPr id="9" name="TextBox 8">
            <a:extLst>
              <a:ext uri="{FF2B5EF4-FFF2-40B4-BE49-F238E27FC236}">
                <a16:creationId xmlns:a16="http://schemas.microsoft.com/office/drawing/2014/main" id="{B5376758-F04F-CF20-81DB-2007039308AA}"/>
              </a:ext>
            </a:extLst>
          </p:cNvPr>
          <p:cNvSpPr txBox="1"/>
          <p:nvPr/>
        </p:nvSpPr>
        <p:spPr>
          <a:xfrm>
            <a:off x="677334" y="5253298"/>
            <a:ext cx="6096000" cy="369332"/>
          </a:xfrm>
          <a:prstGeom prst="rect">
            <a:avLst/>
          </a:prstGeom>
          <a:noFill/>
        </p:spPr>
        <p:txBody>
          <a:bodyPr wrap="square">
            <a:spAutoFit/>
          </a:bodyPr>
          <a:lstStyle/>
          <a:p>
            <a:r>
              <a:rPr lang="en-US" b="0" dirty="0">
                <a:solidFill>
                  <a:srgbClr val="000000"/>
                </a:solidFill>
                <a:effectLst/>
                <a:latin typeface="Courier New" panose="02070309020205020404" pitchFamily="49" charset="0"/>
              </a:rPr>
              <a:t>integer = </a:t>
            </a:r>
            <a:r>
              <a:rPr lang="en-US" b="0" dirty="0">
                <a:solidFill>
                  <a:srgbClr val="795E26"/>
                </a:solidFill>
                <a:effectLst/>
                <a:latin typeface="Courier New" panose="02070309020205020404" pitchFamily="49" charset="0"/>
              </a:rPr>
              <a:t>input</a:t>
            </a:r>
            <a:r>
              <a:rPr lang="en-US" b="0" dirty="0">
                <a:solidFill>
                  <a:srgbClr val="000000"/>
                </a:solidFill>
                <a:effectLst/>
                <a:latin typeface="Courier New" panose="02070309020205020404" pitchFamily="49" charset="0"/>
              </a:rPr>
              <a:t>(</a:t>
            </a:r>
            <a:r>
              <a:rPr lang="en-US" b="0" dirty="0">
                <a:solidFill>
                  <a:srgbClr val="A31515"/>
                </a:solidFill>
                <a:effectLst/>
                <a:latin typeface="Courier New" panose="02070309020205020404" pitchFamily="49" charset="0"/>
              </a:rPr>
              <a:t>"Enter an integer number "</a:t>
            </a:r>
            <a:r>
              <a:rPr lang="en-US" b="0" dirty="0">
                <a:solidFill>
                  <a:srgbClr val="000000"/>
                </a:solidFill>
                <a:effectLst/>
                <a:latin typeface="Courier New" panose="02070309020205020404" pitchFamily="49" charset="0"/>
              </a:rPr>
              <a:t>)</a:t>
            </a:r>
          </a:p>
        </p:txBody>
      </p:sp>
    </p:spTree>
    <p:extLst>
      <p:ext uri="{BB962C8B-B14F-4D97-AF65-F5344CB8AC3E}">
        <p14:creationId xmlns:p14="http://schemas.microsoft.com/office/powerpoint/2010/main" val="1715309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71985-21D6-6899-BD77-6D1A3DAF1508}"/>
              </a:ext>
            </a:extLst>
          </p:cNvPr>
          <p:cNvSpPr>
            <a:spLocks noGrp="1"/>
          </p:cNvSpPr>
          <p:nvPr>
            <p:ph type="title"/>
          </p:nvPr>
        </p:nvSpPr>
        <p:spPr/>
        <p:txBody>
          <a:bodyPr/>
          <a:lstStyle/>
          <a:p>
            <a:r>
              <a:rPr lang="en-US" dirty="0"/>
              <a:t>While-else</a:t>
            </a:r>
          </a:p>
        </p:txBody>
      </p:sp>
      <p:sp>
        <p:nvSpPr>
          <p:cNvPr id="3" name="Content Placeholder 2">
            <a:extLst>
              <a:ext uri="{FF2B5EF4-FFF2-40B4-BE49-F238E27FC236}">
                <a16:creationId xmlns:a16="http://schemas.microsoft.com/office/drawing/2014/main" id="{0D1FE746-E776-E698-2948-EB045A131DAC}"/>
              </a:ext>
            </a:extLst>
          </p:cNvPr>
          <p:cNvSpPr>
            <a:spLocks noGrp="1"/>
          </p:cNvSpPr>
          <p:nvPr>
            <p:ph idx="1"/>
          </p:nvPr>
        </p:nvSpPr>
        <p:spPr/>
        <p:txBody>
          <a:bodyPr>
            <a:normAutofit fontScale="92500"/>
          </a:bodyPr>
          <a:lstStyle/>
          <a:p>
            <a:r>
              <a:rPr lang="en-US" dirty="0"/>
              <a:t>The while loop can be paired with an else clause</a:t>
            </a:r>
          </a:p>
          <a:p>
            <a:pPr lvl="1"/>
            <a:r>
              <a:rPr lang="en-US" dirty="0"/>
              <a:t>this feature is somewhat unique to Python</a:t>
            </a:r>
          </a:p>
          <a:p>
            <a:pPr lvl="1"/>
            <a:endParaRPr lang="en-US" dirty="0"/>
          </a:p>
          <a:p>
            <a:pPr lvl="1"/>
            <a:endParaRPr lang="en-US" dirty="0"/>
          </a:p>
          <a:p>
            <a:pPr lvl="1"/>
            <a:endParaRPr lang="en-US" dirty="0"/>
          </a:p>
          <a:p>
            <a:pPr lvl="1"/>
            <a:endParaRPr lang="en-US" dirty="0"/>
          </a:p>
          <a:p>
            <a:r>
              <a:rPr lang="en-US" dirty="0"/>
              <a:t>Example:</a:t>
            </a:r>
          </a:p>
          <a:p>
            <a:pPr lvl="1"/>
            <a:r>
              <a:rPr lang="en-US" dirty="0"/>
              <a:t>Imagine you have a list of numbers, and you want to check if a number exists in the list. </a:t>
            </a:r>
          </a:p>
          <a:p>
            <a:pPr lvl="1"/>
            <a:r>
              <a:rPr lang="en-US" dirty="0"/>
              <a:t>If the number is found, you'll stop the search and print its index. </a:t>
            </a:r>
          </a:p>
          <a:p>
            <a:pPr lvl="1"/>
            <a:r>
              <a:rPr lang="en-US" dirty="0"/>
              <a:t>If the number isn't found after checking the entire list, you'll print a message saying it's not in the list.</a:t>
            </a:r>
          </a:p>
          <a:p>
            <a:endParaRPr lang="en-US" dirty="0"/>
          </a:p>
          <a:p>
            <a:pPr lvl="1"/>
            <a:endParaRPr lang="en-US" dirty="0"/>
          </a:p>
        </p:txBody>
      </p:sp>
      <p:sp>
        <p:nvSpPr>
          <p:cNvPr id="6" name="TextBox 5">
            <a:extLst>
              <a:ext uri="{FF2B5EF4-FFF2-40B4-BE49-F238E27FC236}">
                <a16:creationId xmlns:a16="http://schemas.microsoft.com/office/drawing/2014/main" id="{F60F5265-F1D9-6616-DE2E-E488D6B5C52E}"/>
              </a:ext>
            </a:extLst>
          </p:cNvPr>
          <p:cNvSpPr txBox="1"/>
          <p:nvPr/>
        </p:nvSpPr>
        <p:spPr>
          <a:xfrm>
            <a:off x="1258530" y="2900646"/>
            <a:ext cx="9222658" cy="1200329"/>
          </a:xfrm>
          <a:prstGeom prst="rect">
            <a:avLst/>
          </a:prstGeom>
          <a:noFill/>
        </p:spPr>
        <p:txBody>
          <a:bodyPr wrap="square">
            <a:spAutoFit/>
          </a:bodyPr>
          <a:lstStyle/>
          <a:p>
            <a:r>
              <a:rPr lang="en-US" dirty="0"/>
              <a:t>while condition:</a:t>
            </a:r>
          </a:p>
          <a:p>
            <a:r>
              <a:rPr lang="en-US" dirty="0"/>
              <a:t>    # Code to execute while the condition is True</a:t>
            </a:r>
          </a:p>
          <a:p>
            <a:r>
              <a:rPr lang="en-US" dirty="0"/>
              <a:t>else:</a:t>
            </a:r>
          </a:p>
          <a:p>
            <a:r>
              <a:rPr lang="en-US" dirty="0"/>
              <a:t>    # Code to execute after the loop ends, but only if the loop didn't encounter a 'break'</a:t>
            </a:r>
          </a:p>
        </p:txBody>
      </p:sp>
    </p:spTree>
    <p:extLst>
      <p:ext uri="{BB962C8B-B14F-4D97-AF65-F5344CB8AC3E}">
        <p14:creationId xmlns:p14="http://schemas.microsoft.com/office/powerpoint/2010/main" val="3837237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49114-02AA-06CB-98F6-ADBA129E3D54}"/>
              </a:ext>
            </a:extLst>
          </p:cNvPr>
          <p:cNvSpPr>
            <a:spLocks noGrp="1"/>
          </p:cNvSpPr>
          <p:nvPr>
            <p:ph type="title"/>
          </p:nvPr>
        </p:nvSpPr>
        <p:spPr/>
        <p:txBody>
          <a:bodyPr/>
          <a:lstStyle/>
          <a:p>
            <a:r>
              <a:rPr lang="en-US" dirty="0"/>
              <a:t>Cont.</a:t>
            </a:r>
          </a:p>
        </p:txBody>
      </p:sp>
      <p:sp>
        <p:nvSpPr>
          <p:cNvPr id="5" name="TextBox 4">
            <a:extLst>
              <a:ext uri="{FF2B5EF4-FFF2-40B4-BE49-F238E27FC236}">
                <a16:creationId xmlns:a16="http://schemas.microsoft.com/office/drawing/2014/main" id="{A9007068-07C8-EC7A-7978-6CD789DFF603}"/>
              </a:ext>
            </a:extLst>
          </p:cNvPr>
          <p:cNvSpPr txBox="1"/>
          <p:nvPr/>
        </p:nvSpPr>
        <p:spPr>
          <a:xfrm>
            <a:off x="208935" y="2261529"/>
            <a:ext cx="11774129" cy="3693319"/>
          </a:xfrm>
          <a:prstGeom prst="rect">
            <a:avLst/>
          </a:prstGeom>
          <a:noFill/>
        </p:spPr>
        <p:txBody>
          <a:bodyPr wrap="square">
            <a:spAutoFit/>
          </a:bodyPr>
          <a:lstStyle/>
          <a:p>
            <a:r>
              <a:rPr lang="en-US" b="0" dirty="0">
                <a:solidFill>
                  <a:srgbClr val="000000"/>
                </a:solidFill>
                <a:effectLst/>
                <a:latin typeface="Courier New" panose="02070309020205020404" pitchFamily="49" charset="0"/>
              </a:rPr>
              <a:t>numbers = [</a:t>
            </a:r>
            <a:r>
              <a:rPr lang="en-US" b="0" dirty="0">
                <a:solidFill>
                  <a:srgbClr val="098156"/>
                </a:solidFill>
                <a:effectLst/>
                <a:latin typeface="Courier New" panose="02070309020205020404" pitchFamily="49" charset="0"/>
              </a:rPr>
              <a:t>1</a:t>
            </a:r>
            <a:r>
              <a:rPr lang="en-US" b="0" dirty="0">
                <a:solidFill>
                  <a:srgbClr val="000000"/>
                </a:solidFill>
                <a:effectLst/>
                <a:latin typeface="Courier New" panose="02070309020205020404" pitchFamily="49" charset="0"/>
              </a:rPr>
              <a:t>, </a:t>
            </a:r>
            <a:r>
              <a:rPr lang="en-US" b="0" dirty="0">
                <a:solidFill>
                  <a:srgbClr val="098156"/>
                </a:solidFill>
                <a:effectLst/>
                <a:latin typeface="Courier New" panose="02070309020205020404" pitchFamily="49" charset="0"/>
              </a:rPr>
              <a:t>3</a:t>
            </a:r>
            <a:r>
              <a:rPr lang="en-US" b="0" dirty="0">
                <a:solidFill>
                  <a:srgbClr val="000000"/>
                </a:solidFill>
                <a:effectLst/>
                <a:latin typeface="Courier New" panose="02070309020205020404" pitchFamily="49" charset="0"/>
              </a:rPr>
              <a:t>, </a:t>
            </a:r>
            <a:r>
              <a:rPr lang="en-US" b="0" dirty="0">
                <a:solidFill>
                  <a:srgbClr val="098156"/>
                </a:solidFill>
                <a:effectLst/>
                <a:latin typeface="Courier New" panose="02070309020205020404" pitchFamily="49" charset="0"/>
              </a:rPr>
              <a:t>5</a:t>
            </a:r>
            <a:r>
              <a:rPr lang="en-US" b="0" dirty="0">
                <a:solidFill>
                  <a:srgbClr val="000000"/>
                </a:solidFill>
                <a:effectLst/>
                <a:latin typeface="Courier New" panose="02070309020205020404" pitchFamily="49" charset="0"/>
              </a:rPr>
              <a:t>, </a:t>
            </a:r>
            <a:r>
              <a:rPr lang="en-US" b="0" dirty="0">
                <a:solidFill>
                  <a:srgbClr val="098156"/>
                </a:solidFill>
                <a:effectLst/>
                <a:latin typeface="Courier New" panose="02070309020205020404" pitchFamily="49" charset="0"/>
              </a:rPr>
              <a:t>7</a:t>
            </a:r>
            <a:r>
              <a:rPr lang="en-US" b="0" dirty="0">
                <a:solidFill>
                  <a:srgbClr val="000000"/>
                </a:solidFill>
                <a:effectLst/>
                <a:latin typeface="Courier New" panose="02070309020205020404" pitchFamily="49" charset="0"/>
              </a:rPr>
              <a:t>, </a:t>
            </a:r>
            <a:r>
              <a:rPr lang="en-US" b="0" dirty="0">
                <a:solidFill>
                  <a:srgbClr val="098156"/>
                </a:solidFill>
                <a:effectLst/>
                <a:latin typeface="Courier New" panose="02070309020205020404" pitchFamily="49" charset="0"/>
              </a:rPr>
              <a:t>9</a:t>
            </a:r>
            <a:r>
              <a:rPr lang="en-US" b="0" dirty="0">
                <a:solidFill>
                  <a:srgbClr val="000000"/>
                </a:solidFill>
                <a:effectLst/>
                <a:latin typeface="Courier New" panose="02070309020205020404" pitchFamily="49" charset="0"/>
              </a:rPr>
              <a:t>, </a:t>
            </a:r>
            <a:r>
              <a:rPr lang="en-US" b="0" dirty="0">
                <a:solidFill>
                  <a:srgbClr val="098156"/>
                </a:solidFill>
                <a:effectLst/>
                <a:latin typeface="Courier New" panose="02070309020205020404" pitchFamily="49" charset="0"/>
              </a:rPr>
              <a:t>11</a:t>
            </a:r>
            <a:r>
              <a:rPr lang="en-US" b="0" dirty="0">
                <a:solidFill>
                  <a:srgbClr val="000000"/>
                </a:solidFill>
                <a:effectLst/>
                <a:latin typeface="Courier New" panose="02070309020205020404" pitchFamily="49" charset="0"/>
              </a:rPr>
              <a:t>, </a:t>
            </a:r>
            <a:r>
              <a:rPr lang="en-US" b="0" dirty="0">
                <a:solidFill>
                  <a:srgbClr val="098156"/>
                </a:solidFill>
                <a:effectLst/>
                <a:latin typeface="Courier New" panose="02070309020205020404" pitchFamily="49" charset="0"/>
              </a:rPr>
              <a:t>13</a:t>
            </a:r>
            <a:r>
              <a:rPr lang="en-US" b="0" dirty="0">
                <a:solidFill>
                  <a:srgbClr val="000000"/>
                </a:solidFill>
                <a:effectLst/>
                <a:latin typeface="Courier New" panose="02070309020205020404" pitchFamily="49" charset="0"/>
              </a:rPr>
              <a:t>]</a:t>
            </a:r>
          </a:p>
          <a:p>
            <a:r>
              <a:rPr lang="en-US" b="0" dirty="0" err="1">
                <a:solidFill>
                  <a:srgbClr val="000000"/>
                </a:solidFill>
                <a:effectLst/>
                <a:latin typeface="Courier New" panose="02070309020205020404" pitchFamily="49" charset="0"/>
              </a:rPr>
              <a:t>search_for</a:t>
            </a:r>
            <a:r>
              <a:rPr lang="en-US" b="0" dirty="0">
                <a:solidFill>
                  <a:srgbClr val="000000"/>
                </a:solidFill>
                <a:effectLst/>
                <a:latin typeface="Courier New" panose="02070309020205020404" pitchFamily="49" charset="0"/>
              </a:rPr>
              <a:t> = </a:t>
            </a:r>
            <a:r>
              <a:rPr lang="en-US" b="0" dirty="0">
                <a:solidFill>
                  <a:srgbClr val="098156"/>
                </a:solidFill>
                <a:effectLst/>
                <a:latin typeface="Courier New" panose="02070309020205020404" pitchFamily="49" charset="0"/>
              </a:rPr>
              <a:t>5</a:t>
            </a:r>
            <a:r>
              <a:rPr lang="en-US" b="0" dirty="0">
                <a:solidFill>
                  <a:srgbClr val="000000"/>
                </a:solidFill>
                <a:effectLst/>
                <a:latin typeface="Courier New" panose="02070309020205020404" pitchFamily="49" charset="0"/>
              </a:rPr>
              <a:t>  </a:t>
            </a:r>
          </a:p>
          <a:p>
            <a:br>
              <a:rPr lang="en-US" b="0" dirty="0">
                <a:solidFill>
                  <a:srgbClr val="000000"/>
                </a:solidFill>
                <a:effectLst/>
                <a:latin typeface="Courier New" panose="02070309020205020404" pitchFamily="49" charset="0"/>
              </a:rPr>
            </a:br>
            <a:r>
              <a:rPr lang="en-US" b="0" dirty="0">
                <a:solidFill>
                  <a:srgbClr val="000000"/>
                </a:solidFill>
                <a:effectLst/>
                <a:latin typeface="Courier New" panose="02070309020205020404" pitchFamily="49" charset="0"/>
              </a:rPr>
              <a:t>index = </a:t>
            </a:r>
            <a:r>
              <a:rPr lang="en-US" b="0" dirty="0">
                <a:solidFill>
                  <a:srgbClr val="098156"/>
                </a:solidFill>
                <a:effectLst/>
                <a:latin typeface="Courier New" panose="02070309020205020404" pitchFamily="49" charset="0"/>
              </a:rPr>
              <a:t>0</a:t>
            </a:r>
            <a:endParaRPr lang="en-US" b="0" dirty="0">
              <a:solidFill>
                <a:srgbClr val="000000"/>
              </a:solidFill>
              <a:effectLst/>
              <a:latin typeface="Courier New" panose="02070309020205020404" pitchFamily="49" charset="0"/>
            </a:endParaRPr>
          </a:p>
          <a:p>
            <a:r>
              <a:rPr lang="en-US" sz="1600" b="0" dirty="0">
                <a:solidFill>
                  <a:srgbClr val="AF00DB"/>
                </a:solidFill>
                <a:effectLst/>
                <a:latin typeface="Courier New" panose="02070309020205020404" pitchFamily="49" charset="0"/>
              </a:rPr>
              <a:t>while</a:t>
            </a:r>
            <a:r>
              <a:rPr lang="en-US" sz="1600" b="0" dirty="0">
                <a:solidFill>
                  <a:srgbClr val="000000"/>
                </a:solidFill>
                <a:effectLst/>
                <a:latin typeface="Courier New" panose="02070309020205020404" pitchFamily="49" charset="0"/>
              </a:rPr>
              <a:t> index &lt; </a:t>
            </a:r>
            <a:r>
              <a:rPr lang="en-US" sz="1600" b="0" dirty="0" err="1">
                <a:solidFill>
                  <a:srgbClr val="795E26"/>
                </a:solidFill>
                <a:effectLst/>
                <a:latin typeface="Courier New" panose="02070309020205020404" pitchFamily="49" charset="0"/>
              </a:rPr>
              <a:t>len</a:t>
            </a:r>
            <a:r>
              <a:rPr lang="en-US" sz="1600" b="0" dirty="0">
                <a:solidFill>
                  <a:srgbClr val="000000"/>
                </a:solidFill>
                <a:effectLst/>
                <a:latin typeface="Courier New" panose="02070309020205020404" pitchFamily="49" charset="0"/>
              </a:rPr>
              <a:t>(numbers): </a:t>
            </a:r>
            <a:r>
              <a:rPr lang="en-US" sz="1600" dirty="0">
                <a:solidFill>
                  <a:srgbClr val="008000"/>
                </a:solidFill>
                <a:latin typeface="Courier New" panose="02070309020205020404" pitchFamily="49" charset="0"/>
              </a:rPr>
              <a:t>#len gives the length of the list(number of items)</a:t>
            </a:r>
          </a:p>
          <a:p>
            <a:r>
              <a:rPr lang="en-US" b="0" dirty="0">
                <a:solidFill>
                  <a:srgbClr val="000000"/>
                </a:solidFill>
                <a:effectLst/>
                <a:latin typeface="Courier New" panose="02070309020205020404" pitchFamily="49" charset="0"/>
              </a:rPr>
              <a:t>    </a:t>
            </a:r>
            <a:r>
              <a:rPr lang="en-US" b="0" dirty="0">
                <a:solidFill>
                  <a:srgbClr val="AF00DB"/>
                </a:solidFill>
                <a:effectLst/>
                <a:latin typeface="Courier New" panose="02070309020205020404" pitchFamily="49" charset="0"/>
              </a:rPr>
              <a:t>if</a:t>
            </a:r>
            <a:r>
              <a:rPr lang="en-US" b="0" dirty="0">
                <a:solidFill>
                  <a:srgbClr val="000000"/>
                </a:solidFill>
                <a:effectLst/>
                <a:latin typeface="Courier New" panose="02070309020205020404" pitchFamily="49" charset="0"/>
              </a:rPr>
              <a:t> numbers[index] == </a:t>
            </a:r>
            <a:r>
              <a:rPr lang="en-US" b="0" dirty="0" err="1">
                <a:solidFill>
                  <a:srgbClr val="000000"/>
                </a:solidFill>
                <a:effectLst/>
                <a:latin typeface="Courier New" panose="02070309020205020404" pitchFamily="49" charset="0"/>
              </a:rPr>
              <a:t>search_for</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a:t>
            </a:r>
            <a:r>
              <a:rPr lang="en-US" b="0" dirty="0">
                <a:solidFill>
                  <a:srgbClr val="795E26"/>
                </a:solidFill>
                <a:effectLst/>
                <a:latin typeface="Courier New" panose="02070309020205020404" pitchFamily="49" charset="0"/>
              </a:rPr>
              <a:t>print</a:t>
            </a:r>
            <a:r>
              <a:rPr lang="en-US" b="0" dirty="0">
                <a:solidFill>
                  <a:srgbClr val="000000"/>
                </a:solidFill>
                <a:effectLst/>
                <a:latin typeface="Courier New" panose="02070309020205020404" pitchFamily="49" charset="0"/>
              </a:rPr>
              <a:t>(</a:t>
            </a:r>
            <a:r>
              <a:rPr lang="en-US" b="0" dirty="0" err="1">
                <a:solidFill>
                  <a:srgbClr val="0000FF"/>
                </a:solidFill>
                <a:effectLst/>
                <a:latin typeface="Courier New" panose="02070309020205020404" pitchFamily="49" charset="0"/>
              </a:rPr>
              <a:t>f</a:t>
            </a:r>
            <a:r>
              <a:rPr lang="en-US" b="0" dirty="0" err="1">
                <a:solidFill>
                  <a:srgbClr val="A31515"/>
                </a:solidFill>
                <a:effectLst/>
                <a:latin typeface="Courier New" panose="02070309020205020404" pitchFamily="49" charset="0"/>
              </a:rPr>
              <a:t>"Found</a:t>
            </a:r>
            <a:r>
              <a:rPr lang="en-US" b="0" dirty="0">
                <a:solidFill>
                  <a:srgbClr val="A31515"/>
                </a:solidFill>
                <a:effectLst/>
                <a:latin typeface="Courier New" panose="02070309020205020404" pitchFamily="49" charset="0"/>
              </a:rPr>
              <a:t> </a:t>
            </a:r>
            <a:r>
              <a:rPr lang="en-US" b="0" dirty="0">
                <a:solidFill>
                  <a:srgbClr val="000000"/>
                </a:solidFill>
                <a:effectLst/>
                <a:latin typeface="Courier New" panose="02070309020205020404" pitchFamily="49" charset="0"/>
              </a:rPr>
              <a:t>{</a:t>
            </a:r>
            <a:r>
              <a:rPr lang="en-US" b="0" dirty="0" err="1">
                <a:solidFill>
                  <a:srgbClr val="000000"/>
                </a:solidFill>
                <a:effectLst/>
                <a:latin typeface="Courier New" panose="02070309020205020404" pitchFamily="49" charset="0"/>
              </a:rPr>
              <a:t>search_for</a:t>
            </a:r>
            <a:r>
              <a:rPr lang="en-US" b="0" dirty="0">
                <a:solidFill>
                  <a:srgbClr val="000000"/>
                </a:solidFill>
                <a:effectLst/>
                <a:latin typeface="Courier New" panose="02070309020205020404" pitchFamily="49" charset="0"/>
              </a:rPr>
              <a:t>}</a:t>
            </a:r>
            <a:r>
              <a:rPr lang="en-US" b="0" dirty="0">
                <a:solidFill>
                  <a:srgbClr val="A31515"/>
                </a:solidFill>
                <a:effectLst/>
                <a:latin typeface="Courier New" panose="02070309020205020404" pitchFamily="49" charset="0"/>
              </a:rPr>
              <a:t> at index </a:t>
            </a:r>
            <a:r>
              <a:rPr lang="en-US" b="0" dirty="0">
                <a:solidFill>
                  <a:srgbClr val="000000"/>
                </a:solidFill>
                <a:effectLst/>
                <a:latin typeface="Courier New" panose="02070309020205020404" pitchFamily="49" charset="0"/>
              </a:rPr>
              <a:t>{index}</a:t>
            </a:r>
            <a:r>
              <a:rPr lang="en-US" b="0" dirty="0">
                <a:solidFill>
                  <a:srgbClr val="A31515"/>
                </a:solidFill>
                <a:effectLst/>
                <a:latin typeface="Courier New" panose="02070309020205020404" pitchFamily="49" charset="0"/>
              </a:rPr>
              <a:t>."</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a:t>
            </a:r>
            <a:r>
              <a:rPr lang="en-US" b="0" dirty="0">
                <a:solidFill>
                  <a:srgbClr val="AF00DB"/>
                </a:solidFill>
                <a:effectLst/>
                <a:latin typeface="Courier New" panose="02070309020205020404" pitchFamily="49" charset="0"/>
              </a:rPr>
              <a:t>break</a:t>
            </a:r>
            <a:endParaRPr lang="en-US" b="0" dirty="0">
              <a:solidFill>
                <a:srgbClr val="000000"/>
              </a:solidFill>
              <a:effectLst/>
              <a:latin typeface="Courier New" panose="02070309020205020404" pitchFamily="49" charset="0"/>
            </a:endParaRPr>
          </a:p>
          <a:p>
            <a:r>
              <a:rPr lang="en-US" b="0" dirty="0">
                <a:solidFill>
                  <a:srgbClr val="000000"/>
                </a:solidFill>
                <a:effectLst/>
                <a:latin typeface="Courier New" panose="02070309020205020404" pitchFamily="49" charset="0"/>
              </a:rPr>
              <a:t>    index += </a:t>
            </a:r>
            <a:r>
              <a:rPr lang="en-US" b="0" dirty="0">
                <a:solidFill>
                  <a:srgbClr val="098156"/>
                </a:solidFill>
                <a:effectLst/>
                <a:latin typeface="Courier New" panose="02070309020205020404" pitchFamily="49" charset="0"/>
              </a:rPr>
              <a:t>1</a:t>
            </a:r>
            <a:endParaRPr lang="en-US" b="0" dirty="0">
              <a:solidFill>
                <a:srgbClr val="000000"/>
              </a:solidFill>
              <a:effectLst/>
              <a:latin typeface="Courier New" panose="02070309020205020404" pitchFamily="49" charset="0"/>
            </a:endParaRPr>
          </a:p>
          <a:p>
            <a:r>
              <a:rPr lang="en-US" b="0" dirty="0">
                <a:solidFill>
                  <a:srgbClr val="AF00DB"/>
                </a:solidFill>
                <a:effectLst/>
                <a:latin typeface="Courier New" panose="02070309020205020404" pitchFamily="49" charset="0"/>
              </a:rPr>
              <a:t>else</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a:t>
            </a:r>
            <a:r>
              <a:rPr lang="en-US" b="0" dirty="0">
                <a:solidFill>
                  <a:srgbClr val="795E26"/>
                </a:solidFill>
                <a:effectLst/>
                <a:latin typeface="Courier New" panose="02070309020205020404" pitchFamily="49" charset="0"/>
              </a:rPr>
              <a:t>print</a:t>
            </a:r>
            <a:r>
              <a:rPr lang="en-US" b="0" dirty="0">
                <a:solidFill>
                  <a:srgbClr val="000000"/>
                </a:solidFill>
                <a:effectLst/>
                <a:latin typeface="Courier New" panose="02070309020205020404" pitchFamily="49" charset="0"/>
              </a:rPr>
              <a:t>(</a:t>
            </a:r>
            <a:r>
              <a:rPr lang="en-US" b="0" dirty="0">
                <a:solidFill>
                  <a:srgbClr val="0000FF"/>
                </a:solidFill>
                <a:effectLst/>
                <a:latin typeface="Courier New" panose="02070309020205020404" pitchFamily="49" charset="0"/>
              </a:rPr>
              <a:t>f</a:t>
            </a:r>
            <a:r>
              <a:rPr lang="en-US" b="0" dirty="0">
                <a:solidFill>
                  <a:srgbClr val="A31515"/>
                </a:solidFill>
                <a:effectLst/>
                <a:latin typeface="Courier New" panose="02070309020205020404" pitchFamily="49" charset="0"/>
              </a:rPr>
              <a:t>"</a:t>
            </a:r>
            <a:r>
              <a:rPr lang="en-US" b="0" dirty="0">
                <a:solidFill>
                  <a:srgbClr val="000000"/>
                </a:solidFill>
                <a:effectLst/>
                <a:latin typeface="Courier New" panose="02070309020205020404" pitchFamily="49" charset="0"/>
              </a:rPr>
              <a:t>{</a:t>
            </a:r>
            <a:r>
              <a:rPr lang="en-US" b="0" dirty="0" err="1">
                <a:solidFill>
                  <a:srgbClr val="000000"/>
                </a:solidFill>
                <a:effectLst/>
                <a:latin typeface="Courier New" panose="02070309020205020404" pitchFamily="49" charset="0"/>
              </a:rPr>
              <a:t>search_for</a:t>
            </a:r>
            <a:r>
              <a:rPr lang="en-US" b="0" dirty="0">
                <a:solidFill>
                  <a:srgbClr val="000000"/>
                </a:solidFill>
                <a:effectLst/>
                <a:latin typeface="Courier New" panose="02070309020205020404" pitchFamily="49" charset="0"/>
              </a:rPr>
              <a:t>}</a:t>
            </a:r>
            <a:r>
              <a:rPr lang="en-US" b="0" dirty="0">
                <a:solidFill>
                  <a:srgbClr val="A31515"/>
                </a:solidFill>
                <a:effectLst/>
                <a:latin typeface="Courier New" panose="02070309020205020404" pitchFamily="49" charset="0"/>
              </a:rPr>
              <a:t> not found in the list."</a:t>
            </a:r>
            <a:r>
              <a:rPr lang="en-US" b="0" dirty="0">
                <a:solidFill>
                  <a:srgbClr val="000000"/>
                </a:solidFill>
                <a:effectLst/>
                <a:latin typeface="Courier New" panose="02070309020205020404" pitchFamily="49" charset="0"/>
              </a:rPr>
              <a:t>)</a:t>
            </a:r>
          </a:p>
          <a:p>
            <a:br>
              <a:rPr lang="en-US" b="0" dirty="0">
                <a:solidFill>
                  <a:srgbClr val="000000"/>
                </a:solidFill>
                <a:effectLst/>
                <a:latin typeface="Courier New" panose="02070309020205020404" pitchFamily="49" charset="0"/>
              </a:rPr>
            </a:br>
            <a:endParaRPr lang="en-US" b="0" dirty="0">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3691725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CC548-E8BD-E0FB-0988-2A2101AB0FBC}"/>
              </a:ext>
            </a:extLst>
          </p:cNvPr>
          <p:cNvSpPr>
            <a:spLocks noGrp="1"/>
          </p:cNvSpPr>
          <p:nvPr>
            <p:ph type="title"/>
          </p:nvPr>
        </p:nvSpPr>
        <p:spPr>
          <a:xfrm>
            <a:off x="3738716" y="2439731"/>
            <a:ext cx="4245077" cy="1325563"/>
          </a:xfrm>
        </p:spPr>
        <p:txBody>
          <a:bodyPr/>
          <a:lstStyle/>
          <a:p>
            <a:r>
              <a:rPr lang="en-US" dirty="0"/>
              <a:t>Jump statements </a:t>
            </a:r>
          </a:p>
        </p:txBody>
      </p:sp>
    </p:spTree>
    <p:extLst>
      <p:ext uri="{BB962C8B-B14F-4D97-AF65-F5344CB8AC3E}">
        <p14:creationId xmlns:p14="http://schemas.microsoft.com/office/powerpoint/2010/main" val="2948121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02107-08CC-9ACB-8EA0-F3FBEC80397B}"/>
              </a:ext>
            </a:extLst>
          </p:cNvPr>
          <p:cNvSpPr>
            <a:spLocks noGrp="1"/>
          </p:cNvSpPr>
          <p:nvPr>
            <p:ph type="title"/>
          </p:nvPr>
        </p:nvSpPr>
        <p:spPr/>
        <p:txBody>
          <a:bodyPr/>
          <a:lstStyle/>
          <a:p>
            <a:r>
              <a:rPr lang="en-US" dirty="0"/>
              <a:t>Break</a:t>
            </a:r>
          </a:p>
        </p:txBody>
      </p:sp>
      <p:sp>
        <p:nvSpPr>
          <p:cNvPr id="3" name="Content Placeholder 2">
            <a:extLst>
              <a:ext uri="{FF2B5EF4-FFF2-40B4-BE49-F238E27FC236}">
                <a16:creationId xmlns:a16="http://schemas.microsoft.com/office/drawing/2014/main" id="{4DFB0F1A-AB7D-E88B-12B2-53C560C12C3F}"/>
              </a:ext>
            </a:extLst>
          </p:cNvPr>
          <p:cNvSpPr>
            <a:spLocks noGrp="1"/>
          </p:cNvSpPr>
          <p:nvPr>
            <p:ph idx="1"/>
          </p:nvPr>
        </p:nvSpPr>
        <p:spPr/>
        <p:txBody>
          <a:bodyPr/>
          <a:lstStyle/>
          <a:p>
            <a:r>
              <a:rPr lang="en-US" dirty="0"/>
              <a:t>The break statement is used to terminate the loop prematurely, skipping the rest of its body. </a:t>
            </a:r>
          </a:p>
          <a:p>
            <a:pPr lvl="1"/>
            <a:r>
              <a:rPr lang="en-US" dirty="0"/>
              <a:t>It's most commonly used inside for and while loops</a:t>
            </a:r>
          </a:p>
          <a:p>
            <a:pPr lvl="1"/>
            <a:r>
              <a:rPr lang="en-US" dirty="0"/>
              <a:t>Often accompanied by a conditional if statement.</a:t>
            </a:r>
          </a:p>
        </p:txBody>
      </p:sp>
      <p:sp>
        <p:nvSpPr>
          <p:cNvPr id="6" name="TextBox 5">
            <a:extLst>
              <a:ext uri="{FF2B5EF4-FFF2-40B4-BE49-F238E27FC236}">
                <a16:creationId xmlns:a16="http://schemas.microsoft.com/office/drawing/2014/main" id="{A299F2B6-C66D-69A6-67E0-3C5CA234679B}"/>
              </a:ext>
            </a:extLst>
          </p:cNvPr>
          <p:cNvSpPr txBox="1"/>
          <p:nvPr/>
        </p:nvSpPr>
        <p:spPr>
          <a:xfrm>
            <a:off x="3175819" y="3912804"/>
            <a:ext cx="6489291" cy="1477328"/>
          </a:xfrm>
          <a:prstGeom prst="rect">
            <a:avLst/>
          </a:prstGeom>
          <a:noFill/>
        </p:spPr>
        <p:txBody>
          <a:bodyPr wrap="square">
            <a:spAutoFit/>
          </a:bodyPr>
          <a:lstStyle/>
          <a:p>
            <a:r>
              <a:rPr lang="en-US" b="0" dirty="0">
                <a:solidFill>
                  <a:srgbClr val="AF00DB"/>
                </a:solidFill>
                <a:effectLst/>
                <a:latin typeface="Courier New" panose="02070309020205020404" pitchFamily="49" charset="0"/>
              </a:rPr>
              <a:t>while</a:t>
            </a:r>
            <a:r>
              <a:rPr lang="en-US" b="0" dirty="0">
                <a:solidFill>
                  <a:srgbClr val="000000"/>
                </a:solidFill>
                <a:effectLst/>
                <a:latin typeface="Courier New" panose="02070309020205020404" pitchFamily="49" charset="0"/>
              </a:rPr>
              <a:t> </a:t>
            </a:r>
            <a:r>
              <a:rPr lang="en-US" b="0" dirty="0">
                <a:solidFill>
                  <a:srgbClr val="0000FF"/>
                </a:solidFill>
                <a:effectLst/>
                <a:latin typeface="Courier New" panose="02070309020205020404" pitchFamily="49" charset="0"/>
              </a:rPr>
              <a:t>True</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integer = </a:t>
            </a:r>
            <a:r>
              <a:rPr lang="en-US" b="0" dirty="0">
                <a:solidFill>
                  <a:srgbClr val="795E26"/>
                </a:solidFill>
                <a:effectLst/>
                <a:latin typeface="Courier New" panose="02070309020205020404" pitchFamily="49" charset="0"/>
              </a:rPr>
              <a:t>input</a:t>
            </a:r>
            <a:r>
              <a:rPr lang="en-US" b="0" dirty="0">
                <a:solidFill>
                  <a:srgbClr val="000000"/>
                </a:solidFill>
                <a:effectLst/>
                <a:latin typeface="Courier New" panose="02070309020205020404" pitchFamily="49" charset="0"/>
              </a:rPr>
              <a:t>(</a:t>
            </a:r>
            <a:r>
              <a:rPr lang="en-US" b="0" dirty="0">
                <a:solidFill>
                  <a:srgbClr val="A31515"/>
                </a:solidFill>
                <a:effectLst/>
                <a:latin typeface="Courier New" panose="02070309020205020404" pitchFamily="49" charset="0"/>
              </a:rPr>
              <a:t>"Enter an integer number"</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a:t>
            </a:r>
            <a:r>
              <a:rPr lang="en-US" b="0" dirty="0">
                <a:solidFill>
                  <a:srgbClr val="AF00DB"/>
                </a:solidFill>
                <a:effectLst/>
                <a:latin typeface="Courier New" panose="02070309020205020404" pitchFamily="49" charset="0"/>
              </a:rPr>
              <a:t>if</a:t>
            </a:r>
            <a:r>
              <a:rPr lang="en-US" b="0" dirty="0">
                <a:solidFill>
                  <a:srgbClr val="000000"/>
                </a:solidFill>
                <a:effectLst/>
                <a:latin typeface="Courier New" panose="02070309020205020404" pitchFamily="49" charset="0"/>
              </a:rPr>
              <a:t> </a:t>
            </a:r>
            <a:r>
              <a:rPr lang="en-US" b="0" dirty="0">
                <a:solidFill>
                  <a:srgbClr val="257693"/>
                </a:solidFill>
                <a:effectLst/>
                <a:latin typeface="Courier New" panose="02070309020205020404" pitchFamily="49" charset="0"/>
              </a:rPr>
              <a:t>int</a:t>
            </a:r>
            <a:r>
              <a:rPr lang="en-US" b="0" dirty="0">
                <a:solidFill>
                  <a:srgbClr val="000000"/>
                </a:solidFill>
                <a:effectLst/>
                <a:latin typeface="Courier New" panose="02070309020205020404" pitchFamily="49" charset="0"/>
              </a:rPr>
              <a:t>(integer) &lt;= </a:t>
            </a:r>
            <a:r>
              <a:rPr lang="en-US" b="0" dirty="0">
                <a:solidFill>
                  <a:srgbClr val="098156"/>
                </a:solidFill>
                <a:effectLst/>
                <a:latin typeface="Courier New" panose="02070309020205020404" pitchFamily="49" charset="0"/>
              </a:rPr>
              <a:t>10</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a:t>
            </a:r>
            <a:r>
              <a:rPr lang="en-US" b="0" dirty="0">
                <a:solidFill>
                  <a:srgbClr val="795E26"/>
                </a:solidFill>
                <a:effectLst/>
                <a:latin typeface="Courier New" panose="02070309020205020404" pitchFamily="49" charset="0"/>
              </a:rPr>
              <a:t>print</a:t>
            </a:r>
            <a:r>
              <a:rPr lang="en-US" b="0" dirty="0">
                <a:solidFill>
                  <a:srgbClr val="000000"/>
                </a:solidFill>
                <a:effectLst/>
                <a:latin typeface="Courier New" panose="02070309020205020404" pitchFamily="49" charset="0"/>
              </a:rPr>
              <a:t>(</a:t>
            </a:r>
            <a:r>
              <a:rPr lang="en-US" b="0" dirty="0">
                <a:solidFill>
                  <a:srgbClr val="A31515"/>
                </a:solidFill>
                <a:effectLst/>
                <a:latin typeface="Courier New" panose="02070309020205020404" pitchFamily="49" charset="0"/>
              </a:rPr>
              <a:t>"Bye!"</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a:t>
            </a:r>
            <a:r>
              <a:rPr lang="en-US" b="0" dirty="0">
                <a:solidFill>
                  <a:srgbClr val="AF00DB"/>
                </a:solidFill>
                <a:effectLst/>
                <a:latin typeface="Courier New" panose="02070309020205020404" pitchFamily="49" charset="0"/>
              </a:rPr>
              <a:t>break</a:t>
            </a:r>
            <a:endParaRPr lang="en-US" b="0" dirty="0">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3711853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E054C-28B0-5224-5CD5-D70841766F16}"/>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635D44C2-87EB-778F-1EDE-08B631357255}"/>
              </a:ext>
            </a:extLst>
          </p:cNvPr>
          <p:cNvSpPr>
            <a:spLocks noGrp="1"/>
          </p:cNvSpPr>
          <p:nvPr>
            <p:ph idx="1"/>
          </p:nvPr>
        </p:nvSpPr>
        <p:spPr/>
        <p:txBody>
          <a:bodyPr/>
          <a:lstStyle/>
          <a:p>
            <a:r>
              <a:rPr lang="en-US" dirty="0"/>
              <a:t>The continue statement skips the current iteration of the loop and jumps to the next iteration. </a:t>
            </a:r>
          </a:p>
          <a:p>
            <a:pPr lvl="1"/>
            <a:r>
              <a:rPr lang="en-US" dirty="0"/>
              <a:t>Like break, it's used inside loops</a:t>
            </a:r>
          </a:p>
          <a:p>
            <a:pPr lvl="1"/>
            <a:r>
              <a:rPr lang="en-US" dirty="0"/>
              <a:t>Often accompanied by a conditional if statement</a:t>
            </a:r>
          </a:p>
        </p:txBody>
      </p:sp>
      <p:sp>
        <p:nvSpPr>
          <p:cNvPr id="7" name="TextBox 6">
            <a:extLst>
              <a:ext uri="{FF2B5EF4-FFF2-40B4-BE49-F238E27FC236}">
                <a16:creationId xmlns:a16="http://schemas.microsoft.com/office/drawing/2014/main" id="{5F2793AC-23F0-DB4E-6471-1ADD11BB6B76}"/>
              </a:ext>
            </a:extLst>
          </p:cNvPr>
          <p:cNvSpPr txBox="1"/>
          <p:nvPr/>
        </p:nvSpPr>
        <p:spPr>
          <a:xfrm>
            <a:off x="1641987" y="3862833"/>
            <a:ext cx="6096000" cy="1200329"/>
          </a:xfrm>
          <a:prstGeom prst="rect">
            <a:avLst/>
          </a:prstGeom>
          <a:noFill/>
        </p:spPr>
        <p:txBody>
          <a:bodyPr wrap="square">
            <a:spAutoFit/>
          </a:bodyPr>
          <a:lstStyle/>
          <a:p>
            <a:r>
              <a:rPr lang="en-US" b="0" dirty="0">
                <a:solidFill>
                  <a:srgbClr val="AF00DB"/>
                </a:solidFill>
                <a:effectLst/>
                <a:latin typeface="Courier New" panose="02070309020205020404" pitchFamily="49" charset="0"/>
              </a:rPr>
              <a:t>for</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i</a:t>
            </a:r>
            <a:r>
              <a:rPr lang="en-US" b="0" dirty="0">
                <a:solidFill>
                  <a:srgbClr val="000000"/>
                </a:solidFill>
                <a:effectLst/>
                <a:latin typeface="Courier New" panose="02070309020205020404" pitchFamily="49" charset="0"/>
              </a:rPr>
              <a:t> </a:t>
            </a:r>
            <a:r>
              <a:rPr lang="en-US" b="0" dirty="0">
                <a:solidFill>
                  <a:srgbClr val="0000FF"/>
                </a:solidFill>
                <a:effectLst/>
                <a:latin typeface="Courier New" panose="02070309020205020404" pitchFamily="49" charset="0"/>
              </a:rPr>
              <a:t>in</a:t>
            </a:r>
            <a:r>
              <a:rPr lang="en-US" b="0" dirty="0">
                <a:solidFill>
                  <a:srgbClr val="000000"/>
                </a:solidFill>
                <a:effectLst/>
                <a:latin typeface="Courier New" panose="02070309020205020404" pitchFamily="49" charset="0"/>
              </a:rPr>
              <a:t> </a:t>
            </a:r>
            <a:r>
              <a:rPr lang="en-US" b="0" dirty="0">
                <a:solidFill>
                  <a:srgbClr val="795E26"/>
                </a:solidFill>
                <a:effectLst/>
                <a:latin typeface="Courier New" panose="02070309020205020404" pitchFamily="49" charset="0"/>
              </a:rPr>
              <a:t>range</a:t>
            </a:r>
            <a:r>
              <a:rPr lang="en-US" b="0" dirty="0">
                <a:solidFill>
                  <a:srgbClr val="000000"/>
                </a:solidFill>
                <a:effectLst/>
                <a:latin typeface="Courier New" panose="02070309020205020404" pitchFamily="49" charset="0"/>
              </a:rPr>
              <a:t>(</a:t>
            </a:r>
            <a:r>
              <a:rPr lang="en-US" b="0" dirty="0">
                <a:solidFill>
                  <a:srgbClr val="098156"/>
                </a:solidFill>
                <a:effectLst/>
                <a:latin typeface="Courier New" panose="02070309020205020404" pitchFamily="49" charset="0"/>
              </a:rPr>
              <a:t>5</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a:t>
            </a:r>
            <a:r>
              <a:rPr lang="en-US" b="0" dirty="0">
                <a:solidFill>
                  <a:srgbClr val="AF00DB"/>
                </a:solidFill>
                <a:effectLst/>
                <a:latin typeface="Courier New" panose="02070309020205020404" pitchFamily="49" charset="0"/>
              </a:rPr>
              <a:t>if</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i</a:t>
            </a:r>
            <a:r>
              <a:rPr lang="en-US" b="0" dirty="0">
                <a:solidFill>
                  <a:srgbClr val="000000"/>
                </a:solidFill>
                <a:effectLst/>
                <a:latin typeface="Courier New" panose="02070309020205020404" pitchFamily="49" charset="0"/>
              </a:rPr>
              <a:t> == </a:t>
            </a:r>
            <a:r>
              <a:rPr lang="en-US" b="0" dirty="0">
                <a:solidFill>
                  <a:srgbClr val="098156"/>
                </a:solidFill>
                <a:effectLst/>
                <a:latin typeface="Courier New" panose="02070309020205020404" pitchFamily="49" charset="0"/>
              </a:rPr>
              <a:t>3</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a:t>
            </a:r>
            <a:r>
              <a:rPr lang="en-US" b="0" dirty="0">
                <a:solidFill>
                  <a:srgbClr val="AF00DB"/>
                </a:solidFill>
                <a:effectLst/>
                <a:latin typeface="Courier New" panose="02070309020205020404" pitchFamily="49" charset="0"/>
              </a:rPr>
              <a:t>continue</a:t>
            </a:r>
            <a:endParaRPr lang="en-US" b="0" dirty="0">
              <a:solidFill>
                <a:srgbClr val="000000"/>
              </a:solidFill>
              <a:effectLst/>
              <a:latin typeface="Courier New" panose="02070309020205020404" pitchFamily="49" charset="0"/>
            </a:endParaRPr>
          </a:p>
          <a:p>
            <a:r>
              <a:rPr lang="en-US" b="0" dirty="0">
                <a:solidFill>
                  <a:srgbClr val="000000"/>
                </a:solidFill>
                <a:effectLst/>
                <a:latin typeface="Courier New" panose="02070309020205020404" pitchFamily="49" charset="0"/>
              </a:rPr>
              <a:t>  </a:t>
            </a:r>
            <a:r>
              <a:rPr lang="en-US" b="0" dirty="0">
                <a:solidFill>
                  <a:srgbClr val="795E26"/>
                </a:solidFill>
                <a:effectLst/>
                <a:latin typeface="Courier New" panose="02070309020205020404" pitchFamily="49" charset="0"/>
              </a:rPr>
              <a:t>print</a:t>
            </a:r>
            <a:r>
              <a:rPr lang="en-US" b="0" dirty="0">
                <a:solidFill>
                  <a:srgbClr val="000000"/>
                </a:solidFill>
                <a:effectLst/>
                <a:latin typeface="Courier New" panose="02070309020205020404" pitchFamily="49" charset="0"/>
              </a:rPr>
              <a:t>(</a:t>
            </a:r>
            <a:r>
              <a:rPr lang="en-US" b="0" dirty="0" err="1">
                <a:solidFill>
                  <a:srgbClr val="000000"/>
                </a:solidFill>
                <a:effectLst/>
                <a:latin typeface="Courier New" panose="02070309020205020404" pitchFamily="49" charset="0"/>
              </a:rPr>
              <a:t>i</a:t>
            </a:r>
            <a:r>
              <a:rPr lang="en-US" b="0" dirty="0">
                <a:solidFill>
                  <a:srgbClr val="000000"/>
                </a:solidFill>
                <a:effectLst/>
                <a:latin typeface="Courier New" panose="02070309020205020404" pitchFamily="49" charset="0"/>
              </a:rPr>
              <a:t>)</a:t>
            </a:r>
          </a:p>
        </p:txBody>
      </p:sp>
      <p:sp>
        <p:nvSpPr>
          <p:cNvPr id="11" name="TextBox 10">
            <a:extLst>
              <a:ext uri="{FF2B5EF4-FFF2-40B4-BE49-F238E27FC236}">
                <a16:creationId xmlns:a16="http://schemas.microsoft.com/office/drawing/2014/main" id="{1A8E24C5-5E69-CA0F-91AE-E06C2BC3DB82}"/>
              </a:ext>
            </a:extLst>
          </p:cNvPr>
          <p:cNvSpPr txBox="1"/>
          <p:nvPr/>
        </p:nvSpPr>
        <p:spPr>
          <a:xfrm>
            <a:off x="7059561" y="3862833"/>
            <a:ext cx="1966452" cy="1200329"/>
          </a:xfrm>
          <a:prstGeom prst="rect">
            <a:avLst/>
          </a:prstGeom>
          <a:noFill/>
        </p:spPr>
        <p:txBody>
          <a:bodyPr wrap="square">
            <a:spAutoFit/>
          </a:bodyPr>
          <a:lstStyle/>
          <a:p>
            <a:r>
              <a:rPr lang="en-US" dirty="0">
                <a:solidFill>
                  <a:srgbClr val="000000"/>
                </a:solidFill>
                <a:latin typeface="Courier New" panose="02070309020205020404" pitchFamily="49" charset="0"/>
              </a:rPr>
              <a:t>0</a:t>
            </a:r>
          </a:p>
          <a:p>
            <a:r>
              <a:rPr lang="en-US" dirty="0">
                <a:solidFill>
                  <a:srgbClr val="000000"/>
                </a:solidFill>
                <a:latin typeface="Courier New" panose="02070309020205020404" pitchFamily="49" charset="0"/>
              </a:rPr>
              <a:t>1</a:t>
            </a:r>
          </a:p>
          <a:p>
            <a:r>
              <a:rPr lang="en-US" dirty="0">
                <a:solidFill>
                  <a:srgbClr val="000000"/>
                </a:solidFill>
                <a:latin typeface="Courier New" panose="02070309020205020404" pitchFamily="49" charset="0"/>
              </a:rPr>
              <a:t>2</a:t>
            </a:r>
          </a:p>
          <a:p>
            <a:r>
              <a:rPr lang="en-US" dirty="0">
                <a:solidFill>
                  <a:srgbClr val="000000"/>
                </a:solidFill>
                <a:latin typeface="Courier New" panose="02070309020205020404" pitchFamily="49" charset="0"/>
              </a:rPr>
              <a:t>4</a:t>
            </a:r>
          </a:p>
        </p:txBody>
      </p:sp>
    </p:spTree>
    <p:extLst>
      <p:ext uri="{BB962C8B-B14F-4D97-AF65-F5344CB8AC3E}">
        <p14:creationId xmlns:p14="http://schemas.microsoft.com/office/powerpoint/2010/main" val="4175920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A6022-B9BF-D5AB-1BA8-BE3ED6E4426A}"/>
              </a:ext>
            </a:extLst>
          </p:cNvPr>
          <p:cNvSpPr>
            <a:spLocks noGrp="1"/>
          </p:cNvSpPr>
          <p:nvPr>
            <p:ph type="title"/>
          </p:nvPr>
        </p:nvSpPr>
        <p:spPr/>
        <p:txBody>
          <a:bodyPr/>
          <a:lstStyle/>
          <a:p>
            <a:r>
              <a:rPr lang="en-US" dirty="0"/>
              <a:t>Pass</a:t>
            </a:r>
          </a:p>
        </p:txBody>
      </p:sp>
      <p:sp>
        <p:nvSpPr>
          <p:cNvPr id="3" name="Content Placeholder 2">
            <a:extLst>
              <a:ext uri="{FF2B5EF4-FFF2-40B4-BE49-F238E27FC236}">
                <a16:creationId xmlns:a16="http://schemas.microsoft.com/office/drawing/2014/main" id="{66B5393F-A1DF-EA7D-7AA6-5E69C52D787B}"/>
              </a:ext>
            </a:extLst>
          </p:cNvPr>
          <p:cNvSpPr>
            <a:spLocks noGrp="1"/>
          </p:cNvSpPr>
          <p:nvPr>
            <p:ph idx="1"/>
          </p:nvPr>
        </p:nvSpPr>
        <p:spPr/>
        <p:txBody>
          <a:bodyPr/>
          <a:lstStyle/>
          <a:p>
            <a:r>
              <a:rPr lang="en-US" dirty="0"/>
              <a:t>The pass is a no-operation statement. </a:t>
            </a:r>
          </a:p>
          <a:p>
            <a:r>
              <a:rPr lang="en-US" dirty="0"/>
              <a:t>It's a placeholder where some code is required, but you don't want any action to be taken. </a:t>
            </a:r>
          </a:p>
          <a:p>
            <a:r>
              <a:rPr lang="en-US" dirty="0"/>
              <a:t>It's often placed to keep the code syntax correct while intending to complete it later on.</a:t>
            </a:r>
          </a:p>
        </p:txBody>
      </p:sp>
      <p:sp>
        <p:nvSpPr>
          <p:cNvPr id="6" name="TextBox 5">
            <a:extLst>
              <a:ext uri="{FF2B5EF4-FFF2-40B4-BE49-F238E27FC236}">
                <a16:creationId xmlns:a16="http://schemas.microsoft.com/office/drawing/2014/main" id="{9F258465-1C86-C7DA-A54D-0E95428FEB36}"/>
              </a:ext>
            </a:extLst>
          </p:cNvPr>
          <p:cNvSpPr txBox="1"/>
          <p:nvPr/>
        </p:nvSpPr>
        <p:spPr>
          <a:xfrm>
            <a:off x="838200" y="5992297"/>
            <a:ext cx="4916128" cy="369332"/>
          </a:xfrm>
          <a:prstGeom prst="rect">
            <a:avLst/>
          </a:prstGeom>
          <a:noFill/>
        </p:spPr>
        <p:txBody>
          <a:bodyPr wrap="square">
            <a:spAutoFit/>
          </a:bodyPr>
          <a:lstStyle/>
          <a:p>
            <a:r>
              <a:rPr lang="en-US" b="0" i="0" dirty="0" err="1">
                <a:solidFill>
                  <a:srgbClr val="FF0000"/>
                </a:solidFill>
                <a:effectLst/>
                <a:latin typeface="Courier New" panose="02070309020205020404" pitchFamily="49" charset="0"/>
              </a:rPr>
              <a:t>SyntaxError</a:t>
            </a:r>
            <a:r>
              <a:rPr lang="en-US" b="0" i="0" dirty="0">
                <a:solidFill>
                  <a:srgbClr val="FF0000"/>
                </a:solidFill>
                <a:effectLst/>
                <a:latin typeface="Courier New" panose="02070309020205020404" pitchFamily="49" charset="0"/>
              </a:rPr>
              <a:t>: incomplete input</a:t>
            </a:r>
            <a:endParaRPr lang="en-US" dirty="0">
              <a:solidFill>
                <a:srgbClr val="FF0000"/>
              </a:solidFill>
            </a:endParaRPr>
          </a:p>
        </p:txBody>
      </p:sp>
      <p:sp>
        <p:nvSpPr>
          <p:cNvPr id="8" name="TextBox 7">
            <a:extLst>
              <a:ext uri="{FF2B5EF4-FFF2-40B4-BE49-F238E27FC236}">
                <a16:creationId xmlns:a16="http://schemas.microsoft.com/office/drawing/2014/main" id="{6DCE1217-B4C5-D30F-2876-7CB58A96E87D}"/>
              </a:ext>
            </a:extLst>
          </p:cNvPr>
          <p:cNvSpPr txBox="1"/>
          <p:nvPr/>
        </p:nvSpPr>
        <p:spPr>
          <a:xfrm>
            <a:off x="1386349" y="4380032"/>
            <a:ext cx="2920180" cy="1477328"/>
          </a:xfrm>
          <a:prstGeom prst="rect">
            <a:avLst/>
          </a:prstGeom>
          <a:noFill/>
        </p:spPr>
        <p:txBody>
          <a:bodyPr wrap="square">
            <a:spAutoFit/>
          </a:bodyPr>
          <a:lstStyle/>
          <a:p>
            <a:r>
              <a:rPr lang="en-US" b="0" dirty="0">
                <a:solidFill>
                  <a:srgbClr val="AF00DB"/>
                </a:solidFill>
                <a:effectLst/>
                <a:latin typeface="Courier New" panose="02070309020205020404" pitchFamily="49" charset="0"/>
              </a:rPr>
              <a:t>for</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i</a:t>
            </a:r>
            <a:r>
              <a:rPr lang="en-US" b="0" dirty="0">
                <a:solidFill>
                  <a:srgbClr val="000000"/>
                </a:solidFill>
                <a:effectLst/>
                <a:latin typeface="Courier New" panose="02070309020205020404" pitchFamily="49" charset="0"/>
              </a:rPr>
              <a:t> </a:t>
            </a:r>
            <a:r>
              <a:rPr lang="en-US" b="0" dirty="0">
                <a:solidFill>
                  <a:srgbClr val="0000FF"/>
                </a:solidFill>
                <a:effectLst/>
                <a:latin typeface="Courier New" panose="02070309020205020404" pitchFamily="49" charset="0"/>
              </a:rPr>
              <a:t>in</a:t>
            </a:r>
            <a:r>
              <a:rPr lang="en-US" b="0" dirty="0">
                <a:solidFill>
                  <a:srgbClr val="000000"/>
                </a:solidFill>
                <a:effectLst/>
                <a:latin typeface="Courier New" panose="02070309020205020404" pitchFamily="49" charset="0"/>
              </a:rPr>
              <a:t> </a:t>
            </a:r>
            <a:r>
              <a:rPr lang="en-US" b="0" dirty="0">
                <a:solidFill>
                  <a:srgbClr val="795E26"/>
                </a:solidFill>
                <a:effectLst/>
                <a:latin typeface="Courier New" panose="02070309020205020404" pitchFamily="49" charset="0"/>
              </a:rPr>
              <a:t>range</a:t>
            </a:r>
            <a:r>
              <a:rPr lang="en-US" b="0" dirty="0">
                <a:solidFill>
                  <a:srgbClr val="000000"/>
                </a:solidFill>
                <a:effectLst/>
                <a:latin typeface="Courier New" panose="02070309020205020404" pitchFamily="49" charset="0"/>
              </a:rPr>
              <a:t>(</a:t>
            </a:r>
            <a:r>
              <a:rPr lang="en-US" b="0" dirty="0">
                <a:solidFill>
                  <a:srgbClr val="098156"/>
                </a:solidFill>
                <a:effectLst/>
                <a:latin typeface="Courier New" panose="02070309020205020404" pitchFamily="49" charset="0"/>
              </a:rPr>
              <a:t>5</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a:t>
            </a:r>
            <a:r>
              <a:rPr lang="en-US" b="0" dirty="0">
                <a:solidFill>
                  <a:srgbClr val="AF00DB"/>
                </a:solidFill>
                <a:effectLst/>
                <a:latin typeface="Courier New" panose="02070309020205020404" pitchFamily="49" charset="0"/>
              </a:rPr>
              <a:t>if</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i</a:t>
            </a:r>
            <a:r>
              <a:rPr lang="en-US" b="0" dirty="0">
                <a:solidFill>
                  <a:srgbClr val="000000"/>
                </a:solidFill>
                <a:effectLst/>
                <a:latin typeface="Courier New" panose="02070309020205020404" pitchFamily="49" charset="0"/>
              </a:rPr>
              <a:t> == </a:t>
            </a:r>
            <a:r>
              <a:rPr lang="en-US" b="0" dirty="0">
                <a:solidFill>
                  <a:srgbClr val="098156"/>
                </a:solidFill>
                <a:effectLst/>
                <a:latin typeface="Courier New" panose="02070309020205020404" pitchFamily="49" charset="0"/>
              </a:rPr>
              <a:t>3</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a:t>
            </a:r>
          </a:p>
          <a:p>
            <a:br>
              <a:rPr lang="en-US" b="0" dirty="0">
                <a:solidFill>
                  <a:srgbClr val="000000"/>
                </a:solidFill>
                <a:effectLst/>
                <a:latin typeface="Courier New" panose="02070309020205020404" pitchFamily="49" charset="0"/>
              </a:rPr>
            </a:br>
            <a:endParaRPr lang="en-US" b="0" dirty="0">
              <a:solidFill>
                <a:srgbClr val="000000"/>
              </a:solidFill>
              <a:effectLst/>
              <a:latin typeface="Courier New" panose="02070309020205020404" pitchFamily="49" charset="0"/>
            </a:endParaRPr>
          </a:p>
        </p:txBody>
      </p:sp>
      <p:sp>
        <p:nvSpPr>
          <p:cNvPr id="10" name="TextBox 9">
            <a:extLst>
              <a:ext uri="{FF2B5EF4-FFF2-40B4-BE49-F238E27FC236}">
                <a16:creationId xmlns:a16="http://schemas.microsoft.com/office/drawing/2014/main" id="{6A466520-0E8D-CA8A-AB61-1AAF42C5CCE1}"/>
              </a:ext>
            </a:extLst>
          </p:cNvPr>
          <p:cNvSpPr txBox="1"/>
          <p:nvPr/>
        </p:nvSpPr>
        <p:spPr>
          <a:xfrm>
            <a:off x="6045198" y="4374877"/>
            <a:ext cx="3814916" cy="1477328"/>
          </a:xfrm>
          <a:prstGeom prst="rect">
            <a:avLst/>
          </a:prstGeom>
          <a:noFill/>
        </p:spPr>
        <p:txBody>
          <a:bodyPr wrap="square">
            <a:spAutoFit/>
          </a:bodyPr>
          <a:lstStyle/>
          <a:p>
            <a:r>
              <a:rPr lang="en-US" b="0" dirty="0">
                <a:solidFill>
                  <a:srgbClr val="AF00DB"/>
                </a:solidFill>
                <a:effectLst/>
                <a:latin typeface="Courier New" panose="02070309020205020404" pitchFamily="49" charset="0"/>
              </a:rPr>
              <a:t>for</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i</a:t>
            </a:r>
            <a:r>
              <a:rPr lang="en-US" b="0" dirty="0">
                <a:solidFill>
                  <a:srgbClr val="000000"/>
                </a:solidFill>
                <a:effectLst/>
                <a:latin typeface="Courier New" panose="02070309020205020404" pitchFamily="49" charset="0"/>
              </a:rPr>
              <a:t> </a:t>
            </a:r>
            <a:r>
              <a:rPr lang="en-US" b="0" dirty="0">
                <a:solidFill>
                  <a:srgbClr val="0000FF"/>
                </a:solidFill>
                <a:effectLst/>
                <a:latin typeface="Courier New" panose="02070309020205020404" pitchFamily="49" charset="0"/>
              </a:rPr>
              <a:t>in</a:t>
            </a:r>
            <a:r>
              <a:rPr lang="en-US" b="0" dirty="0">
                <a:solidFill>
                  <a:srgbClr val="000000"/>
                </a:solidFill>
                <a:effectLst/>
                <a:latin typeface="Courier New" panose="02070309020205020404" pitchFamily="49" charset="0"/>
              </a:rPr>
              <a:t> </a:t>
            </a:r>
            <a:r>
              <a:rPr lang="en-US" b="0" dirty="0">
                <a:solidFill>
                  <a:srgbClr val="795E26"/>
                </a:solidFill>
                <a:effectLst/>
                <a:latin typeface="Courier New" panose="02070309020205020404" pitchFamily="49" charset="0"/>
              </a:rPr>
              <a:t>range</a:t>
            </a:r>
            <a:r>
              <a:rPr lang="en-US" b="0" dirty="0">
                <a:solidFill>
                  <a:srgbClr val="000000"/>
                </a:solidFill>
                <a:effectLst/>
                <a:latin typeface="Courier New" panose="02070309020205020404" pitchFamily="49" charset="0"/>
              </a:rPr>
              <a:t>(</a:t>
            </a:r>
            <a:r>
              <a:rPr lang="en-US" b="0" dirty="0">
                <a:solidFill>
                  <a:srgbClr val="098156"/>
                </a:solidFill>
                <a:effectLst/>
                <a:latin typeface="Courier New" panose="02070309020205020404" pitchFamily="49" charset="0"/>
              </a:rPr>
              <a:t>5</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a:t>
            </a:r>
            <a:r>
              <a:rPr lang="en-US" b="0" dirty="0">
                <a:solidFill>
                  <a:srgbClr val="AF00DB"/>
                </a:solidFill>
                <a:effectLst/>
                <a:latin typeface="Courier New" panose="02070309020205020404" pitchFamily="49" charset="0"/>
              </a:rPr>
              <a:t>if</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i</a:t>
            </a:r>
            <a:r>
              <a:rPr lang="en-US" b="0" dirty="0">
                <a:solidFill>
                  <a:srgbClr val="000000"/>
                </a:solidFill>
                <a:effectLst/>
                <a:latin typeface="Courier New" panose="02070309020205020404" pitchFamily="49" charset="0"/>
              </a:rPr>
              <a:t> == </a:t>
            </a:r>
            <a:r>
              <a:rPr lang="en-US" b="0" dirty="0">
                <a:solidFill>
                  <a:srgbClr val="098156"/>
                </a:solidFill>
                <a:effectLst/>
                <a:latin typeface="Courier New" panose="02070309020205020404" pitchFamily="49" charset="0"/>
              </a:rPr>
              <a:t>3</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a:t>
            </a:r>
            <a:r>
              <a:rPr lang="en-US" b="0" dirty="0">
                <a:solidFill>
                  <a:srgbClr val="AF00DB"/>
                </a:solidFill>
                <a:effectLst/>
                <a:latin typeface="Courier New" panose="02070309020205020404" pitchFamily="49" charset="0"/>
              </a:rPr>
              <a:t>pass</a:t>
            </a:r>
            <a:endParaRPr lang="en-US" b="0" dirty="0">
              <a:solidFill>
                <a:srgbClr val="000000"/>
              </a:solidFill>
              <a:effectLst/>
              <a:latin typeface="Courier New" panose="02070309020205020404" pitchFamily="49" charset="0"/>
            </a:endParaRPr>
          </a:p>
          <a:p>
            <a:br>
              <a:rPr lang="en-US" b="0" dirty="0">
                <a:solidFill>
                  <a:srgbClr val="000000"/>
                </a:solidFill>
                <a:effectLst/>
                <a:latin typeface="Courier New" panose="02070309020205020404" pitchFamily="49" charset="0"/>
              </a:rPr>
            </a:br>
            <a:endParaRPr lang="en-US" b="0" dirty="0">
              <a:solidFill>
                <a:srgbClr val="000000"/>
              </a:solidFill>
              <a:effectLst/>
              <a:latin typeface="Courier New" panose="02070309020205020404" pitchFamily="49" charset="0"/>
            </a:endParaRPr>
          </a:p>
        </p:txBody>
      </p:sp>
      <p:sp>
        <p:nvSpPr>
          <p:cNvPr id="12" name="TextBox 11">
            <a:extLst>
              <a:ext uri="{FF2B5EF4-FFF2-40B4-BE49-F238E27FC236}">
                <a16:creationId xmlns:a16="http://schemas.microsoft.com/office/drawing/2014/main" id="{237FDB75-9C0E-9892-1AD1-2F34EEB07770}"/>
              </a:ext>
            </a:extLst>
          </p:cNvPr>
          <p:cNvSpPr txBox="1"/>
          <p:nvPr/>
        </p:nvSpPr>
        <p:spPr>
          <a:xfrm>
            <a:off x="6430429" y="5851693"/>
            <a:ext cx="2475272" cy="369332"/>
          </a:xfrm>
          <a:prstGeom prst="rect">
            <a:avLst/>
          </a:prstGeom>
          <a:noFill/>
        </p:spPr>
        <p:txBody>
          <a:bodyPr wrap="square">
            <a:spAutoFit/>
          </a:bodyPr>
          <a:lstStyle/>
          <a:p>
            <a:r>
              <a:rPr lang="en-US" dirty="0">
                <a:latin typeface="Courier New" panose="02070309020205020404" pitchFamily="49" charset="0"/>
              </a:rPr>
              <a:t>Executes fine</a:t>
            </a:r>
            <a:endParaRPr lang="en-US" dirty="0"/>
          </a:p>
        </p:txBody>
      </p:sp>
    </p:spTree>
    <p:extLst>
      <p:ext uri="{BB962C8B-B14F-4D97-AF65-F5344CB8AC3E}">
        <p14:creationId xmlns:p14="http://schemas.microsoft.com/office/powerpoint/2010/main" val="3525241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3F7C2-9C21-9320-CF8A-AB92BD07E9FB}"/>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ED3D1CF2-B1A7-0F5C-8985-A44749CAF281}"/>
              </a:ext>
            </a:extLst>
          </p:cNvPr>
          <p:cNvSpPr>
            <a:spLocks noGrp="1"/>
          </p:cNvSpPr>
          <p:nvPr>
            <p:ph idx="1"/>
          </p:nvPr>
        </p:nvSpPr>
        <p:spPr/>
        <p:txBody>
          <a:bodyPr/>
          <a:lstStyle/>
          <a:p>
            <a:r>
              <a:rPr lang="en-US" dirty="0"/>
              <a:t>If statement</a:t>
            </a:r>
          </a:p>
          <a:p>
            <a:r>
              <a:rPr lang="en-US" dirty="0"/>
              <a:t>If-else statement</a:t>
            </a:r>
          </a:p>
          <a:p>
            <a:r>
              <a:rPr lang="en-US" dirty="0"/>
              <a:t>If-else-if ladder</a:t>
            </a:r>
          </a:p>
          <a:p>
            <a:r>
              <a:rPr lang="en-US" dirty="0"/>
              <a:t>For loop</a:t>
            </a:r>
          </a:p>
          <a:p>
            <a:r>
              <a:rPr lang="en-US" dirty="0"/>
              <a:t>range function</a:t>
            </a:r>
          </a:p>
          <a:p>
            <a:r>
              <a:rPr lang="en-US" dirty="0"/>
              <a:t>While loop</a:t>
            </a:r>
          </a:p>
          <a:p>
            <a:r>
              <a:rPr lang="en-US" dirty="0"/>
              <a:t>Nested loops</a:t>
            </a:r>
          </a:p>
        </p:txBody>
      </p:sp>
    </p:spTree>
    <p:extLst>
      <p:ext uri="{BB962C8B-B14F-4D97-AF65-F5344CB8AC3E}">
        <p14:creationId xmlns:p14="http://schemas.microsoft.com/office/powerpoint/2010/main" val="2409740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702E6-B6F4-0E84-BB43-C31F8E4328D9}"/>
              </a:ext>
            </a:extLst>
          </p:cNvPr>
          <p:cNvSpPr>
            <a:spLocks noGrp="1"/>
          </p:cNvSpPr>
          <p:nvPr>
            <p:ph type="title"/>
          </p:nvPr>
        </p:nvSpPr>
        <p:spPr/>
        <p:txBody>
          <a:bodyPr/>
          <a:lstStyle/>
          <a:p>
            <a:r>
              <a:rPr lang="en-US" dirty="0"/>
              <a:t>Nested loops</a:t>
            </a:r>
          </a:p>
        </p:txBody>
      </p:sp>
      <p:sp>
        <p:nvSpPr>
          <p:cNvPr id="3" name="Content Placeholder 2">
            <a:extLst>
              <a:ext uri="{FF2B5EF4-FFF2-40B4-BE49-F238E27FC236}">
                <a16:creationId xmlns:a16="http://schemas.microsoft.com/office/drawing/2014/main" id="{0C8A1919-0601-4074-FF8F-6244E3FFBE7C}"/>
              </a:ext>
            </a:extLst>
          </p:cNvPr>
          <p:cNvSpPr>
            <a:spLocks noGrp="1"/>
          </p:cNvSpPr>
          <p:nvPr>
            <p:ph idx="1"/>
          </p:nvPr>
        </p:nvSpPr>
        <p:spPr/>
        <p:txBody>
          <a:bodyPr/>
          <a:lstStyle/>
          <a:p>
            <a:r>
              <a:rPr lang="en-US" dirty="0"/>
              <a:t>Nested loops are useful in many cases, including:</a:t>
            </a:r>
          </a:p>
          <a:p>
            <a:pPr lvl="1"/>
            <a:r>
              <a:rPr lang="en-US" dirty="0"/>
              <a:t>Processing Multi-dimensional Data Structures:</a:t>
            </a:r>
          </a:p>
          <a:p>
            <a:pPr lvl="1"/>
            <a:r>
              <a:rPr lang="en-US" dirty="0"/>
              <a:t>When dealing with matrices, grids, or any 2D (or higher-dimensional) data structure, nested loops are often necessary.</a:t>
            </a:r>
          </a:p>
          <a:p>
            <a:pPr lvl="1"/>
            <a:r>
              <a:rPr lang="en-US" dirty="0"/>
              <a:t>Example: Matrix multiplication, reading images, and values in a 2D grid.</a:t>
            </a:r>
          </a:p>
          <a:p>
            <a:r>
              <a:rPr lang="en-US" dirty="0"/>
              <a:t>Examples:</a:t>
            </a:r>
          </a:p>
          <a:p>
            <a:pPr lvl="1"/>
            <a:r>
              <a:rPr lang="en-US" dirty="0"/>
              <a:t>looping over folder contains subfolders and files in each subfolder</a:t>
            </a:r>
          </a:p>
          <a:p>
            <a:pPr lvl="1"/>
            <a:r>
              <a:rPr lang="en-US" dirty="0"/>
              <a:t>Find pairs of values in two lists</a:t>
            </a:r>
          </a:p>
          <a:p>
            <a:endParaRPr lang="en-US" dirty="0"/>
          </a:p>
        </p:txBody>
      </p:sp>
      <p:sp>
        <p:nvSpPr>
          <p:cNvPr id="7" name="TextBox 6">
            <a:extLst>
              <a:ext uri="{FF2B5EF4-FFF2-40B4-BE49-F238E27FC236}">
                <a16:creationId xmlns:a16="http://schemas.microsoft.com/office/drawing/2014/main" id="{FD5EFEAD-604A-F997-0218-222919572722}"/>
              </a:ext>
            </a:extLst>
          </p:cNvPr>
          <p:cNvSpPr txBox="1"/>
          <p:nvPr/>
        </p:nvSpPr>
        <p:spPr>
          <a:xfrm>
            <a:off x="3814916" y="5257318"/>
            <a:ext cx="6096000" cy="1477328"/>
          </a:xfrm>
          <a:prstGeom prst="rect">
            <a:avLst/>
          </a:prstGeom>
          <a:noFill/>
        </p:spPr>
        <p:txBody>
          <a:bodyPr wrap="square">
            <a:spAutoFit/>
          </a:bodyPr>
          <a:lstStyle/>
          <a:p>
            <a:r>
              <a:rPr lang="en-US" dirty="0"/>
              <a:t>for </a:t>
            </a:r>
            <a:r>
              <a:rPr lang="en-US" dirty="0" err="1"/>
              <a:t>outer_variable</a:t>
            </a:r>
            <a:r>
              <a:rPr lang="en-US" dirty="0"/>
              <a:t> in </a:t>
            </a:r>
            <a:r>
              <a:rPr lang="en-US" dirty="0" err="1"/>
              <a:t>outer_sequence</a:t>
            </a:r>
            <a:r>
              <a:rPr lang="en-US" dirty="0"/>
              <a:t>:</a:t>
            </a:r>
          </a:p>
          <a:p>
            <a:r>
              <a:rPr lang="en-US" dirty="0"/>
              <a:t>    # Outer loop code (optional)</a:t>
            </a:r>
          </a:p>
          <a:p>
            <a:r>
              <a:rPr lang="en-US" dirty="0"/>
              <a:t>    for </a:t>
            </a:r>
            <a:r>
              <a:rPr lang="en-US" dirty="0" err="1"/>
              <a:t>inner_variable</a:t>
            </a:r>
            <a:r>
              <a:rPr lang="en-US" dirty="0"/>
              <a:t> in </a:t>
            </a:r>
            <a:r>
              <a:rPr lang="en-US" dirty="0" err="1"/>
              <a:t>inner_sequence</a:t>
            </a:r>
            <a:r>
              <a:rPr lang="en-US" dirty="0"/>
              <a:t>:</a:t>
            </a:r>
          </a:p>
          <a:p>
            <a:r>
              <a:rPr lang="en-US" dirty="0"/>
              <a:t>        # Inner loop code</a:t>
            </a:r>
          </a:p>
          <a:p>
            <a:r>
              <a:rPr lang="en-US" dirty="0"/>
              <a:t>    # More outer loop code (optional)</a:t>
            </a:r>
          </a:p>
        </p:txBody>
      </p:sp>
    </p:spTree>
    <p:extLst>
      <p:ext uri="{BB962C8B-B14F-4D97-AF65-F5344CB8AC3E}">
        <p14:creationId xmlns:p14="http://schemas.microsoft.com/office/powerpoint/2010/main" val="2937979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C6B0B-59D4-7C37-C335-96A63EE0481A}"/>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7CE799E7-CBE9-30EE-998C-A595CDE6726B}"/>
              </a:ext>
            </a:extLst>
          </p:cNvPr>
          <p:cNvSpPr>
            <a:spLocks noGrp="1"/>
          </p:cNvSpPr>
          <p:nvPr>
            <p:ph idx="1"/>
          </p:nvPr>
        </p:nvSpPr>
        <p:spPr>
          <a:xfrm>
            <a:off x="838200" y="1815793"/>
            <a:ext cx="10515600" cy="4351338"/>
          </a:xfrm>
        </p:spPr>
        <p:txBody>
          <a:bodyPr/>
          <a:lstStyle/>
          <a:p>
            <a:r>
              <a:rPr lang="en-US" dirty="0"/>
              <a:t>Multiplication table: create the multiplication table from 1 to 4</a:t>
            </a:r>
          </a:p>
          <a:p>
            <a:endParaRPr lang="en-US" dirty="0"/>
          </a:p>
          <a:p>
            <a:endParaRPr lang="en-US" dirty="0"/>
          </a:p>
          <a:p>
            <a:endParaRPr lang="en-US" dirty="0"/>
          </a:p>
          <a:p>
            <a:endParaRPr lang="en-US" dirty="0"/>
          </a:p>
          <a:p>
            <a:endParaRPr lang="en-US" dirty="0"/>
          </a:p>
          <a:p>
            <a:r>
              <a:rPr lang="en-US" dirty="0"/>
              <a:t>find and print all possible pairs of the elements in these two lists </a:t>
            </a:r>
            <a:br>
              <a:rPr lang="en-US" dirty="0"/>
            </a:br>
            <a:r>
              <a:rPr lang="en-US" dirty="0"/>
              <a:t>[1, 3, 5, 6]  and [10, 5, 2, 4] </a:t>
            </a:r>
          </a:p>
        </p:txBody>
      </p:sp>
      <p:sp>
        <p:nvSpPr>
          <p:cNvPr id="9" name="TextBox 8">
            <a:extLst>
              <a:ext uri="{FF2B5EF4-FFF2-40B4-BE49-F238E27FC236}">
                <a16:creationId xmlns:a16="http://schemas.microsoft.com/office/drawing/2014/main" id="{D322CD38-5811-3F6A-2551-6DC995EB5935}"/>
              </a:ext>
            </a:extLst>
          </p:cNvPr>
          <p:cNvSpPr txBox="1"/>
          <p:nvPr/>
        </p:nvSpPr>
        <p:spPr>
          <a:xfrm>
            <a:off x="3215148" y="2691946"/>
            <a:ext cx="5555226" cy="1200329"/>
          </a:xfrm>
          <a:prstGeom prst="rect">
            <a:avLst/>
          </a:prstGeom>
          <a:noFill/>
        </p:spPr>
        <p:txBody>
          <a:bodyPr wrap="square">
            <a:spAutoFit/>
          </a:bodyPr>
          <a:lstStyle/>
          <a:p>
            <a:r>
              <a:rPr lang="en-US" b="0" dirty="0">
                <a:solidFill>
                  <a:srgbClr val="AF00DB"/>
                </a:solidFill>
                <a:effectLst/>
                <a:latin typeface="Courier New" panose="02070309020205020404" pitchFamily="49" charset="0"/>
              </a:rPr>
              <a:t>for</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i</a:t>
            </a:r>
            <a:r>
              <a:rPr lang="en-US" b="0" dirty="0">
                <a:solidFill>
                  <a:srgbClr val="000000"/>
                </a:solidFill>
                <a:effectLst/>
                <a:latin typeface="Courier New" panose="02070309020205020404" pitchFamily="49" charset="0"/>
              </a:rPr>
              <a:t> </a:t>
            </a:r>
            <a:r>
              <a:rPr lang="en-US" b="0" dirty="0">
                <a:solidFill>
                  <a:srgbClr val="0000FF"/>
                </a:solidFill>
                <a:effectLst/>
                <a:latin typeface="Courier New" panose="02070309020205020404" pitchFamily="49" charset="0"/>
              </a:rPr>
              <a:t>in</a:t>
            </a:r>
            <a:r>
              <a:rPr lang="en-US" b="0" dirty="0">
                <a:solidFill>
                  <a:srgbClr val="000000"/>
                </a:solidFill>
                <a:effectLst/>
                <a:latin typeface="Courier New" panose="02070309020205020404" pitchFamily="49" charset="0"/>
              </a:rPr>
              <a:t> </a:t>
            </a:r>
            <a:r>
              <a:rPr lang="en-US" b="0" dirty="0">
                <a:solidFill>
                  <a:srgbClr val="795E26"/>
                </a:solidFill>
                <a:effectLst/>
                <a:latin typeface="Courier New" panose="02070309020205020404" pitchFamily="49" charset="0"/>
              </a:rPr>
              <a:t>range</a:t>
            </a:r>
            <a:r>
              <a:rPr lang="en-US" b="0" dirty="0">
                <a:solidFill>
                  <a:srgbClr val="000000"/>
                </a:solidFill>
                <a:effectLst/>
                <a:latin typeface="Courier New" panose="02070309020205020404" pitchFamily="49" charset="0"/>
              </a:rPr>
              <a:t>(</a:t>
            </a:r>
            <a:r>
              <a:rPr lang="en-US" b="0" dirty="0">
                <a:solidFill>
                  <a:srgbClr val="098156"/>
                </a:solidFill>
                <a:effectLst/>
                <a:latin typeface="Courier New" panose="02070309020205020404" pitchFamily="49" charset="0"/>
              </a:rPr>
              <a:t>1</a:t>
            </a:r>
            <a:r>
              <a:rPr lang="en-US" b="0" dirty="0">
                <a:solidFill>
                  <a:srgbClr val="000000"/>
                </a:solidFill>
                <a:effectLst/>
                <a:latin typeface="Courier New" panose="02070309020205020404" pitchFamily="49" charset="0"/>
              </a:rPr>
              <a:t>, </a:t>
            </a:r>
            <a:r>
              <a:rPr lang="en-US" b="0" dirty="0">
                <a:solidFill>
                  <a:srgbClr val="098156"/>
                </a:solidFill>
                <a:effectLst/>
                <a:latin typeface="Courier New" panose="02070309020205020404" pitchFamily="49" charset="0"/>
              </a:rPr>
              <a:t>4</a:t>
            </a:r>
            <a:r>
              <a:rPr lang="en-US" b="0" dirty="0">
                <a:solidFill>
                  <a:srgbClr val="000000"/>
                </a:solidFill>
                <a:effectLst/>
                <a:latin typeface="Courier New" panose="02070309020205020404" pitchFamily="49" charset="0"/>
              </a:rPr>
              <a:t>):        </a:t>
            </a:r>
          </a:p>
          <a:p>
            <a:r>
              <a:rPr lang="en-US" b="0" dirty="0">
                <a:solidFill>
                  <a:srgbClr val="000000"/>
                </a:solidFill>
                <a:effectLst/>
                <a:latin typeface="Courier New" panose="02070309020205020404" pitchFamily="49" charset="0"/>
              </a:rPr>
              <a:t>    </a:t>
            </a:r>
            <a:r>
              <a:rPr lang="en-US" b="0" dirty="0">
                <a:solidFill>
                  <a:srgbClr val="AF00DB"/>
                </a:solidFill>
                <a:effectLst/>
                <a:latin typeface="Courier New" panose="02070309020205020404" pitchFamily="49" charset="0"/>
              </a:rPr>
              <a:t>for</a:t>
            </a:r>
            <a:r>
              <a:rPr lang="en-US" b="0" dirty="0">
                <a:solidFill>
                  <a:srgbClr val="000000"/>
                </a:solidFill>
                <a:effectLst/>
                <a:latin typeface="Courier New" panose="02070309020205020404" pitchFamily="49" charset="0"/>
              </a:rPr>
              <a:t> j </a:t>
            </a:r>
            <a:r>
              <a:rPr lang="en-US" b="0" dirty="0">
                <a:solidFill>
                  <a:srgbClr val="0000FF"/>
                </a:solidFill>
                <a:effectLst/>
                <a:latin typeface="Courier New" panose="02070309020205020404" pitchFamily="49" charset="0"/>
              </a:rPr>
              <a:t>in</a:t>
            </a:r>
            <a:r>
              <a:rPr lang="en-US" b="0" dirty="0">
                <a:solidFill>
                  <a:srgbClr val="000000"/>
                </a:solidFill>
                <a:effectLst/>
                <a:latin typeface="Courier New" panose="02070309020205020404" pitchFamily="49" charset="0"/>
              </a:rPr>
              <a:t> </a:t>
            </a:r>
            <a:r>
              <a:rPr lang="en-US" b="0" dirty="0">
                <a:solidFill>
                  <a:srgbClr val="795E26"/>
                </a:solidFill>
                <a:effectLst/>
                <a:latin typeface="Courier New" panose="02070309020205020404" pitchFamily="49" charset="0"/>
              </a:rPr>
              <a:t>range</a:t>
            </a:r>
            <a:r>
              <a:rPr lang="en-US" b="0" dirty="0">
                <a:solidFill>
                  <a:srgbClr val="000000"/>
                </a:solidFill>
                <a:effectLst/>
                <a:latin typeface="Courier New" panose="02070309020205020404" pitchFamily="49" charset="0"/>
              </a:rPr>
              <a:t>(</a:t>
            </a:r>
            <a:r>
              <a:rPr lang="en-US" b="0" dirty="0">
                <a:solidFill>
                  <a:srgbClr val="098156"/>
                </a:solidFill>
                <a:effectLst/>
                <a:latin typeface="Courier New" panose="02070309020205020404" pitchFamily="49" charset="0"/>
              </a:rPr>
              <a:t>1</a:t>
            </a:r>
            <a:r>
              <a:rPr lang="en-US" b="0" dirty="0">
                <a:solidFill>
                  <a:srgbClr val="000000"/>
                </a:solidFill>
                <a:effectLst/>
                <a:latin typeface="Courier New" panose="02070309020205020404" pitchFamily="49" charset="0"/>
              </a:rPr>
              <a:t>, </a:t>
            </a:r>
            <a:r>
              <a:rPr lang="en-US" b="0" dirty="0">
                <a:solidFill>
                  <a:srgbClr val="098156"/>
                </a:solidFill>
                <a:effectLst/>
                <a:latin typeface="Courier New" panose="02070309020205020404" pitchFamily="49" charset="0"/>
              </a:rPr>
              <a:t>4</a:t>
            </a:r>
            <a:r>
              <a:rPr lang="en-US" b="0" dirty="0">
                <a:solidFill>
                  <a:srgbClr val="000000"/>
                </a:solidFill>
                <a:effectLst/>
                <a:latin typeface="Courier New" panose="02070309020205020404" pitchFamily="49" charset="0"/>
              </a:rPr>
              <a:t>):     </a:t>
            </a:r>
          </a:p>
          <a:p>
            <a:r>
              <a:rPr lang="en-US" b="0" dirty="0">
                <a:solidFill>
                  <a:srgbClr val="000000"/>
                </a:solidFill>
                <a:effectLst/>
                <a:latin typeface="Courier New" panose="02070309020205020404" pitchFamily="49" charset="0"/>
              </a:rPr>
              <a:t>       </a:t>
            </a:r>
            <a:r>
              <a:rPr lang="en-US" b="0" dirty="0">
                <a:solidFill>
                  <a:srgbClr val="795E26"/>
                </a:solidFill>
                <a:effectLst/>
                <a:latin typeface="Courier New" panose="02070309020205020404" pitchFamily="49" charset="0"/>
              </a:rPr>
              <a:t>print</a:t>
            </a:r>
            <a:r>
              <a:rPr lang="en-US" b="0" dirty="0">
                <a:solidFill>
                  <a:srgbClr val="000000"/>
                </a:solidFill>
                <a:effectLst/>
                <a:latin typeface="Courier New" panose="02070309020205020404" pitchFamily="49" charset="0"/>
              </a:rPr>
              <a:t>(</a:t>
            </a:r>
            <a:r>
              <a:rPr lang="en-US" b="0" dirty="0">
                <a:solidFill>
                  <a:srgbClr val="0000FF"/>
                </a:solidFill>
                <a:effectLst/>
                <a:latin typeface="Courier New" panose="02070309020205020404" pitchFamily="49" charset="0"/>
              </a:rPr>
              <a:t>f</a:t>
            </a:r>
            <a:r>
              <a:rPr lang="en-US" b="0" dirty="0">
                <a:solidFill>
                  <a:srgbClr val="A31515"/>
                </a:solidFill>
                <a:effectLst/>
                <a:latin typeface="Courier New" panose="02070309020205020404" pitchFamily="49" charset="0"/>
              </a:rPr>
              <a:t>"</a:t>
            </a:r>
            <a:r>
              <a:rPr lang="en-US" b="0" dirty="0">
                <a:solidFill>
                  <a:srgbClr val="000000"/>
                </a:solidFill>
                <a:effectLst/>
                <a:latin typeface="Courier New" panose="02070309020205020404" pitchFamily="49" charset="0"/>
              </a:rPr>
              <a:t>{</a:t>
            </a:r>
            <a:r>
              <a:rPr lang="en-US" b="0" dirty="0" err="1">
                <a:solidFill>
                  <a:srgbClr val="000000"/>
                </a:solidFill>
                <a:effectLst/>
                <a:latin typeface="Courier New" panose="02070309020205020404" pitchFamily="49" charset="0"/>
              </a:rPr>
              <a:t>i</a:t>
            </a:r>
            <a:r>
              <a:rPr lang="en-US" b="0" dirty="0">
                <a:solidFill>
                  <a:srgbClr val="000000"/>
                </a:solidFill>
                <a:effectLst/>
                <a:latin typeface="Courier New" panose="02070309020205020404" pitchFamily="49" charset="0"/>
              </a:rPr>
              <a:t>}</a:t>
            </a:r>
            <a:r>
              <a:rPr lang="en-US" b="0" dirty="0">
                <a:solidFill>
                  <a:srgbClr val="A31515"/>
                </a:solidFill>
                <a:effectLst/>
                <a:latin typeface="Courier New" panose="02070309020205020404" pitchFamily="49" charset="0"/>
              </a:rPr>
              <a:t> x </a:t>
            </a:r>
            <a:r>
              <a:rPr lang="en-US" b="0" dirty="0">
                <a:solidFill>
                  <a:srgbClr val="000000"/>
                </a:solidFill>
                <a:effectLst/>
                <a:latin typeface="Courier New" panose="02070309020205020404" pitchFamily="49" charset="0"/>
              </a:rPr>
              <a:t>{j}</a:t>
            </a:r>
            <a:r>
              <a:rPr lang="en-US" b="0" dirty="0">
                <a:solidFill>
                  <a:srgbClr val="A31515"/>
                </a:solidFill>
                <a:effectLst/>
                <a:latin typeface="Courier New" panose="02070309020205020404" pitchFamily="49" charset="0"/>
              </a:rPr>
              <a:t> = </a:t>
            </a:r>
            <a:r>
              <a:rPr lang="en-US" b="0" dirty="0">
                <a:solidFill>
                  <a:srgbClr val="000000"/>
                </a:solidFill>
                <a:effectLst/>
                <a:latin typeface="Courier New" panose="02070309020205020404" pitchFamily="49" charset="0"/>
              </a:rPr>
              <a:t>{</a:t>
            </a:r>
            <a:r>
              <a:rPr lang="en-US" b="0" dirty="0" err="1">
                <a:solidFill>
                  <a:srgbClr val="000000"/>
                </a:solidFill>
                <a:effectLst/>
                <a:latin typeface="Courier New" panose="02070309020205020404" pitchFamily="49" charset="0"/>
              </a:rPr>
              <a:t>i</a:t>
            </a:r>
            <a:r>
              <a:rPr lang="en-US" b="0" dirty="0">
                <a:solidFill>
                  <a:srgbClr val="000000"/>
                </a:solidFill>
                <a:effectLst/>
                <a:latin typeface="Courier New" panose="02070309020205020404" pitchFamily="49" charset="0"/>
              </a:rPr>
              <a:t>*j}</a:t>
            </a:r>
            <a:r>
              <a:rPr lang="en-US" b="0" dirty="0">
                <a:solidFill>
                  <a:srgbClr val="A31515"/>
                </a:solidFill>
                <a:effectLst/>
                <a:latin typeface="Courier New" panose="02070309020205020404" pitchFamily="49" charset="0"/>
              </a:rPr>
              <a:t>"</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a:t>
            </a:r>
            <a:r>
              <a:rPr lang="en-US" b="0" dirty="0">
                <a:solidFill>
                  <a:srgbClr val="795E26"/>
                </a:solidFill>
                <a:effectLst/>
                <a:latin typeface="Courier New" panose="02070309020205020404" pitchFamily="49" charset="0"/>
              </a:rPr>
              <a:t>print</a:t>
            </a:r>
            <a:r>
              <a:rPr lang="en-US" b="0" dirty="0">
                <a:solidFill>
                  <a:srgbClr val="000000"/>
                </a:solidFill>
                <a:effectLst/>
                <a:latin typeface="Courier New" panose="02070309020205020404" pitchFamily="49" charset="0"/>
              </a:rPr>
              <a:t>(</a:t>
            </a:r>
            <a:r>
              <a:rPr lang="en-US" b="0" dirty="0">
                <a:solidFill>
                  <a:srgbClr val="A31515"/>
                </a:solidFill>
                <a:effectLst/>
                <a:latin typeface="Courier New" panose="02070309020205020404" pitchFamily="49" charset="0"/>
              </a:rPr>
              <a:t>"-----"</a:t>
            </a:r>
            <a:r>
              <a:rPr lang="en-US" b="0" dirty="0">
                <a:solidFill>
                  <a:srgbClr val="000000"/>
                </a:solidFill>
                <a:effectLst/>
                <a:latin typeface="Courier New" panose="02070309020205020404" pitchFamily="49" charset="0"/>
              </a:rPr>
              <a:t>)</a:t>
            </a:r>
          </a:p>
        </p:txBody>
      </p:sp>
    </p:spTree>
    <p:extLst>
      <p:ext uri="{BB962C8B-B14F-4D97-AF65-F5344CB8AC3E}">
        <p14:creationId xmlns:p14="http://schemas.microsoft.com/office/powerpoint/2010/main" val="42151414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451DE-CE0A-F4E6-3F98-E304792CC4B9}"/>
              </a:ext>
            </a:extLst>
          </p:cNvPr>
          <p:cNvSpPr>
            <a:spLocks noGrp="1"/>
          </p:cNvSpPr>
          <p:nvPr>
            <p:ph type="title"/>
          </p:nvPr>
        </p:nvSpPr>
        <p:spPr/>
        <p:txBody>
          <a:bodyPr/>
          <a:lstStyle/>
          <a:p>
            <a:r>
              <a:rPr lang="en-US" dirty="0"/>
              <a:t>Exercise </a:t>
            </a:r>
          </a:p>
        </p:txBody>
      </p:sp>
      <p:sp>
        <p:nvSpPr>
          <p:cNvPr id="3" name="Content Placeholder 2">
            <a:extLst>
              <a:ext uri="{FF2B5EF4-FFF2-40B4-BE49-F238E27FC236}">
                <a16:creationId xmlns:a16="http://schemas.microsoft.com/office/drawing/2014/main" id="{09E38DA4-AF2B-7DAE-B81C-F487EC790EA8}"/>
              </a:ext>
            </a:extLst>
          </p:cNvPr>
          <p:cNvSpPr>
            <a:spLocks noGrp="1"/>
          </p:cNvSpPr>
          <p:nvPr>
            <p:ph idx="1"/>
          </p:nvPr>
        </p:nvSpPr>
        <p:spPr/>
        <p:txBody>
          <a:bodyPr>
            <a:normAutofit lnSpcReduction="10000"/>
          </a:bodyPr>
          <a:lstStyle/>
          <a:p>
            <a:pPr algn="l"/>
            <a:r>
              <a:rPr lang="en-US" sz="2000" b="1" i="0" dirty="0">
                <a:solidFill>
                  <a:srgbClr val="374151"/>
                </a:solidFill>
                <a:effectLst/>
                <a:latin typeface="Söhne"/>
              </a:rPr>
              <a:t>Scenario</a:t>
            </a:r>
            <a:r>
              <a:rPr lang="en-US" sz="2000" b="0" i="0" dirty="0">
                <a:solidFill>
                  <a:srgbClr val="374151"/>
                </a:solidFill>
                <a:effectLst/>
                <a:latin typeface="Söhne"/>
              </a:rPr>
              <a:t>: Let's consider we have the following list of product prices. </a:t>
            </a:r>
            <a:endParaRPr lang="ar-JO" sz="2000" b="0" i="0" dirty="0">
              <a:solidFill>
                <a:srgbClr val="374151"/>
              </a:solidFill>
              <a:effectLst/>
              <a:latin typeface="Söhne"/>
            </a:endParaRPr>
          </a:p>
          <a:p>
            <a:pPr algn="l"/>
            <a:endParaRPr lang="ar-JO" sz="2000" dirty="0">
              <a:solidFill>
                <a:srgbClr val="374151"/>
              </a:solidFill>
              <a:latin typeface="Söhne"/>
            </a:endParaRPr>
          </a:p>
          <a:p>
            <a:pPr algn="l"/>
            <a:endParaRPr lang="ar-JO" sz="2000" b="0" i="0" dirty="0">
              <a:solidFill>
                <a:srgbClr val="374151"/>
              </a:solidFill>
              <a:effectLst/>
              <a:latin typeface="Söhne"/>
            </a:endParaRPr>
          </a:p>
          <a:p>
            <a:r>
              <a:rPr lang="en-US" sz="2000" b="0" i="0" dirty="0">
                <a:solidFill>
                  <a:srgbClr val="374151"/>
                </a:solidFill>
                <a:effectLst/>
                <a:latin typeface="Söhne"/>
              </a:rPr>
              <a:t>We want to:</a:t>
            </a:r>
          </a:p>
          <a:p>
            <a:pPr lvl="1">
              <a:buFont typeface="+mj-lt"/>
              <a:buAutoNum type="arabicPeriod"/>
            </a:pPr>
            <a:r>
              <a:rPr lang="en-US" sz="1800" b="0" i="0" dirty="0">
                <a:solidFill>
                  <a:srgbClr val="374151"/>
                </a:solidFill>
                <a:effectLst/>
                <a:latin typeface="Söhne"/>
              </a:rPr>
              <a:t>Calculate the average price.</a:t>
            </a:r>
          </a:p>
          <a:p>
            <a:pPr lvl="1">
              <a:buFont typeface="+mj-lt"/>
              <a:buAutoNum type="arabicPeriod"/>
            </a:pPr>
            <a:r>
              <a:rPr lang="en-US" sz="1800" b="0" i="0" dirty="0">
                <a:solidFill>
                  <a:srgbClr val="374151"/>
                </a:solidFill>
                <a:effectLst/>
                <a:latin typeface="Söhne"/>
              </a:rPr>
              <a:t>Count the number of products that are priced above the average.</a:t>
            </a:r>
          </a:p>
          <a:p>
            <a:pPr lvl="1">
              <a:buFont typeface="+mj-lt"/>
              <a:buAutoNum type="arabicPeriod"/>
            </a:pPr>
            <a:r>
              <a:rPr lang="en-US" sz="1800" b="0" i="0" dirty="0">
                <a:solidFill>
                  <a:srgbClr val="374151"/>
                </a:solidFill>
                <a:effectLst/>
                <a:latin typeface="Söhne"/>
              </a:rPr>
              <a:t>If the majority of products are priced above the average, then we'll discount all product prices by 10%. </a:t>
            </a:r>
          </a:p>
          <a:p>
            <a:pPr lvl="2">
              <a:buFont typeface="+mj-lt"/>
              <a:buAutoNum type="arabicPeriod"/>
            </a:pPr>
            <a:r>
              <a:rPr lang="en-US" sz="1600" b="0" i="0" dirty="0">
                <a:solidFill>
                  <a:srgbClr val="374151"/>
                </a:solidFill>
                <a:effectLst/>
                <a:latin typeface="Söhne"/>
              </a:rPr>
              <a:t>If not, we increase all prices by 5%.</a:t>
            </a:r>
          </a:p>
          <a:p>
            <a:pPr lvl="1">
              <a:buFont typeface="+mj-lt"/>
              <a:buAutoNum type="arabicPeriod"/>
            </a:pPr>
            <a:r>
              <a:rPr lang="en-US" sz="1800" b="0" i="0" dirty="0">
                <a:solidFill>
                  <a:srgbClr val="374151"/>
                </a:solidFill>
                <a:effectLst/>
                <a:latin typeface="Söhne"/>
              </a:rPr>
              <a:t>Finally, print the new product prices.</a:t>
            </a:r>
          </a:p>
          <a:p>
            <a:endParaRPr lang="en-US" sz="2000" dirty="0"/>
          </a:p>
        </p:txBody>
      </p:sp>
      <p:sp>
        <p:nvSpPr>
          <p:cNvPr id="7" name="TextBox 6">
            <a:extLst>
              <a:ext uri="{FF2B5EF4-FFF2-40B4-BE49-F238E27FC236}">
                <a16:creationId xmlns:a16="http://schemas.microsoft.com/office/drawing/2014/main" id="{89739EE8-F911-C19A-12AC-A3D2E93BB6A2}"/>
              </a:ext>
            </a:extLst>
          </p:cNvPr>
          <p:cNvSpPr txBox="1"/>
          <p:nvPr/>
        </p:nvSpPr>
        <p:spPr>
          <a:xfrm>
            <a:off x="2283541" y="2735515"/>
            <a:ext cx="6100916" cy="369332"/>
          </a:xfrm>
          <a:prstGeom prst="rect">
            <a:avLst/>
          </a:prstGeom>
          <a:noFill/>
        </p:spPr>
        <p:txBody>
          <a:bodyPr wrap="square">
            <a:spAutoFit/>
          </a:bodyPr>
          <a:lstStyle/>
          <a:p>
            <a:r>
              <a:rPr lang="en-US" dirty="0"/>
              <a:t>product_prices = [85, 78, 92, 89, 73]</a:t>
            </a:r>
          </a:p>
        </p:txBody>
      </p:sp>
    </p:spTree>
    <p:extLst>
      <p:ext uri="{BB962C8B-B14F-4D97-AF65-F5344CB8AC3E}">
        <p14:creationId xmlns:p14="http://schemas.microsoft.com/office/powerpoint/2010/main" val="24711558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A7961-C675-2E0C-389E-C9AF0BC58CA0}"/>
              </a:ext>
            </a:extLst>
          </p:cNvPr>
          <p:cNvSpPr>
            <a:spLocks noGrp="1"/>
          </p:cNvSpPr>
          <p:nvPr>
            <p:ph type="title"/>
          </p:nvPr>
        </p:nvSpPr>
        <p:spPr/>
        <p:txBody>
          <a:bodyPr/>
          <a:lstStyle/>
          <a:p>
            <a:r>
              <a:rPr lang="en-US" dirty="0"/>
              <a:t>Student scores</a:t>
            </a:r>
          </a:p>
        </p:txBody>
      </p:sp>
      <p:sp>
        <p:nvSpPr>
          <p:cNvPr id="3" name="Content Placeholder 2">
            <a:extLst>
              <a:ext uri="{FF2B5EF4-FFF2-40B4-BE49-F238E27FC236}">
                <a16:creationId xmlns:a16="http://schemas.microsoft.com/office/drawing/2014/main" id="{24A4D2C8-A9D8-7307-CFB8-D0558BE7B85A}"/>
              </a:ext>
            </a:extLst>
          </p:cNvPr>
          <p:cNvSpPr>
            <a:spLocks noGrp="1"/>
          </p:cNvSpPr>
          <p:nvPr>
            <p:ph idx="1"/>
          </p:nvPr>
        </p:nvSpPr>
        <p:spPr/>
        <p:txBody>
          <a:bodyPr/>
          <a:lstStyle/>
          <a:p>
            <a:r>
              <a:rPr lang="en-US" dirty="0"/>
              <a:t>Assume that you have the following lists</a:t>
            </a:r>
          </a:p>
          <a:p>
            <a:pPr lvl="1"/>
            <a:r>
              <a:rPr lang="en-US" dirty="0"/>
              <a:t>one contains the name of students</a:t>
            </a:r>
          </a:p>
          <a:p>
            <a:pPr lvl="1"/>
            <a:endParaRPr lang="en-US" dirty="0"/>
          </a:p>
          <a:p>
            <a:pPr lvl="1"/>
            <a:r>
              <a:rPr lang="en-US" dirty="0"/>
              <a:t>And one contains marks</a:t>
            </a:r>
          </a:p>
          <a:p>
            <a:pPr lvl="1"/>
            <a:endParaRPr lang="en-US" dirty="0"/>
          </a:p>
          <a:p>
            <a:endParaRPr lang="en-US" dirty="0"/>
          </a:p>
          <a:p>
            <a:r>
              <a:rPr lang="en-US" dirty="0"/>
              <a:t>Calculate the average marks for each one of the students</a:t>
            </a:r>
          </a:p>
          <a:p>
            <a:r>
              <a:rPr lang="en-US" dirty="0"/>
              <a:t>Compare the averages and print the name of the student that has the largest average, and print his name and average formatted using the </a:t>
            </a:r>
            <a:r>
              <a:rPr lang="en-US" b="1" dirty="0">
                <a:solidFill>
                  <a:schemeClr val="accent1">
                    <a:lumMod val="75000"/>
                  </a:schemeClr>
                </a:solidFill>
              </a:rPr>
              <a:t>f</a:t>
            </a:r>
            <a:r>
              <a:rPr lang="en-US" dirty="0"/>
              <a:t> modifier</a:t>
            </a:r>
          </a:p>
        </p:txBody>
      </p:sp>
      <p:sp>
        <p:nvSpPr>
          <p:cNvPr id="4" name="TextBox 3">
            <a:extLst>
              <a:ext uri="{FF2B5EF4-FFF2-40B4-BE49-F238E27FC236}">
                <a16:creationId xmlns:a16="http://schemas.microsoft.com/office/drawing/2014/main" id="{CEF17291-46B8-D5CC-F7E5-056B52B8A83E}"/>
              </a:ext>
            </a:extLst>
          </p:cNvPr>
          <p:cNvSpPr txBox="1"/>
          <p:nvPr/>
        </p:nvSpPr>
        <p:spPr>
          <a:xfrm>
            <a:off x="88490" y="2941691"/>
            <a:ext cx="10127225" cy="369332"/>
          </a:xfrm>
          <a:prstGeom prst="rect">
            <a:avLst/>
          </a:prstGeom>
          <a:noFill/>
        </p:spPr>
        <p:txBody>
          <a:bodyPr wrap="square">
            <a:spAutoFit/>
          </a:bodyPr>
          <a:lstStyle/>
          <a:p>
            <a:r>
              <a:rPr lang="en-US" dirty="0">
                <a:solidFill>
                  <a:srgbClr val="000000"/>
                </a:solidFill>
                <a:latin typeface="Courier New" panose="02070309020205020404" pitchFamily="49" charset="0"/>
              </a:rPr>
              <a:t>Names = ["Kenan", "Karam", "Karam", "Karam", "Karam", "Kenan", "Kenan"]</a:t>
            </a:r>
          </a:p>
        </p:txBody>
      </p:sp>
      <p:sp>
        <p:nvSpPr>
          <p:cNvPr id="5" name="TextBox 4">
            <a:extLst>
              <a:ext uri="{FF2B5EF4-FFF2-40B4-BE49-F238E27FC236}">
                <a16:creationId xmlns:a16="http://schemas.microsoft.com/office/drawing/2014/main" id="{5C35F6CB-8504-ED66-456C-EA99B762DEE2}"/>
              </a:ext>
            </a:extLst>
          </p:cNvPr>
          <p:cNvSpPr txBox="1"/>
          <p:nvPr/>
        </p:nvSpPr>
        <p:spPr>
          <a:xfrm>
            <a:off x="88491" y="3722793"/>
            <a:ext cx="7032248" cy="369332"/>
          </a:xfrm>
          <a:prstGeom prst="rect">
            <a:avLst/>
          </a:prstGeom>
          <a:noFill/>
        </p:spPr>
        <p:txBody>
          <a:bodyPr wrap="square">
            <a:spAutoFit/>
          </a:bodyPr>
          <a:lstStyle/>
          <a:p>
            <a:r>
              <a:rPr lang="en-US" dirty="0">
                <a:solidFill>
                  <a:srgbClr val="000000"/>
                </a:solidFill>
                <a:latin typeface="Courier New" panose="02070309020205020404" pitchFamily="49" charset="0"/>
              </a:rPr>
              <a:t>Marks = ["50", "80", "80", "75", "90", "70", "65"]</a:t>
            </a:r>
          </a:p>
        </p:txBody>
      </p:sp>
    </p:spTree>
    <p:extLst>
      <p:ext uri="{BB962C8B-B14F-4D97-AF65-F5344CB8AC3E}">
        <p14:creationId xmlns:p14="http://schemas.microsoft.com/office/powerpoint/2010/main" val="501705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E3B78-7CBC-58E6-C7FF-768D6811805D}"/>
              </a:ext>
            </a:extLst>
          </p:cNvPr>
          <p:cNvSpPr>
            <a:spLocks noGrp="1"/>
          </p:cNvSpPr>
          <p:nvPr>
            <p:ph type="title"/>
          </p:nvPr>
        </p:nvSpPr>
        <p:spPr/>
        <p:txBody>
          <a:bodyPr/>
          <a:lstStyle/>
          <a:p>
            <a:r>
              <a:rPr lang="en-US" dirty="0"/>
              <a:t>If statement </a:t>
            </a:r>
          </a:p>
        </p:txBody>
      </p:sp>
      <p:sp>
        <p:nvSpPr>
          <p:cNvPr id="3" name="Content Placeholder 2">
            <a:extLst>
              <a:ext uri="{FF2B5EF4-FFF2-40B4-BE49-F238E27FC236}">
                <a16:creationId xmlns:a16="http://schemas.microsoft.com/office/drawing/2014/main" id="{955831D2-97D2-9680-C105-6752FEC30569}"/>
              </a:ext>
            </a:extLst>
          </p:cNvPr>
          <p:cNvSpPr>
            <a:spLocks noGrp="1"/>
          </p:cNvSpPr>
          <p:nvPr>
            <p:ph idx="1"/>
          </p:nvPr>
        </p:nvSpPr>
        <p:spPr/>
        <p:txBody>
          <a:bodyPr/>
          <a:lstStyle/>
          <a:p>
            <a:r>
              <a:rPr lang="en-US" dirty="0"/>
              <a:t>If statement in python, as any other programming language, is used to execute a block of code when a condition is true</a:t>
            </a:r>
          </a:p>
          <a:p>
            <a:endParaRPr lang="en-US" dirty="0"/>
          </a:p>
          <a:p>
            <a:endParaRPr lang="en-US" dirty="0"/>
          </a:p>
          <a:p>
            <a:r>
              <a:rPr lang="en-US"/>
              <a:t>Instead </a:t>
            </a:r>
            <a:r>
              <a:rPr lang="en-US" dirty="0"/>
              <a:t>of {} python uses </a:t>
            </a:r>
            <a:r>
              <a:rPr lang="en-US" b="1" dirty="0"/>
              <a:t>indentation</a:t>
            </a:r>
            <a:r>
              <a:rPr lang="en-US" dirty="0"/>
              <a:t> to identify the block of code</a:t>
            </a:r>
          </a:p>
          <a:p>
            <a:r>
              <a:rPr lang="en-US" dirty="0"/>
              <a:t>it is used whenever you want to write</a:t>
            </a:r>
            <a:br>
              <a:rPr lang="en-US" dirty="0"/>
            </a:br>
            <a:r>
              <a:rPr lang="en-US" dirty="0"/>
              <a:t>a block of code</a:t>
            </a:r>
          </a:p>
        </p:txBody>
      </p:sp>
      <p:sp>
        <p:nvSpPr>
          <p:cNvPr id="7" name="TextBox 6">
            <a:extLst>
              <a:ext uri="{FF2B5EF4-FFF2-40B4-BE49-F238E27FC236}">
                <a16:creationId xmlns:a16="http://schemas.microsoft.com/office/drawing/2014/main" id="{77BED443-F4C8-DDE0-4041-56F7F398E7B7}"/>
              </a:ext>
            </a:extLst>
          </p:cNvPr>
          <p:cNvSpPr txBox="1"/>
          <p:nvPr/>
        </p:nvSpPr>
        <p:spPr>
          <a:xfrm>
            <a:off x="3116826" y="2782669"/>
            <a:ext cx="6096000" cy="646331"/>
          </a:xfrm>
          <a:prstGeom prst="rect">
            <a:avLst/>
          </a:prstGeom>
          <a:noFill/>
        </p:spPr>
        <p:txBody>
          <a:bodyPr wrap="square">
            <a:spAutoFit/>
          </a:bodyPr>
          <a:lstStyle/>
          <a:p>
            <a:r>
              <a:rPr lang="en-US" dirty="0"/>
              <a:t>if condition:</a:t>
            </a:r>
          </a:p>
          <a:p>
            <a:r>
              <a:rPr lang="en-US" dirty="0"/>
              <a:t>    # code to execute if condition is True</a:t>
            </a:r>
          </a:p>
        </p:txBody>
      </p:sp>
      <p:pic>
        <p:nvPicPr>
          <p:cNvPr id="1026" name="Picture 2" descr="Indentation - Coding Ninjas">
            <a:extLst>
              <a:ext uri="{FF2B5EF4-FFF2-40B4-BE49-F238E27FC236}">
                <a16:creationId xmlns:a16="http://schemas.microsoft.com/office/drawing/2014/main" id="{6D564E03-3E71-DEBC-0C6D-60D4B80569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6826" y="5030906"/>
            <a:ext cx="4903507" cy="1810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113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53E14-F070-547D-0689-A689AF74822E}"/>
              </a:ext>
            </a:extLst>
          </p:cNvPr>
          <p:cNvSpPr>
            <a:spLocks noGrp="1"/>
          </p:cNvSpPr>
          <p:nvPr>
            <p:ph type="title"/>
          </p:nvPr>
        </p:nvSpPr>
        <p:spPr/>
        <p:txBody>
          <a:bodyPr/>
          <a:lstStyle/>
          <a:p>
            <a:r>
              <a:rPr lang="en-US" dirty="0"/>
              <a:t>If-else</a:t>
            </a:r>
          </a:p>
        </p:txBody>
      </p:sp>
      <p:sp>
        <p:nvSpPr>
          <p:cNvPr id="3" name="Content Placeholder 2">
            <a:extLst>
              <a:ext uri="{FF2B5EF4-FFF2-40B4-BE49-F238E27FC236}">
                <a16:creationId xmlns:a16="http://schemas.microsoft.com/office/drawing/2014/main" id="{3753F277-DC5F-B713-0EE2-A546B4A858A0}"/>
              </a:ext>
            </a:extLst>
          </p:cNvPr>
          <p:cNvSpPr>
            <a:spLocks noGrp="1"/>
          </p:cNvSpPr>
          <p:nvPr>
            <p:ph idx="1"/>
          </p:nvPr>
        </p:nvSpPr>
        <p:spPr/>
        <p:txBody>
          <a:bodyPr/>
          <a:lstStyle/>
          <a:p>
            <a:r>
              <a:rPr lang="en-US" dirty="0"/>
              <a:t>In the if statement, the block is executed when the condition is true</a:t>
            </a:r>
          </a:p>
          <a:p>
            <a:pPr lvl="1"/>
            <a:r>
              <a:rPr lang="en-US" dirty="0"/>
              <a:t>it does not do anything when it is false</a:t>
            </a:r>
          </a:p>
          <a:p>
            <a:r>
              <a:rPr lang="en-US" dirty="0"/>
              <a:t>If one wants to execute a different block of code when the condition is false, you should use if-else statement</a:t>
            </a:r>
          </a:p>
        </p:txBody>
      </p:sp>
      <p:sp>
        <p:nvSpPr>
          <p:cNvPr id="7" name="TextBox 6">
            <a:extLst>
              <a:ext uri="{FF2B5EF4-FFF2-40B4-BE49-F238E27FC236}">
                <a16:creationId xmlns:a16="http://schemas.microsoft.com/office/drawing/2014/main" id="{A09B5128-E090-7A3D-9DB2-BEE4B1CF0D4C}"/>
              </a:ext>
            </a:extLst>
          </p:cNvPr>
          <p:cNvSpPr txBox="1"/>
          <p:nvPr/>
        </p:nvSpPr>
        <p:spPr>
          <a:xfrm>
            <a:off x="275303" y="4335630"/>
            <a:ext cx="6096000" cy="1200329"/>
          </a:xfrm>
          <a:prstGeom prst="rect">
            <a:avLst/>
          </a:prstGeom>
          <a:noFill/>
        </p:spPr>
        <p:txBody>
          <a:bodyPr wrap="square">
            <a:spAutoFit/>
          </a:bodyPr>
          <a:lstStyle/>
          <a:p>
            <a:r>
              <a:rPr lang="en-US" dirty="0"/>
              <a:t>if condition:</a:t>
            </a:r>
          </a:p>
          <a:p>
            <a:r>
              <a:rPr lang="en-US" dirty="0"/>
              <a:t>    # code to execute if condition is True</a:t>
            </a:r>
          </a:p>
          <a:p>
            <a:r>
              <a:rPr lang="en-US" dirty="0"/>
              <a:t>else:</a:t>
            </a:r>
          </a:p>
          <a:p>
            <a:r>
              <a:rPr lang="en-US" dirty="0"/>
              <a:t>    # code to execute if condition is False</a:t>
            </a:r>
          </a:p>
        </p:txBody>
      </p:sp>
      <p:sp>
        <p:nvSpPr>
          <p:cNvPr id="11" name="TextBox 10">
            <a:extLst>
              <a:ext uri="{FF2B5EF4-FFF2-40B4-BE49-F238E27FC236}">
                <a16:creationId xmlns:a16="http://schemas.microsoft.com/office/drawing/2014/main" id="{D72ED769-9126-A480-4074-D5A8D369D1CC}"/>
              </a:ext>
            </a:extLst>
          </p:cNvPr>
          <p:cNvSpPr txBox="1"/>
          <p:nvPr/>
        </p:nvSpPr>
        <p:spPr>
          <a:xfrm>
            <a:off x="5582127" y="4197130"/>
            <a:ext cx="4481051" cy="1477328"/>
          </a:xfrm>
          <a:prstGeom prst="rect">
            <a:avLst/>
          </a:prstGeom>
          <a:noFill/>
        </p:spPr>
        <p:txBody>
          <a:bodyPr wrap="square">
            <a:spAutoFit/>
          </a:bodyPr>
          <a:lstStyle/>
          <a:p>
            <a:r>
              <a:rPr lang="en-US" dirty="0"/>
              <a:t>age = 15</a:t>
            </a:r>
          </a:p>
          <a:p>
            <a:r>
              <a:rPr lang="en-US" dirty="0"/>
              <a:t>if age &gt;= 18:</a:t>
            </a:r>
          </a:p>
          <a:p>
            <a:r>
              <a:rPr lang="en-US" dirty="0"/>
              <a:t>    print("You are a grown man.")</a:t>
            </a:r>
          </a:p>
          <a:p>
            <a:r>
              <a:rPr lang="en-US" dirty="0"/>
              <a:t>else:</a:t>
            </a:r>
          </a:p>
          <a:p>
            <a:r>
              <a:rPr lang="en-US" dirty="0"/>
              <a:t>    print("You are still a kid.")</a:t>
            </a:r>
          </a:p>
        </p:txBody>
      </p:sp>
    </p:spTree>
    <p:extLst>
      <p:ext uri="{BB962C8B-B14F-4D97-AF65-F5344CB8AC3E}">
        <p14:creationId xmlns:p14="http://schemas.microsoft.com/office/powerpoint/2010/main" val="398647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FDFA6-B664-A393-C162-3573A40DB1D5}"/>
              </a:ext>
            </a:extLst>
          </p:cNvPr>
          <p:cNvSpPr>
            <a:spLocks noGrp="1"/>
          </p:cNvSpPr>
          <p:nvPr>
            <p:ph type="title"/>
          </p:nvPr>
        </p:nvSpPr>
        <p:spPr/>
        <p:txBody>
          <a:bodyPr/>
          <a:lstStyle/>
          <a:p>
            <a:r>
              <a:rPr lang="en-US" dirty="0"/>
              <a:t>If-else-if ladder</a:t>
            </a:r>
          </a:p>
        </p:txBody>
      </p:sp>
      <p:sp>
        <p:nvSpPr>
          <p:cNvPr id="3" name="Content Placeholder 2">
            <a:extLst>
              <a:ext uri="{FF2B5EF4-FFF2-40B4-BE49-F238E27FC236}">
                <a16:creationId xmlns:a16="http://schemas.microsoft.com/office/drawing/2014/main" id="{E09C8898-B248-6784-F2B1-9487AA03F8CF}"/>
              </a:ext>
            </a:extLst>
          </p:cNvPr>
          <p:cNvSpPr>
            <a:spLocks noGrp="1"/>
          </p:cNvSpPr>
          <p:nvPr>
            <p:ph idx="1"/>
          </p:nvPr>
        </p:nvSpPr>
        <p:spPr/>
        <p:txBody>
          <a:bodyPr/>
          <a:lstStyle/>
          <a:p>
            <a:r>
              <a:rPr lang="en-US" dirty="0"/>
              <a:t>In more complex scenarios, when you have to check multiple conditions, if-else-if ladder is used</a:t>
            </a:r>
          </a:p>
          <a:p>
            <a:pPr lvl="1"/>
            <a:r>
              <a:rPr lang="en-US" dirty="0"/>
              <a:t>Python uses the short </a:t>
            </a:r>
            <a:r>
              <a:rPr lang="en-US" dirty="0" err="1"/>
              <a:t>elif</a:t>
            </a:r>
            <a:r>
              <a:rPr lang="en-US" dirty="0"/>
              <a:t> instead of else if</a:t>
            </a:r>
          </a:p>
        </p:txBody>
      </p:sp>
      <p:sp>
        <p:nvSpPr>
          <p:cNvPr id="7" name="TextBox 6">
            <a:extLst>
              <a:ext uri="{FF2B5EF4-FFF2-40B4-BE49-F238E27FC236}">
                <a16:creationId xmlns:a16="http://schemas.microsoft.com/office/drawing/2014/main" id="{8B8401CE-7488-E359-A134-E8F807E4B0DD}"/>
              </a:ext>
            </a:extLst>
          </p:cNvPr>
          <p:cNvSpPr txBox="1"/>
          <p:nvPr/>
        </p:nvSpPr>
        <p:spPr>
          <a:xfrm>
            <a:off x="838200" y="3441679"/>
            <a:ext cx="6096000" cy="2585323"/>
          </a:xfrm>
          <a:prstGeom prst="rect">
            <a:avLst/>
          </a:prstGeom>
          <a:noFill/>
        </p:spPr>
        <p:txBody>
          <a:bodyPr wrap="square">
            <a:spAutoFit/>
          </a:bodyPr>
          <a:lstStyle/>
          <a:p>
            <a:r>
              <a:rPr lang="en-US" dirty="0"/>
              <a:t>if condition1:</a:t>
            </a:r>
          </a:p>
          <a:p>
            <a:r>
              <a:rPr lang="en-US" dirty="0"/>
              <a:t>    # code to execute if condition1 is True</a:t>
            </a:r>
          </a:p>
          <a:p>
            <a:r>
              <a:rPr lang="en-US" dirty="0" err="1"/>
              <a:t>elif</a:t>
            </a:r>
            <a:r>
              <a:rPr lang="en-US" dirty="0"/>
              <a:t> condition2:</a:t>
            </a:r>
          </a:p>
          <a:p>
            <a:r>
              <a:rPr lang="en-US" dirty="0"/>
              <a:t>    # code to execute if condition2 is True</a:t>
            </a:r>
          </a:p>
          <a:p>
            <a:r>
              <a:rPr lang="en-US" dirty="0" err="1"/>
              <a:t>elif</a:t>
            </a:r>
            <a:r>
              <a:rPr lang="en-US" dirty="0"/>
              <a:t> condition3:</a:t>
            </a:r>
          </a:p>
          <a:p>
            <a:r>
              <a:rPr lang="en-US" dirty="0"/>
              <a:t>    # code to execute if condition3 is True</a:t>
            </a:r>
          </a:p>
          <a:p>
            <a:r>
              <a:rPr lang="en-US" dirty="0"/>
              <a:t>...</a:t>
            </a:r>
          </a:p>
          <a:p>
            <a:r>
              <a:rPr lang="en-US" dirty="0"/>
              <a:t>else:</a:t>
            </a:r>
          </a:p>
          <a:p>
            <a:r>
              <a:rPr lang="en-US" dirty="0"/>
              <a:t>    # code to execute if none of the conditions are True</a:t>
            </a:r>
          </a:p>
        </p:txBody>
      </p:sp>
      <p:sp>
        <p:nvSpPr>
          <p:cNvPr id="11" name="TextBox 10">
            <a:extLst>
              <a:ext uri="{FF2B5EF4-FFF2-40B4-BE49-F238E27FC236}">
                <a16:creationId xmlns:a16="http://schemas.microsoft.com/office/drawing/2014/main" id="{D648FA2E-CF7A-93D5-3E55-7F0F03F10046}"/>
              </a:ext>
            </a:extLst>
          </p:cNvPr>
          <p:cNvSpPr txBox="1"/>
          <p:nvPr/>
        </p:nvSpPr>
        <p:spPr>
          <a:xfrm>
            <a:off x="6934200" y="2887680"/>
            <a:ext cx="3770671" cy="3693319"/>
          </a:xfrm>
          <a:prstGeom prst="rect">
            <a:avLst/>
          </a:prstGeom>
          <a:noFill/>
        </p:spPr>
        <p:txBody>
          <a:bodyPr wrap="square">
            <a:spAutoFit/>
          </a:bodyPr>
          <a:lstStyle/>
          <a:p>
            <a:r>
              <a:rPr lang="en-US" dirty="0"/>
              <a:t>score = 85</a:t>
            </a:r>
          </a:p>
          <a:p>
            <a:r>
              <a:rPr lang="en-US" dirty="0"/>
              <a:t>if score &gt;= 90:</a:t>
            </a:r>
          </a:p>
          <a:p>
            <a:r>
              <a:rPr lang="en-US" dirty="0"/>
              <a:t>    grade = "A"</a:t>
            </a:r>
          </a:p>
          <a:p>
            <a:r>
              <a:rPr lang="en-US" dirty="0" err="1"/>
              <a:t>elif</a:t>
            </a:r>
            <a:r>
              <a:rPr lang="en-US" dirty="0"/>
              <a:t> score &gt;= 80:</a:t>
            </a:r>
          </a:p>
          <a:p>
            <a:r>
              <a:rPr lang="en-US" dirty="0"/>
              <a:t>    grade = "B"</a:t>
            </a:r>
          </a:p>
          <a:p>
            <a:r>
              <a:rPr lang="en-US" dirty="0" err="1"/>
              <a:t>elif</a:t>
            </a:r>
            <a:r>
              <a:rPr lang="en-US" dirty="0"/>
              <a:t> score &gt;= 70:</a:t>
            </a:r>
          </a:p>
          <a:p>
            <a:r>
              <a:rPr lang="en-US" dirty="0"/>
              <a:t>    grade = "C"</a:t>
            </a:r>
          </a:p>
          <a:p>
            <a:r>
              <a:rPr lang="en-US" dirty="0" err="1"/>
              <a:t>elif</a:t>
            </a:r>
            <a:r>
              <a:rPr lang="en-US" dirty="0"/>
              <a:t> score &gt;= 60:</a:t>
            </a:r>
          </a:p>
          <a:p>
            <a:r>
              <a:rPr lang="en-US" dirty="0"/>
              <a:t>    grade = "D"</a:t>
            </a:r>
          </a:p>
          <a:p>
            <a:r>
              <a:rPr lang="en-US" dirty="0"/>
              <a:t>else:</a:t>
            </a:r>
          </a:p>
          <a:p>
            <a:r>
              <a:rPr lang="en-US" dirty="0"/>
              <a:t>    grade = "F"</a:t>
            </a:r>
          </a:p>
          <a:p>
            <a:endParaRPr lang="en-US" dirty="0"/>
          </a:p>
          <a:p>
            <a:r>
              <a:rPr lang="en-US" dirty="0"/>
              <a:t>print(</a:t>
            </a:r>
            <a:r>
              <a:rPr lang="en-US" dirty="0" err="1"/>
              <a:t>f"Your</a:t>
            </a:r>
            <a:r>
              <a:rPr lang="en-US" dirty="0"/>
              <a:t> grade is: {grade}")</a:t>
            </a:r>
          </a:p>
        </p:txBody>
      </p:sp>
    </p:spTree>
    <p:extLst>
      <p:ext uri="{BB962C8B-B14F-4D97-AF65-F5344CB8AC3E}">
        <p14:creationId xmlns:p14="http://schemas.microsoft.com/office/powerpoint/2010/main" val="2471202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B1EB3-DF7B-AE84-6188-EDD1881AD9D4}"/>
              </a:ext>
            </a:extLst>
          </p:cNvPr>
          <p:cNvSpPr>
            <a:spLocks noGrp="1"/>
          </p:cNvSpPr>
          <p:nvPr>
            <p:ph type="title"/>
          </p:nvPr>
        </p:nvSpPr>
        <p:spPr>
          <a:xfrm>
            <a:off x="3581400" y="2766218"/>
            <a:ext cx="4815348" cy="1325563"/>
          </a:xfrm>
        </p:spPr>
        <p:txBody>
          <a:bodyPr/>
          <a:lstStyle/>
          <a:p>
            <a:r>
              <a:rPr lang="en-US" dirty="0"/>
              <a:t>Loops in Python</a:t>
            </a:r>
          </a:p>
        </p:txBody>
      </p:sp>
    </p:spTree>
    <p:extLst>
      <p:ext uri="{BB962C8B-B14F-4D97-AF65-F5344CB8AC3E}">
        <p14:creationId xmlns:p14="http://schemas.microsoft.com/office/powerpoint/2010/main" val="3102181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6C998-8CE4-D63C-70EE-87B7F6A5ADC6}"/>
              </a:ext>
            </a:extLst>
          </p:cNvPr>
          <p:cNvSpPr>
            <a:spLocks noGrp="1"/>
          </p:cNvSpPr>
          <p:nvPr>
            <p:ph type="title"/>
          </p:nvPr>
        </p:nvSpPr>
        <p:spPr/>
        <p:txBody>
          <a:bodyPr/>
          <a:lstStyle/>
          <a:p>
            <a:r>
              <a:rPr lang="en-US" dirty="0"/>
              <a:t>for loop</a:t>
            </a:r>
          </a:p>
        </p:txBody>
      </p:sp>
      <p:sp>
        <p:nvSpPr>
          <p:cNvPr id="3" name="Content Placeholder 2">
            <a:extLst>
              <a:ext uri="{FF2B5EF4-FFF2-40B4-BE49-F238E27FC236}">
                <a16:creationId xmlns:a16="http://schemas.microsoft.com/office/drawing/2014/main" id="{09EFDB47-6088-F694-B562-5DBC4FA2A5E0}"/>
              </a:ext>
            </a:extLst>
          </p:cNvPr>
          <p:cNvSpPr>
            <a:spLocks noGrp="1"/>
          </p:cNvSpPr>
          <p:nvPr>
            <p:ph idx="1"/>
          </p:nvPr>
        </p:nvSpPr>
        <p:spPr/>
        <p:txBody>
          <a:bodyPr/>
          <a:lstStyle/>
          <a:p>
            <a:r>
              <a:rPr lang="en-US" dirty="0"/>
              <a:t>In general, loops are used to execute a block of code multiple times</a:t>
            </a:r>
          </a:p>
          <a:p>
            <a:pPr lvl="1"/>
            <a:r>
              <a:rPr lang="en-US" dirty="0"/>
              <a:t>it is used for iterating over a sequence (such as a list, tuple, string, dictionary, set, or range) or other sequential objects</a:t>
            </a:r>
          </a:p>
          <a:p>
            <a:r>
              <a:rPr lang="en-US" dirty="0"/>
              <a:t>For loop is used when the number of repetitions is known</a:t>
            </a:r>
          </a:p>
          <a:p>
            <a:endParaRPr lang="en-US" dirty="0"/>
          </a:p>
          <a:p>
            <a:endParaRPr lang="en-US" dirty="0"/>
          </a:p>
          <a:p>
            <a:endParaRPr lang="en-US" dirty="0"/>
          </a:p>
          <a:p>
            <a:r>
              <a:rPr lang="en-US" dirty="0"/>
              <a:t>For instance, you might want to add a number to every element in a list, you can use for loops</a:t>
            </a:r>
          </a:p>
        </p:txBody>
      </p:sp>
      <p:sp>
        <p:nvSpPr>
          <p:cNvPr id="7" name="TextBox 6">
            <a:extLst>
              <a:ext uri="{FF2B5EF4-FFF2-40B4-BE49-F238E27FC236}">
                <a16:creationId xmlns:a16="http://schemas.microsoft.com/office/drawing/2014/main" id="{5C156CF8-B6AE-2B57-D98E-915EC8C7056A}"/>
              </a:ext>
            </a:extLst>
          </p:cNvPr>
          <p:cNvSpPr txBox="1"/>
          <p:nvPr/>
        </p:nvSpPr>
        <p:spPr>
          <a:xfrm>
            <a:off x="3178002" y="3777809"/>
            <a:ext cx="6096000" cy="646331"/>
          </a:xfrm>
          <a:prstGeom prst="rect">
            <a:avLst/>
          </a:prstGeom>
          <a:noFill/>
        </p:spPr>
        <p:txBody>
          <a:bodyPr wrap="square">
            <a:spAutoFit/>
          </a:bodyPr>
          <a:lstStyle/>
          <a:p>
            <a:r>
              <a:rPr lang="en-US" dirty="0"/>
              <a:t>for variable in sequence:</a:t>
            </a:r>
          </a:p>
          <a:p>
            <a:r>
              <a:rPr lang="en-US" dirty="0"/>
              <a:t>    # code to execute for each item</a:t>
            </a:r>
          </a:p>
        </p:txBody>
      </p:sp>
    </p:spTree>
    <p:extLst>
      <p:ext uri="{BB962C8B-B14F-4D97-AF65-F5344CB8AC3E}">
        <p14:creationId xmlns:p14="http://schemas.microsoft.com/office/powerpoint/2010/main" val="1333001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70028-AB8C-8A67-0F8F-202623EB622F}"/>
              </a:ext>
            </a:extLst>
          </p:cNvPr>
          <p:cNvSpPr>
            <a:spLocks noGrp="1"/>
          </p:cNvSpPr>
          <p:nvPr>
            <p:ph type="title"/>
          </p:nvPr>
        </p:nvSpPr>
        <p:spPr/>
        <p:txBody>
          <a:bodyPr/>
          <a:lstStyle/>
          <a:p>
            <a:r>
              <a:rPr lang="en-US" dirty="0"/>
              <a:t>Lists</a:t>
            </a:r>
          </a:p>
        </p:txBody>
      </p:sp>
      <p:sp>
        <p:nvSpPr>
          <p:cNvPr id="3" name="Content Placeholder 2">
            <a:extLst>
              <a:ext uri="{FF2B5EF4-FFF2-40B4-BE49-F238E27FC236}">
                <a16:creationId xmlns:a16="http://schemas.microsoft.com/office/drawing/2014/main" id="{247A5807-C777-0DC5-1426-FEB85E1C89A1}"/>
              </a:ext>
            </a:extLst>
          </p:cNvPr>
          <p:cNvSpPr>
            <a:spLocks noGrp="1"/>
          </p:cNvSpPr>
          <p:nvPr>
            <p:ph idx="1"/>
          </p:nvPr>
        </p:nvSpPr>
        <p:spPr/>
        <p:txBody>
          <a:bodyPr/>
          <a:lstStyle/>
          <a:p>
            <a:r>
              <a:rPr lang="en-US" dirty="0"/>
              <a:t>We will come to </a:t>
            </a:r>
            <a:r>
              <a:rPr lang="en-US" b="1" dirty="0"/>
              <a:t>lists</a:t>
            </a:r>
            <a:r>
              <a:rPr lang="en-US" dirty="0"/>
              <a:t> with more details, later</a:t>
            </a:r>
          </a:p>
          <a:p>
            <a:pPr lvl="1"/>
            <a:r>
              <a:rPr lang="en-US" dirty="0"/>
              <a:t>We will talk for a little about lists here to demonstrate loops</a:t>
            </a:r>
          </a:p>
          <a:p>
            <a:r>
              <a:rPr lang="en-US" dirty="0"/>
              <a:t>A python list is a collection (sequence) of elements of any type</a:t>
            </a:r>
          </a:p>
          <a:p>
            <a:pPr lvl="1"/>
            <a:r>
              <a:rPr lang="en-US" dirty="0"/>
              <a:t>Remember everything in python is an object </a:t>
            </a:r>
          </a:p>
          <a:p>
            <a:r>
              <a:rPr lang="en-US" dirty="0"/>
              <a:t>A list can be defined as any other variable, must have a name</a:t>
            </a:r>
          </a:p>
          <a:p>
            <a:pPr lvl="1"/>
            <a:r>
              <a:rPr lang="en-US" dirty="0"/>
              <a:t>The value(s) are passed inside squared brackets </a:t>
            </a:r>
          </a:p>
        </p:txBody>
      </p:sp>
      <p:sp>
        <p:nvSpPr>
          <p:cNvPr id="5" name="TextBox 4">
            <a:extLst>
              <a:ext uri="{FF2B5EF4-FFF2-40B4-BE49-F238E27FC236}">
                <a16:creationId xmlns:a16="http://schemas.microsoft.com/office/drawing/2014/main" id="{C51A58BD-B50D-8890-F9CD-0DA80CF24223}"/>
              </a:ext>
            </a:extLst>
          </p:cNvPr>
          <p:cNvSpPr txBox="1"/>
          <p:nvPr/>
        </p:nvSpPr>
        <p:spPr>
          <a:xfrm>
            <a:off x="1759974" y="4946077"/>
            <a:ext cx="6096000" cy="1200329"/>
          </a:xfrm>
          <a:prstGeom prst="rect">
            <a:avLst/>
          </a:prstGeom>
          <a:noFill/>
        </p:spPr>
        <p:txBody>
          <a:bodyPr wrap="square">
            <a:spAutoFit/>
          </a:bodyPr>
          <a:lstStyle/>
          <a:p>
            <a:r>
              <a:rPr lang="en-US" b="0" dirty="0">
                <a:solidFill>
                  <a:srgbClr val="000000"/>
                </a:solidFill>
                <a:effectLst/>
                <a:latin typeface="Courier New" panose="02070309020205020404" pitchFamily="49" charset="0"/>
              </a:rPr>
              <a:t>lst1 = [</a:t>
            </a:r>
            <a:r>
              <a:rPr lang="en-US" b="0" dirty="0">
                <a:solidFill>
                  <a:srgbClr val="098156"/>
                </a:solidFill>
                <a:effectLst/>
                <a:latin typeface="Courier New" panose="02070309020205020404" pitchFamily="49" charset="0"/>
              </a:rPr>
              <a:t>1</a:t>
            </a:r>
            <a:r>
              <a:rPr lang="en-US" b="0" dirty="0">
                <a:solidFill>
                  <a:srgbClr val="000000"/>
                </a:solidFill>
                <a:effectLst/>
                <a:latin typeface="Courier New" panose="02070309020205020404" pitchFamily="49" charset="0"/>
              </a:rPr>
              <a:t>, </a:t>
            </a:r>
            <a:r>
              <a:rPr lang="en-US" b="0" dirty="0">
                <a:solidFill>
                  <a:srgbClr val="098156"/>
                </a:solidFill>
                <a:effectLst/>
                <a:latin typeface="Courier New" panose="02070309020205020404" pitchFamily="49" charset="0"/>
              </a:rPr>
              <a:t>2</a:t>
            </a:r>
            <a:r>
              <a:rPr lang="en-US" b="0" dirty="0">
                <a:solidFill>
                  <a:srgbClr val="000000"/>
                </a:solidFill>
                <a:effectLst/>
                <a:latin typeface="Courier New" panose="02070309020205020404" pitchFamily="49" charset="0"/>
              </a:rPr>
              <a:t>, </a:t>
            </a:r>
            <a:r>
              <a:rPr lang="en-US" b="0" dirty="0">
                <a:solidFill>
                  <a:srgbClr val="098156"/>
                </a:solidFill>
                <a:effectLst/>
                <a:latin typeface="Courier New" panose="02070309020205020404" pitchFamily="49" charset="0"/>
              </a:rPr>
              <a:t>3</a:t>
            </a:r>
            <a:r>
              <a:rPr lang="en-US" b="0" dirty="0">
                <a:solidFill>
                  <a:srgbClr val="000000"/>
                </a:solidFill>
                <a:effectLst/>
                <a:latin typeface="Courier New" panose="02070309020205020404" pitchFamily="49" charset="0"/>
              </a:rPr>
              <a:t>, </a:t>
            </a:r>
            <a:r>
              <a:rPr lang="en-US" b="0" dirty="0">
                <a:solidFill>
                  <a:srgbClr val="098156"/>
                </a:solidFill>
                <a:effectLst/>
                <a:latin typeface="Courier New" panose="02070309020205020404" pitchFamily="49" charset="0"/>
              </a:rPr>
              <a:t>4</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lst2 = [</a:t>
            </a:r>
            <a:r>
              <a:rPr lang="en-US" b="0" dirty="0">
                <a:solidFill>
                  <a:srgbClr val="A31515"/>
                </a:solidFill>
                <a:effectLst/>
                <a:latin typeface="Courier New" panose="02070309020205020404" pitchFamily="49" charset="0"/>
              </a:rPr>
              <a:t>'Ahmad'</a:t>
            </a:r>
            <a:r>
              <a:rPr lang="en-US" b="0" dirty="0">
                <a:solidFill>
                  <a:srgbClr val="000000"/>
                </a:solidFill>
                <a:effectLst/>
                <a:latin typeface="Courier New" panose="02070309020205020404" pitchFamily="49" charset="0"/>
              </a:rPr>
              <a:t>, </a:t>
            </a:r>
            <a:r>
              <a:rPr lang="en-US" b="0" dirty="0">
                <a:solidFill>
                  <a:srgbClr val="A31515"/>
                </a:solidFill>
                <a:effectLst/>
                <a:latin typeface="Courier New" panose="02070309020205020404" pitchFamily="49" charset="0"/>
              </a:rPr>
              <a:t>'Maher'</a:t>
            </a:r>
            <a:r>
              <a:rPr lang="en-US" b="0" dirty="0">
                <a:solidFill>
                  <a:srgbClr val="000000"/>
                </a:solidFill>
                <a:effectLst/>
                <a:latin typeface="Courier New" panose="02070309020205020404" pitchFamily="49" charset="0"/>
              </a:rPr>
              <a:t>, </a:t>
            </a:r>
            <a:r>
              <a:rPr lang="en-US" b="0" dirty="0">
                <a:solidFill>
                  <a:srgbClr val="A31515"/>
                </a:solidFill>
                <a:effectLst/>
                <a:latin typeface="Courier New" panose="02070309020205020404" pitchFamily="49" charset="0"/>
              </a:rPr>
              <a:t>'Sami'</a:t>
            </a:r>
            <a:r>
              <a:rPr lang="en-US" b="0" dirty="0">
                <a:solidFill>
                  <a:srgbClr val="000000"/>
                </a:solidFill>
                <a:effectLst/>
                <a:latin typeface="Courier New" panose="02070309020205020404" pitchFamily="49" charset="0"/>
              </a:rPr>
              <a:t>, </a:t>
            </a:r>
            <a:r>
              <a:rPr lang="en-US" b="0" dirty="0">
                <a:solidFill>
                  <a:srgbClr val="A31515"/>
                </a:solidFill>
                <a:effectLst/>
                <a:latin typeface="Courier New" panose="02070309020205020404" pitchFamily="49" charset="0"/>
              </a:rPr>
              <a:t>'Rami'</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lst3 = [</a:t>
            </a:r>
            <a:r>
              <a:rPr lang="en-US" b="0" dirty="0">
                <a:solidFill>
                  <a:srgbClr val="098156"/>
                </a:solidFill>
                <a:effectLst/>
                <a:latin typeface="Courier New" panose="02070309020205020404" pitchFamily="49" charset="0"/>
              </a:rPr>
              <a:t>1</a:t>
            </a:r>
            <a:r>
              <a:rPr lang="en-US" b="0" dirty="0">
                <a:solidFill>
                  <a:srgbClr val="000000"/>
                </a:solidFill>
                <a:effectLst/>
                <a:latin typeface="Courier New" panose="02070309020205020404" pitchFamily="49" charset="0"/>
              </a:rPr>
              <a:t>, </a:t>
            </a:r>
            <a:r>
              <a:rPr lang="en-US" b="0" dirty="0">
                <a:solidFill>
                  <a:srgbClr val="A31515"/>
                </a:solidFill>
                <a:effectLst/>
                <a:latin typeface="Courier New" panose="02070309020205020404" pitchFamily="49" charset="0"/>
              </a:rPr>
              <a:t>'Name'</a:t>
            </a:r>
            <a:r>
              <a:rPr lang="en-US" b="0" dirty="0">
                <a:solidFill>
                  <a:srgbClr val="000000"/>
                </a:solidFill>
                <a:effectLst/>
                <a:latin typeface="Courier New" panose="02070309020205020404" pitchFamily="49" charset="0"/>
              </a:rPr>
              <a:t>, </a:t>
            </a:r>
            <a:r>
              <a:rPr lang="en-US" b="0" dirty="0">
                <a:solidFill>
                  <a:srgbClr val="098156"/>
                </a:solidFill>
                <a:effectLst/>
                <a:latin typeface="Courier New" panose="02070309020205020404" pitchFamily="49" charset="0"/>
              </a:rPr>
              <a:t>2.5</a:t>
            </a:r>
            <a:r>
              <a:rPr lang="en-US" b="0" dirty="0">
                <a:solidFill>
                  <a:srgbClr val="000000"/>
                </a:solidFill>
                <a:effectLst/>
                <a:latin typeface="Courier New" panose="02070309020205020404" pitchFamily="49" charset="0"/>
              </a:rPr>
              <a:t>, </a:t>
            </a:r>
            <a:r>
              <a:rPr lang="en-US" b="0" dirty="0">
                <a:solidFill>
                  <a:srgbClr val="098156"/>
                </a:solidFill>
                <a:effectLst/>
                <a:latin typeface="Courier New" panose="02070309020205020404" pitchFamily="49" charset="0"/>
              </a:rPr>
              <a:t>1</a:t>
            </a:r>
            <a:r>
              <a:rPr lang="en-US" b="0" dirty="0">
                <a:solidFill>
                  <a:srgbClr val="000000"/>
                </a:solidFill>
                <a:effectLst/>
                <a:latin typeface="Courier New" panose="02070309020205020404" pitchFamily="49" charset="0"/>
              </a:rPr>
              <a:t>+</a:t>
            </a:r>
            <a:r>
              <a:rPr lang="en-US" b="0" dirty="0">
                <a:solidFill>
                  <a:srgbClr val="098156"/>
                </a:solidFill>
                <a:effectLst/>
                <a:latin typeface="Courier New" panose="02070309020205020404" pitchFamily="49" charset="0"/>
              </a:rPr>
              <a:t>0j</a:t>
            </a:r>
            <a:r>
              <a:rPr lang="en-US" b="0" dirty="0">
                <a:solidFill>
                  <a:srgbClr val="000000"/>
                </a:solidFill>
                <a:effectLst/>
                <a:latin typeface="Courier New" panose="02070309020205020404" pitchFamily="49" charset="0"/>
              </a:rPr>
              <a:t>]</a:t>
            </a:r>
          </a:p>
          <a:p>
            <a:r>
              <a:rPr lang="en-US" dirty="0">
                <a:solidFill>
                  <a:srgbClr val="000000"/>
                </a:solidFill>
                <a:latin typeface="Courier New" panose="02070309020205020404" pitchFamily="49" charset="0"/>
              </a:rPr>
              <a:t>lst4 = []  #Empty list</a:t>
            </a:r>
            <a:endParaRPr lang="en-US" b="0" dirty="0">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3103163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4471A-84BA-C2C4-3BE6-CC8D2048D1D3}"/>
              </a:ext>
            </a:extLst>
          </p:cNvPr>
          <p:cNvSpPr>
            <a:spLocks noGrp="1"/>
          </p:cNvSpPr>
          <p:nvPr>
            <p:ph type="title"/>
          </p:nvPr>
        </p:nvSpPr>
        <p:spPr/>
        <p:txBody>
          <a:bodyPr/>
          <a:lstStyle/>
          <a:p>
            <a:r>
              <a:rPr lang="en-US" dirty="0"/>
              <a:t>Loop over a list</a:t>
            </a:r>
          </a:p>
        </p:txBody>
      </p:sp>
      <p:sp>
        <p:nvSpPr>
          <p:cNvPr id="3" name="Content Placeholder 2">
            <a:extLst>
              <a:ext uri="{FF2B5EF4-FFF2-40B4-BE49-F238E27FC236}">
                <a16:creationId xmlns:a16="http://schemas.microsoft.com/office/drawing/2014/main" id="{EC378AB3-B0D3-996B-23C6-0F1B2C2CB667}"/>
              </a:ext>
            </a:extLst>
          </p:cNvPr>
          <p:cNvSpPr>
            <a:spLocks noGrp="1"/>
          </p:cNvSpPr>
          <p:nvPr>
            <p:ph idx="1"/>
          </p:nvPr>
        </p:nvSpPr>
        <p:spPr/>
        <p:txBody>
          <a:bodyPr/>
          <a:lstStyle/>
          <a:p>
            <a:r>
              <a:rPr lang="en-US" dirty="0"/>
              <a:t>For loop helps in visiting every element in the list</a:t>
            </a:r>
          </a:p>
          <a:p>
            <a:r>
              <a:rPr lang="en-US" dirty="0"/>
              <a:t>For example:</a:t>
            </a:r>
          </a:p>
          <a:p>
            <a:endParaRPr lang="en-US" dirty="0"/>
          </a:p>
          <a:p>
            <a:endParaRPr lang="en-US" dirty="0"/>
          </a:p>
          <a:p>
            <a:endParaRPr lang="en-US" dirty="0"/>
          </a:p>
          <a:p>
            <a:endParaRPr lang="en-US" dirty="0"/>
          </a:p>
          <a:p>
            <a:endParaRPr lang="en-US" dirty="0"/>
          </a:p>
          <a:p>
            <a:endParaRPr lang="en-US" dirty="0"/>
          </a:p>
          <a:p>
            <a:pPr lvl="1"/>
            <a:r>
              <a:rPr lang="en-US" dirty="0"/>
              <a:t>the variable </a:t>
            </a:r>
            <a:r>
              <a:rPr lang="en-US" b="1" dirty="0" err="1"/>
              <a:t>i</a:t>
            </a:r>
            <a:r>
              <a:rPr lang="en-US" dirty="0"/>
              <a:t> changes with the loop iteration</a:t>
            </a:r>
          </a:p>
          <a:p>
            <a:pPr lvl="1"/>
            <a:endParaRPr lang="en-US" dirty="0"/>
          </a:p>
          <a:p>
            <a:endParaRPr lang="en-US" dirty="0"/>
          </a:p>
        </p:txBody>
      </p:sp>
      <p:sp>
        <p:nvSpPr>
          <p:cNvPr id="5" name="TextBox 4">
            <a:extLst>
              <a:ext uri="{FF2B5EF4-FFF2-40B4-BE49-F238E27FC236}">
                <a16:creationId xmlns:a16="http://schemas.microsoft.com/office/drawing/2014/main" id="{C0B13DF9-E0A6-566F-0852-05A69E931241}"/>
              </a:ext>
            </a:extLst>
          </p:cNvPr>
          <p:cNvSpPr txBox="1"/>
          <p:nvPr/>
        </p:nvSpPr>
        <p:spPr>
          <a:xfrm>
            <a:off x="4542504" y="3052196"/>
            <a:ext cx="4889090" cy="646331"/>
          </a:xfrm>
          <a:prstGeom prst="rect">
            <a:avLst/>
          </a:prstGeom>
          <a:noFill/>
        </p:spPr>
        <p:txBody>
          <a:bodyPr wrap="square">
            <a:spAutoFit/>
          </a:bodyPr>
          <a:lstStyle/>
          <a:p>
            <a:r>
              <a:rPr lang="en-US" b="0" dirty="0">
                <a:solidFill>
                  <a:srgbClr val="AF00DB"/>
                </a:solidFill>
                <a:effectLst/>
                <a:latin typeface="Courier New" panose="02070309020205020404" pitchFamily="49" charset="0"/>
              </a:rPr>
              <a:t>for</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i</a:t>
            </a:r>
            <a:r>
              <a:rPr lang="en-US" b="0" dirty="0">
                <a:solidFill>
                  <a:srgbClr val="000000"/>
                </a:solidFill>
                <a:effectLst/>
                <a:latin typeface="Courier New" panose="02070309020205020404" pitchFamily="49" charset="0"/>
              </a:rPr>
              <a:t> </a:t>
            </a:r>
            <a:r>
              <a:rPr lang="en-US" b="0" dirty="0">
                <a:solidFill>
                  <a:srgbClr val="0000FF"/>
                </a:solidFill>
                <a:effectLst/>
                <a:latin typeface="Courier New" panose="02070309020205020404" pitchFamily="49" charset="0"/>
              </a:rPr>
              <a:t>in</a:t>
            </a:r>
            <a:r>
              <a:rPr lang="en-US" b="0" dirty="0">
                <a:solidFill>
                  <a:srgbClr val="000000"/>
                </a:solidFill>
                <a:effectLst/>
                <a:latin typeface="Courier New" panose="02070309020205020404" pitchFamily="49" charset="0"/>
              </a:rPr>
              <a:t> lst1:  </a:t>
            </a:r>
            <a:r>
              <a:rPr lang="en-US" dirty="0">
                <a:solidFill>
                  <a:srgbClr val="008000"/>
                </a:solidFill>
                <a:latin typeface="Courier New" panose="02070309020205020404" pitchFamily="49" charset="0"/>
              </a:rPr>
              <a:t>#lst1 = [20,0,4,6]</a:t>
            </a:r>
          </a:p>
          <a:p>
            <a:r>
              <a:rPr lang="en-US" b="0" dirty="0">
                <a:solidFill>
                  <a:srgbClr val="000000"/>
                </a:solidFill>
                <a:effectLst/>
                <a:latin typeface="Courier New" panose="02070309020205020404" pitchFamily="49" charset="0"/>
              </a:rPr>
              <a:t>  </a:t>
            </a:r>
            <a:r>
              <a:rPr lang="en-US" b="0" dirty="0">
                <a:solidFill>
                  <a:srgbClr val="795E26"/>
                </a:solidFill>
                <a:effectLst/>
                <a:latin typeface="Courier New" panose="02070309020205020404" pitchFamily="49" charset="0"/>
              </a:rPr>
              <a:t>print</a:t>
            </a:r>
            <a:r>
              <a:rPr lang="en-US" b="0" dirty="0">
                <a:solidFill>
                  <a:srgbClr val="000000"/>
                </a:solidFill>
                <a:effectLst/>
                <a:latin typeface="Courier New" panose="02070309020205020404" pitchFamily="49" charset="0"/>
              </a:rPr>
              <a:t>(</a:t>
            </a:r>
            <a:r>
              <a:rPr lang="en-US" b="0" dirty="0" err="1">
                <a:solidFill>
                  <a:srgbClr val="000000"/>
                </a:solidFill>
                <a:effectLst/>
                <a:latin typeface="Courier New" panose="02070309020205020404" pitchFamily="49" charset="0"/>
              </a:rPr>
              <a:t>i</a:t>
            </a:r>
            <a:r>
              <a:rPr lang="en-US" b="0" dirty="0">
                <a:solidFill>
                  <a:srgbClr val="000000"/>
                </a:solidFill>
                <a:effectLst/>
                <a:latin typeface="Courier New" panose="02070309020205020404" pitchFamily="49" charset="0"/>
              </a:rPr>
              <a:t>)</a:t>
            </a:r>
          </a:p>
        </p:txBody>
      </p:sp>
      <p:sp>
        <p:nvSpPr>
          <p:cNvPr id="9" name="TextBox 8">
            <a:extLst>
              <a:ext uri="{FF2B5EF4-FFF2-40B4-BE49-F238E27FC236}">
                <a16:creationId xmlns:a16="http://schemas.microsoft.com/office/drawing/2014/main" id="{99BF8926-75C3-3449-4CE6-430F7E607053}"/>
              </a:ext>
            </a:extLst>
          </p:cNvPr>
          <p:cNvSpPr txBox="1"/>
          <p:nvPr/>
        </p:nvSpPr>
        <p:spPr>
          <a:xfrm>
            <a:off x="5209868" y="3698527"/>
            <a:ext cx="1870587" cy="1200329"/>
          </a:xfrm>
          <a:prstGeom prst="rect">
            <a:avLst/>
          </a:prstGeom>
          <a:noFill/>
        </p:spPr>
        <p:txBody>
          <a:bodyPr wrap="square">
            <a:spAutoFit/>
          </a:bodyPr>
          <a:lstStyle/>
          <a:p>
            <a:r>
              <a:rPr lang="en-US" dirty="0">
                <a:solidFill>
                  <a:srgbClr val="000000"/>
                </a:solidFill>
                <a:latin typeface="Courier New" panose="02070309020205020404" pitchFamily="49" charset="0"/>
              </a:rPr>
              <a:t>20</a:t>
            </a:r>
          </a:p>
          <a:p>
            <a:r>
              <a:rPr lang="en-US" dirty="0">
                <a:solidFill>
                  <a:srgbClr val="000000"/>
                </a:solidFill>
                <a:latin typeface="Courier New" panose="02070309020205020404" pitchFamily="49" charset="0"/>
              </a:rPr>
              <a:t>0</a:t>
            </a:r>
          </a:p>
          <a:p>
            <a:r>
              <a:rPr lang="en-US" dirty="0">
                <a:solidFill>
                  <a:srgbClr val="000000"/>
                </a:solidFill>
                <a:latin typeface="Courier New" panose="02070309020205020404" pitchFamily="49" charset="0"/>
              </a:rPr>
              <a:t>4</a:t>
            </a:r>
          </a:p>
          <a:p>
            <a:r>
              <a:rPr lang="en-US" dirty="0">
                <a:solidFill>
                  <a:srgbClr val="000000"/>
                </a:solidFill>
                <a:latin typeface="Courier New" panose="02070309020205020404" pitchFamily="49" charset="0"/>
              </a:rPr>
              <a:t>6</a:t>
            </a:r>
          </a:p>
        </p:txBody>
      </p:sp>
      <p:sp>
        <p:nvSpPr>
          <p:cNvPr id="11" name="TextBox 10">
            <a:extLst>
              <a:ext uri="{FF2B5EF4-FFF2-40B4-BE49-F238E27FC236}">
                <a16:creationId xmlns:a16="http://schemas.microsoft.com/office/drawing/2014/main" id="{D1B4B1A5-5906-9876-BA46-8EF1C28DDBBF}"/>
              </a:ext>
            </a:extLst>
          </p:cNvPr>
          <p:cNvSpPr txBox="1"/>
          <p:nvPr/>
        </p:nvSpPr>
        <p:spPr>
          <a:xfrm>
            <a:off x="966019" y="3052196"/>
            <a:ext cx="2531807" cy="646331"/>
          </a:xfrm>
          <a:prstGeom prst="rect">
            <a:avLst/>
          </a:prstGeom>
          <a:noFill/>
        </p:spPr>
        <p:txBody>
          <a:bodyPr wrap="square">
            <a:spAutoFit/>
          </a:bodyPr>
          <a:lstStyle/>
          <a:p>
            <a:r>
              <a:rPr lang="en-US" b="0" dirty="0">
                <a:solidFill>
                  <a:srgbClr val="AF00DB"/>
                </a:solidFill>
                <a:effectLst/>
                <a:latin typeface="Courier New" panose="02070309020205020404" pitchFamily="49" charset="0"/>
              </a:rPr>
              <a:t>for</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i</a:t>
            </a:r>
            <a:r>
              <a:rPr lang="en-US" b="0" dirty="0">
                <a:solidFill>
                  <a:srgbClr val="000000"/>
                </a:solidFill>
                <a:effectLst/>
                <a:latin typeface="Courier New" panose="02070309020205020404" pitchFamily="49" charset="0"/>
              </a:rPr>
              <a:t> </a:t>
            </a:r>
            <a:r>
              <a:rPr lang="en-US" b="0" dirty="0">
                <a:solidFill>
                  <a:srgbClr val="0000FF"/>
                </a:solidFill>
                <a:effectLst/>
                <a:latin typeface="Courier New" panose="02070309020205020404" pitchFamily="49" charset="0"/>
              </a:rPr>
              <a:t>in</a:t>
            </a:r>
            <a:r>
              <a:rPr lang="en-US" b="0" dirty="0">
                <a:solidFill>
                  <a:srgbClr val="000000"/>
                </a:solidFill>
                <a:effectLst/>
                <a:latin typeface="Courier New" panose="02070309020205020404" pitchFamily="49" charset="0"/>
              </a:rPr>
              <a:t> lst1:</a:t>
            </a:r>
          </a:p>
          <a:p>
            <a:r>
              <a:rPr lang="en-US" b="0" dirty="0">
                <a:solidFill>
                  <a:srgbClr val="000000"/>
                </a:solidFill>
                <a:effectLst/>
                <a:latin typeface="Courier New" panose="02070309020205020404" pitchFamily="49" charset="0"/>
              </a:rPr>
              <a:t>  </a:t>
            </a:r>
            <a:r>
              <a:rPr lang="en-US" b="0" dirty="0">
                <a:solidFill>
                  <a:srgbClr val="795E26"/>
                </a:solidFill>
                <a:effectLst/>
                <a:latin typeface="Courier New" panose="02070309020205020404" pitchFamily="49" charset="0"/>
              </a:rPr>
              <a:t>print</a:t>
            </a:r>
            <a:r>
              <a:rPr lang="en-US" b="0" dirty="0">
                <a:solidFill>
                  <a:srgbClr val="000000"/>
                </a:solidFill>
                <a:effectLst/>
                <a:latin typeface="Courier New" panose="02070309020205020404" pitchFamily="49" charset="0"/>
              </a:rPr>
              <a:t>(i+</a:t>
            </a:r>
            <a:r>
              <a:rPr lang="en-US" b="0" dirty="0">
                <a:solidFill>
                  <a:srgbClr val="098156"/>
                </a:solidFill>
                <a:effectLst/>
                <a:latin typeface="Courier New" panose="02070309020205020404" pitchFamily="49" charset="0"/>
              </a:rPr>
              <a:t>20</a:t>
            </a:r>
            <a:r>
              <a:rPr lang="en-US" b="0" dirty="0">
                <a:solidFill>
                  <a:srgbClr val="000000"/>
                </a:solidFill>
                <a:effectLst/>
                <a:latin typeface="Courier New" panose="02070309020205020404" pitchFamily="49" charset="0"/>
              </a:rPr>
              <a:t>)</a:t>
            </a:r>
          </a:p>
        </p:txBody>
      </p:sp>
      <p:sp>
        <p:nvSpPr>
          <p:cNvPr id="15" name="TextBox 14">
            <a:extLst>
              <a:ext uri="{FF2B5EF4-FFF2-40B4-BE49-F238E27FC236}">
                <a16:creationId xmlns:a16="http://schemas.microsoft.com/office/drawing/2014/main" id="{FC822959-8FB2-C992-F8E8-D5785045CCC2}"/>
              </a:ext>
            </a:extLst>
          </p:cNvPr>
          <p:cNvSpPr txBox="1"/>
          <p:nvPr/>
        </p:nvSpPr>
        <p:spPr>
          <a:xfrm>
            <a:off x="1592827" y="3727272"/>
            <a:ext cx="1042219" cy="1200329"/>
          </a:xfrm>
          <a:prstGeom prst="rect">
            <a:avLst/>
          </a:prstGeom>
          <a:noFill/>
        </p:spPr>
        <p:txBody>
          <a:bodyPr wrap="square">
            <a:spAutoFit/>
          </a:bodyPr>
          <a:lstStyle/>
          <a:p>
            <a:r>
              <a:rPr lang="en-US" dirty="0">
                <a:solidFill>
                  <a:srgbClr val="000000"/>
                </a:solidFill>
                <a:latin typeface="Courier New" panose="02070309020205020404" pitchFamily="49" charset="0"/>
              </a:rPr>
              <a:t>40</a:t>
            </a:r>
          </a:p>
          <a:p>
            <a:r>
              <a:rPr lang="en-US" dirty="0">
                <a:solidFill>
                  <a:srgbClr val="000000"/>
                </a:solidFill>
                <a:latin typeface="Courier New" panose="02070309020205020404" pitchFamily="49" charset="0"/>
              </a:rPr>
              <a:t>20</a:t>
            </a:r>
          </a:p>
          <a:p>
            <a:r>
              <a:rPr lang="en-US" dirty="0">
                <a:solidFill>
                  <a:srgbClr val="000000"/>
                </a:solidFill>
                <a:latin typeface="Courier New" panose="02070309020205020404" pitchFamily="49" charset="0"/>
              </a:rPr>
              <a:t>24</a:t>
            </a:r>
          </a:p>
          <a:p>
            <a:r>
              <a:rPr lang="en-US" dirty="0">
                <a:solidFill>
                  <a:srgbClr val="000000"/>
                </a:solidFill>
                <a:latin typeface="Courier New" panose="02070309020205020404" pitchFamily="49" charset="0"/>
              </a:rPr>
              <a:t>26</a:t>
            </a:r>
          </a:p>
        </p:txBody>
      </p:sp>
    </p:spTree>
    <p:extLst>
      <p:ext uri="{BB962C8B-B14F-4D97-AF65-F5344CB8AC3E}">
        <p14:creationId xmlns:p14="http://schemas.microsoft.com/office/powerpoint/2010/main" val="24703341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1167</TotalTime>
  <Words>1811</Words>
  <Application>Microsoft Office PowerPoint</Application>
  <PresentationFormat>Widescreen</PresentationFormat>
  <Paragraphs>271</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Courier New</vt:lpstr>
      <vt:lpstr>Söhne</vt:lpstr>
      <vt:lpstr>Söhne Mono</vt:lpstr>
      <vt:lpstr>Trebuchet MS</vt:lpstr>
      <vt:lpstr>Wingdings 3</vt:lpstr>
      <vt:lpstr>Facet</vt:lpstr>
      <vt:lpstr>Flow-Control Statements</vt:lpstr>
      <vt:lpstr>Outline</vt:lpstr>
      <vt:lpstr>If statement </vt:lpstr>
      <vt:lpstr>If-else</vt:lpstr>
      <vt:lpstr>If-else-if ladder</vt:lpstr>
      <vt:lpstr>Loops in Python</vt:lpstr>
      <vt:lpstr>for loop</vt:lpstr>
      <vt:lpstr>Lists</vt:lpstr>
      <vt:lpstr>Loop over a list</vt:lpstr>
      <vt:lpstr>range()</vt:lpstr>
      <vt:lpstr>Cont.</vt:lpstr>
      <vt:lpstr>While loop</vt:lpstr>
      <vt:lpstr>Example</vt:lpstr>
      <vt:lpstr>While-else</vt:lpstr>
      <vt:lpstr>Cont.</vt:lpstr>
      <vt:lpstr>Jump statements </vt:lpstr>
      <vt:lpstr>Break</vt:lpstr>
      <vt:lpstr>Continue</vt:lpstr>
      <vt:lpstr>Pass</vt:lpstr>
      <vt:lpstr>Nested loops</vt:lpstr>
      <vt:lpstr>Example</vt:lpstr>
      <vt:lpstr>Exercise </vt:lpstr>
      <vt:lpstr>Student scores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Statements</dc:title>
  <dc:creator>Ahmad Al Tarawneh</dc:creator>
  <cp:lastModifiedBy>Dr.ahmad salem altarawneh</cp:lastModifiedBy>
  <cp:revision>26</cp:revision>
  <dcterms:created xsi:type="dcterms:W3CDTF">2023-10-13T17:52:32Z</dcterms:created>
  <dcterms:modified xsi:type="dcterms:W3CDTF">2025-03-13T07:13:51Z</dcterms:modified>
</cp:coreProperties>
</file>