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00" r:id="rId12"/>
    <p:sldId id="265" r:id="rId13"/>
    <p:sldId id="266" r:id="rId14"/>
    <p:sldId id="267" r:id="rId15"/>
    <p:sldId id="270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98" r:id="rId36"/>
    <p:sldId id="299" r:id="rId37"/>
    <p:sldId id="288" r:id="rId38"/>
    <p:sldId id="289" r:id="rId39"/>
    <p:sldId id="291" r:id="rId40"/>
    <p:sldId id="292" r:id="rId41"/>
    <p:sldId id="293" r:id="rId42"/>
    <p:sldId id="295" r:id="rId43"/>
    <p:sldId id="296" r:id="rId44"/>
    <p:sldId id="294" r:id="rId45"/>
    <p:sldId id="297" r:id="rId46"/>
    <p:sldId id="29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0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3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3598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35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331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09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8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59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B556-113A-6CAF-081D-208275692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2622C-1AC5-F13A-FD58-E5636CC5C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3541A-FC5F-42D4-A0BD-E58AD466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8CE6-E29B-B149-3B9B-37395F2C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97328-4AA6-468C-8A88-A4DF300A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97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B08C8-1CF2-E79D-50BE-72DFF6BD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65106-8014-F43C-5623-E343CA56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58552-3A05-A413-4681-BD47C890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C2DEE-BA4A-6B23-33DB-0912C5B8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70BC-60CF-0B26-939C-7015E66C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74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E9E-304C-2251-7FC6-4019877F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EDB3F-293B-78B7-4B9E-3CD561A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C00C9-A9AD-FE6D-6F08-37290E2E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1D811-BA88-FB71-6C6B-001DB48D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81150-46D3-3181-415F-E25B043C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4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10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F784-E65A-E20D-5C6B-B2358B82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07D3-15BF-3A97-1DB7-7ECFA52F8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09069-1CC1-610E-2ECC-4153B7639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4026-BB7C-D1F9-97F2-91379366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584FE-45C4-BE27-D1C0-842AB92D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8CF10-5F03-F0C3-A03E-5A9152B3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7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1B21-3553-4422-3789-54A8B4B6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84432-E26F-1C55-FB2C-2ABD59C30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5058C-FE5F-4D11-1115-646F85ADC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3A3F6-A572-3E1E-0302-63B323A63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1AE8C-89AD-67D6-1F26-7C11DCF9A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164D6-552E-D575-C37B-3188E8E7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87DE3-82EE-B8EA-40DD-64E3B436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53A0F-6B53-965A-CCF5-B79307D5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63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19F8-A882-C5E4-6E42-8EBE0441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6B33D-CE16-1D63-E3C0-37DB3A32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326AC-140B-07C2-DADF-8B1E7A84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479C8-62EE-D3E7-9472-377AF826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96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1B215-9778-2326-4DC2-2ECA341F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04AAB-C715-3AB4-FFBC-47BE02A4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A5D0F-89D5-B7B5-7A63-729E1A88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19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A3A8-B124-4676-5BA8-E86E77B9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28E49-599B-4176-78E9-CB034A0FC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3FF20-9E3D-1295-A996-85B0E0926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1F3D5-69FE-C3F9-DFFD-A6445074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7E0E4-B035-C227-3406-C49A0A9E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D510-4E4B-91FA-7BCC-98EA4AFB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20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6997-CE53-B957-FD1B-40B54356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65FE6-8832-0662-4C66-77CA9FBA1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4474C-02F4-9434-7E1A-CA843D1C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DB528-8050-E715-FD99-E4C67FB7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FBB0-AB38-2524-6396-8B1795650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A7F57-D02C-5F86-E82A-0B2D410F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85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7D6E-F8CA-EBF6-659F-EAB7C04D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591DF-67D4-8C2D-F478-A845CAEE4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53F3D-9284-B947-06BF-6409C6A5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C8FD3-7953-9663-E4E8-69EBB78C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25BE-B548-4E9E-5DD2-0A7B7D68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D8025-90B9-428C-2C09-1A8E43046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10659-50DB-D4CF-1B4D-6AE2A0417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1BBC-DFDE-69A6-CE65-BDED406B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79A6-3A1C-EDBC-BACA-874EA540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1AAD-BFC2-B2D8-2D80-0BCFFB6C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2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9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4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6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8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46231-C739-9BD5-69CA-1709ED39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8FA6E-5DF6-51A3-479B-D4286B034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7BCA-0186-C035-0814-8B16E66B5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25B5-7E0F-4441-82F5-E6751A72B35D}" type="datetimeFigureOut">
              <a:rPr lang="en-US" smtClean="0"/>
              <a:t>28/11/2024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5200-91C5-C799-7FAC-BF7735917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73DE-FC41-AA60-EAF8-CECEB0078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47F4-D189-4B06-8BC7-2F292A353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CBC1-F9C8-5AAC-7D6A-76DABDD19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D11B-AF6B-0A98-57B4-CF347099D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Ahmad </a:t>
            </a:r>
            <a:r>
              <a:rPr lang="en-US" dirty="0" err="1"/>
              <a:t>Altarawneh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9F10-C7B8-5515-E7EA-49005583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918"/>
            <a:ext cx="8596668" cy="773720"/>
          </a:xfrm>
        </p:spPr>
        <p:txBody>
          <a:bodyPr/>
          <a:lstStyle/>
          <a:p>
            <a:r>
              <a:rPr lang="en-US" dirty="0"/>
              <a:t>More slicing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D18B3-7053-9C23-7286-E59A5FC57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9302"/>
            <a:ext cx="8596668" cy="4952840"/>
          </a:xfrm>
        </p:spPr>
        <p:txBody>
          <a:bodyPr>
            <a:normAutofit/>
          </a:bodyPr>
          <a:lstStyle/>
          <a:p>
            <a:r>
              <a:rPr lang="en-US" dirty="0"/>
              <a:t>Slicing with Step: </a:t>
            </a:r>
            <a:r>
              <a:rPr lang="en-US" b="1" dirty="0" err="1"/>
              <a:t>lst</a:t>
            </a:r>
            <a:r>
              <a:rPr lang="en-US" b="1" dirty="0"/>
              <a:t>[</a:t>
            </a:r>
            <a:r>
              <a:rPr lang="en-US" b="1" dirty="0" err="1"/>
              <a:t>start:stop:step</a:t>
            </a:r>
            <a:r>
              <a:rPr lang="en-US" b="1" dirty="0"/>
              <a:t>]</a:t>
            </a:r>
          </a:p>
          <a:p>
            <a:endParaRPr lang="en-US" dirty="0"/>
          </a:p>
          <a:p>
            <a:r>
              <a:rPr lang="en-US" dirty="0"/>
              <a:t>Slicing omitting start: </a:t>
            </a:r>
            <a:r>
              <a:rPr lang="en-US" b="1" dirty="0" err="1"/>
              <a:t>lst</a:t>
            </a:r>
            <a:r>
              <a:rPr lang="en-US" b="1" dirty="0"/>
              <a:t>[:end]</a:t>
            </a:r>
          </a:p>
          <a:p>
            <a:endParaRPr lang="en-US" b="1" dirty="0"/>
          </a:p>
          <a:p>
            <a:r>
              <a:rPr lang="en-US" dirty="0"/>
              <a:t>Slicing omitting end: </a:t>
            </a:r>
            <a:r>
              <a:rPr lang="en-US" b="1" dirty="0" err="1"/>
              <a:t>lst</a:t>
            </a:r>
            <a:r>
              <a:rPr lang="en-US" b="1" dirty="0"/>
              <a:t>[start:]</a:t>
            </a:r>
          </a:p>
          <a:p>
            <a:endParaRPr lang="en-US" dirty="0"/>
          </a:p>
          <a:p>
            <a:r>
              <a:rPr lang="en-US" dirty="0"/>
              <a:t>Slicing omitting start and end: </a:t>
            </a:r>
            <a:r>
              <a:rPr lang="en-US" dirty="0" err="1"/>
              <a:t>lst</a:t>
            </a:r>
            <a:r>
              <a:rPr lang="en-US" dirty="0"/>
              <a:t>[::step]</a:t>
            </a:r>
          </a:p>
          <a:p>
            <a:endParaRPr lang="en-US" dirty="0"/>
          </a:p>
          <a:p>
            <a:r>
              <a:rPr lang="en-US" dirty="0"/>
              <a:t>Slicing with step: </a:t>
            </a:r>
            <a:r>
              <a:rPr lang="en-US" b="1" dirty="0" err="1"/>
              <a:t>lst</a:t>
            </a:r>
            <a:r>
              <a:rPr lang="en-US" b="1" dirty="0"/>
              <a:t>[::-step]</a:t>
            </a:r>
          </a:p>
          <a:p>
            <a:endParaRPr lang="en-US" b="1" dirty="0"/>
          </a:p>
          <a:p>
            <a:r>
              <a:rPr lang="en-US" b="1" dirty="0"/>
              <a:t>Slicing with negative indices</a:t>
            </a:r>
            <a:r>
              <a:rPr lang="en-US" dirty="0"/>
              <a:t>: </a:t>
            </a:r>
            <a:r>
              <a:rPr lang="en-US" b="1" dirty="0" err="1">
                <a:solidFill>
                  <a:srgbClr val="00B050"/>
                </a:solidFill>
              </a:rPr>
              <a:t>lst</a:t>
            </a:r>
            <a:r>
              <a:rPr lang="en-US" b="1" dirty="0">
                <a:solidFill>
                  <a:srgbClr val="00B050"/>
                </a:solidFill>
              </a:rPr>
              <a:t>[-4:-2]        Output: [6, 7]</a:t>
            </a:r>
            <a:endParaRPr lang="en-US" b="1" dirty="0"/>
          </a:p>
          <a:p>
            <a:pPr lvl="1"/>
            <a:r>
              <a:rPr lang="en-US" b="1" dirty="0"/>
              <a:t>Negative indices means starting from the end of the list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DE1DC6-9CED-5643-9F7D-CE60355705F1}"/>
              </a:ext>
            </a:extLst>
          </p:cNvPr>
          <p:cNvSpPr txBox="1"/>
          <p:nvPr/>
        </p:nvSpPr>
        <p:spPr>
          <a:xfrm>
            <a:off x="2273710" y="174370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lst</a:t>
            </a:r>
            <a:r>
              <a:rPr lang="en-US" b="1" dirty="0">
                <a:solidFill>
                  <a:srgbClr val="00B050"/>
                </a:solidFill>
              </a:rPr>
              <a:t>[2:8:2]                Output: [2, 4, 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8BF91-8F99-0C99-6B36-307358EA030C}"/>
              </a:ext>
            </a:extLst>
          </p:cNvPr>
          <p:cNvSpPr txBox="1"/>
          <p:nvPr/>
        </p:nvSpPr>
        <p:spPr>
          <a:xfrm>
            <a:off x="3256935" y="908304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lst = [0, 1, 2, 3, 4, 5, 6, 7, 8, 9]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05956-D3F6-D8FB-4B8A-B50C6482E123}"/>
              </a:ext>
            </a:extLst>
          </p:cNvPr>
          <p:cNvSpPr txBox="1"/>
          <p:nvPr/>
        </p:nvSpPr>
        <p:spPr>
          <a:xfrm>
            <a:off x="2273710" y="4965944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lst</a:t>
            </a:r>
            <a:r>
              <a:rPr lang="en-US" b="1" dirty="0">
                <a:solidFill>
                  <a:srgbClr val="00B050"/>
                </a:solidFill>
              </a:rPr>
              <a:t>[::-2]                Output: [9, 7, 5, 3,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ACB44-461E-DAE3-A460-A489A9EBF310}"/>
              </a:ext>
            </a:extLst>
          </p:cNvPr>
          <p:cNvSpPr txBox="1"/>
          <p:nvPr/>
        </p:nvSpPr>
        <p:spPr>
          <a:xfrm>
            <a:off x="2273710" y="2481101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lst</a:t>
            </a:r>
            <a:r>
              <a:rPr lang="en-US" b="1" dirty="0">
                <a:solidFill>
                  <a:srgbClr val="00B050"/>
                </a:solidFill>
              </a:rPr>
              <a:t>[:2]                     Output: [0, 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1B99CF-B985-2A62-14E2-0E742D1E4E35}"/>
              </a:ext>
            </a:extLst>
          </p:cNvPr>
          <p:cNvSpPr txBox="1"/>
          <p:nvPr/>
        </p:nvSpPr>
        <p:spPr>
          <a:xfrm>
            <a:off x="2273710" y="3311431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lst</a:t>
            </a:r>
            <a:r>
              <a:rPr lang="en-US" b="1" dirty="0">
                <a:solidFill>
                  <a:srgbClr val="00B050"/>
                </a:solidFill>
              </a:rPr>
              <a:t>[5:]                     Output: [</a:t>
            </a:r>
            <a:r>
              <a:rPr lang="sv-SE" b="1" dirty="0">
                <a:solidFill>
                  <a:srgbClr val="00B050"/>
                </a:solidFill>
              </a:rPr>
              <a:t>5, 6, 7, 8, 9</a:t>
            </a:r>
            <a:r>
              <a:rPr lang="en-US" b="1" dirty="0">
                <a:solidFill>
                  <a:srgbClr val="00B050"/>
                </a:solidFill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3F8F4-EF67-BAC3-A844-CCA36121EF0A}"/>
              </a:ext>
            </a:extLst>
          </p:cNvPr>
          <p:cNvSpPr txBox="1"/>
          <p:nvPr/>
        </p:nvSpPr>
        <p:spPr>
          <a:xfrm>
            <a:off x="2273710" y="404394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B050"/>
                </a:solidFill>
              </a:rPr>
              <a:t>lst</a:t>
            </a:r>
            <a:r>
              <a:rPr lang="en-US" b="1" dirty="0">
                <a:solidFill>
                  <a:srgbClr val="00B050"/>
                </a:solidFill>
              </a:rPr>
              <a:t>[::2]                    Output: [</a:t>
            </a:r>
            <a:r>
              <a:rPr lang="sv-SE" b="1" dirty="0">
                <a:solidFill>
                  <a:srgbClr val="00B050"/>
                </a:solidFill>
              </a:rPr>
              <a:t>0, 2, 4, 6, 8</a:t>
            </a:r>
            <a:r>
              <a:rPr lang="en-US" b="1" dirty="0">
                <a:solidFill>
                  <a:srgbClr val="00B050"/>
                </a:solidFill>
              </a:rPr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04177C-EB03-32C0-E9F2-6CF5BB582CC8}"/>
              </a:ext>
            </a:extLst>
          </p:cNvPr>
          <p:cNvSpPr txBox="1"/>
          <p:nvPr/>
        </p:nvSpPr>
        <p:spPr>
          <a:xfrm>
            <a:off x="7760109" y="2104289"/>
            <a:ext cx="17476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lst</a:t>
            </a:r>
            <a:r>
              <a:rPr lang="en-US" b="1" dirty="0"/>
              <a:t>[::-1]</a:t>
            </a:r>
          </a:p>
          <a:p>
            <a:r>
              <a:rPr lang="en-US" b="1" dirty="0"/>
              <a:t>This syntax means omitting the start and end with a negative step</a:t>
            </a:r>
          </a:p>
          <a:p>
            <a:r>
              <a:rPr lang="en-US" b="1" dirty="0">
                <a:solidFill>
                  <a:srgbClr val="FF0000"/>
                </a:solidFill>
              </a:rPr>
              <a:t>REVERSES THE LIST</a:t>
            </a:r>
          </a:p>
        </p:txBody>
      </p:sp>
    </p:spTree>
    <p:extLst>
      <p:ext uri="{BB962C8B-B14F-4D97-AF65-F5344CB8AC3E}">
        <p14:creationId xmlns:p14="http://schemas.microsoft.com/office/powerpoint/2010/main" val="142008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DB35-97A9-936E-0EBA-56EF7588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with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2516-18AF-17D0-0D0F-8C383796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lists can be concatenated together using the +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list can be repeated using the * operator</a:t>
            </a:r>
          </a:p>
          <a:p>
            <a:pPr lvl="1"/>
            <a:r>
              <a:rPr lang="en-US" dirty="0"/>
              <a:t>Useful when creating uniform list (e.g., list of zeros or ones)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688E8-425F-3DED-4C09-64C76DB4A1DA}"/>
              </a:ext>
            </a:extLst>
          </p:cNvPr>
          <p:cNvSpPr txBox="1"/>
          <p:nvPr/>
        </p:nvSpPr>
        <p:spPr>
          <a:xfrm>
            <a:off x="2634100" y="261091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=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lst2 = 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(lst1 + lst2)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089DD-95A3-85E9-B6B6-5FCEA5070E5D}"/>
              </a:ext>
            </a:extLst>
          </p:cNvPr>
          <p:cNvSpPr txBox="1"/>
          <p:nvPr/>
        </p:nvSpPr>
        <p:spPr>
          <a:xfrm>
            <a:off x="6665326" y="2610916"/>
            <a:ext cx="3157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= [</a:t>
            </a:r>
            <a:r>
              <a:rPr lang="sv-SE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lst2 = [</a:t>
            </a:r>
            <a:r>
              <a:rPr lang="sv-SE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b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+= lst2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0D5F49-B6A0-A197-7AA8-A5DA9D1E5F49}"/>
              </a:ext>
            </a:extLst>
          </p:cNvPr>
          <p:cNvCxnSpPr/>
          <p:nvPr/>
        </p:nvCxnSpPr>
        <p:spPr>
          <a:xfrm flipH="1">
            <a:off x="1288028" y="3687096"/>
            <a:ext cx="9183329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CDAE91-DE55-7DDC-49AF-57074A44A77F}"/>
              </a:ext>
            </a:extLst>
          </p:cNvPr>
          <p:cNvSpPr txBox="1"/>
          <p:nvPr/>
        </p:nvSpPr>
        <p:spPr>
          <a:xfrm>
            <a:off x="3726426" y="49766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= [</a:t>
            </a:r>
            <a:r>
              <a:rPr lang="sv-SE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]*</a:t>
            </a:r>
            <a:r>
              <a:rPr lang="sv-SE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endParaRPr lang="sv-SE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lst2 = [</a:t>
            </a:r>
            <a:r>
              <a:rPr lang="sv-SE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]*</a:t>
            </a:r>
            <a:r>
              <a:rPr lang="sv-SE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endParaRPr lang="sv-SE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sv-SE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B364-ACED-7E9D-3121-C50A2D6A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31B8-B06F-AE02-2AB1-131F7ACFE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append(</a:t>
            </a:r>
            <a:r>
              <a:rPr lang="en-US" b="1" dirty="0"/>
              <a:t>element</a:t>
            </a:r>
            <a:r>
              <a:rPr lang="en-US" dirty="0"/>
              <a:t>): Adds an element to the end.</a:t>
            </a:r>
          </a:p>
          <a:p>
            <a:r>
              <a:rPr lang="en-US" dirty="0"/>
              <a:t>extend(</a:t>
            </a:r>
            <a:r>
              <a:rPr lang="en-US" b="1" dirty="0"/>
              <a:t>list</a:t>
            </a:r>
            <a:r>
              <a:rPr lang="en-US" dirty="0"/>
              <a:t>): Adds multiple elements.</a:t>
            </a:r>
          </a:p>
          <a:p>
            <a:r>
              <a:rPr lang="en-US" dirty="0"/>
              <a:t>insert(</a:t>
            </a:r>
            <a:r>
              <a:rPr lang="en-US" b="1" dirty="0"/>
              <a:t>index</a:t>
            </a:r>
            <a:r>
              <a:rPr lang="en-US" dirty="0"/>
              <a:t>, </a:t>
            </a:r>
            <a:r>
              <a:rPr lang="en-US" b="1" dirty="0"/>
              <a:t>element</a:t>
            </a:r>
            <a:r>
              <a:rPr lang="en-US" dirty="0"/>
              <a:t>): Inserts an element at a specific position.</a:t>
            </a:r>
          </a:p>
          <a:p>
            <a:r>
              <a:rPr lang="en-US" dirty="0"/>
              <a:t>remove(</a:t>
            </a:r>
            <a:r>
              <a:rPr lang="en-US" b="1" dirty="0"/>
              <a:t>element</a:t>
            </a:r>
            <a:r>
              <a:rPr lang="en-US" dirty="0"/>
              <a:t>): Removes a specific element.</a:t>
            </a:r>
          </a:p>
          <a:p>
            <a:r>
              <a:rPr lang="en-US" dirty="0"/>
              <a:t>pop(</a:t>
            </a:r>
            <a:r>
              <a:rPr lang="en-US" b="1" dirty="0"/>
              <a:t>index</a:t>
            </a:r>
            <a:r>
              <a:rPr lang="en-US" dirty="0"/>
              <a:t>): Removes and return an element at a specific index.</a:t>
            </a:r>
          </a:p>
          <a:p>
            <a:r>
              <a:rPr lang="en-US" dirty="0"/>
              <a:t>index(</a:t>
            </a:r>
            <a:r>
              <a:rPr lang="en-US" b="1" dirty="0"/>
              <a:t>element</a:t>
            </a:r>
            <a:r>
              <a:rPr lang="en-US" dirty="0"/>
              <a:t>): Finds the index of an element.</a:t>
            </a:r>
          </a:p>
          <a:p>
            <a:r>
              <a:rPr lang="en-US" dirty="0"/>
              <a:t>count(</a:t>
            </a:r>
            <a:r>
              <a:rPr lang="en-US" b="1" dirty="0"/>
              <a:t>element</a:t>
            </a:r>
            <a:r>
              <a:rPr lang="en-US" dirty="0"/>
              <a:t>): Counts occurrences of an element.</a:t>
            </a:r>
          </a:p>
          <a:p>
            <a:r>
              <a:rPr lang="en-US" dirty="0"/>
              <a:t>sort(): Sorts the list.</a:t>
            </a:r>
          </a:p>
          <a:p>
            <a:r>
              <a:rPr lang="en-US" dirty="0"/>
              <a:t>reverse(): Reverses the list.</a:t>
            </a:r>
          </a:p>
          <a:p>
            <a:r>
              <a:rPr lang="en-US" dirty="0"/>
              <a:t>copy(): Returns a shallow copy of the list.</a:t>
            </a:r>
          </a:p>
        </p:txBody>
      </p:sp>
    </p:spTree>
    <p:extLst>
      <p:ext uri="{BB962C8B-B14F-4D97-AF65-F5344CB8AC3E}">
        <p14:creationId xmlns:p14="http://schemas.microsoft.com/office/powerpoint/2010/main" val="107724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FC8C-5593-EA11-2CFA-77BB7A8D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8BC71-9B62-5CB9-A796-C994D5F899EA}"/>
              </a:ext>
            </a:extLst>
          </p:cNvPr>
          <p:cNvSpPr txBox="1"/>
          <p:nvPr/>
        </p:nvSpPr>
        <p:spPr>
          <a:xfrm>
            <a:off x="3834581" y="1321356"/>
            <a:ext cx="3077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959E1-6E5E-18C5-F3D3-E7219ADDAAF9}"/>
              </a:ext>
            </a:extLst>
          </p:cNvPr>
          <p:cNvSpPr txBox="1"/>
          <p:nvPr/>
        </p:nvSpPr>
        <p:spPr>
          <a:xfrm>
            <a:off x="973610" y="2016330"/>
            <a:ext cx="3214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lst.append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00D02-CFCA-F986-A3B7-F7C8AE7C2CC1}"/>
              </a:ext>
            </a:extLst>
          </p:cNvPr>
          <p:cNvSpPr txBox="1"/>
          <p:nvPr/>
        </p:nvSpPr>
        <p:spPr>
          <a:xfrm>
            <a:off x="5516112" y="2016330"/>
            <a:ext cx="4139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[4, 3, 8, 4, 33, 10]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284B9-CCA4-2495-A607-EBF9066313F5}"/>
              </a:ext>
            </a:extLst>
          </p:cNvPr>
          <p:cNvSpPr txBox="1"/>
          <p:nvPr/>
        </p:nvSpPr>
        <p:spPr>
          <a:xfrm>
            <a:off x="973610" y="2526627"/>
            <a:ext cx="35688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lst.extend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62D02-DA63-0B88-396B-6419A378A503}"/>
              </a:ext>
            </a:extLst>
          </p:cNvPr>
          <p:cNvSpPr txBox="1"/>
          <p:nvPr/>
        </p:nvSpPr>
        <p:spPr>
          <a:xfrm>
            <a:off x="5507576" y="2542533"/>
            <a:ext cx="459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[4, 3, 8, 4, 33, 20, 30, 40]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E8AD0-DB1B-58A0-9B5C-354265AD1809}"/>
              </a:ext>
            </a:extLst>
          </p:cNvPr>
          <p:cNvSpPr txBox="1"/>
          <p:nvPr/>
        </p:nvSpPr>
        <p:spPr>
          <a:xfrm>
            <a:off x="973609" y="3048293"/>
            <a:ext cx="332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lst.insert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3BC5E-F1FC-0FD6-365C-0E86326BD658}"/>
              </a:ext>
            </a:extLst>
          </p:cNvPr>
          <p:cNvSpPr txBox="1"/>
          <p:nvPr/>
        </p:nvSpPr>
        <p:spPr>
          <a:xfrm>
            <a:off x="5507576" y="3055140"/>
            <a:ext cx="4444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[4, 80, 3, 8, 4, 33]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A9999-57CC-D7A3-4CBB-1A8113A4946E}"/>
              </a:ext>
            </a:extLst>
          </p:cNvPr>
          <p:cNvSpPr txBox="1"/>
          <p:nvPr/>
        </p:nvSpPr>
        <p:spPr>
          <a:xfrm>
            <a:off x="973609" y="3514268"/>
            <a:ext cx="307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lst.remove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301063-C952-9111-B3F8-D1653D22EDD5}"/>
              </a:ext>
            </a:extLst>
          </p:cNvPr>
          <p:cNvSpPr txBox="1"/>
          <p:nvPr/>
        </p:nvSpPr>
        <p:spPr>
          <a:xfrm>
            <a:off x="5491584" y="3529353"/>
            <a:ext cx="3453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[3, 8, 4, 33]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F1B497-B796-2167-7EBE-FBAF2800B1F9}"/>
              </a:ext>
            </a:extLst>
          </p:cNvPr>
          <p:cNvSpPr txBox="1"/>
          <p:nvPr/>
        </p:nvSpPr>
        <p:spPr>
          <a:xfrm>
            <a:off x="973609" y="3973396"/>
            <a:ext cx="294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lst.pop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9E3F12-7237-A3BE-D1CD-2FBB6A55A56E}"/>
              </a:ext>
            </a:extLst>
          </p:cNvPr>
          <p:cNvSpPr txBox="1"/>
          <p:nvPr/>
        </p:nvSpPr>
        <p:spPr>
          <a:xfrm>
            <a:off x="5507576" y="4077413"/>
            <a:ext cx="2760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[4, 3, 4, 33]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357EBF-9E67-CAE4-17FD-731558A8C60B}"/>
              </a:ext>
            </a:extLst>
          </p:cNvPr>
          <p:cNvSpPr txBox="1"/>
          <p:nvPr/>
        </p:nvSpPr>
        <p:spPr>
          <a:xfrm>
            <a:off x="973609" y="4446745"/>
            <a:ext cx="3075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lst.index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C1C479-7FB0-8440-0A1E-696EE5A34C0B}"/>
              </a:ext>
            </a:extLst>
          </p:cNvPr>
          <p:cNvSpPr txBox="1"/>
          <p:nvPr/>
        </p:nvSpPr>
        <p:spPr>
          <a:xfrm>
            <a:off x="5535897" y="4530727"/>
            <a:ext cx="1474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BD8557-1338-A485-3668-158AC5E8225F}"/>
              </a:ext>
            </a:extLst>
          </p:cNvPr>
          <p:cNvSpPr txBox="1"/>
          <p:nvPr/>
        </p:nvSpPr>
        <p:spPr>
          <a:xfrm>
            <a:off x="1002323" y="4851821"/>
            <a:ext cx="2625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lst.count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DD1203-4DB1-530F-AD6A-27CC1738B908}"/>
              </a:ext>
            </a:extLst>
          </p:cNvPr>
          <p:cNvSpPr txBox="1"/>
          <p:nvPr/>
        </p:nvSpPr>
        <p:spPr>
          <a:xfrm>
            <a:off x="5535897" y="4851821"/>
            <a:ext cx="1474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F9C526-3F15-06B3-53C5-06F537EA3E60}"/>
              </a:ext>
            </a:extLst>
          </p:cNvPr>
          <p:cNvSpPr txBox="1"/>
          <p:nvPr/>
        </p:nvSpPr>
        <p:spPr>
          <a:xfrm>
            <a:off x="1002323" y="5346920"/>
            <a:ext cx="2694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lst.sort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CCF04B-9AB3-8F1C-747C-55DC7FDA1B06}"/>
              </a:ext>
            </a:extLst>
          </p:cNvPr>
          <p:cNvSpPr txBox="1"/>
          <p:nvPr/>
        </p:nvSpPr>
        <p:spPr>
          <a:xfrm>
            <a:off x="5491584" y="5357581"/>
            <a:ext cx="4591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[3, 4, 4, 8, 33]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27209B-EBB8-4791-7420-B1CF8EB55B39}"/>
              </a:ext>
            </a:extLst>
          </p:cNvPr>
          <p:cNvSpPr txBox="1"/>
          <p:nvPr/>
        </p:nvSpPr>
        <p:spPr>
          <a:xfrm>
            <a:off x="5491584" y="577996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[33, 4, 8, 3, 4]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50F18C-DC9B-4ABA-8242-D1A85D8D2672}"/>
              </a:ext>
            </a:extLst>
          </p:cNvPr>
          <p:cNvSpPr txBox="1"/>
          <p:nvPr/>
        </p:nvSpPr>
        <p:spPr>
          <a:xfrm>
            <a:off x="1002323" y="5762657"/>
            <a:ext cx="2625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lst.reverse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24862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7870-19D2-3B27-41A8-5460ED45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BBAD6-B98F-CCC2-EA12-AF0AEF23D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entities can store any objects, including other lists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can traverse a list of lists using nested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BDD7E-2C52-8D57-E08E-9A49FB93678A}"/>
              </a:ext>
            </a:extLst>
          </p:cNvPr>
          <p:cNvSpPr txBox="1"/>
          <p:nvPr/>
        </p:nvSpPr>
        <p:spPr>
          <a:xfrm>
            <a:off x="3048000" y="26175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E5EE5-9047-F54B-0360-929A63738233}"/>
              </a:ext>
            </a:extLst>
          </p:cNvPr>
          <p:cNvSpPr txBox="1"/>
          <p:nvPr/>
        </p:nvSpPr>
        <p:spPr>
          <a:xfrm>
            <a:off x="993059" y="4501557"/>
            <a:ext cx="304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item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(item)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8E23F-01B6-A3C2-B5E4-D537D24D1B87}"/>
              </a:ext>
            </a:extLst>
          </p:cNvPr>
          <p:cNvSpPr txBox="1"/>
          <p:nvPr/>
        </p:nvSpPr>
        <p:spPr>
          <a:xfrm>
            <a:off x="4041059" y="4501557"/>
            <a:ext cx="54274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][j])</a:t>
            </a:r>
          </a:p>
        </p:txBody>
      </p:sp>
    </p:spTree>
    <p:extLst>
      <p:ext uri="{BB962C8B-B14F-4D97-AF65-F5344CB8AC3E}">
        <p14:creationId xmlns:p14="http://schemas.microsoft.com/office/powerpoint/2010/main" val="2264173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5AC1-7B91-9C1B-04FB-FA7392B3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copy vs deep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55AC-6AE4-2DB5-96D4-AE8AB825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A </a:t>
            </a:r>
            <a:r>
              <a:rPr lang="en-US" sz="2000" b="1" i="0" dirty="0">
                <a:effectLst/>
                <a:latin typeface="Söhne"/>
              </a:rPr>
              <a:t>shallow copy</a:t>
            </a:r>
            <a:r>
              <a:rPr lang="en-US" sz="2000" b="0" i="0" dirty="0">
                <a:effectLst/>
                <a:latin typeface="Söhne"/>
              </a:rPr>
              <a:t> creates a new object but does not create copies of the objects contained within it. </a:t>
            </a:r>
          </a:p>
          <a:p>
            <a:endParaRPr lang="en-US" sz="2000" dirty="0">
              <a:latin typeface="Söhne"/>
            </a:endParaRPr>
          </a:p>
          <a:p>
            <a:r>
              <a:rPr lang="en-US" sz="2000" b="0" i="0" dirty="0">
                <a:effectLst/>
                <a:latin typeface="Söhne"/>
              </a:rPr>
              <a:t>A </a:t>
            </a:r>
            <a:r>
              <a:rPr lang="en-US" sz="2000" b="1" i="0" dirty="0">
                <a:effectLst/>
                <a:latin typeface="Söhne"/>
              </a:rPr>
              <a:t>deep copy</a:t>
            </a:r>
            <a:r>
              <a:rPr lang="en-US" sz="2000" b="0" i="0" dirty="0">
                <a:effectLst/>
                <a:latin typeface="Söhne"/>
              </a:rPr>
              <a:t> creates a new object and then, recursively, inserts </a:t>
            </a:r>
            <a:r>
              <a:rPr lang="en-US" sz="2000" b="1" i="0" dirty="0">
                <a:effectLst/>
                <a:latin typeface="Söhne"/>
              </a:rPr>
              <a:t>copies</a:t>
            </a:r>
            <a:r>
              <a:rPr lang="en-US" sz="2000" b="0" i="0" dirty="0">
                <a:effectLst/>
                <a:latin typeface="Söhne"/>
              </a:rPr>
              <a:t> of all objects found in the original. </a:t>
            </a:r>
          </a:p>
          <a:p>
            <a:pPr lvl="1"/>
            <a:r>
              <a:rPr lang="en-US" sz="1800" b="0" i="0" dirty="0">
                <a:effectLst/>
                <a:latin typeface="Söhne"/>
              </a:rPr>
              <a:t>This means a deep copy duplicates everything.</a:t>
            </a:r>
          </a:p>
          <a:p>
            <a:pPr lvl="1"/>
            <a:r>
              <a:rPr lang="en-US" sz="1800" dirty="0"/>
              <a:t>Useful when you want to clone an object along with all of the objects it refers to, recursively, creating an entirely independent object tree</a:t>
            </a:r>
          </a:p>
        </p:txBody>
      </p:sp>
    </p:spTree>
    <p:extLst>
      <p:ext uri="{BB962C8B-B14F-4D97-AF65-F5344CB8AC3E}">
        <p14:creationId xmlns:p14="http://schemas.microsoft.com/office/powerpoint/2010/main" val="209007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60E9-13D7-05B6-5A51-4ED98585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6E36E-92C1-4BD5-473F-B4594A3BA30C}"/>
              </a:ext>
            </a:extLst>
          </p:cNvPr>
          <p:cNvSpPr txBox="1"/>
          <p:nvPr/>
        </p:nvSpPr>
        <p:spPr>
          <a:xfrm>
            <a:off x="838200" y="169068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=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lst2 = lst1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lst1.append(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(lst1)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(lst2)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A6B96-610E-814B-8082-5A83A592C4BC}"/>
              </a:ext>
            </a:extLst>
          </p:cNvPr>
          <p:cNvSpPr txBox="1"/>
          <p:nvPr/>
        </p:nvSpPr>
        <p:spPr>
          <a:xfrm>
            <a:off x="680884" y="3261659"/>
            <a:ext cx="3104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[4, 3, 8, 4, 33, 1]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[4, 3, 8, 4, 33, 1]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3594A-7C96-EEEE-9B6D-45895AD4AA9A}"/>
              </a:ext>
            </a:extLst>
          </p:cNvPr>
          <p:cNvSpPr txBox="1"/>
          <p:nvPr/>
        </p:nvSpPr>
        <p:spPr>
          <a:xfrm>
            <a:off x="5122606" y="17162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=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lst2 = lst1.copy()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lst1.append(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(lst1)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(lst2)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878DC-AD06-9EF8-D727-CB9F8639ED4E}"/>
              </a:ext>
            </a:extLst>
          </p:cNvPr>
          <p:cNvSpPr txBox="1"/>
          <p:nvPr/>
        </p:nvSpPr>
        <p:spPr>
          <a:xfrm>
            <a:off x="5021825" y="3261658"/>
            <a:ext cx="33060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[4, 3, 8, 4, 33, 1]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[4, 3, 8, 4, 33]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E6261-4E75-A2BD-93DC-A8FFCECCFAA1}"/>
              </a:ext>
            </a:extLst>
          </p:cNvPr>
          <p:cNvSpPr txBox="1"/>
          <p:nvPr/>
        </p:nvSpPr>
        <p:spPr>
          <a:xfrm>
            <a:off x="737419" y="4308912"/>
            <a:ext cx="39722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= [[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lst2 = lst1.copy()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(lst1)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(lst2)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8E19C-0530-95FE-F79D-F90FF1FF00EF}"/>
              </a:ext>
            </a:extLst>
          </p:cNvPr>
          <p:cNvSpPr txBox="1"/>
          <p:nvPr/>
        </p:nvSpPr>
        <p:spPr>
          <a:xfrm>
            <a:off x="737419" y="58639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[[5, 1, 2], [3, 6, 8]]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[[5, 1, 2], [3, 6, 8]]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5BCC77-6A55-B19D-C767-44C8FF1064B8}"/>
              </a:ext>
            </a:extLst>
          </p:cNvPr>
          <p:cNvSpPr txBox="1"/>
          <p:nvPr/>
        </p:nvSpPr>
        <p:spPr>
          <a:xfrm>
            <a:off x="5122606" y="417256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copy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= [[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lst2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copy.deepcopy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(lst1)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(lst1) 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(lst2)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A2F59C-AA69-1550-C57C-774064906B2B}"/>
              </a:ext>
            </a:extLst>
          </p:cNvPr>
          <p:cNvSpPr txBox="1"/>
          <p:nvPr/>
        </p:nvSpPr>
        <p:spPr>
          <a:xfrm>
            <a:off x="7246373" y="6033941"/>
            <a:ext cx="3737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[[5, 1, 2], [3, 6, 8]] </a:t>
            </a:r>
          </a:p>
          <a:p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[[0, 1, 2], [3, 6, 8]]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5D2478-81B1-CE83-84A7-EC769AEAF191}"/>
              </a:ext>
            </a:extLst>
          </p:cNvPr>
          <p:cNvSpPr txBox="1"/>
          <p:nvPr/>
        </p:nvSpPr>
        <p:spPr>
          <a:xfrm>
            <a:off x="8868696" y="3249231"/>
            <a:ext cx="35125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Important note</a:t>
            </a:r>
          </a:p>
          <a:p>
            <a:r>
              <a:rPr lang="en-US" b="1" dirty="0"/>
              <a:t>The copy method perform 1 level copy</a:t>
            </a:r>
          </a:p>
          <a:p>
            <a:r>
              <a:rPr lang="en-US" b="1" dirty="0"/>
              <a:t>this wont work with nested lists.</a:t>
            </a:r>
          </a:p>
          <a:p>
            <a:r>
              <a:rPr lang="en-US" b="1" dirty="0"/>
              <a:t>The internal lists still refer to the same locations</a:t>
            </a:r>
          </a:p>
          <a:p>
            <a:r>
              <a:rPr lang="en-US" b="1" dirty="0"/>
              <a:t>To duplicate everything a deep copy is needed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9F3FC-7BD1-B49E-A864-E484C86A719B}"/>
              </a:ext>
            </a:extLst>
          </p:cNvPr>
          <p:cNvSpPr txBox="1"/>
          <p:nvPr/>
        </p:nvSpPr>
        <p:spPr>
          <a:xfrm>
            <a:off x="8536858" y="1399336"/>
            <a:ext cx="3094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lst2 = lst1[:]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050A5F-D5BA-3A60-20BF-CED0EB64FF79}"/>
              </a:ext>
            </a:extLst>
          </p:cNvPr>
          <p:cNvCxnSpPr>
            <a:cxnSpLocks/>
          </p:cNvCxnSpPr>
          <p:nvPr/>
        </p:nvCxnSpPr>
        <p:spPr>
          <a:xfrm flipV="1">
            <a:off x="7708490" y="1716288"/>
            <a:ext cx="828368" cy="47732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071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AFEC-DC30-77A0-7F24-B57BC1C0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16A9-6681-3D5C-2DFF-0345D422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provide a concise way to create lists in Python.</a:t>
            </a:r>
          </a:p>
          <a:p>
            <a:pPr lvl="1"/>
            <a:r>
              <a:rPr lang="en-US" dirty="0"/>
              <a:t> The syntax is designed to reflect the notation one might use in mathematics.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Since list comprehensions produce a new list, they don't modify existing lists. </a:t>
            </a:r>
          </a:p>
          <a:p>
            <a:pPr lvl="1"/>
            <a:r>
              <a:rPr lang="en-US" dirty="0"/>
              <a:t>This can be seen as a benefit in scenarios where </a:t>
            </a:r>
            <a:r>
              <a:rPr lang="en-US" b="1" dirty="0"/>
              <a:t>immutability</a:t>
            </a:r>
            <a:r>
              <a:rPr lang="en-US" dirty="0"/>
              <a:t> is desired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For complex  operations, traditional loops might be clearer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0E30E-9E74-8610-FC0B-CBDCAE19A280}"/>
              </a:ext>
            </a:extLst>
          </p:cNvPr>
          <p:cNvSpPr txBox="1"/>
          <p:nvPr/>
        </p:nvSpPr>
        <p:spPr>
          <a:xfrm>
            <a:off x="1539294" y="3244334"/>
            <a:ext cx="687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[expression for item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if condition]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56CE4-A7A0-07EF-2C64-CF8BA05D0040}"/>
              </a:ext>
            </a:extLst>
          </p:cNvPr>
          <p:cNvSpPr txBox="1"/>
          <p:nvPr/>
        </p:nvSpPr>
        <p:spPr>
          <a:xfrm>
            <a:off x="884906" y="3674578"/>
            <a:ext cx="10864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[expression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condition else expression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item in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8494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FED6-0E19-C85B-F5FF-5E07E26B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E97-36E8-20B8-800F-592DA495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list comprehension, multiply each element in the following list by 2 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Same as above, but add a condition: multiply when the number is &gt;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8E96B-F77F-1B0D-E2E3-971AADA56659}"/>
              </a:ext>
            </a:extLst>
          </p:cNvPr>
          <p:cNvSpPr txBox="1"/>
          <p:nvPr/>
        </p:nvSpPr>
        <p:spPr>
          <a:xfrm>
            <a:off x="4832555" y="2597863"/>
            <a:ext cx="252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2AE35-6C93-318C-A87E-824CBFF4189D}"/>
              </a:ext>
            </a:extLst>
          </p:cNvPr>
          <p:cNvSpPr txBox="1"/>
          <p:nvPr/>
        </p:nvSpPr>
        <p:spPr>
          <a:xfrm>
            <a:off x="2782528" y="325839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[x*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5E3E3-0298-0966-D3FA-0A4520F0D378}"/>
              </a:ext>
            </a:extLst>
          </p:cNvPr>
          <p:cNvSpPr txBox="1"/>
          <p:nvPr/>
        </p:nvSpPr>
        <p:spPr>
          <a:xfrm>
            <a:off x="6912077" y="3666054"/>
            <a:ext cx="374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[4, 10, 12, 16, 14, 8]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2D60-27A0-AE2F-18C2-8EBF9F22486F}"/>
              </a:ext>
            </a:extLst>
          </p:cNvPr>
          <p:cNvSpPr txBox="1"/>
          <p:nvPr/>
        </p:nvSpPr>
        <p:spPr>
          <a:xfrm>
            <a:off x="1337188" y="5396255"/>
            <a:ext cx="54962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[x*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&gt;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EB3C6-EDEF-7281-3483-0EB613970C88}"/>
              </a:ext>
            </a:extLst>
          </p:cNvPr>
          <p:cNvSpPr txBox="1"/>
          <p:nvPr/>
        </p:nvSpPr>
        <p:spPr>
          <a:xfrm>
            <a:off x="6742195" y="5833529"/>
            <a:ext cx="2694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[12, 16, 14]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871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64C3-9DE7-31CF-1304-F0FC1D34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A0EC9-315F-DA9D-2EB1-490A945A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list of words, create a new list containing each word's length.</a:t>
            </a:r>
          </a:p>
          <a:p>
            <a:endParaRPr lang="en-US" dirty="0"/>
          </a:p>
          <a:p>
            <a:r>
              <a:rPr lang="en-US" dirty="0"/>
              <a:t>Assume that you have two lists, one for items and another for indices, as follows:</a:t>
            </a:r>
          </a:p>
          <a:p>
            <a:endParaRPr lang="en-US" dirty="0"/>
          </a:p>
          <a:p>
            <a:pPr lvl="1"/>
            <a:r>
              <a:rPr lang="en-US" dirty="0"/>
              <a:t>Return a list that contains the elements at the locations in the </a:t>
            </a:r>
            <a:r>
              <a:rPr lang="en-US" dirty="0" err="1"/>
              <a:t>idx</a:t>
            </a:r>
            <a:r>
              <a:rPr lang="en-US" dirty="0"/>
              <a:t> list</a:t>
            </a:r>
          </a:p>
          <a:p>
            <a:r>
              <a:rPr lang="en-US" dirty="0"/>
              <a:t>Flatten the following list of lists using list comprehension </a:t>
            </a:r>
          </a:p>
          <a:p>
            <a:endParaRPr lang="en-US" dirty="0"/>
          </a:p>
          <a:p>
            <a:r>
              <a:rPr lang="en-US" dirty="0"/>
              <a:t>List of logical values (True, False), if the value is &gt; 5 True otherwise 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2A9536-E016-0ABE-7E3B-79D7AD60A4F5}"/>
              </a:ext>
            </a:extLst>
          </p:cNvPr>
          <p:cNvSpPr txBox="1"/>
          <p:nvPr/>
        </p:nvSpPr>
        <p:spPr>
          <a:xfrm>
            <a:off x="4453949" y="3284264"/>
            <a:ext cx="3270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A8CA4-D1DF-CB1D-4A2B-B69001E50919}"/>
              </a:ext>
            </a:extLst>
          </p:cNvPr>
          <p:cNvSpPr txBox="1"/>
          <p:nvPr/>
        </p:nvSpPr>
        <p:spPr>
          <a:xfrm>
            <a:off x="3348976" y="24972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Hi'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'introduction'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0C24B-8817-926E-30C0-BF27DE4AFDFD}"/>
              </a:ext>
            </a:extLst>
          </p:cNvPr>
          <p:cNvSpPr txBox="1"/>
          <p:nvPr/>
        </p:nvSpPr>
        <p:spPr>
          <a:xfrm>
            <a:off x="3519949" y="48286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9768F3-A94A-5171-7A4C-F4F94301A367}"/>
              </a:ext>
            </a:extLst>
          </p:cNvPr>
          <p:cNvSpPr txBox="1"/>
          <p:nvPr/>
        </p:nvSpPr>
        <p:spPr>
          <a:xfrm>
            <a:off x="3746089" y="5672030"/>
            <a:ext cx="3175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AEC30-EA38-02B4-69C1-8966F6B3C17B}"/>
              </a:ext>
            </a:extLst>
          </p:cNvPr>
          <p:cNvSpPr txBox="1"/>
          <p:nvPr/>
        </p:nvSpPr>
        <p:spPr>
          <a:xfrm>
            <a:off x="953729" y="6264114"/>
            <a:ext cx="6978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Rework it as: If the value is &gt; 5 add 10 otherwise make it zero</a:t>
            </a:r>
          </a:p>
        </p:txBody>
      </p:sp>
    </p:spTree>
    <p:extLst>
      <p:ext uri="{BB962C8B-B14F-4D97-AF65-F5344CB8AC3E}">
        <p14:creationId xmlns:p14="http://schemas.microsoft.com/office/powerpoint/2010/main" val="399798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972F-7FFA-F565-C755-95826430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F093-6DA4-8F95-E5C2-50F881C7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data structures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Nested lists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98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DD8C-DD81-B0BE-6284-474908E1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any() </a:t>
            </a:r>
            <a:r>
              <a:rPr lang="en-US" dirty="0"/>
              <a:t>and </a:t>
            </a:r>
            <a:r>
              <a:rPr lang="en-US" b="1" dirty="0"/>
              <a:t>all()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383C5-A38C-08D9-6FD5-447DFFA0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any() and all() are built-in Python functions that operate on </a:t>
            </a:r>
            <a:r>
              <a:rPr lang="en-US" dirty="0" err="1"/>
              <a:t>iterables</a:t>
            </a:r>
            <a:r>
              <a:rPr lang="en-US" dirty="0"/>
              <a:t>, such as lists. </a:t>
            </a:r>
          </a:p>
          <a:p>
            <a:pPr lvl="1"/>
            <a:r>
              <a:rPr lang="en-US" dirty="0"/>
              <a:t>They are used to test whether any or all elements of an </a:t>
            </a:r>
            <a:r>
              <a:rPr lang="en-US" dirty="0" err="1"/>
              <a:t>iterable</a:t>
            </a:r>
            <a:r>
              <a:rPr lang="en-US" dirty="0"/>
              <a:t> meet a certain condition</a:t>
            </a:r>
          </a:p>
          <a:p>
            <a:r>
              <a:rPr lang="en-US" dirty="0"/>
              <a:t>Example: check if the elements in the following list are positives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if any of the strings in the following list is empty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8F4C9-DF82-D257-C1A2-18D325F03818}"/>
              </a:ext>
            </a:extLst>
          </p:cNvPr>
          <p:cNvSpPr txBox="1"/>
          <p:nvPr/>
        </p:nvSpPr>
        <p:spPr>
          <a:xfrm>
            <a:off x="2566221" y="397179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([x&gt;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5F06C-9800-8531-60ED-2593F0B5EDC6}"/>
              </a:ext>
            </a:extLst>
          </p:cNvPr>
          <p:cNvSpPr txBox="1"/>
          <p:nvPr/>
        </p:nvSpPr>
        <p:spPr>
          <a:xfrm>
            <a:off x="2772698" y="566613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Mutah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"AB"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"Jordan"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any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(x)==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60747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0A46-138B-38FD-73F6-D6D379F0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zip</a:t>
            </a:r>
            <a:r>
              <a:rPr lang="en-US" dirty="0"/>
              <a:t> and </a:t>
            </a:r>
            <a:r>
              <a:rPr lang="en-US" b="1" dirty="0"/>
              <a:t>enumerate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8C9F-A3B1-F524-53D1-BD2F7ED15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zip() </a:t>
            </a:r>
            <a:r>
              <a:rPr lang="en-US" dirty="0"/>
              <a:t>function takes two or more </a:t>
            </a:r>
            <a:r>
              <a:rPr lang="en-US" dirty="0" err="1"/>
              <a:t>iterables</a:t>
            </a:r>
            <a:r>
              <a:rPr lang="en-US" dirty="0"/>
              <a:t> (like lists) and returns an iterator that generates tuples containing elements from the input </a:t>
            </a:r>
            <a:r>
              <a:rPr lang="en-US" dirty="0" err="1"/>
              <a:t>iterables</a:t>
            </a:r>
            <a:r>
              <a:rPr lang="en-US" dirty="0"/>
              <a:t>, paired element-wise.</a:t>
            </a:r>
          </a:p>
          <a:p>
            <a:pPr lvl="1"/>
            <a:r>
              <a:rPr lang="en-US" dirty="0"/>
              <a:t>Can be used safely when the </a:t>
            </a:r>
            <a:r>
              <a:rPr lang="en-US" dirty="0" err="1"/>
              <a:t>iterables</a:t>
            </a:r>
            <a:r>
              <a:rPr lang="en-US" dirty="0"/>
              <a:t> are of different lengths</a:t>
            </a:r>
          </a:p>
          <a:p>
            <a:r>
              <a:rPr lang="en-US" dirty="0"/>
              <a:t>The </a:t>
            </a:r>
            <a:r>
              <a:rPr lang="en-US" b="1" dirty="0"/>
              <a:t>enumerate() </a:t>
            </a:r>
            <a:r>
              <a:rPr lang="en-US" dirty="0"/>
              <a:t>provides automatic enumeration of elements in an </a:t>
            </a:r>
            <a:r>
              <a:rPr lang="en-US" dirty="0" err="1"/>
              <a:t>iterable</a:t>
            </a:r>
            <a:r>
              <a:rPr lang="en-US" dirty="0"/>
              <a:t> (e.g., list)</a:t>
            </a:r>
          </a:p>
          <a:p>
            <a:r>
              <a:rPr lang="en-US" dirty="0"/>
              <a:t>Example: combine the letters with their numerical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654765-93DF-AD97-8F87-EBED8AC72972}"/>
              </a:ext>
            </a:extLst>
          </p:cNvPr>
          <p:cNvSpPr txBox="1"/>
          <p:nvPr/>
        </p:nvSpPr>
        <p:spPr>
          <a:xfrm>
            <a:off x="2015614" y="479689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letters = 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 = 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(letters, numbers)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result: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E4C15-CB07-42C6-CF47-70AEC67C53D6}"/>
              </a:ext>
            </a:extLst>
          </p:cNvPr>
          <p:cNvSpPr txBox="1"/>
          <p:nvPr/>
        </p:nvSpPr>
        <p:spPr>
          <a:xfrm>
            <a:off x="8475407" y="4571602"/>
            <a:ext cx="15043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('A', 1)</a:t>
            </a:r>
          </a:p>
          <a:p>
            <a:r>
              <a:rPr lang="en-US" dirty="0"/>
              <a:t>('B', 2)</a:t>
            </a:r>
          </a:p>
          <a:p>
            <a:r>
              <a:rPr lang="en-US" dirty="0"/>
              <a:t>('C', 3)</a:t>
            </a:r>
          </a:p>
          <a:p>
            <a:r>
              <a:rPr lang="en-US" dirty="0"/>
              <a:t>('D', 4)</a:t>
            </a:r>
          </a:p>
          <a:p>
            <a:r>
              <a:rPr lang="en-US" dirty="0"/>
              <a:t>('E', 5)</a:t>
            </a:r>
          </a:p>
        </p:txBody>
      </p:sp>
    </p:spTree>
    <p:extLst>
      <p:ext uri="{BB962C8B-B14F-4D97-AF65-F5344CB8AC3E}">
        <p14:creationId xmlns:p14="http://schemas.microsoft.com/office/powerpoint/2010/main" val="3319977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1332-1F70-016D-9ECF-F0BEC42A1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E3A1-0494-37FA-ABC6-BDB18767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range function to provide indices for the items in the letters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/>
              <a:t>enumerate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325A2-4E44-03D5-8970-D3A1FD1CECFB}"/>
              </a:ext>
            </a:extLst>
          </p:cNvPr>
          <p:cNvSpPr txBox="1"/>
          <p:nvPr/>
        </p:nvSpPr>
        <p:spPr>
          <a:xfrm>
            <a:off x="2567311" y="256319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letters = 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(letters)),letters):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CC719-C7AD-AF57-681E-458ECDD98F86}"/>
              </a:ext>
            </a:extLst>
          </p:cNvPr>
          <p:cNvSpPr txBox="1"/>
          <p:nvPr/>
        </p:nvSpPr>
        <p:spPr>
          <a:xfrm>
            <a:off x="8701549" y="2415484"/>
            <a:ext cx="17894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(0, 'A')</a:t>
            </a:r>
          </a:p>
          <a:p>
            <a:r>
              <a:rPr lang="en-US" dirty="0"/>
              <a:t>(1, 'B')</a:t>
            </a:r>
          </a:p>
          <a:p>
            <a:r>
              <a:rPr lang="en-US" dirty="0"/>
              <a:t>(2, 'C')</a:t>
            </a:r>
          </a:p>
          <a:p>
            <a:r>
              <a:rPr lang="en-US" dirty="0"/>
              <a:t>(3, 'D')</a:t>
            </a:r>
          </a:p>
          <a:p>
            <a:r>
              <a:rPr lang="en-US" dirty="0"/>
              <a:t>(4, 'E')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DB5BB4-A412-5E5C-4336-D515BD4E979F}"/>
              </a:ext>
            </a:extLst>
          </p:cNvPr>
          <p:cNvSpPr txBox="1"/>
          <p:nvPr/>
        </p:nvSpPr>
        <p:spPr>
          <a:xfrm>
            <a:off x="8663311" y="4834572"/>
            <a:ext cx="16518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(0, 'A')</a:t>
            </a:r>
          </a:p>
          <a:p>
            <a:r>
              <a:rPr lang="en-US" dirty="0"/>
              <a:t>(1, 'B')</a:t>
            </a:r>
          </a:p>
          <a:p>
            <a:r>
              <a:rPr lang="en-US" dirty="0"/>
              <a:t>(2, 'C')</a:t>
            </a:r>
          </a:p>
          <a:p>
            <a:r>
              <a:rPr lang="en-US" dirty="0"/>
              <a:t>(3, 'D')</a:t>
            </a:r>
          </a:p>
          <a:p>
            <a:r>
              <a:rPr lang="en-US" dirty="0"/>
              <a:t>(4, 'E')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F81D3F-0A60-8727-0C96-EF61313A8ECA}"/>
              </a:ext>
            </a:extLst>
          </p:cNvPr>
          <p:cNvSpPr txBox="1"/>
          <p:nvPr/>
        </p:nvSpPr>
        <p:spPr>
          <a:xfrm>
            <a:off x="2782528" y="485024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letters = 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(letters):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#i[0] prints the indices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8A094-2F86-7FC8-E2AE-D267F8B155CE}"/>
              </a:ext>
            </a:extLst>
          </p:cNvPr>
          <p:cNvSpPr txBox="1"/>
          <p:nvPr/>
        </p:nvSpPr>
        <p:spPr>
          <a:xfrm>
            <a:off x="458290" y="6488668"/>
            <a:ext cx="9030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letters,</a:t>
            </a:r>
            <a:r>
              <a:rPr lang="en-US" b="1" dirty="0" err="1">
                <a:solidFill>
                  <a:srgbClr val="098156"/>
                </a:solidFill>
                <a:latin typeface="Courier New" panose="02070309020205020404" pitchFamily="49" charset="0"/>
              </a:rPr>
              <a:t>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=&gt; makes the enumerator starts from </a:t>
            </a:r>
            <a:r>
              <a:rPr lang="en-US" b="1" dirty="0">
                <a:solidFill>
                  <a:srgbClr val="098156"/>
                </a:solidFill>
                <a:latin typeface="Courier New" panose="02070309020205020404" pitchFamily="49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12230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3BF328-8221-6518-A848-B65CE03AB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083" y="3046771"/>
            <a:ext cx="1770899" cy="764458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810826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F607-253F-49DF-9939-7D5AE3ED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507B4-C0FE-5BBF-5289-8DC39840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are similar to lists, i.e., can hold multiple elements in one entity </a:t>
            </a:r>
          </a:p>
          <a:p>
            <a:r>
              <a:rPr lang="en-US" dirty="0"/>
              <a:t>Tuples can be created  by passing elements inside parenthesis 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One can create nested tuples</a:t>
            </a:r>
          </a:p>
          <a:p>
            <a:r>
              <a:rPr lang="en-US" dirty="0"/>
              <a:t>Tuples are immutable datatype: cannot be modified or changed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statement will rise an error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96FDB-9D2B-73D6-2776-95DBB31D623B}"/>
              </a:ext>
            </a:extLst>
          </p:cNvPr>
          <p:cNvSpPr txBox="1"/>
          <p:nvPr/>
        </p:nvSpPr>
        <p:spPr>
          <a:xfrm>
            <a:off x="3138948" y="2986220"/>
            <a:ext cx="3173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 = 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DF3A-0D5C-694F-FFEC-AC8EEEA81B84}"/>
              </a:ext>
            </a:extLst>
          </p:cNvPr>
          <p:cNvSpPr txBox="1"/>
          <p:nvPr/>
        </p:nvSpPr>
        <p:spPr>
          <a:xfrm>
            <a:off x="3660058" y="4550515"/>
            <a:ext cx="1787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t[</a:t>
            </a:r>
            <a:r>
              <a:rPr lang="en-US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2BB7C-3809-F30E-CDB3-6559E59ADA63}"/>
              </a:ext>
            </a:extLst>
          </p:cNvPr>
          <p:cNvSpPr txBox="1"/>
          <p:nvPr/>
        </p:nvSpPr>
        <p:spPr>
          <a:xfrm>
            <a:off x="523568" y="5782667"/>
            <a:ext cx="914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Courier New" panose="02070309020205020404" pitchFamily="49" charset="0"/>
              </a:rPr>
              <a:t>TypeError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'tuple' object does not support item assignment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272-325B-A74C-D4B7-2906F3E9770C}"/>
              </a:ext>
            </a:extLst>
          </p:cNvPr>
          <p:cNvSpPr txBox="1"/>
          <p:nvPr/>
        </p:nvSpPr>
        <p:spPr>
          <a:xfrm>
            <a:off x="3138947" y="3322053"/>
            <a:ext cx="3891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 = </a:t>
            </a:r>
            <a:r>
              <a:rPr lang="fr-FR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tuple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281821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7F49-BCF6-9E07-4269-1AE1DF4E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003F-AB8C-CDA2-3C83-172EEEC08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support few operations on them, due to their immutability property </a:t>
            </a:r>
          </a:p>
          <a:p>
            <a:pPr lvl="1"/>
            <a:r>
              <a:rPr lang="en-US" b="1" dirty="0"/>
              <a:t>Accessing</a:t>
            </a:r>
            <a:r>
              <a:rPr lang="en-US" dirty="0"/>
              <a:t> </a:t>
            </a:r>
            <a:r>
              <a:rPr lang="en-US" b="1" dirty="0"/>
              <a:t>elements</a:t>
            </a:r>
            <a:r>
              <a:rPr lang="en-US" dirty="0"/>
              <a:t>: done by passing index inside a squared brackets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Concatenation</a:t>
            </a:r>
            <a:r>
              <a:rPr lang="en-US" dirty="0"/>
              <a:t>: You can combine two tuples: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i="0" dirty="0">
                <a:effectLst/>
                <a:latin typeface="Söhne"/>
              </a:rPr>
              <a:t>Repetition: </a:t>
            </a:r>
            <a:r>
              <a:rPr lang="en-US" i="0" dirty="0">
                <a:effectLst/>
                <a:latin typeface="Söhne"/>
              </a:rPr>
              <a:t>You can repeat tuple to create concatenated multiple copies of the tuple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52D95-1EDB-D8C4-1C7B-9D0BCCE7201D}"/>
              </a:ext>
            </a:extLst>
          </p:cNvPr>
          <p:cNvSpPr txBox="1"/>
          <p:nvPr/>
        </p:nvSpPr>
        <p:spPr>
          <a:xfrm>
            <a:off x="3050458" y="2923627"/>
            <a:ext cx="1846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 = (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(t[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2B76B-E774-7D57-F666-345B65A41896}"/>
              </a:ext>
            </a:extLst>
          </p:cNvPr>
          <p:cNvSpPr txBox="1"/>
          <p:nvPr/>
        </p:nvSpPr>
        <p:spPr>
          <a:xfrm>
            <a:off x="5557684" y="3059668"/>
            <a:ext cx="1324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=&gt;   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B8EDF-8DA3-8388-01E8-41AAF9E07317}"/>
              </a:ext>
            </a:extLst>
          </p:cNvPr>
          <p:cNvSpPr txBox="1"/>
          <p:nvPr/>
        </p:nvSpPr>
        <p:spPr>
          <a:xfrm>
            <a:off x="3050458" y="4100975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t1 = (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t2 = (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(t1 + t2) 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3F8CC-9F0F-6D17-9176-834A4834EC9E}"/>
              </a:ext>
            </a:extLst>
          </p:cNvPr>
          <p:cNvSpPr txBox="1"/>
          <p:nvPr/>
        </p:nvSpPr>
        <p:spPr>
          <a:xfrm>
            <a:off x="5557684" y="4377974"/>
            <a:ext cx="3212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=&gt;  (1, 2, 3, 4, 5, 6)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0DE667-43B4-DA80-E86D-20C70A899175}"/>
              </a:ext>
            </a:extLst>
          </p:cNvPr>
          <p:cNvSpPr txBox="1"/>
          <p:nvPr/>
        </p:nvSpPr>
        <p:spPr>
          <a:xfrm>
            <a:off x="1268086" y="5718196"/>
            <a:ext cx="20426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 = (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 * </a:t>
            </a:r>
            <a:r>
              <a:rPr lang="fr-F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3460E-D4D1-5353-F2FD-F9186999A1FA}"/>
              </a:ext>
            </a:extLst>
          </p:cNvPr>
          <p:cNvSpPr txBox="1"/>
          <p:nvPr/>
        </p:nvSpPr>
        <p:spPr>
          <a:xfrm>
            <a:off x="3736259" y="5937538"/>
            <a:ext cx="4522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=&gt; (1, 2, 3, 1, 2, 3, 1, 2, 3)</a:t>
            </a:r>
          </a:p>
        </p:txBody>
      </p:sp>
    </p:spTree>
    <p:extLst>
      <p:ext uri="{BB962C8B-B14F-4D97-AF65-F5344CB8AC3E}">
        <p14:creationId xmlns:p14="http://schemas.microsoft.com/office/powerpoint/2010/main" val="1163000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E815-CAB1-2292-A3B6-262D4884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A9E3-AD36-A07D-714E-FE39F56FC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have a limited number of methods</a:t>
            </a:r>
          </a:p>
          <a:p>
            <a:pPr lvl="1"/>
            <a:r>
              <a:rPr lang="en-US" b="1" dirty="0"/>
              <a:t>index(value): </a:t>
            </a:r>
            <a:r>
              <a:rPr lang="en-US" dirty="0"/>
              <a:t>returns the index of the first appearance of a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If the </a:t>
            </a:r>
            <a:r>
              <a:rPr lang="en-US" b="1" u="sng" dirty="0">
                <a:solidFill>
                  <a:srgbClr val="C00000"/>
                </a:solidFill>
              </a:rPr>
              <a:t>value</a:t>
            </a:r>
            <a:r>
              <a:rPr lang="en-US" b="1" dirty="0">
                <a:solidFill>
                  <a:srgbClr val="C00000"/>
                </a:solidFill>
              </a:rPr>
              <a:t> does not exist it will rise a value error</a:t>
            </a:r>
          </a:p>
          <a:p>
            <a:pPr lvl="1"/>
            <a:r>
              <a:rPr lang="en-US" b="1" dirty="0"/>
              <a:t>count(value): </a:t>
            </a:r>
            <a:r>
              <a:rPr lang="en-US" dirty="0"/>
              <a:t>returns the number of occurrences of a value in the tuple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If the </a:t>
            </a:r>
            <a:r>
              <a:rPr lang="en-US" b="1" u="sng" dirty="0">
                <a:solidFill>
                  <a:srgbClr val="C00000"/>
                </a:solidFill>
              </a:rPr>
              <a:t>value</a:t>
            </a:r>
            <a:r>
              <a:rPr lang="en-US" b="1" dirty="0">
                <a:solidFill>
                  <a:srgbClr val="C00000"/>
                </a:solidFill>
              </a:rPr>
              <a:t> does not exist it will return 0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65907-E988-67D4-2BF5-9456ED817394}"/>
              </a:ext>
            </a:extLst>
          </p:cNvPr>
          <p:cNvSpPr txBox="1"/>
          <p:nvPr/>
        </p:nvSpPr>
        <p:spPr>
          <a:xfrm>
            <a:off x="2804652" y="3105834"/>
            <a:ext cx="4490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 = 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t.index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                =&gt;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93A85-F85A-01D5-D21A-0AC4E198AC4C}"/>
              </a:ext>
            </a:extLst>
          </p:cNvPr>
          <p:cNvSpPr txBox="1"/>
          <p:nvPr/>
        </p:nvSpPr>
        <p:spPr>
          <a:xfrm>
            <a:off x="2804652" y="4828938"/>
            <a:ext cx="5336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 = 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t.count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                =&gt; 2</a:t>
            </a:r>
          </a:p>
        </p:txBody>
      </p:sp>
    </p:spTree>
    <p:extLst>
      <p:ext uri="{BB962C8B-B14F-4D97-AF65-F5344CB8AC3E}">
        <p14:creationId xmlns:p14="http://schemas.microsoft.com/office/powerpoint/2010/main" val="2258757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3767-CD19-CEBF-4683-AADAD5E1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and Unpacking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6163-5CAE-A71F-2295-22E764417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a tuple can be unpacked by assigning it to number of variables equal to the number of items in the tuple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one does not want to unpack an element from the tuple, its variable location can be replaced with _, it is a python convention which means </a:t>
            </a:r>
            <a:r>
              <a:rPr lang="en-US" b="1" dirty="0"/>
              <a:t>do not care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074F6-E806-37FD-724B-A68E5DFD5CB4}"/>
              </a:ext>
            </a:extLst>
          </p:cNvPr>
          <p:cNvSpPr txBox="1"/>
          <p:nvPr/>
        </p:nvSpPr>
        <p:spPr>
          <a:xfrm>
            <a:off x="2490019" y="3086083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 = 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'Basem'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name,salary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age = t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name,salary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2D14F-AF53-E627-0480-1EF111719E93}"/>
              </a:ext>
            </a:extLst>
          </p:cNvPr>
          <p:cNvSpPr txBox="1"/>
          <p:nvPr/>
        </p:nvSpPr>
        <p:spPr>
          <a:xfrm>
            <a:off x="2490019" y="5348221"/>
            <a:ext cx="37239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 = 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'Basem'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name,_, age = t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(name, age)</a:t>
            </a:r>
          </a:p>
        </p:txBody>
      </p:sp>
    </p:spTree>
    <p:extLst>
      <p:ext uri="{BB962C8B-B14F-4D97-AF65-F5344CB8AC3E}">
        <p14:creationId xmlns:p14="http://schemas.microsoft.com/office/powerpoint/2010/main" val="1906358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1C8E-3FCC-3B4A-E493-E47C319D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328" y="2837426"/>
            <a:ext cx="2970434" cy="908665"/>
          </a:xfrm>
        </p:spPr>
        <p:txBody>
          <a:bodyPr/>
          <a:lstStyle/>
          <a:p>
            <a:r>
              <a:rPr lang="en-US" dirty="0"/>
              <a:t>Dictionaries </a:t>
            </a:r>
          </a:p>
        </p:txBody>
      </p:sp>
    </p:spTree>
    <p:extLst>
      <p:ext uri="{BB962C8B-B14F-4D97-AF65-F5344CB8AC3E}">
        <p14:creationId xmlns:p14="http://schemas.microsoft.com/office/powerpoint/2010/main" val="508637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0FD4-47A0-15F8-2320-504FD088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B722-A2BC-AF7A-9407-86104A0C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76185"/>
          </a:xfrm>
        </p:spPr>
        <p:txBody>
          <a:bodyPr/>
          <a:lstStyle/>
          <a:p>
            <a:r>
              <a:rPr lang="en-US" dirty="0"/>
              <a:t>Dictionaries or </a:t>
            </a:r>
            <a:r>
              <a:rPr lang="en-US" dirty="0" err="1"/>
              <a:t>dict</a:t>
            </a:r>
            <a:r>
              <a:rPr lang="en-US" dirty="0"/>
              <a:t> are one of the fundamental data types in Python. </a:t>
            </a:r>
          </a:p>
          <a:p>
            <a:pPr lvl="1"/>
            <a:r>
              <a:rPr lang="en-US" dirty="0"/>
              <a:t>They allow you to store and manage data as key-value pairs</a:t>
            </a:r>
          </a:p>
          <a:p>
            <a:r>
              <a:rPr lang="en-US" dirty="0"/>
              <a:t>Syntax: a dictionary can be created using { }</a:t>
            </a:r>
          </a:p>
          <a:p>
            <a:endParaRPr lang="en-US" dirty="0"/>
          </a:p>
          <a:p>
            <a:r>
              <a:rPr lang="en-US" dirty="0"/>
              <a:t>or using the </a:t>
            </a:r>
            <a:r>
              <a:rPr lang="en-US" dirty="0" err="1"/>
              <a:t>dict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When using this syntax you should write a valid identifiers (variable names) as a keys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we can pass a list of tuples to create a dictionary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1DED6D-B168-38B2-E3D8-55664E77968B}"/>
              </a:ext>
            </a:extLst>
          </p:cNvPr>
          <p:cNvSpPr txBox="1"/>
          <p:nvPr/>
        </p:nvSpPr>
        <p:spPr>
          <a:xfrm>
            <a:off x="1902266" y="3244334"/>
            <a:ext cx="7371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dict1 = 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'key1'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'value1'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'key2'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'value2'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7E036-EA6B-A727-0C4E-D1DEA52D595E}"/>
              </a:ext>
            </a:extLst>
          </p:cNvPr>
          <p:cNvSpPr txBox="1"/>
          <p:nvPr/>
        </p:nvSpPr>
        <p:spPr>
          <a:xfrm>
            <a:off x="1289800" y="4591866"/>
            <a:ext cx="8207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dict2 = </a:t>
            </a:r>
            <a:r>
              <a:rPr lang="en-US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(key1=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'value1'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key2=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'value2'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CF86E-04C6-D959-6DDE-29B3CC93DCA9}"/>
              </a:ext>
            </a:extLst>
          </p:cNvPr>
          <p:cNvSpPr txBox="1"/>
          <p:nvPr/>
        </p:nvSpPr>
        <p:spPr>
          <a:xfrm>
            <a:off x="1831258" y="6031731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a = </a:t>
            </a:r>
            <a:r>
              <a:rPr lang="en-US" b="0" dirty="0" err="1">
                <a:solidFill>
                  <a:srgbClr val="257693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dict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([(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),(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)])</a:t>
            </a:r>
          </a:p>
        </p:txBody>
      </p:sp>
    </p:spTree>
    <p:extLst>
      <p:ext uri="{BB962C8B-B14F-4D97-AF65-F5344CB8AC3E}">
        <p14:creationId xmlns:p14="http://schemas.microsoft.com/office/powerpoint/2010/main" val="402327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BE2F-C4A9-5E84-E740-AAFDA741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5DBE-5E8D-242F-39C5-CD0E2C5B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is a fundamental topic in computer science</a:t>
            </a:r>
          </a:p>
          <a:p>
            <a:r>
              <a:rPr lang="en-US" dirty="0"/>
              <a:t>Data structures allow data to be organized, managed, and stored in a way that facilitates efficient access and modification. </a:t>
            </a:r>
          </a:p>
          <a:p>
            <a:r>
              <a:rPr lang="en-US" dirty="0"/>
              <a:t>Python offers a variety of built-in data structures.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r>
              <a:rPr lang="en-US" dirty="0"/>
              <a:t>Dictionaries</a:t>
            </a:r>
          </a:p>
          <a:p>
            <a:pPr lvl="1"/>
            <a:r>
              <a:rPr lang="en-US" dirty="0"/>
              <a:t>Sets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287B-327D-4C76-7DF0-54B0FF9B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9AED-654C-CD76-5865-88CE9AE8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dictionary, the values can be retrieved by passing the corresponding key inside [ ] 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the key does not exist =&gt; 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KeyError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key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Use the get method, to avoid any run-time errors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1B963-EA12-8C59-46FD-5E1697302C47}"/>
              </a:ext>
            </a:extLst>
          </p:cNvPr>
          <p:cNvSpPr txBox="1"/>
          <p:nvPr/>
        </p:nvSpPr>
        <p:spPr>
          <a:xfrm>
            <a:off x="2381864" y="3105834"/>
            <a:ext cx="71849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 = {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540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(info[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                      =&gt; 120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02254-BB6D-CD49-3F9B-79C4D25BEA6E}"/>
              </a:ext>
            </a:extLst>
          </p:cNvPr>
          <p:cNvSpPr txBox="1"/>
          <p:nvPr/>
        </p:nvSpPr>
        <p:spPr>
          <a:xfrm>
            <a:off x="2460522" y="5029108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 = {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540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b="1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info.get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'Not found'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125E9-79A8-5D11-3081-0990FEBD977B}"/>
              </a:ext>
            </a:extLst>
          </p:cNvPr>
          <p:cNvSpPr txBox="1"/>
          <p:nvPr/>
        </p:nvSpPr>
        <p:spPr>
          <a:xfrm>
            <a:off x="4319094" y="5902219"/>
            <a:ext cx="2003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Not found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526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2E3A-2F7B-F15B-8B6A-BE28543C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AE6A-0F5E-243D-D9CF-B89EB2F0D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Dictionaries are mutable objects: can be changed and modified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add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during the assignment, if the key exists its value will be replaced. Otherwise, a new key : value pair will be created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8011A-5AB0-D9C5-5ACB-40305CF41567}"/>
              </a:ext>
            </a:extLst>
          </p:cNvPr>
          <p:cNvSpPr txBox="1"/>
          <p:nvPr/>
        </p:nvSpPr>
        <p:spPr>
          <a:xfrm>
            <a:off x="2765322" y="2789422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 = {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540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(info[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         =&gt; 120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200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(info[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         =&gt; 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A568D-AACD-ECB2-91C4-F4DBA5A2C39F}"/>
              </a:ext>
            </a:extLst>
          </p:cNvPr>
          <p:cNvSpPr txBox="1"/>
          <p:nvPr/>
        </p:nvSpPr>
        <p:spPr>
          <a:xfrm>
            <a:off x="2765322" y="4509294"/>
            <a:ext cx="49628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 = {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540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(info)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(info)</a:t>
            </a:r>
          </a:p>
        </p:txBody>
      </p:sp>
    </p:spTree>
    <p:extLst>
      <p:ext uri="{BB962C8B-B14F-4D97-AF65-F5344CB8AC3E}">
        <p14:creationId xmlns:p14="http://schemas.microsoft.com/office/powerpoint/2010/main" val="3658112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54B6-71FD-42FD-7436-87A1F175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D568-E2EA-8A37-2131-0D1D07E3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2160589"/>
            <a:ext cx="8703731" cy="4505682"/>
          </a:xfrm>
        </p:spPr>
        <p:txBody>
          <a:bodyPr>
            <a:normAutofit/>
          </a:bodyPr>
          <a:lstStyle/>
          <a:p>
            <a:r>
              <a:rPr lang="en-US" sz="1600" dirty="0"/>
              <a:t>There are some useful methods which can be used when dealing with </a:t>
            </a:r>
            <a:r>
              <a:rPr lang="en-US" sz="1600" dirty="0" err="1"/>
              <a:t>dicts</a:t>
            </a:r>
            <a:endParaRPr lang="en-US" sz="16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keys(): Returns a view of all keys in the dictionary.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values(): Returns a view of all values in the dictionary.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items(): Returns a view of all key-value pairs in the dictionary.</a:t>
            </a: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pop(key,[</a:t>
            </a:r>
            <a:r>
              <a:rPr lang="en-US" sz="1400" b="1" dirty="0"/>
              <a:t>default</a:t>
            </a:r>
            <a:r>
              <a:rPr lang="en-US" sz="1400" dirty="0"/>
              <a:t>]): Removes and returns the value for the given key. If not found, default</a:t>
            </a:r>
          </a:p>
          <a:p>
            <a:pPr lvl="1"/>
            <a:r>
              <a:rPr lang="en-US" sz="1400" dirty="0"/>
              <a:t>clear(): Removes all key-value pairs from the dictionary.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56439-50EF-A46C-4CBC-2C609698598C}"/>
              </a:ext>
            </a:extLst>
          </p:cNvPr>
          <p:cNvSpPr txBox="1"/>
          <p:nvPr/>
        </p:nvSpPr>
        <p:spPr>
          <a:xfrm>
            <a:off x="1595282" y="2721702"/>
            <a:ext cx="6968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products = {</a:t>
            </a:r>
            <a:r>
              <a:rPr lang="en-US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1925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"Rice"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1368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"Juice"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5043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5BD73-126F-7822-8F90-83EBE358C1CC}"/>
              </a:ext>
            </a:extLst>
          </p:cNvPr>
          <p:cNvSpPr txBox="1"/>
          <p:nvPr/>
        </p:nvSpPr>
        <p:spPr>
          <a:xfrm>
            <a:off x="2588203" y="3485168"/>
            <a:ext cx="3527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dict_keys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([1925, 1368, 5043])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2F790-643C-0BCE-71E0-40F7F9D7E609}"/>
              </a:ext>
            </a:extLst>
          </p:cNvPr>
          <p:cNvSpPr txBox="1"/>
          <p:nvPr/>
        </p:nvSpPr>
        <p:spPr>
          <a:xfrm>
            <a:off x="2588203" y="4248634"/>
            <a:ext cx="4667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dict_values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(['Rice', 'Juice', 'Banana'])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6C1398-9643-C231-B664-B63F20CCDBAC}"/>
              </a:ext>
            </a:extLst>
          </p:cNvPr>
          <p:cNvSpPr txBox="1"/>
          <p:nvPr/>
        </p:nvSpPr>
        <p:spPr>
          <a:xfrm>
            <a:off x="2588203" y="4868338"/>
            <a:ext cx="72635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dict_items</a:t>
            </a:r>
            <a:r>
              <a:rPr lang="en-US" sz="1400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([(1925, 'Rice'), (1368, 'Juice'), (5043, 'Banana')])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FDF9E-FAFB-F752-E02A-4A9EE992C57C}"/>
              </a:ext>
            </a:extLst>
          </p:cNvPr>
          <p:cNvSpPr txBox="1"/>
          <p:nvPr/>
        </p:nvSpPr>
        <p:spPr>
          <a:xfrm>
            <a:off x="265470" y="5991779"/>
            <a:ext cx="8703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One can use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</a:rPr>
              <a:t>del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function to delete a key from the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dict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66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5C85-4E1D-F2BE-8A39-39F2C35B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 dictionary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04C4-149F-82C2-B230-7339EC55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lists, we can use loops to iterate over a dictionary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1F8E0-601B-34AB-ECE0-5C4704C43AE4}"/>
              </a:ext>
            </a:extLst>
          </p:cNvPr>
          <p:cNvSpPr txBox="1"/>
          <p:nvPr/>
        </p:nvSpPr>
        <p:spPr>
          <a:xfrm>
            <a:off x="798871" y="2653465"/>
            <a:ext cx="8596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products = {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1925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"Rice"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1368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"Juice"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5043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1B3D-CC71-CD26-F86A-0C063C088B7A}"/>
              </a:ext>
            </a:extLst>
          </p:cNvPr>
          <p:cNvSpPr txBox="1"/>
          <p:nvPr/>
        </p:nvSpPr>
        <p:spPr>
          <a:xfrm>
            <a:off x="916858" y="3206898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key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products: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(key)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1DA4C1-0135-1883-48D4-1EE2CEC72528}"/>
              </a:ext>
            </a:extLst>
          </p:cNvPr>
          <p:cNvSpPr txBox="1"/>
          <p:nvPr/>
        </p:nvSpPr>
        <p:spPr>
          <a:xfrm>
            <a:off x="916858" y="4376654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value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products.values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7F1F47-040C-BCAB-4003-16B2E8137461}"/>
              </a:ext>
            </a:extLst>
          </p:cNvPr>
          <p:cNvSpPr txBox="1"/>
          <p:nvPr/>
        </p:nvSpPr>
        <p:spPr>
          <a:xfrm>
            <a:off x="6016658" y="4257072"/>
            <a:ext cx="1305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Rice</a:t>
            </a:r>
          </a:p>
          <a:p>
            <a:r>
              <a:rPr lang="en-US" dirty="0"/>
              <a:t>Juice</a:t>
            </a:r>
          </a:p>
          <a:p>
            <a:r>
              <a:rPr lang="en-US" dirty="0"/>
              <a:t>Banana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179D89-77C6-4286-B420-74CA739405ED}"/>
              </a:ext>
            </a:extLst>
          </p:cNvPr>
          <p:cNvSpPr txBox="1"/>
          <p:nvPr/>
        </p:nvSpPr>
        <p:spPr>
          <a:xfrm>
            <a:off x="6016658" y="3164675"/>
            <a:ext cx="882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1925</a:t>
            </a:r>
          </a:p>
          <a:p>
            <a:r>
              <a:rPr lang="en-US" dirty="0"/>
              <a:t>1368</a:t>
            </a:r>
          </a:p>
          <a:p>
            <a:r>
              <a:rPr lang="en-US" dirty="0"/>
              <a:t>5043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A816D8-2E6D-D181-63F7-F6CC142BED5D}"/>
              </a:ext>
            </a:extLst>
          </p:cNvPr>
          <p:cNvSpPr txBox="1"/>
          <p:nvPr/>
        </p:nvSpPr>
        <p:spPr>
          <a:xfrm>
            <a:off x="916858" y="5821576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item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products.items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(item)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199B19-FD9B-36BE-6C46-B7FCB82A144A}"/>
              </a:ext>
            </a:extLst>
          </p:cNvPr>
          <p:cNvSpPr txBox="1"/>
          <p:nvPr/>
        </p:nvSpPr>
        <p:spPr>
          <a:xfrm>
            <a:off x="6016658" y="5664231"/>
            <a:ext cx="21237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(1925, 'Rice')</a:t>
            </a:r>
          </a:p>
          <a:p>
            <a:r>
              <a:rPr lang="en-US" dirty="0"/>
              <a:t>(1368, 'Juice')</a:t>
            </a:r>
          </a:p>
          <a:p>
            <a:r>
              <a:rPr lang="en-US" dirty="0"/>
              <a:t>(5043, 'Banana')</a:t>
            </a:r>
          </a:p>
        </p:txBody>
      </p:sp>
    </p:spTree>
    <p:extLst>
      <p:ext uri="{BB962C8B-B14F-4D97-AF65-F5344CB8AC3E}">
        <p14:creationId xmlns:p14="http://schemas.microsoft.com/office/powerpoint/2010/main" val="2353474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2A63-C37D-76DA-5629-AFDE6617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05EB-03A4-282A-4CD8-8A615B829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Comprehension can be used with dictionaries same as lists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Combine the following two lists into one dictionary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1A280-9A05-6CAF-435D-1B10E34187E2}"/>
              </a:ext>
            </a:extLst>
          </p:cNvPr>
          <p:cNvSpPr txBox="1"/>
          <p:nvPr/>
        </p:nvSpPr>
        <p:spPr>
          <a:xfrm>
            <a:off x="1597467" y="3429000"/>
            <a:ext cx="76765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keys = [1, 5, 9, 7, 10, 50]</a:t>
            </a:r>
          </a:p>
          <a:p>
            <a:r>
              <a:rPr lang="en-US" dirty="0"/>
              <a:t>values = ['AB', 'BC', 'DE', 'AA', 'BB', 'DD']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30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4BE3-9602-CA68-3DBE-DE79536F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C107-3F1F-76F1-AEFC-575AB04C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4676"/>
          </a:xfrm>
        </p:spPr>
        <p:txBody>
          <a:bodyPr>
            <a:normAutofit/>
          </a:bodyPr>
          <a:lstStyle/>
          <a:p>
            <a:r>
              <a:rPr lang="en-US" dirty="0"/>
              <a:t>Assume you have the following </a:t>
            </a:r>
            <a:r>
              <a:rPr lang="en-US" dirty="0" err="1"/>
              <a:t>dict</a:t>
            </a:r>
            <a:r>
              <a:rPr lang="en-US" dirty="0"/>
              <a:t> of the student marks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Calculate the average mark for each course using traditional loop</a:t>
            </a:r>
          </a:p>
          <a:p>
            <a:endParaRPr lang="en-US" dirty="0"/>
          </a:p>
          <a:p>
            <a:r>
              <a:rPr lang="en-US" dirty="0"/>
              <a:t>Calculate the avg and put these averages in a list using list comprehension</a:t>
            </a:r>
          </a:p>
          <a:p>
            <a:endParaRPr lang="en-US" dirty="0"/>
          </a:p>
          <a:p>
            <a:r>
              <a:rPr lang="en-US" dirty="0"/>
              <a:t>Use a </a:t>
            </a:r>
            <a:r>
              <a:rPr lang="en-US" dirty="0" err="1"/>
              <a:t>dict</a:t>
            </a:r>
            <a:r>
              <a:rPr lang="en-US" dirty="0"/>
              <a:t> comprehension to calculate the average and track the course name</a:t>
            </a:r>
          </a:p>
          <a:p>
            <a:pPr lvl="1"/>
            <a:r>
              <a:rPr lang="en-US" dirty="0"/>
              <a:t>Make use of the zip method</a:t>
            </a:r>
          </a:p>
          <a:p>
            <a:pPr lvl="1"/>
            <a:r>
              <a:rPr lang="en-US" dirty="0"/>
              <a:t>do not use the zip method</a:t>
            </a:r>
          </a:p>
          <a:p>
            <a:r>
              <a:rPr lang="en-US" dirty="0"/>
              <a:t>Add 1 mark to all students in the python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5A09F-59EA-C837-C444-4277D3730471}"/>
              </a:ext>
            </a:extLst>
          </p:cNvPr>
          <p:cNvSpPr txBox="1"/>
          <p:nvPr/>
        </p:nvSpPr>
        <p:spPr>
          <a:xfrm>
            <a:off x="1081547" y="2576191"/>
            <a:ext cx="8357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courses = 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fr-F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"python"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fr-F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70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90,50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fr-F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"C++"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fr-F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81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67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94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fr-FR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"Java"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:[</a:t>
            </a:r>
            <a:r>
              <a:rPr lang="fr-F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68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72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86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4027428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C77B-DE8D-674C-3502-A20E3AF9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1BB39-3BE4-2041-B9AC-A0C60944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we can have list of lists. Also, we can have dictionary of dictionaries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access elements in different hierarchy levels by using the keys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B3072-1916-5298-B6EF-6BFB0FBF5796}"/>
              </a:ext>
            </a:extLst>
          </p:cNvPr>
          <p:cNvSpPr txBox="1"/>
          <p:nvPr/>
        </p:nvSpPr>
        <p:spPr>
          <a:xfrm>
            <a:off x="1337187" y="2946738"/>
            <a:ext cx="82861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Employees =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'Ahmad'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340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'Nadeem'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560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'Tamer'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'Salary'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560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B9812-CCE4-D029-4EF6-408DF4F27BF2}"/>
              </a:ext>
            </a:extLst>
          </p:cNvPr>
          <p:cNvSpPr txBox="1"/>
          <p:nvPr/>
        </p:nvSpPr>
        <p:spPr>
          <a:xfrm>
            <a:off x="1337187" y="5625220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name_value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Employees[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name_value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4ABF4D-A4F8-0D57-D79E-9A1CBC236EBA}"/>
              </a:ext>
            </a:extLst>
          </p:cNvPr>
          <p:cNvSpPr txBox="1"/>
          <p:nvPr/>
        </p:nvSpPr>
        <p:spPr>
          <a:xfrm>
            <a:off x="6956047" y="5763719"/>
            <a:ext cx="1141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Ahmad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2345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29B5-59C1-0525-7D8C-0C28068C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A bit complex scenario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76A87-D21A-854C-D025-6DE63DCC980C}"/>
              </a:ext>
            </a:extLst>
          </p:cNvPr>
          <p:cNvSpPr txBox="1"/>
          <p:nvPr/>
        </p:nvSpPr>
        <p:spPr>
          <a:xfrm>
            <a:off x="4975668" y="1041987"/>
            <a:ext cx="610091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Employees = {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{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'Ahmad'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33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'courses'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{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'Python'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102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'JavaScript'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}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},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340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{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'Nadeem'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45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'courses'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{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103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'Java'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104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'C++'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}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},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560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{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'name'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'Tamer'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52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'salary'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560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'courses'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{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105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'Go'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4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'Python'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}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}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3FE31-77E7-CEA1-5760-885978BF141C}"/>
              </a:ext>
            </a:extLst>
          </p:cNvPr>
          <p:cNvSpPr txBox="1"/>
          <p:nvPr/>
        </p:nvSpPr>
        <p:spPr>
          <a:xfrm>
            <a:off x="0" y="2362787"/>
            <a:ext cx="3873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courses_info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Employees[</a:t>
            </a:r>
            <a:r>
              <a:rPr lang="en-US" sz="1200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2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'courses'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courses_info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C3B1D-F89A-0599-AFB8-CA09743850FB}"/>
              </a:ext>
            </a:extLst>
          </p:cNvPr>
          <p:cNvSpPr txBox="1"/>
          <p:nvPr/>
        </p:nvSpPr>
        <p:spPr>
          <a:xfrm>
            <a:off x="-9832" y="3719643"/>
            <a:ext cx="35199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{101: 'Python', 102: 'JavaScript'}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6709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6F06-65CC-4C1E-26C1-9DDD6B08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476" y="3050458"/>
            <a:ext cx="2822950" cy="757084"/>
          </a:xfrm>
        </p:spPr>
        <p:txBody>
          <a:bodyPr/>
          <a:lstStyle/>
          <a:p>
            <a:r>
              <a:rPr lang="en-US" dirty="0"/>
              <a:t>Python sets</a:t>
            </a:r>
          </a:p>
        </p:txBody>
      </p:sp>
    </p:spTree>
    <p:extLst>
      <p:ext uri="{BB962C8B-B14F-4D97-AF65-F5344CB8AC3E}">
        <p14:creationId xmlns:p14="http://schemas.microsoft.com/office/powerpoint/2010/main" val="1383998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70E3-81D4-CF77-FB78-0B9D4186A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5815-2205-83F1-DD34-D2FFEF98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is a mutable collection used to store values in an unordered, and unindexed fashion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Sets do not allow duplicate values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Set items are passed inside {}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B6D09-BD2C-E886-FECD-4AD0FAFEABF6}"/>
              </a:ext>
            </a:extLst>
          </p:cNvPr>
          <p:cNvSpPr txBox="1"/>
          <p:nvPr/>
        </p:nvSpPr>
        <p:spPr>
          <a:xfrm>
            <a:off x="1496962" y="4239474"/>
            <a:ext cx="3266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set1 = 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print(set1)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7F48F-737F-3BC2-A29C-1CFF2F2780B8}"/>
              </a:ext>
            </a:extLst>
          </p:cNvPr>
          <p:cNvSpPr txBox="1"/>
          <p:nvPr/>
        </p:nvSpPr>
        <p:spPr>
          <a:xfrm>
            <a:off x="6096000" y="4377974"/>
            <a:ext cx="2809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{'B', 'C', 'A'}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BA003-D6F1-BD8A-E21C-9C24951208C6}"/>
              </a:ext>
            </a:extLst>
          </p:cNvPr>
          <p:cNvSpPr txBox="1"/>
          <p:nvPr/>
        </p:nvSpPr>
        <p:spPr>
          <a:xfrm>
            <a:off x="1496962" y="5665014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set2 = 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(set2)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BB452-0904-970C-6B43-8A690771F58E}"/>
              </a:ext>
            </a:extLst>
          </p:cNvPr>
          <p:cNvSpPr txBox="1"/>
          <p:nvPr/>
        </p:nvSpPr>
        <p:spPr>
          <a:xfrm>
            <a:off x="6096000" y="5803513"/>
            <a:ext cx="2396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{'B', 'C', 'A'}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17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13DC-F4EE-5C52-8A0A-6D8E89B2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3535-AD42-77A6-F7F2-2DE798797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list is a mutable collection that allows you to store, manipulate data</a:t>
            </a:r>
          </a:p>
          <a:p>
            <a:r>
              <a:rPr lang="en-US" dirty="0"/>
              <a:t>Lists can store different data types</a:t>
            </a:r>
          </a:p>
          <a:p>
            <a:r>
              <a:rPr lang="en-US" dirty="0"/>
              <a:t>Items in the list have a defined locations (indices)</a:t>
            </a:r>
          </a:p>
          <a:p>
            <a:pPr lvl="1"/>
            <a:r>
              <a:rPr lang="en-US" dirty="0"/>
              <a:t>Items can be accessed using their index value</a:t>
            </a:r>
          </a:p>
          <a:p>
            <a:r>
              <a:rPr lang="en-US" dirty="0"/>
              <a:t>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F4789-78B9-7130-A9C7-D7F00EABF089}"/>
              </a:ext>
            </a:extLst>
          </p:cNvPr>
          <p:cNvSpPr txBox="1"/>
          <p:nvPr/>
        </p:nvSpPr>
        <p:spPr>
          <a:xfrm>
            <a:off x="615475" y="4501716"/>
            <a:ext cx="5480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names = [ 'Sami', "Batool", "Ahmad"]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A64AB-FEE8-F3F7-BC2D-BC4D3B5671FC}"/>
              </a:ext>
            </a:extLst>
          </p:cNvPr>
          <p:cNvSpPr txBox="1"/>
          <p:nvPr/>
        </p:nvSpPr>
        <p:spPr>
          <a:xfrm>
            <a:off x="615475" y="5103059"/>
            <a:ext cx="6709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 = [ ]   # syntax of creating an empty list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C88817-F87F-5DC1-864E-B0A367D85BB7}"/>
              </a:ext>
            </a:extLst>
          </p:cNvPr>
          <p:cNvSpPr txBox="1"/>
          <p:nvPr/>
        </p:nvSpPr>
        <p:spPr>
          <a:xfrm>
            <a:off x="593691" y="5775414"/>
            <a:ext cx="8904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values = list([1,2,4,5])  # explicitly using the list constructor</a:t>
            </a:r>
          </a:p>
        </p:txBody>
      </p:sp>
    </p:spTree>
    <p:extLst>
      <p:ext uri="{BB962C8B-B14F-4D97-AF65-F5344CB8AC3E}">
        <p14:creationId xmlns:p14="http://schemas.microsoft.com/office/powerpoint/2010/main" val="4118031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4C1F-7F4D-18B2-25FF-3EF0BAB8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9DF7-7D12-AC3C-2905-5E81444B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are useful to work with, when dealing with set operations like intersection and union</a:t>
            </a:r>
          </a:p>
          <a:p>
            <a:pPr lvl="1"/>
            <a:r>
              <a:rPr lang="en-US" dirty="0"/>
              <a:t>has built-in methods for these operations</a:t>
            </a:r>
          </a:p>
          <a:p>
            <a:r>
              <a:rPr lang="en-US" dirty="0"/>
              <a:t>Can be used for duplication removal </a:t>
            </a:r>
          </a:p>
          <a:p>
            <a:r>
              <a:rPr lang="en-US" dirty="0"/>
              <a:t>Sets are faster in membership operations: find if a value is a member of a set</a:t>
            </a:r>
          </a:p>
        </p:txBody>
      </p:sp>
    </p:spTree>
    <p:extLst>
      <p:ext uri="{BB962C8B-B14F-4D97-AF65-F5344CB8AC3E}">
        <p14:creationId xmlns:p14="http://schemas.microsoft.com/office/powerpoint/2010/main" val="1673435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0CB1-1E4F-26AF-B574-75EF0647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over 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6192-F979-4E67-DF34-773FB133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is an </a:t>
            </a:r>
            <a:r>
              <a:rPr lang="en-US" dirty="0" err="1"/>
              <a:t>iterable</a:t>
            </a:r>
            <a:r>
              <a:rPr lang="en-US" dirty="0"/>
              <a:t> object and its elements can be visited using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5D6AD-D4E4-BE22-7F56-78557D528145}"/>
              </a:ext>
            </a:extLst>
          </p:cNvPr>
          <p:cNvSpPr txBox="1"/>
          <p:nvPr/>
        </p:nvSpPr>
        <p:spPr>
          <a:xfrm>
            <a:off x="1353164" y="2971985"/>
            <a:ext cx="77355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User1 = 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"Amani"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"Basel"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Karam"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"Jawad"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"Layla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friend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User1: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(friend)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AD0B2-7A76-9BC5-9642-81DAF7224584}"/>
              </a:ext>
            </a:extLst>
          </p:cNvPr>
          <p:cNvSpPr txBox="1"/>
          <p:nvPr/>
        </p:nvSpPr>
        <p:spPr>
          <a:xfrm>
            <a:off x="2814484" y="4895219"/>
            <a:ext cx="1295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Jawad</a:t>
            </a:r>
          </a:p>
          <a:p>
            <a:r>
              <a:rPr lang="pl-PL" dirty="0"/>
              <a:t>Layla</a:t>
            </a:r>
          </a:p>
          <a:p>
            <a:r>
              <a:rPr lang="pl-PL" dirty="0"/>
              <a:t>Amani</a:t>
            </a:r>
          </a:p>
          <a:p>
            <a:r>
              <a:rPr lang="pl-PL" dirty="0"/>
              <a:t>Karam</a:t>
            </a:r>
          </a:p>
          <a:p>
            <a:r>
              <a:rPr lang="pl-PL" dirty="0"/>
              <a:t>Basel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993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5265-FE46-9E7A-0CF2-B953C5BB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7DBBB-523E-2B79-B3FD-1AF44F6B0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methods can be used when working with sets</a:t>
            </a:r>
          </a:p>
          <a:p>
            <a:pPr lvl="1"/>
            <a:r>
              <a:rPr lang="en-US" dirty="0"/>
              <a:t>add(</a:t>
            </a:r>
            <a:r>
              <a:rPr lang="en-US" b="1" dirty="0"/>
              <a:t>element</a:t>
            </a:r>
            <a:r>
              <a:rPr lang="en-US" dirty="0"/>
              <a:t>): adds an element to the set</a:t>
            </a:r>
          </a:p>
          <a:p>
            <a:pPr lvl="1"/>
            <a:r>
              <a:rPr lang="en-US" dirty="0"/>
              <a:t>remove(element): removes an element from the set</a:t>
            </a:r>
          </a:p>
          <a:p>
            <a:pPr lvl="1"/>
            <a:r>
              <a:rPr lang="en-US" dirty="0"/>
              <a:t>update(</a:t>
            </a:r>
            <a:r>
              <a:rPr lang="en-US" b="1" dirty="0"/>
              <a:t>other</a:t>
            </a:r>
            <a:r>
              <a:rPr lang="en-US" dirty="0"/>
              <a:t>): updates the set with elements from another set</a:t>
            </a:r>
          </a:p>
          <a:p>
            <a:pPr lvl="1"/>
            <a:r>
              <a:rPr lang="en-US" dirty="0" err="1"/>
              <a:t>a.intersection</a:t>
            </a:r>
            <a:r>
              <a:rPr lang="en-US" dirty="0"/>
              <a:t>(</a:t>
            </a:r>
            <a:r>
              <a:rPr lang="en-US" b="1" dirty="0"/>
              <a:t>b</a:t>
            </a:r>
            <a:r>
              <a:rPr lang="en-US" dirty="0"/>
              <a:t>): finds the mutual elements in both sets </a:t>
            </a:r>
            <a:r>
              <a:rPr lang="en-US" b="1" u="sng" dirty="0"/>
              <a:t>a</a:t>
            </a:r>
            <a:r>
              <a:rPr lang="en-US" dirty="0"/>
              <a:t> and </a:t>
            </a:r>
            <a:r>
              <a:rPr lang="en-US" b="1" u="sng" dirty="0"/>
              <a:t>b</a:t>
            </a:r>
          </a:p>
          <a:p>
            <a:pPr lvl="1"/>
            <a:r>
              <a:rPr lang="en-US" dirty="0" err="1"/>
              <a:t>a.difference</a:t>
            </a:r>
            <a:r>
              <a:rPr lang="en-US" dirty="0"/>
              <a:t>(</a:t>
            </a:r>
            <a:r>
              <a:rPr lang="en-US" b="1" dirty="0"/>
              <a:t>b</a:t>
            </a:r>
            <a:r>
              <a:rPr lang="en-US" dirty="0"/>
              <a:t>): returns a new set with the items in </a:t>
            </a:r>
            <a:r>
              <a:rPr lang="en-US" b="1" u="sng" dirty="0"/>
              <a:t>a</a:t>
            </a:r>
            <a:r>
              <a:rPr lang="en-US" dirty="0"/>
              <a:t> but not in </a:t>
            </a:r>
            <a:r>
              <a:rPr lang="en-US" b="1" u="sng" dirty="0"/>
              <a:t>b</a:t>
            </a:r>
          </a:p>
          <a:p>
            <a:pPr lvl="1"/>
            <a:r>
              <a:rPr lang="en-US" dirty="0" err="1"/>
              <a:t>a.issubset</a:t>
            </a:r>
            <a:r>
              <a:rPr lang="en-US" dirty="0"/>
              <a:t>(b): returns </a:t>
            </a:r>
            <a:r>
              <a:rPr lang="en-US" b="1" dirty="0"/>
              <a:t>True</a:t>
            </a:r>
            <a:r>
              <a:rPr lang="en-US" dirty="0"/>
              <a:t> if all elements of </a:t>
            </a:r>
            <a:r>
              <a:rPr lang="en-US" b="1" u="sng" dirty="0"/>
              <a:t>a</a:t>
            </a:r>
            <a:r>
              <a:rPr lang="en-US" dirty="0"/>
              <a:t> are present in </a:t>
            </a:r>
            <a:r>
              <a:rPr lang="en-US" b="1" u="sng" dirty="0"/>
              <a:t>b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a.isdisjoint</a:t>
            </a:r>
            <a:r>
              <a:rPr lang="en-US" dirty="0"/>
              <a:t>(d): returns </a:t>
            </a:r>
            <a:r>
              <a:rPr lang="en-US" b="1" dirty="0"/>
              <a:t>True</a:t>
            </a:r>
            <a:r>
              <a:rPr lang="en-US" dirty="0"/>
              <a:t> if the set </a:t>
            </a:r>
            <a:r>
              <a:rPr lang="en-US" b="1" u="sng" dirty="0"/>
              <a:t>a</a:t>
            </a:r>
            <a:r>
              <a:rPr lang="en-US" dirty="0"/>
              <a:t> has no elements in common with the set </a:t>
            </a:r>
            <a:r>
              <a:rPr lang="en-US" b="1" u="sng" dirty="0"/>
              <a:t>b</a:t>
            </a:r>
            <a:r>
              <a:rPr lang="en-US" dirty="0"/>
              <a:t>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89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913D-1A8A-D886-B7C5-51E6F8F5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4596-25EC-CAF0-1BBD-044EFE91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you are building a social media site, and you want a way to find the mutual friends between two people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you want to make a friendship suggestion to User1?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A0E79-C64E-969A-90D6-26579A0B8C31}"/>
              </a:ext>
            </a:extLst>
          </p:cNvPr>
          <p:cNvSpPr txBox="1"/>
          <p:nvPr/>
        </p:nvSpPr>
        <p:spPr>
          <a:xfrm>
            <a:off x="1290485" y="3105834"/>
            <a:ext cx="8974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User1 = 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"Amani"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"Basel"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Karam"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"Jawad"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"Layla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User2 = {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"Jawad"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Monther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Basel"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"Ahmad"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"Mahmoud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B9527-D653-2417-B2CC-BFA006ED0D3F}"/>
              </a:ext>
            </a:extLst>
          </p:cNvPr>
          <p:cNvSpPr txBox="1"/>
          <p:nvPr/>
        </p:nvSpPr>
        <p:spPr>
          <a:xfrm>
            <a:off x="3045542" y="4200521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User1.intersection(User2)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1E394-02B0-DB6A-DB02-4BCAD8AC91D9}"/>
              </a:ext>
            </a:extLst>
          </p:cNvPr>
          <p:cNvSpPr txBox="1"/>
          <p:nvPr/>
        </p:nvSpPr>
        <p:spPr>
          <a:xfrm>
            <a:off x="3315928" y="4697410"/>
            <a:ext cx="2780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{'Basel', 'Jawad'}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5978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3372-7D1B-8672-7036-874B4288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5C6A1-B182-5F2C-8648-AA5E6738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sets to remove duplicates from the following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6B6B7-9617-B5E2-F1CB-042877577216}"/>
              </a:ext>
            </a:extLst>
          </p:cNvPr>
          <p:cNvSpPr txBox="1"/>
          <p:nvPr/>
        </p:nvSpPr>
        <p:spPr>
          <a:xfrm>
            <a:off x="2484419" y="3059668"/>
            <a:ext cx="4982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my_list</a:t>
            </a:r>
            <a:r>
              <a:rPr lang="en-US" dirty="0"/>
              <a:t> = [1,5 ,4 ,5 ,5 , 2, 2, 3, 4, 4, 5]</a:t>
            </a:r>
          </a:p>
        </p:txBody>
      </p:sp>
    </p:spTree>
    <p:extLst>
      <p:ext uri="{BB962C8B-B14F-4D97-AF65-F5344CB8AC3E}">
        <p14:creationId xmlns:p14="http://schemas.microsoft.com/office/powerpoint/2010/main" val="409965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2A71-A638-8E90-8F14-A876AF9DB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5005-6048-7839-C799-CCBE41A0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88" y="1488613"/>
            <a:ext cx="9274002" cy="3880773"/>
          </a:xfrm>
        </p:spPr>
        <p:txBody>
          <a:bodyPr/>
          <a:lstStyle/>
          <a:p>
            <a:r>
              <a:rPr lang="en-US" dirty="0"/>
              <a:t>There are some built-in functions that can be used with </a:t>
            </a:r>
            <a:r>
              <a:rPr lang="en-US" dirty="0" err="1"/>
              <a:t>iterable</a:t>
            </a:r>
            <a:r>
              <a:rPr lang="en-US" dirty="0"/>
              <a:t> objects, like lists, tuples and dictionaries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min(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sum(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in: check if the element in the </a:t>
            </a:r>
            <a:r>
              <a:rPr lang="en-US" dirty="0" err="1"/>
              <a:t>iterable</a:t>
            </a:r>
            <a:r>
              <a:rPr lang="en-US" dirty="0"/>
              <a:t> object (true if the element in the 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in: in: check if the element is not in the </a:t>
            </a:r>
            <a:r>
              <a:rPr lang="en-US" dirty="0" err="1"/>
              <a:t>iterable</a:t>
            </a:r>
            <a:r>
              <a:rPr lang="en-US" dirty="0"/>
              <a:t> object (true if the element is not in the </a:t>
            </a:r>
            <a:r>
              <a:rPr lang="en-US" dirty="0" err="1"/>
              <a:t>iterable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0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C5FCEF3-3DC9-ECC8-EFAB-B36BD7C98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9563"/>
            <a:ext cx="12192000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58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006F-FF02-4DE4-822C-0A9D893D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FC4E-75B1-4F68-D58F-30C856B1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4" y="1481496"/>
            <a:ext cx="10515600" cy="4351338"/>
          </a:xfrm>
        </p:spPr>
        <p:txBody>
          <a:bodyPr/>
          <a:lstStyle/>
          <a:p>
            <a:r>
              <a:rPr lang="en-US" dirty="0"/>
              <a:t>Python list is a mutable object: it can be changed and modified after its creation.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78DE1-EE76-7D66-E856-EA4B7F3C1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1" y="2354954"/>
            <a:ext cx="9419303" cy="4401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C1C09F-50DF-A7FB-E5F7-359572E2F8CA}"/>
              </a:ext>
            </a:extLst>
          </p:cNvPr>
          <p:cNvSpPr txBox="1"/>
          <p:nvPr/>
        </p:nvSpPr>
        <p:spPr>
          <a:xfrm>
            <a:off x="9567624" y="5007172"/>
            <a:ext cx="2751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Try</a:t>
            </a:r>
          </a:p>
          <a:p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(x),</a:t>
            </a:r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(y))</a:t>
            </a:r>
          </a:p>
        </p:txBody>
      </p:sp>
    </p:spTree>
    <p:extLst>
      <p:ext uri="{BB962C8B-B14F-4D97-AF65-F5344CB8AC3E}">
        <p14:creationId xmlns:p14="http://schemas.microsoft.com/office/powerpoint/2010/main" val="378006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99CE-C99C-56CA-15D4-91F604B5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1567-24C1-A759-F5A0-9519312C8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dirty="0"/>
              <a:t>Create an empty list and fill it with 5 random numbers and print them in a separate for loop (using </a:t>
            </a:r>
            <a:r>
              <a:rPr lang="en-US"/>
              <a:t>for each, </a:t>
            </a:r>
            <a:r>
              <a:rPr lang="en-US" dirty="0"/>
              <a:t>and using range function)</a:t>
            </a:r>
          </a:p>
          <a:p>
            <a:endParaRPr lang="en-US" dirty="0"/>
          </a:p>
          <a:p>
            <a:r>
              <a:rPr lang="en-US" dirty="0" err="1"/>
              <a:t>listname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index</a:t>
            </a:r>
            <a:r>
              <a:rPr lang="en-US" dirty="0"/>
              <a:t>] is used</a:t>
            </a:r>
            <a:br>
              <a:rPr lang="en-US" dirty="0"/>
            </a:br>
            <a:r>
              <a:rPr lang="en-US" dirty="0"/>
              <a:t>to access the elements by</a:t>
            </a:r>
            <a:br>
              <a:rPr lang="en-US" dirty="0"/>
            </a:br>
            <a:r>
              <a:rPr lang="en-US" dirty="0"/>
              <a:t>their index value</a:t>
            </a:r>
          </a:p>
          <a:p>
            <a:endParaRPr lang="en-US" dirty="0"/>
          </a:p>
          <a:p>
            <a:r>
              <a:rPr lang="en-US" dirty="0"/>
              <a:t>using print(</a:t>
            </a:r>
            <a:r>
              <a:rPr lang="en-US" dirty="0" err="1"/>
              <a:t>listname</a:t>
            </a:r>
            <a:r>
              <a:rPr lang="en-US" dirty="0"/>
              <a:t>) will </a:t>
            </a:r>
            <a:br>
              <a:rPr lang="en-US" dirty="0"/>
            </a:br>
            <a:r>
              <a:rPr lang="en-US" dirty="0"/>
              <a:t>print the list without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90E21-94C4-736B-D81B-BC01B5BAF26E}"/>
              </a:ext>
            </a:extLst>
          </p:cNvPr>
          <p:cNvSpPr txBox="1"/>
          <p:nvPr/>
        </p:nvSpPr>
        <p:spPr>
          <a:xfrm>
            <a:off x="4862478" y="309643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random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lst.append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10953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3B82-1ABF-3FA5-1B80-FF0AC544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1538-4C91-D14D-D10E-39D19253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called </a:t>
            </a:r>
            <a:r>
              <a:rPr lang="en-US" b="1" dirty="0"/>
              <a:t>prices</a:t>
            </a:r>
            <a:r>
              <a:rPr lang="en-US" dirty="0"/>
              <a:t> and fill it with 10 random number between 10 and 100, as a representation of prices of 10 items </a:t>
            </a:r>
          </a:p>
          <a:p>
            <a:r>
              <a:rPr lang="en-US" dirty="0"/>
              <a:t>Create another list called </a:t>
            </a:r>
            <a:r>
              <a:rPr lang="en-US" b="1" dirty="0" err="1"/>
              <a:t>reduced_prices</a:t>
            </a:r>
            <a:r>
              <a:rPr lang="en-US" dirty="0"/>
              <a:t> and fill it with the prices in the </a:t>
            </a:r>
            <a:r>
              <a:rPr lang="en-US" b="1" dirty="0"/>
              <a:t>prices</a:t>
            </a:r>
            <a:r>
              <a:rPr lang="en-US" dirty="0"/>
              <a:t> list after applying 10% discount on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3A83E6-8DDB-4AD3-47D6-A6D06D926A2D}"/>
              </a:ext>
            </a:extLst>
          </p:cNvPr>
          <p:cNvSpPr txBox="1"/>
          <p:nvPr/>
        </p:nvSpPr>
        <p:spPr>
          <a:xfrm>
            <a:off x="3215149" y="390755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random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prices = []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prices.append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reduced_prices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=[]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prices: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reduced_prices.append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872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E033-A578-C657-C552-CB3D05E6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0C2C-8F7A-C1B5-EC5D-549BF910C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664"/>
            <a:ext cx="10515600" cy="4351338"/>
          </a:xfrm>
        </p:spPr>
        <p:txBody>
          <a:bodyPr/>
          <a:lstStyle/>
          <a:p>
            <a:r>
              <a:rPr lang="en-US" dirty="0"/>
              <a:t>One can extract a slice from a python list using the following 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40179-3E6F-6035-8A49-174B5E32D847}"/>
              </a:ext>
            </a:extLst>
          </p:cNvPr>
          <p:cNvSpPr txBox="1"/>
          <p:nvPr/>
        </p:nvSpPr>
        <p:spPr>
          <a:xfrm>
            <a:off x="4434348" y="2568366"/>
            <a:ext cx="3519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list_name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1" dirty="0">
                <a:solidFill>
                  <a:srgbClr val="098156"/>
                </a:solidFill>
                <a:latin typeface="Courier New" panose="02070309020205020404" pitchFamily="49" charset="0"/>
              </a:rPr>
              <a:t>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A30F0-D104-5C13-CDEA-78EB79F032C6}"/>
              </a:ext>
            </a:extLst>
          </p:cNvPr>
          <p:cNvSpPr txBox="1"/>
          <p:nvPr/>
        </p:nvSpPr>
        <p:spPr>
          <a:xfrm>
            <a:off x="2487560" y="3523163"/>
            <a:ext cx="7325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values = [10, 11, 12, 13, 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14, 15, 16, 17</a:t>
            </a:r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, 18, 19]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52E8E-58A6-EA1E-8F99-484E6275DF1F}"/>
              </a:ext>
            </a:extLst>
          </p:cNvPr>
          <p:cNvSpPr txBox="1"/>
          <p:nvPr/>
        </p:nvSpPr>
        <p:spPr>
          <a:xfrm>
            <a:off x="4758813" y="46546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1D93E8-FB3D-E571-7BA1-7252697FEB0E}"/>
              </a:ext>
            </a:extLst>
          </p:cNvPr>
          <p:cNvSpPr txBox="1"/>
          <p:nvPr/>
        </p:nvSpPr>
        <p:spPr>
          <a:xfrm>
            <a:off x="3795251" y="32035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[0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1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2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3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4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5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6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7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8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9]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564EB-E2EA-6B92-97AB-F6722C47BF19}"/>
              </a:ext>
            </a:extLst>
          </p:cNvPr>
          <p:cNvCxnSpPr>
            <a:endCxn id="7" idx="2"/>
          </p:cNvCxnSpPr>
          <p:nvPr/>
        </p:nvCxnSpPr>
        <p:spPr>
          <a:xfrm flipV="1">
            <a:off x="5869859" y="3892495"/>
            <a:ext cx="280218" cy="842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6D1775-13B7-5027-47B6-34861C4CDB23}"/>
              </a:ext>
            </a:extLst>
          </p:cNvPr>
          <p:cNvCxnSpPr>
            <a:cxnSpLocks/>
          </p:cNvCxnSpPr>
          <p:nvPr/>
        </p:nvCxnSpPr>
        <p:spPr>
          <a:xfrm flipV="1">
            <a:off x="6150076" y="3852087"/>
            <a:ext cx="2344996" cy="88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0BA619-DDCA-6BE0-4D6A-96451F7AE28E}"/>
              </a:ext>
            </a:extLst>
          </p:cNvPr>
          <p:cNvSpPr txBox="1"/>
          <p:nvPr/>
        </p:nvSpPr>
        <p:spPr>
          <a:xfrm>
            <a:off x="4930876" y="5312870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colab-code-font-family)"/>
              </a:rPr>
              <a:t>[14, 15, 16, 17]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EF44C9-0D40-1639-CEF6-9B04743824A6}"/>
              </a:ext>
            </a:extLst>
          </p:cNvPr>
          <p:cNvSpPr txBox="1"/>
          <p:nvPr/>
        </p:nvSpPr>
        <p:spPr>
          <a:xfrm>
            <a:off x="3114989" y="5312870"/>
            <a:ext cx="1815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result =&gt;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296BA4-8A51-23B3-880C-B53679E2E976}"/>
              </a:ext>
            </a:extLst>
          </p:cNvPr>
          <p:cNvSpPr txBox="1"/>
          <p:nvPr/>
        </p:nvSpPr>
        <p:spPr>
          <a:xfrm>
            <a:off x="1573161" y="6179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last index in the slice is not included in the results</a:t>
            </a:r>
          </a:p>
        </p:txBody>
      </p:sp>
    </p:spTree>
    <p:extLst>
      <p:ext uri="{BB962C8B-B14F-4D97-AF65-F5344CB8AC3E}">
        <p14:creationId xmlns:p14="http://schemas.microsoft.com/office/powerpoint/2010/main" val="41652982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2390</TotalTime>
  <Words>3923</Words>
  <Application>Microsoft Office PowerPoint</Application>
  <PresentationFormat>Widescreen</PresentationFormat>
  <Paragraphs>545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Söhne</vt:lpstr>
      <vt:lpstr>Trebuchet MS</vt:lpstr>
      <vt:lpstr>var(--colab-code-font-family)</vt:lpstr>
      <vt:lpstr>Verdana</vt:lpstr>
      <vt:lpstr>Wingdings 3</vt:lpstr>
      <vt:lpstr>Facet</vt:lpstr>
      <vt:lpstr>Office Theme</vt:lpstr>
      <vt:lpstr>Data structures in python</vt:lpstr>
      <vt:lpstr>Outline</vt:lpstr>
      <vt:lpstr>Why data structures</vt:lpstr>
      <vt:lpstr>Lists in python</vt:lpstr>
      <vt:lpstr>PowerPoint Presentation</vt:lpstr>
      <vt:lpstr>mutability </vt:lpstr>
      <vt:lpstr>Example</vt:lpstr>
      <vt:lpstr>Example 2</vt:lpstr>
      <vt:lpstr>List slicing </vt:lpstr>
      <vt:lpstr>More slicing options</vt:lpstr>
      <vt:lpstr>List with operators </vt:lpstr>
      <vt:lpstr>List methods</vt:lpstr>
      <vt:lpstr>Example</vt:lpstr>
      <vt:lpstr>Nested lists</vt:lpstr>
      <vt:lpstr>Shallow copy vs deep copy</vt:lpstr>
      <vt:lpstr>Examples</vt:lpstr>
      <vt:lpstr>List comprehension </vt:lpstr>
      <vt:lpstr>Examples</vt:lpstr>
      <vt:lpstr>Exercises </vt:lpstr>
      <vt:lpstr>any() and all()</vt:lpstr>
      <vt:lpstr>zip and enumerate </vt:lpstr>
      <vt:lpstr>Example 2</vt:lpstr>
      <vt:lpstr>Tuples</vt:lpstr>
      <vt:lpstr>Tuples</vt:lpstr>
      <vt:lpstr>Operations on tuples</vt:lpstr>
      <vt:lpstr>Methods</vt:lpstr>
      <vt:lpstr>Packing and Unpacking</vt:lpstr>
      <vt:lpstr>Dictionaries </vt:lpstr>
      <vt:lpstr>Dictionaries</vt:lpstr>
      <vt:lpstr>Accessing elements</vt:lpstr>
      <vt:lpstr>Modification</vt:lpstr>
      <vt:lpstr>Methods</vt:lpstr>
      <vt:lpstr>Iterating over a dictionary </vt:lpstr>
      <vt:lpstr>Dictionary comprehension</vt:lpstr>
      <vt:lpstr>Practice</vt:lpstr>
      <vt:lpstr>Nested dictionaries</vt:lpstr>
      <vt:lpstr>A bit complex scenario </vt:lpstr>
      <vt:lpstr>Python sets</vt:lpstr>
      <vt:lpstr>Sets</vt:lpstr>
      <vt:lpstr>Cont.</vt:lpstr>
      <vt:lpstr>Loop over a set</vt:lpstr>
      <vt:lpstr>Useful methods</vt:lpstr>
      <vt:lpstr>Example</vt:lpstr>
      <vt:lpstr>Exercise </vt:lpstr>
      <vt:lpstr>Built-in functions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in python</dc:title>
  <dc:creator>Ahmad Al Tarawneh</dc:creator>
  <cp:lastModifiedBy>Dr.ahmad salem altarawneh</cp:lastModifiedBy>
  <cp:revision>44</cp:revision>
  <dcterms:created xsi:type="dcterms:W3CDTF">2023-10-23T16:07:01Z</dcterms:created>
  <dcterms:modified xsi:type="dcterms:W3CDTF">2024-11-28T13:13:28Z</dcterms:modified>
</cp:coreProperties>
</file>