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72" r:id="rId10"/>
    <p:sldId id="264" r:id="rId11"/>
    <p:sldId id="270" r:id="rId12"/>
    <p:sldId id="271" r:id="rId13"/>
    <p:sldId id="269" r:id="rId14"/>
    <p:sldId id="262" r:id="rId15"/>
    <p:sldId id="273" r:id="rId16"/>
    <p:sldId id="313" r:id="rId17"/>
    <p:sldId id="268" r:id="rId18"/>
    <p:sldId id="274" r:id="rId19"/>
    <p:sldId id="275" r:id="rId20"/>
    <p:sldId id="276" r:id="rId21"/>
    <p:sldId id="277" r:id="rId22"/>
    <p:sldId id="314" r:id="rId23"/>
    <p:sldId id="309" r:id="rId24"/>
    <p:sldId id="310" r:id="rId25"/>
    <p:sldId id="312" r:id="rId26"/>
    <p:sldId id="266" r:id="rId27"/>
    <p:sldId id="278" r:id="rId28"/>
    <p:sldId id="279" r:id="rId29"/>
    <p:sldId id="281" r:id="rId30"/>
    <p:sldId id="282" r:id="rId31"/>
    <p:sldId id="283" r:id="rId32"/>
    <p:sldId id="280" r:id="rId33"/>
    <p:sldId id="267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7" r:id="rId47"/>
    <p:sldId id="296" r:id="rId48"/>
    <p:sldId id="298" r:id="rId49"/>
    <p:sldId id="299" r:id="rId50"/>
    <p:sldId id="300" r:id="rId51"/>
    <p:sldId id="302" r:id="rId52"/>
    <p:sldId id="303" r:id="rId53"/>
    <p:sldId id="304" r:id="rId54"/>
    <p:sldId id="305" r:id="rId55"/>
    <p:sldId id="311" r:id="rId56"/>
    <p:sldId id="306" r:id="rId57"/>
    <p:sldId id="307" r:id="rId58"/>
    <p:sldId id="308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33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5AD18-8537-4538-831D-8C369847C0D9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B5891-7291-4C4B-8E54-D2BF9DE1D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2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B5891-7291-4C4B-8E54-D2BF9DE1D3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0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0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055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1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698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6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3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8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91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1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3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1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8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4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E3927-C9E6-4CAF-B4AE-323B60EB9DD0}" type="datetimeFigureOut">
              <a:rPr lang="en-US" smtClean="0"/>
              <a:t>03/12/2024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97C271-496C-4B48-A8F2-63F06502F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3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2FEB-5AE4-0E08-2ACC-843872DF5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FFF04-354E-1CF3-FB52-BD51900CD1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Ahmad </a:t>
            </a:r>
            <a:r>
              <a:rPr lang="en-US" dirty="0" err="1"/>
              <a:t>Altarawneh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7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26295-8DE6-4BE4-D67C-B30DE44E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52BE-6E8E-0D76-90CD-B3BD05B07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Failing in providing the correct number of parameters will result in </a:t>
            </a:r>
            <a:r>
              <a:rPr lang="en-US" dirty="0">
                <a:solidFill>
                  <a:srgbClr val="FF0000"/>
                </a:solidFill>
              </a:rPr>
              <a:t>missing  n required positional argument </a:t>
            </a:r>
            <a:r>
              <a:rPr lang="en-US" dirty="0"/>
              <a:t>error.</a:t>
            </a:r>
          </a:p>
          <a:p>
            <a:r>
              <a:rPr lang="en-US" dirty="0"/>
              <a:t>E.g.,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67F85-4C02-43E5-9864-4E1568BCA682}"/>
              </a:ext>
            </a:extLst>
          </p:cNvPr>
          <p:cNvSpPr txBox="1"/>
          <p:nvPr/>
        </p:nvSpPr>
        <p:spPr>
          <a:xfrm>
            <a:off x="1868129" y="3340138"/>
            <a:ext cx="77183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multiply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 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num1 * num2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multiply(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calling the function with one parameter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27DF4-4F02-3461-6515-0F410536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890" y="4971889"/>
            <a:ext cx="5829805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9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5EB6-2A7F-FAF3-BA3B-8ED9D91B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B55A-27B7-9439-2D1C-472E09A8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such errors, we can define a default values to the parameters, such that if no values are passed to the positional parameter, it will consider the default value </a:t>
            </a:r>
          </a:p>
          <a:p>
            <a:r>
              <a:rPr lang="en-US" dirty="0"/>
              <a:t>Example: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987FA-E84E-B231-E0EA-EB1D8657846E}"/>
              </a:ext>
            </a:extLst>
          </p:cNvPr>
          <p:cNvSpPr txBox="1"/>
          <p:nvPr/>
        </p:nvSpPr>
        <p:spPr>
          <a:xfrm>
            <a:off x="3421626" y="3429000"/>
            <a:ext cx="42966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multiply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pt-B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num1 * num2</a:t>
            </a:r>
          </a:p>
          <a:p>
            <a:b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multiply(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6833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A30F-3319-CD76-12A6-A925A4FB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E454-3FA6-5E15-DA2F-CFE1BB1B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351338"/>
          </a:xfrm>
        </p:spPr>
        <p:txBody>
          <a:bodyPr/>
          <a:lstStyle/>
          <a:p>
            <a:r>
              <a:rPr lang="en-US" dirty="0"/>
              <a:t>The default parameters should be located at the end of the parameter list.</a:t>
            </a:r>
          </a:p>
          <a:p>
            <a:pPr lvl="1"/>
            <a:r>
              <a:rPr lang="en-US" dirty="0"/>
              <a:t>Providing them at the start will result in a syntax error: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r>
              <a:rPr lang="en-US" sz="1600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SyntaxError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 non-default argument follows default argument</a:t>
            </a:r>
            <a:endParaRPr lang="en-US" sz="1600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F8FA0-EA99-AEA6-1B1E-350BAFC03FED}"/>
              </a:ext>
            </a:extLst>
          </p:cNvPr>
          <p:cNvSpPr txBox="1"/>
          <p:nvPr/>
        </p:nvSpPr>
        <p:spPr>
          <a:xfrm>
            <a:off x="3048000" y="32626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multiply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pt-BR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   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pt-B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num1 * num2</a:t>
            </a:r>
          </a:p>
        </p:txBody>
      </p:sp>
    </p:spTree>
    <p:extLst>
      <p:ext uri="{BB962C8B-B14F-4D97-AF65-F5344CB8AC3E}">
        <p14:creationId xmlns:p14="http://schemas.microsoft.com/office/powerpoint/2010/main" val="408501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5848-491E-6209-47F5-07366820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0B55-FB10-D203-B444-A062AA35B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helps to avoid ambiguity during the function calls</a:t>
            </a:r>
          </a:p>
          <a:p>
            <a:pPr lvl="1"/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you’re saying, “if no value is provided for this argument when the function is called, use this default value.”</a:t>
            </a:r>
          </a:p>
          <a:p>
            <a:pPr lvl="1"/>
            <a:endParaRPr lang="en-US" b="0" i="0" dirty="0">
              <a:solidFill>
                <a:srgbClr val="0F0F0F"/>
              </a:solidFill>
              <a:effectLst/>
              <a:latin typeface="Söhne"/>
            </a:endParaRPr>
          </a:p>
          <a:p>
            <a:pPr lvl="1"/>
            <a:endParaRPr lang="en-US" dirty="0">
              <a:solidFill>
                <a:srgbClr val="0F0F0F"/>
              </a:solidFill>
              <a:latin typeface="Söhne"/>
            </a:endParaRPr>
          </a:p>
          <a:p>
            <a:pPr lvl="1"/>
            <a:r>
              <a:rPr lang="en-US" dirty="0"/>
              <a:t>now if you call the function with the following parameters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It's unclear whether 3 should replace the default value of </a:t>
            </a:r>
            <a:r>
              <a:rPr lang="en-US" altLang="en-US" sz="2800" b="1" dirty="0">
                <a:solidFill>
                  <a:srgbClr val="0F0F0F"/>
                </a:solidFill>
                <a:latin typeface="Söhne Mono"/>
              </a:rPr>
              <a:t>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F0F0F"/>
                </a:solidFill>
                <a:effectLst/>
                <a:latin typeface="Söhne"/>
              </a:rPr>
              <a:t> or use it as a value for </a:t>
            </a:r>
            <a:r>
              <a:rPr lang="en-US" altLang="en-US" sz="2800" b="1" dirty="0">
                <a:solidFill>
                  <a:srgbClr val="0F0F0F"/>
                </a:solidFill>
                <a:latin typeface="Söhne Mono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3E263-B515-0A7F-05A6-BD37414744FB}"/>
              </a:ext>
            </a:extLst>
          </p:cNvPr>
          <p:cNvSpPr txBox="1"/>
          <p:nvPr/>
        </p:nvSpPr>
        <p:spPr>
          <a:xfrm>
            <a:off x="4463844" y="4401909"/>
            <a:ext cx="2104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9600A9-0C09-5052-429D-182638AA0035}"/>
              </a:ext>
            </a:extLst>
          </p:cNvPr>
          <p:cNvSpPr txBox="1"/>
          <p:nvPr/>
        </p:nvSpPr>
        <p:spPr>
          <a:xfrm>
            <a:off x="3519948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+ b + c</a:t>
            </a:r>
          </a:p>
        </p:txBody>
      </p:sp>
    </p:spTree>
    <p:extLst>
      <p:ext uri="{BB962C8B-B14F-4D97-AF65-F5344CB8AC3E}">
        <p14:creationId xmlns:p14="http://schemas.microsoft.com/office/powerpoint/2010/main" val="1848640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3ACF-D0D4-F25E-E174-EDC7539B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C921-6EB8-B3DC-423B-D894BCE3C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is a jump statement that helps to avoid syntax error when you want to implement a given function later 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B96EE-E5D1-0516-2CE8-F8F9AA1B9E97}"/>
              </a:ext>
            </a:extLst>
          </p:cNvPr>
          <p:cNvSpPr txBox="1"/>
          <p:nvPr/>
        </p:nvSpPr>
        <p:spPr>
          <a:xfrm>
            <a:off x="1858297" y="3678128"/>
            <a:ext cx="23105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16881-9942-1255-8688-FD0C12B8594F}"/>
              </a:ext>
            </a:extLst>
          </p:cNvPr>
          <p:cNvSpPr txBox="1"/>
          <p:nvPr/>
        </p:nvSpPr>
        <p:spPr>
          <a:xfrm>
            <a:off x="6449961" y="3678128"/>
            <a:ext cx="3372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8EFB5-C6F9-BE47-FDAB-84DC9C04F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028" y="4843005"/>
            <a:ext cx="3772227" cy="815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1C2493-FE7D-438B-087D-FD45BFBC13BD}"/>
              </a:ext>
            </a:extLst>
          </p:cNvPr>
          <p:cNvSpPr txBox="1"/>
          <p:nvPr/>
        </p:nvSpPr>
        <p:spPr>
          <a:xfrm>
            <a:off x="7108722" y="4881379"/>
            <a:ext cx="1504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Executes fine </a:t>
            </a:r>
          </a:p>
        </p:txBody>
      </p:sp>
    </p:spTree>
    <p:extLst>
      <p:ext uri="{BB962C8B-B14F-4D97-AF65-F5344CB8AC3E}">
        <p14:creationId xmlns:p14="http://schemas.microsoft.com/office/powerpoint/2010/main" val="410679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D7DF-28BA-FC83-3FBC-FB358845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Arbitrary Arguments, *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E6E7-7DA8-A693-3BD4-C9F7B335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1815793"/>
            <a:ext cx="10901516" cy="4351338"/>
          </a:xfrm>
        </p:spPr>
        <p:txBody>
          <a:bodyPr>
            <a:normAutofit/>
          </a:bodyPr>
          <a:lstStyle/>
          <a:p>
            <a:r>
              <a:rPr lang="en-US" dirty="0"/>
              <a:t>It is used when the number of arguments, which a function can receive, is unknown</a:t>
            </a:r>
          </a:p>
          <a:p>
            <a:r>
              <a:rPr lang="en-US" dirty="0"/>
              <a:t>Example: Assume that you want to build a function that sums different numbers of values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parameters are passed as a tuple containing the passed parameters</a:t>
            </a:r>
          </a:p>
          <a:p>
            <a:r>
              <a:rPr lang="en-US" dirty="0"/>
              <a:t>**</a:t>
            </a:r>
            <a:r>
              <a:rPr lang="en-US" dirty="0" err="1"/>
              <a:t>kwargs</a:t>
            </a:r>
            <a:r>
              <a:rPr lang="en-US" dirty="0"/>
              <a:t>, similar to *</a:t>
            </a:r>
            <a:r>
              <a:rPr lang="en-US" dirty="0" err="1"/>
              <a:t>args</a:t>
            </a:r>
            <a:r>
              <a:rPr lang="en-US" dirty="0"/>
              <a:t>, but force the function to receive any number of key-word arguments</a:t>
            </a:r>
          </a:p>
          <a:p>
            <a:pPr lvl="1"/>
            <a:r>
              <a:rPr lang="en-US" dirty="0"/>
              <a:t>the function receives them as a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5123-7B0F-FA50-4423-1A02CE2E9C7F}"/>
              </a:ext>
            </a:extLst>
          </p:cNvPr>
          <p:cNvSpPr txBox="1"/>
          <p:nvPr/>
        </p:nvSpPr>
        <p:spPr>
          <a:xfrm>
            <a:off x="970935" y="285011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sum_numbers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total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args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total += num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total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E67C01-6BFE-DABE-10A0-59AE48244339}"/>
              </a:ext>
            </a:extLst>
          </p:cNvPr>
          <p:cNvSpPr txBox="1"/>
          <p:nvPr/>
        </p:nvSpPr>
        <p:spPr>
          <a:xfrm>
            <a:off x="5238135" y="29578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sum_numbers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sum_numbers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   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sum_numbers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</a:t>
            </a:r>
          </a:p>
        </p:txBody>
      </p:sp>
    </p:spTree>
    <p:extLst>
      <p:ext uri="{BB962C8B-B14F-4D97-AF65-F5344CB8AC3E}">
        <p14:creationId xmlns:p14="http://schemas.microsoft.com/office/powerpoint/2010/main" val="154016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64C3-CC0E-DE29-E120-5ED7995D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61E46-80F4-EC46-11E3-307586CB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takes any number of same-length lists and performs element-wise summation of their elements.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A5016-9D38-2CBF-81C1-B0850538C85E}"/>
              </a:ext>
            </a:extLst>
          </p:cNvPr>
          <p:cNvSpPr txBox="1"/>
          <p:nvPr/>
        </p:nvSpPr>
        <p:spPr>
          <a:xfrm>
            <a:off x="3865852" y="2967335"/>
            <a:ext cx="2219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l1=[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l2=[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l3=[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1C895-A467-BBAB-3CC6-D18551BD9101}"/>
              </a:ext>
            </a:extLst>
          </p:cNvPr>
          <p:cNvSpPr txBox="1"/>
          <p:nvPr/>
        </p:nvSpPr>
        <p:spPr>
          <a:xfrm>
            <a:off x="2917999" y="4358599"/>
            <a:ext cx="3178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[10, 12, 16]</a:t>
            </a:r>
          </a:p>
        </p:txBody>
      </p:sp>
    </p:spTree>
    <p:extLst>
      <p:ext uri="{BB962C8B-B14F-4D97-AF65-F5344CB8AC3E}">
        <p14:creationId xmlns:p14="http://schemas.microsoft.com/office/powerpoint/2010/main" val="185489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69FA-4EE5-E995-0B81-C27DD07A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and Local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C9A7-269C-9A4B-85B9-AA4E07013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variables created within the functions can be used locally inside the function and cannot be accessed from outside the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75B4B-217E-A473-4EFC-42B92A09C765}"/>
              </a:ext>
            </a:extLst>
          </p:cNvPr>
          <p:cNvSpPr txBox="1"/>
          <p:nvPr/>
        </p:nvSpPr>
        <p:spPr>
          <a:xfrm>
            <a:off x="3178002" y="3085312"/>
            <a:ext cx="32424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c = b*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a+b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function(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ED1DD-D1CD-257D-4BC2-EF52E331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635" y="5484432"/>
            <a:ext cx="5738357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109B-44B6-F149-05DB-CE7E604B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6269-AD55-DCC1-E519-4387493D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the variable is defined outside the function, it wont be affected by the modifications done inside the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50E758-7739-3276-6E02-10121963F4FC}"/>
              </a:ext>
            </a:extLst>
          </p:cNvPr>
          <p:cNvSpPr txBox="1"/>
          <p:nvPr/>
        </p:nvSpPr>
        <p:spPr>
          <a:xfrm>
            <a:off x="4257367" y="278066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c = c +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a+b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function(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F86303-CC4D-4912-6E0E-217E2DB4A3E4}"/>
              </a:ext>
            </a:extLst>
          </p:cNvPr>
          <p:cNvSpPr txBox="1"/>
          <p:nvPr/>
        </p:nvSpPr>
        <p:spPr>
          <a:xfrm>
            <a:off x="294967" y="5477585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UnboundLocalError</a:t>
            </a:r>
            <a:r>
              <a:rPr lang="en-US" b="1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: local variable 'c' referenced before assignment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1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0579-EE0A-8849-96B0-274612C0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6B5C3-3AF7-0D47-6F80-7C56130B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error can be avoided by referencing the variable as </a:t>
            </a:r>
            <a:r>
              <a:rPr lang="en-US" b="1" dirty="0">
                <a:solidFill>
                  <a:srgbClr val="0070C0"/>
                </a:solidFill>
              </a:rPr>
              <a:t>global</a:t>
            </a:r>
            <a:r>
              <a:rPr lang="en-US" dirty="0"/>
              <a:t> inside the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D6DD4-E899-02E5-8C6B-97F5FF5F4D95}"/>
              </a:ext>
            </a:extLst>
          </p:cNvPr>
          <p:cNvSpPr txBox="1"/>
          <p:nvPr/>
        </p:nvSpPr>
        <p:spPr>
          <a:xfrm>
            <a:off x="3726426" y="284713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global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c = c +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a+b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function(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61976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3C708-F6F0-D46D-F82E-816EE276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B0F5F-76B6-0970-6FD5-9076C799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functions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Calling functions</a:t>
            </a:r>
          </a:p>
          <a:p>
            <a:r>
              <a:rPr lang="en-US" dirty="0"/>
              <a:t>Arguments and return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key = value syntax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Arbitrary Arguments, *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args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Global and local variables</a:t>
            </a:r>
          </a:p>
          <a:p>
            <a:r>
              <a:rPr lang="en-US" dirty="0"/>
              <a:t>Recursion </a:t>
            </a:r>
          </a:p>
          <a:p>
            <a:r>
              <a:rPr lang="en-US" dirty="0"/>
              <a:t>Lambda expression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72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368C-76A2-D933-6A37-26712020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B052-74B4-822C-AFF1-B2D5811EF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that you want to track the process of a system among different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EA72-E42C-E740-15D4-B25776710ACE}"/>
              </a:ext>
            </a:extLst>
          </p:cNvPr>
          <p:cNvSpPr txBox="1"/>
          <p:nvPr/>
        </p:nvSpPr>
        <p:spPr>
          <a:xfrm>
            <a:off x="2310581" y="3081846"/>
            <a:ext cx="80722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info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login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global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info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info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 system is logging in .. 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pre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process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global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info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info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 system is preprocessing the data"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4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FBA0A-54DD-CF0A-4C9A-7D664849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889C-50BE-6A0F-C649-0E9AC2C1D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is not needed for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printing and accessing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The following variable 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c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can be accessed inside the function as it is declared outside the function (but cannot be modified)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9490D-A01C-C25F-5A61-78E2AB72FB02}"/>
              </a:ext>
            </a:extLst>
          </p:cNvPr>
          <p:cNvSpPr txBox="1"/>
          <p:nvPr/>
        </p:nvSpPr>
        <p:spPr>
          <a:xfrm>
            <a:off x="1425677" y="3429000"/>
            <a:ext cx="41000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 +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function(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862743-E892-60AB-DAE7-37C32264953A}"/>
              </a:ext>
            </a:extLst>
          </p:cNvPr>
          <p:cNvSpPr txBox="1"/>
          <p:nvPr/>
        </p:nvSpPr>
        <p:spPr>
          <a:xfrm>
            <a:off x="7452852" y="3586316"/>
            <a:ext cx="35986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c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function(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73375B-6185-DAC5-39F6-E0AF8EBB875D}"/>
              </a:ext>
            </a:extLst>
          </p:cNvPr>
          <p:cNvSpPr txBox="1"/>
          <p:nvPr/>
        </p:nvSpPr>
        <p:spPr>
          <a:xfrm>
            <a:off x="4656666" y="5657671"/>
            <a:ext cx="5506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c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here is a new local variable that works inside the function. The above code will output: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8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86254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AA76-6F20-C0D4-1A66-35EECBA27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21771-EFD2-BD57-7CAD-7EA2F663C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Scope: The scope within the current function.</a:t>
            </a:r>
          </a:p>
          <a:p>
            <a:r>
              <a:rPr lang="en-US" dirty="0"/>
              <a:t>Enclosing Scope: The outer function's scope contains the current function.</a:t>
            </a:r>
          </a:p>
          <a:p>
            <a:pPr lvl="1"/>
            <a:r>
              <a:rPr lang="en-US" dirty="0"/>
              <a:t>using </a:t>
            </a:r>
            <a:r>
              <a:rPr lang="en-US" b="1" dirty="0"/>
              <a:t>nonlocal</a:t>
            </a:r>
            <a:r>
              <a:rPr lang="en-US" dirty="0"/>
              <a:t> keyword</a:t>
            </a:r>
          </a:p>
          <a:p>
            <a:r>
              <a:rPr lang="en-US" dirty="0"/>
              <a:t>Global Scope: The top-level scope of the module.</a:t>
            </a:r>
          </a:p>
          <a:p>
            <a:r>
              <a:rPr lang="en-US" dirty="0"/>
              <a:t>Built-in Scope: The scope containing built-in functions and variables.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BC6CE-5085-2C00-37E1-C61AF99A87F0}"/>
              </a:ext>
            </a:extLst>
          </p:cNvPr>
          <p:cNvSpPr txBox="1"/>
          <p:nvPr/>
        </p:nvSpPr>
        <p:spPr>
          <a:xfrm>
            <a:off x="857865" y="4424516"/>
            <a:ext cx="40091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multi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x = </a:t>
            </a:r>
            <a:r>
              <a:rPr lang="en-US" sz="1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summation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x +=  </a:t>
            </a:r>
            <a:r>
              <a:rPr lang="en-US" sz="1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5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x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summation() * </a:t>
            </a:r>
            <a:r>
              <a:rPr lang="en-US" sz="1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multi(</a:t>
            </a:r>
            <a:r>
              <a:rPr lang="en-US" sz="1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34E6C0-6B68-B0D6-34C7-B89618865A23}"/>
              </a:ext>
            </a:extLst>
          </p:cNvPr>
          <p:cNvSpPr txBox="1"/>
          <p:nvPr/>
        </p:nvSpPr>
        <p:spPr>
          <a:xfrm>
            <a:off x="4986047" y="4214679"/>
            <a:ext cx="36073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multi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value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x = </a:t>
            </a:r>
            <a:r>
              <a:rPr lang="en-US" sz="1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summation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():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nonlocal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x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x +=  </a:t>
            </a:r>
            <a:r>
              <a:rPr lang="en-US" sz="1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5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x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  </a:t>
            </a:r>
            <a:r>
              <a:rPr lang="en-US" sz="16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summation() * </a:t>
            </a:r>
            <a:r>
              <a:rPr lang="en-US" sz="1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3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multi(</a:t>
            </a:r>
            <a:r>
              <a:rPr lang="en-US" sz="16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395EE3D9-76B0-B9AB-D764-C27345D81C0E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4227871" y="3087332"/>
            <a:ext cx="4365524" cy="2404620"/>
          </a:xfrm>
          <a:prstGeom prst="curvedConnector3">
            <a:avLst>
              <a:gd name="adj1" fmla="val 127308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095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D893C-F053-4114-F9B2-A174DE43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and filter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21A3-8268-4F6F-686B-1F9798E66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the map and filter functions?</a:t>
            </a:r>
          </a:p>
          <a:p>
            <a:pPr lvl="1"/>
            <a:r>
              <a:rPr lang="en-US" dirty="0"/>
              <a:t>map: apply functions on the elements of an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/>
              <a:t>filter: filter an </a:t>
            </a:r>
            <a:r>
              <a:rPr lang="en-US" dirty="0" err="1"/>
              <a:t>iterable</a:t>
            </a:r>
            <a:r>
              <a:rPr lang="en-US" dirty="0"/>
              <a:t> based on a function</a:t>
            </a:r>
          </a:p>
          <a:p>
            <a:pPr lvl="1"/>
            <a:endParaRPr lang="en-US" dirty="0"/>
          </a:p>
          <a:p>
            <a:r>
              <a:rPr lang="en-US" dirty="0"/>
              <a:t>map performs an operation, while filter constructs an </a:t>
            </a:r>
            <a:r>
              <a:rPr lang="en-US" dirty="0" err="1"/>
              <a:t>iterable</a:t>
            </a:r>
            <a:r>
              <a:rPr lang="en-US" dirty="0"/>
              <a:t> from elements where the function returns true</a:t>
            </a:r>
          </a:p>
        </p:txBody>
      </p:sp>
    </p:spTree>
    <p:extLst>
      <p:ext uri="{BB962C8B-B14F-4D97-AF65-F5344CB8AC3E}">
        <p14:creationId xmlns:p14="http://schemas.microsoft.com/office/powerpoint/2010/main" val="2780370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542F-0D47-7484-54B6-E9A5568DF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E32B-1D09-E8A9-4028-BC48119A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351338"/>
          </a:xfrm>
        </p:spPr>
        <p:txBody>
          <a:bodyPr/>
          <a:lstStyle/>
          <a:p>
            <a:r>
              <a:rPr lang="en-US" dirty="0"/>
              <a:t>Use the map function to square each element in the following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filter the elements in the list and keep the values greater than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C23B57-2AB6-CAB9-FB2F-B4619039631B}"/>
              </a:ext>
            </a:extLst>
          </p:cNvPr>
          <p:cNvSpPr txBox="1"/>
          <p:nvPr/>
        </p:nvSpPr>
        <p:spPr>
          <a:xfrm>
            <a:off x="4218038" y="2536326"/>
            <a:ext cx="3323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x**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7E7CB-0BF4-D23B-B51A-138C5C79F428}"/>
              </a:ext>
            </a:extLst>
          </p:cNvPr>
          <p:cNvSpPr txBox="1"/>
          <p:nvPr/>
        </p:nvSpPr>
        <p:spPr>
          <a:xfrm>
            <a:off x="2821858" y="4290507"/>
            <a:ext cx="3559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(square,lst1))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00E250-E127-8F97-4F4B-76F7EA4C3528}"/>
              </a:ext>
            </a:extLst>
          </p:cNvPr>
          <p:cNvSpPr txBox="1"/>
          <p:nvPr/>
        </p:nvSpPr>
        <p:spPr>
          <a:xfrm>
            <a:off x="6285272" y="4290507"/>
            <a:ext cx="4159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Output =&gt;[100, 16, 64, 1, 9]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926CE-BE5C-E1B1-8317-993517BB015D}"/>
              </a:ext>
            </a:extLst>
          </p:cNvPr>
          <p:cNvSpPr txBox="1"/>
          <p:nvPr/>
        </p:nvSpPr>
        <p:spPr>
          <a:xfrm>
            <a:off x="2556387" y="4819570"/>
            <a:ext cx="29300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check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x&gt;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11330-6DFF-92B9-951D-C28DBF49BA4E}"/>
              </a:ext>
            </a:extLst>
          </p:cNvPr>
          <p:cNvSpPr txBox="1"/>
          <p:nvPr/>
        </p:nvSpPr>
        <p:spPr>
          <a:xfrm>
            <a:off x="2556387" y="6152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(check,lst1))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35FB6-F4CD-C1F9-5459-BCF24365A598}"/>
              </a:ext>
            </a:extLst>
          </p:cNvPr>
          <p:cNvSpPr txBox="1"/>
          <p:nvPr/>
        </p:nvSpPr>
        <p:spPr>
          <a:xfrm>
            <a:off x="7020232" y="6123543"/>
            <a:ext cx="293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Output =&gt; [10, 8]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729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8D3-FA93-20D7-A16A-54A882511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12086-772C-F87E-802F-E9970368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list of temperatures in Celsius, you have to convert them to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Fahrenheit using the map function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length of each string in a list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the list of tuples to list of sums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D7F001-7924-2286-B4E2-7B6CB48B6210}"/>
              </a:ext>
            </a:extLst>
          </p:cNvPr>
          <p:cNvSpPr txBox="1"/>
          <p:nvPr/>
        </p:nvSpPr>
        <p:spPr>
          <a:xfrm>
            <a:off x="3650226" y="3346393"/>
            <a:ext cx="2917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F = (9/5) °C+32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335F0-1F28-E550-14AE-477425EB0928}"/>
              </a:ext>
            </a:extLst>
          </p:cNvPr>
          <p:cNvSpPr txBox="1"/>
          <p:nvPr/>
        </p:nvSpPr>
        <p:spPr>
          <a:xfrm>
            <a:off x="3325761" y="2977061"/>
            <a:ext cx="3094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[42,25,33,34,26,27,22]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C8E4FA-F643-563C-A5EC-2A6FD90B5875}"/>
              </a:ext>
            </a:extLst>
          </p:cNvPr>
          <p:cNvSpPr txBox="1"/>
          <p:nvPr/>
        </p:nvSpPr>
        <p:spPr>
          <a:xfrm>
            <a:off x="2175387" y="4559547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["apple", "banana", "orange", "grapefruit"]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0ABF7-8087-A5CE-650E-50DF398D671F}"/>
              </a:ext>
            </a:extLst>
          </p:cNvPr>
          <p:cNvSpPr txBox="1"/>
          <p:nvPr/>
        </p:nvSpPr>
        <p:spPr>
          <a:xfrm>
            <a:off x="3146047" y="5847922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[(1, 2), (3, 4), (5, 6), (7,9)]</a:t>
            </a:r>
          </a:p>
        </p:txBody>
      </p:sp>
    </p:spTree>
    <p:extLst>
      <p:ext uri="{BB962C8B-B14F-4D97-AF65-F5344CB8AC3E}">
        <p14:creationId xmlns:p14="http://schemas.microsoft.com/office/powerpoint/2010/main" val="4115848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2AF6-8557-3178-1B37-24FF39B6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165F-F5D7-94BE-4D97-7DA28A121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very useful programming technique used to solve problems that can be divided into smaller parts</a:t>
            </a:r>
          </a:p>
          <a:p>
            <a:pPr lvl="1"/>
            <a:r>
              <a:rPr lang="en-US" dirty="0"/>
              <a:t>common in solving problems in a divide-and-conquer manner</a:t>
            </a:r>
          </a:p>
          <a:p>
            <a:r>
              <a:rPr lang="en-US" dirty="0"/>
              <a:t>Recursive function refers to a function that calls itself inside its block</a:t>
            </a:r>
          </a:p>
          <a:p>
            <a:r>
              <a:rPr lang="en-US" dirty="0"/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A87A6-6EC7-33E2-3628-6AB93F2D18A4}"/>
              </a:ext>
            </a:extLst>
          </p:cNvPr>
          <p:cNvSpPr txBox="1"/>
          <p:nvPr/>
        </p:nvSpPr>
        <p:spPr>
          <a:xfrm>
            <a:off x="4306529" y="4266804"/>
            <a:ext cx="37755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srgbClr val="AF00DB"/>
                </a:solidFill>
                <a:latin typeface="Courier New" panose="02070309020205020404" pitchFamily="49" charset="0"/>
              </a:rPr>
              <a:t> 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condition: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function(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49324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EC12-BCE1-5AEB-E1AB-03F6C1CE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B3D1-B94A-CB26-4672-ACCE77339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Every recursive function should have a base case 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 A base case is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 condition that stops the recursion. 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prevents the function from calling itself indefinitely</a:t>
            </a:r>
          </a:p>
          <a:p>
            <a:r>
              <a:rPr lang="en-US" dirty="0"/>
              <a:t>It is called a </a:t>
            </a:r>
            <a:r>
              <a:rPr lang="en-US" b="1" i="0" dirty="0">
                <a:solidFill>
                  <a:srgbClr val="040C28"/>
                </a:solidFill>
                <a:effectLst/>
                <a:latin typeface="Google Sans"/>
              </a:rPr>
              <a:t>halting condition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, sometimes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51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9EF7-2D1F-DA7E-7A04-1B05AFC1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36B87-61EB-2785-F324-20C4141A9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is a well-known data structure that stores elements in a last-in-first-out fashion</a:t>
            </a:r>
          </a:p>
          <a:p>
            <a:r>
              <a:rPr lang="en-US" dirty="0"/>
              <a:t>Function calls are stored in a stack during the evaluation</a:t>
            </a:r>
          </a:p>
          <a:p>
            <a:pPr lvl="1"/>
            <a:r>
              <a:rPr lang="en-US" dirty="0"/>
              <a:t>This stack is called: the call stack</a:t>
            </a:r>
          </a:p>
          <a:p>
            <a:r>
              <a:rPr lang="en-US" dirty="0"/>
              <a:t>The call stack has a limited size, failing to return from the recursive function results in a run-time error: maximum recursion depth exceeded</a:t>
            </a:r>
          </a:p>
          <a:p>
            <a:pPr lvl="1"/>
            <a:r>
              <a:rPr lang="en-US" dirty="0"/>
              <a:t>Stack overflow error</a:t>
            </a:r>
          </a:p>
        </p:txBody>
      </p:sp>
    </p:spTree>
    <p:extLst>
      <p:ext uri="{BB962C8B-B14F-4D97-AF65-F5344CB8AC3E}">
        <p14:creationId xmlns:p14="http://schemas.microsoft.com/office/powerpoint/2010/main" val="218680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03FD-94A2-33BA-1E22-AB06D116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9E1A-E95E-22B7-4EED-28920A84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Let's use recursion to print numbers from 1 to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example is a straightforward illustration of recursion</a:t>
            </a:r>
          </a:p>
          <a:p>
            <a:pPr lvl="1"/>
            <a:r>
              <a:rPr lang="en-US" dirty="0"/>
              <a:t>it does not return any values, just printing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7E1A6-EC18-5E44-ACFC-C76E9E86B2F7}"/>
              </a:ext>
            </a:extLst>
          </p:cNvPr>
          <p:cNvSpPr txBox="1"/>
          <p:nvPr/>
        </p:nvSpPr>
        <p:spPr>
          <a:xfrm>
            <a:off x="3883742" y="298776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pt-B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 &lt;= </a:t>
            </a:r>
            <a:r>
              <a:rPr lang="pt-B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(num)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function(num + </a:t>
            </a:r>
            <a:r>
              <a:rPr lang="pt-BR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356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6DB6-B085-948E-4E98-74DBA71F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BC72-FBED-5AF8-778F-D19822EB1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Functions are </a:t>
            </a:r>
            <a:r>
              <a:rPr lang="en-US" i="0" dirty="0">
                <a:solidFill>
                  <a:srgbClr val="040C28"/>
                </a:solidFill>
                <a:effectLst/>
                <a:latin typeface="Google Sans"/>
              </a:rPr>
              <a:t>self contained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set of code that accomplish a specific task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lvl="1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Functions usually "take in" data, process it, and "return" a result</a:t>
            </a:r>
          </a:p>
          <a:p>
            <a:pPr lvl="1"/>
            <a:r>
              <a:rPr lang="en-US" dirty="0">
                <a:solidFill>
                  <a:srgbClr val="202124"/>
                </a:solidFill>
                <a:latin typeface="Google Sans"/>
              </a:rPr>
              <a:t>Functions run when they are called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Syntax</a:t>
            </a:r>
            <a:endParaRPr lang="en-US" dirty="0"/>
          </a:p>
        </p:txBody>
      </p:sp>
      <p:pic>
        <p:nvPicPr>
          <p:cNvPr id="1028" name="Picture 4" descr="Functional programming works with 'immutable state'">
            <a:extLst>
              <a:ext uri="{FF2B5EF4-FFF2-40B4-BE49-F238E27FC236}">
                <a16:creationId xmlns:a16="http://schemas.microsoft.com/office/drawing/2014/main" id="{879470A6-175A-BD92-F2B0-3B43718B0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64" y="2714239"/>
            <a:ext cx="3426388" cy="2946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B18E8-B038-25F9-BB1E-63149A322077}"/>
              </a:ext>
            </a:extLst>
          </p:cNvPr>
          <p:cNvSpPr txBox="1"/>
          <p:nvPr/>
        </p:nvSpPr>
        <p:spPr>
          <a:xfrm>
            <a:off x="1209364" y="4032597"/>
            <a:ext cx="57420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Parameter list [if any]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Code to be executed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DCE770-E538-8F91-EEC3-E5EED230BC08}"/>
              </a:ext>
            </a:extLst>
          </p:cNvPr>
          <p:cNvCxnSpPr/>
          <p:nvPr/>
        </p:nvCxnSpPr>
        <p:spPr>
          <a:xfrm flipV="1">
            <a:off x="1209364" y="5070848"/>
            <a:ext cx="226142" cy="45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2DD348-83B9-5DC1-9706-8494FB311BBC}"/>
              </a:ext>
            </a:extLst>
          </p:cNvPr>
          <p:cNvSpPr txBox="1"/>
          <p:nvPr/>
        </p:nvSpPr>
        <p:spPr>
          <a:xfrm>
            <a:off x="491609" y="5660666"/>
            <a:ext cx="39525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Indentation indicates the beginning of the code block (function body)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502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0B99-6D96-20DF-4544-5688A6A5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BE57-E183-B77F-025B-B965D9A4F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us discuss the popular factorial calculation using recursion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BUT how does it work??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4EBB9-6550-55FF-BAE7-3681404AC754}"/>
              </a:ext>
            </a:extLst>
          </p:cNvPr>
          <p:cNvSpPr txBox="1"/>
          <p:nvPr/>
        </p:nvSpPr>
        <p:spPr>
          <a:xfrm>
            <a:off x="2802193" y="2800965"/>
            <a:ext cx="33921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394120-36BA-45D0-CF29-B5BF68D4365E}"/>
              </a:ext>
            </a:extLst>
          </p:cNvPr>
          <p:cNvSpPr txBox="1"/>
          <p:nvPr/>
        </p:nvSpPr>
        <p:spPr>
          <a:xfrm>
            <a:off x="2802193" y="45351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        </a:t>
            </a:r>
            <a:r>
              <a:rPr lang="en-US" b="0" dirty="0">
                <a:solidFill>
                  <a:srgbClr val="00B050"/>
                </a:solidFill>
                <a:effectLst/>
                <a:latin typeface="Courier New" panose="02070309020205020404" pitchFamily="49" charset="0"/>
              </a:rPr>
              <a:t>#=&gt; 120</a:t>
            </a:r>
          </a:p>
        </p:txBody>
      </p:sp>
    </p:spTree>
    <p:extLst>
      <p:ext uri="{BB962C8B-B14F-4D97-AF65-F5344CB8AC3E}">
        <p14:creationId xmlns:p14="http://schemas.microsoft.com/office/powerpoint/2010/main" val="1581864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1D46-E54B-808D-E9A4-900072D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6AF6-1DB7-620A-3522-E275D762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simulate the calls stack, and track the calls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4A476-BFB5-BEB1-7985-12FFB9CD9E4F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554C36-7417-DC8A-65B2-2DB6B224B05E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58505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6F6512-927F-6E40-418E-383A4476C6F3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1876D5-6B6E-5B1B-BD60-8CF8E2235A5C}"/>
              </a:ext>
            </a:extLst>
          </p:cNvPr>
          <p:cNvSpPr/>
          <p:nvPr/>
        </p:nvSpPr>
        <p:spPr>
          <a:xfrm>
            <a:off x="795797" y="4246562"/>
            <a:ext cx="2605549" cy="51752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50DF6-1BDC-4F80-8C25-35EB36E2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B9122-B109-E86A-8599-624C2006F8EA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86E15-9195-D622-E9BB-38B903FDD26F}"/>
              </a:ext>
            </a:extLst>
          </p:cNvPr>
          <p:cNvSpPr txBox="1"/>
          <p:nvPr/>
        </p:nvSpPr>
        <p:spPr>
          <a:xfrm>
            <a:off x="353346" y="49199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Here is the first call to the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81955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B359126-4A8D-3B4A-6AB0-CEB7CB028EA0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23688-0AE9-8E3A-7E15-849A3B4A1B2A}"/>
              </a:ext>
            </a:extLst>
          </p:cNvPr>
          <p:cNvSpPr/>
          <p:nvPr/>
        </p:nvSpPr>
        <p:spPr>
          <a:xfrm>
            <a:off x="795797" y="4246562"/>
            <a:ext cx="2605549" cy="51752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5C80417-376A-E2D3-4B32-40C7F4CF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88BC96-F6BE-3529-AC38-C7B0FD0DCF19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E20D9-1B6C-0514-BBBE-62DE22E84B66}"/>
              </a:ext>
            </a:extLst>
          </p:cNvPr>
          <p:cNvSpPr txBox="1"/>
          <p:nvPr/>
        </p:nvSpPr>
        <p:spPr>
          <a:xfrm>
            <a:off x="997358" y="5677722"/>
            <a:ext cx="3533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 call will be pushed to the call stack</a:t>
            </a:r>
            <a:endParaRPr lang="en-US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C38AEE-4005-25D6-6CC0-6DCA8EAC8427}"/>
              </a:ext>
            </a:extLst>
          </p:cNvPr>
          <p:cNvSpPr/>
          <p:nvPr/>
        </p:nvSpPr>
        <p:spPr>
          <a:xfrm>
            <a:off x="5964491" y="6340475"/>
            <a:ext cx="2605549" cy="51752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BD0126-691E-9974-2EE4-021B8838EB4A}"/>
              </a:ext>
            </a:extLst>
          </p:cNvPr>
          <p:cNvSpPr txBox="1"/>
          <p:nvPr/>
        </p:nvSpPr>
        <p:spPr>
          <a:xfrm>
            <a:off x="6662582" y="6414571"/>
            <a:ext cx="190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601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0D58E9C-2ABA-B890-37BB-CCF253D14823}"/>
              </a:ext>
            </a:extLst>
          </p:cNvPr>
          <p:cNvSpPr/>
          <p:nvPr/>
        </p:nvSpPr>
        <p:spPr>
          <a:xfrm>
            <a:off x="857861" y="2928004"/>
            <a:ext cx="2308123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6AFD4B-97BB-F43D-7B03-A48FF6E1F1A9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741D2E-D8BB-62E7-C98F-81F3BD43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3E281-4E51-E80A-30CD-81D240CCFF46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9EEC1F-268B-E25A-6AC3-CEBA8C10574A}"/>
              </a:ext>
            </a:extLst>
          </p:cNvPr>
          <p:cNvSpPr txBox="1"/>
          <p:nvPr/>
        </p:nvSpPr>
        <p:spPr>
          <a:xfrm>
            <a:off x="1587294" y="1986180"/>
            <a:ext cx="3533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Now the function will be called with n = 5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901AF0-53AF-B9BA-D596-E61EB00118CD}"/>
              </a:ext>
            </a:extLst>
          </p:cNvPr>
          <p:cNvSpPr/>
          <p:nvPr/>
        </p:nvSpPr>
        <p:spPr>
          <a:xfrm>
            <a:off x="5964491" y="6340475"/>
            <a:ext cx="2605549" cy="51752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0601C-9C31-9B12-EF08-7884D7AD56E5}"/>
              </a:ext>
            </a:extLst>
          </p:cNvPr>
          <p:cNvSpPr txBox="1"/>
          <p:nvPr/>
        </p:nvSpPr>
        <p:spPr>
          <a:xfrm>
            <a:off x="6662582" y="6414571"/>
            <a:ext cx="190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4043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E9FEDD-29C2-7796-90BD-7054CB98641D}"/>
              </a:ext>
            </a:extLst>
          </p:cNvPr>
          <p:cNvSpPr/>
          <p:nvPr/>
        </p:nvSpPr>
        <p:spPr>
          <a:xfrm>
            <a:off x="857861" y="3213137"/>
            <a:ext cx="2308123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10FA2-776C-B817-BFCA-A5724557E4C9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2944AC-969B-5686-7452-CE8DB7A0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DADD4-9089-FFC2-DFCA-F79B61682649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718F70-3D89-EA4F-30AA-97649DC720D3}"/>
              </a:ext>
            </a:extLst>
          </p:cNvPr>
          <p:cNvSpPr txBox="1"/>
          <p:nvPr/>
        </p:nvSpPr>
        <p:spPr>
          <a:xfrm>
            <a:off x="619432" y="2124680"/>
            <a:ext cx="4501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condition is not satisfied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8A1A9-51B0-044F-5A61-D2832B2B9020}"/>
              </a:ext>
            </a:extLst>
          </p:cNvPr>
          <p:cNvSpPr/>
          <p:nvPr/>
        </p:nvSpPr>
        <p:spPr>
          <a:xfrm>
            <a:off x="5964491" y="6340475"/>
            <a:ext cx="2605549" cy="51752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2AA42-D9BD-39B9-54E5-7A9CDFA49AF4}"/>
              </a:ext>
            </a:extLst>
          </p:cNvPr>
          <p:cNvSpPr txBox="1"/>
          <p:nvPr/>
        </p:nvSpPr>
        <p:spPr>
          <a:xfrm>
            <a:off x="6662582" y="6414571"/>
            <a:ext cx="190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8989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D53BEB-AE23-9EDC-F4A2-9887D58F033E}"/>
              </a:ext>
            </a:extLst>
          </p:cNvPr>
          <p:cNvSpPr/>
          <p:nvPr/>
        </p:nvSpPr>
        <p:spPr>
          <a:xfrm>
            <a:off x="1106248" y="3773575"/>
            <a:ext cx="2538935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197C96-BBB7-8C9B-740E-42E1DB5D9EA8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838DB4-ED9C-8399-D3BF-C4490AE6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1F127-9F59-DC79-C5D5-27E344C59900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91B00-B046-101C-549B-0DE843FB91A8}"/>
              </a:ext>
            </a:extLst>
          </p:cNvPr>
          <p:cNvSpPr/>
          <p:nvPr/>
        </p:nvSpPr>
        <p:spPr>
          <a:xfrm>
            <a:off x="5964491" y="6340475"/>
            <a:ext cx="2605549" cy="51752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66C33C-FB61-5361-20AA-4076CBAA5A9C}"/>
              </a:ext>
            </a:extLst>
          </p:cNvPr>
          <p:cNvSpPr txBox="1"/>
          <p:nvPr/>
        </p:nvSpPr>
        <p:spPr>
          <a:xfrm>
            <a:off x="6662582" y="6414571"/>
            <a:ext cx="1907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35ECC-DA83-E349-92D9-FD2B12510203}"/>
              </a:ext>
            </a:extLst>
          </p:cNvPr>
          <p:cNvSpPr txBox="1"/>
          <p:nvPr/>
        </p:nvSpPr>
        <p:spPr>
          <a:xfrm>
            <a:off x="597183" y="195378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The following statement has a return, but there is another call with n-1</a:t>
            </a:r>
          </a:p>
        </p:txBody>
      </p:sp>
    </p:spTree>
    <p:extLst>
      <p:ext uri="{BB962C8B-B14F-4D97-AF65-F5344CB8AC3E}">
        <p14:creationId xmlns:p14="http://schemas.microsoft.com/office/powerpoint/2010/main" val="1397333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FFC0C3-2A0B-C34C-D32F-93D3DDF38478}"/>
              </a:ext>
            </a:extLst>
          </p:cNvPr>
          <p:cNvSpPr/>
          <p:nvPr/>
        </p:nvSpPr>
        <p:spPr>
          <a:xfrm>
            <a:off x="2408903" y="3773575"/>
            <a:ext cx="1236280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76898D-5ED0-8A7B-77C6-FFC27DAD7099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107460-6542-D4CE-C007-AA3A725B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6446B-1230-5023-4E1D-B81FE89A2557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0C739-C823-198A-3C76-57C793B14A92}"/>
              </a:ext>
            </a:extLst>
          </p:cNvPr>
          <p:cNvSpPr txBox="1"/>
          <p:nvPr/>
        </p:nvSpPr>
        <p:spPr>
          <a:xfrm>
            <a:off x="513427" y="5348092"/>
            <a:ext cx="4501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This call will be pushed to the call stack</a:t>
            </a:r>
            <a:endParaRPr lang="en-US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E63B34-EA57-BD2B-43AA-A2D3235D9DAD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DBF11F-05D6-1507-682A-87CD2541D9E5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64B2F8-B3D6-5B6E-9006-E00AE5D5EEDF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25DCBA0-E168-5335-DFBB-80A44566B77E}"/>
              </a:ext>
            </a:extLst>
          </p:cNvPr>
          <p:cNvGrpSpPr/>
          <p:nvPr/>
        </p:nvGrpSpPr>
        <p:grpSpPr>
          <a:xfrm>
            <a:off x="5964491" y="5835062"/>
            <a:ext cx="2605549" cy="517525"/>
            <a:chOff x="5964491" y="6340475"/>
            <a:chExt cx="2605549" cy="5175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007F167-CD58-B6F2-F9E7-51FC739AF225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B1C2D4-278E-B821-9B54-7F576DA4E74A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482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6B4DC67-953D-D2D4-F1AD-309B5D701D64}"/>
              </a:ext>
            </a:extLst>
          </p:cNvPr>
          <p:cNvSpPr/>
          <p:nvPr/>
        </p:nvSpPr>
        <p:spPr>
          <a:xfrm>
            <a:off x="857861" y="2928004"/>
            <a:ext cx="2308123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8339F-319D-21F3-A4F2-7B4185D2C781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755BE-4EF8-F5C7-C11E-E7BC84D05D91}"/>
              </a:ext>
            </a:extLst>
          </p:cNvPr>
          <p:cNvSpPr txBox="1"/>
          <p:nvPr/>
        </p:nvSpPr>
        <p:spPr>
          <a:xfrm>
            <a:off x="1587294" y="1986180"/>
            <a:ext cx="3533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Now the function will be called with n = 4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7ECAA2-BF89-F4F5-4B1D-80ED50AC0BEE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3BBAAF-8954-FB28-28A0-599AE5FF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94DC87-015F-2247-4229-3D25EE201748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23745E-EC52-FA43-1B0A-220A62BFAE40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288A73-1D72-F924-FCAE-1481CC36D0FB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E668B0-413D-9DE9-BC11-BEE2A31FC868}"/>
              </a:ext>
            </a:extLst>
          </p:cNvPr>
          <p:cNvGrpSpPr/>
          <p:nvPr/>
        </p:nvGrpSpPr>
        <p:grpSpPr>
          <a:xfrm>
            <a:off x="5964491" y="5835062"/>
            <a:ext cx="2605549" cy="517525"/>
            <a:chOff x="5964491" y="6340475"/>
            <a:chExt cx="2605549" cy="5175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224D9C-18EA-E691-E6B8-77B717528ABE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936170-21D0-0F78-63C0-850117EA696A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3482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E64F321-61FE-A5C8-7FC2-A8ABBE2673CB}"/>
              </a:ext>
            </a:extLst>
          </p:cNvPr>
          <p:cNvSpPr/>
          <p:nvPr/>
        </p:nvSpPr>
        <p:spPr>
          <a:xfrm>
            <a:off x="2408903" y="3773575"/>
            <a:ext cx="1236280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5C7F7C-E867-B012-D3BB-78B88A40BE19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2F123-6361-14CC-502A-11560A04EDCA}"/>
              </a:ext>
            </a:extLst>
          </p:cNvPr>
          <p:cNvSpPr txBox="1"/>
          <p:nvPr/>
        </p:nvSpPr>
        <p:spPr>
          <a:xfrm>
            <a:off x="1587294" y="1986180"/>
            <a:ext cx="3533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Another call with n = 3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642AE-01EB-553B-B2A3-EF4BF241D8AC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07C8725-7056-D0CE-23F2-50A22C15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28A2BC-46D9-E8E9-77E7-7665CDD836D5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08E961-A89C-E216-6F7D-A804B9B3C95C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5D09A2-B378-9807-183D-C6DC682DFEB7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6D60F6-8473-F860-301A-8E58B33D612A}"/>
              </a:ext>
            </a:extLst>
          </p:cNvPr>
          <p:cNvGrpSpPr/>
          <p:nvPr/>
        </p:nvGrpSpPr>
        <p:grpSpPr>
          <a:xfrm>
            <a:off x="5964491" y="5835062"/>
            <a:ext cx="2605549" cy="517525"/>
            <a:chOff x="5964491" y="6340475"/>
            <a:chExt cx="2605549" cy="5175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51CB7D-FCAB-2AFC-771C-EFC2D66F2A13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7A1D73-0C72-5C3D-3CB0-24BEA2C400BA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965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4F6D-EA35-0940-9624-A71DC530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065BC-2438-D2F3-E244-384FBFD41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be called by typing their names in the desired location</a:t>
            </a:r>
          </a:p>
          <a:p>
            <a:r>
              <a:rPr lang="en-US" dirty="0"/>
              <a:t>Example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952C6-CD83-E4F8-7AD0-B1BE0E558265}"/>
              </a:ext>
            </a:extLst>
          </p:cNvPr>
          <p:cNvSpPr txBox="1"/>
          <p:nvPr/>
        </p:nvSpPr>
        <p:spPr>
          <a:xfrm>
            <a:off x="3805084" y="28813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urier New" panose="02070309020205020404" pitchFamily="49" charset="0"/>
              </a:rPr>
              <a:t>my_f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unction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#do something 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B5224-DF78-C31E-6868-DE182DB5AED2}"/>
              </a:ext>
            </a:extLst>
          </p:cNvPr>
          <p:cNvSpPr txBox="1"/>
          <p:nvPr/>
        </p:nvSpPr>
        <p:spPr>
          <a:xfrm>
            <a:off x="3805084" y="3631962"/>
            <a:ext cx="3293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795E26"/>
                </a:solidFill>
                <a:latin typeface="Courier New" panose="02070309020205020404" pitchFamily="49" charset="0"/>
              </a:rPr>
              <a:t>my_f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unction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73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6BDE4B-0214-020C-A04C-C33D1A1B6BDE}"/>
              </a:ext>
            </a:extLst>
          </p:cNvPr>
          <p:cNvSpPr/>
          <p:nvPr/>
        </p:nvSpPr>
        <p:spPr>
          <a:xfrm>
            <a:off x="2408903" y="3773575"/>
            <a:ext cx="1236280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50D92-0975-79C5-C086-0C38398F2733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F87EB-5507-C0E6-6B8A-325B3EA0B5F6}"/>
              </a:ext>
            </a:extLst>
          </p:cNvPr>
          <p:cNvSpPr txBox="1"/>
          <p:nvPr/>
        </p:nvSpPr>
        <p:spPr>
          <a:xfrm>
            <a:off x="1587294" y="1986180"/>
            <a:ext cx="3533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Another call with n = 3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8A2F6-6537-C3CC-33F1-F0E29E9B2899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454A9C-33BA-6F23-3B77-1BBA2E90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4775A09-1D8A-BD4A-D7D0-22073ACA97A5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569A9F8-5A45-81B2-3FCD-1D61E78B408A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143D38-5C2B-4DBE-6612-4940EA8B16E4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E1B8E7-B6F1-693D-35F9-B8756CE0A0A0}"/>
              </a:ext>
            </a:extLst>
          </p:cNvPr>
          <p:cNvGrpSpPr/>
          <p:nvPr/>
        </p:nvGrpSpPr>
        <p:grpSpPr>
          <a:xfrm>
            <a:off x="5964491" y="5835062"/>
            <a:ext cx="2605549" cy="517525"/>
            <a:chOff x="5964491" y="6340475"/>
            <a:chExt cx="2605549" cy="5175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2DEA20-712D-48C0-82EA-899A59BEBF70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20CB44-EED4-0177-90E3-E573F564B8B8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1B2B5A8-C83B-904E-DCB0-DA7BB9C6E978}"/>
              </a:ext>
            </a:extLst>
          </p:cNvPr>
          <p:cNvGrpSpPr/>
          <p:nvPr/>
        </p:nvGrpSpPr>
        <p:grpSpPr>
          <a:xfrm>
            <a:off x="5964491" y="5309980"/>
            <a:ext cx="2605549" cy="517525"/>
            <a:chOff x="5964491" y="6340475"/>
            <a:chExt cx="2605549" cy="5175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F72747-C36C-5989-077D-97259EDAB300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DDF1070-6524-837F-C786-CA21F97D493A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3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752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F9E6A8E-B3E2-87C8-20F6-372CEBEA68B6}"/>
              </a:ext>
            </a:extLst>
          </p:cNvPr>
          <p:cNvSpPr/>
          <p:nvPr/>
        </p:nvSpPr>
        <p:spPr>
          <a:xfrm>
            <a:off x="1179871" y="3258502"/>
            <a:ext cx="1415846" cy="281112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C8372-9CE2-72B5-9D9F-4B84F116FBCB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51699-4BD5-4088-6482-197CBD3C908D}"/>
              </a:ext>
            </a:extLst>
          </p:cNvPr>
          <p:cNvSpPr txBox="1"/>
          <p:nvPr/>
        </p:nvSpPr>
        <p:spPr>
          <a:xfrm>
            <a:off x="513731" y="1919389"/>
            <a:ext cx="5983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And the process continues until the halting condition is satisfied 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508432-CBA2-6C38-BB27-33E466FA6388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FDDD49-CFE0-2CC1-2793-0C097873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09E3E4-A0D0-C4B1-4C12-694CBFDFB0ED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27A88D-98AC-D4C8-2189-3E4245FF2A74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2D3710-3AC0-0C00-1065-ABB478E3C9C2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87AB5D-2A53-E9E8-D0AD-EBC901D6DB98}"/>
              </a:ext>
            </a:extLst>
          </p:cNvPr>
          <p:cNvGrpSpPr/>
          <p:nvPr/>
        </p:nvGrpSpPr>
        <p:grpSpPr>
          <a:xfrm>
            <a:off x="5964491" y="5835062"/>
            <a:ext cx="2605549" cy="517525"/>
            <a:chOff x="5964491" y="6340475"/>
            <a:chExt cx="2605549" cy="5175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4579A9-AEF6-1D7E-8B0E-22CDAF8BE420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51FC31-1A68-850A-8569-473081CAD2A1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11AE3B-3366-8FC4-B75C-B43DC3082CE2}"/>
              </a:ext>
            </a:extLst>
          </p:cNvPr>
          <p:cNvGrpSpPr/>
          <p:nvPr/>
        </p:nvGrpSpPr>
        <p:grpSpPr>
          <a:xfrm>
            <a:off x="5964491" y="5309980"/>
            <a:ext cx="2605549" cy="517525"/>
            <a:chOff x="5964491" y="6340475"/>
            <a:chExt cx="2605549" cy="5175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556B5A-F868-09AE-8643-DE57B5B5DA4F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CC0688-FA08-B042-AD0F-089A7BC641B5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3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7B96DE-0494-FBE6-C8CE-489556273EE4}"/>
              </a:ext>
            </a:extLst>
          </p:cNvPr>
          <p:cNvGrpSpPr/>
          <p:nvPr/>
        </p:nvGrpSpPr>
        <p:grpSpPr>
          <a:xfrm>
            <a:off x="5964491" y="4784898"/>
            <a:ext cx="2605549" cy="517525"/>
            <a:chOff x="5964491" y="6340475"/>
            <a:chExt cx="2605549" cy="5175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211D94-8DB3-BC8F-FA34-A3EA385112A5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1FF3DE-638B-C06F-FADD-D73A6E89318F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2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3A3CB0-961F-EAFB-1068-6C583F5FD3EB}"/>
              </a:ext>
            </a:extLst>
          </p:cNvPr>
          <p:cNvGrpSpPr/>
          <p:nvPr/>
        </p:nvGrpSpPr>
        <p:grpSpPr>
          <a:xfrm>
            <a:off x="5964491" y="4273426"/>
            <a:ext cx="2605549" cy="517525"/>
            <a:chOff x="5964491" y="6340475"/>
            <a:chExt cx="2605549" cy="5175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B990DB-5515-A4B0-4864-B5F4B071656D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BAC57D-D0EE-DE29-D932-1DEABCD3B95B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1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262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C21A398-009F-BEE8-ADEB-75DF5336922C}"/>
              </a:ext>
            </a:extLst>
          </p:cNvPr>
          <p:cNvSpPr/>
          <p:nvPr/>
        </p:nvSpPr>
        <p:spPr>
          <a:xfrm>
            <a:off x="1347019" y="3523973"/>
            <a:ext cx="1415846" cy="281112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D6836-5181-E4CC-7AB9-A502FED48430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92346-A4A0-85EC-9998-EBDF3C351DF3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387298-CF60-C623-8DC3-5267D115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AE49C5-9F48-5290-4B5E-C3EA6BFC235E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7BBE55-D7D4-8690-B72E-ECF4E1209A10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B75651-F3D3-471D-CC42-1BE3E7AB87E6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131C90-C6CE-1950-9795-1FDDE2E85C2F}"/>
              </a:ext>
            </a:extLst>
          </p:cNvPr>
          <p:cNvGrpSpPr/>
          <p:nvPr/>
        </p:nvGrpSpPr>
        <p:grpSpPr>
          <a:xfrm>
            <a:off x="5964491" y="5835062"/>
            <a:ext cx="2605549" cy="517525"/>
            <a:chOff x="5964491" y="6340475"/>
            <a:chExt cx="2605549" cy="51752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408F4B8-2D6C-5D22-333B-99A05A93B66A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BF42AD-71B3-3AF9-0F51-5BAC8043C1B9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0B011A-22F1-4156-8B11-1ED6DB5CE761}"/>
              </a:ext>
            </a:extLst>
          </p:cNvPr>
          <p:cNvGrpSpPr/>
          <p:nvPr/>
        </p:nvGrpSpPr>
        <p:grpSpPr>
          <a:xfrm>
            <a:off x="5964491" y="5309980"/>
            <a:ext cx="2605549" cy="517525"/>
            <a:chOff x="5964491" y="6340475"/>
            <a:chExt cx="2605549" cy="5175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F3CF99-A859-3F57-3226-9116AF4CC994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25E370-0CB9-CD9C-4047-6AA1B3DBF12D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3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295457-6FBA-5FDE-9234-9E546D295741}"/>
              </a:ext>
            </a:extLst>
          </p:cNvPr>
          <p:cNvGrpSpPr/>
          <p:nvPr/>
        </p:nvGrpSpPr>
        <p:grpSpPr>
          <a:xfrm>
            <a:off x="5964491" y="4784898"/>
            <a:ext cx="2605549" cy="517525"/>
            <a:chOff x="5964491" y="6340475"/>
            <a:chExt cx="2605549" cy="5175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7D7758-6953-6013-8B6A-4AB8D709D3AF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027F40-AD78-9ADB-27B2-3C88EEF7F446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2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37F9E3-F5E5-BEFC-C5F2-C6BEDC50818C}"/>
              </a:ext>
            </a:extLst>
          </p:cNvPr>
          <p:cNvGrpSpPr/>
          <p:nvPr/>
        </p:nvGrpSpPr>
        <p:grpSpPr>
          <a:xfrm>
            <a:off x="5964491" y="4273426"/>
            <a:ext cx="2605549" cy="517525"/>
            <a:chOff x="5964491" y="6340475"/>
            <a:chExt cx="2605549" cy="5175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BF526F-F02B-8CB6-54DF-C4482D93D235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550AA1B-0BB2-5F2B-5033-8D208AD41993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1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F1A469B-56FC-B5C2-7325-9D639ED6397A}"/>
              </a:ext>
            </a:extLst>
          </p:cNvPr>
          <p:cNvCxnSpPr>
            <a:stCxn id="22" idx="1"/>
            <a:endCxn id="19" idx="1"/>
          </p:cNvCxnSpPr>
          <p:nvPr/>
        </p:nvCxnSpPr>
        <p:spPr>
          <a:xfrm rot="10800000" flipV="1">
            <a:off x="5964491" y="4532189"/>
            <a:ext cx="12700" cy="511472"/>
          </a:xfrm>
          <a:prstGeom prst="curvedConnector3">
            <a:avLst>
              <a:gd name="adj1" fmla="val 180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8ABE0AC-7F1F-4F52-129F-AAFA3E637206}"/>
              </a:ext>
            </a:extLst>
          </p:cNvPr>
          <p:cNvSpPr txBox="1"/>
          <p:nvPr/>
        </p:nvSpPr>
        <p:spPr>
          <a:xfrm>
            <a:off x="5407742" y="4610064"/>
            <a:ext cx="688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75E9F6-2D5E-ED58-C19E-7F8BC0372CAA}"/>
              </a:ext>
            </a:extLst>
          </p:cNvPr>
          <p:cNvSpPr txBox="1"/>
          <p:nvPr/>
        </p:nvSpPr>
        <p:spPr>
          <a:xfrm>
            <a:off x="2397012" y="4760206"/>
            <a:ext cx="34486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function call will return 1 to the previous call, and will be popped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426332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C3AF4D0-DE9C-ABA6-9D03-06E93912F3A9}"/>
              </a:ext>
            </a:extLst>
          </p:cNvPr>
          <p:cNvSpPr/>
          <p:nvPr/>
        </p:nvSpPr>
        <p:spPr>
          <a:xfrm>
            <a:off x="2121782" y="3773575"/>
            <a:ext cx="1495899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7EE7E-779B-6CD8-7F2D-AA50ABA1009C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1F7071-9B74-9451-C6B6-864DCCDDA28B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F72869-9850-7D4D-1B1C-64A4980B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E0B87A-A523-0DD2-4228-CFF9B472C511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8ED889-AAAE-7980-0592-8890CD5D8069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CBDFD0-3EE8-C3D5-25EB-E84C044828E4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347DDE-120A-3165-2557-2922350C38AB}"/>
              </a:ext>
            </a:extLst>
          </p:cNvPr>
          <p:cNvGrpSpPr/>
          <p:nvPr/>
        </p:nvGrpSpPr>
        <p:grpSpPr>
          <a:xfrm>
            <a:off x="5964491" y="5835062"/>
            <a:ext cx="2605549" cy="517525"/>
            <a:chOff x="5964491" y="6340475"/>
            <a:chExt cx="2605549" cy="5175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CB07F3-4B59-D33F-5DB2-3E4FFE456C63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CB26BD-4876-A7B2-CD1B-43C5A8B4E05C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8717C0-7B9E-8D80-D645-A06A38D50BCE}"/>
              </a:ext>
            </a:extLst>
          </p:cNvPr>
          <p:cNvGrpSpPr/>
          <p:nvPr/>
        </p:nvGrpSpPr>
        <p:grpSpPr>
          <a:xfrm>
            <a:off x="5964491" y="5309980"/>
            <a:ext cx="2605549" cy="517525"/>
            <a:chOff x="5964491" y="6340475"/>
            <a:chExt cx="2605549" cy="5175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D687F9-35D3-265B-6240-000719BA46C1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28A054-61E4-FA2F-27F1-836E68EBCE85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3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B58471-5AEE-E1B5-87AC-824708057CEF}"/>
              </a:ext>
            </a:extLst>
          </p:cNvPr>
          <p:cNvGrpSpPr/>
          <p:nvPr/>
        </p:nvGrpSpPr>
        <p:grpSpPr>
          <a:xfrm>
            <a:off x="5964491" y="4784898"/>
            <a:ext cx="2605549" cy="517525"/>
            <a:chOff x="5964491" y="6340475"/>
            <a:chExt cx="2605549" cy="5175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B1A4AE-56A1-1D34-0B0F-E982D85CE366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C9235B-ABA3-B38D-FFF6-3DC56B24F50E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2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86AB7D-B461-7B7A-2ED8-F7E2FE406B7A}"/>
              </a:ext>
            </a:extLst>
          </p:cNvPr>
          <p:cNvSpPr txBox="1"/>
          <p:nvPr/>
        </p:nvSpPr>
        <p:spPr>
          <a:xfrm>
            <a:off x="5118918" y="4656840"/>
            <a:ext cx="79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2*</a:t>
            </a:r>
            <a:r>
              <a:rPr lang="en-US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54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C3AF4D0-DE9C-ABA6-9D03-06E93912F3A9}"/>
              </a:ext>
            </a:extLst>
          </p:cNvPr>
          <p:cNvSpPr/>
          <p:nvPr/>
        </p:nvSpPr>
        <p:spPr>
          <a:xfrm>
            <a:off x="1121904" y="3773575"/>
            <a:ext cx="2650077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7EE7E-779B-6CD8-7F2D-AA50ABA1009C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1F7071-9B74-9451-C6B6-864DCCDDA28B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F72869-9850-7D4D-1B1C-64A4980B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E0B87A-A523-0DD2-4228-CFF9B472C511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8ED889-AAAE-7980-0592-8890CD5D8069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CBDFD0-3EE8-C3D5-25EB-E84C044828E4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347DDE-120A-3165-2557-2922350C38AB}"/>
              </a:ext>
            </a:extLst>
          </p:cNvPr>
          <p:cNvGrpSpPr/>
          <p:nvPr/>
        </p:nvGrpSpPr>
        <p:grpSpPr>
          <a:xfrm>
            <a:off x="5964491" y="5835062"/>
            <a:ext cx="2605549" cy="517525"/>
            <a:chOff x="5964491" y="6340475"/>
            <a:chExt cx="2605549" cy="5175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CB07F3-4B59-D33F-5DB2-3E4FFE456C63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CB26BD-4876-A7B2-CD1B-43C5A8B4E05C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8717C0-7B9E-8D80-D645-A06A38D50BCE}"/>
              </a:ext>
            </a:extLst>
          </p:cNvPr>
          <p:cNvGrpSpPr/>
          <p:nvPr/>
        </p:nvGrpSpPr>
        <p:grpSpPr>
          <a:xfrm>
            <a:off x="5964491" y="5309980"/>
            <a:ext cx="2605549" cy="517525"/>
            <a:chOff x="5964491" y="6340475"/>
            <a:chExt cx="2605549" cy="5175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D687F9-35D3-265B-6240-000719BA46C1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28A054-61E4-FA2F-27F1-836E68EBCE85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3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B58471-5AEE-E1B5-87AC-824708057CEF}"/>
              </a:ext>
            </a:extLst>
          </p:cNvPr>
          <p:cNvGrpSpPr/>
          <p:nvPr/>
        </p:nvGrpSpPr>
        <p:grpSpPr>
          <a:xfrm>
            <a:off x="5964491" y="4784898"/>
            <a:ext cx="2605549" cy="517525"/>
            <a:chOff x="5964491" y="6340475"/>
            <a:chExt cx="2605549" cy="5175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B1A4AE-56A1-1D34-0B0F-E982D85CE366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C9235B-ABA3-B38D-FFF6-3DC56B24F50E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2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A815244-6494-259C-7F98-B1F14B746AD8}"/>
              </a:ext>
            </a:extLst>
          </p:cNvPr>
          <p:cNvSpPr txBox="1"/>
          <p:nvPr/>
        </p:nvSpPr>
        <p:spPr>
          <a:xfrm>
            <a:off x="5407742" y="5141009"/>
            <a:ext cx="393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9D5047E8-4037-48C5-1712-F6DA8E833CB1}"/>
              </a:ext>
            </a:extLst>
          </p:cNvPr>
          <p:cNvCxnSpPr>
            <a:cxnSpLocks/>
            <a:stCxn id="18" idx="1"/>
            <a:endCxn id="15" idx="1"/>
          </p:cNvCxnSpPr>
          <p:nvPr/>
        </p:nvCxnSpPr>
        <p:spPr>
          <a:xfrm rot="10800000" flipV="1">
            <a:off x="5964491" y="5043661"/>
            <a:ext cx="12700" cy="525082"/>
          </a:xfrm>
          <a:prstGeom prst="curvedConnector3">
            <a:avLst>
              <a:gd name="adj1" fmla="val 180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7F459E-895D-CD3E-0A2F-A3A92D0E1420}"/>
              </a:ext>
            </a:extLst>
          </p:cNvPr>
          <p:cNvSpPr txBox="1"/>
          <p:nvPr/>
        </p:nvSpPr>
        <p:spPr>
          <a:xfrm>
            <a:off x="1919743" y="4771677"/>
            <a:ext cx="34486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 function call will return 2 to the previous call, and will be popped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37875923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FF7DA-C253-E487-5BE3-6CA0A849A1C9}"/>
              </a:ext>
            </a:extLst>
          </p:cNvPr>
          <p:cNvSpPr/>
          <p:nvPr/>
        </p:nvSpPr>
        <p:spPr>
          <a:xfrm>
            <a:off x="1121904" y="3773575"/>
            <a:ext cx="2650077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476C5-C657-E551-9809-A3F826D91A98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FB4A4-3FD3-75D7-D91E-CDCE8D0950B2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57A9CB-FB70-146E-6288-324171EE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499235-CCBE-BA78-CEC0-C3B6C04C4EF6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D9E101-D42B-3C58-E2AE-9722750A55F5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EA58C-A051-647C-9BED-FDD016BBAFB0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A258A-9DA2-AA89-A3A8-5865F99B3501}"/>
              </a:ext>
            </a:extLst>
          </p:cNvPr>
          <p:cNvGrpSpPr/>
          <p:nvPr/>
        </p:nvGrpSpPr>
        <p:grpSpPr>
          <a:xfrm>
            <a:off x="5964491" y="5835062"/>
            <a:ext cx="2605549" cy="517525"/>
            <a:chOff x="5964491" y="6340475"/>
            <a:chExt cx="2605549" cy="5175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9F2BA5-D41D-978E-7B52-3EF349720EDE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6DB34E-9622-B3F9-0C35-871D9A7BBFF1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6E1835-D362-BF2E-2B88-169498AB6A50}"/>
              </a:ext>
            </a:extLst>
          </p:cNvPr>
          <p:cNvGrpSpPr/>
          <p:nvPr/>
        </p:nvGrpSpPr>
        <p:grpSpPr>
          <a:xfrm>
            <a:off x="5964491" y="5309980"/>
            <a:ext cx="2605549" cy="517525"/>
            <a:chOff x="5964491" y="6340475"/>
            <a:chExt cx="2605549" cy="5175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B3978DC-F581-7B09-947F-8961D89D8077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AFC877-7588-4867-2AB5-CDCCF3B07B05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3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EAC46BF-1914-6E38-D8E4-A5693B557AFE}"/>
              </a:ext>
            </a:extLst>
          </p:cNvPr>
          <p:cNvSpPr txBox="1"/>
          <p:nvPr/>
        </p:nvSpPr>
        <p:spPr>
          <a:xfrm>
            <a:off x="5407742" y="5141009"/>
            <a:ext cx="393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6644"/>
                </a:solidFill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82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C3AF4D0-DE9C-ABA6-9D03-06E93912F3A9}"/>
              </a:ext>
            </a:extLst>
          </p:cNvPr>
          <p:cNvSpPr/>
          <p:nvPr/>
        </p:nvSpPr>
        <p:spPr>
          <a:xfrm>
            <a:off x="2121782" y="3773575"/>
            <a:ext cx="1495899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7EE7E-779B-6CD8-7F2D-AA50ABA1009C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1F7071-9B74-9451-C6B6-864DCCDDA28B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F72869-9850-7D4D-1B1C-64A4980BF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E0B87A-A523-0DD2-4228-CFF9B472C511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8ED889-AAAE-7980-0592-8890CD5D8069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CBDFD0-3EE8-C3D5-25EB-E84C044828E4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347DDE-120A-3165-2557-2922350C38AB}"/>
              </a:ext>
            </a:extLst>
          </p:cNvPr>
          <p:cNvGrpSpPr/>
          <p:nvPr/>
        </p:nvGrpSpPr>
        <p:grpSpPr>
          <a:xfrm>
            <a:off x="5964491" y="5835062"/>
            <a:ext cx="2605549" cy="517525"/>
            <a:chOff x="5964491" y="6340475"/>
            <a:chExt cx="2605549" cy="5175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CB07F3-4B59-D33F-5DB2-3E4FFE456C63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CB26BD-4876-A7B2-CD1B-43C5A8B4E05C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8717C0-7B9E-8D80-D645-A06A38D50BCE}"/>
              </a:ext>
            </a:extLst>
          </p:cNvPr>
          <p:cNvGrpSpPr/>
          <p:nvPr/>
        </p:nvGrpSpPr>
        <p:grpSpPr>
          <a:xfrm>
            <a:off x="5964491" y="5309980"/>
            <a:ext cx="2605549" cy="517525"/>
            <a:chOff x="5964491" y="6340475"/>
            <a:chExt cx="2605549" cy="5175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D687F9-35D3-265B-6240-000719BA46C1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28A054-61E4-FA2F-27F1-836E68EBCE85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3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886AB7D-B461-7B7A-2ED8-F7E2FE406B7A}"/>
              </a:ext>
            </a:extLst>
          </p:cNvPr>
          <p:cNvSpPr txBox="1"/>
          <p:nvPr/>
        </p:nvSpPr>
        <p:spPr>
          <a:xfrm>
            <a:off x="5118918" y="5345100"/>
            <a:ext cx="79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3*</a:t>
            </a:r>
            <a:r>
              <a:rPr lang="en-US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342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21A8C1-FF57-8768-DF4B-310ABFBF60F6}"/>
              </a:ext>
            </a:extLst>
          </p:cNvPr>
          <p:cNvSpPr/>
          <p:nvPr/>
        </p:nvSpPr>
        <p:spPr>
          <a:xfrm>
            <a:off x="1121904" y="3773575"/>
            <a:ext cx="2650077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4E21C7-4DEC-A6BB-BA97-71F089E61071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3E63A8-E020-FA84-4F44-BE9FA839B289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A3210D-669A-B492-18BB-CBF5678E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E431C2-53D7-1F31-E89C-AFF39161CD74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D69D47-04AE-87B6-F700-5845041357A4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121993-F423-A6A3-8ECE-89014F01C888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63B5BD-EE38-D981-A3AE-08A5CA32A377}"/>
              </a:ext>
            </a:extLst>
          </p:cNvPr>
          <p:cNvGrpSpPr/>
          <p:nvPr/>
        </p:nvGrpSpPr>
        <p:grpSpPr>
          <a:xfrm>
            <a:off x="5964491" y="5835062"/>
            <a:ext cx="2605549" cy="517525"/>
            <a:chOff x="5964491" y="6340475"/>
            <a:chExt cx="2605549" cy="5175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152586-3712-B1DC-8BF0-882B0A9E9B33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E476C4-B75D-1D4E-BEEA-C7470F594C8E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205202-92F5-B671-1E24-54471FADF60B}"/>
              </a:ext>
            </a:extLst>
          </p:cNvPr>
          <p:cNvGrpSpPr/>
          <p:nvPr/>
        </p:nvGrpSpPr>
        <p:grpSpPr>
          <a:xfrm>
            <a:off x="5964491" y="5309980"/>
            <a:ext cx="2605549" cy="517525"/>
            <a:chOff x="5964491" y="6340475"/>
            <a:chExt cx="2605549" cy="51752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EACC01-002D-7F04-1380-96B53033E529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6D4471-C66C-D50F-0288-92E83BD7D95B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3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75E8A55-D595-EC1B-6427-524969C80770}"/>
              </a:ext>
            </a:extLst>
          </p:cNvPr>
          <p:cNvSpPr txBox="1"/>
          <p:nvPr/>
        </p:nvSpPr>
        <p:spPr>
          <a:xfrm>
            <a:off x="5417574" y="5632623"/>
            <a:ext cx="393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6644"/>
                </a:solidFill>
                <a:latin typeface="Courier New" panose="02070309020205020404" pitchFamily="49" charset="0"/>
              </a:rPr>
              <a:t>6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4D6A786E-13B2-CC32-1399-4AE602867698}"/>
              </a:ext>
            </a:extLst>
          </p:cNvPr>
          <p:cNvCxnSpPr>
            <a:cxnSpLocks/>
            <a:stCxn id="15" idx="1"/>
            <a:endCxn id="12" idx="1"/>
          </p:cNvCxnSpPr>
          <p:nvPr/>
        </p:nvCxnSpPr>
        <p:spPr>
          <a:xfrm rot="10800000" flipV="1">
            <a:off x="5964491" y="5568743"/>
            <a:ext cx="12700" cy="525082"/>
          </a:xfrm>
          <a:prstGeom prst="curvedConnector3">
            <a:avLst>
              <a:gd name="adj1" fmla="val 180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0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9C6455-8514-D41A-8FC6-8A23BCED32F6}"/>
              </a:ext>
            </a:extLst>
          </p:cNvPr>
          <p:cNvSpPr/>
          <p:nvPr/>
        </p:nvSpPr>
        <p:spPr>
          <a:xfrm>
            <a:off x="2121782" y="3773575"/>
            <a:ext cx="1495899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40013-A5E6-466A-62C2-E3453D6D42A1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A7FF9-0380-D9F8-FB50-243B2C6303D2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381221-04B0-C70C-8D1F-CE4B9FAC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A127B7-E9D2-676E-4DEB-8F2E301AF068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7C146C-0E4F-BC06-AFEE-315053C6266A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B35FE1-3822-2A1A-0778-4B8CD237AE15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DE1A53F-5D7A-C392-B199-C18CFE1191E9}"/>
              </a:ext>
            </a:extLst>
          </p:cNvPr>
          <p:cNvGrpSpPr/>
          <p:nvPr/>
        </p:nvGrpSpPr>
        <p:grpSpPr>
          <a:xfrm>
            <a:off x="5964491" y="5835062"/>
            <a:ext cx="2605549" cy="517525"/>
            <a:chOff x="5964491" y="6340475"/>
            <a:chExt cx="2605549" cy="5175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98CCD0-8C4E-E9AF-CFCD-D0691E220C40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AA9403-1031-7D53-B402-ECB4C7CFA6D0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E229B1-9E02-54CD-2B1E-DC1C1238B68E}"/>
              </a:ext>
            </a:extLst>
          </p:cNvPr>
          <p:cNvSpPr txBox="1"/>
          <p:nvPr/>
        </p:nvSpPr>
        <p:spPr>
          <a:xfrm>
            <a:off x="5118918" y="5832038"/>
            <a:ext cx="79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340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97ADE-3AA9-AA06-4C31-07ACB6E58473}"/>
              </a:ext>
            </a:extLst>
          </p:cNvPr>
          <p:cNvSpPr/>
          <p:nvPr/>
        </p:nvSpPr>
        <p:spPr>
          <a:xfrm>
            <a:off x="1121904" y="3773575"/>
            <a:ext cx="2650077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F9943-ECEA-1765-73DC-141CF5A8B901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B18F8-9F17-3B12-3AB8-A924D67C697C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5799DA-7AB4-347B-F3F7-E85F03E6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183034-BA6F-5CA3-3891-81D33C9FC808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464F6B-F4A4-59BD-13CA-26218C6C3C97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34D0A3-1C84-43E6-02E0-F587679F34D1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ADF94E-5DB7-9112-8F5E-2EEE8AADBA9D}"/>
              </a:ext>
            </a:extLst>
          </p:cNvPr>
          <p:cNvGrpSpPr/>
          <p:nvPr/>
        </p:nvGrpSpPr>
        <p:grpSpPr>
          <a:xfrm>
            <a:off x="5964491" y="5835062"/>
            <a:ext cx="2605549" cy="517525"/>
            <a:chOff x="5964491" y="6340475"/>
            <a:chExt cx="2605549" cy="5175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50C39B-AAD9-AB15-B1CD-315387F5E49D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F0D1CC-48E3-4D57-CE3A-EEDC864959E8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4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1DB6CC7-DFB1-ACE5-96AD-497070A8800A}"/>
              </a:ext>
            </a:extLst>
          </p:cNvPr>
          <p:cNvSpPr txBox="1"/>
          <p:nvPr/>
        </p:nvSpPr>
        <p:spPr>
          <a:xfrm>
            <a:off x="5279099" y="6123543"/>
            <a:ext cx="53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6644"/>
                </a:solidFill>
                <a:latin typeface="Courier New" panose="02070309020205020404" pitchFamily="49" charset="0"/>
              </a:rPr>
              <a:t>24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C170B1B-2135-A655-D4FE-82A67D723F96}"/>
              </a:ext>
            </a:extLst>
          </p:cNvPr>
          <p:cNvCxnSpPr>
            <a:cxnSpLocks/>
            <a:stCxn id="12" idx="1"/>
            <a:endCxn id="9" idx="1"/>
          </p:cNvCxnSpPr>
          <p:nvPr/>
        </p:nvCxnSpPr>
        <p:spPr>
          <a:xfrm rot="10800000" flipV="1">
            <a:off x="5964491" y="6093824"/>
            <a:ext cx="12700" cy="505413"/>
          </a:xfrm>
          <a:prstGeom prst="curvedConnector3">
            <a:avLst>
              <a:gd name="adj1" fmla="val 1800000"/>
            </a:avLst>
          </a:prstGeom>
          <a:ln w="317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53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E275-7E8F-FD57-FEEA-DBC96710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6AF1E-20DD-ED90-1426-93A55834A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take arguments and return results</a:t>
            </a:r>
          </a:p>
          <a:p>
            <a:pPr lvl="1"/>
            <a:r>
              <a:rPr lang="en-US" dirty="0"/>
              <a:t>using the </a:t>
            </a:r>
            <a:r>
              <a:rPr lang="en-US" dirty="0">
                <a:solidFill>
                  <a:srgbClr val="CC00CC"/>
                </a:solidFill>
              </a:rPr>
              <a:t>return</a:t>
            </a:r>
            <a:r>
              <a:rPr lang="en-US" dirty="0"/>
              <a:t> keyword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need to define the return type, as python can determine it automatically</a:t>
            </a:r>
          </a:p>
          <a:p>
            <a:r>
              <a:rPr lang="en-US" dirty="0"/>
              <a:t>"</a:t>
            </a:r>
            <a:r>
              <a:rPr lang="en-US" dirty="0">
                <a:solidFill>
                  <a:srgbClr val="CC00CC"/>
                </a:solidFill>
              </a:rPr>
              <a:t>Return</a:t>
            </a:r>
            <a:r>
              <a:rPr lang="en-US" dirty="0"/>
              <a:t>" helps in terminating the function and return to its call, even without any results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0CDC4-2300-47B7-1162-04EC6ED758C8}"/>
              </a:ext>
            </a:extLst>
          </p:cNvPr>
          <p:cNvSpPr txBox="1"/>
          <p:nvPr/>
        </p:nvSpPr>
        <p:spPr>
          <a:xfrm>
            <a:off x="3942735" y="26953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a+b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946239-6EE3-CB6C-73A1-7EB0237905D4}"/>
              </a:ext>
            </a:extLst>
          </p:cNvPr>
          <p:cNvSpPr txBox="1"/>
          <p:nvPr/>
        </p:nvSpPr>
        <p:spPr>
          <a:xfrm>
            <a:off x="3942735" y="33763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 = function(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625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7F2288-FA4A-23EA-3A13-40AD6198A495}"/>
              </a:ext>
            </a:extLst>
          </p:cNvPr>
          <p:cNvSpPr/>
          <p:nvPr/>
        </p:nvSpPr>
        <p:spPr>
          <a:xfrm>
            <a:off x="1121904" y="3773575"/>
            <a:ext cx="2650077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04949-DDF7-F3D7-7E42-D52B1C6C4CA1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868BFB-F5BC-0B12-9495-C90F27A3CA3B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B8589F-0319-245C-3153-7B7CD823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5496C2-CF10-EB6C-D374-C7DB56DC592C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A52D07-38E6-A18B-0011-55F26F284E94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327A03-86F3-07D5-13D3-922121899E8A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38932C-5798-8B91-2458-C447A95E43C6}"/>
              </a:ext>
            </a:extLst>
          </p:cNvPr>
          <p:cNvSpPr txBox="1"/>
          <p:nvPr/>
        </p:nvSpPr>
        <p:spPr>
          <a:xfrm>
            <a:off x="5279099" y="6123543"/>
            <a:ext cx="53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6644"/>
                </a:solidFill>
                <a:latin typeface="Courier New" panose="02070309020205020404" pitchFamily="49" charset="0"/>
              </a:rPr>
              <a:t>24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4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9C6455-8514-D41A-8FC6-8A23BCED32F6}"/>
              </a:ext>
            </a:extLst>
          </p:cNvPr>
          <p:cNvSpPr/>
          <p:nvPr/>
        </p:nvSpPr>
        <p:spPr>
          <a:xfrm>
            <a:off x="2121782" y="3773575"/>
            <a:ext cx="1495899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40013-A5E6-466A-62C2-E3453D6D42A1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4A7FF9-0380-D9F8-FB50-243B2C6303D2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381221-04B0-C70C-8D1F-CE4B9FAC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4A127B7-E9D2-676E-4DEB-8F2E301AF068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7C146C-0E4F-BC06-AFEE-315053C6266A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B35FE1-3822-2A1A-0778-4B8CD237AE15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7E29C2-B038-3651-369E-CB075A50F91B}"/>
              </a:ext>
            </a:extLst>
          </p:cNvPr>
          <p:cNvSpPr txBox="1"/>
          <p:nvPr/>
        </p:nvSpPr>
        <p:spPr>
          <a:xfrm>
            <a:off x="5118918" y="6229905"/>
            <a:ext cx="7964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24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32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79D16E-BA79-4E1D-D902-E83C11F441BC}"/>
              </a:ext>
            </a:extLst>
          </p:cNvPr>
          <p:cNvSpPr/>
          <p:nvPr/>
        </p:nvSpPr>
        <p:spPr>
          <a:xfrm>
            <a:off x="1121904" y="3773575"/>
            <a:ext cx="2650077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AAF1C-86F2-12C1-0572-AE463055EA89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137B88-9512-822D-1EDA-00DB72D2C2A7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BCF637-5CC6-C4DC-12B8-3F6A8FD0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A399D5-CC75-71C4-0528-53CD304A6B4F}"/>
              </a:ext>
            </a:extLst>
          </p:cNvPr>
          <p:cNvGrpSpPr/>
          <p:nvPr/>
        </p:nvGrpSpPr>
        <p:grpSpPr>
          <a:xfrm>
            <a:off x="5964491" y="6340475"/>
            <a:ext cx="2605549" cy="517525"/>
            <a:chOff x="5964491" y="6340475"/>
            <a:chExt cx="2605549" cy="5175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E6D57F-F0D6-BB28-27F0-33638B56345D}"/>
                </a:ext>
              </a:extLst>
            </p:cNvPr>
            <p:cNvSpPr/>
            <p:nvPr/>
          </p:nvSpPr>
          <p:spPr>
            <a:xfrm>
              <a:off x="5964491" y="6340475"/>
              <a:ext cx="2605549" cy="517525"/>
            </a:xfrm>
            <a:prstGeom prst="rect">
              <a:avLst/>
            </a:prstGeom>
            <a:ln w="44450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0336ED-7856-36CB-229F-AAC29A7E7F91}"/>
                </a:ext>
              </a:extLst>
            </p:cNvPr>
            <p:cNvSpPr txBox="1"/>
            <p:nvPr/>
          </p:nvSpPr>
          <p:spPr>
            <a:xfrm>
              <a:off x="6662582" y="6414571"/>
              <a:ext cx="19074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fact(</a:t>
              </a:r>
              <a:r>
                <a:rPr lang="en-US" b="0" dirty="0">
                  <a:solidFill>
                    <a:srgbClr val="116644"/>
                  </a:solidFill>
                  <a:effectLst/>
                  <a:latin typeface="Courier New" panose="02070309020205020404" pitchFamily="49" charset="0"/>
                </a:rPr>
                <a:t>5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20DABBA-4BCF-2B52-D1AB-E17CD0A178F2}"/>
              </a:ext>
            </a:extLst>
          </p:cNvPr>
          <p:cNvSpPr txBox="1"/>
          <p:nvPr/>
        </p:nvSpPr>
        <p:spPr>
          <a:xfrm>
            <a:off x="5102942" y="6414571"/>
            <a:ext cx="737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120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489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1B16E9-2444-C565-B430-A9AF486AE728}"/>
              </a:ext>
            </a:extLst>
          </p:cNvPr>
          <p:cNvSpPr/>
          <p:nvPr/>
        </p:nvSpPr>
        <p:spPr>
          <a:xfrm>
            <a:off x="847002" y="4326362"/>
            <a:ext cx="1236280" cy="336305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BF7C5-CBE8-8C55-97FF-7E1CA9346066}"/>
              </a:ext>
            </a:extLst>
          </p:cNvPr>
          <p:cNvSpPr txBox="1"/>
          <p:nvPr/>
        </p:nvSpPr>
        <p:spPr>
          <a:xfrm>
            <a:off x="838200" y="2928005"/>
            <a:ext cx="38517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fact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 ==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n*fact(n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F74CC-95CC-94A6-73CC-92A813AD805D}"/>
              </a:ext>
            </a:extLst>
          </p:cNvPr>
          <p:cNvSpPr/>
          <p:nvPr/>
        </p:nvSpPr>
        <p:spPr>
          <a:xfrm>
            <a:off x="5964492" y="2506662"/>
            <a:ext cx="2605549" cy="4351338"/>
          </a:xfrm>
          <a:prstGeom prst="rect">
            <a:avLst/>
          </a:prstGeom>
          <a:ln w="444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49EB55-4057-8001-76C3-4D9B3709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5C0497-3936-AAF1-60AA-E50A32492F6B}"/>
              </a:ext>
            </a:extLst>
          </p:cNvPr>
          <p:cNvSpPr txBox="1"/>
          <p:nvPr/>
        </p:nvSpPr>
        <p:spPr>
          <a:xfrm>
            <a:off x="1096433" y="4682331"/>
            <a:ext cx="737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6644"/>
                </a:solidFill>
                <a:latin typeface="Courier New" panose="02070309020205020404" pitchFamily="49" charset="0"/>
              </a:rPr>
              <a:t>120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5650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84C2-7774-68DC-1CEF-06411F16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1E47-A925-BC89-B8AC-F92CD34A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0548" cy="1772981"/>
          </a:xfrm>
        </p:spPr>
        <p:txBody>
          <a:bodyPr/>
          <a:lstStyle/>
          <a:p>
            <a:r>
              <a:rPr lang="en-US" dirty="0"/>
              <a:t>Try to read the next nested dictionary using recursion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965C9-0993-40D9-FEB9-6B830257FFA5}"/>
              </a:ext>
            </a:extLst>
          </p:cNvPr>
          <p:cNvSpPr txBox="1"/>
          <p:nvPr/>
        </p:nvSpPr>
        <p:spPr>
          <a:xfrm>
            <a:off x="7795752" y="151179"/>
            <a:ext cx="405334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student_data</a:t>
            </a:r>
            <a:r>
              <a:rPr lang="en-US" sz="1400" b="1" dirty="0"/>
              <a:t> = {</a:t>
            </a:r>
          </a:p>
          <a:p>
            <a:r>
              <a:rPr lang="en-US" sz="1400" b="1" dirty="0"/>
              <a:t>    'Jehad': {</a:t>
            </a:r>
          </a:p>
          <a:p>
            <a:r>
              <a:rPr lang="en-US" sz="1400" b="1" dirty="0"/>
              <a:t>        'age': 20,</a:t>
            </a:r>
          </a:p>
          <a:p>
            <a:r>
              <a:rPr lang="en-US" sz="1400" b="1" dirty="0"/>
              <a:t>        'grade': 'A',</a:t>
            </a:r>
          </a:p>
          <a:p>
            <a:r>
              <a:rPr lang="en-US" sz="1400" b="1" dirty="0"/>
              <a:t>        'courses': {</a:t>
            </a:r>
          </a:p>
          <a:p>
            <a:r>
              <a:rPr lang="en-US" sz="1400" b="1" dirty="0"/>
              <a:t>            'math': 90,</a:t>
            </a:r>
          </a:p>
          <a:p>
            <a:r>
              <a:rPr lang="en-US" sz="1400" b="1" dirty="0"/>
              <a:t>            'history': 85,</a:t>
            </a:r>
          </a:p>
          <a:p>
            <a:r>
              <a:rPr lang="en-US" sz="1400" b="1" dirty="0"/>
              <a:t>            '</a:t>
            </a:r>
            <a:r>
              <a:rPr lang="en-US" sz="1400" b="1" dirty="0" err="1"/>
              <a:t>english</a:t>
            </a:r>
            <a:r>
              <a:rPr lang="en-US" sz="1400" b="1" dirty="0"/>
              <a:t>': 92</a:t>
            </a:r>
          </a:p>
          <a:p>
            <a:r>
              <a:rPr lang="en-US" sz="1400" b="1" dirty="0"/>
              <a:t>        }</a:t>
            </a:r>
          </a:p>
          <a:p>
            <a:r>
              <a:rPr lang="en-US" sz="1400" b="1" dirty="0"/>
              <a:t>    },</a:t>
            </a:r>
          </a:p>
          <a:p>
            <a:r>
              <a:rPr lang="en-US" sz="1400" b="1" dirty="0"/>
              <a:t>    'Tamer': {</a:t>
            </a:r>
          </a:p>
          <a:p>
            <a:r>
              <a:rPr lang="en-US" sz="1400" b="1" dirty="0"/>
              <a:t>        'age': 22,</a:t>
            </a:r>
          </a:p>
          <a:p>
            <a:r>
              <a:rPr lang="en-US" sz="1400" b="1" dirty="0"/>
              <a:t>        'grade': 'B',</a:t>
            </a:r>
          </a:p>
          <a:p>
            <a:r>
              <a:rPr lang="en-US" sz="1400" b="1" dirty="0"/>
              <a:t>        'courses': {</a:t>
            </a:r>
          </a:p>
          <a:p>
            <a:r>
              <a:rPr lang="en-US" sz="1400" b="1" dirty="0"/>
              <a:t>            'math': 88,</a:t>
            </a:r>
          </a:p>
          <a:p>
            <a:r>
              <a:rPr lang="en-US" sz="1400" b="1" dirty="0"/>
              <a:t>            'history': 75,</a:t>
            </a:r>
          </a:p>
          <a:p>
            <a:r>
              <a:rPr lang="en-US" sz="1400" b="1" dirty="0"/>
              <a:t>            '</a:t>
            </a:r>
            <a:r>
              <a:rPr lang="en-US" sz="1400" b="1" dirty="0" err="1"/>
              <a:t>english</a:t>
            </a:r>
            <a:r>
              <a:rPr lang="en-US" sz="1400" b="1" dirty="0"/>
              <a:t>': 78</a:t>
            </a:r>
          </a:p>
          <a:p>
            <a:r>
              <a:rPr lang="en-US" sz="1400" b="1" dirty="0"/>
              <a:t>        }</a:t>
            </a:r>
          </a:p>
          <a:p>
            <a:r>
              <a:rPr lang="en-US" sz="1400" b="1" dirty="0"/>
              <a:t>    },</a:t>
            </a:r>
          </a:p>
          <a:p>
            <a:r>
              <a:rPr lang="en-US" sz="1400" b="1" dirty="0"/>
              <a:t>    'Basel': {</a:t>
            </a:r>
          </a:p>
          <a:p>
            <a:r>
              <a:rPr lang="en-US" sz="1400" b="1" dirty="0"/>
              <a:t>        'age': 21,</a:t>
            </a:r>
          </a:p>
          <a:p>
            <a:r>
              <a:rPr lang="en-US" sz="1400" b="1" dirty="0"/>
              <a:t>        'grade': 'A',</a:t>
            </a:r>
          </a:p>
          <a:p>
            <a:r>
              <a:rPr lang="en-US" sz="1400" b="1" dirty="0"/>
              <a:t>        'courses': {</a:t>
            </a:r>
          </a:p>
          <a:p>
            <a:r>
              <a:rPr lang="en-US" sz="1400" b="1" dirty="0"/>
              <a:t>            'math': 95,</a:t>
            </a:r>
          </a:p>
          <a:p>
            <a:r>
              <a:rPr lang="en-US" sz="1400" b="1" dirty="0"/>
              <a:t>            'history': 89,</a:t>
            </a:r>
          </a:p>
          <a:p>
            <a:r>
              <a:rPr lang="en-US" sz="1400" b="1" dirty="0"/>
              <a:t>            '</a:t>
            </a:r>
            <a:r>
              <a:rPr lang="en-US" sz="1400" b="1" dirty="0" err="1"/>
              <a:t>english</a:t>
            </a:r>
            <a:r>
              <a:rPr lang="en-US" sz="1400" b="1" dirty="0"/>
              <a:t>': 94</a:t>
            </a:r>
          </a:p>
          <a:p>
            <a:r>
              <a:rPr lang="en-US" sz="1400" b="1" dirty="0"/>
              <a:t>        }</a:t>
            </a:r>
          </a:p>
          <a:p>
            <a:r>
              <a:rPr lang="en-US" sz="1400" b="1" dirty="0"/>
              <a:t>    }</a:t>
            </a:r>
          </a:p>
          <a:p>
            <a:r>
              <a:rPr lang="en-US" sz="1400" b="1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8BCBB-7180-A5F9-8E4F-414EDE792C65}"/>
              </a:ext>
            </a:extLst>
          </p:cNvPr>
          <p:cNvSpPr txBox="1"/>
          <p:nvPr/>
        </p:nvSpPr>
        <p:spPr>
          <a:xfrm>
            <a:off x="2208571" y="2986548"/>
            <a:ext cx="52086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read_dict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dic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inden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key,value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dic.items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inden+</a:t>
            </a:r>
            <a:r>
              <a:rPr lang="en-US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{key}</a:t>
            </a:r>
            <a:r>
              <a:rPr lang="en-US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'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end=</a:t>
            </a:r>
            <a:r>
              <a:rPr lang="en-US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isinstance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value,</a:t>
            </a:r>
            <a:r>
              <a:rPr lang="en-US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dict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read_dict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value,inden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{value}</a:t>
            </a:r>
            <a:r>
              <a:rPr lang="en-US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A193D-5C94-FD29-A227-2860A8CF5E62}"/>
              </a:ext>
            </a:extLst>
          </p:cNvPr>
          <p:cNvSpPr txBox="1"/>
          <p:nvPr/>
        </p:nvSpPr>
        <p:spPr>
          <a:xfrm>
            <a:off x="127821" y="4907883"/>
            <a:ext cx="22417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isinstance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a,b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 =&gt; checks if an object a is an instance of class b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48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13F6-280B-DB1A-3E35-A351D81A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88508-BC3A-6DA1-A5B3-E42592A8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recursion to find the sum of the following nested list's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8D525-2996-EEA8-63A8-F744408BD0FC}"/>
              </a:ext>
            </a:extLst>
          </p:cNvPr>
          <p:cNvSpPr txBox="1"/>
          <p:nvPr/>
        </p:nvSpPr>
        <p:spPr>
          <a:xfrm>
            <a:off x="2458064" y="2696186"/>
            <a:ext cx="784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nested_list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[1, 2, [3, 4, [5, 6]], 7, [8, 9]]</a:t>
            </a:r>
          </a:p>
        </p:txBody>
      </p:sp>
    </p:spTree>
    <p:extLst>
      <p:ext uri="{BB962C8B-B14F-4D97-AF65-F5344CB8AC3E}">
        <p14:creationId xmlns:p14="http://schemas.microsoft.com/office/powerpoint/2010/main" val="30134399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7731-8D80-2E97-153E-9DEEB64C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9B5F7-8560-B073-F215-49D94590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Lambda expression is a concise way to create functions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These functions are lightweight (simple)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It is often used for simple operations or tasks which will be performed once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öhne"/>
              </a:rPr>
              <a:t>not in different locations in your program</a:t>
            </a:r>
          </a:p>
          <a:p>
            <a:pPr lvl="1"/>
            <a:endParaRPr lang="en-US" dirty="0">
              <a:solidFill>
                <a:srgbClr val="374151"/>
              </a:solidFill>
              <a:latin typeface="Söhne"/>
            </a:endParaRP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Syntax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50226-325F-0EB7-6F0E-0C978E9A440C}"/>
              </a:ext>
            </a:extLst>
          </p:cNvPr>
          <p:cNvSpPr txBox="1"/>
          <p:nvPr/>
        </p:nvSpPr>
        <p:spPr>
          <a:xfrm>
            <a:off x="3441290" y="52804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arguments: expression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7775F7-F90D-0DC3-CE70-7DA59A00F8A7}"/>
              </a:ext>
            </a:extLst>
          </p:cNvPr>
          <p:cNvSpPr txBox="1"/>
          <p:nvPr/>
        </p:nvSpPr>
        <p:spPr>
          <a:xfrm>
            <a:off x="3846873" y="571819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x: x*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x*</a:t>
            </a:r>
            <a:r>
              <a:rPr lang="en-US" dirty="0">
                <a:solidFill>
                  <a:srgbClr val="116644"/>
                </a:solidFill>
                <a:latin typeface="Courier New" panose="02070309020205020404" pitchFamily="49" charset="0"/>
              </a:rPr>
              <a:t>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B0DE8B-6424-5686-DBA8-4E4B8D0431C3}"/>
              </a:ext>
            </a:extLst>
          </p:cNvPr>
          <p:cNvSpPr txBox="1"/>
          <p:nvPr/>
        </p:nvSpPr>
        <p:spPr>
          <a:xfrm>
            <a:off x="8345128" y="6005688"/>
            <a:ext cx="2360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f(2,3) =&gt; 6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E3BCF-51C4-4833-831D-60201003D89E}"/>
              </a:ext>
            </a:extLst>
          </p:cNvPr>
          <p:cNvSpPr txBox="1"/>
          <p:nvPr/>
        </p:nvSpPr>
        <p:spPr>
          <a:xfrm>
            <a:off x="8345128" y="5686085"/>
            <a:ext cx="2360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f(2) =&gt;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7845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FE9F-C6A8-4ABB-3DF9-8840DB6A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6D616-0BB7-D68D-90B0-AD2C388B3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you have the following lists, and you want to multiply their values, pairwise: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E0F96-1E2F-1501-1729-68206242DE4C}"/>
              </a:ext>
            </a:extLst>
          </p:cNvPr>
          <p:cNvSpPr txBox="1"/>
          <p:nvPr/>
        </p:nvSpPr>
        <p:spPr>
          <a:xfrm>
            <a:off x="3667432" y="326263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=[</a:t>
            </a:r>
            <a:r>
              <a:rPr lang="es-E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lst2 =[</a:t>
            </a:r>
            <a:r>
              <a:rPr lang="es-E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E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 = </a:t>
            </a:r>
            <a:r>
              <a:rPr lang="es-E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x*y</a:t>
            </a:r>
          </a:p>
          <a:p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[f(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s-ES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x,y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(lst1,lst2)]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EACA2-67BC-91D4-343A-FA9B955F43F6}"/>
              </a:ext>
            </a:extLst>
          </p:cNvPr>
          <p:cNvSpPr txBox="1"/>
          <p:nvPr/>
        </p:nvSpPr>
        <p:spPr>
          <a:xfrm>
            <a:off x="4729316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Output =&gt; [2, 20, 6, 18, 40]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601193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D3E65D-57F3-61D2-4EED-BADDEEC35DC8}"/>
              </a:ext>
            </a:extLst>
          </p:cNvPr>
          <p:cNvSpPr/>
          <p:nvPr/>
        </p:nvSpPr>
        <p:spPr>
          <a:xfrm>
            <a:off x="1858189" y="4700128"/>
            <a:ext cx="845790" cy="299911"/>
          </a:xfrm>
          <a:prstGeom prst="rect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EA3538-705F-14D7-0F87-285D16BAFD1F}"/>
              </a:ext>
            </a:extLst>
          </p:cNvPr>
          <p:cNvSpPr/>
          <p:nvPr/>
        </p:nvSpPr>
        <p:spPr>
          <a:xfrm>
            <a:off x="4010225" y="4690537"/>
            <a:ext cx="462116" cy="299911"/>
          </a:xfrm>
          <a:prstGeom prst="rect">
            <a:avLst/>
          </a:prstGeom>
          <a:ln w="349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6D6DA-0A7C-82B1-805F-AEC3AD567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with map and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10A84-D347-7817-8696-31A3F8CC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expressions usually used with map and filter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reate concise, one-line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5B522A-4BDF-E118-5FCE-1BCA4D00D1BA}"/>
              </a:ext>
            </a:extLst>
          </p:cNvPr>
          <p:cNvSpPr txBox="1"/>
          <p:nvPr/>
        </p:nvSpPr>
        <p:spPr>
          <a:xfrm>
            <a:off x="1081117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=[</a:t>
            </a:r>
            <a:r>
              <a:rPr lang="sv-SE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v-SE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sv-SE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v-SE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v-SE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x:x**</a:t>
            </a:r>
            <a:r>
              <a:rPr lang="sv-SE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sv-S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,lst1))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5042D-7ACD-90BD-6383-140306C74AFF}"/>
              </a:ext>
            </a:extLst>
          </p:cNvPr>
          <p:cNvSpPr txBox="1"/>
          <p:nvPr/>
        </p:nvSpPr>
        <p:spPr>
          <a:xfrm>
            <a:off x="1081117" y="43637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x:x&gt;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,lst1))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CCBB8-427F-299A-7D70-5FCE3AFB14CB}"/>
              </a:ext>
            </a:extLst>
          </p:cNvPr>
          <p:cNvSpPr txBox="1"/>
          <p:nvPr/>
        </p:nvSpPr>
        <p:spPr>
          <a:xfrm>
            <a:off x="7521246" y="2693390"/>
            <a:ext cx="3323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square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x**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B1C25-45E8-9FF4-2365-915740F1EA06}"/>
              </a:ext>
            </a:extLst>
          </p:cNvPr>
          <p:cNvSpPr txBox="1"/>
          <p:nvPr/>
        </p:nvSpPr>
        <p:spPr>
          <a:xfrm>
            <a:off x="7521246" y="3901129"/>
            <a:ext cx="3559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(square,lst1))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02355-B176-4B3F-5CEF-7068CCCE415E}"/>
              </a:ext>
            </a:extLst>
          </p:cNvPr>
          <p:cNvSpPr txBox="1"/>
          <p:nvPr/>
        </p:nvSpPr>
        <p:spPr>
          <a:xfrm>
            <a:off x="7521246" y="4710201"/>
            <a:ext cx="29300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lst1 =[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check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x&gt;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86DE3-AA73-3ED8-93C9-7CCF7C7DB387}"/>
              </a:ext>
            </a:extLst>
          </p:cNvPr>
          <p:cNvSpPr txBox="1"/>
          <p:nvPr/>
        </p:nvSpPr>
        <p:spPr>
          <a:xfrm>
            <a:off x="7521246" y="5910530"/>
            <a:ext cx="4176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(check,lst1))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22E5D3-38C1-1E92-F4E8-E946F43A93B2}"/>
              </a:ext>
            </a:extLst>
          </p:cNvPr>
          <p:cNvSpPr txBox="1"/>
          <p:nvPr/>
        </p:nvSpPr>
        <p:spPr>
          <a:xfrm>
            <a:off x="5883162" y="3697692"/>
            <a:ext cx="9537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VS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4648D1-A2E3-678D-ACB6-40DFACE76F49}"/>
              </a:ext>
            </a:extLst>
          </p:cNvPr>
          <p:cNvGrpSpPr/>
          <p:nvPr/>
        </p:nvGrpSpPr>
        <p:grpSpPr>
          <a:xfrm>
            <a:off x="2281083" y="4990448"/>
            <a:ext cx="1960199" cy="743906"/>
            <a:chOff x="2281083" y="4990448"/>
            <a:chExt cx="1960199" cy="743906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10BF1D33-5D97-BA95-B8F4-821E0540C5A7}"/>
                </a:ext>
              </a:extLst>
            </p:cNvPr>
            <p:cNvCxnSpPr>
              <a:cxnSpLocks/>
              <a:stCxn id="15" idx="2"/>
              <a:endCxn id="14" idx="2"/>
            </p:cNvCxnSpPr>
            <p:nvPr/>
          </p:nvCxnSpPr>
          <p:spPr>
            <a:xfrm rot="5400000" flipH="1" flipV="1">
              <a:off x="3256387" y="4015144"/>
              <a:ext cx="9591" cy="1960199"/>
            </a:xfrm>
            <a:prstGeom prst="bentConnector3">
              <a:avLst>
                <a:gd name="adj1" fmla="val -2383485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8CD4C25-E1FE-C5A5-47FC-0C844F2FFA23}"/>
                </a:ext>
              </a:extLst>
            </p:cNvPr>
            <p:cNvCxnSpPr>
              <a:cxnSpLocks/>
            </p:cNvCxnSpPr>
            <p:nvPr/>
          </p:nvCxnSpPr>
          <p:spPr>
            <a:xfrm>
              <a:off x="3261182" y="5228659"/>
              <a:ext cx="0" cy="505695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58C2391-DA51-E335-F273-27C5CB49D349}"/>
              </a:ext>
            </a:extLst>
          </p:cNvPr>
          <p:cNvSpPr txBox="1"/>
          <p:nvPr/>
        </p:nvSpPr>
        <p:spPr>
          <a:xfrm>
            <a:off x="1081118" y="5787522"/>
            <a:ext cx="5014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>
                <a:solidFill>
                  <a:srgbClr val="C00000"/>
                </a:solidFill>
                <a:effectLst/>
                <a:latin typeface="Courier New" panose="02070309020205020404" pitchFamily="49" charset="0"/>
              </a:rPr>
              <a:t>in filter, the expression returns logical value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03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21B6-BADD-C547-0A8A-57950C75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E58D-730A-382B-6246-9FDA3FF9B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that receives a value (integer), if the value is less than 5, nothing happens. Otherwise, the function prints "A large number" and return the value plus four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A5C8F-2BD3-6ED8-3A5A-D71448540889}"/>
              </a:ext>
            </a:extLst>
          </p:cNvPr>
          <p:cNvSpPr txBox="1"/>
          <p:nvPr/>
        </p:nvSpPr>
        <p:spPr>
          <a:xfrm>
            <a:off x="3539612" y="317257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&lt;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 large number'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 +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</a:t>
            </a:r>
          </a:p>
          <a:p>
            <a:endParaRPr lang="en-US" dirty="0">
              <a:solidFill>
                <a:srgbClr val="098156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urier New" panose="020703090202050204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A large number</a:t>
            </a:r>
          </a:p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0667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35C8-301C-046E-D6E9-5C964AD4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1BF3C-C119-0D35-36EE-6509097D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receive any parameter type including numbers, Strings, list, another function, etc.</a:t>
            </a:r>
          </a:p>
          <a:p>
            <a:pPr lvl="1"/>
            <a:r>
              <a:rPr lang="en-US" dirty="0"/>
              <a:t>Python can find its datatype based on the value the parameter holds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C8D54-3A3D-4A8B-7AD7-37FB27581DE1}"/>
              </a:ext>
            </a:extLst>
          </p:cNvPr>
          <p:cNvSpPr txBox="1"/>
          <p:nvPr/>
        </p:nvSpPr>
        <p:spPr>
          <a:xfrm>
            <a:off x="3034547" y="34960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param1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param2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param3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0DE981-F8F1-8A30-1657-E4C4CE089447}"/>
              </a:ext>
            </a:extLst>
          </p:cNvPr>
          <p:cNvCxnSpPr>
            <a:cxnSpLocks/>
          </p:cNvCxnSpPr>
          <p:nvPr/>
        </p:nvCxnSpPr>
        <p:spPr>
          <a:xfrm flipV="1">
            <a:off x="4676534" y="3865429"/>
            <a:ext cx="452284" cy="35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1B20CD-D14E-8E15-6194-F5B5052F3145}"/>
              </a:ext>
            </a:extLst>
          </p:cNvPr>
          <p:cNvCxnSpPr>
            <a:cxnSpLocks/>
          </p:cNvCxnSpPr>
          <p:nvPr/>
        </p:nvCxnSpPr>
        <p:spPr>
          <a:xfrm flipV="1">
            <a:off x="6269360" y="3860474"/>
            <a:ext cx="0" cy="469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53473C-208C-60FC-3CEC-8C6B4B0A760E}"/>
              </a:ext>
            </a:extLst>
          </p:cNvPr>
          <p:cNvCxnSpPr>
            <a:cxnSpLocks/>
          </p:cNvCxnSpPr>
          <p:nvPr/>
        </p:nvCxnSpPr>
        <p:spPr>
          <a:xfrm flipH="1" flipV="1">
            <a:off x="7636044" y="3860474"/>
            <a:ext cx="304800" cy="36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4A870E-40BA-D3E0-AAEA-B92E62C7A92E}"/>
              </a:ext>
            </a:extLst>
          </p:cNvPr>
          <p:cNvSpPr txBox="1"/>
          <p:nvPr/>
        </p:nvSpPr>
        <p:spPr>
          <a:xfrm>
            <a:off x="3048000" y="4260098"/>
            <a:ext cx="183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an integer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0D6DA-9AE9-40B0-CFA1-5564AB38A3D3}"/>
              </a:ext>
            </a:extLst>
          </p:cNvPr>
          <p:cNvSpPr txBox="1"/>
          <p:nvPr/>
        </p:nvSpPr>
        <p:spPr>
          <a:xfrm>
            <a:off x="5906573" y="4260098"/>
            <a:ext cx="1317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a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C487E-3297-6850-ECB5-B126EB06E9CF}"/>
              </a:ext>
            </a:extLst>
          </p:cNvPr>
          <p:cNvSpPr txBox="1"/>
          <p:nvPr/>
        </p:nvSpPr>
        <p:spPr>
          <a:xfrm>
            <a:off x="7801897" y="4248702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be a function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2AD935-57A3-BBE8-29D3-1865F0ED665B}"/>
              </a:ext>
            </a:extLst>
          </p:cNvPr>
          <p:cNvSpPr txBox="1"/>
          <p:nvPr/>
        </p:nvSpPr>
        <p:spPr>
          <a:xfrm>
            <a:off x="4424516" y="50480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pt-BR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add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pt-B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num1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pt-B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num2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pt-BR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</a:t>
            </a:r>
            <a:r>
              <a:rPr lang="pt-BR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num3 = num1 + num2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pt-BR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pt-B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num3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6F5FA1-21A9-0AB0-9120-202D1FE6ADE9}"/>
              </a:ext>
            </a:extLst>
          </p:cNvPr>
          <p:cNvSpPr txBox="1"/>
          <p:nvPr/>
        </p:nvSpPr>
        <p:spPr>
          <a:xfrm>
            <a:off x="514047" y="5530632"/>
            <a:ext cx="436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Python 3.5 and above, the parameters and return types can be defined explicitly</a:t>
            </a:r>
          </a:p>
        </p:txBody>
      </p:sp>
    </p:spTree>
    <p:extLst>
      <p:ext uri="{BB962C8B-B14F-4D97-AF65-F5344CB8AC3E}">
        <p14:creationId xmlns:p14="http://schemas.microsoft.com/office/powerpoint/2010/main" val="354614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2E30-064C-924D-DE03-00013E8F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3170-6034-308E-E41A-D10D15493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parameters are passed between the parentheses, and separated by commas</a:t>
            </a:r>
          </a:p>
          <a:p>
            <a:r>
              <a:rPr lang="en-US" dirty="0"/>
              <a:t>Example: We need a function that receives two parameters: an integer and a list. The function performs a multiplication between the integer and the items in the list and returns a modified version of the list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AF58F4-378D-0DC3-6B0E-245D24A8A65D}"/>
              </a:ext>
            </a:extLst>
          </p:cNvPr>
          <p:cNvSpPr txBox="1"/>
          <p:nvPr/>
        </p:nvSpPr>
        <p:spPr>
          <a:xfrm>
            <a:off x="3839496" y="4422637"/>
            <a:ext cx="45130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multiply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num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lstout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lstout.append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*num)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lstout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6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3815-545E-3B42-9B3B-DE63A608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key = value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80EC-F5EA-6C2D-8E65-B8A6BBFE6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can pass arguments using the named arguments to pass the arguments explicitly regardless their order in the function definition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36355-C589-17B6-E9FC-7E8828F83254}"/>
              </a:ext>
            </a:extLst>
          </p:cNvPr>
          <p:cNvSpPr txBox="1"/>
          <p:nvPr/>
        </p:nvSpPr>
        <p:spPr>
          <a:xfrm>
            <a:off x="3205317" y="342900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var1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var2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var3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(var1 + var2) / var3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function(var3=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,var1=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,var2 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88321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1734</TotalTime>
  <Words>3354</Words>
  <Application>Microsoft Office PowerPoint</Application>
  <PresentationFormat>Widescreen</PresentationFormat>
  <Paragraphs>622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0" baseType="lpstr">
      <vt:lpstr>Arial</vt:lpstr>
      <vt:lpstr>Calibri</vt:lpstr>
      <vt:lpstr>Consolas</vt:lpstr>
      <vt:lpstr>Courier New</vt:lpstr>
      <vt:lpstr>Google Sans</vt:lpstr>
      <vt:lpstr>Nunito</vt:lpstr>
      <vt:lpstr>Segoe UI</vt:lpstr>
      <vt:lpstr>Söhne</vt:lpstr>
      <vt:lpstr>Söhne Mono</vt:lpstr>
      <vt:lpstr>Trebuchet MS</vt:lpstr>
      <vt:lpstr>Wingdings 3</vt:lpstr>
      <vt:lpstr>Facet</vt:lpstr>
      <vt:lpstr>Functions in python</vt:lpstr>
      <vt:lpstr>Outline</vt:lpstr>
      <vt:lpstr>What is a function</vt:lpstr>
      <vt:lpstr>Function call</vt:lpstr>
      <vt:lpstr>Input and output</vt:lpstr>
      <vt:lpstr>Example</vt:lpstr>
      <vt:lpstr>Parameters </vt:lpstr>
      <vt:lpstr>Passing Parameters</vt:lpstr>
      <vt:lpstr>key = value syntax</vt:lpstr>
      <vt:lpstr>Default values</vt:lpstr>
      <vt:lpstr>Cont.</vt:lpstr>
      <vt:lpstr>Cont.</vt:lpstr>
      <vt:lpstr>Cont.</vt:lpstr>
      <vt:lpstr>Pass with functions</vt:lpstr>
      <vt:lpstr>Arbitrary Arguments, *args</vt:lpstr>
      <vt:lpstr>Practice</vt:lpstr>
      <vt:lpstr>Global and Local Variables</vt:lpstr>
      <vt:lpstr>Cont.</vt:lpstr>
      <vt:lpstr>Cont.</vt:lpstr>
      <vt:lpstr>Example</vt:lpstr>
      <vt:lpstr>Note:</vt:lpstr>
      <vt:lpstr>Python scope</vt:lpstr>
      <vt:lpstr>map and filter with functions</vt:lpstr>
      <vt:lpstr>Example</vt:lpstr>
      <vt:lpstr>Exercise </vt:lpstr>
      <vt:lpstr>Recursion</vt:lpstr>
      <vt:lpstr>Base case</vt:lpstr>
      <vt:lpstr>Recursion stack</vt:lpstr>
      <vt:lpstr>Example 1</vt:lpstr>
      <vt:lpstr>Example 2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Cont.</vt:lpstr>
      <vt:lpstr>Example</vt:lpstr>
      <vt:lpstr>Practice</vt:lpstr>
      <vt:lpstr>Lambda expression</vt:lpstr>
      <vt:lpstr>Example</vt:lpstr>
      <vt:lpstr>lambda with map and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in python</dc:title>
  <dc:creator>Ahmad Al Tarawneh</dc:creator>
  <cp:lastModifiedBy>Dr.ahmad salem altarawneh</cp:lastModifiedBy>
  <cp:revision>37</cp:revision>
  <dcterms:created xsi:type="dcterms:W3CDTF">2023-10-23T09:42:08Z</dcterms:created>
  <dcterms:modified xsi:type="dcterms:W3CDTF">2024-12-03T10:20:25Z</dcterms:modified>
</cp:coreProperties>
</file>