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7" r:id="rId12"/>
    <p:sldId id="284" r:id="rId13"/>
    <p:sldId id="266" r:id="rId14"/>
    <p:sldId id="268" r:id="rId15"/>
    <p:sldId id="269" r:id="rId16"/>
    <p:sldId id="270" r:id="rId17"/>
    <p:sldId id="275" r:id="rId18"/>
    <p:sldId id="271" r:id="rId19"/>
    <p:sldId id="272" r:id="rId20"/>
    <p:sldId id="276" r:id="rId21"/>
    <p:sldId id="274" r:id="rId22"/>
    <p:sldId id="273" r:id="rId23"/>
    <p:sldId id="277" r:id="rId24"/>
    <p:sldId id="278" r:id="rId25"/>
    <p:sldId id="279"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358728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138450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92068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489207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948238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2837034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2607935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19639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217966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E3927-C9E6-4CAF-B4AE-323B60EB9DD0}" type="datetimeFigureOut">
              <a:rPr lang="en-US" smtClean="0"/>
              <a:t>17/12/2024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3104114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E3927-C9E6-4CAF-B4AE-323B60EB9DD0}" type="datetimeFigureOut">
              <a:rPr lang="en-US" smtClean="0"/>
              <a:t>17/12/2024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2174007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E3927-C9E6-4CAF-B4AE-323B60EB9DD0}" type="datetimeFigureOut">
              <a:rPr lang="en-US" smtClean="0"/>
              <a:t>17/12/2024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316426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E3927-C9E6-4CAF-B4AE-323B60EB9DD0}" type="datetimeFigureOut">
              <a:rPr lang="en-US" smtClean="0"/>
              <a:t>17/12/2024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4196243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E3927-C9E6-4CAF-B4AE-323B60EB9DD0}" type="datetimeFigureOut">
              <a:rPr lang="en-US" smtClean="0"/>
              <a:t>17/12/2024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338675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E3927-C9E6-4CAF-B4AE-323B60EB9DD0}" type="datetimeFigureOut">
              <a:rPr lang="en-US" smtClean="0"/>
              <a:t>17/12/2024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7C271-496C-4B48-A8F2-63F06502FD5D}" type="slidenum">
              <a:rPr lang="en-US" smtClean="0"/>
              <a:t>‹#›</a:t>
            </a:fld>
            <a:endParaRPr lang="en-US"/>
          </a:p>
        </p:txBody>
      </p:sp>
    </p:spTree>
    <p:extLst>
      <p:ext uri="{BB962C8B-B14F-4D97-AF65-F5344CB8AC3E}">
        <p14:creationId xmlns:p14="http://schemas.microsoft.com/office/powerpoint/2010/main" val="4226876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97C271-496C-4B48-A8F2-63F06502FD5D}" type="slidenum">
              <a:rPr lang="en-US" smtClean="0"/>
              <a:t>‹#›</a:t>
            </a:fld>
            <a:endParaRPr lang="en-US"/>
          </a:p>
        </p:txBody>
      </p:sp>
      <p:sp>
        <p:nvSpPr>
          <p:cNvPr id="5" name="Date Placeholder 4"/>
          <p:cNvSpPr>
            <a:spLocks noGrp="1"/>
          </p:cNvSpPr>
          <p:nvPr>
            <p:ph type="dt" sz="half" idx="10"/>
          </p:nvPr>
        </p:nvSpPr>
        <p:spPr/>
        <p:txBody>
          <a:bodyPr/>
          <a:lstStyle/>
          <a:p>
            <a:fld id="{7B1E3927-C9E6-4CAF-B4AE-323B60EB9DD0}" type="datetimeFigureOut">
              <a:rPr lang="en-US" smtClean="0"/>
              <a:t>17/12/2024</a:t>
            </a:fld>
            <a:endParaRPr lang="en-US"/>
          </a:p>
        </p:txBody>
      </p:sp>
    </p:spTree>
    <p:extLst>
      <p:ext uri="{BB962C8B-B14F-4D97-AF65-F5344CB8AC3E}">
        <p14:creationId xmlns:p14="http://schemas.microsoft.com/office/powerpoint/2010/main" val="2593195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B1E3927-C9E6-4CAF-B4AE-323B60EB9DD0}" type="datetimeFigureOut">
              <a:rPr lang="en-US" smtClean="0"/>
              <a:t>17/12/2024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97C271-496C-4B48-A8F2-63F06502FD5D}" type="slidenum">
              <a:rPr lang="en-US" smtClean="0"/>
              <a:t>‹#›</a:t>
            </a:fld>
            <a:endParaRPr lang="en-US"/>
          </a:p>
        </p:txBody>
      </p:sp>
    </p:spTree>
    <p:extLst>
      <p:ext uri="{BB962C8B-B14F-4D97-AF65-F5344CB8AC3E}">
        <p14:creationId xmlns:p14="http://schemas.microsoft.com/office/powerpoint/2010/main" val="43331296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google.com/" TargetMode="External"/><Relationship Id="rId1" Type="http://schemas.openxmlformats.org/officeDocument/2006/relationships/slideLayout" Target="../slideLayouts/slideLayout2.xml"/><Relationship Id="rId6" Type="http://schemas.openxmlformats.org/officeDocument/2006/relationships/hyperlink" Target="http://nasa.gov/" TargetMode="External"/><Relationship Id="rId5" Type="http://schemas.openxmlformats.org/officeDocument/2006/relationships/hyperlink" Target="https://www.yahoo.com/" TargetMode="External"/><Relationship Id="rId4" Type="http://schemas.openxmlformats.org/officeDocument/2006/relationships/hyperlink" Target="http://rand.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2FEB-5AE4-0E08-2ACC-843872DF5943}"/>
              </a:ext>
            </a:extLst>
          </p:cNvPr>
          <p:cNvSpPr>
            <a:spLocks noGrp="1"/>
          </p:cNvSpPr>
          <p:nvPr>
            <p:ph type="ctrTitle"/>
          </p:nvPr>
        </p:nvSpPr>
        <p:spPr>
          <a:xfrm>
            <a:off x="1507067" y="1543665"/>
            <a:ext cx="7766936" cy="2507171"/>
          </a:xfrm>
        </p:spPr>
        <p:txBody>
          <a:bodyPr/>
          <a:lstStyle/>
          <a:p>
            <a:pPr algn="ctr"/>
            <a:r>
              <a:rPr lang="en-US" dirty="0"/>
              <a:t>Working with Strings and Regular expressions</a:t>
            </a:r>
            <a:br>
              <a:rPr lang="en-US" dirty="0"/>
            </a:br>
            <a:r>
              <a:rPr lang="en-US" dirty="0"/>
              <a:t>in python</a:t>
            </a:r>
          </a:p>
        </p:txBody>
      </p:sp>
      <p:sp>
        <p:nvSpPr>
          <p:cNvPr id="3" name="Subtitle 2">
            <a:extLst>
              <a:ext uri="{FF2B5EF4-FFF2-40B4-BE49-F238E27FC236}">
                <a16:creationId xmlns:a16="http://schemas.microsoft.com/office/drawing/2014/main" id="{D5DFFF04-354E-1CF3-FB52-BD51900CD123}"/>
              </a:ext>
            </a:extLst>
          </p:cNvPr>
          <p:cNvSpPr>
            <a:spLocks noGrp="1"/>
          </p:cNvSpPr>
          <p:nvPr>
            <p:ph type="subTitle" idx="1"/>
          </p:nvPr>
        </p:nvSpPr>
        <p:spPr/>
        <p:txBody>
          <a:bodyPr/>
          <a:lstStyle/>
          <a:p>
            <a:r>
              <a:rPr lang="en-US" dirty="0"/>
              <a:t>Dr. Ahmad </a:t>
            </a:r>
            <a:r>
              <a:rPr lang="en-US" dirty="0" err="1"/>
              <a:t>Altarawneh</a:t>
            </a:r>
            <a:endParaRPr lang="en-US" dirty="0"/>
          </a:p>
        </p:txBody>
      </p:sp>
    </p:spTree>
    <p:extLst>
      <p:ext uri="{BB962C8B-B14F-4D97-AF65-F5344CB8AC3E}">
        <p14:creationId xmlns:p14="http://schemas.microsoft.com/office/powerpoint/2010/main" val="1659176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C401-0B77-2B66-962B-50C660023BE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9893C30-9D6C-AFB2-4A5C-1367E2CAA0F3}"/>
              </a:ext>
            </a:extLst>
          </p:cNvPr>
          <p:cNvSpPr>
            <a:spLocks noGrp="1"/>
          </p:cNvSpPr>
          <p:nvPr>
            <p:ph idx="1"/>
          </p:nvPr>
        </p:nvSpPr>
        <p:spPr/>
        <p:txBody>
          <a:bodyPr/>
          <a:lstStyle/>
          <a:p>
            <a:r>
              <a:rPr lang="en-US" dirty="0"/>
              <a:t>Read the Python.txt file and convert its content to capital letters</a:t>
            </a:r>
          </a:p>
          <a:p>
            <a:endParaRPr lang="en-US" dirty="0"/>
          </a:p>
          <a:p>
            <a:endParaRPr lang="en-US" dirty="0"/>
          </a:p>
          <a:p>
            <a:endParaRPr lang="en-US" dirty="0"/>
          </a:p>
          <a:p>
            <a:endParaRPr lang="en-US" dirty="0"/>
          </a:p>
          <a:p>
            <a:r>
              <a:rPr lang="en-US" dirty="0"/>
              <a:t>Make each word in the file start with a capital letter</a:t>
            </a:r>
          </a:p>
        </p:txBody>
      </p:sp>
      <p:sp>
        <p:nvSpPr>
          <p:cNvPr id="5" name="TextBox 4">
            <a:extLst>
              <a:ext uri="{FF2B5EF4-FFF2-40B4-BE49-F238E27FC236}">
                <a16:creationId xmlns:a16="http://schemas.microsoft.com/office/drawing/2014/main" id="{21ACC57F-66DF-16B5-A557-D2449409F084}"/>
              </a:ext>
            </a:extLst>
          </p:cNvPr>
          <p:cNvSpPr txBox="1"/>
          <p:nvPr/>
        </p:nvSpPr>
        <p:spPr>
          <a:xfrm>
            <a:off x="2900516" y="2523966"/>
            <a:ext cx="6096000" cy="1477328"/>
          </a:xfrm>
          <a:prstGeom prst="rect">
            <a:avLst/>
          </a:prstGeom>
          <a:noFill/>
        </p:spPr>
        <p:txBody>
          <a:bodyPr wrap="square">
            <a:spAutoFit/>
          </a:bodyPr>
          <a:lstStyle/>
          <a:p>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open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'Python.txt'</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'r'</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file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content = </a:t>
            </a:r>
            <a:r>
              <a:rPr lang="en-US" b="0" dirty="0" err="1">
                <a:solidFill>
                  <a:srgbClr val="001080"/>
                </a:solidFill>
                <a:effectLst/>
                <a:latin typeface="Courier New" panose="02070309020205020404" pitchFamily="49" charset="0"/>
              </a:rPr>
              <a:t>file</a:t>
            </a:r>
            <a:r>
              <a:rPr lang="en-US" b="0" dirty="0" err="1">
                <a:solidFill>
                  <a:srgbClr val="000000"/>
                </a:solidFill>
                <a:effectLst/>
                <a:latin typeface="Courier New" panose="02070309020205020404" pitchFamily="49" charset="0"/>
              </a:rPr>
              <a:t>.read</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content= </a:t>
            </a:r>
            <a:r>
              <a:rPr lang="en-US" b="0" dirty="0" err="1">
                <a:solidFill>
                  <a:srgbClr val="000000"/>
                </a:solidFill>
                <a:effectLst/>
                <a:latin typeface="Courier New" panose="02070309020205020404" pitchFamily="49" charset="0"/>
              </a:rPr>
              <a:t>content.upper</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(content)</a:t>
            </a:r>
          </a:p>
        </p:txBody>
      </p:sp>
      <p:sp>
        <p:nvSpPr>
          <p:cNvPr id="7" name="TextBox 6">
            <a:extLst>
              <a:ext uri="{FF2B5EF4-FFF2-40B4-BE49-F238E27FC236}">
                <a16:creationId xmlns:a16="http://schemas.microsoft.com/office/drawing/2014/main" id="{DDC83DC3-EAF9-5A87-B2D5-5AFFF15E4B5D}"/>
              </a:ext>
            </a:extLst>
          </p:cNvPr>
          <p:cNvSpPr txBox="1"/>
          <p:nvPr/>
        </p:nvSpPr>
        <p:spPr>
          <a:xfrm>
            <a:off x="2900516" y="4845404"/>
            <a:ext cx="6096000" cy="1477328"/>
          </a:xfrm>
          <a:prstGeom prst="rect">
            <a:avLst/>
          </a:prstGeom>
          <a:noFill/>
        </p:spPr>
        <p:txBody>
          <a:bodyPr wrap="square">
            <a:spAutoFit/>
          </a:bodyPr>
          <a:lstStyle/>
          <a:p>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open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'Python.txt'</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'r'</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file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content = </a:t>
            </a:r>
            <a:r>
              <a:rPr lang="en-US" b="0" dirty="0" err="1">
                <a:solidFill>
                  <a:srgbClr val="001080"/>
                </a:solidFill>
                <a:effectLst/>
                <a:latin typeface="Courier New" panose="02070309020205020404" pitchFamily="49" charset="0"/>
              </a:rPr>
              <a:t>file</a:t>
            </a:r>
            <a:r>
              <a:rPr lang="en-US" b="0" dirty="0" err="1">
                <a:solidFill>
                  <a:srgbClr val="000000"/>
                </a:solidFill>
                <a:effectLst/>
                <a:latin typeface="Courier New" panose="02070309020205020404" pitchFamily="49" charset="0"/>
              </a:rPr>
              <a:t>.read</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content= </a:t>
            </a:r>
            <a:r>
              <a:rPr lang="en-US" b="0" dirty="0" err="1">
                <a:solidFill>
                  <a:srgbClr val="000000"/>
                </a:solidFill>
                <a:effectLst/>
                <a:latin typeface="Courier New" panose="02070309020205020404" pitchFamily="49" charset="0"/>
              </a:rPr>
              <a:t>content.title</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(content)</a:t>
            </a:r>
          </a:p>
        </p:txBody>
      </p:sp>
    </p:spTree>
    <p:extLst>
      <p:ext uri="{BB962C8B-B14F-4D97-AF65-F5344CB8AC3E}">
        <p14:creationId xmlns:p14="http://schemas.microsoft.com/office/powerpoint/2010/main" val="263275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78B9-75C2-1AD2-37DA-7EBCFA1C0580}"/>
              </a:ext>
            </a:extLst>
          </p:cNvPr>
          <p:cNvSpPr>
            <a:spLocks noGrp="1"/>
          </p:cNvSpPr>
          <p:nvPr>
            <p:ph type="title"/>
          </p:nvPr>
        </p:nvSpPr>
        <p:spPr/>
        <p:txBody>
          <a:bodyPr/>
          <a:lstStyle/>
          <a:p>
            <a:r>
              <a:rPr lang="en-US" dirty="0" err="1"/>
              <a:t>readlines</a:t>
            </a:r>
            <a:r>
              <a:rPr lang="en-US" dirty="0"/>
              <a:t>()</a:t>
            </a:r>
          </a:p>
        </p:txBody>
      </p:sp>
      <p:sp>
        <p:nvSpPr>
          <p:cNvPr id="3" name="Content Placeholder 2">
            <a:extLst>
              <a:ext uri="{FF2B5EF4-FFF2-40B4-BE49-F238E27FC236}">
                <a16:creationId xmlns:a16="http://schemas.microsoft.com/office/drawing/2014/main" id="{9C8942AB-CC7C-13DB-5836-39633868D8D8}"/>
              </a:ext>
            </a:extLst>
          </p:cNvPr>
          <p:cNvSpPr>
            <a:spLocks noGrp="1"/>
          </p:cNvSpPr>
          <p:nvPr>
            <p:ph idx="1"/>
          </p:nvPr>
        </p:nvSpPr>
        <p:spPr/>
        <p:txBody>
          <a:bodyPr/>
          <a:lstStyle/>
          <a:p>
            <a:r>
              <a:rPr lang="en-US" dirty="0"/>
              <a:t>You can use </a:t>
            </a:r>
            <a:r>
              <a:rPr lang="en-US" dirty="0" err="1"/>
              <a:t>readlines</a:t>
            </a:r>
            <a:r>
              <a:rPr lang="en-US" dirty="0"/>
              <a:t>() method, which returns a list that contains the lines of the file as its elements</a:t>
            </a:r>
          </a:p>
        </p:txBody>
      </p:sp>
      <p:sp>
        <p:nvSpPr>
          <p:cNvPr id="7" name="TextBox 6">
            <a:extLst>
              <a:ext uri="{FF2B5EF4-FFF2-40B4-BE49-F238E27FC236}">
                <a16:creationId xmlns:a16="http://schemas.microsoft.com/office/drawing/2014/main" id="{272D37F9-E3F7-C849-CDD0-616C15971A25}"/>
              </a:ext>
            </a:extLst>
          </p:cNvPr>
          <p:cNvSpPr txBox="1"/>
          <p:nvPr/>
        </p:nvSpPr>
        <p:spPr>
          <a:xfrm>
            <a:off x="766915" y="3429000"/>
            <a:ext cx="10658169" cy="1754326"/>
          </a:xfrm>
          <a:prstGeom prst="rect">
            <a:avLst/>
          </a:prstGeom>
          <a:noFill/>
        </p:spPr>
        <p:txBody>
          <a:bodyPr wrap="square">
            <a:spAutoFit/>
          </a:bodyPr>
          <a:lstStyle/>
          <a:p>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open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'Python.txt'</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'r'</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file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lines = </a:t>
            </a:r>
            <a:r>
              <a:rPr lang="en-US" b="0" dirty="0" err="1">
                <a:solidFill>
                  <a:srgbClr val="001080"/>
                </a:solidFill>
                <a:effectLst/>
                <a:latin typeface="Courier New" panose="02070309020205020404" pitchFamily="49" charset="0"/>
              </a:rPr>
              <a:t>file</a:t>
            </a:r>
            <a:r>
              <a:rPr lang="en-US" b="0" dirty="0" err="1">
                <a:solidFill>
                  <a:srgbClr val="000000"/>
                </a:solidFill>
                <a:effectLst/>
                <a:latin typeface="Courier New" panose="02070309020205020404" pitchFamily="49" charset="0"/>
              </a:rPr>
              <a:t>.readlines</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returns a list of lines</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for</a:t>
            </a:r>
            <a:r>
              <a:rPr lang="en-US" b="0" dirty="0">
                <a:solidFill>
                  <a:srgbClr val="000000"/>
                </a:solidFill>
                <a:effectLst/>
                <a:latin typeface="Courier New" panose="02070309020205020404" pitchFamily="49" charset="0"/>
              </a:rPr>
              <a:t> line </a:t>
            </a:r>
            <a:r>
              <a:rPr lang="en-US" b="0" dirty="0">
                <a:solidFill>
                  <a:srgbClr val="0000FF"/>
                </a:solidFill>
                <a:effectLst/>
                <a:latin typeface="Courier New" panose="02070309020205020404" pitchFamily="49" charset="0"/>
              </a:rPr>
              <a:t>in</a:t>
            </a:r>
            <a:r>
              <a:rPr lang="en-US" b="0" dirty="0">
                <a:solidFill>
                  <a:srgbClr val="000000"/>
                </a:solidFill>
                <a:effectLst/>
                <a:latin typeface="Courier New" panose="02070309020205020404" pitchFamily="49" charset="0"/>
              </a:rPr>
              <a:t> lines:</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line.strip</a:t>
            </a:r>
            <a:r>
              <a:rPr lang="en-US" b="0" dirty="0">
                <a:solidFill>
                  <a:srgbClr val="000000"/>
                </a:solidFill>
                <a:effectLst/>
                <a:latin typeface="Courier New" panose="02070309020205020404" pitchFamily="49" charset="0"/>
              </a:rPr>
              <a:t>()) </a:t>
            </a:r>
            <a:r>
              <a:rPr lang="en-US" b="0" dirty="0">
                <a:solidFill>
                  <a:srgbClr val="008000"/>
                </a:solidFill>
                <a:effectLst/>
                <a:latin typeface="Courier New" panose="02070309020205020404" pitchFamily="49" charset="0"/>
              </a:rPr>
              <a:t># strip removes the spaces and \n </a:t>
            </a:r>
            <a:br>
              <a:rPr lang="en-US" b="0" dirty="0">
                <a:solidFill>
                  <a:srgbClr val="008000"/>
                </a:solidFill>
                <a:effectLst/>
                <a:latin typeface="Courier New" panose="02070309020205020404" pitchFamily="49" charset="0"/>
              </a:rPr>
            </a:br>
            <a:r>
              <a:rPr lang="en-US" b="0" dirty="0">
                <a:solidFill>
                  <a:srgbClr val="008000"/>
                </a:solidFill>
                <a:effectLst/>
                <a:latin typeface="Courier New" panose="02070309020205020404" pitchFamily="49" charset="0"/>
              </a:rPr>
              <a:t>									at the end of each line</a:t>
            </a:r>
            <a:endParaRPr lang="en-US" b="0" dirty="0">
              <a:solidFill>
                <a:srgbClr val="000000"/>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370CF111-0125-7827-DFC2-B987EB053668}"/>
              </a:ext>
            </a:extLst>
          </p:cNvPr>
          <p:cNvSpPr txBox="1"/>
          <p:nvPr/>
        </p:nvSpPr>
        <p:spPr>
          <a:xfrm>
            <a:off x="1032387" y="5325070"/>
            <a:ext cx="709889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Söhne"/>
              </a:rPr>
              <a:t>The </a:t>
            </a:r>
            <a:r>
              <a:rPr kumimoji="0" lang="en-US" altLang="en-US" b="1" i="0" u="none" strike="noStrike" cap="none" normalizeH="0" baseline="0" dirty="0">
                <a:ln>
                  <a:noFill/>
                </a:ln>
                <a:effectLst/>
                <a:latin typeface="Söhne Mono"/>
              </a:rPr>
              <a:t>strip()</a:t>
            </a:r>
            <a:r>
              <a:rPr kumimoji="0" lang="en-US" altLang="en-US" sz="1800" b="0" i="0" u="none" strike="noStrike" cap="none" normalizeH="0" baseline="0" dirty="0">
                <a:ln>
                  <a:noFill/>
                </a:ln>
                <a:effectLst/>
                <a:latin typeface="Söhne"/>
              </a:rPr>
              <a:t> method in Python is used to remove leading (at the beginning) and trailing (at the end) whitespaces (including spaces, tabs, and newline characters) from a string</a:t>
            </a:r>
            <a:r>
              <a:rPr kumimoji="0" lang="en-US" altLang="en-US" sz="1050" b="0" i="0" u="none" strike="noStrike" cap="none" normalizeH="0" baseline="0" dirty="0">
                <a:ln>
                  <a:noFill/>
                </a:ln>
                <a:effectLst/>
              </a:rPr>
              <a:t> </a:t>
            </a:r>
            <a:endParaRPr kumimoji="0" lang="en-US" altLang="en-US" sz="2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35024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C989-3880-926A-A40C-A2CCF7825FE6}"/>
              </a:ext>
            </a:extLst>
          </p:cNvPr>
          <p:cNvSpPr>
            <a:spLocks noGrp="1"/>
          </p:cNvSpPr>
          <p:nvPr>
            <p:ph type="title"/>
          </p:nvPr>
        </p:nvSpPr>
        <p:spPr/>
        <p:txBody>
          <a:bodyPr/>
          <a:lstStyle/>
          <a:p>
            <a:r>
              <a:rPr lang="en-US" dirty="0"/>
              <a:t>Write </a:t>
            </a:r>
          </a:p>
        </p:txBody>
      </p:sp>
      <p:sp>
        <p:nvSpPr>
          <p:cNvPr id="3" name="Content Placeholder 2">
            <a:extLst>
              <a:ext uri="{FF2B5EF4-FFF2-40B4-BE49-F238E27FC236}">
                <a16:creationId xmlns:a16="http://schemas.microsoft.com/office/drawing/2014/main" id="{E36CE1B2-5B7E-828D-C088-59D518FF0E61}"/>
              </a:ext>
            </a:extLst>
          </p:cNvPr>
          <p:cNvSpPr>
            <a:spLocks noGrp="1"/>
          </p:cNvSpPr>
          <p:nvPr>
            <p:ph idx="1"/>
          </p:nvPr>
        </p:nvSpPr>
        <p:spPr>
          <a:xfrm>
            <a:off x="677334" y="2160589"/>
            <a:ext cx="8596668" cy="4087811"/>
          </a:xfrm>
        </p:spPr>
        <p:txBody>
          <a:bodyPr/>
          <a:lstStyle/>
          <a:p>
            <a:r>
              <a:rPr lang="en-US" dirty="0"/>
              <a:t>You can use </a:t>
            </a:r>
            <a:r>
              <a:rPr lang="en-US" b="1" dirty="0"/>
              <a:t>write </a:t>
            </a:r>
            <a:r>
              <a:rPr lang="en-US" dirty="0"/>
              <a:t>to write string to a file</a:t>
            </a:r>
          </a:p>
          <a:p>
            <a:endParaRPr lang="en-US" b="1" dirty="0"/>
          </a:p>
          <a:p>
            <a:endParaRPr lang="en-US" b="1" dirty="0"/>
          </a:p>
          <a:p>
            <a:endParaRPr lang="en-US" b="1" dirty="0"/>
          </a:p>
          <a:p>
            <a:r>
              <a:rPr lang="en-US" b="1" dirty="0"/>
              <a:t>Also, you can use </a:t>
            </a:r>
            <a:r>
              <a:rPr lang="en-US" b="1" dirty="0" err="1"/>
              <a:t>writelines</a:t>
            </a:r>
            <a:r>
              <a:rPr lang="en-US" b="1" dirty="0"/>
              <a:t>. This writes a predefined list of strings</a:t>
            </a:r>
          </a:p>
        </p:txBody>
      </p:sp>
      <p:sp>
        <p:nvSpPr>
          <p:cNvPr id="5" name="TextBox 4">
            <a:extLst>
              <a:ext uri="{FF2B5EF4-FFF2-40B4-BE49-F238E27FC236}">
                <a16:creationId xmlns:a16="http://schemas.microsoft.com/office/drawing/2014/main" id="{1AD2A9A6-7ED3-399A-1BB8-22C464E70A0D}"/>
              </a:ext>
            </a:extLst>
          </p:cNvPr>
          <p:cNvSpPr txBox="1"/>
          <p:nvPr/>
        </p:nvSpPr>
        <p:spPr>
          <a:xfrm>
            <a:off x="677334" y="2650243"/>
            <a:ext cx="7892845" cy="655308"/>
          </a:xfrm>
          <a:prstGeom prst="rect">
            <a:avLst/>
          </a:prstGeom>
          <a:noFill/>
        </p:spPr>
        <p:txBody>
          <a:bodyPr wrap="square">
            <a:spAutoFit/>
          </a:bodyPr>
          <a:lstStyle/>
          <a:p>
            <a:pPr>
              <a:lnSpc>
                <a:spcPts val="1425"/>
              </a:lnSpc>
            </a:pPr>
            <a:r>
              <a:rPr lang="en-US" sz="1600" b="1" dirty="0">
                <a:solidFill>
                  <a:srgbClr val="AF00DB"/>
                </a:solidFill>
                <a:effectLst/>
                <a:latin typeface="Courier New" panose="02070309020205020404" pitchFamily="49" charset="0"/>
              </a:rPr>
              <a:t>with</a:t>
            </a:r>
            <a:r>
              <a:rPr lang="en-US" sz="1600" b="1" dirty="0">
                <a:solidFill>
                  <a:srgbClr val="000000"/>
                </a:solidFill>
                <a:effectLst/>
                <a:latin typeface="Courier New" panose="02070309020205020404" pitchFamily="49" charset="0"/>
              </a:rPr>
              <a:t> </a:t>
            </a:r>
            <a:r>
              <a:rPr lang="en-US" sz="1600" b="1" dirty="0">
                <a:solidFill>
                  <a:srgbClr val="795E26"/>
                </a:solidFill>
                <a:effectLst/>
                <a:latin typeface="Courier New" panose="02070309020205020404" pitchFamily="49" charset="0"/>
              </a:rPr>
              <a:t>open</a:t>
            </a:r>
            <a:r>
              <a:rPr lang="en-US" sz="1600" b="1" dirty="0">
                <a:solidFill>
                  <a:srgbClr val="000000"/>
                </a:solidFill>
                <a:effectLst/>
                <a:latin typeface="Courier New" panose="02070309020205020404" pitchFamily="49" charset="0"/>
              </a:rPr>
              <a:t>(</a:t>
            </a:r>
            <a:r>
              <a:rPr lang="en-US" sz="1600" b="1" dirty="0">
                <a:solidFill>
                  <a:srgbClr val="A31515"/>
                </a:solidFill>
                <a:effectLst/>
                <a:latin typeface="Courier New" panose="02070309020205020404" pitchFamily="49" charset="0"/>
              </a:rPr>
              <a:t>'text.txt'</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'a+'</a:t>
            </a:r>
            <a:r>
              <a:rPr lang="en-US" sz="1600" b="1" dirty="0">
                <a:solidFill>
                  <a:srgbClr val="000000"/>
                </a:solidFill>
                <a:effectLst/>
                <a:latin typeface="Courier New" panose="02070309020205020404" pitchFamily="49" charset="0"/>
              </a:rPr>
              <a:t> ) </a:t>
            </a:r>
            <a:r>
              <a:rPr lang="en-US" sz="1600" b="1" dirty="0">
                <a:solidFill>
                  <a:srgbClr val="AF00DB"/>
                </a:solidFill>
                <a:effectLst/>
                <a:latin typeface="Courier New" panose="02070309020205020404" pitchFamily="49" charset="0"/>
              </a:rPr>
              <a:t>as</a:t>
            </a:r>
            <a:r>
              <a:rPr lang="en-US" sz="1600" b="1" dirty="0">
                <a:solidFill>
                  <a:srgbClr val="000000"/>
                </a:solidFill>
                <a:effectLst/>
                <a:latin typeface="Courier New" panose="02070309020205020404" pitchFamily="49" charset="0"/>
              </a:rPr>
              <a:t> f:</a:t>
            </a:r>
          </a:p>
          <a:p>
            <a:pPr>
              <a:lnSpc>
                <a:spcPts val="1425"/>
              </a:lnSpc>
            </a:pPr>
            <a:r>
              <a:rPr lang="en-US" sz="1600" b="1" dirty="0">
                <a:solidFill>
                  <a:srgbClr val="000000"/>
                </a:solidFill>
                <a:effectLst/>
                <a:latin typeface="Courier New" panose="02070309020205020404" pitchFamily="49" charset="0"/>
              </a:rPr>
              <a:t>  </a:t>
            </a:r>
            <a:r>
              <a:rPr lang="en-US" sz="1600" b="1" dirty="0" err="1">
                <a:solidFill>
                  <a:srgbClr val="000000"/>
                </a:solidFill>
                <a:effectLst/>
                <a:latin typeface="Courier New" panose="02070309020205020404" pitchFamily="49" charset="0"/>
              </a:rPr>
              <a:t>f.write</a:t>
            </a:r>
            <a:r>
              <a:rPr lang="en-US" sz="1600" b="1" dirty="0">
                <a:solidFill>
                  <a:srgbClr val="000000"/>
                </a:solidFill>
                <a:effectLst/>
                <a:latin typeface="Courier New" panose="02070309020205020404" pitchFamily="49" charset="0"/>
              </a:rPr>
              <a:t>(</a:t>
            </a:r>
            <a:r>
              <a:rPr lang="en-US" sz="1600" b="1" dirty="0">
                <a:solidFill>
                  <a:srgbClr val="A31515"/>
                </a:solidFill>
                <a:effectLst/>
                <a:latin typeface="Courier New" panose="02070309020205020404" pitchFamily="49" charset="0"/>
              </a:rPr>
              <a:t>'Hello Python\</a:t>
            </a:r>
            <a:r>
              <a:rPr lang="en-US" sz="1600" b="1" dirty="0" err="1">
                <a:solidFill>
                  <a:srgbClr val="A31515"/>
                </a:solidFill>
                <a:effectLst/>
                <a:latin typeface="Courier New" panose="02070309020205020404" pitchFamily="49" charset="0"/>
              </a:rPr>
              <a:t>nThis</a:t>
            </a:r>
            <a:r>
              <a:rPr lang="en-US" sz="1600" b="1" dirty="0">
                <a:solidFill>
                  <a:srgbClr val="A31515"/>
                </a:solidFill>
                <a:effectLst/>
                <a:latin typeface="Courier New" panose="02070309020205020404" pitchFamily="49" charset="0"/>
              </a:rPr>
              <a:t> is my first code.\n'</a:t>
            </a:r>
            <a:r>
              <a:rPr lang="en-US" sz="1600" b="1" dirty="0">
                <a:solidFill>
                  <a:srgbClr val="000000"/>
                </a:solidFill>
                <a:effectLst/>
                <a:latin typeface="Courier New" panose="02070309020205020404" pitchFamily="49" charset="0"/>
              </a:rPr>
              <a:t>)</a:t>
            </a:r>
          </a:p>
          <a:p>
            <a:pPr>
              <a:lnSpc>
                <a:spcPts val="1425"/>
              </a:lnSpc>
            </a:pPr>
            <a:r>
              <a:rPr lang="en-US" sz="1600" b="1" dirty="0">
                <a:solidFill>
                  <a:srgbClr val="000000"/>
                </a:solidFill>
                <a:effectLst/>
                <a:latin typeface="Courier New" panose="02070309020205020404" pitchFamily="49" charset="0"/>
              </a:rPr>
              <a:t>  </a:t>
            </a:r>
            <a:r>
              <a:rPr lang="en-US" sz="1600" b="1" dirty="0" err="1">
                <a:solidFill>
                  <a:srgbClr val="000000"/>
                </a:solidFill>
                <a:effectLst/>
                <a:latin typeface="Courier New" panose="02070309020205020404" pitchFamily="49" charset="0"/>
              </a:rPr>
              <a:t>f.write</a:t>
            </a:r>
            <a:r>
              <a:rPr lang="en-US" sz="1600" b="1" dirty="0">
                <a:solidFill>
                  <a:srgbClr val="000000"/>
                </a:solidFill>
                <a:effectLst/>
                <a:latin typeface="Courier New" panose="02070309020205020404" pitchFamily="49" charset="0"/>
              </a:rPr>
              <a:t>(</a:t>
            </a:r>
            <a:r>
              <a:rPr lang="en-US" sz="1600" b="1" dirty="0">
                <a:solidFill>
                  <a:srgbClr val="A31515"/>
                </a:solidFill>
                <a:effectLst/>
                <a:latin typeface="Courier New" panose="02070309020205020404" pitchFamily="49" charset="0"/>
              </a:rPr>
              <a:t>'This is my First Text file'</a:t>
            </a:r>
            <a:r>
              <a:rPr lang="en-US" sz="1600" b="1" dirty="0">
                <a:solidFill>
                  <a:srgbClr val="000000"/>
                </a:solidFill>
                <a:effectLst/>
                <a:latin typeface="Courier New" panose="02070309020205020404" pitchFamily="49" charset="0"/>
              </a:rPr>
              <a:t>)</a:t>
            </a:r>
          </a:p>
        </p:txBody>
      </p:sp>
      <p:pic>
        <p:nvPicPr>
          <p:cNvPr id="7" name="Picture 6">
            <a:extLst>
              <a:ext uri="{FF2B5EF4-FFF2-40B4-BE49-F238E27FC236}">
                <a16:creationId xmlns:a16="http://schemas.microsoft.com/office/drawing/2014/main" id="{139E08CC-FD47-BEE5-EBD3-3320E57F8A2B}"/>
              </a:ext>
            </a:extLst>
          </p:cNvPr>
          <p:cNvPicPr>
            <a:picLocks noChangeAspect="1"/>
          </p:cNvPicPr>
          <p:nvPr/>
        </p:nvPicPr>
        <p:blipFill>
          <a:blip r:embed="rId2"/>
          <a:stretch>
            <a:fillRect/>
          </a:stretch>
        </p:blipFill>
        <p:spPr>
          <a:xfrm>
            <a:off x="7057478" y="2295179"/>
            <a:ext cx="3025402" cy="1158340"/>
          </a:xfrm>
          <a:prstGeom prst="rect">
            <a:avLst/>
          </a:prstGeom>
        </p:spPr>
      </p:pic>
      <p:sp>
        <p:nvSpPr>
          <p:cNvPr id="9" name="TextBox 8">
            <a:extLst>
              <a:ext uri="{FF2B5EF4-FFF2-40B4-BE49-F238E27FC236}">
                <a16:creationId xmlns:a16="http://schemas.microsoft.com/office/drawing/2014/main" id="{8B7A28E4-24A5-0D2F-B057-36D44411AD8B}"/>
              </a:ext>
            </a:extLst>
          </p:cNvPr>
          <p:cNvSpPr txBox="1"/>
          <p:nvPr/>
        </p:nvSpPr>
        <p:spPr>
          <a:xfrm>
            <a:off x="677334" y="4325469"/>
            <a:ext cx="6100916" cy="1193917"/>
          </a:xfrm>
          <a:prstGeom prst="rect">
            <a:avLst/>
          </a:prstGeom>
          <a:noFill/>
        </p:spPr>
        <p:txBody>
          <a:bodyPr wrap="square">
            <a:spAutoFit/>
          </a:bodyPr>
          <a:lstStyle/>
          <a:p>
            <a:pPr>
              <a:lnSpc>
                <a:spcPts val="1425"/>
              </a:lnSpc>
            </a:pPr>
            <a:r>
              <a:rPr lang="en-US" sz="1600" b="1" dirty="0">
                <a:solidFill>
                  <a:srgbClr val="000000"/>
                </a:solidFill>
                <a:effectLst/>
                <a:latin typeface="Courier New" panose="02070309020205020404" pitchFamily="49" charset="0"/>
              </a:rPr>
              <a:t>lines = [</a:t>
            </a:r>
            <a:r>
              <a:rPr lang="en-US" sz="1600" b="1" dirty="0">
                <a:solidFill>
                  <a:srgbClr val="A31515"/>
                </a:solidFill>
                <a:effectLst/>
                <a:latin typeface="Courier New" panose="02070309020205020404" pitchFamily="49" charset="0"/>
              </a:rPr>
              <a:t>'My name is \n'</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'I am a student'</a:t>
            </a:r>
            <a:r>
              <a:rPr lang="en-US" sz="1600" b="1" dirty="0">
                <a:solidFill>
                  <a:srgbClr val="000000"/>
                </a:solidFill>
                <a:effectLst/>
                <a:latin typeface="Courier New" panose="02070309020205020404" pitchFamily="49" charset="0"/>
              </a:rPr>
              <a:t>]</a:t>
            </a:r>
          </a:p>
          <a:p>
            <a:pPr>
              <a:lnSpc>
                <a:spcPts val="1425"/>
              </a:lnSpc>
            </a:pPr>
            <a:br>
              <a:rPr lang="en-US" sz="1600" b="1" dirty="0">
                <a:solidFill>
                  <a:srgbClr val="000000"/>
                </a:solidFill>
                <a:effectLst/>
                <a:latin typeface="Courier New" panose="02070309020205020404" pitchFamily="49" charset="0"/>
              </a:rPr>
            </a:br>
            <a:r>
              <a:rPr lang="en-US" sz="1600" b="1" dirty="0">
                <a:solidFill>
                  <a:srgbClr val="AF00DB"/>
                </a:solidFill>
                <a:effectLst/>
                <a:latin typeface="Courier New" panose="02070309020205020404" pitchFamily="49" charset="0"/>
              </a:rPr>
              <a:t>with</a:t>
            </a:r>
            <a:r>
              <a:rPr lang="en-US" sz="1600" b="1" dirty="0">
                <a:solidFill>
                  <a:srgbClr val="000000"/>
                </a:solidFill>
                <a:effectLst/>
                <a:latin typeface="Courier New" panose="02070309020205020404" pitchFamily="49" charset="0"/>
              </a:rPr>
              <a:t> </a:t>
            </a:r>
            <a:r>
              <a:rPr lang="en-US" sz="1600" b="1" dirty="0">
                <a:solidFill>
                  <a:srgbClr val="795E26"/>
                </a:solidFill>
                <a:effectLst/>
                <a:latin typeface="Courier New" panose="02070309020205020404" pitchFamily="49" charset="0"/>
              </a:rPr>
              <a:t>open</a:t>
            </a:r>
            <a:r>
              <a:rPr lang="en-US" sz="1600" b="1" dirty="0">
                <a:solidFill>
                  <a:srgbClr val="000000"/>
                </a:solidFill>
                <a:effectLst/>
                <a:latin typeface="Courier New" panose="02070309020205020404" pitchFamily="49" charset="0"/>
              </a:rPr>
              <a:t>(</a:t>
            </a:r>
            <a:r>
              <a:rPr lang="en-US" sz="1600" b="1" dirty="0">
                <a:solidFill>
                  <a:srgbClr val="A31515"/>
                </a:solidFill>
                <a:effectLst/>
                <a:latin typeface="Courier New" panose="02070309020205020404" pitchFamily="49" charset="0"/>
              </a:rPr>
              <a:t>'text2.txt'</a:t>
            </a:r>
            <a:r>
              <a:rPr lang="en-US" sz="1600" b="1" dirty="0">
                <a:solidFill>
                  <a:srgbClr val="000000"/>
                </a:solidFill>
                <a:effectLst/>
                <a:latin typeface="Courier New" panose="02070309020205020404" pitchFamily="49" charset="0"/>
              </a:rPr>
              <a:t>, </a:t>
            </a:r>
            <a:r>
              <a:rPr lang="en-US" sz="1600" b="1" dirty="0">
                <a:solidFill>
                  <a:srgbClr val="A31515"/>
                </a:solidFill>
                <a:effectLst/>
                <a:latin typeface="Courier New" panose="02070309020205020404" pitchFamily="49" charset="0"/>
              </a:rPr>
              <a:t>'a+'</a:t>
            </a:r>
            <a:r>
              <a:rPr lang="en-US" sz="1600" b="1" dirty="0">
                <a:solidFill>
                  <a:srgbClr val="000000"/>
                </a:solidFill>
                <a:effectLst/>
                <a:latin typeface="Courier New" panose="02070309020205020404" pitchFamily="49" charset="0"/>
              </a:rPr>
              <a:t> ) </a:t>
            </a:r>
            <a:r>
              <a:rPr lang="en-US" sz="1600" b="1" dirty="0">
                <a:solidFill>
                  <a:srgbClr val="AF00DB"/>
                </a:solidFill>
                <a:effectLst/>
                <a:latin typeface="Courier New" panose="02070309020205020404" pitchFamily="49" charset="0"/>
              </a:rPr>
              <a:t>as</a:t>
            </a:r>
            <a:r>
              <a:rPr lang="en-US" sz="1600" b="1" dirty="0">
                <a:solidFill>
                  <a:srgbClr val="000000"/>
                </a:solidFill>
                <a:effectLst/>
                <a:latin typeface="Courier New" panose="02070309020205020404" pitchFamily="49" charset="0"/>
              </a:rPr>
              <a:t> f:</a:t>
            </a:r>
          </a:p>
          <a:p>
            <a:pPr>
              <a:lnSpc>
                <a:spcPts val="1425"/>
              </a:lnSpc>
            </a:pPr>
            <a:r>
              <a:rPr lang="en-US" sz="1600" b="1" dirty="0">
                <a:solidFill>
                  <a:srgbClr val="000000"/>
                </a:solidFill>
                <a:effectLst/>
                <a:latin typeface="Courier New" panose="02070309020205020404" pitchFamily="49" charset="0"/>
              </a:rPr>
              <a:t>  </a:t>
            </a:r>
            <a:r>
              <a:rPr lang="en-US" sz="1600" b="1" dirty="0" err="1">
                <a:solidFill>
                  <a:srgbClr val="000000"/>
                </a:solidFill>
                <a:effectLst/>
                <a:latin typeface="Courier New" panose="02070309020205020404" pitchFamily="49" charset="0"/>
              </a:rPr>
              <a:t>f.writelines</a:t>
            </a:r>
            <a:r>
              <a:rPr lang="en-US" sz="1600" b="1" dirty="0">
                <a:solidFill>
                  <a:srgbClr val="000000"/>
                </a:solidFill>
                <a:effectLst/>
                <a:latin typeface="Courier New" panose="02070309020205020404" pitchFamily="49" charset="0"/>
              </a:rPr>
              <a:t>(lines)</a:t>
            </a:r>
          </a:p>
          <a:p>
            <a:pPr>
              <a:lnSpc>
                <a:spcPts val="1425"/>
              </a:lnSpc>
            </a:pPr>
            <a:br>
              <a:rPr lang="en-US" sz="1600" b="1" dirty="0">
                <a:solidFill>
                  <a:srgbClr val="000000"/>
                </a:solidFill>
                <a:effectLst/>
                <a:latin typeface="Courier New" panose="02070309020205020404" pitchFamily="49" charset="0"/>
              </a:rPr>
            </a:br>
            <a:endParaRPr lang="en-US" sz="1600" b="1" dirty="0">
              <a:solidFill>
                <a:srgbClr val="000000"/>
              </a:solidFill>
              <a:effectLst/>
              <a:latin typeface="Courier New" panose="02070309020205020404" pitchFamily="49" charset="0"/>
            </a:endParaRPr>
          </a:p>
        </p:txBody>
      </p:sp>
      <p:pic>
        <p:nvPicPr>
          <p:cNvPr id="11" name="Picture 10">
            <a:extLst>
              <a:ext uri="{FF2B5EF4-FFF2-40B4-BE49-F238E27FC236}">
                <a16:creationId xmlns:a16="http://schemas.microsoft.com/office/drawing/2014/main" id="{391BF5E0-8CE8-AFEE-5AB6-8FF815B2AC07}"/>
              </a:ext>
            </a:extLst>
          </p:cNvPr>
          <p:cNvPicPr>
            <a:picLocks noChangeAspect="1"/>
          </p:cNvPicPr>
          <p:nvPr/>
        </p:nvPicPr>
        <p:blipFill>
          <a:blip r:embed="rId3"/>
          <a:stretch>
            <a:fillRect/>
          </a:stretch>
        </p:blipFill>
        <p:spPr>
          <a:xfrm>
            <a:off x="7138319" y="4253844"/>
            <a:ext cx="1775614" cy="1044030"/>
          </a:xfrm>
          <a:prstGeom prst="rect">
            <a:avLst/>
          </a:prstGeom>
        </p:spPr>
      </p:pic>
    </p:spTree>
    <p:extLst>
      <p:ext uri="{BB962C8B-B14F-4D97-AF65-F5344CB8AC3E}">
        <p14:creationId xmlns:p14="http://schemas.microsoft.com/office/powerpoint/2010/main" val="800219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64AB-598F-3AC8-A902-8FB0D1D9E358}"/>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900E634B-0D5A-A4A2-A6AB-82D92BCE1EA4}"/>
              </a:ext>
            </a:extLst>
          </p:cNvPr>
          <p:cNvSpPr>
            <a:spLocks noGrp="1"/>
          </p:cNvSpPr>
          <p:nvPr>
            <p:ph idx="1"/>
          </p:nvPr>
        </p:nvSpPr>
        <p:spPr/>
        <p:txBody>
          <a:bodyPr>
            <a:normAutofit/>
          </a:bodyPr>
          <a:lstStyle/>
          <a:p>
            <a:r>
              <a:rPr lang="en-US" dirty="0"/>
              <a:t>Assume we have a file with the following String:</a:t>
            </a:r>
          </a:p>
          <a:p>
            <a:r>
              <a:rPr lang="en-US" b="0" i="1" dirty="0">
                <a:effectLst/>
                <a:latin typeface="Söhne Mono"/>
              </a:rPr>
              <a:t>"Python is a versatile and powerful programming language. It is widely used for web development, data analysis, artificial intelligence, and more. The Python community is known for its inclusivity and helpfulness. There are many resources available, including documentation, tutorials, and forums, making it easy to learn and grow as a Python developer. Python continues to evolve with regular updates and improvements. The language is used by individuals, startups, and large corporations alike. Its popularity and widespread adoption showcase its importance in the field of software development."</a:t>
            </a:r>
            <a:endParaRPr lang="en-US" i="1" dirty="0"/>
          </a:p>
        </p:txBody>
      </p:sp>
    </p:spTree>
    <p:extLst>
      <p:ext uri="{BB962C8B-B14F-4D97-AF65-F5344CB8AC3E}">
        <p14:creationId xmlns:p14="http://schemas.microsoft.com/office/powerpoint/2010/main" val="526092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E5F2-1D56-3985-5D48-EA65BD78770A}"/>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A5D555D-5E77-A335-5606-B3A93A1CEE87}"/>
              </a:ext>
            </a:extLst>
          </p:cNvPr>
          <p:cNvSpPr>
            <a:spLocks noGrp="1"/>
          </p:cNvSpPr>
          <p:nvPr>
            <p:ph idx="1"/>
          </p:nvPr>
        </p:nvSpPr>
        <p:spPr/>
        <p:txBody>
          <a:bodyPr/>
          <a:lstStyle/>
          <a:p>
            <a:r>
              <a:rPr lang="en-US" dirty="0"/>
              <a:t>Try to find all the occurrences of the "python" word along with their indices</a:t>
            </a:r>
          </a:p>
        </p:txBody>
      </p:sp>
      <p:sp>
        <p:nvSpPr>
          <p:cNvPr id="5" name="TextBox 4">
            <a:extLst>
              <a:ext uri="{FF2B5EF4-FFF2-40B4-BE49-F238E27FC236}">
                <a16:creationId xmlns:a16="http://schemas.microsoft.com/office/drawing/2014/main" id="{26325536-A9BF-656B-55A3-F8307A63B00C}"/>
              </a:ext>
            </a:extLst>
          </p:cNvPr>
          <p:cNvSpPr txBox="1"/>
          <p:nvPr/>
        </p:nvSpPr>
        <p:spPr>
          <a:xfrm>
            <a:off x="639097" y="2685951"/>
            <a:ext cx="11552903" cy="4278094"/>
          </a:xfrm>
          <a:prstGeom prst="rect">
            <a:avLst/>
          </a:prstGeom>
          <a:noFill/>
        </p:spPr>
        <p:txBody>
          <a:bodyPr wrap="square">
            <a:spAutoFit/>
          </a:bodyPr>
          <a:lstStyle/>
          <a:p>
            <a:r>
              <a:rPr lang="en-US" sz="1600" b="0" dirty="0">
                <a:solidFill>
                  <a:srgbClr val="AF00DB"/>
                </a:solidFill>
                <a:effectLst/>
                <a:latin typeface="Courier New" panose="02070309020205020404" pitchFamily="49" charset="0"/>
              </a:rPr>
              <a:t>with</a:t>
            </a:r>
            <a:r>
              <a:rPr lang="en-US" sz="1600" b="0" dirty="0">
                <a:solidFill>
                  <a:srgbClr val="000000"/>
                </a:solidFill>
                <a:effectLst/>
                <a:latin typeface="Courier New" panose="02070309020205020404" pitchFamily="49" charset="0"/>
              </a:rPr>
              <a:t> open (</a:t>
            </a:r>
            <a:r>
              <a:rPr lang="en-US" sz="1600" b="0" dirty="0">
                <a:solidFill>
                  <a:srgbClr val="A31515"/>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Python.txt'</a:t>
            </a:r>
            <a:r>
              <a:rPr lang="en-US" sz="1600" b="0" dirty="0" err="1">
                <a:solidFill>
                  <a:srgbClr val="000000"/>
                </a:solidFill>
                <a:effectLst/>
                <a:latin typeface="Courier New" panose="02070309020205020404" pitchFamily="49" charset="0"/>
              </a:rPr>
              <a:t>,</a:t>
            </a:r>
            <a:r>
              <a:rPr lang="en-US" sz="1600" b="0" dirty="0" err="1">
                <a:solidFill>
                  <a:srgbClr val="A31515"/>
                </a:solidFill>
                <a:effectLst/>
                <a:latin typeface="Courier New" panose="02070309020205020404" pitchFamily="49" charset="0"/>
              </a:rPr>
              <a:t>'r</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as</a:t>
            </a:r>
            <a:r>
              <a:rPr lang="en-US" sz="1600" b="0" dirty="0">
                <a:solidFill>
                  <a:srgbClr val="000000"/>
                </a:solidFill>
                <a:effectLst/>
                <a:latin typeface="Courier New" panose="02070309020205020404" pitchFamily="49" charset="0"/>
              </a:rPr>
              <a:t> </a:t>
            </a:r>
            <a:r>
              <a:rPr lang="en-US" sz="1600" b="0" dirty="0">
                <a:solidFill>
                  <a:srgbClr val="001080"/>
                </a:solidFill>
                <a:effectLst/>
                <a:latin typeface="Courier New" panose="02070309020205020404" pitchFamily="49" charset="0"/>
              </a:rPr>
              <a:t>file</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paragraph = </a:t>
            </a:r>
            <a:r>
              <a:rPr lang="en-US" sz="1600" b="0" dirty="0" err="1">
                <a:solidFill>
                  <a:srgbClr val="001080"/>
                </a:solidFill>
                <a:effectLst/>
                <a:latin typeface="Courier New" panose="02070309020205020404" pitchFamily="49" charset="0"/>
              </a:rPr>
              <a:t>file</a:t>
            </a:r>
            <a:r>
              <a:rPr lang="en-US" sz="1600" b="0" dirty="0" err="1">
                <a:solidFill>
                  <a:srgbClr val="000000"/>
                </a:solidFill>
                <a:effectLst/>
                <a:latin typeface="Courier New" panose="02070309020205020404" pitchFamily="49" charset="0"/>
              </a:rPr>
              <a:t>.read</a:t>
            </a:r>
            <a:r>
              <a:rPr lang="en-US" sz="1600" b="0" dirty="0">
                <a:solidFill>
                  <a:srgbClr val="000000"/>
                </a:solidFill>
                <a:effectLst/>
                <a:latin typeface="Courier New" panose="02070309020205020404" pitchFamily="49" charset="0"/>
              </a:rPr>
              <a:t>()</a:t>
            </a:r>
          </a:p>
          <a:p>
            <a:br>
              <a:rPr lang="en-US" sz="1600" b="0" dirty="0">
                <a:solidFill>
                  <a:srgbClr val="000000"/>
                </a:solidFill>
                <a:effectLst/>
                <a:latin typeface="Courier New" panose="02070309020205020404" pitchFamily="49" charset="0"/>
              </a:rPr>
            </a:br>
            <a:r>
              <a:rPr lang="en-US" sz="1600" b="0" dirty="0">
                <a:solidFill>
                  <a:srgbClr val="000000"/>
                </a:solidFill>
                <a:effectLst/>
                <a:latin typeface="Courier New" panose="02070309020205020404" pitchFamily="49" charset="0"/>
              </a:rPr>
              <a:t>occurrences = []</a:t>
            </a:r>
          </a:p>
          <a:p>
            <a:r>
              <a:rPr lang="en-US" sz="1600" b="0" dirty="0" err="1">
                <a:solidFill>
                  <a:srgbClr val="000000"/>
                </a:solidFill>
                <a:effectLst/>
                <a:latin typeface="Courier New" panose="02070309020205020404" pitchFamily="49" charset="0"/>
              </a:rPr>
              <a:t>start_index</a:t>
            </a:r>
            <a:r>
              <a:rPr lang="en-US" sz="1600" b="0" dirty="0">
                <a:solidFill>
                  <a:srgbClr val="000000"/>
                </a:solidFill>
                <a:effectLst/>
                <a:latin typeface="Courier New" panose="02070309020205020404" pitchFamily="49" charset="0"/>
              </a:rPr>
              <a:t> = </a:t>
            </a:r>
            <a:r>
              <a:rPr lang="en-US" sz="1600" b="0" dirty="0">
                <a:solidFill>
                  <a:srgbClr val="116644"/>
                </a:solidFill>
                <a:effectLst/>
                <a:latin typeface="Courier New" panose="02070309020205020404" pitchFamily="49" charset="0"/>
              </a:rPr>
              <a:t>0</a:t>
            </a:r>
            <a:br>
              <a:rPr lang="en-US" sz="1600" b="0" dirty="0">
                <a:solidFill>
                  <a:srgbClr val="000000"/>
                </a:solidFill>
                <a:effectLst/>
                <a:latin typeface="Courier New" panose="02070309020205020404" pitchFamily="49" charset="0"/>
              </a:rPr>
            </a:br>
            <a:r>
              <a:rPr lang="en-US" sz="1600" b="0" dirty="0">
                <a:solidFill>
                  <a:srgbClr val="000000"/>
                </a:solidFill>
                <a:effectLst/>
                <a:latin typeface="Courier New" panose="02070309020205020404" pitchFamily="49" charset="0"/>
              </a:rPr>
              <a:t>paragraph = </a:t>
            </a:r>
            <a:r>
              <a:rPr lang="en-US" sz="1600" b="0" dirty="0" err="1">
                <a:solidFill>
                  <a:srgbClr val="000000"/>
                </a:solidFill>
                <a:effectLst/>
                <a:latin typeface="Courier New" panose="02070309020205020404" pitchFamily="49" charset="0"/>
              </a:rPr>
              <a:t>paragraph.lower</a:t>
            </a:r>
            <a:r>
              <a:rPr lang="en-US" sz="1600" b="0" dirty="0">
                <a:solidFill>
                  <a:srgbClr val="000000"/>
                </a:solidFill>
                <a:effectLst/>
                <a:latin typeface="Courier New" panose="02070309020205020404" pitchFamily="49" charset="0"/>
              </a:rPr>
              <a:t>()</a:t>
            </a:r>
          </a:p>
          <a:p>
            <a:r>
              <a:rPr lang="en-US" sz="1600" b="0" dirty="0">
                <a:solidFill>
                  <a:srgbClr val="AF00DB"/>
                </a:solidFill>
                <a:effectLst/>
                <a:latin typeface="Courier New" panose="02070309020205020404" pitchFamily="49" charset="0"/>
              </a:rPr>
              <a:t>while</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start_index</a:t>
            </a:r>
            <a:r>
              <a:rPr lang="en-US" sz="1600" b="0" dirty="0">
                <a:solidFill>
                  <a:srgbClr val="000000"/>
                </a:solidFill>
                <a:effectLst/>
                <a:latin typeface="Courier New" panose="02070309020205020404" pitchFamily="49" charset="0"/>
              </a:rPr>
              <a:t> != </a:t>
            </a:r>
            <a:r>
              <a:rPr lang="en-US" sz="1600" b="0" dirty="0">
                <a:solidFill>
                  <a:srgbClr val="116644"/>
                </a:solidFill>
                <a:effectLst/>
                <a:latin typeface="Courier New" panose="02070309020205020404" pitchFamily="49" charset="0"/>
              </a:rPr>
              <a:t>-1</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start_index</a:t>
            </a:r>
            <a:r>
              <a:rPr lang="en-US" sz="1600" b="0" dirty="0">
                <a:solidFill>
                  <a:srgbClr val="000000"/>
                </a:solidFill>
                <a:effectLst/>
                <a:latin typeface="Courier New" panose="02070309020205020404" pitchFamily="49" charset="0"/>
              </a:rPr>
              <a:t> = </a:t>
            </a:r>
            <a:r>
              <a:rPr lang="en-US" sz="1600" b="0" dirty="0" err="1">
                <a:solidFill>
                  <a:srgbClr val="000000"/>
                </a:solidFill>
                <a:effectLst/>
                <a:latin typeface="Courier New" panose="02070309020205020404" pitchFamily="49" charset="0"/>
              </a:rPr>
              <a:t>paragraph.find</a:t>
            </a:r>
            <a:r>
              <a:rPr lang="en-US" sz="1600" b="0" dirty="0">
                <a:solidFill>
                  <a:srgbClr val="000000"/>
                </a:solidFill>
                <a:effectLst/>
                <a:latin typeface="Courier New" panose="02070309020205020404" pitchFamily="49" charset="0"/>
              </a:rPr>
              <a:t>(</a:t>
            </a:r>
            <a:r>
              <a:rPr lang="en-US" sz="1600" b="0" dirty="0">
                <a:solidFill>
                  <a:srgbClr val="A31515"/>
                </a:solidFill>
                <a:effectLst/>
                <a:latin typeface="Courier New" panose="02070309020205020404" pitchFamily="49" charset="0"/>
              </a:rPr>
              <a:t>"python"</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start_index</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p>
          <a:p>
            <a:r>
              <a:rPr lang="en-US" sz="1600" b="0" dirty="0">
                <a:solidFill>
                  <a:srgbClr val="000000"/>
                </a:solidFill>
                <a:effectLst/>
                <a:latin typeface="Courier New" panose="02070309020205020404" pitchFamily="49" charset="0"/>
              </a:rPr>
              <a:t>    </a:t>
            </a:r>
            <a:r>
              <a:rPr lang="en-US" sz="1600" b="0" dirty="0">
                <a:solidFill>
                  <a:srgbClr val="AF00DB"/>
                </a:solidFill>
                <a:effectLst/>
                <a:latin typeface="Courier New" panose="02070309020205020404" pitchFamily="49" charset="0"/>
              </a:rPr>
              <a:t>if</a:t>
            </a:r>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start_index</a:t>
            </a:r>
            <a:r>
              <a:rPr lang="en-US" sz="1600" b="0" dirty="0">
                <a:solidFill>
                  <a:srgbClr val="000000"/>
                </a:solidFill>
                <a:effectLst/>
                <a:latin typeface="Courier New" panose="02070309020205020404" pitchFamily="49" charset="0"/>
              </a:rPr>
              <a:t> != </a:t>
            </a:r>
            <a:r>
              <a:rPr lang="en-US" sz="1600" b="0" dirty="0">
                <a:solidFill>
                  <a:srgbClr val="116644"/>
                </a:solidFill>
                <a:effectLst/>
                <a:latin typeface="Courier New" panose="02070309020205020404" pitchFamily="49" charset="0"/>
              </a:rPr>
              <a:t>-1</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occurrences.append</a:t>
            </a:r>
            <a:r>
              <a:rPr lang="en-US" sz="1600" b="0" dirty="0">
                <a:solidFill>
                  <a:srgbClr val="000000"/>
                </a:solidFill>
                <a:effectLst/>
                <a:latin typeface="Courier New" panose="02070309020205020404" pitchFamily="49" charset="0"/>
              </a:rPr>
              <a:t>((</a:t>
            </a:r>
            <a:r>
              <a:rPr lang="en-US" sz="1600" b="0" dirty="0" err="1">
                <a:solidFill>
                  <a:srgbClr val="000000"/>
                </a:solidFill>
                <a:effectLst/>
                <a:latin typeface="Courier New" panose="02070309020205020404" pitchFamily="49" charset="0"/>
              </a:rPr>
              <a:t>start_index</a:t>
            </a:r>
            <a:r>
              <a:rPr lang="en-US" sz="1600" b="0" dirty="0">
                <a:solidFill>
                  <a:srgbClr val="000000"/>
                </a:solidFill>
                <a:effectLst/>
                <a:latin typeface="Courier New" panose="02070309020205020404" pitchFamily="49" charset="0"/>
              </a:rPr>
              <a:t>, </a:t>
            </a:r>
            <a:r>
              <a:rPr lang="en-US" sz="1600" b="0" dirty="0">
                <a:solidFill>
                  <a:srgbClr val="A31515"/>
                </a:solidFill>
                <a:effectLst/>
                <a:latin typeface="Courier New" panose="02070309020205020404" pitchFamily="49" charset="0"/>
              </a:rPr>
              <a:t>"python"</a:t>
            </a:r>
            <a:r>
              <a:rPr lang="en-US" sz="1600" b="0" dirty="0">
                <a:solidFill>
                  <a:srgbClr val="000000"/>
                </a:solidFill>
                <a:effectLst/>
                <a:latin typeface="Courier New" panose="02070309020205020404" pitchFamily="49" charset="0"/>
              </a:rPr>
              <a:t>))</a:t>
            </a:r>
          </a:p>
          <a:p>
            <a:r>
              <a:rPr lang="en-US" sz="1600" b="0" dirty="0">
                <a:solidFill>
                  <a:srgbClr val="000000"/>
                </a:solidFill>
                <a:effectLst/>
                <a:latin typeface="Courier New" panose="02070309020205020404" pitchFamily="49" charset="0"/>
              </a:rPr>
              <a:t>        </a:t>
            </a:r>
            <a:r>
              <a:rPr lang="en-US" sz="1600" b="0" dirty="0" err="1">
                <a:solidFill>
                  <a:srgbClr val="000000"/>
                </a:solidFill>
                <a:effectLst/>
                <a:latin typeface="Courier New" panose="02070309020205020404" pitchFamily="49" charset="0"/>
              </a:rPr>
              <a:t>start_index</a:t>
            </a:r>
            <a:r>
              <a:rPr lang="en-US" sz="1600" b="0" dirty="0">
                <a:solidFill>
                  <a:srgbClr val="000000"/>
                </a:solidFill>
                <a:effectLst/>
                <a:latin typeface="Courier New" panose="02070309020205020404" pitchFamily="49" charset="0"/>
              </a:rPr>
              <a:t> += </a:t>
            </a:r>
            <a:r>
              <a:rPr lang="en-US" sz="1600" b="0" dirty="0">
                <a:solidFill>
                  <a:srgbClr val="116644"/>
                </a:solidFill>
                <a:effectLst/>
                <a:latin typeface="Courier New" panose="02070309020205020404" pitchFamily="49" charset="0"/>
              </a:rPr>
              <a:t>1</a:t>
            </a:r>
            <a:r>
              <a:rPr lang="en-US" sz="1600" b="0" dirty="0">
                <a:solidFill>
                  <a:srgbClr val="000000"/>
                </a:solidFill>
                <a:effectLst/>
                <a:latin typeface="Courier New" panose="02070309020205020404" pitchFamily="49" charset="0"/>
              </a:rPr>
              <a:t>  </a:t>
            </a:r>
            <a:r>
              <a:rPr lang="en-US" sz="1600" b="0" dirty="0">
                <a:solidFill>
                  <a:srgbClr val="008000"/>
                </a:solidFill>
                <a:effectLst/>
                <a:latin typeface="Courier New" panose="02070309020205020404" pitchFamily="49" charset="0"/>
              </a:rPr>
              <a:t># Move to the next character to avoid finding </a:t>
            </a:r>
            <a:br>
              <a:rPr lang="en-US" sz="1600" b="0" dirty="0">
                <a:solidFill>
                  <a:srgbClr val="008000"/>
                </a:solidFill>
                <a:effectLst/>
                <a:latin typeface="Courier New" panose="02070309020205020404" pitchFamily="49" charset="0"/>
              </a:rPr>
            </a:br>
            <a:r>
              <a:rPr lang="en-US" sz="1600" b="0" dirty="0">
                <a:solidFill>
                  <a:srgbClr val="008000"/>
                </a:solidFill>
                <a:effectLst/>
                <a:latin typeface="Courier New" panose="02070309020205020404" pitchFamily="49" charset="0"/>
              </a:rPr>
              <a:t>							the same occurrence</a:t>
            </a:r>
            <a:endParaRPr lang="en-US" sz="1600" b="0" dirty="0">
              <a:solidFill>
                <a:srgbClr val="000000"/>
              </a:solidFill>
              <a:effectLst/>
              <a:latin typeface="Courier New" panose="02070309020205020404" pitchFamily="49" charset="0"/>
            </a:endParaRPr>
          </a:p>
          <a:p>
            <a:br>
              <a:rPr lang="en-US" sz="1600" b="0" dirty="0">
                <a:solidFill>
                  <a:srgbClr val="000000"/>
                </a:solidFill>
                <a:effectLst/>
                <a:latin typeface="Courier New" panose="02070309020205020404" pitchFamily="49" charset="0"/>
              </a:rPr>
            </a:br>
            <a:r>
              <a:rPr lang="en-US" sz="1600" b="0" dirty="0">
                <a:solidFill>
                  <a:srgbClr val="008000"/>
                </a:solidFill>
                <a:effectLst/>
                <a:latin typeface="Courier New" panose="02070309020205020404" pitchFamily="49" charset="0"/>
              </a:rPr>
              <a:t># Print the results</a:t>
            </a:r>
            <a:endParaRPr lang="en-US" sz="1600" b="0" dirty="0">
              <a:solidFill>
                <a:srgbClr val="000000"/>
              </a:solidFill>
              <a:effectLst/>
              <a:latin typeface="Courier New" panose="02070309020205020404" pitchFamily="49" charset="0"/>
            </a:endParaRPr>
          </a:p>
          <a:p>
            <a:r>
              <a:rPr lang="en-US" sz="1600" b="0" dirty="0">
                <a:solidFill>
                  <a:srgbClr val="AF00DB"/>
                </a:solidFill>
                <a:effectLst/>
                <a:latin typeface="Courier New" panose="02070309020205020404" pitchFamily="49" charset="0"/>
              </a:rPr>
              <a:t>for</a:t>
            </a:r>
            <a:r>
              <a:rPr lang="en-US" sz="1600" b="0" dirty="0">
                <a:solidFill>
                  <a:srgbClr val="000000"/>
                </a:solidFill>
                <a:effectLst/>
                <a:latin typeface="Courier New" panose="02070309020205020404" pitchFamily="49" charset="0"/>
              </a:rPr>
              <a:t> index, word </a:t>
            </a:r>
            <a:r>
              <a:rPr lang="en-US" sz="1600" b="0" dirty="0">
                <a:solidFill>
                  <a:srgbClr val="0000FF"/>
                </a:solidFill>
                <a:effectLst/>
                <a:latin typeface="Courier New" panose="02070309020205020404" pitchFamily="49" charset="0"/>
              </a:rPr>
              <a:t>in</a:t>
            </a:r>
            <a:r>
              <a:rPr lang="en-US" sz="1600" b="0" dirty="0">
                <a:solidFill>
                  <a:srgbClr val="000000"/>
                </a:solidFill>
                <a:effectLst/>
                <a:latin typeface="Courier New" panose="02070309020205020404" pitchFamily="49" charset="0"/>
              </a:rPr>
              <a:t> occurrences:</a:t>
            </a:r>
          </a:p>
          <a:p>
            <a:r>
              <a:rPr lang="en-US" sz="1600" b="0" dirty="0">
                <a:solidFill>
                  <a:srgbClr val="000000"/>
                </a:solidFill>
                <a:effectLst/>
                <a:latin typeface="Courier New" panose="02070309020205020404" pitchFamily="49" charset="0"/>
              </a:rPr>
              <a:t>    </a:t>
            </a:r>
            <a:r>
              <a:rPr lang="en-US" sz="1600" b="0" dirty="0">
                <a:solidFill>
                  <a:srgbClr val="795E26"/>
                </a:solidFill>
                <a:effectLst/>
                <a:latin typeface="Courier New" panose="02070309020205020404" pitchFamily="49" charset="0"/>
              </a:rPr>
              <a:t>print</a:t>
            </a:r>
            <a:r>
              <a:rPr lang="en-US" sz="1600" b="0" dirty="0">
                <a:solidFill>
                  <a:srgbClr val="000000"/>
                </a:solidFill>
                <a:effectLst/>
                <a:latin typeface="Courier New" panose="02070309020205020404" pitchFamily="49" charset="0"/>
              </a:rPr>
              <a:t>(</a:t>
            </a:r>
            <a:r>
              <a:rPr lang="en-US" sz="1600" b="0" dirty="0">
                <a:solidFill>
                  <a:srgbClr val="0000FF"/>
                </a:solidFill>
                <a:effectLst/>
                <a:latin typeface="Courier New" panose="02070309020205020404" pitchFamily="49" charset="0"/>
              </a:rPr>
              <a:t>f</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{word}</a:t>
            </a:r>
            <a:r>
              <a:rPr lang="en-US" sz="1600" b="0" dirty="0">
                <a:solidFill>
                  <a:srgbClr val="A31515"/>
                </a:solidFill>
                <a:effectLst/>
                <a:latin typeface="Courier New" panose="02070309020205020404" pitchFamily="49" charset="0"/>
              </a:rPr>
              <a:t>' found at index </a:t>
            </a:r>
            <a:r>
              <a:rPr lang="en-US" sz="1600" b="0" dirty="0">
                <a:solidFill>
                  <a:srgbClr val="000000"/>
                </a:solidFill>
                <a:effectLst/>
                <a:latin typeface="Courier New" panose="02070309020205020404" pitchFamily="49" charset="0"/>
              </a:rPr>
              <a:t>{index}</a:t>
            </a:r>
            <a:r>
              <a:rPr lang="en-US" sz="1600" b="0" dirty="0">
                <a:solidFill>
                  <a:srgbClr val="A31515"/>
                </a:solidFill>
                <a:effectLst/>
                <a:latin typeface="Courier New" panose="02070309020205020404" pitchFamily="49" charset="0"/>
              </a:rPr>
              <a:t>"</a:t>
            </a:r>
            <a:r>
              <a:rPr lang="en-US" sz="16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87929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186F-2C17-AB52-1EDC-DBB88B19DAC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143AA05-E6B7-6809-CD86-4EC56570E079}"/>
              </a:ext>
            </a:extLst>
          </p:cNvPr>
          <p:cNvSpPr>
            <a:spLocks noGrp="1"/>
          </p:cNvSpPr>
          <p:nvPr>
            <p:ph idx="1"/>
          </p:nvPr>
        </p:nvSpPr>
        <p:spPr/>
        <p:txBody>
          <a:bodyPr/>
          <a:lstStyle/>
          <a:p>
            <a:r>
              <a:rPr lang="en-US" dirty="0"/>
              <a:t>The previous example was straightforward as I am looking for a specific word</a:t>
            </a:r>
          </a:p>
          <a:p>
            <a:r>
              <a:rPr lang="en-US" dirty="0"/>
              <a:t>What if I am looking for a pattern</a:t>
            </a:r>
          </a:p>
          <a:p>
            <a:pPr lvl="1"/>
            <a:r>
              <a:rPr lang="en-US" dirty="0"/>
              <a:t>find all the emails in the text</a:t>
            </a:r>
          </a:p>
          <a:p>
            <a:pPr lvl="1"/>
            <a:r>
              <a:rPr lang="en-US" dirty="0"/>
              <a:t>find all the phone numbers</a:t>
            </a:r>
          </a:p>
          <a:p>
            <a:pPr lvl="1"/>
            <a:r>
              <a:rPr lang="en-US" dirty="0"/>
              <a:t>extract dates from the string</a:t>
            </a:r>
          </a:p>
          <a:p>
            <a:r>
              <a:rPr lang="en-US" dirty="0"/>
              <a:t>Using traditional String methods won't be useful (or hard) </a:t>
            </a:r>
          </a:p>
          <a:p>
            <a:r>
              <a:rPr lang="en-US" dirty="0"/>
              <a:t>Implementing such a search procedure might be complex</a:t>
            </a:r>
          </a:p>
          <a:p>
            <a:r>
              <a:rPr lang="en-US" dirty="0"/>
              <a:t>Solution: regular expressions</a:t>
            </a:r>
          </a:p>
        </p:txBody>
      </p:sp>
    </p:spTree>
    <p:extLst>
      <p:ext uri="{BB962C8B-B14F-4D97-AF65-F5344CB8AC3E}">
        <p14:creationId xmlns:p14="http://schemas.microsoft.com/office/powerpoint/2010/main" val="414645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C49B-6940-CF8D-C351-01C1DEA70D45}"/>
              </a:ext>
            </a:extLst>
          </p:cNvPr>
          <p:cNvSpPr>
            <a:spLocks noGrp="1"/>
          </p:cNvSpPr>
          <p:nvPr>
            <p:ph type="title"/>
          </p:nvPr>
        </p:nvSpPr>
        <p:spPr/>
        <p:txBody>
          <a:bodyPr/>
          <a:lstStyle/>
          <a:p>
            <a:r>
              <a:rPr lang="en-US" dirty="0"/>
              <a:t>Regular expressions</a:t>
            </a:r>
          </a:p>
        </p:txBody>
      </p:sp>
      <p:sp>
        <p:nvSpPr>
          <p:cNvPr id="3" name="Content Placeholder 2">
            <a:extLst>
              <a:ext uri="{FF2B5EF4-FFF2-40B4-BE49-F238E27FC236}">
                <a16:creationId xmlns:a16="http://schemas.microsoft.com/office/drawing/2014/main" id="{7D0152C9-67DA-EB85-D370-D5BDAA8BF413}"/>
              </a:ext>
            </a:extLst>
          </p:cNvPr>
          <p:cNvSpPr>
            <a:spLocks noGrp="1"/>
          </p:cNvSpPr>
          <p:nvPr>
            <p:ph idx="1"/>
          </p:nvPr>
        </p:nvSpPr>
        <p:spPr/>
        <p:txBody>
          <a:bodyPr/>
          <a:lstStyle/>
          <a:p>
            <a:r>
              <a:rPr lang="en-US" dirty="0"/>
              <a:t>The </a:t>
            </a:r>
            <a:r>
              <a:rPr lang="en-US" b="1" dirty="0"/>
              <a:t>re</a:t>
            </a:r>
            <a:r>
              <a:rPr lang="en-US" dirty="0"/>
              <a:t> module in Python provides support for regular expressions, which are powerful tools for pattern matching and text manipulation.</a:t>
            </a:r>
          </a:p>
          <a:p>
            <a:r>
              <a:rPr lang="en-US" dirty="0"/>
              <a:t>Regular expressions are a way to describe search patterns in strings, allowing you to perform complex search and replace operations. </a:t>
            </a:r>
          </a:p>
          <a:p>
            <a:r>
              <a:rPr lang="en-US" dirty="0"/>
              <a:t>RE can be used for</a:t>
            </a:r>
          </a:p>
          <a:p>
            <a:pPr lvl="1"/>
            <a:r>
              <a:rPr lang="en-US" dirty="0"/>
              <a:t>Pattern Matching</a:t>
            </a:r>
          </a:p>
          <a:p>
            <a:pPr lvl="1"/>
            <a:r>
              <a:rPr lang="en-US" dirty="0"/>
              <a:t>Text Extraction</a:t>
            </a:r>
          </a:p>
          <a:p>
            <a:pPr lvl="1"/>
            <a:r>
              <a:rPr lang="en-US" dirty="0"/>
              <a:t>String Validation</a:t>
            </a:r>
          </a:p>
          <a:p>
            <a:pPr lvl="1"/>
            <a:r>
              <a:rPr lang="en-US" dirty="0"/>
              <a:t>Tokenization</a:t>
            </a:r>
          </a:p>
        </p:txBody>
      </p:sp>
    </p:spTree>
    <p:extLst>
      <p:ext uri="{BB962C8B-B14F-4D97-AF65-F5344CB8AC3E}">
        <p14:creationId xmlns:p14="http://schemas.microsoft.com/office/powerpoint/2010/main" val="1024272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C9C2-C309-6E1E-00DE-CF262D2728C5}"/>
              </a:ext>
            </a:extLst>
          </p:cNvPr>
          <p:cNvSpPr>
            <a:spLocks noGrp="1"/>
          </p:cNvSpPr>
          <p:nvPr>
            <p:ph type="title"/>
          </p:nvPr>
        </p:nvSpPr>
        <p:spPr/>
        <p:txBody>
          <a:bodyPr/>
          <a:lstStyle/>
          <a:p>
            <a:r>
              <a:rPr lang="en-US" dirty="0"/>
              <a:t>Syntax and methods</a:t>
            </a:r>
          </a:p>
        </p:txBody>
      </p:sp>
      <p:sp>
        <p:nvSpPr>
          <p:cNvPr id="3" name="Content Placeholder 2">
            <a:extLst>
              <a:ext uri="{FF2B5EF4-FFF2-40B4-BE49-F238E27FC236}">
                <a16:creationId xmlns:a16="http://schemas.microsoft.com/office/drawing/2014/main" id="{5A96ED61-4B9B-341A-4F21-C6594E4AAD35}"/>
              </a:ext>
            </a:extLst>
          </p:cNvPr>
          <p:cNvSpPr>
            <a:spLocks noGrp="1"/>
          </p:cNvSpPr>
          <p:nvPr>
            <p:ph idx="1"/>
          </p:nvPr>
        </p:nvSpPr>
        <p:spPr>
          <a:xfrm>
            <a:off x="533400" y="1835457"/>
            <a:ext cx="10515600" cy="4667250"/>
          </a:xfrm>
        </p:spPr>
        <p:txBody>
          <a:bodyPr>
            <a:normAutofit/>
          </a:bodyPr>
          <a:lstStyle/>
          <a:p>
            <a:r>
              <a:rPr lang="en-US" dirty="0"/>
              <a:t>re should be imported to your program before you start using it</a:t>
            </a:r>
          </a:p>
          <a:p>
            <a:endParaRPr lang="en-US" dirty="0"/>
          </a:p>
          <a:p>
            <a:endParaRPr lang="en-US" dirty="0"/>
          </a:p>
          <a:p>
            <a:r>
              <a:rPr lang="en-US" dirty="0"/>
              <a:t>re has several useful methods that can be helpful in text searching and manipulation:</a:t>
            </a:r>
          </a:p>
          <a:p>
            <a:pPr lvl="1"/>
            <a:r>
              <a:rPr lang="en-US" dirty="0" err="1"/>
              <a:t>re.search</a:t>
            </a:r>
            <a:r>
              <a:rPr lang="en-US" dirty="0"/>
              <a:t>(pattern, string): Searches for the first occurrence of the pattern in the string.</a:t>
            </a:r>
          </a:p>
          <a:p>
            <a:pPr lvl="1"/>
            <a:r>
              <a:rPr lang="en-US" dirty="0" err="1"/>
              <a:t>re.findall</a:t>
            </a:r>
            <a:r>
              <a:rPr lang="en-US" dirty="0"/>
              <a:t>(pattern, string): Finds all occurrences of the pattern in the string.</a:t>
            </a:r>
          </a:p>
          <a:p>
            <a:pPr lvl="1"/>
            <a:r>
              <a:rPr lang="en-US" dirty="0" err="1"/>
              <a:t>re.sub</a:t>
            </a:r>
            <a:r>
              <a:rPr lang="en-US" dirty="0"/>
              <a:t>(pattern, replacement, string): Replaces occurrences of the pattern with the </a:t>
            </a:r>
            <a:br>
              <a:rPr lang="en-US" dirty="0"/>
            </a:br>
            <a:r>
              <a:rPr lang="en-US" dirty="0"/>
              <a:t>replacement, in the string.</a:t>
            </a:r>
          </a:p>
          <a:p>
            <a:pPr lvl="1"/>
            <a:endParaRPr lang="en-US" dirty="0"/>
          </a:p>
          <a:p>
            <a:pPr lvl="1"/>
            <a:endParaRPr lang="en-US" dirty="0"/>
          </a:p>
        </p:txBody>
      </p:sp>
      <p:sp>
        <p:nvSpPr>
          <p:cNvPr id="5" name="TextBox 4">
            <a:extLst>
              <a:ext uri="{FF2B5EF4-FFF2-40B4-BE49-F238E27FC236}">
                <a16:creationId xmlns:a16="http://schemas.microsoft.com/office/drawing/2014/main" id="{C07BF078-AF20-D862-E74B-0351AD6F889B}"/>
              </a:ext>
            </a:extLst>
          </p:cNvPr>
          <p:cNvSpPr txBox="1"/>
          <p:nvPr/>
        </p:nvSpPr>
        <p:spPr>
          <a:xfrm>
            <a:off x="2910349" y="2276449"/>
            <a:ext cx="4689987" cy="646331"/>
          </a:xfrm>
          <a:prstGeom prst="rect">
            <a:avLst/>
          </a:prstGeom>
          <a:noFill/>
        </p:spPr>
        <p:txBody>
          <a:bodyPr wrap="square">
            <a:spAutoFit/>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re</a:t>
            </a:r>
          </a:p>
          <a:p>
            <a:r>
              <a:rPr lang="en-US" b="0" dirty="0">
                <a:solidFill>
                  <a:srgbClr val="000000"/>
                </a:solidFill>
                <a:effectLst/>
                <a:latin typeface="Courier New" panose="02070309020205020404" pitchFamily="49" charset="0"/>
              </a:rPr>
              <a:t>result = </a:t>
            </a:r>
            <a:r>
              <a:rPr lang="en-US" b="0" dirty="0" err="1">
                <a:solidFill>
                  <a:srgbClr val="000000"/>
                </a:solidFill>
                <a:effectLst/>
                <a:latin typeface="Courier New" panose="02070309020205020404" pitchFamily="49" charset="0"/>
              </a:rPr>
              <a:t>re.search</a:t>
            </a:r>
            <a:r>
              <a:rPr lang="en-US" b="0" dirty="0">
                <a:solidFill>
                  <a:srgbClr val="000000"/>
                </a:solidFill>
                <a:effectLst/>
                <a:latin typeface="Courier New" panose="02070309020205020404" pitchFamily="49" charset="0"/>
              </a:rPr>
              <a:t>(</a:t>
            </a:r>
            <a:r>
              <a:rPr lang="en-US" b="1" dirty="0">
                <a:solidFill>
                  <a:srgbClr val="000000"/>
                </a:solidFill>
                <a:effectLst/>
                <a:latin typeface="Courier New" panose="02070309020205020404" pitchFamily="49" charset="0"/>
              </a:rPr>
              <a:t>PATTERN</a:t>
            </a:r>
            <a:r>
              <a:rPr lang="en-US" b="0" dirty="0">
                <a:solidFill>
                  <a:srgbClr val="000000"/>
                </a:solidFill>
                <a:effectLst/>
                <a:latin typeface="Courier New" panose="02070309020205020404" pitchFamily="49" charset="0"/>
              </a:rPr>
              <a:t>,</a:t>
            </a:r>
            <a:r>
              <a:rPr lang="en-US" b="1" dirty="0">
                <a:solidFill>
                  <a:srgbClr val="000000"/>
                </a:solidFill>
                <a:effectLst/>
                <a:latin typeface="Courier New" panose="02070309020205020404" pitchFamily="49" charset="0"/>
              </a:rPr>
              <a:t>TEXT</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89737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B69D-2D59-F244-C513-9C140AA92AF9}"/>
              </a:ext>
            </a:extLst>
          </p:cNvPr>
          <p:cNvSpPr>
            <a:spLocks noGrp="1"/>
          </p:cNvSpPr>
          <p:nvPr>
            <p:ph type="title"/>
          </p:nvPr>
        </p:nvSpPr>
        <p:spPr/>
        <p:txBody>
          <a:bodyPr/>
          <a:lstStyle/>
          <a:p>
            <a:r>
              <a:rPr lang="en-US" dirty="0"/>
              <a:t>Basic concepts</a:t>
            </a:r>
          </a:p>
        </p:txBody>
      </p:sp>
      <p:sp>
        <p:nvSpPr>
          <p:cNvPr id="3" name="Content Placeholder 2">
            <a:extLst>
              <a:ext uri="{FF2B5EF4-FFF2-40B4-BE49-F238E27FC236}">
                <a16:creationId xmlns:a16="http://schemas.microsoft.com/office/drawing/2014/main" id="{5FB32CCD-23F8-F61D-5D9D-B5BA298D417A}"/>
              </a:ext>
            </a:extLst>
          </p:cNvPr>
          <p:cNvSpPr>
            <a:spLocks noGrp="1"/>
          </p:cNvSpPr>
          <p:nvPr>
            <p:ph idx="1"/>
          </p:nvPr>
        </p:nvSpPr>
        <p:spPr>
          <a:xfrm>
            <a:off x="677334" y="1270000"/>
            <a:ext cx="9036937" cy="4436856"/>
          </a:xfrm>
        </p:spPr>
        <p:txBody>
          <a:bodyPr/>
          <a:lstStyle/>
          <a:p>
            <a:r>
              <a:rPr lang="en-US" dirty="0"/>
              <a:t>Literal Characters: Search a text for a specific text, like 'Python'</a:t>
            </a:r>
          </a:p>
          <a:p>
            <a:endParaRPr lang="en-US" dirty="0"/>
          </a:p>
          <a:p>
            <a:endParaRPr lang="en-US" dirty="0"/>
          </a:p>
          <a:p>
            <a:endParaRPr lang="en-US" dirty="0"/>
          </a:p>
          <a:p>
            <a:r>
              <a:rPr lang="en-US" dirty="0"/>
              <a:t>r in the code </a:t>
            </a:r>
            <a:r>
              <a:rPr lang="en-US" sz="2000" b="0" dirty="0" err="1">
                <a:solidFill>
                  <a:srgbClr val="000000"/>
                </a:solidFill>
                <a:effectLst/>
                <a:latin typeface="Courier New" panose="02070309020205020404" pitchFamily="49" charset="0"/>
              </a:rPr>
              <a:t>r</a:t>
            </a:r>
            <a:r>
              <a:rPr lang="en-US" sz="2000" b="0" dirty="0" err="1">
                <a:solidFill>
                  <a:srgbClr val="A31515"/>
                </a:solidFill>
                <a:effectLst/>
                <a:latin typeface="Courier New" panose="02070309020205020404" pitchFamily="49" charset="0"/>
              </a:rPr>
              <a:t>'Python</a:t>
            </a:r>
            <a:r>
              <a:rPr lang="en-US" sz="2000" b="0" dirty="0">
                <a:solidFill>
                  <a:srgbClr val="A31515"/>
                </a:solidFill>
                <a:effectLst/>
                <a:latin typeface="Courier New" panose="02070309020205020404" pitchFamily="49" charset="0"/>
              </a:rPr>
              <a:t>' </a:t>
            </a:r>
            <a:r>
              <a:rPr lang="en-US" dirty="0"/>
              <a:t>indicates that this text is a pattern that we need to search for</a:t>
            </a:r>
          </a:p>
          <a:p>
            <a:pPr lvl="1"/>
            <a:r>
              <a:rPr lang="en-US" dirty="0"/>
              <a:t>r for raw </a:t>
            </a:r>
          </a:p>
          <a:p>
            <a:r>
              <a:rPr lang="en-US" dirty="0"/>
              <a:t>If one wants to get the indices of these matches, </a:t>
            </a:r>
            <a:r>
              <a:rPr lang="en-US" b="1" dirty="0" err="1"/>
              <a:t>re.finditer</a:t>
            </a:r>
            <a:r>
              <a:rPr lang="en-US" b="1" dirty="0"/>
              <a:t>(pattern, content)</a:t>
            </a:r>
          </a:p>
          <a:p>
            <a:endParaRPr lang="en-US" dirty="0"/>
          </a:p>
        </p:txBody>
      </p:sp>
      <p:sp>
        <p:nvSpPr>
          <p:cNvPr id="5" name="TextBox 4">
            <a:extLst>
              <a:ext uri="{FF2B5EF4-FFF2-40B4-BE49-F238E27FC236}">
                <a16:creationId xmlns:a16="http://schemas.microsoft.com/office/drawing/2014/main" id="{C6B833FA-C9C8-978C-0A13-0B04DC413976}"/>
              </a:ext>
            </a:extLst>
          </p:cNvPr>
          <p:cNvSpPr txBox="1"/>
          <p:nvPr/>
        </p:nvSpPr>
        <p:spPr>
          <a:xfrm>
            <a:off x="2015613" y="1761392"/>
            <a:ext cx="6096000" cy="923330"/>
          </a:xfrm>
          <a:prstGeom prst="rect">
            <a:avLst/>
          </a:prstGeom>
          <a:noFill/>
        </p:spPr>
        <p:txBody>
          <a:bodyPr wrap="square">
            <a:spAutoFit/>
          </a:bodyPr>
          <a:lstStyle/>
          <a:p>
            <a:r>
              <a:rPr lang="en-US" b="0" dirty="0">
                <a:solidFill>
                  <a:srgbClr val="000000"/>
                </a:solidFill>
                <a:effectLst/>
                <a:latin typeface="Courier New" panose="02070309020205020404" pitchFamily="49" charset="0"/>
              </a:rPr>
              <a:t>pattern = </a:t>
            </a:r>
            <a:r>
              <a:rPr lang="en-US" b="0" dirty="0" err="1">
                <a:solidFill>
                  <a:srgbClr val="000000"/>
                </a:solidFill>
                <a:effectLst/>
                <a:latin typeface="Courier New" panose="02070309020205020404" pitchFamily="49" charset="0"/>
              </a:rPr>
              <a:t>r</a:t>
            </a:r>
            <a:r>
              <a:rPr lang="en-US" b="0" dirty="0" err="1">
                <a:solidFill>
                  <a:srgbClr val="A31515"/>
                </a:solidFill>
                <a:effectLst/>
                <a:latin typeface="Courier New" panose="02070309020205020404" pitchFamily="49" charset="0"/>
              </a:rPr>
              <a:t>'Python</a:t>
            </a:r>
            <a:r>
              <a:rPr lang="en-US" b="0" dirty="0">
                <a:solidFill>
                  <a:srgbClr val="A31515"/>
                </a:solidFill>
                <a:effectLst/>
                <a:latin typeface="Courier New" panose="02070309020205020404" pitchFamily="49" charset="0"/>
              </a:rPr>
              <a:t>'</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result = </a:t>
            </a:r>
            <a:r>
              <a:rPr lang="en-US" b="0" dirty="0" err="1">
                <a:solidFill>
                  <a:srgbClr val="000000"/>
                </a:solidFill>
                <a:effectLst/>
                <a:latin typeface="Courier New" panose="02070309020205020404" pitchFamily="49" charset="0"/>
              </a:rPr>
              <a:t>re.search</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pattern,content</a:t>
            </a:r>
            <a:r>
              <a:rPr lang="en-US" b="0" dirty="0">
                <a:solidFill>
                  <a:srgbClr val="000000"/>
                </a:solidFill>
                <a:effectLst/>
                <a:latin typeface="Courier New" panose="02070309020205020404" pitchFamily="49" charset="0"/>
              </a:rPr>
              <a:t>)</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result.group</a:t>
            </a:r>
            <a:r>
              <a:rPr lang="en-US" b="0" dirty="0">
                <a:solidFill>
                  <a:srgbClr val="000000"/>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5BDA09F6-5612-94FF-233D-7DDF72023B72}"/>
              </a:ext>
            </a:extLst>
          </p:cNvPr>
          <p:cNvSpPr txBox="1"/>
          <p:nvPr/>
        </p:nvSpPr>
        <p:spPr>
          <a:xfrm>
            <a:off x="334297" y="4356893"/>
            <a:ext cx="10510684" cy="2462213"/>
          </a:xfrm>
          <a:prstGeom prst="rect">
            <a:avLst/>
          </a:prstGeom>
          <a:noFill/>
        </p:spPr>
        <p:txBody>
          <a:bodyPr wrap="square">
            <a:spAutoFit/>
          </a:bodyPr>
          <a:lstStyle/>
          <a:p>
            <a:r>
              <a:rPr lang="en-US" sz="1400" b="0" dirty="0">
                <a:solidFill>
                  <a:srgbClr val="000000"/>
                </a:solidFill>
                <a:effectLst/>
                <a:highlight>
                  <a:srgbClr val="F7F7F7"/>
                </a:highlight>
                <a:latin typeface="Courier New" panose="02070309020205020404" pitchFamily="49" charset="0"/>
              </a:rPr>
              <a:t>content = </a:t>
            </a:r>
            <a:r>
              <a:rPr lang="en-US" sz="1400" b="0" dirty="0">
                <a:solidFill>
                  <a:srgbClr val="A31515"/>
                </a:solidFill>
                <a:effectLst/>
                <a:highlight>
                  <a:srgbClr val="F7F7F7"/>
                </a:highlight>
                <a:latin typeface="Courier New" panose="02070309020205020404" pitchFamily="49" charset="0"/>
              </a:rPr>
              <a:t>'Python is an essential PL. Python 254 is used for </a:t>
            </a:r>
            <a:br>
              <a:rPr lang="en-US" sz="1400" b="0" dirty="0">
                <a:solidFill>
                  <a:srgbClr val="A31515"/>
                </a:solidFill>
                <a:effectLst/>
                <a:highlight>
                  <a:srgbClr val="F7F7F7"/>
                </a:highlight>
                <a:latin typeface="Courier New" panose="02070309020205020404" pitchFamily="49" charset="0"/>
              </a:rPr>
            </a:br>
            <a:r>
              <a:rPr lang="en-US" sz="1400" b="0" dirty="0">
                <a:solidFill>
                  <a:srgbClr val="A31515"/>
                </a:solidFill>
                <a:effectLst/>
                <a:highlight>
                  <a:srgbClr val="F7F7F7"/>
                </a:highlight>
                <a:latin typeface="Courier New" panose="02070309020205020404" pitchFamily="49" charset="0"/>
              </a:rPr>
              <a:t>all programming tasks'</a:t>
            </a:r>
            <a:endParaRPr lang="en-US" sz="1400" b="0" dirty="0">
              <a:solidFill>
                <a:srgbClr val="000000"/>
              </a:solidFill>
              <a:effectLst/>
              <a:highlight>
                <a:srgbClr val="F7F7F7"/>
              </a:highlight>
              <a:latin typeface="Courier New" panose="02070309020205020404" pitchFamily="49" charset="0"/>
            </a:endParaRPr>
          </a:p>
          <a:p>
            <a:r>
              <a:rPr lang="en-US" sz="1400" b="0" dirty="0">
                <a:solidFill>
                  <a:srgbClr val="000000"/>
                </a:solidFill>
                <a:effectLst/>
                <a:highlight>
                  <a:srgbClr val="F7F7F7"/>
                </a:highlight>
                <a:latin typeface="Courier New" panose="02070309020205020404" pitchFamily="49" charset="0"/>
              </a:rPr>
              <a:t>pattern = r</a:t>
            </a:r>
            <a:r>
              <a:rPr lang="en-US" sz="1400" b="0" dirty="0">
                <a:solidFill>
                  <a:srgbClr val="A31515"/>
                </a:solidFill>
                <a:effectLst/>
                <a:highlight>
                  <a:srgbClr val="F7F7F7"/>
                </a:highlight>
                <a:latin typeface="Courier New" panose="02070309020205020404" pitchFamily="49" charset="0"/>
              </a:rPr>
              <a:t>'[</a:t>
            </a:r>
            <a:r>
              <a:rPr lang="en-US" sz="1400" b="0" dirty="0" err="1">
                <a:solidFill>
                  <a:srgbClr val="A31515"/>
                </a:solidFill>
                <a:effectLst/>
                <a:highlight>
                  <a:srgbClr val="F7F7F7"/>
                </a:highlight>
                <a:latin typeface="Courier New" panose="02070309020205020404" pitchFamily="49" charset="0"/>
              </a:rPr>
              <a:t>abcn</a:t>
            </a:r>
            <a:r>
              <a:rPr lang="en-US" sz="1400" b="0" dirty="0">
                <a:solidFill>
                  <a:srgbClr val="A31515"/>
                </a:solidFill>
                <a:effectLst/>
                <a:highlight>
                  <a:srgbClr val="F7F7F7"/>
                </a:highlight>
                <a:latin typeface="Courier New" panose="02070309020205020404" pitchFamily="49" charset="0"/>
              </a:rPr>
              <a:t>]'</a:t>
            </a:r>
            <a:r>
              <a:rPr lang="en-US" sz="1400" b="0" dirty="0">
                <a:solidFill>
                  <a:srgbClr val="000000"/>
                </a:solidFill>
                <a:effectLst/>
                <a:highlight>
                  <a:srgbClr val="F7F7F7"/>
                </a:highlight>
                <a:latin typeface="Courier New" panose="02070309020205020404" pitchFamily="49" charset="0"/>
              </a:rPr>
              <a:t> </a:t>
            </a:r>
          </a:p>
          <a:p>
            <a:r>
              <a:rPr lang="en-US" sz="1400" b="0" dirty="0">
                <a:solidFill>
                  <a:srgbClr val="000000"/>
                </a:solidFill>
                <a:effectLst/>
                <a:highlight>
                  <a:srgbClr val="F7F7F7"/>
                </a:highlight>
                <a:latin typeface="Courier New" panose="02070309020205020404" pitchFamily="49" charset="0"/>
              </a:rPr>
              <a:t>result = </a:t>
            </a:r>
            <a:r>
              <a:rPr lang="en-US" sz="1400" b="0" dirty="0" err="1">
                <a:solidFill>
                  <a:srgbClr val="000000"/>
                </a:solidFill>
                <a:effectLst/>
                <a:highlight>
                  <a:srgbClr val="F7F7F7"/>
                </a:highlight>
                <a:latin typeface="Courier New" panose="02070309020205020404" pitchFamily="49" charset="0"/>
              </a:rPr>
              <a:t>re.finditer</a:t>
            </a:r>
            <a:r>
              <a:rPr lang="en-US" sz="1400" b="0" dirty="0">
                <a:solidFill>
                  <a:srgbClr val="000000"/>
                </a:solidFill>
                <a:effectLst/>
                <a:highlight>
                  <a:srgbClr val="F7F7F7"/>
                </a:highlight>
                <a:latin typeface="Courier New" panose="02070309020205020404" pitchFamily="49" charset="0"/>
              </a:rPr>
              <a:t>(pattern, content)</a:t>
            </a:r>
          </a:p>
          <a:p>
            <a:r>
              <a:rPr lang="en-US" sz="1400" b="0" dirty="0">
                <a:solidFill>
                  <a:srgbClr val="AF00DB"/>
                </a:solidFill>
                <a:effectLst/>
                <a:highlight>
                  <a:srgbClr val="F7F7F7"/>
                </a:highlight>
                <a:latin typeface="Courier New" panose="02070309020205020404" pitchFamily="49" charset="0"/>
              </a:rPr>
              <a:t>if</a:t>
            </a:r>
            <a:r>
              <a:rPr lang="en-US" sz="1400" b="0" dirty="0">
                <a:solidFill>
                  <a:srgbClr val="000000"/>
                </a:solidFill>
                <a:effectLst/>
                <a:highlight>
                  <a:srgbClr val="F7F7F7"/>
                </a:highlight>
                <a:latin typeface="Courier New" panose="02070309020205020404" pitchFamily="49" charset="0"/>
              </a:rPr>
              <a:t> result:</a:t>
            </a:r>
          </a:p>
          <a:p>
            <a:r>
              <a:rPr lang="en-US" sz="1400" b="0" dirty="0">
                <a:solidFill>
                  <a:srgbClr val="000000"/>
                </a:solidFill>
                <a:effectLst/>
                <a:highlight>
                  <a:srgbClr val="F7F7F7"/>
                </a:highlight>
                <a:latin typeface="Courier New" panose="02070309020205020404" pitchFamily="49" charset="0"/>
              </a:rPr>
              <a:t>  </a:t>
            </a:r>
            <a:r>
              <a:rPr lang="en-US" sz="1400" b="0" dirty="0">
                <a:solidFill>
                  <a:srgbClr val="AF00DB"/>
                </a:solidFill>
                <a:effectLst/>
                <a:highlight>
                  <a:srgbClr val="F7F7F7"/>
                </a:highlight>
                <a:latin typeface="Courier New" panose="02070309020205020404" pitchFamily="49" charset="0"/>
              </a:rPr>
              <a:t>for</a:t>
            </a:r>
            <a:r>
              <a:rPr lang="en-US" sz="1400" b="0" dirty="0">
                <a:solidFill>
                  <a:srgbClr val="000000"/>
                </a:solidFill>
                <a:effectLst/>
                <a:highlight>
                  <a:srgbClr val="F7F7F7"/>
                </a:highlight>
                <a:latin typeface="Courier New" panose="02070309020205020404" pitchFamily="49" charset="0"/>
              </a:rPr>
              <a:t> </a:t>
            </a:r>
            <a:r>
              <a:rPr lang="en-US" sz="1400" b="0" dirty="0">
                <a:solidFill>
                  <a:srgbClr val="AF00DB"/>
                </a:solidFill>
                <a:effectLst/>
                <a:highlight>
                  <a:srgbClr val="F7F7F7"/>
                </a:highlight>
                <a:latin typeface="Courier New" panose="02070309020205020404" pitchFamily="49" charset="0"/>
              </a:rPr>
              <a:t>match</a:t>
            </a:r>
            <a:r>
              <a:rPr lang="en-US" sz="1400" b="0" dirty="0">
                <a:solidFill>
                  <a:srgbClr val="000000"/>
                </a:solidFill>
                <a:effectLst/>
                <a:highlight>
                  <a:srgbClr val="F7F7F7"/>
                </a:highlight>
                <a:latin typeface="Courier New" panose="02070309020205020404" pitchFamily="49" charset="0"/>
              </a:rPr>
              <a:t> </a:t>
            </a:r>
            <a:r>
              <a:rPr lang="en-US" sz="1400" b="0" dirty="0">
                <a:solidFill>
                  <a:srgbClr val="0000FF"/>
                </a:solidFill>
                <a:effectLst/>
                <a:highlight>
                  <a:srgbClr val="F7F7F7"/>
                </a:highlight>
                <a:latin typeface="Courier New" panose="02070309020205020404" pitchFamily="49" charset="0"/>
              </a:rPr>
              <a:t>in</a:t>
            </a:r>
            <a:r>
              <a:rPr lang="en-US" sz="1400" b="0" dirty="0">
                <a:solidFill>
                  <a:srgbClr val="000000"/>
                </a:solidFill>
                <a:effectLst/>
                <a:highlight>
                  <a:srgbClr val="F7F7F7"/>
                </a:highlight>
                <a:latin typeface="Courier New" panose="02070309020205020404" pitchFamily="49" charset="0"/>
              </a:rPr>
              <a:t> result:</a:t>
            </a:r>
          </a:p>
          <a:p>
            <a:r>
              <a:rPr lang="en-US" sz="1400" b="0" dirty="0">
                <a:solidFill>
                  <a:srgbClr val="000000"/>
                </a:solidFill>
                <a:effectLst/>
                <a:highlight>
                  <a:srgbClr val="F7F7F7"/>
                </a:highlight>
                <a:latin typeface="Courier New" panose="02070309020205020404" pitchFamily="49" charset="0"/>
              </a:rPr>
              <a:t>    </a:t>
            </a:r>
            <a:r>
              <a:rPr lang="en-US" sz="1400" b="0" dirty="0" err="1">
                <a:solidFill>
                  <a:srgbClr val="000000"/>
                </a:solidFill>
                <a:effectLst/>
                <a:highlight>
                  <a:srgbClr val="F7F7F7"/>
                </a:highlight>
                <a:latin typeface="Courier New" panose="02070309020205020404" pitchFamily="49" charset="0"/>
              </a:rPr>
              <a:t>start_index</a:t>
            </a:r>
            <a:r>
              <a:rPr lang="en-US" sz="1400" b="0" dirty="0">
                <a:solidFill>
                  <a:srgbClr val="000000"/>
                </a:solidFill>
                <a:effectLst/>
                <a:highlight>
                  <a:srgbClr val="F7F7F7"/>
                </a:highlight>
                <a:latin typeface="Courier New" panose="02070309020205020404" pitchFamily="49" charset="0"/>
              </a:rPr>
              <a:t> = </a:t>
            </a:r>
            <a:r>
              <a:rPr lang="en-US" sz="1400" b="0" dirty="0" err="1">
                <a:solidFill>
                  <a:srgbClr val="AF00DB"/>
                </a:solidFill>
                <a:effectLst/>
                <a:highlight>
                  <a:srgbClr val="F7F7F7"/>
                </a:highlight>
                <a:latin typeface="Courier New" panose="02070309020205020404" pitchFamily="49" charset="0"/>
              </a:rPr>
              <a:t>match</a:t>
            </a:r>
            <a:r>
              <a:rPr lang="en-US" sz="1400" b="0" dirty="0" err="1">
                <a:solidFill>
                  <a:srgbClr val="000000"/>
                </a:solidFill>
                <a:effectLst/>
                <a:highlight>
                  <a:srgbClr val="F7F7F7"/>
                </a:highlight>
                <a:latin typeface="Courier New" panose="02070309020205020404" pitchFamily="49" charset="0"/>
              </a:rPr>
              <a:t>.start</a:t>
            </a:r>
            <a:r>
              <a:rPr lang="en-US" sz="1400" b="0" dirty="0">
                <a:solidFill>
                  <a:srgbClr val="000000"/>
                </a:solidFill>
                <a:effectLst/>
                <a:highlight>
                  <a:srgbClr val="F7F7F7"/>
                </a:highlight>
                <a:latin typeface="Courier New" panose="02070309020205020404" pitchFamily="49" charset="0"/>
              </a:rPr>
              <a:t>()</a:t>
            </a:r>
          </a:p>
          <a:p>
            <a:r>
              <a:rPr lang="en-US" sz="1400" b="0" dirty="0">
                <a:solidFill>
                  <a:srgbClr val="000000"/>
                </a:solidFill>
                <a:effectLst/>
                <a:highlight>
                  <a:srgbClr val="F7F7F7"/>
                </a:highlight>
                <a:latin typeface="Courier New" panose="02070309020205020404" pitchFamily="49" charset="0"/>
              </a:rPr>
              <a:t>    </a:t>
            </a:r>
            <a:r>
              <a:rPr lang="en-US" sz="1400" b="0" dirty="0" err="1">
                <a:solidFill>
                  <a:srgbClr val="000000"/>
                </a:solidFill>
                <a:effectLst/>
                <a:highlight>
                  <a:srgbClr val="F7F7F7"/>
                </a:highlight>
                <a:latin typeface="Courier New" panose="02070309020205020404" pitchFamily="49" charset="0"/>
              </a:rPr>
              <a:t>end_index</a:t>
            </a:r>
            <a:r>
              <a:rPr lang="en-US" sz="1400" b="0" dirty="0">
                <a:solidFill>
                  <a:srgbClr val="000000"/>
                </a:solidFill>
                <a:effectLst/>
                <a:highlight>
                  <a:srgbClr val="F7F7F7"/>
                </a:highlight>
                <a:latin typeface="Courier New" panose="02070309020205020404" pitchFamily="49" charset="0"/>
              </a:rPr>
              <a:t> = </a:t>
            </a:r>
            <a:r>
              <a:rPr lang="en-US" sz="1400" b="0" dirty="0" err="1">
                <a:solidFill>
                  <a:srgbClr val="AF00DB"/>
                </a:solidFill>
                <a:effectLst/>
                <a:highlight>
                  <a:srgbClr val="F7F7F7"/>
                </a:highlight>
                <a:latin typeface="Courier New" panose="02070309020205020404" pitchFamily="49" charset="0"/>
              </a:rPr>
              <a:t>match</a:t>
            </a:r>
            <a:r>
              <a:rPr lang="en-US" sz="1400" b="0" dirty="0" err="1">
                <a:solidFill>
                  <a:srgbClr val="000000"/>
                </a:solidFill>
                <a:effectLst/>
                <a:highlight>
                  <a:srgbClr val="F7F7F7"/>
                </a:highlight>
                <a:latin typeface="Courier New" panose="02070309020205020404" pitchFamily="49" charset="0"/>
              </a:rPr>
              <a:t>.end</a:t>
            </a:r>
            <a:r>
              <a:rPr lang="en-US" sz="1400" b="0" dirty="0">
                <a:solidFill>
                  <a:srgbClr val="000000"/>
                </a:solidFill>
                <a:effectLst/>
                <a:highlight>
                  <a:srgbClr val="F7F7F7"/>
                </a:highlight>
                <a:latin typeface="Courier New" panose="02070309020205020404" pitchFamily="49" charset="0"/>
              </a:rPr>
              <a:t>()</a:t>
            </a:r>
          </a:p>
          <a:p>
            <a:r>
              <a:rPr lang="en-US" sz="1400" b="0" dirty="0">
                <a:solidFill>
                  <a:srgbClr val="000000"/>
                </a:solidFill>
                <a:effectLst/>
                <a:highlight>
                  <a:srgbClr val="F7F7F7"/>
                </a:highlight>
                <a:latin typeface="Courier New" panose="02070309020205020404" pitchFamily="49" charset="0"/>
              </a:rPr>
              <a:t>    </a:t>
            </a:r>
            <a:r>
              <a:rPr lang="en-US" sz="1400" b="0" dirty="0">
                <a:solidFill>
                  <a:srgbClr val="795E26"/>
                </a:solidFill>
                <a:effectLst/>
                <a:highlight>
                  <a:srgbClr val="F7F7F7"/>
                </a:highlight>
                <a:latin typeface="Courier New" panose="02070309020205020404" pitchFamily="49" charset="0"/>
              </a:rPr>
              <a:t>print</a:t>
            </a:r>
            <a:r>
              <a:rPr lang="en-US" sz="1400" b="0" dirty="0">
                <a:solidFill>
                  <a:srgbClr val="000000"/>
                </a:solidFill>
                <a:effectLst/>
                <a:highlight>
                  <a:srgbClr val="F7F7F7"/>
                </a:highlight>
                <a:latin typeface="Courier New" panose="02070309020205020404" pitchFamily="49" charset="0"/>
              </a:rPr>
              <a:t>(</a:t>
            </a:r>
            <a:r>
              <a:rPr lang="en-US" sz="1400" b="0" dirty="0" err="1">
                <a:solidFill>
                  <a:srgbClr val="0000FF"/>
                </a:solidFill>
                <a:effectLst/>
                <a:highlight>
                  <a:srgbClr val="F7F7F7"/>
                </a:highlight>
                <a:latin typeface="Courier New" panose="02070309020205020404" pitchFamily="49" charset="0"/>
              </a:rPr>
              <a:t>f</a:t>
            </a:r>
            <a:r>
              <a:rPr lang="en-US" sz="1400" b="0" dirty="0" err="1">
                <a:solidFill>
                  <a:srgbClr val="A31515"/>
                </a:solidFill>
                <a:effectLst/>
                <a:highlight>
                  <a:srgbClr val="F7F7F7"/>
                </a:highlight>
                <a:latin typeface="Courier New" panose="02070309020205020404" pitchFamily="49" charset="0"/>
              </a:rPr>
              <a:t>"Found</a:t>
            </a:r>
            <a:r>
              <a:rPr lang="en-US" sz="1400" b="0" dirty="0">
                <a:solidFill>
                  <a:srgbClr val="A31515"/>
                </a:solidFill>
                <a:effectLst/>
                <a:highlight>
                  <a:srgbClr val="F7F7F7"/>
                </a:highlight>
                <a:latin typeface="Courier New" panose="02070309020205020404" pitchFamily="49" charset="0"/>
              </a:rPr>
              <a:t> '</a:t>
            </a:r>
            <a:r>
              <a:rPr lang="en-US" sz="1400" b="0" dirty="0">
                <a:solidFill>
                  <a:srgbClr val="000000"/>
                </a:solidFill>
                <a:effectLst/>
                <a:highlight>
                  <a:srgbClr val="F7F7F7"/>
                </a:highlight>
                <a:latin typeface="Courier New" panose="02070309020205020404" pitchFamily="49" charset="0"/>
              </a:rPr>
              <a:t>{</a:t>
            </a:r>
            <a:r>
              <a:rPr lang="en-US" sz="1400" b="0" dirty="0" err="1">
                <a:solidFill>
                  <a:srgbClr val="AF00DB"/>
                </a:solidFill>
                <a:effectLst/>
                <a:highlight>
                  <a:srgbClr val="F7F7F7"/>
                </a:highlight>
                <a:latin typeface="Courier New" panose="02070309020205020404" pitchFamily="49" charset="0"/>
              </a:rPr>
              <a:t>match</a:t>
            </a:r>
            <a:r>
              <a:rPr lang="en-US" sz="1400" b="0" dirty="0" err="1">
                <a:solidFill>
                  <a:srgbClr val="000000"/>
                </a:solidFill>
                <a:effectLst/>
                <a:highlight>
                  <a:srgbClr val="F7F7F7"/>
                </a:highlight>
                <a:latin typeface="Courier New" panose="02070309020205020404" pitchFamily="49" charset="0"/>
              </a:rPr>
              <a:t>.group</a:t>
            </a:r>
            <a:r>
              <a:rPr lang="en-US" sz="1400" b="0" dirty="0">
                <a:solidFill>
                  <a:srgbClr val="000000"/>
                </a:solidFill>
                <a:effectLst/>
                <a:highlight>
                  <a:srgbClr val="F7F7F7"/>
                </a:highlight>
                <a:latin typeface="Courier New" panose="02070309020205020404" pitchFamily="49" charset="0"/>
              </a:rPr>
              <a:t>()}</a:t>
            </a:r>
            <a:r>
              <a:rPr lang="en-US" sz="1400" b="0" dirty="0">
                <a:solidFill>
                  <a:srgbClr val="A31515"/>
                </a:solidFill>
                <a:effectLst/>
                <a:highlight>
                  <a:srgbClr val="F7F7F7"/>
                </a:highlight>
                <a:latin typeface="Courier New" panose="02070309020205020404" pitchFamily="49" charset="0"/>
              </a:rPr>
              <a:t>' at indices: </a:t>
            </a:r>
            <a:r>
              <a:rPr lang="en-US" sz="1400" b="0" dirty="0">
                <a:solidFill>
                  <a:srgbClr val="000000"/>
                </a:solidFill>
                <a:effectLst/>
                <a:highlight>
                  <a:srgbClr val="F7F7F7"/>
                </a:highlight>
                <a:latin typeface="Courier New" panose="02070309020205020404" pitchFamily="49" charset="0"/>
              </a:rPr>
              <a:t>{</a:t>
            </a:r>
            <a:r>
              <a:rPr lang="en-US" sz="1400" b="0" dirty="0" err="1">
                <a:solidFill>
                  <a:srgbClr val="000000"/>
                </a:solidFill>
                <a:effectLst/>
                <a:highlight>
                  <a:srgbClr val="F7F7F7"/>
                </a:highlight>
                <a:latin typeface="Courier New" panose="02070309020205020404" pitchFamily="49" charset="0"/>
              </a:rPr>
              <a:t>start_index</a:t>
            </a:r>
            <a:r>
              <a:rPr lang="en-US" sz="1400" b="0" dirty="0">
                <a:solidFill>
                  <a:srgbClr val="000000"/>
                </a:solidFill>
                <a:effectLst/>
                <a:highlight>
                  <a:srgbClr val="F7F7F7"/>
                </a:highlight>
                <a:latin typeface="Courier New" panose="02070309020205020404" pitchFamily="49" charset="0"/>
              </a:rPr>
              <a:t>}</a:t>
            </a:r>
            <a:r>
              <a:rPr lang="en-US" sz="1400" b="0" dirty="0">
                <a:solidFill>
                  <a:srgbClr val="A31515"/>
                </a:solidFill>
                <a:effectLst/>
                <a:highlight>
                  <a:srgbClr val="F7F7F7"/>
                </a:highlight>
                <a:latin typeface="Courier New" panose="02070309020205020404" pitchFamily="49" charset="0"/>
              </a:rPr>
              <a:t> - </a:t>
            </a:r>
            <a:r>
              <a:rPr lang="en-US" sz="1400" b="0" dirty="0">
                <a:solidFill>
                  <a:srgbClr val="000000"/>
                </a:solidFill>
                <a:effectLst/>
                <a:highlight>
                  <a:srgbClr val="F7F7F7"/>
                </a:highlight>
                <a:latin typeface="Courier New" panose="02070309020205020404" pitchFamily="49" charset="0"/>
              </a:rPr>
              <a:t>{</a:t>
            </a:r>
            <a:r>
              <a:rPr lang="en-US" sz="1400" b="0" dirty="0" err="1">
                <a:solidFill>
                  <a:srgbClr val="000000"/>
                </a:solidFill>
                <a:effectLst/>
                <a:highlight>
                  <a:srgbClr val="F7F7F7"/>
                </a:highlight>
                <a:latin typeface="Courier New" panose="02070309020205020404" pitchFamily="49" charset="0"/>
              </a:rPr>
              <a:t>end_index</a:t>
            </a:r>
            <a:r>
              <a:rPr lang="en-US" sz="1400" b="0" dirty="0">
                <a:solidFill>
                  <a:srgbClr val="000000"/>
                </a:solidFill>
                <a:effectLst/>
                <a:highlight>
                  <a:srgbClr val="F7F7F7"/>
                </a:highlight>
                <a:latin typeface="Courier New" panose="02070309020205020404" pitchFamily="49" charset="0"/>
              </a:rPr>
              <a:t>}</a:t>
            </a:r>
            <a:r>
              <a:rPr lang="en-US" sz="1400" b="0" dirty="0">
                <a:solidFill>
                  <a:srgbClr val="A31515"/>
                </a:solidFill>
                <a:effectLst/>
                <a:highlight>
                  <a:srgbClr val="F7F7F7"/>
                </a:highlight>
                <a:latin typeface="Courier New" panose="02070309020205020404" pitchFamily="49" charset="0"/>
              </a:rPr>
              <a:t>"</a:t>
            </a:r>
            <a:r>
              <a:rPr lang="en-US" sz="1400" b="0" dirty="0">
                <a:solidFill>
                  <a:srgbClr val="000000"/>
                </a:solidFill>
                <a:effectLst/>
                <a:highlight>
                  <a:srgbClr val="F7F7F7"/>
                </a:highlight>
                <a:latin typeface="Courier New" panose="02070309020205020404" pitchFamily="49" charset="0"/>
              </a:rPr>
              <a:t>)</a:t>
            </a:r>
          </a:p>
          <a:p>
            <a:r>
              <a:rPr lang="en-US" sz="1400" b="0" dirty="0">
                <a:solidFill>
                  <a:srgbClr val="AF00DB"/>
                </a:solidFill>
                <a:effectLst/>
                <a:highlight>
                  <a:srgbClr val="F7F7F7"/>
                </a:highlight>
                <a:latin typeface="Courier New" panose="02070309020205020404" pitchFamily="49" charset="0"/>
              </a:rPr>
              <a:t>else</a:t>
            </a:r>
            <a:r>
              <a:rPr lang="en-US" sz="1400" b="0" dirty="0">
                <a:solidFill>
                  <a:srgbClr val="000000"/>
                </a:solidFill>
                <a:effectLst/>
                <a:highlight>
                  <a:srgbClr val="F7F7F7"/>
                </a:highlight>
                <a:latin typeface="Courier New" panose="02070309020205020404" pitchFamily="49" charset="0"/>
              </a:rPr>
              <a:t>:</a:t>
            </a:r>
          </a:p>
          <a:p>
            <a:r>
              <a:rPr lang="en-US" sz="1400" b="0" dirty="0">
                <a:solidFill>
                  <a:srgbClr val="000000"/>
                </a:solidFill>
                <a:effectLst/>
                <a:highlight>
                  <a:srgbClr val="F7F7F7"/>
                </a:highlight>
                <a:latin typeface="Courier New" panose="02070309020205020404" pitchFamily="49" charset="0"/>
              </a:rPr>
              <a:t>    </a:t>
            </a:r>
            <a:r>
              <a:rPr lang="en-US" sz="1400" b="0" dirty="0">
                <a:solidFill>
                  <a:srgbClr val="795E26"/>
                </a:solidFill>
                <a:effectLst/>
                <a:highlight>
                  <a:srgbClr val="F7F7F7"/>
                </a:highlight>
                <a:latin typeface="Courier New" panose="02070309020205020404" pitchFamily="49" charset="0"/>
              </a:rPr>
              <a:t>print</a:t>
            </a:r>
            <a:r>
              <a:rPr lang="en-US" sz="1400" b="0" dirty="0">
                <a:solidFill>
                  <a:srgbClr val="000000"/>
                </a:solidFill>
                <a:effectLst/>
                <a:highlight>
                  <a:srgbClr val="F7F7F7"/>
                </a:highlight>
                <a:latin typeface="Courier New" panose="02070309020205020404" pitchFamily="49" charset="0"/>
              </a:rPr>
              <a:t>(</a:t>
            </a:r>
            <a:r>
              <a:rPr lang="en-US" sz="1400" b="0" dirty="0">
                <a:solidFill>
                  <a:srgbClr val="A31515"/>
                </a:solidFill>
                <a:effectLst/>
                <a:highlight>
                  <a:srgbClr val="F7F7F7"/>
                </a:highlight>
                <a:latin typeface="Courier New" panose="02070309020205020404" pitchFamily="49" charset="0"/>
              </a:rPr>
              <a:t>"No match found"</a:t>
            </a:r>
            <a:r>
              <a:rPr lang="en-US" sz="1400" b="0" dirty="0">
                <a:solidFill>
                  <a:srgbClr val="000000"/>
                </a:solidFill>
                <a:effectLst/>
                <a:highlight>
                  <a:srgbClr val="F7F7F7"/>
                </a:highlight>
                <a:latin typeface="Courier New" panose="02070309020205020404" pitchFamily="49" charset="0"/>
              </a:rPr>
              <a:t>)</a:t>
            </a:r>
          </a:p>
        </p:txBody>
      </p:sp>
    </p:spTree>
    <p:extLst>
      <p:ext uri="{BB962C8B-B14F-4D97-AF65-F5344CB8AC3E}">
        <p14:creationId xmlns:p14="http://schemas.microsoft.com/office/powerpoint/2010/main" val="2774095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8BB3-2AC7-2BC6-88BB-8058A13CB344}"/>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44B08F23-CA5E-D793-2941-7A7A400C0132}"/>
              </a:ext>
            </a:extLst>
          </p:cNvPr>
          <p:cNvSpPr>
            <a:spLocks noGrp="1"/>
          </p:cNvSpPr>
          <p:nvPr>
            <p:ph idx="1"/>
          </p:nvPr>
        </p:nvSpPr>
        <p:spPr>
          <a:xfrm>
            <a:off x="838200" y="1343845"/>
            <a:ext cx="10515600" cy="4351338"/>
          </a:xfrm>
        </p:spPr>
        <p:txBody>
          <a:bodyPr>
            <a:normAutofit/>
          </a:bodyPr>
          <a:lstStyle/>
          <a:p>
            <a:r>
              <a:rPr lang="en-US" dirty="0"/>
              <a:t>Metacharacter: The pattern can be a special character that has a specific meaning, here are some of them:</a:t>
            </a:r>
          </a:p>
          <a:p>
            <a:pPr marL="0" indent="0">
              <a:buNone/>
            </a:pPr>
            <a:endParaRPr lang="en-US" dirty="0"/>
          </a:p>
        </p:txBody>
      </p:sp>
      <p:graphicFrame>
        <p:nvGraphicFramePr>
          <p:cNvPr id="5" name="Table 4">
            <a:extLst>
              <a:ext uri="{FF2B5EF4-FFF2-40B4-BE49-F238E27FC236}">
                <a16:creationId xmlns:a16="http://schemas.microsoft.com/office/drawing/2014/main" id="{BFB500F4-1CDE-E986-793B-951F5A099650}"/>
              </a:ext>
            </a:extLst>
          </p:cNvPr>
          <p:cNvGraphicFramePr>
            <a:graphicFrameLocks noGrp="1"/>
          </p:cNvGraphicFramePr>
          <p:nvPr>
            <p:extLst>
              <p:ext uri="{D42A27DB-BD31-4B8C-83A1-F6EECF244321}">
                <p14:modId xmlns:p14="http://schemas.microsoft.com/office/powerpoint/2010/main" val="3410152297"/>
              </p:ext>
            </p:extLst>
          </p:nvPr>
        </p:nvGraphicFramePr>
        <p:xfrm>
          <a:off x="677334" y="2178444"/>
          <a:ext cx="8475406" cy="4409306"/>
        </p:xfrm>
        <a:graphic>
          <a:graphicData uri="http://schemas.openxmlformats.org/drawingml/2006/table">
            <a:tbl>
              <a:tblPr/>
              <a:tblGrid>
                <a:gridCol w="648929">
                  <a:extLst>
                    <a:ext uri="{9D8B030D-6E8A-4147-A177-3AD203B41FA5}">
                      <a16:colId xmlns:a16="http://schemas.microsoft.com/office/drawing/2014/main" val="170435726"/>
                    </a:ext>
                  </a:extLst>
                </a:gridCol>
                <a:gridCol w="6772146">
                  <a:extLst>
                    <a:ext uri="{9D8B030D-6E8A-4147-A177-3AD203B41FA5}">
                      <a16:colId xmlns:a16="http://schemas.microsoft.com/office/drawing/2014/main" val="1557154609"/>
                    </a:ext>
                  </a:extLst>
                </a:gridCol>
                <a:gridCol w="1054331">
                  <a:extLst>
                    <a:ext uri="{9D8B030D-6E8A-4147-A177-3AD203B41FA5}">
                      <a16:colId xmlns:a16="http://schemas.microsoft.com/office/drawing/2014/main" val="233031782"/>
                    </a:ext>
                  </a:extLst>
                </a:gridCol>
              </a:tblGrid>
              <a:tr h="257124">
                <a:tc>
                  <a:txBody>
                    <a:bodyPr/>
                    <a:lstStyle/>
                    <a:p>
                      <a:pPr algn="l" fontAlgn="t"/>
                      <a:r>
                        <a:rPr lang="en-US" sz="1800" b="1" dirty="0">
                          <a:effectLst/>
                        </a:rPr>
                        <a:t>Char</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b="1" dirty="0">
                          <a:effectLst/>
                        </a:rPr>
                        <a:t>Meaning</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b="1" dirty="0">
                          <a:effectLst/>
                        </a:rPr>
                        <a:t>Example</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328456642"/>
                  </a:ext>
                </a:extLst>
              </a:tr>
              <a:tr h="257124">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dirty="0">
                          <a:effectLst/>
                        </a:rPr>
                        <a:t>A set of characters</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dirty="0">
                          <a:effectLst/>
                        </a:rPr>
                        <a:t>"[a-m]"</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258308145"/>
                  </a:ext>
                </a:extLst>
              </a:tr>
              <a:tr h="370603">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Signals a special sequence (can also be used to escape special characters)</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"\d"</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54065973"/>
                  </a:ext>
                </a:extLst>
              </a:tr>
              <a:tr h="383458">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Any character (except newline character)</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"he..o"</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73828061"/>
                  </a:ext>
                </a:extLst>
              </a:tr>
              <a:tr h="257124">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Starts with</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"^hello"</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82931944"/>
                  </a:ext>
                </a:extLst>
              </a:tr>
              <a:tr h="257124">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dirty="0">
                          <a:effectLst/>
                        </a:rPr>
                        <a:t>Ends with</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"planet$"</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170437444"/>
                  </a:ext>
                </a:extLst>
              </a:tr>
              <a:tr h="435134">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Zero or more occurrences</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"he.*o"</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82781432"/>
                  </a:ext>
                </a:extLst>
              </a:tr>
              <a:tr h="435134">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One or more occurrences</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"he.+o"</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4229077489"/>
                  </a:ext>
                </a:extLst>
              </a:tr>
              <a:tr h="435134">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Zero or one occurrences</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"he.?o"</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31413881"/>
                  </a:ext>
                </a:extLst>
              </a:tr>
              <a:tr h="613143">
                <a:tc>
                  <a:txBody>
                    <a:bodyPr/>
                    <a:lstStyle/>
                    <a:p>
                      <a:pPr algn="l" fontAlgn="t"/>
                      <a:r>
                        <a:rPr lang="en-US" sz="1400" b="1" dirty="0">
                          <a:effectLst/>
                        </a:rPr>
                        <a:t>{}</a:t>
                      </a:r>
                      <a:br>
                        <a:rPr lang="en-US" sz="1400" b="1" dirty="0">
                          <a:effectLst/>
                        </a:rPr>
                      </a:br>
                      <a:r>
                        <a:rPr lang="en-US" sz="1400" b="1" dirty="0">
                          <a:effectLst/>
                        </a:rPr>
                        <a:t>{1,3}</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Exactly the specified number of occurrences</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"he.{2}o"</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402178503"/>
                  </a:ext>
                </a:extLst>
              </a:tr>
              <a:tr h="257124">
                <a:tc>
                  <a:txBody>
                    <a:bodyPr/>
                    <a:lstStyle/>
                    <a:p>
                      <a:pPr algn="l" fontAlgn="t"/>
                      <a:r>
                        <a:rPr lang="en-US" sz="1400" b="1">
                          <a:effectLst/>
                        </a:rPr>
                        <a:t>|</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effectLst/>
                        </a:rPr>
                        <a:t>Either or</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effectLst/>
                        </a:rPr>
                        <a:t>"</a:t>
                      </a:r>
                      <a:r>
                        <a:rPr lang="en-US" sz="1400" b="1" dirty="0" err="1">
                          <a:effectLst/>
                        </a:rPr>
                        <a:t>falls|stays</a:t>
                      </a:r>
                      <a:r>
                        <a:rPr lang="en-US" sz="1400" b="1" dirty="0">
                          <a:effectLst/>
                        </a:rPr>
                        <a:t>"</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67381425"/>
                  </a:ext>
                </a:extLst>
              </a:tr>
            </a:tbl>
          </a:graphicData>
        </a:graphic>
      </p:graphicFrame>
    </p:spTree>
    <p:extLst>
      <p:ext uri="{BB962C8B-B14F-4D97-AF65-F5344CB8AC3E}">
        <p14:creationId xmlns:p14="http://schemas.microsoft.com/office/powerpoint/2010/main" val="208186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C708-F6F0-D46D-F82E-816EE276700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67B0F5F-76B6-0970-6FD5-9076C7991FCF}"/>
              </a:ext>
            </a:extLst>
          </p:cNvPr>
          <p:cNvSpPr>
            <a:spLocks noGrp="1"/>
          </p:cNvSpPr>
          <p:nvPr>
            <p:ph idx="1"/>
          </p:nvPr>
        </p:nvSpPr>
        <p:spPr/>
        <p:txBody>
          <a:bodyPr>
            <a:normAutofit/>
          </a:bodyPr>
          <a:lstStyle/>
          <a:p>
            <a:r>
              <a:rPr lang="en-US" dirty="0"/>
              <a:t>What is a String (revisit)</a:t>
            </a:r>
          </a:p>
          <a:p>
            <a:r>
              <a:rPr lang="en-US" dirty="0"/>
              <a:t>Defining a String in python</a:t>
            </a:r>
          </a:p>
          <a:p>
            <a:r>
              <a:rPr lang="en-US" dirty="0"/>
              <a:t>Reading a String from a file</a:t>
            </a:r>
          </a:p>
          <a:p>
            <a:r>
              <a:rPr lang="en-US" dirty="0"/>
              <a:t>Regular expression in python</a:t>
            </a:r>
          </a:p>
        </p:txBody>
      </p:sp>
    </p:spTree>
    <p:extLst>
      <p:ext uri="{BB962C8B-B14F-4D97-AF65-F5344CB8AC3E}">
        <p14:creationId xmlns:p14="http://schemas.microsoft.com/office/powerpoint/2010/main" val="3451772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50E3C-8D72-F14E-3E5D-43D2446C6975}"/>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id="{CCC3CE2D-7052-1D53-449E-8C9B4356BBFC}"/>
              </a:ext>
            </a:extLst>
          </p:cNvPr>
          <p:cNvSpPr>
            <a:spLocks noGrp="1"/>
          </p:cNvSpPr>
          <p:nvPr>
            <p:ph idx="1"/>
          </p:nvPr>
        </p:nvSpPr>
        <p:spPr>
          <a:xfrm>
            <a:off x="838200" y="1422503"/>
            <a:ext cx="10515600" cy="4351338"/>
          </a:xfrm>
        </p:spPr>
        <p:txBody>
          <a:bodyPr/>
          <a:lstStyle/>
          <a:p>
            <a:pPr algn="l"/>
            <a:r>
              <a:rPr lang="en-US" b="0" i="0" dirty="0">
                <a:solidFill>
                  <a:srgbClr val="000000"/>
                </a:solidFill>
                <a:effectLst/>
                <a:latin typeface="Segoe UI" panose="020B0502040204020203" pitchFamily="34" charset="0"/>
              </a:rPr>
              <a:t>Special Sequences</a:t>
            </a:r>
          </a:p>
          <a:p>
            <a:pPr marL="0" indent="0">
              <a:buNone/>
            </a:pPr>
            <a:endParaRPr lang="en-US" dirty="0"/>
          </a:p>
        </p:txBody>
      </p:sp>
      <p:graphicFrame>
        <p:nvGraphicFramePr>
          <p:cNvPr id="4" name="Table 3">
            <a:extLst>
              <a:ext uri="{FF2B5EF4-FFF2-40B4-BE49-F238E27FC236}">
                <a16:creationId xmlns:a16="http://schemas.microsoft.com/office/drawing/2014/main" id="{99AAD8C6-6E0E-806C-0A92-947E3227EAE2}"/>
              </a:ext>
            </a:extLst>
          </p:cNvPr>
          <p:cNvGraphicFramePr>
            <a:graphicFrameLocks noGrp="1"/>
          </p:cNvGraphicFramePr>
          <p:nvPr>
            <p:extLst>
              <p:ext uri="{D42A27DB-BD31-4B8C-83A1-F6EECF244321}">
                <p14:modId xmlns:p14="http://schemas.microsoft.com/office/powerpoint/2010/main" val="3151002836"/>
              </p:ext>
            </p:extLst>
          </p:nvPr>
        </p:nvGraphicFramePr>
        <p:xfrm>
          <a:off x="383457" y="2174067"/>
          <a:ext cx="10645879" cy="4372723"/>
        </p:xfrm>
        <a:graphic>
          <a:graphicData uri="http://schemas.openxmlformats.org/drawingml/2006/table">
            <a:tbl>
              <a:tblPr/>
              <a:tblGrid>
                <a:gridCol w="756399">
                  <a:extLst>
                    <a:ext uri="{9D8B030D-6E8A-4147-A177-3AD203B41FA5}">
                      <a16:colId xmlns:a16="http://schemas.microsoft.com/office/drawing/2014/main" val="689629608"/>
                    </a:ext>
                  </a:extLst>
                </a:gridCol>
                <a:gridCol w="8211148">
                  <a:extLst>
                    <a:ext uri="{9D8B030D-6E8A-4147-A177-3AD203B41FA5}">
                      <a16:colId xmlns:a16="http://schemas.microsoft.com/office/drawing/2014/main" val="2911245890"/>
                    </a:ext>
                  </a:extLst>
                </a:gridCol>
                <a:gridCol w="1678332">
                  <a:extLst>
                    <a:ext uri="{9D8B030D-6E8A-4147-A177-3AD203B41FA5}">
                      <a16:colId xmlns:a16="http://schemas.microsoft.com/office/drawing/2014/main" val="2152876715"/>
                    </a:ext>
                  </a:extLst>
                </a:gridCol>
              </a:tblGrid>
              <a:tr h="356282">
                <a:tc>
                  <a:txBody>
                    <a:bodyPr/>
                    <a:lstStyle/>
                    <a:p>
                      <a:pPr algn="l" fontAlgn="t"/>
                      <a:r>
                        <a:rPr lang="en-US" sz="1800" b="1" dirty="0">
                          <a:effectLst/>
                        </a:rPr>
                        <a:t>Char</a:t>
                      </a:r>
                    </a:p>
                  </a:txBody>
                  <a:tcPr marL="79115"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b="1" dirty="0">
                          <a:effectLst/>
                        </a:rPr>
                        <a:t>Meaning</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800" b="1" dirty="0">
                          <a:effectLst/>
                        </a:rPr>
                        <a:t>Example</a:t>
                      </a:r>
                    </a:p>
                  </a:txBody>
                  <a:tcPr marL="39558" marR="39558" marT="39558" marB="3955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689522954"/>
                  </a:ext>
                </a:extLst>
              </a:tr>
              <a:tr h="356282">
                <a:tc>
                  <a:txBody>
                    <a:bodyPr/>
                    <a:lstStyle/>
                    <a:p>
                      <a:pPr algn="l" fontAlgn="t"/>
                      <a:r>
                        <a:rPr lang="en-US" sz="1400" b="1">
                          <a:effectLst/>
                        </a:rPr>
                        <a:t>\A</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dirty="0">
                          <a:effectLst/>
                        </a:rPr>
                        <a:t>Returns a match if the specified characters are at the beginning of the string</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dirty="0">
                          <a:effectLst/>
                        </a:rPr>
                        <a:t>"\</a:t>
                      </a:r>
                      <a:r>
                        <a:rPr lang="en-US" sz="1400" b="1" dirty="0" err="1">
                          <a:effectLst/>
                        </a:rPr>
                        <a:t>AThe</a:t>
                      </a:r>
                      <a:r>
                        <a:rPr lang="en-US" sz="1400" b="1" dirty="0">
                          <a:effectLst/>
                        </a:rPr>
                        <a:t>"</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47368836"/>
                  </a:ext>
                </a:extLst>
              </a:tr>
              <a:tr h="427576">
                <a:tc>
                  <a:txBody>
                    <a:bodyPr/>
                    <a:lstStyle/>
                    <a:p>
                      <a:pPr algn="l" fontAlgn="t"/>
                      <a:r>
                        <a:rPr lang="en-US" sz="1400" b="1">
                          <a:effectLst/>
                        </a:rPr>
                        <a:t>\b</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Returns a match where the specified characters are at the beginning or at the end of a word</a:t>
                      </a:r>
                      <a:br>
                        <a:rPr lang="en-US" sz="1400" b="1" dirty="0">
                          <a:effectLst/>
                        </a:rPr>
                      </a:br>
                      <a:endParaRPr lang="en-US" sz="1400" b="1" dirty="0">
                        <a:effectLst/>
                      </a:endParaRP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pt-BR" sz="1400" b="1" dirty="0">
                          <a:effectLst/>
                        </a:rPr>
                        <a:t>"\bain"</a:t>
                      </a:r>
                      <a:br>
                        <a:rPr lang="pt-BR" sz="1400" b="1" dirty="0">
                          <a:effectLst/>
                        </a:rPr>
                      </a:br>
                      <a:r>
                        <a:rPr lang="pt-BR" sz="1400" b="1" dirty="0">
                          <a:effectLst/>
                        </a:rPr>
                        <a:t>"ain\b"</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4826770"/>
                  </a:ext>
                </a:extLst>
              </a:tr>
              <a:tr h="626822">
                <a:tc>
                  <a:txBody>
                    <a:bodyPr/>
                    <a:lstStyle/>
                    <a:p>
                      <a:pPr algn="l" fontAlgn="t"/>
                      <a:r>
                        <a:rPr lang="en-US" sz="1400" b="1">
                          <a:effectLst/>
                        </a:rPr>
                        <a:t>\B</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dirty="0">
                          <a:effectLst/>
                        </a:rPr>
                        <a:t>Returns a match where the specified characters are present, but NOT at the beginning (or at the end) of a word</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pt-BR" sz="1400" b="1" dirty="0">
                          <a:effectLst/>
                        </a:rPr>
                        <a:t>"\Bain"</a:t>
                      </a:r>
                      <a:br>
                        <a:rPr lang="pt-BR" sz="1400" b="1" dirty="0">
                          <a:effectLst/>
                        </a:rPr>
                      </a:br>
                      <a:r>
                        <a:rPr lang="pt-BR" sz="1400" b="1" dirty="0">
                          <a:effectLst/>
                        </a:rPr>
                        <a:t>"ain\B"</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93632042"/>
                  </a:ext>
                </a:extLst>
              </a:tr>
              <a:tr h="235667">
                <a:tc>
                  <a:txBody>
                    <a:bodyPr/>
                    <a:lstStyle/>
                    <a:p>
                      <a:pPr algn="l" fontAlgn="t"/>
                      <a:r>
                        <a:rPr lang="en-US" sz="1400" b="1">
                          <a:effectLst/>
                        </a:rPr>
                        <a:t>\d</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Returns a match where the string contains digits (numbers from 0-9)</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"\d"</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127180297"/>
                  </a:ext>
                </a:extLst>
              </a:tr>
              <a:tr h="290842">
                <a:tc>
                  <a:txBody>
                    <a:bodyPr/>
                    <a:lstStyle/>
                    <a:p>
                      <a:pPr algn="l" fontAlgn="t"/>
                      <a:r>
                        <a:rPr lang="en-US" sz="1400" b="1">
                          <a:effectLst/>
                        </a:rPr>
                        <a:t>\D</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Returns a match where the string DOES NOT contain digits</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"\D"</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112864515"/>
                  </a:ext>
                </a:extLst>
              </a:tr>
              <a:tr h="290842">
                <a:tc>
                  <a:txBody>
                    <a:bodyPr/>
                    <a:lstStyle/>
                    <a:p>
                      <a:pPr algn="l" fontAlgn="t"/>
                      <a:r>
                        <a:rPr lang="en-US" sz="1400" b="1">
                          <a:effectLst/>
                        </a:rPr>
                        <a:t>\s</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dirty="0">
                          <a:effectLst/>
                        </a:rPr>
                        <a:t>Returns a match where the string contains a white space character</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"\s"</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6368890"/>
                  </a:ext>
                </a:extLst>
              </a:tr>
              <a:tr h="356282">
                <a:tc>
                  <a:txBody>
                    <a:bodyPr/>
                    <a:lstStyle/>
                    <a:p>
                      <a:pPr algn="l" fontAlgn="t"/>
                      <a:r>
                        <a:rPr lang="en-US" sz="1400" b="1">
                          <a:effectLst/>
                        </a:rPr>
                        <a:t>\S</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Returns a match where the string DOES NOT contain a white space character</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"\S"</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272376383"/>
                  </a:ext>
                </a:extLst>
              </a:tr>
              <a:tr h="618041">
                <a:tc>
                  <a:txBody>
                    <a:bodyPr/>
                    <a:lstStyle/>
                    <a:p>
                      <a:pPr algn="l" fontAlgn="t"/>
                      <a:r>
                        <a:rPr lang="en-US" sz="1400" b="1">
                          <a:effectLst/>
                        </a:rPr>
                        <a:t>\w</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Returns a match where the string contains any word characters (characters from a to Z, digits from 0-9, and the underscore _ character)</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400" b="1">
                          <a:effectLst/>
                        </a:rPr>
                        <a:t>"\w"</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47285706"/>
                  </a:ext>
                </a:extLst>
              </a:tr>
              <a:tr h="427576">
                <a:tc>
                  <a:txBody>
                    <a:bodyPr/>
                    <a:lstStyle/>
                    <a:p>
                      <a:pPr algn="l" fontAlgn="t"/>
                      <a:r>
                        <a:rPr lang="en-US" sz="1400" b="1">
                          <a:effectLst/>
                        </a:rPr>
                        <a:t>\W</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Returns a match where the string DOES NOT contain any word characters</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1400" b="1">
                          <a:effectLst/>
                        </a:rPr>
                        <a:t>"\W"</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764064715"/>
                  </a:ext>
                </a:extLst>
              </a:tr>
              <a:tr h="356282">
                <a:tc>
                  <a:txBody>
                    <a:bodyPr/>
                    <a:lstStyle/>
                    <a:p>
                      <a:pPr algn="l" fontAlgn="t"/>
                      <a:r>
                        <a:rPr lang="en-US" sz="1400" b="1">
                          <a:effectLst/>
                        </a:rPr>
                        <a:t>\Z</a:t>
                      </a:r>
                    </a:p>
                  </a:txBody>
                  <a:tcPr marL="26695"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Returns a match if the specified characters are at the end of the string</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effectLst/>
                        </a:rPr>
                        <a:t>"Spain\Z"</a:t>
                      </a:r>
                    </a:p>
                  </a:txBody>
                  <a:tcPr marL="13348" marR="13348" marT="13348" marB="13348">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54083646"/>
                  </a:ext>
                </a:extLst>
              </a:tr>
            </a:tbl>
          </a:graphicData>
        </a:graphic>
      </p:graphicFrame>
    </p:spTree>
    <p:extLst>
      <p:ext uri="{BB962C8B-B14F-4D97-AF65-F5344CB8AC3E}">
        <p14:creationId xmlns:p14="http://schemas.microsoft.com/office/powerpoint/2010/main" val="374878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EFD17-7985-E76D-FF25-0FDD8D84C2C0}"/>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id="{6CA264EA-AE57-C913-4E05-5FED9E64DD0B}"/>
              </a:ext>
            </a:extLst>
          </p:cNvPr>
          <p:cNvSpPr>
            <a:spLocks noGrp="1"/>
          </p:cNvSpPr>
          <p:nvPr>
            <p:ph idx="1"/>
          </p:nvPr>
        </p:nvSpPr>
        <p:spPr>
          <a:xfrm>
            <a:off x="838200" y="1363509"/>
            <a:ext cx="10515600" cy="4351338"/>
          </a:xfrm>
        </p:spPr>
        <p:txBody>
          <a:bodyPr/>
          <a:lstStyle/>
          <a:p>
            <a:r>
              <a:rPr lang="en-US" b="0" i="0" dirty="0">
                <a:solidFill>
                  <a:srgbClr val="000000"/>
                </a:solidFill>
                <a:effectLst/>
                <a:latin typeface="Segoe UI" panose="020B0502040204020203" pitchFamily="34" charset="0"/>
              </a:rPr>
              <a:t>Sets</a:t>
            </a:r>
          </a:p>
          <a:p>
            <a:endParaRPr lang="en-US" dirty="0"/>
          </a:p>
        </p:txBody>
      </p:sp>
      <p:graphicFrame>
        <p:nvGraphicFramePr>
          <p:cNvPr id="4" name="Table 3">
            <a:extLst>
              <a:ext uri="{FF2B5EF4-FFF2-40B4-BE49-F238E27FC236}">
                <a16:creationId xmlns:a16="http://schemas.microsoft.com/office/drawing/2014/main" id="{9289C3FD-CC66-54FD-0CEC-F6B4289883EA}"/>
              </a:ext>
            </a:extLst>
          </p:cNvPr>
          <p:cNvGraphicFramePr>
            <a:graphicFrameLocks noGrp="1"/>
          </p:cNvGraphicFramePr>
          <p:nvPr>
            <p:extLst>
              <p:ext uri="{D42A27DB-BD31-4B8C-83A1-F6EECF244321}">
                <p14:modId xmlns:p14="http://schemas.microsoft.com/office/powerpoint/2010/main" val="3428432961"/>
              </p:ext>
            </p:extLst>
          </p:nvPr>
        </p:nvGraphicFramePr>
        <p:xfrm>
          <a:off x="838200" y="2314192"/>
          <a:ext cx="10515600" cy="3826493"/>
        </p:xfrm>
        <a:graphic>
          <a:graphicData uri="http://schemas.openxmlformats.org/drawingml/2006/table">
            <a:tbl>
              <a:tblPr/>
              <a:tblGrid>
                <a:gridCol w="2294490">
                  <a:extLst>
                    <a:ext uri="{9D8B030D-6E8A-4147-A177-3AD203B41FA5}">
                      <a16:colId xmlns:a16="http://schemas.microsoft.com/office/drawing/2014/main" val="2889632141"/>
                    </a:ext>
                  </a:extLst>
                </a:gridCol>
                <a:gridCol w="8221110">
                  <a:extLst>
                    <a:ext uri="{9D8B030D-6E8A-4147-A177-3AD203B41FA5}">
                      <a16:colId xmlns:a16="http://schemas.microsoft.com/office/drawing/2014/main" val="1626193619"/>
                    </a:ext>
                  </a:extLst>
                </a:gridCol>
              </a:tblGrid>
              <a:tr h="537198">
                <a:tc>
                  <a:txBody>
                    <a:bodyPr/>
                    <a:lstStyle/>
                    <a:p>
                      <a:pPr algn="l" fontAlgn="t"/>
                      <a:r>
                        <a:rPr lang="en-US" sz="1800" b="1" dirty="0">
                          <a:effectLst/>
                        </a:rPr>
                        <a:t>Set</a:t>
                      </a:r>
                    </a:p>
                  </a:txBody>
                  <a:tcPr marL="72826" marR="36413" marT="36413" marB="36413">
                    <a:lnL>
                      <a:noFill/>
                    </a:lnL>
                    <a:lnR>
                      <a:noFill/>
                    </a:lnR>
                    <a:lnT>
                      <a:noFill/>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800" b="1" dirty="0">
                          <a:effectLst/>
                        </a:rPr>
                        <a:t>Meaning</a:t>
                      </a:r>
                    </a:p>
                  </a:txBody>
                  <a:tcPr marL="36413" marR="36413" marT="36413" marB="36413">
                    <a:lnL>
                      <a:noFill/>
                    </a:lnL>
                    <a:lnR>
                      <a:noFill/>
                    </a:lnR>
                    <a:lnT>
                      <a:noFill/>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3960622781"/>
                  </a:ext>
                </a:extLst>
              </a:tr>
              <a:tr h="383423">
                <a:tc>
                  <a:txBody>
                    <a:bodyPr/>
                    <a:lstStyle/>
                    <a:p>
                      <a:pPr algn="l" fontAlgn="t"/>
                      <a:r>
                        <a:rPr lang="en-US" sz="1400" b="1" dirty="0">
                          <a:effectLst/>
                        </a:rPr>
                        <a:t>[</a:t>
                      </a:r>
                      <a:r>
                        <a:rPr lang="en-US" sz="1400" b="1" dirty="0" err="1">
                          <a:effectLst/>
                        </a:rPr>
                        <a:t>arn</a:t>
                      </a:r>
                      <a:r>
                        <a:rPr lang="en-US" sz="1400" b="1" dirty="0">
                          <a:effectLst/>
                        </a:rPr>
                        <a:t>]</a:t>
                      </a:r>
                    </a:p>
                  </a:txBody>
                  <a:tcPr marL="72826"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b="1" dirty="0">
                          <a:effectLst/>
                        </a:rPr>
                        <a:t>Returns a match where one of the specified characters (a, r, or n) is present</a:t>
                      </a:r>
                    </a:p>
                  </a:txBody>
                  <a:tcPr marL="36413"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904421159"/>
                  </a:ext>
                </a:extLst>
              </a:tr>
              <a:tr h="260878">
                <a:tc>
                  <a:txBody>
                    <a:bodyPr/>
                    <a:lstStyle/>
                    <a:p>
                      <a:pPr algn="l" fontAlgn="t"/>
                      <a:r>
                        <a:rPr lang="en-US" sz="1400" b="1" dirty="0">
                          <a:effectLst/>
                        </a:rPr>
                        <a:t>[a-n]</a:t>
                      </a:r>
                    </a:p>
                  </a:txBody>
                  <a:tcPr marL="72826"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Returns a match for any lower case character, alphabetically between a and n</a:t>
                      </a:r>
                    </a:p>
                  </a:txBody>
                  <a:tcPr marL="36413"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52209963"/>
                  </a:ext>
                </a:extLst>
              </a:tr>
              <a:tr h="380782">
                <a:tc>
                  <a:txBody>
                    <a:bodyPr/>
                    <a:lstStyle/>
                    <a:p>
                      <a:pPr algn="l" fontAlgn="t"/>
                      <a:r>
                        <a:rPr lang="en-US" sz="1400" b="1">
                          <a:effectLst/>
                        </a:rPr>
                        <a:t>[^arn]</a:t>
                      </a:r>
                    </a:p>
                  </a:txBody>
                  <a:tcPr marL="72826"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b="1">
                          <a:effectLst/>
                        </a:rPr>
                        <a:t>Returns a match for any character EXCEPT a, r, and n</a:t>
                      </a:r>
                    </a:p>
                  </a:txBody>
                  <a:tcPr marL="36413"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106050890"/>
                  </a:ext>
                </a:extLst>
              </a:tr>
              <a:tr h="385508">
                <a:tc>
                  <a:txBody>
                    <a:bodyPr/>
                    <a:lstStyle/>
                    <a:p>
                      <a:pPr algn="l" fontAlgn="t"/>
                      <a:r>
                        <a:rPr lang="en-US" sz="1400" b="1">
                          <a:effectLst/>
                        </a:rPr>
                        <a:t>[0123]</a:t>
                      </a:r>
                    </a:p>
                  </a:txBody>
                  <a:tcPr marL="72826"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Returns a match where any of the specified digits (0, 1, 2, or 3) are present</a:t>
                      </a:r>
                    </a:p>
                  </a:txBody>
                  <a:tcPr marL="36413"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95932632"/>
                  </a:ext>
                </a:extLst>
              </a:tr>
              <a:tr h="380782">
                <a:tc>
                  <a:txBody>
                    <a:bodyPr/>
                    <a:lstStyle/>
                    <a:p>
                      <a:pPr algn="l" fontAlgn="t"/>
                      <a:r>
                        <a:rPr lang="en-US" sz="1400" b="1">
                          <a:effectLst/>
                        </a:rPr>
                        <a:t>[0-9]</a:t>
                      </a:r>
                    </a:p>
                  </a:txBody>
                  <a:tcPr marL="72826"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b="1">
                          <a:effectLst/>
                        </a:rPr>
                        <a:t>Returns a match for any digit between 0 and 9</a:t>
                      </a:r>
                    </a:p>
                  </a:txBody>
                  <a:tcPr marL="36413"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2436818805"/>
                  </a:ext>
                </a:extLst>
              </a:tr>
              <a:tr h="380782">
                <a:tc>
                  <a:txBody>
                    <a:bodyPr/>
                    <a:lstStyle/>
                    <a:p>
                      <a:pPr algn="l" fontAlgn="t"/>
                      <a:r>
                        <a:rPr lang="en-US" sz="1400" b="1" dirty="0">
                          <a:effectLst/>
                        </a:rPr>
                        <a:t>[0-5][0-9]</a:t>
                      </a:r>
                    </a:p>
                  </a:txBody>
                  <a:tcPr marL="72826"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a:effectLst/>
                        </a:rPr>
                        <a:t>Returns a match for any two-digit numbers from 00 and 59</a:t>
                      </a:r>
                    </a:p>
                  </a:txBody>
                  <a:tcPr marL="36413"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88554077"/>
                  </a:ext>
                </a:extLst>
              </a:tr>
              <a:tr h="398218">
                <a:tc>
                  <a:txBody>
                    <a:bodyPr/>
                    <a:lstStyle/>
                    <a:p>
                      <a:pPr algn="l" fontAlgn="t"/>
                      <a:r>
                        <a:rPr lang="en-US" sz="1400" b="1" dirty="0">
                          <a:effectLst/>
                        </a:rPr>
                        <a:t>[a-</a:t>
                      </a:r>
                      <a:r>
                        <a:rPr lang="en-US" sz="1400" b="1" dirty="0" err="1">
                          <a:effectLst/>
                        </a:rPr>
                        <a:t>zA</a:t>
                      </a:r>
                      <a:r>
                        <a:rPr lang="en-US" sz="1400" b="1" dirty="0">
                          <a:effectLst/>
                        </a:rPr>
                        <a:t>-Z]</a:t>
                      </a:r>
                    </a:p>
                  </a:txBody>
                  <a:tcPr marL="72826"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1400" b="1" dirty="0">
                          <a:effectLst/>
                        </a:rPr>
                        <a:t>Returns a match for any character alphabetically between a and z, lower case OR upper case</a:t>
                      </a:r>
                    </a:p>
                  </a:txBody>
                  <a:tcPr marL="36413"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012600081"/>
                  </a:ext>
                </a:extLst>
              </a:tr>
              <a:tr h="693614">
                <a:tc>
                  <a:txBody>
                    <a:bodyPr/>
                    <a:lstStyle/>
                    <a:p>
                      <a:pPr algn="l" fontAlgn="t"/>
                      <a:r>
                        <a:rPr lang="en-US" sz="1400" b="1">
                          <a:effectLst/>
                        </a:rPr>
                        <a:t>[+]</a:t>
                      </a:r>
                    </a:p>
                  </a:txBody>
                  <a:tcPr marL="72826"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400" b="1" dirty="0">
                          <a:effectLst/>
                        </a:rPr>
                        <a:t>In sets, +, *, ., |, (), $,{} has no special meaning, so [+] means: return a match for any + character in the string</a:t>
                      </a:r>
                    </a:p>
                  </a:txBody>
                  <a:tcPr marL="36413" marR="36413" marT="36413" marB="36413">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648176121"/>
                  </a:ext>
                </a:extLst>
              </a:tr>
            </a:tbl>
          </a:graphicData>
        </a:graphic>
      </p:graphicFrame>
    </p:spTree>
    <p:extLst>
      <p:ext uri="{BB962C8B-B14F-4D97-AF65-F5344CB8AC3E}">
        <p14:creationId xmlns:p14="http://schemas.microsoft.com/office/powerpoint/2010/main" val="2714424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0576-A7FD-094E-0A93-8EFE38BE216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E0726B89-B411-9845-EA84-50B9930D0EE4}"/>
              </a:ext>
            </a:extLst>
          </p:cNvPr>
          <p:cNvSpPr>
            <a:spLocks noGrp="1"/>
          </p:cNvSpPr>
          <p:nvPr>
            <p:ph idx="1"/>
          </p:nvPr>
        </p:nvSpPr>
        <p:spPr/>
        <p:txBody>
          <a:bodyPr>
            <a:normAutofit/>
          </a:bodyPr>
          <a:lstStyle/>
          <a:p>
            <a:r>
              <a:rPr lang="en-US" dirty="0"/>
              <a:t>Now, how to use these symbols and notations to search for patterns?</a:t>
            </a:r>
          </a:p>
          <a:p>
            <a:r>
              <a:rPr lang="en-US" dirty="0"/>
              <a:t>This can be illustrated by examples: Assume you have the following text and pattern</a:t>
            </a:r>
          </a:p>
          <a:p>
            <a:endParaRPr lang="en-US" dirty="0"/>
          </a:p>
          <a:p>
            <a:endParaRPr lang="en-US" dirty="0"/>
          </a:p>
          <a:p>
            <a:endParaRPr lang="en-US" dirty="0"/>
          </a:p>
          <a:p>
            <a:r>
              <a:rPr lang="en-US" dirty="0"/>
              <a:t>What would match this pattern?</a:t>
            </a:r>
          </a:p>
          <a:p>
            <a:pPr lvl="1"/>
            <a:r>
              <a:rPr lang="en-US" dirty="0"/>
              <a:t>\w means any word character, it does not include non-word characters, like spaces</a:t>
            </a:r>
          </a:p>
          <a:p>
            <a:pPr lvl="1"/>
            <a:r>
              <a:rPr lang="en-US" dirty="0"/>
              <a:t>+ means at least 1 character and no upper limit</a:t>
            </a:r>
          </a:p>
          <a:p>
            <a:pPr lvl="1"/>
            <a:r>
              <a:rPr lang="en-US" dirty="0"/>
              <a:t>Then we should find any s followed by any other </a:t>
            </a:r>
            <a:r>
              <a:rPr lang="en-US" b="1" dirty="0"/>
              <a:t>word characters</a:t>
            </a:r>
          </a:p>
        </p:txBody>
      </p:sp>
      <p:sp>
        <p:nvSpPr>
          <p:cNvPr id="5" name="TextBox 4">
            <a:extLst>
              <a:ext uri="{FF2B5EF4-FFF2-40B4-BE49-F238E27FC236}">
                <a16:creationId xmlns:a16="http://schemas.microsoft.com/office/drawing/2014/main" id="{538E05E5-D92D-5107-E303-87DB48C0AC60}"/>
              </a:ext>
            </a:extLst>
          </p:cNvPr>
          <p:cNvSpPr txBox="1"/>
          <p:nvPr/>
        </p:nvSpPr>
        <p:spPr>
          <a:xfrm>
            <a:off x="2015613" y="3177645"/>
            <a:ext cx="8160774" cy="923330"/>
          </a:xfrm>
          <a:prstGeom prst="rect">
            <a:avLst/>
          </a:prstGeom>
          <a:noFill/>
        </p:spPr>
        <p:txBody>
          <a:bodyPr wrap="square">
            <a:spAutoFit/>
          </a:bodyPr>
          <a:lstStyle/>
          <a:p>
            <a:r>
              <a:rPr lang="en-US" b="0" dirty="0">
                <a:solidFill>
                  <a:srgbClr val="000000"/>
                </a:solidFill>
                <a:effectLst/>
                <a:latin typeface="Courier New" panose="02070309020205020404" pitchFamily="49" charset="0"/>
              </a:rPr>
              <a:t>text = </a:t>
            </a:r>
            <a:r>
              <a:rPr lang="en-US" b="0" dirty="0">
                <a:solidFill>
                  <a:srgbClr val="A31515"/>
                </a:solidFill>
                <a:effectLst/>
                <a:latin typeface="Courier New" panose="02070309020205020404" pitchFamily="49" charset="0"/>
              </a:rPr>
              <a:t>'My name is Ahmad and I am working as a professor at </a:t>
            </a:r>
            <a:r>
              <a:rPr lang="en-US" b="0" dirty="0" err="1">
                <a:solidFill>
                  <a:srgbClr val="A31515"/>
                </a:solidFill>
                <a:effectLst/>
                <a:latin typeface="Courier New" panose="02070309020205020404" pitchFamily="49" charset="0"/>
              </a:rPr>
              <a:t>Mutah</a:t>
            </a:r>
            <a:r>
              <a:rPr lang="en-US" b="0" dirty="0">
                <a:solidFill>
                  <a:srgbClr val="A31515"/>
                </a:solidFill>
                <a:effectLst/>
                <a:latin typeface="Courier New" panose="02070309020205020404" pitchFamily="49" charset="0"/>
              </a:rPr>
              <a:t> University, I am interested in ML and computer vision'</a:t>
            </a:r>
            <a:endParaRPr lang="en-US" b="0" dirty="0">
              <a:solidFill>
                <a:srgbClr val="000000"/>
              </a:solidFill>
              <a:effectLst/>
              <a:latin typeface="Courier New" panose="02070309020205020404" pitchFamily="49" charset="0"/>
            </a:endParaRPr>
          </a:p>
        </p:txBody>
      </p:sp>
      <p:sp>
        <p:nvSpPr>
          <p:cNvPr id="7" name="TextBox 6">
            <a:extLst>
              <a:ext uri="{FF2B5EF4-FFF2-40B4-BE49-F238E27FC236}">
                <a16:creationId xmlns:a16="http://schemas.microsoft.com/office/drawing/2014/main" id="{B1312FC4-9DED-B310-5251-BB6D2F54D7CA}"/>
              </a:ext>
            </a:extLst>
          </p:cNvPr>
          <p:cNvSpPr txBox="1"/>
          <p:nvPr/>
        </p:nvSpPr>
        <p:spPr>
          <a:xfrm>
            <a:off x="2015613" y="4051910"/>
            <a:ext cx="6096000" cy="369332"/>
          </a:xfrm>
          <a:prstGeom prst="rect">
            <a:avLst/>
          </a:prstGeom>
          <a:noFill/>
        </p:spPr>
        <p:txBody>
          <a:bodyPr wrap="square">
            <a:spAutoFit/>
          </a:bodyPr>
          <a:lstStyle/>
          <a:p>
            <a:r>
              <a:rPr lang="en-US" b="0" dirty="0">
                <a:solidFill>
                  <a:srgbClr val="000000"/>
                </a:solidFill>
                <a:effectLst/>
                <a:latin typeface="Courier New" panose="02070309020205020404" pitchFamily="49" charset="0"/>
              </a:rPr>
              <a:t>pattern = r</a:t>
            </a:r>
            <a:r>
              <a:rPr lang="en-US" b="0" dirty="0">
                <a:solidFill>
                  <a:srgbClr val="A31515"/>
                </a:solidFill>
                <a:effectLst/>
                <a:latin typeface="Courier New" panose="02070309020205020404" pitchFamily="49" charset="0"/>
              </a:rPr>
              <a:t>'s\w+'</a:t>
            </a:r>
            <a:endParaRPr lang="en-US" b="0" dirty="0">
              <a:solidFill>
                <a:srgbClr val="000000"/>
              </a:solidFill>
              <a:effectLst/>
              <a:latin typeface="Courier New" panose="02070309020205020404" pitchFamily="49" charset="0"/>
            </a:endParaRPr>
          </a:p>
        </p:txBody>
      </p:sp>
      <p:sp>
        <p:nvSpPr>
          <p:cNvPr id="9" name="TextBox 8">
            <a:extLst>
              <a:ext uri="{FF2B5EF4-FFF2-40B4-BE49-F238E27FC236}">
                <a16:creationId xmlns:a16="http://schemas.microsoft.com/office/drawing/2014/main" id="{04384047-3BF7-D5A7-FEE7-2375C4571317}"/>
              </a:ext>
            </a:extLst>
          </p:cNvPr>
          <p:cNvSpPr txBox="1"/>
          <p:nvPr/>
        </p:nvSpPr>
        <p:spPr>
          <a:xfrm>
            <a:off x="3500284" y="6176963"/>
            <a:ext cx="6096000" cy="369332"/>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a:t>
            </a:r>
            <a:r>
              <a:rPr lang="en-US" b="0" i="0" dirty="0" err="1">
                <a:solidFill>
                  <a:srgbClr val="212121"/>
                </a:solidFill>
                <a:effectLst/>
                <a:latin typeface="Courier New" panose="02070309020205020404" pitchFamily="49" charset="0"/>
              </a:rPr>
              <a:t>ssor</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sity</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sted</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sion</a:t>
            </a:r>
            <a:r>
              <a:rPr lang="en-US" b="0" i="0" dirty="0">
                <a:solidFill>
                  <a:srgbClr val="212121"/>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2485017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DAFE5-3B7B-BFAB-5353-2C8E2B126581}"/>
              </a:ext>
            </a:extLst>
          </p:cNvPr>
          <p:cNvSpPr>
            <a:spLocks noGrp="1"/>
          </p:cNvSpPr>
          <p:nvPr>
            <p:ph idx="1"/>
          </p:nvPr>
        </p:nvSpPr>
        <p:spPr>
          <a:xfrm>
            <a:off x="199103" y="1510992"/>
            <a:ext cx="10515600" cy="4351338"/>
          </a:xfrm>
        </p:spPr>
        <p:txBody>
          <a:bodyPr/>
          <a:lstStyle/>
          <a:p>
            <a:r>
              <a:rPr lang="en-US" dirty="0"/>
              <a:t>The above pattern means: any uppercase character followed by more than </a:t>
            </a:r>
            <a:br>
              <a:rPr lang="en-US" dirty="0"/>
            </a:br>
            <a:r>
              <a:rPr lang="en-US" dirty="0"/>
              <a:t>one word character</a:t>
            </a:r>
          </a:p>
          <a:p>
            <a:endParaRPr lang="en-US" dirty="0"/>
          </a:p>
          <a:p>
            <a:r>
              <a:rPr lang="en-US" dirty="0"/>
              <a:t>This following pattern means any sequence of word or non-word characters followed by a comma</a:t>
            </a:r>
          </a:p>
          <a:p>
            <a:endParaRPr lang="en-US" dirty="0"/>
          </a:p>
          <a:p>
            <a:r>
              <a:rPr lang="en-US" dirty="0"/>
              <a:t>Let us consider a more complex example of finding emails in a text</a:t>
            </a:r>
          </a:p>
          <a:p>
            <a:pPr lvl="1"/>
            <a:r>
              <a:rPr lang="en-US" dirty="0"/>
              <a:t>for simplicity we assume the email contains ._ and numbers </a:t>
            </a:r>
          </a:p>
        </p:txBody>
      </p:sp>
      <p:sp>
        <p:nvSpPr>
          <p:cNvPr id="6" name="TextBox 5">
            <a:extLst>
              <a:ext uri="{FF2B5EF4-FFF2-40B4-BE49-F238E27FC236}">
                <a16:creationId xmlns:a16="http://schemas.microsoft.com/office/drawing/2014/main" id="{656E6F1B-F30D-C7FD-8ADA-48BA7CAF0475}"/>
              </a:ext>
            </a:extLst>
          </p:cNvPr>
          <p:cNvSpPr txBox="1"/>
          <p:nvPr/>
        </p:nvSpPr>
        <p:spPr>
          <a:xfrm>
            <a:off x="914398" y="166752"/>
            <a:ext cx="7973962" cy="1200329"/>
          </a:xfrm>
          <a:prstGeom prst="rect">
            <a:avLst/>
          </a:prstGeom>
          <a:noFill/>
        </p:spPr>
        <p:txBody>
          <a:bodyPr wrap="square">
            <a:spAutoFit/>
          </a:bodyPr>
          <a:lstStyle/>
          <a:p>
            <a:r>
              <a:rPr lang="en-US" b="0" dirty="0">
                <a:solidFill>
                  <a:srgbClr val="000000"/>
                </a:solidFill>
                <a:effectLst/>
                <a:latin typeface="Courier New" panose="02070309020205020404" pitchFamily="49" charset="0"/>
              </a:rPr>
              <a:t>text = </a:t>
            </a:r>
            <a:r>
              <a:rPr lang="en-US" b="0" dirty="0">
                <a:solidFill>
                  <a:srgbClr val="A31515"/>
                </a:solidFill>
                <a:effectLst/>
                <a:latin typeface="Courier New" panose="02070309020205020404" pitchFamily="49" charset="0"/>
              </a:rPr>
              <a:t>'My name is Ahmad and I am working as a professor at </a:t>
            </a:r>
            <a:r>
              <a:rPr lang="en-US" b="0" dirty="0" err="1">
                <a:solidFill>
                  <a:srgbClr val="A31515"/>
                </a:solidFill>
                <a:effectLst/>
                <a:latin typeface="Courier New" panose="02070309020205020404" pitchFamily="49" charset="0"/>
              </a:rPr>
              <a:t>Mutah</a:t>
            </a:r>
            <a:r>
              <a:rPr lang="en-US" b="0" dirty="0">
                <a:solidFill>
                  <a:srgbClr val="A31515"/>
                </a:solidFill>
                <a:effectLst/>
                <a:latin typeface="Courier New" panose="02070309020205020404" pitchFamily="49" charset="0"/>
              </a:rPr>
              <a:t> University, I am interested in ML and computer vision'</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pattern = r</a:t>
            </a:r>
            <a:r>
              <a:rPr lang="en-US" b="0" dirty="0">
                <a:solidFill>
                  <a:srgbClr val="A31515"/>
                </a:solidFill>
                <a:effectLst/>
                <a:latin typeface="Courier New" panose="02070309020205020404" pitchFamily="49" charset="0"/>
              </a:rPr>
              <a:t>'[A-Z]\w+'</a:t>
            </a:r>
            <a:endParaRPr lang="en-US" b="0" dirty="0">
              <a:solidFill>
                <a:srgbClr val="000000"/>
              </a:solidFill>
              <a:effectLst/>
              <a:latin typeface="Courier New" panose="02070309020205020404" pitchFamily="49" charset="0"/>
            </a:endParaRPr>
          </a:p>
        </p:txBody>
      </p:sp>
      <p:sp>
        <p:nvSpPr>
          <p:cNvPr id="8" name="TextBox 7">
            <a:extLst>
              <a:ext uri="{FF2B5EF4-FFF2-40B4-BE49-F238E27FC236}">
                <a16:creationId xmlns:a16="http://schemas.microsoft.com/office/drawing/2014/main" id="{92C27C5D-E9A7-EE5A-4191-D37C5197A80B}"/>
              </a:ext>
            </a:extLst>
          </p:cNvPr>
          <p:cNvSpPr txBox="1"/>
          <p:nvPr/>
        </p:nvSpPr>
        <p:spPr>
          <a:xfrm>
            <a:off x="2320414" y="3160268"/>
            <a:ext cx="6096000" cy="369332"/>
          </a:xfrm>
          <a:prstGeom prst="rect">
            <a:avLst/>
          </a:prstGeom>
          <a:noFill/>
        </p:spPr>
        <p:txBody>
          <a:bodyPr wrap="square">
            <a:spAutoFit/>
          </a:bodyPr>
          <a:lstStyle/>
          <a:p>
            <a:r>
              <a:rPr lang="en-US" b="0" dirty="0">
                <a:solidFill>
                  <a:srgbClr val="000000"/>
                </a:solidFill>
                <a:effectLst/>
                <a:latin typeface="Courier New" panose="02070309020205020404" pitchFamily="49" charset="0"/>
              </a:rPr>
              <a:t>pattern = r</a:t>
            </a:r>
            <a:r>
              <a:rPr lang="en-US" b="0" dirty="0">
                <a:solidFill>
                  <a:srgbClr val="A31515"/>
                </a:solidFill>
                <a:effectLst/>
                <a:latin typeface="Courier New" panose="02070309020205020404" pitchFamily="49" charset="0"/>
              </a:rPr>
              <a:t>'\w+,'</a:t>
            </a:r>
            <a:endParaRPr lang="en-US" b="0" dirty="0">
              <a:solidFill>
                <a:srgbClr val="000000"/>
              </a:solidFill>
              <a:effectLst/>
              <a:latin typeface="Courier New" panose="02070309020205020404" pitchFamily="49" charset="0"/>
            </a:endParaRPr>
          </a:p>
        </p:txBody>
      </p:sp>
      <p:sp>
        <p:nvSpPr>
          <p:cNvPr id="4" name="TextBox 3">
            <a:extLst>
              <a:ext uri="{FF2B5EF4-FFF2-40B4-BE49-F238E27FC236}">
                <a16:creationId xmlns:a16="http://schemas.microsoft.com/office/drawing/2014/main" id="{7EE47A06-7DD8-247F-9F46-03FDBAA587B4}"/>
              </a:ext>
            </a:extLst>
          </p:cNvPr>
          <p:cNvSpPr txBox="1"/>
          <p:nvPr/>
        </p:nvSpPr>
        <p:spPr>
          <a:xfrm>
            <a:off x="5211095" y="3160268"/>
            <a:ext cx="4080387" cy="369332"/>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['University,', 'vision,']</a:t>
            </a:r>
            <a:endParaRPr lang="en-US" dirty="0"/>
          </a:p>
        </p:txBody>
      </p:sp>
    </p:spTree>
    <p:extLst>
      <p:ext uri="{BB962C8B-B14F-4D97-AF65-F5344CB8AC3E}">
        <p14:creationId xmlns:p14="http://schemas.microsoft.com/office/powerpoint/2010/main" val="2632995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4AFEF3-B529-C150-0948-2B91D9AA1E08}"/>
              </a:ext>
            </a:extLst>
          </p:cNvPr>
          <p:cNvSpPr txBox="1"/>
          <p:nvPr/>
        </p:nvSpPr>
        <p:spPr>
          <a:xfrm>
            <a:off x="958645" y="186813"/>
            <a:ext cx="10274710" cy="2308324"/>
          </a:xfrm>
          <a:prstGeom prst="rect">
            <a:avLst/>
          </a:prstGeom>
          <a:noFill/>
        </p:spPr>
        <p:txBody>
          <a:bodyPr wrap="square">
            <a:spAutoFit/>
          </a:bodyPr>
          <a:lstStyle/>
          <a:p>
            <a:r>
              <a:rPr lang="en-US" b="0" dirty="0">
                <a:solidFill>
                  <a:srgbClr val="000000"/>
                </a:solidFill>
                <a:effectLst/>
                <a:latin typeface="Courier New" panose="02070309020205020404" pitchFamily="49" charset="0"/>
              </a:rPr>
              <a:t>text = </a:t>
            </a:r>
            <a:r>
              <a:rPr lang="en-US" b="0" dirty="0">
                <a:solidFill>
                  <a:srgbClr val="A31515"/>
                </a:solidFill>
                <a:effectLst/>
                <a:latin typeface="Courier New" panose="02070309020205020404" pitchFamily="49" charset="0"/>
              </a:rPr>
              <a:t>'The email </a:t>
            </a:r>
            <a:r>
              <a:rPr lang="en-US" b="0" dirty="0" err="1">
                <a:solidFill>
                  <a:srgbClr val="A31515"/>
                </a:solidFill>
                <a:effectLst/>
                <a:latin typeface="Courier New" panose="02070309020205020404" pitchFamily="49" charset="0"/>
              </a:rPr>
              <a:t>addresiss</a:t>
            </a:r>
            <a:r>
              <a:rPr lang="en-US" b="0" dirty="0">
                <a:solidFill>
                  <a:srgbClr val="A31515"/>
                </a:solidFill>
                <a:effectLst/>
                <a:latin typeface="Courier New" panose="02070309020205020404" pitchFamily="49" charset="0"/>
              </a:rPr>
              <a:t> of Ahmad is ahm.d@yahoo.com and </a:t>
            </a:r>
            <a:br>
              <a:rPr lang="en-US" b="0" dirty="0">
                <a:solidFill>
                  <a:srgbClr val="A31515"/>
                </a:solidFill>
                <a:effectLst/>
                <a:latin typeface="Courier New" panose="02070309020205020404" pitchFamily="49" charset="0"/>
              </a:rPr>
            </a:br>
            <a:r>
              <a:rPr lang="en-US" b="0" dirty="0">
                <a:solidFill>
                  <a:srgbClr val="A31515"/>
                </a:solidFill>
                <a:effectLst/>
                <a:latin typeface="Courier New" panose="02070309020205020404" pitchFamily="49" charset="0"/>
              </a:rPr>
              <a:t>for </a:t>
            </a:r>
            <a:r>
              <a:rPr lang="en-US" b="0" dirty="0" err="1">
                <a:solidFill>
                  <a:srgbClr val="A31515"/>
                </a:solidFill>
                <a:effectLst/>
                <a:latin typeface="Courier New" panose="02070309020205020404" pitchFamily="49" charset="0"/>
              </a:rPr>
              <a:t>maher</a:t>
            </a:r>
            <a:r>
              <a:rPr lang="en-US" b="0" dirty="0">
                <a:solidFill>
                  <a:srgbClr val="A31515"/>
                </a:solidFill>
                <a:effectLst/>
                <a:latin typeface="Courier New" panose="02070309020205020404" pitchFamily="49" charset="0"/>
              </a:rPr>
              <a:t> is M_yth@gmail.com. Also, the email of </a:t>
            </a:r>
            <a:br>
              <a:rPr lang="en-US" b="0" dirty="0">
                <a:solidFill>
                  <a:srgbClr val="A31515"/>
                </a:solidFill>
                <a:effectLst/>
                <a:latin typeface="Courier New" panose="02070309020205020404" pitchFamily="49" charset="0"/>
              </a:rPr>
            </a:br>
            <a:r>
              <a:rPr lang="en-US" b="0" dirty="0">
                <a:solidFill>
                  <a:srgbClr val="A31515"/>
                </a:solidFill>
                <a:effectLst/>
                <a:latin typeface="Courier New" panose="02070309020205020404" pitchFamily="49" charset="0"/>
              </a:rPr>
              <a:t>Hussam is HO.S@jod.net'</a:t>
            </a:r>
            <a:endParaRPr lang="en-US" b="0" dirty="0">
              <a:solidFill>
                <a:srgbClr val="000000"/>
              </a:solidFill>
              <a:effectLst/>
              <a:latin typeface="Courier New" panose="02070309020205020404" pitchFamily="49" charset="0"/>
            </a:endParaRP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pattern = r</a:t>
            </a:r>
            <a:r>
              <a:rPr lang="en-US" b="0" dirty="0">
                <a:solidFill>
                  <a:srgbClr val="A31515"/>
                </a:solidFill>
                <a:effectLst/>
                <a:latin typeface="Courier New" panose="02070309020205020404" pitchFamily="49" charset="0"/>
              </a:rPr>
              <a:t>'[\w.0-9]+@[\w.]+'</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result = </a:t>
            </a:r>
            <a:r>
              <a:rPr lang="en-US" b="0" dirty="0" err="1">
                <a:solidFill>
                  <a:srgbClr val="000000"/>
                </a:solidFill>
                <a:effectLst/>
                <a:latin typeface="Courier New" panose="02070309020205020404" pitchFamily="49" charset="0"/>
              </a:rPr>
              <a:t>re.findall</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pattern,text</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result</a:t>
            </a:r>
          </a:p>
        </p:txBody>
      </p:sp>
      <p:sp>
        <p:nvSpPr>
          <p:cNvPr id="6" name="Content Placeholder 2">
            <a:extLst>
              <a:ext uri="{FF2B5EF4-FFF2-40B4-BE49-F238E27FC236}">
                <a16:creationId xmlns:a16="http://schemas.microsoft.com/office/drawing/2014/main" id="{31ADE96B-381D-5E04-5CA4-5620F27BCFCD}"/>
              </a:ext>
            </a:extLst>
          </p:cNvPr>
          <p:cNvSpPr>
            <a:spLocks noGrp="1"/>
          </p:cNvSpPr>
          <p:nvPr>
            <p:ph idx="1"/>
          </p:nvPr>
        </p:nvSpPr>
        <p:spPr>
          <a:xfrm>
            <a:off x="717755" y="3937935"/>
            <a:ext cx="10515600" cy="2235875"/>
          </a:xfrm>
        </p:spPr>
        <p:txBody>
          <a:bodyPr/>
          <a:lstStyle/>
          <a:p>
            <a:r>
              <a:rPr lang="en-US" dirty="0"/>
              <a:t>Try to find all phone numbers in the following text</a:t>
            </a:r>
          </a:p>
        </p:txBody>
      </p:sp>
      <p:sp>
        <p:nvSpPr>
          <p:cNvPr id="8" name="TextBox 7">
            <a:extLst>
              <a:ext uri="{FF2B5EF4-FFF2-40B4-BE49-F238E27FC236}">
                <a16:creationId xmlns:a16="http://schemas.microsoft.com/office/drawing/2014/main" id="{A549E74F-8CF4-DF4B-62C4-BBA02178980B}"/>
              </a:ext>
            </a:extLst>
          </p:cNvPr>
          <p:cNvSpPr txBox="1"/>
          <p:nvPr/>
        </p:nvSpPr>
        <p:spPr>
          <a:xfrm>
            <a:off x="958645" y="4855043"/>
            <a:ext cx="11115368" cy="1477328"/>
          </a:xfrm>
          <a:prstGeom prst="rect">
            <a:avLst/>
          </a:prstGeom>
          <a:noFill/>
        </p:spPr>
        <p:txBody>
          <a:bodyPr wrap="square">
            <a:spAutoFit/>
          </a:bodyPr>
          <a:lstStyle/>
          <a:p>
            <a:r>
              <a:rPr lang="en-US" b="0" dirty="0">
                <a:solidFill>
                  <a:srgbClr val="000000"/>
                </a:solidFill>
                <a:effectLst/>
                <a:latin typeface="Courier New" panose="02070309020205020404" pitchFamily="49" charset="0"/>
              </a:rPr>
              <a:t>text = </a:t>
            </a:r>
            <a:r>
              <a:rPr lang="en-US" b="0" dirty="0">
                <a:solidFill>
                  <a:srgbClr val="A31515"/>
                </a:solidFill>
                <a:effectLst/>
                <a:latin typeface="Courier New" panose="02070309020205020404" pitchFamily="49" charset="0"/>
              </a:rPr>
              <a:t>'Ahmad has a new phone number 00962754225876 </a:t>
            </a:r>
            <a:br>
              <a:rPr lang="en-US" b="0" dirty="0">
                <a:solidFill>
                  <a:srgbClr val="A31515"/>
                </a:solidFill>
                <a:effectLst/>
                <a:latin typeface="Courier New" panose="02070309020205020404" pitchFamily="49" charset="0"/>
              </a:rPr>
            </a:br>
            <a:r>
              <a:rPr lang="en-US" b="0" dirty="0">
                <a:solidFill>
                  <a:srgbClr val="A31515"/>
                </a:solidFill>
                <a:effectLst/>
                <a:latin typeface="Courier New" panose="02070309020205020404" pitchFamily="49" charset="0"/>
              </a:rPr>
              <a:t>and his brother has a nicer number +962786666666'</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pattern = r</a:t>
            </a:r>
            <a:r>
              <a:rPr lang="en-US" b="0" dirty="0">
                <a:solidFill>
                  <a:srgbClr val="A31515"/>
                </a:solidFill>
                <a:effectLst/>
                <a:latin typeface="Courier New" panose="02070309020205020404" pitchFamily="49" charset="0"/>
              </a:rPr>
              <a:t>'\+?\d+'</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result = </a:t>
            </a:r>
            <a:r>
              <a:rPr lang="en-US" b="0" dirty="0" err="1">
                <a:solidFill>
                  <a:srgbClr val="000000"/>
                </a:solidFill>
                <a:effectLst/>
                <a:latin typeface="Courier New" panose="02070309020205020404" pitchFamily="49" charset="0"/>
              </a:rPr>
              <a:t>re.findall</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pattern,text</a:t>
            </a:r>
            <a:r>
              <a:rPr lang="en-US" b="0" dirty="0">
                <a:solidFill>
                  <a:srgbClr val="000000"/>
                </a:solidFill>
                <a:effectLst/>
                <a:latin typeface="Courier New" panose="02070309020205020404" pitchFamily="49" charset="0"/>
              </a:rPr>
              <a:t>)</a:t>
            </a:r>
          </a:p>
        </p:txBody>
      </p:sp>
      <p:sp>
        <p:nvSpPr>
          <p:cNvPr id="3" name="TextBox 2">
            <a:extLst>
              <a:ext uri="{FF2B5EF4-FFF2-40B4-BE49-F238E27FC236}">
                <a16:creationId xmlns:a16="http://schemas.microsoft.com/office/drawing/2014/main" id="{0159F3F4-5B26-2E1B-DA59-3927624B51A7}"/>
              </a:ext>
            </a:extLst>
          </p:cNvPr>
          <p:cNvSpPr txBox="1"/>
          <p:nvPr/>
        </p:nvSpPr>
        <p:spPr>
          <a:xfrm>
            <a:off x="2081982" y="2847204"/>
            <a:ext cx="6096000" cy="369332"/>
          </a:xfrm>
          <a:prstGeom prst="rect">
            <a:avLst/>
          </a:prstGeom>
          <a:noFill/>
        </p:spPr>
        <p:txBody>
          <a:bodyPr wrap="square">
            <a:spAutoFit/>
          </a:bodyPr>
          <a:lstStyle/>
          <a:p>
            <a:r>
              <a:rPr lang="en-US" b="1" dirty="0">
                <a:solidFill>
                  <a:srgbClr val="FF0000"/>
                </a:solidFill>
                <a:effectLst/>
                <a:latin typeface="Courier New" panose="02070309020205020404" pitchFamily="49" charset="0"/>
              </a:rPr>
              <a:t>\. is used to represent the literal .(Dot)</a:t>
            </a:r>
            <a:endParaRPr lang="en-US" b="1" dirty="0">
              <a:solidFill>
                <a:srgbClr val="FF0000"/>
              </a:solidFill>
            </a:endParaRPr>
          </a:p>
        </p:txBody>
      </p:sp>
      <p:sp>
        <p:nvSpPr>
          <p:cNvPr id="4" name="TextBox 3">
            <a:extLst>
              <a:ext uri="{FF2B5EF4-FFF2-40B4-BE49-F238E27FC236}">
                <a16:creationId xmlns:a16="http://schemas.microsoft.com/office/drawing/2014/main" id="{F8F7E851-45FB-29B2-12C7-FCC4A4F4D377}"/>
              </a:ext>
            </a:extLst>
          </p:cNvPr>
          <p:cNvSpPr txBox="1"/>
          <p:nvPr/>
        </p:nvSpPr>
        <p:spPr>
          <a:xfrm>
            <a:off x="1563329" y="6366784"/>
            <a:ext cx="6096000" cy="369332"/>
          </a:xfrm>
          <a:prstGeom prst="rect">
            <a:avLst/>
          </a:prstGeom>
          <a:noFill/>
        </p:spPr>
        <p:txBody>
          <a:bodyPr wrap="square">
            <a:spAutoFit/>
          </a:bodyPr>
          <a:lstStyle/>
          <a:p>
            <a:r>
              <a:rPr lang="en-US" b="1" dirty="0">
                <a:solidFill>
                  <a:srgbClr val="FF0000"/>
                </a:solidFill>
                <a:effectLst/>
                <a:latin typeface="Courier New" panose="02070309020205020404" pitchFamily="49" charset="0"/>
              </a:rPr>
              <a:t>\+ is used to represent the literal +(plus)</a:t>
            </a:r>
            <a:endParaRPr lang="en-US" b="1" dirty="0">
              <a:solidFill>
                <a:srgbClr val="FF0000"/>
              </a:solidFill>
            </a:endParaRPr>
          </a:p>
        </p:txBody>
      </p:sp>
      <p:sp>
        <p:nvSpPr>
          <p:cNvPr id="7" name="TextBox 6">
            <a:extLst>
              <a:ext uri="{FF2B5EF4-FFF2-40B4-BE49-F238E27FC236}">
                <a16:creationId xmlns:a16="http://schemas.microsoft.com/office/drawing/2014/main" id="{3B493F48-D953-3945-93EA-5467E6165B90}"/>
              </a:ext>
            </a:extLst>
          </p:cNvPr>
          <p:cNvSpPr txBox="1"/>
          <p:nvPr/>
        </p:nvSpPr>
        <p:spPr>
          <a:xfrm>
            <a:off x="4277032" y="5409041"/>
            <a:ext cx="5604387" cy="369332"/>
          </a:xfrm>
          <a:prstGeom prst="rect">
            <a:avLst/>
          </a:prstGeom>
          <a:noFill/>
        </p:spPr>
        <p:txBody>
          <a:bodyPr wrap="square">
            <a:spAutoFit/>
          </a:bodyPr>
          <a:lstStyle/>
          <a:p>
            <a:r>
              <a:rPr lang="en-US" b="1" dirty="0">
                <a:solidFill>
                  <a:srgbClr val="000000"/>
                </a:solidFill>
                <a:latin typeface="Courier New" panose="02070309020205020404" pitchFamily="49" charset="0"/>
              </a:rPr>
              <a:t>Silly pattern, think of a better one </a:t>
            </a:r>
            <a:endParaRPr lang="en-US" b="1" dirty="0"/>
          </a:p>
        </p:txBody>
      </p:sp>
    </p:spTree>
    <p:extLst>
      <p:ext uri="{BB962C8B-B14F-4D97-AF65-F5344CB8AC3E}">
        <p14:creationId xmlns:p14="http://schemas.microsoft.com/office/powerpoint/2010/main" val="3814293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4E341-2E55-37FD-D343-1EB5F1DDF396}"/>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AFD1C05E-5181-AA51-54CD-6A8BBACA70D8}"/>
              </a:ext>
            </a:extLst>
          </p:cNvPr>
          <p:cNvSpPr>
            <a:spLocks noGrp="1"/>
          </p:cNvSpPr>
          <p:nvPr>
            <p:ph idx="1"/>
          </p:nvPr>
        </p:nvSpPr>
        <p:spPr/>
        <p:txBody>
          <a:bodyPr/>
          <a:lstStyle/>
          <a:p>
            <a:r>
              <a:rPr lang="en-US" dirty="0"/>
              <a:t>Write a </a:t>
            </a:r>
            <a:r>
              <a:rPr lang="en-US" dirty="0" err="1"/>
              <a:t>RegEX</a:t>
            </a:r>
            <a:r>
              <a:rPr lang="en-US" dirty="0"/>
              <a:t> to find all </a:t>
            </a:r>
            <a:r>
              <a:rPr lang="en-US" dirty="0" err="1"/>
              <a:t>ip</a:t>
            </a:r>
            <a:r>
              <a:rPr lang="en-US" dirty="0"/>
              <a:t> addresses in the following text</a:t>
            </a:r>
          </a:p>
        </p:txBody>
      </p:sp>
      <p:sp>
        <p:nvSpPr>
          <p:cNvPr id="9" name="TextBox 8">
            <a:extLst>
              <a:ext uri="{FF2B5EF4-FFF2-40B4-BE49-F238E27FC236}">
                <a16:creationId xmlns:a16="http://schemas.microsoft.com/office/drawing/2014/main" id="{3F191BB1-8D8E-0241-7503-61EA6B612533}"/>
              </a:ext>
            </a:extLst>
          </p:cNvPr>
          <p:cNvSpPr txBox="1"/>
          <p:nvPr/>
        </p:nvSpPr>
        <p:spPr>
          <a:xfrm>
            <a:off x="589935" y="3162199"/>
            <a:ext cx="10515600" cy="2031325"/>
          </a:xfrm>
          <a:prstGeom prst="rect">
            <a:avLst/>
          </a:prstGeom>
          <a:noFill/>
        </p:spPr>
        <p:txBody>
          <a:bodyPr wrap="square">
            <a:spAutoFit/>
          </a:bodyPr>
          <a:lstStyle/>
          <a:p>
            <a:r>
              <a:rPr lang="en-US" b="1" i="1" dirty="0" err="1">
                <a:solidFill>
                  <a:srgbClr val="000000"/>
                </a:solidFill>
                <a:latin typeface="Courier New" panose="02070309020205020404" pitchFamily="49" charset="0"/>
              </a:rPr>
              <a:t>text_with_ip</a:t>
            </a:r>
            <a:r>
              <a:rPr lang="en-US" b="1" i="1" dirty="0">
                <a:solidFill>
                  <a:srgbClr val="000000"/>
                </a:solidFill>
                <a:latin typeface="Courier New" panose="02070309020205020404" pitchFamily="49" charset="0"/>
              </a:rPr>
              <a:t> = """</a:t>
            </a:r>
          </a:p>
          <a:p>
            <a:r>
              <a:rPr lang="en-US" b="1" i="1" dirty="0">
                <a:solidFill>
                  <a:srgbClr val="000000"/>
                </a:solidFill>
                <a:latin typeface="Courier New" panose="02070309020205020404" pitchFamily="49" charset="0"/>
              </a:rPr>
              <a:t>Sample text with IP addresses:</a:t>
            </a:r>
          </a:p>
          <a:p>
            <a:r>
              <a:rPr lang="en-US" b="1" i="1" dirty="0">
                <a:solidFill>
                  <a:srgbClr val="000000"/>
                </a:solidFill>
                <a:latin typeface="Courier New" panose="02070309020205020404" pitchFamily="49" charset="0"/>
              </a:rPr>
              <a:t>192.168.1.1 is a private IP.</a:t>
            </a:r>
          </a:p>
          <a:p>
            <a:r>
              <a:rPr lang="en-US" b="1" i="1" dirty="0">
                <a:solidFill>
                  <a:srgbClr val="000000"/>
                </a:solidFill>
                <a:latin typeface="Courier New" panose="02070309020205020404" pitchFamily="49" charset="0"/>
              </a:rPr>
              <a:t>The server's IP is 203.0.113.10.</a:t>
            </a:r>
          </a:p>
          <a:p>
            <a:r>
              <a:rPr lang="en-US" b="1" i="1" dirty="0">
                <a:solidFill>
                  <a:srgbClr val="000000"/>
                </a:solidFill>
                <a:latin typeface="Courier New" panose="02070309020205020404" pitchFamily="49" charset="0"/>
              </a:rPr>
              <a:t>Some other IPs in this text are 172.16.254.1 and 10.0.0.1.</a:t>
            </a:r>
          </a:p>
          <a:p>
            <a:r>
              <a:rPr lang="en-US" b="1" i="1" dirty="0">
                <a:solidFill>
                  <a:srgbClr val="000000"/>
                </a:solidFill>
                <a:latin typeface="Courier New" panose="02070309020205020404" pitchFamily="49" charset="0"/>
              </a:rPr>
              <a:t>Invalid IPs like 256.300.123.456 and 192.168.0.300 should be ignored.</a:t>
            </a:r>
          </a:p>
          <a:p>
            <a:r>
              <a:rPr lang="en-US" b="1" i="1"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2188028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C48F-1D6E-0DF2-C633-0E510F927EE5}"/>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id="{A64EC162-D079-1352-9ADB-F3407866D0D3}"/>
              </a:ext>
            </a:extLst>
          </p:cNvPr>
          <p:cNvSpPr>
            <a:spLocks noGrp="1"/>
          </p:cNvSpPr>
          <p:nvPr>
            <p:ph idx="1"/>
          </p:nvPr>
        </p:nvSpPr>
        <p:spPr/>
        <p:txBody>
          <a:bodyPr/>
          <a:lstStyle/>
          <a:p>
            <a:r>
              <a:rPr lang="en-US" dirty="0"/>
              <a:t>Try to find all the valid URLs</a:t>
            </a:r>
          </a:p>
        </p:txBody>
      </p:sp>
      <p:sp>
        <p:nvSpPr>
          <p:cNvPr id="5" name="TextBox 4">
            <a:extLst>
              <a:ext uri="{FF2B5EF4-FFF2-40B4-BE49-F238E27FC236}">
                <a16:creationId xmlns:a16="http://schemas.microsoft.com/office/drawing/2014/main" id="{8987CABD-63D9-5265-B19C-6CEBD889FFAC}"/>
              </a:ext>
            </a:extLst>
          </p:cNvPr>
          <p:cNvSpPr txBox="1"/>
          <p:nvPr/>
        </p:nvSpPr>
        <p:spPr>
          <a:xfrm>
            <a:off x="3050458" y="3246792"/>
            <a:ext cx="6100916" cy="2308324"/>
          </a:xfrm>
          <a:prstGeom prst="rect">
            <a:avLst/>
          </a:prstGeom>
          <a:noFill/>
        </p:spPr>
        <p:txBody>
          <a:bodyPr wrap="square">
            <a:spAutoFit/>
          </a:bodyPr>
          <a:lstStyle/>
          <a:p>
            <a:r>
              <a:rPr lang="en-US" dirty="0">
                <a:hlinkClick r:id="rId2"/>
              </a:rPr>
              <a:t>https://google.com</a:t>
            </a:r>
            <a:endParaRPr lang="en-US" dirty="0"/>
          </a:p>
          <a:p>
            <a:r>
              <a:rPr lang="en-US" dirty="0">
                <a:hlinkClick r:id="rId3"/>
              </a:rPr>
              <a:t>https://www.youtube.com</a:t>
            </a:r>
            <a:endParaRPr lang="en-US" dirty="0"/>
          </a:p>
          <a:p>
            <a:r>
              <a:rPr lang="en-US" dirty="0">
                <a:hlinkClick r:id="rId4"/>
              </a:rPr>
              <a:t>http://Rand.com</a:t>
            </a:r>
            <a:endParaRPr lang="en-US" dirty="0"/>
          </a:p>
          <a:p>
            <a:r>
              <a:rPr lang="en-US" dirty="0">
                <a:hlinkClick r:id="rId5"/>
              </a:rPr>
              <a:t>https://www.yahoo.com</a:t>
            </a:r>
            <a:endParaRPr lang="en-US" dirty="0"/>
          </a:p>
          <a:p>
            <a:r>
              <a:rPr lang="en-US" dirty="0">
                <a:hlinkClick r:id="rId6"/>
              </a:rPr>
              <a:t>http://nasa.gov</a:t>
            </a:r>
            <a:r>
              <a:rPr lang="en-US" dirty="0"/>
              <a:t> </a:t>
            </a:r>
          </a:p>
          <a:p>
            <a:r>
              <a:rPr lang="en-US" dirty="0"/>
              <a:t>htp://lkm.88 </a:t>
            </a:r>
          </a:p>
          <a:p>
            <a:r>
              <a:rPr lang="en-US" dirty="0" err="1"/>
              <a:t>htt</a:t>
            </a:r>
            <a:r>
              <a:rPr lang="en-US" dirty="0"/>
              <a:t>// </a:t>
            </a:r>
            <a:r>
              <a:rPr lang="en-US" dirty="0" err="1"/>
              <a:t>lok.trm</a:t>
            </a:r>
            <a:endParaRPr lang="en-US" dirty="0"/>
          </a:p>
          <a:p>
            <a:endParaRPr lang="en-US" dirty="0"/>
          </a:p>
        </p:txBody>
      </p:sp>
    </p:spTree>
    <p:extLst>
      <p:ext uri="{BB962C8B-B14F-4D97-AF65-F5344CB8AC3E}">
        <p14:creationId xmlns:p14="http://schemas.microsoft.com/office/powerpoint/2010/main" val="3146196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13F0-A47A-BE56-6EA3-1CE6CA81F7F1}"/>
              </a:ext>
            </a:extLst>
          </p:cNvPr>
          <p:cNvSpPr>
            <a:spLocks noGrp="1"/>
          </p:cNvSpPr>
          <p:nvPr>
            <p:ph type="title"/>
          </p:nvPr>
        </p:nvSpPr>
        <p:spPr/>
        <p:txBody>
          <a:bodyPr/>
          <a:lstStyle/>
          <a:p>
            <a:r>
              <a:rPr lang="en-US" dirty="0"/>
              <a:t>Example 3</a:t>
            </a:r>
          </a:p>
        </p:txBody>
      </p:sp>
      <p:sp>
        <p:nvSpPr>
          <p:cNvPr id="3" name="Content Placeholder 2">
            <a:extLst>
              <a:ext uri="{FF2B5EF4-FFF2-40B4-BE49-F238E27FC236}">
                <a16:creationId xmlns:a16="http://schemas.microsoft.com/office/drawing/2014/main" id="{309DF73D-4873-D716-F89E-D26820757BE4}"/>
              </a:ext>
            </a:extLst>
          </p:cNvPr>
          <p:cNvSpPr>
            <a:spLocks noGrp="1"/>
          </p:cNvSpPr>
          <p:nvPr>
            <p:ph idx="1"/>
          </p:nvPr>
        </p:nvSpPr>
        <p:spPr/>
        <p:txBody>
          <a:bodyPr/>
          <a:lstStyle/>
          <a:p>
            <a:r>
              <a:rPr lang="en-US" dirty="0"/>
              <a:t>Write a re to find all the dates in the following text</a:t>
            </a:r>
          </a:p>
        </p:txBody>
      </p:sp>
      <p:sp>
        <p:nvSpPr>
          <p:cNvPr id="5" name="TextBox 4">
            <a:extLst>
              <a:ext uri="{FF2B5EF4-FFF2-40B4-BE49-F238E27FC236}">
                <a16:creationId xmlns:a16="http://schemas.microsoft.com/office/drawing/2014/main" id="{2040DB80-B58B-1972-8C42-5364151EE36F}"/>
              </a:ext>
            </a:extLst>
          </p:cNvPr>
          <p:cNvSpPr txBox="1"/>
          <p:nvPr/>
        </p:nvSpPr>
        <p:spPr>
          <a:xfrm>
            <a:off x="1238865" y="2828835"/>
            <a:ext cx="7863348" cy="1200329"/>
          </a:xfrm>
          <a:prstGeom prst="rect">
            <a:avLst/>
          </a:prstGeom>
          <a:noFill/>
        </p:spPr>
        <p:txBody>
          <a:bodyPr wrap="square">
            <a:spAutoFit/>
          </a:bodyPr>
          <a:lstStyle/>
          <a:p>
            <a:r>
              <a:rPr lang="en-US" dirty="0"/>
              <a:t>The meeting is scheduled for January 1, 2023. Please RSVP by 12/15/2022. We'll also have another event on 03-20-2023. Yesterday's date was November 30, 2023. The project deadline is set to 10/01/2023. The holiday season starts on December 24th and ends on January 2, 2024.</a:t>
            </a:r>
          </a:p>
        </p:txBody>
      </p:sp>
      <p:sp>
        <p:nvSpPr>
          <p:cNvPr id="7" name="TextBox 6">
            <a:extLst>
              <a:ext uri="{FF2B5EF4-FFF2-40B4-BE49-F238E27FC236}">
                <a16:creationId xmlns:a16="http://schemas.microsoft.com/office/drawing/2014/main" id="{982CDCF5-F2C2-E0C0-1C06-B91B4EC3214B}"/>
              </a:ext>
            </a:extLst>
          </p:cNvPr>
          <p:cNvSpPr txBox="1"/>
          <p:nvPr/>
        </p:nvSpPr>
        <p:spPr>
          <a:xfrm>
            <a:off x="1925210" y="5046095"/>
            <a:ext cx="6100916" cy="369332"/>
          </a:xfrm>
          <a:prstGeom prst="rect">
            <a:avLst/>
          </a:prstGeom>
          <a:noFill/>
        </p:spPr>
        <p:txBody>
          <a:bodyPr wrap="square">
            <a:spAutoFit/>
          </a:bodyPr>
          <a:lstStyle/>
          <a:p>
            <a:r>
              <a:rPr lang="en-US" dirty="0"/>
              <a:t>(\d{1,2}.\d{1,2}.\d{2,4})|([A-Z]\w+\s+\d{1,2},\s\d{2,4})</a:t>
            </a:r>
          </a:p>
        </p:txBody>
      </p:sp>
      <p:sp>
        <p:nvSpPr>
          <p:cNvPr id="8" name="Rectangle 7">
            <a:extLst>
              <a:ext uri="{FF2B5EF4-FFF2-40B4-BE49-F238E27FC236}">
                <a16:creationId xmlns:a16="http://schemas.microsoft.com/office/drawing/2014/main" id="{FA23B1DA-6188-3225-8521-FB21046E08B2}"/>
              </a:ext>
            </a:extLst>
          </p:cNvPr>
          <p:cNvSpPr/>
          <p:nvPr/>
        </p:nvSpPr>
        <p:spPr>
          <a:xfrm>
            <a:off x="1772809" y="4116851"/>
            <a:ext cx="6253317" cy="8849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D033E5A-DA30-D2A0-1894-999F51C30A88}"/>
              </a:ext>
            </a:extLst>
          </p:cNvPr>
          <p:cNvSpPr txBox="1"/>
          <p:nvPr/>
        </p:nvSpPr>
        <p:spPr>
          <a:xfrm>
            <a:off x="2784987" y="5460950"/>
            <a:ext cx="6100916" cy="369332"/>
          </a:xfrm>
          <a:prstGeom prst="rect">
            <a:avLst/>
          </a:prstGeom>
          <a:noFill/>
        </p:spPr>
        <p:txBody>
          <a:bodyPr wrap="square">
            <a:spAutoFit/>
          </a:bodyPr>
          <a:lstStyle/>
          <a:p>
            <a:r>
              <a:rPr lang="en-US" b="1" dirty="0"/>
              <a:t>But does this match non-date strings? =&gt; YES</a:t>
            </a:r>
          </a:p>
        </p:txBody>
      </p:sp>
      <p:sp>
        <p:nvSpPr>
          <p:cNvPr id="10" name="TextBox 9">
            <a:extLst>
              <a:ext uri="{FF2B5EF4-FFF2-40B4-BE49-F238E27FC236}">
                <a16:creationId xmlns:a16="http://schemas.microsoft.com/office/drawing/2014/main" id="{EF3986AE-1788-0E84-6F3C-79688185F246}"/>
              </a:ext>
            </a:extLst>
          </p:cNvPr>
          <p:cNvSpPr txBox="1"/>
          <p:nvPr/>
        </p:nvSpPr>
        <p:spPr>
          <a:xfrm>
            <a:off x="2126772" y="5902219"/>
            <a:ext cx="6100916" cy="646331"/>
          </a:xfrm>
          <a:prstGeom prst="rect">
            <a:avLst/>
          </a:prstGeom>
          <a:noFill/>
        </p:spPr>
        <p:txBody>
          <a:bodyPr wrap="square">
            <a:spAutoFit/>
          </a:bodyPr>
          <a:lstStyle/>
          <a:p>
            <a:r>
              <a:rPr lang="en-US" dirty="0"/>
              <a:t>55/88/2021           WRONG MATCH!</a:t>
            </a:r>
          </a:p>
          <a:p>
            <a:r>
              <a:rPr lang="en-US" dirty="0"/>
              <a:t>So, how to improve it?</a:t>
            </a:r>
          </a:p>
        </p:txBody>
      </p:sp>
    </p:spTree>
    <p:extLst>
      <p:ext uri="{BB962C8B-B14F-4D97-AF65-F5344CB8AC3E}">
        <p14:creationId xmlns:p14="http://schemas.microsoft.com/office/powerpoint/2010/main" val="495913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F21F-259E-9164-86C6-6BD5B88F4214}"/>
              </a:ext>
            </a:extLst>
          </p:cNvPr>
          <p:cNvSpPr>
            <a:spLocks noGrp="1"/>
          </p:cNvSpPr>
          <p:nvPr>
            <p:ph type="title"/>
          </p:nvPr>
        </p:nvSpPr>
        <p:spPr/>
        <p:txBody>
          <a:bodyPr/>
          <a:lstStyle/>
          <a:p>
            <a:r>
              <a:rPr lang="en-US" dirty="0"/>
              <a:t>Input data validation</a:t>
            </a:r>
          </a:p>
        </p:txBody>
      </p:sp>
      <p:sp>
        <p:nvSpPr>
          <p:cNvPr id="3" name="Content Placeholder 2">
            <a:extLst>
              <a:ext uri="{FF2B5EF4-FFF2-40B4-BE49-F238E27FC236}">
                <a16:creationId xmlns:a16="http://schemas.microsoft.com/office/drawing/2014/main" id="{27479B6B-D0F9-AF23-BF5C-F09FEDBC19E4}"/>
              </a:ext>
            </a:extLst>
          </p:cNvPr>
          <p:cNvSpPr>
            <a:spLocks noGrp="1"/>
          </p:cNvSpPr>
          <p:nvPr>
            <p:ph idx="1"/>
          </p:nvPr>
        </p:nvSpPr>
        <p:spPr/>
        <p:txBody>
          <a:bodyPr/>
          <a:lstStyle/>
          <a:p>
            <a:r>
              <a:rPr lang="en-US" dirty="0"/>
              <a:t>Write a python program that validates a given email printing Valid email if the email matches the email pattern and Invalid, otherwise</a:t>
            </a:r>
          </a:p>
        </p:txBody>
      </p:sp>
      <p:sp>
        <p:nvSpPr>
          <p:cNvPr id="5" name="TextBox 4">
            <a:extLst>
              <a:ext uri="{FF2B5EF4-FFF2-40B4-BE49-F238E27FC236}">
                <a16:creationId xmlns:a16="http://schemas.microsoft.com/office/drawing/2014/main" id="{2E901796-0D94-F2E7-0CF6-33F6D19BF294}"/>
              </a:ext>
            </a:extLst>
          </p:cNvPr>
          <p:cNvSpPr txBox="1"/>
          <p:nvPr/>
        </p:nvSpPr>
        <p:spPr>
          <a:xfrm>
            <a:off x="838200" y="2902041"/>
            <a:ext cx="8905568" cy="3139321"/>
          </a:xfrm>
          <a:prstGeom prst="rect">
            <a:avLst/>
          </a:prstGeom>
          <a:noFill/>
        </p:spPr>
        <p:txBody>
          <a:bodyPr wrap="square">
            <a:spAutoFit/>
          </a:bodyPr>
          <a:lstStyle/>
          <a:p>
            <a:r>
              <a:rPr lang="en-US" b="0" dirty="0">
                <a:solidFill>
                  <a:srgbClr val="AF00DB"/>
                </a:solidFill>
                <a:effectLst/>
                <a:latin typeface="Courier New" panose="02070309020205020404" pitchFamily="49" charset="0"/>
              </a:rPr>
              <a:t>import</a:t>
            </a:r>
            <a:r>
              <a:rPr lang="en-US" b="0" dirty="0">
                <a:solidFill>
                  <a:srgbClr val="000000"/>
                </a:solidFill>
                <a:effectLst/>
                <a:latin typeface="Courier New" panose="02070309020205020404" pitchFamily="49" charset="0"/>
              </a:rPr>
              <a:t> re</a:t>
            </a:r>
          </a:p>
          <a:p>
            <a:br>
              <a:rPr lang="en-US" b="0" dirty="0">
                <a:solidFill>
                  <a:srgbClr val="000000"/>
                </a:solidFill>
                <a:effectLst/>
                <a:latin typeface="Courier New" panose="02070309020205020404" pitchFamily="49" charset="0"/>
              </a:rPr>
            </a:br>
            <a:r>
              <a:rPr lang="en-US" b="0" dirty="0" err="1">
                <a:solidFill>
                  <a:srgbClr val="000000"/>
                </a:solidFill>
                <a:effectLst/>
                <a:latin typeface="Courier New" panose="02070309020205020404" pitchFamily="49" charset="0"/>
              </a:rPr>
              <a:t>email_pattern</a:t>
            </a:r>
            <a:r>
              <a:rPr lang="en-US" b="0" dirty="0">
                <a:solidFill>
                  <a:srgbClr val="000000"/>
                </a:solidFill>
                <a:effectLst/>
                <a:latin typeface="Courier New" panose="02070309020205020404" pitchFamily="49" charset="0"/>
              </a:rPr>
              <a:t> = r</a:t>
            </a:r>
            <a:r>
              <a:rPr lang="en-US" b="0" dirty="0">
                <a:solidFill>
                  <a:srgbClr val="A31515"/>
                </a:solidFill>
                <a:effectLst/>
                <a:latin typeface="Courier New" panose="02070309020205020404" pitchFamily="49" charset="0"/>
              </a:rPr>
              <a:t>'^[a-</a:t>
            </a:r>
            <a:r>
              <a:rPr lang="en-US" b="0" dirty="0" err="1">
                <a:solidFill>
                  <a:srgbClr val="A31515"/>
                </a:solidFill>
                <a:effectLst/>
                <a:latin typeface="Courier New" panose="02070309020205020404" pitchFamily="49" charset="0"/>
              </a:rPr>
              <a:t>zA</a:t>
            </a:r>
            <a:r>
              <a:rPr lang="en-US" b="0" dirty="0">
                <a:solidFill>
                  <a:srgbClr val="A31515"/>
                </a:solidFill>
                <a:effectLst/>
                <a:latin typeface="Courier New" panose="02070309020205020404" pitchFamily="49" charset="0"/>
              </a:rPr>
              <a:t>-Z]+@[a-zA-Z0-9-]+\.[a-</a:t>
            </a:r>
            <a:r>
              <a:rPr lang="en-US" b="0" dirty="0" err="1">
                <a:solidFill>
                  <a:srgbClr val="A31515"/>
                </a:solidFill>
                <a:effectLst/>
                <a:latin typeface="Courier New" panose="02070309020205020404" pitchFamily="49" charset="0"/>
              </a:rPr>
              <a:t>zA</a:t>
            </a:r>
            <a:r>
              <a:rPr lang="en-US" b="0" dirty="0">
                <a:solidFill>
                  <a:srgbClr val="A31515"/>
                </a:solidFill>
                <a:effectLst/>
                <a:latin typeface="Courier New" panose="02070309020205020404" pitchFamily="49" charset="0"/>
              </a:rPr>
              <a:t>-Z]{2,}'</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br>
              <a:rPr lang="en-US" b="0" dirty="0">
                <a:solidFill>
                  <a:srgbClr val="000000"/>
                </a:solidFill>
                <a:effectLst/>
                <a:latin typeface="Courier New" panose="02070309020205020404" pitchFamily="49" charset="0"/>
              </a:rPr>
            </a:br>
            <a:r>
              <a:rPr lang="en-US" b="0" dirty="0">
                <a:solidFill>
                  <a:srgbClr val="AF00DB"/>
                </a:solidFill>
                <a:effectLst/>
                <a:latin typeface="Courier New" panose="02070309020205020404" pitchFamily="49" charset="0"/>
              </a:rPr>
              <a:t>while</a:t>
            </a:r>
            <a:r>
              <a:rPr lang="en-US" b="0" dirty="0">
                <a:solidFill>
                  <a:srgbClr val="000000"/>
                </a:solidFill>
                <a:effectLst/>
                <a:latin typeface="Courier New" panose="02070309020205020404" pitchFamily="49" charset="0"/>
              </a:rPr>
              <a:t> </a:t>
            </a:r>
            <a:r>
              <a:rPr lang="en-US" b="0" dirty="0">
                <a:solidFill>
                  <a:srgbClr val="0000FF"/>
                </a:solidFill>
                <a:effectLst/>
                <a:latin typeface="Courier New" panose="02070309020205020404" pitchFamily="49" charset="0"/>
              </a:rPr>
              <a:t>True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email = </a:t>
            </a:r>
            <a:r>
              <a:rPr lang="en-US" b="0" dirty="0">
                <a:solidFill>
                  <a:srgbClr val="795E26"/>
                </a:solidFill>
                <a:effectLst/>
                <a:latin typeface="Courier New" panose="02070309020205020404" pitchFamily="49" charset="0"/>
              </a:rPr>
              <a:t>input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"Enter an email: "</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if</a:t>
            </a:r>
            <a:r>
              <a:rPr lang="en-US" b="0" dirty="0">
                <a:solidFill>
                  <a:srgbClr val="000000"/>
                </a:solidFill>
                <a:effectLst/>
                <a:latin typeface="Courier New" panose="02070309020205020404" pitchFamily="49" charset="0"/>
              </a:rPr>
              <a:t> </a:t>
            </a:r>
            <a:r>
              <a:rPr lang="en-US" b="0" dirty="0" err="1">
                <a:solidFill>
                  <a:srgbClr val="000000"/>
                </a:solidFill>
                <a:effectLst/>
                <a:latin typeface="Courier New" panose="02070309020205020404" pitchFamily="49" charset="0"/>
              </a:rPr>
              <a:t>re.</a:t>
            </a:r>
            <a:r>
              <a:rPr lang="en-US" b="0" dirty="0" err="1">
                <a:solidFill>
                  <a:srgbClr val="AF00DB"/>
                </a:solidFill>
                <a:effectLst/>
                <a:latin typeface="Courier New" panose="02070309020205020404" pitchFamily="49" charset="0"/>
              </a:rPr>
              <a:t>match</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email_pattern</a:t>
            </a:r>
            <a:r>
              <a:rPr lang="en-US" b="0" dirty="0">
                <a:solidFill>
                  <a:srgbClr val="000000"/>
                </a:solidFill>
                <a:effectLst/>
                <a:latin typeface="Courier New" panose="02070309020205020404" pitchFamily="49" charset="0"/>
              </a:rPr>
              <a:t>, email):</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"Valid email"</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else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"Invalid email"</a:t>
            </a:r>
            <a:r>
              <a:rPr lang="en-US" b="0" dirty="0">
                <a:solidFill>
                  <a:srgbClr val="000000"/>
                </a:solidFill>
                <a:effectLst/>
                <a:latin typeface="Courier New" panose="02070309020205020404" pitchFamily="49" charset="0"/>
              </a:rPr>
              <a:t>)</a:t>
            </a:r>
          </a:p>
        </p:txBody>
      </p:sp>
      <p:sp>
        <p:nvSpPr>
          <p:cNvPr id="4" name="TextBox 3">
            <a:extLst>
              <a:ext uri="{FF2B5EF4-FFF2-40B4-BE49-F238E27FC236}">
                <a16:creationId xmlns:a16="http://schemas.microsoft.com/office/drawing/2014/main" id="{097CE2A4-6628-10EB-A656-3EB11EDCF55D}"/>
              </a:ext>
            </a:extLst>
          </p:cNvPr>
          <p:cNvSpPr txBox="1"/>
          <p:nvPr/>
        </p:nvSpPr>
        <p:spPr>
          <a:xfrm>
            <a:off x="6808839" y="4690158"/>
            <a:ext cx="3539752" cy="369332"/>
          </a:xfrm>
          <a:prstGeom prst="rect">
            <a:avLst/>
          </a:prstGeom>
          <a:noFill/>
        </p:spPr>
        <p:txBody>
          <a:bodyPr wrap="none" rtlCol="0">
            <a:spAutoFit/>
          </a:bodyPr>
          <a:lstStyle/>
          <a:p>
            <a:r>
              <a:rPr lang="en-US" b="1" dirty="0"/>
              <a:t>What is wrong with this Regex?</a:t>
            </a:r>
          </a:p>
        </p:txBody>
      </p:sp>
      <p:cxnSp>
        <p:nvCxnSpPr>
          <p:cNvPr id="7" name="Connector: Curved 6">
            <a:extLst>
              <a:ext uri="{FF2B5EF4-FFF2-40B4-BE49-F238E27FC236}">
                <a16:creationId xmlns:a16="http://schemas.microsoft.com/office/drawing/2014/main" id="{D9C0060C-E7B0-EFF5-EE69-BCA59F3B4BA6}"/>
              </a:ext>
            </a:extLst>
          </p:cNvPr>
          <p:cNvCxnSpPr>
            <a:cxnSpLocks/>
            <a:stCxn id="4" idx="0"/>
          </p:cNvCxnSpPr>
          <p:nvPr/>
        </p:nvCxnSpPr>
        <p:spPr>
          <a:xfrm rot="16200000" flipV="1">
            <a:off x="6253235" y="2364678"/>
            <a:ext cx="891826" cy="3759134"/>
          </a:xfrm>
          <a:prstGeom prst="curvedConnector3">
            <a:avLst>
              <a:gd name="adj1" fmla="val 50000"/>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263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2B65-F889-459A-9DDB-E99A8392BB78}"/>
              </a:ext>
            </a:extLst>
          </p:cNvPr>
          <p:cNvSpPr>
            <a:spLocks noGrp="1"/>
          </p:cNvSpPr>
          <p:nvPr>
            <p:ph type="title"/>
          </p:nvPr>
        </p:nvSpPr>
        <p:spPr/>
        <p:txBody>
          <a:bodyPr/>
          <a:lstStyle/>
          <a:p>
            <a:r>
              <a:rPr lang="en-US" dirty="0"/>
              <a:t>What is a String</a:t>
            </a:r>
          </a:p>
        </p:txBody>
      </p:sp>
      <p:sp>
        <p:nvSpPr>
          <p:cNvPr id="3" name="Content Placeholder 2">
            <a:extLst>
              <a:ext uri="{FF2B5EF4-FFF2-40B4-BE49-F238E27FC236}">
                <a16:creationId xmlns:a16="http://schemas.microsoft.com/office/drawing/2014/main" id="{6DE1A161-97EB-5DBF-A604-05D2E9BD12EB}"/>
              </a:ext>
            </a:extLst>
          </p:cNvPr>
          <p:cNvSpPr>
            <a:spLocks noGrp="1"/>
          </p:cNvSpPr>
          <p:nvPr>
            <p:ph idx="1"/>
          </p:nvPr>
        </p:nvSpPr>
        <p:spPr/>
        <p:txBody>
          <a:bodyPr/>
          <a:lstStyle/>
          <a:p>
            <a:r>
              <a:rPr lang="en-US" dirty="0"/>
              <a:t>In Python, a string is a sequence of characters, and it is one of the built-in data types. </a:t>
            </a:r>
          </a:p>
          <a:p>
            <a:r>
              <a:rPr lang="en-US" dirty="0"/>
              <a:t>Strings are used to represent text in a program. </a:t>
            </a:r>
          </a:p>
          <a:p>
            <a:r>
              <a:rPr lang="en-US" dirty="0"/>
              <a:t>They are created by enclosing a sequence of characters within single quotes (') or double quotes (")</a:t>
            </a:r>
          </a:p>
        </p:txBody>
      </p:sp>
      <p:sp>
        <p:nvSpPr>
          <p:cNvPr id="8" name="TextBox 7">
            <a:extLst>
              <a:ext uri="{FF2B5EF4-FFF2-40B4-BE49-F238E27FC236}">
                <a16:creationId xmlns:a16="http://schemas.microsoft.com/office/drawing/2014/main" id="{6FA2C32D-C090-84E2-FE08-24201FE46846}"/>
              </a:ext>
            </a:extLst>
          </p:cNvPr>
          <p:cNvSpPr txBox="1"/>
          <p:nvPr/>
        </p:nvSpPr>
        <p:spPr>
          <a:xfrm>
            <a:off x="3116826" y="4280575"/>
            <a:ext cx="7413522" cy="2031325"/>
          </a:xfrm>
          <a:prstGeom prst="rect">
            <a:avLst/>
          </a:prstGeom>
          <a:noFill/>
        </p:spPr>
        <p:txBody>
          <a:bodyPr wrap="square">
            <a:spAutoFit/>
          </a:bodyPr>
          <a:lstStyle/>
          <a:p>
            <a:r>
              <a:rPr lang="en-US" b="0" dirty="0">
                <a:solidFill>
                  <a:srgbClr val="000000"/>
                </a:solidFill>
                <a:effectLst/>
                <a:latin typeface="Courier New" panose="02070309020205020404" pitchFamily="49" charset="0"/>
              </a:rPr>
              <a:t>string1 = </a:t>
            </a:r>
            <a:r>
              <a:rPr lang="en-US" b="0" dirty="0">
                <a:solidFill>
                  <a:srgbClr val="A31515"/>
                </a:solidFill>
                <a:effectLst/>
                <a:latin typeface="Courier New" panose="02070309020205020404" pitchFamily="49" charset="0"/>
              </a:rPr>
              <a:t>'Hello, World!'</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string2 = </a:t>
            </a:r>
            <a:r>
              <a:rPr lang="en-US" b="0" dirty="0">
                <a:solidFill>
                  <a:srgbClr val="A31515"/>
                </a:solidFill>
                <a:effectLst/>
                <a:latin typeface="Courier New" panose="02070309020205020404" pitchFamily="49" charset="0"/>
              </a:rPr>
              <a:t>"Python is awesome."</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err="1">
                <a:solidFill>
                  <a:srgbClr val="000000"/>
                </a:solidFill>
                <a:effectLst/>
                <a:latin typeface="Courier New" panose="02070309020205020404" pitchFamily="49" charset="0"/>
              </a:rPr>
              <a:t>multiline_string</a:t>
            </a:r>
            <a:r>
              <a:rPr lang="en-US" b="0" dirty="0">
                <a:solidFill>
                  <a:srgbClr val="000000"/>
                </a:solidFill>
                <a:effectLst/>
                <a:latin typeface="Courier New" panose="02070309020205020404" pitchFamily="49" charset="0"/>
              </a:rPr>
              <a:t> = </a:t>
            </a:r>
            <a:r>
              <a:rPr lang="en-US" b="0" dirty="0">
                <a:solidFill>
                  <a:srgbClr val="A31515"/>
                </a:solidFill>
                <a:effectLst/>
                <a:latin typeface="Courier New" panose="02070309020205020404" pitchFamily="49" charset="0"/>
              </a:rPr>
              <a:t>'''This is a</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multiline</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string.'''</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64139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20A2-A1F8-2252-6A44-21066EB67F94}"/>
              </a:ext>
            </a:extLst>
          </p:cNvPr>
          <p:cNvSpPr>
            <a:spLocks noGrp="1"/>
          </p:cNvSpPr>
          <p:nvPr>
            <p:ph type="title"/>
          </p:nvPr>
        </p:nvSpPr>
        <p:spPr/>
        <p:txBody>
          <a:bodyPr/>
          <a:lstStyle/>
          <a:p>
            <a:r>
              <a:rPr lang="en-US" dirty="0"/>
              <a:t>Some operations</a:t>
            </a:r>
          </a:p>
        </p:txBody>
      </p:sp>
      <p:sp>
        <p:nvSpPr>
          <p:cNvPr id="3" name="Content Placeholder 2">
            <a:extLst>
              <a:ext uri="{FF2B5EF4-FFF2-40B4-BE49-F238E27FC236}">
                <a16:creationId xmlns:a16="http://schemas.microsoft.com/office/drawing/2014/main" id="{228EAEE2-CE92-0EC7-60BE-20FB165D6A28}"/>
              </a:ext>
            </a:extLst>
          </p:cNvPr>
          <p:cNvSpPr>
            <a:spLocks noGrp="1"/>
          </p:cNvSpPr>
          <p:nvPr>
            <p:ph idx="1"/>
          </p:nvPr>
        </p:nvSpPr>
        <p:spPr/>
        <p:txBody>
          <a:bodyPr/>
          <a:lstStyle/>
          <a:p>
            <a:r>
              <a:rPr lang="en-US" dirty="0"/>
              <a:t>Several operations can be done on Strings:</a:t>
            </a:r>
          </a:p>
          <a:p>
            <a:r>
              <a:rPr lang="en-US" dirty="0"/>
              <a:t>Concatenation: String can be concatenated using + operation</a:t>
            </a:r>
          </a:p>
        </p:txBody>
      </p:sp>
      <p:sp>
        <p:nvSpPr>
          <p:cNvPr id="5" name="TextBox 4">
            <a:extLst>
              <a:ext uri="{FF2B5EF4-FFF2-40B4-BE49-F238E27FC236}">
                <a16:creationId xmlns:a16="http://schemas.microsoft.com/office/drawing/2014/main" id="{3C2A0C3F-4B1F-5054-A382-7D8F667A5ED0}"/>
              </a:ext>
            </a:extLst>
          </p:cNvPr>
          <p:cNvSpPr txBox="1"/>
          <p:nvPr/>
        </p:nvSpPr>
        <p:spPr>
          <a:xfrm>
            <a:off x="1907458" y="3036923"/>
            <a:ext cx="6096000" cy="1477328"/>
          </a:xfrm>
          <a:prstGeom prst="rect">
            <a:avLst/>
          </a:prstGeom>
          <a:noFill/>
        </p:spPr>
        <p:txBody>
          <a:bodyPr wrap="square">
            <a:spAutoFit/>
          </a:bodyPr>
          <a:lstStyle/>
          <a:p>
            <a:r>
              <a:rPr lang="en-US" b="0" dirty="0">
                <a:solidFill>
                  <a:srgbClr val="000000"/>
                </a:solidFill>
                <a:effectLst/>
                <a:latin typeface="Courier New" panose="02070309020205020404" pitchFamily="49" charset="0"/>
              </a:rPr>
              <a:t>s1 = </a:t>
            </a:r>
            <a:r>
              <a:rPr lang="en-US" b="0" dirty="0">
                <a:solidFill>
                  <a:srgbClr val="A31515"/>
                </a:solidFill>
                <a:effectLst/>
                <a:latin typeface="Courier New" panose="02070309020205020404" pitchFamily="49" charset="0"/>
              </a:rPr>
              <a:t>'My </a:t>
            </a:r>
            <a:r>
              <a:rPr lang="en-US" b="0" dirty="0" err="1">
                <a:solidFill>
                  <a:srgbClr val="A31515"/>
                </a:solidFill>
                <a:effectLst/>
                <a:latin typeface="Courier New" panose="02070309020205020404" pitchFamily="49" charset="0"/>
              </a:rPr>
              <a:t>namd</a:t>
            </a:r>
            <a:r>
              <a:rPr lang="en-US" b="0" dirty="0">
                <a:solidFill>
                  <a:srgbClr val="A31515"/>
                </a:solidFill>
                <a:effectLst/>
                <a:latin typeface="Courier New" panose="02070309020205020404" pitchFamily="49" charset="0"/>
              </a:rPr>
              <a:t> is'</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s2 = </a:t>
            </a:r>
            <a:r>
              <a:rPr lang="en-US" b="0" dirty="0">
                <a:solidFill>
                  <a:srgbClr val="A31515"/>
                </a:solidFill>
                <a:effectLst/>
                <a:latin typeface="Courier New" panose="02070309020205020404" pitchFamily="49" charset="0"/>
              </a:rPr>
              <a:t>'Ahmad'</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s3 = s1 + s2</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(s3)</a:t>
            </a:r>
          </a:p>
        </p:txBody>
      </p:sp>
      <p:sp>
        <p:nvSpPr>
          <p:cNvPr id="7" name="TextBox 6">
            <a:extLst>
              <a:ext uri="{FF2B5EF4-FFF2-40B4-BE49-F238E27FC236}">
                <a16:creationId xmlns:a16="http://schemas.microsoft.com/office/drawing/2014/main" id="{8732B16B-99A3-4E93-4D38-FCAAD4CACA4A}"/>
              </a:ext>
            </a:extLst>
          </p:cNvPr>
          <p:cNvSpPr txBox="1"/>
          <p:nvPr/>
        </p:nvSpPr>
        <p:spPr>
          <a:xfrm>
            <a:off x="6096000" y="3406255"/>
            <a:ext cx="3952568" cy="369332"/>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My </a:t>
            </a:r>
            <a:r>
              <a:rPr lang="en-US" b="0" i="0" dirty="0" err="1">
                <a:solidFill>
                  <a:srgbClr val="212121"/>
                </a:solidFill>
                <a:effectLst/>
                <a:latin typeface="Courier New" panose="02070309020205020404" pitchFamily="49" charset="0"/>
              </a:rPr>
              <a:t>namd</a:t>
            </a:r>
            <a:r>
              <a:rPr lang="en-US" b="0" i="0" dirty="0">
                <a:solidFill>
                  <a:srgbClr val="212121"/>
                </a:solidFill>
                <a:effectLst/>
                <a:latin typeface="Courier New" panose="02070309020205020404" pitchFamily="49" charset="0"/>
              </a:rPr>
              <a:t> </a:t>
            </a:r>
            <a:r>
              <a:rPr lang="en-US" b="0" i="0" dirty="0" err="1">
                <a:solidFill>
                  <a:srgbClr val="212121"/>
                </a:solidFill>
                <a:effectLst/>
                <a:latin typeface="Courier New" panose="02070309020205020404" pitchFamily="49" charset="0"/>
              </a:rPr>
              <a:t>isAhmad</a:t>
            </a:r>
            <a:endParaRPr lang="en-US" dirty="0"/>
          </a:p>
        </p:txBody>
      </p:sp>
      <p:sp>
        <p:nvSpPr>
          <p:cNvPr id="9" name="TextBox 8">
            <a:extLst>
              <a:ext uri="{FF2B5EF4-FFF2-40B4-BE49-F238E27FC236}">
                <a16:creationId xmlns:a16="http://schemas.microsoft.com/office/drawing/2014/main" id="{D11FF4EA-FB2D-B5D3-4157-E1308500A116}"/>
              </a:ext>
            </a:extLst>
          </p:cNvPr>
          <p:cNvSpPr txBox="1"/>
          <p:nvPr/>
        </p:nvSpPr>
        <p:spPr>
          <a:xfrm>
            <a:off x="1907458" y="4948023"/>
            <a:ext cx="6096000" cy="1477328"/>
          </a:xfrm>
          <a:prstGeom prst="rect">
            <a:avLst/>
          </a:prstGeom>
          <a:noFill/>
        </p:spPr>
        <p:txBody>
          <a:bodyPr wrap="square">
            <a:spAutoFit/>
          </a:bodyPr>
          <a:lstStyle/>
          <a:p>
            <a:r>
              <a:rPr lang="en-US" b="0" dirty="0">
                <a:solidFill>
                  <a:srgbClr val="000000"/>
                </a:solidFill>
                <a:effectLst/>
                <a:latin typeface="Courier New" panose="02070309020205020404" pitchFamily="49" charset="0"/>
              </a:rPr>
              <a:t>s1 = </a:t>
            </a:r>
            <a:r>
              <a:rPr lang="en-US" b="0" dirty="0">
                <a:solidFill>
                  <a:srgbClr val="A31515"/>
                </a:solidFill>
                <a:effectLst/>
                <a:latin typeface="Courier New" panose="02070309020205020404" pitchFamily="49" charset="0"/>
              </a:rPr>
              <a:t>'My </a:t>
            </a:r>
            <a:r>
              <a:rPr lang="en-US" b="0" dirty="0" err="1">
                <a:solidFill>
                  <a:srgbClr val="A31515"/>
                </a:solidFill>
                <a:effectLst/>
                <a:latin typeface="Courier New" panose="02070309020205020404" pitchFamily="49" charset="0"/>
              </a:rPr>
              <a:t>namd</a:t>
            </a:r>
            <a:r>
              <a:rPr lang="en-US" b="0" dirty="0">
                <a:solidFill>
                  <a:srgbClr val="A31515"/>
                </a:solidFill>
                <a:effectLst/>
                <a:latin typeface="Courier New" panose="02070309020205020404" pitchFamily="49" charset="0"/>
              </a:rPr>
              <a:t> is'</a:t>
            </a:r>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s2 = </a:t>
            </a:r>
            <a:r>
              <a:rPr lang="en-US" b="0" dirty="0">
                <a:solidFill>
                  <a:srgbClr val="A31515"/>
                </a:solidFill>
                <a:effectLst/>
                <a:latin typeface="Courier New" panose="02070309020205020404" pitchFamily="49" charset="0"/>
              </a:rPr>
              <a:t>'Ahmad'</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s3 = s1 + </a:t>
            </a:r>
            <a:r>
              <a:rPr lang="en-US" b="0" dirty="0">
                <a:solidFill>
                  <a:srgbClr val="A31515"/>
                </a:solidFill>
                <a:effectLst/>
                <a:latin typeface="Courier New" panose="02070309020205020404" pitchFamily="49" charset="0"/>
              </a:rPr>
              <a:t>' '</a:t>
            </a:r>
            <a:r>
              <a:rPr lang="en-US" b="0" dirty="0">
                <a:solidFill>
                  <a:srgbClr val="000000"/>
                </a:solidFill>
                <a:effectLst/>
                <a:latin typeface="Courier New" panose="02070309020205020404" pitchFamily="49" charset="0"/>
              </a:rPr>
              <a:t>+ s2</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(s3)</a:t>
            </a:r>
          </a:p>
        </p:txBody>
      </p:sp>
      <p:sp>
        <p:nvSpPr>
          <p:cNvPr id="10" name="TextBox 9">
            <a:extLst>
              <a:ext uri="{FF2B5EF4-FFF2-40B4-BE49-F238E27FC236}">
                <a16:creationId xmlns:a16="http://schemas.microsoft.com/office/drawing/2014/main" id="{DBFF33F1-F61D-4FD8-61BC-95A81BAFDA01}"/>
              </a:ext>
            </a:extLst>
          </p:cNvPr>
          <p:cNvSpPr txBox="1"/>
          <p:nvPr/>
        </p:nvSpPr>
        <p:spPr>
          <a:xfrm>
            <a:off x="6096000" y="5304808"/>
            <a:ext cx="3952568" cy="369332"/>
          </a:xfrm>
          <a:prstGeom prst="rect">
            <a:avLst/>
          </a:prstGeom>
          <a:noFill/>
        </p:spPr>
        <p:txBody>
          <a:bodyPr wrap="square">
            <a:spAutoFit/>
          </a:bodyPr>
          <a:lstStyle/>
          <a:p>
            <a:r>
              <a:rPr lang="en-US" b="0" i="0" dirty="0">
                <a:solidFill>
                  <a:srgbClr val="212121"/>
                </a:solidFill>
                <a:effectLst/>
                <a:latin typeface="Courier New" panose="02070309020205020404" pitchFamily="49" charset="0"/>
              </a:rPr>
              <a:t>My </a:t>
            </a:r>
            <a:r>
              <a:rPr lang="en-US" b="0" i="0" dirty="0" err="1">
                <a:solidFill>
                  <a:srgbClr val="212121"/>
                </a:solidFill>
                <a:effectLst/>
                <a:latin typeface="Courier New" panose="02070309020205020404" pitchFamily="49" charset="0"/>
              </a:rPr>
              <a:t>namd</a:t>
            </a:r>
            <a:r>
              <a:rPr lang="en-US" b="0" i="0" dirty="0">
                <a:solidFill>
                  <a:srgbClr val="212121"/>
                </a:solidFill>
                <a:effectLst/>
                <a:latin typeface="Courier New" panose="02070309020205020404" pitchFamily="49" charset="0"/>
              </a:rPr>
              <a:t> is Ahmad</a:t>
            </a:r>
            <a:endParaRPr lang="en-US" dirty="0"/>
          </a:p>
        </p:txBody>
      </p:sp>
    </p:spTree>
    <p:extLst>
      <p:ext uri="{BB962C8B-B14F-4D97-AF65-F5344CB8AC3E}">
        <p14:creationId xmlns:p14="http://schemas.microsoft.com/office/powerpoint/2010/main" val="2315141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EA334-E55E-3BA6-816A-B2EFBA10BACD}"/>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61F3DA3-4C8C-31B1-0DA6-1A9F713BD70E}"/>
              </a:ext>
            </a:extLst>
          </p:cNvPr>
          <p:cNvSpPr>
            <a:spLocks noGrp="1"/>
          </p:cNvSpPr>
          <p:nvPr>
            <p:ph idx="1"/>
          </p:nvPr>
        </p:nvSpPr>
        <p:spPr>
          <a:xfrm>
            <a:off x="838199" y="1825625"/>
            <a:ext cx="10763865" cy="4351338"/>
          </a:xfrm>
        </p:spPr>
        <p:txBody>
          <a:bodyPr>
            <a:normAutofit/>
          </a:bodyPr>
          <a:lstStyle/>
          <a:p>
            <a:r>
              <a:rPr lang="en-US" dirty="0"/>
              <a:t>Slicing: You can get apart from the String by using the slicing operation as done in the lists</a:t>
            </a:r>
          </a:p>
          <a:p>
            <a:endParaRPr lang="en-US" dirty="0"/>
          </a:p>
          <a:p>
            <a:endParaRPr lang="en-US" dirty="0"/>
          </a:p>
          <a:p>
            <a:endParaRPr lang="en-US" dirty="0"/>
          </a:p>
          <a:p>
            <a:endParaRPr lang="en-US" dirty="0"/>
          </a:p>
          <a:p>
            <a:endParaRPr lang="en-US" dirty="0"/>
          </a:p>
          <a:p>
            <a:endParaRPr lang="en-US" dirty="0"/>
          </a:p>
          <a:p>
            <a:r>
              <a:rPr lang="en-US" dirty="0"/>
              <a:t>[5:14] means get the letters from index 5 (included), to 14 (not included)</a:t>
            </a:r>
          </a:p>
          <a:p>
            <a:r>
              <a:rPr lang="en-US" dirty="0"/>
              <a:t>There are many methods to be used on String values (discussed ch2)</a:t>
            </a:r>
          </a:p>
        </p:txBody>
      </p:sp>
      <p:sp>
        <p:nvSpPr>
          <p:cNvPr id="5" name="TextBox 4">
            <a:extLst>
              <a:ext uri="{FF2B5EF4-FFF2-40B4-BE49-F238E27FC236}">
                <a16:creationId xmlns:a16="http://schemas.microsoft.com/office/drawing/2014/main" id="{9AE43553-037D-F747-670A-92708E2AC11D}"/>
              </a:ext>
            </a:extLst>
          </p:cNvPr>
          <p:cNvSpPr txBox="1"/>
          <p:nvPr/>
        </p:nvSpPr>
        <p:spPr>
          <a:xfrm>
            <a:off x="1249926" y="2551837"/>
            <a:ext cx="6096000" cy="1754326"/>
          </a:xfrm>
          <a:prstGeom prst="rect">
            <a:avLst/>
          </a:prstGeom>
          <a:noFill/>
        </p:spPr>
        <p:txBody>
          <a:bodyPr wrap="square">
            <a:spAutoFit/>
          </a:bodyPr>
          <a:lstStyle/>
          <a:p>
            <a:r>
              <a:rPr lang="en-US" b="0" dirty="0">
                <a:solidFill>
                  <a:srgbClr val="000000"/>
                </a:solidFill>
                <a:effectLst/>
                <a:latin typeface="Courier New" panose="02070309020205020404" pitchFamily="49" charset="0"/>
              </a:rPr>
              <a:t>text = </a:t>
            </a:r>
            <a:r>
              <a:rPr lang="en-US" b="0" dirty="0">
                <a:solidFill>
                  <a:srgbClr val="A31515"/>
                </a:solidFill>
                <a:effectLst/>
                <a:latin typeface="Courier New" panose="02070309020205020404" pitchFamily="49" charset="0"/>
              </a:rPr>
              <a:t>'''This is a multi line </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String, I am happy </a:t>
            </a:r>
            <a:endParaRPr lang="en-US" b="0" dirty="0">
              <a:solidFill>
                <a:srgbClr val="000000"/>
              </a:solidFill>
              <a:effectLst/>
              <a:latin typeface="Courier New" panose="02070309020205020404" pitchFamily="49" charset="0"/>
            </a:endParaRPr>
          </a:p>
          <a:p>
            <a:r>
              <a:rPr lang="en-US" b="0" dirty="0">
                <a:solidFill>
                  <a:srgbClr val="A31515"/>
                </a:solidFill>
                <a:effectLst/>
                <a:latin typeface="Courier New" panose="02070309020205020404" pitchFamily="49" charset="0"/>
              </a:rPr>
              <a:t>to use python to slice it'''</a:t>
            </a:r>
            <a:endParaRPr lang="en-US" b="0" dirty="0">
              <a:solidFill>
                <a:srgbClr val="000000"/>
              </a:solidFill>
              <a:effectLst/>
              <a:latin typeface="Courier New" panose="02070309020205020404" pitchFamily="49" charset="0"/>
            </a:endParaRPr>
          </a:p>
          <a:p>
            <a:br>
              <a:rPr lang="en-US" b="0" dirty="0">
                <a:solidFill>
                  <a:srgbClr val="000000"/>
                </a:solidFill>
                <a:effectLst/>
                <a:latin typeface="Courier New" panose="02070309020205020404" pitchFamily="49" charset="0"/>
              </a:rPr>
            </a:br>
            <a:r>
              <a:rPr lang="en-US" b="0" dirty="0">
                <a:solidFill>
                  <a:srgbClr val="000000"/>
                </a:solidFill>
                <a:effectLst/>
                <a:latin typeface="Courier New" panose="02070309020205020404" pitchFamily="49" charset="0"/>
              </a:rPr>
              <a:t>result = text [</a:t>
            </a:r>
            <a:r>
              <a:rPr lang="en-US" b="0" dirty="0">
                <a:solidFill>
                  <a:srgbClr val="116644"/>
                </a:solidFill>
                <a:effectLst/>
                <a:latin typeface="Courier New" panose="02070309020205020404" pitchFamily="49" charset="0"/>
              </a:rPr>
              <a:t>5</a:t>
            </a:r>
            <a:r>
              <a:rPr lang="en-US" b="0" dirty="0">
                <a:solidFill>
                  <a:srgbClr val="000000"/>
                </a:solidFill>
                <a:effectLst/>
                <a:latin typeface="Courier New" panose="02070309020205020404" pitchFamily="49" charset="0"/>
              </a:rPr>
              <a:t>:</a:t>
            </a:r>
            <a:r>
              <a:rPr lang="en-US" b="0" dirty="0">
                <a:solidFill>
                  <a:srgbClr val="116644"/>
                </a:solidFill>
                <a:effectLst/>
                <a:latin typeface="Courier New" panose="02070309020205020404" pitchFamily="49" charset="0"/>
              </a:rPr>
              <a:t>14</a:t>
            </a:r>
            <a:r>
              <a:rPr lang="en-US" b="0" dirty="0">
                <a:solidFill>
                  <a:srgbClr val="000000"/>
                </a:solidFill>
                <a:effectLst/>
                <a:latin typeface="Courier New" panose="02070309020205020404" pitchFamily="49" charset="0"/>
              </a:rPr>
              <a:t>]</a:t>
            </a:r>
          </a:p>
          <a:p>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(result)</a:t>
            </a:r>
          </a:p>
        </p:txBody>
      </p:sp>
      <p:sp>
        <p:nvSpPr>
          <p:cNvPr id="7" name="TextBox 6">
            <a:extLst>
              <a:ext uri="{FF2B5EF4-FFF2-40B4-BE49-F238E27FC236}">
                <a16:creationId xmlns:a16="http://schemas.microsoft.com/office/drawing/2014/main" id="{78F0C381-BBA9-9E4F-4863-E35E5DAE1ED9}"/>
              </a:ext>
            </a:extLst>
          </p:cNvPr>
          <p:cNvSpPr txBox="1"/>
          <p:nvPr/>
        </p:nvSpPr>
        <p:spPr>
          <a:xfrm>
            <a:off x="7015930" y="3429000"/>
            <a:ext cx="1789471" cy="646331"/>
          </a:xfrm>
          <a:prstGeom prst="rect">
            <a:avLst/>
          </a:prstGeom>
          <a:noFill/>
        </p:spPr>
        <p:txBody>
          <a:bodyPr wrap="square">
            <a:spAutoFit/>
          </a:bodyPr>
          <a:lstStyle/>
          <a:p>
            <a:r>
              <a:rPr lang="en-US" b="1" dirty="0">
                <a:solidFill>
                  <a:srgbClr val="000000"/>
                </a:solidFill>
                <a:latin typeface="Courier New" panose="02070309020205020404" pitchFamily="49" charset="0"/>
              </a:rPr>
              <a:t>Output:</a:t>
            </a:r>
          </a:p>
          <a:p>
            <a:r>
              <a:rPr lang="en-US" dirty="0">
                <a:solidFill>
                  <a:srgbClr val="000000"/>
                </a:solidFill>
                <a:latin typeface="Courier New" panose="02070309020205020404" pitchFamily="49" charset="0"/>
              </a:rPr>
              <a:t>is a </a:t>
            </a:r>
            <a:r>
              <a:rPr lang="en-US" dirty="0" err="1">
                <a:solidFill>
                  <a:srgbClr val="000000"/>
                </a:solidFill>
                <a:latin typeface="Courier New" panose="02070309020205020404" pitchFamily="49" charset="0"/>
              </a:rPr>
              <a:t>mult</a:t>
            </a:r>
            <a:endParaRPr lang="en-US"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402438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1E3B6-482E-25A2-A3E9-E0033AB07801}"/>
              </a:ext>
            </a:extLst>
          </p:cNvPr>
          <p:cNvSpPr>
            <a:spLocks noGrp="1"/>
          </p:cNvSpPr>
          <p:nvPr>
            <p:ph type="title"/>
          </p:nvPr>
        </p:nvSpPr>
        <p:spPr/>
        <p:txBody>
          <a:bodyPr/>
          <a:lstStyle/>
          <a:p>
            <a:r>
              <a:rPr lang="en-US" dirty="0"/>
              <a:t>Reading from file </a:t>
            </a:r>
          </a:p>
        </p:txBody>
      </p:sp>
      <p:sp>
        <p:nvSpPr>
          <p:cNvPr id="3" name="Content Placeholder 2">
            <a:extLst>
              <a:ext uri="{FF2B5EF4-FFF2-40B4-BE49-F238E27FC236}">
                <a16:creationId xmlns:a16="http://schemas.microsoft.com/office/drawing/2014/main" id="{C177505E-E1D8-B8AA-3FC7-31B4BC4A3B38}"/>
              </a:ext>
            </a:extLst>
          </p:cNvPr>
          <p:cNvSpPr>
            <a:spLocks noGrp="1"/>
          </p:cNvSpPr>
          <p:nvPr>
            <p:ph idx="1"/>
          </p:nvPr>
        </p:nvSpPr>
        <p:spPr/>
        <p:txBody>
          <a:bodyPr/>
          <a:lstStyle/>
          <a:p>
            <a:r>
              <a:rPr lang="en-US" dirty="0"/>
              <a:t>Often when working with Strings, we are dealing with relatively large textual data </a:t>
            </a:r>
          </a:p>
          <a:p>
            <a:r>
              <a:rPr lang="en-US" dirty="0"/>
              <a:t>Strings are usually stored in txt files.</a:t>
            </a:r>
          </a:p>
          <a:p>
            <a:r>
              <a:rPr lang="en-US" dirty="0"/>
              <a:t>Python can read these Strings to variables</a:t>
            </a:r>
          </a:p>
          <a:p>
            <a:r>
              <a:rPr lang="en-US" dirty="0"/>
              <a:t> The </a:t>
            </a:r>
            <a:r>
              <a:rPr lang="en-US" b="1" dirty="0"/>
              <a:t>open</a:t>
            </a:r>
            <a:r>
              <a:rPr lang="en-US" dirty="0"/>
              <a:t> function is used to open and work with files</a:t>
            </a:r>
          </a:p>
        </p:txBody>
      </p:sp>
      <p:sp>
        <p:nvSpPr>
          <p:cNvPr id="9" name="TextBox 8">
            <a:extLst>
              <a:ext uri="{FF2B5EF4-FFF2-40B4-BE49-F238E27FC236}">
                <a16:creationId xmlns:a16="http://schemas.microsoft.com/office/drawing/2014/main" id="{B35DE377-6F69-2DA0-3DCA-2011866B9BD9}"/>
              </a:ext>
            </a:extLst>
          </p:cNvPr>
          <p:cNvSpPr txBox="1"/>
          <p:nvPr/>
        </p:nvSpPr>
        <p:spPr>
          <a:xfrm>
            <a:off x="2615380" y="5026431"/>
            <a:ext cx="6096000" cy="369332"/>
          </a:xfrm>
          <a:prstGeom prst="rect">
            <a:avLst/>
          </a:prstGeom>
          <a:noFill/>
        </p:spPr>
        <p:txBody>
          <a:bodyPr wrap="square">
            <a:spAutoFit/>
          </a:bodyPr>
          <a:lstStyle/>
          <a:p>
            <a:r>
              <a:rPr lang="en-US" b="0" dirty="0">
                <a:solidFill>
                  <a:srgbClr val="001080"/>
                </a:solidFill>
                <a:effectLst/>
                <a:latin typeface="Courier New" panose="02070309020205020404" pitchFamily="49" charset="0"/>
              </a:rPr>
              <a:t>file</a:t>
            </a:r>
            <a:r>
              <a:rPr lang="en-US" b="0" dirty="0">
                <a:solidFill>
                  <a:srgbClr val="000000"/>
                </a:solidFill>
                <a:effectLst/>
                <a:latin typeface="Courier New" panose="02070309020205020404" pitchFamily="49" charset="0"/>
              </a:rPr>
              <a:t> = </a:t>
            </a:r>
            <a:r>
              <a:rPr lang="en-US" b="0" dirty="0">
                <a:solidFill>
                  <a:srgbClr val="795E26"/>
                </a:solidFill>
                <a:effectLst/>
                <a:latin typeface="Courier New" panose="02070309020205020404" pitchFamily="49" charset="0"/>
              </a:rPr>
              <a:t>open</a:t>
            </a:r>
            <a:r>
              <a:rPr lang="en-US" b="0" dirty="0">
                <a:solidFill>
                  <a:srgbClr val="000000"/>
                </a:solidFill>
                <a:effectLst/>
                <a:latin typeface="Courier New" panose="02070309020205020404" pitchFamily="49" charset="0"/>
              </a:rPr>
              <a:t>(</a:t>
            </a:r>
            <a:r>
              <a:rPr lang="en-US" b="1" dirty="0" err="1">
                <a:solidFill>
                  <a:srgbClr val="000000"/>
                </a:solidFill>
                <a:effectLst/>
                <a:latin typeface="Courier New" panose="02070309020205020404" pitchFamily="49" charset="0"/>
              </a:rPr>
              <a:t>file_path</a:t>
            </a:r>
            <a:r>
              <a:rPr lang="en-US" b="0" dirty="0">
                <a:solidFill>
                  <a:srgbClr val="000000"/>
                </a:solidFill>
                <a:effectLst/>
                <a:latin typeface="Courier New" panose="02070309020205020404" pitchFamily="49" charset="0"/>
              </a:rPr>
              <a:t>, </a:t>
            </a:r>
            <a:r>
              <a:rPr lang="en-US" b="1" dirty="0">
                <a:solidFill>
                  <a:srgbClr val="A31515"/>
                </a:solidFill>
                <a:effectLst/>
                <a:latin typeface="Courier New" panose="02070309020205020404" pitchFamily="49" charset="0"/>
              </a:rPr>
              <a:t>mode</a:t>
            </a:r>
            <a:r>
              <a:rPr lang="en-US"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104673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13C2E-D121-9BC3-7151-3C28F3F981B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55B2BC9-C0A0-77F1-DD01-E54444C3FA90}"/>
              </a:ext>
            </a:extLst>
          </p:cNvPr>
          <p:cNvSpPr>
            <a:spLocks noGrp="1"/>
          </p:cNvSpPr>
          <p:nvPr>
            <p:ph idx="1"/>
          </p:nvPr>
        </p:nvSpPr>
        <p:spPr>
          <a:xfrm>
            <a:off x="838200" y="1432334"/>
            <a:ext cx="10515600" cy="4351338"/>
          </a:xfrm>
        </p:spPr>
        <p:txBody>
          <a:bodyPr>
            <a:normAutofit/>
          </a:bodyPr>
          <a:lstStyle/>
          <a:p>
            <a:r>
              <a:rPr lang="en-US" dirty="0"/>
              <a:t>In this example, I am reading a file called Python.txt, in a read mode</a:t>
            </a:r>
          </a:p>
          <a:p>
            <a:endParaRPr lang="en-US" dirty="0"/>
          </a:p>
          <a:p>
            <a:r>
              <a:rPr lang="en-US" dirty="0"/>
              <a:t>The above statement opens the file 'Python.txt' for reading</a:t>
            </a:r>
          </a:p>
          <a:p>
            <a:r>
              <a:rPr lang="en-US" dirty="0"/>
              <a:t>You have to make sure you close the file after you are done with it</a:t>
            </a:r>
          </a:p>
          <a:p>
            <a:endParaRPr lang="en-US" dirty="0"/>
          </a:p>
          <a:p>
            <a:endParaRPr lang="en-US" dirty="0"/>
          </a:p>
          <a:p>
            <a:endParaRPr lang="en-US" dirty="0"/>
          </a:p>
          <a:p>
            <a:endParaRPr lang="en-US" dirty="0"/>
          </a:p>
          <a:p>
            <a:r>
              <a:rPr lang="en-US" dirty="0"/>
              <a:t>There are several modes available</a:t>
            </a:r>
          </a:p>
        </p:txBody>
      </p:sp>
      <p:sp>
        <p:nvSpPr>
          <p:cNvPr id="5" name="TextBox 4">
            <a:extLst>
              <a:ext uri="{FF2B5EF4-FFF2-40B4-BE49-F238E27FC236}">
                <a16:creationId xmlns:a16="http://schemas.microsoft.com/office/drawing/2014/main" id="{BA7749F3-3D07-9E43-0DA7-7C933CC578D5}"/>
              </a:ext>
            </a:extLst>
          </p:cNvPr>
          <p:cNvSpPr txBox="1"/>
          <p:nvPr/>
        </p:nvSpPr>
        <p:spPr>
          <a:xfrm>
            <a:off x="3178002" y="1832840"/>
            <a:ext cx="6096000" cy="369332"/>
          </a:xfrm>
          <a:prstGeom prst="rect">
            <a:avLst/>
          </a:prstGeom>
          <a:noFill/>
        </p:spPr>
        <p:txBody>
          <a:bodyPr wrap="square">
            <a:spAutoFit/>
          </a:bodyPr>
          <a:lstStyle/>
          <a:p>
            <a:r>
              <a:rPr lang="en-US" b="0" dirty="0">
                <a:solidFill>
                  <a:srgbClr val="001080"/>
                </a:solidFill>
                <a:effectLst/>
                <a:latin typeface="Courier New" panose="02070309020205020404" pitchFamily="49" charset="0"/>
              </a:rPr>
              <a:t>file</a:t>
            </a:r>
            <a:r>
              <a:rPr lang="en-US" b="0" dirty="0">
                <a:solidFill>
                  <a:srgbClr val="000000"/>
                </a:solidFill>
                <a:effectLst/>
                <a:latin typeface="Courier New" panose="02070309020205020404" pitchFamily="49" charset="0"/>
              </a:rPr>
              <a:t> = </a:t>
            </a:r>
            <a:r>
              <a:rPr lang="en-US" b="0" dirty="0">
                <a:solidFill>
                  <a:srgbClr val="795E26"/>
                </a:solidFill>
                <a:effectLst/>
                <a:latin typeface="Courier New" panose="02070309020205020404" pitchFamily="49" charset="0"/>
              </a:rPr>
              <a:t>open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'Python.txt'</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'r'</a:t>
            </a:r>
            <a:r>
              <a:rPr lang="en-US" b="0" dirty="0">
                <a:solidFill>
                  <a:srgbClr val="000000"/>
                </a:solidFill>
                <a:effectLst/>
                <a:latin typeface="Courier New" panose="02070309020205020404" pitchFamily="49" charset="0"/>
              </a:rPr>
              <a:t>)</a:t>
            </a:r>
          </a:p>
        </p:txBody>
      </p:sp>
      <p:sp>
        <p:nvSpPr>
          <p:cNvPr id="8" name="TextBox 7">
            <a:extLst>
              <a:ext uri="{FF2B5EF4-FFF2-40B4-BE49-F238E27FC236}">
                <a16:creationId xmlns:a16="http://schemas.microsoft.com/office/drawing/2014/main" id="{539D1501-9370-092E-D45B-F48FFBCA8415}"/>
              </a:ext>
            </a:extLst>
          </p:cNvPr>
          <p:cNvSpPr txBox="1"/>
          <p:nvPr/>
        </p:nvSpPr>
        <p:spPr>
          <a:xfrm>
            <a:off x="3178002" y="3161925"/>
            <a:ext cx="6096000" cy="1477328"/>
          </a:xfrm>
          <a:prstGeom prst="rect">
            <a:avLst/>
          </a:prstGeom>
          <a:noFill/>
        </p:spPr>
        <p:txBody>
          <a:bodyPr wrap="square">
            <a:spAutoFit/>
          </a:bodyPr>
          <a:lstStyle/>
          <a:p>
            <a:r>
              <a:rPr lang="en-US" b="0" dirty="0">
                <a:solidFill>
                  <a:srgbClr val="001080"/>
                </a:solidFill>
                <a:effectLst/>
                <a:latin typeface="Courier New" panose="02070309020205020404" pitchFamily="49" charset="0"/>
              </a:rPr>
              <a:t>file</a:t>
            </a:r>
            <a:r>
              <a:rPr lang="en-US" b="0" dirty="0">
                <a:solidFill>
                  <a:srgbClr val="000000"/>
                </a:solidFill>
                <a:effectLst/>
                <a:latin typeface="Courier New" panose="02070309020205020404" pitchFamily="49" charset="0"/>
              </a:rPr>
              <a:t> = </a:t>
            </a:r>
            <a:r>
              <a:rPr lang="en-US" b="0" dirty="0">
                <a:solidFill>
                  <a:srgbClr val="795E26"/>
                </a:solidFill>
                <a:effectLst/>
                <a:latin typeface="Courier New" panose="02070309020205020404" pitchFamily="49" charset="0"/>
              </a:rPr>
              <a:t>open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'Python.txt'</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'r'</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content = </a:t>
            </a:r>
            <a:r>
              <a:rPr lang="en-US" b="0" dirty="0" err="1">
                <a:solidFill>
                  <a:srgbClr val="001080"/>
                </a:solidFill>
                <a:effectLst/>
                <a:latin typeface="Courier New" panose="02070309020205020404" pitchFamily="49" charset="0"/>
              </a:rPr>
              <a:t>file</a:t>
            </a:r>
            <a:r>
              <a:rPr lang="en-US" b="0" dirty="0" err="1">
                <a:solidFill>
                  <a:srgbClr val="000000"/>
                </a:solidFill>
                <a:effectLst/>
                <a:latin typeface="Courier New" panose="02070309020205020404" pitchFamily="49" charset="0"/>
              </a:rPr>
              <a:t>.read</a:t>
            </a:r>
            <a:r>
              <a:rPr lang="en-US" b="0" dirty="0">
                <a:solidFill>
                  <a:srgbClr val="000000"/>
                </a:solidFill>
                <a:effectLst/>
                <a:latin typeface="Courier New" panose="02070309020205020404" pitchFamily="49" charset="0"/>
              </a:rPr>
              <a:t>()</a:t>
            </a:r>
          </a:p>
          <a:p>
            <a:r>
              <a:rPr lang="en-US" b="0" dirty="0" err="1">
                <a:solidFill>
                  <a:srgbClr val="001080"/>
                </a:solidFill>
                <a:effectLst/>
                <a:latin typeface="Courier New" panose="02070309020205020404" pitchFamily="49" charset="0"/>
              </a:rPr>
              <a:t>file</a:t>
            </a:r>
            <a:r>
              <a:rPr lang="en-US" b="0" dirty="0" err="1">
                <a:solidFill>
                  <a:srgbClr val="000000"/>
                </a:solidFill>
                <a:effectLst/>
                <a:latin typeface="Courier New" panose="02070309020205020404" pitchFamily="49" charset="0"/>
              </a:rPr>
              <a:t>.close</a:t>
            </a:r>
            <a:r>
              <a:rPr lang="en-US" b="0" dirty="0">
                <a:solidFill>
                  <a:srgbClr val="000000"/>
                </a:solidFill>
                <a:effectLst/>
                <a:latin typeface="Courier New" panose="02070309020205020404" pitchFamily="49" charset="0"/>
              </a:rPr>
              <a:t>()</a:t>
            </a:r>
          </a:p>
          <a:p>
            <a:br>
              <a:rPr lang="en-US" b="0" dirty="0">
                <a:solidFill>
                  <a:srgbClr val="000000"/>
                </a:solidFill>
                <a:effectLst/>
                <a:latin typeface="Courier New" panose="02070309020205020404" pitchFamily="49" charset="0"/>
              </a:rPr>
            </a:b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(content)</a:t>
            </a:r>
          </a:p>
        </p:txBody>
      </p:sp>
    </p:spTree>
    <p:extLst>
      <p:ext uri="{BB962C8B-B14F-4D97-AF65-F5344CB8AC3E}">
        <p14:creationId xmlns:p14="http://schemas.microsoft.com/office/powerpoint/2010/main" val="2314854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4EE964A-AF00-358B-E815-E8CDCB5BF605}"/>
              </a:ext>
            </a:extLst>
          </p:cNvPr>
          <p:cNvGraphicFramePr>
            <a:graphicFrameLocks noGrp="1"/>
          </p:cNvGraphicFramePr>
          <p:nvPr>
            <p:extLst>
              <p:ext uri="{D42A27DB-BD31-4B8C-83A1-F6EECF244321}">
                <p14:modId xmlns:p14="http://schemas.microsoft.com/office/powerpoint/2010/main" val="1800909129"/>
              </p:ext>
            </p:extLst>
          </p:nvPr>
        </p:nvGraphicFramePr>
        <p:xfrm>
          <a:off x="822630" y="1661651"/>
          <a:ext cx="8331201" cy="4216400"/>
        </p:xfrm>
        <a:graphic>
          <a:graphicData uri="http://schemas.openxmlformats.org/drawingml/2006/table">
            <a:tbl>
              <a:tblPr firstRow="1" bandRow="1">
                <a:tableStyleId>{5C22544A-7EE6-4342-B048-85BDC9FD1C3A}</a:tableStyleId>
              </a:tblPr>
              <a:tblGrid>
                <a:gridCol w="1361764">
                  <a:extLst>
                    <a:ext uri="{9D8B030D-6E8A-4147-A177-3AD203B41FA5}">
                      <a16:colId xmlns:a16="http://schemas.microsoft.com/office/drawing/2014/main" val="663573792"/>
                    </a:ext>
                  </a:extLst>
                </a:gridCol>
                <a:gridCol w="6969437">
                  <a:extLst>
                    <a:ext uri="{9D8B030D-6E8A-4147-A177-3AD203B41FA5}">
                      <a16:colId xmlns:a16="http://schemas.microsoft.com/office/drawing/2014/main" val="3992875665"/>
                    </a:ext>
                  </a:extLst>
                </a:gridCol>
              </a:tblGrid>
              <a:tr h="370840">
                <a:tc>
                  <a:txBody>
                    <a:bodyPr/>
                    <a:lstStyle/>
                    <a:p>
                      <a:r>
                        <a:rPr lang="en-US" dirty="0"/>
                        <a:t>Mode</a:t>
                      </a:r>
                    </a:p>
                  </a:txBody>
                  <a:tcPr/>
                </a:tc>
                <a:tc>
                  <a:txBody>
                    <a:bodyPr/>
                    <a:lstStyle/>
                    <a:p>
                      <a:r>
                        <a:rPr lang="en-US" dirty="0"/>
                        <a:t>Function</a:t>
                      </a:r>
                    </a:p>
                  </a:txBody>
                  <a:tcPr/>
                </a:tc>
                <a:extLst>
                  <a:ext uri="{0D108BD9-81ED-4DB2-BD59-A6C34878D82A}">
                    <a16:rowId xmlns:a16="http://schemas.microsoft.com/office/drawing/2014/main" val="1959909937"/>
                  </a:ext>
                </a:extLst>
              </a:tr>
              <a:tr h="370840">
                <a:tc>
                  <a:txBody>
                    <a:bodyPr/>
                    <a:lstStyle/>
                    <a:p>
                      <a:r>
                        <a:rPr lang="en-US" dirty="0"/>
                        <a:t>r</a:t>
                      </a:r>
                    </a:p>
                  </a:txBody>
                  <a:tcPr/>
                </a:tc>
                <a:tc>
                  <a:txBody>
                    <a:bodyPr/>
                    <a:lstStyle/>
                    <a:p>
                      <a:r>
                        <a:rPr lang="en-US" dirty="0"/>
                        <a:t>Read mode (default)</a:t>
                      </a:r>
                    </a:p>
                  </a:txBody>
                  <a:tcPr/>
                </a:tc>
                <a:extLst>
                  <a:ext uri="{0D108BD9-81ED-4DB2-BD59-A6C34878D82A}">
                    <a16:rowId xmlns:a16="http://schemas.microsoft.com/office/drawing/2014/main" val="3348552172"/>
                  </a:ext>
                </a:extLst>
              </a:tr>
              <a:tr h="370840">
                <a:tc>
                  <a:txBody>
                    <a:bodyPr/>
                    <a:lstStyle/>
                    <a:p>
                      <a:r>
                        <a:rPr lang="en-US" dirty="0"/>
                        <a:t>w</a:t>
                      </a:r>
                    </a:p>
                  </a:txBody>
                  <a:tcPr/>
                </a:tc>
                <a:tc>
                  <a:txBody>
                    <a:bodyPr/>
                    <a:lstStyle/>
                    <a:p>
                      <a:r>
                        <a:rPr lang="en-US" sz="1800" b="0" i="0" kern="1200" dirty="0">
                          <a:solidFill>
                            <a:schemeClr val="dk1"/>
                          </a:solidFill>
                          <a:effectLst/>
                          <a:latin typeface="+mn-lt"/>
                          <a:ea typeface="+mn-ea"/>
                          <a:cs typeface="+mn-cs"/>
                        </a:rPr>
                        <a:t>Open for writing. Truncates the file to zero length or creates a new file if it doesn't exist.</a:t>
                      </a:r>
                      <a:endParaRPr lang="en-US" dirty="0"/>
                    </a:p>
                  </a:txBody>
                  <a:tcPr/>
                </a:tc>
                <a:extLst>
                  <a:ext uri="{0D108BD9-81ED-4DB2-BD59-A6C34878D82A}">
                    <a16:rowId xmlns:a16="http://schemas.microsoft.com/office/drawing/2014/main" val="3741122465"/>
                  </a:ext>
                </a:extLst>
              </a:tr>
              <a:tr h="370840">
                <a:tc>
                  <a:txBody>
                    <a:bodyPr/>
                    <a:lstStyle/>
                    <a:p>
                      <a:r>
                        <a:rPr lang="en-US" dirty="0"/>
                        <a:t>a</a:t>
                      </a:r>
                    </a:p>
                  </a:txBody>
                  <a:tcPr/>
                </a:tc>
                <a:tc>
                  <a:txBody>
                    <a:bodyPr/>
                    <a:lstStyle/>
                    <a:p>
                      <a:r>
                        <a:rPr lang="en-US" sz="1800" b="0" i="0" kern="1200" dirty="0">
                          <a:solidFill>
                            <a:schemeClr val="dk1"/>
                          </a:solidFill>
                          <a:effectLst/>
                          <a:latin typeface="+mn-lt"/>
                          <a:ea typeface="+mn-ea"/>
                          <a:cs typeface="+mn-cs"/>
                        </a:rPr>
                        <a:t>Open for writing only. The file is created if it does not exist, and data is appended to the end of the file.</a:t>
                      </a:r>
                      <a:endParaRPr lang="en-US" dirty="0"/>
                    </a:p>
                  </a:txBody>
                  <a:tcPr/>
                </a:tc>
                <a:extLst>
                  <a:ext uri="{0D108BD9-81ED-4DB2-BD59-A6C34878D82A}">
                    <a16:rowId xmlns:a16="http://schemas.microsoft.com/office/drawing/2014/main" val="778021566"/>
                  </a:ext>
                </a:extLst>
              </a:tr>
              <a:tr h="370840">
                <a:tc>
                  <a:txBody>
                    <a:bodyPr/>
                    <a:lstStyle/>
                    <a:p>
                      <a:r>
                        <a:rPr lang="en-US" dirty="0"/>
                        <a:t>r+</a:t>
                      </a:r>
                    </a:p>
                  </a:txBody>
                  <a:tcPr/>
                </a:tc>
                <a:tc>
                  <a:txBody>
                    <a:bodyPr/>
                    <a:lstStyle/>
                    <a:p>
                      <a:r>
                        <a:rPr lang="en-US" dirty="0"/>
                        <a:t>Read and write. Rise an error if the file does not exist</a:t>
                      </a:r>
                    </a:p>
                    <a:p>
                      <a:r>
                        <a:rPr lang="en-US" dirty="0"/>
                        <a:t>Overwrite the content Starting from the beginning</a:t>
                      </a:r>
                    </a:p>
                  </a:txBody>
                  <a:tcPr/>
                </a:tc>
                <a:extLst>
                  <a:ext uri="{0D108BD9-81ED-4DB2-BD59-A6C34878D82A}">
                    <a16:rowId xmlns:a16="http://schemas.microsoft.com/office/drawing/2014/main" val="1620321386"/>
                  </a:ext>
                </a:extLst>
              </a:tr>
              <a:tr h="370840">
                <a:tc>
                  <a:txBody>
                    <a:bodyPr/>
                    <a:lstStyle/>
                    <a:p>
                      <a:r>
                        <a:rPr lang="en-US" dirty="0"/>
                        <a:t>w+</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Read and write. create the files if it does not exist.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Removes the content</a:t>
                      </a:r>
                    </a:p>
                    <a:p>
                      <a:endParaRPr lang="en-US" dirty="0"/>
                    </a:p>
                  </a:txBody>
                  <a:tcPr/>
                </a:tc>
                <a:extLst>
                  <a:ext uri="{0D108BD9-81ED-4DB2-BD59-A6C34878D82A}">
                    <a16:rowId xmlns:a16="http://schemas.microsoft.com/office/drawing/2014/main" val="765383104"/>
                  </a:ext>
                </a:extLst>
              </a:tr>
              <a:tr h="370840">
                <a:tc>
                  <a:txBody>
                    <a:bodyPr/>
                    <a:lstStyle/>
                    <a:p>
                      <a:r>
                        <a:rPr lang="en-US" dirty="0"/>
                        <a:t>a+ </a:t>
                      </a:r>
                    </a:p>
                  </a:txBody>
                  <a:tcPr/>
                </a:tc>
                <a:tc>
                  <a:txBody>
                    <a:bodyPr/>
                    <a:lstStyle/>
                    <a:p>
                      <a:r>
                        <a:rPr lang="en-US" sz="1800" b="0" i="0" kern="1200" dirty="0">
                          <a:solidFill>
                            <a:schemeClr val="dk1"/>
                          </a:solidFill>
                          <a:effectLst/>
                          <a:latin typeface="+mn-lt"/>
                          <a:ea typeface="+mn-ea"/>
                          <a:cs typeface="+mn-cs"/>
                        </a:rPr>
                        <a:t>Open for reading and writing. The file is created if it does not exist, and data is appended to the end of the file.</a:t>
                      </a:r>
                      <a:endParaRPr lang="en-US" dirty="0"/>
                    </a:p>
                  </a:txBody>
                  <a:tcPr/>
                </a:tc>
                <a:extLst>
                  <a:ext uri="{0D108BD9-81ED-4DB2-BD59-A6C34878D82A}">
                    <a16:rowId xmlns:a16="http://schemas.microsoft.com/office/drawing/2014/main" val="1265616887"/>
                  </a:ext>
                </a:extLst>
              </a:tr>
            </a:tbl>
          </a:graphicData>
        </a:graphic>
      </p:graphicFrame>
    </p:spTree>
    <p:extLst>
      <p:ext uri="{BB962C8B-B14F-4D97-AF65-F5344CB8AC3E}">
        <p14:creationId xmlns:p14="http://schemas.microsoft.com/office/powerpoint/2010/main" val="152925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F011-D3CD-1E7F-0839-E0C5A4D853BE}"/>
              </a:ext>
            </a:extLst>
          </p:cNvPr>
          <p:cNvSpPr>
            <a:spLocks noGrp="1"/>
          </p:cNvSpPr>
          <p:nvPr>
            <p:ph type="title"/>
          </p:nvPr>
        </p:nvSpPr>
        <p:spPr/>
        <p:txBody>
          <a:bodyPr/>
          <a:lstStyle/>
          <a:p>
            <a:r>
              <a:rPr lang="en-US" dirty="0"/>
              <a:t>with open</a:t>
            </a:r>
          </a:p>
        </p:txBody>
      </p:sp>
      <p:sp>
        <p:nvSpPr>
          <p:cNvPr id="3" name="Content Placeholder 2">
            <a:extLst>
              <a:ext uri="{FF2B5EF4-FFF2-40B4-BE49-F238E27FC236}">
                <a16:creationId xmlns:a16="http://schemas.microsoft.com/office/drawing/2014/main" id="{28EFDA42-3AC8-273C-42DF-27A84F0737FD}"/>
              </a:ext>
            </a:extLst>
          </p:cNvPr>
          <p:cNvSpPr>
            <a:spLocks noGrp="1"/>
          </p:cNvSpPr>
          <p:nvPr>
            <p:ph idx="1"/>
          </p:nvPr>
        </p:nvSpPr>
        <p:spPr/>
        <p:txBody>
          <a:bodyPr/>
          <a:lstStyle/>
          <a:p>
            <a:r>
              <a:rPr lang="en-US" dirty="0"/>
              <a:t>You can use open a combined with the keyword 'with' as the following</a:t>
            </a:r>
          </a:p>
          <a:p>
            <a:endParaRPr lang="en-US" dirty="0"/>
          </a:p>
          <a:p>
            <a:endParaRPr lang="en-US" dirty="0"/>
          </a:p>
          <a:p>
            <a:endParaRPr lang="en-US" dirty="0"/>
          </a:p>
          <a:p>
            <a:r>
              <a:rPr lang="en-US" dirty="0"/>
              <a:t>This syntax ensures the file closes properly after the block</a:t>
            </a:r>
          </a:p>
        </p:txBody>
      </p:sp>
      <p:sp>
        <p:nvSpPr>
          <p:cNvPr id="5" name="TextBox 4">
            <a:extLst>
              <a:ext uri="{FF2B5EF4-FFF2-40B4-BE49-F238E27FC236}">
                <a16:creationId xmlns:a16="http://schemas.microsoft.com/office/drawing/2014/main" id="{9CD92142-949D-95BB-8060-E691FE09538E}"/>
              </a:ext>
            </a:extLst>
          </p:cNvPr>
          <p:cNvSpPr txBox="1"/>
          <p:nvPr/>
        </p:nvSpPr>
        <p:spPr>
          <a:xfrm>
            <a:off x="2438400" y="2505670"/>
            <a:ext cx="6096000" cy="923330"/>
          </a:xfrm>
          <a:prstGeom prst="rect">
            <a:avLst/>
          </a:prstGeom>
          <a:noFill/>
        </p:spPr>
        <p:txBody>
          <a:bodyPr wrap="square">
            <a:spAutoFit/>
          </a:bodyPr>
          <a:lstStyle/>
          <a:p>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open</a:t>
            </a:r>
            <a:r>
              <a:rPr lang="en-US" b="0" dirty="0">
                <a:solidFill>
                  <a:srgbClr val="000000"/>
                </a:solidFill>
                <a:effectLst/>
                <a:latin typeface="Courier New" panose="02070309020205020404" pitchFamily="49" charset="0"/>
              </a:rPr>
              <a:t>(</a:t>
            </a:r>
            <a:r>
              <a:rPr lang="en-US" b="0" dirty="0" err="1">
                <a:solidFill>
                  <a:srgbClr val="000000"/>
                </a:solidFill>
                <a:effectLst/>
                <a:latin typeface="Courier New" panose="02070309020205020404" pitchFamily="49" charset="0"/>
              </a:rPr>
              <a:t>file_path</a:t>
            </a:r>
            <a:r>
              <a:rPr lang="en-US" b="0" dirty="0">
                <a:solidFill>
                  <a:srgbClr val="000000"/>
                </a:solidFill>
                <a:effectLst/>
                <a:latin typeface="Courier New" panose="02070309020205020404" pitchFamily="49" charset="0"/>
              </a:rPr>
              <a:t>, </a:t>
            </a:r>
            <a:r>
              <a:rPr lang="en-US" dirty="0">
                <a:solidFill>
                  <a:srgbClr val="A31515"/>
                </a:solidFill>
                <a:latin typeface="Courier New" panose="02070309020205020404" pitchFamily="49" charset="0"/>
              </a:rPr>
              <a:t>mode</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file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content = </a:t>
            </a:r>
            <a:r>
              <a:rPr lang="en-US" b="0" dirty="0" err="1">
                <a:solidFill>
                  <a:srgbClr val="001080"/>
                </a:solidFill>
                <a:effectLst/>
                <a:latin typeface="Courier New" panose="02070309020205020404" pitchFamily="49" charset="0"/>
              </a:rPr>
              <a:t>file</a:t>
            </a:r>
            <a:r>
              <a:rPr lang="en-US" b="0" dirty="0" err="1">
                <a:solidFill>
                  <a:srgbClr val="000000"/>
                </a:solidFill>
                <a:effectLst/>
                <a:latin typeface="Courier New" panose="02070309020205020404" pitchFamily="49" charset="0"/>
              </a:rPr>
              <a:t>.read</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(content)</a:t>
            </a:r>
          </a:p>
        </p:txBody>
      </p:sp>
      <p:sp>
        <p:nvSpPr>
          <p:cNvPr id="9" name="TextBox 8">
            <a:extLst>
              <a:ext uri="{FF2B5EF4-FFF2-40B4-BE49-F238E27FC236}">
                <a16:creationId xmlns:a16="http://schemas.microsoft.com/office/drawing/2014/main" id="{B4EA9FC9-8814-B6A7-5F15-02A971CEDA61}"/>
              </a:ext>
            </a:extLst>
          </p:cNvPr>
          <p:cNvSpPr txBox="1"/>
          <p:nvPr/>
        </p:nvSpPr>
        <p:spPr>
          <a:xfrm>
            <a:off x="530942" y="4445693"/>
            <a:ext cx="9134168" cy="1200329"/>
          </a:xfrm>
          <a:prstGeom prst="rect">
            <a:avLst/>
          </a:prstGeom>
          <a:noFill/>
        </p:spPr>
        <p:txBody>
          <a:bodyPr wrap="square">
            <a:spAutoFit/>
          </a:bodyPr>
          <a:lstStyle/>
          <a:p>
            <a:r>
              <a:rPr lang="en-US" b="0" dirty="0">
                <a:solidFill>
                  <a:srgbClr val="AF00DB"/>
                </a:solidFill>
                <a:effectLst/>
                <a:latin typeface="Courier New" panose="02070309020205020404" pitchFamily="49" charset="0"/>
              </a:rPr>
              <a:t>with</a:t>
            </a:r>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open</a:t>
            </a:r>
            <a:r>
              <a:rPr lang="en-US" b="0" dirty="0">
                <a:solidFill>
                  <a:srgbClr val="000000"/>
                </a:solidFill>
                <a:effectLst/>
                <a:latin typeface="Courier New" panose="02070309020205020404" pitchFamily="49" charset="0"/>
              </a:rPr>
              <a:t>(</a:t>
            </a:r>
            <a:r>
              <a:rPr lang="en-US" b="0" dirty="0">
                <a:solidFill>
                  <a:srgbClr val="A31515"/>
                </a:solidFill>
                <a:effectLst/>
                <a:latin typeface="Courier New" panose="02070309020205020404" pitchFamily="49" charset="0"/>
              </a:rPr>
              <a:t>'Python.txt'</a:t>
            </a:r>
            <a:r>
              <a:rPr lang="en-US" b="0" dirty="0">
                <a:solidFill>
                  <a:srgbClr val="000000"/>
                </a:solidFill>
                <a:effectLst/>
                <a:latin typeface="Courier New" panose="02070309020205020404" pitchFamily="49" charset="0"/>
              </a:rPr>
              <a:t>, </a:t>
            </a:r>
            <a:r>
              <a:rPr lang="en-US" b="0" dirty="0">
                <a:solidFill>
                  <a:srgbClr val="A31515"/>
                </a:solidFill>
                <a:effectLst/>
                <a:latin typeface="Courier New" panose="02070309020205020404" pitchFamily="49" charset="0"/>
              </a:rPr>
              <a:t>'r'</a:t>
            </a:r>
            <a:r>
              <a:rPr lang="en-US" b="0" dirty="0">
                <a:solidFill>
                  <a:srgbClr val="000000"/>
                </a:solidFill>
                <a:effectLst/>
                <a:latin typeface="Courier New" panose="02070309020205020404" pitchFamily="49" charset="0"/>
              </a:rPr>
              <a:t>) </a:t>
            </a:r>
            <a:r>
              <a:rPr lang="en-US" b="0" dirty="0">
                <a:solidFill>
                  <a:srgbClr val="AF00DB"/>
                </a:solidFill>
                <a:effectLst/>
                <a:latin typeface="Courier New" panose="02070309020205020404" pitchFamily="49" charset="0"/>
              </a:rPr>
              <a:t>as</a:t>
            </a:r>
            <a:r>
              <a:rPr lang="en-US" b="0" dirty="0">
                <a:solidFill>
                  <a:srgbClr val="000000"/>
                </a:solidFill>
                <a:effectLst/>
                <a:latin typeface="Courier New" panose="02070309020205020404" pitchFamily="49" charset="0"/>
              </a:rPr>
              <a:t> </a:t>
            </a:r>
            <a:r>
              <a:rPr lang="en-US" b="0" dirty="0">
                <a:solidFill>
                  <a:srgbClr val="001080"/>
                </a:solidFill>
                <a:effectLst/>
                <a:latin typeface="Courier New" panose="02070309020205020404" pitchFamily="49" charset="0"/>
              </a:rPr>
              <a:t>file</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content = </a:t>
            </a:r>
            <a:r>
              <a:rPr lang="en-US" b="0" dirty="0" err="1">
                <a:solidFill>
                  <a:srgbClr val="001080"/>
                </a:solidFill>
                <a:effectLst/>
                <a:latin typeface="Courier New" panose="02070309020205020404" pitchFamily="49" charset="0"/>
              </a:rPr>
              <a:t>file</a:t>
            </a:r>
            <a:r>
              <a:rPr lang="en-US" b="0" dirty="0" err="1">
                <a:solidFill>
                  <a:srgbClr val="000000"/>
                </a:solidFill>
                <a:effectLst/>
                <a:latin typeface="Courier New" panose="02070309020205020404" pitchFamily="49" charset="0"/>
              </a:rPr>
              <a:t>.read</a:t>
            </a:r>
            <a:r>
              <a:rPr lang="en-US" b="0" dirty="0">
                <a:solidFill>
                  <a:srgbClr val="000000"/>
                </a:solidFill>
                <a:effectLst/>
                <a:latin typeface="Courier New" panose="02070309020205020404" pitchFamily="49" charset="0"/>
              </a:rPr>
              <a:t>()</a:t>
            </a:r>
          </a:p>
          <a:p>
            <a:r>
              <a:rPr lang="en-US" b="0" dirty="0">
                <a:solidFill>
                  <a:srgbClr val="000000"/>
                </a:solidFill>
                <a:effectLst/>
                <a:latin typeface="Courier New" panose="02070309020205020404" pitchFamily="49" charset="0"/>
              </a:rPr>
              <a:t>    </a:t>
            </a:r>
            <a:r>
              <a:rPr lang="en-US" b="0" dirty="0">
                <a:solidFill>
                  <a:srgbClr val="795E26"/>
                </a:solidFill>
                <a:effectLst/>
                <a:latin typeface="Courier New" panose="02070309020205020404" pitchFamily="49" charset="0"/>
              </a:rPr>
              <a:t>print</a:t>
            </a:r>
            <a:r>
              <a:rPr lang="en-US" b="0" dirty="0">
                <a:solidFill>
                  <a:srgbClr val="000000"/>
                </a:solidFill>
                <a:effectLst/>
                <a:latin typeface="Courier New" panose="02070309020205020404" pitchFamily="49" charset="0"/>
              </a:rPr>
              <a:t>(content)</a:t>
            </a:r>
          </a:p>
          <a:p>
            <a:r>
              <a:rPr lang="en-US" b="0" dirty="0">
                <a:solidFill>
                  <a:srgbClr val="008000"/>
                </a:solidFill>
                <a:effectLst/>
                <a:latin typeface="Courier New" panose="02070309020205020404" pitchFamily="49" charset="0"/>
              </a:rPr>
              <a:t># File is automatically closed when the 'with' block is exited</a:t>
            </a:r>
            <a:endParaRPr lang="en-US"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2874838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2866</TotalTime>
  <Words>2791</Words>
  <Application>Microsoft Office PowerPoint</Application>
  <PresentationFormat>Widescreen</PresentationFormat>
  <Paragraphs>358</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Courier New</vt:lpstr>
      <vt:lpstr>Segoe UI</vt:lpstr>
      <vt:lpstr>Söhne</vt:lpstr>
      <vt:lpstr>Söhne Mono</vt:lpstr>
      <vt:lpstr>Trebuchet MS</vt:lpstr>
      <vt:lpstr>Wingdings 3</vt:lpstr>
      <vt:lpstr>Facet</vt:lpstr>
      <vt:lpstr>Working with Strings and Regular expressions in python</vt:lpstr>
      <vt:lpstr>Outline</vt:lpstr>
      <vt:lpstr>What is a String</vt:lpstr>
      <vt:lpstr>Some operations</vt:lpstr>
      <vt:lpstr>Cont.</vt:lpstr>
      <vt:lpstr>Reading from file </vt:lpstr>
      <vt:lpstr>Example</vt:lpstr>
      <vt:lpstr>PowerPoint Presentation</vt:lpstr>
      <vt:lpstr>with open</vt:lpstr>
      <vt:lpstr>Example</vt:lpstr>
      <vt:lpstr>readlines()</vt:lpstr>
      <vt:lpstr>Write </vt:lpstr>
      <vt:lpstr>Example 2</vt:lpstr>
      <vt:lpstr>Cont.</vt:lpstr>
      <vt:lpstr>Cont.</vt:lpstr>
      <vt:lpstr>Regular expressions</vt:lpstr>
      <vt:lpstr>Syntax and methods</vt:lpstr>
      <vt:lpstr>Basic concepts</vt:lpstr>
      <vt:lpstr>Cont.</vt:lpstr>
      <vt:lpstr>Cont</vt:lpstr>
      <vt:lpstr>Cont</vt:lpstr>
      <vt:lpstr>Example</vt:lpstr>
      <vt:lpstr>PowerPoint Presentation</vt:lpstr>
      <vt:lpstr>PowerPoint Presentation</vt:lpstr>
      <vt:lpstr>Exercise </vt:lpstr>
      <vt:lpstr>Example 2</vt:lpstr>
      <vt:lpstr>Example 3</vt:lpstr>
      <vt:lpstr>Input data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python</dc:title>
  <dc:creator>Ahmad Al Tarawneh</dc:creator>
  <cp:lastModifiedBy>Dr.ahmad salem altarawneh</cp:lastModifiedBy>
  <cp:revision>24</cp:revision>
  <dcterms:created xsi:type="dcterms:W3CDTF">2023-10-23T09:42:08Z</dcterms:created>
  <dcterms:modified xsi:type="dcterms:W3CDTF">2024-12-17T11:13:29Z</dcterms:modified>
</cp:coreProperties>
</file>