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5" r:id="rId4"/>
    <p:sldId id="266" r:id="rId5"/>
    <p:sldId id="262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4" r:id="rId17"/>
    <p:sldId id="277" r:id="rId18"/>
    <p:sldId id="278" r:id="rId19"/>
    <p:sldId id="279" r:id="rId20"/>
    <p:sldId id="280" r:id="rId21"/>
    <p:sldId id="301" r:id="rId22"/>
    <p:sldId id="281" r:id="rId23"/>
    <p:sldId id="299" r:id="rId24"/>
    <p:sldId id="300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A30B81-4617-4613-82C0-C852E6E059E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522311-FC25-425C-8A3E-0ADD1A556DEB}">
      <dgm:prSet/>
      <dgm:spPr/>
      <dgm:t>
        <a:bodyPr/>
        <a:lstStyle/>
        <a:p>
          <a:r>
            <a:rPr lang="en-US"/>
            <a:t>What is OOP</a:t>
          </a:r>
        </a:p>
      </dgm:t>
    </dgm:pt>
    <dgm:pt modelId="{2F6B7A92-3126-4B22-A015-5925C74A5E54}" type="parTrans" cxnId="{013890B4-F7EC-474D-957C-32FF58D9251E}">
      <dgm:prSet/>
      <dgm:spPr/>
      <dgm:t>
        <a:bodyPr/>
        <a:lstStyle/>
        <a:p>
          <a:endParaRPr lang="en-US"/>
        </a:p>
      </dgm:t>
    </dgm:pt>
    <dgm:pt modelId="{65FCC492-60D4-4F7F-AE80-BA991288F2DE}" type="sibTrans" cxnId="{013890B4-F7EC-474D-957C-32FF58D9251E}">
      <dgm:prSet/>
      <dgm:spPr/>
      <dgm:t>
        <a:bodyPr/>
        <a:lstStyle/>
        <a:p>
          <a:endParaRPr lang="en-US"/>
        </a:p>
      </dgm:t>
    </dgm:pt>
    <dgm:pt modelId="{81242CB5-03D4-46DE-A1F5-81257A60ACBB}">
      <dgm:prSet/>
      <dgm:spPr/>
      <dgm:t>
        <a:bodyPr/>
        <a:lstStyle/>
        <a:p>
          <a:r>
            <a:rPr lang="en-US"/>
            <a:t>Classes vs Objects</a:t>
          </a:r>
        </a:p>
      </dgm:t>
    </dgm:pt>
    <dgm:pt modelId="{07941814-0CE4-4D26-A52C-D09D489AD97F}" type="parTrans" cxnId="{9BF37C6E-6817-4981-842C-DABCA6BFBBCA}">
      <dgm:prSet/>
      <dgm:spPr/>
      <dgm:t>
        <a:bodyPr/>
        <a:lstStyle/>
        <a:p>
          <a:endParaRPr lang="en-US"/>
        </a:p>
      </dgm:t>
    </dgm:pt>
    <dgm:pt modelId="{4D9E618C-8A3D-433C-B60D-F380E99B7AE0}" type="sibTrans" cxnId="{9BF37C6E-6817-4981-842C-DABCA6BFBBCA}">
      <dgm:prSet/>
      <dgm:spPr/>
      <dgm:t>
        <a:bodyPr/>
        <a:lstStyle/>
        <a:p>
          <a:endParaRPr lang="en-US"/>
        </a:p>
      </dgm:t>
    </dgm:pt>
    <dgm:pt modelId="{815DC5C9-38B8-47DC-BA36-5204E6B9BE06}">
      <dgm:prSet/>
      <dgm:spPr/>
      <dgm:t>
        <a:bodyPr/>
        <a:lstStyle/>
        <a:p>
          <a:r>
            <a:rPr lang="en-US" dirty="0"/>
            <a:t>Introduction to Processing</a:t>
          </a:r>
        </a:p>
      </dgm:t>
    </dgm:pt>
    <dgm:pt modelId="{EC319D36-888B-46FC-B387-CAAA53B30F13}" type="parTrans" cxnId="{EB77764A-3FEC-4895-829E-17C222BABA22}">
      <dgm:prSet/>
      <dgm:spPr/>
      <dgm:t>
        <a:bodyPr/>
        <a:lstStyle/>
        <a:p>
          <a:endParaRPr lang="en-US"/>
        </a:p>
      </dgm:t>
    </dgm:pt>
    <dgm:pt modelId="{B4788265-196C-4B56-89D5-CC3BF06253EF}" type="sibTrans" cxnId="{EB77764A-3FEC-4895-829E-17C222BABA22}">
      <dgm:prSet/>
      <dgm:spPr/>
      <dgm:t>
        <a:bodyPr/>
        <a:lstStyle/>
        <a:p>
          <a:endParaRPr lang="en-US"/>
        </a:p>
      </dgm:t>
    </dgm:pt>
    <dgm:pt modelId="{10D07AC8-8D2B-4B03-BC4C-94F963347A41}">
      <dgm:prSet/>
      <dgm:spPr/>
      <dgm:t>
        <a:bodyPr/>
        <a:lstStyle/>
        <a:p>
          <a:r>
            <a:rPr lang="en-US"/>
            <a:t>Principles of OOP</a:t>
          </a:r>
        </a:p>
      </dgm:t>
    </dgm:pt>
    <dgm:pt modelId="{4ED5F78B-F76C-47FF-BA08-B7E8F008B61D}" type="parTrans" cxnId="{27EA7948-60BC-4A13-9BA0-15B96ED5FC5A}">
      <dgm:prSet/>
      <dgm:spPr/>
      <dgm:t>
        <a:bodyPr/>
        <a:lstStyle/>
        <a:p>
          <a:endParaRPr lang="en-US"/>
        </a:p>
      </dgm:t>
    </dgm:pt>
    <dgm:pt modelId="{443EB88E-F7FA-4BFD-AB20-3E065FDA15F9}" type="sibTrans" cxnId="{27EA7948-60BC-4A13-9BA0-15B96ED5FC5A}">
      <dgm:prSet/>
      <dgm:spPr/>
      <dgm:t>
        <a:bodyPr/>
        <a:lstStyle/>
        <a:p>
          <a:endParaRPr lang="en-US"/>
        </a:p>
      </dgm:t>
    </dgm:pt>
    <dgm:pt modelId="{92CDEE73-0341-4F5D-96B8-DDAB6684B0EC}">
      <dgm:prSet/>
      <dgm:spPr/>
      <dgm:t>
        <a:bodyPr/>
        <a:lstStyle/>
        <a:p>
          <a:r>
            <a:rPr lang="en-US"/>
            <a:t>Benefits of OOP in Python</a:t>
          </a:r>
        </a:p>
      </dgm:t>
    </dgm:pt>
    <dgm:pt modelId="{A0B34DA0-F03E-47B6-8FE7-1ED4D6606656}" type="parTrans" cxnId="{E5A76911-DB5A-45CE-B158-EA7B9113680B}">
      <dgm:prSet/>
      <dgm:spPr/>
      <dgm:t>
        <a:bodyPr/>
        <a:lstStyle/>
        <a:p>
          <a:endParaRPr lang="en-US"/>
        </a:p>
      </dgm:t>
    </dgm:pt>
    <dgm:pt modelId="{990B7A74-3089-4082-B814-4EC29C3E04A4}" type="sibTrans" cxnId="{E5A76911-DB5A-45CE-B158-EA7B9113680B}">
      <dgm:prSet/>
      <dgm:spPr/>
      <dgm:t>
        <a:bodyPr/>
        <a:lstStyle/>
        <a:p>
          <a:endParaRPr lang="en-US"/>
        </a:p>
      </dgm:t>
    </dgm:pt>
    <dgm:pt modelId="{6EEB1074-0B8D-4A98-ACBE-D3AAA7287AA3}" type="pres">
      <dgm:prSet presAssocID="{42A30B81-4617-4613-82C0-C852E6E059E1}" presName="linear" presStyleCnt="0">
        <dgm:presLayoutVars>
          <dgm:animLvl val="lvl"/>
          <dgm:resizeHandles val="exact"/>
        </dgm:presLayoutVars>
      </dgm:prSet>
      <dgm:spPr/>
    </dgm:pt>
    <dgm:pt modelId="{07AF56D3-F5D1-45C1-842B-BE9E8F83C796}" type="pres">
      <dgm:prSet presAssocID="{B7522311-FC25-425C-8A3E-0ADD1A556DE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1FE4F07-4868-48A1-91DA-21B64BC0C564}" type="pres">
      <dgm:prSet presAssocID="{65FCC492-60D4-4F7F-AE80-BA991288F2DE}" presName="spacer" presStyleCnt="0"/>
      <dgm:spPr/>
    </dgm:pt>
    <dgm:pt modelId="{2BAFDCC4-22CA-4B34-95B9-F0F7C2FBE813}" type="pres">
      <dgm:prSet presAssocID="{81242CB5-03D4-46DE-A1F5-81257A60ACB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08466CF-FA60-45F1-A508-1B6D67B29B1A}" type="pres">
      <dgm:prSet presAssocID="{4D9E618C-8A3D-433C-B60D-F380E99B7AE0}" presName="spacer" presStyleCnt="0"/>
      <dgm:spPr/>
    </dgm:pt>
    <dgm:pt modelId="{58235B5A-43BA-4085-86D4-12EBA91F960F}" type="pres">
      <dgm:prSet presAssocID="{815DC5C9-38B8-47DC-BA36-5204E6B9BE0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C6537CC-A913-46BE-A2FC-38BB27D709BB}" type="pres">
      <dgm:prSet presAssocID="{B4788265-196C-4B56-89D5-CC3BF06253EF}" presName="spacer" presStyleCnt="0"/>
      <dgm:spPr/>
    </dgm:pt>
    <dgm:pt modelId="{CC6E71C7-6C2C-471F-9B08-F1D2061B00A9}" type="pres">
      <dgm:prSet presAssocID="{10D07AC8-8D2B-4B03-BC4C-94F963347A4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0285847-B8AD-4147-8A30-E63515989BCC}" type="pres">
      <dgm:prSet presAssocID="{443EB88E-F7FA-4BFD-AB20-3E065FDA15F9}" presName="spacer" presStyleCnt="0"/>
      <dgm:spPr/>
    </dgm:pt>
    <dgm:pt modelId="{FC70A792-717F-4BF2-809C-BD6DFE745841}" type="pres">
      <dgm:prSet presAssocID="{92CDEE73-0341-4F5D-96B8-DDAB6684B0E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5A76911-DB5A-45CE-B158-EA7B9113680B}" srcId="{42A30B81-4617-4613-82C0-C852E6E059E1}" destId="{92CDEE73-0341-4F5D-96B8-DDAB6684B0EC}" srcOrd="4" destOrd="0" parTransId="{A0B34DA0-F03E-47B6-8FE7-1ED4D6606656}" sibTransId="{990B7A74-3089-4082-B814-4EC29C3E04A4}"/>
    <dgm:cxn modelId="{C969C228-D6B2-4761-BB11-E217334332AE}" type="presOf" srcId="{81242CB5-03D4-46DE-A1F5-81257A60ACBB}" destId="{2BAFDCC4-22CA-4B34-95B9-F0F7C2FBE813}" srcOrd="0" destOrd="0" presId="urn:microsoft.com/office/officeart/2005/8/layout/vList2"/>
    <dgm:cxn modelId="{27EA7948-60BC-4A13-9BA0-15B96ED5FC5A}" srcId="{42A30B81-4617-4613-82C0-C852E6E059E1}" destId="{10D07AC8-8D2B-4B03-BC4C-94F963347A41}" srcOrd="3" destOrd="0" parTransId="{4ED5F78B-F76C-47FF-BA08-B7E8F008B61D}" sibTransId="{443EB88E-F7FA-4BFD-AB20-3E065FDA15F9}"/>
    <dgm:cxn modelId="{EB77764A-3FEC-4895-829E-17C222BABA22}" srcId="{42A30B81-4617-4613-82C0-C852E6E059E1}" destId="{815DC5C9-38B8-47DC-BA36-5204E6B9BE06}" srcOrd="2" destOrd="0" parTransId="{EC319D36-888B-46FC-B387-CAAA53B30F13}" sibTransId="{B4788265-196C-4B56-89D5-CC3BF06253EF}"/>
    <dgm:cxn modelId="{ADA40E4C-FA41-4779-8F41-2AC9EA727A15}" type="presOf" srcId="{815DC5C9-38B8-47DC-BA36-5204E6B9BE06}" destId="{58235B5A-43BA-4085-86D4-12EBA91F960F}" srcOrd="0" destOrd="0" presId="urn:microsoft.com/office/officeart/2005/8/layout/vList2"/>
    <dgm:cxn modelId="{9BF37C6E-6817-4981-842C-DABCA6BFBBCA}" srcId="{42A30B81-4617-4613-82C0-C852E6E059E1}" destId="{81242CB5-03D4-46DE-A1F5-81257A60ACBB}" srcOrd="1" destOrd="0" parTransId="{07941814-0CE4-4D26-A52C-D09D489AD97F}" sibTransId="{4D9E618C-8A3D-433C-B60D-F380E99B7AE0}"/>
    <dgm:cxn modelId="{B5424E92-91D3-49C0-99AB-138043FE697C}" type="presOf" srcId="{42A30B81-4617-4613-82C0-C852E6E059E1}" destId="{6EEB1074-0B8D-4A98-ACBE-D3AAA7287AA3}" srcOrd="0" destOrd="0" presId="urn:microsoft.com/office/officeart/2005/8/layout/vList2"/>
    <dgm:cxn modelId="{013890B4-F7EC-474D-957C-32FF58D9251E}" srcId="{42A30B81-4617-4613-82C0-C852E6E059E1}" destId="{B7522311-FC25-425C-8A3E-0ADD1A556DEB}" srcOrd="0" destOrd="0" parTransId="{2F6B7A92-3126-4B22-A015-5925C74A5E54}" sibTransId="{65FCC492-60D4-4F7F-AE80-BA991288F2DE}"/>
    <dgm:cxn modelId="{1476DDCB-95AF-4AD3-890C-0372DEFB6E3D}" type="presOf" srcId="{10D07AC8-8D2B-4B03-BC4C-94F963347A41}" destId="{CC6E71C7-6C2C-471F-9B08-F1D2061B00A9}" srcOrd="0" destOrd="0" presId="urn:microsoft.com/office/officeart/2005/8/layout/vList2"/>
    <dgm:cxn modelId="{0C4713CD-1E06-4061-BF1A-DCA9E8E06957}" type="presOf" srcId="{92CDEE73-0341-4F5D-96B8-DDAB6684B0EC}" destId="{FC70A792-717F-4BF2-809C-BD6DFE745841}" srcOrd="0" destOrd="0" presId="urn:microsoft.com/office/officeart/2005/8/layout/vList2"/>
    <dgm:cxn modelId="{B3DA6CFD-1445-433A-9886-0737E3804C62}" type="presOf" srcId="{B7522311-FC25-425C-8A3E-0ADD1A556DEB}" destId="{07AF56D3-F5D1-45C1-842B-BE9E8F83C796}" srcOrd="0" destOrd="0" presId="urn:microsoft.com/office/officeart/2005/8/layout/vList2"/>
    <dgm:cxn modelId="{F79BC0CF-C24E-4FE3-BF34-3EE53EF82C8F}" type="presParOf" srcId="{6EEB1074-0B8D-4A98-ACBE-D3AAA7287AA3}" destId="{07AF56D3-F5D1-45C1-842B-BE9E8F83C796}" srcOrd="0" destOrd="0" presId="urn:microsoft.com/office/officeart/2005/8/layout/vList2"/>
    <dgm:cxn modelId="{BD7D51DD-64FE-4373-8B3E-8BA7E1DA0261}" type="presParOf" srcId="{6EEB1074-0B8D-4A98-ACBE-D3AAA7287AA3}" destId="{71FE4F07-4868-48A1-91DA-21B64BC0C564}" srcOrd="1" destOrd="0" presId="urn:microsoft.com/office/officeart/2005/8/layout/vList2"/>
    <dgm:cxn modelId="{44BA447A-5251-47AA-AFD2-6DCD524B9226}" type="presParOf" srcId="{6EEB1074-0B8D-4A98-ACBE-D3AAA7287AA3}" destId="{2BAFDCC4-22CA-4B34-95B9-F0F7C2FBE813}" srcOrd="2" destOrd="0" presId="urn:microsoft.com/office/officeart/2005/8/layout/vList2"/>
    <dgm:cxn modelId="{A2B6DD26-3C3A-4928-AE3D-E86B4A628697}" type="presParOf" srcId="{6EEB1074-0B8D-4A98-ACBE-D3AAA7287AA3}" destId="{B08466CF-FA60-45F1-A508-1B6D67B29B1A}" srcOrd="3" destOrd="0" presId="urn:microsoft.com/office/officeart/2005/8/layout/vList2"/>
    <dgm:cxn modelId="{B48F7E0F-E1C2-4AAE-BF15-E5AC1A099CBF}" type="presParOf" srcId="{6EEB1074-0B8D-4A98-ACBE-D3AAA7287AA3}" destId="{58235B5A-43BA-4085-86D4-12EBA91F960F}" srcOrd="4" destOrd="0" presId="urn:microsoft.com/office/officeart/2005/8/layout/vList2"/>
    <dgm:cxn modelId="{E777B6B5-5BEB-41D2-93AB-856AC346855F}" type="presParOf" srcId="{6EEB1074-0B8D-4A98-ACBE-D3AAA7287AA3}" destId="{BC6537CC-A913-46BE-A2FC-38BB27D709BB}" srcOrd="5" destOrd="0" presId="urn:microsoft.com/office/officeart/2005/8/layout/vList2"/>
    <dgm:cxn modelId="{77A22009-3AB3-4EF3-9E36-81951CCB8A63}" type="presParOf" srcId="{6EEB1074-0B8D-4A98-ACBE-D3AAA7287AA3}" destId="{CC6E71C7-6C2C-471F-9B08-F1D2061B00A9}" srcOrd="6" destOrd="0" presId="urn:microsoft.com/office/officeart/2005/8/layout/vList2"/>
    <dgm:cxn modelId="{7A2C9D26-3C02-4473-8F3E-062DCD81A137}" type="presParOf" srcId="{6EEB1074-0B8D-4A98-ACBE-D3AAA7287AA3}" destId="{10285847-B8AD-4147-8A30-E63515989BCC}" srcOrd="7" destOrd="0" presId="urn:microsoft.com/office/officeart/2005/8/layout/vList2"/>
    <dgm:cxn modelId="{0FCB70E3-2179-4CF8-8055-3E9AB23E808F}" type="presParOf" srcId="{6EEB1074-0B8D-4A98-ACBE-D3AAA7287AA3}" destId="{FC70A792-717F-4BF2-809C-BD6DFE74584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4A5F3B-69BB-4ABD-9473-582F4992EEA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89A68CD-64EA-4430-8BD8-0D3AA1F73AAF}">
      <dgm:prSet/>
      <dgm:spPr/>
      <dgm:t>
        <a:bodyPr/>
        <a:lstStyle/>
        <a:p>
          <a:r>
            <a:rPr lang="en-US" b="0" i="0"/>
            <a:t>In Python, object-oriented Programming (OOPs) is a programming paradigm that uses objects and classes in programming. </a:t>
          </a:r>
          <a:endParaRPr lang="en-US"/>
        </a:p>
      </dgm:t>
    </dgm:pt>
    <dgm:pt modelId="{9B253279-B77C-40B9-B7DC-B1A577B226C7}" type="parTrans" cxnId="{AA72FBAC-D116-4314-9FB7-9CA43C507C2F}">
      <dgm:prSet/>
      <dgm:spPr/>
      <dgm:t>
        <a:bodyPr/>
        <a:lstStyle/>
        <a:p>
          <a:endParaRPr lang="en-US"/>
        </a:p>
      </dgm:t>
    </dgm:pt>
    <dgm:pt modelId="{EBC74C4E-E027-4068-A2BC-C2527681AE58}" type="sibTrans" cxnId="{AA72FBAC-D116-4314-9FB7-9CA43C507C2F}">
      <dgm:prSet/>
      <dgm:spPr/>
      <dgm:t>
        <a:bodyPr/>
        <a:lstStyle/>
        <a:p>
          <a:endParaRPr lang="en-US"/>
        </a:p>
      </dgm:t>
    </dgm:pt>
    <dgm:pt modelId="{0F49D80B-1D8E-4751-9511-B7BF1181548C}">
      <dgm:prSet/>
      <dgm:spPr/>
      <dgm:t>
        <a:bodyPr/>
        <a:lstStyle/>
        <a:p>
          <a:r>
            <a:rPr lang="en-US" b="0" i="0" dirty="0"/>
            <a:t>It aims to implement real-world properties like inheritance, polymorphisms, encapsulation, etc. </a:t>
          </a:r>
          <a:endParaRPr lang="en-US" dirty="0"/>
        </a:p>
      </dgm:t>
    </dgm:pt>
    <dgm:pt modelId="{EA47C0B7-40C9-431E-AA6E-7676C88E2D66}" type="parTrans" cxnId="{893666E1-C1E5-4CC3-A109-02BA2DEED44A}">
      <dgm:prSet/>
      <dgm:spPr/>
      <dgm:t>
        <a:bodyPr/>
        <a:lstStyle/>
        <a:p>
          <a:endParaRPr lang="en-US"/>
        </a:p>
      </dgm:t>
    </dgm:pt>
    <dgm:pt modelId="{70271510-56D6-4338-AAF2-2BED47049663}" type="sibTrans" cxnId="{893666E1-C1E5-4CC3-A109-02BA2DEED44A}">
      <dgm:prSet/>
      <dgm:spPr/>
      <dgm:t>
        <a:bodyPr/>
        <a:lstStyle/>
        <a:p>
          <a:endParaRPr lang="en-US"/>
        </a:p>
      </dgm:t>
    </dgm:pt>
    <dgm:pt modelId="{E35B24E9-75E2-4499-8756-95C92FFB5262}">
      <dgm:prSet/>
      <dgm:spPr/>
      <dgm:t>
        <a:bodyPr/>
        <a:lstStyle/>
        <a:p>
          <a:r>
            <a:rPr lang="en-US" b="0" i="0" dirty="0"/>
            <a:t>The main concept of OOPs is to bind the data and the functions that work on that data together as a single unit </a:t>
          </a:r>
          <a:endParaRPr lang="en-US" dirty="0"/>
        </a:p>
      </dgm:t>
    </dgm:pt>
    <dgm:pt modelId="{F18E4F19-3A74-4698-B6F6-5047F153787D}" type="parTrans" cxnId="{CBC26EA4-429F-40A0-9BF8-F3A86B358A96}">
      <dgm:prSet/>
      <dgm:spPr/>
      <dgm:t>
        <a:bodyPr/>
        <a:lstStyle/>
        <a:p>
          <a:endParaRPr lang="en-US"/>
        </a:p>
      </dgm:t>
    </dgm:pt>
    <dgm:pt modelId="{F92FC4D2-C762-4AE2-B937-D44E3EDC2D27}" type="sibTrans" cxnId="{CBC26EA4-429F-40A0-9BF8-F3A86B358A96}">
      <dgm:prSet/>
      <dgm:spPr/>
      <dgm:t>
        <a:bodyPr/>
        <a:lstStyle/>
        <a:p>
          <a:endParaRPr lang="en-US"/>
        </a:p>
      </dgm:t>
    </dgm:pt>
    <dgm:pt modelId="{E4045F43-7023-4ED8-A9AB-CD58C91F609B}">
      <dgm:prSet/>
      <dgm:spPr/>
      <dgm:t>
        <a:bodyPr/>
        <a:lstStyle/>
        <a:p>
          <a:r>
            <a:rPr lang="en-US" b="0" i="0"/>
            <a:t>no other part of the code can access this data or functionality.</a:t>
          </a:r>
          <a:endParaRPr lang="en-US"/>
        </a:p>
      </dgm:t>
    </dgm:pt>
    <dgm:pt modelId="{53B5228C-4B6D-42C3-AA43-4B684F243E4F}" type="parTrans" cxnId="{352CD65A-90D1-4833-AFD9-7ABC9DEF060E}">
      <dgm:prSet/>
      <dgm:spPr/>
      <dgm:t>
        <a:bodyPr/>
        <a:lstStyle/>
        <a:p>
          <a:endParaRPr lang="en-US"/>
        </a:p>
      </dgm:t>
    </dgm:pt>
    <dgm:pt modelId="{4EAFB32A-1B19-423E-BECE-81A21387BEC8}" type="sibTrans" cxnId="{352CD65A-90D1-4833-AFD9-7ABC9DEF060E}">
      <dgm:prSet/>
      <dgm:spPr/>
      <dgm:t>
        <a:bodyPr/>
        <a:lstStyle/>
        <a:p>
          <a:endParaRPr lang="en-US"/>
        </a:p>
      </dgm:t>
    </dgm:pt>
    <dgm:pt modelId="{5AE55D78-D79D-4D63-BA67-5B5FB7F5D769}" type="pres">
      <dgm:prSet presAssocID="{094A5F3B-69BB-4ABD-9473-582F4992EEA8}" presName="linear" presStyleCnt="0">
        <dgm:presLayoutVars>
          <dgm:animLvl val="lvl"/>
          <dgm:resizeHandles val="exact"/>
        </dgm:presLayoutVars>
      </dgm:prSet>
      <dgm:spPr/>
    </dgm:pt>
    <dgm:pt modelId="{094676F2-241D-4B0B-9390-16571068F90F}" type="pres">
      <dgm:prSet presAssocID="{889A68CD-64EA-4430-8BD8-0D3AA1F73A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01E3AB-120B-4456-AB35-030FE0F165D1}" type="pres">
      <dgm:prSet presAssocID="{EBC74C4E-E027-4068-A2BC-C2527681AE58}" presName="spacer" presStyleCnt="0"/>
      <dgm:spPr/>
    </dgm:pt>
    <dgm:pt modelId="{C0ED6ABF-8796-46AC-9E63-074F7820667D}" type="pres">
      <dgm:prSet presAssocID="{0F49D80B-1D8E-4751-9511-B7BF118154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3631129-B686-4C2F-B1D9-B921BC253CFC}" type="pres">
      <dgm:prSet presAssocID="{70271510-56D6-4338-AAF2-2BED47049663}" presName="spacer" presStyleCnt="0"/>
      <dgm:spPr/>
    </dgm:pt>
    <dgm:pt modelId="{1D1436E3-860E-4FBC-B570-FD27C4A351BA}" type="pres">
      <dgm:prSet presAssocID="{E35B24E9-75E2-4499-8756-95C92FFB526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77694A8-AF47-4EAE-89FD-54DD0FCAE959}" type="pres">
      <dgm:prSet presAssocID="{E35B24E9-75E2-4499-8756-95C92FFB526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0BA542F-9779-4A8E-A8ED-D2CACA6E3870}" type="presOf" srcId="{094A5F3B-69BB-4ABD-9473-582F4992EEA8}" destId="{5AE55D78-D79D-4D63-BA67-5B5FB7F5D769}" srcOrd="0" destOrd="0" presId="urn:microsoft.com/office/officeart/2005/8/layout/vList2"/>
    <dgm:cxn modelId="{ED655E61-7B4A-4262-95E1-762566DC483D}" type="presOf" srcId="{889A68CD-64EA-4430-8BD8-0D3AA1F73AAF}" destId="{094676F2-241D-4B0B-9390-16571068F90F}" srcOrd="0" destOrd="0" presId="urn:microsoft.com/office/officeart/2005/8/layout/vList2"/>
    <dgm:cxn modelId="{69E3C344-9655-4D1D-B715-629D66A1EF8F}" type="presOf" srcId="{0F49D80B-1D8E-4751-9511-B7BF1181548C}" destId="{C0ED6ABF-8796-46AC-9E63-074F7820667D}" srcOrd="0" destOrd="0" presId="urn:microsoft.com/office/officeart/2005/8/layout/vList2"/>
    <dgm:cxn modelId="{352CD65A-90D1-4833-AFD9-7ABC9DEF060E}" srcId="{E35B24E9-75E2-4499-8756-95C92FFB5262}" destId="{E4045F43-7023-4ED8-A9AB-CD58C91F609B}" srcOrd="0" destOrd="0" parTransId="{53B5228C-4B6D-42C3-AA43-4B684F243E4F}" sibTransId="{4EAFB32A-1B19-423E-BECE-81A21387BEC8}"/>
    <dgm:cxn modelId="{CBC26EA4-429F-40A0-9BF8-F3A86B358A96}" srcId="{094A5F3B-69BB-4ABD-9473-582F4992EEA8}" destId="{E35B24E9-75E2-4499-8756-95C92FFB5262}" srcOrd="2" destOrd="0" parTransId="{F18E4F19-3A74-4698-B6F6-5047F153787D}" sibTransId="{F92FC4D2-C762-4AE2-B937-D44E3EDC2D27}"/>
    <dgm:cxn modelId="{AA72FBAC-D116-4314-9FB7-9CA43C507C2F}" srcId="{094A5F3B-69BB-4ABD-9473-582F4992EEA8}" destId="{889A68CD-64EA-4430-8BD8-0D3AA1F73AAF}" srcOrd="0" destOrd="0" parTransId="{9B253279-B77C-40B9-B7DC-B1A577B226C7}" sibTransId="{EBC74C4E-E027-4068-A2BC-C2527681AE58}"/>
    <dgm:cxn modelId="{E8A847D1-218B-4606-874A-8EECE50B3D0E}" type="presOf" srcId="{E4045F43-7023-4ED8-A9AB-CD58C91F609B}" destId="{977694A8-AF47-4EAE-89FD-54DD0FCAE959}" srcOrd="0" destOrd="0" presId="urn:microsoft.com/office/officeart/2005/8/layout/vList2"/>
    <dgm:cxn modelId="{A2CE2FD4-E79D-4E86-90E4-1B2424E3D33B}" type="presOf" srcId="{E35B24E9-75E2-4499-8756-95C92FFB5262}" destId="{1D1436E3-860E-4FBC-B570-FD27C4A351BA}" srcOrd="0" destOrd="0" presId="urn:microsoft.com/office/officeart/2005/8/layout/vList2"/>
    <dgm:cxn modelId="{893666E1-C1E5-4CC3-A109-02BA2DEED44A}" srcId="{094A5F3B-69BB-4ABD-9473-582F4992EEA8}" destId="{0F49D80B-1D8E-4751-9511-B7BF1181548C}" srcOrd="1" destOrd="0" parTransId="{EA47C0B7-40C9-431E-AA6E-7676C88E2D66}" sibTransId="{70271510-56D6-4338-AAF2-2BED47049663}"/>
    <dgm:cxn modelId="{33D822CF-147A-4B83-9AB7-05BDBA595CC6}" type="presParOf" srcId="{5AE55D78-D79D-4D63-BA67-5B5FB7F5D769}" destId="{094676F2-241D-4B0B-9390-16571068F90F}" srcOrd="0" destOrd="0" presId="urn:microsoft.com/office/officeart/2005/8/layout/vList2"/>
    <dgm:cxn modelId="{5D2CC601-B6AC-46E9-BBA6-122248090DCB}" type="presParOf" srcId="{5AE55D78-D79D-4D63-BA67-5B5FB7F5D769}" destId="{D201E3AB-120B-4456-AB35-030FE0F165D1}" srcOrd="1" destOrd="0" presId="urn:microsoft.com/office/officeart/2005/8/layout/vList2"/>
    <dgm:cxn modelId="{6CE53C56-7B31-4F0E-971B-98E4B9F9F817}" type="presParOf" srcId="{5AE55D78-D79D-4D63-BA67-5B5FB7F5D769}" destId="{C0ED6ABF-8796-46AC-9E63-074F7820667D}" srcOrd="2" destOrd="0" presId="urn:microsoft.com/office/officeart/2005/8/layout/vList2"/>
    <dgm:cxn modelId="{4F32E4AE-6858-47B8-932A-61E8A52BB2A4}" type="presParOf" srcId="{5AE55D78-D79D-4D63-BA67-5B5FB7F5D769}" destId="{43631129-B686-4C2F-B1D9-B921BC253CFC}" srcOrd="3" destOrd="0" presId="urn:microsoft.com/office/officeart/2005/8/layout/vList2"/>
    <dgm:cxn modelId="{3930D956-A88E-435A-83A6-E5FB6112C521}" type="presParOf" srcId="{5AE55D78-D79D-4D63-BA67-5B5FB7F5D769}" destId="{1D1436E3-860E-4FBC-B570-FD27C4A351BA}" srcOrd="4" destOrd="0" presId="urn:microsoft.com/office/officeart/2005/8/layout/vList2"/>
    <dgm:cxn modelId="{CD264B7F-8069-4B44-AE09-DF75BFB8BC36}" type="presParOf" srcId="{5AE55D78-D79D-4D63-BA67-5B5FB7F5D769}" destId="{977694A8-AF47-4EAE-89FD-54DD0FCAE95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F56D3-F5D1-45C1-842B-BE9E8F83C796}">
      <dsp:nvSpPr>
        <dsp:cNvPr id="0" name=""/>
        <dsp:cNvSpPr/>
      </dsp:nvSpPr>
      <dsp:spPr>
        <a:xfrm>
          <a:off x="0" y="33974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 is OOP</a:t>
          </a:r>
        </a:p>
      </dsp:txBody>
      <dsp:txXfrm>
        <a:off x="42265" y="76239"/>
        <a:ext cx="6608283" cy="781270"/>
      </dsp:txXfrm>
    </dsp:sp>
    <dsp:sp modelId="{2BAFDCC4-22CA-4B34-95B9-F0F7C2FBE813}">
      <dsp:nvSpPr>
        <dsp:cNvPr id="0" name=""/>
        <dsp:cNvSpPr/>
      </dsp:nvSpPr>
      <dsp:spPr>
        <a:xfrm>
          <a:off x="0" y="1006335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-678113"/>
                <a:satOff val="-414"/>
                <a:lumOff val="1618"/>
                <a:alphaOff val="0"/>
                <a:tint val="96000"/>
                <a:lumMod val="100000"/>
              </a:schemeClr>
            </a:gs>
            <a:gs pos="78000">
              <a:schemeClr val="accent2">
                <a:hueOff val="-678113"/>
                <a:satOff val="-414"/>
                <a:lumOff val="161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Classes vs Objects</a:t>
          </a:r>
        </a:p>
      </dsp:txBody>
      <dsp:txXfrm>
        <a:off x="42265" y="1048600"/>
        <a:ext cx="6608283" cy="781270"/>
      </dsp:txXfrm>
    </dsp:sp>
    <dsp:sp modelId="{58235B5A-43BA-4085-86D4-12EBA91F960F}">
      <dsp:nvSpPr>
        <dsp:cNvPr id="0" name=""/>
        <dsp:cNvSpPr/>
      </dsp:nvSpPr>
      <dsp:spPr>
        <a:xfrm>
          <a:off x="0" y="1978695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Introduction to Processing</a:t>
          </a:r>
        </a:p>
      </dsp:txBody>
      <dsp:txXfrm>
        <a:off x="42265" y="2020960"/>
        <a:ext cx="6608283" cy="781270"/>
      </dsp:txXfrm>
    </dsp:sp>
    <dsp:sp modelId="{CC6E71C7-6C2C-471F-9B08-F1D2061B00A9}">
      <dsp:nvSpPr>
        <dsp:cNvPr id="0" name=""/>
        <dsp:cNvSpPr/>
      </dsp:nvSpPr>
      <dsp:spPr>
        <a:xfrm>
          <a:off x="0" y="2951055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-2034338"/>
                <a:satOff val="-1242"/>
                <a:lumOff val="4853"/>
                <a:alphaOff val="0"/>
                <a:tint val="96000"/>
                <a:lumMod val="100000"/>
              </a:schemeClr>
            </a:gs>
            <a:gs pos="78000">
              <a:schemeClr val="accent2">
                <a:hueOff val="-2034338"/>
                <a:satOff val="-1242"/>
                <a:lumOff val="4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Principles of OOP</a:t>
          </a:r>
        </a:p>
      </dsp:txBody>
      <dsp:txXfrm>
        <a:off x="42265" y="2993320"/>
        <a:ext cx="6608283" cy="781270"/>
      </dsp:txXfrm>
    </dsp:sp>
    <dsp:sp modelId="{FC70A792-717F-4BF2-809C-BD6DFE745841}">
      <dsp:nvSpPr>
        <dsp:cNvPr id="0" name=""/>
        <dsp:cNvSpPr/>
      </dsp:nvSpPr>
      <dsp:spPr>
        <a:xfrm>
          <a:off x="0" y="3923415"/>
          <a:ext cx="6692813" cy="86580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Benefits of OOP in Python</a:t>
          </a:r>
        </a:p>
      </dsp:txBody>
      <dsp:txXfrm>
        <a:off x="42265" y="3965680"/>
        <a:ext cx="6608283" cy="781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676F2-241D-4B0B-9390-16571068F90F}">
      <dsp:nvSpPr>
        <dsp:cNvPr id="0" name=""/>
        <dsp:cNvSpPr/>
      </dsp:nvSpPr>
      <dsp:spPr>
        <a:xfrm>
          <a:off x="0" y="67657"/>
          <a:ext cx="6692813" cy="13162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In Python, object-oriented Programming (OOPs) is a programming paradigm that uses objects and classes in programming. </a:t>
          </a:r>
          <a:endParaRPr lang="en-US" sz="2500" kern="1200"/>
        </a:p>
      </dsp:txBody>
      <dsp:txXfrm>
        <a:off x="64254" y="131911"/>
        <a:ext cx="6564305" cy="1187742"/>
      </dsp:txXfrm>
    </dsp:sp>
    <dsp:sp modelId="{C0ED6ABF-8796-46AC-9E63-074F7820667D}">
      <dsp:nvSpPr>
        <dsp:cNvPr id="0" name=""/>
        <dsp:cNvSpPr/>
      </dsp:nvSpPr>
      <dsp:spPr>
        <a:xfrm>
          <a:off x="0" y="1455907"/>
          <a:ext cx="6692813" cy="1316250"/>
        </a:xfrm>
        <a:prstGeom prst="roundRect">
          <a:avLst/>
        </a:prstGeom>
        <a:gradFill rotWithShape="0">
          <a:gsLst>
            <a:gs pos="0">
              <a:schemeClr val="accent2">
                <a:hueOff val="-1356225"/>
                <a:satOff val="-828"/>
                <a:lumOff val="3235"/>
                <a:alphaOff val="0"/>
                <a:tint val="96000"/>
                <a:lumMod val="100000"/>
              </a:schemeClr>
            </a:gs>
            <a:gs pos="78000">
              <a:schemeClr val="accent2">
                <a:hueOff val="-1356225"/>
                <a:satOff val="-828"/>
                <a:lumOff val="323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It aims to implement real-world properties like inheritance, polymorphisms, encapsulation, etc. </a:t>
          </a:r>
          <a:endParaRPr lang="en-US" sz="2500" kern="1200" dirty="0"/>
        </a:p>
      </dsp:txBody>
      <dsp:txXfrm>
        <a:off x="64254" y="1520161"/>
        <a:ext cx="6564305" cy="1187742"/>
      </dsp:txXfrm>
    </dsp:sp>
    <dsp:sp modelId="{1D1436E3-860E-4FBC-B570-FD27C4A351BA}">
      <dsp:nvSpPr>
        <dsp:cNvPr id="0" name=""/>
        <dsp:cNvSpPr/>
      </dsp:nvSpPr>
      <dsp:spPr>
        <a:xfrm>
          <a:off x="0" y="2844157"/>
          <a:ext cx="6692813" cy="1316250"/>
        </a:xfrm>
        <a:prstGeom prst="roundRect">
          <a:avLst/>
        </a:prstGeom>
        <a:gradFill rotWithShape="0">
          <a:gsLst>
            <a:gs pos="0">
              <a:schemeClr val="accent2">
                <a:hueOff val="-2712450"/>
                <a:satOff val="-1656"/>
                <a:lumOff val="6471"/>
                <a:alphaOff val="0"/>
                <a:tint val="96000"/>
                <a:lumMod val="100000"/>
              </a:schemeClr>
            </a:gs>
            <a:gs pos="78000">
              <a:schemeClr val="accent2">
                <a:hueOff val="-2712450"/>
                <a:satOff val="-1656"/>
                <a:lumOff val="6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/>
            <a:t>The main concept of OOPs is to bind the data and the functions that work on that data together as a single unit </a:t>
          </a:r>
          <a:endParaRPr lang="en-US" sz="2500" kern="1200" dirty="0"/>
        </a:p>
      </dsp:txBody>
      <dsp:txXfrm>
        <a:off x="64254" y="2908411"/>
        <a:ext cx="6564305" cy="1187742"/>
      </dsp:txXfrm>
    </dsp:sp>
    <dsp:sp modelId="{977694A8-AF47-4EAE-89FD-54DD0FCAE959}">
      <dsp:nvSpPr>
        <dsp:cNvPr id="0" name=""/>
        <dsp:cNvSpPr/>
      </dsp:nvSpPr>
      <dsp:spPr>
        <a:xfrm>
          <a:off x="0" y="4160407"/>
          <a:ext cx="6692813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497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/>
            <a:t>no other part of the code can access this data or functionality.</a:t>
          </a:r>
          <a:endParaRPr lang="en-US" sz="2000" kern="1200"/>
        </a:p>
      </dsp:txBody>
      <dsp:txXfrm>
        <a:off x="0" y="4160407"/>
        <a:ext cx="6692813" cy="59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DB00-9291-4B7D-B171-93B8877C8CDE}" type="datetimeFigureOut">
              <a:rPr lang="en-US" smtClean="0"/>
              <a:t>17/12/2024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3D8B-595C-4C6A-A344-6768011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DB00-9291-4B7D-B171-93B8877C8CDE}" type="datetimeFigureOut">
              <a:rPr lang="en-US" smtClean="0"/>
              <a:t>17/12/2024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3D8B-595C-4C6A-A344-6768011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DB00-9291-4B7D-B171-93B8877C8CDE}" type="datetimeFigureOut">
              <a:rPr lang="en-US" smtClean="0"/>
              <a:t>17/12/2024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3D8B-595C-4C6A-A344-676801174C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2687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DB00-9291-4B7D-B171-93B8877C8CDE}" type="datetimeFigureOut">
              <a:rPr lang="en-US" smtClean="0"/>
              <a:t>17/12/2024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3D8B-595C-4C6A-A344-6768011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4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DB00-9291-4B7D-B171-93B8877C8CDE}" type="datetimeFigureOut">
              <a:rPr lang="en-US" smtClean="0"/>
              <a:t>17/12/2024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3D8B-595C-4C6A-A344-676801174C9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03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DB00-9291-4B7D-B171-93B8877C8CDE}" type="datetimeFigureOut">
              <a:rPr lang="en-US" smtClean="0"/>
              <a:t>17/12/2024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3D8B-595C-4C6A-A344-6768011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49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DB00-9291-4B7D-B171-93B8877C8CDE}" type="datetimeFigureOut">
              <a:rPr lang="en-US" smtClean="0"/>
              <a:t>17/12/2024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3D8B-595C-4C6A-A344-6768011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07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DB00-9291-4B7D-B171-93B8877C8CDE}" type="datetimeFigureOut">
              <a:rPr lang="en-US" smtClean="0"/>
              <a:t>17/12/2024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3D8B-595C-4C6A-A344-6768011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8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DB00-9291-4B7D-B171-93B8877C8CDE}" type="datetimeFigureOut">
              <a:rPr lang="en-US" smtClean="0"/>
              <a:t>17/12/2024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3D8B-595C-4C6A-A344-6768011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3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DB00-9291-4B7D-B171-93B8877C8CDE}" type="datetimeFigureOut">
              <a:rPr lang="en-US" smtClean="0"/>
              <a:t>17/12/2024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3D8B-595C-4C6A-A344-6768011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05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DB00-9291-4B7D-B171-93B8877C8CDE}" type="datetimeFigureOut">
              <a:rPr lang="en-US" smtClean="0"/>
              <a:t>17/12/2024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3D8B-595C-4C6A-A344-6768011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8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DB00-9291-4B7D-B171-93B8877C8CDE}" type="datetimeFigureOut">
              <a:rPr lang="en-US" smtClean="0"/>
              <a:t>17/12/2024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3D8B-595C-4C6A-A344-6768011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6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DB00-9291-4B7D-B171-93B8877C8CDE}" type="datetimeFigureOut">
              <a:rPr lang="en-US" smtClean="0"/>
              <a:t>17/12/2024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3D8B-595C-4C6A-A344-6768011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20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DB00-9291-4B7D-B171-93B8877C8CDE}" type="datetimeFigureOut">
              <a:rPr lang="en-US" smtClean="0"/>
              <a:t>17/12/2024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3D8B-595C-4C6A-A344-6768011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7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DB00-9291-4B7D-B171-93B8877C8CDE}" type="datetimeFigureOut">
              <a:rPr lang="en-US" smtClean="0"/>
              <a:t>17/12/2024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3D8B-595C-4C6A-A344-6768011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4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3D8B-595C-4C6A-A344-676801174C9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DB00-9291-4B7D-B171-93B8877C8CDE}" type="datetimeFigureOut">
              <a:rPr lang="en-US" smtClean="0"/>
              <a:t>17/12/2024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8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CDB00-9291-4B7D-B171-93B8877C8CDE}" type="datetimeFigureOut">
              <a:rPr lang="en-US" smtClean="0"/>
              <a:t>17/12/2024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ACD3D8B-595C-4C6A-A344-67680117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5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pi.org/project/processing-p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media.readthedocs.org/media/pdf/p5/latest/p5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1F9-6DF1-8878-16F8-F4C267E20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Programming (OOP)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6DF50-1903-C59A-90DB-098D21D60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Ahmad Tarawneh</a:t>
            </a:r>
          </a:p>
        </p:txBody>
      </p:sp>
    </p:spTree>
    <p:extLst>
      <p:ext uri="{BB962C8B-B14F-4D97-AF65-F5344CB8AC3E}">
        <p14:creationId xmlns:p14="http://schemas.microsoft.com/office/powerpoint/2010/main" val="4033866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6129-6FDF-82E9-3D1C-121D7F5D8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6061-082E-60F5-761F-FB602B5DF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code creates two different objects from the class Human</a:t>
            </a:r>
          </a:p>
          <a:p>
            <a:pPr lvl="1"/>
            <a:r>
              <a:rPr lang="en-US" dirty="0"/>
              <a:t>Two humans</a:t>
            </a:r>
          </a:p>
          <a:p>
            <a:r>
              <a:rPr lang="en-US" dirty="0"/>
              <a:t>However, these objects hold the same name, even though they are different objects</a:t>
            </a:r>
          </a:p>
          <a:p>
            <a:r>
              <a:rPr lang="en-US" dirty="0"/>
              <a:t>So, how can the class create objects with different characteristics and behaviors?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AD33-67EF-B54A-DB03-35222645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875E-D3B6-0DE6-676E-B7FF0C20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make each object have its own characteristics and functionality, we need an entity that refers to the object itself</a:t>
            </a:r>
          </a:p>
          <a:p>
            <a:pPr lvl="1"/>
            <a:r>
              <a:rPr lang="en-US" dirty="0"/>
              <a:t>This entity is called </a:t>
            </a:r>
            <a:r>
              <a:rPr lang="en-US" b="1" dirty="0">
                <a:solidFill>
                  <a:srgbClr val="0070C0"/>
                </a:solidFill>
              </a:rPr>
              <a:t>self</a:t>
            </a:r>
            <a:r>
              <a:rPr lang="en-US" dirty="0"/>
              <a:t> =&gt; which means the object itself</a:t>
            </a:r>
          </a:p>
          <a:p>
            <a:r>
              <a:rPr lang="en-US" dirty="0"/>
              <a:t>Take a look at the modified version of the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two new main components in this code </a:t>
            </a:r>
          </a:p>
          <a:p>
            <a:pPr lvl="1"/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</a:p>
          <a:p>
            <a:pPr lvl="1"/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C70BED-8BB5-21E3-CAF6-2C3CD4EE08A0}"/>
              </a:ext>
            </a:extLst>
          </p:cNvPr>
          <p:cNvSpPr txBox="1"/>
          <p:nvPr/>
        </p:nvSpPr>
        <p:spPr>
          <a:xfrm>
            <a:off x="3746091" y="354904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Human: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.name = name</a:t>
            </a:r>
          </a:p>
        </p:txBody>
      </p:sp>
    </p:spTree>
    <p:extLst>
      <p:ext uri="{BB962C8B-B14F-4D97-AF65-F5344CB8AC3E}">
        <p14:creationId xmlns:p14="http://schemas.microsoft.com/office/powerpoint/2010/main" val="388301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742B0-E5CB-0267-0FE1-0443228A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and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1F7C-6BB1-8F90-444C-F78314B6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Self is a convention used to reference the instance of a class within the class itself</a:t>
            </a:r>
          </a:p>
          <a:p>
            <a:r>
              <a:rPr lang="en-US" dirty="0">
                <a:solidFill>
                  <a:srgbClr val="0F0F0F"/>
                </a:solidFill>
                <a:latin typeface="Söhne"/>
              </a:rPr>
              <a:t>__</a:t>
            </a:r>
            <a:r>
              <a:rPr lang="en-US" dirty="0" err="1">
                <a:solidFill>
                  <a:srgbClr val="0F0F0F"/>
                </a:solidFill>
                <a:latin typeface="Söhne"/>
              </a:rPr>
              <a:t>init</a:t>
            </a:r>
            <a:r>
              <a:rPr lang="en-US" dirty="0">
                <a:solidFill>
                  <a:srgbClr val="0F0F0F"/>
                </a:solidFill>
                <a:latin typeface="Söhne"/>
              </a:rPr>
              <a:t>__ is like the constructor in C++, a special method used for attributes initialization</a:t>
            </a:r>
          </a:p>
          <a:p>
            <a:r>
              <a:rPr lang="en-US" dirty="0">
                <a:solidFill>
                  <a:srgbClr val="0F0F0F"/>
                </a:solidFill>
                <a:latin typeface="Söhne"/>
              </a:rPr>
              <a:t>The self in the signature of this method, __</a:t>
            </a:r>
            <a:r>
              <a:rPr lang="en-US" dirty="0" err="1">
                <a:solidFill>
                  <a:srgbClr val="0F0F0F"/>
                </a:solidFill>
                <a:latin typeface="Söhne"/>
              </a:rPr>
              <a:t>init</a:t>
            </a:r>
            <a:r>
              <a:rPr lang="en-US" dirty="0">
                <a:solidFill>
                  <a:srgbClr val="0F0F0F"/>
                </a:solidFill>
                <a:latin typeface="Söhne"/>
              </a:rPr>
              <a:t>__, refers to the instances created from this class, each has its attribute values</a:t>
            </a:r>
          </a:p>
          <a:p>
            <a:r>
              <a:rPr lang="en-US" dirty="0">
                <a:solidFill>
                  <a:srgbClr val="0F0F0F"/>
                </a:solidFill>
                <a:latin typeface="Söhne"/>
              </a:rPr>
              <a:t>self needs to be passed as an argument to any </a:t>
            </a:r>
            <a:r>
              <a:rPr lang="en-US" b="1" i="1" u="sng" dirty="0">
                <a:solidFill>
                  <a:srgbClr val="0F0F0F"/>
                </a:solidFill>
                <a:latin typeface="Söhne"/>
              </a:rPr>
              <a:t>instance</a:t>
            </a:r>
            <a:r>
              <a:rPr lang="en-US" dirty="0">
                <a:solidFill>
                  <a:srgbClr val="0F0F0F"/>
                </a:solidFill>
                <a:latin typeface="Söhne"/>
              </a:rPr>
              <a:t> method created from that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27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1023-E05D-36D7-E48A-16F15D09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D78B-E196-D689-DB32-43DC6750E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let us create new objects from the Human class.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every object has its characteristics, here is the name.</a:t>
            </a:r>
          </a:p>
          <a:p>
            <a:r>
              <a:rPr lang="en-US" dirty="0"/>
              <a:t>self can be used with attributes as well, not only methods</a:t>
            </a:r>
          </a:p>
          <a:p>
            <a:endParaRPr lang="en-US" dirty="0"/>
          </a:p>
          <a:p>
            <a:r>
              <a:rPr lang="en-US" dirty="0"/>
              <a:t>This means the name attribute in an object is the name that comes during the creation of that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4FE013-DA06-A637-21A7-27412B6B627D}"/>
              </a:ext>
            </a:extLst>
          </p:cNvPr>
          <p:cNvSpPr txBox="1"/>
          <p:nvPr/>
        </p:nvSpPr>
        <p:spPr>
          <a:xfrm>
            <a:off x="2979174" y="25056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object1 = Human(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"Ahmad"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object2 = Human(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"Maher"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(object1.name, object2.name)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9AABA-F627-A556-5A15-FE28894434BF}"/>
              </a:ext>
            </a:extLst>
          </p:cNvPr>
          <p:cNvSpPr txBox="1"/>
          <p:nvPr/>
        </p:nvSpPr>
        <p:spPr>
          <a:xfrm>
            <a:off x="3972232" y="4618315"/>
            <a:ext cx="3126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.name =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4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87E8-3B7D-062B-46EC-1D976038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3343C-0586-6CC2-09EE-A1E42B158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 shows a characteristic of objects (name).</a:t>
            </a:r>
          </a:p>
          <a:p>
            <a:r>
              <a:rPr lang="en-US" dirty="0"/>
              <a:t>The actions can be added to the object through methods</a:t>
            </a:r>
          </a:p>
          <a:p>
            <a:r>
              <a:rPr lang="en-US" dirty="0"/>
              <a:t>methods are functions that belong to instances and can be called on each object</a:t>
            </a:r>
          </a:p>
          <a:p>
            <a:pPr lvl="1"/>
            <a:r>
              <a:rPr lang="en-US" dirty="0"/>
              <a:t>there are methods that belong to the class as well</a:t>
            </a:r>
          </a:p>
          <a:p>
            <a:r>
              <a:rPr lang="en-US" dirty="0"/>
              <a:t>Let us add two methods, </a:t>
            </a:r>
          </a:p>
          <a:p>
            <a:pPr lvl="1"/>
            <a:r>
              <a:rPr lang="en-US" dirty="0"/>
              <a:t>one called </a:t>
            </a:r>
            <a:r>
              <a:rPr lang="en-US" dirty="0" err="1"/>
              <a:t>sayInfo</a:t>
            </a:r>
            <a:r>
              <a:rPr lang="en-US" dirty="0"/>
              <a:t>: let that human say his name</a:t>
            </a:r>
          </a:p>
          <a:p>
            <a:pPr lvl="1"/>
            <a:r>
              <a:rPr lang="en-US" dirty="0"/>
              <a:t>one called eat to make that human start eating</a:t>
            </a:r>
          </a:p>
        </p:txBody>
      </p:sp>
    </p:spTree>
    <p:extLst>
      <p:ext uri="{BB962C8B-B14F-4D97-AF65-F5344CB8AC3E}">
        <p14:creationId xmlns:p14="http://schemas.microsoft.com/office/powerpoint/2010/main" val="646962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83617B-3077-F351-4F67-5C236AE24622}"/>
              </a:ext>
            </a:extLst>
          </p:cNvPr>
          <p:cNvSpPr txBox="1"/>
          <p:nvPr/>
        </p:nvSpPr>
        <p:spPr>
          <a:xfrm>
            <a:off x="1337188" y="75134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Human: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.name =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sayInfo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f"My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name is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eat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{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is eating right now!"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h1 = Human(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"Ahmad"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h2 = Human(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"Sara"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h1.sayInfo()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h1.eat()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h2.eat()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8FCAF6-CCC5-C5FC-34AB-652D4240FF98}"/>
              </a:ext>
            </a:extLst>
          </p:cNvPr>
          <p:cNvSpPr txBox="1"/>
          <p:nvPr/>
        </p:nvSpPr>
        <p:spPr>
          <a:xfrm>
            <a:off x="4798141" y="4906327"/>
            <a:ext cx="29693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My name is Ahmad</a:t>
            </a:r>
          </a:p>
          <a:p>
            <a:r>
              <a:rPr lang="en-US" dirty="0"/>
              <a:t>Ahmad is eating right now!</a:t>
            </a:r>
          </a:p>
          <a:p>
            <a:r>
              <a:rPr lang="en-US" dirty="0"/>
              <a:t>Sara is eating right now!</a:t>
            </a:r>
          </a:p>
        </p:txBody>
      </p:sp>
    </p:spTree>
    <p:extLst>
      <p:ext uri="{BB962C8B-B14F-4D97-AF65-F5344CB8AC3E}">
        <p14:creationId xmlns:p14="http://schemas.microsoft.com/office/powerpoint/2010/main" val="3150836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7314-007E-F1D1-64BC-FAC3BB16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2BAC-69FC-C7E0-D0DB-775A96EFC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Processing is a powerful software that is used for creating animations and visualizations.</a:t>
            </a:r>
          </a:p>
          <a:p>
            <a:pPr lvl="1"/>
            <a:r>
              <a:rPr lang="en-US" dirty="0"/>
              <a:t>It is a package and IDE </a:t>
            </a:r>
          </a:p>
          <a:p>
            <a:r>
              <a:rPr lang="en-US" dirty="0"/>
              <a:t>Processing was developed using Java</a:t>
            </a:r>
          </a:p>
          <a:p>
            <a:r>
              <a:rPr lang="en-US" dirty="0"/>
              <a:t>Lately, it has been extended to work with other programming languages, like python</a:t>
            </a:r>
          </a:p>
          <a:p>
            <a:r>
              <a:rPr lang="en-US" dirty="0"/>
              <a:t>It is considered as a very good tool to understand OOP and see how objects work and interact together</a:t>
            </a:r>
          </a:p>
        </p:txBody>
      </p:sp>
    </p:spTree>
    <p:extLst>
      <p:ext uri="{BB962C8B-B14F-4D97-AF65-F5344CB8AC3E}">
        <p14:creationId xmlns:p14="http://schemas.microsoft.com/office/powerpoint/2010/main" val="1601422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5D93-9DEC-9A10-B83E-9138CA79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D1E2-00DB-6D6D-F450-1C74FA475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the following line to install the processing package for python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should use IDE to make it work properly, </a:t>
            </a:r>
            <a:r>
              <a:rPr lang="en-US" dirty="0" err="1"/>
              <a:t>Pycharm</a:t>
            </a:r>
            <a:r>
              <a:rPr lang="en-US" dirty="0"/>
              <a:t> for example.</a:t>
            </a:r>
          </a:p>
          <a:p>
            <a:r>
              <a:rPr lang="en-US" dirty="0"/>
              <a:t>See the following example on creating a simple processing canvas in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5F560-7E1E-2734-B852-357D5EBD99DF}"/>
              </a:ext>
            </a:extLst>
          </p:cNvPr>
          <p:cNvSpPr txBox="1"/>
          <p:nvPr/>
        </p:nvSpPr>
        <p:spPr>
          <a:xfrm>
            <a:off x="3323303" y="2773996"/>
            <a:ext cx="4611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ource Code Pro" panose="020B0509030403020204" pitchFamily="49" charset="0"/>
              </a:rPr>
              <a:t>pip install processing-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Source Code Pro" panose="020B0509030403020204" pitchFamily="49" charset="0"/>
              </a:rPr>
              <a:t>py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6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5B93-FC9A-F864-9672-1E0698EA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4F830-4283-EABB-A79E-7F77E7BF8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is taken from the package official website</a:t>
            </a:r>
          </a:p>
          <a:p>
            <a:pPr lvl="1"/>
            <a:r>
              <a:rPr lang="en-US" dirty="0">
                <a:hlinkClick r:id="rId2"/>
              </a:rPr>
              <a:t>https://pypi.org/project/processing-py/</a:t>
            </a:r>
            <a:r>
              <a:rPr lang="en-US" dirty="0"/>
              <a:t> </a:t>
            </a:r>
          </a:p>
          <a:p>
            <a:r>
              <a:rPr lang="en-US" dirty="0"/>
              <a:t>The following program creates a canvas with a green background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4377A-2180-0F95-2E57-032E63C8A246}"/>
              </a:ext>
            </a:extLst>
          </p:cNvPr>
          <p:cNvSpPr txBox="1"/>
          <p:nvPr/>
        </p:nvSpPr>
        <p:spPr>
          <a:xfrm>
            <a:off x="5817159" y="4704361"/>
            <a:ext cx="62810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from </a:t>
            </a:r>
            <a:r>
              <a:rPr lang="en-US" b="1" dirty="0" err="1"/>
              <a:t>processing_py</a:t>
            </a:r>
            <a:r>
              <a:rPr lang="en-US" b="1" dirty="0"/>
              <a:t> import *</a:t>
            </a:r>
          </a:p>
          <a:p>
            <a:endParaRPr lang="en-US" b="1" dirty="0"/>
          </a:p>
          <a:p>
            <a:r>
              <a:rPr lang="en-US" b="1" dirty="0"/>
              <a:t>app = App(600,400) # create window: width, height</a:t>
            </a:r>
          </a:p>
          <a:p>
            <a:r>
              <a:rPr lang="en-US" b="1" dirty="0" err="1"/>
              <a:t>app.background</a:t>
            </a:r>
            <a:r>
              <a:rPr lang="en-US" b="1" dirty="0"/>
              <a:t>(0,255,0) # set background:  red, green, blue</a:t>
            </a:r>
          </a:p>
          <a:p>
            <a:r>
              <a:rPr lang="en-US" b="1" dirty="0" err="1"/>
              <a:t>app.redraw</a:t>
            </a:r>
            <a:r>
              <a:rPr lang="en-US" b="1" dirty="0"/>
              <a:t>() # refresh the window</a:t>
            </a:r>
          </a:p>
          <a:p>
            <a:r>
              <a:rPr lang="en-US" b="1" dirty="0"/>
              <a:t>#app.exit() # close the window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87EBA3-E340-A5EA-D791-6CCC225F3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691" y="3565875"/>
            <a:ext cx="4587638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91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C660-E6D7-1B72-DCA8-7FD4A600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870F-A2BF-425A-9948-F27585F93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create a point object, which has the following attributes</a:t>
            </a:r>
          </a:p>
          <a:p>
            <a:pPr lvl="1"/>
            <a:r>
              <a:rPr lang="en-US" dirty="0"/>
              <a:t>X location</a:t>
            </a:r>
          </a:p>
          <a:p>
            <a:pPr lvl="1"/>
            <a:r>
              <a:rPr lang="en-US" dirty="0"/>
              <a:t>Y location</a:t>
            </a:r>
          </a:p>
          <a:p>
            <a:pPr lvl="1"/>
            <a:r>
              <a:rPr lang="en-US" dirty="0"/>
              <a:t>Speed </a:t>
            </a:r>
          </a:p>
          <a:p>
            <a:r>
              <a:rPr lang="en-US" dirty="0"/>
              <a:t>And the following actions:</a:t>
            </a:r>
          </a:p>
          <a:p>
            <a:pPr lvl="1"/>
            <a:r>
              <a:rPr lang="en-US" dirty="0"/>
              <a:t>The point can show itself</a:t>
            </a:r>
          </a:p>
          <a:p>
            <a:pPr lvl="1"/>
            <a:r>
              <a:rPr lang="en-US" dirty="0"/>
              <a:t>The point can move around the canvas</a:t>
            </a:r>
          </a:p>
        </p:txBody>
      </p:sp>
    </p:spTree>
    <p:extLst>
      <p:ext uri="{BB962C8B-B14F-4D97-AF65-F5344CB8AC3E}">
        <p14:creationId xmlns:p14="http://schemas.microsoft.com/office/powerpoint/2010/main" val="417082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F1E827-D740-2245-3D2A-B4D7D683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6F9295-0FA6-B5AD-95E0-D6D5B92AF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527847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50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BA212D-DA5A-5A3B-8E41-5777C076EBD9}"/>
              </a:ext>
            </a:extLst>
          </p:cNvPr>
          <p:cNvSpPr txBox="1"/>
          <p:nvPr/>
        </p:nvSpPr>
        <p:spPr>
          <a:xfrm>
            <a:off x="963561" y="1537333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Point: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,x,y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x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app):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app.fill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255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app.ellipse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.speed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.speed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D1711-E54D-5799-5CBC-048A80C5505F}"/>
              </a:ext>
            </a:extLst>
          </p:cNvPr>
          <p:cNvSpPr txBox="1"/>
          <p:nvPr/>
        </p:nvSpPr>
        <p:spPr>
          <a:xfrm>
            <a:off x="5948516" y="1765171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processing_py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 = App(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 = Point(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 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app.background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p.move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p.show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(app)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app.redraw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4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2148-4F57-8C60-0AE8-0747BE25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2D32-3866-9736-A0A9-F226D3C9F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extend this example to create more than one object from the class </a:t>
            </a:r>
            <a:r>
              <a:rPr lang="en-US" b="1" dirty="0"/>
              <a:t>point </a:t>
            </a:r>
            <a:r>
              <a:rPr lang="en-US" dirty="0"/>
              <a:t>(several points)</a:t>
            </a:r>
          </a:p>
          <a:p>
            <a:endParaRPr lang="en-US" b="1" dirty="0"/>
          </a:p>
          <a:p>
            <a:r>
              <a:rPr lang="en-US" dirty="0"/>
              <a:t>We can add a list and fill it with objects from type Point</a:t>
            </a:r>
          </a:p>
          <a:p>
            <a:endParaRPr lang="en-US" dirty="0"/>
          </a:p>
          <a:p>
            <a:r>
              <a:rPr lang="en-US" dirty="0"/>
              <a:t>In the while loop (main loop) we iterate over the list of points and show and move each point</a:t>
            </a:r>
          </a:p>
        </p:txBody>
      </p:sp>
    </p:spTree>
    <p:extLst>
      <p:ext uri="{BB962C8B-B14F-4D97-AF65-F5344CB8AC3E}">
        <p14:creationId xmlns:p14="http://schemas.microsoft.com/office/powerpoint/2010/main" val="4208094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9564-8B19-B3F7-069E-2D47A46C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983E-926E-4E27-842E-71AE1A7FB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code creates a point moving diagonally along the canvas</a:t>
            </a:r>
          </a:p>
          <a:p>
            <a:r>
              <a:rPr lang="en-US" dirty="0"/>
              <a:t>Try to add more objects to the canvas</a:t>
            </a:r>
          </a:p>
          <a:p>
            <a:r>
              <a:rPr lang="en-US" dirty="0"/>
              <a:t>Observe the changes</a:t>
            </a:r>
          </a:p>
          <a:p>
            <a:r>
              <a:rPr lang="en-US" dirty="0"/>
              <a:t>As you might have noticed, the objects behave the same</a:t>
            </a:r>
          </a:p>
          <a:p>
            <a:pPr lvl="1"/>
            <a:r>
              <a:rPr lang="en-US" dirty="0"/>
              <a:t>because they have the same speed and same initial position</a:t>
            </a:r>
          </a:p>
          <a:p>
            <a:r>
              <a:rPr lang="en-US" dirty="0"/>
              <a:t>Assign the location for each point randomly</a:t>
            </a:r>
          </a:p>
        </p:txBody>
      </p:sp>
    </p:spTree>
    <p:extLst>
      <p:ext uri="{BB962C8B-B14F-4D97-AF65-F5344CB8AC3E}">
        <p14:creationId xmlns:p14="http://schemas.microsoft.com/office/powerpoint/2010/main" val="1702268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4DBC-6D73-A255-30B1-4AE7A98B6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9AF6-2017-1EFA-DFF6-5A4554829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Also, you can use p5 package to create animated objects</a:t>
            </a:r>
          </a:p>
          <a:p>
            <a:r>
              <a:rPr lang="en-US" dirty="0"/>
              <a:t>P5 is more complete and has more functionality that processing-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p5 can be downloaded using: </a:t>
            </a:r>
            <a:r>
              <a:rPr lang="en-US" b="1" dirty="0">
                <a:solidFill>
                  <a:srgbClr val="FF0000"/>
                </a:solidFill>
              </a:rPr>
              <a:t>pip install p5</a:t>
            </a:r>
          </a:p>
          <a:p>
            <a:endParaRPr lang="en-US" dirty="0"/>
          </a:p>
          <a:p>
            <a:r>
              <a:rPr lang="en-US" dirty="0"/>
              <a:t>Also, you can see a full documentation in the following link</a:t>
            </a:r>
          </a:p>
          <a:p>
            <a:pPr lvl="1"/>
            <a:r>
              <a:rPr lang="en-US" dirty="0">
                <a:hlinkClick r:id="rId2"/>
              </a:rPr>
              <a:t>https://buildmedia.readthedocs.org/media/pdf/p5/latest/p5.pdf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5916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D33D-539F-E99D-7E3A-0DED9DEE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example with p5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0DCE3-59ED-2644-7507-9DBE598FA130}"/>
              </a:ext>
            </a:extLst>
          </p:cNvPr>
          <p:cNvSpPr txBox="1"/>
          <p:nvPr/>
        </p:nvSpPr>
        <p:spPr>
          <a:xfrm>
            <a:off x="582561" y="1738783"/>
            <a:ext cx="38124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p5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Point: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x, y):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x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+=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ellipse(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D208C-F94E-79FB-2439-44ABD9061CED}"/>
              </a:ext>
            </a:extLst>
          </p:cNvPr>
          <p:cNvSpPr txBox="1"/>
          <p:nvPr/>
        </p:nvSpPr>
        <p:spPr>
          <a:xfrm>
            <a:off x="4746525" y="1600284"/>
            <a:ext cx="6100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size(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draw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background(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p.move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p.show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__name__ ==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'__main__'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run()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651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uzzle pieces">
            <a:extLst>
              <a:ext uri="{FF2B5EF4-FFF2-40B4-BE49-F238E27FC236}">
                <a16:creationId xmlns:a16="http://schemas.microsoft.com/office/drawing/2014/main" id="{1EB6EE48-DD81-29F3-9E78-0ABAD2A21F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99" r="778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48CCDD-F2FC-9C11-445A-414E7855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US" dirty="0"/>
              <a:t>To be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EC068-F673-1E1A-AEC5-F35BEAB19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en-US" dirty="0"/>
              <a:t>Let us study more OOP concepts, then we will come back to the processing again</a:t>
            </a:r>
          </a:p>
          <a:p>
            <a:pPr lvl="1"/>
            <a:r>
              <a:rPr lang="en-US" dirty="0"/>
              <a:t>Encapsulation</a:t>
            </a:r>
          </a:p>
          <a:p>
            <a:pPr lvl="1"/>
            <a:r>
              <a:rPr lang="en-US" dirty="0"/>
              <a:t>Inheritance</a:t>
            </a:r>
          </a:p>
          <a:p>
            <a:pPr lvl="2"/>
            <a:r>
              <a:rPr lang="en-US" dirty="0"/>
              <a:t>Overriding</a:t>
            </a:r>
          </a:p>
          <a:p>
            <a:pPr lvl="2"/>
            <a:r>
              <a:rPr lang="en-US" dirty="0"/>
              <a:t>Overloading</a:t>
            </a:r>
          </a:p>
          <a:p>
            <a:pPr lvl="1"/>
            <a:r>
              <a:rPr lang="en-US" dirty="0"/>
              <a:t>Polymorphism </a:t>
            </a:r>
          </a:p>
          <a:p>
            <a:pPr lvl="1"/>
            <a:r>
              <a:rPr lang="en-US" dirty="0"/>
              <a:t>Abstraction </a:t>
            </a:r>
          </a:p>
          <a:p>
            <a:pPr lvl="1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0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62AFFE-A6A6-268D-0ADB-230C45BE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OOP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5A2D23-63CB-666F-1560-BC36D6A363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588241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522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ypes-of-OOPS-2">
            <a:extLst>
              <a:ext uri="{FF2B5EF4-FFF2-40B4-BE49-F238E27FC236}">
                <a16:creationId xmlns:a16="http://schemas.microsoft.com/office/drawing/2014/main" id="{34A8AE68-B3B0-0D9C-20A2-CCA15FA6B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155" y="31033"/>
            <a:ext cx="6795934" cy="679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05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9418-C6E0-E853-90B4-42B93B96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  <a:latin typeface="Söhne"/>
              </a:rPr>
              <a:t>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EAB4F-EF29-2B06-7F9E-8BCEE270C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class contains the blueprints or the prototype from which the objects are created.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a logical entity that contains some attributes and methods.</a:t>
            </a: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Assume that you want to track a number of individuals, each of which has its attributes: age, eye color, weight, etc.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if you implement this as a list, then the first element will be his age, second, eye color and the third is his weight.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What about the second person, or imagine you have 100 persons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results in a lack of organizat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ion. Especially, when you want to add new attributes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3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2A89-980A-F851-825A-2B64DA57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B4FC-B601-B0E7-6E2F-E08ABBDE0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65" y="1786296"/>
            <a:ext cx="10515600" cy="4351338"/>
          </a:xfrm>
        </p:spPr>
        <p:txBody>
          <a:bodyPr/>
          <a:lstStyle/>
          <a:p>
            <a:r>
              <a:rPr lang="en-US" dirty="0"/>
              <a:t>In such cases you need a </a:t>
            </a:r>
            <a:r>
              <a:rPr lang="en-US" b="1" dirty="0"/>
              <a:t>blueprint</a:t>
            </a:r>
            <a:r>
              <a:rPr lang="en-US" dirty="0"/>
              <a:t> that makes you able to create different instances </a:t>
            </a:r>
            <a:br>
              <a:rPr lang="en-US" dirty="0"/>
            </a:br>
            <a:r>
              <a:rPr lang="en-US" dirty="0"/>
              <a:t>from the same category, each of them has its characteristics.</a:t>
            </a:r>
          </a:p>
          <a:p>
            <a:pPr lvl="1"/>
            <a:r>
              <a:rPr lang="en-US" dirty="0"/>
              <a:t>This is called a class</a:t>
            </a:r>
          </a:p>
          <a:p>
            <a:r>
              <a:rPr lang="en-US" dirty="0"/>
              <a:t>A class in Python can be created using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dirty="0"/>
              <a:t> keyword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5B0B0-227D-2F40-F949-EE91DF1F0FE6}"/>
              </a:ext>
            </a:extLst>
          </p:cNvPr>
          <p:cNvSpPr txBox="1"/>
          <p:nvPr/>
        </p:nvSpPr>
        <p:spPr>
          <a:xfrm>
            <a:off x="3903406" y="438330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  	# Statement-1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	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	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	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	# Statement-N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31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C9AE-234F-ED65-DDEA-98B9FDB1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E95F-9A1C-F8F4-48B9-87420620D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Object is any instance that is created from a class.</a:t>
            </a:r>
          </a:p>
          <a:p>
            <a:r>
              <a:rPr lang="en-US" dirty="0"/>
              <a:t>The objects have the attributes included in its class (from which they are created), but might hold different values</a:t>
            </a:r>
          </a:p>
          <a:p>
            <a:r>
              <a:rPr lang="en-US" dirty="0"/>
              <a:t>Objects consist of:</a:t>
            </a:r>
          </a:p>
          <a:p>
            <a:pPr lvl="1"/>
            <a:r>
              <a:rPr lang="en-US" dirty="0"/>
              <a:t>State: It is represented by the attributes of an object. </a:t>
            </a:r>
          </a:p>
          <a:p>
            <a:pPr lvl="1"/>
            <a:r>
              <a:rPr lang="en-US" dirty="0"/>
              <a:t>Behavior: It is represented by the methods of an object. </a:t>
            </a:r>
          </a:p>
          <a:p>
            <a:pPr lvl="1"/>
            <a:r>
              <a:rPr lang="en-US" dirty="0"/>
              <a:t>Identity: It gives a unique name to an object and enables one object to interact with other objects.</a:t>
            </a:r>
          </a:p>
        </p:txBody>
      </p:sp>
    </p:spTree>
    <p:extLst>
      <p:ext uri="{BB962C8B-B14F-4D97-AF65-F5344CB8AC3E}">
        <p14:creationId xmlns:p14="http://schemas.microsoft.com/office/powerpoint/2010/main" val="405663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CB478-6E9C-BCFF-5E64-0A43881B0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55197-4F64-1162-1D61-5219260A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mentioned earlier, the class can be created using the class keyword.</a:t>
            </a:r>
          </a:p>
          <a:p>
            <a:r>
              <a:rPr lang="en-US" dirty="0"/>
              <a:t>Assume that you want to create a class for human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convention, class name starts with a capital letter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DB5FE-038C-BCE2-E085-5EDD58CAC4E7}"/>
              </a:ext>
            </a:extLst>
          </p:cNvPr>
          <p:cNvSpPr txBox="1"/>
          <p:nvPr/>
        </p:nvSpPr>
        <p:spPr>
          <a:xfrm>
            <a:off x="4277032" y="3206616"/>
            <a:ext cx="2998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Human: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pass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7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DC2B-CEA5-74CF-B9B0-86C30884F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86CEA-7D9C-053F-83A7-10B2DAA14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can be created from a class, and it should have a name.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statement creates an object called </a:t>
            </a:r>
            <a:r>
              <a:rPr lang="en-US" b="1" dirty="0"/>
              <a:t>object1</a:t>
            </a:r>
            <a:r>
              <a:rPr lang="en-US" dirty="0"/>
              <a:t> from the class </a:t>
            </a:r>
            <a:r>
              <a:rPr lang="en-US" b="1" dirty="0"/>
              <a:t>Human</a:t>
            </a:r>
          </a:p>
          <a:p>
            <a:r>
              <a:rPr lang="en-US" dirty="0"/>
              <a:t>Check the following code: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665AAE-F5E0-06B7-09CB-42D0291CF9D1}"/>
              </a:ext>
            </a:extLst>
          </p:cNvPr>
          <p:cNvSpPr txBox="1"/>
          <p:nvPr/>
        </p:nvSpPr>
        <p:spPr>
          <a:xfrm>
            <a:off x="3755923" y="2558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object1 = Human()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A001-2C02-C54D-2066-B409E9FE1DB7}"/>
              </a:ext>
            </a:extLst>
          </p:cNvPr>
          <p:cNvSpPr txBox="1"/>
          <p:nvPr/>
        </p:nvSpPr>
        <p:spPr>
          <a:xfrm>
            <a:off x="2320412" y="444892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Human: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name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"Ahmad"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object1 = Human()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object2 = Human()</a:t>
            </a:r>
            <a:endParaRPr lang="en-US" dirty="0">
              <a:solidFill>
                <a:srgbClr val="A31515"/>
              </a:solidFill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object1.name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object2.name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53C049-A53A-1514-A584-3FED9545CE58}"/>
              </a:ext>
            </a:extLst>
          </p:cNvPr>
          <p:cNvCxnSpPr>
            <a:cxnSpLocks/>
          </p:cNvCxnSpPr>
          <p:nvPr/>
        </p:nvCxnSpPr>
        <p:spPr>
          <a:xfrm flipH="1" flipV="1">
            <a:off x="4677286" y="4889158"/>
            <a:ext cx="560438" cy="11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97715C-A03F-5877-8F08-515925E4F0A1}"/>
              </a:ext>
            </a:extLst>
          </p:cNvPr>
          <p:cNvSpPr txBox="1"/>
          <p:nvPr/>
        </p:nvSpPr>
        <p:spPr>
          <a:xfrm>
            <a:off x="5237724" y="4822480"/>
            <a:ext cx="36408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 class attribute (not instance an attribute)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 can be accessed from any instance but can be modified by the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397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1525</TotalTime>
  <Words>1654</Words>
  <Application>Microsoft Office PowerPoint</Application>
  <PresentationFormat>Widescreen</PresentationFormat>
  <Paragraphs>174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Consolas</vt:lpstr>
      <vt:lpstr>Courier New</vt:lpstr>
      <vt:lpstr>JetBrains Mono</vt:lpstr>
      <vt:lpstr>Nunito</vt:lpstr>
      <vt:lpstr>Söhne</vt:lpstr>
      <vt:lpstr>Source Code Pro</vt:lpstr>
      <vt:lpstr>Trebuchet MS</vt:lpstr>
      <vt:lpstr>Wingdings 3</vt:lpstr>
      <vt:lpstr>Facet</vt:lpstr>
      <vt:lpstr>Object Oriented Programming (OOP) in Python</vt:lpstr>
      <vt:lpstr>Outline</vt:lpstr>
      <vt:lpstr>OOP</vt:lpstr>
      <vt:lpstr>PowerPoint Presentation</vt:lpstr>
      <vt:lpstr>Classes</vt:lpstr>
      <vt:lpstr>Cont.</vt:lpstr>
      <vt:lpstr>Objects</vt:lpstr>
      <vt:lpstr>Creating a class</vt:lpstr>
      <vt:lpstr>Creating an object</vt:lpstr>
      <vt:lpstr>Cont.</vt:lpstr>
      <vt:lpstr>Self</vt:lpstr>
      <vt:lpstr>Self and __init__</vt:lpstr>
      <vt:lpstr>Cont.</vt:lpstr>
      <vt:lpstr>Methods</vt:lpstr>
      <vt:lpstr>PowerPoint Presentation</vt:lpstr>
      <vt:lpstr>Processing package</vt:lpstr>
      <vt:lpstr>Installation</vt:lpstr>
      <vt:lpstr>Simple canvas</vt:lpstr>
      <vt:lpstr>Point class</vt:lpstr>
      <vt:lpstr>PowerPoint Presentation</vt:lpstr>
      <vt:lpstr>Extension </vt:lpstr>
      <vt:lpstr>Cont.</vt:lpstr>
      <vt:lpstr>P5 package</vt:lpstr>
      <vt:lpstr>point example with p5</vt:lpstr>
      <vt:lpstr>To be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(OOP) in Python</dc:title>
  <dc:creator>Ahmad Al Tarawneh</dc:creator>
  <cp:lastModifiedBy>Dr.ahmad salem altarawneh</cp:lastModifiedBy>
  <cp:revision>30</cp:revision>
  <dcterms:created xsi:type="dcterms:W3CDTF">2023-11-15T10:20:50Z</dcterms:created>
  <dcterms:modified xsi:type="dcterms:W3CDTF">2024-12-17T09:28:26Z</dcterms:modified>
</cp:coreProperties>
</file>