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</p:sldMasterIdLst>
  <p:sldIdLst>
    <p:sldId id="256" r:id="rId3"/>
    <p:sldId id="258" r:id="rId4"/>
    <p:sldId id="283" r:id="rId5"/>
    <p:sldId id="284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4" r:id="rId14"/>
    <p:sldId id="293" r:id="rId15"/>
    <p:sldId id="295" r:id="rId16"/>
    <p:sldId id="297" r:id="rId17"/>
    <p:sldId id="331" r:id="rId18"/>
    <p:sldId id="332" r:id="rId19"/>
    <p:sldId id="296" r:id="rId20"/>
    <p:sldId id="327" r:id="rId21"/>
    <p:sldId id="302" r:id="rId22"/>
    <p:sldId id="260" r:id="rId23"/>
    <p:sldId id="303" r:id="rId24"/>
    <p:sldId id="304" r:id="rId25"/>
    <p:sldId id="305" r:id="rId26"/>
    <p:sldId id="298" r:id="rId27"/>
    <p:sldId id="307" r:id="rId28"/>
    <p:sldId id="306" r:id="rId29"/>
    <p:sldId id="308" r:id="rId30"/>
    <p:sldId id="309" r:id="rId31"/>
    <p:sldId id="261" r:id="rId32"/>
    <p:sldId id="311" r:id="rId33"/>
    <p:sldId id="312" r:id="rId34"/>
    <p:sldId id="313" r:id="rId35"/>
    <p:sldId id="314" r:id="rId36"/>
    <p:sldId id="259" r:id="rId37"/>
    <p:sldId id="315" r:id="rId38"/>
    <p:sldId id="316" r:id="rId39"/>
    <p:sldId id="317" r:id="rId40"/>
    <p:sldId id="319" r:id="rId41"/>
    <p:sldId id="318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263" r:id="rId50"/>
    <p:sldId id="310" r:id="rId51"/>
    <p:sldId id="328" r:id="rId52"/>
    <p:sldId id="329" r:id="rId53"/>
    <p:sldId id="330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9966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9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517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92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23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0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7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9021-17AB-F3C1-5B01-28BFAEBFA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161A0-AA3F-80C0-C57E-B2F91D58B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B6A9-75BF-58F2-2959-112C5691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9E6DD-A3B8-CF57-1F08-61B68B36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5395-E573-B283-2413-D01F520BB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34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651E-9866-1180-117F-50F38851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4A8E3-184C-92FD-E7BD-5B427C59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39B87-27EA-812B-9D8C-C24AB9E9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782D-9614-DC47-2EE6-8B76821B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52EE-6442-3207-7602-E2661CD7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2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0D80-FD44-A068-3B48-044CD3F9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82620-8B58-7004-F9AD-4B0055477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0A2C7-5A6D-7432-D55B-BD6D7F540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E4B7-59B3-4316-366C-D637ABD0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F847-048C-A564-68EE-040C4042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3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FE6C-789A-C2BB-1BE2-7625BD05C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4BAD-A21E-3FED-9009-C1D054EBA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0FB4A-74DA-728F-9461-9F4A09FAB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BFFD1-C9C1-1D94-691C-C04EB9E9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B88BA-F191-107F-1606-E408CFF2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157C6-30C1-BA67-7F62-36A81E1F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7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2C54-FE01-EDCA-05B5-3F42AD9E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6B2A-AB38-62A5-2966-D04165524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7B2F6-0946-2508-88A8-8867FD18C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41F39-3948-B16A-D8C4-21C755DC5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341F1-4C14-298E-0BA7-25611BB2D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F02A8-C8BD-3C0A-D046-EF531B13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4F987-4628-91B4-114F-87000058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BC5AF-C89F-48A1-B5D5-6C057C2D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F1B4-CE19-F8D1-7F86-2822DEEA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AD4A5-B833-C8C3-AE09-2D25B3D1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A4BE8-37C1-5406-58FE-F44B748F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3297A-E2F7-2EDB-75C6-95E47E21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11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D2D23-6E3E-AC44-C132-29CC3B2D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F43B8-596C-707A-E32F-5D990733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107B-4ADD-5BB2-846D-309AC575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35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7C99-FBF9-DF7F-407D-D39B08FC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B2E0-BAE5-EFEC-17D1-1685B8C9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3C079-F0E6-0428-AA28-48B3486E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0342B-5789-05C8-8C2F-8B54073B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E2149-814D-C7F1-08C3-E008DC41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4888-1052-988D-AEA8-6FC517D2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697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DF66-60BD-BBA4-7D3B-C27B96AC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9A4B5-82C9-D14E-2536-AC18F3D76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EB41F-834C-9C19-A964-118CE9431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7DC24-0D0D-C23C-4DD7-6E9627648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7582-C264-FF4D-4BCB-06CB2797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351CC-8D45-CC3D-7C77-262A77FC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5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FC850-1B82-1E04-7499-21ADD97C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3A10-1CBB-C86A-FA85-5B7F83CD9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1CE3-E2B4-ABF1-32BA-C29B4013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796D5-82AD-E28F-ABCC-5628D5E7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49F57-C38F-3FFF-E5AA-33D39EE1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2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16667-036F-6E7E-C282-108E0EC75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B4A2E-2C63-0EEC-038E-14DD3623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EEFBA-99EF-E552-CB0D-2D2AE6C0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7614-4024-E45C-BCBE-3AE0F3E5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6082-1308-58A7-C050-3B47F38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1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2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1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EFD76-FA7F-9E1E-2E36-C0C0500D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25998-5ECD-2FF2-3CC7-DE3A4DDB7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83963-C48A-9443-2090-7B7129958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3DEF0-B414-49AF-B271-1F65D4AC43B8}" type="datetimeFigureOut">
              <a:rPr lang="en-US" smtClean="0"/>
              <a:t>18/05/2025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300C-2FDF-E288-444D-AD3EAFDDF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98E62-A91B-3D56-6FDC-B15232131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5BDE-F852-4CF6-9688-680737C86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9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734F-A6F3-4C57-4C1F-0DCDA9D6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E0B71-460A-EBFC-6BFE-2872715D4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5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BDA1-7E78-6B31-4D50-804BCD04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F2BC25-DD69-1834-9BDD-A3C7D207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025" y="1488614"/>
            <a:ext cx="4184035" cy="5157992"/>
          </a:xfrm>
        </p:spPr>
        <p:txBody>
          <a:bodyPr>
            <a:normAutofit/>
          </a:bodyPr>
          <a:lstStyle/>
          <a:p>
            <a:r>
              <a:rPr lang="en-US" dirty="0"/>
              <a:t>In this example the class method </a:t>
            </a:r>
            <a:r>
              <a:rPr lang="en-US" dirty="0" err="1"/>
              <a:t>add_student</a:t>
            </a:r>
            <a:r>
              <a:rPr lang="en-US" dirty="0"/>
              <a:t> is responsible for incrementing the class variable </a:t>
            </a:r>
            <a:r>
              <a:rPr lang="en-US" b="1" dirty="0" err="1"/>
              <a:t>num_of_students</a:t>
            </a:r>
            <a:r>
              <a:rPr lang="en-US" b="1" dirty="0"/>
              <a:t> </a:t>
            </a:r>
            <a:r>
              <a:rPr lang="en-US" dirty="0"/>
              <a:t>whenever a new object is created</a:t>
            </a:r>
            <a:endParaRPr lang="en-US" b="1" dirty="0"/>
          </a:p>
          <a:p>
            <a:r>
              <a:rPr lang="en-US" dirty="0"/>
              <a:t>class method takes the class as its first argument (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@classmethod </a:t>
            </a:r>
            <a:r>
              <a:rPr lang="en-US" dirty="0"/>
              <a:t>is called a decorator, it is responsible for changing the behavior of the method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AE994-2531-DFF6-8A74-EDECEE8D6D17}"/>
              </a:ext>
            </a:extLst>
          </p:cNvPr>
          <p:cNvSpPr txBox="1"/>
          <p:nvPr/>
        </p:nvSpPr>
        <p:spPr>
          <a:xfrm>
            <a:off x="5076997" y="1270000"/>
            <a:ext cx="540419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num_of_students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Student.add_student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my name is 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.name}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@classmethod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add_student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cls.num_of_students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@classmethod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get_num_students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cls.num_of_students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obj1 = Student(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obj2 = Student(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Student.get_num_students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9872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70192-2F8F-3366-9641-A0ECF57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30" y="1187196"/>
            <a:ext cx="3835672" cy="3880773"/>
          </a:xfrm>
        </p:spPr>
        <p:txBody>
          <a:bodyPr>
            <a:normAutofit/>
          </a:bodyPr>
          <a:lstStyle/>
          <a:p>
            <a:r>
              <a:rPr lang="en-US" dirty="0"/>
              <a:t>This code will give an error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because the variable </a:t>
            </a:r>
            <a:r>
              <a:rPr lang="en-US" b="1" dirty="0" err="1"/>
              <a:t>num_of_students</a:t>
            </a:r>
            <a:r>
              <a:rPr lang="en-US" b="1" dirty="0"/>
              <a:t> </a:t>
            </a:r>
            <a:r>
              <a:rPr lang="en-US" dirty="0"/>
              <a:t>is considered as a local for the function </a:t>
            </a:r>
            <a:r>
              <a:rPr lang="en-US" dirty="0" err="1"/>
              <a:t>add_student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402F6-1704-1624-4FE1-1980FAF015E0}"/>
              </a:ext>
            </a:extLst>
          </p:cNvPr>
          <p:cNvSpPr txBox="1"/>
          <p:nvPr/>
        </p:nvSpPr>
        <p:spPr>
          <a:xfrm>
            <a:off x="4680155" y="1657523"/>
            <a:ext cx="6309852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num_of_students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Student.add_student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my name is 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.name}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add_student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num_of_students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 = Student(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Student.add_student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F5C94-F6F1-A274-BAB0-1E7B49444B56}"/>
              </a:ext>
            </a:extLst>
          </p:cNvPr>
          <p:cNvSpPr txBox="1"/>
          <p:nvPr/>
        </p:nvSpPr>
        <p:spPr>
          <a:xfrm>
            <a:off x="0" y="1657523"/>
            <a:ext cx="4513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local variable '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num_of_students</a:t>
            </a:r>
            <a:r>
              <a:rPr lang="en-US" sz="1600" b="0" i="0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' referenced before assignment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0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97D7-3996-A123-5C29-DC697A26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8C4B-D061-0706-C65E-E177B7930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methods can be called using the class name as well as any instance created from the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A83E6-1EE8-88FC-6E52-0BEF30375AED}"/>
              </a:ext>
            </a:extLst>
          </p:cNvPr>
          <p:cNvSpPr txBox="1"/>
          <p:nvPr/>
        </p:nvSpPr>
        <p:spPr>
          <a:xfrm>
            <a:off x="425245" y="2887682"/>
            <a:ext cx="61009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num_of_students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Student.add_student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@classmethod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add_student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cls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cls.num_of_students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 = Student(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3BE5C-DE6A-43FE-31E1-2BFC56E6A50E}"/>
              </a:ext>
            </a:extLst>
          </p:cNvPr>
          <p:cNvSpPr txBox="1"/>
          <p:nvPr/>
        </p:nvSpPr>
        <p:spPr>
          <a:xfrm>
            <a:off x="5459361" y="2712347"/>
            <a:ext cx="66933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obj.add_student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Student.add_student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 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obj.num_of_students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334BB-DD24-8E13-EF12-5018214DEE34}"/>
              </a:ext>
            </a:extLst>
          </p:cNvPr>
          <p:cNvSpPr txBox="1"/>
          <p:nvPr/>
        </p:nvSpPr>
        <p:spPr>
          <a:xfrm>
            <a:off x="5024284" y="4224848"/>
            <a:ext cx="52405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Such behavior will cause an issue, the number of students can be increased even without creating a new object (just by calling the method from any 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99832-2989-691F-4F68-4128641EC915}"/>
              </a:ext>
            </a:extLst>
          </p:cNvPr>
          <p:cNvSpPr txBox="1"/>
          <p:nvPr/>
        </p:nvSpPr>
        <p:spPr>
          <a:xfrm>
            <a:off x="4630856" y="5829104"/>
            <a:ext cx="5240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this scenario, make sure you call the method just inside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40207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8DEC-157B-9A42-AEBD-7EDB0CE6D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44E3-E62B-5967-0482-140A0E63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tatic methods in Python are similar to regular functions but are defined within a class because they have a logical connection to the class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Assume that you want to create a class that consists of methods that operate on numbers (multiply, add, subtract)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Such methods do not require an object to be called, they can be called directly from the class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we add them in a class for several reasons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Easier to read</a:t>
            </a:r>
          </a:p>
          <a:p>
            <a:pPr lvl="2"/>
            <a:r>
              <a:rPr lang="en-US" dirty="0">
                <a:solidFill>
                  <a:srgbClr val="374151"/>
                </a:solidFill>
                <a:latin typeface="Söhne"/>
              </a:rPr>
              <a:t>very good for organization: all the related functionality are called using one name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E2FB-A0B1-5653-CF09-B9420477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68C8-9EB9-A09A-6881-526C802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write a static method we use the decorator @staticmethod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5A047-1174-0824-18B5-F778FE639E66}"/>
              </a:ext>
            </a:extLst>
          </p:cNvPr>
          <p:cNvSpPr txBox="1"/>
          <p:nvPr/>
        </p:nvSpPr>
        <p:spPr>
          <a:xfrm>
            <a:off x="1624781" y="2784651"/>
            <a:ext cx="610091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Math: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@staticmethod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+ y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@staticmethod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subtract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– y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@staticmethod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multiply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* y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5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8C85-E975-F915-EF89-CE3E95C4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4F3B-632E-4ED3-48E7-F2DBFA20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when the static method is not defined explicitly using the decorator, the method will behave as a static method (does not rely of instance (self) or class (</a:t>
            </a:r>
            <a:r>
              <a:rPr lang="en-US" dirty="0" err="1"/>
              <a:t>cls</a:t>
            </a:r>
            <a:r>
              <a:rPr lang="en-US" dirty="0"/>
              <a:t>) data. </a:t>
            </a:r>
          </a:p>
          <a:p>
            <a:pPr lvl="1"/>
            <a:r>
              <a:rPr lang="en-US" dirty="0"/>
              <a:t>BUT cannot be called from instances of that class anymore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90372-B8E1-9231-BCD0-112568FE5CD6}"/>
              </a:ext>
            </a:extLst>
          </p:cNvPr>
          <p:cNvSpPr txBox="1"/>
          <p:nvPr/>
        </p:nvSpPr>
        <p:spPr>
          <a:xfrm>
            <a:off x="3045542" y="3429000"/>
            <a:ext cx="49677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Math: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+ y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subtract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- y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multiply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* y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divide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==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"Cannot divide by zero"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/ y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Math.add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709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6E82-0E23-2A47-016F-EA35413C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3A7D-5A65-5FF8-1EFF-BB63357DE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case the methods cannot be called from instances of class math</a:t>
            </a:r>
          </a:p>
          <a:p>
            <a:pPr lvl="1"/>
            <a:r>
              <a:rPr lang="en-US" dirty="0"/>
              <a:t>try to create an object and call the method add()</a:t>
            </a:r>
          </a:p>
          <a:p>
            <a:r>
              <a:rPr lang="en-US" dirty="0"/>
              <a:t>If you want them to be invoked by instances of the class Math, you have to decorate them with @staticmethod</a:t>
            </a:r>
          </a:p>
          <a:p>
            <a:r>
              <a:rPr lang="en-US" dirty="0"/>
              <a:t>if you have a class variable and you want to access it inside these functions, then you have to decorate them with @classmethod decorator</a:t>
            </a:r>
          </a:p>
        </p:txBody>
      </p:sp>
    </p:spTree>
    <p:extLst>
      <p:ext uri="{BB962C8B-B14F-4D97-AF65-F5344CB8AC3E}">
        <p14:creationId xmlns:p14="http://schemas.microsoft.com/office/powerpoint/2010/main" val="122403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3330-263D-0A6E-356A-020E9EDA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CE30F-BB88-7D4F-F991-D879AACDA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508" y="1629647"/>
            <a:ext cx="8596668" cy="3880773"/>
          </a:xfrm>
        </p:spPr>
        <p:txBody>
          <a:bodyPr/>
          <a:lstStyle/>
          <a:p>
            <a:r>
              <a:rPr lang="en-US" dirty="0"/>
              <a:t>The add method works here</a:t>
            </a:r>
          </a:p>
          <a:p>
            <a:r>
              <a:rPr lang="en-US" dirty="0"/>
              <a:t>In this case the method is not decorated with static class decorators. So python treats mmm as a self, and through it has access to the class and instance variables</a:t>
            </a:r>
          </a:p>
          <a:p>
            <a:pPr lvl="1"/>
            <a:r>
              <a:rPr lang="en-US" dirty="0"/>
              <a:t>add now is an instance method (regular)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6ACBC-1ACD-A308-70C9-01577762E316}"/>
              </a:ext>
            </a:extLst>
          </p:cNvPr>
          <p:cNvSpPr txBox="1"/>
          <p:nvPr/>
        </p:nvSpPr>
        <p:spPr>
          <a:xfrm>
            <a:off x="2035823" y="3794593"/>
            <a:ext cx="61009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Math: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const =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mmm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+ y +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mmm.const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….</a:t>
            </a:r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Call the add 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 = Math()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m.add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387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EA00-8DE8-65E8-0308-1409ED37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941F-89B9-54A3-FFE5-339B3982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can have both regular and static method at the same time</a:t>
            </a:r>
          </a:p>
          <a:p>
            <a:pPr lvl="1"/>
            <a:r>
              <a:rPr lang="en-US" dirty="0"/>
              <a:t>Take a look at the following KNN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CEE30-6B08-F87D-F0D8-6F1EF1136856}"/>
              </a:ext>
            </a:extLst>
          </p:cNvPr>
          <p:cNvSpPr txBox="1"/>
          <p:nvPr/>
        </p:nvSpPr>
        <p:spPr>
          <a:xfrm>
            <a:off x="513735" y="2944529"/>
            <a:ext cx="82959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KNN: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predict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@staticmethod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getScore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actual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predicted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this is a static method helps in calculating the accuracy, 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#given the actual and predicted values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60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26E0-8202-99E7-6363-44C775C4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E710D-8E6C-CB26-5185-E8ADCA812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839424"/>
              </p:ext>
            </p:extLst>
          </p:nvPr>
        </p:nvGraphicFramePr>
        <p:xfrm>
          <a:off x="747252" y="1602658"/>
          <a:ext cx="8225580" cy="4645743"/>
        </p:xfrm>
        <a:graphic>
          <a:graphicData uri="http://schemas.openxmlformats.org/drawingml/2006/table">
            <a:tbl>
              <a:tblPr/>
              <a:tblGrid>
                <a:gridCol w="2056395">
                  <a:extLst>
                    <a:ext uri="{9D8B030D-6E8A-4147-A177-3AD203B41FA5}">
                      <a16:colId xmlns:a16="http://schemas.microsoft.com/office/drawing/2014/main" val="3946960669"/>
                    </a:ext>
                  </a:extLst>
                </a:gridCol>
                <a:gridCol w="2056395">
                  <a:extLst>
                    <a:ext uri="{9D8B030D-6E8A-4147-A177-3AD203B41FA5}">
                      <a16:colId xmlns:a16="http://schemas.microsoft.com/office/drawing/2014/main" val="1621165240"/>
                    </a:ext>
                  </a:extLst>
                </a:gridCol>
                <a:gridCol w="2056395">
                  <a:extLst>
                    <a:ext uri="{9D8B030D-6E8A-4147-A177-3AD203B41FA5}">
                      <a16:colId xmlns:a16="http://schemas.microsoft.com/office/drawing/2014/main" val="67858246"/>
                    </a:ext>
                  </a:extLst>
                </a:gridCol>
                <a:gridCol w="2056395">
                  <a:extLst>
                    <a:ext uri="{9D8B030D-6E8A-4147-A177-3AD203B41FA5}">
                      <a16:colId xmlns:a16="http://schemas.microsoft.com/office/drawing/2014/main" val="920715525"/>
                    </a:ext>
                  </a:extLst>
                </a:gridCol>
              </a:tblGrid>
              <a:tr h="280079"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Aspect</a:t>
                      </a:r>
                    </a:p>
                  </a:txBody>
                  <a:tcPr marL="30089" marR="30089" marT="15044" marB="1504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Instance Method</a:t>
                      </a:r>
                    </a:p>
                  </a:txBody>
                  <a:tcPr marL="30089" marR="30089" marT="15044" marB="1504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>
                          <a:effectLst/>
                        </a:rPr>
                        <a:t>Class Method</a:t>
                      </a:r>
                    </a:p>
                  </a:txBody>
                  <a:tcPr marL="30089" marR="30089" marT="15044" marB="1504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400" b="1" dirty="0">
                          <a:effectLst/>
                        </a:rPr>
                        <a:t>Static Method</a:t>
                      </a:r>
                    </a:p>
                  </a:txBody>
                  <a:tcPr marL="30089" marR="30089" marT="15044" marB="1504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458368"/>
                  </a:ext>
                </a:extLst>
              </a:tr>
              <a:tr h="52059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Decorator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No decorator needed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@classmethod decorator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@staticmethod decorator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5596420"/>
                  </a:ext>
                </a:extLst>
              </a:tr>
              <a:tr h="64084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Access to instance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Has access to instance attributes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Doesn't have access to instance data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Doesn't have access to instance data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79280"/>
                  </a:ext>
                </a:extLst>
              </a:tr>
              <a:tr h="76110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Access to class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Has access through self parameter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Has access through cls parameter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No direct access to class or instance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165731"/>
                  </a:ext>
                </a:extLst>
              </a:tr>
              <a:tr h="52059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Usage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Used for operations on instance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Used for operations on class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Independent operations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248601"/>
                  </a:ext>
                </a:extLst>
              </a:tr>
              <a:tr h="52059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Invocation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Called on instances of the class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Can be called on class or instances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Can be called on class or instances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55162"/>
                  </a:ext>
                </a:extLst>
              </a:tr>
              <a:tr h="76110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Parameter Convention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Takes self as first parameter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Takes cls as first parameter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Doesn't take </a:t>
                      </a:r>
                      <a:r>
                        <a:rPr lang="en-US" sz="1400" dirty="0" err="1">
                          <a:effectLst/>
                        </a:rPr>
                        <a:t>cls</a:t>
                      </a:r>
                      <a:r>
                        <a:rPr lang="en-US" sz="1400" dirty="0">
                          <a:effectLst/>
                        </a:rPr>
                        <a:t> or self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(takes parameters like traditional functions)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901594"/>
                  </a:ext>
                </a:extLst>
              </a:tr>
              <a:tr h="640846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Use Cases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Work with instance-specific data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Work with class-level data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dirty="0">
                          <a:effectLst/>
                        </a:rPr>
                        <a:t>Utility functions independent of both</a:t>
                      </a:r>
                    </a:p>
                  </a:txBody>
                  <a:tcPr marL="30089" marR="30089" marT="15044" marB="1504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499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BAD4-5DDA-F8E8-2F82-85B1D3F1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Encapsulation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5479-2D8B-C1B4-A69A-02C648D9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Encapsulation is one of the fundamental concepts in object-oriented programming (OOP) that promotes the idea of combining data (attributes) and methods (functions) that operate on the data within a single unit (the class).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helps hide an object's internal state and implementation details from the outside while providing a controlled way to access and modify the object's data.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Python does not have strict rules for encapsulation, it is a convention more than an enforcement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Access modifiers in python include: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The default access modifier is Public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Protected can be achieved by prefixing the attribute or the method with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 _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Private can be achieved by prefixing the attribute or the method with </a:t>
            </a:r>
            <a:r>
              <a:rPr lang="en-US" b="1" dirty="0">
                <a:solidFill>
                  <a:srgbClr val="374151"/>
                </a:solidFill>
                <a:latin typeface="Söhne"/>
              </a:rPr>
              <a:t>_ _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703742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shot of a representation of networks with stick figures.">
            <a:extLst>
              <a:ext uri="{FF2B5EF4-FFF2-40B4-BE49-F238E27FC236}">
                <a16:creationId xmlns:a16="http://schemas.microsoft.com/office/drawing/2014/main" id="{0F33BFCA-12DB-7C3F-4D87-9F7788E469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62" r="10425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3C627-4925-F191-FF5A-291AD3E6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563" y="1678665"/>
            <a:ext cx="388783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Inheritance </a:t>
            </a:r>
          </a:p>
        </p:txBody>
      </p:sp>
    </p:spTree>
    <p:extLst>
      <p:ext uri="{BB962C8B-B14F-4D97-AF65-F5344CB8AC3E}">
        <p14:creationId xmlns:p14="http://schemas.microsoft.com/office/powerpoint/2010/main" val="1488558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DB6D74A-483A-D047-4223-4C64C249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65F8F-4A78-E5BD-69EE-BDA66E142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690" y="1708304"/>
            <a:ext cx="8596312" cy="4697412"/>
          </a:xfrm>
        </p:spPr>
        <p:txBody>
          <a:bodyPr>
            <a:normAutofit/>
          </a:bodyPr>
          <a:lstStyle/>
          <a:p>
            <a:r>
              <a:rPr lang="en-US" dirty="0"/>
              <a:t>Inheritance is an important  OOP principle that helps in code reusability</a:t>
            </a:r>
          </a:p>
          <a:p>
            <a:r>
              <a:rPr lang="en-US" dirty="0"/>
              <a:t>It allows a class to inherit properties and behavior (attributes and methods) from another class, known as </a:t>
            </a:r>
            <a:r>
              <a:rPr lang="en-US" b="1" dirty="0"/>
              <a:t>the base class or parent class</a:t>
            </a:r>
            <a:r>
              <a:rPr lang="en-US" dirty="0"/>
              <a:t>. </a:t>
            </a:r>
          </a:p>
          <a:p>
            <a:r>
              <a:rPr lang="en-US" dirty="0"/>
              <a:t>The class that inherits from the base class is called the </a:t>
            </a:r>
            <a:r>
              <a:rPr lang="en-US" b="1" dirty="0"/>
              <a:t>derived class or child class</a:t>
            </a:r>
            <a:r>
              <a:rPr lang="en-US" dirty="0"/>
              <a:t>.</a:t>
            </a:r>
          </a:p>
          <a:p>
            <a:r>
              <a:rPr lang="en-US" dirty="0"/>
              <a:t>In python there are several types of inheritance:</a:t>
            </a:r>
          </a:p>
          <a:p>
            <a:pPr lvl="1"/>
            <a:r>
              <a:rPr lang="en-US" b="1" dirty="0"/>
              <a:t>Single Inheritance: </a:t>
            </a:r>
            <a:r>
              <a:rPr lang="en-US" dirty="0"/>
              <a:t>one class inherits another class.</a:t>
            </a:r>
          </a:p>
          <a:p>
            <a:pPr lvl="1"/>
            <a:r>
              <a:rPr lang="en-US" b="1" dirty="0"/>
              <a:t>Multiple Inheritance: </a:t>
            </a:r>
            <a:r>
              <a:rPr lang="en-US" dirty="0"/>
              <a:t>In this type, a derived class can inherit from multiple base classes</a:t>
            </a:r>
          </a:p>
          <a:p>
            <a:pPr lvl="1"/>
            <a:r>
              <a:rPr lang="en-US" b="1" dirty="0"/>
              <a:t>Multilevel Inheritance: </a:t>
            </a:r>
            <a:r>
              <a:rPr lang="en-US" dirty="0"/>
              <a:t>This type involves a chain of inheritance where a derived class acts as a base class for another class.</a:t>
            </a:r>
          </a:p>
          <a:p>
            <a:pPr lvl="1"/>
            <a:r>
              <a:rPr lang="en-US" b="1" dirty="0"/>
              <a:t>Hierarchical Inheritance: </a:t>
            </a:r>
            <a:r>
              <a:rPr lang="en-US" dirty="0"/>
              <a:t>Multiple classes are derived from a single base class.</a:t>
            </a:r>
          </a:p>
        </p:txBody>
      </p:sp>
    </p:spTree>
    <p:extLst>
      <p:ext uri="{BB962C8B-B14F-4D97-AF65-F5344CB8AC3E}">
        <p14:creationId xmlns:p14="http://schemas.microsoft.com/office/powerpoint/2010/main" val="1292484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9663-A029-1931-E0A9-A57E044A6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</a:t>
            </a:r>
          </a:p>
        </p:txBody>
      </p:sp>
      <p:pic>
        <p:nvPicPr>
          <p:cNvPr id="1026" name="Picture 2" descr="Introduction to OOPs and types of Inheritance in Python | by Basil Cornell  Dcunha | Medium">
            <a:extLst>
              <a:ext uri="{FF2B5EF4-FFF2-40B4-BE49-F238E27FC236}">
                <a16:creationId xmlns:a16="http://schemas.microsoft.com/office/drawing/2014/main" id="{B202AF8B-853F-18E7-1DF5-8945215F7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71" y="2153264"/>
            <a:ext cx="9243498" cy="342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306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6539-3981-F028-EAEC-C025BC02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(single)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99C34-6242-092E-FBDB-BF91E696ECB3}"/>
              </a:ext>
            </a:extLst>
          </p:cNvPr>
          <p:cNvSpPr txBox="1"/>
          <p:nvPr/>
        </p:nvSpPr>
        <p:spPr>
          <a:xfrm>
            <a:off x="493593" y="1456918"/>
            <a:ext cx="89641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Animal: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Dog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Animal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num_legs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super().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.num_legs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num_legs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printInfo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"This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is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I have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.num_legs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legs"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 = Dog(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"TOM"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d.printInfo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027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36DC-E60E-366A-C021-70109323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(multiple)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ADDA0-FD24-4C9D-930C-F870F122894E}"/>
              </a:ext>
            </a:extLst>
          </p:cNvPr>
          <p:cNvSpPr txBox="1"/>
          <p:nvPr/>
        </p:nvSpPr>
        <p:spPr>
          <a:xfrm>
            <a:off x="1133168" y="1532246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method_a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"This method in the class A"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method_b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"This method in the class B"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C(A, B):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method_c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"This method in the class C"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 = C()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h.method_a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h.method_b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E2F36-4E53-C2E2-A48C-D3B394E28D24}"/>
              </a:ext>
            </a:extLst>
          </p:cNvPr>
          <p:cNvSpPr txBox="1"/>
          <p:nvPr/>
        </p:nvSpPr>
        <p:spPr>
          <a:xfrm>
            <a:off x="3679723" y="5602069"/>
            <a:ext cx="4245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This method in the class A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This method in the class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33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6D4BA-FC62-5FF5-D8DF-E8796BFD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B45D0-F267-0E80-F233-313CF8B4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 is an OOP principle that makes the subclass have a specific implementation of a method that is defined in the superclass</a:t>
            </a:r>
          </a:p>
          <a:p>
            <a:r>
              <a:rPr lang="en-US" dirty="0"/>
              <a:t>Assume that we have a class called Shape, the shape has:</a:t>
            </a:r>
          </a:p>
          <a:p>
            <a:pPr lvl="1"/>
            <a:r>
              <a:rPr lang="en-US" dirty="0"/>
              <a:t>X and Y locations</a:t>
            </a:r>
          </a:p>
          <a:p>
            <a:pPr lvl="1"/>
            <a:r>
              <a:rPr lang="en-US" dirty="0"/>
              <a:t>size</a:t>
            </a:r>
          </a:p>
          <a:p>
            <a:r>
              <a:rPr lang="en-US" dirty="0"/>
              <a:t>Also, has the methods:</a:t>
            </a:r>
          </a:p>
          <a:p>
            <a:pPr lvl="1"/>
            <a:r>
              <a:rPr lang="en-US" dirty="0"/>
              <a:t>move: the shape has a bouncing movement around the canvas</a:t>
            </a:r>
          </a:p>
          <a:p>
            <a:pPr lvl="1"/>
            <a:r>
              <a:rPr lang="en-US" dirty="0"/>
              <a:t>show: The shape show itself, by default, as a circle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7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B00170-BBAA-DEE8-9478-7CEDF968C7BA}"/>
              </a:ext>
            </a:extLst>
          </p:cNvPr>
          <p:cNvSpPr txBox="1"/>
          <p:nvPr/>
        </p:nvSpPr>
        <p:spPr>
          <a:xfrm>
            <a:off x="2804652" y="742653"/>
            <a:ext cx="610091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 , y):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x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ellipse(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46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5E5B-0B3F-C572-3297-D9105CD1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FC5E-E4F6-7814-C71D-737B60F8A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another class called square, which inherits attributes from the superclass but takes an additional parameter, which is the side length</a:t>
            </a:r>
          </a:p>
          <a:p>
            <a:r>
              <a:rPr lang="en-US" dirty="0"/>
              <a:t>The square shows itself as a square (overrides the draw method in the superclass)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35A41-7519-3D0E-E50F-FCEC89D9C2F4}"/>
              </a:ext>
            </a:extLst>
          </p:cNvPr>
          <p:cNvSpPr txBox="1"/>
          <p:nvPr/>
        </p:nvSpPr>
        <p:spPr>
          <a:xfrm>
            <a:off x="2745658" y="3655450"/>
            <a:ext cx="610091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Square(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x, 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side_len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(x, y)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.side_len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side_len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.side_len,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.side_len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7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84CB-6D04-7A74-0ECD-1DD488F9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BC200-B232-3C5F-B501-2CC55966CFE7}"/>
              </a:ext>
            </a:extLst>
          </p:cNvPr>
          <p:cNvSpPr txBox="1"/>
          <p:nvPr/>
        </p:nvSpPr>
        <p:spPr>
          <a:xfrm>
            <a:off x="425245" y="1930400"/>
            <a:ext cx="4097594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size(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shape1 = Shape(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square1 = Square(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background(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shape1.move()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shape1.show()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square1.move()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square1.show()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30B91-6E45-3A99-3FF9-6A320C1C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39" y="1658156"/>
            <a:ext cx="3825572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2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3F5F-210C-34C5-CB02-740D347A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1B834-006F-053D-DCE7-F3AEDE8F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r>
              <a:rPr lang="en-US" dirty="0"/>
              <a:t>In the previous example, we override the method </a:t>
            </a:r>
            <a:r>
              <a:rPr lang="en-US" b="1" dirty="0"/>
              <a:t>show,</a:t>
            </a:r>
            <a:r>
              <a:rPr lang="en-US" dirty="0"/>
              <a:t> so it works differently in the subclass </a:t>
            </a:r>
            <a:r>
              <a:rPr lang="en-US" b="1" dirty="0"/>
              <a:t>Square</a:t>
            </a:r>
          </a:p>
          <a:p>
            <a:r>
              <a:rPr lang="en-US" dirty="0"/>
              <a:t>All other methods and attributes are inherited from the superclass, keeping their default implementation and values</a:t>
            </a:r>
          </a:p>
          <a:p>
            <a:endParaRPr lang="en-US" dirty="0"/>
          </a:p>
          <a:p>
            <a:r>
              <a:rPr lang="en-US" dirty="0"/>
              <a:t>Attributes can be overridden as well.</a:t>
            </a:r>
          </a:p>
          <a:p>
            <a:r>
              <a:rPr lang="en-US" dirty="0"/>
              <a:t>For example, you might want the speed for the squares to be faster than other shapes, so you assign a new value for the speed inside the square constructor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DDF61-273A-06EE-4260-9F729728F1E3}"/>
              </a:ext>
            </a:extLst>
          </p:cNvPr>
          <p:cNvSpPr txBox="1"/>
          <p:nvPr/>
        </p:nvSpPr>
        <p:spPr>
          <a:xfrm>
            <a:off x="1152832" y="5427010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x, 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side_len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(x, y)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.side_len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side_len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4A75C-F482-0E4E-AAA4-1944CCFB14B9}"/>
              </a:ext>
            </a:extLst>
          </p:cNvPr>
          <p:cNvSpPr txBox="1"/>
          <p:nvPr/>
        </p:nvSpPr>
        <p:spPr>
          <a:xfrm>
            <a:off x="4820265" y="5657842"/>
            <a:ext cx="3802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 run and check the difference</a:t>
            </a:r>
          </a:p>
        </p:txBody>
      </p:sp>
    </p:spTree>
    <p:extLst>
      <p:ext uri="{BB962C8B-B14F-4D97-AF65-F5344CB8AC3E}">
        <p14:creationId xmlns:p14="http://schemas.microsoft.com/office/powerpoint/2010/main" val="1061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88C3-44D1-B099-6656-88F93CDC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305A-3069-B53F-8831-28AA1BC4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Protected means that this attribute (or method) can be accessed from the class and its subclasses</a:t>
            </a:r>
          </a:p>
          <a:p>
            <a:r>
              <a:rPr lang="en-US" dirty="0"/>
              <a:t>private means the attribute can be accessed within the class, not from anywhere outside the class</a:t>
            </a:r>
          </a:p>
          <a:p>
            <a:r>
              <a:rPr lang="en-US" b="1" dirty="0"/>
              <a:t>Remember</a:t>
            </a:r>
            <a:r>
              <a:rPr lang="en-US" dirty="0"/>
              <a:t>: in Python, it is just a convention, the attributes and methods can still be accessed from outside with some effort (name mangling)</a:t>
            </a:r>
          </a:p>
          <a:p>
            <a:r>
              <a:rPr lang="en-US" dirty="0"/>
              <a:t>name mangling is the method Python uses internally to change the name of the variable to make it less accessible from outside the class</a:t>
            </a:r>
          </a:p>
        </p:txBody>
      </p:sp>
    </p:spTree>
    <p:extLst>
      <p:ext uri="{BB962C8B-B14F-4D97-AF65-F5344CB8AC3E}">
        <p14:creationId xmlns:p14="http://schemas.microsoft.com/office/powerpoint/2010/main" val="121412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5986-CD69-F482-6119-56C5C5A2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Polymorphism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CE7B-6C1F-7CEE-42E2-22EAC5FD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means many forms or many shapes.</a:t>
            </a:r>
          </a:p>
          <a:p>
            <a:r>
              <a:rPr lang="en-US" dirty="0"/>
              <a:t>You can also as many behaviors, like the same function behaves differently depending upon its input</a:t>
            </a:r>
          </a:p>
          <a:p>
            <a:r>
              <a:rPr lang="en-US" dirty="0"/>
              <a:t>For example, let consider the </a:t>
            </a:r>
            <a:r>
              <a:rPr lang="en-US" b="1" dirty="0" err="1"/>
              <a:t>len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when you pass a String, it gives the number of letters</a:t>
            </a:r>
          </a:p>
          <a:p>
            <a:pPr lvl="1"/>
            <a:r>
              <a:rPr lang="en-US" dirty="0"/>
              <a:t>when you pass a list of string values ( ['Ahmad', 'Samer']) it gives the number of items</a:t>
            </a:r>
          </a:p>
          <a:p>
            <a:pPr lvl="1"/>
            <a:r>
              <a:rPr lang="en-US" dirty="0"/>
              <a:t>when you pass a dictionary, it gives the number of </a:t>
            </a:r>
            <a:r>
              <a:rPr lang="en-US" dirty="0" err="1"/>
              <a:t>key,value</a:t>
            </a:r>
            <a:r>
              <a:rPr lang="en-US" dirty="0"/>
              <a:t> pairs</a:t>
            </a:r>
          </a:p>
          <a:p>
            <a:r>
              <a:rPr lang="en-US" dirty="0"/>
              <a:t>This is a kind of polymorphism</a:t>
            </a:r>
          </a:p>
        </p:txBody>
      </p:sp>
    </p:spTree>
    <p:extLst>
      <p:ext uri="{BB962C8B-B14F-4D97-AF65-F5344CB8AC3E}">
        <p14:creationId xmlns:p14="http://schemas.microsoft.com/office/powerpoint/2010/main" val="2052385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468-B842-81EB-CA20-15F593C5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D584-FCD1-F6FD-A5F0-146C0CD9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we have two classes one called Shape </a:t>
            </a:r>
          </a:p>
          <a:p>
            <a:pPr lvl="1"/>
            <a:r>
              <a:rPr lang="en-US" dirty="0"/>
              <a:t>shape shows itself by default as a point and move horizontally </a:t>
            </a:r>
          </a:p>
          <a:p>
            <a:r>
              <a:rPr lang="en-US" dirty="0"/>
              <a:t> Also, we have a triangle, which inherits the class Shape </a:t>
            </a:r>
          </a:p>
          <a:p>
            <a:pPr lvl="1"/>
            <a:r>
              <a:rPr lang="en-US" dirty="0"/>
              <a:t>However, we want the triangle to behave differently</a:t>
            </a:r>
          </a:p>
          <a:p>
            <a:pPr lvl="1"/>
            <a:r>
              <a:rPr lang="en-US" dirty="0"/>
              <a:t>show itself as a triangle</a:t>
            </a:r>
          </a:p>
          <a:p>
            <a:pPr lvl="1"/>
            <a:r>
              <a:rPr lang="en-US" dirty="0"/>
              <a:t>move in a circular motion</a:t>
            </a:r>
          </a:p>
          <a:p>
            <a:r>
              <a:rPr lang="en-US" dirty="0"/>
              <a:t>let us implement this using P5</a:t>
            </a:r>
          </a:p>
        </p:txBody>
      </p:sp>
    </p:spTree>
    <p:extLst>
      <p:ext uri="{BB962C8B-B14F-4D97-AF65-F5344CB8AC3E}">
        <p14:creationId xmlns:p14="http://schemas.microsoft.com/office/powerpoint/2010/main" val="4288601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AAE2-0F2A-58EE-5535-6B4F1FFF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81912-EF6B-AA00-96F5-D646A9650337}"/>
              </a:ext>
            </a:extLst>
          </p:cNvPr>
          <p:cNvSpPr txBox="1"/>
          <p:nvPr/>
        </p:nvSpPr>
        <p:spPr>
          <a:xfrm>
            <a:off x="789039" y="1662529"/>
            <a:ext cx="418608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p5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 , y):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 x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ellipse(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71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776B-400D-5A43-58E6-A491DBF1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E6837-5DA3-DF34-AAA6-CAFBE60A52BC}"/>
              </a:ext>
            </a:extLst>
          </p:cNvPr>
          <p:cNvSpPr txBox="1"/>
          <p:nvPr/>
        </p:nvSpPr>
        <p:spPr>
          <a:xfrm>
            <a:off x="2917998" y="1479860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Triangle(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JetBrains Mono"/>
              </a:rPr>
              <a:t>Shape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x, y):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super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(x, y)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stroke(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line(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line(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line(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.y+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radius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radius * cos(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 radius * sin(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.angle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08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F101-F301-CC7C-48D5-17A44D95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A73AE-AAEE-D81C-6523-8422501E60A7}"/>
              </a:ext>
            </a:extLst>
          </p:cNvPr>
          <p:cNvSpPr txBox="1"/>
          <p:nvPr/>
        </p:nvSpPr>
        <p:spPr>
          <a:xfrm>
            <a:off x="3173086" y="779060"/>
            <a:ext cx="61009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size(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shapes =[]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,width)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randy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random.randint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,height)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random.uniform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&lt;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shapes.append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(Triangle(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randx,randy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shapes.append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(Shape(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randx,randy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background(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shapes: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i.move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__name__==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run()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949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8C3D-0374-2936-2B9B-9FB26C2F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öhne"/>
              </a:rPr>
              <a:t>Abstraction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C6FA-47F6-10C2-9E29-C08067DAB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we have done for the shape class might not be the best possible implementation</a:t>
            </a:r>
          </a:p>
          <a:p>
            <a:r>
              <a:rPr lang="en-US" dirty="0"/>
              <a:t>The better way is to make the Shape class ABSTRACT and override its method in the subclasses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What do we mean by abstract class and abstraction?</a:t>
            </a:r>
          </a:p>
          <a:p>
            <a:endParaRPr lang="en-US" dirty="0"/>
          </a:p>
        </p:txBody>
      </p:sp>
      <p:pic>
        <p:nvPicPr>
          <p:cNvPr id="1028" name="Picture 4" descr="Abstract Base Classes in Python - Earthly Blog">
            <a:extLst>
              <a:ext uri="{FF2B5EF4-FFF2-40B4-BE49-F238E27FC236}">
                <a16:creationId xmlns:a16="http://schemas.microsoft.com/office/drawing/2014/main" id="{A2EF0CFC-EABD-4104-B046-E970BED5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335" y="3878135"/>
            <a:ext cx="4964214" cy="297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112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E22F-181A-3943-362E-F364EFB8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A420-1B12-799E-E852-6D2C446D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9035"/>
            <a:ext cx="8596668" cy="3880773"/>
          </a:xfrm>
        </p:spPr>
        <p:txBody>
          <a:bodyPr/>
          <a:lstStyle/>
          <a:p>
            <a:r>
              <a:rPr lang="en-US" dirty="0"/>
              <a:t>Abstraction in Python OOP aims to hide the implementation and make a super class as an interface of other classes (subclasses)</a:t>
            </a:r>
          </a:p>
          <a:p>
            <a:r>
              <a:rPr lang="en-US" dirty="0"/>
              <a:t>Originally, python does not have a built-in mechanism for abstract class, it provides it through a module called </a:t>
            </a:r>
            <a:r>
              <a:rPr lang="en-US" dirty="0" err="1"/>
              <a:t>abc</a:t>
            </a:r>
            <a:r>
              <a:rPr lang="en-US" dirty="0"/>
              <a:t> using 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Abstract Base classes(ABC).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Example: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Assume that you want to create an abstract class called Shape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B706F-E2B8-0D8B-A7F4-305C26B35376}"/>
              </a:ext>
            </a:extLst>
          </p:cNvPr>
          <p:cNvSpPr txBox="1"/>
          <p:nvPr/>
        </p:nvSpPr>
        <p:spPr>
          <a:xfrm>
            <a:off x="1186969" y="4001631"/>
            <a:ext cx="46337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ABC,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area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perimeter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03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171C-4611-33BA-A37E-9993C521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F323-2726-BE18-612F-5BB27BAB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Abstract class cannot be instantiated, cannot create objects belong to abstract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class is called an abstract class if it has one abstract method, at least.</a:t>
            </a:r>
          </a:p>
          <a:p>
            <a:r>
              <a:rPr lang="en-US" dirty="0"/>
              <a:t>Also, the abstract class can have a method with implementation</a:t>
            </a:r>
          </a:p>
          <a:p>
            <a:pPr lvl="1"/>
            <a:r>
              <a:rPr lang="en-US" dirty="0"/>
              <a:t>These methods are called concrete methods</a:t>
            </a:r>
          </a:p>
          <a:p>
            <a:pPr lvl="1"/>
            <a:r>
              <a:rPr lang="en-US" dirty="0"/>
              <a:t>their implementation can be overridden in the subclass(es)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5BC8E-77E5-E1CC-644C-B1E50772C34B}"/>
              </a:ext>
            </a:extLst>
          </p:cNvPr>
          <p:cNvSpPr txBox="1"/>
          <p:nvPr/>
        </p:nvSpPr>
        <p:spPr>
          <a:xfrm>
            <a:off x="2917998" y="225077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 = Shape()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1A17F-DC61-A8CD-CF9B-B508BB5C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231" y="2697309"/>
            <a:ext cx="6645216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57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6C51-82A3-79DE-5907-C9E5E6B8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7446-CE0E-ABE3-8670-DB98C218E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is an abstract class Shape with a concrete method called </a:t>
            </a:r>
            <a:r>
              <a:rPr lang="en-US" b="1" u="sng" dirty="0"/>
              <a:t>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411CA-3308-DC73-26F9-B0BAF22649DE}"/>
              </a:ext>
            </a:extLst>
          </p:cNvPr>
          <p:cNvSpPr txBox="1"/>
          <p:nvPr/>
        </p:nvSpPr>
        <p:spPr>
          <a:xfrm>
            <a:off x="2794820" y="2975419"/>
            <a:ext cx="563142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ABC,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area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description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"This is a shape."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400" b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side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side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area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**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071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8532-4E6D-172C-0CA6-D3F74E70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72BA6-67B6-3B6A-F055-24E1F338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abstract methods in the abstract class </a:t>
            </a:r>
            <a:r>
              <a:rPr lang="en-US" b="1" u="sng" dirty="0"/>
              <a:t>MUST</a:t>
            </a:r>
            <a:r>
              <a:rPr lang="en-US" dirty="0"/>
              <a:t> be implemented in the subclass, otherwise python will raise an error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69C44-636A-7DEC-3C08-DFEA0DF4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3" y="3272750"/>
            <a:ext cx="6119390" cy="92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4CB55A-447B-F415-701A-8F228F148729}"/>
              </a:ext>
            </a:extLst>
          </p:cNvPr>
          <p:cNvSpPr txBox="1"/>
          <p:nvPr/>
        </p:nvSpPr>
        <p:spPr>
          <a:xfrm>
            <a:off x="2650885" y="4587766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@abstractmethod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6AC24-3CE0-CF77-3453-6B5E52DD17F9}"/>
              </a:ext>
            </a:extLst>
          </p:cNvPr>
          <p:cNvSpPr txBox="1"/>
          <p:nvPr/>
        </p:nvSpPr>
        <p:spPr>
          <a:xfrm>
            <a:off x="2896692" y="499764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decorator is compulsory </a:t>
            </a:r>
            <a:br>
              <a:rPr lang="en-US" b="1" dirty="0"/>
            </a:br>
            <a:r>
              <a:rPr lang="en-US" b="1" dirty="0"/>
              <a:t>here: it enforces the subclasses </a:t>
            </a:r>
            <a:br>
              <a:rPr lang="en-US" b="1" dirty="0"/>
            </a:br>
            <a:r>
              <a:rPr lang="en-US" b="1" dirty="0"/>
              <a:t>to implement these methods</a:t>
            </a:r>
          </a:p>
        </p:txBody>
      </p:sp>
    </p:spTree>
    <p:extLst>
      <p:ext uri="{BB962C8B-B14F-4D97-AF65-F5344CB8AC3E}">
        <p14:creationId xmlns:p14="http://schemas.microsoft.com/office/powerpoint/2010/main" val="278145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7376-17A7-64B3-8E6F-1FF9C5AC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B691E-DEE8-C01C-3A99-FBF53A6D39D3}"/>
              </a:ext>
            </a:extLst>
          </p:cNvPr>
          <p:cNvSpPr txBox="1"/>
          <p:nvPr/>
        </p:nvSpPr>
        <p:spPr>
          <a:xfrm>
            <a:off x="612603" y="1696345"/>
            <a:ext cx="43630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Human: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h1 = Human()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"Before modification"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h1.name)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h1.name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"Hamza"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"After modification"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h1.name)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05594-2FD1-2693-890A-3D02D7B0F384}"/>
              </a:ext>
            </a:extLst>
          </p:cNvPr>
          <p:cNvSpPr txBox="1"/>
          <p:nvPr/>
        </p:nvSpPr>
        <p:spPr>
          <a:xfrm>
            <a:off x="5040399" y="1696344"/>
            <a:ext cx="45952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Human: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h1 = Human()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"Before modification"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h1.__name)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h1.__name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"Hamza"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"After modification"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h1.__name)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7E5303-2B5C-E9A8-FCCB-76427029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38" y="3949867"/>
            <a:ext cx="4517801" cy="1282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45E550-CBC1-602F-2ED7-FBB644732934}"/>
              </a:ext>
            </a:extLst>
          </p:cNvPr>
          <p:cNvSpPr txBox="1"/>
          <p:nvPr/>
        </p:nvSpPr>
        <p:spPr>
          <a:xfrm>
            <a:off x="612603" y="4006172"/>
            <a:ext cx="3511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Before modification Ahmad 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After modification Hamza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0523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2F91-1F11-395C-884B-EBBF71A2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29CE-FACE-3A73-388A-58FF6EC4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try to define a Shape class, which is an abstract class. </a:t>
            </a:r>
          </a:p>
          <a:p>
            <a:pPr lvl="1"/>
            <a:r>
              <a:rPr lang="en-US" dirty="0"/>
              <a:t>it defines the functionality that should be implemented in the subclasses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C465D-0260-9045-D4A8-1C1389DD1F78}"/>
              </a:ext>
            </a:extLst>
          </p:cNvPr>
          <p:cNvSpPr txBox="1"/>
          <p:nvPr/>
        </p:nvSpPr>
        <p:spPr>
          <a:xfrm>
            <a:off x="2342537" y="3103126"/>
            <a:ext cx="610091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ABC,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pygame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x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y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@abstractmethod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24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BA93-0ECE-B5B5-8D8E-9D2F7035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E956-6892-9D01-5692-5691E87BC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want actual shape classes, we want to add </a:t>
            </a:r>
          </a:p>
          <a:p>
            <a:pPr lvl="1"/>
            <a:r>
              <a:rPr lang="en-US" dirty="0"/>
              <a:t>Point class, which inherits the abstract class Shape</a:t>
            </a:r>
          </a:p>
          <a:p>
            <a:pPr lvl="1"/>
            <a:r>
              <a:rPr lang="en-US" dirty="0"/>
              <a:t>Square class, which inherits the abstract class Shape</a:t>
            </a:r>
          </a:p>
          <a:p>
            <a:r>
              <a:rPr lang="en-US" dirty="0"/>
              <a:t>Each of these classes must provide implementation for the abstract methods in the super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83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20F9-7EEA-F27E-CC7B-BABF314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9C4E1-0203-2459-036E-D6E9B4B775F5}"/>
              </a:ext>
            </a:extLst>
          </p:cNvPr>
          <p:cNvSpPr txBox="1"/>
          <p:nvPr/>
        </p:nvSpPr>
        <p:spPr>
          <a:xfrm>
            <a:off x="285135" y="1766524"/>
            <a:ext cx="97216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 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super().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pg.draw.circle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(screen, 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screen.get_width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-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screen.get_height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-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07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EC61-2D76-5793-577E-5AF1541A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7F0A-5C76-ED9D-C682-64E98C962CFD}"/>
              </a:ext>
            </a:extLst>
          </p:cNvPr>
          <p:cNvSpPr txBox="1"/>
          <p:nvPr/>
        </p:nvSpPr>
        <p:spPr>
          <a:xfrm>
            <a:off x="0" y="1627177"/>
            <a:ext cx="1061883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super().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y)  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pg.draw.rect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(screen, 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screen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screen.get_width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-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.xspeed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screen.get_height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-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-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.yspeed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75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9302-C2DF-E6AE-63F1-751B3BEA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pygame</a:t>
            </a:r>
            <a:r>
              <a:rPr lang="en-US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46D5-2B64-1E4B-7BDD-74566F90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we will use the </a:t>
            </a:r>
            <a:r>
              <a:rPr lang="en-US" dirty="0" err="1"/>
              <a:t>pygame</a:t>
            </a:r>
            <a:r>
              <a:rPr lang="en-US" dirty="0"/>
              <a:t> as it is much faster than many of other visualization packages</a:t>
            </a:r>
          </a:p>
          <a:p>
            <a:r>
              <a:rPr lang="en-US" dirty="0" err="1"/>
              <a:t>pygame</a:t>
            </a:r>
            <a:r>
              <a:rPr lang="en-US" dirty="0"/>
              <a:t> application contains a main loop, that repeatedly executes a set of operations</a:t>
            </a:r>
          </a:p>
          <a:p>
            <a:pPr lvl="1"/>
            <a:r>
              <a:rPr lang="en-US" dirty="0"/>
              <a:t>animation draws</a:t>
            </a:r>
          </a:p>
          <a:p>
            <a:pPr lvl="1"/>
            <a:r>
              <a:rPr lang="en-US" dirty="0"/>
              <a:t>events (e.g., mouse and keyboard events)</a:t>
            </a:r>
          </a:p>
          <a:p>
            <a:r>
              <a:rPr lang="en-US" dirty="0"/>
              <a:t>to create a </a:t>
            </a:r>
            <a:r>
              <a:rPr lang="en-US" dirty="0" err="1"/>
              <a:t>pygame</a:t>
            </a:r>
            <a:r>
              <a:rPr lang="en-US" dirty="0"/>
              <a:t> app we follow the following steps</a:t>
            </a:r>
          </a:p>
          <a:p>
            <a:pPr lvl="1"/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942130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B81B0B-25DA-4330-4C4C-D814372D3B8A}"/>
              </a:ext>
            </a:extLst>
          </p:cNvPr>
          <p:cNvSpPr txBox="1"/>
          <p:nvPr/>
        </p:nvSpPr>
        <p:spPr>
          <a:xfrm>
            <a:off x="159854" y="304257"/>
            <a:ext cx="893506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pygame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pg.init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pg.display.set_mode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clock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pg.time.Clock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 =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running: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screen.fill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pg.event.get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event.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pg.QUIT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running =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#YOUR ANIMATION (code) MIGHT GO HERE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pg.display.flip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clock.tick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sys.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46A05E-56FD-59C5-A3D3-07620A1DAB8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286512" y="610386"/>
            <a:ext cx="1397330" cy="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5505EB-7D58-AA0B-B593-50AC4531D030}"/>
              </a:ext>
            </a:extLst>
          </p:cNvPr>
          <p:cNvSpPr txBox="1"/>
          <p:nvPr/>
        </p:nvSpPr>
        <p:spPr>
          <a:xfrm>
            <a:off x="4683842" y="425720"/>
            <a:ext cx="279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import the </a:t>
            </a:r>
            <a:r>
              <a:rPr lang="en-US" dirty="0" err="1">
                <a:solidFill>
                  <a:srgbClr val="FF9933"/>
                </a:solidFill>
              </a:rPr>
              <a:t>pygame</a:t>
            </a:r>
            <a:r>
              <a:rPr lang="en-US" dirty="0">
                <a:solidFill>
                  <a:srgbClr val="FF9933"/>
                </a:solidFill>
              </a:rPr>
              <a:t>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92F4F-EBDD-B84F-2597-2C5A6C8756F2}"/>
              </a:ext>
            </a:extLst>
          </p:cNvPr>
          <p:cNvSpPr txBox="1"/>
          <p:nvPr/>
        </p:nvSpPr>
        <p:spPr>
          <a:xfrm>
            <a:off x="6081303" y="881868"/>
            <a:ext cx="283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import the </a:t>
            </a:r>
            <a:r>
              <a:rPr lang="en-US" dirty="0" err="1">
                <a:solidFill>
                  <a:srgbClr val="FF9933"/>
                </a:solidFill>
              </a:rPr>
              <a:t>pygame</a:t>
            </a:r>
            <a:r>
              <a:rPr lang="en-US" dirty="0">
                <a:solidFill>
                  <a:srgbClr val="FF9933"/>
                </a:solidFill>
              </a:rPr>
              <a:t> package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DBB3F-4625-146D-9A69-AD02A68AB486}"/>
              </a:ext>
            </a:extLst>
          </p:cNvPr>
          <p:cNvSpPr txBox="1"/>
          <p:nvPr/>
        </p:nvSpPr>
        <p:spPr>
          <a:xfrm>
            <a:off x="10001326" y="0"/>
            <a:ext cx="2190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it initializes several internal</a:t>
            </a:r>
          </a:p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modules within </a:t>
            </a:r>
            <a:r>
              <a:rPr lang="en-US" sz="1600" b="1" i="0" dirty="0" err="1">
                <a:solidFill>
                  <a:srgbClr val="374151"/>
                </a:solidFill>
                <a:effectLst/>
                <a:latin typeface="Söhne"/>
              </a:rPr>
              <a:t>Pygame</a:t>
            </a:r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, such </a:t>
            </a:r>
          </a:p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as display, sound, fonts, joystick, and more,</a:t>
            </a:r>
          </a:p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 depending on what features are available </a:t>
            </a:r>
          </a:p>
          <a:p>
            <a:r>
              <a:rPr lang="en-US" sz="1600" b="1" i="0" dirty="0">
                <a:solidFill>
                  <a:srgbClr val="374151"/>
                </a:solidFill>
                <a:effectLst/>
                <a:latin typeface="Söhne"/>
              </a:rPr>
              <a:t>in your system</a:t>
            </a:r>
            <a:endParaRPr lang="en-US" sz="16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100CE3-7D43-206F-318B-F61291E558C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779639" y="1066534"/>
            <a:ext cx="4301664" cy="55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C40091-1DB7-7AF7-5B77-F5DFED018457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912888" y="1066534"/>
            <a:ext cx="1088438" cy="8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5D7133-21AA-34F6-F55B-6830E74AD61C}"/>
              </a:ext>
            </a:extLst>
          </p:cNvPr>
          <p:cNvSpPr txBox="1"/>
          <p:nvPr/>
        </p:nvSpPr>
        <p:spPr>
          <a:xfrm>
            <a:off x="5623205" y="1350570"/>
            <a:ext cx="292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Initialize the main screen size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F86DA9-8626-110D-178A-C933DD4A4B94}"/>
              </a:ext>
            </a:extLst>
          </p:cNvPr>
          <p:cNvSpPr txBox="1"/>
          <p:nvPr/>
        </p:nvSpPr>
        <p:spPr>
          <a:xfrm>
            <a:off x="5623204" y="1638903"/>
            <a:ext cx="3863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Initialize clock to control the frame 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CA70C-70FE-F348-BE78-C773B94A707B}"/>
              </a:ext>
            </a:extLst>
          </p:cNvPr>
          <p:cNvSpPr txBox="1"/>
          <p:nvPr/>
        </p:nvSpPr>
        <p:spPr>
          <a:xfrm>
            <a:off x="2522728" y="2150432"/>
            <a:ext cx="27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variable to control the 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A0385-269A-BAA8-DCF4-C94FA2F13074}"/>
              </a:ext>
            </a:extLst>
          </p:cNvPr>
          <p:cNvSpPr txBox="1"/>
          <p:nvPr/>
        </p:nvSpPr>
        <p:spPr>
          <a:xfrm>
            <a:off x="4720710" y="2785913"/>
            <a:ext cx="509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fill the screen with a background color: here is white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C315F3-7166-644D-2D5A-8E453D5416E9}"/>
              </a:ext>
            </a:extLst>
          </p:cNvPr>
          <p:cNvSpPr txBox="1"/>
          <p:nvPr/>
        </p:nvSpPr>
        <p:spPr>
          <a:xfrm>
            <a:off x="5143949" y="3392408"/>
            <a:ext cx="57506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Check all the happening events during the execution time.</a:t>
            </a:r>
          </a:p>
          <a:p>
            <a:r>
              <a:rPr lang="en-US" dirty="0">
                <a:solidFill>
                  <a:srgbClr val="FF9933"/>
                </a:solidFill>
              </a:rPr>
              <a:t>here we check for one event: if we press the QUIT the loop </a:t>
            </a:r>
          </a:p>
          <a:p>
            <a:r>
              <a:rPr lang="en-US" dirty="0">
                <a:solidFill>
                  <a:srgbClr val="FF9933"/>
                </a:solidFill>
              </a:rPr>
              <a:t>will stop execution (by turning the running to false)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226ACF-4450-997F-D1C7-F5DD5D2904F8}"/>
              </a:ext>
            </a:extLst>
          </p:cNvPr>
          <p:cNvSpPr txBox="1"/>
          <p:nvPr/>
        </p:nvSpPr>
        <p:spPr>
          <a:xfrm>
            <a:off x="4039330" y="4949135"/>
            <a:ext cx="471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flip is used to update the screen: it is like redraw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E99AFF-F2F8-3776-42F4-926E82FE740E}"/>
              </a:ext>
            </a:extLst>
          </p:cNvPr>
          <p:cNvSpPr txBox="1"/>
          <p:nvPr/>
        </p:nvSpPr>
        <p:spPr>
          <a:xfrm>
            <a:off x="4039330" y="5503133"/>
            <a:ext cx="669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the tick here is to control the frame rate: it says 60 frames per second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5A7230-6D93-FF30-AD15-8A9565FB0F84}"/>
              </a:ext>
            </a:extLst>
          </p:cNvPr>
          <p:cNvSpPr txBox="1"/>
          <p:nvPr/>
        </p:nvSpPr>
        <p:spPr>
          <a:xfrm>
            <a:off x="2941400" y="6245589"/>
            <a:ext cx="510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33"/>
                </a:solidFill>
              </a:rPr>
              <a:t>Exit the application after the while loop termination </a:t>
            </a:r>
          </a:p>
        </p:txBody>
      </p:sp>
    </p:spTree>
    <p:extLst>
      <p:ext uri="{BB962C8B-B14F-4D97-AF65-F5344CB8AC3E}">
        <p14:creationId xmlns:p14="http://schemas.microsoft.com/office/powerpoint/2010/main" val="2827641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97E827-872A-4826-F9CD-47072E7E6129}"/>
              </a:ext>
            </a:extLst>
          </p:cNvPr>
          <p:cNvSpPr/>
          <p:nvPr/>
        </p:nvSpPr>
        <p:spPr>
          <a:xfrm>
            <a:off x="5348747" y="952957"/>
            <a:ext cx="4356781" cy="47686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1C900-19A0-4D39-A6C7-83AFA3D5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the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412CC-1742-5352-187C-ACF90A1B0E81}"/>
              </a:ext>
            </a:extLst>
          </p:cNvPr>
          <p:cNvSpPr txBox="1"/>
          <p:nvPr/>
        </p:nvSpPr>
        <p:spPr>
          <a:xfrm>
            <a:off x="501445" y="1183029"/>
            <a:ext cx="498495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pygame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utility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pg.init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pg.display.set_mode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clock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pg.time.Clock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 = Point(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= Square(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running: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screen.fill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pg.event.get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event.</a:t>
            </a:r>
            <a:r>
              <a:rPr lang="en-US" sz="16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pg.QUIT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running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p.show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p.move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s.show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pg.display.flip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clock.tick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7C800F-F909-2284-02E4-6E11212E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625" y="1183029"/>
            <a:ext cx="4101258" cy="430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33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D2DC-61D0-640F-1AD0-5C221104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320800"/>
          </a:xfrm>
        </p:spPr>
        <p:txBody>
          <a:bodyPr/>
          <a:lstStyle/>
          <a:p>
            <a:r>
              <a:rPr lang="en-US" dirty="0"/>
              <a:t>Add Shapes as you click the mouse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ECAAE-188A-1567-B7BA-C7ABDF0DE486}"/>
              </a:ext>
            </a:extLst>
          </p:cNvPr>
          <p:cNvSpPr txBox="1"/>
          <p:nvPr/>
        </p:nvSpPr>
        <p:spPr>
          <a:xfrm>
            <a:off x="677334" y="860200"/>
            <a:ext cx="839429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sys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pygame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utility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pg.init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pg.display.set_mode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clock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pg.time.Clock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shapes = []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running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running: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screen.fill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event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pg.event.get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event.</a:t>
            </a:r>
            <a:r>
              <a:rPr lang="en-US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pg.QUIT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running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event.</a:t>
            </a:r>
            <a:r>
              <a:rPr lang="en-US" sz="1400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pg.MOUSEBUTTONDOWN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&lt;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shapes.append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(Point(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shapes.append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(Square(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shapes: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s.move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s.show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(screen)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pg.display.flip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clock.tick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pg.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quit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exit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83086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755B-F39C-6DF7-676A-B5B0AB9C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Benefits of 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F94-56CF-D74B-BDC9-666395FB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Modularity and Reusability: </a:t>
            </a:r>
            <a:r>
              <a:rPr lang="en-US" dirty="0"/>
              <a:t>Breaks down complex problems into manageable objects, promoting reusability and reducing redundancy.</a:t>
            </a:r>
          </a:p>
          <a:p>
            <a:r>
              <a:rPr lang="en-US" b="1" dirty="0"/>
              <a:t>Encapsulation: </a:t>
            </a:r>
            <a:r>
              <a:rPr lang="en-US" dirty="0"/>
              <a:t>Hides internal implementation details, enhancing security and controlling access to data.</a:t>
            </a:r>
          </a:p>
          <a:p>
            <a:r>
              <a:rPr lang="en-US" b="1" dirty="0"/>
              <a:t>Easier Maintenance: </a:t>
            </a:r>
            <a:r>
              <a:rPr lang="en-US" dirty="0"/>
              <a:t>Modular nature makes it easier to update and maintain code without affecting the entire program.</a:t>
            </a:r>
          </a:p>
          <a:p>
            <a:r>
              <a:rPr lang="en-US" b="1" dirty="0"/>
              <a:t>Better Collaboration: </a:t>
            </a:r>
            <a:r>
              <a:rPr lang="en-US" dirty="0"/>
              <a:t>Organizes code with classes, methods, and interfaces, facilitating collaboration among developers.</a:t>
            </a:r>
          </a:p>
        </p:txBody>
      </p:sp>
    </p:spTree>
    <p:extLst>
      <p:ext uri="{BB962C8B-B14F-4D97-AF65-F5344CB8AC3E}">
        <p14:creationId xmlns:p14="http://schemas.microsoft.com/office/powerpoint/2010/main" val="2027087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AACC-BF41-9885-77BA-DD098E8B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 using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en-US" dirty="0"/>
              <a:t>(Full 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7326-A57D-5282-1B4F-4B27A8E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take a full example of how to develop our last Shapes and turn it to a full particle system</a:t>
            </a:r>
          </a:p>
          <a:p>
            <a:r>
              <a:rPr lang="en-US" dirty="0"/>
              <a:t>Particle system consists of a set of small objects, called particles, that typically move, behave, and interact in an organized manner</a:t>
            </a:r>
          </a:p>
          <a:p>
            <a:r>
              <a:rPr lang="en-US" dirty="0"/>
              <a:t>Particles in the particle system can response to physical changes</a:t>
            </a:r>
          </a:p>
          <a:p>
            <a:r>
              <a:rPr lang="en-US" dirty="0"/>
              <a:t>Let us try to build one</a:t>
            </a:r>
          </a:p>
          <a:p>
            <a:r>
              <a:rPr lang="en-US" dirty="0"/>
              <a:t>Start from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9534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700A-F926-7824-B4D7-E99DFB57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mangling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AF23A3-249A-EDD0-3A57-2DFEAAD2FF88}"/>
              </a:ext>
            </a:extLst>
          </p:cNvPr>
          <p:cNvSpPr txBox="1"/>
          <p:nvPr/>
        </p:nvSpPr>
        <p:spPr>
          <a:xfrm>
            <a:off x="2529348" y="1684817"/>
            <a:ext cx="53954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Human: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.__name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h1 = Human()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"Before modification"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h1._Human__name)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h1._Human__name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"Hamza"</a:t>
            </a: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"After modification"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h1._Human__name)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32D49-AD73-B5C6-D9DC-0CDD9809D08D}"/>
              </a:ext>
            </a:extLst>
          </p:cNvPr>
          <p:cNvSpPr txBox="1"/>
          <p:nvPr/>
        </p:nvSpPr>
        <p:spPr>
          <a:xfrm>
            <a:off x="2893141" y="3716142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Before modification Ahmad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After modification Hamza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3303F-2D9B-14DB-CC6E-1697C8D65E2A}"/>
              </a:ext>
            </a:extLst>
          </p:cNvPr>
          <p:cNvSpPr txBox="1"/>
          <p:nvPr/>
        </p:nvSpPr>
        <p:spPr>
          <a:xfrm>
            <a:off x="464574" y="5219860"/>
            <a:ext cx="8059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Although it is defined as private, we still can access it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12121"/>
                </a:solidFill>
                <a:latin typeface="Courier New" panose="02070309020205020404" pitchFamily="49" charset="0"/>
              </a:rPr>
              <a:t>object._</a:t>
            </a:r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ClassName</a:t>
            </a:r>
            <a:r>
              <a:rPr lang="en-US" b="1" dirty="0">
                <a:solidFill>
                  <a:srgbClr val="212121"/>
                </a:solidFill>
                <a:latin typeface="Courier New" panose="02070309020205020404" pitchFamily="49" charset="0"/>
              </a:rPr>
              <a:t>.__</a:t>
            </a:r>
            <a:r>
              <a:rPr lang="en-US" b="1" dirty="0" err="1">
                <a:solidFill>
                  <a:srgbClr val="212121"/>
                </a:solidFill>
                <a:latin typeface="Courier New" panose="02070309020205020404" pitchFamily="49" charset="0"/>
              </a:rPr>
              <a:t>variableName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8831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C52-37B7-35A2-D3F4-888A7B0C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DF900-4427-CEE8-F140-C3EA3437B9B7}"/>
              </a:ext>
            </a:extLst>
          </p:cNvPr>
          <p:cNvSpPr txBox="1"/>
          <p:nvPr/>
        </p:nvSpPr>
        <p:spPr>
          <a:xfrm>
            <a:off x="2917998" y="1270000"/>
            <a:ext cx="610091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x, y):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x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random.uniform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random.uniform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random.randint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.life_time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screen):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pg.draw.circle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(screen,(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.yspeed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.life_time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-=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applyForce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force):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+= force[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.accelaration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+= force[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62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473F-0B93-1B19-71EF-494BE665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System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C54561-7176-CFC5-CA41-750C01B7A52F}"/>
              </a:ext>
            </a:extLst>
          </p:cNvPr>
          <p:cNvSpPr txBox="1"/>
          <p:nvPr/>
        </p:nvSpPr>
        <p:spPr>
          <a:xfrm>
            <a:off x="2185220" y="1172764"/>
            <a:ext cx="610091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x, y):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.particles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.particles.append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(Particle(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.x,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screen, force):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.particles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particle.applyForce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(force)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particle.move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(screen)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particle.life_time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.particles.remove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(particle)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37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A14-425A-1DEB-71A3-2641474C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87"/>
            <a:ext cx="8596668" cy="1320800"/>
          </a:xfrm>
        </p:spPr>
        <p:txBody>
          <a:bodyPr/>
          <a:lstStyle/>
          <a:p>
            <a:r>
              <a:rPr lang="en-US" dirty="0"/>
              <a:t>Main loop (main application)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FF15F-A3E4-859C-4D22-8B560B17F9A9}"/>
              </a:ext>
            </a:extLst>
          </p:cNvPr>
          <p:cNvSpPr txBox="1"/>
          <p:nvPr/>
        </p:nvSpPr>
        <p:spPr>
          <a:xfrm>
            <a:off x="78659" y="874948"/>
            <a:ext cx="4817806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random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pygame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numpy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utility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pg.init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screen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pg.display.set_mode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clock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pg.time.Clock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running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force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BCBEC4"/>
              </a:solidFill>
              <a:latin typeface="JetBrains Mono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CF8E6D"/>
                </a:solidFill>
                <a:latin typeface="JetBrains Mono"/>
              </a:rPr>
              <a:t>def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map_value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(mx,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in_min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in_max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out_min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,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out_max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altLang="en-US" dirty="0">
                <a:solidFill>
                  <a:srgbClr val="BCBEC4"/>
                </a:solidFill>
                <a:latin typeface="JetBrains Mono"/>
              </a:rPr>
            </a:b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CF8E6D"/>
                </a:solidFill>
                <a:latin typeface="JetBrains Mono"/>
              </a:rPr>
              <a:t>return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 (mx -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in_min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) * (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out_max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 -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out_min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) / (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in_max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 -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in_min</a:t>
            </a:r>
            <a:r>
              <a:rPr lang="en-US" altLang="en-US" dirty="0">
                <a:solidFill>
                  <a:srgbClr val="BCBEC4"/>
                </a:solidFill>
                <a:latin typeface="JetBrains Mono"/>
              </a:rPr>
              <a:t>) + </a:t>
            </a:r>
            <a:r>
              <a:rPr lang="en-US" altLang="en-US" dirty="0" err="1">
                <a:solidFill>
                  <a:srgbClr val="BCBEC4"/>
                </a:solidFill>
                <a:latin typeface="JetBrains Mono"/>
              </a:rPr>
              <a:t>out_min</a:t>
            </a:r>
            <a:endParaRPr lang="en-US" altLang="en-US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B0322-F4EE-8DBD-5DD3-20EDA30C5EA7}"/>
              </a:ext>
            </a:extLst>
          </p:cNvPr>
          <p:cNvSpPr txBox="1"/>
          <p:nvPr/>
        </p:nvSpPr>
        <p:spPr>
          <a:xfrm>
            <a:off x="4984957" y="865177"/>
            <a:ext cx="619432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screen.fill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pg.event.get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event.type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pg.QUIT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running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       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event.type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pg.MOUSEBUTTONDOWN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psx,psy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pg.mouse.get_pos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parSystems.append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ParticleSystem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psx,psy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mx, my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pg.mouse.get_pos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map_value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(mx,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force[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windx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psys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psys.update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psys.display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screen,force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pg.display.flip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clock.tick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pg.quit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sys.exit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70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C7B8-2741-72E6-16DF-0BD9980F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91BA-9D9D-FFED-60C0-698A34B6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 practice is to access private variables through getters and setters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This allows to add and modify the implementation as needed</a:t>
            </a:r>
          </a:p>
          <a:p>
            <a:r>
              <a:rPr lang="en-US" dirty="0"/>
              <a:t>Example: assume that I have an attribute called </a:t>
            </a:r>
            <a:r>
              <a:rPr lang="en-US" b="1" dirty="0"/>
              <a:t>balance, </a:t>
            </a:r>
            <a:r>
              <a:rPr lang="en-US" dirty="0"/>
              <a:t>which represents the balance of a customer at a bank</a:t>
            </a:r>
          </a:p>
          <a:p>
            <a:pPr lvl="1"/>
            <a:r>
              <a:rPr lang="en-US" dirty="0"/>
              <a:t>Imagin, you want to modify this attribute's value after a withdrawal process</a:t>
            </a:r>
          </a:p>
          <a:p>
            <a:r>
              <a:rPr lang="en-US" dirty="0"/>
              <a:t>using a setter, we can ensure that the new value is validated before it modifies the balance (the new balance is not a negative number)</a:t>
            </a:r>
          </a:p>
        </p:txBody>
      </p:sp>
    </p:spTree>
    <p:extLst>
      <p:ext uri="{BB962C8B-B14F-4D97-AF65-F5344CB8AC3E}">
        <p14:creationId xmlns:p14="http://schemas.microsoft.com/office/powerpoint/2010/main" val="132302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4FC1DB-069B-FF56-4582-5A375BBBEE5E}"/>
              </a:ext>
            </a:extLst>
          </p:cNvPr>
          <p:cNvSpPr txBox="1"/>
          <p:nvPr/>
        </p:nvSpPr>
        <p:spPr>
          <a:xfrm>
            <a:off x="956187" y="325422"/>
            <a:ext cx="610091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BankAccount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initial_balance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initial_balance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set_balance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new_balance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BankAccount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acc._balance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-10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FD28B-9E0F-17DE-BF82-02786F60CEB2}"/>
              </a:ext>
            </a:extLst>
          </p:cNvPr>
          <p:cNvSpPr txBox="1"/>
          <p:nvPr/>
        </p:nvSpPr>
        <p:spPr>
          <a:xfrm>
            <a:off x="956187" y="4669926"/>
            <a:ext cx="8209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When we do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acc._balance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 = -10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, we are directly modifying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öhne Mono"/>
              </a:rPr>
              <a:t>_balance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attribute without using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set_balance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Consequently, you're bypassing the validation check inside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öhne Mono"/>
              </a:rPr>
              <a:t>set_balance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Söhne"/>
              </a:rPr>
              <a:t> method.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50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B5E6-8DCF-3E79-8C7E-AFEAE37E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3A44-2876-31AB-3D05-38092005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 OOP there are 3 main types of methods:</a:t>
            </a:r>
          </a:p>
          <a:p>
            <a:r>
              <a:rPr lang="en-US" dirty="0"/>
              <a:t>regular method: these methods belong to the objects and takes </a:t>
            </a:r>
            <a:r>
              <a:rPr lang="en-US" b="1" i="1" u="sng" dirty="0"/>
              <a:t>self </a:t>
            </a:r>
            <a:r>
              <a:rPr lang="en-US" dirty="0"/>
              <a:t>as their first argument.</a:t>
            </a:r>
          </a:p>
          <a:p>
            <a:pPr lvl="1"/>
            <a:r>
              <a:rPr lang="en-US" dirty="0"/>
              <a:t>These methods can change the </a:t>
            </a:r>
            <a:r>
              <a:rPr lang="en-US" b="1" dirty="0"/>
              <a:t>object</a:t>
            </a:r>
            <a:r>
              <a:rPr lang="en-US" dirty="0"/>
              <a:t> state</a:t>
            </a:r>
            <a:endParaRPr lang="en-US" b="1" i="1" u="sng" dirty="0"/>
          </a:p>
          <a:p>
            <a:r>
              <a:rPr lang="en-US" dirty="0"/>
              <a:t>class method: these methods belong to the class and takes </a:t>
            </a:r>
            <a:r>
              <a:rPr lang="en-US" b="1" i="1" u="sng" dirty="0" err="1"/>
              <a:t>cls</a:t>
            </a:r>
            <a:r>
              <a:rPr lang="en-US" b="1" i="1" u="sng" dirty="0"/>
              <a:t> </a:t>
            </a:r>
            <a:r>
              <a:rPr lang="en-US" dirty="0"/>
              <a:t>as their first argument.</a:t>
            </a:r>
          </a:p>
          <a:p>
            <a:pPr lvl="1"/>
            <a:r>
              <a:rPr lang="en-US" dirty="0"/>
              <a:t>These methods can change the </a:t>
            </a:r>
            <a:r>
              <a:rPr lang="en-US" b="1" dirty="0"/>
              <a:t>class</a:t>
            </a:r>
            <a:r>
              <a:rPr lang="en-US" dirty="0"/>
              <a:t> state</a:t>
            </a:r>
            <a:endParaRPr lang="en-US" b="1" i="1" u="sng" dirty="0"/>
          </a:p>
          <a:p>
            <a:r>
              <a:rPr lang="en-US" dirty="0"/>
              <a:t>static methods: The method does not belong to the class or the object, but performs related functionality of some sort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30BB-5EDA-A995-A07D-77DDA36D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1069F-AF99-9478-44C6-02E64CEC7B91}"/>
              </a:ext>
            </a:extLst>
          </p:cNvPr>
          <p:cNvSpPr txBox="1"/>
          <p:nvPr/>
        </p:nvSpPr>
        <p:spPr>
          <a:xfrm>
            <a:off x="1378974" y="1788280"/>
            <a:ext cx="82763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my name is 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.name}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!"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 = Student(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"Jawad"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obj.say_hello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51ADB-E3D4-6441-CA40-9FA5F397E835}"/>
              </a:ext>
            </a:extLst>
          </p:cNvPr>
          <p:cNvSpPr txBox="1"/>
          <p:nvPr/>
        </p:nvSpPr>
        <p:spPr>
          <a:xfrm>
            <a:off x="513734" y="4927601"/>
            <a:ext cx="8276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We can access the method </a:t>
            </a:r>
            <a:r>
              <a:rPr lang="en-US" b="1" dirty="0" err="1">
                <a:solidFill>
                  <a:srgbClr val="C00000"/>
                </a:solidFill>
              </a:rPr>
              <a:t>say_hello</a:t>
            </a:r>
            <a:r>
              <a:rPr lang="en-US" b="1" dirty="0">
                <a:solidFill>
                  <a:srgbClr val="C00000"/>
                </a:solidFill>
              </a:rPr>
              <a:t> through an object, and it makes the object (which calls the method) to perform an action (saying his name)</a:t>
            </a:r>
          </a:p>
        </p:txBody>
      </p:sp>
    </p:spTree>
    <p:extLst>
      <p:ext uri="{BB962C8B-B14F-4D97-AF65-F5344CB8AC3E}">
        <p14:creationId xmlns:p14="http://schemas.microsoft.com/office/powerpoint/2010/main" val="1662404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1268</TotalTime>
  <Words>5584</Words>
  <Application>Microsoft Office PowerPoint</Application>
  <PresentationFormat>Widescreen</PresentationFormat>
  <Paragraphs>536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JetBrains Mono</vt:lpstr>
      <vt:lpstr>Nunito</vt:lpstr>
      <vt:lpstr>Söhne</vt:lpstr>
      <vt:lpstr>Söhne Mono</vt:lpstr>
      <vt:lpstr>Trebuchet MS</vt:lpstr>
      <vt:lpstr>Wingdings 3</vt:lpstr>
      <vt:lpstr>Facet</vt:lpstr>
      <vt:lpstr>Office Theme</vt:lpstr>
      <vt:lpstr>OOP part 2</vt:lpstr>
      <vt:lpstr>Encapsulation</vt:lpstr>
      <vt:lpstr>Cont.</vt:lpstr>
      <vt:lpstr>Example</vt:lpstr>
      <vt:lpstr>Name mangling</vt:lpstr>
      <vt:lpstr>Cont.</vt:lpstr>
      <vt:lpstr>PowerPoint Presentation</vt:lpstr>
      <vt:lpstr>Method types</vt:lpstr>
      <vt:lpstr>Regular method</vt:lpstr>
      <vt:lpstr>Class method</vt:lpstr>
      <vt:lpstr>PowerPoint Presentation</vt:lpstr>
      <vt:lpstr>Cont.</vt:lpstr>
      <vt:lpstr>Static method</vt:lpstr>
      <vt:lpstr>Cont.</vt:lpstr>
      <vt:lpstr>Cont.</vt:lpstr>
      <vt:lpstr>Cont.</vt:lpstr>
      <vt:lpstr>Cont.</vt:lpstr>
      <vt:lpstr>Cont.</vt:lpstr>
      <vt:lpstr>Summary</vt:lpstr>
      <vt:lpstr>Inheritance </vt:lpstr>
      <vt:lpstr>Inheritance</vt:lpstr>
      <vt:lpstr>Types of inheritance</vt:lpstr>
      <vt:lpstr>Examples (single)</vt:lpstr>
      <vt:lpstr>Examples (multiple)</vt:lpstr>
      <vt:lpstr>Overriding</vt:lpstr>
      <vt:lpstr>PowerPoint Presentation</vt:lpstr>
      <vt:lpstr>Square class</vt:lpstr>
      <vt:lpstr>Main loop</vt:lpstr>
      <vt:lpstr>Explanation</vt:lpstr>
      <vt:lpstr>Polymorphism</vt:lpstr>
      <vt:lpstr>Polymorphism with classes</vt:lpstr>
      <vt:lpstr>Shape class</vt:lpstr>
      <vt:lpstr>Triangle class</vt:lpstr>
      <vt:lpstr>Main</vt:lpstr>
      <vt:lpstr>Abstraction</vt:lpstr>
      <vt:lpstr>Cont.</vt:lpstr>
      <vt:lpstr>Cont.</vt:lpstr>
      <vt:lpstr>Cont.</vt:lpstr>
      <vt:lpstr>Cont.</vt:lpstr>
      <vt:lpstr>Example</vt:lpstr>
      <vt:lpstr>Actual shapes</vt:lpstr>
      <vt:lpstr>Point</vt:lpstr>
      <vt:lpstr>Square</vt:lpstr>
      <vt:lpstr>Main pygame loop</vt:lpstr>
      <vt:lpstr>PowerPoint Presentation</vt:lpstr>
      <vt:lpstr>Combine the code</vt:lpstr>
      <vt:lpstr>Add Shapes as you click the mouse</vt:lpstr>
      <vt:lpstr>Benefits of OOP</vt:lpstr>
      <vt:lpstr>Particle system using pygame (Full example)</vt:lpstr>
      <vt:lpstr>Particle class</vt:lpstr>
      <vt:lpstr>Particle System class</vt:lpstr>
      <vt:lpstr>Main loop (main application)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part 2</dc:title>
  <dc:creator>Ahmad Al Tarawneh</dc:creator>
  <cp:lastModifiedBy>Dr.ahmad salem altarawneh</cp:lastModifiedBy>
  <cp:revision>23</cp:revision>
  <dcterms:created xsi:type="dcterms:W3CDTF">2023-12-15T08:08:01Z</dcterms:created>
  <dcterms:modified xsi:type="dcterms:W3CDTF">2025-05-18T07:30:53Z</dcterms:modified>
</cp:coreProperties>
</file>