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3"/>
  </p:notesMasterIdLst>
  <p:handoutMasterIdLst>
    <p:handoutMasterId r:id="rId34"/>
  </p:handoutMasterIdLst>
  <p:sldIdLst>
    <p:sldId id="256" r:id="rId2"/>
    <p:sldId id="283" r:id="rId3"/>
    <p:sldId id="284" r:id="rId4"/>
    <p:sldId id="280" r:id="rId5"/>
    <p:sldId id="282" r:id="rId6"/>
    <p:sldId id="259" r:id="rId7"/>
    <p:sldId id="261" r:id="rId8"/>
    <p:sldId id="260" r:id="rId9"/>
    <p:sldId id="263" r:id="rId10"/>
    <p:sldId id="331" r:id="rId11"/>
    <p:sldId id="264" r:id="rId12"/>
    <p:sldId id="287" r:id="rId13"/>
    <p:sldId id="392" r:id="rId14"/>
    <p:sldId id="292" r:id="rId15"/>
    <p:sldId id="288" r:id="rId16"/>
    <p:sldId id="290" r:id="rId17"/>
    <p:sldId id="291" r:id="rId18"/>
    <p:sldId id="312" r:id="rId19"/>
    <p:sldId id="327" r:id="rId20"/>
    <p:sldId id="266" r:id="rId21"/>
    <p:sldId id="268" r:id="rId22"/>
    <p:sldId id="270" r:id="rId23"/>
    <p:sldId id="334" r:id="rId24"/>
    <p:sldId id="335" r:id="rId25"/>
    <p:sldId id="336" r:id="rId26"/>
    <p:sldId id="342" r:id="rId27"/>
    <p:sldId id="341" r:id="rId28"/>
    <p:sldId id="345" r:id="rId29"/>
    <p:sldId id="346" r:id="rId30"/>
    <p:sldId id="347" r:id="rId31"/>
    <p:sldId id="348" r:id="rId3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Cambria" panose="02040503050406030204" pitchFamily="18" charset="0"/>
      <p:regular r:id="rId39"/>
      <p:bold r:id="rId40"/>
      <p:italic r:id="rId41"/>
      <p:boldItalic r:id="rId42"/>
    </p:embeddedFont>
    <p:embeddedFont>
      <p:font typeface="Cambria Math" panose="02040503050406030204" pitchFamily="18" charset="0"/>
      <p:regular r:id="rId43"/>
    </p:embeddedFont>
    <p:embeddedFont>
      <p:font typeface="Constantia" panose="02030602050306030303" pitchFamily="18" charset="0"/>
      <p:regular r:id="rId44"/>
      <p:bold r:id="rId45"/>
      <p:italic r:id="rId46"/>
      <p:boldItalic r:id="rId47"/>
    </p:embeddedFont>
    <p:embeddedFont>
      <p:font typeface="Wingdings 2" pitchFamily="2" charset="2"/>
      <p:regular r:id="rId4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5897" autoAdjust="0"/>
  </p:normalViewPr>
  <p:slideViewPr>
    <p:cSldViewPr>
      <p:cViewPr varScale="1">
        <p:scale>
          <a:sx n="109" d="100"/>
          <a:sy n="109" d="100"/>
        </p:scale>
        <p:origin x="61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font" Target="fonts/font14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1FA632-885D-4831-9476-D76FE939E0A1}" type="datetimeFigureOut">
              <a:rPr lang="en-US" smtClean="0"/>
              <a:pPr/>
              <a:t>2/6/21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D64385-8513-453C-9E3D-636D0AA403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236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A16AA0-8216-4751-9814-EA67007A7C08}" type="datetimeFigureOut">
              <a:rPr lang="en-US" smtClean="0"/>
              <a:pPr/>
              <a:t>2/6/21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876B2B-4BAF-43E6-B118-D588ADE207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81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76B2B-4BAF-43E6-B118-D588ADE2078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87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E29A-1F8C-4624-8963-AF6D9447B968}" type="datetimeFigureOut">
              <a:rPr lang="en-US" smtClean="0"/>
              <a:pPr/>
              <a:t>2/6/21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95D5-60A3-455B-B6CD-4DC2757B1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E29A-1F8C-4624-8963-AF6D9447B968}" type="datetimeFigureOut">
              <a:rPr lang="en-US" smtClean="0"/>
              <a:pPr/>
              <a:t>2/6/21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95D5-60A3-455B-B6CD-4DC2757B1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E29A-1F8C-4624-8963-AF6D9447B968}" type="datetimeFigureOut">
              <a:rPr lang="en-US" smtClean="0"/>
              <a:pPr/>
              <a:t>2/6/21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95D5-60A3-455B-B6CD-4DC2757B1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E29A-1F8C-4624-8963-AF6D9447B968}" type="datetimeFigureOut">
              <a:rPr lang="en-US" smtClean="0"/>
              <a:pPr/>
              <a:t>2/6/21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95D5-60A3-455B-B6CD-4DC2757B1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E29A-1F8C-4624-8963-AF6D9447B968}" type="datetimeFigureOut">
              <a:rPr lang="en-US" smtClean="0"/>
              <a:pPr/>
              <a:t>2/6/21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95D5-60A3-455B-B6CD-4DC2757B1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E29A-1F8C-4624-8963-AF6D9447B968}" type="datetimeFigureOut">
              <a:rPr lang="en-US" smtClean="0"/>
              <a:pPr/>
              <a:t>2/6/21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95D5-60A3-455B-B6CD-4DC2757B1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E29A-1F8C-4624-8963-AF6D9447B968}" type="datetimeFigureOut">
              <a:rPr lang="en-US" smtClean="0"/>
              <a:pPr/>
              <a:t>2/6/21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95D5-60A3-455B-B6CD-4DC2757B1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E29A-1F8C-4624-8963-AF6D9447B968}" type="datetimeFigureOut">
              <a:rPr lang="en-US" smtClean="0"/>
              <a:pPr/>
              <a:t>2/6/21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95D5-60A3-455B-B6CD-4DC2757B1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E29A-1F8C-4624-8963-AF6D9447B968}" type="datetimeFigureOut">
              <a:rPr lang="en-US" smtClean="0"/>
              <a:pPr/>
              <a:t>2/6/21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95D5-60A3-455B-B6CD-4DC2757B1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E29A-1F8C-4624-8963-AF6D9447B968}" type="datetimeFigureOut">
              <a:rPr lang="en-US" smtClean="0"/>
              <a:pPr/>
              <a:t>2/6/21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95D5-60A3-455B-B6CD-4DC2757B1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E29A-1F8C-4624-8963-AF6D9447B968}" type="datetimeFigureOut">
              <a:rPr lang="en-US" smtClean="0"/>
              <a:pPr/>
              <a:t>2/6/21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06F95D5-60A3-455B-B6CD-4DC2757B13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CE6E29A-1F8C-4624-8963-AF6D9447B968}" type="datetimeFigureOut">
              <a:rPr lang="en-US" smtClean="0"/>
              <a:pPr/>
              <a:t>2/6/21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06F95D5-60A3-455B-B6CD-4DC2757B130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7.xml"/><Relationship Id="rId7" Type="http://schemas.openxmlformats.org/officeDocument/2006/relationships/image" Target="../media/image7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9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Number Theory and Cryptography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0" y="46482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Question/Answer Animations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-22302" y="6600477"/>
            <a:ext cx="91440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33" tIns="51417" rIns="102833" bIns="51417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000" dirty="0"/>
              <a:t>Copyright ©  McGraw-Hill Education.  All rights reserved. No reproduction or distribution without the prior written consent of McGraw-Hill Education.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</a:t>
            </a:r>
            <a:r>
              <a:rPr lang="en-US" dirty="0" err="1"/>
              <a:t>Congruences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   Theorem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/>
              <a:t>: Let m be a positive integer. The integers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are congruent modulo </a:t>
            </a:r>
            <a:r>
              <a:rPr lang="en-US" i="1" dirty="0"/>
              <a:t>m</a:t>
            </a:r>
            <a:r>
              <a:rPr lang="en-US" dirty="0"/>
              <a:t> if and only if there is an integer </a:t>
            </a:r>
            <a:r>
              <a:rPr lang="en-US" i="1" dirty="0"/>
              <a:t>k</a:t>
            </a:r>
            <a:r>
              <a:rPr lang="en-US" dirty="0"/>
              <a:t> such that </a:t>
            </a:r>
            <a:r>
              <a:rPr lang="en-US" i="1" dirty="0"/>
              <a:t>a</a:t>
            </a:r>
            <a:r>
              <a:rPr lang="en-US" dirty="0"/>
              <a:t> = </a:t>
            </a:r>
            <a:r>
              <a:rPr lang="en-US" i="1" dirty="0"/>
              <a:t>b</a:t>
            </a:r>
            <a:r>
              <a:rPr lang="en-US" dirty="0"/>
              <a:t> + </a:t>
            </a:r>
            <a:r>
              <a:rPr lang="en-US" i="1" dirty="0"/>
              <a:t>km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b="1" dirty="0"/>
              <a:t>Proof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If </a:t>
            </a:r>
            <a:r>
              <a:rPr lang="en-US" i="1" dirty="0"/>
              <a:t>a  </a:t>
            </a:r>
            <a:r>
              <a:rPr lang="en-US" b="1" dirty="0">
                <a:latin typeface="Cambria Math"/>
                <a:ea typeface="Cambria Math"/>
              </a:rPr>
              <a:t>≡</a:t>
            </a:r>
            <a:r>
              <a:rPr lang="en-US" b="1" dirty="0"/>
              <a:t>  </a:t>
            </a:r>
            <a:r>
              <a:rPr lang="en-US" i="1" dirty="0"/>
              <a:t>b </a:t>
            </a:r>
            <a:r>
              <a:rPr lang="en-US" dirty="0"/>
              <a:t>(mod</a:t>
            </a:r>
            <a:r>
              <a:rPr lang="en-US" i="1" dirty="0"/>
              <a:t> m</a:t>
            </a:r>
            <a:r>
              <a:rPr lang="en-US" dirty="0"/>
              <a:t>), then (by the definition of congruence)  </a:t>
            </a:r>
            <a:r>
              <a:rPr lang="en-US" i="1" dirty="0"/>
              <a:t>m</a:t>
            </a:r>
            <a:r>
              <a:rPr lang="en-US" dirty="0"/>
              <a:t> | </a:t>
            </a:r>
            <a:r>
              <a:rPr lang="en-US" i="1" dirty="0"/>
              <a:t>a – b</a:t>
            </a:r>
            <a:r>
              <a:rPr lang="en-US" dirty="0"/>
              <a:t>. Hence, there is an integer </a:t>
            </a:r>
            <a:r>
              <a:rPr lang="en-US" i="1" dirty="0"/>
              <a:t>k</a:t>
            </a:r>
            <a:r>
              <a:rPr lang="en-US" dirty="0"/>
              <a:t> such that </a:t>
            </a:r>
            <a:r>
              <a:rPr lang="en-US" i="1" dirty="0"/>
              <a:t>a – b = km </a:t>
            </a:r>
            <a:r>
              <a:rPr lang="en-US" dirty="0"/>
              <a:t>and equivalently </a:t>
            </a:r>
            <a:r>
              <a:rPr lang="en-US" i="1" dirty="0"/>
              <a:t>a = b + km.</a:t>
            </a:r>
          </a:p>
          <a:p>
            <a:pPr lvl="1"/>
            <a:r>
              <a:rPr lang="en-US" dirty="0"/>
              <a:t>Conversely, if there is an integer </a:t>
            </a:r>
            <a:r>
              <a:rPr lang="en-US" i="1" dirty="0"/>
              <a:t>k</a:t>
            </a:r>
            <a:r>
              <a:rPr lang="en-US" dirty="0"/>
              <a:t> such that </a:t>
            </a:r>
            <a:r>
              <a:rPr lang="en-US" i="1" dirty="0"/>
              <a:t>a = b + km, </a:t>
            </a:r>
            <a:r>
              <a:rPr lang="en-US" dirty="0"/>
              <a:t>then</a:t>
            </a:r>
            <a:r>
              <a:rPr lang="en-US" i="1" dirty="0"/>
              <a:t> km = a – b. </a:t>
            </a:r>
            <a:r>
              <a:rPr lang="en-US" dirty="0"/>
              <a:t>Hence</a:t>
            </a:r>
            <a:r>
              <a:rPr lang="en-US" i="1" dirty="0"/>
              <a:t>, m</a:t>
            </a:r>
            <a:r>
              <a:rPr lang="en-US" dirty="0"/>
              <a:t> | </a:t>
            </a:r>
            <a:r>
              <a:rPr lang="en-US" i="1" dirty="0"/>
              <a:t>a – b </a:t>
            </a:r>
            <a:r>
              <a:rPr lang="en-US" dirty="0"/>
              <a:t>and</a:t>
            </a:r>
            <a:r>
              <a:rPr lang="en-US" i="1" dirty="0"/>
              <a:t> a  </a:t>
            </a:r>
            <a:r>
              <a:rPr lang="en-US" b="1" dirty="0">
                <a:latin typeface="Cambria Math"/>
                <a:ea typeface="Cambria Math"/>
              </a:rPr>
              <a:t>≡</a:t>
            </a:r>
            <a:r>
              <a:rPr lang="en-US" b="1" dirty="0"/>
              <a:t>  </a:t>
            </a:r>
            <a:r>
              <a:rPr lang="en-US" i="1" dirty="0"/>
              <a:t>b </a:t>
            </a:r>
            <a:r>
              <a:rPr lang="en-US" dirty="0"/>
              <a:t>(mod</a:t>
            </a:r>
            <a:r>
              <a:rPr lang="en-US" i="1" dirty="0"/>
              <a:t> m</a:t>
            </a:r>
            <a:r>
              <a:rPr lang="en-US" dirty="0"/>
              <a:t>).</a:t>
            </a:r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8458200" y="54102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Relationship between         (mod </a:t>
            </a:r>
            <a:r>
              <a:rPr lang="en-US" i="1" dirty="0"/>
              <a:t>m</a:t>
            </a:r>
            <a:r>
              <a:rPr lang="en-US" dirty="0"/>
              <a:t>) and </a:t>
            </a:r>
            <a:r>
              <a:rPr lang="en-US" b="1" dirty="0"/>
              <a:t>mod</a:t>
            </a:r>
            <a:r>
              <a:rPr lang="en-US" dirty="0"/>
              <a:t> </a:t>
            </a:r>
            <a:r>
              <a:rPr lang="en-US" i="1" dirty="0"/>
              <a:t>m </a:t>
            </a:r>
            <a:r>
              <a:rPr lang="en-US" dirty="0"/>
              <a:t>Notations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 </a:t>
            </a:r>
            <a:r>
              <a:rPr lang="en-US" dirty="0"/>
              <a:t>The use of “mod” in </a:t>
            </a:r>
            <a:r>
              <a:rPr lang="en-US" i="1" dirty="0"/>
              <a:t>a  </a:t>
            </a:r>
            <a:r>
              <a:rPr lang="en-US" b="1" dirty="0">
                <a:latin typeface="Cambria Math"/>
                <a:ea typeface="Cambria Math"/>
              </a:rPr>
              <a:t>≡</a:t>
            </a:r>
            <a:r>
              <a:rPr lang="en-US" b="1" dirty="0"/>
              <a:t>  </a:t>
            </a:r>
            <a:r>
              <a:rPr lang="en-US" i="1" dirty="0"/>
              <a:t>b </a:t>
            </a:r>
            <a:r>
              <a:rPr lang="en-US" dirty="0"/>
              <a:t>(mod</a:t>
            </a:r>
            <a:r>
              <a:rPr lang="en-US" i="1" dirty="0"/>
              <a:t> m</a:t>
            </a:r>
            <a:r>
              <a:rPr lang="en-US" dirty="0"/>
              <a:t>)</a:t>
            </a:r>
            <a:r>
              <a:rPr lang="en-US" i="1" dirty="0"/>
              <a:t> </a:t>
            </a:r>
            <a:r>
              <a:rPr lang="en-US" dirty="0"/>
              <a:t>and</a:t>
            </a:r>
            <a:r>
              <a:rPr lang="en-US" i="1" dirty="0"/>
              <a:t> a </a:t>
            </a:r>
            <a:r>
              <a:rPr lang="en-US" b="1" dirty="0"/>
              <a:t>mod</a:t>
            </a:r>
            <a:r>
              <a:rPr lang="en-US" i="1" dirty="0"/>
              <a:t> m = b </a:t>
            </a:r>
            <a:r>
              <a:rPr lang="en-US" dirty="0"/>
              <a:t>are different</a:t>
            </a:r>
            <a:r>
              <a:rPr lang="en-US" i="1" dirty="0"/>
              <a:t>.</a:t>
            </a:r>
          </a:p>
          <a:p>
            <a:pPr lvl="1"/>
            <a:r>
              <a:rPr lang="en-US" i="1" dirty="0"/>
              <a:t>a  </a:t>
            </a:r>
            <a:r>
              <a:rPr lang="en-US" b="1" dirty="0">
                <a:latin typeface="Cambria Math"/>
                <a:ea typeface="Cambria Math"/>
              </a:rPr>
              <a:t>≡</a:t>
            </a:r>
            <a:r>
              <a:rPr lang="en-US" b="1" dirty="0"/>
              <a:t>  </a:t>
            </a:r>
            <a:r>
              <a:rPr lang="en-US" i="1" dirty="0"/>
              <a:t>b </a:t>
            </a:r>
            <a:r>
              <a:rPr lang="en-US" dirty="0"/>
              <a:t>(mod</a:t>
            </a:r>
            <a:r>
              <a:rPr lang="en-US" i="1" dirty="0"/>
              <a:t> m</a:t>
            </a:r>
            <a:r>
              <a:rPr lang="en-US" dirty="0"/>
              <a:t>) is a relation on the set of integers.</a:t>
            </a:r>
          </a:p>
          <a:p>
            <a:pPr lvl="1"/>
            <a:r>
              <a:rPr lang="en-US" dirty="0"/>
              <a:t>In</a:t>
            </a:r>
            <a:r>
              <a:rPr lang="en-US" i="1" dirty="0"/>
              <a:t> a </a:t>
            </a:r>
            <a:r>
              <a:rPr lang="en-US" b="1" dirty="0"/>
              <a:t>mod</a:t>
            </a:r>
            <a:r>
              <a:rPr lang="en-US" i="1" dirty="0"/>
              <a:t> m = b,  </a:t>
            </a:r>
            <a:r>
              <a:rPr lang="en-US" dirty="0"/>
              <a:t>the notation </a:t>
            </a:r>
            <a:r>
              <a:rPr lang="en-US" b="1" dirty="0"/>
              <a:t>mod</a:t>
            </a:r>
            <a:r>
              <a:rPr lang="en-US" dirty="0"/>
              <a:t> denotes a function</a:t>
            </a:r>
            <a:r>
              <a:rPr lang="en-US" i="1" dirty="0"/>
              <a:t>.</a:t>
            </a:r>
          </a:p>
          <a:p>
            <a:r>
              <a:rPr lang="en-US" dirty="0"/>
              <a:t>The relationship between these notations is made clear in this theorem.</a:t>
            </a:r>
          </a:p>
          <a:p>
            <a:r>
              <a:rPr lang="en-US" b="1" dirty="0"/>
              <a:t>Theorem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: Let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be integers, and let </a:t>
            </a:r>
            <a:r>
              <a:rPr lang="en-US" i="1" dirty="0"/>
              <a:t>m</a:t>
            </a:r>
            <a:r>
              <a:rPr lang="en-US" dirty="0"/>
              <a:t> be a positive integer. Then </a:t>
            </a:r>
            <a:r>
              <a:rPr lang="en-US" i="1" dirty="0"/>
              <a:t>a </a:t>
            </a:r>
            <a:r>
              <a:rPr lang="en-US" b="1" dirty="0">
                <a:latin typeface="Cambria Math"/>
                <a:ea typeface="Cambria Math"/>
              </a:rPr>
              <a:t>≡</a:t>
            </a:r>
            <a:r>
              <a:rPr lang="en-US" i="1" dirty="0"/>
              <a:t> b </a:t>
            </a:r>
            <a:r>
              <a:rPr lang="en-US" dirty="0"/>
              <a:t>(mod</a:t>
            </a:r>
            <a:r>
              <a:rPr lang="en-US" i="1" dirty="0"/>
              <a:t> m</a:t>
            </a:r>
            <a:r>
              <a:rPr lang="en-US" dirty="0"/>
              <a:t>)  if and only if       </a:t>
            </a:r>
            <a:r>
              <a:rPr lang="en-US" i="1" dirty="0"/>
              <a:t>a </a:t>
            </a:r>
            <a:r>
              <a:rPr lang="en-US" b="1" dirty="0"/>
              <a:t>mod</a:t>
            </a:r>
            <a:r>
              <a:rPr lang="en-US" i="1" dirty="0"/>
              <a:t> m = b </a:t>
            </a:r>
            <a:r>
              <a:rPr lang="en-US" b="1" dirty="0"/>
              <a:t>mod</a:t>
            </a:r>
            <a:r>
              <a:rPr lang="en-US" i="1" dirty="0"/>
              <a:t> m. </a:t>
            </a:r>
            <a:r>
              <a:rPr lang="en-US" dirty="0"/>
              <a:t>(</a:t>
            </a:r>
            <a:r>
              <a:rPr lang="en-US" i="1" dirty="0"/>
              <a:t>Proof  in the exercises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Congruences</a:t>
            </a:r>
            <a:r>
              <a:rPr lang="en-US" dirty="0"/>
              <a:t> of Sums and Products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/>
              <a:t>   Theorem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/>
              <a:t>: Let m be a positive integer. If  </a:t>
            </a:r>
            <a:r>
              <a:rPr lang="en-US" i="1" dirty="0"/>
              <a:t>a  </a:t>
            </a:r>
            <a:r>
              <a:rPr lang="en-US" b="1" dirty="0">
                <a:latin typeface="Cambria Math"/>
                <a:ea typeface="Cambria Math"/>
              </a:rPr>
              <a:t>≡</a:t>
            </a:r>
            <a:r>
              <a:rPr lang="en-US" b="1" dirty="0"/>
              <a:t>  </a:t>
            </a:r>
            <a:r>
              <a:rPr lang="en-US" i="1" dirty="0"/>
              <a:t>b </a:t>
            </a:r>
            <a:r>
              <a:rPr lang="en-US" dirty="0"/>
              <a:t>(mod</a:t>
            </a:r>
            <a:r>
              <a:rPr lang="en-US" i="1" dirty="0"/>
              <a:t> m</a:t>
            </a:r>
            <a:r>
              <a:rPr lang="en-US" dirty="0"/>
              <a:t>) and  </a:t>
            </a:r>
            <a:r>
              <a:rPr lang="en-US" i="1" dirty="0"/>
              <a:t>c  </a:t>
            </a:r>
            <a:r>
              <a:rPr lang="en-US" b="1" dirty="0">
                <a:latin typeface="Cambria Math"/>
                <a:ea typeface="Cambria Math"/>
              </a:rPr>
              <a:t>≡</a:t>
            </a:r>
            <a:r>
              <a:rPr lang="en-US" b="1" dirty="0"/>
              <a:t>  </a:t>
            </a:r>
            <a:r>
              <a:rPr lang="en-US" i="1" dirty="0"/>
              <a:t>d </a:t>
            </a:r>
            <a:r>
              <a:rPr lang="en-US" dirty="0"/>
              <a:t>(mod</a:t>
            </a:r>
            <a:r>
              <a:rPr lang="en-US" i="1" dirty="0"/>
              <a:t> m</a:t>
            </a:r>
            <a:r>
              <a:rPr lang="en-US" dirty="0"/>
              <a:t>), then</a:t>
            </a:r>
          </a:p>
          <a:p>
            <a:pPr>
              <a:buNone/>
            </a:pPr>
            <a:r>
              <a:rPr lang="en-US" dirty="0"/>
              <a:t>      </a:t>
            </a:r>
            <a:r>
              <a:rPr lang="en-US" i="1" dirty="0"/>
              <a:t>a + c  </a:t>
            </a:r>
            <a:r>
              <a:rPr lang="en-US" b="1" dirty="0">
                <a:latin typeface="Cambria Math"/>
                <a:ea typeface="Cambria Math"/>
              </a:rPr>
              <a:t>≡</a:t>
            </a:r>
            <a:r>
              <a:rPr lang="en-US" b="1" dirty="0"/>
              <a:t>  </a:t>
            </a:r>
            <a:r>
              <a:rPr lang="en-US" i="1" dirty="0"/>
              <a:t>b + d </a:t>
            </a:r>
            <a:r>
              <a:rPr lang="en-US" dirty="0"/>
              <a:t>(mod</a:t>
            </a:r>
            <a:r>
              <a:rPr lang="en-US" i="1" dirty="0"/>
              <a:t> m</a:t>
            </a:r>
            <a:r>
              <a:rPr lang="en-US" dirty="0"/>
              <a:t>) and </a:t>
            </a:r>
            <a:r>
              <a:rPr lang="en-US" i="1" dirty="0"/>
              <a:t>ac  </a:t>
            </a:r>
            <a:r>
              <a:rPr lang="en-US" b="1" dirty="0">
                <a:latin typeface="Cambria Math"/>
                <a:ea typeface="Cambria Math"/>
              </a:rPr>
              <a:t>≡</a:t>
            </a:r>
            <a:r>
              <a:rPr lang="en-US" b="1" dirty="0"/>
              <a:t>  </a:t>
            </a:r>
            <a:r>
              <a:rPr lang="en-US" i="1" dirty="0" err="1"/>
              <a:t>bd</a:t>
            </a:r>
            <a:r>
              <a:rPr lang="en-US" i="1" dirty="0"/>
              <a:t> </a:t>
            </a:r>
            <a:r>
              <a:rPr lang="en-US" dirty="0"/>
              <a:t>(mod</a:t>
            </a:r>
            <a:r>
              <a:rPr lang="en-US" i="1" dirty="0"/>
              <a:t> m</a:t>
            </a:r>
            <a:r>
              <a:rPr lang="en-US" dirty="0"/>
              <a:t>) 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b="1" dirty="0"/>
              <a:t>Proof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Because </a:t>
            </a:r>
            <a:r>
              <a:rPr lang="en-US" i="1" dirty="0"/>
              <a:t>a  </a:t>
            </a:r>
            <a:r>
              <a:rPr lang="en-US" b="1" dirty="0">
                <a:latin typeface="Cambria Math"/>
                <a:ea typeface="Cambria Math"/>
              </a:rPr>
              <a:t>≡</a:t>
            </a:r>
            <a:r>
              <a:rPr lang="en-US" b="1" dirty="0"/>
              <a:t>  </a:t>
            </a:r>
            <a:r>
              <a:rPr lang="en-US" i="1" dirty="0"/>
              <a:t>b </a:t>
            </a:r>
            <a:r>
              <a:rPr lang="en-US" dirty="0"/>
              <a:t>(mod</a:t>
            </a:r>
            <a:r>
              <a:rPr lang="en-US" i="1" dirty="0"/>
              <a:t> m</a:t>
            </a:r>
            <a:r>
              <a:rPr lang="en-US" dirty="0"/>
              <a:t>)  and </a:t>
            </a:r>
            <a:r>
              <a:rPr lang="en-US" i="1" dirty="0"/>
              <a:t>c  </a:t>
            </a:r>
            <a:r>
              <a:rPr lang="en-US" b="1" dirty="0">
                <a:latin typeface="Cambria Math"/>
                <a:ea typeface="Cambria Math"/>
              </a:rPr>
              <a:t>≡</a:t>
            </a:r>
            <a:r>
              <a:rPr lang="en-US" b="1" dirty="0"/>
              <a:t>  </a:t>
            </a:r>
            <a:r>
              <a:rPr lang="en-US" i="1" dirty="0"/>
              <a:t>d </a:t>
            </a:r>
            <a:r>
              <a:rPr lang="en-US" dirty="0"/>
              <a:t>(mod</a:t>
            </a:r>
            <a:r>
              <a:rPr lang="en-US" i="1" dirty="0"/>
              <a:t> m</a:t>
            </a:r>
            <a:r>
              <a:rPr lang="en-US" dirty="0"/>
              <a:t>), by Theorem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/>
              <a:t> there are integers </a:t>
            </a:r>
            <a:r>
              <a:rPr lang="en-US" i="1" dirty="0"/>
              <a:t>s</a:t>
            </a:r>
            <a:r>
              <a:rPr lang="en-US" dirty="0"/>
              <a:t> and </a:t>
            </a:r>
            <a:r>
              <a:rPr lang="en-US" i="1" dirty="0"/>
              <a:t>t</a:t>
            </a:r>
            <a:r>
              <a:rPr lang="en-US" dirty="0"/>
              <a:t> with </a:t>
            </a:r>
            <a:r>
              <a:rPr lang="en-US" i="1" dirty="0"/>
              <a:t>b</a:t>
            </a:r>
            <a:r>
              <a:rPr lang="en-US" dirty="0"/>
              <a:t> = </a:t>
            </a:r>
            <a:r>
              <a:rPr lang="en-US" i="1" dirty="0"/>
              <a:t>a</a:t>
            </a:r>
            <a:r>
              <a:rPr lang="en-US" dirty="0"/>
              <a:t> + </a:t>
            </a:r>
            <a:r>
              <a:rPr lang="en-US" i="1" dirty="0" err="1"/>
              <a:t>sm</a:t>
            </a:r>
            <a:r>
              <a:rPr lang="en-US" dirty="0"/>
              <a:t> and </a:t>
            </a:r>
            <a:r>
              <a:rPr lang="en-US" i="1" dirty="0"/>
              <a:t>d</a:t>
            </a:r>
            <a:r>
              <a:rPr lang="en-US" dirty="0"/>
              <a:t> = </a:t>
            </a:r>
            <a:r>
              <a:rPr lang="en-US" i="1" dirty="0"/>
              <a:t>c </a:t>
            </a:r>
            <a:r>
              <a:rPr lang="en-US" dirty="0"/>
              <a:t>+ </a:t>
            </a:r>
            <a:r>
              <a:rPr lang="en-US" i="1" dirty="0"/>
              <a:t>tm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Therefore,  </a:t>
            </a:r>
          </a:p>
          <a:p>
            <a:pPr lvl="2"/>
            <a:r>
              <a:rPr lang="en-US" i="1" dirty="0"/>
              <a:t>b + d = </a:t>
            </a:r>
            <a:r>
              <a:rPr lang="en-US" dirty="0"/>
              <a:t>(</a:t>
            </a:r>
            <a:r>
              <a:rPr lang="en-US" i="1" dirty="0"/>
              <a:t>a  </a:t>
            </a:r>
            <a:r>
              <a:rPr lang="en-US" dirty="0"/>
              <a:t>+</a:t>
            </a:r>
            <a:r>
              <a:rPr lang="en-US" i="1" dirty="0"/>
              <a:t> </a:t>
            </a:r>
            <a:r>
              <a:rPr lang="en-US" i="1" dirty="0" err="1"/>
              <a:t>sm</a:t>
            </a:r>
            <a:r>
              <a:rPr lang="en-US" dirty="0"/>
              <a:t>)</a:t>
            </a:r>
            <a:r>
              <a:rPr lang="en-US" i="1" dirty="0"/>
              <a:t> + </a:t>
            </a:r>
            <a:r>
              <a:rPr lang="en-US" dirty="0"/>
              <a:t>(</a:t>
            </a:r>
            <a:r>
              <a:rPr lang="en-US" i="1" dirty="0"/>
              <a:t>c + tm</a:t>
            </a:r>
            <a:r>
              <a:rPr lang="en-US" dirty="0"/>
              <a:t>)</a:t>
            </a:r>
            <a:r>
              <a:rPr lang="en-US" i="1" dirty="0"/>
              <a:t> </a:t>
            </a:r>
            <a:r>
              <a:rPr lang="en-US" dirty="0"/>
              <a:t>=</a:t>
            </a:r>
            <a:r>
              <a:rPr lang="en-US" i="1" dirty="0"/>
              <a:t> </a:t>
            </a:r>
            <a:r>
              <a:rPr lang="en-US" dirty="0"/>
              <a:t>(</a:t>
            </a:r>
            <a:r>
              <a:rPr lang="en-US" i="1" dirty="0"/>
              <a:t>a + c</a:t>
            </a:r>
            <a:r>
              <a:rPr lang="en-US" dirty="0"/>
              <a:t>)</a:t>
            </a:r>
            <a:r>
              <a:rPr lang="en-US" i="1" dirty="0"/>
              <a:t> + m</a:t>
            </a:r>
            <a:r>
              <a:rPr lang="en-US" dirty="0"/>
              <a:t>(</a:t>
            </a:r>
            <a:r>
              <a:rPr lang="en-US" i="1" dirty="0"/>
              <a:t>s + t</a:t>
            </a:r>
            <a:r>
              <a:rPr lang="en-US" dirty="0"/>
              <a:t>) and</a:t>
            </a:r>
          </a:p>
          <a:p>
            <a:pPr lvl="2"/>
            <a:r>
              <a:rPr lang="en-US" i="1" dirty="0"/>
              <a:t>b d = </a:t>
            </a:r>
            <a:r>
              <a:rPr lang="en-US" dirty="0"/>
              <a:t>(</a:t>
            </a:r>
            <a:r>
              <a:rPr lang="en-US" i="1" dirty="0"/>
              <a:t>a  </a:t>
            </a:r>
            <a:r>
              <a:rPr lang="en-US" dirty="0"/>
              <a:t>+</a:t>
            </a:r>
            <a:r>
              <a:rPr lang="en-US" i="1" dirty="0"/>
              <a:t> </a:t>
            </a:r>
            <a:r>
              <a:rPr lang="en-US" i="1" dirty="0" err="1"/>
              <a:t>sm</a:t>
            </a:r>
            <a:r>
              <a:rPr lang="en-US" dirty="0"/>
              <a:t>)</a:t>
            </a:r>
            <a:r>
              <a:rPr lang="en-US" i="1" dirty="0"/>
              <a:t> </a:t>
            </a:r>
            <a:r>
              <a:rPr lang="en-US" dirty="0"/>
              <a:t>(</a:t>
            </a:r>
            <a:r>
              <a:rPr lang="en-US" i="1" dirty="0"/>
              <a:t>c + tm</a:t>
            </a:r>
            <a:r>
              <a:rPr lang="en-US" dirty="0"/>
              <a:t>)</a:t>
            </a:r>
            <a:r>
              <a:rPr lang="en-US" i="1" dirty="0"/>
              <a:t> </a:t>
            </a:r>
            <a:r>
              <a:rPr lang="en-US" dirty="0"/>
              <a:t>=</a:t>
            </a:r>
            <a:r>
              <a:rPr lang="en-US" i="1" dirty="0"/>
              <a:t> ac + m</a:t>
            </a:r>
            <a:r>
              <a:rPr lang="en-US" dirty="0"/>
              <a:t>(</a:t>
            </a:r>
            <a:r>
              <a:rPr lang="en-US" i="1" dirty="0"/>
              <a:t>at + </a:t>
            </a:r>
            <a:r>
              <a:rPr lang="en-US" i="1" dirty="0" err="1"/>
              <a:t>cs</a:t>
            </a:r>
            <a:r>
              <a:rPr lang="en-US" i="1" dirty="0"/>
              <a:t> + </a:t>
            </a:r>
            <a:r>
              <a:rPr lang="en-US" i="1" dirty="0" err="1"/>
              <a:t>stm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Hence, </a:t>
            </a:r>
            <a:r>
              <a:rPr lang="en-US" i="1" dirty="0"/>
              <a:t>a + c  </a:t>
            </a:r>
            <a:r>
              <a:rPr lang="en-US" b="1" dirty="0">
                <a:latin typeface="Cambria Math"/>
                <a:ea typeface="Cambria Math"/>
              </a:rPr>
              <a:t>≡</a:t>
            </a:r>
            <a:r>
              <a:rPr lang="en-US" b="1" dirty="0"/>
              <a:t>  </a:t>
            </a:r>
            <a:r>
              <a:rPr lang="en-US" i="1" dirty="0"/>
              <a:t>b + d </a:t>
            </a:r>
            <a:r>
              <a:rPr lang="en-US" dirty="0"/>
              <a:t>(mod</a:t>
            </a:r>
            <a:r>
              <a:rPr lang="en-US" i="1" dirty="0"/>
              <a:t> m</a:t>
            </a:r>
            <a:r>
              <a:rPr lang="en-US" dirty="0"/>
              <a:t>) and </a:t>
            </a:r>
            <a:r>
              <a:rPr lang="en-US" i="1" dirty="0"/>
              <a:t>ac  </a:t>
            </a:r>
            <a:r>
              <a:rPr lang="en-US" b="1" dirty="0">
                <a:latin typeface="Cambria Math"/>
                <a:ea typeface="Cambria Math"/>
              </a:rPr>
              <a:t>≡</a:t>
            </a:r>
            <a:r>
              <a:rPr lang="en-US" b="1" dirty="0"/>
              <a:t>  </a:t>
            </a:r>
            <a:r>
              <a:rPr lang="en-US" i="1" dirty="0" err="1"/>
              <a:t>bd</a:t>
            </a:r>
            <a:r>
              <a:rPr lang="en-US" i="1" dirty="0"/>
              <a:t> </a:t>
            </a:r>
            <a:r>
              <a:rPr lang="en-US" dirty="0"/>
              <a:t>(mod</a:t>
            </a:r>
            <a:r>
              <a:rPr lang="en-US" i="1" dirty="0"/>
              <a:t> m</a:t>
            </a:r>
            <a:r>
              <a:rPr lang="en-US" dirty="0"/>
              <a:t>). </a:t>
            </a:r>
          </a:p>
          <a:p>
            <a:pPr>
              <a:buNone/>
            </a:pPr>
            <a:r>
              <a:rPr lang="en-US" b="1" dirty="0"/>
              <a:t>   Example</a:t>
            </a:r>
            <a:r>
              <a:rPr lang="en-US" dirty="0"/>
              <a:t>: Because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i="1" dirty="0"/>
              <a:t>  </a:t>
            </a:r>
            <a:r>
              <a:rPr lang="en-US" b="1" dirty="0">
                <a:latin typeface="Cambria Math"/>
                <a:ea typeface="Cambria Math"/>
              </a:rPr>
              <a:t>≡</a:t>
            </a:r>
            <a:r>
              <a:rPr lang="en-US" b="1" dirty="0"/>
              <a:t>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/>
              <a:t> </a:t>
            </a:r>
            <a:r>
              <a:rPr lang="en-US" dirty="0"/>
              <a:t>(mod</a:t>
            </a:r>
            <a:r>
              <a:rPr lang="en-US" i="1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/>
              <a:t>) and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i="1" dirty="0"/>
              <a:t>  </a:t>
            </a:r>
            <a:r>
              <a:rPr lang="en-US" b="1" dirty="0">
                <a:latin typeface="Cambria Math"/>
                <a:ea typeface="Cambria Math"/>
              </a:rPr>
              <a:t>≡</a:t>
            </a:r>
            <a:r>
              <a:rPr lang="en-US" b="1" dirty="0"/>
              <a:t>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/>
              <a:t> </a:t>
            </a:r>
            <a:r>
              <a:rPr lang="en-US" dirty="0"/>
              <a:t>(mod</a:t>
            </a:r>
            <a:r>
              <a:rPr lang="en-US" i="1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/>
              <a:t>) , it follows from Theorem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/>
              <a:t> that</a:t>
            </a:r>
          </a:p>
          <a:p>
            <a:pPr lvl="2">
              <a:buNone/>
            </a:pP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18 = 7 + 11</a:t>
            </a:r>
            <a:r>
              <a:rPr lang="en-US" i="1" dirty="0"/>
              <a:t>  </a:t>
            </a:r>
            <a:r>
              <a:rPr lang="en-US" b="1" dirty="0">
                <a:latin typeface="Cambria Math"/>
                <a:ea typeface="Cambria Math"/>
              </a:rPr>
              <a:t>≡</a:t>
            </a:r>
            <a:r>
              <a:rPr lang="en-US" b="1" dirty="0"/>
              <a:t>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 + 1 = 3</a:t>
            </a:r>
            <a:r>
              <a:rPr lang="en-US" i="1" dirty="0"/>
              <a:t> </a:t>
            </a:r>
            <a:r>
              <a:rPr lang="en-US" dirty="0"/>
              <a:t>(mod</a:t>
            </a:r>
            <a:r>
              <a:rPr lang="en-US" i="1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/>
              <a:t>)  </a:t>
            </a:r>
          </a:p>
          <a:p>
            <a:pPr lvl="2">
              <a:buNone/>
            </a:pP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77 = 7 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11</a:t>
            </a:r>
            <a:r>
              <a:rPr lang="en-US" i="1" dirty="0"/>
              <a:t>  </a:t>
            </a:r>
            <a:r>
              <a:rPr lang="en-US" b="1" dirty="0">
                <a:latin typeface="Cambria Math"/>
                <a:ea typeface="Cambria Math"/>
              </a:rPr>
              <a:t>≡</a:t>
            </a:r>
            <a:r>
              <a:rPr lang="en-US" b="1" dirty="0"/>
              <a:t>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1 = 2</a:t>
            </a:r>
            <a:r>
              <a:rPr lang="en-US" i="1" dirty="0"/>
              <a:t> </a:t>
            </a:r>
            <a:r>
              <a:rPr lang="en-US" dirty="0"/>
              <a:t>(mod</a:t>
            </a:r>
            <a:r>
              <a:rPr lang="en-US" i="1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/>
              <a:t>)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8305800" y="48768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Algebraic Manipulation of </a:t>
            </a:r>
            <a:r>
              <a:rPr lang="en-US" sz="4000" dirty="0" err="1"/>
              <a:t>Congruences</a:t>
            </a:r>
            <a:r>
              <a:rPr lang="en-US" sz="40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Multiplying both sides of a valid congruence by an integer preserves validity. </a:t>
            </a:r>
          </a:p>
          <a:p>
            <a:pPr lvl="1">
              <a:buNone/>
            </a:pPr>
            <a:r>
              <a:rPr lang="en-US" dirty="0"/>
              <a:t>    If  </a:t>
            </a:r>
            <a:r>
              <a:rPr lang="en-US" i="1" dirty="0"/>
              <a:t>a  </a:t>
            </a:r>
            <a:r>
              <a:rPr lang="en-US" b="1" dirty="0">
                <a:latin typeface="Cambria Math"/>
                <a:ea typeface="Cambria Math"/>
              </a:rPr>
              <a:t>≡</a:t>
            </a:r>
            <a:r>
              <a:rPr lang="en-US" b="1" dirty="0"/>
              <a:t>  </a:t>
            </a:r>
            <a:r>
              <a:rPr lang="en-US" i="1" dirty="0"/>
              <a:t>b </a:t>
            </a:r>
            <a:r>
              <a:rPr lang="en-US" dirty="0"/>
              <a:t>(mod</a:t>
            </a:r>
            <a:r>
              <a:rPr lang="en-US" i="1" dirty="0"/>
              <a:t> m</a:t>
            </a:r>
            <a:r>
              <a:rPr lang="en-US" dirty="0"/>
              <a:t>) holds then </a:t>
            </a:r>
            <a:r>
              <a:rPr lang="en-US" i="1" dirty="0" err="1"/>
              <a:t>c</a:t>
            </a:r>
            <a:r>
              <a:rPr lang="en-US" dirty="0" err="1">
                <a:ea typeface="Cambria Math"/>
              </a:rPr>
              <a:t>∙</a:t>
            </a:r>
            <a:r>
              <a:rPr lang="en-US" i="1" dirty="0" err="1"/>
              <a:t>a</a:t>
            </a:r>
            <a:r>
              <a:rPr lang="en-US" i="1" dirty="0"/>
              <a:t>  </a:t>
            </a:r>
            <a:r>
              <a:rPr lang="en-US" b="1" dirty="0">
                <a:latin typeface="Cambria Math"/>
                <a:ea typeface="Cambria Math"/>
              </a:rPr>
              <a:t>≡</a:t>
            </a:r>
            <a:r>
              <a:rPr lang="en-US" b="1" dirty="0"/>
              <a:t> </a:t>
            </a:r>
            <a:r>
              <a:rPr lang="en-US" i="1" dirty="0" err="1"/>
              <a:t>c</a:t>
            </a:r>
            <a:r>
              <a:rPr lang="en-US" dirty="0" err="1">
                <a:ea typeface="Cambria Math"/>
              </a:rPr>
              <a:t>∙</a:t>
            </a:r>
            <a:r>
              <a:rPr lang="en-US" i="1" dirty="0" err="1"/>
              <a:t>b</a:t>
            </a:r>
            <a:r>
              <a:rPr lang="en-US" i="1" dirty="0"/>
              <a:t> </a:t>
            </a:r>
            <a:r>
              <a:rPr lang="en-US" dirty="0"/>
              <a:t>(mod</a:t>
            </a:r>
            <a:r>
              <a:rPr lang="en-US" i="1" dirty="0"/>
              <a:t> m</a:t>
            </a:r>
            <a:r>
              <a:rPr lang="en-US" dirty="0"/>
              <a:t>), where </a:t>
            </a:r>
            <a:r>
              <a:rPr lang="en-US" i="1" dirty="0"/>
              <a:t>c</a:t>
            </a:r>
            <a:r>
              <a:rPr lang="en-US" dirty="0"/>
              <a:t> is any integer, holds by Theorem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/>
              <a:t> with </a:t>
            </a:r>
            <a:r>
              <a:rPr lang="en-US" i="1" dirty="0"/>
              <a:t>d</a:t>
            </a:r>
            <a:r>
              <a:rPr lang="en-US" dirty="0"/>
              <a:t> = </a:t>
            </a:r>
            <a:r>
              <a:rPr lang="en-US" i="1" dirty="0"/>
              <a:t>c</a:t>
            </a:r>
            <a:r>
              <a:rPr lang="en-US" dirty="0"/>
              <a:t>.</a:t>
            </a:r>
          </a:p>
          <a:p>
            <a:r>
              <a:rPr lang="en-US" dirty="0"/>
              <a:t>Adding an integer to both sides of a valid congruence preserves validity.</a:t>
            </a:r>
          </a:p>
          <a:p>
            <a:pPr lvl="1">
              <a:buNone/>
            </a:pPr>
            <a:r>
              <a:rPr lang="en-US" dirty="0"/>
              <a:t>    If  </a:t>
            </a:r>
            <a:r>
              <a:rPr lang="en-US" i="1" dirty="0"/>
              <a:t>a  </a:t>
            </a:r>
            <a:r>
              <a:rPr lang="en-US" b="1" dirty="0">
                <a:latin typeface="Cambria Math"/>
                <a:ea typeface="Cambria Math"/>
              </a:rPr>
              <a:t>≡</a:t>
            </a:r>
            <a:r>
              <a:rPr lang="en-US" b="1" dirty="0"/>
              <a:t>  </a:t>
            </a:r>
            <a:r>
              <a:rPr lang="en-US" i="1" dirty="0"/>
              <a:t>b </a:t>
            </a:r>
            <a:r>
              <a:rPr lang="en-US" dirty="0"/>
              <a:t>(mod</a:t>
            </a:r>
            <a:r>
              <a:rPr lang="en-US" i="1" dirty="0"/>
              <a:t> m</a:t>
            </a:r>
            <a:r>
              <a:rPr lang="en-US" dirty="0"/>
              <a:t>) holds then </a:t>
            </a:r>
            <a:r>
              <a:rPr lang="en-US" i="1" dirty="0"/>
              <a:t>c</a:t>
            </a:r>
            <a:r>
              <a:rPr lang="en-US" dirty="0">
                <a:ea typeface="Cambria Math"/>
              </a:rPr>
              <a:t> + </a:t>
            </a:r>
            <a:r>
              <a:rPr lang="en-US" i="1" dirty="0"/>
              <a:t>a  </a:t>
            </a:r>
            <a:r>
              <a:rPr lang="en-US" b="1" dirty="0">
                <a:latin typeface="Cambria Math"/>
                <a:ea typeface="Cambria Math"/>
              </a:rPr>
              <a:t>≡</a:t>
            </a:r>
            <a:r>
              <a:rPr lang="en-US" b="1" dirty="0"/>
              <a:t> </a:t>
            </a:r>
            <a:r>
              <a:rPr lang="en-US" i="1" dirty="0"/>
              <a:t>c</a:t>
            </a:r>
            <a:r>
              <a:rPr lang="en-US" dirty="0">
                <a:ea typeface="Cambria Math"/>
              </a:rPr>
              <a:t> + </a:t>
            </a:r>
            <a:r>
              <a:rPr lang="en-US" i="1" dirty="0"/>
              <a:t>b </a:t>
            </a:r>
            <a:r>
              <a:rPr lang="en-US" dirty="0"/>
              <a:t>(mod</a:t>
            </a:r>
            <a:r>
              <a:rPr lang="en-US" i="1" dirty="0"/>
              <a:t> m</a:t>
            </a:r>
            <a:r>
              <a:rPr lang="en-US" dirty="0"/>
              <a:t>), where </a:t>
            </a:r>
            <a:r>
              <a:rPr lang="en-US" i="1" dirty="0"/>
              <a:t>c</a:t>
            </a:r>
            <a:r>
              <a:rPr lang="en-US" dirty="0"/>
              <a:t> is any integer, holds by Theorem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/>
              <a:t>  with </a:t>
            </a:r>
            <a:r>
              <a:rPr lang="en-US" i="1" dirty="0"/>
              <a:t>d</a:t>
            </a:r>
            <a:r>
              <a:rPr lang="en-US" dirty="0"/>
              <a:t> = </a:t>
            </a:r>
            <a:r>
              <a:rPr lang="en-US" i="1" dirty="0"/>
              <a:t>c</a:t>
            </a:r>
            <a:r>
              <a:rPr lang="en-US" dirty="0"/>
              <a:t>.</a:t>
            </a:r>
          </a:p>
          <a:p>
            <a:r>
              <a:rPr lang="en-US" dirty="0"/>
              <a:t>Dividing a congruence by an integer does not always produce a valid congruence.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b="1" dirty="0"/>
              <a:t>Example</a:t>
            </a:r>
            <a:r>
              <a:rPr lang="en-US" dirty="0"/>
              <a:t>: The congruence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14</a:t>
            </a:r>
            <a:r>
              <a:rPr lang="en-US" dirty="0">
                <a:latin typeface="Cambria Math"/>
                <a:ea typeface="Cambria Math"/>
              </a:rPr>
              <a:t>≡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dirty="0"/>
              <a:t> (mod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/>
              <a:t>) holds. But dividing both sides by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/>
              <a:t>does not produce a valid congruence since     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14/2 = 7 and 8/2 = 4, but     7</a:t>
            </a:r>
            <a:r>
              <a:rPr lang="en-US" dirty="0">
                <a:latin typeface="Cambria Math"/>
                <a:ea typeface="Cambria Math"/>
              </a:rPr>
              <a:t>≢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 (mod 6). </a:t>
            </a:r>
          </a:p>
          <a:p>
            <a:pPr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     See Section 4.3 for conditions when division is ok.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Computing the </a:t>
            </a:r>
            <a:r>
              <a:rPr lang="en-US" b="1" dirty="0"/>
              <a:t>mod</a:t>
            </a:r>
            <a:r>
              <a:rPr lang="en-US" dirty="0"/>
              <a:t> </a:t>
            </a:r>
            <a:r>
              <a:rPr lang="en-US" i="1" dirty="0"/>
              <a:t>m </a:t>
            </a:r>
            <a:r>
              <a:rPr lang="en-US" dirty="0"/>
              <a:t>Function of Products and Sums</a:t>
            </a:r>
            <a:r>
              <a:rPr lang="en-US" i="1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use the  following corollary to Theorem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  to  compute the remainder of the product or sum of two integers when divided by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m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from the remainders when each is divided by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m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.</a:t>
            </a:r>
            <a:endParaRPr lang="en-US" b="1" dirty="0"/>
          </a:p>
          <a:p>
            <a:pPr>
              <a:buNone/>
            </a:pPr>
            <a:r>
              <a:rPr lang="en-US" b="1" dirty="0"/>
              <a:t>   Corollary</a:t>
            </a:r>
            <a:r>
              <a:rPr lang="en-US" dirty="0"/>
              <a:t>: Let </a:t>
            </a:r>
            <a:r>
              <a:rPr lang="en-US" i="1" dirty="0"/>
              <a:t>m</a:t>
            </a:r>
            <a:r>
              <a:rPr lang="en-US" dirty="0"/>
              <a:t> be a positive integer and let </a:t>
            </a:r>
            <a:r>
              <a:rPr lang="en-US" i="1" dirty="0"/>
              <a:t>a</a:t>
            </a:r>
            <a:r>
              <a:rPr lang="en-US" b="1" dirty="0"/>
              <a:t> </a:t>
            </a:r>
            <a:r>
              <a:rPr lang="en-US" dirty="0"/>
              <a:t>and</a:t>
            </a:r>
            <a:r>
              <a:rPr lang="en-US" b="1" dirty="0"/>
              <a:t> </a:t>
            </a:r>
            <a:r>
              <a:rPr lang="en-US" i="1" dirty="0"/>
              <a:t>b</a:t>
            </a:r>
            <a:r>
              <a:rPr lang="en-US" dirty="0"/>
              <a:t>  be integers. Then</a:t>
            </a:r>
          </a:p>
          <a:p>
            <a:pPr>
              <a:buNone/>
            </a:pPr>
            <a:r>
              <a:rPr lang="en-US" dirty="0"/>
              <a:t>   (</a:t>
            </a:r>
            <a:r>
              <a:rPr lang="en-US" i="1" dirty="0"/>
              <a:t>a + b) </a:t>
            </a:r>
            <a:r>
              <a:rPr lang="en-US" dirty="0"/>
              <a:t>(</a:t>
            </a:r>
            <a:r>
              <a:rPr lang="en-US" b="1" dirty="0"/>
              <a:t>mod</a:t>
            </a:r>
            <a:r>
              <a:rPr lang="en-US" i="1" dirty="0"/>
              <a:t> m</a:t>
            </a:r>
            <a:r>
              <a:rPr lang="en-US" dirty="0"/>
              <a:t>) =  </a:t>
            </a:r>
            <a:r>
              <a:rPr lang="en-US" i="1" dirty="0"/>
              <a:t> </a:t>
            </a:r>
            <a:r>
              <a:rPr lang="en-US" dirty="0"/>
              <a:t>((</a:t>
            </a:r>
            <a:r>
              <a:rPr lang="en-US" i="1" dirty="0"/>
              <a:t>a </a:t>
            </a:r>
            <a:r>
              <a:rPr lang="en-US" b="1" dirty="0"/>
              <a:t>mod</a:t>
            </a:r>
            <a:r>
              <a:rPr lang="en-US" i="1" dirty="0"/>
              <a:t> m</a:t>
            </a:r>
            <a:r>
              <a:rPr lang="en-US" dirty="0"/>
              <a:t>) + (</a:t>
            </a:r>
            <a:r>
              <a:rPr lang="en-US" i="1" dirty="0"/>
              <a:t>b </a:t>
            </a:r>
            <a:r>
              <a:rPr lang="en-US" b="1" dirty="0"/>
              <a:t>mod</a:t>
            </a:r>
            <a:r>
              <a:rPr lang="en-US" i="1" dirty="0"/>
              <a:t> m</a:t>
            </a:r>
            <a:r>
              <a:rPr lang="en-US" dirty="0"/>
              <a:t>)) </a:t>
            </a:r>
            <a:r>
              <a:rPr lang="en-US" b="1" dirty="0"/>
              <a:t>mod</a:t>
            </a:r>
            <a:r>
              <a:rPr lang="en-US" i="1" dirty="0"/>
              <a:t> m</a:t>
            </a:r>
          </a:p>
          <a:p>
            <a:pPr>
              <a:buNone/>
            </a:pPr>
            <a:r>
              <a:rPr lang="en-US" i="1" dirty="0"/>
              <a:t>    </a:t>
            </a:r>
            <a:r>
              <a:rPr lang="en-US" dirty="0"/>
              <a:t>and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i="1" dirty="0" err="1"/>
              <a:t>ab</a:t>
            </a:r>
            <a:r>
              <a:rPr lang="en-US" i="1" dirty="0"/>
              <a:t> </a:t>
            </a:r>
            <a:r>
              <a:rPr lang="en-US" b="1" dirty="0"/>
              <a:t>mod</a:t>
            </a:r>
            <a:r>
              <a:rPr lang="en-US" i="1" dirty="0"/>
              <a:t> m</a:t>
            </a:r>
            <a:r>
              <a:rPr lang="en-US" dirty="0"/>
              <a:t> </a:t>
            </a:r>
            <a:r>
              <a:rPr lang="en-US" i="1" dirty="0"/>
              <a:t>= </a:t>
            </a:r>
            <a:r>
              <a:rPr lang="en-US" dirty="0"/>
              <a:t>((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b="1" dirty="0"/>
              <a:t>mod</a:t>
            </a:r>
            <a:r>
              <a:rPr lang="en-US" i="1" dirty="0"/>
              <a:t> m</a:t>
            </a:r>
            <a:r>
              <a:rPr lang="en-US" dirty="0"/>
              <a:t>)</a:t>
            </a:r>
            <a:r>
              <a:rPr lang="en-US" i="1" dirty="0"/>
              <a:t> </a:t>
            </a:r>
            <a:r>
              <a:rPr lang="en-US" dirty="0"/>
              <a:t>(</a:t>
            </a:r>
            <a:r>
              <a:rPr lang="en-US" i="1" dirty="0"/>
              <a:t>b</a:t>
            </a:r>
            <a:r>
              <a:rPr lang="en-US" dirty="0"/>
              <a:t> </a:t>
            </a:r>
            <a:r>
              <a:rPr lang="en-US" b="1" dirty="0"/>
              <a:t>mod</a:t>
            </a:r>
            <a:r>
              <a:rPr lang="en-US" i="1" dirty="0"/>
              <a:t> m</a:t>
            </a:r>
            <a:r>
              <a:rPr lang="en-US" dirty="0"/>
              <a:t>)) </a:t>
            </a:r>
            <a:r>
              <a:rPr lang="en-US" b="1" dirty="0"/>
              <a:t>mod</a:t>
            </a:r>
            <a:r>
              <a:rPr lang="en-US" i="1" dirty="0"/>
              <a:t> m</a:t>
            </a:r>
            <a:r>
              <a:rPr lang="en-US" dirty="0"/>
              <a:t>. </a:t>
            </a:r>
          </a:p>
          <a:p>
            <a:pPr>
              <a:buNone/>
            </a:pPr>
            <a:r>
              <a:rPr lang="en-US" dirty="0"/>
              <a:t>        (</a:t>
            </a:r>
            <a:r>
              <a:rPr lang="en-US" i="1" dirty="0"/>
              <a:t>proof  in text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Modulo </a:t>
            </a:r>
            <a:r>
              <a:rPr lang="en-US" i="1" dirty="0"/>
              <a:t>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/>
              <a:t>  Definitions</a:t>
            </a:r>
            <a:r>
              <a:rPr lang="en-US" dirty="0"/>
              <a:t>: Let </a:t>
            </a:r>
            <a:r>
              <a:rPr lang="en-US" b="1" dirty="0" err="1"/>
              <a:t>Z</a:t>
            </a:r>
            <a:r>
              <a:rPr lang="en-US" i="1" baseline="-25000" dirty="0" err="1"/>
              <a:t>m</a:t>
            </a:r>
            <a:r>
              <a:rPr lang="en-US" i="1" baseline="-25000" dirty="0"/>
              <a:t> </a:t>
            </a:r>
            <a:r>
              <a:rPr lang="en-US" dirty="0"/>
              <a:t> be the set of nonnegative integers less than </a:t>
            </a:r>
            <a:r>
              <a:rPr lang="en-US" i="1" dirty="0"/>
              <a:t>m</a:t>
            </a:r>
            <a:r>
              <a:rPr lang="en-US" dirty="0"/>
              <a:t>: {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 …., </a:t>
            </a:r>
            <a:r>
              <a:rPr lang="en-US" i="1" dirty="0"/>
              <a:t>m</a:t>
            </a:r>
            <a:r>
              <a:rPr lang="en-US" dirty="0">
                <a:latin typeface="Cambria Math"/>
                <a:ea typeface="Cambria Math"/>
              </a:rPr>
              <a:t>−1</a:t>
            </a:r>
            <a:r>
              <a:rPr lang="en-US" dirty="0">
                <a:ea typeface="Cambria Math"/>
              </a:rPr>
              <a:t>}</a:t>
            </a:r>
          </a:p>
          <a:p>
            <a:r>
              <a:rPr lang="en-US" dirty="0">
                <a:ea typeface="Cambria Math"/>
              </a:rPr>
              <a:t>The operation +</a:t>
            </a:r>
            <a:r>
              <a:rPr lang="en-US" i="1" baseline="-25000" dirty="0">
                <a:ea typeface="Cambria Math"/>
              </a:rPr>
              <a:t>m</a:t>
            </a:r>
            <a:r>
              <a:rPr lang="en-US" baseline="-25000" dirty="0">
                <a:ea typeface="Cambria Math"/>
              </a:rPr>
              <a:t> </a:t>
            </a:r>
            <a:r>
              <a:rPr lang="en-US" dirty="0">
                <a:ea typeface="Cambria Math"/>
              </a:rPr>
              <a:t> is defined as </a:t>
            </a:r>
            <a:r>
              <a:rPr lang="en-US" i="1" dirty="0">
                <a:ea typeface="Cambria Math"/>
              </a:rPr>
              <a:t>a</a:t>
            </a:r>
            <a:r>
              <a:rPr lang="en-US" dirty="0">
                <a:ea typeface="Cambria Math"/>
              </a:rPr>
              <a:t> +</a:t>
            </a:r>
            <a:r>
              <a:rPr lang="en-US" i="1" baseline="-25000" dirty="0">
                <a:ea typeface="Cambria Math"/>
              </a:rPr>
              <a:t>m </a:t>
            </a:r>
            <a:r>
              <a:rPr lang="en-US" i="1" dirty="0">
                <a:ea typeface="Cambria Math"/>
              </a:rPr>
              <a:t>b</a:t>
            </a:r>
            <a:r>
              <a:rPr lang="en-US" dirty="0">
                <a:ea typeface="Cambria Math"/>
              </a:rPr>
              <a:t> = (</a:t>
            </a:r>
            <a:r>
              <a:rPr lang="en-US" i="1" dirty="0">
                <a:ea typeface="Cambria Math"/>
              </a:rPr>
              <a:t>a</a:t>
            </a:r>
            <a:r>
              <a:rPr lang="en-US" dirty="0">
                <a:ea typeface="Cambria Math"/>
              </a:rPr>
              <a:t> + </a:t>
            </a:r>
            <a:r>
              <a:rPr lang="en-US" i="1" dirty="0">
                <a:ea typeface="Cambria Math"/>
              </a:rPr>
              <a:t>b</a:t>
            </a:r>
            <a:r>
              <a:rPr lang="en-US" dirty="0">
                <a:ea typeface="Cambria Math"/>
              </a:rPr>
              <a:t>) </a:t>
            </a:r>
            <a:r>
              <a:rPr lang="en-US" b="1" dirty="0">
                <a:ea typeface="Cambria Math"/>
              </a:rPr>
              <a:t>mod</a:t>
            </a:r>
            <a:r>
              <a:rPr lang="en-US" dirty="0">
                <a:ea typeface="Cambria Math"/>
              </a:rPr>
              <a:t> </a:t>
            </a:r>
            <a:r>
              <a:rPr lang="en-US" i="1" dirty="0">
                <a:ea typeface="Cambria Math"/>
              </a:rPr>
              <a:t>m</a:t>
            </a:r>
            <a:r>
              <a:rPr lang="en-US" dirty="0">
                <a:ea typeface="Cambria Math"/>
              </a:rPr>
              <a:t>. This is </a:t>
            </a:r>
            <a:r>
              <a:rPr lang="en-US" i="1" dirty="0">
                <a:ea typeface="Cambria Math"/>
              </a:rPr>
              <a:t>addition modulo m</a:t>
            </a:r>
            <a:r>
              <a:rPr lang="en-US" dirty="0">
                <a:ea typeface="Cambria Math"/>
              </a:rPr>
              <a:t>.</a:t>
            </a:r>
          </a:p>
          <a:p>
            <a:r>
              <a:rPr lang="en-US" dirty="0">
                <a:ea typeface="Cambria Math"/>
              </a:rPr>
              <a:t>The operation 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i="1" baseline="-25000" dirty="0">
                <a:ea typeface="Cambria Math"/>
              </a:rPr>
              <a:t>m</a:t>
            </a:r>
            <a:r>
              <a:rPr lang="en-US" baseline="-25000" dirty="0">
                <a:ea typeface="Cambria Math"/>
              </a:rPr>
              <a:t> </a:t>
            </a:r>
            <a:r>
              <a:rPr lang="en-US" dirty="0">
                <a:ea typeface="Cambria Math"/>
              </a:rPr>
              <a:t> is defined as </a:t>
            </a:r>
            <a:r>
              <a:rPr lang="en-US" i="1" dirty="0">
                <a:ea typeface="Cambria Math"/>
              </a:rPr>
              <a:t>a</a:t>
            </a:r>
            <a:r>
              <a:rPr lang="en-US" dirty="0">
                <a:latin typeface="Cambria Math"/>
                <a:ea typeface="Cambria Math"/>
              </a:rPr>
              <a:t> ∙</a:t>
            </a:r>
            <a:r>
              <a:rPr lang="en-US" i="1" baseline="-25000" dirty="0">
                <a:ea typeface="Cambria Math"/>
              </a:rPr>
              <a:t>m</a:t>
            </a:r>
            <a:r>
              <a:rPr lang="en-US" dirty="0">
                <a:ea typeface="Cambria Math"/>
              </a:rPr>
              <a:t> </a:t>
            </a:r>
            <a:r>
              <a:rPr lang="en-US" i="1" dirty="0">
                <a:ea typeface="Cambria Math"/>
              </a:rPr>
              <a:t>b</a:t>
            </a:r>
            <a:r>
              <a:rPr lang="en-US" dirty="0">
                <a:ea typeface="Cambria Math"/>
              </a:rPr>
              <a:t> = (</a:t>
            </a:r>
            <a:r>
              <a:rPr lang="en-US" i="1" dirty="0">
                <a:ea typeface="Cambria Math"/>
              </a:rPr>
              <a:t>a</a:t>
            </a:r>
            <a:r>
              <a:rPr lang="en-US" dirty="0">
                <a:ea typeface="Cambria Math"/>
              </a:rPr>
              <a:t> 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dirty="0">
                <a:ea typeface="Cambria Math"/>
              </a:rPr>
              <a:t> </a:t>
            </a:r>
            <a:r>
              <a:rPr lang="en-US" i="1" dirty="0">
                <a:ea typeface="Cambria Math"/>
              </a:rPr>
              <a:t>b</a:t>
            </a:r>
            <a:r>
              <a:rPr lang="en-US" dirty="0">
                <a:ea typeface="Cambria Math"/>
              </a:rPr>
              <a:t>) </a:t>
            </a:r>
            <a:r>
              <a:rPr lang="en-US" b="1" dirty="0">
                <a:ea typeface="Cambria Math"/>
              </a:rPr>
              <a:t>mod</a:t>
            </a:r>
            <a:r>
              <a:rPr lang="en-US" dirty="0">
                <a:ea typeface="Cambria Math"/>
              </a:rPr>
              <a:t> </a:t>
            </a:r>
            <a:r>
              <a:rPr lang="en-US" i="1" dirty="0">
                <a:ea typeface="Cambria Math"/>
              </a:rPr>
              <a:t>m</a:t>
            </a:r>
            <a:r>
              <a:rPr lang="en-US" dirty="0">
                <a:ea typeface="Cambria Math"/>
              </a:rPr>
              <a:t>. This is </a:t>
            </a:r>
            <a:r>
              <a:rPr lang="en-US" i="1" dirty="0">
                <a:ea typeface="Cambria Math"/>
              </a:rPr>
              <a:t>multiplication modulo m</a:t>
            </a:r>
            <a:r>
              <a:rPr lang="en-US" dirty="0">
                <a:ea typeface="Cambria Math"/>
              </a:rPr>
              <a:t>.</a:t>
            </a:r>
          </a:p>
          <a:p>
            <a:r>
              <a:rPr lang="en-US" dirty="0">
                <a:ea typeface="Cambria Math"/>
              </a:rPr>
              <a:t>Using these operations is said to be doing </a:t>
            </a:r>
            <a:r>
              <a:rPr lang="en-US" i="1" dirty="0">
                <a:ea typeface="Cambria Math"/>
              </a:rPr>
              <a:t>arithmetic modulo m</a:t>
            </a:r>
            <a:r>
              <a:rPr lang="en-US" dirty="0">
                <a:ea typeface="Cambria Math"/>
              </a:rPr>
              <a:t>.</a:t>
            </a:r>
            <a:endParaRPr lang="en-US" dirty="0"/>
          </a:p>
          <a:p>
            <a:pPr>
              <a:buNone/>
            </a:pPr>
            <a:r>
              <a:rPr lang="en-US" b="1" dirty="0"/>
              <a:t>  Example</a:t>
            </a:r>
            <a:r>
              <a:rPr lang="en-US" dirty="0"/>
              <a:t>: Find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 </a:t>
            </a:r>
            <a:r>
              <a:rPr lang="en-US" dirty="0">
                <a:ea typeface="Cambria Math"/>
              </a:rPr>
              <a:t>+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9</a:t>
            </a:r>
            <a:r>
              <a:rPr lang="en-US" dirty="0"/>
              <a:t>    and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 </a:t>
            </a:r>
            <a:r>
              <a:rPr lang="en-US" dirty="0">
                <a:ea typeface="Cambria Math"/>
              </a:rPr>
              <a:t>∙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9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  </a:t>
            </a:r>
            <a:r>
              <a:rPr lang="en-US" b="1" dirty="0"/>
              <a:t>Solution</a:t>
            </a:r>
            <a:r>
              <a:rPr lang="en-US" dirty="0"/>
              <a:t>: Using the definitions above:</a:t>
            </a:r>
          </a:p>
          <a:p>
            <a:pPr lvl="1"/>
            <a:r>
              <a:rPr lang="en-US" dirty="0">
                <a:latin typeface="Cambria Math" pitchFamily="18" charset="0"/>
                <a:ea typeface="Cambria Math" pitchFamily="18" charset="0"/>
              </a:rPr>
              <a:t>7 </a:t>
            </a:r>
            <a:r>
              <a:rPr lang="en-US" dirty="0">
                <a:ea typeface="Cambria Math"/>
              </a:rPr>
              <a:t>+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9 = (7 + 9) 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mod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11 = 16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mod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11 = 5</a:t>
            </a:r>
          </a:p>
          <a:p>
            <a:pPr lvl="1"/>
            <a:r>
              <a:rPr lang="en-US" dirty="0">
                <a:latin typeface="Cambria Math" pitchFamily="18" charset="0"/>
                <a:ea typeface="Cambria Math" pitchFamily="18" charset="0"/>
              </a:rPr>
              <a:t>7 </a:t>
            </a:r>
            <a:r>
              <a:rPr lang="en-US" dirty="0">
                <a:ea typeface="Cambria Math"/>
              </a:rPr>
              <a:t>∙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9 = (7 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9) 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mod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11 = 63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mod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11 = 8</a:t>
            </a: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Modulo </a:t>
            </a:r>
            <a:r>
              <a:rPr lang="en-US" i="1" dirty="0"/>
              <a:t>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5500" dirty="0">
                <a:ea typeface="Cambria Math"/>
              </a:rPr>
              <a:t>The operations +</a:t>
            </a:r>
            <a:r>
              <a:rPr lang="en-US" sz="5500" i="1" baseline="-25000" dirty="0">
                <a:ea typeface="Cambria Math"/>
              </a:rPr>
              <a:t>m</a:t>
            </a:r>
            <a:r>
              <a:rPr lang="en-US" sz="5500" dirty="0">
                <a:ea typeface="Cambria Math"/>
              </a:rPr>
              <a:t> and  </a:t>
            </a:r>
            <a:r>
              <a:rPr lang="en-US" sz="5500" dirty="0">
                <a:latin typeface="Cambria Math"/>
                <a:ea typeface="Cambria Math"/>
              </a:rPr>
              <a:t>∙</a:t>
            </a:r>
            <a:r>
              <a:rPr lang="en-US" sz="5500" i="1" baseline="-25000" dirty="0">
                <a:ea typeface="Cambria Math"/>
              </a:rPr>
              <a:t>m    </a:t>
            </a:r>
            <a:r>
              <a:rPr lang="en-US" sz="5500" dirty="0">
                <a:ea typeface="Cambria Math"/>
              </a:rPr>
              <a:t>satisfy many of the same properties as ordinary addition and multiplication.</a:t>
            </a:r>
          </a:p>
          <a:p>
            <a:pPr lvl="1"/>
            <a:r>
              <a:rPr lang="en-US" sz="5500" i="1" dirty="0">
                <a:ea typeface="Cambria Math"/>
              </a:rPr>
              <a:t>Closure</a:t>
            </a:r>
            <a:r>
              <a:rPr lang="en-US" sz="5500" dirty="0">
                <a:ea typeface="Cambria Math"/>
              </a:rPr>
              <a:t>: If </a:t>
            </a:r>
            <a:r>
              <a:rPr lang="en-US" sz="5500" i="1" dirty="0">
                <a:ea typeface="Cambria Math"/>
              </a:rPr>
              <a:t>a</a:t>
            </a:r>
            <a:r>
              <a:rPr lang="en-US" sz="5500" dirty="0">
                <a:ea typeface="Cambria Math"/>
              </a:rPr>
              <a:t> and </a:t>
            </a:r>
            <a:r>
              <a:rPr lang="en-US" sz="5500" i="1" dirty="0">
                <a:ea typeface="Cambria Math"/>
              </a:rPr>
              <a:t>b </a:t>
            </a:r>
            <a:r>
              <a:rPr lang="en-US" sz="5500" dirty="0">
                <a:ea typeface="Cambria Math"/>
              </a:rPr>
              <a:t>belong to </a:t>
            </a:r>
            <a:r>
              <a:rPr lang="en-US" sz="5500" b="1" dirty="0" err="1"/>
              <a:t>Z</a:t>
            </a:r>
            <a:r>
              <a:rPr lang="en-US" sz="5500" i="1" baseline="-25000" dirty="0" err="1"/>
              <a:t>m</a:t>
            </a:r>
            <a:r>
              <a:rPr lang="en-US" sz="5500" i="1" baseline="-25000" dirty="0"/>
              <a:t> </a:t>
            </a:r>
            <a:r>
              <a:rPr lang="en-US" sz="5500" dirty="0">
                <a:ea typeface="Cambria Math"/>
              </a:rPr>
              <a:t>, then</a:t>
            </a:r>
            <a:r>
              <a:rPr lang="en-US" sz="5500" i="1" baseline="-25000" dirty="0"/>
              <a:t>  </a:t>
            </a:r>
            <a:r>
              <a:rPr lang="en-US" sz="5500" i="1" dirty="0">
                <a:ea typeface="Cambria Math"/>
              </a:rPr>
              <a:t>a</a:t>
            </a:r>
            <a:r>
              <a:rPr lang="en-US" sz="5500" dirty="0">
                <a:ea typeface="Cambria Math"/>
              </a:rPr>
              <a:t> +</a:t>
            </a:r>
            <a:r>
              <a:rPr lang="en-US" sz="5500" i="1" baseline="-25000" dirty="0">
                <a:ea typeface="Cambria Math"/>
              </a:rPr>
              <a:t>m </a:t>
            </a:r>
            <a:r>
              <a:rPr lang="en-US" sz="5500" i="1" dirty="0">
                <a:ea typeface="Cambria Math"/>
              </a:rPr>
              <a:t>b</a:t>
            </a:r>
            <a:r>
              <a:rPr lang="en-US" sz="5500" dirty="0">
                <a:ea typeface="Cambria Math"/>
              </a:rPr>
              <a:t> and </a:t>
            </a:r>
            <a:r>
              <a:rPr lang="en-US" sz="5500" i="1" dirty="0">
                <a:ea typeface="Cambria Math"/>
              </a:rPr>
              <a:t>a</a:t>
            </a:r>
            <a:r>
              <a:rPr lang="en-US" sz="5500" dirty="0">
                <a:ea typeface="Cambria Math"/>
              </a:rPr>
              <a:t> </a:t>
            </a:r>
            <a:r>
              <a:rPr lang="en-US" sz="5500" dirty="0">
                <a:latin typeface="Cambria Math"/>
                <a:ea typeface="Cambria Math"/>
              </a:rPr>
              <a:t>∙</a:t>
            </a:r>
            <a:r>
              <a:rPr lang="en-US" sz="5500" i="1" baseline="-25000" dirty="0">
                <a:ea typeface="Cambria Math"/>
              </a:rPr>
              <a:t>m </a:t>
            </a:r>
            <a:r>
              <a:rPr lang="en-US" sz="5500" i="1" dirty="0">
                <a:ea typeface="Cambria Math"/>
              </a:rPr>
              <a:t>b</a:t>
            </a:r>
            <a:r>
              <a:rPr lang="en-US" sz="5500" dirty="0">
                <a:ea typeface="Cambria Math"/>
              </a:rPr>
              <a:t> belong to </a:t>
            </a:r>
            <a:r>
              <a:rPr lang="en-US" sz="5500" b="1" dirty="0" err="1"/>
              <a:t>Z</a:t>
            </a:r>
            <a:r>
              <a:rPr lang="en-US" sz="5500" i="1" baseline="-25000" dirty="0" err="1"/>
              <a:t>m</a:t>
            </a:r>
            <a:r>
              <a:rPr lang="en-US" sz="5500" i="1" baseline="-25000" dirty="0"/>
              <a:t> </a:t>
            </a:r>
            <a:r>
              <a:rPr lang="en-US" sz="5500" dirty="0">
                <a:ea typeface="Cambria Math"/>
              </a:rPr>
              <a:t>.</a:t>
            </a:r>
          </a:p>
          <a:p>
            <a:pPr lvl="1"/>
            <a:r>
              <a:rPr lang="en-US" sz="5500" i="1" dirty="0" err="1">
                <a:ea typeface="Cambria Math"/>
              </a:rPr>
              <a:t>Associativity</a:t>
            </a:r>
            <a:r>
              <a:rPr lang="en-US" sz="5500" dirty="0">
                <a:ea typeface="Cambria Math"/>
              </a:rPr>
              <a:t>: If </a:t>
            </a:r>
            <a:r>
              <a:rPr lang="en-US" sz="5500" i="1" dirty="0">
                <a:ea typeface="Cambria Math"/>
              </a:rPr>
              <a:t>a</a:t>
            </a:r>
            <a:r>
              <a:rPr lang="en-US" sz="5500" dirty="0">
                <a:ea typeface="Cambria Math"/>
              </a:rPr>
              <a:t>, </a:t>
            </a:r>
            <a:r>
              <a:rPr lang="en-US" sz="5500" i="1" dirty="0">
                <a:ea typeface="Cambria Math"/>
              </a:rPr>
              <a:t>b, </a:t>
            </a:r>
            <a:r>
              <a:rPr lang="en-US" sz="5500" dirty="0">
                <a:ea typeface="Cambria Math"/>
              </a:rPr>
              <a:t>and</a:t>
            </a:r>
            <a:r>
              <a:rPr lang="en-US" sz="5500" i="1" dirty="0">
                <a:ea typeface="Cambria Math"/>
              </a:rPr>
              <a:t> c</a:t>
            </a:r>
            <a:r>
              <a:rPr lang="en-US" sz="5500" dirty="0">
                <a:ea typeface="Cambria Math"/>
              </a:rPr>
              <a:t> belong to </a:t>
            </a:r>
            <a:r>
              <a:rPr lang="en-US" sz="5500" b="1" dirty="0" err="1"/>
              <a:t>Z</a:t>
            </a:r>
            <a:r>
              <a:rPr lang="en-US" sz="5500" i="1" baseline="-25000" dirty="0" err="1"/>
              <a:t>m</a:t>
            </a:r>
            <a:r>
              <a:rPr lang="en-US" sz="5500" i="1" baseline="-25000" dirty="0"/>
              <a:t> </a:t>
            </a:r>
            <a:r>
              <a:rPr lang="en-US" sz="5500" dirty="0">
                <a:ea typeface="Cambria Math"/>
              </a:rPr>
              <a:t>, then                                                                                       (</a:t>
            </a:r>
            <a:r>
              <a:rPr lang="en-US" sz="5500" i="1" dirty="0">
                <a:ea typeface="Cambria Math"/>
              </a:rPr>
              <a:t>a</a:t>
            </a:r>
            <a:r>
              <a:rPr lang="en-US" sz="5500" dirty="0">
                <a:ea typeface="Cambria Math"/>
              </a:rPr>
              <a:t> +</a:t>
            </a:r>
            <a:r>
              <a:rPr lang="en-US" sz="5500" i="1" baseline="-25000" dirty="0">
                <a:ea typeface="Cambria Math"/>
              </a:rPr>
              <a:t>m </a:t>
            </a:r>
            <a:r>
              <a:rPr lang="en-US" sz="5500" i="1" dirty="0">
                <a:ea typeface="Cambria Math"/>
              </a:rPr>
              <a:t>b)</a:t>
            </a:r>
            <a:r>
              <a:rPr lang="en-US" sz="5500" dirty="0">
                <a:ea typeface="Cambria Math"/>
              </a:rPr>
              <a:t> +</a:t>
            </a:r>
            <a:r>
              <a:rPr lang="en-US" sz="5500" i="1" baseline="-25000" dirty="0">
                <a:ea typeface="Cambria Math"/>
              </a:rPr>
              <a:t>m </a:t>
            </a:r>
            <a:r>
              <a:rPr lang="en-US" sz="5500" i="1" dirty="0">
                <a:ea typeface="Cambria Math"/>
              </a:rPr>
              <a:t>c  = a</a:t>
            </a:r>
            <a:r>
              <a:rPr lang="en-US" sz="5500" dirty="0">
                <a:ea typeface="Cambria Math"/>
              </a:rPr>
              <a:t> +</a:t>
            </a:r>
            <a:r>
              <a:rPr lang="en-US" sz="5500" i="1" baseline="-25000" dirty="0">
                <a:ea typeface="Cambria Math"/>
              </a:rPr>
              <a:t>m </a:t>
            </a:r>
            <a:r>
              <a:rPr lang="en-US" sz="5500" dirty="0">
                <a:ea typeface="Cambria Math"/>
              </a:rPr>
              <a:t>(</a:t>
            </a:r>
            <a:r>
              <a:rPr lang="en-US" sz="5500" i="1" dirty="0">
                <a:ea typeface="Cambria Math"/>
              </a:rPr>
              <a:t>b</a:t>
            </a:r>
            <a:r>
              <a:rPr lang="en-US" sz="5500" dirty="0">
                <a:ea typeface="Cambria Math"/>
              </a:rPr>
              <a:t> +</a:t>
            </a:r>
            <a:r>
              <a:rPr lang="en-US" sz="5500" i="1" baseline="-25000" dirty="0">
                <a:ea typeface="Cambria Math"/>
              </a:rPr>
              <a:t>m </a:t>
            </a:r>
            <a:r>
              <a:rPr lang="en-US" sz="5500" i="1" dirty="0">
                <a:ea typeface="Cambria Math"/>
              </a:rPr>
              <a:t>c</a:t>
            </a:r>
            <a:r>
              <a:rPr lang="en-US" sz="5500" dirty="0">
                <a:ea typeface="Cambria Math"/>
              </a:rPr>
              <a:t>) and (</a:t>
            </a:r>
            <a:r>
              <a:rPr lang="en-US" sz="5500" i="1" dirty="0">
                <a:ea typeface="Cambria Math"/>
              </a:rPr>
              <a:t>a</a:t>
            </a:r>
            <a:r>
              <a:rPr lang="en-US" sz="5500" dirty="0">
                <a:ea typeface="Cambria Math"/>
              </a:rPr>
              <a:t> </a:t>
            </a:r>
            <a:r>
              <a:rPr lang="en-US" sz="5500" dirty="0">
                <a:latin typeface="Cambria Math"/>
                <a:ea typeface="Cambria Math"/>
              </a:rPr>
              <a:t>∙</a:t>
            </a:r>
            <a:r>
              <a:rPr lang="en-US" sz="5500" i="1" baseline="-25000" dirty="0">
                <a:ea typeface="Cambria Math"/>
              </a:rPr>
              <a:t>m </a:t>
            </a:r>
            <a:r>
              <a:rPr lang="en-US" sz="5500" i="1" dirty="0">
                <a:ea typeface="Cambria Math"/>
              </a:rPr>
              <a:t>b)</a:t>
            </a:r>
            <a:r>
              <a:rPr lang="en-US" sz="5500" dirty="0">
                <a:ea typeface="Cambria Math"/>
              </a:rPr>
              <a:t> </a:t>
            </a:r>
            <a:r>
              <a:rPr lang="en-US" sz="5500" dirty="0">
                <a:latin typeface="Cambria Math"/>
                <a:ea typeface="Cambria Math"/>
              </a:rPr>
              <a:t>∙</a:t>
            </a:r>
            <a:r>
              <a:rPr lang="en-US" sz="5500" i="1" baseline="-25000" dirty="0">
                <a:ea typeface="Cambria Math"/>
              </a:rPr>
              <a:t>m  </a:t>
            </a:r>
            <a:r>
              <a:rPr lang="en-US" sz="5500" i="1" dirty="0">
                <a:ea typeface="Cambria Math"/>
              </a:rPr>
              <a:t>c  = a</a:t>
            </a:r>
            <a:r>
              <a:rPr lang="en-US" sz="5500" dirty="0">
                <a:ea typeface="Cambria Math"/>
              </a:rPr>
              <a:t> </a:t>
            </a:r>
            <a:r>
              <a:rPr lang="en-US" sz="5500" dirty="0">
                <a:latin typeface="Cambria Math"/>
                <a:ea typeface="Cambria Math"/>
              </a:rPr>
              <a:t>∙</a:t>
            </a:r>
            <a:r>
              <a:rPr lang="en-US" sz="5500" i="1" baseline="-25000" dirty="0">
                <a:ea typeface="Cambria Math"/>
              </a:rPr>
              <a:t>m </a:t>
            </a:r>
            <a:r>
              <a:rPr lang="en-US" sz="5500" dirty="0">
                <a:ea typeface="Cambria Math"/>
              </a:rPr>
              <a:t>(</a:t>
            </a:r>
            <a:r>
              <a:rPr lang="en-US" sz="5500" i="1" dirty="0">
                <a:ea typeface="Cambria Math"/>
              </a:rPr>
              <a:t>b</a:t>
            </a:r>
            <a:r>
              <a:rPr lang="en-US" sz="5500" dirty="0">
                <a:ea typeface="Cambria Math"/>
              </a:rPr>
              <a:t> </a:t>
            </a:r>
            <a:r>
              <a:rPr lang="en-US" sz="5500" dirty="0">
                <a:latin typeface="Cambria Math"/>
                <a:ea typeface="Cambria Math"/>
              </a:rPr>
              <a:t>∙</a:t>
            </a:r>
            <a:r>
              <a:rPr lang="en-US" sz="5500" i="1" baseline="-25000" dirty="0">
                <a:ea typeface="Cambria Math"/>
              </a:rPr>
              <a:t>m </a:t>
            </a:r>
            <a:r>
              <a:rPr lang="en-US" sz="5500" i="1" dirty="0">
                <a:ea typeface="Cambria Math"/>
              </a:rPr>
              <a:t>c</a:t>
            </a:r>
            <a:r>
              <a:rPr lang="en-US" sz="5500" dirty="0">
                <a:ea typeface="Cambria Math"/>
              </a:rPr>
              <a:t>).</a:t>
            </a:r>
          </a:p>
          <a:p>
            <a:pPr lvl="1"/>
            <a:r>
              <a:rPr lang="en-US" sz="5500" i="1" dirty="0" err="1">
                <a:ea typeface="Cambria Math"/>
              </a:rPr>
              <a:t>Commutativity</a:t>
            </a:r>
            <a:r>
              <a:rPr lang="en-US" sz="5500" dirty="0">
                <a:ea typeface="Cambria Math"/>
              </a:rPr>
              <a:t>: If </a:t>
            </a:r>
            <a:r>
              <a:rPr lang="en-US" sz="5500" i="1" dirty="0">
                <a:ea typeface="Cambria Math"/>
              </a:rPr>
              <a:t>a</a:t>
            </a:r>
            <a:r>
              <a:rPr lang="en-US" sz="5500" dirty="0">
                <a:ea typeface="Cambria Math"/>
              </a:rPr>
              <a:t> and</a:t>
            </a:r>
            <a:r>
              <a:rPr lang="en-US" sz="5500" i="1" dirty="0">
                <a:ea typeface="Cambria Math"/>
              </a:rPr>
              <a:t> b</a:t>
            </a:r>
            <a:r>
              <a:rPr lang="en-US" sz="5500" dirty="0">
                <a:ea typeface="Cambria Math"/>
              </a:rPr>
              <a:t> belong to </a:t>
            </a:r>
            <a:r>
              <a:rPr lang="en-US" sz="5500" b="1" dirty="0" err="1"/>
              <a:t>Z</a:t>
            </a:r>
            <a:r>
              <a:rPr lang="en-US" sz="5500" i="1" baseline="-25000" dirty="0" err="1"/>
              <a:t>m</a:t>
            </a:r>
            <a:r>
              <a:rPr lang="en-US" sz="5500" i="1" baseline="-25000" dirty="0"/>
              <a:t> </a:t>
            </a:r>
            <a:r>
              <a:rPr lang="en-US" sz="5500" dirty="0">
                <a:ea typeface="Cambria Math"/>
              </a:rPr>
              <a:t>, then                                                                                          </a:t>
            </a:r>
            <a:r>
              <a:rPr lang="en-US" sz="5500" i="1" dirty="0">
                <a:ea typeface="Cambria Math"/>
              </a:rPr>
              <a:t>a</a:t>
            </a:r>
            <a:r>
              <a:rPr lang="en-US" sz="5500" dirty="0">
                <a:ea typeface="Cambria Math"/>
              </a:rPr>
              <a:t> +</a:t>
            </a:r>
            <a:r>
              <a:rPr lang="en-US" sz="5500" i="1" baseline="-25000" dirty="0">
                <a:ea typeface="Cambria Math"/>
              </a:rPr>
              <a:t>m </a:t>
            </a:r>
            <a:r>
              <a:rPr lang="en-US" sz="5500" i="1" dirty="0">
                <a:ea typeface="Cambria Math"/>
              </a:rPr>
              <a:t>b  = b</a:t>
            </a:r>
            <a:r>
              <a:rPr lang="en-US" sz="5500" dirty="0">
                <a:ea typeface="Cambria Math"/>
              </a:rPr>
              <a:t> +</a:t>
            </a:r>
            <a:r>
              <a:rPr lang="en-US" sz="5500" i="1" baseline="-25000" dirty="0">
                <a:ea typeface="Cambria Math"/>
              </a:rPr>
              <a:t>m </a:t>
            </a:r>
            <a:r>
              <a:rPr lang="en-US" sz="5500" i="1" dirty="0">
                <a:ea typeface="Cambria Math"/>
              </a:rPr>
              <a:t>a</a:t>
            </a:r>
            <a:r>
              <a:rPr lang="en-US" sz="5500" dirty="0">
                <a:ea typeface="Cambria Math"/>
              </a:rPr>
              <a:t>  and </a:t>
            </a:r>
            <a:r>
              <a:rPr lang="en-US" sz="5500" i="1" dirty="0">
                <a:ea typeface="Cambria Math"/>
              </a:rPr>
              <a:t>a</a:t>
            </a:r>
            <a:r>
              <a:rPr lang="en-US" sz="5500" dirty="0">
                <a:ea typeface="Cambria Math"/>
              </a:rPr>
              <a:t> </a:t>
            </a:r>
            <a:r>
              <a:rPr lang="en-US" sz="5500" dirty="0">
                <a:latin typeface="Cambria Math"/>
                <a:ea typeface="Cambria Math"/>
              </a:rPr>
              <a:t>∙</a:t>
            </a:r>
            <a:r>
              <a:rPr lang="en-US" sz="5500" i="1" baseline="-25000" dirty="0">
                <a:ea typeface="Cambria Math"/>
              </a:rPr>
              <a:t>m </a:t>
            </a:r>
            <a:r>
              <a:rPr lang="en-US" sz="5500" i="1" dirty="0">
                <a:ea typeface="Cambria Math"/>
              </a:rPr>
              <a:t>b  = b</a:t>
            </a:r>
            <a:r>
              <a:rPr lang="en-US" sz="5500" dirty="0">
                <a:ea typeface="Cambria Math"/>
              </a:rPr>
              <a:t> </a:t>
            </a:r>
            <a:r>
              <a:rPr lang="en-US" sz="5500" dirty="0">
                <a:latin typeface="Cambria Math"/>
                <a:ea typeface="Cambria Math"/>
              </a:rPr>
              <a:t>∙</a:t>
            </a:r>
            <a:r>
              <a:rPr lang="en-US" sz="5500" i="1" baseline="-25000" dirty="0">
                <a:ea typeface="Cambria Math"/>
              </a:rPr>
              <a:t>m </a:t>
            </a:r>
            <a:r>
              <a:rPr lang="en-US" sz="5500" i="1" dirty="0">
                <a:ea typeface="Cambria Math"/>
              </a:rPr>
              <a:t>a</a:t>
            </a:r>
            <a:r>
              <a:rPr lang="en-US" sz="5500" dirty="0">
                <a:ea typeface="Cambria Math"/>
              </a:rPr>
              <a:t>.</a:t>
            </a:r>
          </a:p>
          <a:p>
            <a:pPr lvl="1"/>
            <a:r>
              <a:rPr lang="en-US" sz="5500" i="1" dirty="0">
                <a:ea typeface="Cambria Math"/>
              </a:rPr>
              <a:t>Identity elements</a:t>
            </a:r>
            <a:r>
              <a:rPr lang="en-US" sz="5500" dirty="0">
                <a:ea typeface="Cambria Math"/>
              </a:rPr>
              <a:t>: The elements </a:t>
            </a:r>
            <a:r>
              <a:rPr lang="en-US" sz="55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5500" dirty="0">
                <a:ea typeface="Cambria Math"/>
              </a:rPr>
              <a:t> and </a:t>
            </a:r>
            <a:r>
              <a:rPr lang="en-US" sz="55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5500" dirty="0">
                <a:ea typeface="Cambria Math"/>
              </a:rPr>
              <a:t> are identity elements for addition and multiplication modulo </a:t>
            </a:r>
            <a:r>
              <a:rPr lang="en-US" sz="5500" i="1" dirty="0">
                <a:ea typeface="Cambria Math"/>
              </a:rPr>
              <a:t>m</a:t>
            </a:r>
            <a:r>
              <a:rPr lang="en-US" sz="5500" dirty="0">
                <a:ea typeface="Cambria Math"/>
              </a:rPr>
              <a:t>, respectively.</a:t>
            </a:r>
          </a:p>
          <a:p>
            <a:pPr lvl="2"/>
            <a:r>
              <a:rPr lang="en-US" sz="5500" dirty="0">
                <a:ea typeface="Cambria Math"/>
              </a:rPr>
              <a:t>If </a:t>
            </a:r>
            <a:r>
              <a:rPr lang="en-US" sz="5500" i="1" dirty="0">
                <a:ea typeface="Cambria Math"/>
              </a:rPr>
              <a:t>a</a:t>
            </a:r>
            <a:r>
              <a:rPr lang="en-US" sz="5500" dirty="0">
                <a:ea typeface="Cambria Math"/>
              </a:rPr>
              <a:t> belongs to  </a:t>
            </a:r>
            <a:r>
              <a:rPr lang="en-US" sz="5500" b="1" dirty="0" err="1"/>
              <a:t>Z</a:t>
            </a:r>
            <a:r>
              <a:rPr lang="en-US" sz="5500" i="1" baseline="-25000" dirty="0" err="1"/>
              <a:t>m</a:t>
            </a:r>
            <a:r>
              <a:rPr lang="en-US" sz="5500" i="1" baseline="-25000" dirty="0"/>
              <a:t> </a:t>
            </a:r>
            <a:r>
              <a:rPr lang="en-US" sz="5500" dirty="0">
                <a:ea typeface="Cambria Math"/>
              </a:rPr>
              <a:t>, then </a:t>
            </a:r>
            <a:r>
              <a:rPr lang="en-US" sz="5500" i="1" dirty="0">
                <a:ea typeface="Cambria Math"/>
              </a:rPr>
              <a:t>a</a:t>
            </a:r>
            <a:r>
              <a:rPr lang="en-US" sz="5500" dirty="0">
                <a:ea typeface="Cambria Math"/>
              </a:rPr>
              <a:t> +</a:t>
            </a:r>
            <a:r>
              <a:rPr lang="en-US" sz="5500" i="1" baseline="-25000" dirty="0">
                <a:ea typeface="Cambria Math"/>
              </a:rPr>
              <a:t>m </a:t>
            </a:r>
            <a:r>
              <a:rPr lang="en-US" sz="55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5500" i="1" dirty="0">
                <a:ea typeface="Cambria Math"/>
              </a:rPr>
              <a:t>  = </a:t>
            </a:r>
            <a:r>
              <a:rPr lang="en-US" sz="5500" i="1" baseline="-25000" dirty="0">
                <a:ea typeface="Cambria Math"/>
              </a:rPr>
              <a:t> </a:t>
            </a:r>
            <a:r>
              <a:rPr lang="en-US" sz="5500" i="1" dirty="0">
                <a:ea typeface="Cambria Math"/>
              </a:rPr>
              <a:t>a</a:t>
            </a:r>
            <a:r>
              <a:rPr lang="en-US" sz="5500" dirty="0">
                <a:ea typeface="Cambria Math"/>
              </a:rPr>
              <a:t>  and </a:t>
            </a:r>
            <a:r>
              <a:rPr lang="en-US" sz="5500" i="1" dirty="0">
                <a:ea typeface="Cambria Math"/>
              </a:rPr>
              <a:t>a</a:t>
            </a:r>
            <a:r>
              <a:rPr lang="en-US" sz="5500" dirty="0">
                <a:ea typeface="Cambria Math"/>
              </a:rPr>
              <a:t> </a:t>
            </a:r>
            <a:r>
              <a:rPr lang="en-US" sz="5500" dirty="0">
                <a:latin typeface="Cambria Math"/>
                <a:ea typeface="Cambria Math"/>
              </a:rPr>
              <a:t>∙</a:t>
            </a:r>
            <a:r>
              <a:rPr lang="en-US" sz="5500" i="1" baseline="-25000" dirty="0">
                <a:ea typeface="Cambria Math"/>
              </a:rPr>
              <a:t>m </a:t>
            </a:r>
            <a:r>
              <a:rPr lang="en-US" sz="55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5500" dirty="0">
                <a:ea typeface="Cambria Math"/>
              </a:rPr>
              <a:t> </a:t>
            </a:r>
            <a:r>
              <a:rPr lang="en-US" sz="5500" i="1" dirty="0">
                <a:ea typeface="Cambria Math"/>
              </a:rPr>
              <a:t> = a</a:t>
            </a:r>
            <a:r>
              <a:rPr lang="en-US" sz="5500" dirty="0">
                <a:ea typeface="Cambria Math"/>
              </a:rPr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>
              <a:buNone/>
            </a:pPr>
            <a:r>
              <a:rPr lang="en-US" b="1" dirty="0"/>
              <a:t> 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77000" y="60198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continued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→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Modulo </a:t>
            </a:r>
            <a:r>
              <a:rPr lang="en-US" i="1" dirty="0"/>
              <a:t>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000" i="1" dirty="0">
                <a:ea typeface="Cambria Math"/>
              </a:rPr>
              <a:t>Additive inverses</a:t>
            </a:r>
            <a:r>
              <a:rPr lang="en-US" sz="2000" dirty="0">
                <a:ea typeface="Cambria Math"/>
              </a:rPr>
              <a:t>: If </a:t>
            </a:r>
            <a:r>
              <a:rPr lang="en-US" sz="2000" i="1" dirty="0">
                <a:ea typeface="Cambria Math"/>
              </a:rPr>
              <a:t>a</a:t>
            </a:r>
            <a:r>
              <a:rPr lang="en-US" sz="2000" i="1" dirty="0">
                <a:latin typeface="Cambria Math"/>
                <a:ea typeface="Cambria Math"/>
              </a:rPr>
              <a:t>≠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0 </a:t>
            </a:r>
            <a:r>
              <a:rPr lang="en-US" sz="2000" dirty="0">
                <a:ea typeface="Cambria Math"/>
              </a:rPr>
              <a:t>belongs to  </a:t>
            </a:r>
            <a:r>
              <a:rPr lang="en-US" sz="2000" b="1" dirty="0" err="1"/>
              <a:t>Z</a:t>
            </a:r>
            <a:r>
              <a:rPr lang="en-US" sz="2000" i="1" baseline="-25000" dirty="0" err="1"/>
              <a:t>m</a:t>
            </a:r>
            <a:r>
              <a:rPr lang="en-US" sz="2000" i="1" baseline="-25000" dirty="0"/>
              <a:t> </a:t>
            </a:r>
            <a:r>
              <a:rPr lang="en-US" sz="2000" dirty="0">
                <a:ea typeface="Cambria Math"/>
              </a:rPr>
              <a:t>, then </a:t>
            </a:r>
            <a:r>
              <a:rPr lang="en-US" sz="2000" i="1" dirty="0">
                <a:ea typeface="Cambria Math"/>
              </a:rPr>
              <a:t>m</a:t>
            </a:r>
            <a:r>
              <a:rPr lang="en-US" sz="2000" i="1" dirty="0">
                <a:latin typeface="Cambria Math"/>
                <a:ea typeface="Cambria Math"/>
              </a:rPr>
              <a:t>− </a:t>
            </a:r>
            <a:r>
              <a:rPr lang="en-US" sz="2000" i="1" dirty="0">
                <a:ea typeface="Cambria Math"/>
              </a:rPr>
              <a:t>a</a:t>
            </a:r>
            <a:r>
              <a:rPr lang="en-US" sz="2000" dirty="0">
                <a:ea typeface="Cambria Math"/>
              </a:rPr>
              <a:t>  is the additive inverse of a modulo m and </a:t>
            </a:r>
            <a:r>
              <a:rPr lang="en-US" sz="2000" dirty="0">
                <a:latin typeface="Cambria"/>
                <a:ea typeface="Cambria Math"/>
                <a:cs typeface="Cambria"/>
              </a:rPr>
              <a:t>0</a:t>
            </a:r>
            <a:r>
              <a:rPr lang="en-US" sz="2000" dirty="0">
                <a:ea typeface="Cambria Math"/>
              </a:rPr>
              <a:t> is its own additive inverse.  </a:t>
            </a:r>
          </a:p>
          <a:p>
            <a:pPr lvl="2"/>
            <a:r>
              <a:rPr lang="en-US" sz="2000" i="1" dirty="0">
                <a:ea typeface="Cambria Math"/>
              </a:rPr>
              <a:t>a</a:t>
            </a:r>
            <a:r>
              <a:rPr lang="en-US" sz="2000" dirty="0">
                <a:ea typeface="Cambria Math"/>
              </a:rPr>
              <a:t> +</a:t>
            </a:r>
            <a:r>
              <a:rPr lang="en-US" sz="2000" i="1" baseline="-25000" dirty="0">
                <a:ea typeface="Cambria Math"/>
              </a:rPr>
              <a:t>m </a:t>
            </a:r>
            <a:r>
              <a:rPr lang="en-US" sz="2000" dirty="0">
                <a:ea typeface="Cambria Math"/>
              </a:rPr>
              <a:t>(</a:t>
            </a:r>
            <a:r>
              <a:rPr lang="en-US" sz="2000" i="1" dirty="0">
                <a:ea typeface="Cambria Math"/>
              </a:rPr>
              <a:t>m</a:t>
            </a:r>
            <a:r>
              <a:rPr lang="en-US" sz="2000" i="1" dirty="0">
                <a:latin typeface="Cambria Math"/>
                <a:ea typeface="Cambria Math"/>
              </a:rPr>
              <a:t>− </a:t>
            </a:r>
            <a:r>
              <a:rPr lang="en-US" sz="2000" i="1" dirty="0">
                <a:ea typeface="Cambria Math"/>
              </a:rPr>
              <a:t>a )</a:t>
            </a:r>
            <a:r>
              <a:rPr lang="en-US" sz="2000" dirty="0">
                <a:ea typeface="Cambria Math"/>
              </a:rPr>
              <a:t> </a:t>
            </a:r>
            <a:r>
              <a:rPr lang="en-US" sz="2000" i="1" dirty="0">
                <a:ea typeface="Cambria Math"/>
              </a:rPr>
              <a:t> =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000" dirty="0">
                <a:ea typeface="Cambria Math"/>
              </a:rPr>
              <a:t> and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000" dirty="0">
                <a:ea typeface="Cambria Math"/>
              </a:rPr>
              <a:t> +</a:t>
            </a:r>
            <a:r>
              <a:rPr lang="en-US" sz="2000" i="1" baseline="-25000" dirty="0">
                <a:ea typeface="Cambria Math"/>
              </a:rPr>
              <a:t>m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000" i="1" dirty="0">
                <a:ea typeface="Cambria Math"/>
              </a:rPr>
              <a:t>  =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0</a:t>
            </a:r>
          </a:p>
          <a:p>
            <a:pPr lvl="1"/>
            <a:r>
              <a:rPr lang="en-US" sz="2000" i="1" dirty="0" err="1">
                <a:ea typeface="Cambria Math" pitchFamily="18" charset="0"/>
              </a:rPr>
              <a:t>Distributivity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:</a:t>
            </a:r>
            <a:r>
              <a:rPr lang="en-US" sz="2000" dirty="0">
                <a:ea typeface="Cambria Math"/>
              </a:rPr>
              <a:t> If </a:t>
            </a:r>
            <a:r>
              <a:rPr lang="en-US" sz="2000" i="1" dirty="0">
                <a:ea typeface="Cambria Math"/>
              </a:rPr>
              <a:t>a</a:t>
            </a:r>
            <a:r>
              <a:rPr lang="en-US" sz="2000" dirty="0">
                <a:ea typeface="Cambria Math"/>
              </a:rPr>
              <a:t>, </a:t>
            </a:r>
            <a:r>
              <a:rPr lang="en-US" sz="2000" i="1" dirty="0">
                <a:ea typeface="Cambria Math"/>
              </a:rPr>
              <a:t>b, </a:t>
            </a:r>
            <a:r>
              <a:rPr lang="en-US" sz="2000" dirty="0">
                <a:ea typeface="Cambria Math"/>
              </a:rPr>
              <a:t>and</a:t>
            </a:r>
            <a:r>
              <a:rPr lang="en-US" sz="2000" i="1" dirty="0">
                <a:ea typeface="Cambria Math"/>
              </a:rPr>
              <a:t> c</a:t>
            </a:r>
            <a:r>
              <a:rPr lang="en-US" sz="2000" dirty="0">
                <a:ea typeface="Cambria Math"/>
              </a:rPr>
              <a:t> belong to </a:t>
            </a:r>
            <a:r>
              <a:rPr lang="en-US" sz="2000" b="1" dirty="0" err="1"/>
              <a:t>Z</a:t>
            </a:r>
            <a:r>
              <a:rPr lang="en-US" sz="2000" i="1" baseline="-25000" dirty="0" err="1"/>
              <a:t>m</a:t>
            </a:r>
            <a:r>
              <a:rPr lang="en-US" sz="2000" i="1" baseline="-25000" dirty="0"/>
              <a:t> </a:t>
            </a:r>
            <a:r>
              <a:rPr lang="en-US" sz="2000" dirty="0">
                <a:ea typeface="Cambria Math"/>
              </a:rPr>
              <a:t>, then </a:t>
            </a:r>
          </a:p>
          <a:p>
            <a:pPr lvl="2"/>
            <a:r>
              <a:rPr lang="en-US" sz="2000" i="1" dirty="0">
                <a:ea typeface="Cambria Math"/>
              </a:rPr>
              <a:t> a</a:t>
            </a:r>
            <a:r>
              <a:rPr lang="en-US" sz="2000" dirty="0">
                <a:ea typeface="Cambria Math"/>
              </a:rPr>
              <a:t> </a:t>
            </a:r>
            <a:r>
              <a:rPr lang="en-US" sz="2000" dirty="0">
                <a:latin typeface="Cambria Math"/>
                <a:ea typeface="Cambria Math"/>
              </a:rPr>
              <a:t>∙</a:t>
            </a:r>
            <a:r>
              <a:rPr lang="en-US" sz="2000" i="1" baseline="-25000" dirty="0">
                <a:ea typeface="Cambria Math"/>
              </a:rPr>
              <a:t>m </a:t>
            </a:r>
            <a:r>
              <a:rPr lang="en-US" sz="2000" dirty="0">
                <a:ea typeface="Cambria Math"/>
              </a:rPr>
              <a:t>(</a:t>
            </a:r>
            <a:r>
              <a:rPr lang="en-US" sz="2000" i="1" dirty="0">
                <a:ea typeface="Cambria Math"/>
              </a:rPr>
              <a:t>b</a:t>
            </a:r>
            <a:r>
              <a:rPr lang="en-US" sz="2000" dirty="0">
                <a:ea typeface="Cambria Math"/>
              </a:rPr>
              <a:t> +</a:t>
            </a:r>
            <a:r>
              <a:rPr lang="en-US" sz="2000" i="1" baseline="-25000" dirty="0">
                <a:ea typeface="Cambria Math"/>
              </a:rPr>
              <a:t>m </a:t>
            </a:r>
            <a:r>
              <a:rPr lang="en-US" sz="2000" i="1" dirty="0">
                <a:ea typeface="Cambria Math"/>
              </a:rPr>
              <a:t>c</a:t>
            </a:r>
            <a:r>
              <a:rPr lang="en-US" sz="2000" dirty="0">
                <a:ea typeface="Cambria Math"/>
              </a:rPr>
              <a:t>) </a:t>
            </a:r>
            <a:r>
              <a:rPr lang="en-US" sz="2000" i="1" dirty="0">
                <a:ea typeface="Cambria Math"/>
              </a:rPr>
              <a:t>= </a:t>
            </a:r>
            <a:r>
              <a:rPr lang="en-US" sz="2000" dirty="0">
                <a:ea typeface="Cambria Math"/>
              </a:rPr>
              <a:t> (</a:t>
            </a:r>
            <a:r>
              <a:rPr lang="en-US" sz="2000" i="1" dirty="0">
                <a:ea typeface="Cambria Math"/>
              </a:rPr>
              <a:t>a</a:t>
            </a:r>
            <a:r>
              <a:rPr lang="en-US" sz="2000" dirty="0">
                <a:ea typeface="Cambria Math"/>
              </a:rPr>
              <a:t> </a:t>
            </a:r>
            <a:r>
              <a:rPr lang="en-US" sz="2000" dirty="0">
                <a:latin typeface="Cambria Math"/>
                <a:ea typeface="Cambria Math"/>
              </a:rPr>
              <a:t>∙</a:t>
            </a:r>
            <a:r>
              <a:rPr lang="en-US" sz="2000" i="1" baseline="-25000" dirty="0">
                <a:ea typeface="Cambria Math"/>
              </a:rPr>
              <a:t>m </a:t>
            </a:r>
            <a:r>
              <a:rPr lang="en-US" sz="2000" i="1" dirty="0">
                <a:ea typeface="Cambria Math"/>
              </a:rPr>
              <a:t>b)</a:t>
            </a:r>
            <a:r>
              <a:rPr lang="en-US" sz="2000" dirty="0">
                <a:ea typeface="Cambria Math"/>
              </a:rPr>
              <a:t> +</a:t>
            </a:r>
            <a:r>
              <a:rPr lang="en-US" sz="2000" i="1" baseline="-25000" dirty="0">
                <a:ea typeface="Cambria Math"/>
              </a:rPr>
              <a:t>m</a:t>
            </a:r>
            <a:r>
              <a:rPr lang="en-US" sz="2000" dirty="0">
                <a:ea typeface="Cambria Math"/>
              </a:rPr>
              <a:t> (</a:t>
            </a:r>
            <a:r>
              <a:rPr lang="en-US" sz="2000" i="1" dirty="0">
                <a:ea typeface="Cambria Math"/>
              </a:rPr>
              <a:t>a</a:t>
            </a:r>
            <a:r>
              <a:rPr lang="en-US" sz="2000" dirty="0">
                <a:latin typeface="Cambria Math"/>
                <a:ea typeface="Cambria Math"/>
              </a:rPr>
              <a:t> ∙</a:t>
            </a:r>
            <a:r>
              <a:rPr lang="en-US" sz="2000" i="1" baseline="-25000" dirty="0">
                <a:ea typeface="Cambria Math"/>
              </a:rPr>
              <a:t>m </a:t>
            </a:r>
            <a:r>
              <a:rPr lang="en-US" sz="2000" i="1" dirty="0">
                <a:ea typeface="Cambria Math"/>
              </a:rPr>
              <a:t>c</a:t>
            </a:r>
            <a:r>
              <a:rPr lang="en-US" sz="2000" dirty="0">
                <a:ea typeface="Cambria Math"/>
              </a:rPr>
              <a:t>) </a:t>
            </a:r>
            <a:r>
              <a:rPr lang="en-US" sz="2000" i="1" dirty="0">
                <a:ea typeface="Cambria Math"/>
              </a:rPr>
              <a:t>  </a:t>
            </a:r>
            <a:r>
              <a:rPr lang="en-US" sz="2000" dirty="0">
                <a:ea typeface="Cambria Math"/>
              </a:rPr>
              <a:t>and                                               (</a:t>
            </a:r>
            <a:r>
              <a:rPr lang="en-US" sz="2000" i="1" dirty="0">
                <a:ea typeface="Cambria Math"/>
              </a:rPr>
              <a:t>a</a:t>
            </a:r>
            <a:r>
              <a:rPr lang="en-US" sz="2000" dirty="0">
                <a:ea typeface="Cambria Math"/>
              </a:rPr>
              <a:t> </a:t>
            </a:r>
            <a:r>
              <a:rPr lang="en-US" sz="2000" dirty="0">
                <a:latin typeface="Cambria Math"/>
                <a:ea typeface="Cambria Math"/>
              </a:rPr>
              <a:t>+</a:t>
            </a:r>
            <a:r>
              <a:rPr lang="en-US" sz="2000" i="1" baseline="-25000" dirty="0">
                <a:ea typeface="Cambria Math"/>
              </a:rPr>
              <a:t>m </a:t>
            </a:r>
            <a:r>
              <a:rPr lang="en-US" sz="2000" i="1" dirty="0">
                <a:ea typeface="Cambria Math"/>
              </a:rPr>
              <a:t>b)</a:t>
            </a:r>
            <a:r>
              <a:rPr lang="en-US" sz="2000" dirty="0">
                <a:ea typeface="Cambria Math"/>
              </a:rPr>
              <a:t> </a:t>
            </a:r>
            <a:r>
              <a:rPr lang="en-US" sz="2000" dirty="0">
                <a:latin typeface="Cambria Math"/>
                <a:ea typeface="Cambria Math"/>
              </a:rPr>
              <a:t>∙</a:t>
            </a:r>
            <a:r>
              <a:rPr lang="en-US" sz="2000" i="1" baseline="-25000" dirty="0">
                <a:ea typeface="Cambria Math"/>
              </a:rPr>
              <a:t>m  </a:t>
            </a:r>
            <a:r>
              <a:rPr lang="en-US" sz="2000" i="1" dirty="0">
                <a:ea typeface="Cambria Math"/>
              </a:rPr>
              <a:t>c  = </a:t>
            </a:r>
            <a:r>
              <a:rPr lang="en-US" sz="2000" dirty="0">
                <a:ea typeface="Cambria Math"/>
              </a:rPr>
              <a:t>(</a:t>
            </a:r>
            <a:r>
              <a:rPr lang="en-US" sz="2000" i="1" dirty="0">
                <a:ea typeface="Cambria Math"/>
              </a:rPr>
              <a:t>a</a:t>
            </a:r>
            <a:r>
              <a:rPr lang="en-US" sz="2000" dirty="0">
                <a:latin typeface="Cambria Math"/>
                <a:ea typeface="Cambria Math"/>
              </a:rPr>
              <a:t> ∙</a:t>
            </a:r>
            <a:r>
              <a:rPr lang="en-US" sz="2000" i="1" baseline="-25000" dirty="0">
                <a:ea typeface="Cambria Math"/>
              </a:rPr>
              <a:t>m </a:t>
            </a:r>
            <a:r>
              <a:rPr lang="en-US" sz="2000" i="1" dirty="0">
                <a:ea typeface="Cambria Math"/>
              </a:rPr>
              <a:t>c</a:t>
            </a:r>
            <a:r>
              <a:rPr lang="en-US" sz="2000" dirty="0">
                <a:ea typeface="Cambria Math"/>
              </a:rPr>
              <a:t>) </a:t>
            </a:r>
            <a:r>
              <a:rPr lang="en-US" sz="2000" dirty="0">
                <a:latin typeface="Cambria Math"/>
                <a:ea typeface="Cambria Math"/>
              </a:rPr>
              <a:t>+</a:t>
            </a:r>
            <a:r>
              <a:rPr lang="en-US" sz="2000" i="1" baseline="-25000" dirty="0">
                <a:ea typeface="Cambria Math"/>
              </a:rPr>
              <a:t>m </a:t>
            </a:r>
            <a:r>
              <a:rPr lang="en-US" sz="2000" dirty="0">
                <a:ea typeface="Cambria Math"/>
              </a:rPr>
              <a:t>(</a:t>
            </a:r>
            <a:r>
              <a:rPr lang="en-US" sz="2000" i="1" dirty="0">
                <a:ea typeface="Cambria Math"/>
              </a:rPr>
              <a:t>b</a:t>
            </a:r>
            <a:r>
              <a:rPr lang="en-US" sz="2000" dirty="0">
                <a:ea typeface="Cambria Math"/>
              </a:rPr>
              <a:t> </a:t>
            </a:r>
            <a:r>
              <a:rPr lang="en-US" sz="2000" dirty="0">
                <a:latin typeface="Cambria Math"/>
                <a:ea typeface="Cambria Math"/>
              </a:rPr>
              <a:t>∙</a:t>
            </a:r>
            <a:r>
              <a:rPr lang="en-US" sz="2000" i="1" baseline="-25000" dirty="0">
                <a:ea typeface="Cambria Math"/>
              </a:rPr>
              <a:t>m </a:t>
            </a:r>
            <a:r>
              <a:rPr lang="en-US" sz="2000" i="1" dirty="0">
                <a:ea typeface="Cambria Math"/>
              </a:rPr>
              <a:t>c</a:t>
            </a:r>
            <a:r>
              <a:rPr lang="en-US" sz="2000" dirty="0">
                <a:ea typeface="Cambria Math"/>
              </a:rPr>
              <a:t>).</a:t>
            </a:r>
            <a:endParaRPr lang="en-US" sz="2000" dirty="0">
              <a:latin typeface="Cambria Math" pitchFamily="18" charset="0"/>
              <a:ea typeface="Cambria Math" pitchFamily="18" charset="0"/>
            </a:endParaRPr>
          </a:p>
          <a:p>
            <a:r>
              <a:rPr lang="en-US" sz="2000" dirty="0">
                <a:latin typeface="Cambria Math" pitchFamily="18" charset="0"/>
                <a:ea typeface="Cambria Math" pitchFamily="18" charset="0"/>
              </a:rPr>
              <a:t>Exercises 42-44 ask for proofs of these properties.</a:t>
            </a:r>
          </a:p>
          <a:p>
            <a:r>
              <a:rPr lang="en-US" sz="2000" dirty="0" err="1">
                <a:latin typeface="Cambria Math" pitchFamily="18" charset="0"/>
                <a:ea typeface="Cambria Math" pitchFamily="18" charset="0"/>
              </a:rPr>
              <a:t>Multiplicatative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inverses have not been included since they do not always exist. For example, there is no multiplicative inverse of 2 modulo 6.</a:t>
            </a:r>
          </a:p>
          <a:p>
            <a:r>
              <a:rPr lang="en-US" sz="2000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2000" i="1" dirty="0">
                <a:latin typeface="Cambria Math" pitchFamily="18" charset="0"/>
                <a:ea typeface="Cambria Math" pitchFamily="18" charset="0"/>
              </a:rPr>
              <a:t>optional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) Using the terminology of  abstract algebra,  </a:t>
            </a:r>
            <a:r>
              <a:rPr lang="en-US" sz="2000" b="1" dirty="0" err="1"/>
              <a:t>Z</a:t>
            </a:r>
            <a:r>
              <a:rPr lang="en-US" sz="2000" i="1" baseline="-25000" dirty="0" err="1"/>
              <a:t>m</a:t>
            </a:r>
            <a:r>
              <a:rPr lang="en-US" sz="2000" i="1" baseline="-25000" dirty="0"/>
              <a:t> 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with </a:t>
            </a:r>
            <a:r>
              <a:rPr lang="en-US" sz="2000" dirty="0">
                <a:ea typeface="Cambria Math"/>
              </a:rPr>
              <a:t>+</a:t>
            </a:r>
            <a:r>
              <a:rPr lang="en-US" sz="2000" i="1" baseline="-25000" dirty="0">
                <a:ea typeface="Cambria Math"/>
              </a:rPr>
              <a:t>m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is a commutative group and  </a:t>
            </a:r>
            <a:r>
              <a:rPr lang="en-US" sz="2000" b="1" dirty="0" err="1"/>
              <a:t>Z</a:t>
            </a:r>
            <a:r>
              <a:rPr lang="en-US" sz="2000" i="1" baseline="-25000" dirty="0" err="1"/>
              <a:t>m</a:t>
            </a:r>
            <a:r>
              <a:rPr lang="en-US" sz="2000" i="1" baseline="-25000" dirty="0"/>
              <a:t> 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with </a:t>
            </a:r>
            <a:r>
              <a:rPr lang="en-US" sz="2000" dirty="0">
                <a:ea typeface="Cambria Math"/>
              </a:rPr>
              <a:t>+</a:t>
            </a:r>
            <a:r>
              <a:rPr lang="en-US" sz="2000" i="1" baseline="-25000" dirty="0">
                <a:ea typeface="Cambria Math"/>
              </a:rPr>
              <a:t>m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 and </a:t>
            </a:r>
            <a:r>
              <a:rPr lang="en-US" sz="2000" dirty="0">
                <a:latin typeface="Cambria Math"/>
                <a:ea typeface="Cambria Math"/>
              </a:rPr>
              <a:t>∙</a:t>
            </a:r>
            <a:r>
              <a:rPr lang="en-US" sz="2000" i="1" baseline="-25000" dirty="0">
                <a:ea typeface="Cambria Math"/>
              </a:rPr>
              <a:t>m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is a commutative ring.  </a:t>
            </a:r>
            <a:endParaRPr lang="en-US" sz="2000" dirty="0">
              <a:ea typeface="Cambria Math"/>
            </a:endParaRPr>
          </a:p>
          <a:p>
            <a:pPr lvl="1"/>
            <a:endParaRPr lang="en-US" sz="2000" dirty="0">
              <a:ea typeface="Cambria Math"/>
            </a:endParaRP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Primes and Greatest Common Divisors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4.3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r>
              <a:rPr lang="en-US" dirty="0"/>
              <a:t>Prime Numbers and their Properties</a:t>
            </a:r>
          </a:p>
          <a:p>
            <a:r>
              <a:rPr lang="en-US" dirty="0"/>
              <a:t>Conjectures and Open Problems About Primes</a:t>
            </a:r>
          </a:p>
          <a:p>
            <a:r>
              <a:rPr lang="en-US" dirty="0"/>
              <a:t>Greatest Common Divisors and Least Common Multiples</a:t>
            </a:r>
          </a:p>
          <a:p>
            <a:r>
              <a:rPr lang="en-US" dirty="0"/>
              <a:t>The Euclidian Algorithm</a:t>
            </a:r>
          </a:p>
          <a:p>
            <a:r>
              <a:rPr lang="en-US" dirty="0" err="1"/>
              <a:t>gcds</a:t>
            </a:r>
            <a:r>
              <a:rPr lang="en-US" dirty="0"/>
              <a:t> as Linear Combinations</a:t>
            </a:r>
          </a:p>
          <a:p>
            <a:pPr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i="1" dirty="0"/>
              <a:t>Number theory </a:t>
            </a:r>
            <a:r>
              <a:rPr lang="en-US" dirty="0"/>
              <a:t>is the part of mathematics devoted to the study of the integers and their properties. </a:t>
            </a:r>
          </a:p>
          <a:p>
            <a:r>
              <a:rPr lang="en-US" dirty="0"/>
              <a:t>Key ideas in number theory include divisibility and the </a:t>
            </a:r>
            <a:r>
              <a:rPr lang="en-US" dirty="0" err="1"/>
              <a:t>primality</a:t>
            </a:r>
            <a:r>
              <a:rPr lang="en-US" dirty="0"/>
              <a:t> of integers.</a:t>
            </a:r>
          </a:p>
          <a:p>
            <a:r>
              <a:rPr lang="en-US" dirty="0"/>
              <a:t>Representations of integers, including binary and hexadecimal representations, are part of number theory. </a:t>
            </a:r>
          </a:p>
          <a:p>
            <a:r>
              <a:rPr lang="en-US" dirty="0"/>
              <a:t>Number theory has long been studied because of the beauty of its ideas, its accessibility, and its wealth of open questions. </a:t>
            </a:r>
          </a:p>
          <a:p>
            <a:r>
              <a:rPr lang="en-US" dirty="0"/>
              <a:t>We’ll use many ideas developed in Chapter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about proof methods and proof strategy in our exploration of number theory.</a:t>
            </a:r>
          </a:p>
          <a:p>
            <a:r>
              <a:rPr lang="en-US" dirty="0"/>
              <a:t>Mathematicians have long considered number theory to be pure mathematics, but it has important applications to computer science and cryptography studied in Sections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4.5</a:t>
            </a:r>
            <a:r>
              <a:rPr lang="en-US" dirty="0"/>
              <a:t> and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4.6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   Definition</a:t>
            </a:r>
            <a:r>
              <a:rPr lang="en-US" dirty="0"/>
              <a:t>: A positive integer </a:t>
            </a:r>
            <a:r>
              <a:rPr lang="en-US" i="1" dirty="0"/>
              <a:t>p</a:t>
            </a:r>
            <a:r>
              <a:rPr lang="en-US" dirty="0"/>
              <a:t> greater than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is called </a:t>
            </a:r>
            <a:r>
              <a:rPr lang="en-US" i="1" dirty="0"/>
              <a:t>prime</a:t>
            </a:r>
            <a:r>
              <a:rPr lang="en-US" dirty="0"/>
              <a:t> if the only positive factors of </a:t>
            </a:r>
            <a:r>
              <a:rPr lang="en-US" i="1" dirty="0"/>
              <a:t>p</a:t>
            </a:r>
            <a:r>
              <a:rPr lang="en-US" dirty="0"/>
              <a:t> are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and </a:t>
            </a:r>
            <a:r>
              <a:rPr lang="en-US" i="1" dirty="0"/>
              <a:t>p</a:t>
            </a:r>
            <a:r>
              <a:rPr lang="en-US" dirty="0"/>
              <a:t>. A positive integer that is greater than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and is not prime is called </a:t>
            </a:r>
            <a:r>
              <a:rPr lang="en-US" i="1" dirty="0"/>
              <a:t>composite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</a:t>
            </a:r>
            <a:r>
              <a:rPr lang="en-US" b="1" dirty="0"/>
              <a:t>Example</a:t>
            </a:r>
            <a:r>
              <a:rPr lang="en-US" dirty="0"/>
              <a:t>:  The integer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/>
              <a:t> is prime because its only positive factors are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 and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/>
              <a:t>, but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dirty="0"/>
              <a:t> is composite because it is divisible by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.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The Fundamental Theorem of Arithmetic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   Theorem</a:t>
            </a:r>
            <a:r>
              <a:rPr lang="en-US" dirty="0"/>
              <a:t>: Every positive integer greater than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can be written uniquely as a prime or as the product of two or more primes where the prime factors are written in order of </a:t>
            </a:r>
            <a:r>
              <a:rPr lang="en-US" dirty="0" err="1"/>
              <a:t>nondecreasing</a:t>
            </a:r>
            <a:r>
              <a:rPr lang="en-US" dirty="0"/>
              <a:t> size. 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b="1" dirty="0"/>
              <a:t>Examples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latin typeface="Cambria Math" pitchFamily="18" charset="0"/>
                <a:ea typeface="Cambria Math" pitchFamily="18" charset="0"/>
              </a:rPr>
              <a:t>100 = 2 </a:t>
            </a:r>
            <a:r>
              <a:rPr lang="en-US" dirty="0">
                <a:latin typeface="Cambria Math"/>
                <a:ea typeface="Cambria Math"/>
              </a:rPr>
              <a:t>∙ 2 ∙ 5 ∙ 5 = 2</a:t>
            </a:r>
            <a:r>
              <a:rPr lang="en-US" baseline="30000" dirty="0">
                <a:latin typeface="Cambria Math"/>
                <a:ea typeface="Cambria Math"/>
              </a:rPr>
              <a:t>2</a:t>
            </a:r>
            <a:r>
              <a:rPr lang="en-US" dirty="0">
                <a:latin typeface="Cambria Math"/>
                <a:ea typeface="Cambria Math"/>
              </a:rPr>
              <a:t> ∙ 5</a:t>
            </a:r>
            <a:r>
              <a:rPr lang="en-US" baseline="30000" dirty="0">
                <a:latin typeface="Cambria Math"/>
                <a:ea typeface="Cambria Math"/>
              </a:rPr>
              <a:t>2</a:t>
            </a:r>
            <a:r>
              <a:rPr lang="en-US" dirty="0">
                <a:latin typeface="Cambria Math"/>
                <a:ea typeface="Cambria Math"/>
              </a:rPr>
              <a:t> </a:t>
            </a:r>
          </a:p>
          <a:p>
            <a:pPr lvl="1"/>
            <a:r>
              <a:rPr lang="en-US" dirty="0">
                <a:latin typeface="Cambria Math"/>
                <a:ea typeface="Cambria Math"/>
              </a:rPr>
              <a:t>641 = 641</a:t>
            </a:r>
          </a:p>
          <a:p>
            <a:pPr lvl="1"/>
            <a:r>
              <a:rPr lang="en-US" dirty="0">
                <a:latin typeface="Cambria Math"/>
                <a:ea typeface="Cambria Math"/>
              </a:rPr>
              <a:t>999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= 3 </a:t>
            </a:r>
            <a:r>
              <a:rPr lang="en-US" dirty="0">
                <a:latin typeface="Cambria Math"/>
                <a:ea typeface="Cambria Math"/>
              </a:rPr>
              <a:t>∙ 3 ∙ 3 ∙ 37 = 3</a:t>
            </a:r>
            <a:r>
              <a:rPr lang="en-US" baseline="30000" dirty="0">
                <a:latin typeface="Cambria Math"/>
                <a:ea typeface="Cambria Math"/>
              </a:rPr>
              <a:t>3</a:t>
            </a:r>
            <a:r>
              <a:rPr lang="en-US" dirty="0">
                <a:latin typeface="Cambria Math"/>
                <a:ea typeface="Cambria Math"/>
              </a:rPr>
              <a:t> ∙ 37 </a:t>
            </a:r>
          </a:p>
          <a:p>
            <a:pPr lvl="1"/>
            <a:r>
              <a:rPr lang="en-US" dirty="0">
                <a:latin typeface="Cambria Math"/>
                <a:ea typeface="Cambria Math"/>
              </a:rPr>
              <a:t>1024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= 2 </a:t>
            </a:r>
            <a:r>
              <a:rPr lang="en-US" dirty="0">
                <a:latin typeface="Cambria Math"/>
                <a:ea typeface="Cambria Math"/>
              </a:rPr>
              <a:t>∙ 2 ∙ 2 ∙ 2 ∙ 2 ∙ 2 ∙ 2 ∙ 2 ∙ 2 ∙ 2 = 2</a:t>
            </a:r>
            <a:r>
              <a:rPr lang="en-US" baseline="30000" dirty="0">
                <a:latin typeface="Cambria Math"/>
                <a:ea typeface="Cambria Math"/>
              </a:rPr>
              <a:t>10</a:t>
            </a:r>
            <a:r>
              <a:rPr lang="en-US" dirty="0">
                <a:latin typeface="Cambria Math"/>
                <a:ea typeface="Cambria Math"/>
              </a:rPr>
              <a:t> 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Greatest Common Divisor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/>
              <a:t>   Definition</a:t>
            </a:r>
            <a:r>
              <a:rPr lang="en-US" dirty="0"/>
              <a:t>: Let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 </a:t>
            </a:r>
            <a:r>
              <a:rPr lang="en-US" dirty="0"/>
              <a:t>be integers, not both zero. The largest integer </a:t>
            </a:r>
            <a:r>
              <a:rPr lang="en-US" i="1" dirty="0"/>
              <a:t>d</a:t>
            </a:r>
            <a:r>
              <a:rPr lang="en-US" dirty="0"/>
              <a:t> such that </a:t>
            </a:r>
            <a:r>
              <a:rPr lang="en-US" i="1" dirty="0"/>
              <a:t>d </a:t>
            </a:r>
            <a:r>
              <a:rPr lang="en-US" dirty="0"/>
              <a:t>|</a:t>
            </a:r>
            <a:r>
              <a:rPr lang="en-US" i="1" dirty="0"/>
              <a:t> a </a:t>
            </a:r>
            <a:r>
              <a:rPr lang="en-US" dirty="0"/>
              <a:t>and also </a:t>
            </a:r>
            <a:r>
              <a:rPr lang="en-US" i="1" dirty="0"/>
              <a:t>d </a:t>
            </a:r>
            <a:r>
              <a:rPr lang="en-US" dirty="0"/>
              <a:t>| </a:t>
            </a:r>
            <a:r>
              <a:rPr lang="en-US" i="1" dirty="0"/>
              <a:t>b </a:t>
            </a:r>
            <a:r>
              <a:rPr lang="en-US" dirty="0"/>
              <a:t>is called the greatest common divisor of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. The  greatest common divisor of </a:t>
            </a:r>
            <a:r>
              <a:rPr lang="en-US" i="1" dirty="0"/>
              <a:t>a </a:t>
            </a:r>
            <a:r>
              <a:rPr lang="en-US" dirty="0"/>
              <a:t>and </a:t>
            </a:r>
            <a:r>
              <a:rPr lang="en-US" i="1" dirty="0"/>
              <a:t>b</a:t>
            </a:r>
            <a:r>
              <a:rPr lang="en-US" dirty="0"/>
              <a:t> is denoted by </a:t>
            </a: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i="1" dirty="0" err="1"/>
              <a:t>a,b</a:t>
            </a:r>
            <a:r>
              <a:rPr lang="en-US" dirty="0"/>
              <a:t>).</a:t>
            </a:r>
          </a:p>
          <a:p>
            <a:pPr>
              <a:buNone/>
            </a:pPr>
            <a:r>
              <a:rPr lang="en-US" dirty="0"/>
              <a:t>    </a:t>
            </a:r>
          </a:p>
          <a:p>
            <a:pPr>
              <a:buNone/>
            </a:pPr>
            <a:r>
              <a:rPr lang="en-US" dirty="0"/>
              <a:t>    One can find greatest common divisors of small numbers by inspection.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b="1" dirty="0" err="1"/>
              <a:t>Example</a:t>
            </a:r>
            <a:r>
              <a:rPr lang="en-US" dirty="0" err="1"/>
              <a:t>:What</a:t>
            </a:r>
            <a:r>
              <a:rPr lang="en-US" dirty="0"/>
              <a:t> is the greatest common divisor of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24</a:t>
            </a:r>
            <a:r>
              <a:rPr lang="en-US" dirty="0"/>
              <a:t> and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36</a:t>
            </a:r>
            <a:r>
              <a:rPr lang="en-US" dirty="0"/>
              <a:t>? 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b="1" dirty="0"/>
              <a:t>Solution</a:t>
            </a:r>
            <a:r>
              <a:rPr lang="en-US" dirty="0"/>
              <a:t>: gcd(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24, 36</a:t>
            </a:r>
            <a:r>
              <a:rPr lang="en-US" dirty="0"/>
              <a:t>)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12</a:t>
            </a:r>
          </a:p>
          <a:p>
            <a:pPr>
              <a:buNone/>
            </a:pPr>
            <a:r>
              <a:rPr lang="en-US" b="1" dirty="0"/>
              <a:t>    </a:t>
            </a:r>
            <a:r>
              <a:rPr lang="en-US" b="1" dirty="0" err="1"/>
              <a:t>Example</a:t>
            </a:r>
            <a:r>
              <a:rPr lang="en-US" dirty="0" err="1"/>
              <a:t>:What</a:t>
            </a:r>
            <a:r>
              <a:rPr lang="en-US" dirty="0"/>
              <a:t> is the greatest common divisor of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17</a:t>
            </a:r>
            <a:r>
              <a:rPr lang="en-US" dirty="0"/>
              <a:t> and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22</a:t>
            </a:r>
            <a:r>
              <a:rPr lang="en-US" dirty="0"/>
              <a:t>?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b="1" dirty="0"/>
              <a:t>Solution</a:t>
            </a:r>
            <a:r>
              <a:rPr lang="en-US" dirty="0"/>
              <a:t>: </a:t>
            </a: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17,22</a:t>
            </a:r>
            <a:r>
              <a:rPr lang="en-US" dirty="0"/>
              <a:t>)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</a:p>
          <a:p>
            <a:pPr>
              <a:buNone/>
            </a:pP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Greatest Common Divisor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/>
              <a:t>   Definition</a:t>
            </a:r>
            <a:r>
              <a:rPr lang="en-US" dirty="0"/>
              <a:t>: The integers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 </a:t>
            </a:r>
            <a:r>
              <a:rPr lang="en-US" dirty="0"/>
              <a:t>are </a:t>
            </a:r>
            <a:r>
              <a:rPr lang="en-US" i="1" dirty="0"/>
              <a:t>relatively prime </a:t>
            </a:r>
            <a:r>
              <a:rPr lang="en-US" dirty="0"/>
              <a:t>if their greatest common divisor is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. 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b="1" dirty="0"/>
              <a:t>   Example</a:t>
            </a:r>
            <a:r>
              <a:rPr lang="en-US" dirty="0"/>
              <a:t>: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17</a:t>
            </a:r>
            <a:r>
              <a:rPr lang="en-US" dirty="0"/>
              <a:t> and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22</a:t>
            </a:r>
            <a:endParaRPr lang="en-US" dirty="0"/>
          </a:p>
          <a:p>
            <a:pPr>
              <a:buNone/>
            </a:pPr>
            <a:r>
              <a:rPr lang="en-US" dirty="0"/>
              <a:t>   </a:t>
            </a:r>
            <a:r>
              <a:rPr lang="en-US" b="1" dirty="0"/>
              <a:t>Definition</a:t>
            </a:r>
            <a:r>
              <a:rPr lang="en-US" dirty="0"/>
              <a:t>: The integers </a:t>
            </a:r>
            <a:r>
              <a:rPr lang="en-US" i="1" dirty="0"/>
              <a:t>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 …, 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dirty="0"/>
              <a:t> are </a:t>
            </a:r>
            <a:r>
              <a:rPr lang="en-US" i="1" dirty="0" err="1"/>
              <a:t>pairwise</a:t>
            </a:r>
            <a:r>
              <a:rPr lang="en-US" dirty="0"/>
              <a:t> </a:t>
            </a:r>
            <a:r>
              <a:rPr lang="en-US" i="1" dirty="0"/>
              <a:t>relatively prime </a:t>
            </a:r>
            <a:r>
              <a:rPr lang="en-US" dirty="0"/>
              <a:t>if </a:t>
            </a: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i="1" dirty="0" err="1"/>
              <a:t>a</a:t>
            </a:r>
            <a:r>
              <a:rPr lang="en-US" i="1" baseline="-25000" dirty="0" err="1"/>
              <a:t>i</a:t>
            </a:r>
            <a:r>
              <a:rPr lang="en-US" dirty="0"/>
              <a:t>, </a:t>
            </a:r>
            <a:r>
              <a:rPr lang="en-US" i="1" dirty="0" err="1"/>
              <a:t>a</a:t>
            </a:r>
            <a:r>
              <a:rPr lang="en-US" i="1" baseline="-25000" dirty="0" err="1"/>
              <a:t>j</a:t>
            </a:r>
            <a:r>
              <a:rPr lang="en-US" dirty="0"/>
              <a:t>)=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whenever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>
                <a:latin typeface="Cambria Math"/>
                <a:ea typeface="Cambria Math"/>
              </a:rPr>
              <a:t>≤ </a:t>
            </a:r>
            <a:r>
              <a:rPr lang="en-US" i="1" dirty="0" err="1">
                <a:ea typeface="Cambria Math"/>
              </a:rPr>
              <a:t>i</a:t>
            </a:r>
            <a:r>
              <a:rPr lang="en-US" dirty="0">
                <a:latin typeface="Cambria Math"/>
                <a:ea typeface="Cambria Math"/>
              </a:rPr>
              <a:t>&lt;</a:t>
            </a:r>
            <a:r>
              <a:rPr lang="en-US" i="1" dirty="0">
                <a:ea typeface="Cambria Math"/>
              </a:rPr>
              <a:t>j</a:t>
            </a:r>
            <a:r>
              <a:rPr lang="en-US" dirty="0">
                <a:latin typeface="Cambria Math"/>
                <a:ea typeface="Cambria Math"/>
              </a:rPr>
              <a:t> ≤</a:t>
            </a:r>
            <a:r>
              <a:rPr lang="en-US" i="1" dirty="0">
                <a:ea typeface="Cambria Math"/>
              </a:rPr>
              <a:t>n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/>
              <a:t>   Example</a:t>
            </a:r>
            <a:r>
              <a:rPr lang="en-US" dirty="0"/>
              <a:t>: Determine whether the integers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10, 17</a:t>
            </a:r>
            <a:r>
              <a:rPr lang="en-US" dirty="0"/>
              <a:t> and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21 are </a:t>
            </a:r>
            <a:r>
              <a:rPr lang="en-US" dirty="0" err="1">
                <a:latin typeface="Cambria Math" pitchFamily="18" charset="0"/>
                <a:ea typeface="Cambria Math" pitchFamily="18" charset="0"/>
              </a:rPr>
              <a:t>pairwise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relatively prime.</a:t>
            </a:r>
            <a:endParaRPr lang="en-US" i="1" dirty="0">
              <a:ea typeface="Cambria Math" pitchFamily="18" charset="0"/>
            </a:endParaRPr>
          </a:p>
          <a:p>
            <a:pPr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    </a:t>
            </a:r>
            <a:r>
              <a:rPr lang="en-US" b="1" dirty="0"/>
              <a:t>Solution</a:t>
            </a:r>
            <a:r>
              <a:rPr lang="en-US" dirty="0"/>
              <a:t>: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Because </a:t>
            </a:r>
            <a:r>
              <a:rPr lang="en-US" dirty="0" err="1">
                <a:latin typeface="Cambria Math" pitchFamily="18" charset="0"/>
                <a:ea typeface="Cambria Math" pitchFamily="18" charset="0"/>
              </a:rPr>
              <a:t>gcd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(10,17) = 1, </a:t>
            </a:r>
            <a:r>
              <a:rPr lang="en-US" dirty="0" err="1">
                <a:latin typeface="Cambria Math" pitchFamily="18" charset="0"/>
                <a:ea typeface="Cambria Math" pitchFamily="18" charset="0"/>
              </a:rPr>
              <a:t>gcd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(10,21) = 1, and </a:t>
            </a:r>
            <a:r>
              <a:rPr lang="en-US" dirty="0" err="1">
                <a:latin typeface="Cambria Math" pitchFamily="18" charset="0"/>
                <a:ea typeface="Cambria Math" pitchFamily="18" charset="0"/>
              </a:rPr>
              <a:t>gcd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(17,21) = 1, 10, 17, and 21 are </a:t>
            </a:r>
            <a:r>
              <a:rPr lang="en-US" dirty="0" err="1">
                <a:latin typeface="Cambria Math" pitchFamily="18" charset="0"/>
                <a:ea typeface="Cambria Math" pitchFamily="18" charset="0"/>
              </a:rPr>
              <a:t>pairwise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relatively prime.</a:t>
            </a:r>
            <a:r>
              <a:rPr lang="en-US" b="1" dirty="0"/>
              <a:t> </a:t>
            </a:r>
          </a:p>
          <a:p>
            <a:pPr>
              <a:buNone/>
            </a:pPr>
            <a:r>
              <a:rPr lang="en-US" b="1" dirty="0"/>
              <a:t>   Example</a:t>
            </a:r>
            <a:r>
              <a:rPr lang="en-US" dirty="0"/>
              <a:t>: Determine whether the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integers 10, 19, and 24 are </a:t>
            </a:r>
            <a:r>
              <a:rPr lang="en-US" dirty="0" err="1">
                <a:latin typeface="Cambria Math" pitchFamily="18" charset="0"/>
                <a:ea typeface="Cambria Math" pitchFamily="18" charset="0"/>
              </a:rPr>
              <a:t>pairwise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relatively prime.</a:t>
            </a:r>
          </a:p>
          <a:p>
            <a:pPr>
              <a:buNone/>
            </a:pPr>
            <a:r>
              <a:rPr lang="en-US" b="1" dirty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b="1" dirty="0"/>
              <a:t> Solution</a:t>
            </a:r>
            <a:r>
              <a:rPr lang="en-US" dirty="0"/>
              <a:t>: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Because </a:t>
            </a:r>
            <a:r>
              <a:rPr lang="en-US" dirty="0" err="1">
                <a:latin typeface="Cambria Math" pitchFamily="18" charset="0"/>
                <a:ea typeface="Cambria Math" pitchFamily="18" charset="0"/>
              </a:rPr>
              <a:t>gcd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(10,24) = 2, 10, 19, and 24 are  not </a:t>
            </a:r>
            <a:r>
              <a:rPr lang="en-US" dirty="0" err="1">
                <a:latin typeface="Cambria Math" pitchFamily="18" charset="0"/>
                <a:ea typeface="Cambria Math" pitchFamily="18" charset="0"/>
              </a:rPr>
              <a:t>pairwise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relatively prime.</a:t>
            </a:r>
            <a:r>
              <a:rPr lang="en-US" b="1" dirty="0"/>
              <a:t> 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Greatest Common Divisor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/>
              <a:t>   Definition</a:t>
            </a:r>
            <a:r>
              <a:rPr lang="en-US" dirty="0"/>
              <a:t>: The integers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 </a:t>
            </a:r>
            <a:r>
              <a:rPr lang="en-US" dirty="0"/>
              <a:t>are </a:t>
            </a:r>
            <a:r>
              <a:rPr lang="en-US" i="1" dirty="0"/>
              <a:t>relatively prime </a:t>
            </a:r>
            <a:r>
              <a:rPr lang="en-US" dirty="0"/>
              <a:t>if their greatest common divisor is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. 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b="1" dirty="0"/>
              <a:t>   Example</a:t>
            </a:r>
            <a:r>
              <a:rPr lang="en-US" dirty="0"/>
              <a:t>: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17</a:t>
            </a:r>
            <a:r>
              <a:rPr lang="en-US" dirty="0"/>
              <a:t> and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22</a:t>
            </a:r>
            <a:endParaRPr lang="en-US" dirty="0"/>
          </a:p>
          <a:p>
            <a:pPr>
              <a:buNone/>
            </a:pPr>
            <a:r>
              <a:rPr lang="en-US" dirty="0"/>
              <a:t>   </a:t>
            </a:r>
            <a:r>
              <a:rPr lang="en-US" b="1" dirty="0"/>
              <a:t>Definition</a:t>
            </a:r>
            <a:r>
              <a:rPr lang="en-US" dirty="0"/>
              <a:t>: The integers </a:t>
            </a:r>
            <a:r>
              <a:rPr lang="en-US" i="1" dirty="0"/>
              <a:t>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 …, 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dirty="0"/>
              <a:t> are </a:t>
            </a:r>
            <a:r>
              <a:rPr lang="en-US" i="1" dirty="0" err="1"/>
              <a:t>pairwise</a:t>
            </a:r>
            <a:r>
              <a:rPr lang="en-US" dirty="0"/>
              <a:t> </a:t>
            </a:r>
            <a:r>
              <a:rPr lang="en-US" i="1" dirty="0"/>
              <a:t>relatively prime </a:t>
            </a:r>
            <a:r>
              <a:rPr lang="en-US" dirty="0"/>
              <a:t>if </a:t>
            </a: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i="1" dirty="0" err="1"/>
              <a:t>a</a:t>
            </a:r>
            <a:r>
              <a:rPr lang="en-US" i="1" baseline="-25000" dirty="0" err="1"/>
              <a:t>i</a:t>
            </a:r>
            <a:r>
              <a:rPr lang="en-US" dirty="0"/>
              <a:t>, </a:t>
            </a:r>
            <a:r>
              <a:rPr lang="en-US" i="1" dirty="0" err="1"/>
              <a:t>a</a:t>
            </a:r>
            <a:r>
              <a:rPr lang="en-US" i="1" baseline="-25000" dirty="0" err="1"/>
              <a:t>j</a:t>
            </a:r>
            <a:r>
              <a:rPr lang="en-US" dirty="0"/>
              <a:t>)=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whenever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>
                <a:latin typeface="Cambria Math"/>
                <a:ea typeface="Cambria Math"/>
              </a:rPr>
              <a:t>≤ </a:t>
            </a:r>
            <a:r>
              <a:rPr lang="en-US" i="1" dirty="0" err="1">
                <a:ea typeface="Cambria Math"/>
              </a:rPr>
              <a:t>i</a:t>
            </a:r>
            <a:r>
              <a:rPr lang="en-US" dirty="0">
                <a:latin typeface="Cambria Math"/>
                <a:ea typeface="Cambria Math"/>
              </a:rPr>
              <a:t>&lt;</a:t>
            </a:r>
            <a:r>
              <a:rPr lang="en-US" i="1" dirty="0">
                <a:ea typeface="Cambria Math"/>
              </a:rPr>
              <a:t>j</a:t>
            </a:r>
            <a:r>
              <a:rPr lang="en-US" dirty="0">
                <a:latin typeface="Cambria Math"/>
                <a:ea typeface="Cambria Math"/>
              </a:rPr>
              <a:t> ≤</a:t>
            </a:r>
            <a:r>
              <a:rPr lang="en-US" i="1" dirty="0">
                <a:ea typeface="Cambria Math"/>
              </a:rPr>
              <a:t>n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/>
              <a:t>   Example</a:t>
            </a:r>
            <a:r>
              <a:rPr lang="en-US" dirty="0"/>
              <a:t>: Determine whether the integers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10, 17</a:t>
            </a:r>
            <a:r>
              <a:rPr lang="en-US" dirty="0"/>
              <a:t> and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21 are </a:t>
            </a:r>
            <a:r>
              <a:rPr lang="en-US" dirty="0" err="1">
                <a:latin typeface="Cambria Math" pitchFamily="18" charset="0"/>
                <a:ea typeface="Cambria Math" pitchFamily="18" charset="0"/>
              </a:rPr>
              <a:t>pairwise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relatively prime.</a:t>
            </a:r>
            <a:endParaRPr lang="en-US" i="1" dirty="0">
              <a:ea typeface="Cambria Math" pitchFamily="18" charset="0"/>
            </a:endParaRPr>
          </a:p>
          <a:p>
            <a:pPr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    </a:t>
            </a:r>
            <a:r>
              <a:rPr lang="en-US" b="1" dirty="0"/>
              <a:t>Solution</a:t>
            </a:r>
            <a:r>
              <a:rPr lang="en-US" dirty="0"/>
              <a:t>: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Because </a:t>
            </a:r>
            <a:r>
              <a:rPr lang="en-US" dirty="0" err="1">
                <a:latin typeface="Cambria Math" pitchFamily="18" charset="0"/>
                <a:ea typeface="Cambria Math" pitchFamily="18" charset="0"/>
              </a:rPr>
              <a:t>gcd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(10,17) = 1, </a:t>
            </a:r>
            <a:r>
              <a:rPr lang="en-US" dirty="0" err="1">
                <a:latin typeface="Cambria Math" pitchFamily="18" charset="0"/>
                <a:ea typeface="Cambria Math" pitchFamily="18" charset="0"/>
              </a:rPr>
              <a:t>gcd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(10,21) = 1, and </a:t>
            </a:r>
            <a:r>
              <a:rPr lang="en-US" dirty="0" err="1">
                <a:latin typeface="Cambria Math" pitchFamily="18" charset="0"/>
                <a:ea typeface="Cambria Math" pitchFamily="18" charset="0"/>
              </a:rPr>
              <a:t>gcd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(17,21) = 1, 10, 17, and 21 are </a:t>
            </a:r>
            <a:r>
              <a:rPr lang="en-US" dirty="0" err="1">
                <a:latin typeface="Cambria Math" pitchFamily="18" charset="0"/>
                <a:ea typeface="Cambria Math" pitchFamily="18" charset="0"/>
              </a:rPr>
              <a:t>pairwise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relatively prime.</a:t>
            </a:r>
            <a:r>
              <a:rPr lang="en-US" b="1" dirty="0"/>
              <a:t> </a:t>
            </a:r>
          </a:p>
          <a:p>
            <a:pPr>
              <a:buNone/>
            </a:pPr>
            <a:r>
              <a:rPr lang="en-US" b="1" dirty="0"/>
              <a:t>   Example</a:t>
            </a:r>
            <a:r>
              <a:rPr lang="en-US" dirty="0"/>
              <a:t>: Determine whether the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integers 10, 19, and 24 are </a:t>
            </a:r>
            <a:r>
              <a:rPr lang="en-US" dirty="0" err="1">
                <a:latin typeface="Cambria Math" pitchFamily="18" charset="0"/>
                <a:ea typeface="Cambria Math" pitchFamily="18" charset="0"/>
              </a:rPr>
              <a:t>pairwise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relatively prime.</a:t>
            </a:r>
          </a:p>
          <a:p>
            <a:pPr>
              <a:buNone/>
            </a:pPr>
            <a:r>
              <a:rPr lang="en-US" b="1" dirty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b="1" dirty="0"/>
              <a:t> Solution</a:t>
            </a:r>
            <a:r>
              <a:rPr lang="en-US" dirty="0"/>
              <a:t>: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Because </a:t>
            </a:r>
            <a:r>
              <a:rPr lang="en-US" dirty="0" err="1">
                <a:latin typeface="Cambria Math" pitchFamily="18" charset="0"/>
                <a:ea typeface="Cambria Math" pitchFamily="18" charset="0"/>
              </a:rPr>
              <a:t>gcd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(10,24) = 2, 10, 19, and 24 are  not </a:t>
            </a:r>
            <a:r>
              <a:rPr lang="en-US" dirty="0" err="1">
                <a:latin typeface="Cambria Math" pitchFamily="18" charset="0"/>
                <a:ea typeface="Cambria Math" pitchFamily="18" charset="0"/>
              </a:rPr>
              <a:t>pairwise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relatively prime.</a:t>
            </a:r>
            <a:r>
              <a:rPr lang="en-US" b="1" dirty="0"/>
              <a:t> 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Finding the Greatest Common Divisor Using Prime Factorizations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Suppose  the prime factorizations of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are:</a:t>
            </a:r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dirty="0"/>
              <a:t>    where each exponent is a nonnegative integer, and where all primes occurring in either prime factorization are included in both. Then: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</a:t>
            </a:r>
          </a:p>
          <a:p>
            <a:r>
              <a:rPr lang="en-US" dirty="0"/>
              <a:t> This formula is valid since the integer  on the right (of the equals sign) divides both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. No larger integer can divide both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. </a:t>
            </a:r>
          </a:p>
          <a:p>
            <a:pPr>
              <a:buNone/>
            </a:pPr>
            <a:r>
              <a:rPr lang="en-US" b="1" dirty="0"/>
              <a:t>     Example</a:t>
            </a:r>
            <a:r>
              <a:rPr lang="en-US" dirty="0"/>
              <a:t>:  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120</a:t>
            </a:r>
            <a:r>
              <a:rPr lang="en-US" dirty="0"/>
              <a:t> =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/>
                <a:ea typeface="Cambria Math"/>
              </a:rPr>
              <a:t>∙3 ∙5    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500</a:t>
            </a:r>
            <a:r>
              <a:rPr lang="en-US" dirty="0"/>
              <a:t> =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/>
                <a:ea typeface="Cambria Math"/>
              </a:rPr>
              <a:t> ∙5</a:t>
            </a:r>
            <a:r>
              <a:rPr lang="en-US" baseline="30000" dirty="0">
                <a:latin typeface="Cambria Math"/>
                <a:ea typeface="Cambria Math"/>
              </a:rPr>
              <a:t>3</a:t>
            </a:r>
            <a:r>
              <a:rPr lang="en-US" dirty="0">
                <a:latin typeface="Cambria Math"/>
                <a:ea typeface="Cambria Math"/>
              </a:rPr>
              <a:t> 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120</a:t>
            </a:r>
            <a:r>
              <a:rPr lang="en-US" dirty="0"/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500</a:t>
            </a:r>
            <a:r>
              <a:rPr lang="en-US" dirty="0"/>
              <a:t>)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min(3,2)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/>
                <a:ea typeface="Cambria Math"/>
              </a:rPr>
              <a:t>∙3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min(1,0)</a:t>
            </a:r>
            <a:r>
              <a:rPr lang="en-US" dirty="0">
                <a:latin typeface="Cambria Math"/>
                <a:ea typeface="Cambria Math"/>
              </a:rPr>
              <a:t> ∙5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min(1,3)</a:t>
            </a:r>
            <a:r>
              <a:rPr lang="en-US" dirty="0">
                <a:latin typeface="Cambria Math"/>
                <a:ea typeface="Cambria Math"/>
              </a:rPr>
              <a:t> =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2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/>
                <a:ea typeface="Cambria Math"/>
              </a:rPr>
              <a:t>∙3</a:t>
            </a:r>
            <a:r>
              <a:rPr lang="en-US" baseline="30000" dirty="0">
                <a:latin typeface="Cambria Math"/>
                <a:ea typeface="Cambria Math"/>
              </a:rPr>
              <a:t>0</a:t>
            </a:r>
            <a:r>
              <a:rPr lang="en-US" dirty="0">
                <a:latin typeface="Cambria Math"/>
                <a:ea typeface="Cambria Math"/>
              </a:rPr>
              <a:t> ∙5</a:t>
            </a:r>
            <a:r>
              <a:rPr lang="en-US" baseline="30000" dirty="0">
                <a:latin typeface="Cambria Math"/>
                <a:ea typeface="Cambria Math"/>
              </a:rPr>
              <a:t>1</a:t>
            </a:r>
            <a:r>
              <a:rPr lang="en-US" dirty="0">
                <a:latin typeface="Cambria Math"/>
                <a:ea typeface="Cambria Math"/>
              </a:rPr>
              <a:t> = 20</a:t>
            </a:r>
          </a:p>
          <a:p>
            <a:r>
              <a:rPr lang="en-US" dirty="0"/>
              <a:t>Finding the </a:t>
            </a:r>
            <a:r>
              <a:rPr lang="en-US" dirty="0" err="1"/>
              <a:t>gcd</a:t>
            </a:r>
            <a:r>
              <a:rPr lang="en-US" dirty="0"/>
              <a:t> of two positive integers using their prime factorizations is not efficient because there is no efficient algorithm for finding the prime factorization of a positive integer.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1905000" y="2362200"/>
            <a:ext cx="2034540" cy="259080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4953000" y="2362200"/>
            <a:ext cx="1945005" cy="304800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2057400" y="3429000"/>
            <a:ext cx="5343525" cy="36957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Common Multiple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b="1" dirty="0"/>
              <a:t>           </a:t>
            </a:r>
            <a:r>
              <a:rPr lang="en-US" sz="8000" b="1" dirty="0"/>
              <a:t>Definition</a:t>
            </a:r>
            <a:r>
              <a:rPr lang="en-US" sz="8000" dirty="0"/>
              <a:t>: The least common multiple of the positive integers </a:t>
            </a:r>
            <a:r>
              <a:rPr lang="en-US" sz="8000" i="1" dirty="0"/>
              <a:t>a</a:t>
            </a:r>
            <a:r>
              <a:rPr lang="en-US" sz="8000" dirty="0"/>
              <a:t> and </a:t>
            </a:r>
            <a:r>
              <a:rPr lang="en-US" sz="8000" i="1" dirty="0"/>
              <a:t>b </a:t>
            </a:r>
            <a:r>
              <a:rPr lang="en-US" sz="8000" dirty="0"/>
              <a:t>is the smallest  positive integer that is divisible by both </a:t>
            </a:r>
            <a:r>
              <a:rPr lang="en-US" sz="8000" i="1" dirty="0"/>
              <a:t>a</a:t>
            </a:r>
            <a:r>
              <a:rPr lang="en-US" sz="8000" dirty="0"/>
              <a:t> and </a:t>
            </a:r>
            <a:r>
              <a:rPr lang="en-US" sz="8000" i="1" dirty="0"/>
              <a:t>b</a:t>
            </a:r>
            <a:r>
              <a:rPr lang="en-US" sz="8000" dirty="0"/>
              <a:t>. It is denoted by lcm(</a:t>
            </a:r>
            <a:r>
              <a:rPr lang="en-US" sz="8000" i="1" dirty="0" err="1"/>
              <a:t>a</a:t>
            </a:r>
            <a:r>
              <a:rPr lang="en-US" sz="8000" dirty="0" err="1"/>
              <a:t>,</a:t>
            </a:r>
            <a:r>
              <a:rPr lang="en-US" sz="8000" i="1" dirty="0" err="1"/>
              <a:t>b</a:t>
            </a:r>
            <a:r>
              <a:rPr lang="en-US" sz="8000" dirty="0"/>
              <a:t>).</a:t>
            </a:r>
            <a:endParaRPr lang="en-US" sz="8000" dirty="0">
              <a:latin typeface="Cambria Math" pitchFamily="18" charset="0"/>
              <a:ea typeface="Cambria Math" pitchFamily="18" charset="0"/>
            </a:endParaRPr>
          </a:p>
          <a:p>
            <a:r>
              <a:rPr lang="en-US" sz="8200" dirty="0"/>
              <a:t>The least common multiple can also be computed from the prime factorizations. </a:t>
            </a:r>
            <a:r>
              <a:rPr lang="en-US" sz="8200" b="1" dirty="0"/>
              <a:t> </a:t>
            </a:r>
          </a:p>
          <a:p>
            <a:endParaRPr lang="en-US" sz="8000" b="1" dirty="0"/>
          </a:p>
          <a:p>
            <a:pPr>
              <a:buNone/>
            </a:pPr>
            <a:endParaRPr lang="en-US" sz="8000" b="1" dirty="0"/>
          </a:p>
          <a:p>
            <a:pPr>
              <a:buNone/>
            </a:pPr>
            <a:r>
              <a:rPr lang="en-US" sz="8000" b="1" dirty="0"/>
              <a:t>    </a:t>
            </a:r>
            <a:r>
              <a:rPr lang="en-US" sz="8000" dirty="0"/>
              <a:t>This number is divided by both </a:t>
            </a:r>
            <a:r>
              <a:rPr lang="en-US" sz="8000" i="1" dirty="0"/>
              <a:t>a</a:t>
            </a:r>
            <a:r>
              <a:rPr lang="en-US" sz="8000" dirty="0"/>
              <a:t> and </a:t>
            </a:r>
            <a:r>
              <a:rPr lang="en-US" sz="8000" i="1" dirty="0"/>
              <a:t>b</a:t>
            </a:r>
            <a:r>
              <a:rPr lang="en-US" sz="8000" dirty="0"/>
              <a:t> and no smaller number  is divided by </a:t>
            </a:r>
            <a:r>
              <a:rPr lang="en-US" sz="8000" i="1" dirty="0"/>
              <a:t>a</a:t>
            </a:r>
            <a:r>
              <a:rPr lang="en-US" sz="8000" dirty="0"/>
              <a:t> and </a:t>
            </a:r>
            <a:r>
              <a:rPr lang="en-US" sz="8000" i="1" dirty="0"/>
              <a:t>b</a:t>
            </a:r>
            <a:r>
              <a:rPr lang="en-US" sz="8000" dirty="0"/>
              <a:t>.</a:t>
            </a:r>
            <a:endParaRPr lang="en-US" sz="8000" b="1" dirty="0"/>
          </a:p>
          <a:p>
            <a:pPr>
              <a:buNone/>
            </a:pPr>
            <a:r>
              <a:rPr lang="en-US" sz="8000" b="1" dirty="0"/>
              <a:t>    Example:  </a:t>
            </a:r>
            <a:r>
              <a:rPr lang="en-US" sz="8000" dirty="0"/>
              <a:t>lcm(</a:t>
            </a:r>
            <a:r>
              <a:rPr lang="en-US" sz="8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8000" baseline="30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8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8000" baseline="30000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80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8000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8000" dirty="0"/>
              <a:t>,</a:t>
            </a:r>
            <a:r>
              <a:rPr lang="en-US" sz="8000" dirty="0">
                <a:latin typeface="Cambria Math" pitchFamily="18" charset="0"/>
                <a:ea typeface="Cambria Math" pitchFamily="18" charset="0"/>
              </a:rPr>
              <a:t> 2</a:t>
            </a:r>
            <a:r>
              <a:rPr lang="en-US" sz="8000" baseline="30000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8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8000" baseline="30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8000" dirty="0"/>
              <a:t>) = </a:t>
            </a:r>
            <a:r>
              <a:rPr lang="en-US" sz="8000" dirty="0">
                <a:latin typeface="Cambria Math" pitchFamily="18" charset="0"/>
                <a:ea typeface="Cambria Math" pitchFamily="18" charset="0"/>
              </a:rPr>
              <a:t> 2</a:t>
            </a:r>
            <a:r>
              <a:rPr lang="en-US" sz="8000" baseline="30000" dirty="0">
                <a:latin typeface="Cambria Math" pitchFamily="18" charset="0"/>
                <a:ea typeface="Cambria Math" pitchFamily="18" charset="0"/>
              </a:rPr>
              <a:t>max(3,4)</a:t>
            </a:r>
            <a:r>
              <a:rPr lang="en-US" sz="8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8000" dirty="0">
                <a:latin typeface="Cambria Math"/>
                <a:ea typeface="Cambria Math"/>
              </a:rPr>
              <a:t>3</a:t>
            </a:r>
            <a:r>
              <a:rPr lang="en-US" sz="8000" baseline="30000" dirty="0">
                <a:latin typeface="Cambria Math" pitchFamily="18" charset="0"/>
                <a:ea typeface="Cambria Math" pitchFamily="18" charset="0"/>
              </a:rPr>
              <a:t>max(5,3)</a:t>
            </a:r>
            <a:r>
              <a:rPr lang="en-US" sz="8000" dirty="0">
                <a:latin typeface="Cambria Math"/>
                <a:ea typeface="Cambria Math"/>
              </a:rPr>
              <a:t> 7</a:t>
            </a:r>
            <a:r>
              <a:rPr lang="en-US" sz="8000" baseline="30000" dirty="0">
                <a:latin typeface="Cambria Math" pitchFamily="18" charset="0"/>
                <a:ea typeface="Cambria Math" pitchFamily="18" charset="0"/>
              </a:rPr>
              <a:t>max(2,0)</a:t>
            </a:r>
            <a:r>
              <a:rPr lang="en-US" sz="8000" dirty="0">
                <a:latin typeface="Cambria Math"/>
                <a:ea typeface="Cambria Math"/>
              </a:rPr>
              <a:t> =</a:t>
            </a:r>
            <a:r>
              <a:rPr lang="en-US" sz="8000" dirty="0">
                <a:latin typeface="Cambria Math" pitchFamily="18" charset="0"/>
                <a:ea typeface="Cambria Math" pitchFamily="18" charset="0"/>
              </a:rPr>
              <a:t> 2</a:t>
            </a:r>
            <a:r>
              <a:rPr lang="en-US" sz="8000" baseline="30000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8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8000" dirty="0">
                <a:latin typeface="Cambria Math"/>
                <a:ea typeface="Cambria Math"/>
              </a:rPr>
              <a:t>3</a:t>
            </a:r>
            <a:r>
              <a:rPr lang="en-US" sz="8000" baseline="30000" dirty="0">
                <a:latin typeface="Cambria Math"/>
                <a:ea typeface="Cambria Math"/>
              </a:rPr>
              <a:t>5</a:t>
            </a:r>
            <a:r>
              <a:rPr lang="en-US" sz="8000" dirty="0">
                <a:latin typeface="Cambria Math"/>
                <a:ea typeface="Cambria Math"/>
              </a:rPr>
              <a:t> 7</a:t>
            </a:r>
            <a:r>
              <a:rPr lang="en-US" sz="8000" baseline="30000" dirty="0">
                <a:latin typeface="Cambria Math"/>
                <a:ea typeface="Cambria Math"/>
              </a:rPr>
              <a:t>2</a:t>
            </a:r>
            <a:endParaRPr lang="en-US" sz="8000" b="1" dirty="0"/>
          </a:p>
          <a:p>
            <a:r>
              <a:rPr lang="en-US" sz="8000" dirty="0"/>
              <a:t>The greatest common divisor and the least common multiple of two integers are related by:</a:t>
            </a:r>
          </a:p>
          <a:p>
            <a:pPr>
              <a:buNone/>
            </a:pPr>
            <a:r>
              <a:rPr lang="en-US" sz="8000" b="1" dirty="0"/>
              <a:t>     Theorem </a:t>
            </a:r>
            <a:r>
              <a:rPr lang="en-US" sz="8000" b="1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8000" b="1" dirty="0"/>
              <a:t>: </a:t>
            </a:r>
            <a:r>
              <a:rPr lang="en-US" sz="8000" dirty="0"/>
              <a:t>Let a and b be positive integers. Then</a:t>
            </a:r>
          </a:p>
          <a:p>
            <a:pPr>
              <a:buNone/>
            </a:pPr>
            <a:r>
              <a:rPr lang="en-US" sz="8000" b="1" dirty="0"/>
              <a:t>                </a:t>
            </a:r>
            <a:r>
              <a:rPr lang="en-US" sz="8000" i="1" dirty="0" err="1"/>
              <a:t>ab</a:t>
            </a:r>
            <a:r>
              <a:rPr lang="en-US" sz="8000" dirty="0"/>
              <a:t> = </a:t>
            </a:r>
            <a:r>
              <a:rPr lang="en-US" sz="8000" dirty="0" err="1"/>
              <a:t>gcd</a:t>
            </a:r>
            <a:r>
              <a:rPr lang="en-US" sz="8000" dirty="0"/>
              <a:t>(</a:t>
            </a:r>
            <a:r>
              <a:rPr lang="en-US" sz="8000" i="1" dirty="0" err="1"/>
              <a:t>a</a:t>
            </a:r>
            <a:r>
              <a:rPr lang="en-US" sz="8000" dirty="0" err="1"/>
              <a:t>,</a:t>
            </a:r>
            <a:r>
              <a:rPr lang="en-US" sz="8000" i="1" dirty="0" err="1"/>
              <a:t>b</a:t>
            </a:r>
            <a:r>
              <a:rPr lang="en-US" sz="8000" dirty="0"/>
              <a:t>)</a:t>
            </a:r>
            <a:r>
              <a:rPr lang="en-US" sz="8000" dirty="0">
                <a:latin typeface="Cambria Math"/>
                <a:ea typeface="Cambria Math"/>
              </a:rPr>
              <a:t> ∙lcm(</a:t>
            </a:r>
            <a:r>
              <a:rPr lang="en-US" sz="8000" i="1" dirty="0" err="1">
                <a:ea typeface="Cambria Math"/>
              </a:rPr>
              <a:t>a,b</a:t>
            </a:r>
            <a:r>
              <a:rPr lang="en-US" sz="8000" dirty="0">
                <a:latin typeface="Cambria Math"/>
                <a:ea typeface="Cambria Math"/>
              </a:rPr>
              <a:t>)</a:t>
            </a:r>
          </a:p>
          <a:p>
            <a:pPr>
              <a:buNone/>
            </a:pPr>
            <a:r>
              <a:rPr lang="en-US" sz="8000" dirty="0">
                <a:latin typeface="Cambria Math"/>
                <a:ea typeface="Cambria Math"/>
              </a:rPr>
              <a:t>         (</a:t>
            </a:r>
            <a:r>
              <a:rPr lang="en-US" sz="8000" i="1" dirty="0">
                <a:latin typeface="Cambria Math"/>
                <a:ea typeface="Cambria Math"/>
              </a:rPr>
              <a:t>proof  is Exercise </a:t>
            </a:r>
            <a:r>
              <a:rPr lang="en-US" sz="8000" dirty="0">
                <a:latin typeface="Cambria Math"/>
                <a:ea typeface="Cambria Math"/>
              </a:rPr>
              <a:t>31)</a:t>
            </a:r>
          </a:p>
          <a:p>
            <a:pPr>
              <a:buNone/>
            </a:pPr>
            <a:endParaRPr lang="en-US" sz="9800" b="1" dirty="0">
              <a:latin typeface="Cambria Math"/>
              <a:ea typeface="Cambria Math"/>
            </a:endParaRPr>
          </a:p>
          <a:p>
            <a:pPr>
              <a:buNone/>
            </a:pPr>
            <a:endParaRPr lang="en-US" sz="9800" b="1" dirty="0"/>
          </a:p>
          <a:p>
            <a:endParaRPr lang="en-US" sz="9800" dirty="0"/>
          </a:p>
          <a:p>
            <a:pPr>
              <a:buNone/>
            </a:pPr>
            <a:r>
              <a:rPr lang="en-US" sz="9800" dirty="0"/>
              <a:t>   </a:t>
            </a:r>
            <a:endParaRPr lang="en-US" sz="9800" dirty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676401" y="3429000"/>
            <a:ext cx="5351145" cy="33528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gcds</a:t>
            </a:r>
            <a:r>
              <a:rPr lang="en-US" dirty="0"/>
              <a:t> as Linear Combinations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/>
              <a:t>   </a:t>
            </a:r>
            <a:r>
              <a:rPr lang="en-US" b="1" dirty="0" err="1"/>
              <a:t>B</a:t>
            </a:r>
            <a:r>
              <a:rPr lang="en-US" b="1" dirty="0" err="1">
                <a:latin typeface="Cambria Math"/>
                <a:ea typeface="Cambria Math"/>
              </a:rPr>
              <a:t>é</a:t>
            </a:r>
            <a:r>
              <a:rPr lang="en-US" b="1" dirty="0" err="1"/>
              <a:t>zout’s</a:t>
            </a:r>
            <a:r>
              <a:rPr lang="en-US" b="1" dirty="0"/>
              <a:t> Theorem</a:t>
            </a:r>
            <a:r>
              <a:rPr lang="en-US" dirty="0"/>
              <a:t>: If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are positive integers, then there exist integers </a:t>
            </a:r>
            <a:r>
              <a:rPr lang="en-US" i="1" dirty="0"/>
              <a:t>s</a:t>
            </a:r>
            <a:r>
              <a:rPr lang="en-US" dirty="0"/>
              <a:t> and </a:t>
            </a:r>
            <a:r>
              <a:rPr lang="en-US" i="1" dirty="0"/>
              <a:t>t</a:t>
            </a:r>
            <a:r>
              <a:rPr lang="en-US" dirty="0"/>
              <a:t> such that  </a:t>
            </a: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i="1" dirty="0" err="1"/>
              <a:t>a</a:t>
            </a:r>
            <a:r>
              <a:rPr lang="en-US" dirty="0" err="1"/>
              <a:t>,</a:t>
            </a:r>
            <a:r>
              <a:rPr lang="en-US" i="1" dirty="0" err="1"/>
              <a:t>b</a:t>
            </a:r>
            <a:r>
              <a:rPr lang="en-US" dirty="0"/>
              <a:t>) = </a:t>
            </a:r>
            <a:r>
              <a:rPr lang="en-US" i="1" dirty="0" err="1"/>
              <a:t>sa</a:t>
            </a:r>
            <a:r>
              <a:rPr lang="en-US" dirty="0"/>
              <a:t> + </a:t>
            </a:r>
            <a:r>
              <a:rPr lang="en-US" i="1" dirty="0" err="1"/>
              <a:t>tb</a:t>
            </a:r>
            <a:r>
              <a:rPr lang="en-US" dirty="0"/>
              <a:t>. </a:t>
            </a:r>
          </a:p>
          <a:p>
            <a:pPr>
              <a:buNone/>
            </a:pPr>
            <a:r>
              <a:rPr lang="en-US" dirty="0"/>
              <a:t>    (</a:t>
            </a:r>
            <a:r>
              <a:rPr lang="en-US" i="1" dirty="0"/>
              <a:t>proof  in exercises of Section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5.2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b="1" dirty="0"/>
              <a:t>Definition</a:t>
            </a:r>
            <a:r>
              <a:rPr lang="en-US" dirty="0"/>
              <a:t>: If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are positive integers, then integers </a:t>
            </a:r>
            <a:r>
              <a:rPr lang="en-US" i="1" dirty="0"/>
              <a:t>s</a:t>
            </a:r>
            <a:r>
              <a:rPr lang="en-US" dirty="0"/>
              <a:t> and </a:t>
            </a:r>
            <a:r>
              <a:rPr lang="en-US" i="1" dirty="0"/>
              <a:t>t</a:t>
            </a:r>
            <a:r>
              <a:rPr lang="en-US" dirty="0"/>
              <a:t> such that  </a:t>
            </a: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i="1" dirty="0" err="1"/>
              <a:t>a</a:t>
            </a:r>
            <a:r>
              <a:rPr lang="en-US" dirty="0" err="1"/>
              <a:t>,</a:t>
            </a:r>
            <a:r>
              <a:rPr lang="en-US" i="1" dirty="0" err="1"/>
              <a:t>b</a:t>
            </a:r>
            <a:r>
              <a:rPr lang="en-US" dirty="0"/>
              <a:t>) = </a:t>
            </a:r>
            <a:r>
              <a:rPr lang="en-US" i="1" dirty="0" err="1"/>
              <a:t>sa</a:t>
            </a:r>
            <a:r>
              <a:rPr lang="en-US" dirty="0"/>
              <a:t> + </a:t>
            </a:r>
            <a:r>
              <a:rPr lang="en-US" i="1" dirty="0" err="1"/>
              <a:t>tb</a:t>
            </a:r>
            <a:r>
              <a:rPr lang="en-US" dirty="0"/>
              <a:t> are called </a:t>
            </a:r>
            <a:r>
              <a:rPr lang="en-US" i="1" dirty="0" err="1"/>
              <a:t>B</a:t>
            </a:r>
            <a:r>
              <a:rPr lang="en-US" i="1" dirty="0" err="1">
                <a:latin typeface="Cambria Math"/>
                <a:ea typeface="Cambria Math"/>
              </a:rPr>
              <a:t>é</a:t>
            </a:r>
            <a:r>
              <a:rPr lang="en-US" i="1" dirty="0" err="1"/>
              <a:t>zout</a:t>
            </a:r>
            <a:r>
              <a:rPr lang="en-US" i="1" dirty="0"/>
              <a:t> coefficients </a:t>
            </a:r>
            <a:r>
              <a:rPr lang="en-US" dirty="0"/>
              <a:t>of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b. </a:t>
            </a:r>
            <a:r>
              <a:rPr lang="en-US" dirty="0"/>
              <a:t>The equation  </a:t>
            </a: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i="1" dirty="0" err="1"/>
              <a:t>a</a:t>
            </a:r>
            <a:r>
              <a:rPr lang="en-US" dirty="0" err="1"/>
              <a:t>,</a:t>
            </a:r>
            <a:r>
              <a:rPr lang="en-US" i="1" dirty="0" err="1"/>
              <a:t>b</a:t>
            </a:r>
            <a:r>
              <a:rPr lang="en-US" dirty="0"/>
              <a:t>) = </a:t>
            </a:r>
            <a:r>
              <a:rPr lang="en-US" i="1" dirty="0" err="1"/>
              <a:t>sa</a:t>
            </a:r>
            <a:r>
              <a:rPr lang="en-US" dirty="0"/>
              <a:t> + </a:t>
            </a:r>
            <a:r>
              <a:rPr lang="en-US" i="1" dirty="0" err="1"/>
              <a:t>tb</a:t>
            </a:r>
            <a:r>
              <a:rPr lang="en-US" dirty="0"/>
              <a:t>  is called</a:t>
            </a:r>
            <a:r>
              <a:rPr lang="en-US" i="1" dirty="0"/>
              <a:t> </a:t>
            </a:r>
            <a:r>
              <a:rPr lang="en-US" i="1" dirty="0" err="1"/>
              <a:t>B</a:t>
            </a:r>
            <a:r>
              <a:rPr lang="en-US" i="1" dirty="0" err="1">
                <a:latin typeface="Cambria Math"/>
                <a:ea typeface="Cambria Math"/>
              </a:rPr>
              <a:t>é</a:t>
            </a:r>
            <a:r>
              <a:rPr lang="en-US" i="1" dirty="0" err="1"/>
              <a:t>zout’s</a:t>
            </a:r>
            <a:r>
              <a:rPr lang="en-US" i="1" dirty="0"/>
              <a:t> identity. </a:t>
            </a:r>
          </a:p>
          <a:p>
            <a:r>
              <a:rPr lang="en-US" dirty="0"/>
              <a:t>By </a:t>
            </a:r>
            <a:r>
              <a:rPr lang="en-US" dirty="0" err="1"/>
              <a:t>B</a:t>
            </a:r>
            <a:r>
              <a:rPr lang="en-US" dirty="0" err="1">
                <a:latin typeface="Cambria Math"/>
                <a:ea typeface="Cambria Math"/>
              </a:rPr>
              <a:t>é</a:t>
            </a:r>
            <a:r>
              <a:rPr lang="en-US" dirty="0" err="1"/>
              <a:t>zout’s</a:t>
            </a:r>
            <a:r>
              <a:rPr lang="en-US" dirty="0"/>
              <a:t> Theorem,  the </a:t>
            </a:r>
            <a:r>
              <a:rPr lang="en-US" dirty="0" err="1"/>
              <a:t>gcd</a:t>
            </a:r>
            <a:r>
              <a:rPr lang="en-US" dirty="0"/>
              <a:t> of integers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can be expressed in the form  </a:t>
            </a:r>
            <a:r>
              <a:rPr lang="en-US" i="1" dirty="0" err="1"/>
              <a:t>sa</a:t>
            </a:r>
            <a:r>
              <a:rPr lang="en-US" dirty="0"/>
              <a:t> + </a:t>
            </a:r>
            <a:r>
              <a:rPr lang="en-US" i="1" dirty="0" err="1"/>
              <a:t>tb</a:t>
            </a:r>
            <a:r>
              <a:rPr lang="en-US" i="1" dirty="0"/>
              <a:t> </a:t>
            </a:r>
            <a:r>
              <a:rPr lang="en-US" dirty="0"/>
              <a:t>where </a:t>
            </a:r>
            <a:r>
              <a:rPr lang="en-US" i="1" dirty="0"/>
              <a:t>s</a:t>
            </a:r>
            <a:r>
              <a:rPr lang="en-US" dirty="0"/>
              <a:t> and </a:t>
            </a:r>
            <a:r>
              <a:rPr lang="en-US" i="1" dirty="0"/>
              <a:t>t</a:t>
            </a:r>
            <a:r>
              <a:rPr lang="en-US" dirty="0"/>
              <a:t> are integers. This is a </a:t>
            </a:r>
            <a:r>
              <a:rPr lang="en-US" i="1" dirty="0"/>
              <a:t>linear combination </a:t>
            </a:r>
            <a:r>
              <a:rPr lang="en-US" dirty="0"/>
              <a:t>with integer coefficients of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6,14</a:t>
            </a:r>
            <a:r>
              <a:rPr lang="en-US" dirty="0"/>
              <a:t>) = (</a:t>
            </a:r>
            <a:r>
              <a:rPr lang="en-US" dirty="0">
                <a:latin typeface="Cambria Math"/>
                <a:ea typeface="Cambria Math"/>
              </a:rPr>
              <a:t>−2)∙6 + 1∙14</a:t>
            </a:r>
          </a:p>
          <a:p>
            <a:pPr>
              <a:buNone/>
            </a:pPr>
            <a:r>
              <a:rPr lang="en-US" dirty="0">
                <a:latin typeface="Cambria Math"/>
                <a:ea typeface="Cambria Math"/>
              </a:rPr>
              <a:t>     </a:t>
            </a:r>
            <a:endParaRPr lang="en-US" dirty="0"/>
          </a:p>
          <a:p>
            <a:pPr>
              <a:buNone/>
            </a:pPr>
            <a:endParaRPr lang="en-US" i="1" dirty="0"/>
          </a:p>
        </p:txBody>
      </p:sp>
      <p:pic>
        <p:nvPicPr>
          <p:cNvPr id="4" name="Picture 3" descr="bezou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381000"/>
            <a:ext cx="906780" cy="12428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91200" y="304800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mbria Math"/>
                <a:ea typeface="Cambria Math"/>
              </a:rPr>
              <a:t>É</a:t>
            </a:r>
            <a:r>
              <a:rPr lang="en-US" dirty="0" err="1"/>
              <a:t>tienne</a:t>
            </a:r>
            <a:r>
              <a:rPr lang="en-US" dirty="0"/>
              <a:t> </a:t>
            </a:r>
            <a:r>
              <a:rPr lang="en-US" dirty="0" err="1"/>
              <a:t>B</a:t>
            </a:r>
            <a:r>
              <a:rPr lang="en-US" dirty="0" err="1">
                <a:latin typeface="Cambria Math"/>
                <a:ea typeface="Cambria Math"/>
              </a:rPr>
              <a:t>é</a:t>
            </a:r>
            <a:r>
              <a:rPr lang="en-US" dirty="0" err="1"/>
              <a:t>zout</a:t>
            </a:r>
            <a:endParaRPr lang="en-US" dirty="0"/>
          </a:p>
          <a:p>
            <a:r>
              <a:rPr lang="en-US" dirty="0"/>
              <a:t>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1730-1783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Finding </a:t>
            </a:r>
            <a:r>
              <a:rPr lang="en-US" sz="4000" dirty="0" err="1"/>
              <a:t>gcds</a:t>
            </a:r>
            <a:r>
              <a:rPr lang="en-US" sz="4000" dirty="0"/>
              <a:t> as Linear Combinations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   </a:t>
            </a:r>
            <a:r>
              <a:rPr lang="en-US" b="1" dirty="0"/>
              <a:t>Example</a:t>
            </a:r>
            <a:r>
              <a:rPr lang="en-US" dirty="0"/>
              <a:t>: Express </a:t>
            </a: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252</a:t>
            </a:r>
            <a:r>
              <a:rPr lang="en-US" dirty="0"/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198</a:t>
            </a:r>
            <a:r>
              <a:rPr lang="en-US" dirty="0"/>
              <a:t>)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18 as a linear combination of 252 and 198.</a:t>
            </a:r>
          </a:p>
          <a:p>
            <a:pPr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    </a:t>
            </a:r>
            <a:r>
              <a:rPr lang="en-US" b="1" dirty="0"/>
              <a:t>Solution</a:t>
            </a:r>
            <a:r>
              <a:rPr lang="en-US" dirty="0"/>
              <a:t>: First use the Euclidean algorithm to show </a:t>
            </a: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252</a:t>
            </a:r>
            <a:r>
              <a:rPr lang="en-US" dirty="0"/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198</a:t>
            </a:r>
            <a:r>
              <a:rPr lang="en-US" dirty="0"/>
              <a:t>)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18</a:t>
            </a:r>
          </a:p>
          <a:p>
            <a:pPr marL="1181862" lvl="2" indent="-514350">
              <a:buFont typeface="+mj-lt"/>
              <a:buAutoNum type="romanLcPeriod"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252 = 1</a:t>
            </a:r>
            <a:r>
              <a:rPr lang="en-US" dirty="0">
                <a:latin typeface="Cambria Math"/>
                <a:ea typeface="Cambria Math"/>
              </a:rPr>
              <a:t>∙198 + 54</a:t>
            </a:r>
          </a:p>
          <a:p>
            <a:pPr marL="1181862" lvl="2" indent="-514350">
              <a:buFont typeface="+mj-lt"/>
              <a:buAutoNum type="romanLcPeriod"/>
            </a:pPr>
            <a:r>
              <a:rPr lang="en-US" dirty="0">
                <a:latin typeface="Cambria Math"/>
                <a:ea typeface="Cambria Math"/>
              </a:rPr>
              <a:t>198 = 3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/>
                <a:ea typeface="Cambria Math"/>
              </a:rPr>
              <a:t>∙54 + 36</a:t>
            </a:r>
          </a:p>
          <a:p>
            <a:pPr marL="1181862" lvl="2" indent="-514350">
              <a:buFont typeface="+mj-lt"/>
              <a:buAutoNum type="romanLcPeriod"/>
            </a:pPr>
            <a:r>
              <a:rPr lang="en-US" dirty="0">
                <a:latin typeface="Cambria Math"/>
                <a:ea typeface="Cambria Math"/>
              </a:rPr>
              <a:t>54 = 1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/>
                <a:ea typeface="Cambria Math"/>
              </a:rPr>
              <a:t>∙36 + 18</a:t>
            </a:r>
          </a:p>
          <a:p>
            <a:pPr marL="1181862" lvl="2" indent="-514350">
              <a:buFont typeface="+mj-lt"/>
              <a:buAutoNum type="romanLcPeriod"/>
            </a:pPr>
            <a:r>
              <a:rPr lang="en-US" dirty="0">
                <a:latin typeface="Cambria Math"/>
                <a:ea typeface="Cambria Math"/>
              </a:rPr>
              <a:t>36 = 2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/>
                <a:ea typeface="Cambria Math"/>
              </a:rPr>
              <a:t>∙18 </a:t>
            </a:r>
          </a:p>
          <a:p>
            <a:pPr lvl="1"/>
            <a:r>
              <a:rPr lang="en-US" dirty="0">
                <a:latin typeface="Cambria Math"/>
                <a:ea typeface="Cambria Math"/>
              </a:rPr>
              <a:t>Now working backwards, from 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ambria Math"/>
                <a:ea typeface="Cambria Math"/>
              </a:rPr>
              <a:t>iii</a:t>
            </a:r>
            <a:r>
              <a:rPr lang="en-US" dirty="0">
                <a:latin typeface="Cambria Math"/>
                <a:ea typeface="Cambria Math"/>
              </a:rPr>
              <a:t> and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ambria Math"/>
                <a:ea typeface="Cambria Math"/>
              </a:rPr>
              <a:t>i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ambria Math"/>
                <a:ea typeface="Cambria Math"/>
              </a:rPr>
              <a:t> </a:t>
            </a:r>
            <a:r>
              <a:rPr lang="en-US" dirty="0">
                <a:latin typeface="Cambria Math"/>
                <a:ea typeface="Cambria Math"/>
              </a:rPr>
              <a:t>above </a:t>
            </a:r>
          </a:p>
          <a:p>
            <a:pPr lvl="2"/>
            <a:r>
              <a:rPr lang="en-US" dirty="0">
                <a:latin typeface="Cambria Math"/>
                <a:ea typeface="Cambria Math"/>
              </a:rPr>
              <a:t>18 = 54 −  1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/>
                <a:ea typeface="Cambria Math"/>
              </a:rPr>
              <a:t>∙36 </a:t>
            </a:r>
          </a:p>
          <a:p>
            <a:pPr lvl="2"/>
            <a:r>
              <a:rPr lang="en-US" dirty="0">
                <a:latin typeface="Cambria Math"/>
                <a:ea typeface="Cambria Math"/>
              </a:rPr>
              <a:t>36 = 198 −  3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/>
                <a:ea typeface="Cambria Math"/>
              </a:rPr>
              <a:t>∙54 </a:t>
            </a:r>
          </a:p>
          <a:p>
            <a:pPr lvl="1"/>
            <a:r>
              <a:rPr lang="en-US" dirty="0">
                <a:latin typeface="Cambria Math"/>
                <a:ea typeface="Cambria Math"/>
              </a:rPr>
              <a:t>Substituting the 2</a:t>
            </a:r>
            <a:r>
              <a:rPr lang="en-US" baseline="30000" dirty="0">
                <a:latin typeface="Cambria Math"/>
                <a:ea typeface="Cambria Math"/>
              </a:rPr>
              <a:t>nd</a:t>
            </a:r>
            <a:r>
              <a:rPr lang="en-US" dirty="0">
                <a:latin typeface="Cambria Math"/>
                <a:ea typeface="Cambria Math"/>
              </a:rPr>
              <a:t> equation into the 1</a:t>
            </a:r>
            <a:r>
              <a:rPr lang="en-US" baseline="30000" dirty="0">
                <a:latin typeface="Cambria Math"/>
                <a:ea typeface="Cambria Math"/>
              </a:rPr>
              <a:t>st</a:t>
            </a:r>
            <a:r>
              <a:rPr lang="en-US" dirty="0">
                <a:latin typeface="Cambria Math"/>
                <a:ea typeface="Cambria Math"/>
              </a:rPr>
              <a:t> yields:</a:t>
            </a:r>
          </a:p>
          <a:p>
            <a:pPr lvl="2"/>
            <a:r>
              <a:rPr lang="en-US" dirty="0">
                <a:latin typeface="Cambria Math"/>
                <a:ea typeface="Cambria Math"/>
              </a:rPr>
              <a:t>18 = 54 −  1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/>
                <a:ea typeface="Cambria Math"/>
              </a:rPr>
              <a:t>∙(198 −  3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/>
                <a:ea typeface="Cambria Math"/>
              </a:rPr>
              <a:t>∙54 )= 4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/>
                <a:ea typeface="Cambria Math"/>
              </a:rPr>
              <a:t>∙54 −  1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/>
                <a:ea typeface="Cambria Math"/>
              </a:rPr>
              <a:t>∙198 </a:t>
            </a:r>
          </a:p>
          <a:p>
            <a:pPr lvl="1"/>
            <a:r>
              <a:rPr lang="en-US" dirty="0">
                <a:latin typeface="Cambria Math"/>
                <a:ea typeface="Cambria Math"/>
              </a:rPr>
              <a:t>Substituting 54 = 252 −  1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/>
                <a:ea typeface="Cambria Math"/>
              </a:rPr>
              <a:t>∙198 (from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ambria Math"/>
                <a:ea typeface="Cambria Math"/>
              </a:rPr>
              <a:t>i</a:t>
            </a:r>
            <a:r>
              <a:rPr lang="en-US" dirty="0">
                <a:latin typeface="Cambria Math"/>
                <a:ea typeface="Cambria Math"/>
              </a:rPr>
              <a:t>)) yields:</a:t>
            </a:r>
          </a:p>
          <a:p>
            <a:pPr lvl="2"/>
            <a:r>
              <a:rPr lang="en-US" dirty="0">
                <a:latin typeface="Cambria Math"/>
                <a:ea typeface="Cambria Math"/>
              </a:rPr>
              <a:t> 18 = 4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/>
                <a:ea typeface="Cambria Math"/>
              </a:rPr>
              <a:t>∙(252 −  1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/>
                <a:ea typeface="Cambria Math"/>
              </a:rPr>
              <a:t>∙198) −  1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/>
                <a:ea typeface="Cambria Math"/>
              </a:rPr>
              <a:t>∙198 = </a:t>
            </a:r>
            <a:r>
              <a:rPr lang="en-US" dirty="0">
                <a:solidFill>
                  <a:srgbClr val="C00000"/>
                </a:solidFill>
                <a:latin typeface="Cambria Math"/>
                <a:ea typeface="Cambria Math"/>
              </a:rPr>
              <a:t>4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/>
                <a:ea typeface="Cambria Math"/>
              </a:rPr>
              <a:t>∙252 −  </a:t>
            </a:r>
            <a:r>
              <a:rPr lang="en-US" dirty="0">
                <a:solidFill>
                  <a:srgbClr val="C00000"/>
                </a:solidFill>
                <a:latin typeface="Cambria Math"/>
                <a:ea typeface="Cambria Math"/>
              </a:rPr>
              <a:t>5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/>
                <a:ea typeface="Cambria Math"/>
              </a:rPr>
              <a:t>∙198 </a:t>
            </a:r>
          </a:p>
          <a:p>
            <a:r>
              <a:rPr lang="en-US" dirty="0">
                <a:ea typeface="Cambria Math"/>
              </a:rPr>
              <a:t>This method illustrated above is a two pass method. It first uses the Euclidian algorithm to find the </a:t>
            </a:r>
            <a:r>
              <a:rPr lang="en-US" dirty="0" err="1">
                <a:ea typeface="Cambria Math"/>
              </a:rPr>
              <a:t>gcd</a:t>
            </a:r>
            <a:r>
              <a:rPr lang="en-US" dirty="0">
                <a:ea typeface="Cambria Math"/>
              </a:rPr>
              <a:t> and then works backwards to express the </a:t>
            </a:r>
            <a:r>
              <a:rPr lang="en-US" dirty="0" err="1">
                <a:ea typeface="Cambria Math"/>
              </a:rPr>
              <a:t>gcd</a:t>
            </a:r>
            <a:r>
              <a:rPr lang="en-US" dirty="0">
                <a:ea typeface="Cambria Math"/>
              </a:rPr>
              <a:t> as a linear combination of the original two integers. A one pass method, called the </a:t>
            </a:r>
            <a:r>
              <a:rPr lang="en-US" i="1" dirty="0">
                <a:ea typeface="Cambria Math"/>
              </a:rPr>
              <a:t>extended Euclidean algorithm</a:t>
            </a:r>
            <a:r>
              <a:rPr lang="en-US" dirty="0">
                <a:ea typeface="Cambria Math"/>
              </a:rPr>
              <a:t>, is developed in the exercises</a:t>
            </a:r>
            <a:r>
              <a:rPr lang="en-US" dirty="0">
                <a:latin typeface="Cambria Math"/>
                <a:ea typeface="Cambria Math"/>
              </a:rPr>
              <a:t>.</a:t>
            </a:r>
          </a:p>
          <a:p>
            <a:pPr lvl="2"/>
            <a:endParaRPr lang="en-US" dirty="0">
              <a:latin typeface="Cambria Math"/>
              <a:ea typeface="Cambria Math"/>
            </a:endParaRPr>
          </a:p>
          <a:p>
            <a:pPr lvl="2"/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Consequences of </a:t>
            </a:r>
            <a:r>
              <a:rPr lang="en-US" sz="4400" dirty="0" err="1"/>
              <a:t>B</a:t>
            </a:r>
            <a:r>
              <a:rPr lang="en-US" sz="4400" dirty="0" err="1">
                <a:ea typeface="Cambria Math"/>
              </a:rPr>
              <a:t>é</a:t>
            </a:r>
            <a:r>
              <a:rPr lang="en-US" sz="4400" dirty="0" err="1"/>
              <a:t>zout’s</a:t>
            </a:r>
            <a:r>
              <a:rPr lang="en-US" sz="4400" dirty="0"/>
              <a:t>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/>
              <a:t>   Lemma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: If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, and </a:t>
            </a:r>
            <a:r>
              <a:rPr lang="en-US" i="1" dirty="0"/>
              <a:t>c</a:t>
            </a:r>
            <a:r>
              <a:rPr lang="en-US" dirty="0"/>
              <a:t> are positive integers such that </a:t>
            </a: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)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and </a:t>
            </a:r>
            <a:r>
              <a:rPr lang="en-US" i="1" dirty="0"/>
              <a:t>a</a:t>
            </a:r>
            <a:r>
              <a:rPr lang="en-US" dirty="0"/>
              <a:t> | </a:t>
            </a:r>
            <a:r>
              <a:rPr lang="en-US" i="1" dirty="0" err="1"/>
              <a:t>bc</a:t>
            </a:r>
            <a:r>
              <a:rPr lang="en-US" dirty="0"/>
              <a:t>, then </a:t>
            </a:r>
            <a:r>
              <a:rPr lang="en-US" i="1" dirty="0"/>
              <a:t>a</a:t>
            </a:r>
            <a:r>
              <a:rPr lang="en-US" dirty="0"/>
              <a:t> | </a:t>
            </a:r>
            <a:r>
              <a:rPr lang="en-US" i="1" dirty="0"/>
              <a:t>c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b="1" dirty="0"/>
              <a:t>Proof</a:t>
            </a:r>
            <a:r>
              <a:rPr lang="en-US" dirty="0"/>
              <a:t>:  Assume </a:t>
            </a: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)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and </a:t>
            </a:r>
            <a:r>
              <a:rPr lang="en-US" i="1" dirty="0"/>
              <a:t>a</a:t>
            </a:r>
            <a:r>
              <a:rPr lang="en-US" dirty="0"/>
              <a:t> | </a:t>
            </a:r>
            <a:r>
              <a:rPr lang="en-US" i="1" dirty="0" err="1"/>
              <a:t>bc</a:t>
            </a:r>
            <a:endParaRPr lang="en-US" dirty="0"/>
          </a:p>
          <a:p>
            <a:pPr lvl="1"/>
            <a:r>
              <a:rPr lang="en-US" dirty="0"/>
              <a:t>Since </a:t>
            </a: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)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 by </a:t>
            </a:r>
            <a:r>
              <a:rPr lang="en-US" dirty="0" err="1"/>
              <a:t>B</a:t>
            </a:r>
            <a:r>
              <a:rPr lang="en-US" dirty="0" err="1">
                <a:latin typeface="Cambria Math"/>
                <a:ea typeface="Cambria Math"/>
              </a:rPr>
              <a:t>é</a:t>
            </a:r>
            <a:r>
              <a:rPr lang="en-US" dirty="0" err="1"/>
              <a:t>zout’s</a:t>
            </a:r>
            <a:r>
              <a:rPr lang="en-US" dirty="0"/>
              <a:t> Theorem  there are integers </a:t>
            </a:r>
            <a:r>
              <a:rPr lang="en-US" i="1" dirty="0"/>
              <a:t>s</a:t>
            </a:r>
            <a:r>
              <a:rPr lang="en-US" dirty="0"/>
              <a:t> and </a:t>
            </a:r>
            <a:r>
              <a:rPr lang="en-US" i="1" dirty="0"/>
              <a:t>t</a:t>
            </a:r>
            <a:r>
              <a:rPr lang="en-US" dirty="0"/>
              <a:t> such that    </a:t>
            </a:r>
          </a:p>
          <a:p>
            <a:pPr lvl="1">
              <a:buNone/>
            </a:pPr>
            <a:r>
              <a:rPr lang="en-US" i="1" dirty="0"/>
              <a:t>                           </a:t>
            </a:r>
            <a:r>
              <a:rPr lang="en-US" i="1" dirty="0" err="1"/>
              <a:t>sa</a:t>
            </a:r>
            <a:r>
              <a:rPr lang="en-US" dirty="0"/>
              <a:t> + </a:t>
            </a:r>
            <a:r>
              <a:rPr lang="en-US" i="1" dirty="0" err="1"/>
              <a:t>tb</a:t>
            </a:r>
            <a:r>
              <a:rPr lang="en-US" i="1" dirty="0"/>
              <a:t> </a:t>
            </a:r>
            <a:r>
              <a:rPr lang="en-US" dirty="0"/>
              <a:t>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Multiplying both sides of the equation by </a:t>
            </a:r>
            <a:r>
              <a:rPr lang="en-US" i="1" dirty="0"/>
              <a:t>c</a:t>
            </a:r>
            <a:r>
              <a:rPr lang="en-US" dirty="0"/>
              <a:t>, yields </a:t>
            </a:r>
            <a:r>
              <a:rPr lang="en-US" i="1" dirty="0"/>
              <a:t>sac + </a:t>
            </a:r>
            <a:r>
              <a:rPr lang="en-US" i="1" dirty="0" err="1"/>
              <a:t>tbc</a:t>
            </a:r>
            <a:r>
              <a:rPr lang="en-US" i="1" dirty="0"/>
              <a:t> = c.</a:t>
            </a:r>
          </a:p>
          <a:p>
            <a:pPr lvl="1"/>
            <a:r>
              <a:rPr lang="en-US" dirty="0"/>
              <a:t>From Theorem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of Section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4.1</a:t>
            </a:r>
            <a:r>
              <a:rPr lang="en-US" dirty="0"/>
              <a:t>:</a:t>
            </a:r>
          </a:p>
          <a:p>
            <a:pPr lvl="2">
              <a:buNone/>
            </a:pPr>
            <a:r>
              <a:rPr lang="en-US" i="1" dirty="0"/>
              <a:t>  a | </a:t>
            </a:r>
            <a:r>
              <a:rPr lang="en-US" i="1" dirty="0" err="1"/>
              <a:t>tbc</a:t>
            </a:r>
            <a:r>
              <a:rPr lang="en-US" i="1" dirty="0"/>
              <a:t> 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dirty="0"/>
              <a:t>part ii) and </a:t>
            </a:r>
            <a:r>
              <a:rPr lang="en-US" i="1" dirty="0"/>
              <a:t> a </a:t>
            </a:r>
            <a:r>
              <a:rPr lang="en-US" dirty="0"/>
              <a:t>divides</a:t>
            </a:r>
            <a:r>
              <a:rPr lang="en-US" i="1" dirty="0"/>
              <a:t> sac + </a:t>
            </a:r>
            <a:r>
              <a:rPr lang="en-US" i="1" dirty="0" err="1"/>
              <a:t>tbc</a:t>
            </a:r>
            <a:r>
              <a:rPr lang="en-US" i="1" dirty="0"/>
              <a:t> </a:t>
            </a:r>
            <a:r>
              <a:rPr lang="en-US" dirty="0"/>
              <a:t>since</a:t>
            </a:r>
            <a:r>
              <a:rPr lang="en-US" i="1" dirty="0"/>
              <a:t> a | sac </a:t>
            </a:r>
            <a:r>
              <a:rPr lang="en-US" dirty="0"/>
              <a:t>and</a:t>
            </a:r>
            <a:r>
              <a:rPr lang="en-US" i="1" dirty="0"/>
              <a:t> </a:t>
            </a:r>
            <a:r>
              <a:rPr lang="en-US" i="1" dirty="0" err="1"/>
              <a:t>a|tbc</a:t>
            </a:r>
            <a:r>
              <a:rPr lang="en-US" i="1" dirty="0"/>
              <a:t> </a:t>
            </a:r>
            <a:r>
              <a:rPr lang="en-US" dirty="0"/>
              <a:t>(part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We conclude </a:t>
            </a:r>
            <a:r>
              <a:rPr lang="en-US" i="1" dirty="0"/>
              <a:t>a | c, </a:t>
            </a:r>
            <a:r>
              <a:rPr lang="en-US" dirty="0"/>
              <a:t>since</a:t>
            </a:r>
            <a:r>
              <a:rPr lang="en-US" i="1" dirty="0"/>
              <a:t>  sac + </a:t>
            </a:r>
            <a:r>
              <a:rPr lang="en-US" i="1" dirty="0" err="1"/>
              <a:t>tbc</a:t>
            </a:r>
            <a:r>
              <a:rPr lang="en-US" i="1" dirty="0"/>
              <a:t> = c.</a:t>
            </a:r>
          </a:p>
          <a:p>
            <a:pPr lvl="1">
              <a:buNone/>
            </a:pPr>
            <a:endParaRPr lang="en-US" i="1" dirty="0"/>
          </a:p>
          <a:p>
            <a:pPr>
              <a:buNone/>
            </a:pPr>
            <a:r>
              <a:rPr lang="en-US" b="1" i="1" dirty="0"/>
              <a:t>    </a:t>
            </a:r>
            <a:r>
              <a:rPr lang="en-US" b="1" dirty="0"/>
              <a:t>Lemma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: If </a:t>
            </a:r>
            <a:r>
              <a:rPr lang="en-US" i="1" dirty="0"/>
              <a:t>p</a:t>
            </a:r>
            <a:r>
              <a:rPr lang="en-US" dirty="0"/>
              <a:t> is prime and  </a:t>
            </a:r>
            <a:r>
              <a:rPr lang="en-US" i="1" dirty="0"/>
              <a:t>p</a:t>
            </a:r>
            <a:r>
              <a:rPr lang="en-US" dirty="0"/>
              <a:t> | </a:t>
            </a:r>
            <a:r>
              <a:rPr lang="en-US" i="1" dirty="0"/>
              <a:t>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/>
              <a:t>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latin typeface="Cambria Math"/>
                <a:ea typeface="Cambria Math"/>
              </a:rPr>
              <a:t>∙∙∙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dirty="0"/>
              <a:t>, then </a:t>
            </a:r>
            <a:r>
              <a:rPr lang="en-US" i="1" dirty="0"/>
              <a:t>p</a:t>
            </a:r>
            <a:r>
              <a:rPr lang="en-US" dirty="0"/>
              <a:t> | </a:t>
            </a:r>
            <a:r>
              <a:rPr lang="en-US" i="1" dirty="0" err="1"/>
              <a:t>a</a:t>
            </a:r>
            <a:r>
              <a:rPr lang="en-US" i="1" baseline="-25000" dirty="0" err="1"/>
              <a:t>i</a:t>
            </a:r>
            <a:r>
              <a:rPr lang="en-US" i="1" baseline="-25000" dirty="0"/>
              <a:t> </a:t>
            </a:r>
            <a:r>
              <a:rPr lang="en-US" i="1" dirty="0"/>
              <a:t> </a:t>
            </a:r>
            <a:r>
              <a:rPr lang="en-US" dirty="0"/>
              <a:t>for some </a:t>
            </a:r>
            <a:r>
              <a:rPr lang="en-US" i="1" dirty="0" err="1"/>
              <a:t>i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i="1" dirty="0"/>
              <a:t>   </a:t>
            </a:r>
            <a:r>
              <a:rPr lang="en-US" dirty="0"/>
              <a:t>(</a:t>
            </a:r>
            <a:r>
              <a:rPr lang="en-US" i="1" dirty="0"/>
              <a:t>proof uses mathematical induction; see Exercise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64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/>
              <a:t>of Section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5.1</a:t>
            </a:r>
            <a:r>
              <a:rPr lang="en-US" dirty="0"/>
              <a:t>)</a:t>
            </a:r>
          </a:p>
          <a:p>
            <a:pPr>
              <a:buNone/>
            </a:pPr>
            <a:endParaRPr lang="en-US" i="1" dirty="0"/>
          </a:p>
          <a:p>
            <a:r>
              <a:rPr lang="en-US" dirty="0"/>
              <a:t>Lemma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 is crucial in the proof of the uniqueness of prime factorizations.</a:t>
            </a:r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8382000" y="45720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Divisibility and Modular Arithmetic</a:t>
            </a:r>
          </a:p>
          <a:p>
            <a:r>
              <a:rPr lang="en-US" dirty="0"/>
              <a:t>Integer Representations and Algorithms </a:t>
            </a:r>
          </a:p>
          <a:p>
            <a:r>
              <a:rPr lang="en-US" dirty="0"/>
              <a:t>Primes and Greatest Common Divisors</a:t>
            </a:r>
          </a:p>
          <a:p>
            <a:r>
              <a:rPr lang="en-US" dirty="0"/>
              <a:t>Solving </a:t>
            </a:r>
            <a:r>
              <a:rPr lang="en-US" dirty="0" err="1"/>
              <a:t>Congruences</a:t>
            </a:r>
            <a:r>
              <a:rPr lang="en-US" dirty="0"/>
              <a:t> </a:t>
            </a:r>
          </a:p>
          <a:p>
            <a:r>
              <a:rPr lang="en-US" dirty="0"/>
              <a:t>Applications of </a:t>
            </a:r>
            <a:r>
              <a:rPr lang="en-US" dirty="0" err="1"/>
              <a:t>Congruences</a:t>
            </a:r>
            <a:endParaRPr lang="en-US" dirty="0"/>
          </a:p>
          <a:p>
            <a:r>
              <a:rPr lang="en-US" dirty="0"/>
              <a:t>Cryptography</a:t>
            </a:r>
          </a:p>
          <a:p>
            <a:pPr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Uniqueness of Prime Factorization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We will prove that a prime factorization of a positive integer  where the primes are in </a:t>
            </a:r>
            <a:r>
              <a:rPr lang="en-US" dirty="0" err="1"/>
              <a:t>nondecreasing</a:t>
            </a:r>
            <a:r>
              <a:rPr lang="en-US" dirty="0"/>
              <a:t> order is unique. (This part of the fundamental theorem of arithmetic. The other part, which asserts that every positive integer has a prime factorization into primes, will be proved in Section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5.2</a:t>
            </a:r>
            <a:r>
              <a:rPr lang="en-US" dirty="0"/>
              <a:t>.)</a:t>
            </a:r>
          </a:p>
          <a:p>
            <a:pPr>
              <a:buNone/>
            </a:pPr>
            <a:r>
              <a:rPr lang="en-US" b="1" dirty="0"/>
              <a:t>     Proof</a:t>
            </a:r>
            <a:r>
              <a:rPr lang="en-US" dirty="0"/>
              <a:t>: (</a:t>
            </a:r>
            <a:r>
              <a:rPr lang="en-US" i="1" dirty="0"/>
              <a:t>by contradiction</a:t>
            </a:r>
            <a:r>
              <a:rPr lang="en-US" dirty="0"/>
              <a:t>) Suppose that the positive integer </a:t>
            </a:r>
            <a:r>
              <a:rPr lang="en-US" i="1" dirty="0"/>
              <a:t>n</a:t>
            </a:r>
            <a:r>
              <a:rPr lang="en-US" dirty="0"/>
              <a:t> can be written as a product of primes in two distinct ways:</a:t>
            </a:r>
          </a:p>
          <a:p>
            <a:pPr>
              <a:buNone/>
            </a:pPr>
            <a:r>
              <a:rPr lang="en-US" dirty="0"/>
              <a:t>                       </a:t>
            </a:r>
            <a:r>
              <a:rPr lang="en-US" i="1" dirty="0"/>
              <a:t>n</a:t>
            </a:r>
            <a:r>
              <a:rPr lang="en-US" dirty="0"/>
              <a:t> = </a:t>
            </a:r>
            <a:r>
              <a:rPr lang="en-US" i="1" dirty="0"/>
              <a:t>p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/>
              <a:t>p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∙∙∙</a:t>
            </a:r>
            <a:r>
              <a:rPr lang="en-US" dirty="0"/>
              <a:t> </a:t>
            </a:r>
            <a:r>
              <a:rPr lang="en-US" i="1" dirty="0" err="1"/>
              <a:t>p</a:t>
            </a:r>
            <a:r>
              <a:rPr lang="en-US" i="1" baseline="-25000" dirty="0" err="1"/>
              <a:t>s</a:t>
            </a:r>
            <a:r>
              <a:rPr lang="en-US" i="1" dirty="0"/>
              <a:t>  </a:t>
            </a:r>
            <a:r>
              <a:rPr lang="en-US" dirty="0"/>
              <a:t>and</a:t>
            </a:r>
            <a:r>
              <a:rPr lang="en-US" i="1" dirty="0"/>
              <a:t> n</a:t>
            </a:r>
            <a:r>
              <a:rPr lang="en-US" dirty="0"/>
              <a:t> = </a:t>
            </a:r>
            <a:r>
              <a:rPr lang="en-US" i="1" dirty="0"/>
              <a:t>q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/>
              <a:t>q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∙∙∙</a:t>
            </a:r>
            <a:r>
              <a:rPr lang="en-US" dirty="0"/>
              <a:t> </a:t>
            </a:r>
            <a:r>
              <a:rPr lang="en-US" i="1" dirty="0"/>
              <a:t>p</a:t>
            </a:r>
            <a:r>
              <a:rPr lang="en-US" i="1" baseline="-25000" dirty="0"/>
              <a:t>t</a:t>
            </a:r>
            <a:r>
              <a:rPr lang="en-US" i="1" dirty="0"/>
              <a:t>.</a:t>
            </a:r>
          </a:p>
          <a:p>
            <a:pPr lvl="1"/>
            <a:r>
              <a:rPr lang="en-US" dirty="0"/>
              <a:t>Remove all common primes from the factorizations to get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pPr lvl="1"/>
            <a:r>
              <a:rPr lang="en-US" dirty="0"/>
              <a:t>By Lemma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, it follows that         divides          , for some </a:t>
            </a:r>
            <a:r>
              <a:rPr lang="en-US" i="1" dirty="0"/>
              <a:t>k,</a:t>
            </a:r>
            <a:r>
              <a:rPr lang="en-US" dirty="0"/>
              <a:t> contradicting the assumption that          and         are distinct primes.</a:t>
            </a:r>
          </a:p>
          <a:p>
            <a:pPr lvl="1"/>
            <a:endParaRPr lang="en-US" dirty="0"/>
          </a:p>
          <a:p>
            <a:pPr lvl="1">
              <a:buNone/>
            </a:pPr>
            <a:endParaRPr lang="en-US" dirty="0"/>
          </a:p>
          <a:p>
            <a:pPr lvl="1"/>
            <a:r>
              <a:rPr lang="en-US" dirty="0"/>
              <a:t>Hence, there can be at most one factorization of </a:t>
            </a:r>
            <a:r>
              <a:rPr lang="en-US" i="1" dirty="0"/>
              <a:t>n</a:t>
            </a:r>
            <a:r>
              <a:rPr lang="en-US" dirty="0"/>
              <a:t> into primes in </a:t>
            </a:r>
            <a:r>
              <a:rPr lang="en-US" dirty="0" err="1"/>
              <a:t>nondecreasing</a:t>
            </a:r>
            <a:r>
              <a:rPr lang="en-US" dirty="0"/>
              <a:t> order.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8686800" y="56388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2362201" y="4114800"/>
            <a:ext cx="3042285" cy="186690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3810000" y="4495800"/>
            <a:ext cx="280035" cy="177165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5029200" y="4495800"/>
            <a:ext cx="272415" cy="186690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2819400" y="4648200"/>
            <a:ext cx="280035" cy="177165"/>
          </a:xfrm>
          <a:prstGeom prst="rect">
            <a:avLst/>
          </a:prstGeom>
        </p:spPr>
      </p:pic>
      <p:pic>
        <p:nvPicPr>
          <p:cNvPr id="11" name="Picture 10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3657600" y="4648200"/>
            <a:ext cx="272415" cy="18669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Dividing </a:t>
            </a:r>
            <a:r>
              <a:rPr lang="en-US" dirty="0" err="1"/>
              <a:t>Congruences</a:t>
            </a:r>
            <a:r>
              <a:rPr lang="en-US" dirty="0"/>
              <a:t> by an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Dividing both sides of a valid congruence by an integer does not always produce a valid congruence (see Section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4.1</a:t>
            </a:r>
            <a:r>
              <a:rPr lang="en-US" dirty="0"/>
              <a:t>).</a:t>
            </a:r>
          </a:p>
          <a:p>
            <a:r>
              <a:rPr lang="en-US" dirty="0"/>
              <a:t>But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dividing by an integer relatively prime to the modulus does produce a valid congruence: </a:t>
            </a:r>
          </a:p>
          <a:p>
            <a:pPr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    </a:t>
            </a:r>
            <a:r>
              <a:rPr lang="en-US" b="1" dirty="0">
                <a:ea typeface="Cambria Math" pitchFamily="18" charset="0"/>
              </a:rPr>
              <a:t>Theorem 7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: Let m be a positive integer and let </a:t>
            </a:r>
            <a:r>
              <a:rPr lang="en-US" i="1" dirty="0">
                <a:ea typeface="Cambria Math" pitchFamily="18" charset="0"/>
              </a:rPr>
              <a:t>a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i="1" dirty="0">
                <a:ea typeface="Cambria Math" pitchFamily="18" charset="0"/>
              </a:rPr>
              <a:t>b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 and </a:t>
            </a:r>
            <a:r>
              <a:rPr lang="en-US" i="1" dirty="0">
                <a:ea typeface="Cambria Math" pitchFamily="18" charset="0"/>
              </a:rPr>
              <a:t>c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be integers. If </a:t>
            </a:r>
            <a:r>
              <a:rPr lang="en-US" i="1" dirty="0">
                <a:ea typeface="Cambria Math" pitchFamily="18" charset="0"/>
              </a:rPr>
              <a:t>ac </a:t>
            </a:r>
            <a:r>
              <a:rPr lang="en-US" dirty="0">
                <a:latin typeface="Cambria Math"/>
                <a:ea typeface="Cambria Math"/>
              </a:rPr>
              <a:t>≡</a:t>
            </a:r>
            <a:r>
              <a:rPr lang="en-US" i="1" dirty="0">
                <a:ea typeface="Cambria Math" pitchFamily="18" charset="0"/>
              </a:rPr>
              <a:t> </a:t>
            </a:r>
            <a:r>
              <a:rPr lang="en-US" i="1" dirty="0" err="1">
                <a:ea typeface="Cambria Math" pitchFamily="18" charset="0"/>
              </a:rPr>
              <a:t>bc</a:t>
            </a:r>
            <a:r>
              <a:rPr lang="en-US" i="1" dirty="0">
                <a:ea typeface="Cambria Math" pitchFamily="18" charset="0"/>
              </a:rPr>
              <a:t> </a:t>
            </a:r>
            <a:r>
              <a:rPr lang="en-US" dirty="0">
                <a:ea typeface="Cambria Math" pitchFamily="18" charset="0"/>
              </a:rPr>
              <a:t>(mod</a:t>
            </a:r>
            <a:r>
              <a:rPr lang="en-US" i="1" dirty="0">
                <a:ea typeface="Cambria Math" pitchFamily="18" charset="0"/>
              </a:rPr>
              <a:t> m</a:t>
            </a:r>
            <a:r>
              <a:rPr lang="en-US" dirty="0">
                <a:ea typeface="Cambria Math" pitchFamily="18" charset="0"/>
              </a:rPr>
              <a:t>) and </a:t>
            </a:r>
            <a:r>
              <a:rPr lang="en-US" dirty="0" err="1">
                <a:ea typeface="Cambria Math" pitchFamily="18" charset="0"/>
              </a:rPr>
              <a:t>gcd</a:t>
            </a:r>
            <a:r>
              <a:rPr lang="en-US" dirty="0">
                <a:ea typeface="Cambria Math" pitchFamily="18" charset="0"/>
              </a:rPr>
              <a:t>(</a:t>
            </a:r>
            <a:r>
              <a:rPr lang="en-US" i="1" dirty="0" err="1">
                <a:ea typeface="Cambria Math" pitchFamily="18" charset="0"/>
              </a:rPr>
              <a:t>c,m</a:t>
            </a:r>
            <a:r>
              <a:rPr lang="en-US" dirty="0">
                <a:ea typeface="Cambria Math" pitchFamily="18" charset="0"/>
              </a:rPr>
              <a:t>)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1, then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a </a:t>
            </a:r>
            <a:r>
              <a:rPr lang="en-US" dirty="0">
                <a:latin typeface="Cambria Math"/>
                <a:ea typeface="Cambria Math"/>
              </a:rPr>
              <a:t>≡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 b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(mod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m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).</a:t>
            </a:r>
          </a:p>
          <a:p>
            <a:pPr>
              <a:buNone/>
            </a:pPr>
            <a:r>
              <a:rPr lang="en-US" b="1" dirty="0">
                <a:latin typeface="Cambria Math" pitchFamily="18" charset="0"/>
                <a:ea typeface="Cambria Math" pitchFamily="18" charset="0"/>
              </a:rPr>
              <a:t>     </a:t>
            </a:r>
            <a:r>
              <a:rPr lang="en-US" b="1" dirty="0">
                <a:ea typeface="Cambria Math" pitchFamily="18" charset="0"/>
              </a:rPr>
              <a:t>Proof</a:t>
            </a:r>
            <a:r>
              <a:rPr lang="en-US" dirty="0">
                <a:ea typeface="Cambria Math" pitchFamily="18" charset="0"/>
              </a:rPr>
              <a:t>: Since </a:t>
            </a:r>
            <a:r>
              <a:rPr lang="en-US" i="1" dirty="0">
                <a:ea typeface="Cambria Math" pitchFamily="18" charset="0"/>
              </a:rPr>
              <a:t>ac </a:t>
            </a:r>
            <a:r>
              <a:rPr lang="en-US" dirty="0">
                <a:latin typeface="Cambria Math"/>
                <a:ea typeface="Cambria Math"/>
              </a:rPr>
              <a:t>≡</a:t>
            </a:r>
            <a:r>
              <a:rPr lang="en-US" i="1" dirty="0">
                <a:ea typeface="Cambria Math" pitchFamily="18" charset="0"/>
              </a:rPr>
              <a:t> </a:t>
            </a:r>
            <a:r>
              <a:rPr lang="en-US" i="1" dirty="0" err="1">
                <a:ea typeface="Cambria Math" pitchFamily="18" charset="0"/>
              </a:rPr>
              <a:t>bc</a:t>
            </a:r>
            <a:r>
              <a:rPr lang="en-US" i="1" dirty="0">
                <a:ea typeface="Cambria Math" pitchFamily="18" charset="0"/>
              </a:rPr>
              <a:t> </a:t>
            </a:r>
            <a:r>
              <a:rPr lang="en-US" dirty="0">
                <a:ea typeface="Cambria Math" pitchFamily="18" charset="0"/>
              </a:rPr>
              <a:t>(mod</a:t>
            </a:r>
            <a:r>
              <a:rPr lang="en-US" i="1" dirty="0">
                <a:ea typeface="Cambria Math" pitchFamily="18" charset="0"/>
              </a:rPr>
              <a:t> m</a:t>
            </a:r>
            <a:r>
              <a:rPr lang="en-US" dirty="0">
                <a:ea typeface="Cambria Math" pitchFamily="18" charset="0"/>
              </a:rPr>
              <a:t>), </a:t>
            </a:r>
            <a:r>
              <a:rPr lang="en-US" i="1" dirty="0">
                <a:ea typeface="Cambria Math" pitchFamily="18" charset="0"/>
              </a:rPr>
              <a:t>m</a:t>
            </a:r>
            <a:r>
              <a:rPr lang="en-US" dirty="0">
                <a:ea typeface="Cambria Math" pitchFamily="18" charset="0"/>
              </a:rPr>
              <a:t> | </a:t>
            </a:r>
            <a:r>
              <a:rPr lang="en-US" i="1" dirty="0">
                <a:ea typeface="Cambria Math" pitchFamily="18" charset="0"/>
              </a:rPr>
              <a:t>ac</a:t>
            </a:r>
            <a:r>
              <a:rPr lang="en-US" dirty="0">
                <a:ea typeface="Cambria Math" pitchFamily="18" charset="0"/>
              </a:rPr>
              <a:t> 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dirty="0">
                <a:ea typeface="Cambria Math" pitchFamily="18" charset="0"/>
              </a:rPr>
              <a:t> </a:t>
            </a:r>
            <a:r>
              <a:rPr lang="en-US" i="1" dirty="0" err="1">
                <a:ea typeface="Cambria Math" pitchFamily="18" charset="0"/>
              </a:rPr>
              <a:t>bc</a:t>
            </a:r>
            <a:r>
              <a:rPr lang="en-US" dirty="0">
                <a:ea typeface="Cambria Math" pitchFamily="18" charset="0"/>
              </a:rPr>
              <a:t> = </a:t>
            </a:r>
            <a:r>
              <a:rPr lang="en-US" i="1" dirty="0">
                <a:ea typeface="Cambria Math" pitchFamily="18" charset="0"/>
              </a:rPr>
              <a:t>c</a:t>
            </a:r>
            <a:r>
              <a:rPr lang="en-US" dirty="0">
                <a:ea typeface="Cambria Math" pitchFamily="18" charset="0"/>
              </a:rPr>
              <a:t>(</a:t>
            </a:r>
            <a:r>
              <a:rPr lang="en-US" i="1" dirty="0">
                <a:ea typeface="Cambria Math" pitchFamily="18" charset="0"/>
              </a:rPr>
              <a:t>a</a:t>
            </a:r>
            <a:r>
              <a:rPr lang="en-US" dirty="0">
                <a:latin typeface="Cambria Math"/>
                <a:ea typeface="Cambria Math"/>
              </a:rPr>
              <a:t> −</a:t>
            </a:r>
            <a:r>
              <a:rPr lang="en-US" dirty="0">
                <a:ea typeface="Cambria Math" pitchFamily="18" charset="0"/>
              </a:rPr>
              <a:t> </a:t>
            </a:r>
            <a:r>
              <a:rPr lang="en-US" i="1" dirty="0">
                <a:ea typeface="Cambria Math" pitchFamily="18" charset="0"/>
              </a:rPr>
              <a:t>b</a:t>
            </a:r>
            <a:r>
              <a:rPr lang="en-US" dirty="0">
                <a:ea typeface="Cambria Math" pitchFamily="18" charset="0"/>
              </a:rPr>
              <a:t>)   by Lemma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ea typeface="Cambria Math" pitchFamily="18" charset="0"/>
              </a:rPr>
              <a:t>  and the fact that </a:t>
            </a:r>
            <a:r>
              <a:rPr lang="en-US" dirty="0" err="1">
                <a:ea typeface="Cambria Math" pitchFamily="18" charset="0"/>
              </a:rPr>
              <a:t>gcd</a:t>
            </a:r>
            <a:r>
              <a:rPr lang="en-US" dirty="0">
                <a:ea typeface="Cambria Math" pitchFamily="18" charset="0"/>
              </a:rPr>
              <a:t>(</a:t>
            </a:r>
            <a:r>
              <a:rPr lang="en-US" i="1" dirty="0" err="1">
                <a:ea typeface="Cambria Math" pitchFamily="18" charset="0"/>
              </a:rPr>
              <a:t>c</a:t>
            </a:r>
            <a:r>
              <a:rPr lang="en-US" dirty="0" err="1">
                <a:ea typeface="Cambria Math" pitchFamily="18" charset="0"/>
              </a:rPr>
              <a:t>,</a:t>
            </a:r>
            <a:r>
              <a:rPr lang="en-US" i="1" dirty="0" err="1">
                <a:ea typeface="Cambria Math" pitchFamily="18" charset="0"/>
              </a:rPr>
              <a:t>m</a:t>
            </a:r>
            <a:r>
              <a:rPr lang="en-US" dirty="0">
                <a:ea typeface="Cambria Math" pitchFamily="18" charset="0"/>
              </a:rPr>
              <a:t>)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ea typeface="Cambria Math" pitchFamily="18" charset="0"/>
              </a:rPr>
              <a:t>, it follows that   </a:t>
            </a:r>
            <a:r>
              <a:rPr lang="en-US" i="1" dirty="0">
                <a:ea typeface="Cambria Math" pitchFamily="18" charset="0"/>
              </a:rPr>
              <a:t>m</a:t>
            </a:r>
            <a:r>
              <a:rPr lang="en-US" dirty="0">
                <a:ea typeface="Cambria Math" pitchFamily="18" charset="0"/>
              </a:rPr>
              <a:t> | </a:t>
            </a:r>
            <a:r>
              <a:rPr lang="en-US" i="1" dirty="0">
                <a:ea typeface="Cambria Math" pitchFamily="18" charset="0"/>
              </a:rPr>
              <a:t>a</a:t>
            </a:r>
            <a:r>
              <a:rPr lang="en-US" dirty="0">
                <a:latin typeface="Cambria Math"/>
                <a:ea typeface="Cambria Math"/>
              </a:rPr>
              <a:t> −</a:t>
            </a:r>
            <a:r>
              <a:rPr lang="en-US" dirty="0">
                <a:ea typeface="Cambria Math" pitchFamily="18" charset="0"/>
              </a:rPr>
              <a:t> </a:t>
            </a:r>
            <a:r>
              <a:rPr lang="en-US" i="1" dirty="0">
                <a:ea typeface="Cambria Math" pitchFamily="18" charset="0"/>
              </a:rPr>
              <a:t>b.</a:t>
            </a:r>
            <a:r>
              <a:rPr lang="en-US" dirty="0">
                <a:ea typeface="Cambria Math" pitchFamily="18" charset="0"/>
              </a:rPr>
              <a:t>  Hence,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>
                <a:ea typeface="Cambria Math" pitchFamily="18" charset="0"/>
              </a:rPr>
              <a:t>a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/>
                <a:ea typeface="Cambria Math"/>
              </a:rPr>
              <a:t>≡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>
                <a:ea typeface="Cambria Math" pitchFamily="18" charset="0"/>
              </a:rPr>
              <a:t>b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(mod </a:t>
            </a:r>
            <a:r>
              <a:rPr lang="en-US" i="1" dirty="0">
                <a:ea typeface="Cambria Math" pitchFamily="18" charset="0"/>
              </a:rPr>
              <a:t>m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).</a:t>
            </a:r>
            <a:r>
              <a:rPr lang="en-US" dirty="0">
                <a:ea typeface="Cambria Math" pitchFamily="18" charset="0"/>
              </a:rPr>
              <a:t> </a:t>
            </a:r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8382000" y="58674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Divisibility and Modular Arithmetic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4.1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Division </a:t>
            </a:r>
          </a:p>
          <a:p>
            <a:r>
              <a:rPr lang="en-US" dirty="0"/>
              <a:t>Division Algorithm </a:t>
            </a:r>
          </a:p>
          <a:p>
            <a:r>
              <a:rPr lang="en-US" dirty="0"/>
              <a:t>Modular Arithmetic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   Definition</a:t>
            </a:r>
            <a:r>
              <a:rPr lang="en-US" dirty="0"/>
              <a:t>: If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are integers with </a:t>
            </a:r>
            <a:r>
              <a:rPr lang="en-US" i="1" dirty="0"/>
              <a:t>a ≠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, then      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i="1" dirty="0"/>
              <a:t>divides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/>
              <a:t> if there exists an integer </a:t>
            </a:r>
            <a:r>
              <a:rPr lang="en-US" i="1" dirty="0"/>
              <a:t>c</a:t>
            </a:r>
            <a:r>
              <a:rPr lang="en-US" dirty="0"/>
              <a:t> such that  </a:t>
            </a:r>
            <a:r>
              <a:rPr lang="en-US" i="1" dirty="0"/>
              <a:t>b = ac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When </a:t>
            </a:r>
            <a:r>
              <a:rPr lang="en-US" i="1" dirty="0"/>
              <a:t>a</a:t>
            </a:r>
            <a:r>
              <a:rPr lang="en-US" dirty="0"/>
              <a:t> divides </a:t>
            </a:r>
            <a:r>
              <a:rPr lang="en-US" i="1" dirty="0"/>
              <a:t>b</a:t>
            </a:r>
            <a:r>
              <a:rPr lang="en-US" dirty="0"/>
              <a:t> we say that </a:t>
            </a:r>
            <a:r>
              <a:rPr lang="en-US" i="1" dirty="0"/>
              <a:t>a</a:t>
            </a:r>
            <a:r>
              <a:rPr lang="en-US" dirty="0"/>
              <a:t> is a </a:t>
            </a:r>
            <a:r>
              <a:rPr lang="en-US" i="1" dirty="0"/>
              <a:t>factor</a:t>
            </a:r>
            <a:r>
              <a:rPr lang="en-US" dirty="0"/>
              <a:t> or </a:t>
            </a:r>
            <a:r>
              <a:rPr lang="en-US" i="1" dirty="0"/>
              <a:t>divisor</a:t>
            </a:r>
            <a:r>
              <a:rPr lang="en-US" dirty="0"/>
              <a:t> of </a:t>
            </a:r>
            <a:r>
              <a:rPr lang="en-US" i="1" dirty="0"/>
              <a:t>b</a:t>
            </a:r>
            <a:r>
              <a:rPr lang="en-US" dirty="0"/>
              <a:t> and that </a:t>
            </a:r>
            <a:r>
              <a:rPr lang="en-US" i="1" dirty="0"/>
              <a:t>b</a:t>
            </a:r>
            <a:r>
              <a:rPr lang="en-US" dirty="0"/>
              <a:t> is a multiple of </a:t>
            </a:r>
            <a:r>
              <a:rPr lang="en-US" i="1" dirty="0"/>
              <a:t>a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notation </a:t>
            </a:r>
            <a:r>
              <a:rPr lang="en-US" i="1" dirty="0"/>
              <a:t>a </a:t>
            </a:r>
            <a:r>
              <a:rPr lang="en-US" dirty="0"/>
              <a:t>| </a:t>
            </a:r>
            <a:r>
              <a:rPr lang="en-US" i="1" dirty="0"/>
              <a:t>b</a:t>
            </a:r>
            <a:r>
              <a:rPr lang="en-US" dirty="0"/>
              <a:t> denotes that </a:t>
            </a:r>
            <a:r>
              <a:rPr lang="en-US" i="1" dirty="0"/>
              <a:t>a</a:t>
            </a:r>
            <a:r>
              <a:rPr lang="en-US" dirty="0"/>
              <a:t> divides </a:t>
            </a:r>
            <a:r>
              <a:rPr lang="en-US" i="1" dirty="0"/>
              <a:t>b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If </a:t>
            </a:r>
            <a:r>
              <a:rPr lang="en-US" i="1" dirty="0"/>
              <a:t>a</a:t>
            </a:r>
            <a:r>
              <a:rPr lang="en-US" dirty="0"/>
              <a:t> | </a:t>
            </a:r>
            <a:r>
              <a:rPr lang="en-US" i="1" dirty="0"/>
              <a:t>b</a:t>
            </a:r>
            <a:r>
              <a:rPr lang="en-US" dirty="0"/>
              <a:t>, then </a:t>
            </a:r>
            <a:r>
              <a:rPr lang="en-US" i="1" dirty="0"/>
              <a:t>b</a:t>
            </a:r>
            <a:r>
              <a:rPr lang="en-US" dirty="0"/>
              <a:t>/</a:t>
            </a:r>
            <a:r>
              <a:rPr lang="en-US" i="1" dirty="0"/>
              <a:t>a</a:t>
            </a:r>
            <a:r>
              <a:rPr lang="en-US" dirty="0"/>
              <a:t> is an integer.</a:t>
            </a:r>
          </a:p>
          <a:p>
            <a:pPr lvl="1"/>
            <a:r>
              <a:rPr lang="en-US" dirty="0"/>
              <a:t>If </a:t>
            </a:r>
            <a:r>
              <a:rPr lang="en-US" i="1" dirty="0"/>
              <a:t>a </a:t>
            </a:r>
            <a:r>
              <a:rPr lang="en-US" dirty="0"/>
              <a:t>does not divide </a:t>
            </a:r>
            <a:r>
              <a:rPr lang="en-US" i="1" dirty="0"/>
              <a:t>b</a:t>
            </a:r>
            <a:r>
              <a:rPr lang="en-US" dirty="0"/>
              <a:t>, we write </a:t>
            </a:r>
            <a:r>
              <a:rPr lang="en-US" i="1" dirty="0"/>
              <a:t>a</a:t>
            </a:r>
            <a:r>
              <a:rPr lang="en-US" dirty="0">
                <a:latin typeface="Cambria Math"/>
                <a:ea typeface="Cambria Math"/>
              </a:rPr>
              <a:t> ∤ </a:t>
            </a:r>
            <a:r>
              <a:rPr lang="en-US" i="1" dirty="0"/>
              <a:t>b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/>
              <a:t>   Example</a:t>
            </a:r>
            <a:r>
              <a:rPr lang="en-US" dirty="0"/>
              <a:t>: Determine whether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 |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/>
              <a:t> and  whether        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 |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12</a:t>
            </a:r>
            <a:r>
              <a:rPr lang="en-US" dirty="0"/>
              <a:t>.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Divisibility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  </a:t>
            </a:r>
            <a:r>
              <a:rPr lang="en-US" b="1" dirty="0"/>
              <a:t>Theorem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: Let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, and </a:t>
            </a:r>
            <a:r>
              <a:rPr lang="en-US" i="1" dirty="0"/>
              <a:t>c</a:t>
            </a:r>
            <a:r>
              <a:rPr lang="en-US" dirty="0"/>
              <a:t> be integers, where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≠0</a:t>
            </a:r>
            <a:r>
              <a:rPr lang="en-US" dirty="0"/>
              <a:t>. 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/>
              <a:t>If </a:t>
            </a:r>
            <a:r>
              <a:rPr lang="en-US" i="1" dirty="0"/>
              <a:t>a</a:t>
            </a:r>
            <a:r>
              <a:rPr lang="en-US" dirty="0"/>
              <a:t> | </a:t>
            </a:r>
            <a:r>
              <a:rPr lang="en-US" i="1" dirty="0"/>
              <a:t>b</a:t>
            </a:r>
            <a:r>
              <a:rPr lang="en-US" dirty="0"/>
              <a:t> and </a:t>
            </a:r>
            <a:r>
              <a:rPr lang="en-US" i="1" dirty="0"/>
              <a:t>a</a:t>
            </a:r>
            <a:r>
              <a:rPr lang="en-US" dirty="0"/>
              <a:t> | </a:t>
            </a:r>
            <a:r>
              <a:rPr lang="en-US" i="1" dirty="0"/>
              <a:t>c</a:t>
            </a:r>
            <a:r>
              <a:rPr lang="en-US" dirty="0"/>
              <a:t>, then</a:t>
            </a:r>
            <a:r>
              <a:rPr lang="en-US" i="1" dirty="0"/>
              <a:t> a</a:t>
            </a:r>
            <a:r>
              <a:rPr lang="en-US" dirty="0"/>
              <a:t> | (</a:t>
            </a:r>
            <a:r>
              <a:rPr lang="en-US" i="1" dirty="0"/>
              <a:t>b + c</a:t>
            </a:r>
            <a:r>
              <a:rPr lang="en-US" dirty="0"/>
              <a:t>);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/>
              <a:t>If </a:t>
            </a:r>
            <a:r>
              <a:rPr lang="en-US" i="1" dirty="0"/>
              <a:t>a</a:t>
            </a:r>
            <a:r>
              <a:rPr lang="en-US" dirty="0"/>
              <a:t> | </a:t>
            </a:r>
            <a:r>
              <a:rPr lang="en-US" i="1" dirty="0"/>
              <a:t>b,</a:t>
            </a:r>
            <a:r>
              <a:rPr lang="en-US" dirty="0"/>
              <a:t> then </a:t>
            </a:r>
            <a:r>
              <a:rPr lang="en-US" i="1" dirty="0"/>
              <a:t>a</a:t>
            </a:r>
            <a:r>
              <a:rPr lang="en-US" dirty="0"/>
              <a:t> | </a:t>
            </a:r>
            <a:r>
              <a:rPr lang="en-US" dirty="0" err="1"/>
              <a:t>b</a:t>
            </a:r>
            <a:r>
              <a:rPr lang="en-US" i="1" dirty="0" err="1"/>
              <a:t>c</a:t>
            </a:r>
            <a:r>
              <a:rPr lang="en-US" dirty="0"/>
              <a:t> for all integers </a:t>
            </a:r>
            <a:r>
              <a:rPr lang="en-US" i="1" dirty="0"/>
              <a:t>c</a:t>
            </a:r>
            <a:r>
              <a:rPr lang="en-US" dirty="0"/>
              <a:t>;</a:t>
            </a:r>
            <a:endParaRPr lang="en-US" i="1" dirty="0"/>
          </a:p>
          <a:p>
            <a:pPr marL="1028700" lvl="1" indent="-571500">
              <a:buFont typeface="+mj-lt"/>
              <a:buAutoNum type="romanLcPeriod"/>
            </a:pPr>
            <a:r>
              <a:rPr lang="en-US" dirty="0"/>
              <a:t>If </a:t>
            </a:r>
            <a:r>
              <a:rPr lang="en-US" i="1" dirty="0"/>
              <a:t>a</a:t>
            </a:r>
            <a:r>
              <a:rPr lang="en-US" dirty="0"/>
              <a:t> | </a:t>
            </a:r>
            <a:r>
              <a:rPr lang="en-US" i="1" dirty="0"/>
              <a:t>b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| </a:t>
            </a:r>
            <a:r>
              <a:rPr lang="en-US" i="1" dirty="0"/>
              <a:t>c</a:t>
            </a:r>
            <a:r>
              <a:rPr lang="en-US" dirty="0"/>
              <a:t>, then </a:t>
            </a:r>
            <a:r>
              <a:rPr lang="en-US" i="1" dirty="0"/>
              <a:t>a</a:t>
            </a:r>
            <a:r>
              <a:rPr lang="en-US" dirty="0"/>
              <a:t> | </a:t>
            </a:r>
            <a:r>
              <a:rPr lang="en-US" i="1" dirty="0"/>
              <a:t>c</a:t>
            </a:r>
            <a:r>
              <a:rPr lang="en-US" dirty="0"/>
              <a:t>.</a:t>
            </a:r>
          </a:p>
          <a:p>
            <a:pPr marL="628650" lvl="1" indent="-571500">
              <a:buNone/>
            </a:pPr>
            <a:r>
              <a:rPr lang="en-US" dirty="0"/>
              <a:t>   </a:t>
            </a:r>
            <a:r>
              <a:rPr lang="en-US" b="1" dirty="0"/>
              <a:t>Proof</a:t>
            </a:r>
            <a:r>
              <a:rPr lang="en-US" dirty="0"/>
              <a:t>: (</a:t>
            </a:r>
            <a:r>
              <a:rPr lang="en-US" dirty="0" err="1"/>
              <a:t>i</a:t>
            </a:r>
            <a:r>
              <a:rPr lang="en-US" dirty="0"/>
              <a:t>)  Suppose </a:t>
            </a:r>
            <a:r>
              <a:rPr lang="en-US" i="1" dirty="0"/>
              <a:t>a</a:t>
            </a:r>
            <a:r>
              <a:rPr lang="en-US" dirty="0"/>
              <a:t> | </a:t>
            </a:r>
            <a:r>
              <a:rPr lang="en-US" i="1" dirty="0"/>
              <a:t>b</a:t>
            </a:r>
            <a:r>
              <a:rPr lang="en-US" dirty="0"/>
              <a:t> and </a:t>
            </a:r>
            <a:r>
              <a:rPr lang="en-US" i="1" dirty="0"/>
              <a:t>a</a:t>
            </a:r>
            <a:r>
              <a:rPr lang="en-US" dirty="0"/>
              <a:t> | </a:t>
            </a:r>
            <a:r>
              <a:rPr lang="en-US" i="1" dirty="0"/>
              <a:t>c</a:t>
            </a:r>
            <a:r>
              <a:rPr lang="en-US" dirty="0"/>
              <a:t>, then it follows that there are integers </a:t>
            </a:r>
            <a:r>
              <a:rPr lang="en-US" i="1" dirty="0"/>
              <a:t>s</a:t>
            </a:r>
            <a:r>
              <a:rPr lang="en-US" dirty="0"/>
              <a:t> and </a:t>
            </a:r>
            <a:r>
              <a:rPr lang="en-US" i="1" dirty="0"/>
              <a:t>t</a:t>
            </a:r>
            <a:r>
              <a:rPr lang="en-US" dirty="0"/>
              <a:t> with </a:t>
            </a:r>
            <a:r>
              <a:rPr lang="en-US" i="1" dirty="0"/>
              <a:t>b</a:t>
            </a:r>
            <a:r>
              <a:rPr lang="en-US" dirty="0"/>
              <a:t> = </a:t>
            </a:r>
            <a:r>
              <a:rPr lang="en-US" i="1" dirty="0"/>
              <a:t>as</a:t>
            </a:r>
            <a:r>
              <a:rPr lang="en-US" dirty="0"/>
              <a:t> and </a:t>
            </a:r>
            <a:r>
              <a:rPr lang="en-US" i="1" dirty="0"/>
              <a:t>c</a:t>
            </a:r>
            <a:r>
              <a:rPr lang="en-US" dirty="0"/>
              <a:t> = </a:t>
            </a:r>
            <a:r>
              <a:rPr lang="en-US" i="1" dirty="0"/>
              <a:t>at</a:t>
            </a:r>
            <a:r>
              <a:rPr lang="en-US" dirty="0"/>
              <a:t>. Hence,</a:t>
            </a:r>
          </a:p>
          <a:p>
            <a:pPr marL="628650" lvl="1" indent="-571500">
              <a:buNone/>
            </a:pPr>
            <a:r>
              <a:rPr lang="en-US" dirty="0"/>
              <a:t>            </a:t>
            </a:r>
            <a:r>
              <a:rPr lang="en-US" i="1" dirty="0"/>
              <a:t>b</a:t>
            </a:r>
            <a:r>
              <a:rPr lang="en-US" dirty="0"/>
              <a:t> + </a:t>
            </a:r>
            <a:r>
              <a:rPr lang="en-US" i="1" dirty="0"/>
              <a:t>c</a:t>
            </a:r>
            <a:r>
              <a:rPr lang="en-US" dirty="0"/>
              <a:t> = </a:t>
            </a:r>
            <a:r>
              <a:rPr lang="en-US" i="1" dirty="0"/>
              <a:t>as</a:t>
            </a:r>
            <a:r>
              <a:rPr lang="en-US" dirty="0"/>
              <a:t> + </a:t>
            </a:r>
            <a:r>
              <a:rPr lang="en-US" i="1" dirty="0"/>
              <a:t>at</a:t>
            </a:r>
            <a:r>
              <a:rPr lang="en-US" dirty="0"/>
              <a:t> = </a:t>
            </a:r>
            <a:r>
              <a:rPr lang="en-US" i="1" dirty="0"/>
              <a:t>a</a:t>
            </a:r>
            <a:r>
              <a:rPr lang="en-US" dirty="0"/>
              <a:t>(</a:t>
            </a:r>
            <a:r>
              <a:rPr lang="en-US" i="1" dirty="0"/>
              <a:t>s</a:t>
            </a:r>
            <a:r>
              <a:rPr lang="en-US" dirty="0"/>
              <a:t> + </a:t>
            </a:r>
            <a:r>
              <a:rPr lang="en-US" i="1" dirty="0"/>
              <a:t>t</a:t>
            </a:r>
            <a:r>
              <a:rPr lang="en-US" dirty="0"/>
              <a:t>).    </a:t>
            </a:r>
            <a:r>
              <a:rPr lang="en-US" dirty="0">
                <a:latin typeface="Cambria Math"/>
                <a:ea typeface="Cambria Math"/>
              </a:rPr>
              <a:t>Hence,  </a:t>
            </a:r>
            <a:r>
              <a:rPr lang="en-US" i="1" dirty="0"/>
              <a:t>a</a:t>
            </a:r>
            <a:r>
              <a:rPr lang="en-US" dirty="0"/>
              <a:t> | (</a:t>
            </a:r>
            <a:r>
              <a:rPr lang="en-US" i="1" dirty="0"/>
              <a:t>b + c</a:t>
            </a:r>
            <a:r>
              <a:rPr lang="en-US" dirty="0"/>
              <a:t>)</a:t>
            </a:r>
          </a:p>
          <a:p>
            <a:pPr marL="262890" indent="-571500">
              <a:buNone/>
            </a:pPr>
            <a:r>
              <a:rPr lang="en-US" dirty="0"/>
              <a:t>     (Exercises 3 and 4 ask for proofs of parts (ii) and  (iii).)                                                 </a:t>
            </a:r>
            <a:r>
              <a:rPr lang="en-US" b="1" dirty="0"/>
              <a:t>Corollary</a:t>
            </a:r>
            <a:r>
              <a:rPr lang="en-US" dirty="0"/>
              <a:t>: If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, and </a:t>
            </a:r>
            <a:r>
              <a:rPr lang="en-US" i="1" dirty="0"/>
              <a:t>c</a:t>
            </a:r>
            <a:r>
              <a:rPr lang="en-US" dirty="0"/>
              <a:t> be integers, where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≠0</a:t>
            </a:r>
            <a:r>
              <a:rPr lang="en-US" dirty="0"/>
              <a:t>, such that </a:t>
            </a:r>
            <a:r>
              <a:rPr lang="en-US" i="1" dirty="0"/>
              <a:t>a</a:t>
            </a:r>
            <a:r>
              <a:rPr lang="en-US" dirty="0"/>
              <a:t> | </a:t>
            </a:r>
            <a:r>
              <a:rPr lang="en-US" i="1" dirty="0"/>
              <a:t>b</a:t>
            </a:r>
            <a:r>
              <a:rPr lang="en-US" dirty="0"/>
              <a:t> and </a:t>
            </a:r>
            <a:r>
              <a:rPr lang="en-US" i="1" dirty="0"/>
              <a:t>a</a:t>
            </a:r>
            <a:r>
              <a:rPr lang="en-US" dirty="0"/>
              <a:t> | </a:t>
            </a:r>
            <a:r>
              <a:rPr lang="en-US" i="1" dirty="0"/>
              <a:t>c, </a:t>
            </a:r>
            <a:r>
              <a:rPr lang="en-US" dirty="0"/>
              <a:t>then </a:t>
            </a:r>
            <a:r>
              <a:rPr lang="en-US" i="1" dirty="0"/>
              <a:t>a</a:t>
            </a:r>
            <a:r>
              <a:rPr lang="en-US" dirty="0"/>
              <a:t> | </a:t>
            </a:r>
            <a:r>
              <a:rPr lang="en-US" i="1" dirty="0" err="1"/>
              <a:t>mb</a:t>
            </a:r>
            <a:r>
              <a:rPr lang="en-US" dirty="0"/>
              <a:t> + </a:t>
            </a:r>
            <a:r>
              <a:rPr lang="en-US" i="1" dirty="0" err="1"/>
              <a:t>nc</a:t>
            </a:r>
            <a:r>
              <a:rPr lang="en-US" dirty="0"/>
              <a:t> whenever </a:t>
            </a:r>
            <a:r>
              <a:rPr lang="en-US" i="1" dirty="0"/>
              <a:t>m</a:t>
            </a:r>
            <a:r>
              <a:rPr lang="en-US" dirty="0"/>
              <a:t> and </a:t>
            </a:r>
            <a:r>
              <a:rPr lang="en-US" i="1" dirty="0"/>
              <a:t>n</a:t>
            </a:r>
            <a:r>
              <a:rPr lang="en-US" dirty="0"/>
              <a:t> are integers. </a:t>
            </a:r>
          </a:p>
          <a:p>
            <a:pPr marL="262890" indent="-571500">
              <a:buNone/>
            </a:pPr>
            <a:r>
              <a:rPr lang="en-US" dirty="0"/>
              <a:t>   Can you show how it follows easily from  </a:t>
            </a:r>
            <a:r>
              <a:rPr lang="en-US" dirty="0" err="1"/>
              <a:t>from</a:t>
            </a:r>
            <a:r>
              <a:rPr lang="en-US" dirty="0"/>
              <a:t> (ii) and (</a:t>
            </a:r>
            <a:r>
              <a:rPr lang="en-US" dirty="0" err="1"/>
              <a:t>i</a:t>
            </a:r>
            <a:r>
              <a:rPr lang="en-US" dirty="0"/>
              <a:t>) of Theorem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?</a:t>
            </a:r>
          </a:p>
          <a:p>
            <a:pPr marL="1028700" lvl="1" indent="-571500">
              <a:buFont typeface="+mj-lt"/>
              <a:buAutoNum type="romanLcPeriod"/>
            </a:pP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8305800" y="43434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When an integer is divided by a positive integer, there is a quotient and a remainder. This is traditionally called the “Division Algorithm,” but is really a theorem.</a:t>
            </a:r>
          </a:p>
          <a:p>
            <a:pPr>
              <a:buNone/>
            </a:pPr>
            <a:r>
              <a:rPr lang="en-US" b="1" dirty="0"/>
              <a:t>   Division Algorithm</a:t>
            </a:r>
            <a:r>
              <a:rPr lang="en-US" dirty="0"/>
              <a:t>: If </a:t>
            </a:r>
            <a:r>
              <a:rPr lang="en-US" i="1" dirty="0"/>
              <a:t>a</a:t>
            </a:r>
            <a:r>
              <a:rPr lang="en-US" dirty="0"/>
              <a:t> is an integer and </a:t>
            </a:r>
            <a:r>
              <a:rPr lang="en-US" i="1" dirty="0"/>
              <a:t>d</a:t>
            </a:r>
            <a:r>
              <a:rPr lang="en-US" dirty="0"/>
              <a:t> a positive integer, then there are unique integers </a:t>
            </a:r>
            <a:r>
              <a:rPr lang="en-US" i="1" dirty="0"/>
              <a:t>q</a:t>
            </a:r>
            <a:r>
              <a:rPr lang="en-US" dirty="0"/>
              <a:t> and </a:t>
            </a:r>
            <a:r>
              <a:rPr lang="en-US" i="1" dirty="0"/>
              <a:t>r</a:t>
            </a:r>
            <a:r>
              <a:rPr lang="en-US" dirty="0"/>
              <a:t>, with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i="1" dirty="0"/>
              <a:t> ≤ </a:t>
            </a:r>
            <a:r>
              <a:rPr lang="en-US" dirty="0"/>
              <a:t>r</a:t>
            </a:r>
            <a:r>
              <a:rPr lang="en-US" i="1" dirty="0"/>
              <a:t> &lt;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d</a:t>
            </a:r>
            <a:r>
              <a:rPr lang="en-US" dirty="0"/>
              <a:t>, such that  </a:t>
            </a:r>
            <a:r>
              <a:rPr lang="en-US" i="1" dirty="0"/>
              <a:t>a = </a:t>
            </a:r>
            <a:r>
              <a:rPr lang="en-US" i="1" dirty="0" err="1"/>
              <a:t>dq</a:t>
            </a:r>
            <a:r>
              <a:rPr lang="en-US" i="1" dirty="0"/>
              <a:t> + r</a:t>
            </a:r>
            <a:r>
              <a:rPr lang="en-US" dirty="0"/>
              <a:t> (</a:t>
            </a:r>
            <a:r>
              <a:rPr lang="en-US" i="1" dirty="0"/>
              <a:t>proved in Section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5.2</a:t>
            </a:r>
            <a:r>
              <a:rPr lang="en-US" dirty="0"/>
              <a:t>).</a:t>
            </a:r>
          </a:p>
          <a:p>
            <a:pPr lvl="2"/>
            <a:r>
              <a:rPr lang="en-US" i="1" dirty="0"/>
              <a:t>d</a:t>
            </a:r>
            <a:r>
              <a:rPr lang="en-US" dirty="0"/>
              <a:t> is called the </a:t>
            </a:r>
            <a:r>
              <a:rPr lang="en-US" i="1" dirty="0"/>
              <a:t>divisor</a:t>
            </a:r>
            <a:r>
              <a:rPr lang="en-US" dirty="0"/>
              <a:t>.</a:t>
            </a:r>
          </a:p>
          <a:p>
            <a:pPr lvl="2"/>
            <a:r>
              <a:rPr lang="en-US" i="1" dirty="0"/>
              <a:t>a</a:t>
            </a:r>
            <a:r>
              <a:rPr lang="en-US" dirty="0"/>
              <a:t> is called the </a:t>
            </a:r>
            <a:r>
              <a:rPr lang="en-US" i="1" dirty="0"/>
              <a:t>dividend</a:t>
            </a:r>
            <a:r>
              <a:rPr lang="en-US" dirty="0"/>
              <a:t>.</a:t>
            </a:r>
          </a:p>
          <a:p>
            <a:pPr lvl="2"/>
            <a:r>
              <a:rPr lang="en-US" i="1" dirty="0"/>
              <a:t>q</a:t>
            </a:r>
            <a:r>
              <a:rPr lang="en-US" dirty="0"/>
              <a:t> is called the </a:t>
            </a:r>
            <a:r>
              <a:rPr lang="en-US" i="1" dirty="0"/>
              <a:t>quotient</a:t>
            </a:r>
            <a:r>
              <a:rPr lang="en-US" dirty="0"/>
              <a:t>.      </a:t>
            </a:r>
          </a:p>
          <a:p>
            <a:pPr lvl="2"/>
            <a:r>
              <a:rPr lang="en-US" i="1" dirty="0"/>
              <a:t>r</a:t>
            </a:r>
            <a:r>
              <a:rPr lang="en-US" dirty="0"/>
              <a:t> is called the </a:t>
            </a:r>
            <a:r>
              <a:rPr lang="en-US" i="1" dirty="0"/>
              <a:t>remainder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/>
              <a:t>   Examples</a:t>
            </a:r>
            <a:r>
              <a:rPr lang="en-US" dirty="0"/>
              <a:t>:  </a:t>
            </a:r>
          </a:p>
          <a:p>
            <a:pPr lvl="2"/>
            <a:r>
              <a:rPr lang="en-US" dirty="0"/>
              <a:t>What are the quotient and remainder when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101 </a:t>
            </a:r>
            <a:r>
              <a:rPr lang="en-US" dirty="0"/>
              <a:t>is divided by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dirty="0"/>
              <a:t>?</a:t>
            </a:r>
          </a:p>
          <a:p>
            <a:pPr lvl="2">
              <a:buNone/>
            </a:pPr>
            <a:r>
              <a:rPr lang="en-US" dirty="0"/>
              <a:t>     </a:t>
            </a:r>
            <a:r>
              <a:rPr lang="en-US" b="1" dirty="0"/>
              <a:t>Solution</a:t>
            </a:r>
            <a:r>
              <a:rPr lang="en-US" dirty="0"/>
              <a:t>: The quotient when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101</a:t>
            </a:r>
            <a:r>
              <a:rPr lang="en-US" dirty="0"/>
              <a:t> is divided by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dirty="0"/>
              <a:t> is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101 </a:t>
            </a:r>
            <a:r>
              <a:rPr lang="en-US" b="1" dirty="0"/>
              <a:t>div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dirty="0"/>
              <a:t>,   and the remainder is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101</a:t>
            </a:r>
            <a:r>
              <a:rPr lang="en-US" dirty="0"/>
              <a:t> </a:t>
            </a:r>
            <a:r>
              <a:rPr lang="en-US" b="1" dirty="0"/>
              <a:t>mod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dirty="0"/>
              <a:t>. </a:t>
            </a:r>
          </a:p>
          <a:p>
            <a:pPr lvl="2"/>
            <a:r>
              <a:rPr lang="en-US" dirty="0"/>
              <a:t>What are the quotient and remainder when 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dirty="0"/>
              <a:t> is divided by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?</a:t>
            </a:r>
          </a:p>
          <a:p>
            <a:pPr lvl="2">
              <a:buNone/>
            </a:pPr>
            <a:r>
              <a:rPr lang="en-US" b="1" dirty="0"/>
              <a:t>     Solution</a:t>
            </a:r>
            <a:r>
              <a:rPr lang="en-US" dirty="0"/>
              <a:t>: The quotient when 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dirty="0"/>
              <a:t> is divided by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 is 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/>
              <a:t> = 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11 </a:t>
            </a:r>
            <a:r>
              <a:rPr lang="en-US" b="1" dirty="0"/>
              <a:t>div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,    and the remainder is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= 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dirty="0"/>
              <a:t> </a:t>
            </a:r>
            <a:r>
              <a:rPr lang="en-US" b="1" dirty="0"/>
              <a:t>mod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91200" y="3276600"/>
            <a:ext cx="2743200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Definitions of Functions  </a:t>
            </a:r>
            <a:r>
              <a:rPr lang="en-US" b="1" dirty="0"/>
              <a:t>div</a:t>
            </a:r>
            <a:r>
              <a:rPr lang="en-US" dirty="0"/>
              <a:t> and </a:t>
            </a:r>
            <a:r>
              <a:rPr lang="en-US" b="1" dirty="0"/>
              <a:t>mod</a:t>
            </a:r>
          </a:p>
          <a:p>
            <a:pPr algn="ctr"/>
            <a:endParaRPr lang="en-US" b="1" dirty="0"/>
          </a:p>
          <a:p>
            <a:pPr lvl="1"/>
            <a:r>
              <a:rPr lang="en-US" i="1" dirty="0"/>
              <a:t>     q = a </a:t>
            </a:r>
            <a:r>
              <a:rPr lang="en-US" b="1" dirty="0"/>
              <a:t>div</a:t>
            </a:r>
            <a:r>
              <a:rPr lang="en-US" i="1" dirty="0"/>
              <a:t> d</a:t>
            </a:r>
          </a:p>
          <a:p>
            <a:pPr lvl="1"/>
            <a:r>
              <a:rPr lang="en-US" i="1" dirty="0"/>
              <a:t>     r = a </a:t>
            </a:r>
            <a:r>
              <a:rPr lang="en-US" b="1" dirty="0"/>
              <a:t>mod</a:t>
            </a:r>
            <a:r>
              <a:rPr lang="en-US" i="1" dirty="0"/>
              <a:t> 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Congruence 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/>
              <a:t>   Definition</a:t>
            </a:r>
            <a:r>
              <a:rPr lang="en-US" dirty="0"/>
              <a:t>: If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are integers and </a:t>
            </a:r>
            <a:r>
              <a:rPr lang="en-US" i="1" dirty="0"/>
              <a:t>m</a:t>
            </a:r>
            <a:r>
              <a:rPr lang="en-US" dirty="0"/>
              <a:t> is a positive integer, then </a:t>
            </a:r>
            <a:r>
              <a:rPr lang="en-US" i="1" dirty="0"/>
              <a:t>a</a:t>
            </a:r>
            <a:r>
              <a:rPr lang="en-US" dirty="0"/>
              <a:t> is </a:t>
            </a:r>
            <a:r>
              <a:rPr lang="en-US" i="1" dirty="0"/>
              <a:t>congruent </a:t>
            </a:r>
            <a:r>
              <a:rPr lang="en-US" dirty="0"/>
              <a:t>to </a:t>
            </a:r>
            <a:r>
              <a:rPr lang="en-US" i="1" dirty="0"/>
              <a:t>b</a:t>
            </a:r>
            <a:r>
              <a:rPr lang="en-US" dirty="0"/>
              <a:t> </a:t>
            </a:r>
            <a:r>
              <a:rPr lang="en-US" i="1" dirty="0"/>
              <a:t>modulo m</a:t>
            </a:r>
            <a:r>
              <a:rPr lang="en-US" dirty="0"/>
              <a:t> if </a:t>
            </a:r>
            <a:r>
              <a:rPr lang="en-US" i="1" dirty="0"/>
              <a:t>m</a:t>
            </a:r>
            <a:r>
              <a:rPr lang="en-US" dirty="0"/>
              <a:t> divides    </a:t>
            </a:r>
            <a:r>
              <a:rPr lang="en-US" i="1" dirty="0"/>
              <a:t>a – b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notation </a:t>
            </a:r>
            <a:r>
              <a:rPr lang="en-US" i="1" dirty="0"/>
              <a:t>a  </a:t>
            </a:r>
            <a:r>
              <a:rPr lang="en-US" b="1" dirty="0">
                <a:latin typeface="Cambria Math"/>
                <a:ea typeface="Cambria Math"/>
              </a:rPr>
              <a:t>≡</a:t>
            </a:r>
            <a:r>
              <a:rPr lang="en-US" b="1" dirty="0"/>
              <a:t>  </a:t>
            </a:r>
            <a:r>
              <a:rPr lang="en-US" i="1" dirty="0"/>
              <a:t>b </a:t>
            </a:r>
            <a:r>
              <a:rPr lang="en-US" dirty="0"/>
              <a:t>(mod</a:t>
            </a:r>
            <a:r>
              <a:rPr lang="en-US" i="1" dirty="0"/>
              <a:t> m</a:t>
            </a:r>
            <a:r>
              <a:rPr lang="en-US" dirty="0"/>
              <a:t>)</a:t>
            </a:r>
            <a:r>
              <a:rPr lang="en-US" i="1" dirty="0"/>
              <a:t> </a:t>
            </a:r>
            <a:r>
              <a:rPr lang="en-US" dirty="0"/>
              <a:t> says  that </a:t>
            </a:r>
            <a:r>
              <a:rPr lang="en-US" i="1" dirty="0"/>
              <a:t>a</a:t>
            </a:r>
            <a:r>
              <a:rPr lang="en-US" dirty="0"/>
              <a:t> is congruent to </a:t>
            </a:r>
            <a:r>
              <a:rPr lang="en-US" i="1" dirty="0"/>
              <a:t>b</a:t>
            </a:r>
            <a:r>
              <a:rPr lang="en-US" dirty="0"/>
              <a:t> modulo </a:t>
            </a:r>
            <a:r>
              <a:rPr lang="en-US" i="1" dirty="0"/>
              <a:t>m</a:t>
            </a:r>
            <a:r>
              <a:rPr lang="en-US" dirty="0"/>
              <a:t>.  </a:t>
            </a:r>
          </a:p>
          <a:p>
            <a:pPr lvl="1"/>
            <a:r>
              <a:rPr lang="en-US" dirty="0"/>
              <a:t>We say that </a:t>
            </a:r>
            <a:r>
              <a:rPr lang="en-US" i="1" dirty="0"/>
              <a:t>a  </a:t>
            </a:r>
            <a:r>
              <a:rPr lang="en-US" b="1" dirty="0">
                <a:latin typeface="Cambria Math"/>
                <a:ea typeface="Cambria Math"/>
              </a:rPr>
              <a:t>≡</a:t>
            </a:r>
            <a:r>
              <a:rPr lang="en-US" b="1" dirty="0"/>
              <a:t>  </a:t>
            </a:r>
            <a:r>
              <a:rPr lang="en-US" i="1" dirty="0"/>
              <a:t>b </a:t>
            </a:r>
            <a:r>
              <a:rPr lang="en-US" dirty="0"/>
              <a:t>(mod</a:t>
            </a:r>
            <a:r>
              <a:rPr lang="en-US" i="1" dirty="0"/>
              <a:t> m</a:t>
            </a:r>
            <a:r>
              <a:rPr lang="en-US" dirty="0"/>
              <a:t>)</a:t>
            </a:r>
            <a:r>
              <a:rPr lang="en-US" i="1" dirty="0"/>
              <a:t> </a:t>
            </a:r>
            <a:r>
              <a:rPr lang="en-US" dirty="0"/>
              <a:t>is a</a:t>
            </a:r>
            <a:r>
              <a:rPr lang="en-US" i="1" dirty="0"/>
              <a:t> congruence </a:t>
            </a:r>
            <a:r>
              <a:rPr lang="en-US" dirty="0"/>
              <a:t>and that </a:t>
            </a:r>
            <a:r>
              <a:rPr lang="en-US" i="1" dirty="0"/>
              <a:t>m </a:t>
            </a:r>
            <a:r>
              <a:rPr lang="en-US" dirty="0"/>
              <a:t>is its </a:t>
            </a:r>
            <a:r>
              <a:rPr lang="en-US" i="1" dirty="0"/>
              <a:t>modulus.</a:t>
            </a:r>
          </a:p>
          <a:p>
            <a:pPr lvl="1"/>
            <a:r>
              <a:rPr lang="en-US" dirty="0"/>
              <a:t>Two integers are congruent mod </a:t>
            </a:r>
            <a:r>
              <a:rPr lang="en-US" i="1" dirty="0"/>
              <a:t>m</a:t>
            </a:r>
            <a:r>
              <a:rPr lang="en-US" dirty="0"/>
              <a:t>  if and only if they have the same remainder when divided by </a:t>
            </a:r>
            <a:r>
              <a:rPr lang="en-US" i="1" dirty="0"/>
              <a:t>m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If </a:t>
            </a:r>
            <a:r>
              <a:rPr lang="en-US" i="1" dirty="0"/>
              <a:t>a</a:t>
            </a:r>
            <a:r>
              <a:rPr lang="en-US" dirty="0"/>
              <a:t> is not congruent to </a:t>
            </a:r>
            <a:r>
              <a:rPr lang="en-US" i="1" dirty="0"/>
              <a:t>b</a:t>
            </a:r>
            <a:r>
              <a:rPr lang="en-US" dirty="0"/>
              <a:t> modulo </a:t>
            </a:r>
            <a:r>
              <a:rPr lang="en-US" i="1" dirty="0"/>
              <a:t>m</a:t>
            </a:r>
            <a:r>
              <a:rPr lang="en-US" dirty="0"/>
              <a:t>, we write </a:t>
            </a:r>
          </a:p>
          <a:p>
            <a:pPr lvl="1">
              <a:buNone/>
            </a:pPr>
            <a:r>
              <a:rPr lang="en-US" i="1" dirty="0"/>
              <a:t>                  a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≢</a:t>
            </a:r>
            <a:r>
              <a:rPr lang="en-US" dirty="0"/>
              <a:t>  </a:t>
            </a:r>
            <a:r>
              <a:rPr lang="en-US" i="1" dirty="0"/>
              <a:t>b</a:t>
            </a:r>
            <a:r>
              <a:rPr lang="en-US" dirty="0"/>
              <a:t> (mod </a:t>
            </a:r>
            <a:r>
              <a:rPr lang="en-US" i="1" dirty="0"/>
              <a:t>m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b="1" dirty="0"/>
              <a:t>    Example</a:t>
            </a:r>
            <a:r>
              <a:rPr lang="en-US" dirty="0"/>
              <a:t>: Determine whether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17</a:t>
            </a:r>
            <a:r>
              <a:rPr lang="en-US" dirty="0"/>
              <a:t> is congruent to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/>
              <a:t> modulo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/>
              <a:t> and whether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24</a:t>
            </a:r>
            <a:r>
              <a:rPr lang="en-US" dirty="0"/>
              <a:t> and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14</a:t>
            </a:r>
            <a:r>
              <a:rPr lang="en-US" dirty="0"/>
              <a:t> are congruent modulo 6.</a:t>
            </a:r>
          </a:p>
          <a:p>
            <a:pPr>
              <a:buNone/>
            </a:pP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b="1" dirty="0"/>
              <a:t>Solution</a:t>
            </a:r>
            <a:r>
              <a:rPr lang="en-US" dirty="0"/>
              <a:t>: </a:t>
            </a:r>
          </a:p>
          <a:p>
            <a:pPr lvl="2"/>
            <a:r>
              <a:rPr lang="en-US" dirty="0">
                <a:latin typeface="Cambria Math" pitchFamily="18" charset="0"/>
                <a:ea typeface="Cambria Math" pitchFamily="18" charset="0"/>
              </a:rPr>
              <a:t>17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≡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/>
              <a:t> (mod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6)</a:t>
            </a:r>
            <a:r>
              <a:rPr lang="en-US" dirty="0"/>
              <a:t> because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/>
              <a:t> divides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17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12. </a:t>
            </a:r>
          </a:p>
          <a:p>
            <a:pPr lvl="2"/>
            <a:r>
              <a:rPr lang="en-US" dirty="0">
                <a:latin typeface="Cambria Math" pitchFamily="18" charset="0"/>
                <a:ea typeface="Cambria Math" pitchFamily="18" charset="0"/>
              </a:rPr>
              <a:t>24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≢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14</a:t>
            </a:r>
            <a:r>
              <a:rPr lang="en-US" dirty="0"/>
              <a:t> (mod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6)</a:t>
            </a:r>
            <a:r>
              <a:rPr lang="en-US" dirty="0"/>
              <a:t> since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24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14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  is not divisible by 6.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a = p_1^{a_1}p_2^{a_2}\ldots p_n^{a_n}\;,$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b = p_1^{b_1}p_2^{b_2}\ldots p_n^{b_n}\; ,$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mbox{gcd}(a,b) = p_1^{\mbox{min}(a_1,b_1)}p_2^{\mbox{min}(a_2,b_2)}\ldots p_n^{\mbox{min}(a_n,b_n)}\;.$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mbox{lcm}(a,b) = p_1^{\mbox{max}(a_1,b_1)}p_2^{\mbox{max}(a_2,b_2)}\cdots p_n^{\mbox{max}(a_n,b_n)}$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p_{i_1} p_{i_2} \cdots p_{i_u} = q_{j_1}q_{j_2}\cdots q_{j_v}.$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p_{i_1}$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q_{j_k}$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p_{i_1}$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q_{j_k}$&#10;&#10;\end{document}"/>
  <p:tag name="IGUANATEXSIZE" val="2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24125</TotalTime>
  <Words>3942</Words>
  <Application>Microsoft Macintosh PowerPoint</Application>
  <PresentationFormat>On-screen Show (4:3)</PresentationFormat>
  <Paragraphs>264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Calibri</vt:lpstr>
      <vt:lpstr>Cambria Math</vt:lpstr>
      <vt:lpstr>Wingdings 2</vt:lpstr>
      <vt:lpstr>Arial</vt:lpstr>
      <vt:lpstr>Constantia</vt:lpstr>
      <vt:lpstr>Cambria</vt:lpstr>
      <vt:lpstr>Flow</vt:lpstr>
      <vt:lpstr>Number Theory and Cryptography</vt:lpstr>
      <vt:lpstr>Chapter Motivation</vt:lpstr>
      <vt:lpstr>Chapter Summary</vt:lpstr>
      <vt:lpstr>Divisibility and Modular Arithmetic</vt:lpstr>
      <vt:lpstr>Section Summary</vt:lpstr>
      <vt:lpstr>Division</vt:lpstr>
      <vt:lpstr>Properties of Divisibility</vt:lpstr>
      <vt:lpstr>Division Algorithm</vt:lpstr>
      <vt:lpstr>Congruence Relation</vt:lpstr>
      <vt:lpstr>More on Congruences</vt:lpstr>
      <vt:lpstr>The Relationship between         (mod m) and mod m Notations</vt:lpstr>
      <vt:lpstr>Congruences of Sums and Products</vt:lpstr>
      <vt:lpstr>Algebraic Manipulation of Congruences </vt:lpstr>
      <vt:lpstr>Computing the mod m Function of Products and Sums </vt:lpstr>
      <vt:lpstr>Arithmetic Modulo m</vt:lpstr>
      <vt:lpstr>Arithmetic Modulo m</vt:lpstr>
      <vt:lpstr>Arithmetic Modulo m</vt:lpstr>
      <vt:lpstr>Primes and Greatest Common Divisors</vt:lpstr>
      <vt:lpstr>Section Summary</vt:lpstr>
      <vt:lpstr>Primes</vt:lpstr>
      <vt:lpstr>The Fundamental Theorem of Arithmetic</vt:lpstr>
      <vt:lpstr>Greatest Common Divisor</vt:lpstr>
      <vt:lpstr>Greatest Common Divisor</vt:lpstr>
      <vt:lpstr>Greatest Common Divisor</vt:lpstr>
      <vt:lpstr>Finding the Greatest Common Divisor Using Prime Factorizations</vt:lpstr>
      <vt:lpstr>Least Common Multiple</vt:lpstr>
      <vt:lpstr>gcds as Linear Combinations</vt:lpstr>
      <vt:lpstr>Finding gcds as Linear Combinations</vt:lpstr>
      <vt:lpstr>Consequences of Bézout’s Theorem</vt:lpstr>
      <vt:lpstr>Uniqueness of Prime Factorization</vt:lpstr>
      <vt:lpstr>Dividing Congruences by an Integer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Fundamentals: Algorithms, the Integers, and Matrices</dc:title>
  <dc:creator>Richard Scherl</dc:creator>
  <cp:lastModifiedBy>Hayat Al-Dmour</cp:lastModifiedBy>
  <cp:revision>1001</cp:revision>
  <dcterms:created xsi:type="dcterms:W3CDTF">2014-01-07T19:45:03Z</dcterms:created>
  <dcterms:modified xsi:type="dcterms:W3CDTF">2021-02-05T15:29:18Z</dcterms:modified>
</cp:coreProperties>
</file>