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348" r:id="rId3"/>
    <p:sldId id="349" r:id="rId4"/>
    <p:sldId id="350" r:id="rId5"/>
    <p:sldId id="359" r:id="rId6"/>
    <p:sldId id="368" r:id="rId7"/>
    <p:sldId id="366" r:id="rId8"/>
    <p:sldId id="373" r:id="rId9"/>
    <p:sldId id="464" r:id="rId10"/>
    <p:sldId id="352" r:id="rId11"/>
    <p:sldId id="389" r:id="rId12"/>
    <p:sldId id="390" r:id="rId13"/>
    <p:sldId id="402" r:id="rId14"/>
    <p:sldId id="404" r:id="rId15"/>
    <p:sldId id="302" r:id="rId16"/>
    <p:sldId id="304" r:id="rId17"/>
    <p:sldId id="296" r:id="rId18"/>
    <p:sldId id="306" r:id="rId19"/>
    <p:sldId id="308" r:id="rId20"/>
    <p:sldId id="405" r:id="rId21"/>
    <p:sldId id="406" r:id="rId22"/>
    <p:sldId id="408" r:id="rId23"/>
    <p:sldId id="319" r:id="rId24"/>
    <p:sldId id="409" r:id="rId25"/>
    <p:sldId id="410" r:id="rId26"/>
    <p:sldId id="327" r:id="rId27"/>
    <p:sldId id="467" r:id="rId28"/>
    <p:sldId id="335" r:id="rId29"/>
    <p:sldId id="353" r:id="rId30"/>
    <p:sldId id="354" r:id="rId31"/>
    <p:sldId id="415" r:id="rId32"/>
    <p:sldId id="420" r:id="rId33"/>
    <p:sldId id="417" r:id="rId34"/>
    <p:sldId id="421" r:id="rId35"/>
    <p:sldId id="422" r:id="rId36"/>
    <p:sldId id="423" r:id="rId37"/>
    <p:sldId id="418" r:id="rId38"/>
    <p:sldId id="339" r:id="rId39"/>
    <p:sldId id="427" r:id="rId40"/>
    <p:sldId id="429" r:id="rId41"/>
    <p:sldId id="428" r:id="rId42"/>
    <p:sldId id="430" r:id="rId43"/>
    <p:sldId id="355" r:id="rId44"/>
    <p:sldId id="356" r:id="rId45"/>
    <p:sldId id="342" r:id="rId46"/>
    <p:sldId id="436" r:id="rId47"/>
    <p:sldId id="437" r:id="rId48"/>
    <p:sldId id="442" r:id="rId49"/>
    <p:sldId id="447" r:id="rId50"/>
    <p:sldId id="443" r:id="rId51"/>
    <p:sldId id="441" r:id="rId52"/>
    <p:sldId id="448" r:id="rId53"/>
    <p:sldId id="449"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autoAdjust="0"/>
    <p:restoredTop sz="94681"/>
  </p:normalViewPr>
  <p:slideViewPr>
    <p:cSldViewPr>
      <p:cViewPr varScale="1">
        <p:scale>
          <a:sx n="62" d="100"/>
          <a:sy n="62" d="100"/>
        </p:scale>
        <p:origin x="139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6/12/2021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4124176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6/12/2021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6/12/2021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6/12/2021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6/12/2021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6.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jpeg"/></Relationships>
</file>

<file path=ppt/slides/_rels/slide3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3.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32.png"/><Relationship Id="rId5" Type="http://schemas.openxmlformats.org/officeDocument/2006/relationships/image" Target="../media/image31.jpeg"/><Relationship Id="rId4" Type="http://schemas.openxmlformats.org/officeDocument/2006/relationships/image" Target="../media/image30.jpe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a:t>
            </a:r>
          </a:p>
        </p:txBody>
      </p:sp>
      <p:sp>
        <p:nvSpPr>
          <p:cNvPr id="3" name="Subtitle 2"/>
          <p:cNvSpPr>
            <a:spLocks noGrp="1"/>
          </p:cNvSpPr>
          <p:nvPr>
            <p:ph type="subTitle" idx="1"/>
          </p:nvPr>
        </p:nvSpPr>
        <p:spPr/>
        <p:txBody>
          <a:bodyPr/>
          <a:lstStyle/>
          <a:p>
            <a:r>
              <a:rPr lang="en-US" dirty="0"/>
              <a:t>Chapter 10</a:t>
            </a:r>
          </a:p>
        </p:txBody>
      </p:sp>
      <p:sp>
        <p:nvSpPr>
          <p:cNvPr id="4" name="Text Box 3"/>
          <p:cNvSpPr txBox="1">
            <a:spLocks noChangeArrowheads="1"/>
          </p:cNvSpPr>
          <p:nvPr/>
        </p:nvSpPr>
        <p:spPr bwMode="auto">
          <a:xfrm>
            <a:off x="0" y="6553200"/>
            <a:ext cx="9144000" cy="25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2833" tIns="51417" rIns="102833" bIns="51417">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eaLnBrk="1" hangingPunct="1">
              <a:spcBef>
                <a:spcPct val="50000"/>
              </a:spcBef>
              <a:buFontTx/>
              <a:buNone/>
            </a:pPr>
            <a:r>
              <a:rPr lang="en-US" altLang="en-US" sz="1000" dirty="0"/>
              <a:t>Copyright ©  McGraw-Hill Education.  All rights reserved. No reproduction or distribution without the prior written consent of McGraw-Hill Education.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 Terminology and Special Types of Graphs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Basic Terminology</a:t>
            </a:r>
          </a:p>
          <a:p>
            <a:r>
              <a:rPr lang="en-US" dirty="0"/>
              <a:t>Some Special Types of Graphs</a:t>
            </a:r>
          </a:p>
          <a:p>
            <a:r>
              <a:rPr lang="en-US" dirty="0"/>
              <a:t>Bipartite Graphs</a:t>
            </a:r>
          </a:p>
          <a:p>
            <a:r>
              <a:rPr lang="en-US" dirty="0"/>
              <a:t>Bipartite Graphs and </a:t>
            </a:r>
            <a:r>
              <a:rPr lang="en-US" dirty="0" err="1"/>
              <a:t>Matchings</a:t>
            </a:r>
            <a:r>
              <a:rPr lang="en-US" dirty="0"/>
              <a:t> (</a:t>
            </a:r>
            <a:r>
              <a:rPr lang="en-US" i="1" dirty="0"/>
              <a:t>not currently included in overheads</a:t>
            </a:r>
            <a:r>
              <a:rPr lang="en-US" dirty="0"/>
              <a:t>)</a:t>
            </a:r>
          </a:p>
          <a:p>
            <a:r>
              <a:rPr lang="en-US" dirty="0"/>
              <a:t>Some Applications of Special Types of Graphs (</a:t>
            </a:r>
            <a:r>
              <a:rPr lang="en-US" i="1" dirty="0"/>
              <a:t>not currently included in overheads</a:t>
            </a:r>
            <a:r>
              <a:rPr lang="en-US" dirty="0"/>
              <a:t>)</a:t>
            </a:r>
          </a:p>
          <a:p>
            <a:r>
              <a:rPr lang="en-US" dirty="0"/>
              <a:t>New Graphs from Old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 </a:t>
            </a:r>
            <a:r>
              <a:rPr lang="en-US" b="1" dirty="0">
                <a:latin typeface="Cambria" pitchFamily="18" charset="0"/>
              </a:rPr>
              <a:t>1</a:t>
            </a:r>
            <a:r>
              <a:rPr lang="en-US" dirty="0"/>
              <a:t>. Two vertices </a:t>
            </a:r>
            <a:r>
              <a:rPr lang="en-US" i="1" dirty="0"/>
              <a:t>u</a:t>
            </a:r>
            <a:r>
              <a:rPr lang="en-US" dirty="0"/>
              <a:t>, </a:t>
            </a:r>
            <a:r>
              <a:rPr lang="en-US" i="1" dirty="0"/>
              <a:t>v</a:t>
            </a:r>
            <a:r>
              <a:rPr lang="en-US" dirty="0"/>
              <a:t> in  an undirected graph </a:t>
            </a:r>
            <a:r>
              <a:rPr lang="en-US" i="1" dirty="0"/>
              <a:t>G</a:t>
            </a:r>
            <a:r>
              <a:rPr lang="en-US" dirty="0"/>
              <a:t> are called </a:t>
            </a:r>
            <a:r>
              <a:rPr lang="en-US" i="1" dirty="0"/>
              <a:t>adjacent</a:t>
            </a:r>
            <a:r>
              <a:rPr lang="en-US" dirty="0"/>
              <a:t> (or </a:t>
            </a:r>
            <a:r>
              <a:rPr lang="en-US" i="1" dirty="0"/>
              <a:t>neighbors</a:t>
            </a:r>
            <a:r>
              <a:rPr lang="en-US" dirty="0"/>
              <a:t>)  in </a:t>
            </a:r>
            <a:r>
              <a:rPr lang="en-US" i="1" dirty="0"/>
              <a:t>G</a:t>
            </a:r>
            <a:r>
              <a:rPr lang="en-US" dirty="0"/>
              <a:t> if there is an edge </a:t>
            </a:r>
            <a:r>
              <a:rPr lang="en-US" i="1" dirty="0"/>
              <a:t>e</a:t>
            </a:r>
            <a:r>
              <a:rPr lang="en-US" dirty="0"/>
              <a:t> between </a:t>
            </a:r>
            <a:r>
              <a:rPr lang="en-US" i="1" dirty="0"/>
              <a:t>u</a:t>
            </a:r>
            <a:r>
              <a:rPr lang="en-US" dirty="0"/>
              <a:t> and </a:t>
            </a:r>
            <a:r>
              <a:rPr lang="en-US" i="1" dirty="0"/>
              <a:t>v</a:t>
            </a:r>
            <a:r>
              <a:rPr lang="en-US" dirty="0"/>
              <a:t>. Such an edge </a:t>
            </a:r>
            <a:r>
              <a:rPr lang="en-US" i="1" dirty="0"/>
              <a:t>e</a:t>
            </a:r>
            <a:r>
              <a:rPr lang="en-US" dirty="0"/>
              <a:t> is called </a:t>
            </a:r>
            <a:r>
              <a:rPr lang="en-US" i="1" dirty="0"/>
              <a:t>incident with </a:t>
            </a:r>
            <a:r>
              <a:rPr lang="en-US" dirty="0"/>
              <a:t>the vertices </a:t>
            </a:r>
            <a:r>
              <a:rPr lang="en-US" i="1" dirty="0"/>
              <a:t>u</a:t>
            </a:r>
            <a:r>
              <a:rPr lang="en-US" dirty="0"/>
              <a:t> and </a:t>
            </a:r>
            <a:r>
              <a:rPr lang="en-US" i="1" dirty="0"/>
              <a:t>v</a:t>
            </a:r>
            <a:r>
              <a:rPr lang="en-US" dirty="0"/>
              <a:t> and </a:t>
            </a:r>
            <a:r>
              <a:rPr lang="en-US" i="1" dirty="0"/>
              <a:t>e</a:t>
            </a:r>
            <a:r>
              <a:rPr lang="en-US" dirty="0"/>
              <a:t> is said to </a:t>
            </a:r>
            <a:r>
              <a:rPr lang="en-US" i="1" dirty="0"/>
              <a:t>connect u</a:t>
            </a:r>
            <a:r>
              <a:rPr lang="en-US" dirty="0"/>
              <a:t> and </a:t>
            </a:r>
            <a:r>
              <a:rPr lang="en-US" i="1" dirty="0"/>
              <a:t>v</a:t>
            </a:r>
            <a:r>
              <a:rPr lang="en-US" dirty="0"/>
              <a:t>. </a:t>
            </a:r>
          </a:p>
          <a:p>
            <a:pPr indent="0">
              <a:buNone/>
            </a:pPr>
            <a:endParaRPr lang="en-US" dirty="0"/>
          </a:p>
          <a:p>
            <a:pPr indent="0">
              <a:buNone/>
            </a:pPr>
            <a:r>
              <a:rPr lang="en-US" b="1" dirty="0"/>
              <a:t>Definition </a:t>
            </a:r>
            <a:r>
              <a:rPr lang="en-US" b="1" dirty="0">
                <a:latin typeface="Cambria" pitchFamily="18" charset="0"/>
              </a:rPr>
              <a:t>2</a:t>
            </a:r>
            <a:r>
              <a:rPr lang="en-US" dirty="0"/>
              <a:t>. The set of all neighbors of a vertex </a:t>
            </a:r>
            <a:r>
              <a:rPr lang="en-US" i="1" dirty="0"/>
              <a:t>v</a:t>
            </a:r>
            <a:r>
              <a:rPr lang="en-US" dirty="0"/>
              <a:t> of </a:t>
            </a:r>
            <a:r>
              <a:rPr lang="en-US" i="1" dirty="0"/>
              <a:t>G</a:t>
            </a:r>
            <a:r>
              <a:rPr lang="en-US" dirty="0"/>
              <a:t> = (</a:t>
            </a:r>
            <a:r>
              <a:rPr lang="en-US" i="1" dirty="0"/>
              <a:t>V</a:t>
            </a:r>
            <a:r>
              <a:rPr lang="en-US" dirty="0"/>
              <a:t>, </a:t>
            </a:r>
            <a:r>
              <a:rPr lang="en-US" i="1" dirty="0"/>
              <a:t>E</a:t>
            </a:r>
            <a:r>
              <a:rPr lang="en-US" dirty="0"/>
              <a:t>), denoted by </a:t>
            </a:r>
            <a:r>
              <a:rPr lang="en-US" i="1" dirty="0"/>
              <a:t>N</a:t>
            </a:r>
            <a:r>
              <a:rPr lang="en-US" dirty="0"/>
              <a:t>(</a:t>
            </a:r>
            <a:r>
              <a:rPr lang="en-US" i="1" dirty="0"/>
              <a:t>v</a:t>
            </a:r>
            <a:r>
              <a:rPr lang="en-US" dirty="0"/>
              <a:t>), is called the </a:t>
            </a:r>
            <a:r>
              <a:rPr lang="en-US" i="1" dirty="0"/>
              <a:t>neighborhood</a:t>
            </a:r>
            <a:r>
              <a:rPr lang="en-US" dirty="0"/>
              <a:t> of </a:t>
            </a:r>
            <a:r>
              <a:rPr lang="en-US" i="1" dirty="0"/>
              <a:t>v</a:t>
            </a:r>
            <a:r>
              <a:rPr lang="en-US" dirty="0"/>
              <a:t>. If </a:t>
            </a:r>
            <a:r>
              <a:rPr lang="en-US" i="1" dirty="0"/>
              <a:t>A</a:t>
            </a:r>
            <a:r>
              <a:rPr lang="en-US" dirty="0"/>
              <a:t> is a subset of </a:t>
            </a:r>
            <a:r>
              <a:rPr lang="en-US" i="1" dirty="0"/>
              <a:t>V</a:t>
            </a:r>
            <a:r>
              <a:rPr lang="en-US" dirty="0"/>
              <a:t>, we denote by </a:t>
            </a:r>
            <a:r>
              <a:rPr lang="en-US" i="1" dirty="0"/>
              <a:t>N</a:t>
            </a:r>
            <a:r>
              <a:rPr lang="en-US" dirty="0"/>
              <a:t>(</a:t>
            </a:r>
            <a:r>
              <a:rPr lang="en-US" i="1" dirty="0"/>
              <a:t>A</a:t>
            </a:r>
            <a:r>
              <a:rPr lang="en-US" dirty="0"/>
              <a:t>) the set of all vertices in </a:t>
            </a:r>
            <a:r>
              <a:rPr lang="en-US" i="1" dirty="0"/>
              <a:t>G</a:t>
            </a:r>
            <a:r>
              <a:rPr lang="en-US" dirty="0"/>
              <a:t> that are adjacent to at least one vertex in </a:t>
            </a:r>
            <a:r>
              <a:rPr lang="en-US" i="1" dirty="0"/>
              <a:t>A</a:t>
            </a:r>
            <a:r>
              <a:rPr lang="en-US" dirty="0"/>
              <a:t>. So,</a:t>
            </a:r>
          </a:p>
          <a:p>
            <a:pPr indent="0">
              <a:buNone/>
            </a:pPr>
            <a:r>
              <a:rPr lang="en-US" dirty="0"/>
              <a:t> </a:t>
            </a:r>
          </a:p>
          <a:p>
            <a:pPr indent="0">
              <a:buNone/>
            </a:pPr>
            <a:r>
              <a:rPr lang="en-US" b="1" dirty="0"/>
              <a:t>Definition </a:t>
            </a:r>
            <a:r>
              <a:rPr lang="en-US" b="1" dirty="0">
                <a:latin typeface="Cambria" pitchFamily="18" charset="0"/>
              </a:rPr>
              <a:t>3</a:t>
            </a:r>
            <a:r>
              <a:rPr lang="en-US" dirty="0"/>
              <a:t>. The </a:t>
            </a:r>
            <a:r>
              <a:rPr lang="en-US" i="1" dirty="0"/>
              <a:t>degree of a vertex in a undirected graph </a:t>
            </a:r>
            <a:r>
              <a:rPr lang="en-US" dirty="0"/>
              <a:t>is the number of edges incident with it, except that a loop at a vertex contributes two to the degree of that vertex. The degree of the vertex </a:t>
            </a:r>
            <a:r>
              <a:rPr lang="en-US" i="1" dirty="0"/>
              <a:t>v</a:t>
            </a:r>
            <a:r>
              <a:rPr lang="en-US" dirty="0"/>
              <a:t> is denoted by </a:t>
            </a:r>
            <a:r>
              <a:rPr lang="en-US" dirty="0" err="1"/>
              <a:t>deg</a:t>
            </a:r>
            <a:r>
              <a:rPr lang="en-US" dirty="0"/>
              <a:t>(</a:t>
            </a:r>
            <a:r>
              <a:rPr lang="en-US" i="1" dirty="0"/>
              <a:t>v</a:t>
            </a:r>
            <a:r>
              <a:rPr lang="en-US" dirty="0"/>
              <a:t>).</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5486400" y="4285456"/>
            <a:ext cx="2217420" cy="283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Degrees and Neighborhoods of Vertices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Example</a:t>
            </a:r>
            <a:r>
              <a:rPr lang="en-US" dirty="0"/>
              <a:t>:  What are the  degrees  and neighborhoods of the vertices in the graphs </a:t>
            </a:r>
            <a:r>
              <a:rPr lang="en-US" i="1" dirty="0"/>
              <a:t>G</a:t>
            </a:r>
            <a:r>
              <a:rPr lang="en-US" dirty="0"/>
              <a:t> and </a:t>
            </a:r>
            <a:r>
              <a:rPr lang="en-US" i="1" dirty="0"/>
              <a:t>H</a:t>
            </a:r>
            <a:r>
              <a:rPr lang="en-US" dirty="0"/>
              <a:t>?</a:t>
            </a:r>
          </a:p>
          <a:p>
            <a:pPr indent="0">
              <a:buNone/>
            </a:pPr>
            <a:endParaRPr lang="en-US" dirty="0"/>
          </a:p>
          <a:p>
            <a:pPr indent="0">
              <a:buNone/>
            </a:pPr>
            <a:endParaRPr lang="en-US" dirty="0"/>
          </a:p>
          <a:p>
            <a:pPr indent="0">
              <a:buNone/>
            </a:pPr>
            <a:endParaRPr lang="en-US" dirty="0"/>
          </a:p>
          <a:p>
            <a:pPr indent="0">
              <a:buNone/>
            </a:pPr>
            <a:r>
              <a:rPr lang="en-US" b="1" dirty="0"/>
              <a:t>Solution</a:t>
            </a:r>
            <a:r>
              <a:rPr lang="en-US" dirty="0"/>
              <a:t>: </a:t>
            </a:r>
          </a:p>
          <a:p>
            <a:pPr indent="0">
              <a:buNone/>
            </a:pPr>
            <a:r>
              <a:rPr lang="en-US" i="1" dirty="0"/>
              <a:t>G</a:t>
            </a:r>
            <a:r>
              <a:rPr lang="en-US" dirty="0"/>
              <a:t>:    </a:t>
            </a:r>
            <a:r>
              <a:rPr lang="en-US" dirty="0" err="1"/>
              <a:t>deg</a:t>
            </a:r>
            <a:r>
              <a:rPr lang="en-US" dirty="0"/>
              <a:t>(</a:t>
            </a:r>
            <a:r>
              <a:rPr lang="en-US" i="1" dirty="0"/>
              <a:t>a</a:t>
            </a:r>
            <a:r>
              <a:rPr lang="en-US" dirty="0"/>
              <a:t>) = </a:t>
            </a:r>
            <a:r>
              <a:rPr lang="en-US" dirty="0">
                <a:latin typeface="Cambria"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itchFamily="18" charset="0"/>
              </a:rPr>
              <a:t>4</a:t>
            </a:r>
            <a:r>
              <a:rPr lang="en-US" dirty="0"/>
              <a:t>, </a:t>
            </a:r>
            <a:r>
              <a:rPr lang="en-US" dirty="0" err="1"/>
              <a:t>deg</a:t>
            </a:r>
            <a:r>
              <a:rPr lang="en-US" dirty="0"/>
              <a:t>(</a:t>
            </a:r>
            <a:r>
              <a:rPr lang="en-US" i="1" dirty="0"/>
              <a:t>d </a:t>
            </a:r>
            <a:r>
              <a:rPr lang="en-US" dirty="0"/>
              <a:t>) = </a:t>
            </a:r>
            <a:r>
              <a:rPr lang="en-US" dirty="0">
                <a:latin typeface="Cambria" pitchFamily="18" charset="0"/>
              </a:rPr>
              <a:t>1,</a:t>
            </a:r>
            <a:r>
              <a:rPr lang="en-US" dirty="0"/>
              <a:t>  </a:t>
            </a:r>
          </a:p>
          <a:p>
            <a:pPr indent="0">
              <a:buNone/>
            </a:pPr>
            <a:r>
              <a:rPr lang="en-US" dirty="0"/>
              <a:t>        </a:t>
            </a:r>
            <a:r>
              <a:rPr lang="en-US" dirty="0" err="1"/>
              <a:t>deg</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dirty="0"/>
              <a:t>(</a:t>
            </a:r>
            <a:r>
              <a:rPr lang="en-US" i="1" dirty="0"/>
              <a:t>g</a:t>
            </a:r>
            <a:r>
              <a:rPr lang="en-US" dirty="0"/>
              <a:t>) = </a:t>
            </a:r>
            <a:r>
              <a:rPr lang="en-US" dirty="0">
                <a:latin typeface="Cambria" pitchFamily="18" charset="0"/>
              </a:rPr>
              <a:t>0.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p>
          <a:p>
            <a:pPr indent="0">
              <a:buNone/>
            </a:pPr>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a:rPr>
              <a:t></a:t>
            </a:r>
            <a:r>
              <a:rPr lang="en-US" dirty="0"/>
              <a:t> . </a:t>
            </a:r>
          </a:p>
          <a:p>
            <a:pPr indent="0">
              <a:buNone/>
            </a:pPr>
            <a:r>
              <a:rPr lang="en-US" i="1" dirty="0"/>
              <a:t>H</a:t>
            </a:r>
            <a:r>
              <a:rPr lang="en-US" dirty="0"/>
              <a:t>:    </a:t>
            </a:r>
            <a:r>
              <a:rPr lang="en-US" dirty="0" err="1"/>
              <a:t>deg</a:t>
            </a:r>
            <a:r>
              <a:rPr lang="en-US" dirty="0"/>
              <a:t>(</a:t>
            </a:r>
            <a:r>
              <a:rPr lang="en-US" i="1" dirty="0"/>
              <a:t>a</a:t>
            </a:r>
            <a:r>
              <a:rPr lang="en-US" dirty="0"/>
              <a:t>) = </a:t>
            </a:r>
            <a:r>
              <a:rPr lang="en-US" dirty="0">
                <a:latin typeface="Cambria"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itchFamily="18" charset="0"/>
              </a:rPr>
              <a:t>6</a:t>
            </a:r>
            <a:r>
              <a:rPr lang="en-US" dirty="0"/>
              <a:t>,  </a:t>
            </a:r>
            <a:r>
              <a:rPr lang="en-US" dirty="0" err="1"/>
              <a:t>deg</a:t>
            </a:r>
            <a:r>
              <a:rPr lang="en-US" dirty="0"/>
              <a:t>(</a:t>
            </a:r>
            <a:r>
              <a:rPr lang="en-US" i="1" dirty="0"/>
              <a:t>c</a:t>
            </a:r>
            <a:r>
              <a:rPr lang="en-US" dirty="0"/>
              <a:t>) = </a:t>
            </a:r>
            <a:r>
              <a:rPr lang="en-US" dirty="0">
                <a:latin typeface="Cambria" pitchFamily="18" charset="0"/>
              </a:rPr>
              <a:t>1,</a:t>
            </a:r>
            <a:r>
              <a:rPr lang="en-US" dirty="0"/>
              <a:t> </a:t>
            </a:r>
            <a:r>
              <a:rPr lang="en-US" dirty="0" err="1"/>
              <a:t>deg</a:t>
            </a:r>
            <a:r>
              <a:rPr lang="en-US" dirty="0"/>
              <a:t>(</a:t>
            </a:r>
            <a:r>
              <a:rPr lang="en-US" i="1" dirty="0"/>
              <a:t>d</a:t>
            </a:r>
            <a:r>
              <a:rPr lang="en-US" dirty="0"/>
              <a:t>) = </a:t>
            </a:r>
            <a:r>
              <a:rPr lang="en-US" dirty="0">
                <a:latin typeface="Cambria" pitchFamily="18" charset="0"/>
              </a:rPr>
              <a:t>5.  </a:t>
            </a:r>
          </a:p>
          <a:p>
            <a:pPr indent="0">
              <a:buNone/>
            </a:pPr>
            <a:r>
              <a:rPr lang="en-US" i="1" dirty="0">
                <a:latin typeface="Cambria"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p>
          <a:p>
            <a:pPr indent="0">
              <a:buNone/>
            </a:pPr>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p>
          <a:p>
            <a:pPr marL="731520" indent="-457200"/>
            <a:endParaRPr lang="en-US" dirty="0"/>
          </a:p>
        </p:txBody>
      </p:sp>
      <p:pic>
        <p:nvPicPr>
          <p:cNvPr id="5"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19600" y="2514600"/>
            <a:ext cx="3849624" cy="1201674"/>
          </a:xfrm>
          <a:prstGeom prst="rect">
            <a:avLst/>
          </a:prstGeom>
        </p:spPr>
      </p:pic>
    </p:spTree>
    <p:extLst>
      <p:ext uri="{BB962C8B-B14F-4D97-AF65-F5344CB8AC3E}">
        <p14:creationId xmlns:p14="http://schemas.microsoft.com/office/powerpoint/2010/main" val="2319220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indent="0">
                  <a:buNone/>
                </a:pPr>
                <a:endParaRPr lang="en-US" sz="1200" dirty="0"/>
              </a:p>
              <a:p>
                <a:pPr indent="0">
                  <a:buNone/>
                </a:pPr>
                <a:r>
                  <a:rPr lang="en-US" sz="2000" b="1" dirty="0"/>
                  <a:t>Theorem </a:t>
                </a:r>
                <a:r>
                  <a:rPr lang="en-US" sz="2000" b="1" dirty="0">
                    <a:latin typeface="Cambria" pitchFamily="18" charset="0"/>
                  </a:rPr>
                  <a:t>1 </a:t>
                </a:r>
                <a:r>
                  <a:rPr lang="en-US" sz="2000" b="1" dirty="0"/>
                  <a:t>(</a:t>
                </a:r>
                <a:r>
                  <a:rPr lang="en-US" sz="2000" b="1" i="1" dirty="0"/>
                  <a:t>Handshaking Theorem</a:t>
                </a:r>
                <a:r>
                  <a:rPr lang="en-US" sz="2000" b="1" dirty="0"/>
                  <a:t>)</a:t>
                </a:r>
                <a:r>
                  <a:rPr lang="en-US" sz="2000" dirty="0"/>
                  <a:t>:  If  </a:t>
                </a:r>
                <a:r>
                  <a:rPr lang="en-US" sz="2000" i="1" dirty="0"/>
                  <a:t>G</a:t>
                </a:r>
                <a:r>
                  <a:rPr lang="en-US" sz="2000" dirty="0"/>
                  <a:t> = (</a:t>
                </a:r>
                <a:r>
                  <a:rPr lang="en-US" sz="2000" i="1" dirty="0"/>
                  <a:t>V</a:t>
                </a:r>
                <a:r>
                  <a:rPr lang="en-US" sz="2000" dirty="0"/>
                  <a:t>,</a:t>
                </a:r>
                <a:r>
                  <a:rPr lang="en-US" sz="2000" i="1" dirty="0"/>
                  <a:t>E</a:t>
                </a:r>
                <a:r>
                  <a:rPr lang="en-US" sz="2000" dirty="0"/>
                  <a:t>) is  an undirected graph with </a:t>
                </a:r>
                <a:r>
                  <a:rPr lang="en-US" sz="2000" i="1" dirty="0"/>
                  <a:t>m</a:t>
                </a:r>
                <a:r>
                  <a:rPr lang="en-US" sz="2000" dirty="0"/>
                  <a:t> edges, then</a:t>
                </a:r>
              </a:p>
              <a:p>
                <a:pPr>
                  <a:buNone/>
                </a:pPr>
                <a:endParaRPr lang="en-US" sz="2000" dirty="0"/>
              </a:p>
              <a:p>
                <a:pPr>
                  <a:buNone/>
                </a:pPr>
                <a14:m>
                  <m:oMathPara xmlns:m="http://schemas.openxmlformats.org/officeDocument/2006/math">
                    <m:oMathParaPr>
                      <m:jc m:val="centerGroup"/>
                    </m:oMathParaPr>
                    <m:oMath xmlns:m="http://schemas.openxmlformats.org/officeDocument/2006/math">
                      <m:r>
                        <a:rPr lang="en-US" sz="2000" i="1">
                          <a:latin typeface="Cambria Math"/>
                        </a:rPr>
                        <m:t>2</m:t>
                      </m:r>
                      <m:r>
                        <a:rPr lang="en-US" sz="2000" i="1">
                          <a:latin typeface="Cambria Math"/>
                        </a:rPr>
                        <m:t>𝑚</m:t>
                      </m:r>
                      <m:r>
                        <a:rPr lang="en-US" sz="2000" i="1">
                          <a:latin typeface="Cambria Math"/>
                        </a:rPr>
                        <m:t>=</m:t>
                      </m:r>
                      <m:nary>
                        <m:naryPr>
                          <m:chr m:val="∑"/>
                          <m:limLoc m:val="subSup"/>
                          <m:supHide m:val="on"/>
                          <m:ctrlPr>
                            <a:rPr lang="en-US" sz="2000" i="1">
                              <a:latin typeface="Cambria Math" panose="02040503050406030204" pitchFamily="18" charset="0"/>
                            </a:rPr>
                          </m:ctrlPr>
                        </m:naryPr>
                        <m:sub>
                          <m:r>
                            <m:rPr>
                              <m:brk m:alnAt="9"/>
                            </m:rPr>
                            <a:rPr lang="en-US" sz="2000" i="1">
                              <a:latin typeface="Cambria Math"/>
                            </a:rPr>
                            <m:t>𝑣</m:t>
                          </m:r>
                          <m:r>
                            <a:rPr lang="en-US" sz="2000" i="1">
                              <a:latin typeface="Cambria Math"/>
                              <a:ea typeface="Cambria Math"/>
                            </a:rPr>
                            <m:t>∈</m:t>
                          </m:r>
                          <m:r>
                            <a:rPr lang="en-US" sz="2000" i="1">
                              <a:latin typeface="Cambria Math"/>
                              <a:ea typeface="Cambria Math"/>
                            </a:rPr>
                            <m:t>𝑉</m:t>
                          </m:r>
                        </m:sub>
                        <m:sup/>
                        <m:e>
                          <m:r>
                            <m:rPr>
                              <m:sty m:val="p"/>
                            </m:rPr>
                            <a:rPr lang="en-US" sz="2000">
                              <a:latin typeface="Cambria Math"/>
                            </a:rPr>
                            <m:t>deg</m:t>
                          </m:r>
                          <m:r>
                            <a:rPr lang="en-US" sz="2000" i="1">
                              <a:latin typeface="Cambria Math"/>
                            </a:rPr>
                            <m:t>⁡(</m:t>
                          </m:r>
                          <m:r>
                            <a:rPr lang="en-US" sz="2000" i="1">
                              <a:latin typeface="Cambria Math"/>
                            </a:rPr>
                            <m:t>𝑣</m:t>
                          </m:r>
                          <m:r>
                            <a:rPr lang="en-US" sz="2000" i="1">
                              <a:latin typeface="Cambria Math"/>
                            </a:rPr>
                            <m:t>)</m:t>
                          </m:r>
                        </m:e>
                      </m:nary>
                    </m:oMath>
                  </m:oMathPara>
                </a14:m>
                <a:endParaRPr lang="en-US" sz="2000" dirty="0"/>
              </a:p>
              <a:p>
                <a:pPr marL="0" indent="0">
                  <a:buNone/>
                </a:pPr>
                <a:r>
                  <a:rPr lang="en-US" sz="2000" dirty="0"/>
                  <a:t>    </a:t>
                </a:r>
                <a:r>
                  <a:rPr lang="en-US" sz="2000" b="1" i="1" dirty="0"/>
                  <a:t>Proof</a:t>
                </a:r>
                <a:r>
                  <a:rPr lang="en-US" sz="2000" dirty="0"/>
                  <a:t>:</a:t>
                </a:r>
              </a:p>
              <a:p>
                <a:pPr>
                  <a:buNone/>
                </a:pPr>
                <a:r>
                  <a:rPr lang="en-US" sz="2000" dirty="0"/>
                  <a:t>    Each edge contributes twice to the degree count of all vertices. Hence, both the left-hand and right-hand sides of this equation equal twice the number of edges.</a:t>
                </a:r>
              </a:p>
              <a:p>
                <a:pPr>
                  <a:buNone/>
                </a:pPr>
                <a:endParaRPr lang="en-US" sz="1200" dirty="0"/>
              </a:p>
              <a:p>
                <a:pPr>
                  <a:buNone/>
                </a:pPr>
                <a:endParaRPr lang="en-US" sz="1200" dirty="0"/>
              </a:p>
              <a:p>
                <a:pPr>
                  <a:buNone/>
                </a:pPr>
                <a:r>
                  <a:rPr lang="en-US" sz="1200" i="1" dirty="0"/>
                  <a:t>      </a:t>
                </a:r>
                <a:r>
                  <a:rPr lang="en-US" sz="2000" i="1" dirty="0"/>
                  <a:t>Think about the graph where vertices represent the people at a party and an edge connects two people who have shaken hands.</a:t>
                </a:r>
              </a:p>
              <a:p>
                <a:pPr indent="0">
                  <a:buNone/>
                </a:pPr>
                <a:endParaRPr lang="en-US" sz="1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r="-1037" b="-833"/>
                </a:stretch>
              </a:blipFill>
            </p:spPr>
            <p:txBody>
              <a:bodyPr/>
              <a:lstStyle/>
              <a:p>
                <a:r>
                  <a:rPr lang="en-US">
                    <a:noFill/>
                  </a:rPr>
                  <a:t> </a:t>
                </a:r>
              </a:p>
            </p:txBody>
          </p:sp>
        </mc:Fallback>
      </mc:AlternateContent>
      <p:sp>
        <p:nvSpPr>
          <p:cNvPr id="5" name="Isosceles Triangle 4"/>
          <p:cNvSpPr/>
          <p:nvPr/>
        </p:nvSpPr>
        <p:spPr>
          <a:xfrm rot="5400000" flipV="1">
            <a:off x="8279296" y="4876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443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Handshaking Theorem</a:t>
            </a:r>
          </a:p>
        </p:txBody>
      </p:sp>
      <p:sp>
        <p:nvSpPr>
          <p:cNvPr id="3" name="Content Placeholder 2"/>
          <p:cNvSpPr>
            <a:spLocks noGrp="1"/>
          </p:cNvSpPr>
          <p:nvPr>
            <p:ph idx="1"/>
          </p:nvPr>
        </p:nvSpPr>
        <p:spPr/>
        <p:txBody>
          <a:bodyPr>
            <a:normAutofit fontScale="85000" lnSpcReduction="20000"/>
          </a:bodyPr>
          <a:lstStyle/>
          <a:p>
            <a:pPr indent="0">
              <a:buNone/>
            </a:pPr>
            <a:r>
              <a:rPr lang="en-US" dirty="0"/>
              <a:t>We now give two examples illustrating the usefulness of the handshaking theorem.</a:t>
            </a:r>
          </a:p>
          <a:p>
            <a:pPr indent="0">
              <a:buNone/>
            </a:pPr>
            <a:endParaRPr lang="en-US" b="1" dirty="0"/>
          </a:p>
          <a:p>
            <a:pPr indent="0">
              <a:buNone/>
            </a:pPr>
            <a:r>
              <a:rPr lang="en-US" b="1" dirty="0"/>
              <a:t>Example</a:t>
            </a:r>
            <a:r>
              <a:rPr lang="en-US" dirty="0"/>
              <a:t>: How many edges are there in a graph with </a:t>
            </a:r>
            <a:r>
              <a:rPr lang="en-US" dirty="0">
                <a:latin typeface="Cambria" pitchFamily="18" charset="0"/>
              </a:rPr>
              <a:t>10</a:t>
            </a:r>
            <a:r>
              <a:rPr lang="en-US" dirty="0"/>
              <a:t> vertices of degree six?</a:t>
            </a:r>
          </a:p>
          <a:p>
            <a:pPr indent="0">
              <a:buNone/>
            </a:pPr>
            <a:r>
              <a:rPr lang="en-US" b="1" dirty="0"/>
              <a:t>Solution</a:t>
            </a:r>
            <a:r>
              <a:rPr lang="en-US" dirty="0"/>
              <a:t>: Because the sum of the degrees of the vertices is                </a:t>
            </a:r>
            <a:r>
              <a:rPr lang="en-US" dirty="0">
                <a:latin typeface="Cambria" pitchFamily="18" charset="0"/>
              </a:rPr>
              <a:t>6 </a:t>
            </a:r>
            <a:r>
              <a:rPr lang="en-US" dirty="0">
                <a:latin typeface="Cambria" pitchFamily="18" charset="0"/>
                <a:ea typeface="Cambria Math"/>
                <a:sym typeface="Symbol"/>
              </a:rPr>
              <a:t> </a:t>
            </a:r>
            <a:r>
              <a:rPr lang="en-US" dirty="0">
                <a:latin typeface="Cambria" pitchFamily="18" charset="0"/>
              </a:rPr>
              <a:t>10 </a:t>
            </a:r>
            <a:r>
              <a:rPr lang="en-US" dirty="0"/>
              <a:t>= </a:t>
            </a:r>
            <a:r>
              <a:rPr lang="en-US" dirty="0">
                <a:latin typeface="Cambria" pitchFamily="18" charset="0"/>
              </a:rPr>
              <a:t>60</a:t>
            </a:r>
            <a:r>
              <a:rPr lang="en-US" dirty="0"/>
              <a:t>, the handshaking theorem tells us that </a:t>
            </a:r>
            <a:r>
              <a:rPr lang="en-US" dirty="0">
                <a:latin typeface="Cambria" pitchFamily="18" charset="0"/>
              </a:rPr>
              <a:t>2</a:t>
            </a:r>
            <a:r>
              <a:rPr lang="en-US" i="1" dirty="0"/>
              <a:t>m</a:t>
            </a:r>
            <a:r>
              <a:rPr lang="en-US" dirty="0"/>
              <a:t> = </a:t>
            </a:r>
            <a:r>
              <a:rPr lang="en-US" dirty="0">
                <a:latin typeface="Cambria" pitchFamily="18" charset="0"/>
              </a:rPr>
              <a:t>60.             So the number of edges </a:t>
            </a:r>
            <a:r>
              <a:rPr lang="en-US" i="1" dirty="0"/>
              <a:t>m</a:t>
            </a:r>
            <a:r>
              <a:rPr lang="en-US" dirty="0">
                <a:latin typeface="Cambria" pitchFamily="18" charset="0"/>
              </a:rPr>
              <a:t> = 30.</a:t>
            </a:r>
          </a:p>
          <a:p>
            <a:pPr indent="0">
              <a:buNone/>
            </a:pPr>
            <a:endParaRPr lang="en-US" dirty="0"/>
          </a:p>
          <a:p>
            <a:pPr indent="0">
              <a:buNone/>
            </a:pPr>
            <a:r>
              <a:rPr lang="en-US" b="1" dirty="0"/>
              <a:t>Example</a:t>
            </a:r>
            <a:r>
              <a:rPr lang="en-US" dirty="0"/>
              <a:t>: If a graph has </a:t>
            </a:r>
            <a:r>
              <a:rPr lang="en-US" dirty="0">
                <a:latin typeface="Cambria" pitchFamily="18" charset="0"/>
              </a:rPr>
              <a:t>5</a:t>
            </a:r>
            <a:r>
              <a:rPr lang="en-US" dirty="0"/>
              <a:t> vertices, can each vertex have degree </a:t>
            </a:r>
            <a:r>
              <a:rPr lang="en-US" dirty="0">
                <a:latin typeface="Cambria" pitchFamily="18" charset="0"/>
              </a:rPr>
              <a:t>3</a:t>
            </a:r>
            <a:r>
              <a:rPr lang="en-US" dirty="0"/>
              <a:t>?</a:t>
            </a:r>
          </a:p>
          <a:p>
            <a:pPr indent="0">
              <a:buNone/>
            </a:pPr>
            <a:r>
              <a:rPr lang="en-US" b="1" dirty="0"/>
              <a:t>Solution</a:t>
            </a:r>
            <a:r>
              <a:rPr lang="en-US" dirty="0"/>
              <a:t>: This is not possible by the handshaking </a:t>
            </a:r>
            <a:r>
              <a:rPr lang="en-US" dirty="0" err="1"/>
              <a:t>thorem</a:t>
            </a:r>
            <a:r>
              <a:rPr lang="en-US" dirty="0"/>
              <a:t>, because the sum of the degrees of the vertices </a:t>
            </a:r>
            <a:r>
              <a:rPr lang="en-US" dirty="0">
                <a:latin typeface="Cambria" pitchFamily="18" charset="0"/>
              </a:rPr>
              <a:t>3</a:t>
            </a:r>
            <a:r>
              <a:rPr lang="en-US" dirty="0">
                <a:latin typeface="Cambria" pitchFamily="18" charset="0"/>
                <a:ea typeface="Cambria Math"/>
                <a:sym typeface="Symbol"/>
              </a:rPr>
              <a:t> </a:t>
            </a:r>
            <a:r>
              <a:rPr lang="en-US" dirty="0">
                <a:latin typeface="Cambria" pitchFamily="18" charset="0"/>
              </a:rPr>
              <a:t>  5 = 15 </a:t>
            </a:r>
            <a:r>
              <a:rPr lang="en-US" dirty="0"/>
              <a:t>is odd.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 (</a:t>
            </a:r>
            <a:r>
              <a:rPr lang="en-US" i="1" dirty="0"/>
              <a:t>continued</a:t>
            </a:r>
            <a:r>
              <a:rPr lang="en-US" dirty="0"/>
              <a:t>)</a:t>
            </a:r>
          </a:p>
        </p:txBody>
      </p:sp>
      <p:sp>
        <p:nvSpPr>
          <p:cNvPr id="3" name="Content Placeholder 2"/>
          <p:cNvSpPr>
            <a:spLocks noGrp="1"/>
          </p:cNvSpPr>
          <p:nvPr>
            <p:ph idx="1"/>
          </p:nvPr>
        </p:nvSpPr>
        <p:spPr/>
        <p:txBody>
          <a:bodyPr>
            <a:normAutofit fontScale="92500" lnSpcReduction="10000"/>
          </a:bodyPr>
          <a:lstStyle/>
          <a:p>
            <a:pPr indent="0">
              <a:buNone/>
            </a:pPr>
            <a:r>
              <a:rPr lang="en-US" b="1" dirty="0"/>
              <a:t>Theorem </a:t>
            </a:r>
            <a:r>
              <a:rPr lang="en-US" b="1" dirty="0">
                <a:latin typeface="Cambria" pitchFamily="18" charset="0"/>
              </a:rPr>
              <a:t>2</a:t>
            </a:r>
            <a:r>
              <a:rPr lang="en-US" b="1" dirty="0"/>
              <a:t>:</a:t>
            </a:r>
            <a:r>
              <a:rPr lang="en-US" dirty="0"/>
              <a:t> An undirected graph has an even number of vertices of odd degree.</a:t>
            </a:r>
          </a:p>
          <a:p>
            <a:pPr indent="0">
              <a:buNone/>
            </a:pPr>
            <a:r>
              <a:rPr lang="en-US" b="1" i="1" dirty="0"/>
              <a:t>Proof</a:t>
            </a:r>
            <a:r>
              <a:rPr lang="en-US" b="1" dirty="0"/>
              <a:t>: </a:t>
            </a:r>
            <a:r>
              <a:rPr lang="en-US" dirty="0"/>
              <a:t>Let </a:t>
            </a:r>
            <a:r>
              <a:rPr lang="en-US" i="1" dirty="0"/>
              <a:t>V</a:t>
            </a:r>
            <a:r>
              <a:rPr lang="en-US" baseline="-25000" dirty="0">
                <a:latin typeface="Cambria" pitchFamily="18" charset="0"/>
              </a:rPr>
              <a:t>1</a:t>
            </a:r>
            <a:r>
              <a:rPr lang="en-US" dirty="0"/>
              <a:t> be the vertices of even degree and </a:t>
            </a:r>
            <a:r>
              <a:rPr lang="en-US" i="1" dirty="0"/>
              <a:t>V</a:t>
            </a:r>
            <a:r>
              <a:rPr lang="en-US" baseline="-25000" dirty="0">
                <a:latin typeface="Cambria" pitchFamily="18" charset="0"/>
              </a:rPr>
              <a:t>2</a:t>
            </a:r>
            <a:r>
              <a:rPr lang="en-US" dirty="0"/>
              <a:t> be the vertices of odd degree in an undirected graph </a:t>
            </a:r>
            <a:r>
              <a:rPr lang="en-US" i="1" dirty="0"/>
              <a:t>G</a:t>
            </a:r>
            <a:r>
              <a:rPr lang="en-US" dirty="0"/>
              <a:t> = (</a:t>
            </a:r>
            <a:r>
              <a:rPr lang="en-US" i="1" dirty="0"/>
              <a:t>V</a:t>
            </a:r>
            <a:r>
              <a:rPr lang="en-US" dirty="0"/>
              <a:t>, </a:t>
            </a:r>
            <a:r>
              <a:rPr lang="en-US" i="1" dirty="0"/>
              <a:t>E</a:t>
            </a:r>
            <a:r>
              <a:rPr lang="en-US" dirty="0"/>
              <a:t>) with </a:t>
            </a:r>
            <a:r>
              <a:rPr lang="en-US" i="1" dirty="0"/>
              <a:t>m</a:t>
            </a:r>
            <a:r>
              <a:rPr lang="en-US" dirty="0"/>
              <a:t> edges. Then </a:t>
            </a:r>
          </a:p>
          <a:p>
            <a:pPr indent="0">
              <a:buNone/>
            </a:pPr>
            <a:r>
              <a:rPr lang="en-US" b="1" dirty="0"/>
              <a:t>       </a:t>
            </a:r>
          </a:p>
          <a:p>
            <a:pPr indent="0">
              <a:buNone/>
            </a:pPr>
            <a:endParaRPr lang="en-US" dirty="0"/>
          </a:p>
          <a:p>
            <a:pPr indent="0">
              <a:buNone/>
            </a:pPr>
            <a:endParaRPr lang="en-US" dirty="0"/>
          </a:p>
          <a:p>
            <a:pPr indent="0">
              <a:buNone/>
            </a:pPr>
            <a:endParaRPr lang="en-US" dirty="0"/>
          </a:p>
          <a:p>
            <a:pPr>
              <a:buNone/>
            </a:pPr>
            <a:r>
              <a:rPr lang="en-US" dirty="0"/>
              <a:t>    </a:t>
            </a:r>
            <a:r>
              <a:rPr lang="en-US" b="1" dirty="0"/>
              <a:t>  </a:t>
            </a:r>
          </a:p>
          <a:p>
            <a:pPr>
              <a:buNone/>
            </a:pPr>
            <a:r>
              <a:rPr lang="en-US" b="1" dirty="0"/>
              <a:t>   </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524000" y="3886200"/>
            <a:ext cx="4954905" cy="571500"/>
          </a:xfrm>
          <a:prstGeom prst="rect">
            <a:avLst/>
          </a:prstGeom>
        </p:spPr>
      </p:pic>
      <p:sp>
        <p:nvSpPr>
          <p:cNvPr id="8" name="TextBox 7"/>
          <p:cNvSpPr txBox="1"/>
          <p:nvPr/>
        </p:nvSpPr>
        <p:spPr>
          <a:xfrm>
            <a:off x="3619500" y="4800599"/>
            <a:ext cx="1447800" cy="1477328"/>
          </a:xfrm>
          <a:prstGeom prst="rect">
            <a:avLst/>
          </a:prstGeom>
          <a:noFill/>
          <a:ln>
            <a:solidFill>
              <a:schemeClr val="accent1"/>
            </a:solidFill>
          </a:ln>
        </p:spPr>
        <p:txBody>
          <a:bodyPr wrap="square" rtlCol="0">
            <a:spAutoFit/>
          </a:bodyPr>
          <a:lstStyle/>
          <a:p>
            <a:r>
              <a:rPr lang="en-US" dirty="0"/>
              <a:t>must be even since </a:t>
            </a:r>
            <a:r>
              <a:rPr lang="en-US" dirty="0" err="1"/>
              <a:t>deg</a:t>
            </a:r>
            <a:r>
              <a:rPr lang="en-US" dirty="0"/>
              <a:t>(</a:t>
            </a:r>
            <a:r>
              <a:rPr lang="en-US" i="1" dirty="0"/>
              <a:t>v</a:t>
            </a:r>
            <a:r>
              <a:rPr lang="en-US" dirty="0"/>
              <a:t>) is even for each </a:t>
            </a:r>
            <a:r>
              <a:rPr lang="en-US" i="1" dirty="0"/>
              <a:t>v</a:t>
            </a:r>
            <a:r>
              <a:rPr lang="en-US" dirty="0"/>
              <a:t> </a:t>
            </a:r>
            <a:r>
              <a:rPr lang="en-US" dirty="0">
                <a:latin typeface="Cambria Math"/>
                <a:ea typeface="Cambria Math"/>
              </a:rPr>
              <a:t>∈ </a:t>
            </a:r>
            <a:r>
              <a:rPr lang="en-US" i="1" dirty="0">
                <a:latin typeface="Cambria" pitchFamily="18" charset="0"/>
                <a:ea typeface="Cambria Math"/>
              </a:rPr>
              <a:t>V</a:t>
            </a:r>
            <a:r>
              <a:rPr lang="en-US" baseline="-25000" dirty="0">
                <a:latin typeface="Cambria Math"/>
                <a:ea typeface="Cambria Math"/>
              </a:rPr>
              <a:t>1</a:t>
            </a:r>
            <a:endParaRPr lang="en-US" baseline="-25000" dirty="0"/>
          </a:p>
        </p:txBody>
      </p:sp>
      <p:cxnSp>
        <p:nvCxnSpPr>
          <p:cNvPr id="11" name="Straight Arrow Connector 10"/>
          <p:cNvCxnSpPr/>
          <p:nvPr/>
        </p:nvCxnSpPr>
        <p:spPr>
          <a:xfrm flipV="1">
            <a:off x="4343400" y="4267200"/>
            <a:ext cx="0" cy="5333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28600" y="3802618"/>
            <a:ext cx="838200" cy="369332"/>
          </a:xfrm>
          <a:prstGeom prst="rect">
            <a:avLst/>
          </a:prstGeom>
          <a:noFill/>
        </p:spPr>
        <p:txBody>
          <a:bodyPr wrap="square" rtlCol="0">
            <a:spAutoFit/>
          </a:bodyPr>
          <a:lstStyle/>
          <a:p>
            <a:r>
              <a:rPr lang="en-US" dirty="0"/>
              <a:t>even</a:t>
            </a:r>
          </a:p>
        </p:txBody>
      </p:sp>
      <p:cxnSp>
        <p:nvCxnSpPr>
          <p:cNvPr id="14" name="Straight Arrow Connector 13"/>
          <p:cNvCxnSpPr/>
          <p:nvPr/>
        </p:nvCxnSpPr>
        <p:spPr>
          <a:xfrm>
            <a:off x="914400" y="3987284"/>
            <a:ext cx="34877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257800" y="4549676"/>
            <a:ext cx="3733800" cy="2031325"/>
          </a:xfrm>
          <a:prstGeom prst="rect">
            <a:avLst/>
          </a:prstGeom>
          <a:noFill/>
          <a:ln>
            <a:solidFill>
              <a:schemeClr val="accent1"/>
            </a:solidFill>
          </a:ln>
        </p:spPr>
        <p:txBody>
          <a:bodyPr wrap="square" rtlCol="0">
            <a:spAutoFit/>
          </a:bodyPr>
          <a:lstStyle/>
          <a:p>
            <a:r>
              <a:rPr lang="en-US" dirty="0"/>
              <a:t>This sum must be even because </a:t>
            </a:r>
            <a:r>
              <a:rPr lang="en-US" dirty="0">
                <a:latin typeface="Cambria Math" pitchFamily="18" charset="0"/>
                <a:ea typeface="Cambria Math" pitchFamily="18" charset="0"/>
              </a:rPr>
              <a:t>2</a:t>
            </a:r>
            <a:r>
              <a:rPr lang="en-US" i="1" dirty="0"/>
              <a:t>m</a:t>
            </a:r>
            <a:r>
              <a:rPr lang="en-US" dirty="0"/>
              <a:t> is even and the sum of the degrees of the vertices of even degrees is also even. Because this is the sum of the degrees of all vertices of odd degree in the graph, there must be an even number of such vertices.</a:t>
            </a:r>
          </a:p>
        </p:txBody>
      </p:sp>
      <p:cxnSp>
        <p:nvCxnSpPr>
          <p:cNvPr id="17" name="Straight Arrow Connector 16"/>
          <p:cNvCxnSpPr/>
          <p:nvPr/>
        </p:nvCxnSpPr>
        <p:spPr>
          <a:xfrm flipH="1" flipV="1">
            <a:off x="6324600" y="4267200"/>
            <a:ext cx="457200" cy="190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a:xfrm>
            <a:off x="381000" y="2209800"/>
            <a:ext cx="8229600" cy="4389120"/>
          </a:xfrm>
        </p:spPr>
        <p:txBody>
          <a:bodyPr>
            <a:normAutofit lnSpcReduction="10000"/>
          </a:bodyPr>
          <a:lstStyle/>
          <a:p>
            <a:pPr indent="0">
              <a:buNone/>
            </a:pPr>
            <a:endParaRPr lang="en-US" b="1" dirty="0"/>
          </a:p>
          <a:p>
            <a:pPr indent="0">
              <a:buNone/>
            </a:pPr>
            <a:r>
              <a:rPr lang="en-US" b="1" dirty="0"/>
              <a:t>Definition:</a:t>
            </a:r>
            <a:r>
              <a:rPr lang="en-US" dirty="0"/>
              <a:t> An </a:t>
            </a:r>
            <a:r>
              <a:rPr lang="en-US" i="1" dirty="0"/>
              <a:t>directed graph G = </a:t>
            </a:r>
            <a:r>
              <a:rPr lang="en-US" dirty="0"/>
              <a:t>(</a:t>
            </a:r>
            <a:r>
              <a:rPr lang="en-US" i="1" dirty="0"/>
              <a:t>V, E) </a:t>
            </a:r>
            <a:r>
              <a:rPr lang="en-US" dirty="0"/>
              <a:t>consists of </a:t>
            </a:r>
            <a:r>
              <a:rPr lang="en-US" i="1" dirty="0"/>
              <a:t>V, </a:t>
            </a:r>
            <a:r>
              <a:rPr lang="en-US" dirty="0"/>
              <a:t>a nonempty set of </a:t>
            </a:r>
            <a:r>
              <a:rPr lang="en-US" i="1" dirty="0"/>
              <a:t>vertices </a:t>
            </a:r>
            <a:r>
              <a:rPr lang="en-US" dirty="0"/>
              <a:t>(or </a:t>
            </a:r>
            <a:r>
              <a:rPr lang="en-US" i="1" dirty="0"/>
              <a:t>nodes</a:t>
            </a:r>
            <a:r>
              <a:rPr lang="en-US" dirty="0"/>
              <a:t>), and </a:t>
            </a:r>
            <a:r>
              <a:rPr lang="en-US" i="1" dirty="0"/>
              <a:t>E, </a:t>
            </a:r>
            <a:r>
              <a:rPr lang="en-US" dirty="0"/>
              <a:t>a set of </a:t>
            </a:r>
            <a:r>
              <a:rPr lang="en-US" i="1" dirty="0"/>
              <a:t>directed edges </a:t>
            </a:r>
            <a:r>
              <a:rPr lang="en-US" dirty="0"/>
              <a:t>or </a:t>
            </a:r>
            <a:r>
              <a:rPr lang="en-US" i="1" dirty="0"/>
              <a:t>arcs. </a:t>
            </a:r>
            <a:r>
              <a:rPr lang="en-US" dirty="0"/>
              <a:t>Each edge is an ordered pair of vertices.  The directed  edge (</a:t>
            </a:r>
            <a:r>
              <a:rPr lang="en-US" i="1" dirty="0" err="1"/>
              <a:t>u</a:t>
            </a:r>
            <a:r>
              <a:rPr lang="en-US" dirty="0" err="1"/>
              <a:t>,</a:t>
            </a:r>
            <a:r>
              <a:rPr lang="en-US" i="1" dirty="0" err="1"/>
              <a:t>v</a:t>
            </a:r>
            <a:r>
              <a:rPr lang="en-US" dirty="0"/>
              <a:t>) is said to start at </a:t>
            </a:r>
            <a:r>
              <a:rPr lang="en-US" i="1" dirty="0"/>
              <a:t>u</a:t>
            </a:r>
            <a:r>
              <a:rPr lang="en-US" dirty="0"/>
              <a:t> and end at </a:t>
            </a:r>
            <a:r>
              <a:rPr lang="en-US" i="1" dirty="0"/>
              <a:t>v</a:t>
            </a:r>
            <a:r>
              <a:rPr lang="en-US" dirty="0"/>
              <a:t>.</a:t>
            </a:r>
          </a:p>
          <a:p>
            <a:pPr indent="0">
              <a:buNone/>
            </a:pPr>
            <a:r>
              <a:rPr lang="en-US" b="1" dirty="0"/>
              <a:t>Definition</a:t>
            </a:r>
            <a:r>
              <a:rPr lang="en-US" dirty="0"/>
              <a:t>:  Let (</a:t>
            </a:r>
            <a:r>
              <a:rPr lang="en-US" i="1" dirty="0" err="1"/>
              <a:t>u,v</a:t>
            </a:r>
            <a:r>
              <a:rPr lang="en-US" dirty="0"/>
              <a:t>)</a:t>
            </a:r>
            <a:r>
              <a:rPr lang="en-US" i="1" dirty="0"/>
              <a:t> </a:t>
            </a:r>
            <a:r>
              <a:rPr lang="en-US" dirty="0"/>
              <a:t>be an edge in </a:t>
            </a:r>
            <a:r>
              <a:rPr lang="en-US" i="1" dirty="0"/>
              <a:t>G</a:t>
            </a:r>
            <a:r>
              <a:rPr lang="en-US" dirty="0"/>
              <a:t>. Then </a:t>
            </a:r>
            <a:r>
              <a:rPr lang="en-US" i="1" dirty="0"/>
              <a:t>u</a:t>
            </a:r>
            <a:r>
              <a:rPr lang="en-US" dirty="0"/>
              <a:t> is the </a:t>
            </a:r>
            <a:r>
              <a:rPr lang="en-US" i="1" dirty="0"/>
              <a:t>initial vertex </a:t>
            </a:r>
            <a:r>
              <a:rPr lang="en-US" dirty="0"/>
              <a:t>of this edge and is </a:t>
            </a:r>
            <a:r>
              <a:rPr lang="en-US" i="1" dirty="0"/>
              <a:t>adjacent to v </a:t>
            </a:r>
            <a:r>
              <a:rPr lang="en-US" dirty="0"/>
              <a:t>and </a:t>
            </a:r>
            <a:r>
              <a:rPr lang="en-US" i="1" dirty="0"/>
              <a:t>v </a:t>
            </a:r>
            <a:r>
              <a:rPr lang="en-US" dirty="0"/>
              <a:t>is the </a:t>
            </a:r>
            <a:r>
              <a:rPr lang="en-US" i="1" dirty="0"/>
              <a:t>terminal </a:t>
            </a:r>
            <a:r>
              <a:rPr lang="en-US" dirty="0"/>
              <a:t>(or </a:t>
            </a:r>
            <a:r>
              <a:rPr lang="en-US" i="1" dirty="0"/>
              <a:t>end</a:t>
            </a:r>
            <a:r>
              <a:rPr lang="en-US" dirty="0"/>
              <a:t>)</a:t>
            </a:r>
            <a:r>
              <a:rPr lang="en-US" i="1" dirty="0"/>
              <a:t> vertex </a:t>
            </a:r>
            <a:r>
              <a:rPr lang="en-US" dirty="0"/>
              <a:t>of this edge and is </a:t>
            </a:r>
            <a:r>
              <a:rPr lang="en-US" i="1" dirty="0"/>
              <a:t>adjacent from u</a:t>
            </a:r>
            <a:r>
              <a:rPr lang="en-US" dirty="0"/>
              <a:t>. The initial and terminal vertices of a loop are the same.</a:t>
            </a:r>
          </a:p>
          <a:p>
            <a:pPr indent="0">
              <a:buNone/>
            </a:pPr>
            <a:endParaRPr lang="en-US" i="1" dirty="0"/>
          </a:p>
        </p:txBody>
      </p:sp>
      <p:sp>
        <p:nvSpPr>
          <p:cNvPr id="4" name="TextBox 3"/>
          <p:cNvSpPr txBox="1"/>
          <p:nvPr/>
        </p:nvSpPr>
        <p:spPr>
          <a:xfrm>
            <a:off x="685800" y="1905000"/>
            <a:ext cx="8295861" cy="461665"/>
          </a:xfrm>
          <a:prstGeom prst="rect">
            <a:avLst/>
          </a:prstGeom>
          <a:noFill/>
        </p:spPr>
        <p:txBody>
          <a:bodyPr wrap="square" rtlCol="0">
            <a:spAutoFit/>
          </a:bodyPr>
          <a:lstStyle/>
          <a:p>
            <a:r>
              <a:rPr lang="en-US" sz="2400" dirty="0"/>
              <a:t>Recall the definition of a directed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in-degree of a vertex v</a:t>
            </a:r>
            <a:r>
              <a:rPr lang="en-US" dirty="0"/>
              <a:t>, denoted        </a:t>
            </a:r>
            <a:r>
              <a:rPr lang="en-US" i="1" dirty="0" err="1"/>
              <a:t>deg</a:t>
            </a:r>
            <a:r>
              <a:rPr lang="en-US" i="1" baseline="30000" dirty="0">
                <a:latin typeface="Cambria Math"/>
                <a:ea typeface="Cambria Math"/>
              </a:rPr>
              <a:t>−</a:t>
            </a:r>
            <a:r>
              <a:rPr lang="en-US" dirty="0"/>
              <a:t>(</a:t>
            </a:r>
            <a:r>
              <a:rPr lang="en-US" i="1" dirty="0"/>
              <a:t>v</a:t>
            </a:r>
            <a:r>
              <a:rPr lang="en-US" dirty="0"/>
              <a:t>), is the number of edges which terminate at </a:t>
            </a:r>
            <a:r>
              <a:rPr lang="en-US" i="1" dirty="0"/>
              <a:t>v</a:t>
            </a:r>
            <a:r>
              <a:rPr lang="en-US" dirty="0"/>
              <a:t>. The </a:t>
            </a:r>
            <a:r>
              <a:rPr lang="en-US" i="1" dirty="0"/>
              <a:t>out-degree of v</a:t>
            </a:r>
            <a:r>
              <a:rPr lang="en-US" dirty="0"/>
              <a:t>, denoted </a:t>
            </a:r>
            <a:r>
              <a:rPr lang="en-US" i="1" dirty="0"/>
              <a:t>deg</a:t>
            </a:r>
            <a:r>
              <a:rPr lang="en-US" i="1" baseline="30000" dirty="0"/>
              <a:t>+</a:t>
            </a:r>
            <a:r>
              <a:rPr lang="en-US" dirty="0"/>
              <a:t>(</a:t>
            </a:r>
            <a:r>
              <a:rPr lang="en-US" i="1" dirty="0"/>
              <a:t>v</a:t>
            </a:r>
            <a:r>
              <a:rPr lang="en-US" dirty="0"/>
              <a:t>)</a:t>
            </a:r>
            <a:r>
              <a:rPr lang="en-US" i="1" dirty="0"/>
              <a:t>, </a:t>
            </a:r>
            <a:r>
              <a:rPr lang="en-US" dirty="0"/>
              <a:t>is the number of edges with </a:t>
            </a:r>
            <a:r>
              <a:rPr lang="en-US" i="1" dirty="0"/>
              <a:t>v</a:t>
            </a:r>
            <a:r>
              <a:rPr lang="en-US" dirty="0"/>
              <a:t> as their initial vertex. Note that a loop at a vertex contributes </a:t>
            </a:r>
            <a:r>
              <a:rPr lang="en-US" dirty="0">
                <a:latin typeface="Cambria" pitchFamily="18" charset="0"/>
              </a:rPr>
              <a:t>1 </a:t>
            </a:r>
            <a:r>
              <a:rPr lang="en-US" dirty="0"/>
              <a:t>to both the in-degree and the out-degree of the vertex.</a:t>
            </a:r>
          </a:p>
          <a:p>
            <a:pPr indent="0">
              <a:buNone/>
            </a:pPr>
            <a:r>
              <a:rPr lang="en-US" b="1" dirty="0"/>
              <a:t>Example:  </a:t>
            </a:r>
            <a:r>
              <a:rPr lang="en-US" dirty="0"/>
              <a:t>In the graph </a:t>
            </a:r>
            <a:r>
              <a:rPr lang="en-US" i="1" dirty="0"/>
              <a:t>G</a:t>
            </a:r>
            <a:r>
              <a:rPr lang="en-US" dirty="0"/>
              <a:t> we have</a:t>
            </a:r>
            <a:endParaRPr lang="en-US" b="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6800" y="5217635"/>
            <a:ext cx="1730502" cy="1140714"/>
          </a:xfrm>
          <a:prstGeom prst="rect">
            <a:avLst/>
          </a:prstGeom>
        </p:spPr>
      </p:pic>
      <p:sp>
        <p:nvSpPr>
          <p:cNvPr id="5" name="TextBox 4"/>
          <p:cNvSpPr txBox="1"/>
          <p:nvPr/>
        </p:nvSpPr>
        <p:spPr>
          <a:xfrm>
            <a:off x="2971800" y="4958080"/>
            <a:ext cx="5791200" cy="923330"/>
          </a:xfrm>
          <a:prstGeom prst="rect">
            <a:avLst/>
          </a:prstGeom>
          <a:noFill/>
        </p:spPr>
        <p:txBody>
          <a:bodyPr wrap="square" rtlCol="0">
            <a:spAutoFit/>
          </a:bodyPr>
          <a:lstStyle/>
          <a:p>
            <a:r>
              <a:rPr lang="en-US" dirty="0" err="1"/>
              <a:t>deg</a:t>
            </a:r>
            <a:r>
              <a:rPr lang="en-US" i="1" baseline="30000" dirty="0">
                <a:latin typeface="Cambria Math"/>
                <a:ea typeface="Cambria Math"/>
              </a:rPr>
              <a:t>−</a:t>
            </a:r>
            <a:r>
              <a:rPr lang="en-US" dirty="0"/>
              <a:t>(</a:t>
            </a:r>
            <a:r>
              <a:rPr lang="en-US" i="1" dirty="0"/>
              <a:t>a</a:t>
            </a:r>
            <a:r>
              <a:rPr lang="en-US" dirty="0"/>
              <a:t>) = </a:t>
            </a:r>
            <a:r>
              <a:rPr lang="en-US" dirty="0">
                <a:latin typeface="Cambria" pitchFamily="18" charset="0"/>
              </a:rPr>
              <a:t>2, </a:t>
            </a:r>
            <a:r>
              <a:rPr lang="en-US" dirty="0" err="1"/>
              <a:t>deg</a:t>
            </a:r>
            <a:r>
              <a:rPr lang="en-US" i="1" baseline="30000" dirty="0">
                <a:latin typeface="Cambria Math"/>
                <a:ea typeface="Cambria Math"/>
              </a:rPr>
              <a:t>−</a:t>
            </a:r>
            <a:r>
              <a:rPr lang="en-US" dirty="0"/>
              <a:t>(</a:t>
            </a:r>
            <a:r>
              <a:rPr lang="en-US" i="1" dirty="0"/>
              <a:t>b</a:t>
            </a:r>
            <a:r>
              <a:rPr lang="en-US" dirty="0"/>
              <a:t>) = </a:t>
            </a:r>
            <a:r>
              <a:rPr lang="en-US" dirty="0">
                <a:latin typeface="Cambria" pitchFamily="18" charset="0"/>
              </a:rPr>
              <a:t>2</a:t>
            </a:r>
            <a:r>
              <a:rPr lang="en-US" dirty="0"/>
              <a:t>, </a:t>
            </a:r>
            <a:r>
              <a:rPr lang="en-US" dirty="0" err="1"/>
              <a:t>deg</a:t>
            </a:r>
            <a:r>
              <a:rPr lang="en-US" i="1" baseline="30000" dirty="0">
                <a:latin typeface="Cambria Math"/>
                <a:ea typeface="Cambria Math"/>
              </a:rPr>
              <a:t>−</a:t>
            </a:r>
            <a:r>
              <a:rPr lang="en-US" dirty="0"/>
              <a:t>(</a:t>
            </a:r>
            <a:r>
              <a:rPr lang="en-US" i="1" dirty="0"/>
              <a:t>c</a:t>
            </a:r>
            <a:r>
              <a:rPr lang="en-US" dirty="0"/>
              <a:t>) = </a:t>
            </a:r>
            <a:r>
              <a:rPr lang="en-US" dirty="0">
                <a:latin typeface="Cambria" pitchFamily="18" charset="0"/>
              </a:rPr>
              <a:t>3, </a:t>
            </a:r>
            <a:r>
              <a:rPr lang="en-US" dirty="0" err="1"/>
              <a:t>deg</a:t>
            </a:r>
            <a:r>
              <a:rPr lang="en-US" i="1"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i="1" baseline="30000" dirty="0">
                <a:latin typeface="Cambria Math"/>
                <a:ea typeface="Cambria Math"/>
              </a:rPr>
              <a:t>−</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i="1"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
        <p:nvSpPr>
          <p:cNvPr id="6" name="TextBox 5"/>
          <p:cNvSpPr txBox="1"/>
          <p:nvPr/>
        </p:nvSpPr>
        <p:spPr>
          <a:xfrm>
            <a:off x="2971800" y="5787992"/>
            <a:ext cx="5638800" cy="923330"/>
          </a:xfrm>
          <a:prstGeom prst="rect">
            <a:avLst/>
          </a:prstGeom>
          <a:noFill/>
        </p:spPr>
        <p:txBody>
          <a:bodyPr wrap="square" rtlCol="0">
            <a:spAutoFit/>
          </a:bodyPr>
          <a:lstStyle/>
          <a:p>
            <a:r>
              <a:rPr lang="en-US" dirty="0" err="1"/>
              <a:t>deg</a:t>
            </a:r>
            <a:r>
              <a:rPr lang="en-US" baseline="30000" dirty="0">
                <a:latin typeface="Cambria Math"/>
                <a:ea typeface="Cambria Math"/>
              </a:rPr>
              <a:t>+</a:t>
            </a:r>
            <a:r>
              <a:rPr lang="en-US" dirty="0"/>
              <a:t>(</a:t>
            </a:r>
            <a:r>
              <a:rPr lang="en-US" i="1" dirty="0"/>
              <a:t>a</a:t>
            </a:r>
            <a:r>
              <a:rPr lang="en-US" dirty="0"/>
              <a:t>) = </a:t>
            </a:r>
            <a:r>
              <a:rPr lang="en-US" dirty="0">
                <a:latin typeface="Cambria" pitchFamily="18" charset="0"/>
              </a:rPr>
              <a:t>4, </a:t>
            </a:r>
            <a:r>
              <a:rPr lang="en-US" dirty="0" err="1"/>
              <a:t>deg</a:t>
            </a:r>
            <a:r>
              <a:rPr lang="en-US" baseline="30000" dirty="0">
                <a:latin typeface="Cambria Math"/>
                <a:ea typeface="Cambria Math"/>
              </a:rPr>
              <a:t>+</a:t>
            </a:r>
            <a:r>
              <a:rPr lang="en-US" dirty="0"/>
              <a:t>(</a:t>
            </a:r>
            <a:r>
              <a:rPr lang="en-US" i="1" dirty="0"/>
              <a:t>b</a:t>
            </a:r>
            <a:r>
              <a:rPr lang="en-US" dirty="0"/>
              <a:t>) = </a:t>
            </a:r>
            <a:r>
              <a:rPr lang="en-US" dirty="0">
                <a:latin typeface="Cambria" pitchFamily="18" charset="0"/>
              </a:rPr>
              <a:t>1</a:t>
            </a:r>
            <a:r>
              <a:rPr lang="en-US" dirty="0"/>
              <a:t>, </a:t>
            </a:r>
            <a:r>
              <a:rPr lang="en-US" dirty="0" err="1"/>
              <a:t>deg</a:t>
            </a:r>
            <a:r>
              <a:rPr lang="en-US" baseline="30000" dirty="0">
                <a:latin typeface="Cambria Math"/>
                <a:ea typeface="Cambria Math"/>
              </a:rPr>
              <a:t>+</a:t>
            </a:r>
            <a:r>
              <a:rPr lang="en-US" dirty="0"/>
              <a:t>(</a:t>
            </a:r>
            <a:r>
              <a:rPr lang="en-US" i="1" dirty="0"/>
              <a:t>c</a:t>
            </a:r>
            <a:r>
              <a:rPr lang="en-US" dirty="0"/>
              <a:t>) = </a:t>
            </a:r>
            <a:r>
              <a:rPr lang="en-US" dirty="0">
                <a:latin typeface="Cambria" pitchFamily="18" charset="0"/>
              </a:rPr>
              <a:t>2, </a:t>
            </a:r>
            <a:r>
              <a:rPr lang="en-US" dirty="0" err="1"/>
              <a:t>deg</a:t>
            </a:r>
            <a:r>
              <a:rPr lang="en-US" baseline="30000" dirty="0">
                <a:latin typeface="Cambria Math"/>
                <a:ea typeface="Cambria Math"/>
              </a:rPr>
              <a:t>+</a:t>
            </a:r>
            <a:r>
              <a:rPr lang="en-US" dirty="0"/>
              <a:t>(</a:t>
            </a:r>
            <a:r>
              <a:rPr lang="en-US" i="1" dirty="0"/>
              <a:t>d</a:t>
            </a:r>
            <a:r>
              <a:rPr lang="en-US" dirty="0"/>
              <a:t>) = </a:t>
            </a:r>
            <a:r>
              <a:rPr lang="en-US" dirty="0">
                <a:latin typeface="Cambria" pitchFamily="18" charset="0"/>
              </a:rPr>
              <a:t>2</a:t>
            </a:r>
            <a:r>
              <a:rPr lang="en-US" dirty="0"/>
              <a:t>, </a:t>
            </a:r>
          </a:p>
          <a:p>
            <a:r>
              <a:rPr lang="en-US" dirty="0"/>
              <a:t>    </a:t>
            </a:r>
            <a:r>
              <a:rPr lang="en-US" dirty="0" err="1"/>
              <a:t>deg</a:t>
            </a:r>
            <a:r>
              <a:rPr lang="en-US" baseline="30000" dirty="0">
                <a:latin typeface="Cambria Math"/>
                <a:ea typeface="Cambria Math"/>
              </a:rPr>
              <a:t>+</a:t>
            </a:r>
            <a:r>
              <a:rPr lang="en-US" i="1" baseline="30000" dirty="0">
                <a:latin typeface="Cambria Math"/>
                <a:ea typeface="Cambria Math"/>
              </a:rPr>
              <a:t> </a:t>
            </a:r>
            <a:r>
              <a:rPr lang="en-US" dirty="0"/>
              <a:t>(</a:t>
            </a:r>
            <a:r>
              <a:rPr lang="en-US" i="1" dirty="0"/>
              <a:t>e</a:t>
            </a:r>
            <a:r>
              <a:rPr lang="en-US" dirty="0"/>
              <a:t>) = </a:t>
            </a:r>
            <a:r>
              <a:rPr lang="en-US" dirty="0">
                <a:latin typeface="Cambria" pitchFamily="18" charset="0"/>
              </a:rPr>
              <a:t>3</a:t>
            </a:r>
            <a:r>
              <a:rPr lang="en-US" dirty="0"/>
              <a:t>, </a:t>
            </a:r>
            <a:r>
              <a:rPr lang="en-US" dirty="0" err="1"/>
              <a:t>deg</a:t>
            </a:r>
            <a:r>
              <a:rPr lang="en-US" baseline="30000" dirty="0">
                <a:latin typeface="Cambria Math"/>
                <a:ea typeface="Cambria Math"/>
              </a:rPr>
              <a:t>+</a:t>
            </a:r>
            <a:r>
              <a:rPr lang="en-US" dirty="0"/>
              <a:t>(</a:t>
            </a:r>
            <a:r>
              <a:rPr lang="en-US" i="1" dirty="0"/>
              <a:t>f</a:t>
            </a:r>
            <a:r>
              <a:rPr lang="en-US" dirty="0"/>
              <a:t>) = </a:t>
            </a:r>
            <a:r>
              <a:rPr lang="en-US" dirty="0">
                <a:latin typeface="Cambria" pitchFamily="18" charset="0"/>
              </a:rPr>
              <a:t>0</a:t>
            </a:r>
            <a:r>
              <a:rPr lang="en-US" dirty="0"/>
              <a:t>.</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en-US" i="1" dirty="0"/>
              <a:t>continued</a:t>
            </a:r>
            <a:r>
              <a:rPr lang="en-US" dirty="0"/>
              <a:t>)</a:t>
            </a:r>
          </a:p>
        </p:txBody>
      </p:sp>
      <p:sp>
        <p:nvSpPr>
          <p:cNvPr id="3" name="Content Placeholder 2"/>
          <p:cNvSpPr>
            <a:spLocks noGrp="1"/>
          </p:cNvSpPr>
          <p:nvPr>
            <p:ph idx="1"/>
          </p:nvPr>
        </p:nvSpPr>
        <p:spPr/>
        <p:txBody>
          <a:bodyPr>
            <a:normAutofit fontScale="92500"/>
          </a:bodyPr>
          <a:lstStyle/>
          <a:p>
            <a:pPr indent="0">
              <a:buNone/>
            </a:pPr>
            <a:r>
              <a:rPr lang="en-US" b="1" dirty="0"/>
              <a:t>Theorem </a:t>
            </a:r>
            <a:r>
              <a:rPr lang="en-US" b="1" dirty="0">
                <a:latin typeface="Cambria" pitchFamily="18" charset="0"/>
              </a:rPr>
              <a:t>3</a:t>
            </a:r>
            <a:r>
              <a:rPr lang="en-US" dirty="0"/>
              <a:t>: Let </a:t>
            </a:r>
            <a:r>
              <a:rPr lang="en-US" i="1" dirty="0"/>
              <a:t>G = </a:t>
            </a:r>
            <a:r>
              <a:rPr lang="en-US" dirty="0"/>
              <a:t>(</a:t>
            </a:r>
            <a:r>
              <a:rPr lang="en-US" i="1" dirty="0"/>
              <a:t>V, E</a:t>
            </a:r>
            <a:r>
              <a:rPr lang="en-US" dirty="0"/>
              <a:t>)</a:t>
            </a:r>
            <a:r>
              <a:rPr lang="en-US" i="1" dirty="0"/>
              <a:t> </a:t>
            </a:r>
            <a:r>
              <a:rPr lang="en-US" dirty="0"/>
              <a:t>be a graph with directed edges. Then:</a:t>
            </a:r>
          </a:p>
          <a:p>
            <a:pPr indent="0">
              <a:buNone/>
            </a:pPr>
            <a:endParaRPr lang="en-US" dirty="0"/>
          </a:p>
          <a:p>
            <a:pPr indent="0">
              <a:buNone/>
            </a:pPr>
            <a:endParaRPr lang="en-US" dirty="0"/>
          </a:p>
          <a:p>
            <a:pPr indent="0">
              <a:buNone/>
            </a:pPr>
            <a:endParaRPr lang="en-US" dirty="0"/>
          </a:p>
          <a:p>
            <a:pPr indent="0">
              <a:buNone/>
            </a:pPr>
            <a:endParaRPr lang="en-US" dirty="0"/>
          </a:p>
          <a:p>
            <a:pPr indent="0">
              <a:buNone/>
            </a:pPr>
            <a:r>
              <a:rPr lang="en-US" b="1" i="1" dirty="0"/>
              <a:t>Proof</a:t>
            </a:r>
            <a:r>
              <a:rPr lang="en-US" dirty="0"/>
              <a:t>: The first sum counts the number of outgoing edges over all vertices and the second sum counts the number of incoming edges over all vertices. It follows that both sums equal the number of edges in the graph.</a:t>
            </a:r>
          </a:p>
          <a:p>
            <a:pPr indent="0">
              <a:buNone/>
            </a:pPr>
            <a:endParaRPr lang="en-US" dirty="0"/>
          </a:p>
          <a:p>
            <a:pPr>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752600" y="3429000"/>
            <a:ext cx="5537835" cy="837248"/>
          </a:xfrm>
          <a:prstGeom prst="rect">
            <a:avLst/>
          </a:prstGeom>
        </p:spPr>
      </p:pic>
      <p:sp>
        <p:nvSpPr>
          <p:cNvPr id="6" name="Isosceles Triangle 5"/>
          <p:cNvSpPr/>
          <p:nvPr/>
        </p:nvSpPr>
        <p:spPr>
          <a:xfrm rot="5400000" flipV="1">
            <a:off x="8143462" y="5701748"/>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Graphs and Graph Models</a:t>
            </a:r>
          </a:p>
          <a:p>
            <a:r>
              <a:rPr lang="en-US" dirty="0"/>
              <a:t>Graph Terminology and Special Types of Graphs</a:t>
            </a:r>
          </a:p>
          <a:p>
            <a:r>
              <a:rPr lang="en-US" dirty="0"/>
              <a:t>Representing Graphs and Graph Isomorphism</a:t>
            </a:r>
          </a:p>
          <a:p>
            <a:r>
              <a:rPr lang="en-US" dirty="0"/>
              <a:t>Connectivity</a:t>
            </a:r>
          </a:p>
          <a:p>
            <a:pPr marL="0" indent="0">
              <a:buNone/>
            </a:pPr>
            <a:endParaRPr lang="en-US" dirty="0"/>
          </a:p>
          <a:p>
            <a:endParaRPr lang="en-US" dirty="0"/>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Complete Graphs</a:t>
            </a:r>
          </a:p>
        </p:txBody>
      </p:sp>
      <p:sp>
        <p:nvSpPr>
          <p:cNvPr id="3" name="Content Placeholder 2"/>
          <p:cNvSpPr>
            <a:spLocks noGrp="1"/>
          </p:cNvSpPr>
          <p:nvPr>
            <p:ph idx="1"/>
          </p:nvPr>
        </p:nvSpPr>
        <p:spPr/>
        <p:txBody>
          <a:bodyPr/>
          <a:lstStyle/>
          <a:p>
            <a:pPr indent="0">
              <a:buNone/>
            </a:pPr>
            <a:r>
              <a:rPr lang="en-US" dirty="0"/>
              <a:t>A </a:t>
            </a:r>
            <a:r>
              <a:rPr lang="en-US" i="1" dirty="0"/>
              <a:t>complete graph on n vertices</a:t>
            </a:r>
            <a:r>
              <a:rPr lang="en-US" dirty="0"/>
              <a:t>, denoted by </a:t>
            </a:r>
            <a:r>
              <a:rPr lang="en-US" i="1" dirty="0" err="1"/>
              <a:t>K</a:t>
            </a:r>
            <a:r>
              <a:rPr lang="en-US" i="1" baseline="-25000" dirty="0" err="1"/>
              <a:t>n</a:t>
            </a:r>
            <a:r>
              <a:rPr lang="en-US" dirty="0"/>
              <a:t>, is the simple graph that contains exactly one edge between each pair of distinct vertices.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4986" y="3657600"/>
            <a:ext cx="5308092" cy="1019556"/>
          </a:xfrm>
          <a:prstGeom prst="rect">
            <a:avLst/>
          </a:prstGeom>
        </p:spPr>
      </p:pic>
    </p:spTree>
    <p:extLst>
      <p:ext uri="{BB962C8B-B14F-4D97-AF65-F5344CB8AC3E}">
        <p14:creationId xmlns:p14="http://schemas.microsoft.com/office/powerpoint/2010/main" val="4132828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Cycles and Wheels</a:t>
            </a:r>
          </a:p>
        </p:txBody>
      </p:sp>
      <p:sp>
        <p:nvSpPr>
          <p:cNvPr id="3" name="Content Placeholder 2"/>
          <p:cNvSpPr>
            <a:spLocks noGrp="1"/>
          </p:cNvSpPr>
          <p:nvPr>
            <p:ph idx="1"/>
          </p:nvPr>
        </p:nvSpPr>
        <p:spPr/>
        <p:txBody>
          <a:bodyPr/>
          <a:lstStyle/>
          <a:p>
            <a:pPr indent="0">
              <a:buNone/>
            </a:pPr>
            <a:r>
              <a:rPr lang="en-US" dirty="0"/>
              <a:t>A </a:t>
            </a:r>
            <a:r>
              <a:rPr lang="en-US" i="1" dirty="0"/>
              <a:t>cycle</a:t>
            </a:r>
            <a:r>
              <a:rPr lang="en-US" dirty="0"/>
              <a:t>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consists of </a:t>
            </a:r>
            <a:r>
              <a:rPr lang="en-US" i="1" dirty="0"/>
              <a:t>n</a:t>
            </a:r>
            <a:r>
              <a:rPr lang="en-US" dirty="0"/>
              <a:t> vertices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2</a:t>
            </a:r>
            <a:r>
              <a:rPr lang="en-US" i="1" dirty="0"/>
              <a:t> ,</a:t>
            </a:r>
            <a:r>
              <a:rPr lang="en-US" i="1" dirty="0">
                <a:latin typeface="Cambria Math"/>
                <a:ea typeface="Cambria Math"/>
              </a:rPr>
              <a:t>⋯</a:t>
            </a:r>
            <a:r>
              <a:rPr lang="en-US" i="1" dirty="0"/>
              <a:t> ,</a:t>
            </a:r>
            <a:r>
              <a:rPr lang="en-US" dirty="0"/>
              <a:t> </a:t>
            </a:r>
            <a:r>
              <a:rPr lang="en-US" i="1" dirty="0" err="1"/>
              <a:t>v</a:t>
            </a:r>
            <a:r>
              <a:rPr lang="en-US" baseline="-25000" dirty="0" err="1">
                <a:latin typeface="Cambria" pitchFamily="18" charset="0"/>
              </a:rPr>
              <a:t>n</a:t>
            </a:r>
            <a:r>
              <a:rPr lang="en-US" dirty="0"/>
              <a:t>, and edges {</a:t>
            </a:r>
            <a:r>
              <a:rPr lang="en-US" i="1" dirty="0"/>
              <a:t>v</a:t>
            </a:r>
            <a:r>
              <a:rPr lang="en-US" baseline="-25000" dirty="0">
                <a:latin typeface="Cambria" pitchFamily="18" charset="0"/>
              </a:rPr>
              <a:t>1</a:t>
            </a:r>
            <a:r>
              <a:rPr lang="en-US" i="1" dirty="0"/>
              <a:t>, v</a:t>
            </a:r>
            <a:r>
              <a:rPr lang="en-US" baseline="-25000" dirty="0">
                <a:latin typeface="Cambria" pitchFamily="18" charset="0"/>
              </a:rPr>
              <a:t>2</a:t>
            </a:r>
            <a:r>
              <a:rPr lang="en-US" dirty="0"/>
              <a:t>}</a:t>
            </a:r>
            <a:r>
              <a:rPr lang="en-US" i="1" dirty="0"/>
              <a:t>, </a:t>
            </a:r>
            <a:r>
              <a:rPr lang="en-US" dirty="0"/>
              <a:t>{</a:t>
            </a:r>
            <a:r>
              <a:rPr lang="en-US" i="1" dirty="0"/>
              <a:t>v</a:t>
            </a:r>
            <a:r>
              <a:rPr lang="en-US" baseline="-25000" dirty="0">
                <a:latin typeface="Cambria" pitchFamily="18" charset="0"/>
              </a:rPr>
              <a:t>2</a:t>
            </a:r>
            <a:r>
              <a:rPr lang="en-US" i="1" dirty="0"/>
              <a:t>, v</a:t>
            </a:r>
            <a:r>
              <a:rPr lang="en-US" baseline="-25000" dirty="0">
                <a:latin typeface="Cambria" pitchFamily="18" charset="0"/>
              </a:rPr>
              <a:t>3</a:t>
            </a:r>
            <a:r>
              <a:rPr lang="en-US" dirty="0"/>
              <a:t>}</a:t>
            </a:r>
            <a:r>
              <a:rPr lang="en-US" i="1" dirty="0"/>
              <a:t> ,</a:t>
            </a:r>
            <a:r>
              <a:rPr lang="en-US" i="1" dirty="0">
                <a:latin typeface="Cambria Math"/>
                <a:ea typeface="Cambria Math"/>
              </a:rPr>
              <a:t>⋯</a:t>
            </a:r>
            <a:r>
              <a:rPr lang="en-US" i="1" dirty="0"/>
              <a:t> , </a:t>
            </a:r>
            <a:r>
              <a:rPr lang="en-US" dirty="0"/>
              <a:t>{</a:t>
            </a:r>
            <a:r>
              <a:rPr lang="en-US" i="1" dirty="0"/>
              <a:t>v</a:t>
            </a:r>
            <a:r>
              <a:rPr lang="en-US" i="1" baseline="-25000" dirty="0"/>
              <a:t>n-</a:t>
            </a:r>
            <a:r>
              <a:rPr lang="en-US" baseline="-25000" dirty="0">
                <a:latin typeface="Cambria" pitchFamily="18" charset="0"/>
              </a:rPr>
              <a:t>1</a:t>
            </a:r>
            <a:r>
              <a:rPr lang="en-US" i="1" dirty="0"/>
              <a:t>, </a:t>
            </a:r>
            <a:r>
              <a:rPr lang="en-US" i="1" dirty="0" err="1"/>
              <a:t>v</a:t>
            </a:r>
            <a:r>
              <a:rPr lang="en-US" i="1" baseline="-25000" dirty="0" err="1"/>
              <a:t>n</a:t>
            </a:r>
            <a:r>
              <a:rPr lang="en-US" dirty="0"/>
              <a:t>}</a:t>
            </a:r>
            <a:r>
              <a:rPr lang="en-US" i="1" dirty="0"/>
              <a:t>, </a:t>
            </a:r>
            <a:r>
              <a:rPr lang="en-US" dirty="0"/>
              <a:t>{</a:t>
            </a:r>
            <a:r>
              <a:rPr lang="en-US" i="1" dirty="0" err="1"/>
              <a:t>v</a:t>
            </a:r>
            <a:r>
              <a:rPr lang="en-US" i="1" baseline="-25000" dirty="0" err="1"/>
              <a:t>n</a:t>
            </a:r>
            <a:r>
              <a:rPr lang="en-US" i="1" dirty="0"/>
              <a:t>, v</a:t>
            </a:r>
            <a:r>
              <a:rPr lang="en-US" baseline="-25000" dirty="0">
                <a:latin typeface="Cambria" pitchFamily="18" charset="0"/>
              </a:rPr>
              <a:t>1</a:t>
            </a:r>
            <a:r>
              <a:rPr lang="en-US" dirty="0"/>
              <a:t>}</a:t>
            </a:r>
            <a:r>
              <a:rPr lang="en-US" i="1" dirty="0"/>
              <a:t>.</a:t>
            </a:r>
          </a:p>
          <a:p>
            <a:pPr indent="0">
              <a:buNone/>
            </a:pPr>
            <a:endParaRPr lang="en-US" dirty="0"/>
          </a:p>
          <a:p>
            <a:pPr indent="0">
              <a:buNone/>
            </a:pPr>
            <a:endParaRPr lang="en-US" dirty="0"/>
          </a:p>
          <a:p>
            <a:pPr indent="0">
              <a:buNone/>
            </a:pPr>
            <a:endParaRPr lang="en-US" dirty="0"/>
          </a:p>
          <a:p>
            <a:pPr indent="0">
              <a:buNone/>
            </a:pPr>
            <a:r>
              <a:rPr lang="en-US" dirty="0"/>
              <a:t>A </a:t>
            </a:r>
            <a:r>
              <a:rPr lang="en-US" i="1" dirty="0"/>
              <a:t>wheel</a:t>
            </a:r>
            <a:r>
              <a:rPr lang="en-US" dirty="0"/>
              <a:t> </a:t>
            </a:r>
            <a:r>
              <a:rPr lang="en-US" i="1" dirty="0" err="1"/>
              <a:t>W</a:t>
            </a:r>
            <a:r>
              <a:rPr lang="en-US" i="1" baseline="-25000" dirty="0" err="1"/>
              <a:t>n</a:t>
            </a:r>
            <a:r>
              <a:rPr lang="en-US" i="1" baseline="-25000" dirty="0"/>
              <a:t> </a:t>
            </a:r>
            <a:r>
              <a:rPr lang="en-US" dirty="0"/>
              <a:t>is obtained by adding an additional vertex to a cycle </a:t>
            </a:r>
            <a:r>
              <a:rPr lang="en-US" i="1" dirty="0" err="1"/>
              <a:t>C</a:t>
            </a:r>
            <a:r>
              <a:rPr lang="en-US" i="1" baseline="-25000" dirty="0" err="1"/>
              <a:t>n</a:t>
            </a:r>
            <a:r>
              <a:rPr lang="en-US" i="1" baseline="-25000" dirty="0"/>
              <a:t> </a:t>
            </a:r>
            <a:r>
              <a:rPr lang="en-US" dirty="0"/>
              <a:t>for </a:t>
            </a:r>
            <a:r>
              <a:rPr lang="en-US" i="1" dirty="0"/>
              <a:t>n</a:t>
            </a:r>
            <a:r>
              <a:rPr lang="en-US" dirty="0"/>
              <a:t> ≥  </a:t>
            </a:r>
            <a:r>
              <a:rPr lang="en-US" dirty="0">
                <a:latin typeface="Cambria" pitchFamily="18" charset="0"/>
              </a:rPr>
              <a:t>3 </a:t>
            </a:r>
            <a:r>
              <a:rPr lang="en-US" dirty="0"/>
              <a:t>and connecting this new vertex to each of the </a:t>
            </a:r>
            <a:r>
              <a:rPr lang="en-US" i="1" dirty="0"/>
              <a:t>n</a:t>
            </a:r>
            <a:r>
              <a:rPr lang="en-US" dirty="0"/>
              <a:t> vertices in </a:t>
            </a:r>
            <a:r>
              <a:rPr lang="en-US" i="1" dirty="0" err="1"/>
              <a:t>C</a:t>
            </a:r>
            <a:r>
              <a:rPr lang="en-US" i="1" baseline="-25000" dirty="0" err="1"/>
              <a:t>n</a:t>
            </a:r>
            <a:r>
              <a:rPr lang="en-US" dirty="0"/>
              <a:t> by new edges</a:t>
            </a:r>
            <a:r>
              <a:rPr lang="en-US" i="1" dirty="0"/>
              <a:t>.</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41398" y="3276600"/>
            <a:ext cx="3292602" cy="87401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7301" y="5562600"/>
            <a:ext cx="3246882" cy="895350"/>
          </a:xfrm>
          <a:prstGeom prst="rect">
            <a:avLst/>
          </a:prstGeom>
        </p:spPr>
      </p:pic>
    </p:spTree>
    <p:extLst>
      <p:ext uri="{BB962C8B-B14F-4D97-AF65-F5344CB8AC3E}">
        <p14:creationId xmlns:p14="http://schemas.microsoft.com/office/powerpoint/2010/main" val="2000387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Special Types of Simple Graphs:       </a:t>
            </a:r>
            <a:r>
              <a:rPr lang="en-US" i="1" dirty="0"/>
              <a:t>n</a:t>
            </a:r>
            <a:r>
              <a:rPr lang="en-US" dirty="0"/>
              <a:t>-Cubes</a:t>
            </a:r>
          </a:p>
        </p:txBody>
      </p:sp>
      <p:sp>
        <p:nvSpPr>
          <p:cNvPr id="3" name="Content Placeholder 2"/>
          <p:cNvSpPr>
            <a:spLocks noGrp="1"/>
          </p:cNvSpPr>
          <p:nvPr>
            <p:ph idx="1"/>
          </p:nvPr>
        </p:nvSpPr>
        <p:spPr/>
        <p:txBody>
          <a:bodyPr/>
          <a:lstStyle/>
          <a:p>
            <a:pPr indent="0">
              <a:buNone/>
            </a:pPr>
            <a:r>
              <a:rPr lang="en-US" dirty="0"/>
              <a:t>An </a:t>
            </a:r>
            <a:r>
              <a:rPr lang="en-US" i="1" dirty="0"/>
              <a:t>n-dimensional hypercube</a:t>
            </a:r>
            <a:r>
              <a:rPr lang="en-US" dirty="0"/>
              <a:t>, or </a:t>
            </a:r>
            <a:r>
              <a:rPr lang="en-US" i="1" dirty="0"/>
              <a:t>n-cube, </a:t>
            </a:r>
            <a:r>
              <a:rPr lang="en-US" b="1" i="1" dirty="0" err="1"/>
              <a:t>Q</a:t>
            </a:r>
            <a:r>
              <a:rPr lang="en-US" b="1" i="1" baseline="-25000" dirty="0" err="1"/>
              <a:t>n</a:t>
            </a:r>
            <a:r>
              <a:rPr lang="en-US" dirty="0"/>
              <a:t>, is a graph with </a:t>
            </a:r>
            <a:r>
              <a:rPr lang="en-US" dirty="0">
                <a:latin typeface="Cambria"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p>
          <a:p>
            <a:pPr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08226" y="3708273"/>
            <a:ext cx="3068574" cy="1270254"/>
          </a:xfrm>
          <a:prstGeom prst="rect">
            <a:avLst/>
          </a:prstGeom>
        </p:spPr>
      </p:pic>
      <p:sp>
        <p:nvSpPr>
          <p:cNvPr id="5" name="TextBox 4"/>
          <p:cNvSpPr txBox="1"/>
          <p:nvPr/>
        </p:nvSpPr>
        <p:spPr>
          <a:xfrm>
            <a:off x="7391400" y="381000"/>
            <a:ext cx="762000" cy="369332"/>
          </a:xfrm>
          <a:prstGeom prst="rect">
            <a:avLst/>
          </a:prstGeom>
          <a:noFill/>
        </p:spPr>
        <p:txBody>
          <a:bodyPr wrap="square" rtlCol="0">
            <a:spAutoFit/>
          </a:bodyPr>
          <a:lstStyle/>
          <a:p>
            <a:r>
              <a:rPr lang="en-US" dirty="0"/>
              <a:t> </a:t>
            </a:r>
          </a:p>
        </p:txBody>
      </p:sp>
    </p:spTree>
    <p:extLst>
      <p:ext uri="{BB962C8B-B14F-4D97-AF65-F5344CB8AC3E}">
        <p14:creationId xmlns:p14="http://schemas.microsoft.com/office/powerpoint/2010/main" val="33285328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a:t>
            </a:r>
          </a:p>
        </p:txBody>
      </p:sp>
      <p:sp>
        <p:nvSpPr>
          <p:cNvPr id="3" name="Content Placeholder 2"/>
          <p:cNvSpPr>
            <a:spLocks noGrp="1"/>
          </p:cNvSpPr>
          <p:nvPr>
            <p:ph idx="1"/>
          </p:nvPr>
        </p:nvSpPr>
        <p:spPr/>
        <p:txBody>
          <a:bodyPr>
            <a:normAutofit fontScale="85000" lnSpcReduction="20000"/>
          </a:bodyPr>
          <a:lstStyle/>
          <a:p>
            <a:pPr indent="0">
              <a:buNone/>
            </a:pPr>
            <a:r>
              <a:rPr lang="en-US" b="1" dirty="0"/>
              <a:t>Definition:</a:t>
            </a:r>
            <a:r>
              <a:rPr lang="en-US" dirty="0"/>
              <a:t> A simple graph </a:t>
            </a:r>
            <a:r>
              <a:rPr lang="en-US" i="1" dirty="0"/>
              <a:t>G</a:t>
            </a:r>
            <a:r>
              <a:rPr lang="en-US" dirty="0"/>
              <a:t> is bipartite if </a:t>
            </a:r>
            <a:r>
              <a:rPr lang="en-US" i="1" dirty="0"/>
              <a:t>V </a:t>
            </a:r>
            <a:r>
              <a:rPr lang="en-US" dirty="0"/>
              <a:t>can be partitioned into two disjoint subsets </a:t>
            </a:r>
            <a:r>
              <a:rPr lang="en-US" i="1" dirty="0"/>
              <a:t>V</a:t>
            </a:r>
            <a:r>
              <a:rPr lang="en-US" i="1" baseline="-25000" dirty="0"/>
              <a:t>1</a:t>
            </a:r>
            <a:r>
              <a:rPr lang="en-US" i="1" dirty="0"/>
              <a:t> </a:t>
            </a:r>
            <a:r>
              <a:rPr lang="en-US" dirty="0"/>
              <a:t>and </a:t>
            </a:r>
            <a:r>
              <a:rPr lang="en-US" i="1" dirty="0"/>
              <a:t>V</a:t>
            </a:r>
            <a:r>
              <a:rPr lang="en-US" i="1" baseline="-25000" dirty="0"/>
              <a:t>2</a:t>
            </a:r>
            <a:r>
              <a:rPr lang="en-US" dirty="0"/>
              <a:t> such that every edge connects a vertex in </a:t>
            </a:r>
            <a:r>
              <a:rPr lang="en-US" i="1" dirty="0"/>
              <a:t>V</a:t>
            </a:r>
            <a:r>
              <a:rPr lang="en-US" i="1" baseline="-25000" dirty="0"/>
              <a:t>1</a:t>
            </a:r>
            <a:r>
              <a:rPr lang="en-US" dirty="0"/>
              <a:t> and a vertex in </a:t>
            </a:r>
            <a:r>
              <a:rPr lang="en-US" i="1" dirty="0"/>
              <a:t>V</a:t>
            </a:r>
            <a:r>
              <a:rPr lang="en-US" i="1" baseline="-25000" dirty="0"/>
              <a:t>2</a:t>
            </a:r>
            <a:r>
              <a:rPr lang="en-US" dirty="0"/>
              <a:t>. In other words, there are no edges which connect two vertices in </a:t>
            </a:r>
            <a:r>
              <a:rPr lang="en-US" i="1" dirty="0"/>
              <a:t>V</a:t>
            </a:r>
            <a:r>
              <a:rPr lang="en-US" i="1" baseline="-25000" dirty="0"/>
              <a:t>1</a:t>
            </a:r>
            <a:r>
              <a:rPr lang="en-US" dirty="0"/>
              <a:t> or in </a:t>
            </a:r>
            <a:r>
              <a:rPr lang="en-US" i="1" dirty="0"/>
              <a:t>V</a:t>
            </a:r>
            <a:r>
              <a:rPr lang="en-US" i="1" baseline="-25000" dirty="0"/>
              <a:t>2</a:t>
            </a:r>
            <a:r>
              <a:rPr lang="en-US" dirty="0"/>
              <a:t>.</a:t>
            </a:r>
          </a:p>
          <a:p>
            <a:pPr indent="0">
              <a:buNone/>
            </a:pPr>
            <a:endParaRPr lang="en-US" dirty="0"/>
          </a:p>
          <a:p>
            <a:pPr indent="0">
              <a:buNone/>
            </a:pPr>
            <a:r>
              <a:rPr lang="en-US" dirty="0"/>
              <a:t>It is not hard to show that an equivalent definition of a bipartite graph is a graph where it is possible to color the vertices red or blue so that no two adjacent vertices are the same color.</a:t>
            </a:r>
          </a:p>
          <a:p>
            <a:pPr indent="0">
              <a:buNone/>
            </a:pPr>
            <a:endParaRPr lang="en-US" dirty="0"/>
          </a:p>
          <a:p>
            <a:pPr indent="0">
              <a:buNone/>
            </a:pP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1200" y="4800600"/>
            <a:ext cx="4695820" cy="1742313"/>
          </a:xfrm>
          <a:prstGeom prst="rect">
            <a:avLst/>
          </a:prstGeom>
          <a:ln>
            <a:solidFill>
              <a:schemeClr val="accent1"/>
            </a:solidFill>
          </a:ln>
        </p:spPr>
      </p:pic>
      <p:sp>
        <p:nvSpPr>
          <p:cNvPr id="6" name="TextBox 5"/>
          <p:cNvSpPr txBox="1"/>
          <p:nvPr/>
        </p:nvSpPr>
        <p:spPr>
          <a:xfrm>
            <a:off x="685800" y="5136214"/>
            <a:ext cx="1066800" cy="646331"/>
          </a:xfrm>
          <a:prstGeom prst="rect">
            <a:avLst/>
          </a:prstGeom>
          <a:noFill/>
        </p:spPr>
        <p:txBody>
          <a:bodyPr wrap="square" rtlCol="0">
            <a:spAutoFit/>
          </a:bodyPr>
          <a:lstStyle/>
          <a:p>
            <a:r>
              <a:rPr lang="en-US" i="1" dirty="0"/>
              <a:t>G</a:t>
            </a:r>
            <a:r>
              <a:rPr lang="en-US" dirty="0"/>
              <a:t> is  bipartite</a:t>
            </a:r>
          </a:p>
        </p:txBody>
      </p:sp>
      <p:sp>
        <p:nvSpPr>
          <p:cNvPr id="7" name="TextBox 6"/>
          <p:cNvSpPr txBox="1"/>
          <p:nvPr/>
        </p:nvSpPr>
        <p:spPr>
          <a:xfrm>
            <a:off x="6858000" y="4788587"/>
            <a:ext cx="2057400" cy="1754326"/>
          </a:xfrm>
          <a:prstGeom prst="rect">
            <a:avLst/>
          </a:prstGeom>
          <a:noFill/>
        </p:spPr>
        <p:txBody>
          <a:bodyPr wrap="square" rtlCol="0">
            <a:spAutoFit/>
          </a:bodyPr>
          <a:lstStyle/>
          <a:p>
            <a:r>
              <a:rPr lang="en-US" i="1" dirty="0"/>
              <a:t>H</a:t>
            </a:r>
            <a:r>
              <a:rPr lang="en-US" dirty="0"/>
              <a:t> is  not bipartite</a:t>
            </a:r>
          </a:p>
          <a:p>
            <a:r>
              <a:rPr lang="en-US" dirty="0"/>
              <a:t>since if we color </a:t>
            </a:r>
            <a:r>
              <a:rPr lang="en-US" i="1" dirty="0"/>
              <a:t>a</a:t>
            </a:r>
            <a:r>
              <a:rPr lang="en-US" dirty="0"/>
              <a:t> red, then the adjacent vertices </a:t>
            </a:r>
            <a:r>
              <a:rPr lang="en-US" i="1" dirty="0"/>
              <a:t>f</a:t>
            </a:r>
            <a:r>
              <a:rPr lang="en-US" dirty="0"/>
              <a:t> and </a:t>
            </a:r>
            <a:r>
              <a:rPr lang="en-US" i="1" dirty="0"/>
              <a:t>b</a:t>
            </a:r>
            <a:r>
              <a:rPr lang="en-US" dirty="0"/>
              <a:t> must both be blue.</a:t>
            </a:r>
          </a:p>
        </p:txBody>
      </p:sp>
      <p:sp>
        <p:nvSpPr>
          <p:cNvPr id="8" name="Oval 7"/>
          <p:cNvSpPr/>
          <p:nvPr/>
        </p:nvSpPr>
        <p:spPr>
          <a:xfrm>
            <a:off x="2590800" y="49530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505200" y="4952999"/>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5867400"/>
            <a:ext cx="152400" cy="14211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2057400" y="525780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075290" y="5640430"/>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4038600" y="5317264"/>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608690" y="5864177"/>
            <a:ext cx="152400" cy="142115"/>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t>
            </a:r>
            <a:r>
              <a:rPr lang="en-US" i="1" dirty="0"/>
              <a:t>continued</a:t>
            </a:r>
            <a:r>
              <a:rPr lang="en-US" dirty="0"/>
              <a:t>)</a:t>
            </a:r>
          </a:p>
        </p:txBody>
      </p:sp>
      <p:sp>
        <p:nvSpPr>
          <p:cNvPr id="3" name="Content Placeholder 2"/>
          <p:cNvSpPr>
            <a:spLocks noGrp="1"/>
          </p:cNvSpPr>
          <p:nvPr>
            <p:ph idx="1"/>
          </p:nvPr>
        </p:nvSpPr>
        <p:spPr/>
        <p:txBody>
          <a:bodyPr>
            <a:normAutofit fontScale="92500" lnSpcReduction="20000"/>
          </a:bodyPr>
          <a:lstStyle/>
          <a:p>
            <a:pPr indent="0">
              <a:buNone/>
            </a:pPr>
            <a:r>
              <a:rPr lang="en-US" b="1" dirty="0"/>
              <a:t>Example</a:t>
            </a:r>
            <a:r>
              <a:rPr lang="en-US" dirty="0"/>
              <a:t>:  Show that </a:t>
            </a:r>
            <a:r>
              <a:rPr lang="en-US" i="1" dirty="0"/>
              <a:t>C</a:t>
            </a:r>
            <a:r>
              <a:rPr lang="en-US" baseline="-25000" dirty="0">
                <a:latin typeface="Cambria" pitchFamily="18" charset="0"/>
              </a:rPr>
              <a:t>6</a:t>
            </a:r>
            <a:r>
              <a:rPr lang="en-US" dirty="0"/>
              <a:t> is bipartite.</a:t>
            </a:r>
          </a:p>
          <a:p>
            <a:pPr indent="0">
              <a:buNone/>
            </a:pPr>
            <a:r>
              <a:rPr lang="en-US" b="1" dirty="0"/>
              <a:t>Solution</a:t>
            </a:r>
            <a:r>
              <a:rPr lang="en-US" dirty="0"/>
              <a:t>: We can partition the vertex set into                         </a:t>
            </a:r>
            <a:r>
              <a:rPr lang="en-US" i="1" dirty="0"/>
              <a:t>V</a:t>
            </a:r>
            <a:r>
              <a:rPr lang="en-US" baseline="-25000" dirty="0">
                <a:latin typeface="Cambria" pitchFamily="18" charset="0"/>
              </a:rPr>
              <a:t>1</a:t>
            </a:r>
            <a:r>
              <a:rPr lang="en-US" dirty="0"/>
              <a:t> = {</a:t>
            </a:r>
            <a:r>
              <a:rPr lang="en-US" i="1" dirty="0"/>
              <a:t>v</a:t>
            </a:r>
            <a:r>
              <a:rPr lang="en-US" baseline="-25000" dirty="0">
                <a:latin typeface="Cambria" pitchFamily="18" charset="0"/>
              </a:rPr>
              <a:t>1</a:t>
            </a:r>
            <a:r>
              <a:rPr lang="en-US" dirty="0"/>
              <a:t>, </a:t>
            </a:r>
            <a:r>
              <a:rPr lang="en-US" i="1" dirty="0"/>
              <a:t>v</a:t>
            </a:r>
            <a:r>
              <a:rPr lang="en-US" baseline="-25000" dirty="0">
                <a:latin typeface="Cambria" pitchFamily="18" charset="0"/>
              </a:rPr>
              <a:t>3</a:t>
            </a:r>
            <a:r>
              <a:rPr lang="en-US" dirty="0"/>
              <a:t>, </a:t>
            </a:r>
            <a:r>
              <a:rPr lang="en-US" i="1" dirty="0"/>
              <a:t>v</a:t>
            </a:r>
            <a:r>
              <a:rPr lang="en-US" baseline="-25000" dirty="0">
                <a:latin typeface="Cambria" pitchFamily="18" charset="0"/>
              </a:rPr>
              <a:t>5</a:t>
            </a:r>
            <a:r>
              <a:rPr lang="en-US" dirty="0"/>
              <a:t>} and </a:t>
            </a:r>
            <a:r>
              <a:rPr lang="en-US" i="1" dirty="0"/>
              <a:t>V</a:t>
            </a:r>
            <a:r>
              <a:rPr lang="en-US" baseline="-25000" dirty="0">
                <a:latin typeface="Cambria" pitchFamily="18" charset="0"/>
              </a:rPr>
              <a:t>2</a:t>
            </a:r>
            <a:r>
              <a:rPr lang="en-US" dirty="0"/>
              <a:t> = {</a:t>
            </a:r>
            <a:r>
              <a:rPr lang="en-US" i="1" dirty="0"/>
              <a:t>v</a:t>
            </a:r>
            <a:r>
              <a:rPr lang="en-US" baseline="-25000" dirty="0">
                <a:latin typeface="Cambria" pitchFamily="18" charset="0"/>
              </a:rPr>
              <a:t>2</a:t>
            </a:r>
            <a:r>
              <a:rPr lang="en-US" dirty="0"/>
              <a:t>, </a:t>
            </a:r>
            <a:r>
              <a:rPr lang="en-US" i="1" dirty="0"/>
              <a:t>v</a:t>
            </a:r>
            <a:r>
              <a:rPr lang="en-US" baseline="-25000" dirty="0">
                <a:latin typeface="Cambria" pitchFamily="18" charset="0"/>
              </a:rPr>
              <a:t>4</a:t>
            </a:r>
            <a:r>
              <a:rPr lang="en-US" dirty="0"/>
              <a:t>, </a:t>
            </a:r>
            <a:r>
              <a:rPr lang="en-US" i="1" dirty="0"/>
              <a:t>v</a:t>
            </a:r>
            <a:r>
              <a:rPr lang="en-US" baseline="-25000" dirty="0">
                <a:latin typeface="Cambria" pitchFamily="18" charset="0"/>
              </a:rPr>
              <a:t>6</a:t>
            </a:r>
            <a:r>
              <a:rPr lang="en-US" dirty="0"/>
              <a:t>} so that every edge of </a:t>
            </a:r>
            <a:r>
              <a:rPr lang="en-US" i="1" dirty="0"/>
              <a:t>C</a:t>
            </a:r>
            <a:r>
              <a:rPr lang="en-US" baseline="-25000" dirty="0">
                <a:latin typeface="Cambria" pitchFamily="18" charset="0"/>
              </a:rPr>
              <a:t>6</a:t>
            </a:r>
            <a:r>
              <a:rPr lang="en-US" dirty="0"/>
              <a:t> connects a vertex in </a:t>
            </a:r>
            <a:r>
              <a:rPr lang="en-US" i="1" dirty="0"/>
              <a:t>V</a:t>
            </a:r>
            <a:r>
              <a:rPr lang="en-US" baseline="-25000" dirty="0">
                <a:latin typeface="Cambria" pitchFamily="18" charset="0"/>
              </a:rPr>
              <a:t>1</a:t>
            </a:r>
            <a:r>
              <a:rPr lang="en-US" dirty="0"/>
              <a:t> and </a:t>
            </a:r>
            <a:r>
              <a:rPr lang="en-US" i="1" dirty="0"/>
              <a:t>V</a:t>
            </a:r>
            <a:r>
              <a:rPr lang="en-US" baseline="-25000" dirty="0">
                <a:latin typeface="Cambria" pitchFamily="18" charset="0"/>
              </a:rPr>
              <a:t>2</a:t>
            </a:r>
            <a:r>
              <a:rPr lang="en-US" dirty="0"/>
              <a:t> .</a:t>
            </a:r>
          </a:p>
          <a:p>
            <a:pPr indent="0">
              <a:buNone/>
            </a:pPr>
            <a:endParaRPr lang="en-US" dirty="0"/>
          </a:p>
          <a:p>
            <a:pPr indent="0">
              <a:buNone/>
            </a:pPr>
            <a:endParaRPr lang="en-US" dirty="0"/>
          </a:p>
          <a:p>
            <a:pPr indent="0">
              <a:buNone/>
            </a:pPr>
            <a:endParaRPr lang="en-US" b="1" dirty="0"/>
          </a:p>
          <a:p>
            <a:pPr indent="0">
              <a:buNone/>
            </a:pPr>
            <a:r>
              <a:rPr lang="en-US" b="1" dirty="0"/>
              <a:t>Example</a:t>
            </a:r>
            <a:r>
              <a:rPr lang="en-US" dirty="0"/>
              <a:t>:  Show that </a:t>
            </a:r>
            <a:r>
              <a:rPr lang="en-US" i="1" dirty="0"/>
              <a:t>C</a:t>
            </a:r>
            <a:r>
              <a:rPr lang="en-US" baseline="-25000" dirty="0">
                <a:latin typeface="Cambria" pitchFamily="18" charset="0"/>
              </a:rPr>
              <a:t>3</a:t>
            </a:r>
            <a:r>
              <a:rPr lang="en-US" dirty="0"/>
              <a:t> is not bipartite.</a:t>
            </a:r>
          </a:p>
          <a:p>
            <a:pPr indent="0">
              <a:buNone/>
            </a:pPr>
            <a:r>
              <a:rPr lang="en-US" b="1" dirty="0"/>
              <a:t>Solution</a:t>
            </a:r>
            <a:r>
              <a:rPr lang="en-US" dirty="0"/>
              <a:t>:  If we divide the vertex set of </a:t>
            </a:r>
            <a:r>
              <a:rPr lang="en-US" i="1" dirty="0"/>
              <a:t>C</a:t>
            </a:r>
            <a:r>
              <a:rPr lang="en-US" baseline="-25000" dirty="0">
                <a:latin typeface="Cambria Math" pitchFamily="18" charset="0"/>
                <a:ea typeface="Cambria Math" pitchFamily="18" charset="0"/>
              </a:rPr>
              <a:t>3</a:t>
            </a:r>
            <a:r>
              <a:rPr lang="en-US" dirty="0"/>
              <a:t> into two nonempty sets, one of the two must contain two vertices. But in </a:t>
            </a:r>
            <a:r>
              <a:rPr lang="en-US" i="1" dirty="0"/>
              <a:t>C</a:t>
            </a:r>
            <a:r>
              <a:rPr lang="en-US" baseline="-25000" dirty="0">
                <a:latin typeface="Cambria Math" pitchFamily="18" charset="0"/>
                <a:ea typeface="Cambria Math" pitchFamily="18" charset="0"/>
              </a:rPr>
              <a:t>3</a:t>
            </a:r>
            <a:r>
              <a:rPr lang="en-US" dirty="0"/>
              <a:t>  every vertex is connected to every other vertex. Therefore, the two vertices in the same partition are connected. Hence, </a:t>
            </a:r>
            <a:r>
              <a:rPr lang="en-US" i="1" dirty="0"/>
              <a:t>C</a:t>
            </a:r>
            <a:r>
              <a:rPr lang="en-US" baseline="-25000" dirty="0">
                <a:latin typeface="Cambria Math" pitchFamily="18" charset="0"/>
                <a:ea typeface="Cambria Math" pitchFamily="18" charset="0"/>
              </a:rPr>
              <a:t>3</a:t>
            </a:r>
            <a:r>
              <a:rPr lang="en-US" dirty="0"/>
              <a:t> is not bipartite.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17" y="3367659"/>
            <a:ext cx="3292602" cy="874014"/>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05400" y="3413188"/>
            <a:ext cx="1644396" cy="691896"/>
          </a:xfrm>
          <a:prstGeom prst="rect">
            <a:avLst/>
          </a:prstGeom>
        </p:spPr>
      </p:pic>
      <p:sp>
        <p:nvSpPr>
          <p:cNvPr id="7" name="Rectangle 6"/>
          <p:cNvSpPr/>
          <p:nvPr/>
        </p:nvSpPr>
        <p:spPr>
          <a:xfrm>
            <a:off x="1828800" y="3276600"/>
            <a:ext cx="1676400" cy="9650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45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Complete Bipartite Graphs</a:t>
            </a:r>
          </a:p>
        </p:txBody>
      </p:sp>
      <p:sp>
        <p:nvSpPr>
          <p:cNvPr id="3" name="Content Placeholder 2"/>
          <p:cNvSpPr>
            <a:spLocks noGrp="1"/>
          </p:cNvSpPr>
          <p:nvPr>
            <p:ph idx="1"/>
          </p:nvPr>
        </p:nvSpPr>
        <p:spPr/>
        <p:txBody>
          <a:bodyPr/>
          <a:lstStyle/>
          <a:p>
            <a:pPr indent="0">
              <a:buNone/>
            </a:pPr>
            <a:r>
              <a:rPr lang="en-US" b="1" dirty="0"/>
              <a:t>Definition:</a:t>
            </a:r>
            <a:r>
              <a:rPr lang="en-US" dirty="0"/>
              <a:t>  A </a:t>
            </a:r>
            <a:r>
              <a:rPr lang="en-US" i="1" dirty="0"/>
              <a:t>complete bipartite graph </a:t>
            </a:r>
            <a:r>
              <a:rPr lang="en-US" i="1" dirty="0" err="1"/>
              <a:t>K</a:t>
            </a:r>
            <a:r>
              <a:rPr lang="en-US" i="1" baseline="-25000" dirty="0" err="1"/>
              <a:t>m,n</a:t>
            </a:r>
            <a:r>
              <a:rPr lang="en-US" dirty="0"/>
              <a:t> is a graph that has its vertex set partitioned into two subsets           </a:t>
            </a:r>
            <a:r>
              <a:rPr lang="en-US" i="1" dirty="0"/>
              <a:t>V</a:t>
            </a:r>
            <a:r>
              <a:rPr lang="en-US" baseline="-25000" dirty="0">
                <a:latin typeface="Cambria Math" pitchFamily="18" charset="0"/>
                <a:ea typeface="Cambria Math" pitchFamily="18" charset="0"/>
              </a:rPr>
              <a:t>1</a:t>
            </a:r>
            <a:r>
              <a:rPr lang="en-US" dirty="0"/>
              <a:t> of size </a:t>
            </a:r>
            <a:r>
              <a:rPr lang="en-US" i="1" dirty="0"/>
              <a:t>m</a:t>
            </a:r>
            <a:r>
              <a:rPr lang="en-US" dirty="0"/>
              <a:t> and </a:t>
            </a:r>
            <a:r>
              <a:rPr lang="en-US" i="1" dirty="0"/>
              <a:t>V</a:t>
            </a:r>
            <a:r>
              <a:rPr lang="en-US" baseline="-25000" dirty="0">
                <a:latin typeface="Cambria Math" pitchFamily="18" charset="0"/>
                <a:ea typeface="Cambria Math" pitchFamily="18" charset="0"/>
              </a:rPr>
              <a:t>2</a:t>
            </a:r>
            <a:r>
              <a:rPr lang="en-US" dirty="0"/>
              <a:t> of size </a:t>
            </a:r>
            <a:r>
              <a:rPr lang="en-US" i="1" dirty="0"/>
              <a:t>n</a:t>
            </a:r>
            <a:r>
              <a:rPr lang="en-US" dirty="0"/>
              <a:t> such that there is an edge from every vertex in </a:t>
            </a:r>
            <a:r>
              <a:rPr lang="en-US" i="1" dirty="0"/>
              <a:t>V</a:t>
            </a:r>
            <a:r>
              <a:rPr lang="en-US" baseline="-25000" dirty="0">
                <a:latin typeface="Cambria Math" pitchFamily="18" charset="0"/>
                <a:ea typeface="Cambria Math" pitchFamily="18" charset="0"/>
              </a:rPr>
              <a:t>1</a:t>
            </a:r>
            <a:r>
              <a:rPr lang="en-US" dirty="0"/>
              <a:t> to every vertex in </a:t>
            </a:r>
            <a:r>
              <a:rPr lang="en-US" i="1" dirty="0"/>
              <a:t>V</a:t>
            </a:r>
            <a:r>
              <a:rPr lang="en-US" baseline="-25000" dirty="0">
                <a:latin typeface="Cambria Math" pitchFamily="18" charset="0"/>
                <a:ea typeface="Cambria Math" pitchFamily="18" charset="0"/>
              </a:rPr>
              <a:t>2</a:t>
            </a:r>
            <a:r>
              <a:rPr lang="en-US" i="1" dirty="0"/>
              <a:t>.</a:t>
            </a:r>
          </a:p>
          <a:p>
            <a:pPr indent="0">
              <a:buNone/>
            </a:pPr>
            <a:endParaRPr lang="en-US" i="1" dirty="0"/>
          </a:p>
          <a:p>
            <a:pPr indent="0">
              <a:buNone/>
            </a:pPr>
            <a:r>
              <a:rPr lang="en-US" b="1" dirty="0"/>
              <a:t>Example</a:t>
            </a:r>
            <a:r>
              <a:rPr lang="en-US" dirty="0"/>
              <a:t>: We display four complete bipartite graphs here.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04052" y="4724400"/>
            <a:ext cx="4229862" cy="1812798"/>
          </a:xfrm>
          <a:prstGeom prst="rect">
            <a:avLst/>
          </a:prstGeom>
        </p:spPr>
      </p:pic>
    </p:spTree>
    <p:extLst>
      <p:ext uri="{BB962C8B-B14F-4D97-AF65-F5344CB8AC3E}">
        <p14:creationId xmlns:p14="http://schemas.microsoft.com/office/powerpoint/2010/main" val="803159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 Graphs from Old </a:t>
            </a:r>
          </a:p>
        </p:txBody>
      </p:sp>
      <p:sp>
        <p:nvSpPr>
          <p:cNvPr id="3" name="Content Placeholder 2"/>
          <p:cNvSpPr>
            <a:spLocks noGrp="1"/>
          </p:cNvSpPr>
          <p:nvPr>
            <p:ph idx="1"/>
          </p:nvPr>
        </p:nvSpPr>
        <p:spPr/>
        <p:txBody>
          <a:bodyPr>
            <a:normAutofit fontScale="70000" lnSpcReduction="20000"/>
          </a:bodyPr>
          <a:lstStyle/>
          <a:p>
            <a:pPr indent="0">
              <a:buNone/>
            </a:pPr>
            <a:r>
              <a:rPr lang="en-US" b="1" dirty="0"/>
              <a:t>Definition: </a:t>
            </a:r>
            <a:r>
              <a:rPr lang="en-US" dirty="0"/>
              <a:t>A </a:t>
            </a:r>
            <a:r>
              <a:rPr lang="en-US" i="1" dirty="0" err="1"/>
              <a:t>subgraph</a:t>
            </a:r>
            <a:r>
              <a:rPr lang="en-US" i="1" dirty="0"/>
              <a:t> of a graph  G</a:t>
            </a:r>
            <a:r>
              <a:rPr lang="en-US" dirty="0"/>
              <a:t> = (</a:t>
            </a:r>
            <a:r>
              <a:rPr lang="en-US" i="1" dirty="0"/>
              <a:t>V</a:t>
            </a:r>
            <a:r>
              <a:rPr lang="en-US" dirty="0"/>
              <a:t>,</a:t>
            </a:r>
            <a:r>
              <a:rPr lang="en-US" i="1" dirty="0"/>
              <a:t>E</a:t>
            </a:r>
            <a:r>
              <a:rPr lang="en-US" dirty="0"/>
              <a:t>)  is a graph (</a:t>
            </a:r>
            <a:r>
              <a:rPr lang="en-US" i="1" dirty="0"/>
              <a:t>W</a:t>
            </a:r>
            <a:r>
              <a:rPr lang="en-US" dirty="0"/>
              <a:t>,</a:t>
            </a:r>
            <a:r>
              <a:rPr lang="en-US" i="1" dirty="0"/>
              <a:t>F</a:t>
            </a:r>
            <a:r>
              <a:rPr lang="en-US" dirty="0"/>
              <a:t>),  where  </a:t>
            </a:r>
            <a:r>
              <a:rPr lang="en-US" i="1" dirty="0"/>
              <a:t>W</a:t>
            </a:r>
            <a:r>
              <a:rPr lang="en-US" dirty="0"/>
              <a:t> </a:t>
            </a:r>
            <a:r>
              <a:rPr lang="en-US" dirty="0">
                <a:latin typeface="Cambria Math"/>
                <a:ea typeface="Cambria Math"/>
              </a:rPr>
              <a:t>⊂ </a:t>
            </a:r>
            <a:r>
              <a:rPr lang="en-US" i="1" dirty="0">
                <a:ea typeface="Cambria Math"/>
              </a:rPr>
              <a:t>V</a:t>
            </a:r>
            <a:r>
              <a:rPr lang="en-US" dirty="0">
                <a:latin typeface="Cambria Math"/>
                <a:ea typeface="Cambria Math"/>
              </a:rPr>
              <a:t> and </a:t>
            </a:r>
            <a:r>
              <a:rPr lang="en-US" i="1" dirty="0">
                <a:ea typeface="Cambria Math"/>
              </a:rPr>
              <a:t>F</a:t>
            </a:r>
            <a:r>
              <a:rPr lang="en-US" dirty="0">
                <a:latin typeface="Cambria Math"/>
                <a:ea typeface="Cambria Math"/>
              </a:rPr>
              <a:t> ⊂ </a:t>
            </a:r>
            <a:r>
              <a:rPr lang="en-US" i="1" dirty="0">
                <a:ea typeface="Cambria Math"/>
              </a:rPr>
              <a:t>E</a:t>
            </a:r>
            <a:r>
              <a:rPr lang="en-US" dirty="0">
                <a:latin typeface="Cambria Math"/>
                <a:ea typeface="Cambria Math"/>
              </a:rPr>
              <a:t>. A </a:t>
            </a:r>
            <a:r>
              <a:rPr lang="en-US" dirty="0" err="1">
                <a:latin typeface="Cambria Math"/>
                <a:ea typeface="Cambria Math"/>
              </a:rPr>
              <a:t>subgraph</a:t>
            </a:r>
            <a:r>
              <a:rPr lang="en-US" dirty="0">
                <a:latin typeface="Cambria Math"/>
                <a:ea typeface="Cambria Math"/>
              </a:rPr>
              <a:t> </a:t>
            </a:r>
            <a:r>
              <a:rPr lang="en-US" i="1" dirty="0">
                <a:ea typeface="Cambria Math"/>
              </a:rPr>
              <a:t>H</a:t>
            </a:r>
            <a:r>
              <a:rPr lang="en-US" dirty="0">
                <a:latin typeface="Cambria Math"/>
                <a:ea typeface="Cambria Math"/>
              </a:rPr>
              <a:t> of </a:t>
            </a:r>
            <a:r>
              <a:rPr lang="en-US" i="1" dirty="0">
                <a:ea typeface="Cambria Math"/>
              </a:rPr>
              <a:t>G</a:t>
            </a:r>
            <a:r>
              <a:rPr lang="en-US" dirty="0">
                <a:latin typeface="Cambria Math"/>
                <a:ea typeface="Cambria Math"/>
              </a:rPr>
              <a:t> is a proper </a:t>
            </a:r>
            <a:r>
              <a:rPr lang="en-US" dirty="0" err="1">
                <a:latin typeface="Cambria Math"/>
                <a:ea typeface="Cambria Math"/>
              </a:rPr>
              <a:t>subgraph</a:t>
            </a:r>
            <a:r>
              <a:rPr lang="en-US" dirty="0">
                <a:latin typeface="Cambria Math"/>
                <a:ea typeface="Cambria Math"/>
              </a:rPr>
              <a:t> of </a:t>
            </a:r>
            <a:r>
              <a:rPr lang="en-US" i="1" dirty="0">
                <a:ea typeface="Cambria Math"/>
              </a:rPr>
              <a:t>G</a:t>
            </a:r>
            <a:r>
              <a:rPr lang="en-US" dirty="0">
                <a:latin typeface="Cambria Math"/>
                <a:ea typeface="Cambria Math"/>
              </a:rPr>
              <a:t> if </a:t>
            </a:r>
            <a:r>
              <a:rPr lang="en-US" i="1" dirty="0">
                <a:ea typeface="Cambria Math"/>
              </a:rPr>
              <a:t>H</a:t>
            </a:r>
            <a:r>
              <a:rPr lang="en-US" dirty="0">
                <a:latin typeface="Cambria Math"/>
                <a:ea typeface="Cambria Math"/>
              </a:rPr>
              <a:t> </a:t>
            </a:r>
            <a:r>
              <a:rPr lang="en-US" i="1" dirty="0">
                <a:ea typeface="Cambria Math"/>
              </a:rPr>
              <a:t>≠ G.</a:t>
            </a:r>
          </a:p>
          <a:p>
            <a:pPr indent="0">
              <a:buNone/>
            </a:pPr>
            <a:endParaRPr lang="en-US" i="1" dirty="0">
              <a:ea typeface="Cambria Math"/>
            </a:endParaRPr>
          </a:p>
          <a:p>
            <a:pPr indent="0">
              <a:buNone/>
            </a:pPr>
            <a:r>
              <a:rPr lang="en-US" b="1" dirty="0">
                <a:ea typeface="Cambria Math"/>
              </a:rPr>
              <a:t>Example</a:t>
            </a:r>
            <a:r>
              <a:rPr lang="en-US" dirty="0">
                <a:ea typeface="Cambria Math"/>
              </a:rPr>
              <a:t>: </a:t>
            </a:r>
            <a:r>
              <a:rPr lang="en-US" dirty="0"/>
              <a:t>Here we show </a:t>
            </a:r>
            <a:r>
              <a:rPr lang="en-US" i="1" dirty="0"/>
              <a:t>K</a:t>
            </a:r>
            <a:r>
              <a:rPr lang="en-US" baseline="-25000" dirty="0">
                <a:latin typeface="Cambria" pitchFamily="18" charset="0"/>
              </a:rPr>
              <a:t>5</a:t>
            </a:r>
            <a:r>
              <a:rPr lang="en-US" b="1" dirty="0"/>
              <a:t> </a:t>
            </a:r>
            <a:r>
              <a:rPr lang="en-US" dirty="0"/>
              <a:t>and                                                                                              one of its </a:t>
            </a:r>
            <a:r>
              <a:rPr lang="en-US" dirty="0" err="1"/>
              <a:t>subgraphs</a:t>
            </a:r>
            <a:r>
              <a:rPr lang="en-US" dirty="0"/>
              <a:t>.</a:t>
            </a:r>
            <a:endParaRPr lang="en-US" b="1" dirty="0"/>
          </a:p>
          <a:p>
            <a:pPr indent="0">
              <a:buNone/>
            </a:pPr>
            <a:endParaRPr lang="en-US" b="1" dirty="0"/>
          </a:p>
          <a:p>
            <a:pPr indent="0">
              <a:buNone/>
            </a:pPr>
            <a:endParaRPr lang="en-US" b="1" dirty="0"/>
          </a:p>
          <a:p>
            <a:pPr indent="0">
              <a:buNone/>
            </a:pPr>
            <a:r>
              <a:rPr lang="en-US" b="1" dirty="0"/>
              <a:t>Definition:  </a:t>
            </a:r>
            <a:r>
              <a:rPr lang="en-US" dirty="0"/>
              <a:t>Let </a:t>
            </a:r>
            <a:r>
              <a:rPr lang="en-US" i="1" dirty="0"/>
              <a:t>G</a:t>
            </a:r>
            <a:r>
              <a:rPr lang="en-US" dirty="0"/>
              <a:t> = (</a:t>
            </a:r>
            <a:r>
              <a:rPr lang="en-US" i="1" dirty="0"/>
              <a:t>V</a:t>
            </a:r>
            <a:r>
              <a:rPr lang="en-US" dirty="0"/>
              <a:t>, </a:t>
            </a:r>
            <a:r>
              <a:rPr lang="en-US" i="1" dirty="0"/>
              <a:t>E</a:t>
            </a:r>
            <a:r>
              <a:rPr lang="en-US" dirty="0"/>
              <a:t>) be a simple graph.  The  </a:t>
            </a:r>
            <a:r>
              <a:rPr lang="en-US" i="1" dirty="0" err="1"/>
              <a:t>subgraph</a:t>
            </a:r>
            <a:r>
              <a:rPr lang="en-US" i="1" dirty="0"/>
              <a:t> induced  </a:t>
            </a:r>
            <a:r>
              <a:rPr lang="en-US" dirty="0"/>
              <a:t>by a subset </a:t>
            </a:r>
            <a:r>
              <a:rPr lang="en-US" i="1" dirty="0"/>
              <a:t>W</a:t>
            </a:r>
            <a:r>
              <a:rPr lang="en-US" dirty="0"/>
              <a:t>  of the vertex set </a:t>
            </a:r>
            <a:r>
              <a:rPr lang="en-US" i="1" dirty="0"/>
              <a:t>V</a:t>
            </a:r>
            <a:r>
              <a:rPr lang="en-US" dirty="0"/>
              <a:t> is the graph </a:t>
            </a:r>
            <a:r>
              <a:rPr lang="en-US" i="1" dirty="0"/>
              <a:t> </a:t>
            </a:r>
            <a:r>
              <a:rPr lang="en-US" dirty="0"/>
              <a:t> (</a:t>
            </a:r>
            <a:r>
              <a:rPr lang="en-US" i="1" dirty="0"/>
              <a:t>W</a:t>
            </a:r>
            <a:r>
              <a:rPr lang="en-US" dirty="0"/>
              <a:t>,</a:t>
            </a:r>
            <a:r>
              <a:rPr lang="en-US" i="1" dirty="0"/>
              <a:t>F</a:t>
            </a:r>
            <a:r>
              <a:rPr lang="en-US" dirty="0"/>
              <a:t>),  where  the edge set </a:t>
            </a:r>
            <a:r>
              <a:rPr lang="en-US" i="1" dirty="0">
                <a:ea typeface="Cambria Math"/>
              </a:rPr>
              <a:t>F  </a:t>
            </a:r>
            <a:r>
              <a:rPr lang="en-US" dirty="0">
                <a:ea typeface="Cambria Math"/>
              </a:rPr>
              <a:t>contains an edge in </a:t>
            </a:r>
            <a:r>
              <a:rPr lang="en-US" i="1" dirty="0">
                <a:ea typeface="Cambria Math"/>
              </a:rPr>
              <a:t>E </a:t>
            </a:r>
            <a:r>
              <a:rPr lang="en-US" dirty="0">
                <a:ea typeface="Cambria Math"/>
              </a:rPr>
              <a:t>if and only if both endpoints are in </a:t>
            </a:r>
            <a:r>
              <a:rPr lang="en-US" i="1" dirty="0">
                <a:ea typeface="Cambria Math"/>
              </a:rPr>
              <a:t>W. </a:t>
            </a:r>
            <a:endParaRPr lang="en-US" dirty="0"/>
          </a:p>
          <a:p>
            <a:pPr indent="0">
              <a:buNone/>
            </a:pPr>
            <a:endParaRPr lang="en-US" b="1" dirty="0"/>
          </a:p>
          <a:p>
            <a:pPr indent="0">
              <a:buNone/>
            </a:pPr>
            <a:r>
              <a:rPr lang="en-US" b="1" dirty="0">
                <a:ea typeface="Cambria Math"/>
              </a:rPr>
              <a:t>Example</a:t>
            </a:r>
            <a:r>
              <a:rPr lang="en-US" dirty="0">
                <a:ea typeface="Cambria Math"/>
              </a:rPr>
              <a:t>: Here we show </a:t>
            </a:r>
            <a:r>
              <a:rPr lang="en-US" dirty="0"/>
              <a:t> </a:t>
            </a:r>
            <a:r>
              <a:rPr lang="en-US" i="1" dirty="0"/>
              <a:t>K</a:t>
            </a:r>
            <a:r>
              <a:rPr lang="en-US" baseline="-25000" dirty="0">
                <a:latin typeface="Cambria" pitchFamily="18" charset="0"/>
              </a:rPr>
              <a:t>5  </a:t>
            </a:r>
            <a:r>
              <a:rPr lang="en-US" dirty="0">
                <a:latin typeface="Cambria" pitchFamily="18" charset="0"/>
              </a:rPr>
              <a:t>and the </a:t>
            </a:r>
            <a:r>
              <a:rPr lang="en-US" dirty="0" err="1">
                <a:latin typeface="Cambria" pitchFamily="18" charset="0"/>
              </a:rPr>
              <a:t>subgraph</a:t>
            </a:r>
            <a:r>
              <a:rPr lang="en-US" dirty="0">
                <a:latin typeface="Cambria" pitchFamily="18" charset="0"/>
              </a:rPr>
              <a:t>                                                           induced by </a:t>
            </a:r>
            <a:r>
              <a:rPr lang="en-US" i="1" dirty="0"/>
              <a:t>W</a:t>
            </a:r>
            <a:r>
              <a:rPr lang="en-US" dirty="0">
                <a:latin typeface="Cambria" pitchFamily="18" charset="0"/>
              </a:rPr>
              <a:t> = {</a:t>
            </a:r>
            <a:r>
              <a:rPr lang="en-US" i="1" dirty="0" err="1"/>
              <a:t>a,b,c,e</a:t>
            </a:r>
            <a:r>
              <a:rPr lang="en-US" dirty="0">
                <a:latin typeface="Cambria" pitchFamily="18" charset="0"/>
              </a:rPr>
              <a:t>}</a:t>
            </a:r>
            <a:r>
              <a:rPr lang="en-US" dirty="0"/>
              <a:t>.</a:t>
            </a:r>
          </a:p>
          <a:p>
            <a:pPr indent="0">
              <a:buNone/>
            </a:pPr>
            <a:endParaRPr lang="en-US" b="1" dirty="0"/>
          </a:p>
          <a:p>
            <a:pPr indent="0">
              <a:buNone/>
            </a:pPr>
            <a:endParaRPr lang="en-US" dirty="0"/>
          </a:p>
          <a:p>
            <a:pPr>
              <a:buNone/>
            </a:pPr>
            <a:r>
              <a:rPr lang="en-US" b="1"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2174" y="2514600"/>
            <a:ext cx="2228850" cy="1000506"/>
          </a:xfrm>
          <a:prstGeom prst="rect">
            <a:avLst/>
          </a:prstGeom>
        </p:spPr>
      </p:pic>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372" y="4949024"/>
            <a:ext cx="2228850" cy="1000506"/>
          </a:xfrm>
          <a:prstGeom prst="rect">
            <a:avLst/>
          </a:prstGeom>
        </p:spPr>
      </p:pic>
      <p:cxnSp>
        <p:nvCxnSpPr>
          <p:cNvPr id="7" name="Straight Connector 6"/>
          <p:cNvCxnSpPr/>
          <p:nvPr/>
        </p:nvCxnSpPr>
        <p:spPr>
          <a:xfrm flipH="1" flipV="1">
            <a:off x="7251424" y="5386329"/>
            <a:ext cx="609600" cy="45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Graphs and </a:t>
            </a:r>
            <a:r>
              <a:rPr lang="en-US" dirty="0" err="1"/>
              <a:t>Matchings</a:t>
            </a:r>
            <a:endParaRPr lang="en-US" dirty="0"/>
          </a:p>
        </p:txBody>
      </p:sp>
      <p:sp>
        <p:nvSpPr>
          <p:cNvPr id="3" name="Content Placeholder 2"/>
          <p:cNvSpPr>
            <a:spLocks noGrp="1"/>
          </p:cNvSpPr>
          <p:nvPr>
            <p:ph idx="1"/>
          </p:nvPr>
        </p:nvSpPr>
        <p:spPr/>
        <p:txBody>
          <a:bodyPr>
            <a:normAutofit fontScale="77500" lnSpcReduction="20000"/>
          </a:bodyPr>
          <a:lstStyle/>
          <a:p>
            <a:r>
              <a:rPr lang="en-US" dirty="0"/>
              <a:t>Bipartite graphs are used to model applications that involve matching the elements of one set to elements in another, for example:</a:t>
            </a:r>
          </a:p>
          <a:p>
            <a:r>
              <a:rPr lang="en-US" i="1" dirty="0"/>
              <a:t>Job assignments </a:t>
            </a:r>
            <a:r>
              <a:rPr lang="en-US" dirty="0"/>
              <a:t>- vertices represent the jobs and the employees, edges link employees with those jobs they have been trained to do. A common goal is to match jobs to employees so that the most jobs are done.</a:t>
            </a:r>
          </a:p>
          <a:p>
            <a:endParaRPr lang="en-US" dirty="0"/>
          </a:p>
          <a:p>
            <a:pPr marL="0" indent="0">
              <a:buNone/>
            </a:pPr>
            <a:endParaRPr lang="en-US" dirty="0"/>
          </a:p>
          <a:p>
            <a:endParaRPr lang="en-US" dirty="0"/>
          </a:p>
          <a:p>
            <a:r>
              <a:rPr lang="en-US" i="1" dirty="0"/>
              <a:t>Marriage </a:t>
            </a:r>
            <a:r>
              <a:rPr lang="en-US" dirty="0"/>
              <a:t>- vertices represent the men and the women and edges link a </a:t>
            </a:r>
            <a:r>
              <a:rPr lang="en-US" dirty="0" err="1"/>
              <a:t>a</a:t>
            </a:r>
            <a:r>
              <a:rPr lang="en-US" dirty="0"/>
              <a:t> man and a woman if they are an acceptable spouse.  We may wish to find the largest number of possible marriages.</a:t>
            </a:r>
          </a:p>
          <a:p>
            <a:endParaRPr lang="en-US" dirty="0"/>
          </a:p>
          <a:p>
            <a:pPr marL="0" indent="0">
              <a:buNone/>
            </a:pPr>
            <a:r>
              <a:rPr lang="en-US" dirty="0"/>
              <a:t>   </a:t>
            </a:r>
            <a:r>
              <a:rPr lang="en-US" i="1" dirty="0"/>
              <a:t>See the text for more about </a:t>
            </a:r>
            <a:r>
              <a:rPr lang="en-US" i="1" dirty="0" err="1"/>
              <a:t>matchings</a:t>
            </a:r>
            <a:r>
              <a:rPr lang="en-US" i="1" dirty="0"/>
              <a:t> in bipartite graphs.</a:t>
            </a:r>
          </a:p>
          <a:p>
            <a:endParaRPr lang="en-US" i="1"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14600" y="3352800"/>
            <a:ext cx="4674108" cy="1099566"/>
          </a:xfrm>
          <a:prstGeom prst="rect">
            <a:avLst/>
          </a:prstGeom>
        </p:spPr>
      </p:pic>
    </p:spTree>
    <p:extLst>
      <p:ext uri="{BB962C8B-B14F-4D97-AF65-F5344CB8AC3E}">
        <p14:creationId xmlns:p14="http://schemas.microsoft.com/office/powerpoint/2010/main" val="130525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New Graphs from Old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Definition</a:t>
            </a:r>
            <a:r>
              <a:rPr lang="en-US" dirty="0"/>
              <a:t>: The </a:t>
            </a:r>
            <a:r>
              <a:rPr lang="en-US" i="1" dirty="0"/>
              <a:t>union</a:t>
            </a:r>
            <a:r>
              <a:rPr lang="en-US" dirty="0"/>
              <a:t> of two simple graphs                     </a:t>
            </a:r>
            <a:r>
              <a:rPr lang="en-US" i="1" dirty="0"/>
              <a:t>G</a:t>
            </a:r>
            <a:r>
              <a:rPr lang="en-US" baseline="-25000" dirty="0">
                <a:latin typeface="Cambria" pitchFamily="18" charset="0"/>
              </a:rPr>
              <a:t>1</a:t>
            </a:r>
            <a:r>
              <a:rPr lang="en-US" i="1" dirty="0"/>
              <a:t> = </a:t>
            </a:r>
            <a:r>
              <a:rPr lang="en-US" dirty="0"/>
              <a:t>(</a:t>
            </a:r>
            <a:r>
              <a:rPr lang="en-US" i="1" dirty="0"/>
              <a:t>V</a:t>
            </a:r>
            <a:r>
              <a:rPr lang="en-US" baseline="-25000" dirty="0">
                <a:latin typeface="Cambria" pitchFamily="18" charset="0"/>
              </a:rPr>
              <a:t>1</a:t>
            </a:r>
            <a:r>
              <a:rPr lang="en-US" i="1" dirty="0"/>
              <a:t>, E</a:t>
            </a:r>
            <a:r>
              <a:rPr lang="en-US" baseline="-25000" dirty="0">
                <a:latin typeface="Cambria" pitchFamily="18" charset="0"/>
              </a:rPr>
              <a:t>1</a:t>
            </a:r>
            <a:r>
              <a:rPr lang="en-US" dirty="0"/>
              <a:t>)</a:t>
            </a:r>
            <a:r>
              <a:rPr lang="en-US" i="1" dirty="0"/>
              <a:t> </a:t>
            </a:r>
            <a:r>
              <a:rPr lang="en-US" dirty="0"/>
              <a:t>and </a:t>
            </a:r>
            <a:r>
              <a:rPr lang="en-US" i="1" dirty="0"/>
              <a:t>G</a:t>
            </a:r>
            <a:r>
              <a:rPr lang="en-US" baseline="-25000" dirty="0">
                <a:latin typeface="Cambria" pitchFamily="18" charset="0"/>
              </a:rPr>
              <a:t>2</a:t>
            </a:r>
            <a:r>
              <a:rPr lang="en-US" i="1" dirty="0"/>
              <a:t> = </a:t>
            </a:r>
            <a:r>
              <a:rPr lang="en-US" dirty="0"/>
              <a:t>(</a:t>
            </a:r>
            <a:r>
              <a:rPr lang="en-US" i="1" dirty="0"/>
              <a:t>V</a:t>
            </a:r>
            <a:r>
              <a:rPr lang="en-US" baseline="-25000" dirty="0">
                <a:latin typeface="Cambria" pitchFamily="18" charset="0"/>
              </a:rPr>
              <a:t>2</a:t>
            </a:r>
            <a:r>
              <a:rPr lang="en-US" i="1" dirty="0"/>
              <a:t>, E</a:t>
            </a:r>
            <a:r>
              <a:rPr lang="en-US" baseline="-25000" dirty="0">
                <a:latin typeface="Cambria" pitchFamily="18" charset="0"/>
              </a:rPr>
              <a:t>2</a:t>
            </a:r>
            <a:r>
              <a:rPr lang="en-US" dirty="0"/>
              <a:t>)</a:t>
            </a:r>
            <a:r>
              <a:rPr lang="en-US" i="1" dirty="0"/>
              <a:t> </a:t>
            </a:r>
            <a:r>
              <a:rPr lang="en-US" dirty="0"/>
              <a:t>is the simple graph with vertex set </a:t>
            </a:r>
            <a:r>
              <a:rPr lang="en-US" i="1" dirty="0"/>
              <a:t>V</a:t>
            </a:r>
            <a:r>
              <a:rPr lang="en-US" baseline="-25000" dirty="0">
                <a:latin typeface="Cambria" pitchFamily="18" charset="0"/>
              </a:rPr>
              <a:t>1</a:t>
            </a:r>
            <a:r>
              <a:rPr lang="en-US" i="1" dirty="0"/>
              <a:t> </a:t>
            </a:r>
            <a:r>
              <a:rPr lang="en-US" dirty="0">
                <a:latin typeface="Cambria Math"/>
                <a:ea typeface="Cambria Math"/>
              </a:rPr>
              <a:t>⋃</a:t>
            </a:r>
            <a:r>
              <a:rPr lang="en-US" i="1" dirty="0">
                <a:latin typeface="Cambria Math"/>
                <a:ea typeface="Cambria Math"/>
              </a:rPr>
              <a:t> </a:t>
            </a:r>
            <a:r>
              <a:rPr lang="en-US" i="1" dirty="0">
                <a:ea typeface="Cambria Math"/>
              </a:rPr>
              <a:t>V</a:t>
            </a:r>
            <a:r>
              <a:rPr lang="en-US" baseline="-25000" dirty="0">
                <a:latin typeface="Cambria Math"/>
                <a:ea typeface="Cambria Math"/>
              </a:rPr>
              <a:t>2</a:t>
            </a:r>
            <a:r>
              <a:rPr lang="en-US" i="1" dirty="0">
                <a:latin typeface="Cambria Math"/>
                <a:ea typeface="Cambria Math"/>
              </a:rPr>
              <a:t> </a:t>
            </a:r>
            <a:r>
              <a:rPr lang="en-US" dirty="0">
                <a:ea typeface="Cambria Math"/>
              </a:rPr>
              <a:t>and edge set </a:t>
            </a:r>
            <a:r>
              <a:rPr lang="en-US" i="1" dirty="0">
                <a:ea typeface="Cambria Math"/>
              </a:rPr>
              <a:t>E</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a:t>
            </a:r>
            <a:r>
              <a:rPr lang="en-US" i="1" dirty="0">
                <a:latin typeface="Cambria Math"/>
                <a:ea typeface="Cambria Math"/>
              </a:rPr>
              <a:t> </a:t>
            </a:r>
            <a:r>
              <a:rPr lang="en-US" i="1" dirty="0">
                <a:ea typeface="Cambria Math"/>
              </a:rPr>
              <a:t>E</a:t>
            </a:r>
            <a:r>
              <a:rPr lang="en-US" baseline="-25000" dirty="0">
                <a:latin typeface="Cambria Math"/>
                <a:ea typeface="Cambria Math"/>
              </a:rPr>
              <a:t>2</a:t>
            </a:r>
            <a:r>
              <a:rPr lang="en-US" dirty="0">
                <a:latin typeface="Cambria Math"/>
                <a:ea typeface="Cambria Math"/>
              </a:rPr>
              <a:t>. </a:t>
            </a:r>
            <a:r>
              <a:rPr lang="en-US" dirty="0">
                <a:ea typeface="Cambria Math"/>
              </a:rPr>
              <a:t>The union of</a:t>
            </a:r>
            <a:r>
              <a:rPr lang="en-US" dirty="0">
                <a:latin typeface="Cambria Math"/>
                <a:ea typeface="Cambria Math"/>
              </a:rPr>
              <a:t> </a:t>
            </a:r>
            <a:r>
              <a:rPr lang="en-US" i="1" dirty="0">
                <a:ea typeface="Cambria Math"/>
              </a:rPr>
              <a:t>G</a:t>
            </a:r>
            <a:r>
              <a:rPr lang="en-US" baseline="-25000" dirty="0">
                <a:latin typeface="Cambria Math"/>
                <a:ea typeface="Cambria Math"/>
              </a:rPr>
              <a:t>1</a:t>
            </a:r>
            <a:r>
              <a:rPr lang="en-US" dirty="0">
                <a:latin typeface="Cambria Math"/>
                <a:ea typeface="Cambria Math"/>
              </a:rPr>
              <a:t> </a:t>
            </a:r>
            <a:r>
              <a:rPr lang="en-US" dirty="0">
                <a:ea typeface="Cambria Math"/>
              </a:rPr>
              <a:t>and</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i="1" dirty="0">
                <a:latin typeface="Cambria Math"/>
                <a:ea typeface="Cambria Math"/>
              </a:rPr>
              <a:t> </a:t>
            </a:r>
            <a:r>
              <a:rPr lang="en-US" dirty="0">
                <a:ea typeface="Cambria Math"/>
              </a:rPr>
              <a:t>is denoted by </a:t>
            </a:r>
            <a:r>
              <a:rPr lang="en-US" i="1" dirty="0">
                <a:ea typeface="Cambria Math"/>
              </a:rPr>
              <a:t>G</a:t>
            </a:r>
            <a:r>
              <a:rPr lang="en-US" baseline="-25000" dirty="0">
                <a:latin typeface="Cambria Math"/>
                <a:ea typeface="Cambria Math"/>
              </a:rPr>
              <a:t>1</a:t>
            </a:r>
            <a:r>
              <a:rPr lang="en-US" i="1" dirty="0">
                <a:latin typeface="Cambria Math"/>
                <a:ea typeface="Cambria Math"/>
              </a:rPr>
              <a:t> </a:t>
            </a:r>
            <a:r>
              <a:rPr lang="en-US" dirty="0">
                <a:latin typeface="Cambria Math"/>
                <a:ea typeface="Cambria Math"/>
              </a:rPr>
              <a:t>⋃ </a:t>
            </a:r>
            <a:r>
              <a:rPr lang="en-US" i="1" dirty="0">
                <a:ea typeface="Cambria Math"/>
              </a:rPr>
              <a:t>G</a:t>
            </a:r>
            <a:r>
              <a:rPr lang="en-US" baseline="-25000" dirty="0">
                <a:latin typeface="Cambria Math"/>
                <a:ea typeface="Cambria Math"/>
              </a:rPr>
              <a:t>2</a:t>
            </a:r>
            <a:r>
              <a:rPr lang="en-US" dirty="0">
                <a:latin typeface="Cambria Math"/>
                <a:ea typeface="Cambria Math"/>
              </a:rPr>
              <a:t>.</a:t>
            </a:r>
          </a:p>
          <a:p>
            <a:pPr indent="0">
              <a:buNone/>
            </a:pPr>
            <a:endParaRPr lang="en-US" dirty="0">
              <a:latin typeface="Cambria Math"/>
              <a:ea typeface="Cambria Math"/>
            </a:endParaRPr>
          </a:p>
          <a:p>
            <a:pPr indent="0">
              <a:buNone/>
            </a:pPr>
            <a:r>
              <a:rPr lang="en-US" b="1" dirty="0">
                <a:ea typeface="Cambria Math"/>
              </a:rPr>
              <a:t>Example</a:t>
            </a:r>
            <a:r>
              <a:rPr lang="en-US" dirty="0">
                <a:latin typeface="Cambria Math"/>
                <a:ea typeface="Cambria Math"/>
              </a:rPr>
              <a:t>:</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52800" y="4724400"/>
            <a:ext cx="4202430" cy="131368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Representing Graphs and Graph Isomorphism</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Graphs and Graph Models</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Adjacency Lists</a:t>
            </a:r>
          </a:p>
          <a:p>
            <a:r>
              <a:rPr lang="en-US" dirty="0"/>
              <a:t>Adjacency Matrices</a:t>
            </a:r>
          </a:p>
          <a:p>
            <a:r>
              <a:rPr lang="en-US" dirty="0"/>
              <a:t>Incidence Matrices</a:t>
            </a:r>
          </a:p>
          <a:p>
            <a:r>
              <a:rPr lang="en-US" dirty="0"/>
              <a:t>Isomorphism </a:t>
            </a:r>
            <a:r>
              <a:rPr lang="en-US"/>
              <a:t>of Graphs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Representing Graphs: </a:t>
            </a:r>
            <a:br>
              <a:rPr lang="en-US" dirty="0"/>
            </a:br>
            <a:r>
              <a:rPr lang="en-US" dirty="0"/>
              <a:t>Adjacency Lists</a:t>
            </a:r>
          </a:p>
        </p:txBody>
      </p:sp>
      <p:sp>
        <p:nvSpPr>
          <p:cNvPr id="3" name="Content Placeholder 2"/>
          <p:cNvSpPr>
            <a:spLocks noGrp="1"/>
          </p:cNvSpPr>
          <p:nvPr>
            <p:ph idx="1"/>
          </p:nvPr>
        </p:nvSpPr>
        <p:spPr/>
        <p:txBody>
          <a:bodyPr/>
          <a:lstStyle/>
          <a:p>
            <a:pPr indent="0">
              <a:buNone/>
            </a:pPr>
            <a:r>
              <a:rPr lang="en-US" b="1" dirty="0"/>
              <a:t>Definition</a:t>
            </a:r>
            <a:r>
              <a:rPr lang="en-US" dirty="0"/>
              <a:t>: An </a:t>
            </a:r>
            <a:r>
              <a:rPr lang="en-US" i="1" dirty="0"/>
              <a:t>adjacency list </a:t>
            </a:r>
            <a:r>
              <a:rPr lang="en-US" dirty="0"/>
              <a:t>can be used to represent a graph with no multiple edges by specifying the vertices that are adjacent to each vertex of the graph.</a:t>
            </a:r>
          </a:p>
          <a:p>
            <a:pPr indent="0">
              <a:buNone/>
            </a:pPr>
            <a:endParaRPr lang="en-US" dirty="0"/>
          </a:p>
          <a:p>
            <a:pPr indent="0">
              <a:buNone/>
            </a:pPr>
            <a:endParaRPr lang="en-US" dirty="0"/>
          </a:p>
          <a:p>
            <a:pPr indent="0">
              <a:buNone/>
            </a:pPr>
            <a:endParaRPr lang="en-US" dirty="0"/>
          </a:p>
          <a:p>
            <a:pPr indent="0">
              <a:buNone/>
            </a:pPr>
            <a:endParaRPr lang="en-US" dirty="0"/>
          </a:p>
          <a:p>
            <a:pPr marL="0" indent="0">
              <a:buNone/>
            </a:pPr>
            <a:endParaRPr lang="en-US"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429000"/>
            <a:ext cx="1066800" cy="996105"/>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5000" y="3298292"/>
            <a:ext cx="1519428" cy="1359140"/>
          </a:xfrm>
          <a:prstGeom prst="rect">
            <a:avLst/>
          </a:prstGeom>
        </p:spPr>
      </p:pic>
      <p:sp>
        <p:nvSpPr>
          <p:cNvPr id="4" name="TextBox 3"/>
          <p:cNvSpPr txBox="1"/>
          <p:nvPr/>
        </p:nvSpPr>
        <p:spPr>
          <a:xfrm>
            <a:off x="762000" y="3276600"/>
            <a:ext cx="1752600" cy="369332"/>
          </a:xfrm>
          <a:prstGeom prst="rect">
            <a:avLst/>
          </a:prstGeom>
          <a:noFill/>
        </p:spPr>
        <p:txBody>
          <a:bodyPr wrap="square" rtlCol="0">
            <a:spAutoFit/>
          </a:bodyPr>
          <a:lstStyle/>
          <a:p>
            <a:pPr indent="0">
              <a:buNone/>
            </a:pPr>
            <a:r>
              <a:rPr lang="en-US" b="1" dirty="0"/>
              <a:t>Example</a:t>
            </a:r>
            <a:r>
              <a:rPr lang="en-US" dirty="0"/>
              <a:t>:</a:t>
            </a:r>
          </a:p>
        </p:txBody>
      </p:sp>
      <p:sp>
        <p:nvSpPr>
          <p:cNvPr id="8" name="Rectangle 7"/>
          <p:cNvSpPr/>
          <p:nvPr/>
        </p:nvSpPr>
        <p:spPr>
          <a:xfrm>
            <a:off x="685800" y="5063412"/>
            <a:ext cx="1989604" cy="369332"/>
          </a:xfrm>
          <a:prstGeom prst="rect">
            <a:avLst/>
          </a:prstGeom>
        </p:spPr>
        <p:txBody>
          <a:bodyPr wrap="square">
            <a:spAutoFit/>
          </a:bodyPr>
          <a:lstStyle/>
          <a:p>
            <a:pPr indent="0">
              <a:buNone/>
            </a:pPr>
            <a:r>
              <a:rPr lang="en-US" b="1" dirty="0"/>
              <a:t>Example</a:t>
            </a:r>
            <a:r>
              <a:rPr lang="en-US" dirty="0"/>
              <a:t>:</a:t>
            </a:r>
          </a:p>
        </p:txBody>
      </p: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105400"/>
            <a:ext cx="1257681" cy="1073098"/>
          </a:xfrm>
          <a:prstGeom prst="rect">
            <a:avLst/>
          </a:prstGeom>
        </p:spPr>
      </p:pic>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15000" y="5105400"/>
            <a:ext cx="1644769" cy="1233577"/>
          </a:xfrm>
          <a:prstGeom prst="rect">
            <a:avLst/>
          </a:prstGeom>
        </p:spPr>
      </p:pic>
    </p:spTree>
    <p:extLst>
      <p:ext uri="{BB962C8B-B14F-4D97-AF65-F5344CB8AC3E}">
        <p14:creationId xmlns:p14="http://schemas.microsoft.com/office/powerpoint/2010/main" val="2450788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Adjacency Matrices</a:t>
            </a:r>
          </a:p>
        </p:txBody>
      </p:sp>
      <p:sp>
        <p:nvSpPr>
          <p:cNvPr id="3" name="Content Placeholder 2"/>
          <p:cNvSpPr>
            <a:spLocks noGrp="1"/>
          </p:cNvSpPr>
          <p:nvPr>
            <p:ph idx="1"/>
          </p:nvPr>
        </p:nvSpPr>
        <p:spPr/>
        <p:txBody>
          <a:bodyPr/>
          <a:lstStyle/>
          <a:p>
            <a:pPr indent="0">
              <a:buNone/>
            </a:pPr>
            <a:r>
              <a:rPr lang="en-US" b="1" dirty="0"/>
              <a:t>Definition</a:t>
            </a:r>
            <a:r>
              <a:rPr lang="en-US" dirty="0"/>
              <a:t>: Suppose that </a:t>
            </a:r>
            <a:r>
              <a:rPr lang="en-US" i="1" dirty="0"/>
              <a:t>G</a:t>
            </a:r>
            <a:r>
              <a:rPr lang="en-US" dirty="0"/>
              <a:t> = (</a:t>
            </a:r>
            <a:r>
              <a:rPr lang="en-US" i="1" dirty="0"/>
              <a:t>V</a:t>
            </a:r>
            <a:r>
              <a:rPr lang="en-US" dirty="0"/>
              <a:t>, </a:t>
            </a:r>
            <a:r>
              <a:rPr lang="en-US" i="1" dirty="0"/>
              <a:t>E</a:t>
            </a:r>
            <a:r>
              <a:rPr lang="en-US" dirty="0"/>
              <a:t>) is a simple graph where |</a:t>
            </a:r>
            <a:r>
              <a:rPr lang="en-US" i="1" dirty="0"/>
              <a:t>V</a:t>
            </a:r>
            <a:r>
              <a:rPr lang="en-US" dirty="0"/>
              <a:t>| = </a:t>
            </a:r>
            <a:r>
              <a:rPr lang="en-US" i="1" dirty="0"/>
              <a:t>n</a:t>
            </a:r>
            <a:r>
              <a:rPr lang="en-US" dirty="0"/>
              <a:t>. Arbitrarily list the vertices of </a:t>
            </a:r>
            <a:r>
              <a:rPr lang="en-US" i="1" dirty="0"/>
              <a:t>G</a:t>
            </a:r>
            <a:r>
              <a:rPr lang="en-US" dirty="0"/>
              <a:t> as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 </a:t>
            </a:r>
            <a:r>
              <a:rPr lang="en-US" i="1" dirty="0" err="1"/>
              <a:t>v</a:t>
            </a:r>
            <a:r>
              <a:rPr lang="en-US" i="1" baseline="-25000" dirty="0" err="1"/>
              <a:t>n</a:t>
            </a:r>
            <a:r>
              <a:rPr lang="en-US" dirty="0"/>
              <a:t>.  The </a:t>
            </a:r>
            <a:r>
              <a:rPr lang="en-US" i="1" dirty="0"/>
              <a:t>adjacency matrix </a:t>
            </a:r>
            <a:r>
              <a:rPr lang="en-US" dirty="0"/>
              <a:t> </a:t>
            </a:r>
            <a:r>
              <a:rPr lang="en-US" b="1" dirty="0"/>
              <a:t>A</a:t>
            </a:r>
            <a:r>
              <a:rPr lang="en-US" i="1" baseline="-25000" dirty="0"/>
              <a:t>G</a:t>
            </a:r>
            <a:r>
              <a:rPr lang="en-US" dirty="0"/>
              <a:t> of </a:t>
            </a:r>
            <a:r>
              <a:rPr lang="en-US" i="1" dirty="0"/>
              <a:t>G</a:t>
            </a:r>
            <a:r>
              <a:rPr lang="en-US" dirty="0"/>
              <a:t>, with respect to the listing of vertices, is the </a:t>
            </a:r>
            <a:r>
              <a:rPr lang="en-US" i="1" dirty="0"/>
              <a:t>n ×</a:t>
            </a:r>
            <a:r>
              <a:rPr lang="en-US" dirty="0"/>
              <a:t> </a:t>
            </a:r>
            <a:r>
              <a:rPr lang="en-US" i="1" dirty="0"/>
              <a:t>n</a:t>
            </a:r>
            <a:r>
              <a:rPr lang="en-US" dirty="0"/>
              <a:t> zero-one matrix with </a:t>
            </a:r>
            <a:r>
              <a:rPr lang="en-US" dirty="0">
                <a:latin typeface="Cambria Math" pitchFamily="18" charset="0"/>
                <a:ea typeface="Cambria Math" pitchFamily="18" charset="0"/>
              </a:rPr>
              <a:t>1</a:t>
            </a:r>
            <a:r>
              <a:rPr lang="en-US" dirty="0"/>
              <a:t> as its (</a:t>
            </a:r>
            <a:r>
              <a:rPr lang="en-US" i="1" dirty="0" err="1"/>
              <a:t>i</a:t>
            </a:r>
            <a:r>
              <a:rPr lang="en-US" dirty="0"/>
              <a:t>, </a:t>
            </a:r>
            <a:r>
              <a:rPr lang="en-US" i="1" dirty="0"/>
              <a:t>j</a:t>
            </a:r>
            <a:r>
              <a:rPr lang="en-US" dirty="0"/>
              <a:t>)</a:t>
            </a:r>
            <a:r>
              <a:rPr lang="en-US" dirty="0" err="1"/>
              <a:t>th</a:t>
            </a:r>
            <a:r>
              <a:rPr lang="en-US" dirty="0"/>
              <a:t> entry when </a:t>
            </a:r>
            <a:r>
              <a:rPr lang="en-US" i="1" dirty="0"/>
              <a:t>v</a:t>
            </a:r>
            <a:r>
              <a:rPr lang="en-US" i="1" baseline="-25000" dirty="0"/>
              <a:t>i</a:t>
            </a:r>
            <a:r>
              <a:rPr lang="en-US" i="1" dirty="0"/>
              <a:t> </a:t>
            </a:r>
            <a:r>
              <a:rPr lang="en-US" dirty="0"/>
              <a:t>and </a:t>
            </a:r>
            <a:r>
              <a:rPr lang="en-US" i="1" dirty="0" err="1"/>
              <a:t>v</a:t>
            </a:r>
            <a:r>
              <a:rPr lang="en-US" i="1" baseline="-25000" dirty="0" err="1"/>
              <a:t>j</a:t>
            </a:r>
            <a:r>
              <a:rPr lang="en-US" dirty="0"/>
              <a:t> are adjacent, and </a:t>
            </a:r>
            <a:r>
              <a:rPr lang="en-US" dirty="0">
                <a:latin typeface="Cambria Math" pitchFamily="18" charset="0"/>
                <a:ea typeface="Cambria Math" pitchFamily="18" charset="0"/>
              </a:rPr>
              <a:t>0</a:t>
            </a:r>
            <a:r>
              <a:rPr lang="en-US" dirty="0"/>
              <a:t> as its (</a:t>
            </a:r>
            <a:r>
              <a:rPr lang="en-US" i="1" dirty="0" err="1"/>
              <a:t>i</a:t>
            </a:r>
            <a:r>
              <a:rPr lang="en-US" dirty="0"/>
              <a:t>, </a:t>
            </a:r>
            <a:r>
              <a:rPr lang="en-US" i="1" dirty="0"/>
              <a:t>j</a:t>
            </a:r>
            <a:r>
              <a:rPr lang="en-US" dirty="0"/>
              <a:t>)</a:t>
            </a:r>
            <a:r>
              <a:rPr lang="en-US" dirty="0" err="1"/>
              <a:t>th</a:t>
            </a:r>
            <a:r>
              <a:rPr lang="en-US" dirty="0"/>
              <a:t> entry when they are not adjacent.</a:t>
            </a:r>
          </a:p>
          <a:p>
            <a:pPr lvl="1"/>
            <a:r>
              <a:rPr lang="en-US" dirty="0"/>
              <a:t>In other words, if the graphs adjacency matrix is                </a:t>
            </a:r>
            <a:r>
              <a:rPr lang="en-US" b="1" dirty="0"/>
              <a:t>A</a:t>
            </a:r>
            <a:r>
              <a:rPr lang="en-US" i="1" baseline="-25000" dirty="0"/>
              <a:t>G </a:t>
            </a:r>
            <a:r>
              <a:rPr lang="en-US" dirty="0"/>
              <a:t>= [</a:t>
            </a:r>
            <a:r>
              <a:rPr lang="en-US" i="1" dirty="0" err="1"/>
              <a:t>a</a:t>
            </a:r>
            <a:r>
              <a:rPr lang="en-US" i="1" baseline="-25000" dirty="0" err="1"/>
              <a:t>ij</a:t>
            </a:r>
            <a:r>
              <a:rPr lang="en-US" dirty="0"/>
              <a:t>], then</a:t>
            </a:r>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743200" y="5638800"/>
            <a:ext cx="4217670" cy="609600"/>
          </a:xfrm>
          <a:prstGeom prst="rect">
            <a:avLst/>
          </a:prstGeom>
        </p:spPr>
      </p:pic>
    </p:spTree>
    <p:extLst>
      <p:ext uri="{BB962C8B-B14F-4D97-AF65-F5344CB8AC3E}">
        <p14:creationId xmlns:p14="http://schemas.microsoft.com/office/powerpoint/2010/main" val="14186189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4" name="Content Placeholder 3"/>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625602" y="2895600"/>
            <a:ext cx="669798" cy="906018"/>
          </a:xfrm>
        </p:spPr>
      </p:pic>
      <p:pic>
        <p:nvPicPr>
          <p:cNvPr id="5" name="Picture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0886" y="4289756"/>
            <a:ext cx="666750" cy="906018"/>
          </a:xfrm>
          <a:prstGeom prst="rect">
            <a:avLst/>
          </a:prstGeom>
        </p:spPr>
      </p:pic>
      <p:sp>
        <p:nvSpPr>
          <p:cNvPr id="3" name="TextBox 2"/>
          <p:cNvSpPr txBox="1"/>
          <p:nvPr/>
        </p:nvSpPr>
        <p:spPr>
          <a:xfrm>
            <a:off x="470059" y="2058501"/>
            <a:ext cx="6019800" cy="369332"/>
          </a:xfrm>
          <a:prstGeom prst="rect">
            <a:avLst/>
          </a:prstGeom>
          <a:noFill/>
        </p:spPr>
        <p:txBody>
          <a:bodyPr wrap="square" rtlCol="0">
            <a:spAutoFit/>
          </a:bodyPr>
          <a:lstStyle/>
          <a:p>
            <a:r>
              <a:rPr lang="en-US" b="1" dirty="0"/>
              <a:t>Example</a:t>
            </a:r>
            <a:r>
              <a:rPr lang="en-US" dirty="0"/>
              <a:t>:  </a:t>
            </a:r>
          </a:p>
        </p:txBody>
      </p:sp>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209800" y="2915393"/>
            <a:ext cx="1270159" cy="911543"/>
          </a:xfrm>
          <a:prstGeom prst="rect">
            <a:avLst/>
          </a:prstGeom>
        </p:spPr>
      </p:pic>
      <p:sp>
        <p:nvSpPr>
          <p:cNvPr id="10" name="TextBox 9"/>
          <p:cNvSpPr txBox="1"/>
          <p:nvPr/>
        </p:nvSpPr>
        <p:spPr>
          <a:xfrm>
            <a:off x="3886200" y="3047998"/>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pic>
        <p:nvPicPr>
          <p:cNvPr id="13" name="Picture 12"/>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082533" y="4159114"/>
            <a:ext cx="1270159" cy="911543"/>
          </a:xfrm>
          <a:prstGeom prst="rect">
            <a:avLst/>
          </a:prstGeom>
        </p:spPr>
      </p:pic>
      <p:sp>
        <p:nvSpPr>
          <p:cNvPr id="12" name="TextBox 11"/>
          <p:cNvSpPr txBox="1"/>
          <p:nvPr/>
        </p:nvSpPr>
        <p:spPr>
          <a:xfrm>
            <a:off x="3886200" y="4304217"/>
            <a:ext cx="2895600" cy="646331"/>
          </a:xfrm>
          <a:prstGeom prst="rect">
            <a:avLst/>
          </a:prstGeom>
          <a:noFill/>
        </p:spPr>
        <p:txBody>
          <a:bodyPr wrap="square" rtlCol="0">
            <a:spAutoFit/>
          </a:bodyPr>
          <a:lstStyle/>
          <a:p>
            <a:r>
              <a:rPr lang="en-US" i="1" dirty="0"/>
              <a:t>The ordering of </a:t>
            </a:r>
          </a:p>
          <a:p>
            <a:r>
              <a:rPr lang="en-US" i="1" dirty="0"/>
              <a:t>vertices is</a:t>
            </a:r>
            <a:r>
              <a:rPr lang="en-US" dirty="0"/>
              <a:t> </a:t>
            </a:r>
            <a:r>
              <a:rPr lang="en-US" i="1" dirty="0"/>
              <a:t>a</a:t>
            </a:r>
            <a:r>
              <a:rPr lang="en-US" dirty="0"/>
              <a:t>, </a:t>
            </a:r>
            <a:r>
              <a:rPr lang="en-US" i="1" dirty="0"/>
              <a:t>b</a:t>
            </a:r>
            <a:r>
              <a:rPr lang="en-US" dirty="0"/>
              <a:t>, </a:t>
            </a:r>
            <a:r>
              <a:rPr lang="en-US" i="1" dirty="0"/>
              <a:t>c</a:t>
            </a:r>
            <a:r>
              <a:rPr lang="en-US" dirty="0"/>
              <a:t>, </a:t>
            </a:r>
            <a:r>
              <a:rPr lang="en-US" i="1" dirty="0"/>
              <a:t>d</a:t>
            </a:r>
            <a:r>
              <a:rPr lang="en-US" dirty="0"/>
              <a:t>.</a:t>
            </a:r>
          </a:p>
        </p:txBody>
      </p:sp>
      <p:sp>
        <p:nvSpPr>
          <p:cNvPr id="15" name="TextBox 14"/>
          <p:cNvSpPr txBox="1"/>
          <p:nvPr/>
        </p:nvSpPr>
        <p:spPr>
          <a:xfrm>
            <a:off x="619612" y="5638800"/>
            <a:ext cx="8067188" cy="646331"/>
          </a:xfrm>
          <a:prstGeom prst="rect">
            <a:avLst/>
          </a:prstGeom>
          <a:noFill/>
        </p:spPr>
        <p:txBody>
          <a:bodyPr wrap="square" rtlCol="0">
            <a:spAutoFit/>
          </a:bodyPr>
          <a:lstStyle/>
          <a:p>
            <a:r>
              <a:rPr lang="en-US" b="1" dirty="0"/>
              <a:t>Note</a:t>
            </a:r>
            <a:r>
              <a:rPr lang="en-US" dirty="0"/>
              <a:t>: The adjacency matrix of a simple graph is symmetric, i.e., </a:t>
            </a:r>
            <a:r>
              <a:rPr lang="en-US" i="1" dirty="0" err="1"/>
              <a:t>a</a:t>
            </a:r>
            <a:r>
              <a:rPr lang="en-US" i="1" baseline="-25000" dirty="0" err="1"/>
              <a:t>ij</a:t>
            </a:r>
            <a:r>
              <a:rPr lang="en-US" baseline="-25000" dirty="0"/>
              <a:t> </a:t>
            </a:r>
            <a:r>
              <a:rPr lang="en-US" dirty="0"/>
              <a:t>= </a:t>
            </a:r>
            <a:r>
              <a:rPr lang="en-US" i="1" dirty="0" err="1"/>
              <a:t>a</a:t>
            </a:r>
            <a:r>
              <a:rPr lang="en-US" i="1" baseline="-25000" dirty="0" err="1"/>
              <a:t>ji</a:t>
            </a:r>
            <a:r>
              <a:rPr lang="en-US" i="1" baseline="-25000" dirty="0"/>
              <a:t> </a:t>
            </a:r>
          </a:p>
          <a:p>
            <a:r>
              <a:rPr lang="en-US" dirty="0"/>
              <a:t>Also,</a:t>
            </a:r>
            <a:r>
              <a:rPr lang="en-US" baseline="-25000" dirty="0"/>
              <a:t>  </a:t>
            </a:r>
            <a:r>
              <a:rPr lang="en-US" dirty="0"/>
              <a:t> since there are no loops, each diagonal  entry </a:t>
            </a:r>
            <a:r>
              <a:rPr lang="en-US" i="1" dirty="0" err="1"/>
              <a:t>a</a:t>
            </a:r>
            <a:r>
              <a:rPr lang="en-US" i="1" baseline="-25000" dirty="0" err="1"/>
              <a:t>ij</a:t>
            </a:r>
            <a:r>
              <a:rPr lang="en-US" dirty="0"/>
              <a:t>  for </a:t>
            </a:r>
            <a:r>
              <a:rPr lang="en-US" i="1" dirty="0" err="1"/>
              <a:t>i</a:t>
            </a:r>
            <a:r>
              <a:rPr lang="en-US" dirty="0"/>
              <a:t> = </a:t>
            </a:r>
            <a:r>
              <a:rPr lang="en-US" dirty="0">
                <a:latin typeface="Cambria Math" pitchFamily="18" charset="0"/>
                <a:ea typeface="Cambria Math" pitchFamily="18" charset="0"/>
              </a:rPr>
              <a:t>1</a:t>
            </a:r>
            <a:r>
              <a:rPr lang="en-US" dirty="0"/>
              <a:t>, </a:t>
            </a:r>
            <a:r>
              <a:rPr lang="en-US" dirty="0">
                <a:latin typeface="Cambria Math" pitchFamily="18" charset="0"/>
                <a:ea typeface="Cambria Math" pitchFamily="18" charset="0"/>
              </a:rPr>
              <a:t>2</a:t>
            </a:r>
            <a:r>
              <a:rPr lang="en-US" dirty="0"/>
              <a:t>, </a:t>
            </a:r>
            <a:r>
              <a:rPr lang="en-US" dirty="0">
                <a:latin typeface="Cambria Math" pitchFamily="18" charset="0"/>
                <a:ea typeface="Cambria Math" pitchFamily="18" charset="0"/>
              </a:rPr>
              <a:t>3</a:t>
            </a:r>
            <a:r>
              <a:rPr lang="en-US" dirty="0"/>
              <a:t>, …, </a:t>
            </a:r>
            <a:r>
              <a:rPr lang="en-US" i="1" dirty="0"/>
              <a:t>n</a:t>
            </a:r>
            <a:r>
              <a:rPr lang="en-US" dirty="0"/>
              <a:t>, is </a:t>
            </a:r>
            <a:r>
              <a:rPr lang="en-US" dirty="0">
                <a:latin typeface="Cambria Math" pitchFamily="18" charset="0"/>
                <a:ea typeface="Cambria Math" pitchFamily="18" charset="0"/>
              </a:rPr>
              <a:t>0</a:t>
            </a:r>
            <a:r>
              <a:rPr lang="en-US" dirty="0"/>
              <a:t>.</a:t>
            </a:r>
            <a:endParaRPr lang="en-US" baseline="-25000" dirty="0"/>
          </a:p>
        </p:txBody>
      </p:sp>
      <p:sp>
        <p:nvSpPr>
          <p:cNvPr id="18" name="TextBox 17"/>
          <p:cNvSpPr txBox="1"/>
          <p:nvPr/>
        </p:nvSpPr>
        <p:spPr>
          <a:xfrm>
            <a:off x="6019801" y="2058501"/>
            <a:ext cx="2971800" cy="3416320"/>
          </a:xfrm>
          <a:prstGeom prst="rect">
            <a:avLst/>
          </a:prstGeom>
          <a:noFill/>
          <a:ln>
            <a:solidFill>
              <a:schemeClr val="accent1"/>
            </a:solidFill>
          </a:ln>
        </p:spPr>
        <p:txBody>
          <a:bodyPr wrap="square" rtlCol="0">
            <a:spAutoFit/>
          </a:bodyPr>
          <a:lstStyle/>
          <a:p>
            <a:r>
              <a:rPr lang="en-US"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p>
        </p:txBody>
      </p:sp>
    </p:spTree>
    <p:extLst>
      <p:ext uri="{BB962C8B-B14F-4D97-AF65-F5344CB8AC3E}">
        <p14:creationId xmlns:p14="http://schemas.microsoft.com/office/powerpoint/2010/main" val="925138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Adjacency Matrices (</a:t>
            </a:r>
            <a:r>
              <a:rPr lang="en-US" i="1" dirty="0"/>
              <a:t>continued</a:t>
            </a:r>
            <a:r>
              <a:rPr lang="en-US" dirty="0"/>
              <a:t>)</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00200" y="5181600"/>
            <a:ext cx="935736" cy="977646"/>
          </a:xfrm>
          <a:prstGeom prst="rect">
            <a:avLst/>
          </a:prstGeom>
        </p:spPr>
      </p:pic>
      <p:pic>
        <p:nvPicPr>
          <p:cNvPr id="8" name="Picture 7"/>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4191000" y="5214651"/>
            <a:ext cx="1270159" cy="911543"/>
          </a:xfrm>
          <a:prstGeom prst="rect">
            <a:avLst/>
          </a:prstGeom>
        </p:spPr>
      </p:pic>
      <p:sp>
        <p:nvSpPr>
          <p:cNvPr id="7" name="Content Placeholder 6"/>
          <p:cNvSpPr>
            <a:spLocks noGrp="1"/>
          </p:cNvSpPr>
          <p:nvPr>
            <p:ph idx="1"/>
          </p:nvPr>
        </p:nvSpPr>
        <p:spPr>
          <a:xfrm>
            <a:off x="457200" y="1905000"/>
            <a:ext cx="8229600" cy="4389120"/>
          </a:xfrm>
        </p:spPr>
        <p:txBody>
          <a:bodyPr>
            <a:normAutofit fontScale="85000" lnSpcReduction="20000"/>
          </a:bodyPr>
          <a:lstStyle/>
          <a:p>
            <a:r>
              <a:rPr lang="en-US" dirty="0"/>
              <a:t>Adjacency matrices can also be used to represent graphs with loops and multiple edges. </a:t>
            </a:r>
          </a:p>
          <a:p>
            <a:r>
              <a:rPr lang="en-US" dirty="0"/>
              <a:t>A loop at the vertex </a:t>
            </a:r>
            <a:r>
              <a:rPr lang="en-US" i="1" dirty="0"/>
              <a:t>v</a:t>
            </a:r>
            <a:r>
              <a:rPr lang="en-US" i="1" baseline="-25000" dirty="0"/>
              <a:t>i</a:t>
            </a:r>
            <a:r>
              <a:rPr lang="en-US" dirty="0"/>
              <a:t> is represented by a </a:t>
            </a:r>
            <a:r>
              <a:rPr lang="en-US" dirty="0">
                <a:latin typeface="Cambria Math" pitchFamily="18" charset="0"/>
                <a:ea typeface="Cambria Math" pitchFamily="18" charset="0"/>
              </a:rPr>
              <a:t>1</a:t>
            </a:r>
            <a:r>
              <a:rPr lang="en-US" dirty="0"/>
              <a:t> at the (</a:t>
            </a:r>
            <a:r>
              <a:rPr lang="en-US" i="1" dirty="0" err="1"/>
              <a:t>i</a:t>
            </a:r>
            <a:r>
              <a:rPr lang="en-US" dirty="0"/>
              <a:t>, </a:t>
            </a:r>
            <a:r>
              <a:rPr lang="en-US" i="1" dirty="0"/>
              <a:t>j</a:t>
            </a:r>
            <a:r>
              <a:rPr lang="en-US" dirty="0"/>
              <a:t>)</a:t>
            </a:r>
            <a:r>
              <a:rPr lang="en-US" dirty="0" err="1"/>
              <a:t>th</a:t>
            </a:r>
            <a:r>
              <a:rPr lang="en-US" dirty="0"/>
              <a:t> position of the matrix. </a:t>
            </a:r>
          </a:p>
          <a:p>
            <a:r>
              <a:rPr lang="en-US" dirty="0"/>
              <a:t>When multiple edges connect the same pair of vertices </a:t>
            </a:r>
            <a:r>
              <a:rPr lang="en-US" i="1" dirty="0"/>
              <a:t>v</a:t>
            </a:r>
            <a:r>
              <a:rPr lang="en-US" i="1" baseline="-25000" dirty="0"/>
              <a:t>i</a:t>
            </a:r>
            <a:r>
              <a:rPr lang="en-US" dirty="0"/>
              <a:t> and </a:t>
            </a:r>
            <a:r>
              <a:rPr lang="en-US" i="1" dirty="0" err="1"/>
              <a:t>v</a:t>
            </a:r>
            <a:r>
              <a:rPr lang="en-US" i="1" baseline="-25000" dirty="0" err="1"/>
              <a:t>j</a:t>
            </a:r>
            <a:r>
              <a:rPr lang="en-US" dirty="0"/>
              <a:t>, (or if multiple loops are present at the same vertex), the (</a:t>
            </a:r>
            <a:r>
              <a:rPr lang="en-US" i="1" dirty="0" err="1"/>
              <a:t>i</a:t>
            </a:r>
            <a:r>
              <a:rPr lang="en-US" dirty="0"/>
              <a:t>, </a:t>
            </a:r>
            <a:r>
              <a:rPr lang="en-US" i="1" dirty="0"/>
              <a:t>j</a:t>
            </a:r>
            <a:r>
              <a:rPr lang="en-US" dirty="0"/>
              <a:t>)</a:t>
            </a:r>
            <a:r>
              <a:rPr lang="en-US" dirty="0" err="1"/>
              <a:t>th</a:t>
            </a:r>
            <a:r>
              <a:rPr lang="en-US" dirty="0"/>
              <a:t> entry equals the number of edges connecting the pair of vertices. </a:t>
            </a:r>
          </a:p>
          <a:p>
            <a:pPr indent="0">
              <a:buNone/>
            </a:pPr>
            <a:r>
              <a:rPr lang="en-US" b="1" dirty="0"/>
              <a:t>Example</a:t>
            </a:r>
            <a:r>
              <a:rPr lang="en-US" dirty="0"/>
              <a:t>: We give the adjacency matrix  of the </a:t>
            </a:r>
            <a:r>
              <a:rPr lang="en-US" dirty="0" err="1"/>
              <a:t>pseudograph</a:t>
            </a:r>
            <a:r>
              <a:rPr lang="en-US" dirty="0"/>
              <a:t> shown here using the ordering of vertices </a:t>
            </a:r>
            <a:r>
              <a:rPr lang="en-US" i="1" dirty="0"/>
              <a:t>a</a:t>
            </a:r>
            <a:r>
              <a:rPr lang="en-US" dirty="0"/>
              <a:t>, </a:t>
            </a:r>
            <a:r>
              <a:rPr lang="en-US" i="1" dirty="0"/>
              <a:t>b</a:t>
            </a:r>
            <a:r>
              <a:rPr lang="en-US" dirty="0"/>
              <a:t>, </a:t>
            </a:r>
            <a:r>
              <a:rPr lang="en-US" i="1" dirty="0"/>
              <a:t>c</a:t>
            </a:r>
            <a:r>
              <a:rPr lang="en-US" dirty="0"/>
              <a:t>, </a:t>
            </a:r>
            <a:r>
              <a:rPr lang="en-US" i="1" dirty="0"/>
              <a:t>d</a:t>
            </a:r>
            <a:r>
              <a:rPr lang="en-US" dirty="0"/>
              <a:t>.  </a:t>
            </a:r>
          </a:p>
          <a:p>
            <a:pPr indent="0">
              <a:buNone/>
            </a:pPr>
            <a:endParaRPr lang="en-US" dirty="0"/>
          </a:p>
          <a:p>
            <a:pPr indent="0">
              <a:buNone/>
            </a:pPr>
            <a:r>
              <a:rPr lang="en-US" dirty="0"/>
              <a:t>  </a:t>
            </a:r>
          </a:p>
          <a:p>
            <a:pPr indent="0">
              <a:buNone/>
            </a:pPr>
            <a:r>
              <a:rPr lang="en-US" dirty="0"/>
              <a:t>  </a:t>
            </a:r>
          </a:p>
          <a:p>
            <a:pPr indent="0">
              <a:buNone/>
            </a:pPr>
            <a:r>
              <a:rPr lang="en-US" dirty="0"/>
              <a:t>  </a:t>
            </a:r>
          </a:p>
        </p:txBody>
      </p:sp>
    </p:spTree>
    <p:extLst>
      <p:ext uri="{BB962C8B-B14F-4D97-AF65-F5344CB8AC3E}">
        <p14:creationId xmlns:p14="http://schemas.microsoft.com/office/powerpoint/2010/main" val="3723089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Matrices (</a:t>
            </a:r>
            <a:r>
              <a:rPr lang="en-US" i="1" dirty="0"/>
              <a:t>continued</a:t>
            </a:r>
            <a:r>
              <a:rPr lang="en-US" dirty="0"/>
              <a:t>)</a:t>
            </a:r>
          </a:p>
        </p:txBody>
      </p:sp>
      <p:sp>
        <p:nvSpPr>
          <p:cNvPr id="3" name="Content Placeholder 2"/>
          <p:cNvSpPr>
            <a:spLocks noGrp="1"/>
          </p:cNvSpPr>
          <p:nvPr>
            <p:ph idx="1"/>
          </p:nvPr>
        </p:nvSpPr>
        <p:spPr/>
        <p:txBody>
          <a:bodyPr>
            <a:normAutofit lnSpcReduction="10000"/>
          </a:bodyPr>
          <a:lstStyle/>
          <a:p>
            <a:r>
              <a:rPr lang="en-US" dirty="0"/>
              <a:t>Adjacency matrices can also be used to represent directed graphs. The matrix for a directed graph  </a:t>
            </a:r>
            <a:r>
              <a:rPr lang="en-US" i="1" dirty="0"/>
              <a:t>G</a:t>
            </a:r>
            <a:r>
              <a:rPr lang="en-US" dirty="0"/>
              <a:t> = (</a:t>
            </a:r>
            <a:r>
              <a:rPr lang="en-US" i="1" dirty="0"/>
              <a:t>V</a:t>
            </a:r>
            <a:r>
              <a:rPr lang="en-US" dirty="0"/>
              <a:t>, </a:t>
            </a:r>
            <a:r>
              <a:rPr lang="en-US" i="1" dirty="0"/>
              <a:t>E</a:t>
            </a:r>
            <a:r>
              <a:rPr lang="en-US" dirty="0"/>
              <a:t>) has a </a:t>
            </a:r>
            <a:r>
              <a:rPr lang="en-US" dirty="0">
                <a:latin typeface="Cambria Math" pitchFamily="18" charset="0"/>
                <a:ea typeface="Cambria Math" pitchFamily="18" charset="0"/>
              </a:rPr>
              <a:t>1</a:t>
            </a:r>
            <a:r>
              <a:rPr lang="en-US" dirty="0"/>
              <a:t> in its (</a:t>
            </a:r>
            <a:r>
              <a:rPr lang="en-US" i="1" dirty="0" err="1"/>
              <a:t>i</a:t>
            </a:r>
            <a:r>
              <a:rPr lang="en-US" dirty="0"/>
              <a:t>, </a:t>
            </a:r>
            <a:r>
              <a:rPr lang="en-US" i="1" dirty="0"/>
              <a:t>j</a:t>
            </a:r>
            <a:r>
              <a:rPr lang="en-US" dirty="0"/>
              <a:t>)</a:t>
            </a:r>
            <a:r>
              <a:rPr lang="en-US" dirty="0" err="1"/>
              <a:t>th</a:t>
            </a:r>
            <a:r>
              <a:rPr lang="en-US" dirty="0"/>
              <a:t> position if there is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is a  list of the vertices.</a:t>
            </a:r>
          </a:p>
          <a:p>
            <a:pPr marL="640080" lvl="2" indent="-365760"/>
            <a:r>
              <a:rPr lang="en-US" dirty="0"/>
              <a:t>In other words, if the graphs adjacency matrix is  </a:t>
            </a:r>
            <a:r>
              <a:rPr lang="en-US" b="1" dirty="0"/>
              <a:t>A</a:t>
            </a:r>
            <a:r>
              <a:rPr lang="en-US" i="1" baseline="-25000" dirty="0"/>
              <a:t>G</a:t>
            </a:r>
            <a:r>
              <a:rPr lang="en-US" dirty="0"/>
              <a:t> = [</a:t>
            </a:r>
            <a:r>
              <a:rPr lang="en-US" i="1" dirty="0" err="1"/>
              <a:t>a</a:t>
            </a:r>
            <a:r>
              <a:rPr lang="en-US" i="1" baseline="-25000" dirty="0" err="1"/>
              <a:t>ij</a:t>
            </a:r>
            <a:r>
              <a:rPr lang="en-US" dirty="0"/>
              <a:t>], then</a:t>
            </a:r>
          </a:p>
          <a:p>
            <a:pPr marL="640080" lvl="2" indent="-365760"/>
            <a:endParaRPr lang="en-US" dirty="0"/>
          </a:p>
          <a:p>
            <a:pPr marL="640080" lvl="2" indent="-365760"/>
            <a:endParaRPr lang="en-US" dirty="0"/>
          </a:p>
          <a:p>
            <a:pPr marL="640080" lvl="2" indent="-365760"/>
            <a:r>
              <a:rPr lang="en-US" dirty="0"/>
              <a:t>The adjacency matrix for a directed graph does not have to be symmetric, because there may not be an edge from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when there is an edge from </a:t>
            </a:r>
            <a:r>
              <a:rPr lang="en-US" i="1" dirty="0" err="1"/>
              <a:t>v</a:t>
            </a:r>
            <a:r>
              <a:rPr lang="en-US" i="1" baseline="-25000" dirty="0" err="1"/>
              <a:t>j</a:t>
            </a:r>
            <a:r>
              <a:rPr lang="en-US" i="1" dirty="0"/>
              <a:t> </a:t>
            </a:r>
            <a:r>
              <a:rPr lang="en-US" dirty="0"/>
              <a:t>to </a:t>
            </a:r>
            <a:r>
              <a:rPr lang="en-US" i="1" dirty="0"/>
              <a:t>v</a:t>
            </a:r>
            <a:r>
              <a:rPr lang="en-US" i="1" baseline="-25000" dirty="0"/>
              <a:t>i</a:t>
            </a:r>
            <a:r>
              <a:rPr lang="en-US" dirty="0"/>
              <a:t>. </a:t>
            </a:r>
          </a:p>
          <a:p>
            <a:pPr marL="640080" lvl="2" indent="-365760"/>
            <a:r>
              <a:rPr lang="en-US" dirty="0"/>
              <a:t>To represent directed </a:t>
            </a:r>
            <a:r>
              <a:rPr lang="en-US" dirty="0" err="1"/>
              <a:t>multigraphs</a:t>
            </a:r>
            <a:r>
              <a:rPr lang="en-US" dirty="0"/>
              <a:t>, the value of </a:t>
            </a:r>
            <a:r>
              <a:rPr lang="en-US" i="1" dirty="0" err="1"/>
              <a:t>a</a:t>
            </a:r>
            <a:r>
              <a:rPr lang="en-US" i="1" baseline="-25000" dirty="0" err="1"/>
              <a:t>ij</a:t>
            </a:r>
            <a:r>
              <a:rPr lang="en-US" dirty="0"/>
              <a:t> is the number of edges connecting </a:t>
            </a:r>
            <a:r>
              <a:rPr lang="en-US" i="1" dirty="0"/>
              <a:t>v</a:t>
            </a:r>
            <a:r>
              <a:rPr lang="en-US" i="1" baseline="-25000" dirty="0"/>
              <a:t>i</a:t>
            </a:r>
            <a:r>
              <a:rPr lang="en-US" i="1" dirty="0"/>
              <a:t> </a:t>
            </a:r>
            <a:r>
              <a:rPr lang="en-US" dirty="0"/>
              <a:t>to </a:t>
            </a:r>
            <a:r>
              <a:rPr lang="en-US" i="1" dirty="0" err="1"/>
              <a:t>v</a:t>
            </a:r>
            <a:r>
              <a:rPr lang="en-US" i="1" baseline="-25000" dirty="0" err="1"/>
              <a:t>j</a:t>
            </a:r>
            <a:r>
              <a:rPr lang="en-US" dirty="0"/>
              <a:t>. </a:t>
            </a:r>
          </a:p>
          <a:p>
            <a:pPr marL="0" indent="0">
              <a:buNone/>
            </a:pPr>
            <a:endParaRPr lang="en-US" dirty="0"/>
          </a:p>
        </p:txBody>
      </p:sp>
      <p:pic>
        <p:nvPicPr>
          <p:cNvPr id="4" name="Picture 3"/>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1981200" y="3886200"/>
            <a:ext cx="4217670" cy="609600"/>
          </a:xfrm>
          <a:prstGeom prst="rect">
            <a:avLst/>
          </a:prstGeom>
        </p:spPr>
      </p:pic>
    </p:spTree>
    <p:extLst>
      <p:ext uri="{BB962C8B-B14F-4D97-AF65-F5344CB8AC3E}">
        <p14:creationId xmlns:p14="http://schemas.microsoft.com/office/powerpoint/2010/main" val="1679415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Graphs: Incidence Matrices</a:t>
            </a:r>
          </a:p>
        </p:txBody>
      </p:sp>
      <p:sp>
        <p:nvSpPr>
          <p:cNvPr id="3" name="Content Placeholder 2"/>
          <p:cNvSpPr>
            <a:spLocks noGrp="1"/>
          </p:cNvSpPr>
          <p:nvPr>
            <p:ph idx="1"/>
          </p:nvPr>
        </p:nvSpPr>
        <p:spPr/>
        <p:txBody>
          <a:bodyPr/>
          <a:lstStyle/>
          <a:p>
            <a:pPr indent="0">
              <a:buNone/>
            </a:pPr>
            <a:r>
              <a:rPr lang="en-US" b="1" dirty="0"/>
              <a:t>Definition</a:t>
            </a:r>
            <a:r>
              <a:rPr lang="en-US" dirty="0"/>
              <a:t>: 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itchFamily="18" charset="0"/>
                <a:ea typeface="Cambria Math" pitchFamily="18" charset="0"/>
              </a:rPr>
              <a:t>1</a:t>
            </a:r>
            <a:r>
              <a:rPr lang="en-US" dirty="0"/>
              <a:t>, </a:t>
            </a:r>
            <a:r>
              <a:rPr lang="en-US" i="1" dirty="0"/>
              <a:t>v</a:t>
            </a:r>
            <a:r>
              <a:rPr lang="en-US" baseline="-25000" dirty="0">
                <a:latin typeface="Cambria Math" pitchFamily="18" charset="0"/>
                <a:ea typeface="Cambria Math" pitchFamily="18" charset="0"/>
              </a:rPr>
              <a:t>2</a:t>
            </a:r>
            <a:r>
              <a:rPr lang="en-US" dirty="0"/>
              <a:t>, … </a:t>
            </a:r>
            <a:r>
              <a:rPr lang="en-US" i="1" dirty="0" err="1"/>
              <a:t>v</a:t>
            </a:r>
            <a:r>
              <a:rPr lang="en-US" i="1" baseline="-25000" dirty="0" err="1">
                <a:latin typeface="Cambria Math" pitchFamily="18" charset="0"/>
                <a:ea typeface="Cambria Math" pitchFamily="18" charset="0"/>
              </a:rPr>
              <a:t>n</a:t>
            </a:r>
            <a:r>
              <a:rPr lang="en-US" dirty="0"/>
              <a:t>  and edges                        </a:t>
            </a:r>
            <a:r>
              <a:rPr lang="en-US" i="1" dirty="0"/>
              <a:t>e</a:t>
            </a:r>
            <a:r>
              <a:rPr lang="en-US" baseline="-25000" dirty="0">
                <a:latin typeface="Cambria Math" pitchFamily="18" charset="0"/>
                <a:ea typeface="Cambria Math" pitchFamily="18" charset="0"/>
              </a:rPr>
              <a:t>1</a:t>
            </a:r>
            <a:r>
              <a:rPr lang="en-US" dirty="0"/>
              <a:t>, </a:t>
            </a:r>
            <a:r>
              <a:rPr lang="en-US" i="1" dirty="0"/>
              <a:t>e</a:t>
            </a:r>
            <a:r>
              <a:rPr lang="en-US" baseline="-25000" dirty="0">
                <a:latin typeface="Cambria Math" pitchFamily="18" charset="0"/>
                <a:ea typeface="Cambria Math" pitchFamily="18" charset="0"/>
              </a:rPr>
              <a:t>2</a:t>
            </a:r>
            <a:r>
              <a:rPr lang="en-US" dirty="0"/>
              <a:t>, … </a:t>
            </a:r>
            <a:r>
              <a:rPr lang="en-US" i="1" dirty="0" err="1"/>
              <a:t>e</a:t>
            </a:r>
            <a:r>
              <a:rPr lang="en-US" i="1" baseline="-25000" dirty="0" err="1">
                <a:latin typeface="Cambria Math" pitchFamily="18" charset="0"/>
                <a:ea typeface="Cambria Math"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 </a:t>
            </a:r>
            <a:r>
              <a:rPr lang="en-US" b="1" dirty="0"/>
              <a:t>M</a:t>
            </a:r>
            <a:r>
              <a:rPr lang="en-US" dirty="0"/>
              <a:t> = [</a:t>
            </a:r>
            <a:r>
              <a:rPr lang="en-US" i="1" dirty="0" err="1"/>
              <a:t>m</a:t>
            </a:r>
            <a:r>
              <a:rPr lang="en-US" i="1" baseline="-25000" dirty="0" err="1"/>
              <a:t>ij</a:t>
            </a:r>
            <a:r>
              <a:rPr lang="en-US" dirty="0"/>
              <a:t>], where</a:t>
            </a:r>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2415210" y="3962400"/>
            <a:ext cx="5084445" cy="609600"/>
          </a:xfrm>
          <a:prstGeom prst="rect">
            <a:avLst/>
          </a:prstGeom>
        </p:spPr>
      </p:pic>
    </p:spTree>
    <p:extLst>
      <p:ext uri="{BB962C8B-B14F-4D97-AF65-F5344CB8AC3E}">
        <p14:creationId xmlns:p14="http://schemas.microsoft.com/office/powerpoint/2010/main" val="1746907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Incidence Matrices (</a:t>
            </a:r>
            <a:r>
              <a:rPr lang="en-US" i="1" dirty="0"/>
              <a:t>continued</a:t>
            </a:r>
            <a:r>
              <a:rPr lang="en-US" dirty="0"/>
              <a:t>)</a:t>
            </a: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8200" y="2893931"/>
            <a:ext cx="1160526" cy="835914"/>
          </a:xfrm>
          <a:prstGeom prst="rect">
            <a:avLst/>
          </a:prstGeom>
        </p:spPr>
      </p:pic>
      <p:pic>
        <p:nvPicPr>
          <p:cNvPr id="7" name="Content Placeholder 6"/>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685800" y="4876800"/>
            <a:ext cx="1141476" cy="765810"/>
          </a:xfrm>
        </p:spPr>
      </p:pic>
      <p:sp>
        <p:nvSpPr>
          <p:cNvPr id="6" name="TextBox 5"/>
          <p:cNvSpPr txBox="1"/>
          <p:nvPr/>
        </p:nvSpPr>
        <p:spPr>
          <a:xfrm>
            <a:off x="533400" y="2058501"/>
            <a:ext cx="6019800" cy="369332"/>
          </a:xfrm>
          <a:prstGeom prst="rect">
            <a:avLst/>
          </a:prstGeom>
          <a:noFill/>
        </p:spPr>
        <p:txBody>
          <a:bodyPr wrap="square" rtlCol="0">
            <a:spAutoFit/>
          </a:bodyPr>
          <a:lstStyle/>
          <a:p>
            <a:r>
              <a:rPr lang="en-US" b="1" dirty="0"/>
              <a:t>Example</a:t>
            </a:r>
            <a:r>
              <a:rPr lang="en-US" dirty="0"/>
              <a:t>:  Simple Graph and Incidence Matrix</a:t>
            </a:r>
          </a:p>
        </p:txBody>
      </p:sp>
      <p:pic>
        <p:nvPicPr>
          <p:cNvPr id="3" name="Picture 2"/>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743199" y="2741816"/>
            <a:ext cx="1840230" cy="1140143"/>
          </a:xfrm>
          <a:prstGeom prst="rect">
            <a:avLst/>
          </a:prstGeom>
        </p:spPr>
      </p:pic>
      <p:sp>
        <p:nvSpPr>
          <p:cNvPr id="4" name="TextBox 3"/>
          <p:cNvSpPr txBox="1"/>
          <p:nvPr/>
        </p:nvSpPr>
        <p:spPr>
          <a:xfrm>
            <a:off x="5486400" y="2427833"/>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 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6</a:t>
            </a:r>
            <a:r>
              <a:rPr lang="en-US" dirty="0"/>
              <a:t>.</a:t>
            </a:r>
          </a:p>
        </p:txBody>
      </p:sp>
      <p:sp>
        <p:nvSpPr>
          <p:cNvPr id="9" name="TextBox 8"/>
          <p:cNvSpPr txBox="1"/>
          <p:nvPr/>
        </p:nvSpPr>
        <p:spPr>
          <a:xfrm>
            <a:off x="457200" y="4114800"/>
            <a:ext cx="6019800" cy="369332"/>
          </a:xfrm>
          <a:prstGeom prst="rect">
            <a:avLst/>
          </a:prstGeom>
          <a:noFill/>
        </p:spPr>
        <p:txBody>
          <a:bodyPr wrap="square" rtlCol="0">
            <a:spAutoFit/>
          </a:bodyPr>
          <a:lstStyle/>
          <a:p>
            <a:r>
              <a:rPr lang="en-US" b="1" dirty="0"/>
              <a:t>Example</a:t>
            </a:r>
            <a:r>
              <a:rPr lang="en-US" dirty="0"/>
              <a:t>:  </a:t>
            </a:r>
            <a:r>
              <a:rPr lang="en-US" dirty="0" err="1"/>
              <a:t>Pseudograph</a:t>
            </a:r>
            <a:r>
              <a:rPr lang="en-US" dirty="0"/>
              <a:t> and Incidence Matrix</a:t>
            </a:r>
          </a:p>
        </p:txBody>
      </p:sp>
      <p:sp>
        <p:nvSpPr>
          <p:cNvPr id="10" name="TextBox 9"/>
          <p:cNvSpPr txBox="1"/>
          <p:nvPr/>
        </p:nvSpPr>
        <p:spPr>
          <a:xfrm>
            <a:off x="5181600" y="4800600"/>
            <a:ext cx="3048000" cy="1477328"/>
          </a:xfrm>
          <a:prstGeom prst="rect">
            <a:avLst/>
          </a:prstGeom>
          <a:noFill/>
        </p:spPr>
        <p:txBody>
          <a:bodyPr wrap="square" rtlCol="0">
            <a:spAutoFit/>
          </a:bodyPr>
          <a:lstStyle/>
          <a:p>
            <a:r>
              <a:rPr lang="en-US" i="1" dirty="0"/>
              <a:t>The rows going from top to bottom represent v</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v</a:t>
            </a:r>
            <a:r>
              <a:rPr lang="en-US" baseline="-25000" dirty="0">
                <a:latin typeface="Cambria Math" pitchFamily="18" charset="0"/>
                <a:ea typeface="Cambria Math" pitchFamily="18" charset="0"/>
              </a:rPr>
              <a:t>5</a:t>
            </a:r>
            <a:r>
              <a:rPr lang="en-US" dirty="0"/>
              <a:t> </a:t>
            </a:r>
            <a:r>
              <a:rPr lang="en-US" i="1" dirty="0"/>
              <a:t>and the columns going from left to right represent e</a:t>
            </a:r>
            <a:r>
              <a:rPr lang="en-US" baseline="-25000" dirty="0">
                <a:latin typeface="Cambria Math" pitchFamily="18" charset="0"/>
                <a:ea typeface="Cambria Math" pitchFamily="18" charset="0"/>
              </a:rPr>
              <a:t>1</a:t>
            </a:r>
            <a:r>
              <a:rPr lang="en-US" dirty="0"/>
              <a:t> </a:t>
            </a:r>
            <a:r>
              <a:rPr lang="en-US" i="1" dirty="0"/>
              <a:t>through</a:t>
            </a:r>
            <a:r>
              <a:rPr lang="en-US" dirty="0"/>
              <a:t> </a:t>
            </a:r>
            <a:r>
              <a:rPr lang="en-US" i="1" dirty="0"/>
              <a:t>e</a:t>
            </a:r>
            <a:r>
              <a:rPr lang="en-US" baseline="-25000" dirty="0">
                <a:latin typeface="Cambria Math" pitchFamily="18" charset="0"/>
                <a:ea typeface="Cambria Math" pitchFamily="18" charset="0"/>
              </a:rPr>
              <a:t>8</a:t>
            </a:r>
            <a:r>
              <a:rPr lang="en-US" dirty="0"/>
              <a:t>.</a:t>
            </a:r>
          </a:p>
        </p:txBody>
      </p:sp>
      <p:pic>
        <p:nvPicPr>
          <p:cNvPr id="12" name="Picture 1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2262663" y="4828655"/>
            <a:ext cx="2408873" cy="1140143"/>
          </a:xfrm>
          <a:prstGeom prst="rect">
            <a:avLst/>
          </a:prstGeom>
        </p:spPr>
      </p:pic>
    </p:spTree>
    <p:extLst>
      <p:ext uri="{BB962C8B-B14F-4D97-AF65-F5344CB8AC3E}">
        <p14:creationId xmlns:p14="http://schemas.microsoft.com/office/powerpoint/2010/main" val="15158282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a:t>
            </a:r>
          </a:p>
        </p:txBody>
      </p:sp>
      <p:sp>
        <p:nvSpPr>
          <p:cNvPr id="3" name="Content Placeholder 2"/>
          <p:cNvSpPr>
            <a:spLocks noGrp="1"/>
          </p:cNvSpPr>
          <p:nvPr>
            <p:ph idx="1"/>
          </p:nvPr>
        </p:nvSpPr>
        <p:spPr/>
        <p:txBody>
          <a:bodyPr/>
          <a:lstStyle/>
          <a:p>
            <a:pPr indent="0">
              <a:buNone/>
            </a:pPr>
            <a:r>
              <a:rPr lang="en-US" b="1" dirty="0"/>
              <a:t>Definition</a:t>
            </a:r>
            <a:r>
              <a:rPr lang="en-US" dirty="0"/>
              <a:t>: The simple graphs </a:t>
            </a:r>
            <a:r>
              <a:rPr lang="en-US" i="1" dirty="0"/>
              <a:t>G</a:t>
            </a:r>
            <a:r>
              <a:rPr lang="en-US" baseline="-25000" dirty="0">
                <a:latin typeface="Cambria Math" pitchFamily="18" charset="0"/>
                <a:ea typeface="Cambria Math" pitchFamily="18" charset="0"/>
              </a:rPr>
              <a:t>1</a:t>
            </a:r>
            <a:r>
              <a:rPr lang="en-US" i="1" dirty="0"/>
              <a:t> = </a:t>
            </a:r>
            <a:r>
              <a:rPr lang="en-US" dirty="0"/>
              <a:t>(</a:t>
            </a:r>
            <a:r>
              <a:rPr lang="en-US" i="1" dirty="0"/>
              <a:t>V</a:t>
            </a:r>
            <a:r>
              <a:rPr lang="en-US" baseline="-25000" dirty="0">
                <a:latin typeface="Cambria Math" pitchFamily="18" charset="0"/>
                <a:ea typeface="Cambria Math" pitchFamily="18" charset="0"/>
              </a:rPr>
              <a:t>1</a:t>
            </a:r>
            <a:r>
              <a:rPr lang="en-US" i="1" dirty="0"/>
              <a:t>, E</a:t>
            </a:r>
            <a:r>
              <a:rPr lang="en-US" baseline="-25000" dirty="0">
                <a:latin typeface="Cambria Math" pitchFamily="18" charset="0"/>
                <a:ea typeface="Cambria Math" pitchFamily="18" charset="0"/>
              </a:rPr>
              <a:t>1</a:t>
            </a:r>
            <a:r>
              <a:rPr lang="en-US" dirty="0"/>
              <a:t>)</a:t>
            </a:r>
            <a:r>
              <a:rPr lang="en-US" i="1" dirty="0"/>
              <a:t> </a:t>
            </a:r>
            <a:r>
              <a:rPr lang="en-US" dirty="0"/>
              <a:t>and             </a:t>
            </a:r>
            <a:r>
              <a:rPr lang="en-US" i="1" dirty="0"/>
              <a:t>G</a:t>
            </a:r>
            <a:r>
              <a:rPr lang="en-US" baseline="-25000" dirty="0">
                <a:latin typeface="Cambria Math" pitchFamily="18" charset="0"/>
                <a:ea typeface="Cambria Math" pitchFamily="18" charset="0"/>
              </a:rPr>
              <a:t>2</a:t>
            </a:r>
            <a:r>
              <a:rPr lang="en-US" i="1" dirty="0"/>
              <a:t> = </a:t>
            </a:r>
            <a:r>
              <a:rPr lang="en-US" dirty="0"/>
              <a:t>(</a:t>
            </a:r>
            <a:r>
              <a:rPr lang="en-US" i="1" dirty="0"/>
              <a:t>V</a:t>
            </a:r>
            <a:r>
              <a:rPr lang="en-US" baseline="-25000" dirty="0">
                <a:latin typeface="Cambria Math" pitchFamily="18" charset="0"/>
                <a:ea typeface="Cambria Math" pitchFamily="18" charset="0"/>
              </a:rPr>
              <a:t>2</a:t>
            </a:r>
            <a:r>
              <a:rPr lang="en-US" i="1" dirty="0"/>
              <a:t>, E</a:t>
            </a:r>
            <a:r>
              <a:rPr lang="en-US" baseline="-25000" dirty="0">
                <a:latin typeface="Cambria Math" pitchFamily="18" charset="0"/>
                <a:ea typeface="Cambria Math" pitchFamily="18" charset="0"/>
              </a:rPr>
              <a:t>2</a:t>
            </a:r>
            <a:r>
              <a:rPr lang="en-US" dirty="0"/>
              <a:t>)</a:t>
            </a:r>
            <a:r>
              <a:rPr lang="en-US" i="1" dirty="0"/>
              <a:t> </a:t>
            </a:r>
            <a:r>
              <a:rPr lang="en-US" dirty="0"/>
              <a:t>are </a:t>
            </a:r>
            <a:r>
              <a:rPr lang="en-US" i="1" dirty="0"/>
              <a:t>isomorphic</a:t>
            </a:r>
            <a:r>
              <a:rPr lang="en-US" dirty="0"/>
              <a:t> if there is a one-to-one and onto function </a:t>
            </a:r>
            <a:r>
              <a:rPr lang="en-US" i="1" dirty="0"/>
              <a:t>f</a:t>
            </a:r>
            <a:r>
              <a:rPr lang="en-US" dirty="0"/>
              <a:t> from </a:t>
            </a:r>
            <a:r>
              <a:rPr lang="en-US" i="1" dirty="0"/>
              <a:t>V</a:t>
            </a:r>
            <a:r>
              <a:rPr lang="en-US" baseline="-25000" dirty="0">
                <a:latin typeface="Cambria Math" pitchFamily="18" charset="0"/>
                <a:ea typeface="Cambria Math" pitchFamily="18" charset="0"/>
              </a:rPr>
              <a:t>1</a:t>
            </a:r>
            <a:r>
              <a:rPr lang="en-US" i="1" dirty="0"/>
              <a:t> </a:t>
            </a:r>
            <a:r>
              <a:rPr lang="en-US" dirty="0"/>
              <a:t>to </a:t>
            </a:r>
            <a:r>
              <a:rPr lang="en-US" i="1" dirty="0"/>
              <a:t>V</a:t>
            </a:r>
            <a:r>
              <a:rPr lang="en-US" baseline="-25000" dirty="0">
                <a:latin typeface="Cambria Math" pitchFamily="18" charset="0"/>
                <a:ea typeface="Cambria Math"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t>G</a:t>
            </a:r>
            <a:r>
              <a:rPr lang="en-US" baseline="-25000" dirty="0">
                <a:latin typeface="Cambria Math" pitchFamily="18" charset="0"/>
                <a:ea typeface="Cambria Math" pitchFamily="18" charset="0"/>
              </a:rPr>
              <a:t>1</a:t>
            </a:r>
            <a:r>
              <a:rPr lang="en-US" i="1" dirty="0"/>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t>G</a:t>
            </a:r>
            <a:r>
              <a:rPr lang="en-US" baseline="-25000" dirty="0">
                <a:latin typeface="Cambria Math" pitchFamily="18" charset="0"/>
                <a:ea typeface="Cambria Math" pitchFamily="18" charset="0"/>
              </a:rPr>
              <a:t>2</a:t>
            </a:r>
            <a:r>
              <a:rPr lang="en-US" i="1" dirty="0"/>
              <a:t> ,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itchFamily="18" charset="0"/>
                <a:ea typeface="Cambria Math" pitchFamily="18" charset="0"/>
              </a:rPr>
              <a:t>1</a:t>
            </a:r>
            <a:r>
              <a:rPr lang="en-US" i="1" dirty="0"/>
              <a:t> . </a:t>
            </a:r>
            <a:r>
              <a:rPr lang="en-US" dirty="0"/>
              <a:t>Such a function </a:t>
            </a:r>
            <a:r>
              <a:rPr lang="en-US" i="1" dirty="0"/>
              <a:t>f </a:t>
            </a:r>
            <a:r>
              <a:rPr lang="en-US" dirty="0"/>
              <a:t>is called an </a:t>
            </a:r>
            <a:r>
              <a:rPr lang="en-US" i="1" dirty="0"/>
              <a:t>isomorphism. </a:t>
            </a:r>
            <a:r>
              <a:rPr lang="en-US" dirty="0"/>
              <a:t>Two simple graphs that are not isomorphic are called </a:t>
            </a:r>
            <a:r>
              <a:rPr lang="en-US" i="1" dirty="0" err="1"/>
              <a:t>nonisomorphic</a:t>
            </a:r>
            <a:r>
              <a:rPr lang="en-US"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lnSpcReduction="10000"/>
          </a:bodyPr>
          <a:lstStyle/>
          <a:p>
            <a:pPr indent="0">
              <a:buNone/>
            </a:pPr>
            <a:r>
              <a:rPr lang="en-US" b="1" dirty="0"/>
              <a:t>Example</a:t>
            </a:r>
            <a:r>
              <a:rPr lang="en-US" dirty="0"/>
              <a:t>: Show that the graphs </a:t>
            </a:r>
            <a:r>
              <a:rPr lang="en-US" i="1" dirty="0"/>
              <a:t>G</a:t>
            </a:r>
            <a:r>
              <a:rPr lang="en-US" dirty="0"/>
              <a:t> =(</a:t>
            </a:r>
            <a:r>
              <a:rPr lang="en-US" i="1" dirty="0"/>
              <a:t>V</a:t>
            </a:r>
            <a:r>
              <a:rPr lang="en-US" dirty="0"/>
              <a:t>, </a:t>
            </a:r>
            <a:r>
              <a:rPr lang="en-US" i="1" dirty="0"/>
              <a:t>E</a:t>
            </a:r>
            <a:r>
              <a:rPr lang="en-US" dirty="0"/>
              <a:t>) and                           </a:t>
            </a:r>
            <a:r>
              <a:rPr lang="en-US" i="1" dirty="0"/>
              <a:t>H</a:t>
            </a:r>
            <a:r>
              <a:rPr lang="en-US" dirty="0"/>
              <a:t> = (</a:t>
            </a:r>
            <a:r>
              <a:rPr lang="en-US" i="1" dirty="0"/>
              <a:t>W</a:t>
            </a:r>
            <a:r>
              <a:rPr lang="en-US" dirty="0"/>
              <a:t>, </a:t>
            </a:r>
            <a:r>
              <a:rPr lang="en-US" i="1" dirty="0"/>
              <a:t>F</a:t>
            </a:r>
            <a:r>
              <a:rPr lang="en-US" dirty="0"/>
              <a:t>) are isomorphic.</a:t>
            </a:r>
          </a:p>
          <a:p>
            <a:pPr indent="0">
              <a:buNone/>
            </a:pPr>
            <a:endParaRPr lang="en-US" dirty="0"/>
          </a:p>
          <a:p>
            <a:pPr indent="0">
              <a:spcBef>
                <a:spcPts val="0"/>
              </a:spcBef>
              <a:buNone/>
            </a:pPr>
            <a:r>
              <a:rPr lang="en-US" b="1" dirty="0"/>
              <a:t>Solution</a:t>
            </a:r>
            <a:r>
              <a:rPr lang="en-US" dirty="0"/>
              <a:t>: The function </a:t>
            </a:r>
            <a:r>
              <a:rPr lang="en-US" i="1" dirty="0"/>
              <a:t>f</a:t>
            </a:r>
            <a:r>
              <a:rPr lang="en-US" dirty="0"/>
              <a:t> with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a:t>
            </a:r>
          </a:p>
          <a:p>
            <a:pPr indent="0">
              <a:spcBef>
                <a:spcPts val="0"/>
              </a:spcBef>
              <a:buNone/>
            </a:pP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is a </a:t>
            </a:r>
          </a:p>
          <a:p>
            <a:pPr indent="0">
              <a:spcBef>
                <a:spcPts val="0"/>
              </a:spcBef>
              <a:buNone/>
            </a:pPr>
            <a:r>
              <a:rPr lang="en-US" dirty="0"/>
              <a:t>one-to-one correspondence between </a:t>
            </a:r>
            <a:r>
              <a:rPr lang="en-US" i="1" dirty="0"/>
              <a:t>V</a:t>
            </a:r>
            <a:r>
              <a:rPr lang="en-US" dirty="0"/>
              <a:t> and </a:t>
            </a:r>
            <a:r>
              <a:rPr lang="en-US" i="1" dirty="0"/>
              <a:t>W</a:t>
            </a:r>
            <a:r>
              <a:rPr lang="en-US" dirty="0"/>
              <a:t>.               Note that adjacent vertices in </a:t>
            </a:r>
            <a:r>
              <a:rPr lang="en-US" i="1" dirty="0"/>
              <a:t>G</a:t>
            </a:r>
            <a:r>
              <a:rPr lang="en-US" dirty="0"/>
              <a:t> are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2</a:t>
            </a:r>
            <a:r>
              <a:rPr lang="en-US" dirty="0"/>
              <a:t>, </a:t>
            </a:r>
            <a:r>
              <a:rPr lang="en-US" i="1" dirty="0"/>
              <a:t>u</a:t>
            </a:r>
            <a:r>
              <a:rPr lang="en-US" baseline="-25000" dirty="0">
                <a:latin typeface="Cambria Math" pitchFamily="18" charset="0"/>
                <a:ea typeface="Cambria Math" pitchFamily="18" charset="0"/>
              </a:rPr>
              <a:t>1</a:t>
            </a:r>
            <a:r>
              <a:rPr lang="en-US" dirty="0"/>
              <a:t> and </a:t>
            </a:r>
            <a:r>
              <a:rPr lang="en-US" i="1" dirty="0"/>
              <a:t>u</a:t>
            </a:r>
            <a:r>
              <a:rPr lang="en-US" baseline="-25000" dirty="0">
                <a:latin typeface="Cambria Math" pitchFamily="18" charset="0"/>
                <a:ea typeface="Cambria Math" pitchFamily="18" charset="0"/>
              </a:rPr>
              <a:t>3</a:t>
            </a:r>
            <a:r>
              <a:rPr lang="en-US" dirty="0"/>
              <a:t>, </a:t>
            </a:r>
            <a:r>
              <a:rPr lang="en-US" i="1" dirty="0"/>
              <a:t>u</a:t>
            </a:r>
            <a:r>
              <a:rPr lang="en-US" baseline="-25000" dirty="0">
                <a:latin typeface="Cambria Math" pitchFamily="18" charset="0"/>
                <a:ea typeface="Cambria Math" pitchFamily="18" charset="0"/>
              </a:rPr>
              <a:t>2</a:t>
            </a:r>
            <a:r>
              <a:rPr lang="en-US" dirty="0"/>
              <a:t> and </a:t>
            </a:r>
            <a:r>
              <a:rPr lang="en-US" i="1" dirty="0"/>
              <a:t>u</a:t>
            </a:r>
            <a:r>
              <a:rPr lang="en-US" baseline="-25000" dirty="0">
                <a:latin typeface="Cambria Math" pitchFamily="18" charset="0"/>
                <a:ea typeface="Cambria Math" pitchFamily="18" charset="0"/>
              </a:rPr>
              <a:t>4</a:t>
            </a:r>
            <a:r>
              <a:rPr lang="en-US" dirty="0"/>
              <a:t>, and </a:t>
            </a:r>
            <a:r>
              <a:rPr lang="en-US" i="1" dirty="0"/>
              <a:t>u</a:t>
            </a:r>
            <a:r>
              <a:rPr lang="en-US" baseline="-25000" dirty="0">
                <a:latin typeface="Cambria Math" pitchFamily="18" charset="0"/>
                <a:ea typeface="Cambria Math" pitchFamily="18" charset="0"/>
              </a:rPr>
              <a:t>3</a:t>
            </a:r>
            <a:r>
              <a:rPr lang="en-US" dirty="0"/>
              <a:t> and </a:t>
            </a:r>
            <a:r>
              <a:rPr lang="en-US" i="1" dirty="0"/>
              <a:t>u</a:t>
            </a:r>
            <a:r>
              <a:rPr lang="en-US" baseline="-25000" dirty="0">
                <a:latin typeface="Cambria Math" pitchFamily="18" charset="0"/>
                <a:ea typeface="Cambria Math" pitchFamily="18" charset="0"/>
              </a:rPr>
              <a:t>4</a:t>
            </a:r>
            <a:r>
              <a:rPr lang="en-US" dirty="0"/>
              <a:t>. Each of the pairs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t>
            </a:r>
            <a:r>
              <a:rPr lang="en-US" i="1" dirty="0"/>
              <a:t>f</a:t>
            </a:r>
            <a:r>
              <a:rPr lang="en-US" dirty="0"/>
              <a:t>(</a:t>
            </a:r>
            <a:r>
              <a:rPr lang="en-US" i="1" dirty="0"/>
              <a:t>u</a:t>
            </a:r>
            <a:r>
              <a:rPr lang="en-US" baseline="-25000" dirty="0">
                <a:latin typeface="Cambria Math" pitchFamily="18" charset="0"/>
                <a:ea typeface="Cambria Math" pitchFamily="18" charset="0"/>
              </a:rPr>
              <a:t>1</a:t>
            </a:r>
            <a:r>
              <a:rPr lang="en-US" dirty="0"/>
              <a:t>) = </a:t>
            </a:r>
            <a:r>
              <a:rPr lang="en-US" i="1" dirty="0"/>
              <a:t>v</a:t>
            </a:r>
            <a:r>
              <a:rPr lang="en-US" baseline="-25000" dirty="0">
                <a:latin typeface="Cambria Math" pitchFamily="18" charset="0"/>
                <a:ea typeface="Cambria Math" pitchFamily="18" charset="0"/>
              </a:rPr>
              <a:t>1</a:t>
            </a:r>
            <a:r>
              <a:rPr lang="en-US" dirty="0"/>
              <a:t> and</a:t>
            </a:r>
            <a:r>
              <a:rPr lang="en-US" i="1" dirty="0"/>
              <a:t> 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 </a:t>
            </a:r>
            <a:r>
              <a:rPr lang="en-US" i="1" dirty="0"/>
              <a:t>f</a:t>
            </a:r>
            <a:r>
              <a:rPr lang="en-US" dirty="0"/>
              <a:t>(</a:t>
            </a:r>
            <a:r>
              <a:rPr lang="en-US" i="1" dirty="0"/>
              <a:t>u</a:t>
            </a:r>
            <a:r>
              <a:rPr lang="en-US" baseline="-25000" dirty="0">
                <a:latin typeface="Cambria Math" pitchFamily="18" charset="0"/>
                <a:ea typeface="Cambria Math" pitchFamily="18" charset="0"/>
              </a:rPr>
              <a:t>2</a:t>
            </a:r>
            <a:r>
              <a:rPr lang="en-US" dirty="0"/>
              <a:t>) = </a:t>
            </a:r>
            <a:r>
              <a:rPr lang="en-US" i="1" dirty="0"/>
              <a:t>v</a:t>
            </a:r>
            <a:r>
              <a:rPr lang="en-US" baseline="-25000" dirty="0">
                <a:latin typeface="Cambria Math" pitchFamily="18" charset="0"/>
                <a:ea typeface="Cambria Math" pitchFamily="18" charset="0"/>
              </a:rPr>
              <a:t>4</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 and </a:t>
            </a:r>
            <a:r>
              <a:rPr lang="en-US" i="1" dirty="0"/>
              <a:t>f</a:t>
            </a:r>
            <a:r>
              <a:rPr lang="en-US" dirty="0"/>
              <a:t>(</a:t>
            </a:r>
            <a:r>
              <a:rPr lang="en-US" i="1" dirty="0"/>
              <a:t>u</a:t>
            </a:r>
            <a:r>
              <a:rPr lang="en-US" baseline="-25000" dirty="0">
                <a:latin typeface="Cambria Math" pitchFamily="18" charset="0"/>
                <a:ea typeface="Cambria Math" pitchFamily="18" charset="0"/>
              </a:rPr>
              <a:t>3</a:t>
            </a:r>
            <a:r>
              <a:rPr lang="en-US" dirty="0"/>
              <a:t>) = </a:t>
            </a:r>
            <a:r>
              <a:rPr lang="en-US" i="1" dirty="0"/>
              <a:t>v</a:t>
            </a:r>
            <a:r>
              <a:rPr lang="en-US" baseline="-25000" dirty="0">
                <a:latin typeface="Cambria Math" pitchFamily="18" charset="0"/>
                <a:ea typeface="Cambria Math" pitchFamily="18" charset="0"/>
              </a:rPr>
              <a:t>3</a:t>
            </a:r>
            <a:r>
              <a:rPr lang="en-US" dirty="0"/>
              <a:t> and </a:t>
            </a:r>
            <a:r>
              <a:rPr lang="en-US" i="1" dirty="0"/>
              <a:t>f</a:t>
            </a:r>
            <a:r>
              <a:rPr lang="en-US" dirty="0"/>
              <a:t>(</a:t>
            </a:r>
            <a:r>
              <a:rPr lang="en-US" i="1" dirty="0"/>
              <a:t>u</a:t>
            </a:r>
            <a:r>
              <a:rPr lang="en-US" baseline="-25000" dirty="0">
                <a:latin typeface="Cambria Math" pitchFamily="18" charset="0"/>
                <a:ea typeface="Cambria Math" pitchFamily="18" charset="0"/>
              </a:rPr>
              <a:t>4</a:t>
            </a:r>
            <a:r>
              <a:rPr lang="en-US" dirty="0"/>
              <a:t>) = </a:t>
            </a:r>
            <a:r>
              <a:rPr lang="en-US" i="1" dirty="0"/>
              <a:t>v</a:t>
            </a:r>
            <a:r>
              <a:rPr lang="en-US" baseline="-25000" dirty="0">
                <a:latin typeface="Cambria Math" pitchFamily="18" charset="0"/>
                <a:ea typeface="Cambria Math" pitchFamily="18" charset="0"/>
              </a:rPr>
              <a:t>2</a:t>
            </a:r>
            <a:r>
              <a:rPr lang="en-US" dirty="0"/>
              <a:t>  consists of two adjacent vertices in </a:t>
            </a:r>
            <a:r>
              <a:rPr lang="en-US" i="1" dirty="0"/>
              <a:t>H</a:t>
            </a:r>
            <a:r>
              <a:rPr lang="en-US" dirty="0"/>
              <a:t>.</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6200" y="1981200"/>
            <a:ext cx="921258" cy="2110740"/>
          </a:xfrm>
          <a:prstGeom prst="rect">
            <a:avLst/>
          </a:prstGeom>
        </p:spPr>
      </p:pic>
    </p:spTree>
    <p:extLst>
      <p:ext uri="{BB962C8B-B14F-4D97-AF65-F5344CB8AC3E}">
        <p14:creationId xmlns:p14="http://schemas.microsoft.com/office/powerpoint/2010/main" val="1475726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Introduction to Graphs</a:t>
            </a:r>
          </a:p>
          <a:p>
            <a:r>
              <a:rPr lang="en-US" dirty="0"/>
              <a:t>Graph Taxonomy</a:t>
            </a:r>
          </a:p>
          <a:p>
            <a:r>
              <a:rPr lang="en-US" dirty="0"/>
              <a:t>Graph Models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7500" lnSpcReduction="20000"/>
          </a:bodyPr>
          <a:lstStyle/>
          <a:p>
            <a:r>
              <a:rPr lang="en-US" dirty="0"/>
              <a:t>It is difficult to determine whether two simple graphs are isomorphic using brute force because there are </a:t>
            </a:r>
            <a:r>
              <a:rPr lang="en-US" i="1" dirty="0"/>
              <a:t>n</a:t>
            </a:r>
            <a:r>
              <a:rPr lang="en-US" dirty="0"/>
              <a:t>! possible one-to-one correspondences between the vertex sets of two simple graphs with </a:t>
            </a:r>
            <a:r>
              <a:rPr lang="en-US" i="1" dirty="0"/>
              <a:t>n</a:t>
            </a:r>
            <a:r>
              <a:rPr lang="en-US" dirty="0"/>
              <a:t> vertices. </a:t>
            </a:r>
          </a:p>
          <a:p>
            <a:r>
              <a:rPr lang="en-US" dirty="0"/>
              <a:t>The best algorithms for determining weather two graphs are isomorphic have exponential worst case complexity in terms of the number of vertices of the graphs.</a:t>
            </a:r>
          </a:p>
          <a:p>
            <a:r>
              <a:rPr lang="en-US" dirty="0"/>
              <a:t>Sometimes it is not hard to show that two graphs are not isomorphic. We can do so by finding a property, preserved by isomorphism, that only one of the two graphs has. Such a property is called </a:t>
            </a:r>
            <a:r>
              <a:rPr lang="en-US" i="1" dirty="0"/>
              <a:t>graph invariant</a:t>
            </a:r>
            <a:r>
              <a:rPr lang="en-US" dirty="0"/>
              <a:t>. </a:t>
            </a:r>
          </a:p>
          <a:p>
            <a:r>
              <a:rPr lang="en-US" dirty="0"/>
              <a:t>There are many different useful graph invariants that can be used to distinguish </a:t>
            </a:r>
            <a:r>
              <a:rPr lang="en-US" dirty="0" err="1"/>
              <a:t>nonisomorphic</a:t>
            </a:r>
            <a:r>
              <a:rPr lang="en-US" dirty="0"/>
              <a:t> graphs, such as the number of vertices, number of edges, and degree sequence (list of the degrees of the vertices in </a:t>
            </a:r>
            <a:r>
              <a:rPr lang="en-US" dirty="0" err="1"/>
              <a:t>nonincreasing</a:t>
            </a:r>
            <a:r>
              <a:rPr lang="en-US" dirty="0"/>
              <a:t> order).  We will encounter others in later sections of this chapter.</a:t>
            </a:r>
          </a:p>
        </p:txBody>
      </p:sp>
    </p:spTree>
    <p:extLst>
      <p:ext uri="{BB962C8B-B14F-4D97-AF65-F5344CB8AC3E}">
        <p14:creationId xmlns:p14="http://schemas.microsoft.com/office/powerpoint/2010/main" val="1663453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70000" lnSpcReduction="20000"/>
          </a:bodyPr>
          <a:lstStyle/>
          <a:p>
            <a:pPr indent="0">
              <a:buNone/>
            </a:pPr>
            <a:r>
              <a:rPr lang="en-US" b="1" dirty="0"/>
              <a:t>Example</a:t>
            </a:r>
            <a:r>
              <a:rPr lang="en-US" dirty="0"/>
              <a:t>: Determine whether these two graphs                                                                              are isomorphic.</a:t>
            </a:r>
          </a:p>
          <a:p>
            <a:pPr indent="0">
              <a:buNone/>
            </a:pPr>
            <a:endParaRPr lang="en-US" dirty="0"/>
          </a:p>
          <a:p>
            <a:pPr indent="0">
              <a:buNone/>
            </a:pPr>
            <a:endParaRPr lang="en-US" dirty="0"/>
          </a:p>
          <a:p>
            <a:pPr indent="0">
              <a:spcBef>
                <a:spcPts val="0"/>
              </a:spcBef>
              <a:buNone/>
            </a:pPr>
            <a:r>
              <a:rPr lang="en-US" b="1" dirty="0"/>
              <a:t>Solution</a:t>
            </a:r>
            <a:r>
              <a:rPr lang="en-US" dirty="0"/>
              <a:t>:  Both graphs have eight vertices and ten edges.</a:t>
            </a:r>
          </a:p>
          <a:p>
            <a:pPr indent="0">
              <a:spcBef>
                <a:spcPts val="0"/>
              </a:spcBef>
              <a:buNone/>
            </a:pPr>
            <a:r>
              <a:rPr lang="en-US" dirty="0"/>
              <a:t>They also both have four vertices of degree two and four of degree three. </a:t>
            </a:r>
          </a:p>
          <a:p>
            <a:pPr indent="0">
              <a:spcBef>
                <a:spcPts val="0"/>
              </a:spcBef>
              <a:buNone/>
            </a:pPr>
            <a:endParaRPr lang="en-US" dirty="0"/>
          </a:p>
          <a:p>
            <a:pPr indent="0">
              <a:spcBef>
                <a:spcPts val="0"/>
              </a:spcBef>
              <a:buNone/>
            </a:pPr>
            <a:r>
              <a:rPr lang="en-US" dirty="0"/>
              <a:t>However, </a:t>
            </a:r>
            <a:r>
              <a:rPr lang="en-US" i="1" dirty="0"/>
              <a:t>G</a:t>
            </a:r>
            <a:r>
              <a:rPr lang="en-US" dirty="0"/>
              <a:t> and </a:t>
            </a:r>
            <a:r>
              <a:rPr lang="en-US" i="1" dirty="0"/>
              <a:t>H</a:t>
            </a:r>
            <a:r>
              <a:rPr lang="en-US" dirty="0"/>
              <a:t> are not isomorphic. Note that since </a:t>
            </a:r>
            <a:r>
              <a:rPr lang="en-US" i="1" dirty="0" err="1"/>
              <a:t>deg</a:t>
            </a:r>
            <a:r>
              <a:rPr lang="en-US" dirty="0"/>
              <a:t>(</a:t>
            </a:r>
            <a:r>
              <a:rPr lang="en-US" i="1" dirty="0"/>
              <a:t>a</a:t>
            </a:r>
            <a:r>
              <a:rPr lang="en-US" dirty="0"/>
              <a:t>) = </a:t>
            </a:r>
            <a:r>
              <a:rPr lang="en-US" dirty="0">
                <a:latin typeface="Cambria Math" pitchFamily="18" charset="0"/>
                <a:ea typeface="Cambria Math" pitchFamily="18" charset="0"/>
              </a:rPr>
              <a:t>2</a:t>
            </a:r>
            <a:r>
              <a:rPr lang="en-US" dirty="0"/>
              <a:t> in </a:t>
            </a:r>
            <a:r>
              <a:rPr lang="en-US" i="1" dirty="0"/>
              <a:t>G</a:t>
            </a:r>
            <a:r>
              <a:rPr lang="en-US" dirty="0"/>
              <a:t>, </a:t>
            </a:r>
            <a:r>
              <a:rPr lang="en-US" i="1" dirty="0"/>
              <a:t>a</a:t>
            </a:r>
            <a:r>
              <a:rPr lang="en-US" dirty="0"/>
              <a:t> must correspond to </a:t>
            </a:r>
            <a:r>
              <a:rPr lang="en-US" i="1" dirty="0"/>
              <a:t>t</a:t>
            </a:r>
            <a:r>
              <a:rPr lang="en-US" dirty="0"/>
              <a:t>, </a:t>
            </a:r>
            <a:r>
              <a:rPr lang="en-US" i="1" dirty="0"/>
              <a:t>u</a:t>
            </a:r>
            <a:r>
              <a:rPr lang="en-US" dirty="0"/>
              <a:t>, </a:t>
            </a:r>
            <a:r>
              <a:rPr lang="en-US" i="1" dirty="0"/>
              <a:t>x</a:t>
            </a:r>
            <a:r>
              <a:rPr lang="en-US" dirty="0"/>
              <a:t>, or </a:t>
            </a:r>
            <a:r>
              <a:rPr lang="en-US" i="1" dirty="0"/>
              <a:t>y</a:t>
            </a:r>
            <a:r>
              <a:rPr lang="en-US" dirty="0"/>
              <a:t> in H, because these are the vertices of degree </a:t>
            </a:r>
            <a:r>
              <a:rPr lang="en-US" dirty="0">
                <a:latin typeface="Cambria Math" pitchFamily="18" charset="0"/>
                <a:ea typeface="Cambria Math" pitchFamily="18" charset="0"/>
              </a:rPr>
              <a:t>2</a:t>
            </a:r>
            <a:r>
              <a:rPr lang="en-US" dirty="0"/>
              <a:t>. But each of these vertices is adjacent to another vertex of degree two in </a:t>
            </a:r>
            <a:r>
              <a:rPr lang="en-US" i="1" dirty="0"/>
              <a:t>H</a:t>
            </a:r>
            <a:r>
              <a:rPr lang="en-US" dirty="0"/>
              <a:t>, which is not true for </a:t>
            </a:r>
            <a:r>
              <a:rPr lang="en-US" i="1" dirty="0"/>
              <a:t>a</a:t>
            </a:r>
            <a:r>
              <a:rPr lang="en-US" dirty="0"/>
              <a:t> in </a:t>
            </a:r>
            <a:r>
              <a:rPr lang="en-US" i="1" dirty="0"/>
              <a:t>G</a:t>
            </a:r>
            <a:r>
              <a:rPr lang="en-US" dirty="0"/>
              <a:t>.</a:t>
            </a:r>
          </a:p>
          <a:p>
            <a:pPr indent="0">
              <a:spcBef>
                <a:spcPts val="0"/>
              </a:spcBef>
              <a:buNone/>
            </a:pPr>
            <a:endParaRPr lang="en-US" dirty="0"/>
          </a:p>
          <a:p>
            <a:pPr indent="0">
              <a:spcBef>
                <a:spcPts val="0"/>
              </a:spcBef>
              <a:buNone/>
            </a:pPr>
            <a:r>
              <a:rPr lang="en-US" dirty="0"/>
              <a:t>Alternatively, note that the </a:t>
            </a:r>
            <a:r>
              <a:rPr lang="en-US" dirty="0" err="1"/>
              <a:t>subgraphs</a:t>
            </a:r>
            <a:r>
              <a:rPr lang="en-US" dirty="0"/>
              <a:t> of </a:t>
            </a:r>
            <a:r>
              <a:rPr lang="en-US" i="1" dirty="0"/>
              <a:t>G</a:t>
            </a:r>
            <a:r>
              <a:rPr lang="en-US" dirty="0"/>
              <a:t> and </a:t>
            </a:r>
            <a:r>
              <a:rPr lang="en-US" i="1" dirty="0"/>
              <a:t>H</a:t>
            </a:r>
            <a:r>
              <a:rPr lang="en-US" dirty="0"/>
              <a:t> made up of vertices of </a:t>
            </a:r>
          </a:p>
          <a:p>
            <a:pPr indent="0">
              <a:spcBef>
                <a:spcPts val="0"/>
              </a:spcBef>
              <a:buNone/>
            </a:pPr>
            <a:r>
              <a:rPr lang="en-US" dirty="0"/>
              <a:t>degree three and the edges connecting them must be isomorphic. </a:t>
            </a:r>
          </a:p>
          <a:p>
            <a:pPr indent="0">
              <a:spcBef>
                <a:spcPts val="0"/>
              </a:spcBef>
              <a:buNone/>
            </a:pPr>
            <a:r>
              <a:rPr lang="en-US" dirty="0"/>
              <a:t>But the </a:t>
            </a:r>
            <a:r>
              <a:rPr lang="en-US" dirty="0" err="1"/>
              <a:t>subgraphs</a:t>
            </a:r>
            <a:r>
              <a:rPr lang="en-US" dirty="0"/>
              <a:t>, as shown at the right, are not isomorphic.  </a:t>
            </a:r>
            <a:endParaRPr lang="en-US" i="1" dirty="0"/>
          </a:p>
          <a:p>
            <a:pPr indent="0">
              <a:spcBef>
                <a:spcPts val="0"/>
              </a:spcBef>
              <a:buNone/>
            </a:pPr>
            <a:r>
              <a:rPr lang="en-US" dirty="0"/>
              <a:t> </a:t>
            </a:r>
          </a:p>
          <a:p>
            <a:pPr indent="0">
              <a:spcBef>
                <a:spcPts val="0"/>
              </a:spcBef>
              <a:buNone/>
            </a:pPr>
            <a:endParaRPr lang="en-US" dirty="0"/>
          </a:p>
          <a:p>
            <a:pPr indent="0">
              <a:spcBef>
                <a:spcPts val="0"/>
              </a:spcBef>
              <a:buNone/>
            </a:pPr>
            <a:r>
              <a:rPr lang="en-US" dirty="0"/>
              <a:t> </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19800" y="1905000"/>
            <a:ext cx="2699004" cy="1021435"/>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4419600"/>
            <a:ext cx="770382" cy="1982724"/>
          </a:xfrm>
          <a:prstGeom prst="rect">
            <a:avLst/>
          </a:prstGeom>
        </p:spPr>
      </p:pic>
    </p:spTree>
    <p:extLst>
      <p:ext uri="{BB962C8B-B14F-4D97-AF65-F5344CB8AC3E}">
        <p14:creationId xmlns:p14="http://schemas.microsoft.com/office/powerpoint/2010/main" val="1939984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Isomorphism of Graphs (</a:t>
            </a:r>
            <a:r>
              <a:rPr lang="en-US" i="1" dirty="0"/>
              <a:t>cont.</a:t>
            </a:r>
            <a:r>
              <a:rPr lang="en-US" dirty="0"/>
              <a:t>)</a:t>
            </a:r>
          </a:p>
        </p:txBody>
      </p:sp>
      <p:sp>
        <p:nvSpPr>
          <p:cNvPr id="3" name="Content Placeholder 2"/>
          <p:cNvSpPr>
            <a:spLocks noGrp="1"/>
          </p:cNvSpPr>
          <p:nvPr>
            <p:ph idx="1"/>
          </p:nvPr>
        </p:nvSpPr>
        <p:spPr/>
        <p:txBody>
          <a:bodyPr>
            <a:normAutofit fontScale="47500" lnSpcReduction="20000"/>
          </a:bodyPr>
          <a:lstStyle/>
          <a:p>
            <a:pPr indent="0">
              <a:buNone/>
            </a:pPr>
            <a:r>
              <a:rPr lang="en-US" sz="3400" b="1" dirty="0"/>
              <a:t>Example</a:t>
            </a:r>
            <a:r>
              <a:rPr lang="en-US" sz="3400" dirty="0"/>
              <a:t>: Determine whether these two graphs                                                                                               are isomorphic.</a:t>
            </a:r>
          </a:p>
          <a:p>
            <a:pPr indent="0">
              <a:buNone/>
            </a:pPr>
            <a:endParaRPr lang="en-US" sz="3400" dirty="0"/>
          </a:p>
          <a:p>
            <a:pPr indent="0">
              <a:buNone/>
            </a:pPr>
            <a:endParaRPr lang="en-US" sz="3400" dirty="0"/>
          </a:p>
          <a:p>
            <a:pPr indent="0">
              <a:buNone/>
            </a:pPr>
            <a:endParaRPr lang="en-US" sz="3400" dirty="0"/>
          </a:p>
          <a:p>
            <a:pPr indent="0">
              <a:spcBef>
                <a:spcPts val="0"/>
              </a:spcBef>
              <a:buNone/>
            </a:pPr>
            <a:r>
              <a:rPr lang="en-US" sz="3400" b="1" dirty="0"/>
              <a:t>Solution</a:t>
            </a:r>
            <a:r>
              <a:rPr lang="en-US" sz="3400" dirty="0"/>
              <a:t>:  Both graphs have six vertices and seven edges.</a:t>
            </a:r>
          </a:p>
          <a:p>
            <a:pPr indent="0">
              <a:spcBef>
                <a:spcPts val="0"/>
              </a:spcBef>
              <a:buNone/>
            </a:pPr>
            <a:r>
              <a:rPr lang="en-US" sz="3400" dirty="0"/>
              <a:t>They also both have four vertices of degree two and two of degree three. </a:t>
            </a:r>
          </a:p>
          <a:p>
            <a:pPr indent="0">
              <a:spcBef>
                <a:spcPts val="0"/>
              </a:spcBef>
              <a:buNone/>
            </a:pPr>
            <a:r>
              <a:rPr lang="en-US" sz="3400" dirty="0"/>
              <a:t>The </a:t>
            </a:r>
            <a:r>
              <a:rPr lang="en-US" sz="3400" dirty="0" err="1"/>
              <a:t>subgraphs</a:t>
            </a:r>
            <a:r>
              <a:rPr lang="en-US" sz="3400" dirty="0"/>
              <a:t> of </a:t>
            </a:r>
            <a:r>
              <a:rPr lang="en-US" sz="3400" i="1" dirty="0"/>
              <a:t>G</a:t>
            </a:r>
            <a:r>
              <a:rPr lang="en-US" sz="3400" dirty="0"/>
              <a:t> and </a:t>
            </a:r>
            <a:r>
              <a:rPr lang="en-US" sz="3400" i="1" dirty="0"/>
              <a:t>H</a:t>
            </a:r>
            <a:r>
              <a:rPr lang="en-US" sz="3400" dirty="0"/>
              <a:t> consisting of all the vertices of degree two and the edges connecting them are isomorphic. So, it is reasonable to try to find an isomorphism </a:t>
            </a:r>
            <a:r>
              <a:rPr lang="en-US" sz="3400" i="1" dirty="0"/>
              <a:t>f</a:t>
            </a:r>
            <a:r>
              <a:rPr lang="en-US" sz="3400" dirty="0"/>
              <a:t>. </a:t>
            </a:r>
          </a:p>
          <a:p>
            <a:pPr indent="0">
              <a:spcBef>
                <a:spcPts val="0"/>
              </a:spcBef>
              <a:buNone/>
            </a:pPr>
            <a:endParaRPr lang="en-US" sz="3400" dirty="0"/>
          </a:p>
          <a:p>
            <a:pPr indent="0">
              <a:buNone/>
            </a:pPr>
            <a:r>
              <a:rPr lang="en-US" sz="3400" dirty="0"/>
              <a:t>We define an injection </a:t>
            </a:r>
            <a:r>
              <a:rPr lang="en-US" sz="3400" i="1" dirty="0"/>
              <a:t>f </a:t>
            </a:r>
            <a:r>
              <a:rPr lang="en-US" sz="3400" dirty="0"/>
              <a:t>from the vertices of </a:t>
            </a:r>
            <a:r>
              <a:rPr lang="en-US" sz="3400" i="1" dirty="0"/>
              <a:t>G </a:t>
            </a:r>
            <a:r>
              <a:rPr lang="en-US" sz="3400" dirty="0"/>
              <a:t>to the vertices of </a:t>
            </a:r>
            <a:r>
              <a:rPr lang="en-US" sz="3400" i="1" dirty="0"/>
              <a:t>H</a:t>
            </a:r>
            <a:r>
              <a:rPr lang="en-US" sz="3400" dirty="0"/>
              <a:t> that preserves the degree of vertices.   We will determine whether it is an isomorphism.</a:t>
            </a:r>
          </a:p>
          <a:p>
            <a:pPr indent="0">
              <a:buNone/>
            </a:pPr>
            <a:endParaRPr lang="en-US" sz="3400" dirty="0"/>
          </a:p>
          <a:p>
            <a:pPr indent="0">
              <a:spcBef>
                <a:spcPts val="0"/>
              </a:spcBef>
              <a:buNone/>
            </a:pPr>
            <a:r>
              <a:rPr lang="en-US" sz="3400" dirty="0"/>
              <a:t>The function </a:t>
            </a:r>
            <a:r>
              <a:rPr lang="en-US" sz="3400" i="1" dirty="0"/>
              <a:t>f</a:t>
            </a:r>
            <a:r>
              <a:rPr lang="en-US" sz="3400" dirty="0"/>
              <a:t> with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1</a:t>
            </a:r>
            <a:r>
              <a:rPr lang="en-US" sz="3400" dirty="0"/>
              <a:t>) = </a:t>
            </a:r>
            <a:r>
              <a:rPr lang="en-US" sz="3400" i="1" dirty="0"/>
              <a:t>v</a:t>
            </a:r>
            <a:r>
              <a:rPr lang="en-US" sz="3400" baseline="-25000" dirty="0">
                <a:latin typeface="Cambria Math" pitchFamily="18" charset="0"/>
                <a:ea typeface="Cambria Math" pitchFamily="18" charset="0"/>
              </a:rPr>
              <a:t>6</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2</a:t>
            </a:r>
            <a:r>
              <a:rPr lang="en-US" sz="3400" dirty="0"/>
              <a:t>) = </a:t>
            </a:r>
            <a:r>
              <a:rPr lang="en-US" sz="3400" i="1" dirty="0"/>
              <a:t>v</a:t>
            </a:r>
            <a:r>
              <a:rPr lang="en-US" sz="3400" baseline="-25000" dirty="0">
                <a:latin typeface="Cambria Math" pitchFamily="18" charset="0"/>
                <a:ea typeface="Cambria Math" pitchFamily="18" charset="0"/>
              </a:rPr>
              <a:t>3</a:t>
            </a:r>
            <a:r>
              <a:rPr lang="en-US" sz="3400" dirty="0"/>
              <a:t>,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3</a:t>
            </a:r>
            <a:r>
              <a:rPr lang="en-US" sz="3400" dirty="0"/>
              <a:t>) = </a:t>
            </a:r>
            <a:r>
              <a:rPr lang="en-US" sz="3400" i="1" dirty="0"/>
              <a:t>v</a:t>
            </a:r>
            <a:r>
              <a:rPr lang="en-US" sz="3400" baseline="-25000" dirty="0">
                <a:latin typeface="Cambria Math" pitchFamily="18" charset="0"/>
                <a:ea typeface="Cambria Math" pitchFamily="18" charset="0"/>
              </a:rPr>
              <a:t>4</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4</a:t>
            </a:r>
            <a:r>
              <a:rPr lang="en-US" sz="3400" dirty="0"/>
              <a:t>) = </a:t>
            </a:r>
            <a:r>
              <a:rPr lang="en-US" sz="3400" i="1" dirty="0"/>
              <a:t>v</a:t>
            </a:r>
            <a:r>
              <a:rPr lang="en-US" sz="3400" baseline="-25000" dirty="0">
                <a:latin typeface="Cambria Math" pitchFamily="18" charset="0"/>
                <a:ea typeface="Cambria Math" pitchFamily="18" charset="0"/>
              </a:rPr>
              <a:t>5</a:t>
            </a:r>
            <a:r>
              <a:rPr lang="en-US" sz="3400" dirty="0"/>
              <a:t> ,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5</a:t>
            </a:r>
            <a:r>
              <a:rPr lang="en-US" sz="3400" dirty="0"/>
              <a:t>) = </a:t>
            </a:r>
            <a:r>
              <a:rPr lang="en-US" sz="3400" i="1" dirty="0"/>
              <a:t>v</a:t>
            </a:r>
            <a:r>
              <a:rPr lang="en-US" sz="3400" baseline="-25000" dirty="0">
                <a:latin typeface="Cambria Math" pitchFamily="18" charset="0"/>
                <a:ea typeface="Cambria Math" pitchFamily="18" charset="0"/>
              </a:rPr>
              <a:t>1</a:t>
            </a:r>
            <a:r>
              <a:rPr lang="en-US" sz="3400" dirty="0"/>
              <a:t>, and  </a:t>
            </a:r>
            <a:r>
              <a:rPr lang="en-US" sz="3400" i="1" dirty="0"/>
              <a:t>f</a:t>
            </a:r>
            <a:r>
              <a:rPr lang="en-US" sz="3400" dirty="0"/>
              <a:t>(</a:t>
            </a:r>
            <a:r>
              <a:rPr lang="en-US" sz="3400" i="1" dirty="0"/>
              <a:t>u</a:t>
            </a:r>
            <a:r>
              <a:rPr lang="en-US" sz="3400" baseline="-25000" dirty="0">
                <a:latin typeface="Cambria Math" pitchFamily="18" charset="0"/>
                <a:ea typeface="Cambria Math" pitchFamily="18" charset="0"/>
              </a:rPr>
              <a:t>6</a:t>
            </a:r>
            <a:r>
              <a:rPr lang="en-US" sz="3400" dirty="0"/>
              <a:t>) = </a:t>
            </a:r>
            <a:r>
              <a:rPr lang="en-US" sz="3400" i="1" dirty="0"/>
              <a:t>v</a:t>
            </a:r>
            <a:r>
              <a:rPr lang="en-US" sz="3400" baseline="-25000" dirty="0">
                <a:latin typeface="Cambria Math" pitchFamily="18" charset="0"/>
                <a:ea typeface="Cambria Math" pitchFamily="18" charset="0"/>
              </a:rPr>
              <a:t>2</a:t>
            </a:r>
            <a:r>
              <a:rPr lang="en-US" sz="3400" dirty="0"/>
              <a:t>  is a one-to-one correspondence between </a:t>
            </a:r>
            <a:r>
              <a:rPr lang="en-US" sz="3400" i="1" dirty="0"/>
              <a:t>G</a:t>
            </a:r>
            <a:r>
              <a:rPr lang="en-US" sz="3400" dirty="0"/>
              <a:t> and </a:t>
            </a:r>
            <a:r>
              <a:rPr lang="en-US" sz="3400" i="1" dirty="0"/>
              <a:t>H</a:t>
            </a:r>
            <a:r>
              <a:rPr lang="en-US" sz="3400" dirty="0"/>
              <a:t>. Showing that this correspondence preserves edges is straightforward, so we will omit the details here.  Because </a:t>
            </a:r>
            <a:r>
              <a:rPr lang="en-US" sz="3400" i="1" dirty="0"/>
              <a:t>f</a:t>
            </a:r>
            <a:r>
              <a:rPr lang="en-US" sz="3400" dirty="0"/>
              <a:t> is an isomorphism, it follows that </a:t>
            </a:r>
            <a:r>
              <a:rPr lang="en-US" sz="3400" i="1" dirty="0"/>
              <a:t>G</a:t>
            </a:r>
            <a:r>
              <a:rPr lang="en-US" sz="3400" dirty="0"/>
              <a:t> and </a:t>
            </a:r>
            <a:r>
              <a:rPr lang="en-US" sz="3400" i="1" dirty="0"/>
              <a:t>H</a:t>
            </a:r>
            <a:r>
              <a:rPr lang="en-US" sz="3400" dirty="0"/>
              <a:t> are isomorphic graphs.</a:t>
            </a:r>
          </a:p>
          <a:p>
            <a:pPr indent="0">
              <a:spcBef>
                <a:spcPts val="0"/>
              </a:spcBef>
              <a:buNone/>
            </a:pPr>
            <a:endParaRPr lang="en-US" sz="3400" dirty="0"/>
          </a:p>
          <a:p>
            <a:pPr indent="0">
              <a:spcBef>
                <a:spcPts val="0"/>
              </a:spcBef>
              <a:buNone/>
            </a:pPr>
            <a:r>
              <a:rPr lang="en-US" sz="3400" i="1" dirty="0"/>
              <a:t>See the text for an illustration of how adjacency matrices can be used for this verification</a:t>
            </a:r>
            <a:r>
              <a:rPr lang="en-US" sz="3400" dirty="0"/>
              <a:t>.</a:t>
            </a:r>
          </a:p>
          <a:p>
            <a:pPr indent="0">
              <a:spcBef>
                <a:spcPts val="0"/>
              </a:spcBef>
              <a:buNone/>
            </a:pPr>
            <a:endParaRPr lang="en-US" sz="3400" dirty="0"/>
          </a:p>
          <a:p>
            <a:pPr indent="0">
              <a:spcBef>
                <a:spcPts val="0"/>
              </a:spcBef>
              <a:buNone/>
            </a:pPr>
            <a:endParaRPr lang="en-US" sz="34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7400" y="1981200"/>
            <a:ext cx="2463546" cy="1053084"/>
          </a:xfrm>
          <a:prstGeom prst="rect">
            <a:avLst/>
          </a:prstGeom>
        </p:spPr>
      </p:pic>
    </p:spTree>
    <p:extLst>
      <p:ext uri="{BB962C8B-B14F-4D97-AF65-F5344CB8AC3E}">
        <p14:creationId xmlns:p14="http://schemas.microsoft.com/office/powerpoint/2010/main" val="39050306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Connectivity</a:t>
            </a:r>
          </a:p>
        </p:txBody>
      </p:sp>
      <p:sp>
        <p:nvSpPr>
          <p:cNvPr id="3" name="Subtitle 2"/>
          <p:cNvSpPr>
            <a:spLocks noGrp="1"/>
          </p:cNvSpPr>
          <p:nvPr>
            <p:ph type="subTitle" idx="1"/>
          </p:nvPr>
        </p:nvSpPr>
        <p:spPr/>
        <p:txBody>
          <a:bodyPr/>
          <a:lstStyle/>
          <a:p>
            <a:r>
              <a:rPr lang="en-US" dirty="0"/>
              <a:t>Section </a:t>
            </a:r>
            <a:r>
              <a:rPr lang="en-US" dirty="0">
                <a:latin typeface="Cambria Math" pitchFamily="18" charset="0"/>
                <a:ea typeface="Cambria Math" pitchFamily="18" charset="0"/>
              </a:rPr>
              <a:t>10.4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Paths</a:t>
            </a:r>
          </a:p>
          <a:p>
            <a:r>
              <a:rPr lang="en-US" dirty="0"/>
              <a:t>Connectedness in Undirected Graphs</a:t>
            </a:r>
          </a:p>
          <a:p>
            <a:r>
              <a:rPr lang="en-US" dirty="0"/>
              <a:t>Vertex Connectivity and Edge Connectivity (</a:t>
            </a:r>
            <a:r>
              <a:rPr lang="en-US" i="1" dirty="0"/>
              <a:t>not currently included in overheads</a:t>
            </a:r>
            <a:r>
              <a:rPr lang="en-US" dirty="0"/>
              <a:t>)</a:t>
            </a:r>
          </a:p>
          <a:p>
            <a:r>
              <a:rPr lang="en-US" dirty="0"/>
              <a:t>Connectedness in Directed Graphs</a:t>
            </a:r>
          </a:p>
          <a:p>
            <a:r>
              <a:rPr lang="en-US" dirty="0"/>
              <a:t>Paths and Isomorphism (</a:t>
            </a:r>
            <a:r>
              <a:rPr lang="en-US" i="1" dirty="0"/>
              <a:t>not currently included in overheads</a:t>
            </a:r>
            <a:r>
              <a:rPr lang="en-US" dirty="0"/>
              <a:t>)</a:t>
            </a:r>
          </a:p>
          <a:p>
            <a:r>
              <a:rPr lang="en-US" dirty="0"/>
              <a:t>Counting Paths between Vertices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lnSpcReduction="10000"/>
          </a:bodyPr>
          <a:lstStyle/>
          <a:p>
            <a:pPr indent="0">
              <a:buNone/>
            </a:pPr>
            <a:r>
              <a:rPr lang="en-US" b="1" dirty="0"/>
              <a:t>Informal Definition: </a:t>
            </a:r>
            <a:r>
              <a:rPr lang="en-US" dirty="0"/>
              <a:t>A </a:t>
            </a:r>
            <a:r>
              <a:rPr lang="en-US" i="1" dirty="0"/>
              <a:t>path</a:t>
            </a:r>
            <a:r>
              <a:rPr lang="en-US" dirty="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a:t>Applications</a:t>
            </a:r>
            <a:r>
              <a:rPr lang="en-US" dirty="0"/>
              <a:t>: Numerous problems can be modeled with paths formed by traveling along edges of graphs such as:</a:t>
            </a:r>
          </a:p>
          <a:p>
            <a:pPr marL="1097280" lvl="1" indent="-457200"/>
            <a:r>
              <a:rPr lang="en-US" dirty="0"/>
              <a:t>determining whether a message can be sent between two computers.</a:t>
            </a:r>
          </a:p>
          <a:p>
            <a:pPr marL="1097280" lvl="1" indent="-457200"/>
            <a:r>
              <a:rPr lang="en-US" dirty="0"/>
              <a:t>efficiently planning routes for mail delivery.</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a:t>
            </a:r>
          </a:p>
        </p:txBody>
      </p:sp>
      <p:sp>
        <p:nvSpPr>
          <p:cNvPr id="3" name="Content Placeholder 2"/>
          <p:cNvSpPr>
            <a:spLocks noGrp="1"/>
          </p:cNvSpPr>
          <p:nvPr>
            <p:ph idx="1"/>
          </p:nvPr>
        </p:nvSpPr>
        <p:spPr/>
        <p:txBody>
          <a:bodyPr>
            <a:normAutofit fontScale="55000" lnSpcReduction="20000"/>
          </a:bodyPr>
          <a:lstStyle/>
          <a:p>
            <a:pPr indent="0">
              <a:buNone/>
            </a:pPr>
            <a:r>
              <a:rPr lang="en-US" sz="3200" b="1" dirty="0"/>
              <a:t>Definition: </a:t>
            </a:r>
            <a:r>
              <a:rPr lang="en-US" sz="3200" dirty="0"/>
              <a:t>Let </a:t>
            </a:r>
            <a:r>
              <a:rPr lang="en-US" sz="3200" i="1" dirty="0"/>
              <a:t>n</a:t>
            </a:r>
            <a:r>
              <a:rPr lang="en-US" sz="3200" dirty="0"/>
              <a:t> be a nonnegative integer and </a:t>
            </a:r>
            <a:r>
              <a:rPr lang="en-US" sz="3200" i="1" dirty="0"/>
              <a:t>G</a:t>
            </a:r>
            <a:r>
              <a:rPr lang="en-US" sz="3200" dirty="0"/>
              <a:t> an undirected graph. A </a:t>
            </a:r>
            <a:r>
              <a:rPr lang="en-US" sz="3200" i="1" dirty="0"/>
              <a:t>path</a:t>
            </a:r>
            <a:r>
              <a:rPr lang="en-US" sz="3200" dirty="0"/>
              <a:t> of </a:t>
            </a:r>
            <a:r>
              <a:rPr lang="en-US" sz="3200" i="1" dirty="0"/>
              <a:t>length n</a:t>
            </a:r>
            <a:r>
              <a:rPr lang="en-US" sz="3200" dirty="0"/>
              <a:t> from </a:t>
            </a:r>
            <a:r>
              <a:rPr lang="en-US" sz="3200" i="1" dirty="0"/>
              <a:t>u</a:t>
            </a:r>
            <a:r>
              <a:rPr lang="en-US" sz="3200" dirty="0"/>
              <a:t> to </a:t>
            </a:r>
            <a:r>
              <a:rPr lang="en-US" sz="3200" i="1" dirty="0"/>
              <a:t>v</a:t>
            </a:r>
            <a:r>
              <a:rPr lang="en-US" sz="3200" dirty="0"/>
              <a:t> in </a:t>
            </a:r>
            <a:r>
              <a:rPr lang="en-US" sz="3200" i="1" dirty="0"/>
              <a:t>G</a:t>
            </a:r>
            <a:r>
              <a:rPr lang="en-US" sz="3200" dirty="0"/>
              <a:t> is a sequence of </a:t>
            </a:r>
            <a:r>
              <a:rPr lang="en-US" sz="3200" i="1" dirty="0"/>
              <a:t>n</a:t>
            </a:r>
            <a:r>
              <a:rPr lang="en-US" sz="3200" dirty="0"/>
              <a:t>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 of </a:t>
            </a:r>
            <a:r>
              <a:rPr lang="en-US" sz="3200" i="1" dirty="0"/>
              <a:t>G</a:t>
            </a:r>
            <a:r>
              <a:rPr lang="en-US" sz="3200" dirty="0"/>
              <a:t> for which there exists a sequence   </a:t>
            </a:r>
            <a:r>
              <a:rPr lang="en-US" sz="3200" i="1" dirty="0"/>
              <a:t>x</a:t>
            </a:r>
            <a:r>
              <a:rPr lang="en-US" sz="3200" baseline="-25000" dirty="0">
                <a:latin typeface="Cambria Math" pitchFamily="18" charset="0"/>
                <a:ea typeface="Cambria Math" pitchFamily="18" charset="0"/>
              </a:rPr>
              <a:t>0</a:t>
            </a:r>
            <a:r>
              <a:rPr lang="en-US" sz="3200" i="1" dirty="0"/>
              <a:t> = u, x</a:t>
            </a:r>
            <a:r>
              <a:rPr lang="en-US" sz="3200" baseline="-25000" dirty="0">
                <a:latin typeface="Cambria Math" pitchFamily="18" charset="0"/>
                <a:ea typeface="Cambria Math" pitchFamily="18" charset="0"/>
              </a:rPr>
              <a:t>1</a:t>
            </a:r>
            <a:r>
              <a:rPr lang="en-US" sz="3200" i="1" dirty="0"/>
              <a:t>, …, x</a:t>
            </a:r>
            <a:r>
              <a:rPr lang="en-US" sz="3200" i="1" baseline="-25000" dirty="0"/>
              <a:t>n-</a:t>
            </a:r>
            <a:r>
              <a:rPr lang="en-US" sz="3200" baseline="-25000" dirty="0">
                <a:latin typeface="Cambria Math" pitchFamily="18" charset="0"/>
                <a:ea typeface="Cambria Math" pitchFamily="18" charset="0"/>
              </a:rPr>
              <a:t>1</a:t>
            </a:r>
            <a:r>
              <a:rPr lang="en-US" sz="3200" i="1" dirty="0"/>
              <a:t>, </a:t>
            </a:r>
            <a:r>
              <a:rPr lang="en-US" sz="3200" i="1" dirty="0" err="1"/>
              <a:t>x</a:t>
            </a:r>
            <a:r>
              <a:rPr lang="en-US" sz="3200" i="1" baseline="-25000" dirty="0" err="1"/>
              <a:t>n</a:t>
            </a:r>
            <a:r>
              <a:rPr lang="en-US" sz="3200" i="1" dirty="0"/>
              <a:t> = v </a:t>
            </a:r>
            <a:r>
              <a:rPr lang="en-US" sz="3200" dirty="0"/>
              <a:t>of vertices such that </a:t>
            </a:r>
            <a:r>
              <a:rPr lang="en-US" sz="3200" i="1" dirty="0" err="1"/>
              <a:t>e</a:t>
            </a:r>
            <a:r>
              <a:rPr lang="en-US" sz="3200" i="1" baseline="-25000" dirty="0" err="1"/>
              <a:t>i</a:t>
            </a:r>
            <a:r>
              <a:rPr lang="en-US" sz="3200" i="1" baseline="-25000" dirty="0"/>
              <a:t> </a:t>
            </a:r>
            <a:r>
              <a:rPr lang="en-US" sz="3200" dirty="0"/>
              <a:t>has,      for </a:t>
            </a:r>
            <a:r>
              <a:rPr lang="en-US" sz="3200" i="1" dirty="0" err="1"/>
              <a:t>i</a:t>
            </a:r>
            <a:r>
              <a:rPr lang="en-US" sz="3200" dirty="0"/>
              <a:t> = </a:t>
            </a:r>
            <a:r>
              <a:rPr lang="en-US" sz="3200" dirty="0">
                <a:latin typeface="Cambria Math" pitchFamily="18" charset="0"/>
                <a:ea typeface="Cambria Math" pitchFamily="18" charset="0"/>
              </a:rPr>
              <a:t>1</a:t>
            </a:r>
            <a:r>
              <a:rPr lang="en-US" sz="3200" dirty="0"/>
              <a:t>, …, </a:t>
            </a:r>
            <a:r>
              <a:rPr lang="en-US" sz="3200" i="1" dirty="0"/>
              <a:t>n</a:t>
            </a:r>
            <a:r>
              <a:rPr lang="en-US" sz="3200" dirty="0"/>
              <a:t>, the endpoints </a:t>
            </a:r>
            <a:r>
              <a:rPr lang="en-US" sz="3200" i="1" dirty="0"/>
              <a:t>x</a:t>
            </a:r>
            <a:r>
              <a:rPr lang="en-US" sz="3200" i="1" baseline="-25000" dirty="0"/>
              <a:t>i</a:t>
            </a:r>
            <a:r>
              <a:rPr lang="en-US" sz="3200" baseline="-25000" dirty="0"/>
              <a:t>-</a:t>
            </a:r>
            <a:r>
              <a:rPr lang="en-US" sz="3200" baseline="-25000" dirty="0">
                <a:latin typeface="Cambria Math" pitchFamily="18" charset="0"/>
                <a:ea typeface="Cambria Math" pitchFamily="18" charset="0"/>
              </a:rPr>
              <a:t>1</a:t>
            </a:r>
            <a:r>
              <a:rPr lang="en-US" sz="3200" dirty="0"/>
              <a:t> and </a:t>
            </a:r>
            <a:r>
              <a:rPr lang="en-US" sz="3200" i="1" dirty="0"/>
              <a:t>x</a:t>
            </a:r>
            <a:r>
              <a:rPr lang="en-US" sz="3200" i="1" baseline="-25000" dirty="0"/>
              <a:t>i</a:t>
            </a:r>
            <a:r>
              <a:rPr lang="en-US" sz="3200" dirty="0"/>
              <a:t>. </a:t>
            </a:r>
          </a:p>
          <a:p>
            <a:pPr marL="1097280" lvl="1" indent="-457200"/>
            <a:r>
              <a:rPr lang="en-US" sz="3200" dirty="0"/>
              <a:t>When the graph is simple, we denote this path by its vertex sequence              </a:t>
            </a:r>
            <a:r>
              <a:rPr lang="en-US" sz="3200" i="1" dirty="0"/>
              <a:t>x</a:t>
            </a:r>
            <a:r>
              <a:rPr lang="en-US" sz="3200" baseline="-25000" dirty="0">
                <a:latin typeface="Cambria Math" pitchFamily="18" charset="0"/>
                <a:ea typeface="Cambria Math" pitchFamily="18" charset="0"/>
              </a:rPr>
              <a:t>0</a:t>
            </a:r>
            <a:r>
              <a:rPr lang="en-US" sz="3200" i="1" dirty="0"/>
              <a:t>, x</a:t>
            </a:r>
            <a:r>
              <a:rPr lang="en-US" sz="3200" baseline="-25000" dirty="0">
                <a:latin typeface="Cambria Math" pitchFamily="18" charset="0"/>
                <a:ea typeface="Cambria Math" pitchFamily="18" charset="0"/>
              </a:rPr>
              <a:t>1</a:t>
            </a:r>
            <a:r>
              <a:rPr lang="en-US" sz="3200" i="1" dirty="0"/>
              <a:t>, … , </a:t>
            </a:r>
            <a:r>
              <a:rPr lang="en-US" sz="3200" i="1" dirty="0" err="1"/>
              <a:t>x</a:t>
            </a:r>
            <a:r>
              <a:rPr lang="en-US" sz="3200" i="1" baseline="-25000" dirty="0" err="1"/>
              <a:t>n</a:t>
            </a:r>
            <a:r>
              <a:rPr lang="en-US" sz="3200" dirty="0"/>
              <a:t>(since listing the vertices uniquely determines the path).</a:t>
            </a:r>
          </a:p>
          <a:p>
            <a:pPr marL="1097280" lvl="1" indent="-457200"/>
            <a:r>
              <a:rPr lang="en-US" sz="3200" dirty="0"/>
              <a:t>The path is a </a:t>
            </a:r>
            <a:r>
              <a:rPr lang="en-US" sz="3200" i="1" dirty="0"/>
              <a:t>circuit</a:t>
            </a:r>
            <a:r>
              <a:rPr lang="en-US" sz="3200" dirty="0"/>
              <a:t> if it begins and ends at the same vertex (</a:t>
            </a:r>
            <a:r>
              <a:rPr lang="en-US" sz="3200" i="1" dirty="0"/>
              <a:t>u</a:t>
            </a:r>
            <a:r>
              <a:rPr lang="en-US" sz="3200" dirty="0"/>
              <a:t> = </a:t>
            </a:r>
            <a:r>
              <a:rPr lang="en-US" sz="3200" i="1" dirty="0"/>
              <a:t>v</a:t>
            </a:r>
            <a:r>
              <a:rPr lang="en-US" sz="3200" dirty="0"/>
              <a:t>) and has length greater than zero.</a:t>
            </a:r>
          </a:p>
          <a:p>
            <a:pPr marL="1097280" lvl="1" indent="-457200"/>
            <a:r>
              <a:rPr lang="en-US" sz="3200" dirty="0"/>
              <a:t>The path or circuit is said to </a:t>
            </a:r>
            <a:r>
              <a:rPr lang="en-US" sz="3200" i="1" dirty="0"/>
              <a:t>pass through </a:t>
            </a:r>
            <a:r>
              <a:rPr lang="en-US" sz="3200" dirty="0"/>
              <a:t>the vertices</a:t>
            </a:r>
            <a:r>
              <a:rPr lang="en-US" sz="3200" i="1" dirty="0"/>
              <a:t> x</a:t>
            </a:r>
            <a:r>
              <a:rPr lang="en-US" sz="3200" baseline="-25000" dirty="0">
                <a:latin typeface="Cambria Math" pitchFamily="18" charset="0"/>
                <a:ea typeface="Cambria Math" pitchFamily="18" charset="0"/>
              </a:rPr>
              <a:t>1</a:t>
            </a:r>
            <a:r>
              <a:rPr lang="en-US" sz="3200" i="1" dirty="0"/>
              <a:t>, x</a:t>
            </a:r>
            <a:r>
              <a:rPr lang="en-US" sz="3200" baseline="-25000" dirty="0">
                <a:latin typeface="Cambria Math" pitchFamily="18" charset="0"/>
                <a:ea typeface="Cambria Math" pitchFamily="18" charset="0"/>
              </a:rPr>
              <a:t>2</a:t>
            </a:r>
            <a:r>
              <a:rPr lang="en-US" sz="3200" i="1" dirty="0"/>
              <a:t>, … , x</a:t>
            </a:r>
            <a:r>
              <a:rPr lang="en-US" sz="3200" i="1" baseline="-25000" dirty="0"/>
              <a:t>n-</a:t>
            </a:r>
            <a:r>
              <a:rPr lang="en-US" sz="3200" baseline="-25000" dirty="0">
                <a:latin typeface="Cambria Math" pitchFamily="18" charset="0"/>
                <a:ea typeface="Cambria Math" pitchFamily="18" charset="0"/>
              </a:rPr>
              <a:t>1</a:t>
            </a:r>
            <a:r>
              <a:rPr lang="en-US" sz="3200" dirty="0"/>
              <a:t>  and </a:t>
            </a:r>
            <a:r>
              <a:rPr lang="en-US" sz="3200" i="1" dirty="0"/>
              <a:t>traverse</a:t>
            </a:r>
            <a:r>
              <a:rPr lang="en-US" sz="3200" dirty="0"/>
              <a:t> the edges </a:t>
            </a:r>
            <a:r>
              <a:rPr lang="en-US" sz="3200" i="1" dirty="0"/>
              <a:t>e</a:t>
            </a:r>
            <a:r>
              <a:rPr lang="en-US" sz="3200" baseline="-25000" dirty="0">
                <a:latin typeface="Cambria Math" pitchFamily="18" charset="0"/>
                <a:ea typeface="Cambria Math" pitchFamily="18" charset="0"/>
              </a:rPr>
              <a:t>1</a:t>
            </a:r>
            <a:r>
              <a:rPr lang="en-US" sz="3200" i="1" dirty="0"/>
              <a:t>, … , e</a:t>
            </a:r>
            <a:r>
              <a:rPr lang="en-US" sz="3200" i="1" baseline="-25000" dirty="0"/>
              <a:t>n</a:t>
            </a:r>
            <a:r>
              <a:rPr lang="en-US" sz="3200" dirty="0"/>
              <a:t>.</a:t>
            </a:r>
          </a:p>
          <a:p>
            <a:pPr marL="1097280" lvl="1" indent="-457200"/>
            <a:r>
              <a:rPr lang="en-US" sz="3200" dirty="0"/>
              <a:t>A path or circuit is </a:t>
            </a:r>
            <a:r>
              <a:rPr lang="en-US" sz="3200" i="1" dirty="0"/>
              <a:t>simple</a:t>
            </a:r>
            <a:r>
              <a:rPr lang="en-US" sz="3200" dirty="0"/>
              <a:t> if it does not contain the same edge more than once.</a:t>
            </a:r>
          </a:p>
          <a:p>
            <a:pPr marL="1097280" lvl="1" indent="-457200"/>
            <a:endParaRPr lang="en-US" dirty="0"/>
          </a:p>
          <a:p>
            <a:pPr marL="1097280" lvl="1" indent="-457200"/>
            <a:endParaRPr lang="en-US" dirty="0"/>
          </a:p>
          <a:p>
            <a:pPr marL="1097280" lvl="1" indent="-457200"/>
            <a:endParaRPr lang="en-US" dirty="0"/>
          </a:p>
          <a:p>
            <a:pPr lvl="1" indent="0">
              <a:buNone/>
            </a:pPr>
            <a:r>
              <a:rPr lang="en-US" dirty="0"/>
              <a:t>   </a:t>
            </a:r>
          </a:p>
        </p:txBody>
      </p:sp>
      <p:sp>
        <p:nvSpPr>
          <p:cNvPr id="5" name="TextBox 4"/>
          <p:cNvSpPr txBox="1"/>
          <p:nvPr/>
        </p:nvSpPr>
        <p:spPr>
          <a:xfrm>
            <a:off x="4038600" y="5486400"/>
            <a:ext cx="3856999" cy="646331"/>
          </a:xfrm>
          <a:prstGeom prst="rect">
            <a:avLst/>
          </a:prstGeom>
          <a:noFill/>
          <a:ln>
            <a:solidFill>
              <a:schemeClr val="accent1"/>
            </a:solidFill>
          </a:ln>
        </p:spPr>
        <p:txBody>
          <a:bodyPr wrap="square" rtlCol="0">
            <a:spAutoFit/>
          </a:bodyPr>
          <a:lstStyle/>
          <a:p>
            <a:r>
              <a:rPr lang="en-US" dirty="0"/>
              <a:t>This terminology  is readily extended to directed graphs. (</a:t>
            </a:r>
            <a:r>
              <a:rPr lang="en-US" i="1" dirty="0"/>
              <a:t>see text</a:t>
            </a:r>
            <a:r>
              <a:rPr lang="en-US" dirty="0"/>
              <a:t>)</a:t>
            </a:r>
          </a:p>
        </p:txBody>
      </p:sp>
    </p:spTree>
    <p:extLst>
      <p:ext uri="{BB962C8B-B14F-4D97-AF65-F5344CB8AC3E}">
        <p14:creationId xmlns:p14="http://schemas.microsoft.com/office/powerpoint/2010/main" val="4975515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Paths (</a:t>
            </a:r>
            <a:r>
              <a:rPr lang="en-US" i="1" dirty="0"/>
              <a:t>continued</a:t>
            </a:r>
            <a:r>
              <a:rPr lang="en-US" dirty="0"/>
              <a:t>)</a:t>
            </a:r>
          </a:p>
        </p:txBody>
      </p:sp>
      <p:sp>
        <p:nvSpPr>
          <p:cNvPr id="3" name="Content Placeholder 2"/>
          <p:cNvSpPr>
            <a:spLocks noGrp="1"/>
          </p:cNvSpPr>
          <p:nvPr>
            <p:ph idx="1"/>
          </p:nvPr>
        </p:nvSpPr>
        <p:spPr/>
        <p:txBody>
          <a:bodyPr/>
          <a:lstStyle/>
          <a:p>
            <a:pPr indent="0">
              <a:buNone/>
            </a:pPr>
            <a:r>
              <a:rPr lang="en-US" b="1" dirty="0"/>
              <a:t>Example</a:t>
            </a:r>
            <a:r>
              <a:rPr lang="en-US" dirty="0"/>
              <a:t>: In the simple graph here:</a:t>
            </a:r>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latin typeface="Cambria Math" pitchFamily="18" charset="0"/>
                <a:ea typeface="Cambria Math" pitchFamily="18" charset="0"/>
              </a:rPr>
              <a:t>4</a:t>
            </a:r>
            <a:r>
              <a:rPr lang="en-US" dirty="0"/>
              <a:t>. </a:t>
            </a:r>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latin typeface="Cambria Math" pitchFamily="18" charset="0"/>
                <a:ea typeface="Cambria Math" pitchFamily="18" charset="0"/>
              </a:rPr>
              <a:t>4</a:t>
            </a:r>
            <a:r>
              <a:rPr lang="en-US" dirty="0"/>
              <a:t>. </a:t>
            </a:r>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latin typeface="Cambria Math" pitchFamily="18" charset="0"/>
                <a:ea typeface="Cambria Math" pitchFamily="18" charset="0"/>
              </a:rPr>
              <a:t>5</a:t>
            </a:r>
            <a:r>
              <a:rPr lang="en-US" dirty="0"/>
              <a:t>, but it is not a simple path.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0400" y="1600200"/>
            <a:ext cx="1273302" cy="886968"/>
          </a:xfrm>
          <a:prstGeom prst="rect">
            <a:avLst/>
          </a:prstGeom>
        </p:spPr>
      </p:pic>
    </p:spTree>
    <p:extLst>
      <p:ext uri="{BB962C8B-B14F-4D97-AF65-F5344CB8AC3E}">
        <p14:creationId xmlns:p14="http://schemas.microsoft.com/office/powerpoint/2010/main" val="30111448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Separation</a:t>
            </a:r>
          </a:p>
        </p:txBody>
      </p:sp>
      <p:sp>
        <p:nvSpPr>
          <p:cNvPr id="3" name="Content Placeholder 2"/>
          <p:cNvSpPr>
            <a:spLocks noGrp="1"/>
          </p:cNvSpPr>
          <p:nvPr>
            <p:ph idx="1"/>
          </p:nvPr>
        </p:nvSpPr>
        <p:spPr/>
        <p:txBody>
          <a:bodyPr/>
          <a:lstStyle/>
          <a:p>
            <a:pPr indent="0">
              <a:buNone/>
            </a:pPr>
            <a:r>
              <a:rPr lang="en-US" b="1" dirty="0"/>
              <a:t>Example: </a:t>
            </a:r>
            <a:r>
              <a:rPr lang="en-US" b="1" i="1" dirty="0"/>
              <a:t>Paths in Acquaintanceship Graphs</a:t>
            </a:r>
            <a:r>
              <a:rPr lang="en-US" dirty="0"/>
              <a:t>. In an acquaintanceship graph there is a path between two people if there is a chain of people linking these people, where two people adjacent in the chain know one another. In this graph there is a chain of six people linking </a:t>
            </a:r>
            <a:r>
              <a:rPr lang="en-US" dirty="0" err="1"/>
              <a:t>Kamini</a:t>
            </a:r>
            <a:r>
              <a:rPr lang="en-US" dirty="0"/>
              <a:t> and </a:t>
            </a:r>
            <a:r>
              <a:rPr lang="en-US" dirty="0" err="1"/>
              <a:t>Ching</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9200" y="4724400"/>
            <a:ext cx="3099054" cy="1660398"/>
          </a:xfrm>
          <a:prstGeom prst="rect">
            <a:avLst/>
          </a:prstGeom>
        </p:spPr>
      </p:pic>
      <p:sp>
        <p:nvSpPr>
          <p:cNvPr id="5" name="TextBox 4"/>
          <p:cNvSpPr txBox="1"/>
          <p:nvPr/>
        </p:nvSpPr>
        <p:spPr>
          <a:xfrm>
            <a:off x="4800600" y="4718351"/>
            <a:ext cx="3581400" cy="2031325"/>
          </a:xfrm>
          <a:prstGeom prst="rect">
            <a:avLst/>
          </a:prstGeom>
          <a:noFill/>
          <a:ln>
            <a:solidFill>
              <a:schemeClr val="accent1"/>
            </a:solidFill>
          </a:ln>
        </p:spPr>
        <p:txBody>
          <a:bodyPr wrap="square" rtlCol="0">
            <a:spAutoFit/>
          </a:bodyPr>
          <a:lstStyle/>
          <a:p>
            <a:r>
              <a:rPr lang="en-US" dirty="0"/>
              <a:t>Some have speculated that almost every pair of people in the world are linked by a small chain of no more than six, or maybe even, five people.  The play </a:t>
            </a:r>
            <a:r>
              <a:rPr lang="en-US" i="1" dirty="0"/>
              <a:t>Six Degrees of Separation</a:t>
            </a:r>
            <a:r>
              <a:rPr lang="en-US" dirty="0"/>
              <a:t> by John </a:t>
            </a:r>
            <a:r>
              <a:rPr lang="en-US" dirty="0" err="1"/>
              <a:t>Guare</a:t>
            </a:r>
            <a:r>
              <a:rPr lang="en-US" dirty="0"/>
              <a:t> is based on this notion.  </a:t>
            </a:r>
          </a:p>
        </p:txBody>
      </p:sp>
    </p:spTree>
    <p:extLst>
      <p:ext uri="{BB962C8B-B14F-4D97-AF65-F5344CB8AC3E}">
        <p14:creationId xmlns:p14="http://schemas.microsoft.com/office/powerpoint/2010/main" val="18974840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Undirected Graphs</a:t>
            </a:r>
          </a:p>
        </p:txBody>
      </p:sp>
      <p:sp>
        <p:nvSpPr>
          <p:cNvPr id="3" name="Content Placeholder 2"/>
          <p:cNvSpPr>
            <a:spLocks noGrp="1"/>
          </p:cNvSpPr>
          <p:nvPr>
            <p:ph idx="1"/>
          </p:nvPr>
        </p:nvSpPr>
        <p:spPr/>
        <p:txBody>
          <a:bodyPr>
            <a:normAutofit fontScale="92500" lnSpcReduction="20000"/>
          </a:bodyPr>
          <a:lstStyle/>
          <a:p>
            <a:pPr indent="0">
              <a:buNone/>
            </a:pPr>
            <a:r>
              <a:rPr lang="en-US" b="1" dirty="0"/>
              <a:t>Definition</a:t>
            </a:r>
            <a:r>
              <a:rPr lang="en-US" dirty="0"/>
              <a:t>: An undirected graph is called  </a:t>
            </a:r>
            <a:r>
              <a:rPr lang="en-US" i="1" dirty="0"/>
              <a:t>connected</a:t>
            </a:r>
            <a:r>
              <a:rPr lang="en-US" dirty="0"/>
              <a:t> if there is a path between every pair of vertices.  An undirected graph that is not </a:t>
            </a:r>
            <a:r>
              <a:rPr lang="en-US" i="1" dirty="0"/>
              <a:t>connected</a:t>
            </a:r>
            <a:r>
              <a:rPr lang="en-US" dirty="0"/>
              <a:t> is called </a:t>
            </a:r>
            <a:r>
              <a:rPr lang="en-US" i="1" dirty="0"/>
              <a:t>disconnected</a:t>
            </a:r>
            <a:r>
              <a:rPr lang="en-US" dirty="0"/>
              <a:t>. We say that we </a:t>
            </a:r>
            <a:r>
              <a:rPr lang="en-US" i="1" dirty="0"/>
              <a:t>disconnect</a:t>
            </a:r>
            <a:r>
              <a:rPr lang="en-US" dirty="0"/>
              <a:t> a graph when we remove vertices or edges, or both, to produce a disconnected </a:t>
            </a:r>
            <a:r>
              <a:rPr lang="en-US" dirty="0" err="1"/>
              <a:t>subgraph</a:t>
            </a:r>
            <a:r>
              <a:rPr lang="en-US" dirty="0"/>
              <a:t>. </a:t>
            </a:r>
          </a:p>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a:p>
            <a:pPr indent="0">
              <a:buNone/>
            </a:pPr>
            <a:endParaRPr lang="en-US" dirty="0"/>
          </a:p>
          <a:p>
            <a:pPr indent="0">
              <a:buNone/>
            </a:pPr>
            <a:endParaRPr lang="en-US" dirty="0"/>
          </a:p>
          <a:p>
            <a:pPr indent="0">
              <a:buNone/>
            </a:pPr>
            <a:r>
              <a:rPr lang="en-US" dirty="0"/>
              <a:t>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4876800"/>
            <a:ext cx="2005584" cy="1466088"/>
          </a:xfrm>
          <a:prstGeom prst="rect">
            <a:avLst/>
          </a:prstGeom>
        </p:spPr>
      </p:pic>
    </p:spTree>
    <p:extLst>
      <p:ext uri="{BB962C8B-B14F-4D97-AF65-F5344CB8AC3E}">
        <p14:creationId xmlns:p14="http://schemas.microsoft.com/office/powerpoint/2010/main" val="3935227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143000"/>
          </a:xfrm>
        </p:spPr>
        <p:txBody>
          <a:bodyPr/>
          <a:lstStyle/>
          <a:p>
            <a:r>
              <a:rPr lang="en-US" dirty="0"/>
              <a:t>Graphs</a:t>
            </a:r>
          </a:p>
        </p:txBody>
      </p:sp>
      <p:sp>
        <p:nvSpPr>
          <p:cNvPr id="3" name="Content Placeholder 2"/>
          <p:cNvSpPr>
            <a:spLocks noGrp="1"/>
          </p:cNvSpPr>
          <p:nvPr>
            <p:ph idx="1"/>
          </p:nvPr>
        </p:nvSpPr>
        <p:spPr>
          <a:xfrm>
            <a:off x="475667" y="1905000"/>
            <a:ext cx="8229600" cy="4389120"/>
          </a:xfrm>
        </p:spPr>
        <p:txBody>
          <a:bodyPr>
            <a:normAutofit fontScale="62500" lnSpcReduction="20000"/>
          </a:bodyPr>
          <a:lstStyle/>
          <a:p>
            <a:pPr>
              <a:buNone/>
            </a:pPr>
            <a:r>
              <a:rPr lang="en-US" b="1" dirty="0"/>
              <a:t>   Definition:</a:t>
            </a:r>
            <a:r>
              <a:rPr lang="en-US" dirty="0"/>
              <a:t> A </a:t>
            </a:r>
            <a:r>
              <a:rPr lang="en-US" i="1" dirty="0"/>
              <a:t>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edges. </a:t>
            </a:r>
            <a:r>
              <a:rPr lang="en-US" dirty="0"/>
              <a:t>Each edge has either one or two vertices associated with it, called its </a:t>
            </a:r>
            <a:r>
              <a:rPr lang="en-US" i="1" dirty="0"/>
              <a:t>endpoints</a:t>
            </a:r>
            <a:r>
              <a:rPr lang="en-US" dirty="0"/>
              <a:t>.  An edge is said to </a:t>
            </a:r>
            <a:r>
              <a:rPr lang="en-US" i="1" dirty="0"/>
              <a:t>connect</a:t>
            </a:r>
            <a:r>
              <a:rPr lang="en-US" dirty="0"/>
              <a:t> its endpoints.</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t>   </a:t>
            </a:r>
            <a:r>
              <a:rPr lang="en-US" sz="1900" b="1" dirty="0"/>
              <a:t>Remarks</a:t>
            </a:r>
            <a:r>
              <a:rPr lang="en-US" sz="1900" dirty="0"/>
              <a:t>: </a:t>
            </a:r>
          </a:p>
          <a:p>
            <a:pPr lvl="1"/>
            <a:r>
              <a:rPr lang="en-US" sz="1900" dirty="0"/>
              <a:t>The graphs we study here are unrelated to graphs of functions studied in Chapter </a:t>
            </a:r>
            <a:r>
              <a:rPr lang="en-US" sz="1900" dirty="0">
                <a:latin typeface="Cambria" pitchFamily="18" charset="0"/>
              </a:rPr>
              <a:t>2</a:t>
            </a:r>
            <a:r>
              <a:rPr lang="en-US" sz="1900" dirty="0"/>
              <a:t>. </a:t>
            </a:r>
          </a:p>
          <a:p>
            <a:pPr lvl="1"/>
            <a:r>
              <a:rPr lang="en-US" sz="1900" dirty="0"/>
              <a:t>We have a lot of freedom when we draw a picture of a graph.   All that matters is the connections made by the edges, not the particular geometry depicted.   For example, the lengths of edges, whether edges cross, how vertices are depicted, and so on, do not matter</a:t>
            </a:r>
          </a:p>
          <a:p>
            <a:pPr lvl="1"/>
            <a:r>
              <a:rPr lang="en-US" sz="1900" dirty="0"/>
              <a:t>A graph with an infinite vertex set  is called an </a:t>
            </a:r>
            <a:r>
              <a:rPr lang="en-US" sz="1900" i="1" dirty="0"/>
              <a:t>infinite graph. </a:t>
            </a:r>
            <a:r>
              <a:rPr lang="en-US" sz="1900" dirty="0"/>
              <a:t>A graph with a finite vertex set is called a </a:t>
            </a:r>
            <a:r>
              <a:rPr lang="en-US" sz="1900" i="1" dirty="0"/>
              <a:t>finite graph</a:t>
            </a:r>
            <a:r>
              <a:rPr lang="en-US" sz="1900" dirty="0"/>
              <a:t>. We (following the text) restrict our attention to finite graphs.</a:t>
            </a:r>
          </a:p>
          <a:p>
            <a:endParaRPr lang="en-US" sz="1900" i="1" dirty="0"/>
          </a:p>
        </p:txBody>
      </p:sp>
      <p:grpSp>
        <p:nvGrpSpPr>
          <p:cNvPr id="22" name="Group 21"/>
          <p:cNvGrpSpPr/>
          <p:nvPr/>
        </p:nvGrpSpPr>
        <p:grpSpPr>
          <a:xfrm>
            <a:off x="3370568" y="2822968"/>
            <a:ext cx="2758452" cy="1590611"/>
            <a:chOff x="3778826" y="3475664"/>
            <a:chExt cx="2758452" cy="1590611"/>
          </a:xfrm>
        </p:grpSpPr>
        <p:sp>
          <p:nvSpPr>
            <p:cNvPr id="31" name="TextBox 30"/>
            <p:cNvSpPr txBox="1"/>
            <p:nvPr/>
          </p:nvSpPr>
          <p:spPr>
            <a:xfrm>
              <a:off x="3778826" y="3475664"/>
              <a:ext cx="318655" cy="249356"/>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249356"/>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249356"/>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
        <p:nvSpPr>
          <p:cNvPr id="19" name="TextBox 18"/>
          <p:cNvSpPr txBox="1"/>
          <p:nvPr/>
        </p:nvSpPr>
        <p:spPr>
          <a:xfrm>
            <a:off x="1066800" y="2755890"/>
            <a:ext cx="1265623" cy="369332"/>
          </a:xfrm>
          <a:prstGeom prst="rect">
            <a:avLst/>
          </a:prstGeom>
          <a:noFill/>
        </p:spPr>
        <p:txBody>
          <a:bodyPr wrap="square" rtlCol="0">
            <a:spAutoFit/>
          </a:bodyPr>
          <a:lstStyle/>
          <a:p>
            <a:r>
              <a:rPr lang="en-US" b="1" dirty="0"/>
              <a:t>Example:</a:t>
            </a:r>
          </a:p>
        </p:txBody>
      </p:sp>
      <p:sp>
        <p:nvSpPr>
          <p:cNvPr id="21" name="TextBox 20"/>
          <p:cNvSpPr txBox="1"/>
          <p:nvPr/>
        </p:nvSpPr>
        <p:spPr>
          <a:xfrm>
            <a:off x="1056861" y="3076270"/>
            <a:ext cx="1676400" cy="964367"/>
          </a:xfrm>
          <a:prstGeom prst="rect">
            <a:avLst/>
          </a:prstGeom>
          <a:noFill/>
        </p:spPr>
        <p:txBody>
          <a:bodyPr wrap="square" rtlCol="0">
            <a:spAutoFit/>
          </a:bodyPr>
          <a:lstStyle/>
          <a:p>
            <a:pPr>
              <a:lnSpc>
                <a:spcPts val="1700"/>
              </a:lnSpc>
            </a:pPr>
            <a:r>
              <a:rPr lang="en-US" sz="1600" dirty="0"/>
              <a:t>This is a graph with four vertices and five edges.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Connected Components</a:t>
            </a:r>
          </a:p>
        </p:txBody>
      </p:sp>
      <p:sp>
        <p:nvSpPr>
          <p:cNvPr id="3" name="Content Placeholder 2"/>
          <p:cNvSpPr>
            <a:spLocks noGrp="1"/>
          </p:cNvSpPr>
          <p:nvPr>
            <p:ph idx="1"/>
          </p:nvPr>
        </p:nvSpPr>
        <p:spPr/>
        <p:txBody>
          <a:bodyPr>
            <a:normAutofit fontScale="92500" lnSpcReduction="10000"/>
          </a:bodyPr>
          <a:lstStyle/>
          <a:p>
            <a:pPr indent="0">
              <a:buNone/>
            </a:pPr>
            <a:r>
              <a:rPr lang="en-US" b="1" dirty="0"/>
              <a:t>Definition</a:t>
            </a:r>
            <a:r>
              <a:rPr lang="en-US" dirty="0"/>
              <a:t>: A </a:t>
            </a:r>
            <a:r>
              <a:rPr lang="en-US" i="1" dirty="0"/>
              <a:t>connected component </a:t>
            </a:r>
            <a:r>
              <a:rPr lang="en-US" dirty="0"/>
              <a:t>of a graph </a:t>
            </a:r>
            <a:r>
              <a:rPr lang="en-US" i="1" dirty="0"/>
              <a:t>G</a:t>
            </a:r>
            <a:r>
              <a:rPr lang="en-US" dirty="0"/>
              <a:t> is a connected </a:t>
            </a:r>
            <a:r>
              <a:rPr lang="en-US" dirty="0" err="1"/>
              <a:t>subgraph</a:t>
            </a:r>
            <a:r>
              <a:rPr lang="en-US" dirty="0"/>
              <a:t> of </a:t>
            </a:r>
            <a:r>
              <a:rPr lang="en-US" i="1" dirty="0"/>
              <a:t>G</a:t>
            </a:r>
            <a:r>
              <a:rPr lang="en-US" dirty="0"/>
              <a:t> that is not a proper </a:t>
            </a:r>
            <a:r>
              <a:rPr lang="en-US" dirty="0" err="1"/>
              <a:t>subgraph</a:t>
            </a:r>
            <a:r>
              <a:rPr lang="en-US" dirty="0"/>
              <a:t> of another connected </a:t>
            </a:r>
            <a:r>
              <a:rPr lang="en-US" dirty="0" err="1"/>
              <a:t>subgraph</a:t>
            </a:r>
            <a:r>
              <a:rPr lang="en-US" dirty="0"/>
              <a:t> of </a:t>
            </a:r>
            <a:r>
              <a:rPr lang="en-US" i="1" dirty="0"/>
              <a:t>G</a:t>
            </a:r>
            <a:r>
              <a:rPr lang="en-US" dirty="0"/>
              <a:t>. A graph </a:t>
            </a:r>
            <a:r>
              <a:rPr lang="en-US" i="1" dirty="0"/>
              <a:t>G</a:t>
            </a:r>
            <a:r>
              <a:rPr lang="en-US" dirty="0"/>
              <a:t> that is not connected has two or more connected components that are disjoint and have </a:t>
            </a:r>
            <a:r>
              <a:rPr lang="en-US" i="1" dirty="0"/>
              <a:t>G</a:t>
            </a:r>
            <a:r>
              <a:rPr lang="en-US" dirty="0"/>
              <a:t> as their union. </a:t>
            </a:r>
          </a:p>
          <a:p>
            <a:pPr indent="0">
              <a:buNone/>
            </a:pPr>
            <a:r>
              <a:rPr lang="en-US" b="1" dirty="0"/>
              <a:t>Example</a:t>
            </a:r>
            <a:r>
              <a:rPr lang="en-US" dirty="0"/>
              <a:t>: The graph </a:t>
            </a:r>
            <a:r>
              <a:rPr lang="en-US" i="1" dirty="0"/>
              <a:t>H</a:t>
            </a:r>
            <a:r>
              <a:rPr lang="en-US" dirty="0"/>
              <a:t> is the union of three disjoint </a:t>
            </a:r>
            <a:r>
              <a:rPr lang="en-US" dirty="0" err="1"/>
              <a:t>subgraphs</a:t>
            </a:r>
            <a:r>
              <a:rPr lang="en-US" dirty="0"/>
              <a:t>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a:t>
            </a:r>
            <a:r>
              <a:rPr lang="en-US" dirty="0" err="1"/>
              <a:t>subgraphs</a:t>
            </a:r>
            <a:r>
              <a:rPr lang="en-US" dirty="0"/>
              <a:t> of a larger connected </a:t>
            </a:r>
            <a:r>
              <a:rPr lang="en-US" dirty="0" err="1"/>
              <a:t>subgraph</a:t>
            </a:r>
            <a:r>
              <a:rPr lang="en-US" dirty="0"/>
              <a:t> of </a:t>
            </a:r>
            <a:r>
              <a:rPr lang="en-US" i="1" dirty="0" err="1"/>
              <a:t>G</a:t>
            </a:r>
            <a:r>
              <a:rPr lang="en-US" dirty="0" err="1"/>
              <a:t>.These</a:t>
            </a:r>
            <a:r>
              <a:rPr lang="en-US" dirty="0"/>
              <a:t> three </a:t>
            </a:r>
            <a:r>
              <a:rPr lang="en-US" dirty="0" err="1"/>
              <a:t>subgraphs</a:t>
            </a:r>
            <a:r>
              <a:rPr lang="en-US" dirty="0"/>
              <a:t> are the connected components of </a:t>
            </a:r>
            <a:r>
              <a:rPr lang="en-US" i="1" dirty="0"/>
              <a:t>H</a:t>
            </a:r>
            <a:r>
              <a:rPr lang="en-US" dirty="0"/>
              <a:t>. </a:t>
            </a:r>
          </a:p>
          <a:p>
            <a:pPr indent="0">
              <a:buNone/>
            </a:pPr>
            <a:endParaRPr lang="en-US" dirty="0"/>
          </a:p>
          <a:p>
            <a:pPr indent="0">
              <a:buNone/>
            </a:pPr>
            <a:endParaRPr lang="en-US" dirty="0"/>
          </a:p>
          <a:p>
            <a:pPr indent="0">
              <a:buNone/>
            </a:pP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15000" y="5105400"/>
            <a:ext cx="2336292" cy="1317498"/>
          </a:xfrm>
          <a:prstGeom prst="rect">
            <a:avLst/>
          </a:prstGeom>
        </p:spPr>
      </p:pic>
    </p:spTree>
    <p:extLst>
      <p:ext uri="{BB962C8B-B14F-4D97-AF65-F5344CB8AC3E}">
        <p14:creationId xmlns:p14="http://schemas.microsoft.com/office/powerpoint/2010/main" val="17521107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a:t>
            </a:r>
          </a:p>
        </p:txBody>
      </p:sp>
      <p:sp>
        <p:nvSpPr>
          <p:cNvPr id="3" name="Content Placeholder 2"/>
          <p:cNvSpPr>
            <a:spLocks noGrp="1"/>
          </p:cNvSpPr>
          <p:nvPr>
            <p:ph idx="1"/>
          </p:nvPr>
        </p:nvSpPr>
        <p:spPr/>
        <p:txBody>
          <a:bodyPr/>
          <a:lstStyle/>
          <a:p>
            <a:pPr indent="0">
              <a:buNone/>
            </a:pPr>
            <a:r>
              <a:rPr lang="en-US" b="1" dirty="0"/>
              <a:t>Definition</a:t>
            </a:r>
            <a:r>
              <a:rPr lang="en-US" dirty="0"/>
              <a:t>: A directed graph is </a:t>
            </a:r>
            <a:r>
              <a:rPr lang="en-US" i="1" dirty="0"/>
              <a:t>strongly connected </a:t>
            </a:r>
            <a:r>
              <a:rPr lang="en-US" dirty="0"/>
              <a:t>if there is a path from </a:t>
            </a:r>
            <a:r>
              <a:rPr lang="en-US" i="1" dirty="0"/>
              <a:t>a</a:t>
            </a:r>
            <a:r>
              <a:rPr lang="en-US" dirty="0"/>
              <a:t> to </a:t>
            </a:r>
            <a:r>
              <a:rPr lang="en-US" i="1" dirty="0"/>
              <a:t>b</a:t>
            </a:r>
            <a:r>
              <a:rPr lang="en-US" dirty="0"/>
              <a:t> and a path from </a:t>
            </a:r>
            <a:r>
              <a:rPr lang="en-US" i="1" dirty="0"/>
              <a:t>b</a:t>
            </a:r>
            <a:r>
              <a:rPr lang="en-US" dirty="0"/>
              <a:t> to </a:t>
            </a:r>
            <a:r>
              <a:rPr lang="en-US" i="1" dirty="0"/>
              <a:t>a</a:t>
            </a:r>
            <a:r>
              <a:rPr lang="en-US" dirty="0"/>
              <a:t> whenever </a:t>
            </a:r>
            <a:r>
              <a:rPr lang="en-US" i="1" dirty="0"/>
              <a:t>a</a:t>
            </a:r>
            <a:r>
              <a:rPr lang="en-US" dirty="0"/>
              <a:t> and </a:t>
            </a:r>
            <a:r>
              <a:rPr lang="en-US" i="1" dirty="0"/>
              <a:t>b</a:t>
            </a:r>
            <a:r>
              <a:rPr lang="en-US" dirty="0"/>
              <a:t> are vertices in the graph. </a:t>
            </a:r>
          </a:p>
          <a:p>
            <a:pPr indent="0">
              <a:buNone/>
            </a:pPr>
            <a:r>
              <a:rPr lang="en-US" b="1" dirty="0"/>
              <a:t>Definition</a:t>
            </a:r>
            <a:r>
              <a:rPr lang="en-US" dirty="0"/>
              <a:t>: A directed graph is </a:t>
            </a:r>
            <a:r>
              <a:rPr lang="en-US" i="1" dirty="0"/>
              <a:t>weakly connected </a:t>
            </a:r>
            <a:r>
              <a:rPr lang="en-US" dirty="0"/>
              <a:t>if there is a path between every two vertices in the underlying undirected graph, which is the undirected graph obtained by ignoring the directions of the edges of the directed graph. </a:t>
            </a:r>
          </a:p>
          <a:p>
            <a:pPr indent="0">
              <a:buNone/>
            </a:pPr>
            <a:endParaRPr lang="en-US" dirty="0"/>
          </a:p>
          <a:p>
            <a:pPr indent="0">
              <a:buNone/>
            </a:pPr>
            <a:endParaRPr lang="en-US" dirty="0"/>
          </a:p>
        </p:txBody>
      </p:sp>
    </p:spTree>
    <p:extLst>
      <p:ext uri="{BB962C8B-B14F-4D97-AF65-F5344CB8AC3E}">
        <p14:creationId xmlns:p14="http://schemas.microsoft.com/office/powerpoint/2010/main" val="7395621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Connectedness in Directed Graphs (</a:t>
            </a:r>
            <a:r>
              <a:rPr lang="en-US" i="1" dirty="0"/>
              <a:t>continued</a:t>
            </a:r>
            <a:r>
              <a:rPr lang="en-US" dirty="0"/>
              <a:t>)</a:t>
            </a:r>
          </a:p>
        </p:txBody>
      </p:sp>
      <p:sp>
        <p:nvSpPr>
          <p:cNvPr id="3" name="Content Placeholder 2"/>
          <p:cNvSpPr>
            <a:spLocks noGrp="1"/>
          </p:cNvSpPr>
          <p:nvPr>
            <p:ph idx="1"/>
          </p:nvPr>
        </p:nvSpPr>
        <p:spPr/>
        <p:txBody>
          <a:bodyPr>
            <a:normAutofit fontScale="77500" lnSpcReduction="20000"/>
          </a:bodyPr>
          <a:lstStyle/>
          <a:p>
            <a:pPr indent="0">
              <a:buNone/>
            </a:pPr>
            <a:r>
              <a:rPr lang="en-US" b="1" dirty="0"/>
              <a:t>Example</a:t>
            </a:r>
            <a:r>
              <a:rPr lang="en-US" dirty="0"/>
              <a:t>: </a:t>
            </a:r>
            <a:r>
              <a:rPr lang="en-US" i="1" dirty="0"/>
              <a:t>G</a:t>
            </a:r>
            <a:r>
              <a:rPr lang="en-US" dirty="0"/>
              <a:t> is strongly connected                                                             because there is a path between any                                                       two vertices in the directed graph.                                                            Hence, </a:t>
            </a:r>
            <a:r>
              <a:rPr lang="en-US" i="1" dirty="0"/>
              <a:t>G</a:t>
            </a:r>
            <a:r>
              <a:rPr lang="en-US" dirty="0"/>
              <a:t> is also weakly connected.                                                                The graph </a:t>
            </a:r>
            <a:r>
              <a:rPr lang="en-US" i="1" dirty="0"/>
              <a:t>H</a:t>
            </a:r>
            <a:r>
              <a:rPr lang="en-US" dirty="0"/>
              <a:t> is not strongly connected, since there is no directed path from </a:t>
            </a:r>
            <a:r>
              <a:rPr lang="en-US" i="1" dirty="0"/>
              <a:t>a</a:t>
            </a:r>
            <a:r>
              <a:rPr lang="en-US" dirty="0"/>
              <a:t> to </a:t>
            </a:r>
            <a:r>
              <a:rPr lang="en-US" i="1" dirty="0"/>
              <a:t>b</a:t>
            </a:r>
            <a:r>
              <a:rPr lang="en-US" dirty="0"/>
              <a:t>, but it is weakly connected.</a:t>
            </a:r>
          </a:p>
          <a:p>
            <a:pPr indent="0">
              <a:buNone/>
            </a:pPr>
            <a:endParaRPr lang="en-US" dirty="0"/>
          </a:p>
          <a:p>
            <a:pPr indent="0">
              <a:buNone/>
            </a:pPr>
            <a:r>
              <a:rPr lang="en-US" b="1" dirty="0"/>
              <a:t>Definition</a:t>
            </a:r>
            <a:r>
              <a:rPr lang="en-US" dirty="0"/>
              <a:t>: The </a:t>
            </a:r>
            <a:r>
              <a:rPr lang="en-US" dirty="0" err="1"/>
              <a:t>subgraphs</a:t>
            </a:r>
            <a:r>
              <a:rPr lang="en-US" dirty="0"/>
              <a:t> of a directed graph </a:t>
            </a:r>
            <a:r>
              <a:rPr lang="en-US" i="1" dirty="0"/>
              <a:t>G</a:t>
            </a:r>
            <a:r>
              <a:rPr lang="en-US" dirty="0"/>
              <a:t> that are strongly connected but not contained in larger strongly connected </a:t>
            </a:r>
            <a:r>
              <a:rPr lang="en-US" dirty="0" err="1"/>
              <a:t>subgraphs</a:t>
            </a:r>
            <a:r>
              <a:rPr lang="en-US" dirty="0"/>
              <a:t>, that is, the maximal strongly connected </a:t>
            </a:r>
            <a:r>
              <a:rPr lang="en-US" dirty="0" err="1"/>
              <a:t>subgraphs</a:t>
            </a:r>
            <a:r>
              <a:rPr lang="en-US" dirty="0"/>
              <a:t>, are called the </a:t>
            </a:r>
            <a:r>
              <a:rPr lang="en-US" i="1" dirty="0"/>
              <a:t>strongly connected components</a:t>
            </a:r>
            <a:r>
              <a:rPr lang="en-US" dirty="0"/>
              <a:t> or </a:t>
            </a:r>
            <a:r>
              <a:rPr lang="en-US" i="1" dirty="0"/>
              <a:t>strong components </a:t>
            </a:r>
            <a:r>
              <a:rPr lang="en-US" dirty="0"/>
              <a:t>of </a:t>
            </a:r>
            <a:r>
              <a:rPr lang="en-US" i="1" dirty="0"/>
              <a:t>G</a:t>
            </a:r>
            <a:r>
              <a:rPr lang="en-US" dirty="0"/>
              <a:t>. </a:t>
            </a:r>
          </a:p>
          <a:p>
            <a:pPr indent="0">
              <a:buNone/>
            </a:pPr>
            <a:endParaRPr lang="en-US" dirty="0"/>
          </a:p>
          <a:p>
            <a:pPr indent="0">
              <a:buNone/>
            </a:pPr>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a:t>
            </a:r>
            <a:r>
              <a:rPr lang="en-US" dirty="0" err="1"/>
              <a:t>subgraph</a:t>
            </a:r>
            <a:r>
              <a:rPr lang="en-US" dirty="0"/>
              <a:t>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0200" y="1752600"/>
            <a:ext cx="2124456" cy="1063752"/>
          </a:xfrm>
          <a:prstGeom prst="rect">
            <a:avLst/>
          </a:prstGeom>
        </p:spPr>
      </p:pic>
    </p:spTree>
    <p:extLst>
      <p:ext uri="{BB962C8B-B14F-4D97-AF65-F5344CB8AC3E}">
        <p14:creationId xmlns:p14="http://schemas.microsoft.com/office/powerpoint/2010/main" val="31111538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Connected Components of the Web Graph</a:t>
            </a:r>
          </a:p>
        </p:txBody>
      </p:sp>
      <p:sp>
        <p:nvSpPr>
          <p:cNvPr id="3" name="Content Placeholder 2"/>
          <p:cNvSpPr>
            <a:spLocks noGrp="1"/>
          </p:cNvSpPr>
          <p:nvPr>
            <p:ph idx="1"/>
          </p:nvPr>
        </p:nvSpPr>
        <p:spPr/>
        <p:txBody>
          <a:bodyPr>
            <a:normAutofit fontScale="70000" lnSpcReduction="20000"/>
          </a:bodyPr>
          <a:lstStyle/>
          <a:p>
            <a:endParaRPr lang="en-US" dirty="0"/>
          </a:p>
          <a:p>
            <a:r>
              <a:rPr lang="en-US" dirty="0"/>
              <a:t>Recall that at any particular instant the web graph provides a snapshot of the web, where vertices represent web pages and edges represent links. According to a </a:t>
            </a:r>
            <a:r>
              <a:rPr lang="en-US" dirty="0">
                <a:latin typeface="Cambria Math" pitchFamily="18" charset="0"/>
                <a:ea typeface="Cambria Math" pitchFamily="18" charset="0"/>
              </a:rPr>
              <a:t>1999</a:t>
            </a:r>
            <a:r>
              <a:rPr lang="en-US" dirty="0"/>
              <a:t> study, the Web graph at that time had over </a:t>
            </a:r>
            <a:r>
              <a:rPr lang="en-US" dirty="0">
                <a:latin typeface="Cambria Math" pitchFamily="18" charset="0"/>
                <a:ea typeface="Cambria Math" pitchFamily="18" charset="0"/>
              </a:rPr>
              <a:t>200</a:t>
            </a:r>
            <a:r>
              <a:rPr lang="en-US" dirty="0"/>
              <a:t> million vertices and over </a:t>
            </a:r>
            <a:r>
              <a:rPr lang="en-US" dirty="0">
                <a:latin typeface="Cambria Math" pitchFamily="18" charset="0"/>
                <a:ea typeface="Cambria Math" pitchFamily="18" charset="0"/>
              </a:rPr>
              <a:t>1.5</a:t>
            </a:r>
            <a:r>
              <a:rPr lang="en-US" dirty="0"/>
              <a:t> billion edges. (The numbers today are several orders of magnitude larger.)</a:t>
            </a:r>
          </a:p>
          <a:p>
            <a:r>
              <a:rPr lang="en-US" dirty="0"/>
              <a:t>The underlying undirected graph of this Web graph has a connected component that includes approximately </a:t>
            </a:r>
            <a:r>
              <a:rPr lang="en-US" dirty="0">
                <a:latin typeface="Cambria Math" pitchFamily="18" charset="0"/>
                <a:ea typeface="Cambria Math" pitchFamily="18" charset="0"/>
              </a:rPr>
              <a:t>90</a:t>
            </a:r>
            <a:r>
              <a:rPr lang="en-US" dirty="0"/>
              <a:t>% of the vertices.</a:t>
            </a:r>
          </a:p>
          <a:p>
            <a:r>
              <a:rPr lang="en-US" dirty="0"/>
              <a:t>There is a </a:t>
            </a:r>
            <a:r>
              <a:rPr lang="en-US" i="1" dirty="0"/>
              <a:t>giant strongly connected component (GSCC) </a:t>
            </a:r>
            <a:r>
              <a:rPr lang="en-US" dirty="0"/>
              <a:t> consisting of  more than  </a:t>
            </a:r>
            <a:r>
              <a:rPr lang="en-US" dirty="0">
                <a:latin typeface="Cambria Math" pitchFamily="18" charset="0"/>
                <a:ea typeface="Cambria Math" pitchFamily="18" charset="0"/>
              </a:rPr>
              <a:t>53</a:t>
            </a:r>
            <a:r>
              <a:rPr lang="en-US" dirty="0"/>
              <a:t> million vertices.  A Web page in this component can be reached by following links starting in any other page of the component. There are three other categories of pages with each having about 44 million vertices: </a:t>
            </a:r>
          </a:p>
          <a:p>
            <a:pPr lvl="1"/>
            <a:r>
              <a:rPr lang="en-US" dirty="0"/>
              <a:t>pages that can be reached from a page in the GSCC, but do not link back.</a:t>
            </a:r>
          </a:p>
          <a:p>
            <a:pPr lvl="1"/>
            <a:r>
              <a:rPr lang="en-US" dirty="0"/>
              <a:t>pages that link back to the GSCC, but can not be reached by following links from pages in the GSCC.</a:t>
            </a:r>
          </a:p>
          <a:p>
            <a:pPr lvl="1"/>
            <a:r>
              <a:rPr lang="en-US" dirty="0"/>
              <a:t>pages that cannot reach pages in the GSCC and can not be reached from pages in the GSCC.</a:t>
            </a:r>
          </a:p>
          <a:p>
            <a:endParaRPr lang="en-US" i="1" dirty="0"/>
          </a:p>
          <a:p>
            <a:endParaRPr lang="en-US" i="1" dirty="0"/>
          </a:p>
        </p:txBody>
      </p:sp>
    </p:spTree>
    <p:extLst>
      <p:ext uri="{BB962C8B-B14F-4D97-AF65-F5344CB8AC3E}">
        <p14:creationId xmlns:p14="http://schemas.microsoft.com/office/powerpoint/2010/main" val="2765534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a:t>
            </a:r>
          </a:p>
        </p:txBody>
      </p:sp>
      <p:sp>
        <p:nvSpPr>
          <p:cNvPr id="3" name="Content Placeholder 2"/>
          <p:cNvSpPr>
            <a:spLocks noGrp="1"/>
          </p:cNvSpPr>
          <p:nvPr>
            <p:ph idx="1"/>
          </p:nvPr>
        </p:nvSpPr>
        <p:spPr>
          <a:xfrm>
            <a:off x="566255" y="1905000"/>
            <a:ext cx="8229600" cy="4572000"/>
          </a:xfrm>
        </p:spPr>
        <p:txBody>
          <a:bodyPr>
            <a:normAutofit/>
          </a:bodyPr>
          <a:lstStyle/>
          <a:p>
            <a:r>
              <a:rPr lang="en-US" sz="2000" dirty="0"/>
              <a:t>In a </a:t>
            </a:r>
            <a:r>
              <a:rPr lang="en-US" sz="2000" i="1" dirty="0"/>
              <a:t>simple graph</a:t>
            </a:r>
            <a:r>
              <a:rPr lang="en-US" sz="2000" dirty="0"/>
              <a:t> each edge connects two different vertices and no two edges connect the same pair of vertices.</a:t>
            </a:r>
          </a:p>
          <a:p>
            <a:r>
              <a:rPr lang="en-US" sz="2000" i="1" dirty="0" err="1"/>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t>loop</a:t>
            </a:r>
            <a:r>
              <a:rPr lang="en-US" sz="2000" dirty="0"/>
              <a:t>.</a:t>
            </a:r>
          </a:p>
          <a:p>
            <a:r>
              <a:rPr lang="en-US" sz="2000" dirty="0"/>
              <a:t>A </a:t>
            </a:r>
            <a:r>
              <a:rPr lang="en-US" sz="2000" i="1" dirty="0" err="1"/>
              <a:t>pseudograph</a:t>
            </a:r>
            <a:r>
              <a:rPr lang="en-US" sz="2000" dirty="0"/>
              <a:t> may include loops, as well as multiple edges connecting the same pair of vertices.</a:t>
            </a:r>
          </a:p>
          <a:p>
            <a:pPr marL="0" indent="0">
              <a:buNone/>
            </a:pPr>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endParaRPr lang="en-US" dirty="0"/>
          </a:p>
          <a:p>
            <a:endParaRPr lang="en-US" dirty="0"/>
          </a:p>
        </p:txBody>
      </p:sp>
      <p:sp>
        <p:nvSpPr>
          <p:cNvPr id="21" name="TextBox 20"/>
          <p:cNvSpPr txBox="1"/>
          <p:nvPr/>
        </p:nvSpPr>
        <p:spPr>
          <a:xfrm>
            <a:off x="5334000" y="4987118"/>
            <a:ext cx="3535680" cy="1182375"/>
          </a:xfrm>
          <a:prstGeom prst="rect">
            <a:avLst/>
          </a:prstGeom>
          <a:noFill/>
          <a:ln>
            <a:solidFill>
              <a:schemeClr val="accent1"/>
            </a:solidFill>
          </a:ln>
        </p:spPr>
        <p:txBody>
          <a:bodyPr wrap="square" rtlCol="0">
            <a:spAutoFit/>
          </a:bodyPr>
          <a:lstStyle/>
          <a:p>
            <a:pPr>
              <a:lnSpc>
                <a:spcPts val="1700"/>
              </a:lnSpc>
            </a:pPr>
            <a:r>
              <a:rPr lang="en-US" sz="1600" b="1" dirty="0"/>
              <a:t>Remark</a:t>
            </a:r>
            <a:r>
              <a:rPr lang="en-US" sz="1600" dirty="0"/>
              <a:t>: There is no standard terminology for graph theory. So, it is crucial that you understand the terminology being used whenever you read material about graphs.</a:t>
            </a:r>
          </a:p>
        </p:txBody>
      </p:sp>
      <p:sp>
        <p:nvSpPr>
          <p:cNvPr id="22" name="TextBox 21"/>
          <p:cNvSpPr txBox="1"/>
          <p:nvPr/>
        </p:nvSpPr>
        <p:spPr>
          <a:xfrm>
            <a:off x="533400" y="4885011"/>
            <a:ext cx="2079344" cy="970779"/>
          </a:xfrm>
          <a:prstGeom prst="rect">
            <a:avLst/>
          </a:prstGeom>
          <a:noFill/>
        </p:spPr>
        <p:txBody>
          <a:bodyPr wrap="square" rtlCol="0">
            <a:spAutoFit/>
          </a:bodyPr>
          <a:lstStyle/>
          <a:p>
            <a:pPr>
              <a:lnSpc>
                <a:spcPts val="1700"/>
              </a:lnSpc>
            </a:pPr>
            <a:r>
              <a:rPr lang="en-US" b="1" dirty="0"/>
              <a:t>Example: </a:t>
            </a:r>
          </a:p>
          <a:p>
            <a:pPr>
              <a:lnSpc>
                <a:spcPts val="1700"/>
              </a:lnSpc>
            </a:pPr>
            <a:r>
              <a:rPr lang="en-US" dirty="0"/>
              <a:t>This </a:t>
            </a:r>
            <a:r>
              <a:rPr lang="en-US" dirty="0" err="1"/>
              <a:t>pseudograph</a:t>
            </a:r>
            <a:r>
              <a:rPr lang="en-US" dirty="0"/>
              <a:t> has both multiple edges and a loop.</a:t>
            </a:r>
          </a:p>
        </p:txBody>
      </p:sp>
      <p:grpSp>
        <p:nvGrpSpPr>
          <p:cNvPr id="33" name="Group 32"/>
          <p:cNvGrpSpPr/>
          <p:nvPr/>
        </p:nvGrpSpPr>
        <p:grpSpPr>
          <a:xfrm>
            <a:off x="2612744" y="4689782"/>
            <a:ext cx="2481975" cy="1658899"/>
            <a:chOff x="1197412" y="4729300"/>
            <a:chExt cx="2481975" cy="1658899"/>
          </a:xfrm>
        </p:grpSpPr>
        <p:grpSp>
          <p:nvGrpSpPr>
            <p:cNvPr id="31" name="Group 30"/>
            <p:cNvGrpSpPr/>
            <p:nvPr/>
          </p:nvGrpSpPr>
          <p:grpSpPr>
            <a:xfrm>
              <a:off x="1197412" y="4729300"/>
              <a:ext cx="2481975" cy="1658899"/>
              <a:chOff x="1197412" y="4729300"/>
              <a:chExt cx="2481975" cy="1658899"/>
            </a:xfrm>
          </p:grpSpPr>
          <p:grpSp>
            <p:nvGrpSpPr>
              <p:cNvPr id="5" name="Group 4"/>
              <p:cNvGrpSpPr/>
              <p:nvPr/>
            </p:nvGrpSpPr>
            <p:grpSpPr>
              <a:xfrm>
                <a:off x="1565113" y="4729300"/>
                <a:ext cx="1838500" cy="1658899"/>
                <a:chOff x="2971800" y="1981200"/>
                <a:chExt cx="3048000" cy="2438400"/>
              </a:xfrm>
            </p:grpSpPr>
            <p:sp>
              <p:nvSpPr>
                <p:cNvPr id="9" name="Oval 8"/>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endCxn id="11"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5"/>
                  <a:endCxn id="10"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11" idx="4"/>
                  <a:endCxn id="10"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Box 5"/>
              <p:cNvSpPr txBox="1"/>
              <p:nvPr/>
            </p:nvSpPr>
            <p:spPr>
              <a:xfrm>
                <a:off x="1197412" y="4884822"/>
                <a:ext cx="275775" cy="251265"/>
              </a:xfrm>
              <a:prstGeom prst="rect">
                <a:avLst/>
              </a:prstGeom>
              <a:noFill/>
            </p:spPr>
            <p:txBody>
              <a:bodyPr wrap="square" rtlCol="0">
                <a:spAutoFit/>
              </a:bodyPr>
              <a:lstStyle/>
              <a:p>
                <a:r>
                  <a:rPr lang="en-US" i="1" dirty="0"/>
                  <a:t>a</a:t>
                </a:r>
              </a:p>
            </p:txBody>
          </p:sp>
          <p:sp>
            <p:nvSpPr>
              <p:cNvPr id="7" name="TextBox 6"/>
              <p:cNvSpPr txBox="1"/>
              <p:nvPr/>
            </p:nvSpPr>
            <p:spPr>
              <a:xfrm>
                <a:off x="3403612" y="4884822"/>
                <a:ext cx="275775" cy="251265"/>
              </a:xfrm>
              <a:prstGeom prst="rect">
                <a:avLst/>
              </a:prstGeom>
              <a:noFill/>
            </p:spPr>
            <p:txBody>
              <a:bodyPr wrap="square" rtlCol="0">
                <a:spAutoFit/>
              </a:bodyPr>
              <a:lstStyle/>
              <a:p>
                <a:r>
                  <a:rPr lang="en-US" i="1" dirty="0"/>
                  <a:t>b</a:t>
                </a:r>
              </a:p>
            </p:txBody>
          </p:sp>
          <p:sp>
            <p:nvSpPr>
              <p:cNvPr id="8" name="TextBox 7"/>
              <p:cNvSpPr txBox="1"/>
              <p:nvPr/>
            </p:nvSpPr>
            <p:spPr>
              <a:xfrm>
                <a:off x="2806100" y="6128996"/>
                <a:ext cx="275775" cy="251265"/>
              </a:xfrm>
              <a:prstGeom prst="rect">
                <a:avLst/>
              </a:prstGeom>
              <a:noFill/>
            </p:spPr>
            <p:txBody>
              <a:bodyPr wrap="square" rtlCol="0">
                <a:spAutoFit/>
              </a:bodyPr>
              <a:lstStyle/>
              <a:p>
                <a:r>
                  <a:rPr lang="en-US" i="1" dirty="0"/>
                  <a:t>c</a:t>
                </a:r>
              </a:p>
            </p:txBody>
          </p:sp>
        </p:grpSp>
        <p:sp>
          <p:nvSpPr>
            <p:cNvPr id="27" name="Freeform 26"/>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An </a:t>
            </a:r>
            <a:r>
              <a:rPr lang="en-US" i="1" dirty="0"/>
              <a:t>directed graph </a:t>
            </a:r>
            <a:r>
              <a:rPr lang="en-US" dirty="0"/>
              <a:t> (or </a:t>
            </a:r>
            <a:r>
              <a:rPr lang="en-US" i="1" dirty="0"/>
              <a:t>digraph</a:t>
            </a:r>
            <a:r>
              <a:rPr lang="en-US" dirty="0"/>
              <a:t>) </a:t>
            </a:r>
            <a:r>
              <a:rPr lang="en-US" i="1" dirty="0"/>
              <a:t>G = </a:t>
            </a:r>
            <a:r>
              <a:rPr lang="en-US" dirty="0"/>
              <a:t>(</a:t>
            </a:r>
            <a:r>
              <a:rPr lang="en-US" i="1" dirty="0"/>
              <a:t>V, E</a:t>
            </a:r>
            <a:r>
              <a:rPr lang="en-US" dirty="0"/>
              <a:t>)</a:t>
            </a:r>
            <a:r>
              <a:rPr lang="en-US" i="1" dirty="0"/>
              <a:t> </a:t>
            </a:r>
            <a:r>
              <a:rPr lang="en-US" dirty="0"/>
              <a:t>consists of </a:t>
            </a:r>
            <a:r>
              <a:rPr lang="en-US" i="1" dirty="0"/>
              <a:t> </a:t>
            </a:r>
            <a:r>
              <a:rPr lang="en-US" dirty="0"/>
              <a:t>a nonempty set </a:t>
            </a:r>
            <a:r>
              <a:rPr lang="en-US" i="1" dirty="0"/>
              <a:t>V</a:t>
            </a:r>
            <a:r>
              <a:rPr lang="en-US" dirty="0"/>
              <a:t> of </a:t>
            </a:r>
            <a:r>
              <a:rPr lang="en-US" i="1" dirty="0"/>
              <a:t>vertices </a:t>
            </a:r>
            <a:r>
              <a:rPr lang="en-US" dirty="0"/>
              <a:t>(or </a:t>
            </a:r>
            <a:r>
              <a:rPr lang="en-US" i="1" dirty="0"/>
              <a:t>nodes</a:t>
            </a:r>
            <a:r>
              <a:rPr lang="en-US" dirty="0"/>
              <a:t>) and a set </a:t>
            </a:r>
            <a:r>
              <a:rPr lang="en-US" i="1" dirty="0"/>
              <a:t>E</a:t>
            </a:r>
            <a:r>
              <a:rPr lang="en-US" dirty="0"/>
              <a:t> of </a:t>
            </a:r>
            <a:r>
              <a:rPr lang="en-US" i="1" dirty="0"/>
              <a:t>directed edges </a:t>
            </a:r>
            <a:r>
              <a:rPr lang="en-US" dirty="0"/>
              <a:t>(or </a:t>
            </a:r>
            <a:r>
              <a:rPr lang="en-US" i="1" dirty="0"/>
              <a:t>arcs</a:t>
            </a:r>
            <a:r>
              <a:rPr lang="en-US" dirty="0"/>
              <a:t>)</a:t>
            </a:r>
            <a:r>
              <a:rPr lang="en-US" i="1" dirty="0"/>
              <a:t>. </a:t>
            </a:r>
            <a:r>
              <a:rPr lang="en-US" dirty="0"/>
              <a:t>Each edge is associated with an ordered pair of vertices.  The directed edge associated with the ordered pair (</a:t>
            </a:r>
            <a:r>
              <a:rPr lang="en-US" i="1" dirty="0" err="1"/>
              <a:t>u</a:t>
            </a:r>
            <a:r>
              <a:rPr lang="en-US" dirty="0" err="1"/>
              <a:t>,</a:t>
            </a:r>
            <a:r>
              <a:rPr lang="en-US" i="1" dirty="0" err="1"/>
              <a:t>v</a:t>
            </a:r>
            <a:r>
              <a:rPr lang="en-US" dirty="0"/>
              <a:t>) is said to </a:t>
            </a:r>
            <a:r>
              <a:rPr lang="en-US" i="1" dirty="0"/>
              <a:t>start at u</a:t>
            </a:r>
            <a:r>
              <a:rPr lang="en-US" dirty="0"/>
              <a:t> and </a:t>
            </a:r>
            <a:r>
              <a:rPr lang="en-US" i="1" dirty="0"/>
              <a:t>end at</a:t>
            </a:r>
            <a:r>
              <a:rPr lang="en-US" dirty="0"/>
              <a:t> </a:t>
            </a:r>
            <a:r>
              <a:rPr lang="en-US" i="1" dirty="0"/>
              <a:t>v</a:t>
            </a:r>
            <a:r>
              <a:rPr lang="en-US" dirty="0"/>
              <a:t>. </a:t>
            </a:r>
          </a:p>
          <a:p>
            <a:pPr>
              <a:buNone/>
            </a:pPr>
            <a:r>
              <a:rPr lang="en-US" b="1" dirty="0"/>
              <a:t>   Remark</a:t>
            </a:r>
            <a:r>
              <a:rPr lang="en-US" dirty="0"/>
              <a:t>: </a:t>
            </a:r>
          </a:p>
          <a:p>
            <a:pPr lvl="1"/>
            <a:r>
              <a:rPr lang="en-US" dirty="0"/>
              <a:t>Graphs where the end points of an edge are not ordered are said to be </a:t>
            </a:r>
            <a:r>
              <a:rPr lang="en-US" i="1" dirty="0"/>
              <a:t>undirected graphs</a:t>
            </a:r>
            <a:r>
              <a:rPr lang="en-US" dirty="0"/>
              <a:t>.</a:t>
            </a:r>
          </a:p>
          <a:p>
            <a:pPr>
              <a:buNone/>
            </a:pPr>
            <a:endParaRPr lang="en-US" i="1" dirty="0"/>
          </a:p>
          <a:p>
            <a:endParaRPr lang="en-US"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 (</a:t>
            </a:r>
            <a:r>
              <a:rPr lang="en-US" i="1" dirty="0"/>
              <a:t>continued</a:t>
            </a:r>
            <a:r>
              <a:rPr lang="en-US" dirty="0"/>
              <a:t>)</a:t>
            </a:r>
          </a:p>
        </p:txBody>
      </p:sp>
      <p:sp>
        <p:nvSpPr>
          <p:cNvPr id="3" name="Content Placeholder 2"/>
          <p:cNvSpPr>
            <a:spLocks noGrp="1"/>
          </p:cNvSpPr>
          <p:nvPr>
            <p:ph idx="1"/>
          </p:nvPr>
        </p:nvSpPr>
        <p:spPr>
          <a:xfrm>
            <a:off x="630217" y="1928297"/>
            <a:ext cx="8229600" cy="4389120"/>
          </a:xfrm>
        </p:spPr>
        <p:txBody>
          <a:bodyPr/>
          <a:lstStyle/>
          <a:p>
            <a:r>
              <a:rPr lang="en-US" sz="2000" dirty="0"/>
              <a:t>A </a:t>
            </a:r>
            <a:r>
              <a:rPr lang="en-US" sz="2000" i="1" dirty="0"/>
              <a:t>simple directed graph </a:t>
            </a:r>
            <a:r>
              <a:rPr lang="en-US" sz="2000" dirty="0"/>
              <a:t>has no loops and no multiple edges.</a:t>
            </a:r>
          </a:p>
          <a:p>
            <a:pPr marL="0" indent="0">
              <a:buNone/>
            </a:pPr>
            <a:endParaRPr lang="en-US" dirty="0"/>
          </a:p>
          <a:p>
            <a:pPr marL="0" indent="0">
              <a:buNone/>
            </a:pPr>
            <a:endParaRPr lang="en-US" dirty="0"/>
          </a:p>
          <a:p>
            <a:pPr marL="0" indent="0">
              <a:buNone/>
            </a:pPr>
            <a:endParaRPr lang="en-US" dirty="0"/>
          </a:p>
          <a:p>
            <a:r>
              <a:rPr lang="en-US" sz="2000" dirty="0"/>
              <a:t>A </a:t>
            </a:r>
            <a:r>
              <a:rPr lang="en-US" sz="2000" i="1" dirty="0"/>
              <a:t>directed </a:t>
            </a:r>
            <a:r>
              <a:rPr lang="en-US" sz="2000" i="1" dirty="0" err="1"/>
              <a:t>multigraph</a:t>
            </a:r>
            <a:r>
              <a:rPr lang="en-US" sz="2000" dirty="0"/>
              <a:t> 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p>
        </p:txBody>
      </p:sp>
      <p:grpSp>
        <p:nvGrpSpPr>
          <p:cNvPr id="4" name="Group 3"/>
          <p:cNvGrpSpPr/>
          <p:nvPr/>
        </p:nvGrpSpPr>
        <p:grpSpPr>
          <a:xfrm>
            <a:off x="5900128" y="2402905"/>
            <a:ext cx="1968392" cy="1295400"/>
            <a:chOff x="2362200" y="2057400"/>
            <a:chExt cx="4038600" cy="2121932"/>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800"/>
              <a:ext cx="457200" cy="369332"/>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369332"/>
            </a:xfrm>
            <a:prstGeom prst="rect">
              <a:avLst/>
            </a:prstGeom>
            <a:noFill/>
          </p:spPr>
          <p:txBody>
            <a:bodyPr wrap="square" rtlCol="0">
              <a:spAutoFit/>
            </a:bodyPr>
            <a:lstStyle/>
            <a:p>
              <a:r>
                <a:rPr lang="en-US" i="1" dirty="0"/>
                <a:t>b</a:t>
              </a:r>
            </a:p>
          </p:txBody>
        </p:sp>
        <p:sp>
          <p:nvSpPr>
            <p:cNvPr id="13" name="TextBox 12"/>
            <p:cNvSpPr txBox="1"/>
            <p:nvPr/>
          </p:nvSpPr>
          <p:spPr>
            <a:xfrm>
              <a:off x="5105400" y="3810000"/>
              <a:ext cx="457200" cy="369332"/>
            </a:xfrm>
            <a:prstGeom prst="rect">
              <a:avLst/>
            </a:prstGeom>
            <a:noFill/>
          </p:spPr>
          <p:txBody>
            <a:bodyPr wrap="square" rtlCol="0">
              <a:spAutoFit/>
            </a:bodyPr>
            <a:lstStyle/>
            <a:p>
              <a:r>
                <a:rPr lang="en-US" i="1" dirty="0"/>
                <a:t>c</a:t>
              </a:r>
            </a:p>
          </p:txBody>
        </p:sp>
      </p:grpSp>
      <p:grpSp>
        <p:nvGrpSpPr>
          <p:cNvPr id="14" name="Group 13"/>
          <p:cNvGrpSpPr/>
          <p:nvPr/>
        </p:nvGrpSpPr>
        <p:grpSpPr>
          <a:xfrm>
            <a:off x="5844790" y="5191817"/>
            <a:ext cx="2240280" cy="1318034"/>
            <a:chOff x="2362200" y="1905000"/>
            <a:chExt cx="4191000" cy="268963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369332"/>
            </a:xfrm>
            <a:prstGeom prst="rect">
              <a:avLst/>
            </a:prstGeom>
            <a:noFill/>
          </p:spPr>
          <p:txBody>
            <a:bodyPr wrap="square" rtlCol="0">
              <a:spAutoFit/>
            </a:bodyPr>
            <a:lstStyle/>
            <a:p>
              <a:r>
                <a:rPr lang="en-US" i="1" dirty="0"/>
                <a:t>c</a:t>
              </a:r>
            </a:p>
          </p:txBody>
        </p:sp>
        <p:sp>
          <p:nvSpPr>
            <p:cNvPr id="26" name="TextBox 25"/>
            <p:cNvSpPr txBox="1"/>
            <p:nvPr/>
          </p:nvSpPr>
          <p:spPr>
            <a:xfrm>
              <a:off x="2362200" y="2362200"/>
              <a:ext cx="457200" cy="369332"/>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369332"/>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TextBox 29"/>
          <p:cNvSpPr txBox="1"/>
          <p:nvPr/>
        </p:nvSpPr>
        <p:spPr>
          <a:xfrm>
            <a:off x="921026" y="5453206"/>
            <a:ext cx="4586897" cy="1015663"/>
          </a:xfrm>
          <a:prstGeom prst="rect">
            <a:avLst/>
          </a:prstGeom>
          <a:noFill/>
        </p:spPr>
        <p:txBody>
          <a:bodyPr wrap="square" rtlCol="0">
            <a:spAutoFit/>
          </a:bodyPr>
          <a:lstStyle/>
          <a:p>
            <a:r>
              <a:rPr lang="en-US" sz="2000" dirty="0"/>
              <a:t>In this directed </a:t>
            </a:r>
            <a:r>
              <a:rPr lang="en-US" sz="2000" dirty="0" err="1"/>
              <a:t>multigraph</a:t>
            </a:r>
            <a:r>
              <a:rPr lang="en-US" sz="2000" dirty="0"/>
              <a:t>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p>
        </p:txBody>
      </p:sp>
      <p:sp>
        <p:nvSpPr>
          <p:cNvPr id="31" name="TextBox 30"/>
          <p:cNvSpPr txBox="1"/>
          <p:nvPr/>
        </p:nvSpPr>
        <p:spPr>
          <a:xfrm>
            <a:off x="990600" y="2496982"/>
            <a:ext cx="1371600" cy="400110"/>
          </a:xfrm>
          <a:prstGeom prst="rect">
            <a:avLst/>
          </a:prstGeom>
          <a:noFill/>
        </p:spPr>
        <p:txBody>
          <a:bodyPr wrap="square" rtlCol="0">
            <a:spAutoFit/>
          </a:bodyPr>
          <a:lstStyle/>
          <a:p>
            <a:r>
              <a:rPr lang="en-US" sz="2000" b="1" dirty="0"/>
              <a:t>Example</a:t>
            </a:r>
            <a:r>
              <a:rPr lang="en-US" sz="2000" dirty="0"/>
              <a:t>:</a:t>
            </a:r>
          </a:p>
        </p:txBody>
      </p:sp>
      <p:sp>
        <p:nvSpPr>
          <p:cNvPr id="32" name="TextBox 31"/>
          <p:cNvSpPr txBox="1"/>
          <p:nvPr/>
        </p:nvSpPr>
        <p:spPr>
          <a:xfrm>
            <a:off x="990600" y="2856588"/>
            <a:ext cx="3511826" cy="707886"/>
          </a:xfrm>
          <a:prstGeom prst="rect">
            <a:avLst/>
          </a:prstGeom>
          <a:noFill/>
        </p:spPr>
        <p:txBody>
          <a:bodyPr wrap="square" rtlCol="0">
            <a:spAutoFit/>
          </a:bodyPr>
          <a:lstStyle/>
          <a:p>
            <a:r>
              <a:rPr lang="en-US" sz="2000" dirty="0"/>
              <a:t>This is a directed graph with three vertices and four edges.</a:t>
            </a:r>
          </a:p>
        </p:txBody>
      </p:sp>
      <p:cxnSp>
        <p:nvCxnSpPr>
          <p:cNvPr id="45" name="Straight Arrow Connector 44"/>
          <p:cNvCxnSpPr/>
          <p:nvPr/>
        </p:nvCxnSpPr>
        <p:spPr>
          <a:xfrm flipV="1">
            <a:off x="7125730" y="2682017"/>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21026" y="5084644"/>
            <a:ext cx="1371600" cy="400110"/>
          </a:xfrm>
          <a:prstGeom prst="rect">
            <a:avLst/>
          </a:prstGeom>
          <a:noFill/>
        </p:spPr>
        <p:txBody>
          <a:bodyPr wrap="square" rtlCol="0">
            <a:spAutoFit/>
          </a:bodyPr>
          <a:lstStyle/>
          <a:p>
            <a:r>
              <a:rPr lang="en-US" sz="2000" b="1" dirty="0"/>
              <a:t>Example</a:t>
            </a:r>
            <a:r>
              <a:rPr lang="en-US" sz="20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fontScale="92500"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(or both)?</a:t>
            </a:r>
          </a:p>
          <a:p>
            <a:pPr lvl="1">
              <a:buFont typeface="Arial" pitchFamily="34" charset="0"/>
              <a:buChar char="•"/>
            </a:pPr>
            <a:r>
              <a:rPr lang="en-US" dirty="0"/>
              <a:t> If the edges are undirected, are multiple edges present that connect the same pair of vertices? If the edges are directed, are multiple directed edges present?</a:t>
            </a:r>
          </a:p>
          <a:p>
            <a:pPr lvl="1">
              <a:buFont typeface="Arial" pitchFamily="34" charset="0"/>
              <a:buChar char="•"/>
            </a:pPr>
            <a:r>
              <a:rPr lang="en-US" dirty="0"/>
              <a:t> Are loops present?</a:t>
            </a:r>
          </a:p>
          <a:p>
            <a:pPr lvl="1">
              <a:buFont typeface="Arial" pitchFamily="34" charset="0"/>
              <a:buChar char="•"/>
            </a:pPr>
            <a:endParaRPr lang="en-US" dirty="0"/>
          </a:p>
          <a:p>
            <a:pPr marL="393192" lvl="1" indent="0">
              <a:buNone/>
            </a:pPr>
            <a:r>
              <a:rPr lang="en-US" dirty="0"/>
              <a:t> </a:t>
            </a:r>
          </a:p>
          <a:p>
            <a:pPr lvl="1">
              <a:buFont typeface="Arial" pitchFamily="34" charset="0"/>
              <a:buChar char="•"/>
            </a:pPr>
            <a:endParaRPr lang="en-US" dirty="0"/>
          </a:p>
          <a:p>
            <a:pPr lvl="1">
              <a:buFont typeface="Arial" pitchFamily="34" charset="0"/>
              <a:buChar char="•"/>
            </a:pPr>
            <a:endParaRPr lang="en-US" dirty="0"/>
          </a:p>
          <a:p>
            <a:pPr marL="393192" lvl="1" indent="0">
              <a:buNone/>
            </a:pPr>
            <a:r>
              <a:rPr lang="en-US" dirty="0"/>
              <a:t>  </a:t>
            </a:r>
          </a:p>
          <a:p>
            <a:endParaRPr lang="en-US" dirty="0"/>
          </a:p>
        </p:txBody>
      </p:sp>
      <p:pic>
        <p:nvPicPr>
          <p:cNvPr id="4" name="Content Placeholder 4" descr="table47.jpg"/>
          <p:cNvPicPr>
            <a:picLocks noChangeAspect="1"/>
          </p:cNvPicPr>
          <p:nvPr/>
        </p:nvPicPr>
        <p:blipFill>
          <a:blip r:embed="rId2" cstate="print"/>
          <a:stretch>
            <a:fillRect/>
          </a:stretch>
        </p:blipFill>
        <p:spPr>
          <a:xfrm>
            <a:off x="2209800" y="4648200"/>
            <a:ext cx="5196840" cy="1586484"/>
          </a:xfrm>
          <a:prstGeom prst="rect">
            <a:avLst/>
          </a:prstGeom>
        </p:spPr>
      </p:pic>
    </p:spTree>
    <p:extLst>
      <p:ext uri="{BB962C8B-B14F-4D97-AF65-F5344CB8AC3E}">
        <p14:creationId xmlns:p14="http://schemas.microsoft.com/office/powerpoint/2010/main" val="24919881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A) = \bigcup_{v \in A} N(v).$&#10;&#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10;1 &amp; 1 &amp; 0 &amp;0 &amp; 0 &amp;0\\&#10;0 &amp; 0 &amp; 1 &amp; 1 &amp; 0 &amp; 1\\&#10;0 &amp; 0 &amp; 0 &amp; 0&amp; 1 &amp; 1\\&#10;1 &amp; 0 &amp; 1 &amp; 0&amp; 0 &amp; 0 \\&#10;0 &amp; 1 &amp; 0&amp; 1&amp; 1&amp; 0\\ &#10;&#10;\end{array}&#10;\right]&#10;$$&#10;&#10;&#10;\end{document}"/>
  <p:tag name="IGUANATEXSIZE" val="15"/>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llll}&#10;1 &amp; 1 &amp; 1 &amp;0 &amp; 0 &amp;0&amp; 0 &amp; 0\\&#10;0 &amp; 1 &amp; 1 &amp; 1 &amp; 0 &amp; 1&amp; 1 &amp; 0\\&#10;0 &amp; 0 &amp; 0 &amp; 1&amp; 1 &amp; 0 &amp; 0 &amp; 0\\&#10;0 &amp; 0 &amp; 0 &amp; 0&amp; 0 &amp; 0 &amp; 1 &amp; 1\\&#10;0 &amp; 0 &amp; 0&amp; 0&amp; 1&amp; 1&amp; 0 &amp;0\\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10;2m = \sum_{v \in V} \mbox{deg}(v) = \sum_{v \in V_1} \mbox{deg}(v) + \sum_{v \in V_2} \mbox{deg}(v).&#10;$$&#10;&#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E| = \sum_{v \in V} deg^{-}(v) = \sum_{v \in V}deg^{+}(v).$$&#10;&#10;\end{document}"/>
  <p:tag name="IGUANATEXSIZE" val="3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1\\&#10;1 &amp; 0 &amp; 1 &amp; 0\\&#10;1 &amp; 1 &amp; 0 &amp; 0\\&#10;1 &amp; 0 &amp; 0&amp; 0\\ &#10;&#10;\end{array}&#10;\right]&#10;$$&#10;&#10;&#10;\end{document}"/>
  <p:tag name="IGUANATEXSIZE" val="15"/>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3 &amp; 0 &amp;2\\&#10;3 &amp; 0 &amp; 1 &amp; 1\\&#10;0 &amp; 1 &amp; 1 &amp; 2\\&#10;2 &amp; 1 &amp; 2&amp; 0\\ &#10;&#10;\end{array}&#10;\right]&#10;$$&#10;&#10;&#10;\end{document}"/>
  <p:tag name="IGUANATEXSIZE" val="1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_{ij} = \left\{\begin{array}{ll}&#10;1 &amp; \mbox{if} \; \{v_i, v_j\}\; \mbox{is an edge of }\; G,\\&#10;0 &amp; \mbox{otherwise}.\\&#10;\end{array}&#10;\right.&#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m_{ij} = \left\{\begin{array}{ll}&#10;1 &amp; \mbox{when edge } e_j\; \mbox{is incident with }\; v_i,\\&#10;0 &amp; \mbox{otherwise}.\\&#10;\end{array}&#10;\right.&#10;$$&#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15628</TotalTime>
  <Words>5268</Words>
  <Application>Microsoft Office PowerPoint</Application>
  <PresentationFormat>On-screen Show (4:3)</PresentationFormat>
  <Paragraphs>377</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vt:lpstr>
      <vt:lpstr>Cambria Math</vt:lpstr>
      <vt:lpstr>Constantia</vt:lpstr>
      <vt:lpstr>Wingdings 2</vt:lpstr>
      <vt:lpstr>Flow</vt:lpstr>
      <vt:lpstr>Graphs</vt:lpstr>
      <vt:lpstr>Chapter Summary</vt:lpstr>
      <vt:lpstr>Graphs and Graph Models</vt:lpstr>
      <vt:lpstr>Section Summary</vt:lpstr>
      <vt:lpstr>Graphs</vt:lpstr>
      <vt:lpstr>Some Terminology</vt:lpstr>
      <vt:lpstr>Directed Graphs</vt:lpstr>
      <vt:lpstr>Some Terminology (continued)</vt:lpstr>
      <vt:lpstr>Graph Terminology: Summary</vt:lpstr>
      <vt:lpstr>Graph Terminology and Special Types of Graphs</vt:lpstr>
      <vt:lpstr>Section Summary</vt:lpstr>
      <vt:lpstr>Basic Terminology</vt:lpstr>
      <vt:lpstr>Degrees and Neighborhoods of Vertices</vt:lpstr>
      <vt:lpstr>Degrees of Vertices</vt:lpstr>
      <vt:lpstr>Handshaking Theorem</vt:lpstr>
      <vt:lpstr>Degree of Vertices (continued)</vt:lpstr>
      <vt:lpstr>Directed Graphs</vt:lpstr>
      <vt:lpstr>Directed Graphs (continued)</vt:lpstr>
      <vt:lpstr>Directed Graphs (continued)</vt:lpstr>
      <vt:lpstr>Special Types of Simple Graphs: Complete Graphs</vt:lpstr>
      <vt:lpstr>Special Types of Simple Graphs: Cycles and Wheels</vt:lpstr>
      <vt:lpstr>Special Types of Simple Graphs:       n-Cubes</vt:lpstr>
      <vt:lpstr>Bipartite Graphs</vt:lpstr>
      <vt:lpstr>Bipartite Graphs (continued)</vt:lpstr>
      <vt:lpstr>Complete Bipartite Graphs</vt:lpstr>
      <vt:lpstr>New Graphs from Old </vt:lpstr>
      <vt:lpstr>Bipartite Graphs and Matchings</vt:lpstr>
      <vt:lpstr>New Graphs from Old (continued)</vt:lpstr>
      <vt:lpstr>Representing Graphs and Graph Isomorphism</vt:lpstr>
      <vt:lpstr>Section Summary</vt:lpstr>
      <vt:lpstr>Representing Graphs:  Adjacency Lists</vt:lpstr>
      <vt:lpstr>Representation of Graphs: Adjacency Matrices</vt:lpstr>
      <vt:lpstr>Adjacency Matrices (continued)</vt:lpstr>
      <vt:lpstr>Adjacency Matrices (continued)</vt:lpstr>
      <vt:lpstr>Adjacency Matrices (continued)</vt:lpstr>
      <vt:lpstr>Representation of Graphs: Incidence Matrices</vt:lpstr>
      <vt:lpstr>Incidence Matrices (continued)</vt:lpstr>
      <vt:lpstr>Isomorphism of Graphs</vt:lpstr>
      <vt:lpstr>Isomorphism of Graphs (cont.)</vt:lpstr>
      <vt:lpstr>Isomorphism of Graphs (cont.)</vt:lpstr>
      <vt:lpstr>Isomorphism of Graphs (cont.)</vt:lpstr>
      <vt:lpstr>Isomorphism of Graphs (cont.)</vt:lpstr>
      <vt:lpstr>Connectivity</vt:lpstr>
      <vt:lpstr>Section Summary</vt:lpstr>
      <vt:lpstr>Paths</vt:lpstr>
      <vt:lpstr>Paths</vt:lpstr>
      <vt:lpstr>Paths (continued)</vt:lpstr>
      <vt:lpstr>Degrees of Separation</vt:lpstr>
      <vt:lpstr>Connectedness in Undirected Graphs</vt:lpstr>
      <vt:lpstr>Connected Components</vt:lpstr>
      <vt:lpstr>Connectedness in Directed Graphs</vt:lpstr>
      <vt:lpstr>Connectedness in Directed Graphs (continued)</vt:lpstr>
      <vt:lpstr>The Connected Components of the Web Graph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hayat Dmour</cp:lastModifiedBy>
  <cp:revision>741</cp:revision>
  <dcterms:created xsi:type="dcterms:W3CDTF">2011-03-27T19:58:04Z</dcterms:created>
  <dcterms:modified xsi:type="dcterms:W3CDTF">2021-06-12T09:05:47Z</dcterms:modified>
</cp:coreProperties>
</file>