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7"/>
  </p:notesMasterIdLst>
  <p:sldIdLst>
    <p:sldId id="256" r:id="rId2"/>
    <p:sldId id="348" r:id="rId3"/>
    <p:sldId id="404" r:id="rId4"/>
    <p:sldId id="405" r:id="rId5"/>
    <p:sldId id="395" r:id="rId6"/>
    <p:sldId id="398" r:id="rId7"/>
    <p:sldId id="391" r:id="rId8"/>
    <p:sldId id="399" r:id="rId9"/>
    <p:sldId id="400" r:id="rId10"/>
    <p:sldId id="407" r:id="rId11"/>
    <p:sldId id="409" r:id="rId12"/>
    <p:sldId id="408" r:id="rId13"/>
    <p:sldId id="352" r:id="rId14"/>
    <p:sldId id="389" r:id="rId15"/>
    <p:sldId id="417" r:id="rId16"/>
    <p:sldId id="421" r:id="rId17"/>
    <p:sldId id="418" r:id="rId18"/>
    <p:sldId id="419" r:id="rId19"/>
    <p:sldId id="420" r:id="rId20"/>
    <p:sldId id="422" r:id="rId21"/>
    <p:sldId id="423" r:id="rId22"/>
    <p:sldId id="425" r:id="rId23"/>
    <p:sldId id="412" r:id="rId24"/>
    <p:sldId id="426" r:id="rId25"/>
    <p:sldId id="427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49" autoAdjust="0"/>
    <p:restoredTop sz="94671"/>
  </p:normalViewPr>
  <p:slideViewPr>
    <p:cSldViewPr>
      <p:cViewPr varScale="1">
        <p:scale>
          <a:sx n="103" d="100"/>
          <a:sy n="103" d="100"/>
        </p:scale>
        <p:origin x="1872" y="1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notesMaster" Target="notesMasters/notesMaster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2EE97F-2327-4FE9-8874-2C0F3581839A}" type="datetimeFigureOut">
              <a:rPr lang="en-US" smtClean="0"/>
              <a:pPr/>
              <a:t>1/12/21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A6B134D-0EB3-42CB-9322-AA369738187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41765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1/12/21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1/12/21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1/12/21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1/12/21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1/12/21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223539-C274-414E-836E-21403C9CE2AE}" type="datetimeFigureOut">
              <a:rPr lang="en-US" smtClean="0"/>
              <a:pPr/>
              <a:t>1/12/21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4223539-C274-414E-836E-21403C9CE2AE}" type="datetimeFigureOut">
              <a:rPr lang="en-US" smtClean="0"/>
              <a:pPr/>
              <a:t>1/12/21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8CD41AC4-40F7-4FE0-8905-74C6698904F3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Chapter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</a:t>
            </a:r>
          </a:p>
        </p:txBody>
      </p:sp>
      <p:sp>
        <p:nvSpPr>
          <p:cNvPr id="4" name="Text Box 3"/>
          <p:cNvSpPr txBox="1">
            <a:spLocks noChangeArrowheads="1"/>
          </p:cNvSpPr>
          <p:nvPr/>
        </p:nvSpPr>
        <p:spPr bwMode="auto">
          <a:xfrm>
            <a:off x="0" y="6553200"/>
            <a:ext cx="9144000" cy="257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2833" tIns="51417" rIns="102833" bIns="51417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en-US" altLang="en-US" sz="1000" dirty="0"/>
              <a:t>Copyright ©  McGraw-Hill Education.  All rights reserved. No reproduction or distribution without the prior written consent of McGraw-Hill Education.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Counting Vertices in Full </a:t>
            </a:r>
            <a:r>
              <a:rPr lang="en-US" i="1" dirty="0"/>
              <a:t>m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314248"/>
            <a:ext cx="8229600" cy="3095952"/>
          </a:xfrm>
          <a:solidFill>
            <a:schemeClr val="bg1"/>
          </a:solidFill>
          <a:ln>
            <a:solidFill>
              <a:schemeClr val="bg1"/>
            </a:solidFill>
          </a:ln>
        </p:spPr>
        <p:txBody>
          <a:bodyPr>
            <a:normAutofit/>
          </a:bodyPr>
          <a:lstStyle/>
          <a:p>
            <a:pPr indent="0">
              <a:buNone/>
            </a:pPr>
            <a:r>
              <a:rPr lang="en-US" dirty="0"/>
              <a:t>A full </a:t>
            </a:r>
            <a:r>
              <a:rPr lang="en-US" i="1" dirty="0"/>
              <a:t>m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tree with </a:t>
            </a:r>
          </a:p>
          <a:p>
            <a:pPr lvl="1" indent="0">
              <a:buNone/>
            </a:pP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i="1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i="1" dirty="0"/>
              <a:t> </a:t>
            </a:r>
          </a:p>
          <a:p>
            <a:pPr lvl="1" indent="0">
              <a:buNone/>
            </a:pPr>
            <a:endParaRPr lang="en-US" i="1" dirty="0">
              <a:latin typeface="Cambria Math"/>
              <a:ea typeface="Cambria Math"/>
            </a:endParaRPr>
          </a:p>
          <a:p>
            <a:pPr lvl="1" indent="0">
              <a:buNone/>
            </a:pPr>
            <a:r>
              <a:rPr lang="en-US" dirty="0">
                <a:solidFill>
                  <a:schemeClr val="accent1"/>
                </a:solidFill>
                <a:ea typeface="Cambria Math"/>
              </a:rPr>
              <a:t>(</a:t>
            </a:r>
            <a:r>
              <a:rPr lang="en-US" i="1" dirty="0">
                <a:solidFill>
                  <a:schemeClr val="accent1"/>
                </a:solidFill>
                <a:ea typeface="Cambria Math"/>
              </a:rPr>
              <a:t>ii</a:t>
            </a:r>
            <a:r>
              <a:rPr lang="en-US" dirty="0">
                <a:solidFill>
                  <a:schemeClr val="accent1"/>
                </a:solidFill>
                <a:ea typeface="Cambria Math"/>
              </a:rPr>
              <a:t>)</a:t>
            </a:r>
          </a:p>
          <a:p>
            <a:pPr lvl="1" indent="0">
              <a:buNone/>
            </a:pPr>
            <a:endParaRPr lang="en-US" dirty="0">
              <a:solidFill>
                <a:schemeClr val="accent1"/>
              </a:solidFill>
              <a:ea typeface="Cambria Math"/>
            </a:endParaRPr>
          </a:p>
          <a:p>
            <a:pPr lvl="1" indent="0">
              <a:buNone/>
            </a:pPr>
            <a:r>
              <a:rPr lang="en-US" dirty="0">
                <a:solidFill>
                  <a:schemeClr val="accent1"/>
                </a:solidFill>
                <a:ea typeface="Cambria Math"/>
              </a:rPr>
              <a:t>(</a:t>
            </a:r>
            <a:r>
              <a:rPr lang="en-US" i="1" dirty="0">
                <a:solidFill>
                  <a:schemeClr val="accent1"/>
                </a:solidFill>
                <a:ea typeface="Cambria Math"/>
              </a:rPr>
              <a:t>iii</a:t>
            </a:r>
            <a:r>
              <a:rPr lang="en-US" dirty="0">
                <a:solidFill>
                  <a:schemeClr val="accent1"/>
                </a:solidFill>
                <a:ea typeface="Cambria Math"/>
              </a:rPr>
              <a:t>)</a:t>
            </a:r>
          </a:p>
          <a:p>
            <a:pPr indent="0">
              <a:buNone/>
            </a:pP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1752600" y="2664768"/>
            <a:ext cx="4953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i="1" dirty="0"/>
              <a:t>n</a:t>
            </a:r>
            <a:r>
              <a:rPr lang="en-US" dirty="0"/>
              <a:t> vertices has </a:t>
            </a:r>
            <a:r>
              <a:rPr lang="en-US" i="1" dirty="0" err="1"/>
              <a:t>i</a:t>
            </a:r>
            <a:r>
              <a:rPr lang="en-US" dirty="0"/>
              <a:t> = (</a:t>
            </a:r>
            <a:r>
              <a:rPr lang="en-US" i="1" dirty="0"/>
              <a:t>n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− 1)/</a:t>
            </a:r>
            <a:r>
              <a:rPr lang="en-US" i="1" dirty="0">
                <a:latin typeface="Cambria Math"/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 internal vertices and                             </a:t>
            </a:r>
            <a:r>
              <a:rPr lang="en-US" i="1" dirty="0">
                <a:ea typeface="Cambria Math"/>
              </a:rPr>
              <a:t>l</a:t>
            </a:r>
            <a:r>
              <a:rPr lang="en-US" dirty="0">
                <a:latin typeface="Cambria Math"/>
                <a:ea typeface="Cambria Math"/>
              </a:rPr>
              <a:t> = [(</a:t>
            </a:r>
            <a:r>
              <a:rPr lang="en-US" i="1" dirty="0">
                <a:latin typeface="Cambria Math"/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  − 1)</a:t>
            </a:r>
            <a:r>
              <a:rPr lang="en-US" i="1" dirty="0">
                <a:latin typeface="Cambria Math"/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 + 1]/</a:t>
            </a:r>
            <a:r>
              <a:rPr lang="en-US" i="1" dirty="0">
                <a:latin typeface="Cambria Math"/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 leaves,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828800" y="3426768"/>
            <a:ext cx="5181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i="1" dirty="0" err="1">
                <a:ea typeface="Cambria Math"/>
              </a:rPr>
              <a:t>i</a:t>
            </a:r>
            <a:r>
              <a:rPr lang="en-US" dirty="0">
                <a:latin typeface="Cambria Math"/>
                <a:ea typeface="Cambria Math"/>
              </a:rPr>
              <a:t>  internal vertices has  </a:t>
            </a:r>
            <a:r>
              <a:rPr lang="en-US" i="1" dirty="0"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 = </a:t>
            </a:r>
            <a:r>
              <a:rPr lang="en-US" i="1" dirty="0">
                <a:ea typeface="Cambria Math"/>
              </a:rPr>
              <a:t>mi</a:t>
            </a:r>
            <a:r>
              <a:rPr lang="en-US" dirty="0">
                <a:latin typeface="Cambria Math"/>
                <a:ea typeface="Cambria Math"/>
              </a:rPr>
              <a:t> + 1 vertices and                                </a:t>
            </a:r>
            <a:r>
              <a:rPr lang="en-US" i="1" dirty="0">
                <a:ea typeface="Cambria Math"/>
              </a:rPr>
              <a:t>l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= (</a:t>
            </a:r>
            <a:r>
              <a:rPr lang="en-US" i="1" dirty="0">
                <a:latin typeface="Cambria Math"/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  − 1)</a:t>
            </a:r>
            <a:r>
              <a:rPr lang="en-US" i="1" dirty="0" err="1">
                <a:latin typeface="Cambria Math"/>
                <a:ea typeface="Cambria Math"/>
              </a:rPr>
              <a:t>i</a:t>
            </a:r>
            <a:r>
              <a:rPr lang="en-US" dirty="0">
                <a:latin typeface="Cambria Math"/>
                <a:ea typeface="Cambria Math"/>
              </a:rPr>
              <a:t> + 1 leaves, 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28800" y="4188768"/>
            <a:ext cx="48006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i="1" dirty="0">
                <a:ea typeface="Cambria Math"/>
              </a:rPr>
              <a:t>l</a:t>
            </a:r>
            <a:r>
              <a:rPr lang="en-US" dirty="0">
                <a:latin typeface="Cambria Math"/>
                <a:ea typeface="Cambria Math"/>
              </a:rPr>
              <a:t> leaves has  </a:t>
            </a:r>
            <a:r>
              <a:rPr lang="en-US" i="1" dirty="0">
                <a:latin typeface="Cambria Math"/>
                <a:ea typeface="Cambria Math"/>
              </a:rPr>
              <a:t>n</a:t>
            </a:r>
            <a:r>
              <a:rPr lang="en-US" dirty="0">
                <a:latin typeface="Cambria Math"/>
                <a:ea typeface="Cambria Math"/>
              </a:rPr>
              <a:t> = (</a:t>
            </a:r>
            <a:r>
              <a:rPr lang="en-US" i="1" dirty="0">
                <a:latin typeface="Cambria Math"/>
                <a:ea typeface="Cambria Math"/>
              </a:rPr>
              <a:t>ml</a:t>
            </a:r>
            <a:r>
              <a:rPr lang="en-US" dirty="0">
                <a:latin typeface="Cambria Math"/>
                <a:ea typeface="Cambria Math"/>
              </a:rPr>
              <a:t>  − 1)/</a:t>
            </a:r>
            <a:r>
              <a:rPr lang="en-US" dirty="0">
                <a:ea typeface="Cambria Math"/>
              </a:rPr>
              <a:t>(</a:t>
            </a:r>
            <a:r>
              <a:rPr lang="en-US" dirty="0">
                <a:latin typeface="Cambria Math"/>
                <a:ea typeface="Cambria Math"/>
              </a:rPr>
              <a:t>m − 1) vertices and                          </a:t>
            </a:r>
            <a:r>
              <a:rPr lang="en-US" i="1" dirty="0" err="1">
                <a:ea typeface="Cambria Math"/>
              </a:rPr>
              <a:t>i</a:t>
            </a:r>
            <a:r>
              <a:rPr lang="en-US" dirty="0">
                <a:latin typeface="Cambria Math"/>
                <a:ea typeface="Cambria Math"/>
              </a:rPr>
              <a:t> = (</a:t>
            </a:r>
            <a:r>
              <a:rPr lang="en-US" i="1" dirty="0">
                <a:ea typeface="Cambria Math"/>
              </a:rPr>
              <a:t>l</a:t>
            </a:r>
            <a:r>
              <a:rPr lang="en-US" dirty="0">
                <a:ea typeface="Cambria Math"/>
              </a:rPr>
              <a:t> </a:t>
            </a:r>
            <a:r>
              <a:rPr lang="en-US" dirty="0">
                <a:latin typeface="Cambria Math"/>
                <a:ea typeface="Cambria Math"/>
              </a:rPr>
              <a:t> − 1)/ (</a:t>
            </a:r>
            <a:r>
              <a:rPr lang="en-US" i="1" dirty="0">
                <a:latin typeface="Cambria Math"/>
                <a:ea typeface="Cambria Math"/>
              </a:rPr>
              <a:t>m</a:t>
            </a:r>
            <a:r>
              <a:rPr lang="en-US" dirty="0">
                <a:latin typeface="Cambria Math"/>
                <a:ea typeface="Cambria Math"/>
              </a:rPr>
              <a:t>  − 1)   internal vertices.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85800" y="1794748"/>
            <a:ext cx="66294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ea typeface="Cambria Math"/>
              </a:rPr>
              <a:t> </a:t>
            </a:r>
            <a:r>
              <a:rPr lang="en-US" sz="2400" dirty="0"/>
              <a:t>A tree with </a:t>
            </a:r>
            <a:r>
              <a:rPr lang="en-US" sz="2400" i="1" dirty="0"/>
              <a:t>n</a:t>
            </a:r>
            <a:r>
              <a:rPr lang="en-US" sz="2400" dirty="0"/>
              <a:t> vertices has </a:t>
            </a:r>
            <a:r>
              <a:rPr lang="en-US" sz="2400" i="1" dirty="0"/>
              <a:t>n</a:t>
            </a:r>
            <a:r>
              <a:rPr lang="en-US" sz="2400" dirty="0"/>
              <a:t> </a:t>
            </a:r>
            <a:r>
              <a:rPr lang="en-US" sz="2400" dirty="0">
                <a:latin typeface="Cambria Math"/>
                <a:ea typeface="Cambria Math"/>
              </a:rPr>
              <a:t>− </a:t>
            </a:r>
            <a:r>
              <a:rPr lang="en-US" sz="24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2400" dirty="0"/>
              <a:t> edges.</a:t>
            </a:r>
          </a:p>
        </p:txBody>
      </p:sp>
    </p:spTree>
    <p:extLst>
      <p:ext uri="{BB962C8B-B14F-4D97-AF65-F5344CB8AC3E}">
        <p14:creationId xmlns:p14="http://schemas.microsoft.com/office/powerpoint/2010/main" val="8112439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Level of vertices and height of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When working with trees, we often want to have rooted trees where the </a:t>
            </a:r>
            <a:r>
              <a:rPr lang="en-US" dirty="0" err="1"/>
              <a:t>subtrees</a:t>
            </a:r>
            <a:r>
              <a:rPr lang="en-US" dirty="0"/>
              <a:t> at each vertex contain paths of approximately the same length.</a:t>
            </a:r>
          </a:p>
          <a:p>
            <a:r>
              <a:rPr lang="en-US" dirty="0"/>
              <a:t>To make this idea precise we need some definitions: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level</a:t>
            </a:r>
            <a:r>
              <a:rPr lang="en-US" dirty="0"/>
              <a:t> of a vertex </a:t>
            </a:r>
            <a:r>
              <a:rPr lang="en-US" i="1" dirty="0"/>
              <a:t>v</a:t>
            </a:r>
            <a:r>
              <a:rPr lang="en-US" dirty="0"/>
              <a:t> in a rooted tree is the length of the unique path from the root to this vertex.  </a:t>
            </a:r>
          </a:p>
          <a:p>
            <a:pPr lvl="1"/>
            <a:r>
              <a:rPr lang="en-US" dirty="0"/>
              <a:t>The </a:t>
            </a:r>
            <a:r>
              <a:rPr lang="en-US" i="1" dirty="0"/>
              <a:t>height</a:t>
            </a:r>
            <a:r>
              <a:rPr lang="en-US" dirty="0"/>
              <a:t> of a rooted tree is the maximum of the levels of the vertices. </a:t>
            </a:r>
          </a:p>
          <a:p>
            <a:pPr indent="0">
              <a:buNone/>
            </a:pPr>
            <a:r>
              <a:rPr lang="en-US" b="1" dirty="0"/>
              <a:t>Example</a:t>
            </a:r>
            <a:r>
              <a:rPr lang="en-US" dirty="0"/>
              <a:t>: </a:t>
            </a:r>
          </a:p>
          <a:p>
            <a:pPr indent="0">
              <a:lnSpc>
                <a:spcPts val="1200"/>
              </a:lnSpc>
              <a:buNone/>
            </a:pPr>
            <a:r>
              <a:rPr lang="en-US" dirty="0"/>
              <a:t> 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i="1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)  </a:t>
            </a:r>
            <a:r>
              <a:rPr lang="en-US" dirty="0"/>
              <a:t>Find the level of each vertex in </a:t>
            </a:r>
          </a:p>
          <a:p>
            <a:pPr indent="0">
              <a:lnSpc>
                <a:spcPts val="1200"/>
              </a:lnSpc>
              <a:buNone/>
            </a:pPr>
            <a:r>
              <a:rPr lang="en-US" dirty="0"/>
              <a:t>        the tree to the right.                        </a:t>
            </a:r>
          </a:p>
          <a:p>
            <a:pPr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i="1" dirty="0">
                <a:solidFill>
                  <a:schemeClr val="accent1"/>
                </a:solidFill>
              </a:rPr>
              <a:t>ii</a:t>
            </a:r>
            <a:r>
              <a:rPr lang="en-US" dirty="0">
                <a:solidFill>
                  <a:schemeClr val="accent1"/>
                </a:solidFill>
              </a:rPr>
              <a:t>)  </a:t>
            </a:r>
            <a:r>
              <a:rPr lang="en-US" dirty="0"/>
              <a:t>What is the height of the tree?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lnSpc>
                <a:spcPts val="1700"/>
              </a:lnSpc>
              <a:buNone/>
            </a:pPr>
            <a:r>
              <a:rPr lang="en-US" b="1" dirty="0"/>
              <a:t>Solution</a:t>
            </a:r>
            <a:r>
              <a:rPr lang="en-US" dirty="0"/>
              <a:t>: </a:t>
            </a:r>
          </a:p>
          <a:p>
            <a:pPr indent="0">
              <a:lnSpc>
                <a:spcPts val="1200"/>
              </a:lnSpc>
              <a:buNone/>
            </a:pPr>
            <a:r>
              <a:rPr lang="en-US" dirty="0"/>
              <a:t>   </a:t>
            </a:r>
            <a:r>
              <a:rPr lang="en-US" dirty="0">
                <a:solidFill>
                  <a:schemeClr val="accent1"/>
                </a:solidFill>
              </a:rPr>
              <a:t>(</a:t>
            </a:r>
            <a:r>
              <a:rPr lang="en-US" i="1" dirty="0" err="1">
                <a:solidFill>
                  <a:schemeClr val="accent1"/>
                </a:solidFill>
              </a:rPr>
              <a:t>i</a:t>
            </a:r>
            <a:r>
              <a:rPr lang="en-US" dirty="0">
                <a:solidFill>
                  <a:schemeClr val="accent1"/>
                </a:solidFill>
              </a:rPr>
              <a:t>)</a:t>
            </a:r>
            <a:r>
              <a:rPr lang="en-US" dirty="0"/>
              <a:t>  The root </a:t>
            </a:r>
            <a:r>
              <a:rPr lang="en-US" i="1" dirty="0"/>
              <a:t>a</a:t>
            </a:r>
            <a:r>
              <a:rPr lang="en-US" dirty="0"/>
              <a:t> is at level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0</a:t>
            </a:r>
            <a:r>
              <a:rPr lang="en-US" dirty="0"/>
              <a:t>.  Vertices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j</a:t>
            </a:r>
            <a:r>
              <a:rPr lang="en-US" dirty="0"/>
              <a:t>, and </a:t>
            </a:r>
            <a:r>
              <a:rPr lang="en-US" i="1" dirty="0"/>
              <a:t>k</a:t>
            </a:r>
            <a:r>
              <a:rPr lang="en-US" dirty="0"/>
              <a:t> are at level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  </a:t>
            </a:r>
          </a:p>
          <a:p>
            <a:pPr indent="0">
              <a:lnSpc>
                <a:spcPts val="1200"/>
              </a:lnSpc>
              <a:buNone/>
            </a:pPr>
            <a:r>
              <a:rPr lang="en-US" dirty="0"/>
              <a:t>         Vertices 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, and </a:t>
            </a:r>
            <a:r>
              <a:rPr lang="en-US" i="1" dirty="0"/>
              <a:t>l</a:t>
            </a:r>
            <a:r>
              <a:rPr lang="en-US" dirty="0"/>
              <a:t> are at level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. Vertices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g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dirty="0"/>
              <a:t>, </a:t>
            </a:r>
            <a:r>
              <a:rPr lang="en-US" i="1" dirty="0"/>
              <a:t>m</a:t>
            </a:r>
            <a:r>
              <a:rPr lang="en-US" dirty="0"/>
              <a:t>, and </a:t>
            </a:r>
            <a:r>
              <a:rPr lang="en-US" i="1" dirty="0"/>
              <a:t>n</a:t>
            </a:r>
            <a:r>
              <a:rPr lang="en-US" dirty="0"/>
              <a:t> are at level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. </a:t>
            </a:r>
          </a:p>
          <a:p>
            <a:pPr indent="0">
              <a:lnSpc>
                <a:spcPts val="1200"/>
              </a:lnSpc>
              <a:buNone/>
            </a:pPr>
            <a:r>
              <a:rPr lang="en-US" dirty="0"/>
              <a:t>         Vertex </a:t>
            </a:r>
            <a:r>
              <a:rPr lang="en-US" i="1" dirty="0"/>
              <a:t>h</a:t>
            </a:r>
            <a:r>
              <a:rPr lang="en-US" dirty="0"/>
              <a:t> is at level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. </a:t>
            </a:r>
          </a:p>
          <a:p>
            <a:pPr indent="0">
              <a:lnSpc>
                <a:spcPts val="1700"/>
              </a:lnSpc>
              <a:buNone/>
            </a:pPr>
            <a:r>
              <a:rPr lang="en-US" dirty="0">
                <a:solidFill>
                  <a:schemeClr val="accent1"/>
                </a:solidFill>
              </a:rPr>
              <a:t>  (</a:t>
            </a:r>
            <a:r>
              <a:rPr lang="en-US" i="1" dirty="0">
                <a:solidFill>
                  <a:schemeClr val="accent1"/>
                </a:solidFill>
              </a:rPr>
              <a:t>ii</a:t>
            </a:r>
            <a:r>
              <a:rPr lang="en-US" dirty="0">
                <a:solidFill>
                  <a:schemeClr val="accent1"/>
                </a:solidFill>
              </a:rPr>
              <a:t>) </a:t>
            </a:r>
            <a:r>
              <a:rPr lang="en-US" dirty="0"/>
              <a:t>The height is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, since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 is the largest level of any vertex. </a:t>
            </a:r>
          </a:p>
          <a:p>
            <a:pPr indent="0">
              <a:lnSpc>
                <a:spcPts val="1700"/>
              </a:lnSpc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3505200"/>
            <a:ext cx="1108710" cy="13982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27406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Balanced </a:t>
            </a:r>
            <a:r>
              <a:rPr lang="en-US" i="1" dirty="0"/>
              <a:t>m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indent="0">
              <a:buNone/>
            </a:pPr>
            <a:r>
              <a:rPr lang="en-US" b="1" dirty="0"/>
              <a:t>Definition</a:t>
            </a:r>
            <a:r>
              <a:rPr lang="en-US" dirty="0"/>
              <a:t>: A rooted </a:t>
            </a:r>
            <a:r>
              <a:rPr lang="en-US" i="1" dirty="0"/>
              <a:t>m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tree of height </a:t>
            </a:r>
            <a:r>
              <a:rPr lang="en-US" i="1" dirty="0"/>
              <a:t>h</a:t>
            </a:r>
            <a:r>
              <a:rPr lang="en-US" dirty="0"/>
              <a:t> is </a:t>
            </a:r>
            <a:r>
              <a:rPr lang="en-US" i="1" dirty="0"/>
              <a:t>balanced</a:t>
            </a:r>
            <a:r>
              <a:rPr lang="en-US" dirty="0"/>
              <a:t> if all leaves are at levels </a:t>
            </a:r>
            <a:r>
              <a:rPr lang="en-US" i="1" dirty="0"/>
              <a:t>h</a:t>
            </a:r>
            <a:r>
              <a:rPr lang="en-US" dirty="0"/>
              <a:t> or </a:t>
            </a:r>
            <a:r>
              <a:rPr lang="en-US" i="1" dirty="0"/>
              <a:t>h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. 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/>
              <a:t>Example</a:t>
            </a:r>
            <a:r>
              <a:rPr lang="en-US" dirty="0"/>
              <a:t>: Which of the rooted trees shown below is balanced?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/>
              <a:t>Solution</a:t>
            </a:r>
            <a:r>
              <a:rPr lang="en-US" dirty="0"/>
              <a:t>: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/>
              <a:t>and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are balanced, but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is not because it has leaves at levels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, and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3886200"/>
            <a:ext cx="5734050" cy="1216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77092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Tree Traversal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11.3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Universal Address Systems (</a:t>
            </a:r>
            <a:r>
              <a:rPr lang="en-US" i="1" dirty="0"/>
              <a:t>not currently included in overheads</a:t>
            </a:r>
            <a:r>
              <a:rPr lang="en-US" dirty="0"/>
              <a:t>)</a:t>
            </a:r>
          </a:p>
          <a:p>
            <a:r>
              <a:rPr lang="en-US" dirty="0"/>
              <a:t>Traversal Algorithms</a:t>
            </a:r>
          </a:p>
          <a:p>
            <a:r>
              <a:rPr lang="en-US" dirty="0"/>
              <a:t>Infix, Prefix, and Postfix Notation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Procedures for systematically visiting every vertex of an ordered tree are called </a:t>
            </a:r>
            <a:r>
              <a:rPr lang="en-US" i="1" dirty="0"/>
              <a:t>traversals</a:t>
            </a:r>
            <a:r>
              <a:rPr lang="en-US" dirty="0"/>
              <a:t>. </a:t>
            </a:r>
          </a:p>
          <a:p>
            <a:r>
              <a:rPr lang="en-US" dirty="0"/>
              <a:t>The three most commonly used </a:t>
            </a:r>
            <a:r>
              <a:rPr lang="en-US" i="1" dirty="0"/>
              <a:t>traversals</a:t>
            </a:r>
            <a:r>
              <a:rPr lang="en-US" dirty="0"/>
              <a:t> are </a:t>
            </a:r>
            <a:r>
              <a:rPr lang="en-US" i="1" dirty="0"/>
              <a:t>preorder</a:t>
            </a:r>
            <a:r>
              <a:rPr lang="en-US" dirty="0"/>
              <a:t> </a:t>
            </a:r>
            <a:r>
              <a:rPr lang="en-US" i="1" dirty="0"/>
              <a:t>traversal</a:t>
            </a:r>
            <a:r>
              <a:rPr lang="en-US" dirty="0"/>
              <a:t>, </a:t>
            </a:r>
            <a:r>
              <a:rPr lang="en-US" i="1" dirty="0" err="1"/>
              <a:t>inorder</a:t>
            </a:r>
            <a:r>
              <a:rPr lang="en-US" i="1" dirty="0"/>
              <a:t> traversal</a:t>
            </a:r>
            <a:r>
              <a:rPr lang="en-US" dirty="0"/>
              <a:t>, and </a:t>
            </a:r>
            <a:r>
              <a:rPr lang="en-US" i="1" dirty="0" err="1"/>
              <a:t>postorder</a:t>
            </a:r>
            <a:r>
              <a:rPr lang="en-US" i="1" dirty="0"/>
              <a:t> traversal</a:t>
            </a:r>
            <a:r>
              <a:rPr lang="en-US" dirty="0"/>
              <a:t>. 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943963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Preorder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b="1" dirty="0"/>
              <a:t>Definition</a:t>
            </a:r>
            <a:r>
              <a:rPr lang="en-US" dirty="0"/>
              <a:t>: Let </a:t>
            </a:r>
            <a:r>
              <a:rPr lang="en-US" i="1" dirty="0"/>
              <a:t>T</a:t>
            </a:r>
            <a:r>
              <a:rPr lang="en-US" dirty="0"/>
              <a:t> be an ordered rooted tree with root </a:t>
            </a:r>
            <a:r>
              <a:rPr lang="en-US" i="1" dirty="0"/>
              <a:t>r</a:t>
            </a:r>
            <a:r>
              <a:rPr lang="en-US" dirty="0"/>
              <a:t>. If </a:t>
            </a:r>
            <a:r>
              <a:rPr lang="en-US" i="1" dirty="0"/>
              <a:t>T</a:t>
            </a:r>
            <a:r>
              <a:rPr lang="en-US" dirty="0"/>
              <a:t> consists only of </a:t>
            </a:r>
            <a:r>
              <a:rPr lang="en-US" i="1" dirty="0"/>
              <a:t>r</a:t>
            </a:r>
            <a:r>
              <a:rPr lang="en-US" dirty="0"/>
              <a:t>, then </a:t>
            </a:r>
            <a:r>
              <a:rPr lang="en-US" i="1" dirty="0"/>
              <a:t>r</a:t>
            </a:r>
            <a:r>
              <a:rPr lang="en-US" dirty="0"/>
              <a:t> is the </a:t>
            </a:r>
            <a:r>
              <a:rPr lang="en-US" i="1" dirty="0"/>
              <a:t>preorder traversal </a:t>
            </a:r>
            <a:r>
              <a:rPr lang="en-US" dirty="0"/>
              <a:t>of </a:t>
            </a:r>
            <a:r>
              <a:rPr lang="en-US" i="1" dirty="0"/>
              <a:t>T</a:t>
            </a:r>
            <a:r>
              <a:rPr lang="en-US" dirty="0"/>
              <a:t>. Otherwise, suppose that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…,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r>
              <a:rPr lang="en-US" dirty="0"/>
              <a:t> are the </a:t>
            </a:r>
            <a:r>
              <a:rPr lang="en-US" dirty="0" err="1"/>
              <a:t>subtrees</a:t>
            </a:r>
            <a:r>
              <a:rPr lang="en-US" dirty="0"/>
              <a:t> of </a:t>
            </a:r>
            <a:r>
              <a:rPr lang="en-US" i="1" dirty="0"/>
              <a:t>r</a:t>
            </a:r>
            <a:r>
              <a:rPr lang="en-US" dirty="0"/>
              <a:t> from left to right in </a:t>
            </a:r>
            <a:r>
              <a:rPr lang="en-US" i="1" dirty="0"/>
              <a:t>T</a:t>
            </a:r>
            <a:r>
              <a:rPr lang="en-US" dirty="0"/>
              <a:t>. The preorder traversal  begins by visiting </a:t>
            </a:r>
            <a:r>
              <a:rPr lang="en-US" i="1" dirty="0"/>
              <a:t>r</a:t>
            </a:r>
            <a:r>
              <a:rPr lang="en-US" dirty="0"/>
              <a:t>, and continues by traversing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in preorder, then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 in preorder, and so on, until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r>
              <a:rPr lang="en-US" dirty="0"/>
              <a:t>  is traversed in preorder. </a:t>
            </a:r>
          </a:p>
        </p:txBody>
      </p:sp>
      <p:pic>
        <p:nvPicPr>
          <p:cNvPr id="4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4724400"/>
            <a:ext cx="2500122" cy="16703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90087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Preorder Traversal (</a:t>
            </a:r>
            <a:r>
              <a:rPr lang="en-US" i="1" dirty="0"/>
              <a:t>continued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81600" y="2057400"/>
            <a:ext cx="2615691" cy="4389437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4800" y="2286000"/>
            <a:ext cx="4572000" cy="230832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procedure  </a:t>
            </a:r>
            <a:r>
              <a:rPr lang="en-US" i="1" dirty="0"/>
              <a:t>preorder</a:t>
            </a:r>
            <a:r>
              <a:rPr lang="en-US" dirty="0"/>
              <a:t> (</a:t>
            </a:r>
            <a:r>
              <a:rPr lang="en-US" i="1" dirty="0"/>
              <a:t>T</a:t>
            </a:r>
            <a:r>
              <a:rPr lang="en-US" dirty="0"/>
              <a:t>: ordered rooted tree)</a:t>
            </a:r>
          </a:p>
          <a:p>
            <a:r>
              <a:rPr lang="en-US" i="1" dirty="0"/>
              <a:t>r</a:t>
            </a:r>
            <a:r>
              <a:rPr lang="en-US" dirty="0"/>
              <a:t> := root of </a:t>
            </a:r>
            <a:r>
              <a:rPr lang="en-US" i="1" dirty="0"/>
              <a:t>T</a:t>
            </a:r>
          </a:p>
          <a:p>
            <a:r>
              <a:rPr lang="en-US" dirty="0"/>
              <a:t>list</a:t>
            </a:r>
            <a:r>
              <a:rPr lang="en-US" i="1" dirty="0"/>
              <a:t> r</a:t>
            </a:r>
          </a:p>
          <a:p>
            <a:r>
              <a:rPr lang="en-US" b="1" dirty="0"/>
              <a:t>for</a:t>
            </a:r>
            <a:r>
              <a:rPr lang="en-US" dirty="0"/>
              <a:t> each child </a:t>
            </a:r>
            <a:r>
              <a:rPr lang="en-US" i="1" dirty="0"/>
              <a:t>c</a:t>
            </a:r>
            <a:r>
              <a:rPr lang="en-US" dirty="0"/>
              <a:t> of</a:t>
            </a:r>
            <a:r>
              <a:rPr lang="en-US" i="1" dirty="0"/>
              <a:t> r </a:t>
            </a:r>
            <a:r>
              <a:rPr lang="en-US" dirty="0"/>
              <a:t>from left to right</a:t>
            </a:r>
          </a:p>
          <a:p>
            <a:r>
              <a:rPr lang="en-US" dirty="0"/>
              <a:t>   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 := </a:t>
            </a:r>
            <a:r>
              <a:rPr lang="en-US" dirty="0" err="1"/>
              <a:t>subtree</a:t>
            </a:r>
            <a:r>
              <a:rPr lang="en-US" dirty="0"/>
              <a:t> with </a:t>
            </a:r>
            <a:r>
              <a:rPr lang="en-US" i="1" dirty="0"/>
              <a:t>c</a:t>
            </a:r>
            <a:r>
              <a:rPr lang="en-US" dirty="0"/>
              <a:t> as root</a:t>
            </a:r>
          </a:p>
          <a:p>
            <a:r>
              <a:rPr lang="en-US" dirty="0"/>
              <a:t>     </a:t>
            </a:r>
            <a:r>
              <a:rPr lang="en-US" i="1" dirty="0"/>
              <a:t>preorder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93830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b="1" dirty="0"/>
              <a:t>Definition</a:t>
            </a:r>
            <a:r>
              <a:rPr lang="en-US" dirty="0"/>
              <a:t>: Let </a:t>
            </a:r>
            <a:r>
              <a:rPr lang="en-US" i="1" dirty="0"/>
              <a:t>T</a:t>
            </a:r>
            <a:r>
              <a:rPr lang="en-US" dirty="0"/>
              <a:t> be an ordered rooted tree with root </a:t>
            </a:r>
            <a:r>
              <a:rPr lang="en-US" i="1" dirty="0"/>
              <a:t>r</a:t>
            </a:r>
            <a:r>
              <a:rPr lang="en-US" dirty="0"/>
              <a:t>. If </a:t>
            </a:r>
            <a:r>
              <a:rPr lang="en-US" i="1" dirty="0"/>
              <a:t>T</a:t>
            </a:r>
            <a:r>
              <a:rPr lang="en-US" dirty="0"/>
              <a:t> consists only of </a:t>
            </a:r>
            <a:r>
              <a:rPr lang="en-US" i="1" dirty="0"/>
              <a:t>r</a:t>
            </a:r>
            <a:r>
              <a:rPr lang="en-US" dirty="0"/>
              <a:t>, then </a:t>
            </a:r>
            <a:r>
              <a:rPr lang="en-US" i="1" dirty="0"/>
              <a:t>r</a:t>
            </a:r>
            <a:r>
              <a:rPr lang="en-US" dirty="0"/>
              <a:t> is the </a:t>
            </a:r>
            <a:r>
              <a:rPr lang="en-US" i="1" dirty="0" err="1"/>
              <a:t>inorder</a:t>
            </a:r>
            <a:r>
              <a:rPr lang="en-US" i="1" dirty="0"/>
              <a:t> traversal </a:t>
            </a:r>
            <a:r>
              <a:rPr lang="en-US" dirty="0"/>
              <a:t>of </a:t>
            </a:r>
            <a:r>
              <a:rPr lang="en-US" i="1" dirty="0"/>
              <a:t>T</a:t>
            </a:r>
            <a:r>
              <a:rPr lang="en-US" dirty="0"/>
              <a:t>. Otherwise, suppose that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…,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r>
              <a:rPr lang="en-US" dirty="0"/>
              <a:t> are the </a:t>
            </a:r>
            <a:r>
              <a:rPr lang="en-US" dirty="0" err="1"/>
              <a:t>subtrees</a:t>
            </a:r>
            <a:r>
              <a:rPr lang="en-US" dirty="0"/>
              <a:t> of </a:t>
            </a:r>
            <a:r>
              <a:rPr lang="en-US" i="1" dirty="0"/>
              <a:t>r</a:t>
            </a:r>
            <a:r>
              <a:rPr lang="en-US" dirty="0"/>
              <a:t> from left to right in </a:t>
            </a:r>
            <a:r>
              <a:rPr lang="en-US" i="1" dirty="0"/>
              <a:t>T</a:t>
            </a:r>
            <a:r>
              <a:rPr lang="en-US" dirty="0"/>
              <a:t>. The </a:t>
            </a:r>
            <a:r>
              <a:rPr lang="en-US" dirty="0" err="1"/>
              <a:t>inorder</a:t>
            </a:r>
            <a:r>
              <a:rPr lang="en-US" dirty="0"/>
              <a:t> traversal  begins by traversing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in </a:t>
            </a:r>
            <a:r>
              <a:rPr lang="en-US" dirty="0" err="1"/>
              <a:t>inorder</a:t>
            </a:r>
            <a:r>
              <a:rPr lang="en-US" dirty="0"/>
              <a:t>, then visiting </a:t>
            </a:r>
            <a:r>
              <a:rPr lang="en-US" i="1" dirty="0"/>
              <a:t>r</a:t>
            </a:r>
            <a:r>
              <a:rPr lang="en-US" dirty="0"/>
              <a:t>, and continues by traversing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 in </a:t>
            </a:r>
            <a:r>
              <a:rPr lang="en-US" dirty="0" err="1"/>
              <a:t>inorder</a:t>
            </a:r>
            <a:r>
              <a:rPr lang="en-US" dirty="0"/>
              <a:t>, and so on, until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r>
              <a:rPr lang="en-US" dirty="0"/>
              <a:t>  is traversed in </a:t>
            </a:r>
            <a:r>
              <a:rPr lang="en-US" dirty="0" err="1"/>
              <a:t>inorder</a:t>
            </a:r>
            <a:r>
              <a:rPr lang="en-US" dirty="0"/>
              <a:t>. 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15000" y="4953000"/>
            <a:ext cx="2680716" cy="15872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81913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Inorder</a:t>
            </a:r>
            <a:r>
              <a:rPr lang="en-US" dirty="0"/>
              <a:t> Traversal (</a:t>
            </a:r>
            <a:r>
              <a:rPr lang="en-US" i="1" dirty="0"/>
              <a:t>continued</a:t>
            </a:r>
            <a:r>
              <a:rPr lang="en-US" dirty="0"/>
              <a:t>)</a:t>
            </a:r>
          </a:p>
        </p:txBody>
      </p:sp>
      <p:pic>
        <p:nvPicPr>
          <p:cNvPr id="4" name="Content Placeholder 4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9800" y="2057400"/>
            <a:ext cx="2622665" cy="43891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286000"/>
            <a:ext cx="5105400" cy="341632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procedure  </a:t>
            </a:r>
            <a:r>
              <a:rPr lang="en-US" i="1" dirty="0" err="1"/>
              <a:t>inorder</a:t>
            </a:r>
            <a:r>
              <a:rPr lang="en-US" dirty="0"/>
              <a:t> (</a:t>
            </a:r>
            <a:r>
              <a:rPr lang="en-US" i="1" dirty="0"/>
              <a:t>T</a:t>
            </a:r>
            <a:r>
              <a:rPr lang="en-US" dirty="0"/>
              <a:t>: ordered rooted tree)</a:t>
            </a:r>
          </a:p>
          <a:p>
            <a:r>
              <a:rPr lang="en-US" i="1" dirty="0"/>
              <a:t>r</a:t>
            </a:r>
            <a:r>
              <a:rPr lang="en-US" dirty="0"/>
              <a:t> := root of </a:t>
            </a:r>
            <a:r>
              <a:rPr lang="en-US" i="1" dirty="0"/>
              <a:t>T</a:t>
            </a:r>
          </a:p>
          <a:p>
            <a:r>
              <a:rPr lang="en-US" b="1" dirty="0"/>
              <a:t>if</a:t>
            </a:r>
            <a:r>
              <a:rPr lang="en-US" dirty="0"/>
              <a:t> </a:t>
            </a:r>
            <a:r>
              <a:rPr lang="en-US" i="1" dirty="0"/>
              <a:t>r</a:t>
            </a:r>
            <a:r>
              <a:rPr lang="en-US" dirty="0"/>
              <a:t> is a leaf </a:t>
            </a:r>
            <a:r>
              <a:rPr lang="en-US" b="1" dirty="0"/>
              <a:t>then</a:t>
            </a:r>
            <a:r>
              <a:rPr lang="en-US" dirty="0"/>
              <a:t> list</a:t>
            </a:r>
            <a:r>
              <a:rPr lang="en-US" i="1" dirty="0"/>
              <a:t> r</a:t>
            </a:r>
          </a:p>
          <a:p>
            <a:r>
              <a:rPr lang="en-US" b="1" dirty="0"/>
              <a:t>else</a:t>
            </a:r>
          </a:p>
          <a:p>
            <a:r>
              <a:rPr lang="en-US" b="1" dirty="0"/>
              <a:t>     </a:t>
            </a:r>
            <a:r>
              <a:rPr lang="en-US" i="1" dirty="0"/>
              <a:t>l</a:t>
            </a:r>
            <a:r>
              <a:rPr lang="en-US" b="1" dirty="0"/>
              <a:t> </a:t>
            </a:r>
            <a:r>
              <a:rPr lang="en-US" dirty="0"/>
              <a:t>:= first child of </a:t>
            </a:r>
            <a:r>
              <a:rPr lang="en-US" i="1" dirty="0"/>
              <a:t>r</a:t>
            </a:r>
            <a:r>
              <a:rPr lang="en-US" dirty="0"/>
              <a:t> from left to right</a:t>
            </a:r>
          </a:p>
          <a:p>
            <a:r>
              <a:rPr lang="en-US" i="1" dirty="0"/>
              <a:t>    T</a:t>
            </a:r>
            <a:r>
              <a:rPr lang="en-US" dirty="0"/>
              <a:t>(</a:t>
            </a:r>
            <a:r>
              <a:rPr lang="en-US" i="1" dirty="0"/>
              <a:t>l</a:t>
            </a:r>
            <a:r>
              <a:rPr lang="en-US" dirty="0"/>
              <a:t>) := </a:t>
            </a:r>
            <a:r>
              <a:rPr lang="en-US" dirty="0" err="1"/>
              <a:t>subtree</a:t>
            </a:r>
            <a:r>
              <a:rPr lang="en-US" dirty="0"/>
              <a:t> with </a:t>
            </a:r>
            <a:r>
              <a:rPr lang="en-US" i="1" dirty="0"/>
              <a:t>l</a:t>
            </a:r>
            <a:r>
              <a:rPr lang="en-US" dirty="0"/>
              <a:t> as its root</a:t>
            </a:r>
          </a:p>
          <a:p>
            <a:r>
              <a:rPr lang="en-US" dirty="0"/>
              <a:t>    </a:t>
            </a:r>
            <a:r>
              <a:rPr lang="en-US" i="1" dirty="0" err="1"/>
              <a:t>inorder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l</a:t>
            </a:r>
            <a:r>
              <a:rPr lang="en-US" dirty="0"/>
              <a:t>))</a:t>
            </a:r>
          </a:p>
          <a:p>
            <a:r>
              <a:rPr lang="en-US" dirty="0"/>
              <a:t>    list(</a:t>
            </a:r>
            <a:r>
              <a:rPr lang="en-US" i="1" dirty="0"/>
              <a:t>r</a:t>
            </a:r>
            <a:r>
              <a:rPr lang="en-US" dirty="0"/>
              <a:t>)</a:t>
            </a:r>
          </a:p>
          <a:p>
            <a:r>
              <a:rPr lang="en-US" b="1" dirty="0"/>
              <a:t>    for</a:t>
            </a:r>
            <a:r>
              <a:rPr lang="en-US" dirty="0"/>
              <a:t> each child </a:t>
            </a:r>
            <a:r>
              <a:rPr lang="en-US" i="1" dirty="0"/>
              <a:t>c</a:t>
            </a:r>
            <a:r>
              <a:rPr lang="en-US" dirty="0"/>
              <a:t> of</a:t>
            </a:r>
            <a:r>
              <a:rPr lang="en-US" i="1" dirty="0"/>
              <a:t> r </a:t>
            </a:r>
            <a:r>
              <a:rPr lang="en-US" dirty="0"/>
              <a:t>from left to right</a:t>
            </a:r>
          </a:p>
          <a:p>
            <a:r>
              <a:rPr lang="en-US" dirty="0"/>
              <a:t>        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 := </a:t>
            </a:r>
            <a:r>
              <a:rPr lang="en-US" dirty="0" err="1"/>
              <a:t>subtree</a:t>
            </a:r>
            <a:r>
              <a:rPr lang="en-US" dirty="0"/>
              <a:t> with </a:t>
            </a:r>
            <a:r>
              <a:rPr lang="en-US" i="1" dirty="0"/>
              <a:t>c</a:t>
            </a:r>
            <a:r>
              <a:rPr lang="en-US" dirty="0"/>
              <a:t> as root</a:t>
            </a:r>
          </a:p>
          <a:p>
            <a:r>
              <a:rPr lang="en-US" dirty="0"/>
              <a:t>         </a:t>
            </a:r>
            <a:r>
              <a:rPr lang="en-US" i="1" dirty="0" err="1"/>
              <a:t>inorder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34975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Trees</a:t>
            </a:r>
          </a:p>
          <a:p>
            <a:r>
              <a:rPr lang="en-US" dirty="0"/>
              <a:t>Applications of Trees (</a:t>
            </a:r>
            <a:r>
              <a:rPr lang="en-US" i="1" dirty="0"/>
              <a:t>not currently included in overheads</a:t>
            </a:r>
            <a:r>
              <a:rPr lang="en-US" dirty="0"/>
              <a:t>)</a:t>
            </a:r>
          </a:p>
          <a:p>
            <a:r>
              <a:rPr lang="en-US" dirty="0"/>
              <a:t>Tree Traversal</a:t>
            </a:r>
          </a:p>
          <a:p>
            <a:r>
              <a:rPr lang="en-US" dirty="0"/>
              <a:t>Spanning Trees</a:t>
            </a:r>
          </a:p>
          <a:p>
            <a:r>
              <a:rPr lang="en-US" dirty="0"/>
              <a:t>Minimum Spanning Trees (</a:t>
            </a:r>
            <a:r>
              <a:rPr lang="en-US" i="1" dirty="0"/>
              <a:t>not currently included in overheads</a:t>
            </a:r>
            <a:r>
              <a:rPr lang="en-US" dirty="0"/>
              <a:t>)</a:t>
            </a:r>
          </a:p>
          <a:p>
            <a:endParaRPr lang="en-US" dirty="0"/>
          </a:p>
          <a:p>
            <a:endParaRPr lang="en-US" dirty="0"/>
          </a:p>
          <a:p>
            <a:pPr>
              <a:buNone/>
            </a:pPr>
            <a:endParaRPr lang="en-US" dirty="0"/>
          </a:p>
          <a:p>
            <a:pPr lvl="1">
              <a:buNone/>
            </a:pPr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Postorder</a:t>
            </a:r>
            <a:r>
              <a:rPr lang="en-US" dirty="0"/>
              <a:t> Traversal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indent="0">
              <a:spcBef>
                <a:spcPts val="0"/>
              </a:spcBef>
              <a:buNone/>
            </a:pPr>
            <a:r>
              <a:rPr lang="en-US" b="1" dirty="0"/>
              <a:t>Definition</a:t>
            </a:r>
            <a:r>
              <a:rPr lang="en-US" dirty="0"/>
              <a:t>: Let </a:t>
            </a:r>
            <a:r>
              <a:rPr lang="en-US" i="1" dirty="0"/>
              <a:t>T</a:t>
            </a:r>
            <a:r>
              <a:rPr lang="en-US" dirty="0"/>
              <a:t> be an ordered rooted tree with root </a:t>
            </a:r>
            <a:r>
              <a:rPr lang="en-US" i="1" dirty="0"/>
              <a:t>r</a:t>
            </a:r>
            <a:r>
              <a:rPr lang="en-US" dirty="0"/>
              <a:t>. If </a:t>
            </a:r>
            <a:r>
              <a:rPr lang="en-US" i="1" dirty="0"/>
              <a:t>T</a:t>
            </a:r>
            <a:r>
              <a:rPr lang="en-US" dirty="0"/>
              <a:t> consists only of </a:t>
            </a:r>
            <a:r>
              <a:rPr lang="en-US" i="1" dirty="0"/>
              <a:t>r</a:t>
            </a:r>
            <a:r>
              <a:rPr lang="en-US" dirty="0"/>
              <a:t>, then </a:t>
            </a:r>
            <a:r>
              <a:rPr lang="en-US" i="1" dirty="0"/>
              <a:t>r</a:t>
            </a:r>
            <a:r>
              <a:rPr lang="en-US" dirty="0"/>
              <a:t> is the </a:t>
            </a:r>
            <a:r>
              <a:rPr lang="en-US" i="1" dirty="0" err="1"/>
              <a:t>postorder</a:t>
            </a:r>
            <a:r>
              <a:rPr lang="en-US" i="1" dirty="0"/>
              <a:t> traversal </a:t>
            </a:r>
            <a:r>
              <a:rPr lang="en-US" dirty="0"/>
              <a:t>of </a:t>
            </a:r>
            <a:r>
              <a:rPr lang="en-US" i="1" dirty="0"/>
              <a:t>T</a:t>
            </a:r>
            <a:r>
              <a:rPr lang="en-US" dirty="0"/>
              <a:t>. Otherwise, suppose that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,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, …,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r>
              <a:rPr lang="en-US" dirty="0"/>
              <a:t> are the </a:t>
            </a:r>
            <a:r>
              <a:rPr lang="en-US" dirty="0" err="1"/>
              <a:t>subtrees</a:t>
            </a:r>
            <a:r>
              <a:rPr lang="en-US" dirty="0"/>
              <a:t> of </a:t>
            </a:r>
            <a:r>
              <a:rPr lang="en-US" i="1" dirty="0"/>
              <a:t>r</a:t>
            </a:r>
            <a:r>
              <a:rPr lang="en-US" dirty="0"/>
              <a:t> from left to right in </a:t>
            </a:r>
            <a:r>
              <a:rPr lang="en-US" i="1" dirty="0"/>
              <a:t>T</a:t>
            </a:r>
            <a:r>
              <a:rPr lang="en-US" dirty="0"/>
              <a:t>. The </a:t>
            </a:r>
            <a:r>
              <a:rPr lang="en-US" dirty="0" err="1"/>
              <a:t>postorder</a:t>
            </a:r>
            <a:r>
              <a:rPr lang="en-US" dirty="0"/>
              <a:t> traversal  begins by traversing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in </a:t>
            </a:r>
            <a:r>
              <a:rPr lang="en-US" dirty="0" err="1"/>
              <a:t>postorder</a:t>
            </a:r>
            <a:r>
              <a:rPr lang="en-US" dirty="0"/>
              <a:t>, then </a:t>
            </a:r>
            <a:r>
              <a:rPr lang="en-US" i="1" dirty="0"/>
              <a:t>T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 in </a:t>
            </a:r>
            <a:r>
              <a:rPr lang="en-US" dirty="0" err="1"/>
              <a:t>postorder</a:t>
            </a:r>
            <a:r>
              <a:rPr lang="en-US" dirty="0"/>
              <a:t>, and so on, after </a:t>
            </a:r>
            <a:r>
              <a:rPr lang="en-US" i="1" dirty="0" err="1"/>
              <a:t>T</a:t>
            </a:r>
            <a:r>
              <a:rPr lang="en-US" i="1" baseline="-25000" dirty="0" err="1"/>
              <a:t>n</a:t>
            </a:r>
            <a:r>
              <a:rPr lang="en-US" dirty="0"/>
              <a:t>  is traversed in </a:t>
            </a:r>
            <a:r>
              <a:rPr lang="en-US" dirty="0" err="1"/>
              <a:t>postorder</a:t>
            </a:r>
            <a:r>
              <a:rPr lang="en-US" dirty="0"/>
              <a:t>, </a:t>
            </a:r>
            <a:r>
              <a:rPr lang="en-US" i="1" dirty="0"/>
              <a:t>r</a:t>
            </a:r>
            <a:r>
              <a:rPr lang="en-US" dirty="0"/>
              <a:t> is visited. 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38800" y="4799076"/>
            <a:ext cx="2673858" cy="16733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85136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Postorder</a:t>
            </a:r>
            <a:r>
              <a:rPr lang="en-US" dirty="0"/>
              <a:t> Traversal  (</a:t>
            </a:r>
            <a:r>
              <a:rPr lang="en-US" i="1" dirty="0"/>
              <a:t>continued</a:t>
            </a:r>
            <a:r>
              <a:rPr lang="en-US" dirty="0"/>
              <a:t>)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057400"/>
            <a:ext cx="2592109" cy="4389437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04800" y="2286000"/>
            <a:ext cx="5257800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procedure  </a:t>
            </a:r>
            <a:r>
              <a:rPr lang="en-US" i="1" dirty="0" err="1"/>
              <a:t>postordered</a:t>
            </a:r>
            <a:r>
              <a:rPr lang="en-US" dirty="0"/>
              <a:t> (</a:t>
            </a:r>
            <a:r>
              <a:rPr lang="en-US" i="1" dirty="0"/>
              <a:t>T</a:t>
            </a:r>
            <a:r>
              <a:rPr lang="en-US" dirty="0"/>
              <a:t>: ordered rooted tree)</a:t>
            </a:r>
          </a:p>
          <a:p>
            <a:r>
              <a:rPr lang="en-US" i="1" dirty="0"/>
              <a:t>r</a:t>
            </a:r>
            <a:r>
              <a:rPr lang="en-US" dirty="0"/>
              <a:t> := root of </a:t>
            </a:r>
            <a:r>
              <a:rPr lang="en-US" i="1" dirty="0"/>
              <a:t>T</a:t>
            </a:r>
          </a:p>
          <a:p>
            <a:r>
              <a:rPr lang="en-US" b="1" dirty="0"/>
              <a:t>for</a:t>
            </a:r>
            <a:r>
              <a:rPr lang="en-US" dirty="0"/>
              <a:t> each child </a:t>
            </a:r>
            <a:r>
              <a:rPr lang="en-US" i="1" dirty="0"/>
              <a:t>c</a:t>
            </a:r>
            <a:r>
              <a:rPr lang="en-US" dirty="0"/>
              <a:t> of</a:t>
            </a:r>
            <a:r>
              <a:rPr lang="en-US" i="1" dirty="0"/>
              <a:t> r </a:t>
            </a:r>
            <a:r>
              <a:rPr lang="en-US" dirty="0"/>
              <a:t>from left to right</a:t>
            </a:r>
          </a:p>
          <a:p>
            <a:r>
              <a:rPr lang="en-US" dirty="0"/>
              <a:t>    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 := </a:t>
            </a:r>
            <a:r>
              <a:rPr lang="en-US" dirty="0" err="1"/>
              <a:t>subtree</a:t>
            </a:r>
            <a:r>
              <a:rPr lang="en-US" dirty="0"/>
              <a:t> with </a:t>
            </a:r>
            <a:r>
              <a:rPr lang="en-US" i="1" dirty="0"/>
              <a:t>c</a:t>
            </a:r>
            <a:r>
              <a:rPr lang="en-US" dirty="0"/>
              <a:t> as root</a:t>
            </a:r>
          </a:p>
          <a:p>
            <a:r>
              <a:rPr lang="en-US" dirty="0"/>
              <a:t>    </a:t>
            </a:r>
            <a:r>
              <a:rPr lang="en-US" dirty="0" err="1"/>
              <a:t>postorder</a:t>
            </a:r>
            <a:r>
              <a:rPr lang="en-US" dirty="0"/>
              <a:t>(</a:t>
            </a:r>
            <a:r>
              <a:rPr lang="en-US" i="1" dirty="0"/>
              <a:t>T</a:t>
            </a:r>
            <a:r>
              <a:rPr lang="en-US" dirty="0"/>
              <a:t>(</a:t>
            </a:r>
            <a:r>
              <a:rPr lang="en-US" i="1" dirty="0"/>
              <a:t>c</a:t>
            </a:r>
            <a:r>
              <a:rPr lang="en-US" dirty="0"/>
              <a:t>))</a:t>
            </a:r>
          </a:p>
          <a:p>
            <a:r>
              <a:rPr lang="en-US" dirty="0"/>
              <a:t>list</a:t>
            </a:r>
            <a:r>
              <a:rPr lang="en-US" i="1" dirty="0"/>
              <a:t> 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202043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Expression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Complex expressions can be represented using ordered rooted trees.</a:t>
            </a:r>
          </a:p>
          <a:p>
            <a:r>
              <a:rPr lang="en-US" dirty="0"/>
              <a:t>Consider the expression ((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dirty="0"/>
              <a:t>) </a:t>
            </a:r>
            <a:r>
              <a:rPr lang="en-US" dirty="0">
                <a:latin typeface="Cambria Math"/>
                <a:ea typeface="Cambria Math"/>
              </a:rPr>
              <a:t>↑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) + ((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)/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).</a:t>
            </a:r>
          </a:p>
          <a:p>
            <a:r>
              <a:rPr lang="en-US" dirty="0"/>
              <a:t>A binary tree for the expression can be built from the bottom up, as is illustrated here.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000" y="4648200"/>
            <a:ext cx="4419600" cy="1815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39684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Infix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</a:t>
            </a:r>
            <a:r>
              <a:rPr lang="en-US" dirty="0" err="1"/>
              <a:t>inorder</a:t>
            </a:r>
            <a:r>
              <a:rPr lang="en-US" dirty="0"/>
              <a:t> traversal of the tree representing an expression produces the original expression when parentheses are included except for unary operations, which now immediately follow their operands. </a:t>
            </a:r>
          </a:p>
          <a:p>
            <a:r>
              <a:rPr lang="en-US" dirty="0"/>
              <a:t>We illustrate why parentheses are needed with an example that displays three trees all yield the same infix representation.</a:t>
            </a:r>
          </a:p>
          <a:p>
            <a:endParaRPr lang="en-US" dirty="0"/>
          </a:p>
        </p:txBody>
      </p:sp>
      <p:pic>
        <p:nvPicPr>
          <p:cNvPr id="6" name="Content Placeholder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4876800"/>
            <a:ext cx="4339244" cy="1267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674439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935480"/>
            <a:ext cx="5638800" cy="438912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When we traverse the rooted tree representation of an expression in preorder, we obtain the </a:t>
            </a:r>
            <a:r>
              <a:rPr lang="en-US" i="1" dirty="0"/>
              <a:t>prefix</a:t>
            </a:r>
            <a:r>
              <a:rPr lang="en-US" dirty="0"/>
              <a:t> form of the expression.   Expressions in prefix form are said to be in </a:t>
            </a:r>
            <a:r>
              <a:rPr lang="en-US" i="1" dirty="0"/>
              <a:t>Polish notation</a:t>
            </a:r>
            <a:r>
              <a:rPr lang="en-US" dirty="0"/>
              <a:t>,</a:t>
            </a:r>
            <a:r>
              <a:rPr lang="en-US" i="1" dirty="0"/>
              <a:t> </a:t>
            </a:r>
            <a:r>
              <a:rPr lang="en-US" dirty="0"/>
              <a:t>named after the Polish logician Jan </a:t>
            </a:r>
            <a:r>
              <a:rPr lang="en-US" dirty="0" err="1">
                <a:latin typeface="Cambria Math"/>
                <a:ea typeface="Cambria Math"/>
              </a:rPr>
              <a:t>Ł</a:t>
            </a:r>
            <a:r>
              <a:rPr lang="en-US" dirty="0" err="1"/>
              <a:t>ukasiewicz</a:t>
            </a:r>
            <a:r>
              <a:rPr lang="en-US" dirty="0"/>
              <a:t>.</a:t>
            </a:r>
          </a:p>
          <a:p>
            <a:r>
              <a:rPr lang="en-US" dirty="0"/>
              <a:t>Operators precede their operands in the prefix form of an expression. Parentheses are not needed as the representation is unambiguous.</a:t>
            </a:r>
          </a:p>
          <a:p>
            <a:r>
              <a:rPr lang="en-US" dirty="0"/>
              <a:t>The prefix form of ((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dirty="0"/>
              <a:t>) </a:t>
            </a:r>
            <a:r>
              <a:rPr lang="en-US" dirty="0">
                <a:latin typeface="Cambria Math"/>
                <a:ea typeface="Cambria Math"/>
              </a:rPr>
              <a:t>↑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) + ((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)/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) </a:t>
            </a:r>
          </a:p>
          <a:p>
            <a:pPr marL="0" indent="0">
              <a:buNone/>
            </a:pPr>
            <a:r>
              <a:rPr lang="en-US" dirty="0"/>
              <a:t>     is + </a:t>
            </a:r>
            <a:r>
              <a:rPr lang="en-US" dirty="0">
                <a:latin typeface="Cambria Math"/>
                <a:ea typeface="Cambria Math"/>
              </a:rPr>
              <a:t>↑ </a:t>
            </a:r>
            <a:r>
              <a:rPr lang="en-US" dirty="0">
                <a:ea typeface="Cambria Math"/>
              </a:rPr>
              <a:t>+ </a:t>
            </a:r>
            <a:r>
              <a:rPr lang="en-US" i="1" dirty="0"/>
              <a:t>x y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/>
              <a:t>/ </a:t>
            </a:r>
            <a:r>
              <a:rPr lang="en-US" dirty="0">
                <a:latin typeface="Cambria Math"/>
                <a:ea typeface="Cambria Math"/>
              </a:rPr>
              <a:t>− </a:t>
            </a:r>
            <a:r>
              <a:rPr lang="en-US" i="1" dirty="0"/>
              <a:t>x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4 3</a:t>
            </a:r>
            <a:r>
              <a:rPr lang="en-US" dirty="0"/>
              <a:t>.</a:t>
            </a:r>
          </a:p>
          <a:p>
            <a:r>
              <a:rPr lang="en-US" dirty="0"/>
              <a:t>Prefix expressions are evaluated by working from right to left. When we encounter an operator, we perform the corresponding operation with the two operations to the right.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3200" y="2895600"/>
            <a:ext cx="2228850" cy="23766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3200" y="15240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 We show the steps used to evaluate a particular prefix expression:</a:t>
            </a:r>
            <a:endParaRPr lang="en-US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67400" y="304800"/>
            <a:ext cx="892302" cy="103251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6934200" y="381000"/>
            <a:ext cx="18478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Jan </a:t>
            </a:r>
            <a:r>
              <a:rPr lang="en-US" dirty="0" err="1">
                <a:latin typeface="Cambria Math"/>
                <a:ea typeface="Cambria Math"/>
              </a:rPr>
              <a:t>Ł</a:t>
            </a:r>
            <a:r>
              <a:rPr lang="en-US" dirty="0" err="1"/>
              <a:t>ukasiewicz</a:t>
            </a:r>
            <a:r>
              <a:rPr lang="en-US" dirty="0"/>
              <a:t> (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1878-1956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97101189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Postfix Notation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935480"/>
            <a:ext cx="5943600" cy="438912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 obtain the </a:t>
            </a:r>
            <a:r>
              <a:rPr lang="en-US" i="1" dirty="0"/>
              <a:t>postfix form </a:t>
            </a:r>
            <a:r>
              <a:rPr lang="en-US" dirty="0"/>
              <a:t>of an expression by traversing its binary trees in </a:t>
            </a:r>
            <a:r>
              <a:rPr lang="en-US" dirty="0" err="1"/>
              <a:t>postorder</a:t>
            </a:r>
            <a:r>
              <a:rPr lang="en-US" dirty="0"/>
              <a:t>. Expressions written in postfix form are said to be in </a:t>
            </a:r>
            <a:r>
              <a:rPr lang="en-US" i="1" dirty="0"/>
              <a:t>reverse Polish notation. </a:t>
            </a:r>
          </a:p>
          <a:p>
            <a:r>
              <a:rPr lang="en-US" dirty="0"/>
              <a:t>Parentheses are not needed as the postfix form is unambiguous. </a:t>
            </a:r>
          </a:p>
          <a:p>
            <a:r>
              <a:rPr lang="en-US" i="1" dirty="0"/>
              <a:t>x y </a:t>
            </a:r>
            <a:r>
              <a:rPr lang="en-US" dirty="0"/>
              <a:t>+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 </a:t>
            </a:r>
            <a:r>
              <a:rPr lang="en-US" dirty="0">
                <a:latin typeface="Cambria Math"/>
                <a:ea typeface="Cambria Math"/>
              </a:rPr>
              <a:t>↑ </a:t>
            </a:r>
            <a:r>
              <a:rPr lang="en-US" i="1" dirty="0"/>
              <a:t>x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>
                <a:latin typeface="Cambria Math"/>
                <a:ea typeface="Cambria Math"/>
              </a:rPr>
              <a:t> −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 </a:t>
            </a:r>
            <a:r>
              <a:rPr lang="en-US" dirty="0"/>
              <a:t>/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 </a:t>
            </a:r>
            <a:r>
              <a:rPr lang="en-US" dirty="0">
                <a:ea typeface="Cambria Math"/>
              </a:rPr>
              <a:t>+</a:t>
            </a:r>
            <a:r>
              <a:rPr lang="en-US" dirty="0"/>
              <a:t> is the  postfix                              form of ((</a:t>
            </a:r>
            <a:r>
              <a:rPr lang="en-US" i="1" dirty="0"/>
              <a:t>x</a:t>
            </a:r>
            <a:r>
              <a:rPr lang="en-US" dirty="0"/>
              <a:t> + </a:t>
            </a:r>
            <a:r>
              <a:rPr lang="en-US" i="1" dirty="0"/>
              <a:t>y</a:t>
            </a:r>
            <a:r>
              <a:rPr lang="en-US" dirty="0"/>
              <a:t>) </a:t>
            </a:r>
            <a:r>
              <a:rPr lang="en-US" dirty="0">
                <a:latin typeface="Cambria Math"/>
                <a:ea typeface="Cambria Math"/>
              </a:rPr>
              <a:t>↑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) + ((</a:t>
            </a:r>
            <a:r>
              <a:rPr lang="en-US" i="1" dirty="0"/>
              <a:t>x</a:t>
            </a:r>
            <a:r>
              <a:rPr lang="en-US" dirty="0"/>
              <a:t> </a:t>
            </a:r>
            <a:r>
              <a:rPr lang="en-US" dirty="0">
                <a:latin typeface="Cambria Math"/>
                <a:ea typeface="Cambria Math"/>
              </a:rPr>
              <a:t>−</a:t>
            </a:r>
            <a:r>
              <a:rPr lang="en-US" dirty="0"/>
              <a:t>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)/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).</a:t>
            </a:r>
          </a:p>
          <a:p>
            <a:r>
              <a:rPr lang="en-US" dirty="0"/>
              <a:t>A binary operator follows its two operands. So, to evaluate an expression one works from left to right, carrying out an operation represented by an operator on its preceding operands.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00800" y="2514600"/>
            <a:ext cx="2229612" cy="237667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553200" y="1066800"/>
            <a:ext cx="2209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Example</a:t>
            </a:r>
            <a:r>
              <a:rPr lang="en-US" dirty="0"/>
              <a:t>: We show the steps used to evaluate a particular postfix expression.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40558751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Introduction to Trees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Section </a:t>
            </a:r>
            <a:r>
              <a:rPr lang="en-US" dirty="0">
                <a:latin typeface="Cambria Math" pitchFamily="18" charset="0"/>
                <a:ea typeface="Cambria Math" pitchFamily="18" charset="0"/>
              </a:rPr>
              <a:t>11.1</a:t>
            </a:r>
          </a:p>
        </p:txBody>
      </p:sp>
    </p:spTree>
    <p:extLst>
      <p:ext uri="{BB962C8B-B14F-4D97-AF65-F5344CB8AC3E}">
        <p14:creationId xmlns:p14="http://schemas.microsoft.com/office/powerpoint/2010/main" val="7707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Section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Introduction to Trees</a:t>
            </a:r>
          </a:p>
          <a:p>
            <a:r>
              <a:rPr lang="en-US" dirty="0"/>
              <a:t>Rooted Trees</a:t>
            </a:r>
          </a:p>
          <a:p>
            <a:r>
              <a:rPr lang="en-US" dirty="0"/>
              <a:t>Properties of Trees</a:t>
            </a:r>
          </a:p>
        </p:txBody>
      </p:sp>
    </p:spTree>
    <p:extLst>
      <p:ext uri="{BB962C8B-B14F-4D97-AF65-F5344CB8AC3E}">
        <p14:creationId xmlns:p14="http://schemas.microsoft.com/office/powerpoint/2010/main" val="13958254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indent="0">
              <a:buNone/>
            </a:pPr>
            <a:r>
              <a:rPr lang="en-US" b="1" dirty="0"/>
              <a:t>Definition</a:t>
            </a:r>
            <a:r>
              <a:rPr lang="en-US" dirty="0"/>
              <a:t>: A </a:t>
            </a:r>
            <a:r>
              <a:rPr lang="en-US" i="1" dirty="0"/>
              <a:t>tree</a:t>
            </a:r>
            <a:r>
              <a:rPr lang="en-US" dirty="0"/>
              <a:t> is a connected undirected graph with no simple circuits.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/>
              <a:t>Example</a:t>
            </a:r>
            <a:r>
              <a:rPr lang="en-US" dirty="0"/>
              <a:t>: Which of these                                                                                                                                      graphs are trees?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/>
              <a:t>Solution</a:t>
            </a:r>
            <a:r>
              <a:rPr lang="en-US" dirty="0"/>
              <a:t>: </a:t>
            </a:r>
            <a:r>
              <a:rPr lang="en-US" i="1" dirty="0"/>
              <a:t>G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dirty="0"/>
              <a:t> and </a:t>
            </a:r>
            <a:r>
              <a:rPr lang="en-US" i="1" dirty="0"/>
              <a:t>G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dirty="0"/>
              <a:t> are trees - both are connected and have no simple circuits. Because 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 is a simple circuit, </a:t>
            </a:r>
            <a:r>
              <a:rPr lang="en-US" i="1" dirty="0"/>
              <a:t>G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dirty="0"/>
              <a:t> is not a tree. </a:t>
            </a:r>
            <a:r>
              <a:rPr lang="en-US" i="1" dirty="0"/>
              <a:t>G</a:t>
            </a:r>
            <a:r>
              <a:rPr lang="en-US" baseline="-25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dirty="0"/>
              <a:t> is not a tree because it is not connected.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/>
              <a:t>Definition</a:t>
            </a:r>
            <a:r>
              <a:rPr lang="en-US" dirty="0"/>
              <a:t>: A </a:t>
            </a:r>
            <a:r>
              <a:rPr lang="en-US" i="1" dirty="0"/>
              <a:t>forest</a:t>
            </a:r>
            <a:r>
              <a:rPr lang="en-US" dirty="0"/>
              <a:t> is a graph that has no simple circuit,                                                                                                    but is not connected. Each of the connected                                                                                    components in a forest is a tree.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Content Placeholder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3800" y="2286000"/>
            <a:ext cx="3207026" cy="147332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9200" y="4876800"/>
            <a:ext cx="3581400" cy="1644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79395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Rooted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0">
              <a:buNone/>
            </a:pPr>
            <a:r>
              <a:rPr lang="en-US" b="1" dirty="0"/>
              <a:t>Definition</a:t>
            </a:r>
            <a:r>
              <a:rPr lang="en-US" dirty="0"/>
              <a:t>: A </a:t>
            </a:r>
            <a:r>
              <a:rPr lang="en-US" i="1" dirty="0"/>
              <a:t>rooted tree </a:t>
            </a:r>
            <a:r>
              <a:rPr lang="en-US" dirty="0"/>
              <a:t>is a tree in which one vertex has been designated as the </a:t>
            </a:r>
            <a:r>
              <a:rPr lang="en-US" i="1" dirty="0"/>
              <a:t>root</a:t>
            </a:r>
            <a:r>
              <a:rPr lang="en-US" dirty="0"/>
              <a:t> and every edge is directed away from the root.</a:t>
            </a:r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/>
              <a:t>An </a:t>
            </a:r>
            <a:r>
              <a:rPr lang="en-US" dirty="0" err="1"/>
              <a:t>unrooted</a:t>
            </a:r>
            <a:r>
              <a:rPr lang="en-US" dirty="0"/>
              <a:t> tree is converted into different rooted trees when different vertices are chosen as the root.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7000" y="4876800"/>
            <a:ext cx="3756660" cy="1259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2205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Terminology for Rooted Trees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8000" y="1871952"/>
            <a:ext cx="2158746" cy="1977390"/>
          </a:xfrm>
          <a:prstGeom prst="rect">
            <a:avLst/>
          </a:prstGeom>
        </p:spPr>
      </p:pic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609600" y="1981200"/>
            <a:ext cx="6019800" cy="4389120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endParaRPr lang="en-US" dirty="0"/>
          </a:p>
          <a:p>
            <a:pPr indent="0">
              <a:buNone/>
            </a:pPr>
            <a:r>
              <a:rPr lang="en-US" b="1" dirty="0"/>
              <a:t>Example</a:t>
            </a:r>
            <a:r>
              <a:rPr lang="en-US" dirty="0"/>
              <a:t>: In the rooted tree </a:t>
            </a:r>
            <a:r>
              <a:rPr lang="en-US" i="1" dirty="0"/>
              <a:t>T</a:t>
            </a:r>
            <a:r>
              <a:rPr lang="en-US" dirty="0"/>
              <a:t> (with root </a:t>
            </a:r>
            <a:r>
              <a:rPr lang="en-US" i="1" dirty="0"/>
              <a:t>a</a:t>
            </a:r>
            <a:r>
              <a:rPr lang="en-US" dirty="0"/>
              <a:t>): </a:t>
            </a:r>
          </a:p>
          <a:p>
            <a:pPr marL="845820" indent="-571500">
              <a:buFont typeface="Wingdings 2"/>
              <a:buAutoNum type="romanLcParenBoth"/>
            </a:pPr>
            <a:r>
              <a:rPr lang="en-US" dirty="0"/>
              <a:t>Find the parent of </a:t>
            </a:r>
            <a:r>
              <a:rPr lang="en-US" i="1" dirty="0"/>
              <a:t>c</a:t>
            </a:r>
            <a:r>
              <a:rPr lang="en-US" dirty="0"/>
              <a:t>, the children of </a:t>
            </a:r>
            <a:r>
              <a:rPr lang="en-US" i="1" dirty="0"/>
              <a:t>g</a:t>
            </a:r>
            <a:r>
              <a:rPr lang="en-US" dirty="0"/>
              <a:t>, the siblings   of </a:t>
            </a:r>
            <a:r>
              <a:rPr lang="en-US" i="1" dirty="0"/>
              <a:t>h</a:t>
            </a:r>
            <a:r>
              <a:rPr lang="en-US" dirty="0"/>
              <a:t>, the ancestors of </a:t>
            </a:r>
            <a:r>
              <a:rPr lang="en-US" i="1" dirty="0"/>
              <a:t>e</a:t>
            </a:r>
            <a:r>
              <a:rPr lang="en-US" dirty="0"/>
              <a:t>,  and the descendants of </a:t>
            </a:r>
            <a:r>
              <a:rPr lang="en-US" i="1" dirty="0"/>
              <a:t>b</a:t>
            </a:r>
            <a:r>
              <a:rPr lang="en-US" dirty="0"/>
              <a:t>. </a:t>
            </a:r>
          </a:p>
          <a:p>
            <a:pPr marL="845820" indent="-571500">
              <a:buFont typeface="Wingdings 2"/>
              <a:buAutoNum type="romanLcParenBoth"/>
            </a:pPr>
            <a:r>
              <a:rPr lang="en-US" dirty="0"/>
              <a:t>Find all internal vertices  and all leaves.</a:t>
            </a:r>
          </a:p>
          <a:p>
            <a:pPr marL="845820" indent="-571500">
              <a:buFont typeface="Wingdings 2"/>
              <a:buAutoNum type="romanLcParenBoth"/>
            </a:pPr>
            <a:r>
              <a:rPr lang="en-US" dirty="0"/>
              <a:t>What is the </a:t>
            </a:r>
            <a:r>
              <a:rPr lang="en-US" dirty="0" err="1"/>
              <a:t>subtree</a:t>
            </a:r>
            <a:r>
              <a:rPr lang="en-US" dirty="0"/>
              <a:t> rooted at </a:t>
            </a:r>
            <a:r>
              <a:rPr lang="en-US" i="1" dirty="0"/>
              <a:t>G</a:t>
            </a:r>
            <a:r>
              <a:rPr lang="en-US" dirty="0"/>
              <a:t>?</a:t>
            </a:r>
          </a:p>
          <a:p>
            <a:pPr indent="0">
              <a:buNone/>
            </a:pPr>
            <a:endParaRPr lang="en-US" dirty="0"/>
          </a:p>
          <a:p>
            <a:pPr marL="845820" indent="-571500">
              <a:buAutoNum type="romanLcParenBoth"/>
            </a:pPr>
            <a:endParaRPr lang="en-US" dirty="0"/>
          </a:p>
          <a:p>
            <a:pPr indent="0">
              <a:buNone/>
            </a:pPr>
            <a:r>
              <a:rPr lang="en-US" b="1" dirty="0"/>
              <a:t>Solution</a:t>
            </a:r>
            <a:r>
              <a:rPr lang="en-US" dirty="0"/>
              <a:t>: </a:t>
            </a:r>
          </a:p>
          <a:p>
            <a:pPr marL="845820" indent="-571500">
              <a:buClr>
                <a:srgbClr val="0BD0D9"/>
              </a:buClr>
              <a:buFont typeface="Wingdings 2"/>
              <a:buAutoNum type="romanLcParenBoth"/>
            </a:pPr>
            <a:r>
              <a:rPr lang="en-US" dirty="0">
                <a:solidFill>
                  <a:prstClr val="black"/>
                </a:solidFill>
              </a:rPr>
              <a:t>The parent of </a:t>
            </a:r>
            <a:r>
              <a:rPr lang="en-US" i="1" dirty="0">
                <a:solidFill>
                  <a:prstClr val="black"/>
                </a:solidFill>
              </a:rPr>
              <a:t>c</a:t>
            </a:r>
            <a:r>
              <a:rPr lang="en-US" dirty="0">
                <a:solidFill>
                  <a:prstClr val="black"/>
                </a:solidFill>
              </a:rPr>
              <a:t> is </a:t>
            </a:r>
            <a:r>
              <a:rPr lang="en-US" i="1" dirty="0">
                <a:solidFill>
                  <a:prstClr val="black"/>
                </a:solidFill>
              </a:rPr>
              <a:t>b</a:t>
            </a:r>
            <a:r>
              <a:rPr lang="en-US" dirty="0">
                <a:solidFill>
                  <a:prstClr val="black"/>
                </a:solidFill>
              </a:rPr>
              <a:t>. The children of </a:t>
            </a:r>
            <a:r>
              <a:rPr lang="en-US" i="1" dirty="0">
                <a:solidFill>
                  <a:prstClr val="black"/>
                </a:solidFill>
              </a:rPr>
              <a:t>g</a:t>
            </a:r>
            <a:r>
              <a:rPr lang="en-US" dirty="0">
                <a:solidFill>
                  <a:prstClr val="black"/>
                </a:solidFill>
              </a:rPr>
              <a:t> are </a:t>
            </a:r>
            <a:r>
              <a:rPr lang="en-US" i="1" dirty="0">
                <a:solidFill>
                  <a:prstClr val="black"/>
                </a:solidFill>
              </a:rPr>
              <a:t>h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i="1" dirty="0" err="1">
                <a:solidFill>
                  <a:prstClr val="black"/>
                </a:solidFill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, and </a:t>
            </a:r>
            <a:r>
              <a:rPr lang="en-US" i="1" dirty="0">
                <a:solidFill>
                  <a:prstClr val="black"/>
                </a:solidFill>
              </a:rPr>
              <a:t>j</a:t>
            </a:r>
            <a:r>
              <a:rPr lang="en-US" dirty="0">
                <a:solidFill>
                  <a:prstClr val="black"/>
                </a:solidFill>
              </a:rPr>
              <a:t>. The siblings of </a:t>
            </a:r>
            <a:r>
              <a:rPr lang="en-US" i="1" dirty="0">
                <a:solidFill>
                  <a:prstClr val="black"/>
                </a:solidFill>
              </a:rPr>
              <a:t>h</a:t>
            </a:r>
            <a:r>
              <a:rPr lang="en-US" dirty="0">
                <a:solidFill>
                  <a:prstClr val="black"/>
                </a:solidFill>
              </a:rPr>
              <a:t> are </a:t>
            </a:r>
            <a:r>
              <a:rPr lang="en-US" i="1" dirty="0" err="1">
                <a:solidFill>
                  <a:prstClr val="black"/>
                </a:solidFill>
              </a:rPr>
              <a:t>i</a:t>
            </a:r>
            <a:r>
              <a:rPr lang="en-US" dirty="0">
                <a:solidFill>
                  <a:prstClr val="black"/>
                </a:solidFill>
              </a:rPr>
              <a:t> and </a:t>
            </a:r>
            <a:r>
              <a:rPr lang="en-US" i="1" dirty="0">
                <a:solidFill>
                  <a:prstClr val="black"/>
                </a:solidFill>
              </a:rPr>
              <a:t>j</a:t>
            </a:r>
            <a:r>
              <a:rPr lang="en-US" dirty="0">
                <a:solidFill>
                  <a:prstClr val="black"/>
                </a:solidFill>
              </a:rPr>
              <a:t>. The ancestors of </a:t>
            </a:r>
            <a:r>
              <a:rPr lang="en-US" i="1" dirty="0">
                <a:solidFill>
                  <a:prstClr val="black"/>
                </a:solidFill>
              </a:rPr>
              <a:t>e</a:t>
            </a:r>
            <a:r>
              <a:rPr lang="en-US" dirty="0">
                <a:solidFill>
                  <a:prstClr val="black"/>
                </a:solidFill>
              </a:rPr>
              <a:t> are c, </a:t>
            </a:r>
            <a:r>
              <a:rPr lang="en-US" i="1" dirty="0">
                <a:solidFill>
                  <a:prstClr val="black"/>
                </a:solidFill>
              </a:rPr>
              <a:t>b</a:t>
            </a:r>
            <a:r>
              <a:rPr lang="en-US" dirty="0">
                <a:solidFill>
                  <a:prstClr val="black"/>
                </a:solidFill>
              </a:rPr>
              <a:t>, and </a:t>
            </a:r>
            <a:r>
              <a:rPr lang="en-US" i="1" dirty="0">
                <a:solidFill>
                  <a:prstClr val="black"/>
                </a:solidFill>
              </a:rPr>
              <a:t>a</a:t>
            </a:r>
            <a:r>
              <a:rPr lang="en-US" dirty="0">
                <a:solidFill>
                  <a:prstClr val="black"/>
                </a:solidFill>
              </a:rPr>
              <a:t>. The descendants of </a:t>
            </a:r>
            <a:r>
              <a:rPr lang="en-US" i="1" dirty="0">
                <a:solidFill>
                  <a:prstClr val="black"/>
                </a:solidFill>
              </a:rPr>
              <a:t>b</a:t>
            </a:r>
            <a:r>
              <a:rPr lang="en-US" dirty="0">
                <a:solidFill>
                  <a:prstClr val="black"/>
                </a:solidFill>
              </a:rPr>
              <a:t> are </a:t>
            </a:r>
            <a:r>
              <a:rPr lang="en-US" i="1" dirty="0">
                <a:solidFill>
                  <a:prstClr val="black"/>
                </a:solidFill>
              </a:rPr>
              <a:t>c</a:t>
            </a:r>
            <a:r>
              <a:rPr lang="en-US" dirty="0">
                <a:solidFill>
                  <a:prstClr val="black"/>
                </a:solidFill>
              </a:rPr>
              <a:t>, </a:t>
            </a:r>
            <a:r>
              <a:rPr lang="en-US" i="1" dirty="0">
                <a:solidFill>
                  <a:prstClr val="black"/>
                </a:solidFill>
              </a:rPr>
              <a:t>d</a:t>
            </a:r>
            <a:r>
              <a:rPr lang="en-US" dirty="0">
                <a:solidFill>
                  <a:prstClr val="black"/>
                </a:solidFill>
              </a:rPr>
              <a:t>, and </a:t>
            </a:r>
            <a:r>
              <a:rPr lang="en-US" i="1" dirty="0">
                <a:solidFill>
                  <a:prstClr val="black"/>
                </a:solidFill>
              </a:rPr>
              <a:t>e</a:t>
            </a:r>
            <a:r>
              <a:rPr lang="en-US" dirty="0">
                <a:solidFill>
                  <a:prstClr val="black"/>
                </a:solidFill>
              </a:rPr>
              <a:t>. </a:t>
            </a:r>
          </a:p>
          <a:p>
            <a:pPr marL="845820" indent="-571500">
              <a:buClr>
                <a:srgbClr val="0BD0D9"/>
              </a:buClr>
              <a:buFont typeface="Wingdings 2"/>
              <a:buAutoNum type="romanLcParenBoth"/>
            </a:pPr>
            <a:r>
              <a:rPr lang="en-US" dirty="0"/>
              <a:t>The internal vertices are </a:t>
            </a:r>
            <a:r>
              <a:rPr lang="en-US" i="1" dirty="0"/>
              <a:t>a</a:t>
            </a:r>
            <a:r>
              <a:rPr lang="en-US" dirty="0"/>
              <a:t>, </a:t>
            </a:r>
            <a:r>
              <a:rPr lang="en-US" i="1" dirty="0"/>
              <a:t>b</a:t>
            </a:r>
            <a:r>
              <a:rPr lang="en-US" dirty="0"/>
              <a:t>, </a:t>
            </a:r>
            <a:r>
              <a:rPr lang="en-US" i="1" dirty="0"/>
              <a:t>c</a:t>
            </a:r>
            <a:r>
              <a:rPr lang="en-US" dirty="0"/>
              <a:t>, </a:t>
            </a:r>
            <a:r>
              <a:rPr lang="en-US" i="1" dirty="0"/>
              <a:t>g</a:t>
            </a:r>
            <a:r>
              <a:rPr lang="en-US" dirty="0"/>
              <a:t>, </a:t>
            </a:r>
            <a:r>
              <a:rPr lang="en-US" i="1" dirty="0"/>
              <a:t>h</a:t>
            </a:r>
            <a:r>
              <a:rPr lang="en-US" dirty="0"/>
              <a:t>, and </a:t>
            </a:r>
            <a:r>
              <a:rPr lang="en-US" i="1" dirty="0"/>
              <a:t>j</a:t>
            </a:r>
            <a:r>
              <a:rPr lang="en-US" dirty="0"/>
              <a:t>. The leaves are </a:t>
            </a:r>
            <a:r>
              <a:rPr lang="en-US" i="1" dirty="0"/>
              <a:t>d</a:t>
            </a:r>
            <a:r>
              <a:rPr lang="en-US" dirty="0"/>
              <a:t>, </a:t>
            </a:r>
            <a:r>
              <a:rPr lang="en-US" i="1" dirty="0"/>
              <a:t>e</a:t>
            </a:r>
            <a:r>
              <a:rPr lang="en-US" dirty="0"/>
              <a:t>, </a:t>
            </a:r>
            <a:r>
              <a:rPr lang="en-US" i="1" dirty="0"/>
              <a:t>f</a:t>
            </a:r>
            <a:r>
              <a:rPr lang="en-US" dirty="0"/>
              <a:t>, </a:t>
            </a:r>
            <a:r>
              <a:rPr lang="en-US" i="1" dirty="0" err="1"/>
              <a:t>i</a:t>
            </a:r>
            <a:r>
              <a:rPr lang="en-US" dirty="0"/>
              <a:t>, </a:t>
            </a:r>
            <a:r>
              <a:rPr lang="en-US" i="1" dirty="0"/>
              <a:t>k</a:t>
            </a:r>
            <a:r>
              <a:rPr lang="en-US" dirty="0"/>
              <a:t>, </a:t>
            </a:r>
            <a:r>
              <a:rPr lang="en-US" i="1" dirty="0"/>
              <a:t>l</a:t>
            </a:r>
            <a:r>
              <a:rPr lang="en-US" dirty="0"/>
              <a:t>, and </a:t>
            </a:r>
            <a:r>
              <a:rPr lang="en-US" i="1" dirty="0"/>
              <a:t>m</a:t>
            </a:r>
            <a:r>
              <a:rPr lang="en-US" dirty="0"/>
              <a:t>.  </a:t>
            </a:r>
            <a:endParaRPr lang="en-US" dirty="0">
              <a:solidFill>
                <a:prstClr val="black"/>
              </a:solidFill>
            </a:endParaRPr>
          </a:p>
          <a:p>
            <a:pPr marL="845820" indent="-571500">
              <a:buClr>
                <a:srgbClr val="0BD0D9"/>
              </a:buClr>
              <a:buFont typeface="Wingdings 2"/>
              <a:buAutoNum type="romanLcParenBoth"/>
            </a:pPr>
            <a:r>
              <a:rPr lang="en-US" dirty="0"/>
              <a:t>We display the </a:t>
            </a:r>
            <a:r>
              <a:rPr lang="en-US" dirty="0" err="1"/>
              <a:t>subtree</a:t>
            </a:r>
            <a:r>
              <a:rPr lang="en-US" dirty="0"/>
              <a:t> rooted at </a:t>
            </a:r>
            <a:r>
              <a:rPr lang="en-US" i="1" dirty="0"/>
              <a:t>g</a:t>
            </a:r>
            <a:r>
              <a:rPr lang="en-US" dirty="0"/>
              <a:t>.</a:t>
            </a:r>
          </a:p>
          <a:p>
            <a:pPr marL="1211580" lvl="1" indent="-571500">
              <a:buClr>
                <a:srgbClr val="0BD0D9"/>
              </a:buClr>
              <a:buFont typeface="Wingdings 2"/>
              <a:buAutoNum type="romanLcParenBoth"/>
            </a:pPr>
            <a:endParaRPr lang="en-US" dirty="0"/>
          </a:p>
        </p:txBody>
      </p:sp>
      <p:pic>
        <p:nvPicPr>
          <p:cNvPr id="10" name="Content Placeholder 3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62800" y="4724400"/>
            <a:ext cx="1084326" cy="1405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61936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 dirty="0"/>
              <a:t>m</a:t>
            </a:r>
            <a:r>
              <a:rPr lang="en-US" dirty="0"/>
              <a:t>-</a:t>
            </a:r>
            <a:r>
              <a:rPr lang="en-US" dirty="0" err="1"/>
              <a:t>ary</a:t>
            </a:r>
            <a:r>
              <a:rPr lang="en-US" dirty="0"/>
              <a:t> Rooted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indent="0">
              <a:buNone/>
            </a:pPr>
            <a:r>
              <a:rPr lang="en-US" sz="7200" b="1" dirty="0"/>
              <a:t>Definition</a:t>
            </a:r>
            <a:r>
              <a:rPr lang="en-US" sz="7200" dirty="0"/>
              <a:t>: A rooted tree is called an </a:t>
            </a:r>
            <a:r>
              <a:rPr lang="en-US" sz="7200" i="1" dirty="0"/>
              <a:t>m-</a:t>
            </a:r>
            <a:r>
              <a:rPr lang="en-US" sz="7200" i="1" dirty="0" err="1"/>
              <a:t>ary</a:t>
            </a:r>
            <a:r>
              <a:rPr lang="en-US" sz="7200" i="1" dirty="0"/>
              <a:t> tree </a:t>
            </a:r>
            <a:r>
              <a:rPr lang="en-US" sz="7200" dirty="0"/>
              <a:t>if every internal vertex has no more than </a:t>
            </a:r>
            <a:r>
              <a:rPr lang="en-US" sz="7200" i="1" dirty="0"/>
              <a:t>m</a:t>
            </a:r>
            <a:r>
              <a:rPr lang="en-US" sz="7200" dirty="0"/>
              <a:t> children. The tree is called a </a:t>
            </a:r>
            <a:r>
              <a:rPr lang="en-US" sz="7200" i="1" dirty="0"/>
              <a:t>full m-</a:t>
            </a:r>
            <a:r>
              <a:rPr lang="en-US" sz="7200" i="1" dirty="0" err="1"/>
              <a:t>ary</a:t>
            </a:r>
            <a:r>
              <a:rPr lang="en-US" sz="7200" i="1" dirty="0"/>
              <a:t> tree </a:t>
            </a:r>
            <a:r>
              <a:rPr lang="en-US" sz="7200" dirty="0"/>
              <a:t>if every internal vertex has exactly </a:t>
            </a:r>
            <a:r>
              <a:rPr lang="en-US" sz="7200" i="1" dirty="0"/>
              <a:t>m</a:t>
            </a:r>
            <a:r>
              <a:rPr lang="en-US" sz="7200" dirty="0"/>
              <a:t> children. An </a:t>
            </a:r>
            <a:r>
              <a:rPr lang="en-US" sz="7200" i="1" dirty="0"/>
              <a:t>m</a:t>
            </a:r>
            <a:r>
              <a:rPr lang="en-US" sz="7200" dirty="0"/>
              <a:t>-</a:t>
            </a:r>
            <a:r>
              <a:rPr lang="en-US" sz="7200" dirty="0" err="1"/>
              <a:t>ary</a:t>
            </a:r>
            <a:r>
              <a:rPr lang="en-US" sz="7200" dirty="0"/>
              <a:t> tree with </a:t>
            </a:r>
            <a:r>
              <a:rPr lang="en-US" sz="7200" i="1" dirty="0"/>
              <a:t>m</a:t>
            </a:r>
            <a:r>
              <a:rPr lang="en-US" sz="7200" dirty="0"/>
              <a:t> =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dirty="0"/>
              <a:t> is called a </a:t>
            </a:r>
            <a:r>
              <a:rPr lang="en-US" sz="7200" i="1" dirty="0"/>
              <a:t>binary</a:t>
            </a:r>
            <a:r>
              <a:rPr lang="en-US" sz="7200" dirty="0"/>
              <a:t> tree.</a:t>
            </a:r>
          </a:p>
          <a:p>
            <a:pPr indent="0">
              <a:buNone/>
            </a:pPr>
            <a:endParaRPr lang="en-US" sz="7200" dirty="0"/>
          </a:p>
          <a:p>
            <a:pPr indent="0">
              <a:buNone/>
            </a:pPr>
            <a:r>
              <a:rPr lang="en-US" sz="7200" b="1" dirty="0"/>
              <a:t>Example</a:t>
            </a:r>
            <a:r>
              <a:rPr lang="en-US" sz="7200" dirty="0"/>
              <a:t>: Are the following rooted trees full </a:t>
            </a:r>
            <a:r>
              <a:rPr lang="en-US" sz="7200" i="1" dirty="0"/>
              <a:t>m</a:t>
            </a:r>
            <a:r>
              <a:rPr lang="en-US" sz="7200" dirty="0"/>
              <a:t>-</a:t>
            </a:r>
            <a:r>
              <a:rPr lang="en-US" sz="7200" dirty="0" err="1"/>
              <a:t>ary</a:t>
            </a:r>
            <a:r>
              <a:rPr lang="en-US" sz="7200" dirty="0"/>
              <a:t> trees for some positive integer </a:t>
            </a:r>
            <a:r>
              <a:rPr lang="en-US" sz="7200" i="1" dirty="0"/>
              <a:t>m</a:t>
            </a:r>
            <a:r>
              <a:rPr lang="en-US" sz="7200" dirty="0"/>
              <a:t>?</a:t>
            </a:r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endParaRPr lang="en-US" sz="5500" dirty="0"/>
          </a:p>
          <a:p>
            <a:pPr indent="0">
              <a:buNone/>
            </a:pPr>
            <a:r>
              <a:rPr lang="en-US" sz="7200" b="1" dirty="0"/>
              <a:t>Solution</a:t>
            </a:r>
            <a:r>
              <a:rPr lang="en-US" sz="7200" dirty="0"/>
              <a:t>: </a:t>
            </a:r>
            <a:r>
              <a:rPr lang="en-US" sz="7200" i="1" dirty="0"/>
              <a:t>T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1</a:t>
            </a:r>
            <a:r>
              <a:rPr lang="en-US" sz="7200" dirty="0"/>
              <a:t> is a full binary tree because each of its internal vertices has two children. </a:t>
            </a:r>
            <a:r>
              <a:rPr lang="en-US" sz="7200" i="1" dirty="0"/>
              <a:t>T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2</a:t>
            </a:r>
            <a:r>
              <a:rPr lang="en-US" sz="7200" baseline="-25000" dirty="0"/>
              <a:t> </a:t>
            </a:r>
            <a:r>
              <a:rPr lang="en-US" sz="7200" dirty="0"/>
              <a:t>is a full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7200" dirty="0"/>
              <a:t>-ary tree because each of its internal vertices has three children. In </a:t>
            </a:r>
            <a:r>
              <a:rPr lang="en-US" sz="7200" i="1" dirty="0"/>
              <a:t>T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7200" dirty="0"/>
              <a:t> each internal vertex has five children, so </a:t>
            </a:r>
            <a:r>
              <a:rPr lang="en-US" sz="7200" i="1" dirty="0"/>
              <a:t>T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3</a:t>
            </a:r>
            <a:r>
              <a:rPr lang="en-US" sz="7200" dirty="0"/>
              <a:t> is a full </a:t>
            </a:r>
            <a:r>
              <a:rPr lang="en-US" sz="7200" dirty="0">
                <a:latin typeface="Cambria Math" pitchFamily="18" charset="0"/>
                <a:ea typeface="Cambria Math" pitchFamily="18" charset="0"/>
              </a:rPr>
              <a:t>5</a:t>
            </a:r>
            <a:r>
              <a:rPr lang="en-US" sz="7200" dirty="0"/>
              <a:t>-ary tree. </a:t>
            </a:r>
            <a:r>
              <a:rPr lang="en-US" sz="7200" i="1" dirty="0"/>
              <a:t>T</a:t>
            </a:r>
            <a:r>
              <a:rPr lang="en-US" sz="7200" baseline="-25000" dirty="0">
                <a:latin typeface="Cambria Math" pitchFamily="18" charset="0"/>
                <a:ea typeface="Cambria Math" pitchFamily="18" charset="0"/>
              </a:rPr>
              <a:t>4</a:t>
            </a:r>
            <a:r>
              <a:rPr lang="en-US" sz="7200" baseline="-25000" dirty="0"/>
              <a:t> </a:t>
            </a:r>
            <a:r>
              <a:rPr lang="en-US" sz="7200" dirty="0"/>
              <a:t>is not a full </a:t>
            </a:r>
            <a:r>
              <a:rPr lang="en-US" sz="7200" i="1" dirty="0"/>
              <a:t>m</a:t>
            </a:r>
            <a:r>
              <a:rPr lang="en-US" sz="7200" dirty="0"/>
              <a:t>-</a:t>
            </a:r>
            <a:r>
              <a:rPr lang="en-US" sz="7200" dirty="0" err="1"/>
              <a:t>ary</a:t>
            </a:r>
            <a:r>
              <a:rPr lang="en-US" sz="7200" dirty="0"/>
              <a:t> tree for any m because some of its internal vertices have two children and others have three children.</a:t>
            </a:r>
          </a:p>
          <a:p>
            <a:pPr indent="0">
              <a:buNone/>
            </a:pPr>
            <a:endParaRPr lang="en-US" sz="7200" dirty="0"/>
          </a:p>
          <a:p>
            <a:pPr indent="0">
              <a:buNone/>
            </a:pPr>
            <a:endParaRPr lang="en-US" sz="7200" dirty="0"/>
          </a:p>
          <a:p>
            <a:pPr indent="0">
              <a:buNone/>
            </a:pPr>
            <a:endParaRPr lang="en-US" dirty="0"/>
          </a:p>
          <a:p>
            <a:pPr indent="0">
              <a:buNone/>
            </a:pPr>
            <a:r>
              <a:rPr lang="en-US" dirty="0"/>
              <a:t> </a:t>
            </a:r>
          </a:p>
          <a:p>
            <a:pPr indent="0">
              <a:buNone/>
            </a:pPr>
            <a:r>
              <a:rPr lang="en-US" dirty="0"/>
              <a:t> </a:t>
            </a:r>
          </a:p>
          <a:p>
            <a:pPr indent="0">
              <a:buNone/>
            </a:pPr>
            <a:r>
              <a:rPr lang="en-US" dirty="0"/>
              <a:t> </a:t>
            </a:r>
          </a:p>
          <a:p>
            <a:pPr indent="0">
              <a:buNone/>
            </a:pPr>
            <a:r>
              <a:rPr lang="en-US" dirty="0"/>
              <a:t> 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733800"/>
            <a:ext cx="5778246" cy="11315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77003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Ordered Rooted Trees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ln>
            <a:solidFill>
              <a:schemeClr val="bg1"/>
            </a:solidFill>
          </a:ln>
        </p:spPr>
        <p:txBody>
          <a:bodyPr>
            <a:noAutofit/>
          </a:bodyPr>
          <a:lstStyle/>
          <a:p>
            <a:pPr indent="0">
              <a:buNone/>
            </a:pPr>
            <a:r>
              <a:rPr lang="en-US" sz="1400" b="1" dirty="0"/>
              <a:t>Definition</a:t>
            </a:r>
            <a:r>
              <a:rPr lang="en-US" sz="1400" dirty="0"/>
              <a:t>: An </a:t>
            </a:r>
            <a:r>
              <a:rPr lang="en-US" sz="1400" i="1" dirty="0"/>
              <a:t>ordered rooted tree </a:t>
            </a:r>
            <a:r>
              <a:rPr lang="en-US" sz="1400" dirty="0"/>
              <a:t>is a rooted tree where the children of each internal vertex are ordered.</a:t>
            </a:r>
          </a:p>
          <a:p>
            <a:pPr lvl="1"/>
            <a:r>
              <a:rPr lang="en-US" sz="1400" dirty="0"/>
              <a:t>We draw ordered rooted trees so that the children of each internal vertex are shown in order from left to right.</a:t>
            </a:r>
          </a:p>
          <a:p>
            <a:pPr marL="393192" lvl="1" indent="0">
              <a:buNone/>
            </a:pPr>
            <a:endParaRPr lang="en-US" sz="1400" dirty="0"/>
          </a:p>
          <a:p>
            <a:pPr marL="274320" lvl="1" indent="0">
              <a:spcBef>
                <a:spcPts val="0"/>
              </a:spcBef>
              <a:buNone/>
            </a:pPr>
            <a:r>
              <a:rPr lang="en-US" sz="1400" b="1" dirty="0"/>
              <a:t>Definition</a:t>
            </a:r>
            <a:r>
              <a:rPr lang="en-US" sz="1400" dirty="0"/>
              <a:t>: A </a:t>
            </a:r>
            <a:r>
              <a:rPr lang="en-US" sz="1400" i="1" dirty="0"/>
              <a:t>binary tree </a:t>
            </a:r>
            <a:r>
              <a:rPr lang="en-US" sz="1400" dirty="0"/>
              <a:t>is an ordered rooted where </a:t>
            </a:r>
            <a:r>
              <a:rPr lang="en-US" sz="1400" dirty="0" err="1"/>
              <a:t>where</a:t>
            </a:r>
            <a:r>
              <a:rPr lang="en-US" sz="1400" dirty="0"/>
              <a:t> each internal vertex has at most two children.   If an internal vertex of a binary tree has two children, the first is called the </a:t>
            </a:r>
            <a:r>
              <a:rPr lang="en-US" sz="1400" i="1" dirty="0"/>
              <a:t>left child </a:t>
            </a:r>
            <a:r>
              <a:rPr lang="en-US" sz="1400" dirty="0"/>
              <a:t>and the second the </a:t>
            </a:r>
            <a:r>
              <a:rPr lang="en-US" sz="1400" i="1" dirty="0"/>
              <a:t>right child</a:t>
            </a:r>
            <a:r>
              <a:rPr lang="en-US" sz="1400" dirty="0"/>
              <a:t>. The tree rooted at the left child of a vertex is called the </a:t>
            </a:r>
            <a:r>
              <a:rPr lang="en-US" sz="1400" i="1" dirty="0"/>
              <a:t>left </a:t>
            </a:r>
            <a:r>
              <a:rPr lang="en-US" sz="1400" i="1" dirty="0" err="1"/>
              <a:t>subtree</a:t>
            </a:r>
            <a:r>
              <a:rPr lang="en-US" sz="1400" i="1" dirty="0"/>
              <a:t> </a:t>
            </a:r>
            <a:r>
              <a:rPr lang="en-US" sz="1400" dirty="0"/>
              <a:t>of this vertex, and the tree rooted at the right child of a vertex is called the </a:t>
            </a:r>
            <a:r>
              <a:rPr lang="en-US" sz="1400" i="1" dirty="0"/>
              <a:t>right </a:t>
            </a:r>
            <a:r>
              <a:rPr lang="en-US" sz="1400" i="1" dirty="0" err="1"/>
              <a:t>subtree</a:t>
            </a:r>
            <a:r>
              <a:rPr lang="en-US" sz="1400" i="1" dirty="0"/>
              <a:t> </a:t>
            </a:r>
            <a:r>
              <a:rPr lang="en-US" sz="1400" dirty="0"/>
              <a:t>of this vertex.</a:t>
            </a:r>
          </a:p>
          <a:p>
            <a:pPr lvl="1"/>
            <a:endParaRPr lang="en-US" sz="1400" dirty="0"/>
          </a:p>
          <a:p>
            <a:pPr indent="0">
              <a:buNone/>
            </a:pPr>
            <a:r>
              <a:rPr lang="en-US" sz="1400" b="1" dirty="0"/>
              <a:t>Example</a:t>
            </a:r>
            <a:r>
              <a:rPr lang="en-US" sz="1400" dirty="0"/>
              <a:t>:  Consider the binary tree </a:t>
            </a:r>
            <a:r>
              <a:rPr lang="en-US" sz="1400" i="1" dirty="0"/>
              <a:t>T</a:t>
            </a:r>
            <a:r>
              <a:rPr lang="en-US" sz="1400" dirty="0"/>
              <a:t>. </a:t>
            </a:r>
          </a:p>
          <a:p>
            <a:pPr indent="0"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chemeClr val="accent2"/>
                </a:solidFill>
              </a:rPr>
              <a:t>(</a:t>
            </a:r>
            <a:r>
              <a:rPr lang="en-US" sz="1400" i="1" dirty="0" err="1">
                <a:solidFill>
                  <a:schemeClr val="accent2"/>
                </a:solidFill>
              </a:rPr>
              <a:t>i</a:t>
            </a:r>
            <a:r>
              <a:rPr lang="en-US" sz="1400" dirty="0">
                <a:solidFill>
                  <a:schemeClr val="accent2"/>
                </a:solidFill>
              </a:rPr>
              <a:t>)</a:t>
            </a:r>
            <a:r>
              <a:rPr lang="en-US" sz="1400" dirty="0"/>
              <a:t>  What are the left and right children of </a:t>
            </a:r>
            <a:r>
              <a:rPr lang="en-US" sz="1400" i="1" dirty="0"/>
              <a:t>d</a:t>
            </a:r>
            <a:r>
              <a:rPr lang="en-US" sz="1400" dirty="0"/>
              <a:t>? </a:t>
            </a:r>
          </a:p>
          <a:p>
            <a:pPr indent="0">
              <a:buNone/>
            </a:pPr>
            <a:r>
              <a:rPr lang="en-US" sz="1400" dirty="0"/>
              <a:t> </a:t>
            </a:r>
            <a:r>
              <a:rPr lang="en-US" sz="1400" dirty="0">
                <a:solidFill>
                  <a:schemeClr val="accent2"/>
                </a:solidFill>
              </a:rPr>
              <a:t>(</a:t>
            </a:r>
            <a:r>
              <a:rPr lang="en-US" sz="1400" i="1" dirty="0">
                <a:solidFill>
                  <a:schemeClr val="accent2"/>
                </a:solidFill>
              </a:rPr>
              <a:t>ii</a:t>
            </a:r>
            <a:r>
              <a:rPr lang="en-US" sz="1400" dirty="0">
                <a:solidFill>
                  <a:schemeClr val="accent2"/>
                </a:solidFill>
              </a:rPr>
              <a:t>)  </a:t>
            </a:r>
            <a:r>
              <a:rPr lang="en-US" sz="1400" dirty="0"/>
              <a:t>What are the left and right </a:t>
            </a:r>
            <a:r>
              <a:rPr lang="en-US" sz="1400" dirty="0" err="1"/>
              <a:t>subtrees</a:t>
            </a:r>
            <a:r>
              <a:rPr lang="en-US" sz="1400" dirty="0"/>
              <a:t> of </a:t>
            </a:r>
            <a:r>
              <a:rPr lang="en-US" sz="1400" i="1" dirty="0"/>
              <a:t>c</a:t>
            </a:r>
            <a:r>
              <a:rPr lang="en-US" sz="1400" dirty="0"/>
              <a:t>?</a:t>
            </a:r>
          </a:p>
          <a:p>
            <a:pPr indent="0">
              <a:lnSpc>
                <a:spcPts val="1400"/>
              </a:lnSpc>
              <a:buNone/>
            </a:pPr>
            <a:r>
              <a:rPr lang="en-US" sz="1400" b="1" dirty="0"/>
              <a:t>Solution</a:t>
            </a:r>
            <a:r>
              <a:rPr lang="en-US" sz="1400" dirty="0"/>
              <a:t>: </a:t>
            </a:r>
          </a:p>
          <a:p>
            <a:pPr indent="0">
              <a:lnSpc>
                <a:spcPct val="150000"/>
              </a:lnSpc>
              <a:buNone/>
            </a:pPr>
            <a:r>
              <a:rPr lang="en-US" sz="1400" dirty="0"/>
              <a:t>   </a:t>
            </a:r>
            <a:r>
              <a:rPr lang="en-US" sz="1400" dirty="0">
                <a:solidFill>
                  <a:schemeClr val="accent2"/>
                </a:solidFill>
              </a:rPr>
              <a:t>(</a:t>
            </a:r>
            <a:r>
              <a:rPr lang="en-US" sz="1400" i="1" dirty="0" err="1">
                <a:solidFill>
                  <a:schemeClr val="accent2"/>
                </a:solidFill>
              </a:rPr>
              <a:t>i</a:t>
            </a:r>
            <a:r>
              <a:rPr lang="en-US" sz="1400" dirty="0">
                <a:solidFill>
                  <a:schemeClr val="accent2"/>
                </a:solidFill>
              </a:rPr>
              <a:t>) </a:t>
            </a:r>
            <a:r>
              <a:rPr lang="en-US" sz="1400" dirty="0"/>
              <a:t>The left child of </a:t>
            </a:r>
            <a:r>
              <a:rPr lang="en-US" sz="1400" i="1" dirty="0"/>
              <a:t>d</a:t>
            </a:r>
            <a:r>
              <a:rPr lang="en-US" sz="1400" dirty="0"/>
              <a:t> is </a:t>
            </a:r>
            <a:r>
              <a:rPr lang="en-US" sz="1400" i="1" dirty="0"/>
              <a:t>f</a:t>
            </a:r>
            <a:r>
              <a:rPr lang="en-US" sz="1400" dirty="0"/>
              <a:t> and the right child is </a:t>
            </a:r>
            <a:r>
              <a:rPr lang="en-US" sz="1400" i="1" dirty="0"/>
              <a:t>g</a:t>
            </a:r>
            <a:r>
              <a:rPr lang="en-US" sz="1400" dirty="0"/>
              <a:t>. </a:t>
            </a:r>
          </a:p>
          <a:p>
            <a:pPr indent="0">
              <a:lnSpc>
                <a:spcPts val="1300"/>
              </a:lnSpc>
              <a:buNone/>
            </a:pPr>
            <a:r>
              <a:rPr lang="en-US" sz="1400" dirty="0"/>
              <a:t>  </a:t>
            </a:r>
            <a:r>
              <a:rPr lang="en-US" sz="1400" dirty="0">
                <a:solidFill>
                  <a:schemeClr val="accent2"/>
                </a:solidFill>
              </a:rPr>
              <a:t>(</a:t>
            </a:r>
            <a:r>
              <a:rPr lang="en-US" sz="1400" i="1" dirty="0">
                <a:solidFill>
                  <a:schemeClr val="accent2"/>
                </a:solidFill>
              </a:rPr>
              <a:t>ii</a:t>
            </a:r>
            <a:r>
              <a:rPr lang="en-US" sz="1400" dirty="0">
                <a:solidFill>
                  <a:schemeClr val="accent2"/>
                </a:solidFill>
              </a:rPr>
              <a:t>) </a:t>
            </a:r>
            <a:r>
              <a:rPr lang="en-US" sz="1400" dirty="0"/>
              <a:t>The left and right </a:t>
            </a:r>
            <a:r>
              <a:rPr lang="en-US" sz="1400" dirty="0" err="1"/>
              <a:t>subtrees</a:t>
            </a:r>
            <a:r>
              <a:rPr lang="en-US" sz="1400" dirty="0"/>
              <a:t> of </a:t>
            </a:r>
            <a:r>
              <a:rPr lang="en-US" sz="1400" i="1" dirty="0"/>
              <a:t>c</a:t>
            </a:r>
            <a:r>
              <a:rPr lang="en-US" sz="1400" dirty="0"/>
              <a:t> are displayed in                                                                                     </a:t>
            </a:r>
          </a:p>
          <a:p>
            <a:pPr indent="0">
              <a:lnSpc>
                <a:spcPts val="1300"/>
              </a:lnSpc>
              <a:buNone/>
            </a:pPr>
            <a:r>
              <a:rPr lang="en-US" sz="1400" dirty="0"/>
              <a:t>        (b) and (c).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26157" y="4495800"/>
            <a:ext cx="3042666" cy="164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542203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19058</TotalTime>
  <Words>1986</Words>
  <Application>Microsoft Macintosh PowerPoint</Application>
  <PresentationFormat>On-screen Show (4:3)</PresentationFormat>
  <Paragraphs>183</Paragraphs>
  <Slides>25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30" baseType="lpstr">
      <vt:lpstr>Calibri</vt:lpstr>
      <vt:lpstr>Cambria Math</vt:lpstr>
      <vt:lpstr>Constantia</vt:lpstr>
      <vt:lpstr>Wingdings 2</vt:lpstr>
      <vt:lpstr>Flow</vt:lpstr>
      <vt:lpstr>Trees</vt:lpstr>
      <vt:lpstr>Chapter Summary</vt:lpstr>
      <vt:lpstr>Introduction to Trees</vt:lpstr>
      <vt:lpstr>Section Summary</vt:lpstr>
      <vt:lpstr>Trees</vt:lpstr>
      <vt:lpstr>Rooted Trees</vt:lpstr>
      <vt:lpstr>Terminology for Rooted Trees</vt:lpstr>
      <vt:lpstr>m-ary Rooted Trees</vt:lpstr>
      <vt:lpstr>Ordered Rooted Trees</vt:lpstr>
      <vt:lpstr>Counting Vertices in Full m-Ary Trees</vt:lpstr>
      <vt:lpstr>Level of vertices and height of trees</vt:lpstr>
      <vt:lpstr>Balanced m-Ary Trees</vt:lpstr>
      <vt:lpstr>Tree Traversal</vt:lpstr>
      <vt:lpstr>Section Summary</vt:lpstr>
      <vt:lpstr>Tree Traversal</vt:lpstr>
      <vt:lpstr>Preorder Traversal</vt:lpstr>
      <vt:lpstr>Preorder Traversal (continued)</vt:lpstr>
      <vt:lpstr>Inorder Traversal</vt:lpstr>
      <vt:lpstr>Inorder Traversal (continued)</vt:lpstr>
      <vt:lpstr>Postorder Traversal</vt:lpstr>
      <vt:lpstr>Postorder Traversal  (continued)</vt:lpstr>
      <vt:lpstr>Expression Trees</vt:lpstr>
      <vt:lpstr>Infix Notation</vt:lpstr>
      <vt:lpstr>Prefix Notation</vt:lpstr>
      <vt:lpstr>Postfix Notation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Induction and recursion</dc:title>
  <dc:creator>Richard Scherl</dc:creator>
  <cp:lastModifiedBy>Hayat Al-Dmour</cp:lastModifiedBy>
  <cp:revision>826</cp:revision>
  <dcterms:created xsi:type="dcterms:W3CDTF">2011-03-27T19:58:04Z</dcterms:created>
  <dcterms:modified xsi:type="dcterms:W3CDTF">2021-01-11T16:28:44Z</dcterms:modified>
</cp:coreProperties>
</file>