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6" r:id="rId33"/>
    <p:sldId id="287" r:id="rId34"/>
    <p:sldId id="288" r:id="rId35"/>
    <p:sldId id="289" r:id="rId36"/>
    <p:sldId id="290" r:id="rId37"/>
    <p:sldId id="291" r:id="rId38"/>
    <p:sldId id="292" r:id="rId39"/>
    <p:sldId id="293" r:id="rId40"/>
    <p:sldId id="294" r:id="rId41"/>
    <p:sldId id="295" r:id="rId42"/>
    <p:sldId id="296" r:id="rId43"/>
    <p:sldId id="297" r:id="rId44"/>
    <p:sldId id="298" r:id="rId45"/>
    <p:sldId id="299" r:id="rId46"/>
    <p:sldId id="300" r:id="rId47"/>
    <p:sldId id="301" r:id="rId48"/>
    <p:sldId id="302" r:id="rId49"/>
    <p:sldId id="303" r:id="rId50"/>
    <p:sldId id="304" r:id="rId51"/>
    <p:sldId id="305" r:id="rId52"/>
    <p:sldId id="306" r:id="rId53"/>
    <p:sldId id="307" r:id="rId54"/>
  </p:sldIdLst>
  <p:sldSz cx="10080625" cy="7559675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1653" autoAdjust="0"/>
  </p:normalViewPr>
  <p:slideViewPr>
    <p:cSldViewPr snapToGrid="0">
      <p:cViewPr varScale="1">
        <p:scale>
          <a:sx n="68" d="100"/>
          <a:sy n="68" d="100"/>
        </p:scale>
        <p:origin x="1242" y="60"/>
      </p:cViewPr>
      <p:guideLst>
        <p:guide orient="horz" pos="2381"/>
        <p:guide pos="3175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viewProps" Target="view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3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4" name="Picture 33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35" name="Picture 34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1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0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3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4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3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4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5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6" name="PlaceHolder 5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70" name="Picture 69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  <p:pic>
        <p:nvPicPr>
          <p:cNvPr id="71" name="Picture 70"/>
          <p:cNvPicPr/>
          <p:nvPr/>
        </p:nvPicPr>
        <p:blipFill>
          <a:blip r:embed="rId2"/>
          <a:stretch/>
        </p:blipFill>
        <p:spPr>
          <a:xfrm>
            <a:off x="2292120" y="1769040"/>
            <a:ext cx="5494680" cy="43840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504000" y="301320"/>
            <a:ext cx="9071280" cy="585036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50400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43840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5152320" y="405900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5152320" y="1769040"/>
            <a:ext cx="442656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504000" y="4059000"/>
            <a:ext cx="9071280" cy="2090880"/>
          </a:xfrm>
          <a:prstGeom prst="rect">
            <a:avLst/>
          </a:prstGeom>
        </p:spPr>
        <p:txBody>
          <a:bodyPr lIns="0" tIns="0" rIns="0" bIns="0"/>
          <a:lstStyle/>
          <a:p>
            <a:endParaRPr lang="en-US" sz="32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200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en-US" sz="4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768680"/>
            <a:ext cx="907200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4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301320"/>
            <a:ext cx="9071280" cy="1261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en-US" sz="4400" b="0" strike="noStrike" spc="-1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 type="body"/>
          </p:nvPr>
        </p:nvSpPr>
        <p:spPr>
          <a:xfrm>
            <a:off x="504000" y="1769040"/>
            <a:ext cx="9071280" cy="4384080"/>
          </a:xfrm>
          <a:prstGeom prst="rect">
            <a:avLst/>
          </a:prstGeom>
        </p:spPr>
        <p:txBody>
          <a:bodyPr lIns="0" tIns="0" rIns="0" bIns="0"/>
          <a:lstStyle/>
          <a:p>
            <a:pPr marL="432000" indent="-324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Click to edit the outline text format</a:t>
            </a:r>
          </a:p>
          <a:p>
            <a:pPr marL="864000" lvl="1" indent="-324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Second Outline Level</a:t>
            </a:r>
          </a:p>
          <a:p>
            <a:pPr marL="1296000" lvl="2" indent="-288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 Outline Level</a:t>
            </a:r>
          </a:p>
          <a:p>
            <a:pPr marL="1728000" lvl="3" indent="-216000"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Fourth Outline Level</a:t>
            </a:r>
          </a:p>
          <a:p>
            <a:pPr marL="2160000" lvl="4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Fifth Outline Level</a:t>
            </a:r>
          </a:p>
          <a:p>
            <a:pPr marL="2592000" lvl="5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Sixth Outline Level</a:t>
            </a:r>
          </a:p>
          <a:p>
            <a:pPr marL="3024000" lvl="6" indent="-216000"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 cstate="print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CustomShape 1"/>
          <p:cNvSpPr/>
          <p:nvPr/>
        </p:nvSpPr>
        <p:spPr>
          <a:xfrm>
            <a:off x="1097280" y="2033280"/>
            <a:ext cx="2651400" cy="12222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3200" b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Chapter 2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400" b="1" i="1" strike="noStrike" spc="-1" dirty="0">
                <a:solidFill>
                  <a:srgbClr val="FFFFFF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Design and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and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050" name="Picture 2" descr="D:\Srini_Freelancer\082616\Dale_162989\Jpeg\Chapter 2\9781284098167_CH02_FIGF03A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2560" y="2662409"/>
            <a:ext cx="4674870" cy="3112409"/>
          </a:xfrm>
          <a:prstGeom prst="rect">
            <a:avLst/>
          </a:prstGeom>
          <a:noFill/>
        </p:spPr>
      </p:pic>
      <p:pic>
        <p:nvPicPr>
          <p:cNvPr id="2051" name="Picture 3" descr="D:\Srini_Freelancer\082616\Dale_162989\Jpeg\Chapter 2\9781284098167_CH02_FIGF03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818014" y="3447969"/>
            <a:ext cx="5228358" cy="2323108"/>
          </a:xfrm>
          <a:prstGeom prst="rect">
            <a:avLst/>
          </a:prstGeom>
          <a:noFill/>
        </p:spPr>
      </p:pic>
      <p:sp>
        <p:nvSpPr>
          <p:cNvPr id="6" name="TextShape 2"/>
          <p:cNvSpPr txBox="1"/>
          <p:nvPr/>
        </p:nvSpPr>
        <p:spPr>
          <a:xfrm>
            <a:off x="0" y="5876145"/>
            <a:ext cx="10080625" cy="3897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Figure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2.3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Communication between the application level and implementation level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ADT Operator Categories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 on ADTs can be classified as: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Constructors: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Create new instances (objects) of an ADT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Transformers: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Change the internal state of the object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Observers: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View the state of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object 	 	- Observers come  in several forms: 	predicates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ccessors,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and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summaries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Iterators: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 the sequential processing of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Composite Data 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composite data type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stores a collection of individual data components under one name and allows access to individual components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forms: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Unstructured: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Components are not organized with respect to each other (e.g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Structured: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Components are organized and it affects how they are accessed (e.g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Records: 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finite collection of elements that are called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fields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Members are accessed using named selectors, such as mystruct.fieldname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also be used to assign values to fields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Records: Application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9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Collect related data in one structure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implement other data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3074" name="Picture 2" descr="D:\Srini_Freelancer\082616\Dale_162989\Jpeg\Chapter 2\9781284098167_CH02_FIGF04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92505" y="3301385"/>
            <a:ext cx="9705290" cy="2976144"/>
          </a:xfrm>
          <a:prstGeom prst="rect">
            <a:avLst/>
          </a:prstGeom>
          <a:noFill/>
        </p:spPr>
      </p:pic>
      <p:sp>
        <p:nvSpPr>
          <p:cNvPr id="6" name="TextShape 2"/>
          <p:cNvSpPr txBox="1"/>
          <p:nvPr/>
        </p:nvSpPr>
        <p:spPr>
          <a:xfrm>
            <a:off x="0" y="6359040"/>
            <a:ext cx="10080625" cy="371544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Figure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2.4  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Record </a:t>
            </a:r>
            <a:r>
              <a:rPr lang="en-US" spc="-1" dirty="0" err="1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myCar</a:t>
            </a:r>
            <a:endParaRPr lang="en-US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Records: Implementation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Records occupy a contiguous chunk of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member is located at an offset from the beginning of the record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Calculating offsets is handled automatically by the compiler and run-time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implementation is structured even though the logical view is not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of a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CarType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-1" y="6671524"/>
            <a:ext cx="10080625" cy="37719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Figure 2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.6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 Implementation-level view of CarType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4098" name="Picture 2" descr="D:\Srini_Freelancer\082616\Dale_162989\Jpeg\Chapter 2\9781284098167_CH02_FIGF06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077051" y="1312646"/>
            <a:ext cx="3926522" cy="527073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Passing Records to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supports two ways of passing arguments: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value: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copy of the argument is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passed;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original argument cannot be modified by the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By reference: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function receives the memory location of the argument, allowing changes to be made directly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finite, fixed-size collections of ordered homogeneous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Permit direct, random access of elements using indices: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myArray[2]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accesses the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third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 can only be passed by reference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Functions can change array contents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prevent changes by using the </a:t>
            </a: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const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keyword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0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store lists of data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Strings are arrays of characters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Arrays must be homogeneous (all one type)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Operations: Creation and element access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Different Views of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are the nouns of the programming world: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objects that are manipulated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information that is processed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abstractions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separate our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view of data from the computer’s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view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 Implementation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array declaration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describes the name of the array and the type and number of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array of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ten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integers: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data[10];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 access an element, calculate the offset from the base address (beginning of the array)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This is automatically handled by the compiler:
Address = base + index * size of element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One-Dimensional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Memory Layout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2" name="Picture 1" descr="Screen Shot 2016-08-23 at 3.50.49 P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09" y="1789324"/>
            <a:ext cx="9899288" cy="40580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Finite, fixed-size, ordered collections of homogeneous array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Very similar to one-dimensional arrays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thought of as a table of rows and columns: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table[row][col]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When used as parameters, must include the size of the second dimension: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ProcessValues(int values[][5])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1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Ideal for representing tables of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Operations: Creation and element access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Primarily used to implement other data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thought of as an array of arrays, or as a two-dimensional matrix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Map as a 2-D Array: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5122" name="Picture 2" descr="D:\Srini_Freelancer\082616\Dale_162989\Jpeg\Chapter 2\9781284098167_CH02_UNNFIGF08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864895" y="1327417"/>
            <a:ext cx="6349490" cy="5506422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/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Two-Dimensional Arrays: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Stored as a single contiguous piece of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Row-major order: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Two-dimensional arrays in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++ are stored row-by-row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NxM array uses (N*M*element size) memory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first M cells are the first row, and so 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column-major order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the first N cells would be the first column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Class Type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An unstructured type that encapsulates a fixed number of data components along with functions that manipulate them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Operations: Member access and whole assignment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More operations can be defined per class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Specification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Describes data fields and functions of the class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Typically in its own file with “.h” extension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implementation resides in a separate file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Allows for a cleaner 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Programmers can focus on designing a class without worrying about implementation details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easily change the implementation 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without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touching the interface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Must define all constructors and methods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the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scope resolution operator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“::” to indicate a function implementation belongs to a class: 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int DateType::GetMonth() const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2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variable of a class type is called an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object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instance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class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Software that uses instances of a class is called a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Clients must have #include “ClassName.h” in order to be able to use ClassName objects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Clients can only access public members of an object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Abstraction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view: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possible values?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are the operations on this data?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view: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is this data used?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is it stored in memory?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can it be implemented in C++?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“Self</a:t>
            </a: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Don’t need to qualify member names in class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class has a member “foo,” then the name “foo” in the function refers to the object’s field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“self” keyword can be used to refer to the object on which the member function is called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e.g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., </a:t>
            </a:r>
            <a:r>
              <a:rPr lang="en-US" sz="28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</a:t>
            </a:r>
            <a:r>
              <a:rPr lang="en-US" sz="28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 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today.GetMonth(), “self” points to today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vs. Structs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Both are unordered collections of members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Structs: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members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public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default, typically used as basic container of related data, operations on data are performed by passing struct to global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Classes: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All members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private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by default, operations on data are defined as member functions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Classes can 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properties (data and methods) from other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Base class: The class being inherited from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Derived class: The class that inherits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Derived classes are more specialized and typically have more fields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 creates a hierarchy of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viewed as an “is-a” relationship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 Hierarchy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4" name="TextShape 2"/>
          <p:cNvSpPr txBox="1"/>
          <p:nvPr/>
        </p:nvSpPr>
        <p:spPr>
          <a:xfrm>
            <a:off x="0" y="6581271"/>
            <a:ext cx="10080625" cy="434341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	Figure 2</a:t>
            </a: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.7:</a:t>
            </a:r>
            <a:r>
              <a:rPr lang="en-US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+mj-lt"/>
              </a:rPr>
              <a:t> Inheritance hierarchy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+mj-lt"/>
            </a:endParaRPr>
          </a:p>
        </p:txBody>
      </p:sp>
      <p:pic>
        <p:nvPicPr>
          <p:cNvPr id="6146" name="Picture 2" descr="D:\Srini_Freelancer\082616\Dale_162989\Jpeg\Chapter 2\9781284098167_CH02_FIGF07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97920" y="1373361"/>
            <a:ext cx="9484784" cy="511269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Polymorphism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3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Overloading: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When multiple functions have the same name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They must have unique signatures, such as different numbers or types of parameters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Polymorphism: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ability to statically or dynamically determine which version of an overloaded function to use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Binding Time: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time at which a name or symbol is bound to some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Static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Binding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Occurs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at compile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Dynamic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Binding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ccurs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during run time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Polymorphism can use either kind of binding when determining which function to use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Constructs for OOP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Composition: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class contains an object of another class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type;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lso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called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containment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Inheritance: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 the form of
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class Derived : public Base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Virtual</a:t>
            </a:r>
            <a:r>
              <a:rPr lang="en-US" sz="3200" b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Methods</a:t>
            </a: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Allow for dynamic binding, used to implement polymorphism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Enable programs to gracefully handle exceptional conditions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Try-catch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statement: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i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ry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clause protects code that can cause exceptions,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catch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clause is executed if an exception is thrown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Keyword </a:t>
            </a:r>
            <a:r>
              <a:rPr lang="en-US" sz="28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throw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is used to trigger exceptions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C++ standard library has many predefined exception classes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Try-Catch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try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code that contains a possible error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// when the error occurs: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throw string(“An error has occurred…”);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catch (string message)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</a:t>
            </a:r>
            <a:r>
              <a:rPr lang="en-US" sz="20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// execution continues here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std::cout &lt;&lt; message &lt;&lt; std::endl;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  return 1;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342720" indent="-340920">
              <a:lnSpc>
                <a:spcPct val="100000"/>
              </a:lnSpc>
            </a:pPr>
            <a:r>
              <a:rPr lang="en-US" sz="20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Exceptions in Code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4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try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infile &gt;&gt; value;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do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if (value &lt; 0)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  throw string("Negative value");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  sum = sum + value;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} while (infile);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catch (string message)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Parameter of the catch is type string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{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</a:t>
            </a:r>
            <a:r>
              <a:rPr lang="en-US" sz="15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Code that handles the exception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cout &lt;&lt; message &lt;&lt; " found in file. Program aborted."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  return 1;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r>
              <a:rPr lang="en-US" sz="1500" b="1" strike="noStrike" spc="-1" dirty="0">
                <a:solidFill>
                  <a:srgbClr val="2300DC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// Code to continue processing if exception not thrown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15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  <a:ea typeface="Arial"/>
              </a:rPr>
              <a:t>cout &lt;&lt; "Sum of values on the file: " &lt;&lt; sum;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Encapsulation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7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Encapsulation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separates the representation of data from applications that use the data at the logical level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physical representation is hidden behind an interface for interacting with the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Abstract Data Type: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data type whose operations and domain of values are specified independently of any implementation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Namespaces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identifier names will be used in multiple libraries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Namespaces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prevent repeated names from clashing by scoping the identifiers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Created by using “namespace” keyword before a block: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	</a:t>
            </a:r>
            <a:r>
              <a:rPr lang="en-US" sz="28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namespace myNames { … }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Accessing Identifiers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Simplest: Scope resolution operator “::”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myNames::GetData()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Declaration: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Creates local alias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using myNames::GetData;</a:t>
            </a: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– all future references to GetData() refer to myNames::GetData()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Directive: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Provides access to all identifiers in the namespace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6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Courier New"/>
              </a:rPr>
              <a:t>using namespace myNames;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Rules for Using Namespace std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Qualify the identifier in the heading of function prototypes and definitions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declarations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only if a name is used multiple times in a function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directives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only if multiple names from the namespace are used in the block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Using directives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are only used in class and function blocks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Avoid namespace pollution!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Comparison of Algorithms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5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How do we compare the efficiency of different algorithms?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Comparing execution time: Too many assumptions, varies greatly between different computers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Compare number of instructions: Varies greatly due to different languages, compilers, programming styles...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TextShape 1"/>
          <p:cNvSpPr txBox="1"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best way is to compare algorithms by the amount of work done in a critical loop, as a function of the number of input elements 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Big-O: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notation expressing execution time (complexity) as the term in a function that increases most rapidly relative to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</a:p>
          <a:p>
            <a:pPr marL="432000" indent="-32400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the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order of magnitude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algorithm</a:t>
            </a:r>
          </a:p>
        </p:txBody>
      </p:sp>
      <p:sp>
        <p:nvSpPr>
          <p:cNvPr id="158" name="TextShape 2"/>
          <p:cNvSpPr txBox="1"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Big-O Notation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Orders of Magnitude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O(1): Constant or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bounded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not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affected by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at all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Logarithmic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step of the algorithm cuts the amount of work left in half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Linear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each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element of the input is processed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  <a:r>
              <a:rPr lang="en-US" sz="3200" b="0" strike="noStrike" spc="-1" baseline="-33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log</a:t>
            </a:r>
            <a:r>
              <a:rPr lang="en-US" sz="3200" b="0" strike="noStrike" spc="-1" baseline="-33000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pply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logarithmic algorithm N times or vice versa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Common Orders of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Magnitude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Quadratic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ypically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apply a linear algorithm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times, or process every element with every other element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3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Cubic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naive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multiplication of two NxN matrices, or process every element in a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three-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dimensional matrix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O(2</a:t>
            </a:r>
            <a:r>
              <a:rPr lang="en-US" sz="3200" b="0" i="1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): Exponential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time; computation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increases dramatically with input size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What About Other Factors?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Consider f(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=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+ 50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We can ignore 100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+ 50 because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grows so quickly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Similarly, the 2 in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does not greatly influence the growth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final order of magnitude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other factors may be useful when comparing two very similar algorithms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Elephants and Goldfish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Think about buying elephants and goldfish and comparing different pet suppliers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price of the goldfish is trivial compared to the cost of the elephants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Similarly, the growth from 100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+ 10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+ 50 is trivial compared to 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baseline="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4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smaller factors are essentially noise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Search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6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Goal: Given a name, find the matching phone number in the phone book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1: Linear search through the phone book until the name is found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case: O(1) (it’s the first name in the book)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Worst case: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(it’s the final name)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case: The name is near the middle, requiring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/2 steps, which is O(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Encapsulation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pic>
        <p:nvPicPr>
          <p:cNvPr id="1026" name="Picture 2" descr="D:\Srini_Freelancer\082616\Dale_162989\Jpeg\Chapter 2\9781284098167_CH02_FIGF01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38464" y="1403989"/>
            <a:ext cx="8203698" cy="5132492"/>
          </a:xfrm>
          <a:prstGeom prst="rect">
            <a:avLst/>
          </a:prstGeom>
          <a:noFill/>
        </p:spPr>
      </p:pic>
      <p:sp>
        <p:nvSpPr>
          <p:cNvPr id="5" name="TextShape 2"/>
          <p:cNvSpPr txBox="1"/>
          <p:nvPr/>
        </p:nvSpPr>
        <p:spPr>
          <a:xfrm>
            <a:off x="0" y="6641630"/>
            <a:ext cx="10080625" cy="3886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>
              <a:buClr>
                <a:srgbClr val="000000"/>
              </a:buClr>
              <a:buSzPct val="45000"/>
            </a:pPr>
            <a:r>
              <a:rPr lang="en-US" b="1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	Figure </a:t>
            </a:r>
            <a:r>
              <a:rPr lang="en-US" b="1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2.1</a:t>
            </a:r>
            <a:r>
              <a:rPr lang="en-US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</a:rPr>
              <a:t>  A black box representing an integer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0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2: Since the phone book is sorted, we can use a more efficient search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Check the name in the middle of the book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If the target name is less than the middle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 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</a:t>
            </a: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name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search the first half of the book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If the target name is greater, search the last half</a:t>
            </a:r>
            <a:endParaRPr lang="en-US" sz="1800" b="0" strike="noStrike" spc="-1" dirty="0" smtClean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Font typeface="StarSymbol"/>
              <a:buAutoNum type="arabicParenR"/>
            </a:pP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Continue until the name is found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2 Characteristics: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Each step reduces the search space by half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Best case: O(1)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(we find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name immediately)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Worst case: 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(we find the name after cutting the space in half several times)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Average case: O(log</a:t>
            </a:r>
            <a:r>
              <a:rPr lang="en-US" sz="3200" b="0" strike="noStrike" spc="-1" baseline="-33000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2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) (it takes a few steps to find the name)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Phone Book </a:t>
            </a:r>
            <a:r>
              <a:rPr lang="en-US" sz="44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Search (cont.)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17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Which algorithm is better?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very small </a:t>
            </a:r>
            <a:r>
              <a:rPr lang="en-US" sz="3200" b="0" i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N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algorithm may be faster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For target names in the very beginning of the phone book, algorithm 1 can be faster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Algorithm 2 will be faster in every other case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Success of algorithm 2 relies the fact that the phone book is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sorted</a:t>
            </a:r>
          </a:p>
          <a:p>
            <a:pPr marL="889200" lvl="1" indent="-32364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structures matter!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2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collection of data elements with operations that store and manipulate individual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Can be decomposed into individual elements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The arrangement of elements in the structure is significant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Arrangement and access of elements can be encapsulated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Used to implement ADTs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Example: Library as an ADT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4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 library’s data elements are the books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ADT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interface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: Users can check books in or out, reserve books, and pay fines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structure: Can order books randomly, alphabetically by title, or use the Dewey Decimal System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Users don’t need to know how the library organizes the books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From Different Levels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6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(user)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problem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domain; </a:t>
            </a:r>
            <a:r>
              <a:rPr lang="en-US" sz="3200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m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odeling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real-life data in the problem’s context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(abstract)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Abstract view of data values and operations on data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“What” questions: What do we do to the data?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Specific representation of data in the program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864000" lvl="1" indent="-323640">
              <a:lnSpc>
                <a:spcPct val="100000"/>
              </a:lnSpc>
              <a:buClr>
                <a:srgbClr val="000000"/>
              </a:buClr>
              <a:buSzPct val="75000"/>
              <a:buFont typeface="Symbol"/>
              <a:buChar char=""/>
            </a:pPr>
            <a:r>
              <a:rPr lang="en-US" sz="28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“How” questions: How do we implement the ADT?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CustomShape 1"/>
          <p:cNvSpPr/>
          <p:nvPr/>
        </p:nvSpPr>
        <p:spPr>
          <a:xfrm>
            <a:off x="504000" y="301320"/>
            <a:ext cx="9071280" cy="12618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/>
          <a:lstStyle/>
          <a:p>
            <a:pPr algn="ctr">
              <a:lnSpc>
                <a:spcPct val="100000"/>
              </a:lnSpc>
            </a:pPr>
            <a:r>
              <a:rPr lang="en-US" sz="44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Data Levels of a Library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  <p:sp>
        <p:nvSpPr>
          <p:cNvPr id="88" name="CustomShape 2"/>
          <p:cNvSpPr/>
          <p:nvPr/>
        </p:nvSpPr>
        <p:spPr>
          <a:xfrm>
            <a:off x="504000" y="1769040"/>
            <a:ext cx="9071280" cy="43840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/>
          <a:lstStyle/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Application level: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Library of Congress or Baltimore County Public Library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Logical level: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The domain is a collection of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books </a:t>
            </a:r>
          </a:p>
          <a:p>
            <a:pPr marL="889200" lvl="1" indent="-323640">
              <a:buClr>
                <a:srgbClr val="000000"/>
              </a:buClr>
              <a:buSzPct val="45000"/>
            </a:pPr>
            <a:r>
              <a:rPr lang="en-US" sz="3200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- 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Operations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include: check a book out, check a book in, pay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a fine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, reserve a book</a:t>
            </a:r>
            <a:endParaRPr lang="en-US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  <a:p>
            <a:pPr marL="432000" indent="-323640">
              <a:lnSpc>
                <a:spcPct val="100000"/>
              </a:lnSpc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1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Implementation level:</a:t>
            </a:r>
            <a:r>
              <a:rPr lang="en-US" sz="3200" b="0" strike="noStrike" spc="-1" dirty="0" smtClean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 Representation </a:t>
            </a:r>
            <a:r>
              <a:rPr lang="en-US" sz="3200" b="0" strike="noStrike" spc="-1" dirty="0">
                <a:solidFill>
                  <a:srgbClr val="000000"/>
                </a:solidFill>
                <a:uFill>
                  <a:solidFill>
                    <a:srgbClr val="FFFFFF"/>
                  </a:solidFill>
                </a:uFill>
                <a:latin typeface="Arial"/>
              </a:rPr>
              <a:t>of the book data structure to hold the library’s data, and the coding for operations</a:t>
            </a:r>
            <a:endParaRPr lang="en-US" sz="1800" b="0" strike="noStrike" spc="-1" dirty="0">
              <a:solidFill>
                <a:srgbClr val="000000"/>
              </a:solidFill>
              <a:uFill>
                <a:solidFill>
                  <a:srgbClr val="FFFFFF"/>
                </a:solidFill>
              </a:uFill>
              <a:latin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774</TotalTime>
  <Words>2327</Words>
  <Application>Microsoft Office PowerPoint</Application>
  <PresentationFormat>Custom</PresentationFormat>
  <Paragraphs>274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52</vt:i4>
      </vt:variant>
    </vt:vector>
  </HeadingPairs>
  <TitlesOfParts>
    <vt:vector size="60" baseType="lpstr">
      <vt:lpstr>Arial</vt:lpstr>
      <vt:lpstr>Courier New</vt:lpstr>
      <vt:lpstr>DejaVu Sans</vt:lpstr>
      <vt:lpstr>StarSymbol</vt:lpstr>
      <vt:lpstr>Symbol</vt:lpstr>
      <vt:lpstr>Wingdings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Administrator</dc:creator>
  <dc:description/>
  <cp:lastModifiedBy>mutah</cp:lastModifiedBy>
  <cp:revision>27</cp:revision>
  <dcterms:created xsi:type="dcterms:W3CDTF">2016-08-16T20:48:04Z</dcterms:created>
  <dcterms:modified xsi:type="dcterms:W3CDTF">2020-10-14T09:04:19Z</dcterms:modified>
  <dc:language>en-US</dc:language>
</cp:coreProperties>
</file>