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8"/>
  </p:notesMasterIdLst>
  <p:sldIdLst>
    <p:sldId id="504" r:id="rId2"/>
    <p:sldId id="503" r:id="rId3"/>
    <p:sldId id="502" r:id="rId4"/>
    <p:sldId id="501" r:id="rId5"/>
    <p:sldId id="500" r:id="rId6"/>
    <p:sldId id="499" r:id="rId7"/>
    <p:sldId id="498" r:id="rId8"/>
    <p:sldId id="497" r:id="rId9"/>
    <p:sldId id="505" r:id="rId10"/>
    <p:sldId id="495" r:id="rId11"/>
    <p:sldId id="494" r:id="rId12"/>
    <p:sldId id="493" r:id="rId13"/>
    <p:sldId id="492" r:id="rId14"/>
    <p:sldId id="491" r:id="rId15"/>
    <p:sldId id="490" r:id="rId16"/>
    <p:sldId id="489" r:id="rId17"/>
    <p:sldId id="488" r:id="rId18"/>
    <p:sldId id="506" r:id="rId19"/>
    <p:sldId id="486" r:id="rId20"/>
    <p:sldId id="507" r:id="rId21"/>
    <p:sldId id="484" r:id="rId22"/>
    <p:sldId id="483" r:id="rId23"/>
    <p:sldId id="482" r:id="rId24"/>
    <p:sldId id="481" r:id="rId25"/>
    <p:sldId id="480" r:id="rId26"/>
    <p:sldId id="4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E4540C"/>
    <a:srgbClr val="DA2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C7FA9-355A-562B-3CBC-6AAFFA43D45F}" v="5" dt="2019-02-10T21:52:46.394"/>
    <p1510:client id="{081DDB59-32A1-6761-9CF4-723E4F911EAF}" v="1" dt="2019-02-10T23:58:43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676" autoAdjust="0"/>
  </p:normalViewPr>
  <p:slideViewPr>
    <p:cSldViewPr>
      <p:cViewPr varScale="1">
        <p:scale>
          <a:sx n="82" d="100"/>
          <a:sy n="82" d="100"/>
        </p:scale>
        <p:origin x="11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BB881F98-D8AB-4087-B88F-5CD6A68F8E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037D3832-74F6-4D2A-B3F3-1A6DC1D2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D56EC2A-522E-4964-9DAD-EDBB99550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C0CCC8-598B-4760-B375-256E27AA425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A5E53CB-413A-4EC8-B043-949C4B3B34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7E357F1-03AE-459F-8190-4672C7D5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FF55D25B-82BA-4B88-8322-A630C7C02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8CFCD-C1D3-4DCB-AD91-00BB50BFBDF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97D684D9-E7E8-4614-B638-B03B700257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3D77B818-18A5-4FD8-AE8E-CF2E1AEF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FB1CF67-DF74-4C62-851D-FD8678787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7ECC90-C04C-43C6-A980-A08B8A569DB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555F2218-E955-45BD-A8E5-B22FB15D76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87F02618-17E4-4A46-A31B-09B1F0A4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BF74C906-552D-4AB0-8837-075EB4E87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C06DA-1C83-4CA9-87B6-C5487FA995E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151F7E7A-BD16-438A-BFC7-DC8502814F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79B098B-7961-44BD-AFFB-D3E5CE5E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6DAC4A9-16B2-42F3-9CC1-5C0E7EAF1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48F23C-8293-4C3B-8518-FBB4FE4B793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07D2AB3-C248-431F-8029-58C253D7C8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1FC7B95-2FE0-4529-8DB3-89325825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38EB1BAE-F18B-4B37-BF67-399B253C1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1C1D9A-863A-4D77-B320-370FFC57BBF1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06F56CAF-7C84-4FE1-A4C1-643755BA13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3EE9A851-0498-43C2-8AD5-977B14699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A8267D48-934B-4729-AC4E-4884E0574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3BFD10-BE7A-40B6-9E50-C73381A74A4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1C9B04FD-37EA-4CEF-AEE7-D8CD8572F4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36962455-D53C-4BED-8A0F-9F3E33A0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D744095-84B2-4BFB-8EA0-E81CB332C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E1C295-A3B6-4EFB-9D5B-945B425FA38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A5735993-20C4-4AC0-837C-B11D3AABF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60E8A2D2-E01B-4235-8FFD-CAC26E1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C0FD4A9-4C33-4750-8A5E-31F8FDDFC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99F2F5-A8D0-403D-87DD-CCF187B19F1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2336C1E-B162-4567-9E3A-BE430BBBD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9942124-F1BD-4F8F-B0A1-EA582D47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17CEA069-842D-440E-BE03-A85B80A50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CBF371-6928-470D-B6C4-C432DCC7084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3BC0086-7D63-4571-B263-BF534E26B1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51CDCAF-EE8A-4E19-94DB-F32941C1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6441AAE-EC3E-4CA0-995D-F79BE871B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CAF392-3257-454F-8937-6F47E3D38B4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5AC7B32-87AA-45D4-886F-D058D26DAA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8764F858-2064-44E3-81E3-58503093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0CEE07B-6A92-49FB-A163-440A72A8B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A5667-1E50-4805-8F4C-7D3E608D49B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25CE973A-7AD5-435F-9B94-C0110D7F18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21832E9E-9101-4A3A-AD97-06E1BE15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6994123C-EC95-4EDE-979D-FD3AAEFBC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A11CED-BF8E-4883-ABB9-1058B5FD1D0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48A63F1-D182-4BC1-A4A3-979F4D84B8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6962166-A3C1-4508-A576-6AADD7D4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540A769-F1CA-41FD-A812-3BC5FD35F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FBEB08-8EF0-4A7A-A0EA-37935472811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4587-00CE-4CAA-B002-8DA2638FCE80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BA52-5DBB-404C-B8C0-A61E92DEA5C1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C1BF-010D-4A62-89AF-80A9DCD4E866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307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309B2-EA2A-4C95-AC5E-57FEAF1538CC}" type="datetime8">
              <a:rPr lang="ar-JO"/>
              <a:pPr>
                <a:defRPr/>
              </a:pPr>
              <a:t>10 شباط، 19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68E83-CF0F-4081-9DC9-4A24D2D99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620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D02D5-4026-4B8E-AF8D-02E25329D231}" type="datetime8">
              <a:rPr lang="ar-JO"/>
              <a:pPr>
                <a:defRPr/>
              </a:pPr>
              <a:t>10 شباط، 19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D306E-FB86-4DC8-A068-729BDD205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2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A892-A4AF-4E59-8C40-9DCBD5527675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355-F022-4402-97B2-1620EDDF90E7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D4428-0320-4001-8383-D30D5A603D84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96C0-F60C-4742-896A-F893CB5FD845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F499-51CC-42EC-AB3F-BB7353A4EB20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19B5-6A4C-4346-8205-2D3AB682B495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1FCE-0E45-4A80-97A4-B6990A3AB154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965-A568-47FD-A07C-070F4E411252}" type="datetime1">
              <a:rPr lang="en-US"/>
              <a:pPr>
                <a:defRPr/>
              </a:pPr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CE3193-BACA-4D42-89AA-FDC25F28BC45}" type="datetime1">
              <a:rPr lang="en-US"/>
              <a:pPr>
                <a:defRPr/>
              </a:pPr>
              <a:t>2/10/2019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21986B27-E7D8-4885-95F9-5040CAFE3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917" y="205596"/>
            <a:ext cx="8430883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Pointer Data Type and Pointer Variables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A63150C-EDD5-4165-9C41-D36C688F6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08" y="1327031"/>
            <a:ext cx="8715555" cy="5014792"/>
          </a:xfrm>
        </p:spPr>
        <p:txBody>
          <a:bodyPr/>
          <a:lstStyle/>
          <a:p>
            <a:pPr eaLnBrk="1" hangingPunct="1"/>
            <a:r>
              <a:rPr lang="en-US" altLang="en-US" u="sng"/>
              <a:t>Pointer variable</a:t>
            </a:r>
            <a:r>
              <a:rPr lang="en-US" altLang="en-US"/>
              <a:t>: content is a memory address</a:t>
            </a:r>
          </a:p>
          <a:p>
            <a:pPr eaLnBrk="1" hangingPunct="1"/>
            <a:r>
              <a:rPr lang="en-US" altLang="en-US"/>
              <a:t>No name associated with the pointer data type in C++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how do you declare pointer variables</a:t>
            </a:r>
            <a:r>
              <a:rPr lang="en-US" altLang="en-US"/>
              <a:t>?</a:t>
            </a:r>
          </a:p>
          <a:p>
            <a:pPr lvl="1"/>
            <a:r>
              <a:rPr lang="en-US" altLang="en-US"/>
              <a:t>The value of a pointer variable is an address. That is, the value refers to another memory space. The data is typically stored in this memory space. Therefore, when you declare a pointer variable, you also specify the data type of the value to be stored in the memory location pointed to by the pointer variable.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ADB9B251-5C0D-46E8-A7F4-A4142BAA8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EE07C4-BBE4-4324-B05E-B00E09B5FA6E}" type="slidenum">
              <a:rPr lang="en-US" altLang="en-US">
                <a:solidFill>
                  <a:schemeClr val="bg1"/>
                </a:solidFill>
              </a:rPr>
              <a:pPr eaLnBrk="1" hangingPunct="1"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7" name="Footer Placeholder 5">
            <a:extLst>
              <a:ext uri="{FF2B5EF4-FFF2-40B4-BE49-F238E27FC236}">
                <a16:creationId xmlns:a16="http://schemas.microsoft.com/office/drawing/2014/main" id="{878FB105-F21A-44B9-BFFB-47DC1D98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07143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9B75FCB-7241-4F5E-9CC2-42C47064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9563"/>
            <a:ext cx="8344259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82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DFBE77-3421-4D4E-9EF4-93C002A0D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Dynamic Variables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5C0BD2-7794-4B89-9F4E-576EB82DE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Dynamic variables</a:t>
            </a:r>
            <a:r>
              <a:rPr lang="en-US" altLang="en-US"/>
              <a:t>: created during execution</a:t>
            </a:r>
          </a:p>
          <a:p>
            <a:pPr eaLnBrk="1" hangingPunct="1"/>
            <a:r>
              <a:rPr lang="en-US" altLang="en-US"/>
              <a:t>C++ creates dynamic variables using pointers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operators: used to create and destroy dynamic variables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are reserved words in C++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C3B733BD-C4A5-44E6-9D2A-5A45AE818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5B2226-C2F8-4B26-92C4-1A2900E7CAAF}" type="slidenum">
              <a:rPr lang="en-US" altLang="en-US">
                <a:solidFill>
                  <a:schemeClr val="bg1"/>
                </a:solidFill>
              </a:rPr>
              <a:pPr eaLnBrk="1" hangingPunct="1"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3317" name="Footer Placeholder 5">
            <a:extLst>
              <a:ext uri="{FF2B5EF4-FFF2-40B4-BE49-F238E27FC236}">
                <a16:creationId xmlns:a16="http://schemas.microsoft.com/office/drawing/2014/main" id="{CB663A7C-EB6A-4E9B-9D96-DF87719D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96423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404923-8FB2-4CAA-AA4D-680B706D2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Operator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1BE7071-B0D4-44BC-8918-75E2C5A40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9713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has two forms:</a:t>
            </a:r>
          </a:p>
          <a:p>
            <a:pPr eaLnBrk="1" hangingPunct="1">
              <a:lnSpc>
                <a:spcPct val="160000"/>
              </a:lnSpc>
            </a:pPr>
            <a:endParaRPr lang="en-US" altLang="en-US"/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intExp</a:t>
            </a:r>
            <a:r>
              <a:rPr lang="en-US" altLang="en-US"/>
              <a:t> is any expression evaluating to a positive integer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allocates memory (a variable) of the designated type and returns a pointer to it</a:t>
            </a:r>
          </a:p>
          <a:p>
            <a:pPr lvl="1" eaLnBrk="1" hangingPunct="1"/>
            <a:r>
              <a:rPr lang="en-US" altLang="en-US"/>
              <a:t>The allocated memory is uninitialized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2966CFCD-039D-4BE9-A81E-F6BE41487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9282A2-ACF0-4210-A8D2-B44F7509F590}" type="slidenum">
              <a:rPr lang="en-US" altLang="en-US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4341" name="Picture 8">
            <a:extLst>
              <a:ext uri="{FF2B5EF4-FFF2-40B4-BE49-F238E27FC236}">
                <a16:creationId xmlns:a16="http://schemas.microsoft.com/office/drawing/2014/main" id="{033C45C2-4896-4F08-AFE5-50A722593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185988"/>
            <a:ext cx="807243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Footer Placeholder 6">
            <a:extLst>
              <a:ext uri="{FF2B5EF4-FFF2-40B4-BE49-F238E27FC236}">
                <a16:creationId xmlns:a16="http://schemas.microsoft.com/office/drawing/2014/main" id="{AB2A5B6D-F339-40C4-8AD6-F75BC3C5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67424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F4ACC5-1B66-41E0-BB92-7ABE898C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Operator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(cont’d.)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B9B4EFC-E42F-4C92-96CA-408881CFD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33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p = new int;</a:t>
            </a:r>
          </a:p>
          <a:p>
            <a:pPr lvl="1" eaLnBrk="1" hangingPunct="1"/>
            <a:r>
              <a:rPr lang="en-US" altLang="en-US"/>
              <a:t>Creates a variable during program execution somewhere in memory</a:t>
            </a:r>
          </a:p>
          <a:p>
            <a:pPr lvl="1" eaLnBrk="1" hangingPunct="1"/>
            <a:r>
              <a:rPr lang="en-US" altLang="en-US"/>
              <a:t>Stores the address of the allocated memory in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</a:p>
          <a:p>
            <a:pPr eaLnBrk="1" hangingPunct="1"/>
            <a:r>
              <a:rPr lang="en-US" altLang="en-US"/>
              <a:t>To access allocated memory, use </a:t>
            </a:r>
            <a:r>
              <a:rPr lang="en-US" altLang="en-US">
                <a:latin typeface="Courier New" panose="02070309020205020404" pitchFamily="49" charset="0"/>
              </a:rPr>
              <a:t>*p</a:t>
            </a:r>
          </a:p>
          <a:p>
            <a:pPr eaLnBrk="1" hangingPunct="1"/>
            <a:r>
              <a:rPr lang="en-US" altLang="en-US"/>
              <a:t>A dynamic variable cannot be accessed directly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Because it is unnamed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1B86F5FC-03C3-47B2-A575-84EDBFF6D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AD04B3-F78B-4DB2-A762-FDB96FACDC91}" type="slidenum">
              <a:rPr lang="en-US" altLang="en-US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5365" name="Footer Placeholder 5">
            <a:extLst>
              <a:ext uri="{FF2B5EF4-FFF2-40B4-BE49-F238E27FC236}">
                <a16:creationId xmlns:a16="http://schemas.microsoft.com/office/drawing/2014/main" id="{11059340-45E9-4FB9-BDB2-DDA7613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69296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26756BA-8ECA-4E0E-B465-CF4D96413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1219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Operator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(cont’d.)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C19974D-FF35-4FC2-893D-45407228B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33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 sz="2800" b="1"/>
              <a:t>Memory leak</a:t>
            </a:r>
            <a:r>
              <a:rPr lang="en-US" altLang="en-US" sz="2800"/>
              <a:t>: previously allocated memory that cannot be reallocated</a:t>
            </a:r>
          </a:p>
          <a:p>
            <a:pPr lvl="1" eaLnBrk="1" hangingPunct="1"/>
            <a:r>
              <a:rPr lang="en-US" altLang="en-US" sz="2400"/>
              <a:t>To avoid a memory leak, when a dynamic variable is no longer needed, destroy it to deallocate its memory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</a:rPr>
              <a:t>delete</a:t>
            </a:r>
            <a:r>
              <a:rPr lang="en-US" altLang="en-US" sz="2800"/>
              <a:t> operator: used to destroy dynamic variables</a:t>
            </a:r>
          </a:p>
          <a:p>
            <a:pPr eaLnBrk="1" hangingPunct="1"/>
            <a:r>
              <a:rPr lang="en-US" altLang="en-US" sz="2800"/>
              <a:t>Syntax:</a:t>
            </a:r>
          </a:p>
          <a:p>
            <a:pPr eaLnBrk="1" hangingPunct="1"/>
            <a:endParaRPr lang="en-US" altLang="en-US" sz="2800"/>
          </a:p>
          <a:p>
            <a:pPr eaLnBrk="1" hangingPunct="1">
              <a:lnSpc>
                <a:spcPct val="150000"/>
              </a:lnSpc>
            </a:pPr>
            <a:endParaRPr lang="en-US" altLang="en-US" sz="2800"/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22AC576B-4A1D-4326-AC49-0E30DC02B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80957F-CC7B-43A9-AF36-70B57A93FA24}" type="slidenum">
              <a:rPr lang="en-US" altLang="en-US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6389" name="Picture 8">
            <a:extLst>
              <a:ext uri="{FF2B5EF4-FFF2-40B4-BE49-F238E27FC236}">
                <a16:creationId xmlns:a16="http://schemas.microsoft.com/office/drawing/2014/main" id="{62CA6074-3385-44E7-B5A2-54E59B77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8" y="4320396"/>
            <a:ext cx="7774916" cy="148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Footer Placeholder 6">
            <a:extLst>
              <a:ext uri="{FF2B5EF4-FFF2-40B4-BE49-F238E27FC236}">
                <a16:creationId xmlns:a16="http://schemas.microsoft.com/office/drawing/2014/main" id="{98CCC553-5B5B-4B66-9FBE-FB681E78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124097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533D1D-0F2B-4EA2-A362-B9A7914FE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1219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Operations on Pointer Variables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19E4B5A-F33C-4313-82FE-755C085D2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336"/>
            <a:ext cx="8382000" cy="47545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Assignment: value of one pointer variable can be assigned to another pointer of same type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Relational operations: two pointer variables of same type can be compared for equality,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Some limited arithmetic operations: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Integer values can be added and subtracted from a pointer variable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Value of one pointer variable can be subtracted from another pointer variable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CA0B9EB9-985E-4A72-B40A-C7313E3C1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579306-90AC-4EFF-A3F8-B18B4D4940E6}" type="slidenum">
              <a:rPr lang="en-US" altLang="en-US">
                <a:solidFill>
                  <a:schemeClr val="bg1"/>
                </a:solidFill>
              </a:rPr>
              <a:pPr eaLnBrk="1" hangingPunct="1"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413" name="Footer Placeholder 5">
            <a:extLst>
              <a:ext uri="{FF2B5EF4-FFF2-40B4-BE49-F238E27FC236}">
                <a16:creationId xmlns:a16="http://schemas.microsoft.com/office/drawing/2014/main" id="{E761CE9E-505D-4B5B-99F3-9746CE11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17727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AC29BC-9C56-48DF-9290-66B7FF0CC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2464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Operations on Pointer Variables (cont’d.)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4860366-8665-4248-912F-3D2DF7A25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336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/>
              <a:t>Pointer arithmetic can be very dangerous:</a:t>
            </a:r>
          </a:p>
          <a:p>
            <a:pPr lvl="1" eaLnBrk="1" hangingPunct="1"/>
            <a:r>
              <a:rPr lang="en-US" altLang="en-US"/>
              <a:t>Program can accidentally access memory locations of other variables and change their content without warning</a:t>
            </a:r>
          </a:p>
          <a:p>
            <a:pPr lvl="2" eaLnBrk="1" hangingPunct="1"/>
            <a:r>
              <a:rPr lang="en-US" altLang="en-US"/>
              <a:t>Some systems might terminate the program with an appropriate error message</a:t>
            </a:r>
          </a:p>
          <a:p>
            <a:pPr eaLnBrk="1" hangingPunct="1"/>
            <a:r>
              <a:rPr lang="en-US" altLang="en-US"/>
              <a:t>Always exercise extra care when doing pointer arithmetic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D2F910DB-EDE1-4A82-8A27-99073743B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E4EF27-311E-48A2-8513-A20494381EF0}" type="slidenum">
              <a:rPr lang="en-US" altLang="en-US">
                <a:solidFill>
                  <a:schemeClr val="bg1"/>
                </a:solidFill>
              </a:rPr>
              <a:pPr eaLnBrk="1" hangingPunct="1"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437" name="Footer Placeholder 5">
            <a:extLst>
              <a:ext uri="{FF2B5EF4-FFF2-40B4-BE49-F238E27FC236}">
                <a16:creationId xmlns:a16="http://schemas.microsoft.com/office/drawing/2014/main" id="{52C4D200-4E64-4C27-89F6-CCC8D022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38936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DF1C135-1033-4C90-8C29-64DB041BE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2464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Dynamic Arrays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B34BBC4-1BE9-4CAB-BEC3-A706F32E9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7804" y="1270958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 u="sng"/>
              <a:t>Dynamic array</a:t>
            </a:r>
            <a:r>
              <a:rPr lang="en-US" altLang="en-US"/>
              <a:t>: array created during program execution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*p;</a:t>
            </a: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 = new int[10];</a:t>
            </a:r>
          </a:p>
          <a:p>
            <a:pPr lvl="1"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*p = 25;</a:t>
            </a:r>
            <a:endParaRPr lang="en-US" altLang="en-US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p++; //to point to next array component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*p = 35;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698BF64B-7548-47EA-BAFC-CF16D27D5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E15BAA-B0BE-4823-BC68-FA6A86920CA9}" type="slidenum">
              <a:rPr lang="en-US" altLang="en-US">
                <a:solidFill>
                  <a:schemeClr val="bg1"/>
                </a:solidFill>
              </a:rPr>
              <a:pPr eaLnBrk="1" hangingPunct="1"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9461" name="Group 8">
            <a:extLst>
              <a:ext uri="{FF2B5EF4-FFF2-40B4-BE49-F238E27FC236}">
                <a16:creationId xmlns:a16="http://schemas.microsoft.com/office/drawing/2014/main" id="{C813EEA1-338D-46F5-86D3-C0E105197708}"/>
              </a:ext>
            </a:extLst>
          </p:cNvPr>
          <p:cNvGrpSpPr>
            <a:grpSpLocks/>
          </p:cNvGrpSpPr>
          <p:nvPr/>
        </p:nvGrpSpPr>
        <p:grpSpPr bwMode="auto">
          <a:xfrm>
            <a:off x="2497347" y="4191390"/>
            <a:ext cx="5591354" cy="1417308"/>
            <a:chOff x="1872" y="2929"/>
            <a:chExt cx="3024" cy="767"/>
          </a:xfrm>
        </p:grpSpPr>
        <p:sp>
          <p:nvSpPr>
            <p:cNvPr id="19463" name="Line 4">
              <a:extLst>
                <a:ext uri="{FF2B5EF4-FFF2-40B4-BE49-F238E27FC236}">
                  <a16:creationId xmlns:a16="http://schemas.microsoft.com/office/drawing/2014/main" id="{CA970E80-27CB-438E-BC7F-A0DE89EDC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04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Rectangle 5">
              <a:extLst>
                <a:ext uri="{FF2B5EF4-FFF2-40B4-BE49-F238E27FC236}">
                  <a16:creationId xmlns:a16="http://schemas.microsoft.com/office/drawing/2014/main" id="{3AD0B05A-41CD-461E-BA25-9A5C9172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29"/>
              <a:ext cx="2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stores </a:t>
              </a:r>
              <a:r>
                <a:rPr lang="en-US" altLang="en-US">
                  <a:solidFill>
                    <a:srgbClr val="FF0000"/>
                  </a:solidFill>
                  <a:latin typeface="Courier New" panose="02070309020205020404" pitchFamily="49" charset="0"/>
                </a:rPr>
                <a:t>25</a:t>
              </a:r>
              <a:r>
                <a:rPr lang="en-US" altLang="en-US">
                  <a:solidFill>
                    <a:srgbClr val="FF0000"/>
                  </a:solidFill>
                </a:rPr>
                <a:t> into the first memory location</a:t>
              </a:r>
            </a:p>
          </p:txBody>
        </p:sp>
        <p:sp>
          <p:nvSpPr>
            <p:cNvPr id="19465" name="Line 6">
              <a:extLst>
                <a:ext uri="{FF2B5EF4-FFF2-40B4-BE49-F238E27FC236}">
                  <a16:creationId xmlns:a16="http://schemas.microsoft.com/office/drawing/2014/main" id="{60BC626B-D618-4C94-BD99-C2FF0713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8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6" name="Rectangle 7">
              <a:extLst>
                <a:ext uri="{FF2B5EF4-FFF2-40B4-BE49-F238E27FC236}">
                  <a16:creationId xmlns:a16="http://schemas.microsoft.com/office/drawing/2014/main" id="{57D89B1E-4301-463D-A443-688D46404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65"/>
              <a:ext cx="2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stores </a:t>
              </a:r>
              <a:r>
                <a:rPr lang="en-US" altLang="en-US">
                  <a:solidFill>
                    <a:srgbClr val="FF0000"/>
                  </a:solidFill>
                  <a:latin typeface="Courier New" panose="02070309020205020404" pitchFamily="49" charset="0"/>
                </a:rPr>
                <a:t>35</a:t>
              </a:r>
              <a:r>
                <a:rPr lang="en-US" altLang="en-US">
                  <a:solidFill>
                    <a:srgbClr val="FF0000"/>
                  </a:solidFill>
                </a:rPr>
                <a:t> into the second memory location</a:t>
              </a:r>
            </a:p>
          </p:txBody>
        </p:sp>
      </p:grpSp>
      <p:sp>
        <p:nvSpPr>
          <p:cNvPr id="19462" name="Footer Placeholder 10">
            <a:extLst>
              <a:ext uri="{FF2B5EF4-FFF2-40B4-BE49-F238E27FC236}">
                <a16:creationId xmlns:a16="http://schemas.microsoft.com/office/drawing/2014/main" id="{6A2A6DBB-2FE6-4EB6-9A1D-16974CAB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8163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552C-7E87-4BA3-9B8F-E1DB76D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r>
              <a:rPr lang="en-US">
                <a:cs typeface="Calibri"/>
              </a:rPr>
              <a:t>Operator new (cont'd.)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0DDB-E0CD-4B8B-92A6-3EEF654C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304FCFEC-9BA5-4388-886E-245B2074C636}"/>
              </a:ext>
            </a:extLst>
          </p:cNvPr>
          <p:cNvGrpSpPr>
            <a:grpSpLocks/>
          </p:cNvGrpSpPr>
          <p:nvPr/>
        </p:nvGrpSpPr>
        <p:grpSpPr bwMode="auto">
          <a:xfrm>
            <a:off x="299050" y="1277729"/>
            <a:ext cx="8586906" cy="5298476"/>
            <a:chOff x="248" y="37"/>
            <a:chExt cx="5237" cy="3238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3BE1A58-B578-40DB-98F6-37C184475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37"/>
              <a:ext cx="5210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7DAF5E24-0569-416E-88B7-B8818EF5A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2016"/>
              <a:ext cx="4893" cy="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919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0B2025CE-BE4C-448E-B1A5-F91F04832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Operator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(cont'd.)</a:t>
            </a: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58A9EAB7-0606-4ABB-9B35-F00D0D1FDA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9713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allocates memory space of a specific type and returns the (starting) address of the allocated memory space</a:t>
            </a:r>
          </a:p>
          <a:p>
            <a:pPr eaLnBrk="1" hangingPunct="1"/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is unable to allocate the required memory space, then it throws </a:t>
            </a:r>
            <a:r>
              <a:rPr lang="en-US" altLang="en-US">
                <a:latin typeface="Courier New" panose="02070309020205020404" pitchFamily="49" charset="0"/>
              </a:rPr>
              <a:t>bad_alloc</a:t>
            </a:r>
            <a:r>
              <a:rPr lang="en-US" altLang="en-US"/>
              <a:t> exception</a:t>
            </a:r>
          </a:p>
          <a:p>
            <a:pPr lvl="1" eaLnBrk="1" hangingPunct="1"/>
            <a:r>
              <a:rPr lang="en-US" altLang="en-US"/>
              <a:t>If this exception is not handled, it terminates the program with an error message</a:t>
            </a:r>
          </a:p>
          <a:p>
            <a:pPr eaLnBrk="1" hangingPunct="1"/>
            <a:endParaRPr lang="en-US" altLang="en-US"/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EF7A868F-3C5F-49D4-B312-E67A1EFF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3B44E522-C980-4F89-8520-33DDF6928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C75095-C858-4766-8E8E-682D3568BFBE}" type="slidenum">
              <a:rPr lang="en-US" altLang="en-US">
                <a:solidFill>
                  <a:schemeClr val="bg1"/>
                </a:solidFill>
              </a:rPr>
              <a:pPr eaLnBrk="1" hangingPunct="1"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8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5DD0686-66F7-4E99-A987-AD384CB8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219"/>
            <a:ext cx="8229600" cy="990600"/>
          </a:xfrm>
        </p:spPr>
        <p:txBody>
          <a:bodyPr/>
          <a:lstStyle/>
          <a:p>
            <a:r>
              <a:rPr lang="en-US" altLang="en-US">
                <a:cs typeface="Calibri"/>
              </a:rPr>
              <a:t>Example</a:t>
            </a:r>
            <a:endParaRPr lang="en-US" altLang="en-US"/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1916E9B8-9A51-46A8-A8BA-0D2135892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4E10EC-AF9F-43AE-85D4-F186121572ED}" type="slidenum">
              <a:rPr lang="en-US" altLang="en-US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00" name="Footer Placeholder 4">
            <a:extLst>
              <a:ext uri="{FF2B5EF4-FFF2-40B4-BE49-F238E27FC236}">
                <a16:creationId xmlns:a16="http://schemas.microsoft.com/office/drawing/2014/main" id="{C3286CEF-7B4D-4E00-AE02-A783CE93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0333C46A-1022-4638-AD68-D02528733B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5024438" cy="2767641"/>
          </a:xfrm>
          <a:noFill/>
        </p:spPr>
      </p:pic>
      <p:pic>
        <p:nvPicPr>
          <p:cNvPr id="4102" name="Picture 4">
            <a:extLst>
              <a:ext uri="{FF2B5EF4-FFF2-40B4-BE49-F238E27FC236}">
                <a16:creationId xmlns:a16="http://schemas.microsoft.com/office/drawing/2014/main" id="{6C4F8688-BC47-4A67-97BD-C32A52EB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151" y="2424023"/>
            <a:ext cx="2905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9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8369-235F-4A4A-B22E-9DB7404A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464"/>
            <a:ext cx="8229600" cy="990600"/>
          </a:xfrm>
        </p:spPr>
        <p:txBody>
          <a:bodyPr/>
          <a:lstStyle/>
          <a:p>
            <a:r>
              <a:rPr lang="en-US">
                <a:cs typeface="Calibri"/>
              </a:rPr>
              <a:t>Operator 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3D69D-A3EA-4AF3-860F-32007302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6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F93118-8483-4BC8-BA27-8E732A18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45" y="1327030"/>
            <a:ext cx="3509093" cy="114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E86994-C9D7-4CC9-88D6-F79D9356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45" y="2493976"/>
            <a:ext cx="6386183" cy="387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42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4EC0AE4-B783-4B3D-9D7E-932B07B16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Operator </a:t>
            </a:r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(cont'd.)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93C5A3E-801C-4F91-BD41-E19AA8BA1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8098" y="1368725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To avoid memory leak, when a dynamic variable is no longer needed, destroy it</a:t>
            </a:r>
          </a:p>
          <a:p>
            <a:pPr lvl="1" eaLnBrk="1" hangingPunct="1"/>
            <a:r>
              <a:rPr lang="en-US" altLang="en-US" sz="2400"/>
              <a:t>Deallocate its memory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</a:rPr>
              <a:t>delete</a:t>
            </a:r>
            <a:r>
              <a:rPr lang="en-US" altLang="en-US" sz="2800"/>
              <a:t> is used to destroy dynamic variables</a:t>
            </a:r>
          </a:p>
          <a:p>
            <a:pPr eaLnBrk="1" hangingPunct="1"/>
            <a:r>
              <a:rPr lang="en-US" altLang="en-US" sz="2800"/>
              <a:t>Syntax:</a:t>
            </a:r>
          </a:p>
          <a:p>
            <a:pPr marL="0" indent="0" eaLnBrk="1" hangingPunct="1">
              <a:buNone/>
            </a:pPr>
            <a:endParaRPr lang="en-US" altLang="en-US" sz="2800">
              <a:cs typeface="Calibri"/>
            </a:endParaRPr>
          </a:p>
          <a:p>
            <a:pPr marL="0" indent="0" eaLnBrk="1" hangingPunct="1">
              <a:buNone/>
            </a:pPr>
            <a:endParaRPr lang="en-US" altLang="en-US" sz="2800" dirty="0">
              <a:cs typeface="Calibri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800"/>
          </a:p>
          <a:p>
            <a:pPr lvl="1" eaLnBrk="1" hangingPunct="1"/>
            <a:r>
              <a:rPr lang="en-US" altLang="en-US" sz="2400"/>
              <a:t>Tip: to avoid </a:t>
            </a:r>
            <a:r>
              <a:rPr lang="en-US" altLang="en-US" sz="2400" b="1"/>
              <a:t>dangling pointers</a:t>
            </a:r>
            <a:r>
              <a:rPr lang="en-US" altLang="en-US" sz="2400"/>
              <a:t>, set variable to </a:t>
            </a:r>
            <a:r>
              <a:rPr lang="en-US" altLang="en-US" sz="2400">
                <a:latin typeface="Courier New"/>
                <a:cs typeface="Courier New"/>
              </a:rPr>
              <a:t>NULL</a:t>
            </a:r>
            <a:r>
              <a:rPr lang="en-US" altLang="en-US" sz="2400" dirty="0"/>
              <a:t> </a:t>
            </a:r>
            <a:r>
              <a:rPr lang="en-US" altLang="en-US" sz="2400"/>
              <a:t>afterwards</a:t>
            </a:r>
            <a:endParaRPr lang="en-US" altLang="en-US" sz="2400">
              <a:cs typeface="Calibri"/>
            </a:endParaRPr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EBB60858-4EA1-498E-B7F4-768D1E0D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D60FB830-11FD-4875-93DF-133E72D48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EE37BD-34D5-4C90-A5C6-4091C22DCDE8}" type="slidenum">
              <a:rPr lang="en-US" altLang="en-US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92B1305F-420F-43DF-A208-11EB5F9B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3" y="3979652"/>
            <a:ext cx="7696200" cy="15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91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D5446C-C1E5-4D59-8A93-9887F826F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3758" y="189781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/>
              <a:t>Operations on Pointer Variables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72CE473-D843-471B-9C4E-DD9165CFD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70958"/>
            <a:ext cx="8382000" cy="47545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Assignment</a:t>
            </a:r>
            <a:r>
              <a:rPr lang="en-US"/>
              <a:t>: value of one pointer variable can be assigned to another pointer of same type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Relational operations</a:t>
            </a:r>
            <a:r>
              <a:rPr lang="en-US"/>
              <a:t>: two pointer variables of same type can be compared for equality,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Some limited arithmetic operations: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Integer values can be added and subtracted from a pointer variable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Value of one pointer variable can be subtracted from another pointer variable</a:t>
            </a:r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FDAEF028-F6F3-4834-A4AE-67623D03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940464F2-AC49-4311-B34A-9A7FB333D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EF361B-2161-464C-8D8B-F4BB4608B2C7}" type="slidenum">
              <a:rPr lang="en-US" altLang="en-US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2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A95B0204-2658-4053-836B-1D1445F74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34" y="76200"/>
            <a:ext cx="9049109" cy="1076864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Operations on Pointer Variables (cont'd.)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1ABB843-484B-4A66-86B6-C978D45C5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9049" y="1270958"/>
            <a:ext cx="8583283" cy="4754563"/>
          </a:xfrm>
        </p:spPr>
        <p:txBody>
          <a:bodyPr/>
          <a:lstStyle/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*p, *q;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 = q;</a:t>
            </a:r>
          </a:p>
          <a:p>
            <a:pPr lvl="1" eaLnBrk="1" hangingPunct="1"/>
            <a:r>
              <a:rPr lang="en-US" altLang="en-US"/>
              <a:t>In this case, </a:t>
            </a:r>
            <a:r>
              <a:rPr lang="en-US" altLang="en-US">
                <a:latin typeface="Courier New" panose="02070309020205020404" pitchFamily="49" charset="0"/>
              </a:rPr>
              <a:t>p == q</a:t>
            </a:r>
            <a:r>
              <a:rPr lang="en-US" altLang="en-US"/>
              <a:t> will evaluate to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p != q</a:t>
            </a:r>
            <a:r>
              <a:rPr lang="en-US" altLang="en-US"/>
              <a:t> will evaluate to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*p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 *q;</a:t>
            </a:r>
          </a:p>
          <a:p>
            <a:pPr lvl="1" eaLnBrk="1" hangingPunct="1"/>
            <a:r>
              <a:rPr lang="en-US" altLang="en-US"/>
              <a:t>In this case, </a:t>
            </a:r>
            <a:r>
              <a:rPr lang="en-US" altLang="en-US">
                <a:latin typeface="Courier New" panose="02070309020205020404" pitchFamily="49" charset="0"/>
              </a:rPr>
              <a:t>q++;</a:t>
            </a:r>
            <a:r>
              <a:rPr lang="en-US" altLang="en-US"/>
              <a:t> increments value of </a:t>
            </a:r>
            <a:r>
              <a:rPr lang="en-US" altLang="en-US">
                <a:latin typeface="Courier New" panose="02070309020205020404" pitchFamily="49" charset="0"/>
              </a:rPr>
              <a:t>q</a:t>
            </a:r>
            <a:r>
              <a:rPr lang="en-US" altLang="en-US"/>
              <a:t> by </a:t>
            </a:r>
            <a:r>
              <a:rPr lang="en-US" altLang="en-US">
                <a:latin typeface="Courier New" panose="02070309020205020404" pitchFamily="49" charset="0"/>
              </a:rPr>
              <a:t>8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p = p + 2;</a:t>
            </a:r>
            <a:r>
              <a:rPr lang="en-US" altLang="en-US"/>
              <a:t> increments value of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by </a:t>
            </a:r>
            <a:r>
              <a:rPr lang="en-US" altLang="en-US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85B3D010-D45B-425A-9D71-368D2E43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4AEDDD43-EB26-42BE-A25D-5DBF7BD1C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1C1DE4-04A6-4150-8AA3-BCEA763EC0D3}" type="slidenum">
              <a:rPr lang="en-US" altLang="en-US">
                <a:solidFill>
                  <a:schemeClr val="bg1"/>
                </a:solidFill>
              </a:rPr>
              <a:pPr eaLnBrk="1" hangingPunct="1"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25CA890E-7D60-4176-8C2B-AD225B096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9" y="76200"/>
            <a:ext cx="9092241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Operations on Pointer Variables (cont'd.)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3C00A36-7EFE-4EEF-85D3-EC027B1D5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672" y="1256581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/>
              <a:t>Pointer arithmetic can be very dangerous</a:t>
            </a:r>
          </a:p>
          <a:p>
            <a:pPr lvl="1" eaLnBrk="1" hangingPunct="1"/>
            <a:r>
              <a:rPr lang="en-US" altLang="en-US"/>
              <a:t>The program can accidentally access the memory locations of other variables and change their content without warning</a:t>
            </a:r>
          </a:p>
          <a:p>
            <a:pPr lvl="2" eaLnBrk="1" hangingPunct="1"/>
            <a:r>
              <a:rPr lang="en-US" altLang="en-US"/>
              <a:t>Some systems might terminate the program with an appropriate error message</a:t>
            </a:r>
          </a:p>
          <a:p>
            <a:pPr eaLnBrk="1" hangingPunct="1"/>
            <a:r>
              <a:rPr lang="en-US" altLang="en-US"/>
              <a:t>Always exercise extra care when doing pointer arithmetic</a:t>
            </a:r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4D933E52-EC99-4C37-B678-8BB4022A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9BBF9554-831F-437D-BF94-ACB4A304A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5BAF90-5402-43FB-8EAC-F095552F83C4}" type="slidenum">
              <a:rPr lang="en-US" altLang="en-US">
                <a:solidFill>
                  <a:schemeClr val="bg1"/>
                </a:solidFill>
              </a:rPr>
              <a:pPr eaLnBrk="1" hangingPunct="1"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2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B592BA37-EABA-4B3A-B7A9-A7CE2F37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#include &lt;iostream&gt;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using namespace std;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int main 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int i,n;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int * p;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cout &lt;&lt; "How many numbers would you like to type?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cin &gt;&gt; i;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p= new int[i];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for (n=0; n&lt;i; n++)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cout &lt;&lt; "Enter number: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cin &gt;&gt; p[n];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cout &lt;&lt; "You have entered: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for (n=0; n&lt;i; n++)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cout &lt;&lt; p[n] &lt;&lt; ",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cout &lt;&lt; "\n \n You have entered: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for (int a=0; a&lt;i; a++)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cout &lt;&lt; *(p+a) &lt;&lt; ", ";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2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cout &lt;&lt; "\n \n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for (int a=0; a&lt;i; a++)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cout &lt;&lt; *p+a &lt;&lt; ",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delete[] p;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/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200" b="1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7CDF8B47-9018-4F5E-9918-3206272D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819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296FC1-C40C-4A36-9130-113A64B8DF7C}"/>
              </a:ext>
            </a:extLst>
          </p:cNvPr>
          <p:cNvCxnSpPr/>
          <p:nvPr/>
        </p:nvCxnSpPr>
        <p:spPr>
          <a:xfrm flipV="1">
            <a:off x="2362200" y="1905000"/>
            <a:ext cx="2209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0BDEF4-2D37-46AD-968F-990035D160DB}"/>
              </a:ext>
            </a:extLst>
          </p:cNvPr>
          <p:cNvCxnSpPr/>
          <p:nvPr/>
        </p:nvCxnSpPr>
        <p:spPr>
          <a:xfrm flipV="1">
            <a:off x="1981200" y="2133600"/>
            <a:ext cx="2743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48EC6-D3F2-4723-B9A6-3A3FA644FE2B}"/>
              </a:ext>
            </a:extLst>
          </p:cNvPr>
          <p:cNvCxnSpPr>
            <a:endCxn id="91138" idx="1"/>
          </p:cNvCxnSpPr>
          <p:nvPr/>
        </p:nvCxnSpPr>
        <p:spPr>
          <a:xfrm rot="5400000" flipH="1" flipV="1">
            <a:off x="1743075" y="2581275"/>
            <a:ext cx="299085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4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875DBED-99F4-43CF-9B99-F9182EC0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201283"/>
            <a:ext cx="3124200" cy="62484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#include&lt;iostream&gt;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void Sort(char *,int);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int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char letter;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int size;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cout&lt;&lt;"Plz input number of char";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cin&gt;&gt;size;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char *p;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p= new char[size];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for(int i=0;i&lt;size;i++)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	cout&lt;&lt;"Input char 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	cin&gt;&gt;letter;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	p[i]=letter;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Sort(p,size);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cout&lt;&lt;"your input after sort\n";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for(int j=0;j&lt;size;j++)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	cout&lt;&lt;p[j]&lt;&lt;" 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	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/>
              <a:t>}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235D3A79-7349-4BBD-9D0F-356B1BC8A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4F98D2-D031-43B1-9BF6-08D147EB2172}" type="slidenum">
              <a:rPr lang="en-US" altLang="en-US">
                <a:solidFill>
                  <a:schemeClr val="bg1"/>
                </a:solidFill>
              </a:rPr>
              <a:pPr eaLnBrk="1" hangingPunct="1"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2A0FCE-ECBD-4A04-B4D6-957FE45D49A2}"/>
              </a:ext>
            </a:extLst>
          </p:cNvPr>
          <p:cNvSpPr txBox="1">
            <a:spLocks/>
          </p:cNvSpPr>
          <p:nvPr/>
        </p:nvSpPr>
        <p:spPr bwMode="auto">
          <a:xfrm>
            <a:off x="3324045" y="224287"/>
            <a:ext cx="2895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void Sort(char * </a:t>
            </a:r>
            <a:r>
              <a:rPr lang="en-US" sz="1400" b="1" dirty="0" err="1">
                <a:latin typeface="+mn-lt"/>
              </a:rPr>
              <a:t>a,int</a:t>
            </a:r>
            <a:r>
              <a:rPr lang="en-US" sz="1400" b="1" dirty="0">
                <a:latin typeface="+mn-lt"/>
              </a:rPr>
              <a:t> size)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char temp;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for(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b="1" dirty="0">
                <a:latin typeface="+mn-lt"/>
              </a:rPr>
              <a:t> pass =0;pass&lt;size-1;pass++)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for(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=0;i&lt;size-1;i++)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if(a[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]&gt;a[i+1])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	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temp =a[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a[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]=a[i+1];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 	a[i+1]=temp;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}	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}</a:t>
            </a: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66E54472-2293-4EC2-8185-91F12DE8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23" y="1752600"/>
            <a:ext cx="29718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6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DDB80C29-A111-4518-BF0E-D7AE54011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0614"/>
            <a:ext cx="8229600" cy="832450"/>
          </a:xfrm>
        </p:spPr>
        <p:txBody>
          <a:bodyPr/>
          <a:lstStyle/>
          <a:p>
            <a:pPr eaLnBrk="1" hangingPunct="1"/>
            <a:r>
              <a:rPr lang="en-US" altLang="en-US"/>
              <a:t>Declaring Pointer Variables</a:t>
            </a: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0CFE8628-7FAE-4EE0-8B50-06AEAFC56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Syntax:</a:t>
            </a:r>
          </a:p>
          <a:p>
            <a:pPr lvl="1" eaLnBrk="1" fontAlgn="auto" hangingPunct="1">
              <a:lnSpc>
                <a:spcPct val="3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</a:rPr>
              <a:t>int *p;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</a:rPr>
              <a:t>char *ch;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These statements are equivalent: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</a:rPr>
              <a:t>int  *p;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</a:rPr>
              <a:t>int*  p;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Courier New" pitchFamily="49" charset="0"/>
              </a:rPr>
              <a:t>int * p;</a:t>
            </a: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718263A5-8000-4066-ADA5-BBFB7120C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C8B52E-73CE-4061-AA90-87E1BB4F5249}" type="slidenum">
              <a:rPr lang="en-US" altLang="en-US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125" name="Picture 8">
            <a:extLst>
              <a:ext uri="{FF2B5EF4-FFF2-40B4-BE49-F238E27FC236}">
                <a16:creationId xmlns:a16="http://schemas.microsoft.com/office/drawing/2014/main" id="{3ED038DF-D90F-4F7B-912D-AEEAFAAB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2317"/>
            <a:ext cx="36576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Footer Placeholder 6">
            <a:extLst>
              <a:ext uri="{FF2B5EF4-FFF2-40B4-BE49-F238E27FC236}">
                <a16:creationId xmlns:a16="http://schemas.microsoft.com/office/drawing/2014/main" id="{22457647-9328-4A85-87CB-72D82D1D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85736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4A63B3A-4BE4-410B-A64C-7AA3FBC48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57" y="205596"/>
            <a:ext cx="9106617" cy="990600"/>
          </a:xfrm>
        </p:spPr>
        <p:txBody>
          <a:bodyPr/>
          <a:lstStyle/>
          <a:p>
            <a:pPr eaLnBrk="1" hangingPunct="1"/>
            <a:r>
              <a:rPr lang="en-US" altLang="en-US"/>
              <a:t>Declaring Pointer Variables (cont’d.)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9B9F0F9D-262C-4D87-8908-B953398C6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statement: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int* p, q;</a:t>
            </a:r>
          </a:p>
          <a:p>
            <a:pPr lvl="1" eaLnBrk="1" hangingPunct="1"/>
            <a:r>
              <a:rPr lang="en-US" altLang="en-US"/>
              <a:t>Only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is a pointer variable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q</a:t>
            </a:r>
            <a:r>
              <a:rPr lang="en-US" altLang="en-US"/>
              <a:t> is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To avoid confusion, attach the character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600">
                <a:latin typeface="Courier New" panose="02070309020205020404" pitchFamily="49" charset="0"/>
              </a:rPr>
              <a:t>int</a:t>
            </a:r>
            <a:r>
              <a:rPr lang="en-US" altLang="en-US" sz="2400">
                <a:latin typeface="Courier New" panose="02070309020205020404" pitchFamily="49" charset="0"/>
              </a:rPr>
              <a:t> *p, q;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600">
                <a:latin typeface="Courier New" panose="02070309020205020404" pitchFamily="49" charset="0"/>
              </a:rPr>
              <a:t>int *p, *q;</a:t>
            </a:r>
            <a:endParaRPr lang="en-US" altLang="en-US"/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E57336AC-4D04-4B41-BA72-DDC28D2D80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99DCAA-D6A0-4DCA-B85A-232D2FF0F993}" type="slidenum">
              <a:rPr lang="en-US" altLang="en-US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9" name="Footer Placeholder 5">
            <a:extLst>
              <a:ext uri="{FF2B5EF4-FFF2-40B4-BE49-F238E27FC236}">
                <a16:creationId xmlns:a16="http://schemas.microsoft.com/office/drawing/2014/main" id="{2896FAE0-143E-4C00-899A-4251EF12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81510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6D2BDA82-4880-4ECF-94AB-C21CDE983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1219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Address of Operator (</a:t>
            </a:r>
            <a:r>
              <a:rPr lang="en-US" altLang="en-US">
                <a:latin typeface="Courier New" panose="02070309020205020404" pitchFamily="49" charset="0"/>
              </a:rPr>
              <a:t>&amp;</a:t>
            </a:r>
            <a:r>
              <a:rPr lang="en-US" altLang="en-US"/>
              <a:t>)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0B292238-B838-4086-9460-AB0A2309B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u="sng" dirty="0"/>
              <a:t>Address of operator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 unary operator that returns the address of its operand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Example: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>
                <a:latin typeface="Courier New" pitchFamily="49" charset="0"/>
              </a:rPr>
              <a:t>	int x;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>
                <a:latin typeface="Courier New" pitchFamily="49" charset="0"/>
              </a:rPr>
              <a:t>	int *p;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>
                <a:latin typeface="Courier New" pitchFamily="49" charset="0"/>
              </a:rPr>
              <a:t>	p = &amp;x;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Assigns the address of </a:t>
            </a:r>
            <a:r>
              <a:rPr lang="en-US" sz="2600" dirty="0">
                <a:latin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sz="2600" dirty="0">
                <a:latin typeface="Courier New" pitchFamily="49" charset="0"/>
              </a:rPr>
              <a:t>p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E46EBE0A-94C2-43A2-9C85-DAF4F6C8F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381E2F-F2F3-4474-A64F-11898C2C537E}" type="slidenum">
              <a:rPr lang="en-US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173" name="Footer Placeholder 5">
            <a:extLst>
              <a:ext uri="{FF2B5EF4-FFF2-40B4-BE49-F238E27FC236}">
                <a16:creationId xmlns:a16="http://schemas.microsoft.com/office/drawing/2014/main" id="{7BA21F86-0E7F-4D6B-91F5-DC4C5BD2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286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ACFDFB8-A68A-4FD7-8877-25DC2D1AE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r>
              <a:rPr lang="en-US" altLang="en-US"/>
              <a:t>Dereferencing Operator (*)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00B48CF-4305-4D12-8A2A-3CC225D26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u="sng" dirty="0"/>
              <a:t>Dereferencing operator</a:t>
            </a:r>
            <a:r>
              <a:rPr lang="en-US" dirty="0"/>
              <a:t> (or </a:t>
            </a:r>
            <a:r>
              <a:rPr lang="en-US" u="sng" dirty="0"/>
              <a:t>indirection operator</a:t>
            </a:r>
            <a:r>
              <a:rPr lang="en-US" dirty="0"/>
              <a:t>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When used as a unary operator, * refers to object to which its operand points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sz="2600" dirty="0">
                <a:latin typeface="Courier New" pitchFamily="49" charset="0"/>
              </a:rPr>
              <a:t>cout &lt;&lt; *p &lt;&lt; endl;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Prints the value stored in the memory location pointed to by </a:t>
            </a:r>
            <a:r>
              <a:rPr lang="en-US" sz="2600" dirty="0">
                <a:latin typeface="Courier New" pitchFamily="49" charset="0"/>
              </a:rPr>
              <a:t>p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F26B8051-5C1E-446B-85F8-09596F30E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C449A7-F639-454C-BE1B-6C20DE4499A5}" type="slidenum">
              <a:rPr lang="en-US" altLang="en-US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197" name="Footer Placeholder 5">
            <a:extLst>
              <a:ext uri="{FF2B5EF4-FFF2-40B4-BE49-F238E27FC236}">
                <a16:creationId xmlns:a16="http://schemas.microsoft.com/office/drawing/2014/main" id="{3663BCA7-298F-4C24-97BB-6D5CA7C7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3594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013F843-20B8-42D0-8CD3-7B04E0A8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02" y="1621766"/>
            <a:ext cx="27432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75A3E653-017F-476E-8EC5-6950B7BC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02" y="2002766"/>
            <a:ext cx="32385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4020F1-BCDF-4A17-8BAE-76EB2B905482}"/>
              </a:ext>
            </a:extLst>
          </p:cNvPr>
          <p:cNvCxnSpPr/>
          <p:nvPr/>
        </p:nvCxnSpPr>
        <p:spPr>
          <a:xfrm>
            <a:off x="3288102" y="2840966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F3D4DF-D980-4B4A-A22E-7CA36212887B}"/>
              </a:ext>
            </a:extLst>
          </p:cNvPr>
          <p:cNvCxnSpPr/>
          <p:nvPr/>
        </p:nvCxnSpPr>
        <p:spPr>
          <a:xfrm>
            <a:off x="3364302" y="3145766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98BE14-B2B0-4F90-9BDB-812FE47533CA}"/>
              </a:ext>
            </a:extLst>
          </p:cNvPr>
          <p:cNvCxnSpPr/>
          <p:nvPr/>
        </p:nvCxnSpPr>
        <p:spPr>
          <a:xfrm flipV="1">
            <a:off x="3440502" y="3374366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16AEAC-25AC-4711-8443-8A0CE636D3D8}"/>
              </a:ext>
            </a:extLst>
          </p:cNvPr>
          <p:cNvCxnSpPr/>
          <p:nvPr/>
        </p:nvCxnSpPr>
        <p:spPr>
          <a:xfrm flipV="1">
            <a:off x="3516702" y="3755366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A3A80-4337-4CF8-BE40-DCECFA0982F3}"/>
              </a:ext>
            </a:extLst>
          </p:cNvPr>
          <p:cNvCxnSpPr/>
          <p:nvPr/>
        </p:nvCxnSpPr>
        <p:spPr>
          <a:xfrm flipV="1">
            <a:off x="3592902" y="4060166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2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AD4146E-DA25-4C80-B588-DF8C0B615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84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Initializing Pointer 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35FC30-937B-469C-B341-02CCA5111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does not automatically initialize variables</a:t>
            </a:r>
          </a:p>
          <a:p>
            <a:pPr eaLnBrk="1" hangingPunct="1"/>
            <a:r>
              <a:rPr lang="en-US" altLang="en-US"/>
              <a:t>Pointer variables must be initialized if you do not want them to point to anything</a:t>
            </a:r>
          </a:p>
          <a:p>
            <a:pPr lvl="1" eaLnBrk="1" hangingPunct="1"/>
            <a:r>
              <a:rPr lang="en-US" altLang="en-US"/>
              <a:t>Initialized using the </a:t>
            </a:r>
            <a:r>
              <a:rPr lang="en-US" altLang="en-US" b="1"/>
              <a:t>null pointer</a:t>
            </a:r>
            <a:r>
              <a:rPr lang="en-US" altLang="en-US"/>
              <a:t>: the</a:t>
            </a:r>
            <a:r>
              <a:rPr lang="en-US" altLang="en-US" b="1"/>
              <a:t> </a:t>
            </a:r>
            <a:r>
              <a:rPr lang="en-US" altLang="en-US"/>
              <a:t>constant value 0</a:t>
            </a:r>
          </a:p>
          <a:p>
            <a:pPr lvl="1" eaLnBrk="1" hangingPunct="1"/>
            <a:r>
              <a:rPr lang="en-US" altLang="en-US"/>
              <a:t>Or, use the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named constant</a:t>
            </a:r>
          </a:p>
          <a:p>
            <a:pPr lvl="1" eaLnBrk="1" hangingPunct="1"/>
            <a:r>
              <a:rPr lang="en-US" altLang="en-US"/>
              <a:t>The number 0 is the only number that can be directly assigned to a pointer variable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0FBDD509-F02F-4F7C-96D7-CFFF0EEF8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D63E1B-1337-41EC-A501-E9CE2964CE0C}" type="slidenum">
              <a:rPr lang="en-US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45" name="Footer Placeholder 5">
            <a:extLst>
              <a:ext uri="{FF2B5EF4-FFF2-40B4-BE49-F238E27FC236}">
                <a16:creationId xmlns:a16="http://schemas.microsoft.com/office/drawing/2014/main" id="{F070805A-71E3-475C-AA83-C910AF55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406126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1B4C-C48B-409E-AE4A-CFA8F2A2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Pointer in Function Call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D82C7-311C-42EC-9F47-E916F95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6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6879A1-4547-4689-8F1E-4C843871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68" y="1291087"/>
            <a:ext cx="8623300" cy="47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56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1774</Words>
  <Application>Microsoft Office PowerPoint</Application>
  <PresentationFormat>On-screen Show (4:3)</PresentationFormat>
  <Paragraphs>666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Pointer Data Type and Pointer Variables</vt:lpstr>
      <vt:lpstr>Example</vt:lpstr>
      <vt:lpstr>Declaring Pointer Variables</vt:lpstr>
      <vt:lpstr>Declaring Pointer Variables (cont’d.)</vt:lpstr>
      <vt:lpstr>Address of Operator (&amp;)</vt:lpstr>
      <vt:lpstr>Dereferencing Operator (*)</vt:lpstr>
      <vt:lpstr>PowerPoint Presentation</vt:lpstr>
      <vt:lpstr>Initializing Pointer Variables</vt:lpstr>
      <vt:lpstr>Pointer in Function Call</vt:lpstr>
      <vt:lpstr>PowerPoint Presentation</vt:lpstr>
      <vt:lpstr>Dynamic Variables</vt:lpstr>
      <vt:lpstr>Operator new</vt:lpstr>
      <vt:lpstr>Operator new (cont’d.)</vt:lpstr>
      <vt:lpstr>Operator delete (cont’d.)</vt:lpstr>
      <vt:lpstr>Operations on Pointer Variables</vt:lpstr>
      <vt:lpstr>Operations on Pointer Variables (cont’d.)</vt:lpstr>
      <vt:lpstr>Dynamic Arrays</vt:lpstr>
      <vt:lpstr>Operator new (cont'd.)</vt:lpstr>
      <vt:lpstr>Operator new (cont'd.)</vt:lpstr>
      <vt:lpstr>Operator delete</vt:lpstr>
      <vt:lpstr>Operator delete (cont'd.)</vt:lpstr>
      <vt:lpstr>Operations on Pointer Variables</vt:lpstr>
      <vt:lpstr>Operations on Pointer Variables (cont'd.)</vt:lpstr>
      <vt:lpstr>Operations on Pointer Variables (cont'd.)</vt:lpstr>
      <vt:lpstr>PowerPoint Presentation</vt:lpstr>
      <vt:lpstr>PowerPoint Presentation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Windows User</cp:lastModifiedBy>
  <cp:revision>759</cp:revision>
  <dcterms:created xsi:type="dcterms:W3CDTF">2002-08-15T13:14:21Z</dcterms:created>
  <dcterms:modified xsi:type="dcterms:W3CDTF">2019-02-11T00:03:26Z</dcterms:modified>
</cp:coreProperties>
</file>