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445" r:id="rId2"/>
    <p:sldId id="395" r:id="rId3"/>
    <p:sldId id="328" r:id="rId4"/>
    <p:sldId id="410" r:id="rId5"/>
    <p:sldId id="403" r:id="rId6"/>
    <p:sldId id="401" r:id="rId7"/>
    <p:sldId id="404" r:id="rId8"/>
    <p:sldId id="406" r:id="rId9"/>
    <p:sldId id="407" r:id="rId10"/>
    <p:sldId id="408" r:id="rId11"/>
    <p:sldId id="409" r:id="rId12"/>
    <p:sldId id="338" r:id="rId13"/>
    <p:sldId id="339" r:id="rId14"/>
    <p:sldId id="341" r:id="rId15"/>
    <p:sldId id="422" r:id="rId16"/>
    <p:sldId id="344" r:id="rId17"/>
    <p:sldId id="437" r:id="rId18"/>
    <p:sldId id="345" r:id="rId19"/>
    <p:sldId id="346" r:id="rId20"/>
    <p:sldId id="348" r:id="rId21"/>
    <p:sldId id="349" r:id="rId22"/>
    <p:sldId id="419" r:id="rId23"/>
    <p:sldId id="446" r:id="rId24"/>
    <p:sldId id="447" r:id="rId25"/>
    <p:sldId id="448" r:id="rId26"/>
    <p:sldId id="449" r:id="rId27"/>
    <p:sldId id="450" r:id="rId28"/>
    <p:sldId id="451"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 id="467" r:id="rId45"/>
    <p:sldId id="468" r:id="rId46"/>
    <p:sldId id="469" r:id="rId47"/>
    <p:sldId id="470" r:id="rId48"/>
    <p:sldId id="471" r:id="rId49"/>
    <p:sldId id="472" r:id="rId50"/>
    <p:sldId id="473" r:id="rId51"/>
    <p:sldId id="474" r:id="rId52"/>
    <p:sldId id="475" r:id="rId53"/>
    <p:sldId id="476" r:id="rId54"/>
    <p:sldId id="477" r:id="rId55"/>
    <p:sldId id="394" r:id="rId5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BD8"/>
    <a:srgbClr val="FF71E5"/>
    <a:srgbClr val="FF388C"/>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0"/>
    <p:restoredTop sz="81183" autoAdjust="0"/>
  </p:normalViewPr>
  <p:slideViewPr>
    <p:cSldViewPr snapToGrid="0" showGuides="1">
      <p:cViewPr>
        <p:scale>
          <a:sx n="70" d="100"/>
          <a:sy n="70" d="100"/>
        </p:scale>
        <p:origin x="-1800" y="3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6/19/2018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units can be optionally omitted without</a:t>
            </a:r>
            <a:r>
              <a:rPr lang="en-US" baseline="0" dirty="0" smtClean="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Fiber</a:t>
            </a:r>
            <a:r>
              <a:rPr lang="en-US" baseline="0" dirty="0" smtClean="0"/>
              <a:t> gives you very high rates over long runs; wires score less highly on these properties and support high rates over much shorter runs. But wires are usually the inexpensive solution when the transmission/reception hardware is included. Wires are also easier to work with; fiber requires greater care with connections. Fiber has the advantage that it is very hard to tap as the light is confined only to the fiber or the fiber is broken. Wires are usually easy to tap because they radiate the signal well. </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path</a:t>
            </a:r>
            <a:r>
              <a:rPr lang="en-US" baseline="0" dirty="0" smtClean="0"/>
              <a:t> loss makes the signal fall of at least as fast as 1/d^2 due to the RF energy being </a:t>
            </a:r>
          </a:p>
          <a:p>
            <a:r>
              <a:rPr lang="en-US" baseline="0" dirty="0" smtClean="0"/>
              <a:t>spread out over a greater region.</a:t>
            </a:r>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variation in signal strength as the sender/receiver</a:t>
            </a:r>
            <a:r>
              <a:rPr lang="en-US" baseline="0" dirty="0" smtClean="0"/>
              <a:t> move is a key hallmark of wireless. It means that data rates over wireless links can change dramatically; they are not fixed like a wire.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MEO is used for navigation systems such as the GPS (Global Positioning System) rather</a:t>
            </a:r>
            <a:r>
              <a:rPr lang="en-US" baseline="0" dirty="0" smtClean="0"/>
              <a:t> than data communications.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the satellites are LEO, it does not take long for signals from the Earth</a:t>
            </a:r>
            <a:r>
              <a:rPr lang="en-US" baseline="0" dirty="0" smtClean="0"/>
              <a:t> to go up and down compared to GEO satellites.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smtClean="0"/>
          </a:p>
        </p:txBody>
      </p:sp>
      <p:sp>
        <p:nvSpPr>
          <p:cNvPr id="43012" name="Slide Number Placeholder 3"/>
          <p:cNvSpPr>
            <a:spLocks noGrp="1"/>
          </p:cNvSpPr>
          <p:nvPr>
            <p:ph type="sldNum" sz="quarter" idx="5"/>
          </p:nvPr>
        </p:nvSpPr>
        <p:spPr>
          <a:noFill/>
        </p:spPr>
        <p:txBody>
          <a:bodyPr/>
          <a:lstStyle/>
          <a:p>
            <a:fld id="{78A04B25-25D4-44DA-889F-C74AB0A41A45}" type="slidenum">
              <a:rPr lang="ar-SA">
                <a:latin typeface="Arial" charset="0"/>
                <a:cs typeface="Arial" charset="0"/>
              </a:rPr>
              <a:pPr/>
              <a:t>23</a:t>
            </a:fld>
            <a:endParaRPr lang="en-US">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smtClean="0"/>
          </a:p>
        </p:txBody>
      </p:sp>
      <p:sp>
        <p:nvSpPr>
          <p:cNvPr id="44036" name="Slide Number Placeholder 3"/>
          <p:cNvSpPr>
            <a:spLocks noGrp="1"/>
          </p:cNvSpPr>
          <p:nvPr>
            <p:ph type="sldNum" sz="quarter" idx="5"/>
          </p:nvPr>
        </p:nvSpPr>
        <p:spPr>
          <a:noFill/>
        </p:spPr>
        <p:txBody>
          <a:bodyPr/>
          <a:lstStyle/>
          <a:p>
            <a:fld id="{F8FBDD34-B7D0-4E88-9E6F-32A7AACC6587}" type="slidenum">
              <a:rPr lang="ar-SA">
                <a:latin typeface="Arial" charset="0"/>
                <a:cs typeface="Arial" charset="0"/>
              </a:rPr>
              <a:pPr/>
              <a:t>25</a:t>
            </a:fld>
            <a:endParaRPr lang="en-US">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p>
        </p:txBody>
      </p:sp>
      <p:sp>
        <p:nvSpPr>
          <p:cNvPr id="45060" name="Slide Number Placeholder 3"/>
          <p:cNvSpPr>
            <a:spLocks noGrp="1"/>
          </p:cNvSpPr>
          <p:nvPr>
            <p:ph type="sldNum" sz="quarter" idx="5"/>
          </p:nvPr>
        </p:nvSpPr>
        <p:spPr>
          <a:noFill/>
        </p:spPr>
        <p:txBody>
          <a:bodyPr/>
          <a:lstStyle/>
          <a:p>
            <a:fld id="{538D3766-ED26-4084-BF9B-EB13D771BB0B}" type="slidenum">
              <a:rPr lang="ar-SA">
                <a:latin typeface="Arial" charset="0"/>
                <a:cs typeface="Arial" charset="0"/>
              </a:rPr>
              <a:pPr/>
              <a:t>26</a:t>
            </a:fld>
            <a:endParaRPr lang="en-US">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smtClean="0"/>
          </a:p>
        </p:txBody>
      </p:sp>
      <p:sp>
        <p:nvSpPr>
          <p:cNvPr id="46084" name="Slide Number Placeholder 3"/>
          <p:cNvSpPr>
            <a:spLocks noGrp="1"/>
          </p:cNvSpPr>
          <p:nvPr>
            <p:ph type="sldNum" sz="quarter" idx="5"/>
          </p:nvPr>
        </p:nvSpPr>
        <p:spPr>
          <a:noFill/>
        </p:spPr>
        <p:txBody>
          <a:bodyPr/>
          <a:lstStyle/>
          <a:p>
            <a:fld id="{AC4EC325-8069-43A7-A92F-59163DEB48F8}" type="slidenum">
              <a:rPr lang="ar-SA">
                <a:latin typeface="Arial" charset="0"/>
                <a:cs typeface="Arial" charset="0"/>
              </a:rPr>
              <a:pPr/>
              <a:t>27</a:t>
            </a:fld>
            <a:endParaRPr lang="en-US">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US" smtClean="0"/>
              <a:t>susceptible : </a:t>
            </a:r>
            <a:r>
              <a:rPr lang="ar-JO" smtClean="0"/>
              <a:t>سريع التأثر</a:t>
            </a:r>
          </a:p>
        </p:txBody>
      </p:sp>
      <p:sp>
        <p:nvSpPr>
          <p:cNvPr id="47108" name="Slide Number Placeholder 3"/>
          <p:cNvSpPr>
            <a:spLocks noGrp="1"/>
          </p:cNvSpPr>
          <p:nvPr>
            <p:ph type="sldNum" sz="quarter" idx="5"/>
          </p:nvPr>
        </p:nvSpPr>
        <p:spPr>
          <a:noFill/>
        </p:spPr>
        <p:txBody>
          <a:bodyPr/>
          <a:lstStyle/>
          <a:p>
            <a:fld id="{BBE059D5-A083-4A43-BF02-F8D7A3FF0762}" type="slidenum">
              <a:rPr lang="ar-SA">
                <a:latin typeface="Arial" charset="0"/>
                <a:cs typeface="Arial" charset="0"/>
              </a:rPr>
              <a:pPr/>
              <a:t>28</a:t>
            </a:fld>
            <a:endParaRPr lang="en-US">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Slide Number Placeholder 3"/>
          <p:cNvSpPr>
            <a:spLocks noGrp="1"/>
          </p:cNvSpPr>
          <p:nvPr>
            <p:ph type="sldNum" sz="quarter" idx="5"/>
          </p:nvPr>
        </p:nvSpPr>
        <p:spPr>
          <a:noFill/>
        </p:spPr>
        <p:txBody>
          <a:bodyPr/>
          <a:lstStyle/>
          <a:p>
            <a:fld id="{3589B7B8-D119-4DF5-80DF-B9DBCD3952C0}" type="slidenum">
              <a:rPr lang="ar-SA">
                <a:latin typeface="Arial" charset="0"/>
                <a:cs typeface="Arial" charset="0"/>
              </a:rPr>
              <a:pPr/>
              <a:t>29</a:t>
            </a:fld>
            <a:endParaRPr lang="en-US">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fld id="{B137E579-5365-4D94-A20A-C2D9184FD4D7}" type="slidenum">
              <a:rPr lang="ar-SA">
                <a:latin typeface="Arial" charset="0"/>
                <a:cs typeface="Arial" charset="0"/>
              </a:rPr>
              <a:pPr/>
              <a:t>30</a:t>
            </a:fld>
            <a:endParaRPr lang="en-US">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smtClean="0"/>
          </a:p>
        </p:txBody>
      </p:sp>
      <p:sp>
        <p:nvSpPr>
          <p:cNvPr id="50180" name="Slide Number Placeholder 3"/>
          <p:cNvSpPr>
            <a:spLocks noGrp="1"/>
          </p:cNvSpPr>
          <p:nvPr>
            <p:ph type="sldNum" sz="quarter" idx="5"/>
          </p:nvPr>
        </p:nvSpPr>
        <p:spPr>
          <a:noFill/>
        </p:spPr>
        <p:txBody>
          <a:bodyPr/>
          <a:lstStyle/>
          <a:p>
            <a:fld id="{2D545BBE-5DEA-4626-B80E-BF16ADBFDD2C}" type="slidenum">
              <a:rPr lang="ar-SA">
                <a:latin typeface="Arial" charset="0"/>
                <a:cs typeface="Arial" charset="0"/>
              </a:rPr>
              <a:pPr/>
              <a:t>32</a:t>
            </a:fld>
            <a:endParaRPr lang="en-US">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endParaRPr lang="en-US" smtClean="0"/>
          </a:p>
        </p:txBody>
      </p:sp>
      <p:sp>
        <p:nvSpPr>
          <p:cNvPr id="51204" name="Slide Number Placeholder 3"/>
          <p:cNvSpPr>
            <a:spLocks noGrp="1"/>
          </p:cNvSpPr>
          <p:nvPr>
            <p:ph type="sldNum" sz="quarter" idx="5"/>
          </p:nvPr>
        </p:nvSpPr>
        <p:spPr>
          <a:noFill/>
        </p:spPr>
        <p:txBody>
          <a:bodyPr/>
          <a:lstStyle/>
          <a:p>
            <a:fld id="{CD33554B-0355-4DFA-94C7-8D871209419E}" type="slidenum">
              <a:rPr lang="ar-SA">
                <a:latin typeface="Arial" charset="0"/>
                <a:cs typeface="Arial" charset="0"/>
              </a:rPr>
              <a:pPr/>
              <a:t>33</a:t>
            </a:fld>
            <a:endParaRPr lang="en-US">
              <a:latin typeface="Arial" charset="0"/>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fld id="{48B0944C-3724-46D9-84DA-E6E78F19957C}" type="slidenum">
              <a:rPr lang="ar-SA">
                <a:latin typeface="Arial" charset="0"/>
                <a:cs typeface="Arial" charset="0"/>
              </a:rPr>
              <a:pPr/>
              <a:t>34</a:t>
            </a:fld>
            <a:endParaRPr lang="en-US">
              <a:latin typeface="Arial" charset="0"/>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en-US" smtClean="0"/>
          </a:p>
        </p:txBody>
      </p:sp>
      <p:sp>
        <p:nvSpPr>
          <p:cNvPr id="53252" name="Slide Number Placeholder 3"/>
          <p:cNvSpPr>
            <a:spLocks noGrp="1"/>
          </p:cNvSpPr>
          <p:nvPr>
            <p:ph type="sldNum" sz="quarter" idx="5"/>
          </p:nvPr>
        </p:nvSpPr>
        <p:spPr>
          <a:noFill/>
        </p:spPr>
        <p:txBody>
          <a:bodyPr/>
          <a:lstStyle/>
          <a:p>
            <a:fld id="{9235D19B-42B6-424C-BAB7-9BDD56C78D46}" type="slidenum">
              <a:rPr lang="ar-SA">
                <a:latin typeface="Arial" charset="0"/>
                <a:cs typeface="Arial" charset="0"/>
              </a:rPr>
              <a:pPr/>
              <a:t>35</a:t>
            </a:fld>
            <a:endParaRPr lang="en-US">
              <a:latin typeface="Arial" charset="0"/>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endParaRPr lang="en-US" smtClean="0"/>
          </a:p>
        </p:txBody>
      </p:sp>
      <p:sp>
        <p:nvSpPr>
          <p:cNvPr id="54276" name="Slide Number Placeholder 3"/>
          <p:cNvSpPr>
            <a:spLocks noGrp="1"/>
          </p:cNvSpPr>
          <p:nvPr>
            <p:ph type="sldNum" sz="quarter" idx="5"/>
          </p:nvPr>
        </p:nvSpPr>
        <p:spPr>
          <a:noFill/>
        </p:spPr>
        <p:txBody>
          <a:bodyPr/>
          <a:lstStyle/>
          <a:p>
            <a:fld id="{010720D1-D941-4D0D-9E6B-897E054ACD64}" type="slidenum">
              <a:rPr lang="ar-SA">
                <a:latin typeface="Arial" charset="0"/>
                <a:cs typeface="Arial" charset="0"/>
              </a:rPr>
              <a:pPr/>
              <a:t>36</a:t>
            </a:fld>
            <a:endParaRPr lang="en-US">
              <a:latin typeface="Arial" charset="0"/>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smtClean="0"/>
          </a:p>
        </p:txBody>
      </p:sp>
      <p:sp>
        <p:nvSpPr>
          <p:cNvPr id="55300" name="Slide Number Placeholder 3"/>
          <p:cNvSpPr>
            <a:spLocks noGrp="1"/>
          </p:cNvSpPr>
          <p:nvPr>
            <p:ph type="sldNum" sz="quarter" idx="5"/>
          </p:nvPr>
        </p:nvSpPr>
        <p:spPr>
          <a:noFill/>
        </p:spPr>
        <p:txBody>
          <a:bodyPr/>
          <a:lstStyle/>
          <a:p>
            <a:fld id="{5D5DC5E7-9E1A-48FF-9D07-A12EAF9FED2D}" type="slidenum">
              <a:rPr lang="ar-SA">
                <a:latin typeface="Arial" charset="0"/>
                <a:cs typeface="Arial" charset="0"/>
              </a:rPr>
              <a:pPr/>
              <a:t>37</a:t>
            </a:fld>
            <a:endParaRPr lang="en-US">
              <a:latin typeface="Arial" charset="0"/>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p>
            <a:fld id="{4B11D992-1128-44D5-886B-CD3B6B5F9FEA}" type="slidenum">
              <a:rPr lang="ar-SA">
                <a:latin typeface="Arial" charset="0"/>
                <a:cs typeface="Arial" charset="0"/>
              </a:rPr>
              <a:pPr/>
              <a:t>38</a:t>
            </a:fld>
            <a:endParaRPr lang="en-US">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r>
              <a:rPr lang="en-US" smtClean="0"/>
              <a:t>The WDM technique relies on a laser that is designed to emit single colours of light. Each of the signals that is to be transmitted is then attached to a laser that will emit a different coloured light beam. All these individual light beams are then sent at the same time. At the receiving end, a device splits the combined colours back into the original individual colours again.</a:t>
            </a:r>
          </a:p>
        </p:txBody>
      </p:sp>
      <p:sp>
        <p:nvSpPr>
          <p:cNvPr id="57348" name="Slide Number Placeholder 3"/>
          <p:cNvSpPr>
            <a:spLocks noGrp="1"/>
          </p:cNvSpPr>
          <p:nvPr>
            <p:ph type="sldNum" sz="quarter" idx="5"/>
          </p:nvPr>
        </p:nvSpPr>
        <p:spPr>
          <a:noFill/>
        </p:spPr>
        <p:txBody>
          <a:bodyPr/>
          <a:lstStyle/>
          <a:p>
            <a:fld id="{FE2B538E-59E2-4DA9-9742-F8C031046386}" type="slidenum">
              <a:rPr lang="ar-SA">
                <a:latin typeface="Arial" charset="0"/>
                <a:cs typeface="Arial" charset="0"/>
              </a:rPr>
              <a:pPr/>
              <a:t>39</a:t>
            </a:fld>
            <a:endParaRPr lang="en-US">
              <a:latin typeface="Arial" charset="0"/>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smtClean="0"/>
              <a:t>Coarse : poor</a:t>
            </a:r>
          </a:p>
        </p:txBody>
      </p:sp>
      <p:sp>
        <p:nvSpPr>
          <p:cNvPr id="58372" name="Slide Number Placeholder 3"/>
          <p:cNvSpPr>
            <a:spLocks noGrp="1"/>
          </p:cNvSpPr>
          <p:nvPr>
            <p:ph type="sldNum" sz="quarter" idx="5"/>
          </p:nvPr>
        </p:nvSpPr>
        <p:spPr>
          <a:noFill/>
        </p:spPr>
        <p:txBody>
          <a:bodyPr/>
          <a:lstStyle/>
          <a:p>
            <a:fld id="{2599A563-3B8E-4D14-9B82-8F10FA0E5E31}" type="slidenum">
              <a:rPr lang="ar-SA">
                <a:latin typeface="Arial" charset="0"/>
                <a:cs typeface="Arial" charset="0"/>
              </a:rPr>
              <a:pPr/>
              <a:t>40</a:t>
            </a:fld>
            <a:endParaRPr lang="en-US">
              <a:latin typeface="Arial" charset="0"/>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sz="1300" dirty="0" smtClean="0">
                <a:latin typeface="Arial" charset="0"/>
              </a:rPr>
              <a:t>Here four fibers come</a:t>
            </a:r>
          </a:p>
          <a:p>
            <a:r>
              <a:rPr lang="en-US" sz="1300" dirty="0" smtClean="0">
                <a:latin typeface="Arial" charset="0"/>
              </a:rPr>
              <a:t>together at an optical combiner, each with its energy present at a different wavelength. The four beams are</a:t>
            </a:r>
          </a:p>
          <a:p>
            <a:r>
              <a:rPr lang="en-US" sz="1300" dirty="0" smtClean="0">
                <a:latin typeface="Arial" charset="0"/>
              </a:rPr>
              <a:t>combined onto a single shared fiber for transmission to a distant destination. At the far end, the beam is split up</a:t>
            </a:r>
          </a:p>
          <a:p>
            <a:r>
              <a:rPr lang="en-US" sz="1300" dirty="0" smtClean="0">
                <a:latin typeface="Arial" charset="0"/>
              </a:rPr>
              <a:t>over as many fibers as there were on the input side. Each output fiber contains a short, specially-constructed</a:t>
            </a:r>
          </a:p>
          <a:p>
            <a:r>
              <a:rPr lang="en-US" sz="1300" dirty="0" smtClean="0">
                <a:latin typeface="Arial" charset="0"/>
              </a:rPr>
              <a:t>core that filters out all but one wavelength. The resulting signals can be routed to their destination or recombined</a:t>
            </a:r>
          </a:p>
          <a:p>
            <a:r>
              <a:rPr lang="en-US" sz="1300" dirty="0" smtClean="0">
                <a:latin typeface="Arial" charset="0"/>
              </a:rPr>
              <a:t>in different ways for additional multiplexed transport.</a:t>
            </a:r>
            <a:endParaRPr lang="en-US" dirty="0" smtClean="0"/>
          </a:p>
        </p:txBody>
      </p:sp>
      <p:sp>
        <p:nvSpPr>
          <p:cNvPr id="59396" name="Slide Number Placeholder 3"/>
          <p:cNvSpPr>
            <a:spLocks noGrp="1"/>
          </p:cNvSpPr>
          <p:nvPr>
            <p:ph type="sldNum" sz="quarter" idx="5"/>
          </p:nvPr>
        </p:nvSpPr>
        <p:spPr>
          <a:noFill/>
        </p:spPr>
        <p:txBody>
          <a:bodyPr/>
          <a:lstStyle/>
          <a:p>
            <a:fld id="{426E703A-BD2F-4C3D-8B1E-1ECEA78D2E40}" type="slidenum">
              <a:rPr lang="ar-SA">
                <a:latin typeface="Arial" charset="0"/>
                <a:cs typeface="Arial" charset="0"/>
              </a:rPr>
              <a:pPr/>
              <a:t>41</a:t>
            </a:fld>
            <a:endParaRPr lang="en-US">
              <a:latin typeface="Arial" charset="0"/>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smtClean="0"/>
          </a:p>
        </p:txBody>
      </p:sp>
      <p:sp>
        <p:nvSpPr>
          <p:cNvPr id="60420" name="Slide Number Placeholder 3"/>
          <p:cNvSpPr>
            <a:spLocks noGrp="1"/>
          </p:cNvSpPr>
          <p:nvPr>
            <p:ph type="sldNum" sz="quarter" idx="5"/>
          </p:nvPr>
        </p:nvSpPr>
        <p:spPr>
          <a:noFill/>
        </p:spPr>
        <p:txBody>
          <a:bodyPr/>
          <a:lstStyle/>
          <a:p>
            <a:fld id="{083800E6-290B-44FD-9192-021B417FCA0F}" type="slidenum">
              <a:rPr lang="ar-SA">
                <a:latin typeface="Arial" charset="0"/>
                <a:cs typeface="Arial" charset="0"/>
              </a:rPr>
              <a:pPr/>
              <a:t>42</a:t>
            </a:fld>
            <a:endParaRPr lang="en-US">
              <a:latin typeface="Arial" charset="0"/>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73C2CD60-78FC-4AB1-8441-F689202F7E8F}" type="slidenum">
              <a:rPr lang="ar-SA">
                <a:latin typeface="Arial" charset="0"/>
                <a:cs typeface="Arial" charset="0"/>
              </a:rPr>
              <a:pPr/>
              <a:t>43</a:t>
            </a:fld>
            <a:endParaRPr lang="en-US">
              <a:latin typeface="Arial" charset="0"/>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A44C207E-8F8B-41BF-ADAA-6986DB5BECC3}" type="slidenum">
              <a:rPr lang="ar-SA">
                <a:latin typeface="Arial" charset="0"/>
                <a:cs typeface="Arial" charset="0"/>
              </a:rPr>
              <a:pPr/>
              <a:t>44</a:t>
            </a:fld>
            <a:endParaRPr lang="en-US">
              <a:latin typeface="Arial" charset="0"/>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sz="1300" dirty="0" smtClean="0">
                <a:latin typeface="Arial" charset="0"/>
              </a:rPr>
              <a:t>Before getting into the algorithm, let us consider an analogy: an airport lounge with many pairs of people</a:t>
            </a:r>
          </a:p>
          <a:p>
            <a:r>
              <a:rPr lang="en-US" sz="1300" dirty="0" smtClean="0">
                <a:latin typeface="Arial" charset="0"/>
              </a:rPr>
              <a:t>conversing. TDM is comparable to all the people being in the middle of the room but taking turns speaking. FDM</a:t>
            </a:r>
          </a:p>
          <a:p>
            <a:r>
              <a:rPr lang="en-US" sz="1300" dirty="0" smtClean="0">
                <a:latin typeface="Arial" charset="0"/>
              </a:rPr>
              <a:t>is comparable to the people being in widely separated clumps, each clump holding its own conversation at the</a:t>
            </a:r>
          </a:p>
          <a:p>
            <a:r>
              <a:rPr lang="en-US" sz="1300" dirty="0" smtClean="0">
                <a:latin typeface="Arial" charset="0"/>
              </a:rPr>
              <a:t>same time as, but still independent of, the others. CDMA is comparable to everybody being in the middle of the</a:t>
            </a:r>
          </a:p>
          <a:p>
            <a:r>
              <a:rPr lang="en-US" sz="1300" dirty="0" smtClean="0">
                <a:latin typeface="Arial" charset="0"/>
              </a:rPr>
              <a:t>room talking at once, but with each pair in a different language. The French-speaking couple just hones in on the</a:t>
            </a:r>
          </a:p>
          <a:p>
            <a:r>
              <a:rPr lang="en-US" sz="1300" dirty="0" smtClean="0">
                <a:latin typeface="Arial" charset="0"/>
              </a:rPr>
              <a:t>French, rejecting everything that is not French as noise. Thus, the key to CDMA is to be able to extract the</a:t>
            </a:r>
          </a:p>
          <a:p>
            <a:r>
              <a:rPr lang="en-US" sz="1300" dirty="0" smtClean="0">
                <a:latin typeface="Arial" charset="0"/>
              </a:rPr>
              <a:t>desired signal while rejecting everything else as random noise.</a:t>
            </a:r>
            <a:endParaRPr lang="en-US" dirty="0" smtClean="0"/>
          </a:p>
        </p:txBody>
      </p:sp>
      <p:sp>
        <p:nvSpPr>
          <p:cNvPr id="63492" name="Slide Number Placeholder 3"/>
          <p:cNvSpPr>
            <a:spLocks noGrp="1"/>
          </p:cNvSpPr>
          <p:nvPr>
            <p:ph type="sldNum" sz="quarter" idx="5"/>
          </p:nvPr>
        </p:nvSpPr>
        <p:spPr>
          <a:noFill/>
        </p:spPr>
        <p:txBody>
          <a:bodyPr/>
          <a:lstStyle/>
          <a:p>
            <a:fld id="{D59A3BAA-115A-481D-AB09-5C847338DDAD}" type="slidenum">
              <a:rPr lang="ar-SA">
                <a:latin typeface="Arial" charset="0"/>
                <a:cs typeface="Arial" charset="0"/>
              </a:rPr>
              <a:pPr/>
              <a:t>45</a:t>
            </a:fld>
            <a:endParaRPr lang="en-US">
              <a:latin typeface="Arial" charset="0"/>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FE1FC17F-599E-4ADE-A5A0-5F58AE0A03DD}" type="slidenum">
              <a:rPr lang="ar-SA">
                <a:latin typeface="Arial" charset="0"/>
                <a:cs typeface="Arial" charset="0"/>
              </a:rPr>
              <a:pPr/>
              <a:t>47</a:t>
            </a:fld>
            <a:endParaRPr lang="en-US">
              <a:latin typeface="Arial" charset="0"/>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0A39B29F-2B2B-4821-9068-37495627D7FC}" type="slidenum">
              <a:rPr lang="ar-SA">
                <a:latin typeface="Arial" charset="0"/>
                <a:cs typeface="Arial" charset="0"/>
              </a:rPr>
              <a:pPr/>
              <a:t>48</a:t>
            </a:fld>
            <a:endParaRPr lang="en-US">
              <a:latin typeface="Arial" charset="0"/>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p>
        </p:txBody>
      </p:sp>
      <p:sp>
        <p:nvSpPr>
          <p:cNvPr id="66564" name="Slide Number Placeholder 3"/>
          <p:cNvSpPr>
            <a:spLocks noGrp="1"/>
          </p:cNvSpPr>
          <p:nvPr>
            <p:ph type="sldNum" sz="quarter" idx="5"/>
          </p:nvPr>
        </p:nvSpPr>
        <p:spPr>
          <a:noFill/>
        </p:spPr>
        <p:txBody>
          <a:bodyPr/>
          <a:lstStyle/>
          <a:p>
            <a:fld id="{D48DAC7F-1697-42DC-988B-1057D4EBFF92}" type="slidenum">
              <a:rPr lang="ar-SA">
                <a:latin typeface="Arial" charset="0"/>
                <a:cs typeface="Arial" charset="0"/>
              </a:rPr>
              <a:pPr/>
              <a:t>49</a:t>
            </a:fld>
            <a:endParaRPr lang="en-US">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garden variety cable used in most offices, e.g., as</a:t>
            </a:r>
            <a:r>
              <a:rPr lang="en-US" baseline="0" dirty="0" smtClean="0"/>
              <a:t> gigabit Ethernet cables. It is also the old-fashioned telephone line that reaches into your home. The twists reduce interference because the signal radiated from the wire at one location is largely canceled by the signal from the nearby twist; tighter twisting gives higher quality wires. UTP = unshielded twisted pair. STP = shielded twisted pair does exist to shield the wire from external noise for more demanding uses (higher data rates) but is it more expensive and difficult to work with.</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p>
        </p:txBody>
      </p:sp>
      <p:sp>
        <p:nvSpPr>
          <p:cNvPr id="67588" name="Slide Number Placeholder 3"/>
          <p:cNvSpPr>
            <a:spLocks noGrp="1"/>
          </p:cNvSpPr>
          <p:nvPr>
            <p:ph type="sldNum" sz="quarter" idx="5"/>
          </p:nvPr>
        </p:nvSpPr>
        <p:spPr>
          <a:noFill/>
        </p:spPr>
        <p:txBody>
          <a:bodyPr/>
          <a:lstStyle/>
          <a:p>
            <a:fld id="{8D4E79A5-5EAD-4C08-865E-1567800F770D}" type="slidenum">
              <a:rPr lang="ar-SA">
                <a:latin typeface="Arial" charset="0"/>
                <a:cs typeface="Arial" charset="0"/>
              </a:rPr>
              <a:pPr/>
              <a:t>50</a:t>
            </a:fld>
            <a:endParaRPr lang="en-US">
              <a:latin typeface="Arial" charset="0"/>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Slide Number Placeholder 3"/>
          <p:cNvSpPr>
            <a:spLocks noGrp="1"/>
          </p:cNvSpPr>
          <p:nvPr>
            <p:ph type="sldNum" sz="quarter" idx="5"/>
          </p:nvPr>
        </p:nvSpPr>
        <p:spPr>
          <a:noFill/>
        </p:spPr>
        <p:txBody>
          <a:bodyPr/>
          <a:lstStyle/>
          <a:p>
            <a:fld id="{6161F01E-6D88-4D52-84CD-6595A18BFB3B}" type="slidenum">
              <a:rPr lang="ar-SA">
                <a:latin typeface="Arial" charset="0"/>
                <a:cs typeface="Arial" charset="0"/>
              </a:rPr>
              <a:pPr/>
              <a:t>51</a:t>
            </a:fld>
            <a:endParaRPr lang="en-US">
              <a:latin typeface="Arial" charset="0"/>
              <a:cs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D24CB6AD-C6F9-44A0-BC14-87EE7EC132BF}" type="slidenum">
              <a:rPr lang="ar-SA">
                <a:latin typeface="Arial" charset="0"/>
                <a:cs typeface="Arial" charset="0"/>
              </a:rPr>
              <a:pPr/>
              <a:t>52</a:t>
            </a:fld>
            <a:endParaRPr lang="en-US">
              <a:latin typeface="Arial" charset="0"/>
              <a:cs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A831054B-A9D5-44B1-BA3C-36D169B61BAA}" type="slidenum">
              <a:rPr lang="ar-SA">
                <a:latin typeface="Arial" charset="0"/>
                <a:cs typeface="Arial" charset="0"/>
              </a:rPr>
              <a:pPr/>
              <a:t>53</a:t>
            </a:fld>
            <a:endParaRPr lang="en-US">
              <a:latin typeface="Arial" charset="0"/>
              <a:cs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mtClean="0"/>
          </a:p>
        </p:txBody>
      </p:sp>
      <p:sp>
        <p:nvSpPr>
          <p:cNvPr id="71684" name="Slide Number Placeholder 3"/>
          <p:cNvSpPr>
            <a:spLocks noGrp="1"/>
          </p:cNvSpPr>
          <p:nvPr>
            <p:ph type="sldNum" sz="quarter" idx="5"/>
          </p:nvPr>
        </p:nvSpPr>
        <p:spPr>
          <a:noFill/>
        </p:spPr>
        <p:txBody>
          <a:bodyPr/>
          <a:lstStyle/>
          <a:p>
            <a:fld id="{02FB6FF8-723C-4647-8B9B-1A66287D7CA5}" type="slidenum">
              <a:rPr lang="ar-SA">
                <a:latin typeface="Arial" charset="0"/>
                <a:cs typeface="Arial" charset="0"/>
              </a:rPr>
              <a:pPr/>
              <a:t>54</a:t>
            </a:fld>
            <a:endParaRPr lang="en-US">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higher quality cable</a:t>
            </a:r>
            <a:r>
              <a:rPr lang="en-US" baseline="0" dirty="0" smtClean="0"/>
              <a:t> than UTP that can carry data at higher rates for longer distances, but is usually more expensive. Enclosing one wire within another provides better immunity to electrical noise. Commonly used for video, e.g., cable TV, because it needs larger bandwidth.</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other main kind of guided media is optical</a:t>
            </a:r>
            <a:r>
              <a:rPr lang="en-US" baseline="0" dirty="0" smtClean="0"/>
              <a:t> fiber. It is widely used for links that run at high rates, particularly over long distances. It is much, much better than wire in both regards. Examples include the backbone links between ISP facilities, and fiber runs to the home (FTTH) that provide much higher bandwidth home connectivity than ADSL. The optical fiber is a very long, thin strand of glass. The figure shows the overall system. A light source is needed to produce pulses of light, either a LED or a laser (better quality, more expensive). The pulses of light are trapped in the fiber (total internal reflection) and follow it. At the other end a </a:t>
            </a:r>
            <a:r>
              <a:rPr lang="en-US" baseline="0" dirty="0" err="1" smtClean="0"/>
              <a:t>photodetector</a:t>
            </a:r>
            <a:r>
              <a:rPr lang="en-US" baseline="0" dirty="0" smtClean="0"/>
              <a:t> turns pulses of light into electrical signals. </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shows why fiber runs for high rates and long distances – attenuation is very low (can go 10km</a:t>
            </a:r>
            <a:r>
              <a:rPr lang="en-US" baseline="0" dirty="0" smtClean="0"/>
              <a:t> before the signal has lost 3dB or half its power) </a:t>
            </a:r>
            <a:r>
              <a:rPr lang="en-US" dirty="0" smtClean="0"/>
              <a:t>for enormous regions of bandwidth</a:t>
            </a:r>
            <a:r>
              <a:rPr lang="en-US" baseline="0" dirty="0" smtClean="0"/>
              <a:t> (30 *Terahertz* when wavelength is converted to frequency).</a:t>
            </a:r>
            <a:endParaRPr lang="en-US" dirty="0" smtClean="0"/>
          </a:p>
        </p:txBody>
      </p:sp>
      <p:sp>
        <p:nvSpPr>
          <p:cNvPr id="4" name="Slide Number Placeholder 3"/>
          <p:cNvSpPr>
            <a:spLocks noGrp="1"/>
          </p:cNvSpPr>
          <p:nvPr>
            <p:ph type="sldNum" sz="quarter" idx="10"/>
          </p:nvPr>
        </p:nvSpPr>
        <p:spPr/>
        <p:txBody>
          <a:bodyPr/>
          <a:lstStyle/>
          <a:p>
            <a:fld id="{0EBE0103-1A5B-4233-AC41-A926E2CF052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um </a:t>
            </a:r>
            <a:r>
              <a:rPr lang="en-US" dirty="0" smtClean="0">
                <a:sym typeface="Wingdings" pitchFamily="2" charset="2"/>
              </a:rPr>
              <a:t> Micrometer</a:t>
            </a:r>
          </a:p>
          <a:p>
            <a:r>
              <a:rPr lang="en-US" sz="1200" b="0" i="0" kern="1200" dirty="0" smtClean="0">
                <a:solidFill>
                  <a:schemeClr val="tx1"/>
                </a:solidFill>
                <a:latin typeface="+mn-lt"/>
                <a:ea typeface="+mn-ea"/>
                <a:cs typeface="+mn-cs"/>
              </a:rPr>
              <a:t>1 centimeter =10 000 micrometers</a:t>
            </a:r>
          </a:p>
          <a:p>
            <a:endParaRPr lang="en-US" sz="1200" b="0" i="0" kern="1200" dirty="0" smtClean="0">
              <a:solidFill>
                <a:schemeClr val="tx1"/>
              </a:solidFill>
              <a:latin typeface="+mn-lt"/>
              <a:ea typeface="+mn-ea"/>
              <a:cs typeface="+mn-cs"/>
            </a:endParaRPr>
          </a:p>
          <a:p>
            <a:r>
              <a:rPr lang="en-US" dirty="0" smtClean="0"/>
              <a:t>bounce : </a:t>
            </a:r>
            <a:r>
              <a:rPr lang="ar-JO" dirty="0" smtClean="0"/>
              <a:t>ارتداد</a:t>
            </a:r>
            <a:endParaRPr lang="en-US" sz="1200" b="0" i="0" kern="1200" dirty="0" smtClean="0">
              <a:solidFill>
                <a:schemeClr val="tx1"/>
              </a:solidFill>
              <a:latin typeface="+mn-lt"/>
              <a:ea typeface="+mn-ea"/>
              <a:cs typeface="+mn-cs"/>
            </a:endParaRPr>
          </a:p>
          <a:p>
            <a:r>
              <a:rPr lang="en-US" dirty="0" smtClean="0"/>
              <a:t>Sheath : cover</a:t>
            </a:r>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smtClean="0"/>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Sixth Edition</a:t>
            </a:r>
          </a:p>
        </p:txBody>
      </p:sp>
      <p:sp>
        <p:nvSpPr>
          <p:cNvPr id="4" name="Rectangle 5"/>
          <p:cNvSpPr>
            <a:spLocks noGrp="1" noChangeArrowheads="1"/>
          </p:cNvSpPr>
          <p:nvPr>
            <p:ph type="sldNum" sz="quarter" idx="11"/>
          </p:nvPr>
        </p:nvSpPr>
        <p:spPr>
          <a:xfrm>
            <a:off x="8229600" y="6245225"/>
            <a:ext cx="457200" cy="476250"/>
          </a:xfrm>
          <a:prstGeom prst="rect">
            <a:avLst/>
          </a:prstGeom>
          <a:ln/>
        </p:spPr>
        <p:txBody>
          <a:bodyPr/>
          <a:lstStyle>
            <a:lvl1pPr>
              <a:defRPr/>
            </a:lvl1pPr>
          </a:lstStyle>
          <a:p>
            <a:pPr>
              <a:defRPr/>
            </a:pPr>
            <a:fld id="{9B019DB1-16E2-4933-BEB1-BBE801F8FB6E}"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 id="2147483682" r:id="rId7"/>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85800"/>
            <a:ext cx="9144000" cy="1143000"/>
          </a:xfrm>
        </p:spPr>
        <p:txBody>
          <a:bodyPr/>
          <a:lstStyle/>
          <a:p>
            <a:r>
              <a:rPr lang="en-US" dirty="0" smtClean="0"/>
              <a:t>The Physical Layer</a:t>
            </a:r>
            <a:br>
              <a:rPr lang="en-US" dirty="0" smtClean="0"/>
            </a:br>
            <a:r>
              <a:rPr lang="en-US" sz="2400" dirty="0" smtClean="0">
                <a:solidFill>
                  <a:schemeClr val="bg1">
                    <a:lumMod val="50000"/>
                  </a:schemeClr>
                </a:solidFill>
              </a:rPr>
              <a:t>Chapter 2</a:t>
            </a:r>
            <a:endParaRPr lang="en-US" dirty="0" smtClean="0"/>
          </a:p>
        </p:txBody>
      </p:sp>
      <p:sp>
        <p:nvSpPr>
          <p:cNvPr id="9" name="Footer Placeholder 8"/>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smtClean="0"/>
              <a:t>Guided Transmission Media</a:t>
            </a:r>
          </a:p>
          <a:p>
            <a:pPr lvl="1"/>
            <a:r>
              <a:rPr lang="en-US" dirty="0" smtClean="0"/>
              <a:t>Wireless Transmission</a:t>
            </a:r>
          </a:p>
          <a:p>
            <a:pPr lvl="1"/>
            <a:r>
              <a:rPr lang="en-US" dirty="0" smtClean="0">
                <a:solidFill>
                  <a:schemeClr val="bg1">
                    <a:lumMod val="50000"/>
                  </a:schemeClr>
                </a:solidFill>
              </a:rPr>
              <a:t>Communication Satellites</a:t>
            </a:r>
          </a:p>
          <a:p>
            <a:pPr lvl="1"/>
            <a:r>
              <a:rPr lang="en-US" dirty="0" smtClean="0"/>
              <a:t>Digital Modulation and Multiplexing</a:t>
            </a:r>
          </a:p>
          <a:p>
            <a:pPr lvl="1"/>
            <a:r>
              <a:rPr lang="en-US" dirty="0" smtClean="0">
                <a:solidFill>
                  <a:schemeClr val="bg1">
                    <a:lumMod val="50000"/>
                  </a:schemeClr>
                </a:solidFill>
              </a:rPr>
              <a:t>Public Switched Telephone Network</a:t>
            </a:r>
          </a:p>
          <a:p>
            <a:pPr lvl="1"/>
            <a:r>
              <a:rPr lang="en-US" dirty="0" smtClean="0">
                <a:solidFill>
                  <a:schemeClr val="bg1">
                    <a:lumMod val="50000"/>
                  </a:schemeClr>
                </a:solidFill>
              </a:rPr>
              <a:t>Mobile Telephone System</a:t>
            </a:r>
          </a:p>
          <a:p>
            <a:pPr lvl="1"/>
            <a:r>
              <a:rPr lang="en-US" dirty="0" smtClean="0">
                <a:solidFill>
                  <a:schemeClr val="bg1">
                    <a:lumMod val="50000"/>
                  </a:schemeClr>
                </a:solidFill>
              </a:rPr>
              <a:t>Cable Television</a:t>
            </a:r>
          </a:p>
          <a:p>
            <a:pPr lvl="1"/>
            <a:endParaRPr lang="en-US" sz="1800" dirty="0" smtClean="0">
              <a:solidFill>
                <a:schemeClr val="bg1">
                  <a:lumMod val="50000"/>
                </a:schemeClr>
              </a:solidFill>
            </a:endParaRPr>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a:t>
            </a:r>
            <a:r>
              <a:rPr lang="en-US" sz="1400" dirty="0" smtClean="0"/>
              <a:t>evised: August 2011</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 Cables (3)</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a:p>
        </p:txBody>
      </p:sp>
      <p:sp>
        <p:nvSpPr>
          <p:cNvPr id="3" name="Content Placeholder 2"/>
          <p:cNvSpPr>
            <a:spLocks noGrp="1"/>
          </p:cNvSpPr>
          <p:nvPr>
            <p:ph idx="1"/>
          </p:nvPr>
        </p:nvSpPr>
        <p:spPr>
          <a:xfrm>
            <a:off x="514350" y="1333500"/>
            <a:ext cx="4933950" cy="4867275"/>
          </a:xfrm>
        </p:spPr>
        <p:txBody>
          <a:bodyPr/>
          <a:lstStyle/>
          <a:p>
            <a:r>
              <a:rPr lang="en-US" u="sng" dirty="0" smtClean="0"/>
              <a:t>Single-mode</a:t>
            </a:r>
          </a:p>
          <a:p>
            <a:pPr lvl="1"/>
            <a:r>
              <a:rPr lang="en-US" dirty="0" smtClean="0"/>
              <a:t>Core so narrow (10um) light can’t even bounce around</a:t>
            </a:r>
          </a:p>
          <a:p>
            <a:pPr lvl="1"/>
            <a:r>
              <a:rPr lang="en-US" dirty="0" smtClean="0"/>
              <a:t>Used with lasers for long distances, e.g., 100km</a:t>
            </a:r>
          </a:p>
          <a:p>
            <a:pPr lvl="3"/>
            <a:endParaRPr lang="en-US" dirty="0" smtClean="0"/>
          </a:p>
          <a:p>
            <a:r>
              <a:rPr lang="en-US" u="sng" dirty="0" smtClean="0"/>
              <a:t>Multi-mode</a:t>
            </a:r>
          </a:p>
          <a:p>
            <a:pPr lvl="1"/>
            <a:r>
              <a:rPr lang="en-US" dirty="0" smtClean="0"/>
              <a:t>Other main type of fiber</a:t>
            </a:r>
          </a:p>
          <a:p>
            <a:pPr lvl="1"/>
            <a:r>
              <a:rPr lang="en-US" dirty="0" smtClean="0"/>
              <a:t>Light can bounce (50um core)</a:t>
            </a:r>
          </a:p>
          <a:p>
            <a:pPr lvl="1"/>
            <a:r>
              <a:rPr lang="en-US" dirty="0" smtClean="0"/>
              <a:t>Used with LEDs for cheaper, shorter distance links</a:t>
            </a:r>
            <a:endParaRPr lang="en-US" dirty="0"/>
          </a:p>
        </p:txBody>
      </p:sp>
      <p:pic>
        <p:nvPicPr>
          <p:cNvPr id="7" name="Picture 7" descr="02-08"/>
          <p:cNvPicPr>
            <a:picLocks noChangeAspect="1" noChangeArrowheads="1"/>
          </p:cNvPicPr>
          <p:nvPr/>
        </p:nvPicPr>
        <p:blipFill>
          <a:blip r:embed="rId3" cstate="print"/>
          <a:srcRect l="2292" t="3500" r="57500" b="16625"/>
          <a:stretch>
            <a:fillRect/>
          </a:stretch>
        </p:blipFill>
        <p:spPr bwMode="auto">
          <a:xfrm>
            <a:off x="5514975" y="1581150"/>
            <a:ext cx="3200400" cy="1766023"/>
          </a:xfrm>
          <a:prstGeom prst="rect">
            <a:avLst/>
          </a:prstGeom>
          <a:noFill/>
        </p:spPr>
      </p:pic>
      <p:pic>
        <p:nvPicPr>
          <p:cNvPr id="8" name="Picture 7" descr="02-08"/>
          <p:cNvPicPr>
            <a:picLocks noChangeAspect="1" noChangeArrowheads="1"/>
          </p:cNvPicPr>
          <p:nvPr/>
        </p:nvPicPr>
        <p:blipFill>
          <a:blip r:embed="rId3" cstate="print"/>
          <a:srcRect l="59167" t="-1939" r="2292" b="14375"/>
          <a:stretch>
            <a:fillRect/>
          </a:stretch>
        </p:blipFill>
        <p:spPr bwMode="auto">
          <a:xfrm>
            <a:off x="5562600" y="3609975"/>
            <a:ext cx="3181350" cy="2007717"/>
          </a:xfrm>
          <a:prstGeom prst="rect">
            <a:avLst/>
          </a:prstGeom>
          <a:noFill/>
        </p:spPr>
      </p:pic>
      <p:sp>
        <p:nvSpPr>
          <p:cNvPr id="9" name="TextBox 8"/>
          <p:cNvSpPr txBox="1"/>
          <p:nvPr/>
        </p:nvSpPr>
        <p:spPr>
          <a:xfrm>
            <a:off x="6195666" y="6000750"/>
            <a:ext cx="1877437" cy="369332"/>
          </a:xfrm>
          <a:prstGeom prst="rect">
            <a:avLst/>
          </a:prstGeom>
          <a:noFill/>
        </p:spPr>
        <p:txBody>
          <a:bodyPr wrap="none" rtlCol="0">
            <a:spAutoFit/>
          </a:bodyPr>
          <a:lstStyle/>
          <a:p>
            <a:pPr algn="ctr"/>
            <a:r>
              <a:rPr lang="en-US" dirty="0" smtClean="0"/>
              <a:t>Fibers in a cable</a:t>
            </a:r>
            <a:endParaRPr lang="en-US" dirty="0"/>
          </a:p>
        </p:txBody>
      </p:sp>
      <p:cxnSp>
        <p:nvCxnSpPr>
          <p:cNvPr id="10" name="Straight Arrow Connector 9"/>
          <p:cNvCxnSpPr/>
          <p:nvPr/>
        </p:nvCxnSpPr>
        <p:spPr>
          <a:xfrm rot="16200000" flipV="1">
            <a:off x="6943806" y="585779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914399" y="1610713"/>
            <a:ext cx="7790214" cy="46000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ts val="0"/>
              </a:spcAft>
              <a:buClr>
                <a:srgbClr val="0000FF"/>
              </a:buClr>
              <a:buSzTx/>
              <a:buFontTx/>
              <a:buNone/>
              <a:tabLst/>
              <a:defRPr/>
            </a:pPr>
            <a:r>
              <a:rPr kumimoji="0" lang="en-US" sz="2400" b="0" i="0" u="none" strike="noStrike" kern="0" cap="none" spc="0" normalizeH="0" baseline="0" noProof="0" dirty="0" smtClean="0">
                <a:ln>
                  <a:noFill/>
                </a:ln>
                <a:solidFill>
                  <a:schemeClr val="tx1"/>
                </a:solidFill>
                <a:effectLst/>
                <a:uLnTx/>
                <a:uFillTx/>
                <a:latin typeface="Arial" charset="0"/>
                <a:ea typeface="+mn-ea"/>
                <a:cs typeface="Arial" charset="0"/>
              </a:rPr>
              <a:t>Comparison of the properties of wires</a:t>
            </a:r>
            <a:r>
              <a:rPr kumimoji="0" lang="en-US" sz="2400" b="0" i="0" u="none" strike="noStrike" kern="0" cap="none" spc="0" normalizeH="0" noProof="0" dirty="0" smtClean="0">
                <a:ln>
                  <a:noFill/>
                </a:ln>
                <a:solidFill>
                  <a:schemeClr val="tx1"/>
                </a:solidFill>
                <a:effectLst/>
                <a:uLnTx/>
                <a:uFillTx/>
                <a:latin typeface="Arial" charset="0"/>
                <a:ea typeface="+mn-ea"/>
                <a:cs typeface="Arial" charset="0"/>
              </a:rPr>
              <a:t> and fiber:</a:t>
            </a:r>
            <a:endParaRPr kumimoji="0" lang="en-US" sz="2400" b="0" i="0" u="none" strike="noStrike" kern="0" cap="none" spc="0" normalizeH="0" baseline="0" noProof="0" dirty="0" smtClean="0">
              <a:ln>
                <a:noFill/>
              </a:ln>
              <a:solidFill>
                <a:schemeClr val="tx1"/>
              </a:solidFill>
              <a:effectLst/>
              <a:uLnTx/>
              <a:uFillTx/>
              <a:latin typeface="Arial" charset="0"/>
              <a:ea typeface="+mn-ea"/>
              <a:cs typeface="Arial" charset="0"/>
            </a:endParaRPr>
          </a:p>
        </p:txBody>
      </p:sp>
      <p:sp>
        <p:nvSpPr>
          <p:cNvPr id="2" name="Title 1"/>
          <p:cNvSpPr>
            <a:spLocks noGrp="1"/>
          </p:cNvSpPr>
          <p:nvPr>
            <p:ph type="title"/>
          </p:nvPr>
        </p:nvSpPr>
        <p:spPr/>
        <p:txBody>
          <a:bodyPr/>
          <a:lstStyle/>
          <a:p>
            <a:r>
              <a:rPr lang="en-US" smtClean="0"/>
              <a:t>Fiber Cables (4)</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a:p>
        </p:txBody>
      </p:sp>
      <p:graphicFrame>
        <p:nvGraphicFramePr>
          <p:cNvPr id="7" name="Content Placeholder 6"/>
          <p:cNvGraphicFramePr>
            <a:graphicFrameLocks noGrp="1"/>
          </p:cNvGraphicFramePr>
          <p:nvPr>
            <p:ph idx="1"/>
          </p:nvPr>
        </p:nvGraphicFramePr>
        <p:xfrm>
          <a:off x="1000125" y="2495550"/>
          <a:ext cx="7315140" cy="2238378"/>
        </p:xfrm>
        <a:graphic>
          <a:graphicData uri="http://schemas.openxmlformats.org/drawingml/2006/table">
            <a:tbl>
              <a:tblPr firstRow="1" bandRow="1">
                <a:tableStyleId>{5C22544A-7EE6-4342-B048-85BDC9FD1C3A}</a:tableStyleId>
              </a:tblPr>
              <a:tblGrid>
                <a:gridCol w="2438380"/>
                <a:gridCol w="2438380"/>
                <a:gridCol w="2438380"/>
              </a:tblGrid>
              <a:tr h="373063">
                <a:tc>
                  <a:txBody>
                    <a:bodyPr/>
                    <a:lstStyle/>
                    <a:p>
                      <a:pPr algn="l"/>
                      <a:r>
                        <a:rPr lang="en-US" sz="1800" dirty="0" smtClean="0">
                          <a:ln>
                            <a:noFill/>
                          </a:ln>
                          <a:solidFill>
                            <a:schemeClr val="tx1"/>
                          </a:solidFill>
                          <a:latin typeface="Arial" pitchFamily="34" charset="0"/>
                          <a:cs typeface="Arial" pitchFamily="34" charset="0"/>
                        </a:rPr>
                        <a:t>Property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Wires</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Fiber</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Distance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Short</a:t>
                      </a:r>
                      <a:r>
                        <a:rPr lang="en-US" sz="1800" baseline="0" dirty="0" smtClean="0">
                          <a:ln>
                            <a:noFill/>
                          </a:ln>
                          <a:solidFill>
                            <a:schemeClr val="tx1"/>
                          </a:solidFill>
                          <a:latin typeface="Arial" pitchFamily="34" charset="0"/>
                          <a:cs typeface="Arial" pitchFamily="34" charset="0"/>
                        </a:rPr>
                        <a:t> (100s of 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Long (tens</a:t>
                      </a:r>
                      <a:r>
                        <a:rPr lang="en-US" sz="1800" baseline="0" dirty="0" smtClean="0">
                          <a:ln>
                            <a:noFill/>
                          </a:ln>
                          <a:solidFill>
                            <a:schemeClr val="tx1"/>
                          </a:solidFill>
                          <a:latin typeface="Arial" pitchFamily="34" charset="0"/>
                          <a:cs typeface="Arial" pitchFamily="34" charset="0"/>
                        </a:rPr>
                        <a:t> of km)</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Bandwidth</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Moderate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Very High</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Cost</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Inexpensive </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Less</a:t>
                      </a:r>
                      <a:r>
                        <a:rPr lang="en-US" sz="1800" baseline="0" dirty="0" smtClean="0">
                          <a:ln>
                            <a:noFill/>
                          </a:ln>
                          <a:solidFill>
                            <a:schemeClr val="tx1"/>
                          </a:solidFill>
                          <a:latin typeface="Arial" pitchFamily="34" charset="0"/>
                          <a:cs typeface="Arial" pitchFamily="34" charset="0"/>
                        </a:rPr>
                        <a:t> cheap</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Convenience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Easy to</a:t>
                      </a:r>
                      <a:r>
                        <a:rPr lang="en-US" sz="1800" baseline="0" dirty="0" smtClean="0">
                          <a:ln>
                            <a:noFill/>
                          </a:ln>
                          <a:solidFill>
                            <a:schemeClr val="tx1"/>
                          </a:solidFill>
                          <a:latin typeface="Arial" pitchFamily="34" charset="0"/>
                          <a:cs typeface="Arial" pitchFamily="34" charset="0"/>
                        </a:rPr>
                        <a:t> use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Less</a:t>
                      </a:r>
                      <a:r>
                        <a:rPr lang="en-US" sz="1800" baseline="0" dirty="0" smtClean="0">
                          <a:ln>
                            <a:noFill/>
                          </a:ln>
                          <a:solidFill>
                            <a:schemeClr val="tx1"/>
                          </a:solidFill>
                          <a:latin typeface="Arial" pitchFamily="34" charset="0"/>
                          <a:cs typeface="Arial" pitchFamily="34" charset="0"/>
                        </a:rPr>
                        <a:t> easy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Security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Easy to tap</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Hard to tap</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Wireless Transmission</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5603" name="Rectangle 3"/>
          <p:cNvSpPr>
            <a:spLocks noGrp="1" noChangeArrowheads="1"/>
          </p:cNvSpPr>
          <p:nvPr>
            <p:ph idx="1"/>
          </p:nvPr>
        </p:nvSpPr>
        <p:spPr/>
        <p:txBody>
          <a:bodyPr/>
          <a:lstStyle/>
          <a:p>
            <a:pPr lvl="1"/>
            <a:r>
              <a:rPr lang="en-US" dirty="0" smtClean="0"/>
              <a:t>Electromagnetic Spectrum </a:t>
            </a:r>
            <a:r>
              <a:rPr lang="en-US" dirty="0" smtClean="0">
                <a:solidFill>
                  <a:srgbClr val="0000FF"/>
                </a:solidFill>
              </a:rPr>
              <a:t>»</a:t>
            </a:r>
            <a:endParaRPr lang="en-US" dirty="0" smtClean="0"/>
          </a:p>
          <a:p>
            <a:pPr lvl="1"/>
            <a:r>
              <a:rPr lang="en-US" dirty="0" smtClean="0"/>
              <a:t>Radio Transmission </a:t>
            </a:r>
            <a:r>
              <a:rPr lang="en-US" dirty="0" smtClean="0">
                <a:solidFill>
                  <a:srgbClr val="0000FF"/>
                </a:solidFill>
              </a:rPr>
              <a:t>»</a:t>
            </a:r>
            <a:endParaRPr lang="en-US" dirty="0" smtClean="0"/>
          </a:p>
          <a:p>
            <a:pPr lvl="1"/>
            <a:r>
              <a:rPr lang="en-US" dirty="0" smtClean="0"/>
              <a:t>Microwave Transmission </a:t>
            </a:r>
            <a:r>
              <a:rPr lang="en-US" dirty="0" smtClean="0">
                <a:solidFill>
                  <a:srgbClr val="0000FF"/>
                </a:solidFill>
              </a:rPr>
              <a:t>»</a:t>
            </a:r>
            <a:endParaRPr lang="en-US" dirty="0" smtClean="0"/>
          </a:p>
          <a:p>
            <a:pPr lvl="1"/>
            <a:r>
              <a:rPr lang="en-US" dirty="0" smtClean="0"/>
              <a:t>Light Transmission </a:t>
            </a:r>
            <a:r>
              <a:rPr lang="en-US" dirty="0" smtClean="0">
                <a:solidFill>
                  <a:srgbClr val="0000FF"/>
                </a:solidFill>
              </a:rPr>
              <a:t>»</a:t>
            </a:r>
            <a:endParaRPr lang="en-US" dirty="0" smtClean="0"/>
          </a:p>
          <a:p>
            <a:pPr lvl="1"/>
            <a:r>
              <a:rPr lang="en-US" dirty="0" smtClean="0"/>
              <a:t>Wireless vs. Wires/Fiber </a:t>
            </a:r>
            <a:r>
              <a:rPr lang="en-US" dirty="0" smtClean="0">
                <a:solidFill>
                  <a:srgbClr val="0000FF"/>
                </a:solidFill>
              </a:rPr>
              <a:t>»</a:t>
            </a:r>
            <a:endParaRPr lang="en-US" dirty="0" smtClean="0"/>
          </a:p>
          <a:p>
            <a:pPr lvl="1">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Electromagnetic Spectrum</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6627" name="Rectangle 3"/>
          <p:cNvSpPr>
            <a:spLocks noGrp="1" noChangeArrowheads="1"/>
          </p:cNvSpPr>
          <p:nvPr>
            <p:ph idx="1"/>
          </p:nvPr>
        </p:nvSpPr>
        <p:spPr>
          <a:xfrm>
            <a:off x="990599" y="1391638"/>
            <a:ext cx="7790214" cy="4600081"/>
          </a:xfrm>
        </p:spPr>
        <p:txBody>
          <a:bodyPr/>
          <a:lstStyle/>
          <a:p>
            <a:r>
              <a:rPr lang="en-US" dirty="0" smtClean="0"/>
              <a:t>Different bands have different uses:</a:t>
            </a:r>
          </a:p>
          <a:p>
            <a:pPr lvl="2"/>
            <a:r>
              <a:rPr lang="en-US" dirty="0" smtClean="0"/>
              <a:t>Radio: wide-area broadcast; Infrared/Light: line-of-sight </a:t>
            </a:r>
          </a:p>
          <a:p>
            <a:pPr lvl="2"/>
            <a:r>
              <a:rPr lang="en-US" dirty="0" smtClean="0"/>
              <a:t>Microwave: LANs and 3G/4G; </a:t>
            </a:r>
          </a:p>
          <a:p>
            <a:endParaRPr lang="en-US" dirty="0" smtClean="0"/>
          </a:p>
        </p:txBody>
      </p:sp>
      <p:grpSp>
        <p:nvGrpSpPr>
          <p:cNvPr id="15" name="Group 14"/>
          <p:cNvGrpSpPr/>
          <p:nvPr/>
        </p:nvGrpSpPr>
        <p:grpSpPr>
          <a:xfrm>
            <a:off x="1414462" y="2907271"/>
            <a:ext cx="6048375" cy="3407536"/>
            <a:chOff x="1452562" y="2926321"/>
            <a:chExt cx="6048375" cy="3407536"/>
          </a:xfrm>
        </p:grpSpPr>
        <p:pic>
          <p:nvPicPr>
            <p:cNvPr id="16" name="Picture 2"/>
            <p:cNvPicPr>
              <a:picLocks noChangeAspect="1" noChangeArrowheads="1"/>
            </p:cNvPicPr>
            <p:nvPr/>
          </p:nvPicPr>
          <p:blipFill>
            <a:blip r:embed="rId2" cstate="print"/>
            <a:srcRect/>
            <a:stretch>
              <a:fillRect/>
            </a:stretch>
          </p:blipFill>
          <p:spPr bwMode="auto">
            <a:xfrm>
              <a:off x="1452562" y="2926321"/>
              <a:ext cx="6048375" cy="3407536"/>
            </a:xfrm>
            <a:prstGeom prst="rect">
              <a:avLst/>
            </a:prstGeom>
            <a:noFill/>
            <a:ln w="9525">
              <a:noFill/>
              <a:miter lim="800000"/>
              <a:headEnd/>
              <a:tailEnd/>
            </a:ln>
          </p:spPr>
        </p:pic>
        <p:sp>
          <p:nvSpPr>
            <p:cNvPr id="17" name="Rectangle 16"/>
            <p:cNvSpPr/>
            <p:nvPr/>
          </p:nvSpPr>
          <p:spPr>
            <a:xfrm>
              <a:off x="3590925" y="3200400"/>
              <a:ext cx="733425" cy="409575"/>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chemeClr val="tx1"/>
                  </a:solidFill>
                </a:rPr>
                <a:t>Microwave</a:t>
              </a:r>
              <a:endParaRPr lang="en-US" sz="1100" dirty="0">
                <a:solidFill>
                  <a:schemeClr val="tx1"/>
                </a:solidFill>
              </a:endParaRPr>
            </a:p>
          </p:txBody>
        </p:sp>
      </p:grpSp>
      <p:cxnSp>
        <p:nvCxnSpPr>
          <p:cNvPr id="18" name="Straight Arrow Connector 17"/>
          <p:cNvCxnSpPr/>
          <p:nvPr/>
        </p:nvCxnSpPr>
        <p:spPr bwMode="auto">
          <a:xfrm rot="10800000">
            <a:off x="5448301" y="2381250"/>
            <a:ext cx="447675"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19" name="TextBox 18"/>
          <p:cNvSpPr txBox="1"/>
          <p:nvPr/>
        </p:nvSpPr>
        <p:spPr>
          <a:xfrm>
            <a:off x="5857875" y="2190750"/>
            <a:ext cx="1954381" cy="369332"/>
          </a:xfrm>
          <a:prstGeom prst="rect">
            <a:avLst/>
          </a:prstGeom>
          <a:noFill/>
        </p:spPr>
        <p:txBody>
          <a:bodyPr wrap="none" rtlCol="0">
            <a:spAutoFit/>
          </a:bodyPr>
          <a:lstStyle/>
          <a:p>
            <a:r>
              <a:rPr lang="en-US" dirty="0" smtClean="0"/>
              <a:t>Networking focus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Radio Transmission</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grpSp>
        <p:nvGrpSpPr>
          <p:cNvPr id="11" name="Group 10"/>
          <p:cNvGrpSpPr/>
          <p:nvPr/>
        </p:nvGrpSpPr>
        <p:grpSpPr>
          <a:xfrm>
            <a:off x="4457700" y="2323651"/>
            <a:ext cx="4572000" cy="2326033"/>
            <a:chOff x="4572000" y="2276026"/>
            <a:chExt cx="4572000" cy="2326033"/>
          </a:xfrm>
        </p:grpSpPr>
        <p:graphicFrame>
          <p:nvGraphicFramePr>
            <p:cNvPr id="64515" name="Object 3"/>
            <p:cNvGraphicFramePr>
              <a:graphicFrameLocks noChangeAspect="1"/>
            </p:cNvGraphicFramePr>
            <p:nvPr/>
          </p:nvGraphicFramePr>
          <p:xfrm>
            <a:off x="4572000" y="2276026"/>
            <a:ext cx="4572000" cy="2326033"/>
          </p:xfrm>
          <a:graphic>
            <a:graphicData uri="http://schemas.openxmlformats.org/presentationml/2006/ole">
              <p:oleObj spid="_x0000_s64515" name="Image" r:id="rId4" imgW="22882540" imgH="11644444" progId="">
                <p:embed/>
              </p:oleObj>
            </a:graphicData>
          </a:graphic>
        </p:graphicFrame>
        <p:sp>
          <p:nvSpPr>
            <p:cNvPr id="10" name="Rectangle 9"/>
            <p:cNvSpPr/>
            <p:nvPr/>
          </p:nvSpPr>
          <p:spPr bwMode="auto">
            <a:xfrm>
              <a:off x="6534150" y="4257675"/>
              <a:ext cx="400050" cy="342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3" name="Group 12"/>
          <p:cNvGrpSpPr/>
          <p:nvPr/>
        </p:nvGrpSpPr>
        <p:grpSpPr>
          <a:xfrm>
            <a:off x="571500" y="2083428"/>
            <a:ext cx="3652838" cy="2691144"/>
            <a:chOff x="438150" y="2083428"/>
            <a:chExt cx="3652838" cy="2691144"/>
          </a:xfrm>
        </p:grpSpPr>
        <p:graphicFrame>
          <p:nvGraphicFramePr>
            <p:cNvPr id="28682" name="Object 10"/>
            <p:cNvGraphicFramePr>
              <a:graphicFrameLocks noChangeAspect="1"/>
            </p:cNvGraphicFramePr>
            <p:nvPr/>
          </p:nvGraphicFramePr>
          <p:xfrm>
            <a:off x="438150" y="2083428"/>
            <a:ext cx="3652838" cy="2691144"/>
          </p:xfrm>
          <a:graphic>
            <a:graphicData uri="http://schemas.openxmlformats.org/presentationml/2006/ole">
              <p:oleObj spid="_x0000_s64514" name="Image" r:id="rId5" imgW="15796825" imgH="11644444" progId="">
                <p:embed/>
              </p:oleObj>
            </a:graphicData>
          </a:graphic>
        </p:graphicFrame>
        <p:sp>
          <p:nvSpPr>
            <p:cNvPr id="12" name="Rectangle 11"/>
            <p:cNvSpPr/>
            <p:nvPr/>
          </p:nvSpPr>
          <p:spPr bwMode="auto">
            <a:xfrm>
              <a:off x="1981200" y="4410075"/>
              <a:ext cx="400050" cy="342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4" name="Rectangle 3"/>
          <p:cNvSpPr txBox="1">
            <a:spLocks noChangeArrowheads="1"/>
          </p:cNvSpPr>
          <p:nvPr/>
        </p:nvSpPr>
        <p:spPr bwMode="auto">
          <a:xfrm>
            <a:off x="4657725" y="4829175"/>
            <a:ext cx="432435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ts val="1800"/>
              </a:spcBef>
              <a:spcAft>
                <a:spcPct val="0"/>
              </a:spcAft>
              <a:buClr>
                <a:srgbClr val="0000FF"/>
              </a:buClr>
              <a:buSzTx/>
              <a:buFont typeface="Arial" charset="0"/>
              <a:buNone/>
              <a:tabLst/>
              <a:defRPr/>
            </a:pPr>
            <a:r>
              <a:rPr kumimoji="0" lang="en-US" b="0" i="0" u="none" strike="noStrike" kern="0" cap="none" spc="0" normalizeH="0" baseline="0" noProof="0" dirty="0" smtClean="0">
                <a:ln>
                  <a:noFill/>
                </a:ln>
                <a:solidFill>
                  <a:schemeClr val="tx1"/>
                </a:solidFill>
                <a:effectLst/>
                <a:uLnTx/>
                <a:uFillTx/>
                <a:latin typeface="Arial" charset="0"/>
                <a:ea typeface="+mn-ea"/>
                <a:cs typeface="Arial" charset="0"/>
              </a:rPr>
              <a:t>In the HF band, radio waves</a:t>
            </a:r>
            <a:r>
              <a:rPr kumimoji="0" lang="en-US" b="0" i="0" u="none" strike="noStrike" kern="0" cap="none" spc="0" normalizeH="0" noProof="0" dirty="0" smtClean="0">
                <a:ln>
                  <a:noFill/>
                </a:ln>
                <a:solidFill>
                  <a:schemeClr val="tx1"/>
                </a:solidFill>
                <a:effectLst/>
                <a:uLnTx/>
                <a:uFillTx/>
                <a:latin typeface="Arial" charset="0"/>
                <a:ea typeface="+mn-ea"/>
                <a:cs typeface="Arial" charset="0"/>
              </a:rPr>
              <a:t> </a:t>
            </a:r>
            <a:r>
              <a:rPr kumimoji="0" lang="en-US" b="0" i="0" u="none" strike="noStrike" kern="0" cap="none" spc="0" normalizeH="0" baseline="0" noProof="0" dirty="0" smtClean="0">
                <a:ln>
                  <a:noFill/>
                </a:ln>
                <a:solidFill>
                  <a:schemeClr val="tx1"/>
                </a:solidFill>
                <a:effectLst/>
                <a:uLnTx/>
                <a:uFillTx/>
                <a:latin typeface="Arial" charset="0"/>
                <a:ea typeface="+mn-ea"/>
                <a:cs typeface="Arial" charset="0"/>
              </a:rPr>
              <a:t>bounce off the ionosphere</a:t>
            </a:r>
            <a:r>
              <a:rPr kumimoji="0" lang="en-US"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a:t>
            </a:r>
          </a:p>
        </p:txBody>
      </p:sp>
      <p:sp>
        <p:nvSpPr>
          <p:cNvPr id="18" name="Rectangle 3"/>
          <p:cNvSpPr txBox="1">
            <a:spLocks noChangeArrowheads="1"/>
          </p:cNvSpPr>
          <p:nvPr/>
        </p:nvSpPr>
        <p:spPr bwMode="auto">
          <a:xfrm>
            <a:off x="381000" y="4810125"/>
            <a:ext cx="432435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smtClean="0"/>
              <a:t>In the VLF, LF, and MF bands, radio waves follow the curvature of the earth</a:t>
            </a:r>
          </a:p>
        </p:txBody>
      </p:sp>
      <p:sp>
        <p:nvSpPr>
          <p:cNvPr id="28675" name="Rectangle 3"/>
          <p:cNvSpPr>
            <a:spLocks noGrp="1" noChangeArrowheads="1"/>
          </p:cNvSpPr>
          <p:nvPr>
            <p:ph idx="1"/>
          </p:nvPr>
        </p:nvSpPr>
        <p:spPr/>
        <p:txBody>
          <a:bodyPr/>
          <a:lstStyle/>
          <a:p>
            <a:r>
              <a:rPr lang="en-US" dirty="0" smtClean="0"/>
              <a:t>Radio signals penetrate buildings well and propagate for long distances with </a:t>
            </a:r>
            <a:r>
              <a:rPr lang="en-US" u="sng" dirty="0" smtClean="0"/>
              <a:t>path loss</a:t>
            </a:r>
            <a:r>
              <a:rPr lang="en-US"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Microwave Transmission</a:t>
            </a:r>
            <a:endParaRPr lang="en-US" dirty="0"/>
          </a:p>
        </p:txBody>
      </p:sp>
      <p:sp>
        <p:nvSpPr>
          <p:cNvPr id="3" name="Content Placeholder 2"/>
          <p:cNvSpPr>
            <a:spLocks noGrp="1"/>
          </p:cNvSpPr>
          <p:nvPr>
            <p:ph idx="1"/>
          </p:nvPr>
        </p:nvSpPr>
        <p:spPr>
          <a:xfrm>
            <a:off x="619125" y="1143000"/>
            <a:ext cx="8229600" cy="4867275"/>
          </a:xfrm>
        </p:spPr>
        <p:txBody>
          <a:bodyPr/>
          <a:lstStyle/>
          <a:p>
            <a:r>
              <a:rPr lang="en-US" dirty="0" smtClean="0"/>
              <a:t>Microwaves have much bandwidth and are widely used indoors (</a:t>
            </a:r>
            <a:r>
              <a:rPr lang="en-US" dirty="0" err="1" smtClean="0"/>
              <a:t>WiFi</a:t>
            </a:r>
            <a:r>
              <a:rPr lang="en-US" dirty="0" smtClean="0"/>
              <a:t>) and outdoors (3G, satellites)</a:t>
            </a:r>
          </a:p>
          <a:p>
            <a:pPr lvl="1"/>
            <a:r>
              <a:rPr lang="en-US" dirty="0" smtClean="0"/>
              <a:t>Signal is attenuated/reflected by everyday objects</a:t>
            </a:r>
          </a:p>
          <a:p>
            <a:pPr lvl="1"/>
            <a:r>
              <a:rPr lang="en-US" dirty="0" smtClean="0"/>
              <a:t>Strength varies with mobility due multipath fading, etc.</a:t>
            </a:r>
          </a:p>
        </p:txBody>
      </p:sp>
      <p:sp>
        <p:nvSpPr>
          <p:cNvPr id="4" name="Footer Placeholder 3"/>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5" name="Picture 6"/>
          <p:cNvPicPr>
            <a:picLocks noChangeAspect="1" noChangeArrowheads="1"/>
          </p:cNvPicPr>
          <p:nvPr/>
        </p:nvPicPr>
        <p:blipFill>
          <a:blip r:embed="rId3" cstate="print"/>
          <a:srcRect/>
          <a:stretch>
            <a:fillRect/>
          </a:stretch>
        </p:blipFill>
        <p:spPr bwMode="auto">
          <a:xfrm>
            <a:off x="1157288" y="3186113"/>
            <a:ext cx="7000874" cy="29289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mtClean="0"/>
              <a:t>Light Transmission</a:t>
            </a:r>
          </a:p>
        </p:txBody>
      </p:sp>
      <p:sp>
        <p:nvSpPr>
          <p:cNvPr id="7" name="Footer Placeholder 6"/>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1748" name="Rectangle 3"/>
          <p:cNvSpPr>
            <a:spLocks noGrp="1" noChangeArrowheads="1"/>
          </p:cNvSpPr>
          <p:nvPr>
            <p:ph idx="1"/>
          </p:nvPr>
        </p:nvSpPr>
        <p:spPr/>
        <p:txBody>
          <a:bodyPr/>
          <a:lstStyle/>
          <a:p>
            <a:r>
              <a:rPr lang="en-US" dirty="0" smtClean="0"/>
              <a:t>Line-of-sight light (no fiber) can be used for links</a:t>
            </a:r>
          </a:p>
          <a:p>
            <a:pPr lvl="1"/>
            <a:r>
              <a:rPr lang="en-US" dirty="0" smtClean="0"/>
              <a:t>Light is highly directional, has much bandwidth</a:t>
            </a:r>
          </a:p>
          <a:p>
            <a:pPr lvl="1"/>
            <a:r>
              <a:rPr lang="en-US" dirty="0" smtClean="0"/>
              <a:t>Use of LEDs/cameras and lasers/</a:t>
            </a:r>
            <a:r>
              <a:rPr lang="en-US" dirty="0" err="1" smtClean="0"/>
              <a:t>photodetectors</a:t>
            </a:r>
            <a:endParaRPr lang="en-US" dirty="0" smtClean="0"/>
          </a:p>
        </p:txBody>
      </p:sp>
      <p:grpSp>
        <p:nvGrpSpPr>
          <p:cNvPr id="10" name="Group 14"/>
          <p:cNvGrpSpPr/>
          <p:nvPr/>
        </p:nvGrpSpPr>
        <p:grpSpPr>
          <a:xfrm>
            <a:off x="1952624" y="3638551"/>
            <a:ext cx="5237457" cy="2305050"/>
            <a:chOff x="4926269" y="3743325"/>
            <a:chExt cx="3960556" cy="1743075"/>
          </a:xfrm>
        </p:grpSpPr>
        <p:pic>
          <p:nvPicPr>
            <p:cNvPr id="11" name="Picture 3"/>
            <p:cNvPicPr>
              <a:picLocks noChangeAspect="1" noChangeArrowheads="1"/>
            </p:cNvPicPr>
            <p:nvPr/>
          </p:nvPicPr>
          <p:blipFill>
            <a:blip r:embed="rId2" cstate="print"/>
            <a:srcRect/>
            <a:stretch>
              <a:fillRect/>
            </a:stretch>
          </p:blipFill>
          <p:spPr bwMode="auto">
            <a:xfrm>
              <a:off x="4926269" y="3743325"/>
              <a:ext cx="2131756" cy="1695450"/>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6962775" y="3790950"/>
              <a:ext cx="1924050" cy="1695450"/>
            </a:xfrm>
            <a:prstGeom prst="rect">
              <a:avLst/>
            </a:prstGeom>
            <a:noFill/>
            <a:ln w="9525">
              <a:noFill/>
              <a:miter lim="800000"/>
              <a:headEnd/>
              <a:tailEnd/>
            </a:ln>
          </p:spPr>
        </p:pic>
      </p:grpSp>
      <p:pic>
        <p:nvPicPr>
          <p:cNvPr id="3174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09825" y="3114675"/>
            <a:ext cx="1704975" cy="103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vs. Wires/Fiber</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Wireless:</a:t>
            </a:r>
          </a:p>
          <a:p>
            <a:pPr lvl="2">
              <a:buFont typeface="Arial" pitchFamily="34" charset="0"/>
              <a:buChar char="+"/>
            </a:pPr>
            <a:r>
              <a:rPr lang="en-US" dirty="0" smtClean="0"/>
              <a:t>Easy and inexpensive to deploy</a:t>
            </a:r>
          </a:p>
          <a:p>
            <a:pPr lvl="2">
              <a:buFont typeface="Arial" pitchFamily="34" charset="0"/>
              <a:buChar char="+"/>
            </a:pPr>
            <a:r>
              <a:rPr lang="en-US" dirty="0" smtClean="0"/>
              <a:t>Naturally supports mobility</a:t>
            </a:r>
          </a:p>
          <a:p>
            <a:pPr lvl="2">
              <a:buFont typeface="Arial" pitchFamily="34" charset="0"/>
              <a:buChar char="+"/>
            </a:pPr>
            <a:r>
              <a:rPr lang="en-US" dirty="0" smtClean="0"/>
              <a:t>Naturally supports broadcast</a:t>
            </a:r>
          </a:p>
          <a:p>
            <a:pPr lvl="2"/>
            <a:r>
              <a:rPr lang="en-US" dirty="0" smtClean="0"/>
              <a:t>Transmissions interfere and must be managed</a:t>
            </a:r>
          </a:p>
          <a:p>
            <a:pPr lvl="2"/>
            <a:r>
              <a:rPr lang="en-US" dirty="0" smtClean="0"/>
              <a:t>Signal strengths hence data rates vary greatly</a:t>
            </a:r>
          </a:p>
          <a:p>
            <a:r>
              <a:rPr lang="en-US" dirty="0" smtClean="0"/>
              <a:t>Wires/Fiber:</a:t>
            </a:r>
          </a:p>
          <a:p>
            <a:pPr lvl="2">
              <a:buFont typeface="Arial" pitchFamily="34" charset="0"/>
              <a:buChar char="+"/>
            </a:pPr>
            <a:r>
              <a:rPr lang="en-US" dirty="0" smtClean="0"/>
              <a:t>Easy to engineer a fixed data rate over point-to-point links</a:t>
            </a:r>
          </a:p>
          <a:p>
            <a:pPr lvl="2"/>
            <a:r>
              <a:rPr lang="en-US" dirty="0" smtClean="0"/>
              <a:t>Can be expensive to deploy, esp. over distances</a:t>
            </a:r>
          </a:p>
          <a:p>
            <a:pPr lvl="2"/>
            <a:r>
              <a:rPr lang="en-US" dirty="0" smtClean="0"/>
              <a:t>Doesn’t readily support mobility or broadcast</a:t>
            </a:r>
          </a:p>
          <a:p>
            <a:pPr lvl="2">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Communication Satellites</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2771" name="Rectangle 3"/>
          <p:cNvSpPr>
            <a:spLocks noGrp="1" noChangeArrowheads="1"/>
          </p:cNvSpPr>
          <p:nvPr>
            <p:ph idx="1"/>
          </p:nvPr>
        </p:nvSpPr>
        <p:spPr>
          <a:xfrm>
            <a:off x="1381125" y="1990725"/>
            <a:ext cx="6867526" cy="4019550"/>
          </a:xfrm>
        </p:spPr>
        <p:txBody>
          <a:bodyPr/>
          <a:lstStyle/>
          <a:p>
            <a:pPr>
              <a:spcAft>
                <a:spcPts val="600"/>
              </a:spcAft>
            </a:pPr>
            <a:r>
              <a:rPr lang="en-US" dirty="0" smtClean="0"/>
              <a:t>Satellites are effective for broadcast distribution and anywhere/anytime communications</a:t>
            </a:r>
          </a:p>
          <a:p>
            <a:pPr lvl="1"/>
            <a:r>
              <a:rPr lang="en-US" dirty="0" smtClean="0"/>
              <a:t>Kinds of Satellites </a:t>
            </a:r>
            <a:r>
              <a:rPr lang="en-US" dirty="0" smtClean="0">
                <a:solidFill>
                  <a:srgbClr val="0000FF"/>
                </a:solidFill>
              </a:rPr>
              <a:t>»</a:t>
            </a:r>
            <a:endParaRPr lang="en-US" dirty="0" smtClean="0"/>
          </a:p>
          <a:p>
            <a:pPr lvl="2"/>
            <a:r>
              <a:rPr lang="en-US" dirty="0" smtClean="0"/>
              <a:t>Geostationary (GEO) Satellites </a:t>
            </a:r>
            <a:r>
              <a:rPr lang="en-US" dirty="0" smtClean="0">
                <a:solidFill>
                  <a:srgbClr val="0000FF"/>
                </a:solidFill>
              </a:rPr>
              <a:t>»</a:t>
            </a:r>
            <a:endParaRPr lang="en-US" dirty="0" smtClean="0"/>
          </a:p>
          <a:p>
            <a:pPr lvl="2"/>
            <a:r>
              <a:rPr lang="en-US" dirty="0" smtClean="0"/>
              <a:t>Low-Earth Orbit (LEO) Satellites </a:t>
            </a:r>
            <a:r>
              <a:rPr lang="en-US" dirty="0" smtClean="0">
                <a:solidFill>
                  <a:srgbClr val="0000FF"/>
                </a:solidFill>
              </a:rPr>
              <a:t>»</a:t>
            </a:r>
            <a:endParaRPr lang="en-US" dirty="0" smtClean="0"/>
          </a:p>
          <a:p>
            <a:pPr lvl="1"/>
            <a:r>
              <a:rPr lang="en-US" dirty="0" smtClean="0"/>
              <a:t>Satellites vs. Fiber </a:t>
            </a:r>
            <a:r>
              <a:rPr lang="en-US" dirty="0" smtClean="0">
                <a:solidFill>
                  <a:srgbClr val="0000FF"/>
                </a:solidFill>
              </a:rPr>
              <a:t>»</a:t>
            </a:r>
            <a:endParaRPr lang="en-US" dirty="0" smtClean="0"/>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Kinds of Satellites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3795" name="Rectangle 3"/>
          <p:cNvSpPr>
            <a:spLocks noGrp="1" noChangeArrowheads="1"/>
          </p:cNvSpPr>
          <p:nvPr>
            <p:ph idx="1"/>
          </p:nvPr>
        </p:nvSpPr>
        <p:spPr>
          <a:xfrm>
            <a:off x="914399" y="1353538"/>
            <a:ext cx="7790214" cy="4600081"/>
          </a:xfrm>
        </p:spPr>
        <p:txBody>
          <a:bodyPr/>
          <a:lstStyle/>
          <a:p>
            <a:r>
              <a:rPr lang="en-US" dirty="0" smtClean="0"/>
              <a:t>Satellites and their properties vary by altitude:</a:t>
            </a:r>
          </a:p>
          <a:p>
            <a:pPr lvl="1"/>
            <a:r>
              <a:rPr lang="en-US" dirty="0" smtClean="0"/>
              <a:t>Geostationary (GEO), Medium-Earth Orbit (MEO),     and Low-Earth Orbit (LEO)</a:t>
            </a:r>
          </a:p>
        </p:txBody>
      </p:sp>
      <p:grpSp>
        <p:nvGrpSpPr>
          <p:cNvPr id="13" name="Group 12"/>
          <p:cNvGrpSpPr/>
          <p:nvPr/>
        </p:nvGrpSpPr>
        <p:grpSpPr>
          <a:xfrm>
            <a:off x="1524000" y="2790825"/>
            <a:ext cx="5943600" cy="3267075"/>
            <a:chOff x="1657350" y="2590800"/>
            <a:chExt cx="5943600" cy="3267075"/>
          </a:xfrm>
        </p:grpSpPr>
        <p:pic>
          <p:nvPicPr>
            <p:cNvPr id="33796" name="Picture 2"/>
            <p:cNvPicPr>
              <a:picLocks noChangeAspect="1" noChangeArrowheads="1"/>
            </p:cNvPicPr>
            <p:nvPr/>
          </p:nvPicPr>
          <p:blipFill>
            <a:blip r:embed="rId3" cstate="print"/>
            <a:srcRect/>
            <a:stretch>
              <a:fillRect/>
            </a:stretch>
          </p:blipFill>
          <p:spPr bwMode="auto">
            <a:xfrm>
              <a:off x="1657350" y="2590800"/>
              <a:ext cx="5810250" cy="3267075"/>
            </a:xfrm>
            <a:prstGeom prst="rect">
              <a:avLst/>
            </a:prstGeom>
            <a:noFill/>
            <a:ln w="9525">
              <a:noFill/>
              <a:miter lim="800000"/>
              <a:headEnd/>
              <a:tailEnd/>
            </a:ln>
          </p:spPr>
        </p:pic>
        <p:sp>
          <p:nvSpPr>
            <p:cNvPr id="12" name="TextBox 11"/>
            <p:cNvSpPr txBox="1"/>
            <p:nvPr/>
          </p:nvSpPr>
          <p:spPr>
            <a:xfrm>
              <a:off x="6153150" y="2619375"/>
              <a:ext cx="1447800" cy="461665"/>
            </a:xfrm>
            <a:prstGeom prst="rect">
              <a:avLst/>
            </a:prstGeom>
            <a:solidFill>
              <a:schemeClr val="bg1"/>
            </a:solidFill>
          </p:spPr>
          <p:txBody>
            <a:bodyPr wrap="square" rtlCol="0">
              <a:spAutoFit/>
            </a:bodyPr>
            <a:lstStyle/>
            <a:p>
              <a:pPr algn="ctr"/>
              <a:r>
                <a:rPr lang="en-US" sz="1200" dirty="0" err="1" smtClean="0"/>
                <a:t>Sats</a:t>
              </a:r>
              <a:r>
                <a:rPr lang="en-US" sz="1200" dirty="0" smtClean="0"/>
                <a:t> needed for global coverage</a:t>
              </a:r>
              <a:endParaRPr lang="en-US" sz="1200"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Physical Layer</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a:p>
        </p:txBody>
      </p:sp>
      <p:sp>
        <p:nvSpPr>
          <p:cNvPr id="3" name="Content Placeholder 2"/>
          <p:cNvSpPr>
            <a:spLocks noGrp="1"/>
          </p:cNvSpPr>
          <p:nvPr>
            <p:ph idx="1"/>
          </p:nvPr>
        </p:nvSpPr>
        <p:spPr>
          <a:xfrm>
            <a:off x="914400" y="1610713"/>
            <a:ext cx="5429250" cy="4600081"/>
          </a:xfrm>
        </p:spPr>
        <p:txBody>
          <a:bodyPr/>
          <a:lstStyle/>
          <a:p>
            <a:r>
              <a:rPr lang="en-US" dirty="0" smtClean="0"/>
              <a:t>Foundation on which other layers build</a:t>
            </a:r>
          </a:p>
          <a:p>
            <a:pPr lvl="1"/>
            <a:r>
              <a:rPr lang="en-US" dirty="0" smtClean="0"/>
              <a:t>Properties of wires, fiber, wireless limit what the network can do</a:t>
            </a:r>
          </a:p>
          <a:p>
            <a:pPr lvl="1"/>
            <a:endParaRPr lang="en-US" dirty="0" smtClean="0"/>
          </a:p>
          <a:p>
            <a:r>
              <a:rPr lang="en-US" dirty="0" smtClean="0"/>
              <a:t>Key problem is to send (digital) bits using only (analog) signals</a:t>
            </a:r>
          </a:p>
          <a:p>
            <a:pPr lvl="1"/>
            <a:r>
              <a:rPr lang="en-US" dirty="0" smtClean="0"/>
              <a:t>This is called modulation</a:t>
            </a:r>
          </a:p>
          <a:p>
            <a:endParaRPr lang="en-US" dirty="0"/>
          </a:p>
        </p:txBody>
      </p:sp>
      <p:grpSp>
        <p:nvGrpSpPr>
          <p:cNvPr id="27" name="Group 26"/>
          <p:cNvGrpSpPr/>
          <p:nvPr/>
        </p:nvGrpSpPr>
        <p:grpSpPr>
          <a:xfrm>
            <a:off x="6753225" y="2257425"/>
            <a:ext cx="1466850" cy="1920875"/>
            <a:chOff x="6753225" y="2638425"/>
            <a:chExt cx="1466850" cy="1920875"/>
          </a:xfrm>
        </p:grpSpPr>
        <p:sp>
          <p:nvSpPr>
            <p:cNvPr id="7" name="Rectangle 4"/>
            <p:cNvSpPr>
              <a:spLocks noChangeArrowheads="1"/>
            </p:cNvSpPr>
            <p:nvPr/>
          </p:nvSpPr>
          <p:spPr bwMode="auto">
            <a:xfrm>
              <a:off x="6753225" y="4178300"/>
              <a:ext cx="1447800" cy="381000"/>
            </a:xfrm>
            <a:prstGeom prst="rect">
              <a:avLst/>
            </a:prstGeom>
            <a:solidFill>
              <a:srgbClr val="FF2BD8">
                <a:alpha val="50196"/>
              </a:srgbClr>
            </a:solidFill>
            <a:ln w="9525">
              <a:solidFill>
                <a:schemeClr val="tx1"/>
              </a:solidFill>
              <a:miter lim="800000"/>
              <a:headEnd/>
              <a:tailEnd/>
            </a:ln>
            <a:effectLst/>
          </p:spPr>
          <p:txBody>
            <a:bodyPr wrap="none" anchor="ctr">
              <a:spAutoFit/>
            </a:bodyPr>
            <a:lstStyle/>
            <a:p>
              <a:endParaRPr lang="en-US"/>
            </a:p>
          </p:txBody>
        </p:sp>
        <p:sp>
          <p:nvSpPr>
            <p:cNvPr id="8" name="Rectangle 5"/>
            <p:cNvSpPr>
              <a:spLocks noChangeArrowheads="1"/>
            </p:cNvSpPr>
            <p:nvPr/>
          </p:nvSpPr>
          <p:spPr bwMode="auto">
            <a:xfrm>
              <a:off x="6753225" y="3797300"/>
              <a:ext cx="1447800" cy="381000"/>
            </a:xfrm>
            <a:prstGeom prst="rect">
              <a:avLst/>
            </a:prstGeom>
            <a:solidFill>
              <a:schemeClr val="bg1"/>
            </a:solidFill>
            <a:ln w="9525">
              <a:solidFill>
                <a:schemeClr val="tx1"/>
              </a:solidFill>
              <a:miter lim="800000"/>
              <a:headEnd/>
              <a:tailEnd/>
            </a:ln>
            <a:effectLst/>
          </p:spPr>
          <p:txBody>
            <a:bodyPr wrap="none" anchor="ctr">
              <a:spAutoFit/>
            </a:bodyPr>
            <a:lstStyle/>
            <a:p>
              <a:endParaRPr lang="en-US"/>
            </a:p>
          </p:txBody>
        </p:sp>
        <p:sp>
          <p:nvSpPr>
            <p:cNvPr id="9" name="Rectangle 6"/>
            <p:cNvSpPr>
              <a:spLocks noChangeArrowheads="1"/>
            </p:cNvSpPr>
            <p:nvPr/>
          </p:nvSpPr>
          <p:spPr bwMode="auto">
            <a:xfrm>
              <a:off x="6753225" y="3416300"/>
              <a:ext cx="1447800" cy="381000"/>
            </a:xfrm>
            <a:prstGeom prst="rect">
              <a:avLst/>
            </a:prstGeom>
            <a:solidFill>
              <a:schemeClr val="bg1"/>
            </a:solidFill>
            <a:ln w="9525">
              <a:solidFill>
                <a:schemeClr val="tx1"/>
              </a:solidFill>
              <a:miter lim="800000"/>
              <a:headEnd/>
              <a:tailEnd/>
            </a:ln>
            <a:effectLst/>
          </p:spPr>
          <p:txBody>
            <a:bodyPr wrap="none" anchor="ctr">
              <a:spAutoFit/>
            </a:bodyPr>
            <a:lstStyle/>
            <a:p>
              <a:endParaRPr lang="en-US"/>
            </a:p>
          </p:txBody>
        </p:sp>
        <p:sp>
          <p:nvSpPr>
            <p:cNvPr id="10" name="Rectangle 7"/>
            <p:cNvSpPr>
              <a:spLocks noChangeArrowheads="1"/>
            </p:cNvSpPr>
            <p:nvPr/>
          </p:nvSpPr>
          <p:spPr bwMode="auto">
            <a:xfrm>
              <a:off x="6753225" y="3035300"/>
              <a:ext cx="1447800" cy="3810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11" name="Rectangle 10"/>
            <p:cNvSpPr>
              <a:spLocks noChangeArrowheads="1"/>
            </p:cNvSpPr>
            <p:nvPr/>
          </p:nvSpPr>
          <p:spPr bwMode="auto">
            <a:xfrm>
              <a:off x="6753225" y="2657475"/>
              <a:ext cx="1447800" cy="381000"/>
            </a:xfrm>
            <a:prstGeom prst="rect">
              <a:avLst/>
            </a:prstGeom>
            <a:noFill/>
            <a:ln w="9525">
              <a:solidFill>
                <a:schemeClr val="tx1"/>
              </a:solidFill>
              <a:miter lim="800000"/>
              <a:headEnd/>
              <a:tailEnd/>
            </a:ln>
            <a:effectLst/>
          </p:spPr>
          <p:txBody>
            <a:bodyPr wrap="none" anchor="ctr">
              <a:spAutoFit/>
            </a:bodyPr>
            <a:lstStyle/>
            <a:p>
              <a:endParaRPr lang="en-US"/>
            </a:p>
          </p:txBody>
        </p:sp>
        <p:sp>
          <p:nvSpPr>
            <p:cNvPr id="12" name="Text Box 11"/>
            <p:cNvSpPr txBox="1">
              <a:spLocks noChangeArrowheads="1"/>
            </p:cNvSpPr>
            <p:nvPr/>
          </p:nvSpPr>
          <p:spPr bwMode="auto">
            <a:xfrm>
              <a:off x="6916738" y="4162425"/>
              <a:ext cx="1131887" cy="396875"/>
            </a:xfrm>
            <a:prstGeom prst="rect">
              <a:avLst/>
            </a:prstGeom>
            <a:noFill/>
            <a:ln w="9525">
              <a:noFill/>
              <a:miter lim="800000"/>
              <a:headEnd/>
              <a:tailEnd/>
            </a:ln>
            <a:effectLst/>
          </p:spPr>
          <p:txBody>
            <a:bodyPr wrap="none">
              <a:spAutoFit/>
            </a:bodyPr>
            <a:lstStyle/>
            <a:p>
              <a:r>
                <a:rPr lang="en-US" sz="2000" dirty="0"/>
                <a:t>Physical</a:t>
              </a:r>
            </a:p>
          </p:txBody>
        </p:sp>
        <p:sp>
          <p:nvSpPr>
            <p:cNvPr id="13" name="Text Box 12"/>
            <p:cNvSpPr txBox="1">
              <a:spLocks noChangeArrowheads="1"/>
            </p:cNvSpPr>
            <p:nvPr/>
          </p:nvSpPr>
          <p:spPr bwMode="auto">
            <a:xfrm>
              <a:off x="7145975" y="3797300"/>
              <a:ext cx="655949" cy="400110"/>
            </a:xfrm>
            <a:prstGeom prst="rect">
              <a:avLst/>
            </a:prstGeom>
            <a:noFill/>
            <a:ln w="9525">
              <a:noFill/>
              <a:miter lim="800000"/>
              <a:headEnd/>
              <a:tailEnd/>
            </a:ln>
            <a:effectLst/>
          </p:spPr>
          <p:txBody>
            <a:bodyPr wrap="none">
              <a:spAutoFit/>
            </a:bodyPr>
            <a:lstStyle/>
            <a:p>
              <a:r>
                <a:rPr lang="en-US" sz="2000" dirty="0" smtClean="0"/>
                <a:t>Link</a:t>
              </a:r>
              <a:endParaRPr lang="en-US" sz="2000" dirty="0"/>
            </a:p>
          </p:txBody>
        </p:sp>
        <p:sp>
          <p:nvSpPr>
            <p:cNvPr id="14" name="Text Box 13"/>
            <p:cNvSpPr txBox="1">
              <a:spLocks noChangeArrowheads="1"/>
            </p:cNvSpPr>
            <p:nvPr/>
          </p:nvSpPr>
          <p:spPr bwMode="auto">
            <a:xfrm>
              <a:off x="6904038" y="3432175"/>
              <a:ext cx="1116012" cy="396875"/>
            </a:xfrm>
            <a:prstGeom prst="rect">
              <a:avLst/>
            </a:prstGeom>
            <a:noFill/>
            <a:ln w="9525">
              <a:noFill/>
              <a:miter lim="800000"/>
              <a:headEnd/>
              <a:tailEnd/>
            </a:ln>
            <a:effectLst/>
          </p:spPr>
          <p:txBody>
            <a:bodyPr wrap="none">
              <a:spAutoFit/>
            </a:bodyPr>
            <a:lstStyle/>
            <a:p>
              <a:r>
                <a:rPr lang="en-US" sz="2000" dirty="0"/>
                <a:t>Network</a:t>
              </a:r>
            </a:p>
          </p:txBody>
        </p:sp>
        <p:sp>
          <p:nvSpPr>
            <p:cNvPr id="15" name="Text Box 14"/>
            <p:cNvSpPr txBox="1">
              <a:spLocks noChangeArrowheads="1"/>
            </p:cNvSpPr>
            <p:nvPr/>
          </p:nvSpPr>
          <p:spPr bwMode="auto">
            <a:xfrm>
              <a:off x="6818313" y="3035300"/>
              <a:ext cx="1270000" cy="396875"/>
            </a:xfrm>
            <a:prstGeom prst="rect">
              <a:avLst/>
            </a:prstGeom>
            <a:noFill/>
            <a:ln w="9525">
              <a:noFill/>
              <a:miter lim="800000"/>
              <a:headEnd/>
              <a:tailEnd/>
            </a:ln>
            <a:effectLst/>
          </p:spPr>
          <p:txBody>
            <a:bodyPr wrap="none">
              <a:spAutoFit/>
            </a:bodyPr>
            <a:lstStyle/>
            <a:p>
              <a:r>
                <a:rPr lang="en-US" sz="2000" dirty="0"/>
                <a:t>Transport</a:t>
              </a:r>
            </a:p>
          </p:txBody>
        </p:sp>
        <p:sp>
          <p:nvSpPr>
            <p:cNvPr id="16" name="Text Box 17"/>
            <p:cNvSpPr txBox="1">
              <a:spLocks noChangeArrowheads="1"/>
            </p:cNvSpPr>
            <p:nvPr/>
          </p:nvSpPr>
          <p:spPr bwMode="auto">
            <a:xfrm>
              <a:off x="6791325" y="2638425"/>
              <a:ext cx="1428750" cy="396875"/>
            </a:xfrm>
            <a:prstGeom prst="rect">
              <a:avLst/>
            </a:prstGeom>
            <a:noFill/>
            <a:ln w="9525">
              <a:noFill/>
              <a:miter lim="800000"/>
              <a:headEnd/>
              <a:tailEnd/>
            </a:ln>
            <a:effectLst/>
          </p:spPr>
          <p:txBody>
            <a:bodyPr wrap="none">
              <a:spAutoFit/>
            </a:bodyPr>
            <a:lstStyle/>
            <a:p>
              <a:r>
                <a:rPr lang="en-US" sz="2000" dirty="0"/>
                <a:t>Application</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Geostationary Satellites</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5843" name="Rectangle 3"/>
          <p:cNvSpPr>
            <a:spLocks noGrp="1" noChangeArrowheads="1"/>
          </p:cNvSpPr>
          <p:nvPr>
            <p:ph idx="1"/>
          </p:nvPr>
        </p:nvSpPr>
        <p:spPr>
          <a:xfrm>
            <a:off x="914399" y="1401163"/>
            <a:ext cx="7790214" cy="4600081"/>
          </a:xfrm>
        </p:spPr>
        <p:txBody>
          <a:bodyPr/>
          <a:lstStyle/>
          <a:p>
            <a:r>
              <a:rPr lang="en-US" dirty="0" smtClean="0"/>
              <a:t>GEO satellites orbit 35,000 km above a fixed location</a:t>
            </a:r>
          </a:p>
          <a:p>
            <a:pPr marL="628650" lvl="2" indent="-285750"/>
            <a:r>
              <a:rPr lang="en-US" dirty="0" smtClean="0"/>
              <a:t>VSAT (computers) can communicate with the help of a hub</a:t>
            </a:r>
          </a:p>
          <a:p>
            <a:pPr marL="628650" lvl="2" indent="-285750"/>
            <a:r>
              <a:rPr lang="en-US" dirty="0" smtClean="0"/>
              <a:t>Different bands in the GHz are in use but may be crowded or susceptible to rain.</a:t>
            </a:r>
          </a:p>
          <a:p>
            <a:endParaRPr lang="en-US" dirty="0" smtClean="0"/>
          </a:p>
        </p:txBody>
      </p:sp>
      <p:grpSp>
        <p:nvGrpSpPr>
          <p:cNvPr id="13" name="Group 12"/>
          <p:cNvGrpSpPr/>
          <p:nvPr/>
        </p:nvGrpSpPr>
        <p:grpSpPr>
          <a:xfrm>
            <a:off x="2124075" y="3171825"/>
            <a:ext cx="5219699" cy="3315974"/>
            <a:chOff x="1133475" y="2253131"/>
            <a:chExt cx="5629274" cy="3576169"/>
          </a:xfrm>
        </p:grpSpPr>
        <p:pic>
          <p:nvPicPr>
            <p:cNvPr id="35844" name="Picture 2"/>
            <p:cNvPicPr>
              <a:picLocks noChangeAspect="1" noChangeArrowheads="1"/>
            </p:cNvPicPr>
            <p:nvPr/>
          </p:nvPicPr>
          <p:blipFill>
            <a:blip r:embed="rId2" cstate="print"/>
            <a:srcRect t="1971"/>
            <a:stretch>
              <a:fillRect/>
            </a:stretch>
          </p:blipFill>
          <p:spPr bwMode="auto">
            <a:xfrm>
              <a:off x="1391972" y="2253131"/>
              <a:ext cx="5370777" cy="3576169"/>
            </a:xfrm>
            <a:prstGeom prst="rect">
              <a:avLst/>
            </a:prstGeom>
            <a:noFill/>
            <a:ln w="9525">
              <a:noFill/>
              <a:miter lim="800000"/>
              <a:headEnd/>
              <a:tailEnd/>
            </a:ln>
          </p:spPr>
        </p:pic>
        <p:sp>
          <p:nvSpPr>
            <p:cNvPr id="9" name="TextBox 8"/>
            <p:cNvSpPr txBox="1"/>
            <p:nvPr/>
          </p:nvSpPr>
          <p:spPr>
            <a:xfrm>
              <a:off x="1676400" y="4371975"/>
              <a:ext cx="770275" cy="369332"/>
            </a:xfrm>
            <a:prstGeom prst="rect">
              <a:avLst/>
            </a:prstGeom>
            <a:solidFill>
              <a:schemeClr val="bg1"/>
            </a:solidFill>
          </p:spPr>
          <p:txBody>
            <a:bodyPr wrap="none" rtlCol="0">
              <a:spAutoFit/>
            </a:bodyPr>
            <a:lstStyle/>
            <a:p>
              <a:r>
                <a:rPr lang="en-US" dirty="0" smtClean="0"/>
                <a:t>VSAT</a:t>
              </a:r>
              <a:endParaRPr lang="en-US" dirty="0"/>
            </a:p>
          </p:txBody>
        </p:sp>
        <p:sp>
          <p:nvSpPr>
            <p:cNvPr id="10" name="Freeform 9"/>
            <p:cNvSpPr/>
            <p:nvPr/>
          </p:nvSpPr>
          <p:spPr bwMode="auto">
            <a:xfrm rot="2908794">
              <a:off x="2019301" y="4799012"/>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5648325" y="4933950"/>
              <a:ext cx="1028700" cy="581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1133475" y="4886325"/>
              <a:ext cx="1028700" cy="5810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8" name="TextBox 17"/>
          <p:cNvSpPr txBox="1"/>
          <p:nvPr/>
        </p:nvSpPr>
        <p:spPr>
          <a:xfrm>
            <a:off x="5257800" y="3206234"/>
            <a:ext cx="1544012" cy="369332"/>
          </a:xfrm>
          <a:prstGeom prst="rect">
            <a:avLst/>
          </a:prstGeom>
          <a:solidFill>
            <a:schemeClr val="bg1"/>
          </a:solidFill>
        </p:spPr>
        <p:txBody>
          <a:bodyPr wrap="none" rtlCol="0">
            <a:spAutoFit/>
          </a:bodyPr>
          <a:lstStyle/>
          <a:p>
            <a:r>
              <a:rPr lang="en-US" dirty="0" smtClean="0"/>
              <a:t>GEO satellite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Low-Earth Orbit Satellites</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smtClean="0"/>
              <a:t>Systems such as Iridium use many low-latency satellites for coverage and route communications via them</a:t>
            </a:r>
          </a:p>
        </p:txBody>
      </p:sp>
      <p:pic>
        <p:nvPicPr>
          <p:cNvPr id="36868" name="Picture 2"/>
          <p:cNvPicPr>
            <a:picLocks noChangeAspect="1" noChangeArrowheads="1"/>
          </p:cNvPicPr>
          <p:nvPr/>
        </p:nvPicPr>
        <p:blipFill>
          <a:blip r:embed="rId3" cstate="print"/>
          <a:srcRect/>
          <a:stretch>
            <a:fillRect/>
          </a:stretch>
        </p:blipFill>
        <p:spPr bwMode="auto">
          <a:xfrm>
            <a:off x="1504950" y="2419350"/>
            <a:ext cx="5807075" cy="3828009"/>
          </a:xfrm>
          <a:prstGeom prst="rect">
            <a:avLst/>
          </a:prstGeom>
          <a:noFill/>
          <a:ln w="9525">
            <a:noFill/>
            <a:miter lim="800000"/>
            <a:headEnd/>
            <a:tailEnd/>
          </a:ln>
        </p:spPr>
      </p:pic>
      <p:sp>
        <p:nvSpPr>
          <p:cNvPr id="12" name="Rectangle 11"/>
          <p:cNvSpPr/>
          <p:nvPr/>
        </p:nvSpPr>
        <p:spPr>
          <a:xfrm>
            <a:off x="4733925" y="5353735"/>
            <a:ext cx="3971924" cy="646331"/>
          </a:xfrm>
          <a:prstGeom prst="rect">
            <a:avLst/>
          </a:prstGeom>
        </p:spPr>
        <p:txBody>
          <a:bodyPr wrap="square">
            <a:spAutoFit/>
          </a:bodyPr>
          <a:lstStyle/>
          <a:p>
            <a:pPr marL="0" indent="0" algn="ctr" eaLnBrk="1" hangingPunct="1">
              <a:buFontTx/>
              <a:buNone/>
            </a:pPr>
            <a:r>
              <a:rPr lang="en-US" dirty="0"/>
              <a:t>The Iridium satellites form six necklaces </a:t>
            </a:r>
            <a:r>
              <a:rPr lang="en-US" dirty="0" smtClean="0"/>
              <a:t>around </a:t>
            </a:r>
            <a:r>
              <a:rPr lang="en-US" dirty="0"/>
              <a:t>the earth.</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Satellite vs. Fiber</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smtClean="0"/>
              <a:t>Satellite:</a:t>
            </a:r>
          </a:p>
          <a:p>
            <a:pPr lvl="2">
              <a:buFont typeface="Arial" pitchFamily="34" charset="0"/>
              <a:buChar char="+"/>
            </a:pPr>
            <a:r>
              <a:rPr lang="en-US" dirty="0" smtClean="0"/>
              <a:t>Can rapidly set up anywhere/anytime communications (after satellites have been launched)</a:t>
            </a:r>
          </a:p>
          <a:p>
            <a:pPr lvl="2">
              <a:buFont typeface="Arial" pitchFamily="34" charset="0"/>
              <a:buChar char="+"/>
            </a:pPr>
            <a:r>
              <a:rPr lang="en-US" dirty="0" smtClean="0"/>
              <a:t>Can broadcast to large regions</a:t>
            </a:r>
          </a:p>
          <a:p>
            <a:pPr lvl="2"/>
            <a:r>
              <a:rPr lang="en-US" dirty="0" smtClean="0"/>
              <a:t>Limited bandwidth and interference to manage </a:t>
            </a:r>
          </a:p>
          <a:p>
            <a:r>
              <a:rPr lang="en-US" dirty="0" smtClean="0"/>
              <a:t>Fiber:</a:t>
            </a:r>
          </a:p>
          <a:p>
            <a:pPr lvl="2">
              <a:buFont typeface="Arial" pitchFamily="34" charset="0"/>
              <a:buChar char="+"/>
            </a:pPr>
            <a:r>
              <a:rPr lang="en-US" dirty="0" smtClean="0"/>
              <a:t>Enormous bandwidth over long distances</a:t>
            </a:r>
          </a:p>
          <a:p>
            <a:pPr lvl="2"/>
            <a:r>
              <a:rPr lang="en-US" dirty="0" smtClean="0"/>
              <a:t>Installation can be more expensive/difficult</a:t>
            </a:r>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10243" name="Slide Number Placeholder 4"/>
          <p:cNvSpPr>
            <a:spLocks noGrp="1"/>
          </p:cNvSpPr>
          <p:nvPr>
            <p:ph type="sldNum" sz="quarter" idx="11"/>
          </p:nvPr>
        </p:nvSpPr>
        <p:spPr>
          <a:noFill/>
        </p:spPr>
        <p:txBody>
          <a:bodyPr/>
          <a:lstStyle/>
          <a:p>
            <a:fld id="{EA07E190-A021-40B1-A5BA-800F0AEED76A}" type="slidenum">
              <a:rPr lang="ar-SA">
                <a:latin typeface="Arial" charset="0"/>
                <a:cs typeface="Arial" charset="0"/>
              </a:rPr>
              <a:pPr/>
              <a:t>23</a:t>
            </a:fld>
            <a:endParaRPr lang="en-US">
              <a:latin typeface="Arial" charset="0"/>
              <a:cs typeface="Arial" charset="0"/>
            </a:endParaRPr>
          </a:p>
        </p:txBody>
      </p:sp>
      <p:sp>
        <p:nvSpPr>
          <p:cNvPr id="10244" name="Rectangle 2"/>
          <p:cNvSpPr>
            <a:spLocks noGrp="1" noChangeArrowheads="1"/>
          </p:cNvSpPr>
          <p:nvPr>
            <p:ph type="title"/>
          </p:nvPr>
        </p:nvSpPr>
        <p:spPr/>
        <p:txBody>
          <a:bodyPr/>
          <a:lstStyle/>
          <a:p>
            <a:pPr eaLnBrk="1" hangingPunct="1"/>
            <a:r>
              <a:rPr lang="en-US" smtClean="0"/>
              <a:t>Introduction</a:t>
            </a:r>
          </a:p>
        </p:txBody>
      </p:sp>
      <p:sp>
        <p:nvSpPr>
          <p:cNvPr id="10245" name="Rectangle 3"/>
          <p:cNvSpPr>
            <a:spLocks noGrp="1" noChangeArrowheads="1"/>
          </p:cNvSpPr>
          <p:nvPr>
            <p:ph type="body" idx="1"/>
          </p:nvPr>
        </p:nvSpPr>
        <p:spPr/>
        <p:txBody>
          <a:bodyPr/>
          <a:lstStyle/>
          <a:p>
            <a:pPr eaLnBrk="1" hangingPunct="1">
              <a:lnSpc>
                <a:spcPct val="90000"/>
              </a:lnSpc>
            </a:pPr>
            <a:r>
              <a:rPr lang="en-US" dirty="0" smtClean="0"/>
              <a:t>Under simplest conditions, medium can carry only one signal at any moment in time</a:t>
            </a:r>
          </a:p>
          <a:p>
            <a:pPr eaLnBrk="1" hangingPunct="1">
              <a:lnSpc>
                <a:spcPct val="90000"/>
              </a:lnSpc>
            </a:pPr>
            <a:r>
              <a:rPr lang="en-US" dirty="0" smtClean="0"/>
              <a:t>For multiple signals to share a medium, medium must somehow be divided, giving each signal a portion of the total bandwidth</a:t>
            </a:r>
          </a:p>
          <a:p>
            <a:pPr eaLnBrk="1" hangingPunct="1">
              <a:lnSpc>
                <a:spcPct val="90000"/>
              </a:lnSpc>
            </a:pPr>
            <a:r>
              <a:rPr lang="en-US" dirty="0" smtClean="0"/>
              <a:t>Current techniques include:</a:t>
            </a:r>
          </a:p>
          <a:p>
            <a:pPr lvl="1" eaLnBrk="1" hangingPunct="1">
              <a:lnSpc>
                <a:spcPct val="90000"/>
              </a:lnSpc>
            </a:pPr>
            <a:r>
              <a:rPr lang="en-US" dirty="0" smtClean="0"/>
              <a:t>Frequency division multiplexing</a:t>
            </a:r>
          </a:p>
          <a:p>
            <a:pPr lvl="1" eaLnBrk="1" hangingPunct="1">
              <a:lnSpc>
                <a:spcPct val="90000"/>
              </a:lnSpc>
            </a:pPr>
            <a:r>
              <a:rPr lang="en-US" dirty="0" smtClean="0"/>
              <a:t>Time division </a:t>
            </a:r>
            <a:r>
              <a:rPr lang="en-US" dirty="0" smtClean="0"/>
              <a:t>multiplexing</a:t>
            </a:r>
            <a:endParaRPr lang="en-US" dirty="0" smtClean="0"/>
          </a:p>
          <a:p>
            <a:pPr lvl="1" eaLnBrk="1" hangingPunct="1">
              <a:lnSpc>
                <a:spcPct val="90000"/>
              </a:lnSpc>
            </a:pPr>
            <a:r>
              <a:rPr lang="en-US" dirty="0" smtClean="0"/>
              <a:t>Code division multiplexing</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latin typeface="Arial" charset="0"/>
                <a:cs typeface="Arial" charset="0"/>
              </a:rPr>
              <a:t>Frequency Division Multiplexing </a:t>
            </a:r>
          </a:p>
        </p:txBody>
      </p:sp>
      <p:sp>
        <p:nvSpPr>
          <p:cNvPr id="11267" name="Footer Placeholder 5"/>
          <p:cNvSpPr>
            <a:spLocks noGrp="1"/>
          </p:cNvSpPr>
          <p:nvPr>
            <p:ph type="ftr" sz="quarter" idx="10"/>
          </p:nvPr>
        </p:nvSpPr>
        <p:spPr>
          <a:noFill/>
        </p:spPr>
        <p:txBody>
          <a:bodyPr/>
          <a:lstStyle/>
          <a:p>
            <a:pPr fontAlgn="base">
              <a:spcBef>
                <a:spcPct val="0"/>
              </a:spcBef>
              <a:spcAft>
                <a:spcPct val="0"/>
              </a:spcAft>
            </a:pPr>
            <a:r>
              <a:rPr lang="en-US">
                <a:solidFill>
                  <a:srgbClr val="000000"/>
                </a:solidFill>
                <a:latin typeface="Arial" charset="0"/>
                <a:cs typeface="Arial" charset="0"/>
              </a:rPr>
              <a:t>CN5E by Tanenbaum &amp; Wetherall, © Pearson Education-Prentice Hall and D. Wetherall, 2011</a:t>
            </a:r>
          </a:p>
        </p:txBody>
      </p:sp>
      <p:sp>
        <p:nvSpPr>
          <p:cNvPr id="11268" name="Rectangle 3"/>
          <p:cNvSpPr>
            <a:spLocks noGrp="1" noChangeArrowheads="1"/>
          </p:cNvSpPr>
          <p:nvPr>
            <p:ph idx="1"/>
          </p:nvPr>
        </p:nvSpPr>
        <p:spPr>
          <a:xfrm>
            <a:off x="914400" y="1258888"/>
            <a:ext cx="7789863" cy="4598987"/>
          </a:xfrm>
        </p:spPr>
        <p:txBody>
          <a:bodyPr/>
          <a:lstStyle/>
          <a:p>
            <a:pPr>
              <a:buFont typeface="Arial" charset="0"/>
              <a:buNone/>
            </a:pPr>
            <a:r>
              <a:rPr lang="en-US" smtClean="0">
                <a:latin typeface="Arial" charset="0"/>
                <a:cs typeface="Arial" charset="0"/>
              </a:rPr>
              <a:t>FDM (Frequency Division Multiplexing) shares the channel by placing users on different frequencies:</a:t>
            </a:r>
          </a:p>
          <a:p>
            <a:pPr>
              <a:buFont typeface="Arial" charset="0"/>
              <a:buNone/>
            </a:pPr>
            <a:endParaRPr lang="en-US" smtClean="0">
              <a:latin typeface="Arial" charset="0"/>
              <a:cs typeface="Arial" charset="0"/>
            </a:endParaRPr>
          </a:p>
        </p:txBody>
      </p:sp>
      <p:grpSp>
        <p:nvGrpSpPr>
          <p:cNvPr id="2" name="Group 16"/>
          <p:cNvGrpSpPr>
            <a:grpSpLocks/>
          </p:cNvGrpSpPr>
          <p:nvPr/>
        </p:nvGrpSpPr>
        <p:grpSpPr bwMode="auto">
          <a:xfrm>
            <a:off x="1466850" y="2305050"/>
            <a:ext cx="6886575" cy="3784600"/>
            <a:chOff x="1466850" y="2305050"/>
            <a:chExt cx="6885826" cy="3784609"/>
          </a:xfrm>
        </p:grpSpPr>
        <p:pic>
          <p:nvPicPr>
            <p:cNvPr id="11270" name="Picture 2"/>
            <p:cNvPicPr>
              <a:picLocks noChangeAspect="1" noChangeArrowheads="1"/>
            </p:cNvPicPr>
            <p:nvPr/>
          </p:nvPicPr>
          <p:blipFill>
            <a:blip r:embed="rId2" cstate="print"/>
            <a:srcRect/>
            <a:stretch>
              <a:fillRect/>
            </a:stretch>
          </p:blipFill>
          <p:spPr bwMode="auto">
            <a:xfrm>
              <a:off x="1466850" y="2305050"/>
              <a:ext cx="6267450" cy="3784609"/>
            </a:xfrm>
            <a:prstGeom prst="rect">
              <a:avLst/>
            </a:prstGeom>
            <a:noFill/>
            <a:ln w="9525">
              <a:noFill/>
              <a:miter lim="800000"/>
              <a:headEnd/>
              <a:tailEnd/>
            </a:ln>
          </p:spPr>
        </p:pic>
        <p:sp>
          <p:nvSpPr>
            <p:cNvPr id="11271" name="TextBox 11"/>
            <p:cNvSpPr txBox="1">
              <a:spLocks noChangeArrowheads="1"/>
            </p:cNvSpPr>
            <p:nvPr/>
          </p:nvSpPr>
          <p:spPr bwMode="auto">
            <a:xfrm>
              <a:off x="6000750" y="5267325"/>
              <a:ext cx="2351926" cy="369332"/>
            </a:xfrm>
            <a:prstGeom prst="rect">
              <a:avLst/>
            </a:prstGeom>
            <a:noFill/>
            <a:ln w="9525">
              <a:noFill/>
              <a:miter lim="800000"/>
              <a:headEnd/>
              <a:tailEnd/>
            </a:ln>
          </p:spPr>
          <p:txBody>
            <a:bodyPr wrap="none">
              <a:spAutoFit/>
            </a:bodyPr>
            <a:lstStyle/>
            <a:p>
              <a:pPr>
                <a:spcBef>
                  <a:spcPct val="0"/>
                </a:spcBef>
                <a:buFontTx/>
                <a:buNone/>
              </a:pPr>
              <a:r>
                <a:rPr lang="en-US" sz="1800">
                  <a:solidFill>
                    <a:srgbClr val="000000"/>
                  </a:solidFill>
                </a:rPr>
                <a:t>Overall FDM channel</a:t>
              </a:r>
            </a:p>
          </p:txBody>
        </p:sp>
        <p:cxnSp>
          <p:nvCxnSpPr>
            <p:cNvPr id="13" name="Straight Arrow Connector 12"/>
            <p:cNvCxnSpPr/>
            <p:nvPr/>
          </p:nvCxnSpPr>
          <p:spPr>
            <a:xfrm rot="16200000" flipV="1">
              <a:off x="6785958" y="4862538"/>
              <a:ext cx="476251" cy="352387"/>
            </a:xfrm>
            <a:prstGeom prst="straightConnector1">
              <a:avLst/>
            </a:prstGeom>
            <a:ln w="1905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273" name="Rectangle 13"/>
            <p:cNvSpPr>
              <a:spLocks noChangeArrowheads="1"/>
            </p:cNvSpPr>
            <p:nvPr/>
          </p:nvSpPr>
          <p:spPr bwMode="auto">
            <a:xfrm>
              <a:off x="6219825" y="4724400"/>
              <a:ext cx="609600" cy="257175"/>
            </a:xfrm>
            <a:prstGeom prst="rect">
              <a:avLst/>
            </a:prstGeom>
            <a:solidFill>
              <a:schemeClr val="bg1"/>
            </a:solidFill>
            <a:ln w="9525" algn="ctr">
              <a:noFill/>
              <a:round/>
              <a:headEnd/>
              <a:tailEnd/>
            </a:ln>
          </p:spPr>
          <p:txBody>
            <a:bodyPr/>
            <a:lstStyle/>
            <a:p>
              <a:pPr algn="ctr">
                <a:spcBef>
                  <a:spcPct val="0"/>
                </a:spcBef>
                <a:buFontTx/>
                <a:buNone/>
              </a:pPr>
              <a:endParaRPr lang="en-US" sz="1800">
                <a:solidFill>
                  <a:srgbClr val="000000"/>
                </a:solidFill>
              </a:endParaRPr>
            </a:p>
          </p:txBody>
        </p:sp>
        <p:sp>
          <p:nvSpPr>
            <p:cNvPr id="11274" name="Rectangle 14"/>
            <p:cNvSpPr>
              <a:spLocks noChangeArrowheads="1"/>
            </p:cNvSpPr>
            <p:nvPr/>
          </p:nvSpPr>
          <p:spPr bwMode="auto">
            <a:xfrm>
              <a:off x="3771900" y="5772150"/>
              <a:ext cx="609600" cy="257175"/>
            </a:xfrm>
            <a:prstGeom prst="rect">
              <a:avLst/>
            </a:prstGeom>
            <a:solidFill>
              <a:schemeClr val="bg1"/>
            </a:solidFill>
            <a:ln w="9525" algn="ctr">
              <a:noFill/>
              <a:round/>
              <a:headEnd/>
              <a:tailEnd/>
            </a:ln>
          </p:spPr>
          <p:txBody>
            <a:bodyPr/>
            <a:lstStyle/>
            <a:p>
              <a:pPr algn="ctr">
                <a:spcBef>
                  <a:spcPct val="0"/>
                </a:spcBef>
                <a:buFontTx/>
                <a:buNone/>
              </a:pPr>
              <a:endParaRPr lang="en-US" sz="1800">
                <a:solidFill>
                  <a:srgbClr val="000000"/>
                </a:solidFill>
              </a:endParaRPr>
            </a:p>
          </p:txBody>
        </p:sp>
        <p:sp>
          <p:nvSpPr>
            <p:cNvPr id="11275" name="Rectangle 15"/>
            <p:cNvSpPr>
              <a:spLocks noChangeArrowheads="1"/>
            </p:cNvSpPr>
            <p:nvPr/>
          </p:nvSpPr>
          <p:spPr bwMode="auto">
            <a:xfrm>
              <a:off x="2085975" y="5743575"/>
              <a:ext cx="609600" cy="257175"/>
            </a:xfrm>
            <a:prstGeom prst="rect">
              <a:avLst/>
            </a:prstGeom>
            <a:solidFill>
              <a:schemeClr val="bg1"/>
            </a:solidFill>
            <a:ln w="9525" algn="ctr">
              <a:noFill/>
              <a:round/>
              <a:headEnd/>
              <a:tailEnd/>
            </a:ln>
          </p:spPr>
          <p:txBody>
            <a:bodyPr/>
            <a:lstStyle/>
            <a:p>
              <a:pPr algn="ctr">
                <a:spcBef>
                  <a:spcPct val="0"/>
                </a:spcBef>
                <a:buFontTx/>
                <a:buNone/>
              </a:pPr>
              <a:endParaRPr lang="en-US" sz="1800">
                <a:solidFill>
                  <a:srgbClr val="000000"/>
                </a:solidFill>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12291" name="Slide Number Placeholder 4"/>
          <p:cNvSpPr>
            <a:spLocks noGrp="1"/>
          </p:cNvSpPr>
          <p:nvPr>
            <p:ph type="sldNum" sz="quarter" idx="11"/>
          </p:nvPr>
        </p:nvSpPr>
        <p:spPr>
          <a:noFill/>
        </p:spPr>
        <p:txBody>
          <a:bodyPr/>
          <a:lstStyle/>
          <a:p>
            <a:fld id="{5FBEBD82-9AE8-4B36-8545-C1629A521B5D}" type="slidenum">
              <a:rPr lang="ar-SA">
                <a:latin typeface="Arial" charset="0"/>
                <a:cs typeface="Arial" charset="0"/>
              </a:rPr>
              <a:pPr/>
              <a:t>25</a:t>
            </a:fld>
            <a:endParaRPr lang="en-US">
              <a:latin typeface="Arial" charset="0"/>
              <a:cs typeface="Arial" charset="0"/>
            </a:endParaRPr>
          </a:p>
        </p:txBody>
      </p:sp>
      <p:sp>
        <p:nvSpPr>
          <p:cNvPr id="12292" name="Rectangle 2"/>
          <p:cNvSpPr>
            <a:spLocks noGrp="1" noChangeArrowheads="1"/>
          </p:cNvSpPr>
          <p:nvPr>
            <p:ph type="title"/>
          </p:nvPr>
        </p:nvSpPr>
        <p:spPr/>
        <p:txBody>
          <a:bodyPr/>
          <a:lstStyle/>
          <a:p>
            <a:pPr eaLnBrk="1" hangingPunct="1"/>
            <a:r>
              <a:rPr lang="en-US" smtClean="0"/>
              <a:t>Frequency Division Multiplexing</a:t>
            </a:r>
          </a:p>
        </p:txBody>
      </p:sp>
      <p:sp>
        <p:nvSpPr>
          <p:cNvPr id="12293" name="Rectangle 3"/>
          <p:cNvSpPr>
            <a:spLocks noGrp="1" noChangeArrowheads="1"/>
          </p:cNvSpPr>
          <p:nvPr>
            <p:ph type="body" idx="1"/>
          </p:nvPr>
        </p:nvSpPr>
        <p:spPr/>
        <p:txBody>
          <a:bodyPr/>
          <a:lstStyle/>
          <a:p>
            <a:pPr eaLnBrk="1" hangingPunct="1">
              <a:buFont typeface="Arial" pitchFamily="34" charset="0"/>
              <a:buChar char="•"/>
            </a:pPr>
            <a:r>
              <a:rPr lang="en-US" sz="3200" dirty="0" smtClean="0"/>
              <a:t>Assignment of </a:t>
            </a:r>
            <a:r>
              <a:rPr lang="en-US" sz="3200" dirty="0" smtClean="0"/>
              <a:t>non-overlapping </a:t>
            </a:r>
            <a:r>
              <a:rPr lang="en-US" sz="3200" dirty="0" smtClean="0"/>
              <a:t>frequency ranges to each “user” or signal on a medium  </a:t>
            </a:r>
          </a:p>
          <a:p>
            <a:pPr lvl="2" eaLnBrk="1" hangingPunct="1"/>
            <a:r>
              <a:rPr lang="en-US" sz="2800" dirty="0" smtClean="0"/>
              <a:t>Thus, all signals are transmitted at the same time, each using different frequencies</a:t>
            </a:r>
          </a:p>
          <a:p>
            <a:pPr eaLnBrk="1" hangingPunct="1">
              <a:buFont typeface="Arial" pitchFamily="34" charset="0"/>
              <a:buChar char="•"/>
            </a:pPr>
            <a:r>
              <a:rPr lang="en-US" sz="3200" dirty="0" smtClean="0"/>
              <a:t>A multiplexor accepts inputs and assigns frequencies to each device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13315" name="Slide Number Placeholder 4"/>
          <p:cNvSpPr>
            <a:spLocks noGrp="1"/>
          </p:cNvSpPr>
          <p:nvPr>
            <p:ph type="sldNum" sz="quarter" idx="11"/>
          </p:nvPr>
        </p:nvSpPr>
        <p:spPr>
          <a:noFill/>
        </p:spPr>
        <p:txBody>
          <a:bodyPr/>
          <a:lstStyle/>
          <a:p>
            <a:fld id="{50138A88-C826-4D71-A19E-471739BDD183}" type="slidenum">
              <a:rPr lang="ar-SA">
                <a:latin typeface="Arial" charset="0"/>
                <a:cs typeface="Arial" charset="0"/>
              </a:rPr>
              <a:pPr/>
              <a:t>26</a:t>
            </a:fld>
            <a:endParaRPr lang="en-US">
              <a:latin typeface="Arial" charset="0"/>
              <a:cs typeface="Arial" charset="0"/>
            </a:endParaRPr>
          </a:p>
        </p:txBody>
      </p:sp>
      <p:sp>
        <p:nvSpPr>
          <p:cNvPr id="13316" name="Rectangle 2"/>
          <p:cNvSpPr>
            <a:spLocks noGrp="1" noChangeArrowheads="1"/>
          </p:cNvSpPr>
          <p:nvPr>
            <p:ph type="title"/>
          </p:nvPr>
        </p:nvSpPr>
        <p:spPr/>
        <p:txBody>
          <a:bodyPr/>
          <a:lstStyle/>
          <a:p>
            <a:pPr eaLnBrk="1" hangingPunct="1"/>
            <a:r>
              <a:rPr lang="en-US" smtClean="0"/>
              <a:t>Frequency Division Multiplexing (continued)</a:t>
            </a:r>
          </a:p>
        </p:txBody>
      </p:sp>
      <p:sp>
        <p:nvSpPr>
          <p:cNvPr id="13317" name="Rectangle 3"/>
          <p:cNvSpPr>
            <a:spLocks noGrp="1" noChangeArrowheads="1"/>
          </p:cNvSpPr>
          <p:nvPr>
            <p:ph type="body" idx="1"/>
          </p:nvPr>
        </p:nvSpPr>
        <p:spPr/>
        <p:txBody>
          <a:bodyPr/>
          <a:lstStyle/>
          <a:p>
            <a:pPr eaLnBrk="1" hangingPunct="1">
              <a:buFont typeface="Arial" pitchFamily="34" charset="0"/>
              <a:buChar char="•"/>
            </a:pPr>
            <a:r>
              <a:rPr lang="en-US" sz="3600" dirty="0" smtClean="0"/>
              <a:t>The multiplexor is attached to a </a:t>
            </a:r>
            <a:r>
              <a:rPr lang="en-US" sz="3600" dirty="0" smtClean="0"/>
              <a:t>high-speed communications </a:t>
            </a:r>
            <a:r>
              <a:rPr lang="en-US" sz="3600" dirty="0" smtClean="0"/>
              <a:t>line</a:t>
            </a:r>
          </a:p>
          <a:p>
            <a:pPr eaLnBrk="1" hangingPunct="1">
              <a:buFont typeface="Arial" pitchFamily="34" charset="0"/>
              <a:buChar char="•"/>
            </a:pPr>
            <a:r>
              <a:rPr lang="en-US" sz="3600" dirty="0" smtClean="0"/>
              <a:t>A corresponding multiplexor, or </a:t>
            </a:r>
            <a:r>
              <a:rPr lang="en-US" sz="3600" dirty="0" err="1" smtClean="0"/>
              <a:t>demultiplexor</a:t>
            </a:r>
            <a:r>
              <a:rPr lang="en-US" sz="3600" dirty="0" smtClean="0"/>
              <a:t>, is on the end of the high-speed line and separates the multiplexed signals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14339" name="Slide Number Placeholder 4"/>
          <p:cNvSpPr>
            <a:spLocks noGrp="1"/>
          </p:cNvSpPr>
          <p:nvPr>
            <p:ph type="sldNum" sz="quarter" idx="11"/>
          </p:nvPr>
        </p:nvSpPr>
        <p:spPr>
          <a:noFill/>
        </p:spPr>
        <p:txBody>
          <a:bodyPr/>
          <a:lstStyle/>
          <a:p>
            <a:fld id="{C4F4C64A-67B0-4D7D-8490-4988DD022013}" type="slidenum">
              <a:rPr lang="ar-SA">
                <a:latin typeface="Arial" charset="0"/>
                <a:cs typeface="Arial" charset="0"/>
              </a:rPr>
              <a:pPr/>
              <a:t>27</a:t>
            </a:fld>
            <a:endParaRPr lang="en-US">
              <a:latin typeface="Arial" charset="0"/>
              <a:cs typeface="Arial" charset="0"/>
            </a:endParaRPr>
          </a:p>
        </p:txBody>
      </p:sp>
      <p:sp>
        <p:nvSpPr>
          <p:cNvPr id="14340" name="Rectangle 8"/>
          <p:cNvSpPr>
            <a:spLocks noGrp="1" noChangeArrowheads="1"/>
          </p:cNvSpPr>
          <p:nvPr>
            <p:ph type="title"/>
          </p:nvPr>
        </p:nvSpPr>
        <p:spPr/>
        <p:txBody>
          <a:bodyPr/>
          <a:lstStyle/>
          <a:p>
            <a:pPr eaLnBrk="1" hangingPunct="1"/>
            <a:r>
              <a:rPr lang="en-US" smtClean="0"/>
              <a:t>Frequency Division Multiplexing (continued)</a:t>
            </a:r>
          </a:p>
        </p:txBody>
      </p:sp>
      <p:sp>
        <p:nvSpPr>
          <p:cNvPr id="14341" name="Content Placeholder 5"/>
          <p:cNvSpPr>
            <a:spLocks noGrp="1"/>
          </p:cNvSpPr>
          <p:nvPr>
            <p:ph idx="1"/>
          </p:nvPr>
        </p:nvSpPr>
        <p:spPr/>
        <p:txBody>
          <a:bodyPr/>
          <a:lstStyle/>
          <a:p>
            <a:endParaRPr lang="en-US" smtClean="0"/>
          </a:p>
        </p:txBody>
      </p:sp>
      <p:pic>
        <p:nvPicPr>
          <p:cNvPr id="14342" name="Picture 6"/>
          <p:cNvPicPr>
            <a:picLocks noChangeAspect="1" noChangeArrowheads="1"/>
          </p:cNvPicPr>
          <p:nvPr/>
        </p:nvPicPr>
        <p:blipFill>
          <a:blip r:embed="rId3" cstate="print"/>
          <a:srcRect/>
          <a:stretch>
            <a:fillRect/>
          </a:stretch>
        </p:blipFill>
        <p:spPr bwMode="auto">
          <a:xfrm>
            <a:off x="609600" y="1628775"/>
            <a:ext cx="8001000" cy="360045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15363" name="Slide Number Placeholder 4"/>
          <p:cNvSpPr>
            <a:spLocks noGrp="1"/>
          </p:cNvSpPr>
          <p:nvPr>
            <p:ph type="sldNum" sz="quarter" idx="11"/>
          </p:nvPr>
        </p:nvSpPr>
        <p:spPr>
          <a:noFill/>
        </p:spPr>
        <p:txBody>
          <a:bodyPr/>
          <a:lstStyle/>
          <a:p>
            <a:fld id="{BE042ECF-E95F-440D-8FEA-18CD883F7630}" type="slidenum">
              <a:rPr lang="ar-SA">
                <a:latin typeface="Arial" charset="0"/>
                <a:cs typeface="Arial" charset="0"/>
              </a:rPr>
              <a:pPr/>
              <a:t>28</a:t>
            </a:fld>
            <a:endParaRPr lang="en-US">
              <a:latin typeface="Arial" charset="0"/>
              <a:cs typeface="Arial" charset="0"/>
            </a:endParaRPr>
          </a:p>
        </p:txBody>
      </p:sp>
      <p:sp>
        <p:nvSpPr>
          <p:cNvPr id="15364" name="Rectangle 2"/>
          <p:cNvSpPr>
            <a:spLocks noGrp="1" noChangeArrowheads="1"/>
          </p:cNvSpPr>
          <p:nvPr>
            <p:ph type="title"/>
          </p:nvPr>
        </p:nvSpPr>
        <p:spPr/>
        <p:txBody>
          <a:bodyPr/>
          <a:lstStyle/>
          <a:p>
            <a:pPr eaLnBrk="1" hangingPunct="1"/>
            <a:r>
              <a:rPr lang="en-US" smtClean="0"/>
              <a:t>Frequency Division Multiplexing (continued)</a:t>
            </a:r>
          </a:p>
        </p:txBody>
      </p:sp>
      <p:sp>
        <p:nvSpPr>
          <p:cNvPr id="15365" name="Rectangle 3"/>
          <p:cNvSpPr>
            <a:spLocks noGrp="1" noChangeArrowheads="1"/>
          </p:cNvSpPr>
          <p:nvPr>
            <p:ph type="body" idx="1"/>
          </p:nvPr>
        </p:nvSpPr>
        <p:spPr/>
        <p:txBody>
          <a:bodyPr/>
          <a:lstStyle/>
          <a:p>
            <a:pPr eaLnBrk="1" hangingPunct="1">
              <a:lnSpc>
                <a:spcPct val="90000"/>
              </a:lnSpc>
              <a:buFont typeface="Arial" pitchFamily="34" charset="0"/>
              <a:buChar char="•"/>
            </a:pPr>
            <a:r>
              <a:rPr lang="en-US" sz="3200" dirty="0" smtClean="0"/>
              <a:t>Broadcast radio and television, cable television, and cellular telephone systems use frequency division multiplexing.</a:t>
            </a:r>
          </a:p>
          <a:p>
            <a:pPr eaLnBrk="1" hangingPunct="1">
              <a:lnSpc>
                <a:spcPct val="90000"/>
              </a:lnSpc>
              <a:buFont typeface="Arial" pitchFamily="34" charset="0"/>
              <a:buChar char="•"/>
            </a:pPr>
            <a:endParaRPr lang="en-US" sz="3200" dirty="0" smtClean="0"/>
          </a:p>
          <a:p>
            <a:pPr eaLnBrk="1" hangingPunct="1">
              <a:lnSpc>
                <a:spcPct val="90000"/>
              </a:lnSpc>
              <a:buFont typeface="Arial" pitchFamily="34" charset="0"/>
              <a:buChar char="•"/>
            </a:pPr>
            <a:r>
              <a:rPr lang="en-US" sz="3200" dirty="0" smtClean="0"/>
              <a:t>This technique is the oldest multiplexing technique , since it involves a certain level of analog signaling, it may be susceptible to noise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p:spPr>
        <p:txBody>
          <a:bodyPr/>
          <a:lstStyle/>
          <a:p>
            <a:fld id="{38DC78BE-77C3-4292-BEC0-7F014ADA8159}" type="slidenum">
              <a:rPr lang="ar-SA">
                <a:latin typeface="Arial" charset="0"/>
                <a:cs typeface="Arial" charset="0"/>
              </a:rPr>
              <a:pPr/>
              <a:t>29</a:t>
            </a:fld>
            <a:endParaRPr lang="en-US" dirty="0">
              <a:latin typeface="Arial" charset="0"/>
              <a:cs typeface="Arial" charset="0"/>
            </a:endParaRPr>
          </a:p>
        </p:txBody>
      </p:sp>
      <p:sp>
        <p:nvSpPr>
          <p:cNvPr id="16388" name="Rectangle 2"/>
          <p:cNvSpPr>
            <a:spLocks noGrp="1" noChangeArrowheads="1"/>
          </p:cNvSpPr>
          <p:nvPr>
            <p:ph type="title"/>
          </p:nvPr>
        </p:nvSpPr>
        <p:spPr/>
        <p:txBody>
          <a:bodyPr/>
          <a:lstStyle/>
          <a:p>
            <a:pPr eaLnBrk="1" hangingPunct="1"/>
            <a:r>
              <a:rPr lang="en-US" smtClean="0"/>
              <a:t>Time Division Multiplexing</a:t>
            </a:r>
          </a:p>
        </p:txBody>
      </p:sp>
      <p:sp>
        <p:nvSpPr>
          <p:cNvPr id="16389" name="Rectangle 3"/>
          <p:cNvSpPr>
            <a:spLocks noGrp="1" noChangeArrowheads="1"/>
          </p:cNvSpPr>
          <p:nvPr>
            <p:ph type="body" idx="1"/>
          </p:nvPr>
        </p:nvSpPr>
        <p:spPr/>
        <p:txBody>
          <a:bodyPr/>
          <a:lstStyle/>
          <a:p>
            <a:pPr eaLnBrk="1" hangingPunct="1">
              <a:lnSpc>
                <a:spcPct val="90000"/>
              </a:lnSpc>
              <a:buFont typeface="Arial" pitchFamily="34" charset="0"/>
              <a:buChar char="•"/>
            </a:pPr>
            <a:r>
              <a:rPr lang="en-US" sz="3200" dirty="0" smtClean="0"/>
              <a:t>Sharing of the signal is accomplished by dividing available transmission time on a medium among users</a:t>
            </a:r>
          </a:p>
          <a:p>
            <a:pPr eaLnBrk="1" hangingPunct="1">
              <a:lnSpc>
                <a:spcPct val="90000"/>
              </a:lnSpc>
              <a:buFont typeface="Arial" pitchFamily="34" charset="0"/>
              <a:buChar char="•"/>
            </a:pPr>
            <a:r>
              <a:rPr lang="en-US" sz="3200" dirty="0" smtClean="0"/>
              <a:t>It can be only used in digital data.</a:t>
            </a:r>
          </a:p>
          <a:p>
            <a:pPr eaLnBrk="1" hangingPunct="1">
              <a:lnSpc>
                <a:spcPct val="90000"/>
              </a:lnSpc>
              <a:buFont typeface="Arial" pitchFamily="34" charset="0"/>
              <a:buChar char="•"/>
            </a:pPr>
            <a:r>
              <a:rPr lang="en-US" sz="3200" dirty="0" smtClean="0"/>
              <a:t>Time division multiplexing comes in two basic forms:</a:t>
            </a:r>
          </a:p>
          <a:p>
            <a:pPr lvl="2" eaLnBrk="1" hangingPunct="1">
              <a:lnSpc>
                <a:spcPct val="90000"/>
              </a:lnSpc>
            </a:pPr>
            <a:r>
              <a:rPr lang="en-US" sz="2400" dirty="0" smtClean="0"/>
              <a:t>Synchronous time division multiplexing</a:t>
            </a:r>
          </a:p>
          <a:p>
            <a:pPr lvl="2" eaLnBrk="1" hangingPunct="1">
              <a:lnSpc>
                <a:spcPct val="90000"/>
              </a:lnSpc>
            </a:pPr>
            <a:r>
              <a:rPr lang="en-US" sz="2400" dirty="0" smtClean="0"/>
              <a:t>Statistical time division multiplexing</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dirty="0" smtClean="0"/>
              <a:t>Guided Transmission (Wires &amp; Fiber)</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4339" name="Rectangle 3"/>
          <p:cNvSpPr>
            <a:spLocks noGrp="1" noChangeArrowheads="1"/>
          </p:cNvSpPr>
          <p:nvPr>
            <p:ph idx="1"/>
          </p:nvPr>
        </p:nvSpPr>
        <p:spPr/>
        <p:txBody>
          <a:bodyPr/>
          <a:lstStyle/>
          <a:p>
            <a:r>
              <a:rPr lang="en-US" dirty="0" smtClean="0"/>
              <a:t>Media have different properties, hence performance</a:t>
            </a:r>
          </a:p>
          <a:p>
            <a:pPr lvl="1"/>
            <a:r>
              <a:rPr lang="en-US" dirty="0" smtClean="0"/>
              <a:t>Reality check</a:t>
            </a:r>
          </a:p>
          <a:p>
            <a:pPr lvl="2"/>
            <a:r>
              <a:rPr lang="en-US" dirty="0" smtClean="0"/>
              <a:t>Storage media </a:t>
            </a:r>
            <a:r>
              <a:rPr lang="en-US" dirty="0" smtClean="0">
                <a:solidFill>
                  <a:srgbClr val="0000FF"/>
                </a:solidFill>
              </a:rPr>
              <a:t>»</a:t>
            </a:r>
            <a:endParaRPr lang="en-US" dirty="0" smtClean="0"/>
          </a:p>
          <a:p>
            <a:pPr lvl="1"/>
            <a:r>
              <a:rPr lang="en-US" dirty="0" smtClean="0"/>
              <a:t>Wires:</a:t>
            </a:r>
          </a:p>
          <a:p>
            <a:pPr lvl="2"/>
            <a:r>
              <a:rPr lang="en-US" dirty="0" smtClean="0"/>
              <a:t>Twisted pairs </a:t>
            </a:r>
            <a:r>
              <a:rPr lang="en-US" dirty="0" smtClean="0">
                <a:solidFill>
                  <a:srgbClr val="0000FF"/>
                </a:solidFill>
              </a:rPr>
              <a:t>»</a:t>
            </a:r>
            <a:endParaRPr lang="en-US" dirty="0" smtClean="0"/>
          </a:p>
          <a:p>
            <a:pPr lvl="2"/>
            <a:r>
              <a:rPr lang="en-US" dirty="0" smtClean="0"/>
              <a:t>Coaxial cable </a:t>
            </a:r>
            <a:r>
              <a:rPr lang="en-US" dirty="0" smtClean="0">
                <a:solidFill>
                  <a:srgbClr val="0000FF"/>
                </a:solidFill>
              </a:rPr>
              <a:t>»</a:t>
            </a:r>
            <a:endParaRPr lang="en-US" dirty="0" smtClean="0"/>
          </a:p>
          <a:p>
            <a:pPr lvl="2"/>
            <a:r>
              <a:rPr lang="en-US" dirty="0" smtClean="0"/>
              <a:t>Power lines </a:t>
            </a:r>
            <a:r>
              <a:rPr lang="en-US" dirty="0" smtClean="0">
                <a:solidFill>
                  <a:srgbClr val="0000FF"/>
                </a:solidFill>
              </a:rPr>
              <a:t>»</a:t>
            </a:r>
            <a:endParaRPr lang="en-US" dirty="0" smtClean="0"/>
          </a:p>
          <a:p>
            <a:pPr lvl="1"/>
            <a:r>
              <a:rPr lang="en-US" dirty="0" smtClean="0"/>
              <a:t>Fiber cables </a:t>
            </a:r>
            <a:r>
              <a:rPr lang="en-US" dirty="0" smtClean="0">
                <a:solidFill>
                  <a:srgbClr val="0000FF"/>
                </a:solidFill>
              </a:rPr>
              <a:t>»</a:t>
            </a:r>
            <a:endParaRPr lang="en-US" dirty="0" smtClean="0"/>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smtClean="0"/>
              <a:t>Synchronous Time Division Multiplexing</a:t>
            </a:r>
          </a:p>
        </p:txBody>
      </p:sp>
      <p:sp>
        <p:nvSpPr>
          <p:cNvPr id="17413" name="Rectangle 3"/>
          <p:cNvSpPr>
            <a:spLocks noGrp="1" noChangeArrowheads="1"/>
          </p:cNvSpPr>
          <p:nvPr>
            <p:ph type="body" idx="1"/>
          </p:nvPr>
        </p:nvSpPr>
        <p:spPr>
          <a:xfrm>
            <a:off x="457200" y="1600200"/>
            <a:ext cx="8229600" cy="685800"/>
          </a:xfrm>
        </p:spPr>
        <p:txBody>
          <a:bodyPr/>
          <a:lstStyle/>
          <a:p>
            <a:pPr eaLnBrk="1" hangingPunct="1"/>
            <a:r>
              <a:rPr lang="en-US" smtClean="0"/>
              <a:t>The original time division multiplexing</a:t>
            </a:r>
          </a:p>
        </p:txBody>
      </p:sp>
      <p:pic>
        <p:nvPicPr>
          <p:cNvPr id="17414" name="Picture 6"/>
          <p:cNvPicPr>
            <a:picLocks noChangeAspect="1" noChangeArrowheads="1"/>
          </p:cNvPicPr>
          <p:nvPr/>
        </p:nvPicPr>
        <p:blipFill>
          <a:blip r:embed="rId3" cstate="print"/>
          <a:srcRect/>
          <a:stretch>
            <a:fillRect/>
          </a:stretch>
        </p:blipFill>
        <p:spPr bwMode="auto">
          <a:xfrm>
            <a:off x="685800" y="2162175"/>
            <a:ext cx="7772400" cy="362902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Synchronous Time Division Multiplexing</a:t>
            </a:r>
          </a:p>
        </p:txBody>
      </p:sp>
      <p:sp>
        <p:nvSpPr>
          <p:cNvPr id="18435" name="Content Placeholder 2"/>
          <p:cNvSpPr>
            <a:spLocks noGrp="1"/>
          </p:cNvSpPr>
          <p:nvPr>
            <p:ph idx="1"/>
          </p:nvPr>
        </p:nvSpPr>
        <p:spPr/>
        <p:txBody>
          <a:bodyPr/>
          <a:lstStyle/>
          <a:p>
            <a:pPr eaLnBrk="1" hangingPunct="1"/>
            <a:r>
              <a:rPr lang="en-US" smtClean="0"/>
              <a:t>Synchronous TDM works by the multiplexor giving exactly the same amount of time to each device connected to it.</a:t>
            </a:r>
          </a:p>
          <a:p>
            <a:pPr eaLnBrk="1" hangingPunct="1"/>
            <a:r>
              <a:rPr lang="en-US" smtClean="0"/>
              <a:t> This time slice is allocated even if a device has nothing to transmit. </a:t>
            </a:r>
          </a:p>
          <a:p>
            <a:pPr eaLnBrk="1" hangingPunct="1"/>
            <a:r>
              <a:rPr lang="en-US" smtClean="0"/>
              <a:t>This is wasteful in that there will be many times when allocated time slots are not being used. Therefore, the use of Synchronous TDM does not guarantee maximum line usage and efficiency.</a:t>
            </a:r>
          </a:p>
          <a:p>
            <a:endParaRPr lang="en-US" smtClean="0"/>
          </a:p>
        </p:txBody>
      </p:sp>
      <p:sp>
        <p:nvSpPr>
          <p:cNvPr id="4" name="Footer Placeholder 3"/>
          <p:cNvSpPr>
            <a:spLocks noGrp="1"/>
          </p:cNvSpPr>
          <p:nvPr>
            <p:ph type="ftr" sz="quarter" idx="10"/>
          </p:nvPr>
        </p:nvSpPr>
        <p:spPr/>
        <p:txBody>
          <a:bodyPr/>
          <a:lstStyle/>
          <a:p>
            <a:pPr>
              <a:defRPr/>
            </a:pPr>
            <a:r>
              <a:rPr lang="en-US" smtClean="0"/>
              <a:t>Data Communications and Computer Networks: A Business User's Approach, Sixth Edition</a:t>
            </a:r>
            <a:endParaRPr lang="en-US"/>
          </a:p>
        </p:txBody>
      </p:sp>
      <p:sp>
        <p:nvSpPr>
          <p:cNvPr id="18437" name="Slide Number Placeholder 4"/>
          <p:cNvSpPr>
            <a:spLocks noGrp="1"/>
          </p:cNvSpPr>
          <p:nvPr>
            <p:ph type="sldNum" sz="quarter" idx="11"/>
          </p:nvPr>
        </p:nvSpPr>
        <p:spPr>
          <a:noFill/>
        </p:spPr>
        <p:txBody>
          <a:bodyPr/>
          <a:lstStyle/>
          <a:p>
            <a:fld id="{35018561-6028-488F-86D9-A31E3F93276A}" type="slidenum">
              <a:rPr lang="ar-SA">
                <a:latin typeface="Arial" charset="0"/>
                <a:cs typeface="Arial" charset="0"/>
              </a:rPr>
              <a:pPr/>
              <a:t>31</a:t>
            </a:fld>
            <a:endParaRPr lang="en-US">
              <a:latin typeface="Arial"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19459" name="Slide Number Placeholder 4"/>
          <p:cNvSpPr>
            <a:spLocks noGrp="1"/>
          </p:cNvSpPr>
          <p:nvPr>
            <p:ph type="sldNum" sz="quarter" idx="11"/>
          </p:nvPr>
        </p:nvSpPr>
        <p:spPr>
          <a:noFill/>
        </p:spPr>
        <p:txBody>
          <a:bodyPr/>
          <a:lstStyle/>
          <a:p>
            <a:fld id="{93C15AFC-AADD-47F1-9D16-7267D8738283}" type="slidenum">
              <a:rPr lang="ar-SA">
                <a:latin typeface="Arial" charset="0"/>
                <a:cs typeface="Arial" charset="0"/>
              </a:rPr>
              <a:pPr/>
              <a:t>32</a:t>
            </a:fld>
            <a:endParaRPr lang="en-US">
              <a:latin typeface="Arial" charset="0"/>
              <a:cs typeface="Arial" charset="0"/>
            </a:endParaRPr>
          </a:p>
        </p:txBody>
      </p:sp>
      <p:sp>
        <p:nvSpPr>
          <p:cNvPr id="19460" name="Rectangle 10"/>
          <p:cNvSpPr>
            <a:spLocks noGrp="1" noChangeArrowheads="1"/>
          </p:cNvSpPr>
          <p:nvPr>
            <p:ph type="title"/>
          </p:nvPr>
        </p:nvSpPr>
        <p:spPr/>
        <p:txBody>
          <a:bodyPr/>
          <a:lstStyle/>
          <a:p>
            <a:pPr eaLnBrk="1" hangingPunct="1"/>
            <a:r>
              <a:rPr lang="en-US" smtClean="0"/>
              <a:t>Synchronous Time Division Multiplexing (continued)</a:t>
            </a:r>
          </a:p>
        </p:txBody>
      </p:sp>
      <p:pic>
        <p:nvPicPr>
          <p:cNvPr id="19461" name="Picture 6" descr="pic007.jpg"/>
          <p:cNvPicPr>
            <a:picLocks noChangeAspect="1"/>
          </p:cNvPicPr>
          <p:nvPr/>
        </p:nvPicPr>
        <p:blipFill>
          <a:blip r:embed="rId3" cstate="print"/>
          <a:srcRect/>
          <a:stretch>
            <a:fillRect/>
          </a:stretch>
        </p:blipFill>
        <p:spPr bwMode="auto">
          <a:xfrm>
            <a:off x="603250" y="2414588"/>
            <a:ext cx="7702550" cy="18526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20483" name="Slide Number Placeholder 4"/>
          <p:cNvSpPr>
            <a:spLocks noGrp="1"/>
          </p:cNvSpPr>
          <p:nvPr>
            <p:ph type="sldNum" sz="quarter" idx="11"/>
          </p:nvPr>
        </p:nvSpPr>
        <p:spPr>
          <a:noFill/>
        </p:spPr>
        <p:txBody>
          <a:bodyPr/>
          <a:lstStyle/>
          <a:p>
            <a:fld id="{32F1B3E8-4FC4-45DB-B572-1E1146A007AD}" type="slidenum">
              <a:rPr lang="ar-SA">
                <a:latin typeface="Arial" charset="0"/>
                <a:cs typeface="Arial" charset="0"/>
              </a:rPr>
              <a:pPr/>
              <a:t>33</a:t>
            </a:fld>
            <a:endParaRPr lang="en-US">
              <a:latin typeface="Arial" charset="0"/>
              <a:cs typeface="Arial" charset="0"/>
            </a:endParaRPr>
          </a:p>
        </p:txBody>
      </p:sp>
      <p:sp>
        <p:nvSpPr>
          <p:cNvPr id="20484" name="Rectangle 2"/>
          <p:cNvSpPr>
            <a:spLocks noGrp="1" noChangeArrowheads="1"/>
          </p:cNvSpPr>
          <p:nvPr>
            <p:ph type="title"/>
          </p:nvPr>
        </p:nvSpPr>
        <p:spPr/>
        <p:txBody>
          <a:bodyPr/>
          <a:lstStyle/>
          <a:p>
            <a:pPr eaLnBrk="1" hangingPunct="1"/>
            <a:r>
              <a:rPr lang="en-US" smtClean="0"/>
              <a:t>Statistical Time Division Multiplexing</a:t>
            </a:r>
          </a:p>
        </p:txBody>
      </p:sp>
      <p:sp>
        <p:nvSpPr>
          <p:cNvPr id="20485" name="Rectangle 3"/>
          <p:cNvSpPr>
            <a:spLocks noGrp="1" noChangeArrowheads="1"/>
          </p:cNvSpPr>
          <p:nvPr>
            <p:ph type="body" idx="1"/>
          </p:nvPr>
        </p:nvSpPr>
        <p:spPr/>
        <p:txBody>
          <a:bodyPr/>
          <a:lstStyle/>
          <a:p>
            <a:pPr eaLnBrk="1" hangingPunct="1"/>
            <a:r>
              <a:rPr lang="en-US" smtClean="0"/>
              <a:t>A statistical multiplexor transmits the data from active workstations only</a:t>
            </a:r>
          </a:p>
          <a:p>
            <a:pPr eaLnBrk="1" hangingPunct="1"/>
            <a:r>
              <a:rPr lang="en-US" smtClean="0"/>
              <a:t>If a workstation is not active, no space is wasted in the multiplexed stream</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p:txBody>
          <a:bodyPr/>
          <a:lstStyle/>
          <a:p>
            <a:pPr>
              <a:defRPr/>
            </a:pPr>
            <a:r>
              <a:rPr lang="en-US"/>
              <a:t>Data Communications and Computer Networks: A Business User's Approach, Sixth Edition</a:t>
            </a:r>
          </a:p>
        </p:txBody>
      </p:sp>
      <p:sp>
        <p:nvSpPr>
          <p:cNvPr id="21507" name="Slide Number Placeholder 3"/>
          <p:cNvSpPr>
            <a:spLocks noGrp="1"/>
          </p:cNvSpPr>
          <p:nvPr>
            <p:ph type="sldNum" sz="quarter" idx="11"/>
          </p:nvPr>
        </p:nvSpPr>
        <p:spPr>
          <a:noFill/>
        </p:spPr>
        <p:txBody>
          <a:bodyPr/>
          <a:lstStyle/>
          <a:p>
            <a:fld id="{5332EA38-72E1-40C8-9FE9-F641CAA18EAF}" type="slidenum">
              <a:rPr lang="ar-SA">
                <a:latin typeface="Arial" charset="0"/>
                <a:cs typeface="Arial" charset="0"/>
              </a:rPr>
              <a:pPr/>
              <a:t>34</a:t>
            </a:fld>
            <a:endParaRPr lang="en-US">
              <a:latin typeface="Arial" charset="0"/>
              <a:cs typeface="Arial" charset="0"/>
            </a:endParaRPr>
          </a:p>
        </p:txBody>
      </p:sp>
      <p:sp>
        <p:nvSpPr>
          <p:cNvPr id="21508" name="Rectangle 8"/>
          <p:cNvSpPr>
            <a:spLocks noGrp="1" noChangeArrowheads="1"/>
          </p:cNvSpPr>
          <p:nvPr>
            <p:ph type="title"/>
          </p:nvPr>
        </p:nvSpPr>
        <p:spPr/>
        <p:txBody>
          <a:bodyPr/>
          <a:lstStyle/>
          <a:p>
            <a:pPr eaLnBrk="1" hangingPunct="1"/>
            <a:r>
              <a:rPr lang="en-US" smtClean="0"/>
              <a:t>Statistical Time Division Multiplexing (continued)</a:t>
            </a:r>
          </a:p>
        </p:txBody>
      </p:sp>
      <p:pic>
        <p:nvPicPr>
          <p:cNvPr id="21509" name="Picture 6"/>
          <p:cNvPicPr>
            <a:picLocks noChangeAspect="1" noChangeArrowheads="1"/>
          </p:cNvPicPr>
          <p:nvPr/>
        </p:nvPicPr>
        <p:blipFill>
          <a:blip r:embed="rId3" cstate="print"/>
          <a:srcRect/>
          <a:stretch>
            <a:fillRect/>
          </a:stretch>
        </p:blipFill>
        <p:spPr bwMode="auto">
          <a:xfrm>
            <a:off x="1143000" y="1752600"/>
            <a:ext cx="6934200" cy="38100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22531" name="Slide Number Placeholder 4"/>
          <p:cNvSpPr>
            <a:spLocks noGrp="1"/>
          </p:cNvSpPr>
          <p:nvPr>
            <p:ph type="sldNum" sz="quarter" idx="11"/>
          </p:nvPr>
        </p:nvSpPr>
        <p:spPr>
          <a:noFill/>
        </p:spPr>
        <p:txBody>
          <a:bodyPr/>
          <a:lstStyle/>
          <a:p>
            <a:fld id="{8AF42EBC-1CFE-421D-9C3E-C24E8A50702A}" type="slidenum">
              <a:rPr lang="ar-SA">
                <a:latin typeface="Arial" charset="0"/>
                <a:cs typeface="Arial" charset="0"/>
              </a:rPr>
              <a:pPr/>
              <a:t>35</a:t>
            </a:fld>
            <a:endParaRPr lang="en-US">
              <a:latin typeface="Arial" charset="0"/>
              <a:cs typeface="Arial" charset="0"/>
            </a:endParaRPr>
          </a:p>
        </p:txBody>
      </p:sp>
      <p:sp>
        <p:nvSpPr>
          <p:cNvPr id="22532" name="Rectangle 6"/>
          <p:cNvSpPr>
            <a:spLocks noGrp="1" noChangeArrowheads="1"/>
          </p:cNvSpPr>
          <p:nvPr>
            <p:ph type="title"/>
          </p:nvPr>
        </p:nvSpPr>
        <p:spPr/>
        <p:txBody>
          <a:bodyPr/>
          <a:lstStyle/>
          <a:p>
            <a:pPr eaLnBrk="1" hangingPunct="1"/>
            <a:r>
              <a:rPr lang="en-US" smtClean="0"/>
              <a:t>Statistical Time Division Multiplexing (continued)</a:t>
            </a:r>
          </a:p>
        </p:txBody>
      </p:sp>
      <p:sp>
        <p:nvSpPr>
          <p:cNvPr id="22533" name="Rectangle 9"/>
          <p:cNvSpPr>
            <a:spLocks noGrp="1" noChangeArrowheads="1"/>
          </p:cNvSpPr>
          <p:nvPr>
            <p:ph type="body" idx="1"/>
          </p:nvPr>
        </p:nvSpPr>
        <p:spPr/>
        <p:txBody>
          <a:bodyPr/>
          <a:lstStyle/>
          <a:p>
            <a:pPr eaLnBrk="1" hangingPunct="1"/>
            <a:r>
              <a:rPr lang="en-US" smtClean="0"/>
              <a:t>A statistical multiplexor accepts the incoming data streams and creates a frame containing the data to be transmitted</a:t>
            </a:r>
          </a:p>
          <a:p>
            <a:pPr eaLnBrk="1" hangingPunct="1"/>
            <a:r>
              <a:rPr lang="en-US" smtClean="0"/>
              <a:t>To identify each piece of data, an address is included</a:t>
            </a:r>
          </a:p>
          <a:p>
            <a:pPr eaLnBrk="1" hangingPunct="1"/>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p:txBody>
          <a:bodyPr/>
          <a:lstStyle/>
          <a:p>
            <a:pPr>
              <a:defRPr/>
            </a:pPr>
            <a:r>
              <a:rPr lang="en-US"/>
              <a:t>Data Communications and Computer Networks: A Business User's Approach, Sixth Edition</a:t>
            </a:r>
          </a:p>
        </p:txBody>
      </p:sp>
      <p:sp>
        <p:nvSpPr>
          <p:cNvPr id="23555" name="Slide Number Placeholder 3"/>
          <p:cNvSpPr>
            <a:spLocks noGrp="1"/>
          </p:cNvSpPr>
          <p:nvPr>
            <p:ph type="sldNum" sz="quarter" idx="11"/>
          </p:nvPr>
        </p:nvSpPr>
        <p:spPr>
          <a:noFill/>
        </p:spPr>
        <p:txBody>
          <a:bodyPr/>
          <a:lstStyle/>
          <a:p>
            <a:fld id="{E20E34B0-4580-4935-8C3F-99422FF48356}" type="slidenum">
              <a:rPr lang="ar-SA">
                <a:latin typeface="Arial" charset="0"/>
                <a:cs typeface="Arial" charset="0"/>
              </a:rPr>
              <a:pPr/>
              <a:t>36</a:t>
            </a:fld>
            <a:endParaRPr lang="en-US">
              <a:latin typeface="Arial" charset="0"/>
              <a:cs typeface="Arial" charset="0"/>
            </a:endParaRPr>
          </a:p>
        </p:txBody>
      </p:sp>
      <p:sp>
        <p:nvSpPr>
          <p:cNvPr id="23556" name="Rectangle 4"/>
          <p:cNvSpPr>
            <a:spLocks noGrp="1" noChangeArrowheads="1"/>
          </p:cNvSpPr>
          <p:nvPr>
            <p:ph type="title"/>
          </p:nvPr>
        </p:nvSpPr>
        <p:spPr/>
        <p:txBody>
          <a:bodyPr/>
          <a:lstStyle/>
          <a:p>
            <a:pPr eaLnBrk="1" hangingPunct="1"/>
            <a:r>
              <a:rPr lang="en-US" smtClean="0"/>
              <a:t>Statistical Time Division Multiplexing (continued)</a:t>
            </a:r>
          </a:p>
        </p:txBody>
      </p:sp>
      <p:pic>
        <p:nvPicPr>
          <p:cNvPr id="23557" name="Picture 6"/>
          <p:cNvPicPr>
            <a:picLocks noChangeAspect="1" noChangeArrowheads="1"/>
          </p:cNvPicPr>
          <p:nvPr/>
        </p:nvPicPr>
        <p:blipFill>
          <a:blip r:embed="rId3" cstate="print"/>
          <a:srcRect/>
          <a:stretch>
            <a:fillRect/>
          </a:stretch>
        </p:blipFill>
        <p:spPr bwMode="auto">
          <a:xfrm>
            <a:off x="1066800" y="2514600"/>
            <a:ext cx="7239000" cy="16764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24579" name="Slide Number Placeholder 4"/>
          <p:cNvSpPr>
            <a:spLocks noGrp="1"/>
          </p:cNvSpPr>
          <p:nvPr>
            <p:ph type="sldNum" sz="quarter" idx="11"/>
          </p:nvPr>
        </p:nvSpPr>
        <p:spPr>
          <a:noFill/>
        </p:spPr>
        <p:txBody>
          <a:bodyPr/>
          <a:lstStyle/>
          <a:p>
            <a:fld id="{051E7009-2E89-4D6D-A18E-FF5118A8D0BF}" type="slidenum">
              <a:rPr lang="ar-SA">
                <a:latin typeface="Arial" charset="0"/>
                <a:cs typeface="Arial" charset="0"/>
              </a:rPr>
              <a:pPr/>
              <a:t>37</a:t>
            </a:fld>
            <a:endParaRPr lang="en-US">
              <a:latin typeface="Arial" charset="0"/>
              <a:cs typeface="Arial" charset="0"/>
            </a:endParaRPr>
          </a:p>
        </p:txBody>
      </p:sp>
      <p:sp>
        <p:nvSpPr>
          <p:cNvPr id="24580" name="Rectangle 6"/>
          <p:cNvSpPr>
            <a:spLocks noGrp="1" noChangeArrowheads="1"/>
          </p:cNvSpPr>
          <p:nvPr>
            <p:ph type="title"/>
          </p:nvPr>
        </p:nvSpPr>
        <p:spPr/>
        <p:txBody>
          <a:bodyPr/>
          <a:lstStyle/>
          <a:p>
            <a:pPr eaLnBrk="1" hangingPunct="1"/>
            <a:r>
              <a:rPr lang="en-US" smtClean="0"/>
              <a:t>Statistical Time Division Multiplexing (continued)</a:t>
            </a:r>
          </a:p>
        </p:txBody>
      </p:sp>
      <p:sp>
        <p:nvSpPr>
          <p:cNvPr id="24581" name="Rectangle 7"/>
          <p:cNvSpPr>
            <a:spLocks noGrp="1" noChangeArrowheads="1"/>
          </p:cNvSpPr>
          <p:nvPr>
            <p:ph type="body" idx="1"/>
          </p:nvPr>
        </p:nvSpPr>
        <p:spPr/>
        <p:txBody>
          <a:bodyPr/>
          <a:lstStyle/>
          <a:p>
            <a:pPr eaLnBrk="1" hangingPunct="1"/>
            <a:r>
              <a:rPr lang="en-US" smtClean="0"/>
              <a:t>If the data is of variable size, a length is also included</a:t>
            </a:r>
          </a:p>
          <a:p>
            <a:pPr eaLnBrk="1" hangingPunct="1"/>
            <a:endParaRPr lang="en-US" smtClean="0"/>
          </a:p>
        </p:txBody>
      </p:sp>
      <p:pic>
        <p:nvPicPr>
          <p:cNvPr id="24582" name="Picture 6"/>
          <p:cNvPicPr>
            <a:picLocks noChangeAspect="1" noChangeArrowheads="1"/>
          </p:cNvPicPr>
          <p:nvPr/>
        </p:nvPicPr>
        <p:blipFill>
          <a:blip r:embed="rId3" cstate="print"/>
          <a:srcRect/>
          <a:stretch>
            <a:fillRect/>
          </a:stretch>
        </p:blipFill>
        <p:spPr bwMode="auto">
          <a:xfrm>
            <a:off x="762000" y="2971800"/>
            <a:ext cx="7696200" cy="18288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25603" name="Slide Number Placeholder 4"/>
          <p:cNvSpPr>
            <a:spLocks noGrp="1"/>
          </p:cNvSpPr>
          <p:nvPr>
            <p:ph type="sldNum" sz="quarter" idx="11"/>
          </p:nvPr>
        </p:nvSpPr>
        <p:spPr>
          <a:noFill/>
        </p:spPr>
        <p:txBody>
          <a:bodyPr/>
          <a:lstStyle/>
          <a:p>
            <a:fld id="{A8AFCB91-48CC-4CF4-854A-4EC8AF62BF8F}" type="slidenum">
              <a:rPr lang="ar-SA">
                <a:latin typeface="Arial" charset="0"/>
                <a:cs typeface="Arial" charset="0"/>
              </a:rPr>
              <a:pPr/>
              <a:t>38</a:t>
            </a:fld>
            <a:endParaRPr lang="en-US">
              <a:latin typeface="Arial" charset="0"/>
              <a:cs typeface="Arial" charset="0"/>
            </a:endParaRPr>
          </a:p>
        </p:txBody>
      </p:sp>
      <p:sp>
        <p:nvSpPr>
          <p:cNvPr id="25604" name="Rectangle 7"/>
          <p:cNvSpPr>
            <a:spLocks noGrp="1" noChangeArrowheads="1"/>
          </p:cNvSpPr>
          <p:nvPr>
            <p:ph type="title"/>
          </p:nvPr>
        </p:nvSpPr>
        <p:spPr/>
        <p:txBody>
          <a:bodyPr/>
          <a:lstStyle/>
          <a:p>
            <a:pPr eaLnBrk="1" hangingPunct="1"/>
            <a:r>
              <a:rPr lang="en-US" smtClean="0"/>
              <a:t>Statistical Time Division Multiplexing (continued)</a:t>
            </a:r>
          </a:p>
        </p:txBody>
      </p:sp>
      <p:sp>
        <p:nvSpPr>
          <p:cNvPr id="25605" name="Rectangle 8"/>
          <p:cNvSpPr>
            <a:spLocks noGrp="1" noChangeArrowheads="1"/>
          </p:cNvSpPr>
          <p:nvPr>
            <p:ph type="body" idx="1"/>
          </p:nvPr>
        </p:nvSpPr>
        <p:spPr/>
        <p:txBody>
          <a:bodyPr/>
          <a:lstStyle/>
          <a:p>
            <a:pPr eaLnBrk="1" hangingPunct="1"/>
            <a:r>
              <a:rPr lang="en-US" smtClean="0"/>
              <a:t>More precisely, the transmitted frame contains a collection of data groups</a:t>
            </a:r>
          </a:p>
          <a:p>
            <a:pPr eaLnBrk="1" hangingPunct="1"/>
            <a:endParaRPr lang="en-US" smtClean="0"/>
          </a:p>
        </p:txBody>
      </p:sp>
      <p:pic>
        <p:nvPicPr>
          <p:cNvPr id="25606" name="Picture 6"/>
          <p:cNvPicPr>
            <a:picLocks noChangeAspect="1" noChangeArrowheads="1"/>
          </p:cNvPicPr>
          <p:nvPr/>
        </p:nvPicPr>
        <p:blipFill>
          <a:blip r:embed="rId3" cstate="print"/>
          <a:srcRect/>
          <a:stretch>
            <a:fillRect/>
          </a:stretch>
        </p:blipFill>
        <p:spPr bwMode="auto">
          <a:xfrm>
            <a:off x="685800" y="2895600"/>
            <a:ext cx="7620000" cy="261937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26627" name="Slide Number Placeholder 4"/>
          <p:cNvSpPr>
            <a:spLocks noGrp="1"/>
          </p:cNvSpPr>
          <p:nvPr>
            <p:ph type="sldNum" sz="quarter" idx="11"/>
          </p:nvPr>
        </p:nvSpPr>
        <p:spPr>
          <a:noFill/>
        </p:spPr>
        <p:txBody>
          <a:bodyPr/>
          <a:lstStyle/>
          <a:p>
            <a:fld id="{7590A885-FBCE-4270-8235-5633B934B71D}" type="slidenum">
              <a:rPr lang="ar-SA">
                <a:latin typeface="Arial" charset="0"/>
                <a:cs typeface="Arial" charset="0"/>
              </a:rPr>
              <a:pPr/>
              <a:t>39</a:t>
            </a:fld>
            <a:endParaRPr lang="en-US">
              <a:latin typeface="Arial" charset="0"/>
              <a:cs typeface="Arial" charset="0"/>
            </a:endParaRPr>
          </a:p>
        </p:txBody>
      </p:sp>
      <p:sp>
        <p:nvSpPr>
          <p:cNvPr id="26628" name="Rectangle 2"/>
          <p:cNvSpPr>
            <a:spLocks noGrp="1" noChangeArrowheads="1"/>
          </p:cNvSpPr>
          <p:nvPr>
            <p:ph type="title"/>
          </p:nvPr>
        </p:nvSpPr>
        <p:spPr/>
        <p:txBody>
          <a:bodyPr/>
          <a:lstStyle/>
          <a:p>
            <a:pPr eaLnBrk="1" hangingPunct="1"/>
            <a:r>
              <a:rPr lang="en-US" smtClean="0"/>
              <a:t>Wavelength Division Multiplexing</a:t>
            </a:r>
          </a:p>
        </p:txBody>
      </p:sp>
      <p:sp>
        <p:nvSpPr>
          <p:cNvPr id="26629" name="Rectangle 3"/>
          <p:cNvSpPr>
            <a:spLocks noGrp="1" noChangeArrowheads="1"/>
          </p:cNvSpPr>
          <p:nvPr>
            <p:ph type="body" idx="1"/>
          </p:nvPr>
        </p:nvSpPr>
        <p:spPr/>
        <p:txBody>
          <a:bodyPr/>
          <a:lstStyle/>
          <a:p>
            <a:pPr eaLnBrk="1" hangingPunct="1"/>
            <a:r>
              <a:rPr lang="en-US" smtClean="0"/>
              <a:t>WDM  is used with fiber optic cables.  </a:t>
            </a:r>
          </a:p>
          <a:p>
            <a:pPr eaLnBrk="1" hangingPunct="1"/>
            <a:r>
              <a:rPr lang="en-US" smtClean="0"/>
              <a:t>WDM is a technology that closely resembles frequency division multiplexing, but is specifically used to combine lots of Optical Carrier signals into a single optical fiber.</a:t>
            </a:r>
          </a:p>
          <a:p>
            <a:pPr eaLnBrk="1" hangingPunct="1"/>
            <a:r>
              <a:rPr lang="en-US" smtClean="0"/>
              <a:t>Multiplexes multiple data streams onto a single fiber-optic line</a:t>
            </a:r>
          </a:p>
          <a:p>
            <a:pPr eaLnBrk="1" hangingPunct="1"/>
            <a:r>
              <a:rPr lang="en-US" smtClean="0"/>
              <a:t>Different wavelength lasers (called lambdas) transmit the multiple signals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Reality Check: Storage media</a:t>
            </a:r>
            <a:endParaRPr lang="en-US" dirty="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a:p>
        </p:txBody>
      </p:sp>
      <p:sp>
        <p:nvSpPr>
          <p:cNvPr id="3" name="Content Placeholder 2"/>
          <p:cNvSpPr>
            <a:spLocks noGrp="1"/>
          </p:cNvSpPr>
          <p:nvPr>
            <p:ph idx="1"/>
          </p:nvPr>
        </p:nvSpPr>
        <p:spPr/>
        <p:txBody>
          <a:bodyPr/>
          <a:lstStyle/>
          <a:p>
            <a:r>
              <a:rPr lang="en-US" dirty="0" smtClean="0"/>
              <a:t>Send data on tape / disk / DVD for a high bandwidth link</a:t>
            </a:r>
          </a:p>
          <a:p>
            <a:pPr lvl="1"/>
            <a:r>
              <a:rPr lang="en-US" dirty="0" smtClean="0"/>
              <a:t>Mail one box with 1000 800GB tapes (6400 </a:t>
            </a:r>
            <a:r>
              <a:rPr lang="en-US" dirty="0" err="1" smtClean="0"/>
              <a:t>Tbit</a:t>
            </a:r>
            <a:r>
              <a:rPr lang="en-US" dirty="0" smtClean="0"/>
              <a:t>)</a:t>
            </a:r>
          </a:p>
          <a:p>
            <a:pPr lvl="1"/>
            <a:r>
              <a:rPr lang="en-US" dirty="0" smtClean="0"/>
              <a:t>Takes one day to send (86,400 </a:t>
            </a:r>
            <a:r>
              <a:rPr lang="en-US" dirty="0" err="1" smtClean="0"/>
              <a:t>secs</a:t>
            </a:r>
            <a:r>
              <a:rPr lang="en-US" dirty="0" smtClean="0"/>
              <a:t>)</a:t>
            </a:r>
          </a:p>
          <a:p>
            <a:pPr lvl="1"/>
            <a:r>
              <a:rPr lang="en-US" dirty="0" smtClean="0"/>
              <a:t>Data rate is 70 </a:t>
            </a:r>
            <a:r>
              <a:rPr lang="en-US" dirty="0" err="1" smtClean="0"/>
              <a:t>Gbps</a:t>
            </a:r>
            <a:r>
              <a:rPr lang="en-US" dirty="0" smtClean="0"/>
              <a:t>. </a:t>
            </a:r>
          </a:p>
          <a:p>
            <a:r>
              <a:rPr lang="en-US" dirty="0" smtClean="0"/>
              <a:t>Data rate is faster than long-distance networks!</a:t>
            </a:r>
          </a:p>
          <a:p>
            <a:r>
              <a:rPr lang="en-US" dirty="0" smtClean="0"/>
              <a:t>But, the message delay is very poor.</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27651" name="Slide Number Placeholder 4"/>
          <p:cNvSpPr>
            <a:spLocks noGrp="1"/>
          </p:cNvSpPr>
          <p:nvPr>
            <p:ph type="sldNum" sz="quarter" idx="11"/>
          </p:nvPr>
        </p:nvSpPr>
        <p:spPr>
          <a:noFill/>
        </p:spPr>
        <p:txBody>
          <a:bodyPr/>
          <a:lstStyle/>
          <a:p>
            <a:fld id="{C191608F-43E0-4BC9-81C6-65F282B19557}" type="slidenum">
              <a:rPr lang="ar-SA">
                <a:latin typeface="Arial" charset="0"/>
                <a:cs typeface="Arial" charset="0"/>
              </a:rPr>
              <a:pPr/>
              <a:t>40</a:t>
            </a:fld>
            <a:endParaRPr lang="en-US">
              <a:latin typeface="Arial" charset="0"/>
              <a:cs typeface="Arial" charset="0"/>
            </a:endParaRPr>
          </a:p>
        </p:txBody>
      </p:sp>
      <p:sp>
        <p:nvSpPr>
          <p:cNvPr id="27652" name="Rectangle 2"/>
          <p:cNvSpPr>
            <a:spLocks noGrp="1" noChangeArrowheads="1"/>
          </p:cNvSpPr>
          <p:nvPr>
            <p:ph type="title"/>
          </p:nvPr>
        </p:nvSpPr>
        <p:spPr/>
        <p:txBody>
          <a:bodyPr/>
          <a:lstStyle/>
          <a:p>
            <a:pPr eaLnBrk="1" hangingPunct="1"/>
            <a:r>
              <a:rPr lang="en-US" smtClean="0"/>
              <a:t>Wavelength Division Multiplexing (continued)</a:t>
            </a:r>
          </a:p>
        </p:txBody>
      </p:sp>
      <p:sp>
        <p:nvSpPr>
          <p:cNvPr id="27653" name="Rectangle 3"/>
          <p:cNvSpPr>
            <a:spLocks noGrp="1" noChangeArrowheads="1"/>
          </p:cNvSpPr>
          <p:nvPr>
            <p:ph type="body" idx="1"/>
          </p:nvPr>
        </p:nvSpPr>
        <p:spPr/>
        <p:txBody>
          <a:bodyPr/>
          <a:lstStyle/>
          <a:p>
            <a:pPr eaLnBrk="1" hangingPunct="1"/>
            <a:r>
              <a:rPr lang="en-US" smtClean="0"/>
              <a:t>Each signal carried on the fiber can be transmitted at a different rate from the other signals</a:t>
            </a:r>
          </a:p>
          <a:p>
            <a:pPr eaLnBrk="1" hangingPunct="1"/>
            <a:r>
              <a:rPr lang="en-US" smtClean="0"/>
              <a:t>Dense wavelength division multiplexing combines many (30, 40, 50 or more) onto one fiber</a:t>
            </a:r>
          </a:p>
          <a:p>
            <a:pPr eaLnBrk="1" hangingPunct="1"/>
            <a:r>
              <a:rPr lang="en-US" smtClean="0"/>
              <a:t>Coarse wavelength division multiplexing combines only a few lambdas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10"/>
          </p:nvPr>
        </p:nvSpPr>
        <p:spPr/>
        <p:txBody>
          <a:bodyPr/>
          <a:lstStyle/>
          <a:p>
            <a:pPr>
              <a:defRPr/>
            </a:pPr>
            <a:r>
              <a:rPr lang="en-US"/>
              <a:t>Data Communications and Computer Networks: A Business User's Approach, Sixth Edition</a:t>
            </a:r>
          </a:p>
        </p:txBody>
      </p:sp>
      <p:sp>
        <p:nvSpPr>
          <p:cNvPr id="28675" name="Slide Number Placeholder 3"/>
          <p:cNvSpPr>
            <a:spLocks noGrp="1"/>
          </p:cNvSpPr>
          <p:nvPr>
            <p:ph type="sldNum" sz="quarter" idx="11"/>
          </p:nvPr>
        </p:nvSpPr>
        <p:spPr>
          <a:noFill/>
        </p:spPr>
        <p:txBody>
          <a:bodyPr/>
          <a:lstStyle/>
          <a:p>
            <a:fld id="{7F3C4200-4CBC-4E47-8DED-15B0C54F0210}" type="slidenum">
              <a:rPr lang="ar-SA">
                <a:latin typeface="Arial" charset="0"/>
                <a:cs typeface="Arial" charset="0"/>
              </a:rPr>
              <a:pPr/>
              <a:t>41</a:t>
            </a:fld>
            <a:endParaRPr lang="en-US">
              <a:latin typeface="Arial" charset="0"/>
              <a:cs typeface="Arial" charset="0"/>
            </a:endParaRPr>
          </a:p>
        </p:txBody>
      </p:sp>
      <p:sp>
        <p:nvSpPr>
          <p:cNvPr id="28676" name="Rectangle 8"/>
          <p:cNvSpPr>
            <a:spLocks noGrp="1" noChangeArrowheads="1"/>
          </p:cNvSpPr>
          <p:nvPr>
            <p:ph type="title"/>
          </p:nvPr>
        </p:nvSpPr>
        <p:spPr/>
        <p:txBody>
          <a:bodyPr/>
          <a:lstStyle/>
          <a:p>
            <a:pPr eaLnBrk="1" hangingPunct="1"/>
            <a:r>
              <a:rPr lang="en-US" smtClean="0"/>
              <a:t>Wavelength Division Multiplexing (continued)</a:t>
            </a:r>
          </a:p>
        </p:txBody>
      </p:sp>
      <p:pic>
        <p:nvPicPr>
          <p:cNvPr id="28677" name="Picture 7"/>
          <p:cNvPicPr>
            <a:picLocks noChangeAspect="1" noChangeArrowheads="1"/>
          </p:cNvPicPr>
          <p:nvPr/>
        </p:nvPicPr>
        <p:blipFill>
          <a:blip r:embed="rId3" cstate="print"/>
          <a:srcRect/>
          <a:stretch>
            <a:fillRect/>
          </a:stretch>
        </p:blipFill>
        <p:spPr bwMode="auto">
          <a:xfrm>
            <a:off x="1157288" y="1814513"/>
            <a:ext cx="6829425" cy="322897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29699" name="Slide Number Placeholder 4"/>
          <p:cNvSpPr>
            <a:spLocks noGrp="1"/>
          </p:cNvSpPr>
          <p:nvPr>
            <p:ph type="sldNum" sz="quarter" idx="11"/>
          </p:nvPr>
        </p:nvSpPr>
        <p:spPr>
          <a:noFill/>
        </p:spPr>
        <p:txBody>
          <a:bodyPr/>
          <a:lstStyle/>
          <a:p>
            <a:fld id="{CA9A0E25-5056-4CD9-8054-14C87D1E13A8}" type="slidenum">
              <a:rPr lang="ar-SA">
                <a:latin typeface="Arial" charset="0"/>
                <a:cs typeface="Arial" charset="0"/>
              </a:rPr>
              <a:pPr/>
              <a:t>42</a:t>
            </a:fld>
            <a:endParaRPr lang="en-US">
              <a:latin typeface="Arial" charset="0"/>
              <a:cs typeface="Arial" charset="0"/>
            </a:endParaRPr>
          </a:p>
        </p:txBody>
      </p:sp>
      <p:sp>
        <p:nvSpPr>
          <p:cNvPr id="29700" name="Rectangle 2"/>
          <p:cNvSpPr>
            <a:spLocks noGrp="1" noChangeArrowheads="1"/>
          </p:cNvSpPr>
          <p:nvPr>
            <p:ph type="title"/>
          </p:nvPr>
        </p:nvSpPr>
        <p:spPr/>
        <p:txBody>
          <a:bodyPr/>
          <a:lstStyle/>
          <a:p>
            <a:pPr eaLnBrk="1" hangingPunct="1"/>
            <a:r>
              <a:rPr lang="en-US" smtClean="0"/>
              <a:t>Discrete Multitone</a:t>
            </a:r>
          </a:p>
        </p:txBody>
      </p:sp>
      <p:sp>
        <p:nvSpPr>
          <p:cNvPr id="29701" name="Rectangle 3"/>
          <p:cNvSpPr>
            <a:spLocks noGrp="1" noChangeArrowheads="1"/>
          </p:cNvSpPr>
          <p:nvPr>
            <p:ph type="body" idx="1"/>
          </p:nvPr>
        </p:nvSpPr>
        <p:spPr/>
        <p:txBody>
          <a:bodyPr/>
          <a:lstStyle/>
          <a:p>
            <a:pPr eaLnBrk="1" hangingPunct="1"/>
            <a:r>
              <a:rPr lang="en-US" smtClean="0"/>
              <a:t>Discrete Multitone (DMT) – a multiplexing technique commonly found in digital subscriber line (DSL) systems</a:t>
            </a:r>
          </a:p>
          <a:p>
            <a:pPr eaLnBrk="1" hangingPunct="1"/>
            <a:r>
              <a:rPr lang="en-US" smtClean="0"/>
              <a:t>DMT combines hundreds of different signals, or subchannels, into one stream</a:t>
            </a:r>
          </a:p>
          <a:p>
            <a:pPr eaLnBrk="1" hangingPunct="1"/>
            <a:r>
              <a:rPr lang="en-US" smtClean="0"/>
              <a:t>Interestingly, all of these subchannels belong to a single user, unlike the previous multiplexing techniques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30723" name="Slide Number Placeholder 4"/>
          <p:cNvSpPr>
            <a:spLocks noGrp="1"/>
          </p:cNvSpPr>
          <p:nvPr>
            <p:ph type="sldNum" sz="quarter" idx="11"/>
          </p:nvPr>
        </p:nvSpPr>
        <p:spPr>
          <a:noFill/>
        </p:spPr>
        <p:txBody>
          <a:bodyPr/>
          <a:lstStyle/>
          <a:p>
            <a:fld id="{92D854D2-03DE-48F7-92E3-93FD8A427585}" type="slidenum">
              <a:rPr lang="ar-SA">
                <a:latin typeface="Arial" charset="0"/>
                <a:cs typeface="Arial" charset="0"/>
              </a:rPr>
              <a:pPr/>
              <a:t>43</a:t>
            </a:fld>
            <a:endParaRPr lang="en-US">
              <a:latin typeface="Arial" charset="0"/>
              <a:cs typeface="Arial" charset="0"/>
            </a:endParaRPr>
          </a:p>
        </p:txBody>
      </p:sp>
      <p:sp>
        <p:nvSpPr>
          <p:cNvPr id="30724" name="Rectangle 2"/>
          <p:cNvSpPr>
            <a:spLocks noGrp="1" noChangeArrowheads="1"/>
          </p:cNvSpPr>
          <p:nvPr>
            <p:ph type="title"/>
          </p:nvPr>
        </p:nvSpPr>
        <p:spPr/>
        <p:txBody>
          <a:bodyPr/>
          <a:lstStyle/>
          <a:p>
            <a:pPr eaLnBrk="1" hangingPunct="1"/>
            <a:r>
              <a:rPr lang="en-US" smtClean="0"/>
              <a:t>Discrete Multitone (continued)</a:t>
            </a:r>
          </a:p>
        </p:txBody>
      </p:sp>
      <p:sp>
        <p:nvSpPr>
          <p:cNvPr id="30725" name="Rectangle 3"/>
          <p:cNvSpPr>
            <a:spLocks noGrp="1" noChangeArrowheads="1"/>
          </p:cNvSpPr>
          <p:nvPr>
            <p:ph type="body" idx="1"/>
          </p:nvPr>
        </p:nvSpPr>
        <p:spPr/>
        <p:txBody>
          <a:bodyPr/>
          <a:lstStyle/>
          <a:p>
            <a:pPr eaLnBrk="1" hangingPunct="1"/>
            <a:r>
              <a:rPr lang="en-US" smtClean="0"/>
              <a:t>Each subchannel is quadrature amplitude modulated (recall eight phase angles, four with double amplitudes)</a:t>
            </a:r>
          </a:p>
          <a:p>
            <a:pPr eaLnBrk="1" hangingPunct="1"/>
            <a:r>
              <a:rPr lang="en-US" smtClean="0"/>
              <a:t>Theoretically, 256 subchannels, each transmitting 60 kbps, yields 15.36 Mbps</a:t>
            </a:r>
          </a:p>
          <a:p>
            <a:pPr eaLnBrk="1" hangingPunct="1"/>
            <a:r>
              <a:rPr lang="en-US" smtClean="0"/>
              <a:t>Unfortunately, there is noise, so the subchannels back down to slower speeds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p:cNvSpPr>
            <a:spLocks noGrp="1"/>
          </p:cNvSpPr>
          <p:nvPr>
            <p:ph type="ftr" sz="quarter" idx="10"/>
          </p:nvPr>
        </p:nvSpPr>
        <p:spPr/>
        <p:txBody>
          <a:bodyPr/>
          <a:lstStyle/>
          <a:p>
            <a:pPr>
              <a:defRPr/>
            </a:pPr>
            <a:r>
              <a:rPr lang="en-US"/>
              <a:t>Data Communications and Computer Networks: A Business User's Approach, Sixth Edition</a:t>
            </a:r>
          </a:p>
        </p:txBody>
      </p:sp>
      <p:sp>
        <p:nvSpPr>
          <p:cNvPr id="31747" name="Slide Number Placeholder 3"/>
          <p:cNvSpPr>
            <a:spLocks noGrp="1"/>
          </p:cNvSpPr>
          <p:nvPr>
            <p:ph type="sldNum" sz="quarter" idx="11"/>
          </p:nvPr>
        </p:nvSpPr>
        <p:spPr>
          <a:noFill/>
        </p:spPr>
        <p:txBody>
          <a:bodyPr/>
          <a:lstStyle/>
          <a:p>
            <a:fld id="{D580B79B-6697-4673-BB60-366BBB475CFE}" type="slidenum">
              <a:rPr lang="ar-SA">
                <a:latin typeface="Arial" charset="0"/>
                <a:cs typeface="Arial" charset="0"/>
              </a:rPr>
              <a:pPr/>
              <a:t>44</a:t>
            </a:fld>
            <a:endParaRPr lang="en-US">
              <a:latin typeface="Arial" charset="0"/>
              <a:cs typeface="Arial" charset="0"/>
            </a:endParaRPr>
          </a:p>
        </p:txBody>
      </p:sp>
      <p:sp>
        <p:nvSpPr>
          <p:cNvPr id="31748" name="Rectangle 1032"/>
          <p:cNvSpPr>
            <a:spLocks noGrp="1" noChangeArrowheads="1"/>
          </p:cNvSpPr>
          <p:nvPr>
            <p:ph type="title"/>
          </p:nvPr>
        </p:nvSpPr>
        <p:spPr/>
        <p:txBody>
          <a:bodyPr/>
          <a:lstStyle/>
          <a:p>
            <a:pPr eaLnBrk="1" hangingPunct="1"/>
            <a:r>
              <a:rPr lang="en-US" smtClean="0"/>
              <a:t>Discrete Multitone (continued)</a:t>
            </a:r>
          </a:p>
        </p:txBody>
      </p:sp>
      <p:pic>
        <p:nvPicPr>
          <p:cNvPr id="31749" name="Picture 6"/>
          <p:cNvPicPr>
            <a:picLocks noChangeAspect="1" noChangeArrowheads="1"/>
          </p:cNvPicPr>
          <p:nvPr/>
        </p:nvPicPr>
        <p:blipFill>
          <a:blip r:embed="rId3" cstate="print"/>
          <a:srcRect/>
          <a:stretch>
            <a:fillRect/>
          </a:stretch>
        </p:blipFill>
        <p:spPr bwMode="auto">
          <a:xfrm>
            <a:off x="762000" y="1609725"/>
            <a:ext cx="7620000" cy="363855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32771" name="Slide Number Placeholder 4"/>
          <p:cNvSpPr>
            <a:spLocks noGrp="1"/>
          </p:cNvSpPr>
          <p:nvPr>
            <p:ph type="sldNum" sz="quarter" idx="11"/>
          </p:nvPr>
        </p:nvSpPr>
        <p:spPr>
          <a:noFill/>
        </p:spPr>
        <p:txBody>
          <a:bodyPr/>
          <a:lstStyle/>
          <a:p>
            <a:fld id="{2BA7E6A5-4290-4703-9C20-0A10E762AFB8}" type="slidenum">
              <a:rPr lang="ar-SA">
                <a:latin typeface="Arial" charset="0"/>
                <a:cs typeface="Arial" charset="0"/>
              </a:rPr>
              <a:pPr/>
              <a:t>45</a:t>
            </a:fld>
            <a:endParaRPr lang="en-US">
              <a:latin typeface="Arial" charset="0"/>
              <a:cs typeface="Arial" charset="0"/>
            </a:endParaRPr>
          </a:p>
        </p:txBody>
      </p:sp>
      <p:sp>
        <p:nvSpPr>
          <p:cNvPr id="32772" name="Rectangle 2"/>
          <p:cNvSpPr>
            <a:spLocks noGrp="1" noChangeArrowheads="1"/>
          </p:cNvSpPr>
          <p:nvPr>
            <p:ph type="title"/>
          </p:nvPr>
        </p:nvSpPr>
        <p:spPr/>
        <p:txBody>
          <a:bodyPr/>
          <a:lstStyle/>
          <a:p>
            <a:pPr eaLnBrk="1" hangingPunct="1"/>
            <a:r>
              <a:rPr lang="en-US" smtClean="0"/>
              <a:t>Code Division Multiplexing</a:t>
            </a:r>
          </a:p>
        </p:txBody>
      </p:sp>
      <p:sp>
        <p:nvSpPr>
          <p:cNvPr id="32773" name="Rectangle 3"/>
          <p:cNvSpPr>
            <a:spLocks noGrp="1" noChangeArrowheads="1"/>
          </p:cNvSpPr>
          <p:nvPr>
            <p:ph type="body" idx="1"/>
          </p:nvPr>
        </p:nvSpPr>
        <p:spPr/>
        <p:txBody>
          <a:bodyPr/>
          <a:lstStyle/>
          <a:p>
            <a:pPr eaLnBrk="1" hangingPunct="1"/>
            <a:r>
              <a:rPr lang="en-US" smtClean="0"/>
              <a:t>Also known as code division multiple access</a:t>
            </a:r>
          </a:p>
          <a:p>
            <a:pPr eaLnBrk="1" hangingPunct="1"/>
            <a:r>
              <a:rPr lang="en-US" smtClean="0"/>
              <a:t>An advanced technique that allows multiple devices to transmit on the same frequencies at the same time</a:t>
            </a:r>
          </a:p>
          <a:p>
            <a:pPr eaLnBrk="1" hangingPunct="1"/>
            <a:r>
              <a:rPr lang="en-US" smtClean="0"/>
              <a:t>Each mobile device is assigned a unique 64-bit code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mj-lt"/>
                <a:ea typeface="+mj-ea"/>
                <a:cs typeface="+mj-cs"/>
              </a:rPr>
              <a:t>Key elements of </a:t>
            </a:r>
            <a:r>
              <a:rPr lang="en-US" dirty="0" smtClean="0">
                <a:solidFill>
                  <a:schemeClr val="tx2"/>
                </a:solidFill>
                <a:latin typeface="+mj-lt"/>
                <a:ea typeface="+mj-ea"/>
                <a:cs typeface="+mj-cs"/>
              </a:rPr>
              <a:t>CDMA</a:t>
            </a:r>
            <a:endParaRPr lang="en-US" dirty="0"/>
          </a:p>
        </p:txBody>
      </p:sp>
      <p:sp>
        <p:nvSpPr>
          <p:cNvPr id="3" name="Content Placeholder 2"/>
          <p:cNvSpPr>
            <a:spLocks noGrp="1"/>
          </p:cNvSpPr>
          <p:nvPr>
            <p:ph idx="1"/>
          </p:nvPr>
        </p:nvSpPr>
        <p:spPr/>
        <p:txBody>
          <a:bodyPr/>
          <a:lstStyle/>
          <a:p>
            <a:r>
              <a:rPr lang="en-US" sz="2000" b="1" i="1" dirty="0" smtClean="0">
                <a:solidFill>
                  <a:schemeClr val="tx1"/>
                </a:solidFill>
                <a:latin typeface="+mn-lt"/>
                <a:ea typeface="+mn-ea"/>
                <a:cs typeface="+mn-cs"/>
              </a:rPr>
              <a:t>Use of wide </a:t>
            </a:r>
            <a:r>
              <a:rPr lang="en-US" sz="2000" b="1" i="1" dirty="0" smtClean="0">
                <a:solidFill>
                  <a:schemeClr val="tx1"/>
                </a:solidFill>
                <a:latin typeface="+mn-lt"/>
                <a:ea typeface="+mn-ea"/>
                <a:cs typeface="+mn-cs"/>
              </a:rPr>
              <a:t>bandwidth</a:t>
            </a:r>
            <a:r>
              <a:rPr lang="en-US" sz="2000" b="1" i="1" dirty="0" smtClean="0"/>
              <a:t>.</a:t>
            </a:r>
            <a:endParaRPr lang="en-US" sz="2000" dirty="0" smtClean="0">
              <a:solidFill>
                <a:schemeClr val="tx1"/>
              </a:solidFill>
              <a:latin typeface="+mn-lt"/>
              <a:ea typeface="+mn-ea"/>
              <a:cs typeface="+mn-cs"/>
            </a:endParaRPr>
          </a:p>
          <a:p>
            <a:r>
              <a:rPr lang="en-US" sz="2000" b="1" i="1" dirty="0" smtClean="0">
                <a:solidFill>
                  <a:schemeClr val="tx1"/>
                </a:solidFill>
                <a:latin typeface="+mn-lt"/>
                <a:ea typeface="+mn-ea"/>
                <a:cs typeface="+mn-cs"/>
              </a:rPr>
              <a:t>Spreading codes used:</a:t>
            </a:r>
            <a:r>
              <a:rPr lang="en-US" sz="2000" dirty="0" smtClean="0">
                <a:solidFill>
                  <a:schemeClr val="tx1"/>
                </a:solidFill>
                <a:latin typeface="+mn-lt"/>
                <a:ea typeface="+mn-ea"/>
                <a:cs typeface="+mn-cs"/>
              </a:rPr>
              <a:t>   In order to achieve the increased bandwidth, the data is spread by use of a code which is independent of the data.</a:t>
            </a:r>
          </a:p>
          <a:p>
            <a:r>
              <a:rPr lang="en-US" sz="2000" b="1" i="1" dirty="0" smtClean="0">
                <a:solidFill>
                  <a:schemeClr val="tx1"/>
                </a:solidFill>
                <a:latin typeface="+mn-lt"/>
                <a:ea typeface="+mn-ea"/>
                <a:cs typeface="+mn-cs"/>
              </a:rPr>
              <a:t>Level of security:</a:t>
            </a:r>
            <a:r>
              <a:rPr lang="en-US" sz="2000" dirty="0" smtClean="0">
                <a:solidFill>
                  <a:schemeClr val="tx1"/>
                </a:solidFill>
                <a:latin typeface="+mn-lt"/>
                <a:ea typeface="+mn-ea"/>
                <a:cs typeface="+mn-cs"/>
              </a:rPr>
              <a:t>   In order to receive the data, the receiver must have a knowledge of the spreading code, without this it is not possible to decipher the transmitted data, and this gives a measure of security.</a:t>
            </a:r>
          </a:p>
          <a:p>
            <a:r>
              <a:rPr lang="en-US" sz="2000" b="1" i="1" dirty="0" smtClean="0">
                <a:solidFill>
                  <a:schemeClr val="tx1"/>
                </a:solidFill>
                <a:latin typeface="+mn-lt"/>
                <a:ea typeface="+mn-ea"/>
                <a:cs typeface="+mn-cs"/>
              </a:rPr>
              <a:t>Multiple access:</a:t>
            </a:r>
            <a:r>
              <a:rPr lang="en-US" sz="2000" dirty="0" smtClean="0">
                <a:solidFill>
                  <a:schemeClr val="tx1"/>
                </a:solidFill>
                <a:latin typeface="+mn-lt"/>
                <a:ea typeface="+mn-ea"/>
                <a:cs typeface="+mn-cs"/>
              </a:rPr>
              <a:t>   The use of the spreading codes which are independent for each user along with synchronous reception allow multiple users to access the same channel simultaneously</a:t>
            </a:r>
            <a:r>
              <a:rPr lang="en-US" sz="2000" dirty="0" smtClean="0">
                <a:solidFill>
                  <a:schemeClr val="tx1"/>
                </a:solidFill>
                <a:latin typeface="+mn-lt"/>
                <a:ea typeface="+mn-ea"/>
                <a:cs typeface="+mn-cs"/>
              </a:rPr>
              <a:t>.</a:t>
            </a:r>
            <a:endParaRPr lang="en-US" sz="200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pPr>
              <a:defRPr/>
            </a:pPr>
            <a:r>
              <a:rPr lang="en-US" smtClean="0"/>
              <a:t>Data Communications and Computer Networks: A Business User's Approach, Sixth Edition</a:t>
            </a:r>
            <a:endParaRPr lang="en-US"/>
          </a:p>
        </p:txBody>
      </p:sp>
      <p:sp>
        <p:nvSpPr>
          <p:cNvPr id="5" name="Slide Number Placeholder 4"/>
          <p:cNvSpPr>
            <a:spLocks noGrp="1"/>
          </p:cNvSpPr>
          <p:nvPr>
            <p:ph type="sldNum" sz="quarter" idx="11"/>
          </p:nvPr>
        </p:nvSpPr>
        <p:spPr/>
        <p:txBody>
          <a:bodyPr/>
          <a:lstStyle/>
          <a:p>
            <a:pPr>
              <a:defRPr/>
            </a:pPr>
            <a:fld id="{06D83151-26B5-4638-A02E-E311D9CE1449}" type="slidenum">
              <a:rPr lang="ar-SA"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33795" name="Slide Number Placeholder 4"/>
          <p:cNvSpPr>
            <a:spLocks noGrp="1"/>
          </p:cNvSpPr>
          <p:nvPr>
            <p:ph type="sldNum" sz="quarter" idx="11"/>
          </p:nvPr>
        </p:nvSpPr>
        <p:spPr>
          <a:noFill/>
        </p:spPr>
        <p:txBody>
          <a:bodyPr/>
          <a:lstStyle/>
          <a:p>
            <a:fld id="{7EA93E69-9295-43FF-B0BF-4630610E3A9D}" type="slidenum">
              <a:rPr lang="ar-SA">
                <a:latin typeface="Arial" charset="0"/>
                <a:cs typeface="Arial" charset="0"/>
              </a:rPr>
              <a:pPr/>
              <a:t>47</a:t>
            </a:fld>
            <a:endParaRPr lang="en-US">
              <a:latin typeface="Arial" charset="0"/>
              <a:cs typeface="Arial" charset="0"/>
            </a:endParaRPr>
          </a:p>
        </p:txBody>
      </p:sp>
      <p:sp>
        <p:nvSpPr>
          <p:cNvPr id="33796" name="Rectangle 2"/>
          <p:cNvSpPr>
            <a:spLocks noGrp="1" noChangeArrowheads="1"/>
          </p:cNvSpPr>
          <p:nvPr>
            <p:ph type="title"/>
          </p:nvPr>
        </p:nvSpPr>
        <p:spPr/>
        <p:txBody>
          <a:bodyPr/>
          <a:lstStyle/>
          <a:p>
            <a:pPr eaLnBrk="1" hangingPunct="1"/>
            <a:r>
              <a:rPr lang="en-US" smtClean="0"/>
              <a:t>Code Division Multiplexing (continued)</a:t>
            </a:r>
          </a:p>
        </p:txBody>
      </p:sp>
      <p:sp>
        <p:nvSpPr>
          <p:cNvPr id="33797" name="Rectangle 3"/>
          <p:cNvSpPr>
            <a:spLocks noGrp="1" noChangeArrowheads="1"/>
          </p:cNvSpPr>
          <p:nvPr>
            <p:ph type="body" idx="1"/>
          </p:nvPr>
        </p:nvSpPr>
        <p:spPr/>
        <p:txBody>
          <a:bodyPr/>
          <a:lstStyle/>
          <a:p>
            <a:pPr eaLnBrk="1" hangingPunct="1"/>
            <a:r>
              <a:rPr lang="en-US" smtClean="0"/>
              <a:t>To send a binary 1, a mobile device transmits the unique code</a:t>
            </a:r>
          </a:p>
          <a:p>
            <a:pPr eaLnBrk="1" hangingPunct="1"/>
            <a:r>
              <a:rPr lang="en-US" smtClean="0"/>
              <a:t>To send a binary 0, a mobile device transmits the inverse of the code</a:t>
            </a:r>
          </a:p>
          <a:p>
            <a:pPr eaLnBrk="1" hangingPunct="1"/>
            <a:r>
              <a:rPr lang="en-US" smtClean="0"/>
              <a:t>To send nothing, a mobile device transmits zeros</a:t>
            </a:r>
          </a:p>
          <a:p>
            <a:pPr eaLnBrk="1" hangingPunct="1"/>
            <a:endParaRPr lang="en-US"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34819" name="Slide Number Placeholder 4"/>
          <p:cNvSpPr>
            <a:spLocks noGrp="1"/>
          </p:cNvSpPr>
          <p:nvPr>
            <p:ph type="sldNum" sz="quarter" idx="11"/>
          </p:nvPr>
        </p:nvSpPr>
        <p:spPr>
          <a:noFill/>
        </p:spPr>
        <p:txBody>
          <a:bodyPr/>
          <a:lstStyle/>
          <a:p>
            <a:fld id="{6B823259-AB46-4240-AB5C-6BB1720CC572}" type="slidenum">
              <a:rPr lang="ar-SA">
                <a:latin typeface="Arial" charset="0"/>
                <a:cs typeface="Arial" charset="0"/>
              </a:rPr>
              <a:pPr/>
              <a:t>48</a:t>
            </a:fld>
            <a:endParaRPr lang="en-US">
              <a:latin typeface="Arial" charset="0"/>
              <a:cs typeface="Arial" charset="0"/>
            </a:endParaRPr>
          </a:p>
        </p:txBody>
      </p:sp>
      <p:sp>
        <p:nvSpPr>
          <p:cNvPr id="34820" name="Rectangle 2"/>
          <p:cNvSpPr>
            <a:spLocks noGrp="1" noChangeArrowheads="1"/>
          </p:cNvSpPr>
          <p:nvPr>
            <p:ph type="title"/>
          </p:nvPr>
        </p:nvSpPr>
        <p:spPr/>
        <p:txBody>
          <a:bodyPr/>
          <a:lstStyle/>
          <a:p>
            <a:pPr eaLnBrk="1" hangingPunct="1"/>
            <a:r>
              <a:rPr lang="en-US" smtClean="0"/>
              <a:t>Code Division Multiplexing (continued)</a:t>
            </a:r>
          </a:p>
        </p:txBody>
      </p:sp>
      <p:sp>
        <p:nvSpPr>
          <p:cNvPr id="34821" name="Rectangle 3"/>
          <p:cNvSpPr>
            <a:spLocks noGrp="1" noChangeArrowheads="1"/>
          </p:cNvSpPr>
          <p:nvPr>
            <p:ph type="body" idx="1"/>
          </p:nvPr>
        </p:nvSpPr>
        <p:spPr/>
        <p:txBody>
          <a:bodyPr/>
          <a:lstStyle/>
          <a:p>
            <a:pPr eaLnBrk="1" hangingPunct="1"/>
            <a:r>
              <a:rPr lang="en-US" smtClean="0"/>
              <a:t>Receiver gets summed signal, multiplies it by receiver code, adds up the resulting values</a:t>
            </a:r>
          </a:p>
          <a:p>
            <a:pPr lvl="1" eaLnBrk="1" hangingPunct="1"/>
            <a:r>
              <a:rPr lang="en-US" smtClean="0"/>
              <a:t>Interprets as a binary 1 if sum is near +64</a:t>
            </a:r>
          </a:p>
          <a:p>
            <a:pPr lvl="1" eaLnBrk="1" hangingPunct="1"/>
            <a:r>
              <a:rPr lang="en-US" smtClean="0"/>
              <a:t>Interprets as a binary 0 if sum is near -64</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35843" name="Slide Number Placeholder 4"/>
          <p:cNvSpPr>
            <a:spLocks noGrp="1"/>
          </p:cNvSpPr>
          <p:nvPr>
            <p:ph type="sldNum" sz="quarter" idx="11"/>
          </p:nvPr>
        </p:nvSpPr>
        <p:spPr>
          <a:noFill/>
        </p:spPr>
        <p:txBody>
          <a:bodyPr/>
          <a:lstStyle/>
          <a:p>
            <a:fld id="{59952E1B-703D-445B-A9CC-B700C65F95E9}" type="slidenum">
              <a:rPr lang="ar-SA">
                <a:latin typeface="Arial" charset="0"/>
                <a:cs typeface="Arial" charset="0"/>
              </a:rPr>
              <a:pPr/>
              <a:t>49</a:t>
            </a:fld>
            <a:endParaRPr lang="en-US">
              <a:latin typeface="Arial" charset="0"/>
              <a:cs typeface="Arial" charset="0"/>
            </a:endParaRPr>
          </a:p>
        </p:txBody>
      </p:sp>
      <p:sp>
        <p:nvSpPr>
          <p:cNvPr id="35844" name="Rectangle 2"/>
          <p:cNvSpPr>
            <a:spLocks noGrp="1" noChangeArrowheads="1"/>
          </p:cNvSpPr>
          <p:nvPr>
            <p:ph type="title"/>
          </p:nvPr>
        </p:nvSpPr>
        <p:spPr/>
        <p:txBody>
          <a:bodyPr/>
          <a:lstStyle/>
          <a:p>
            <a:pPr eaLnBrk="1" hangingPunct="1"/>
            <a:r>
              <a:rPr lang="en-US" smtClean="0"/>
              <a:t>Code Division Multiplexing (continued)</a:t>
            </a:r>
          </a:p>
        </p:txBody>
      </p:sp>
      <p:sp>
        <p:nvSpPr>
          <p:cNvPr id="35845" name="Rectangle 3"/>
          <p:cNvSpPr>
            <a:spLocks noGrp="1" noChangeArrowheads="1"/>
          </p:cNvSpPr>
          <p:nvPr>
            <p:ph type="body" idx="1"/>
          </p:nvPr>
        </p:nvSpPr>
        <p:spPr/>
        <p:txBody>
          <a:bodyPr/>
          <a:lstStyle/>
          <a:p>
            <a:pPr eaLnBrk="1" hangingPunct="1">
              <a:lnSpc>
                <a:spcPct val="90000"/>
              </a:lnSpc>
            </a:pPr>
            <a:r>
              <a:rPr lang="en-US" smtClean="0"/>
              <a:t>For simplicity, assume 8-bit code</a:t>
            </a:r>
          </a:p>
          <a:p>
            <a:pPr eaLnBrk="1" hangingPunct="1">
              <a:lnSpc>
                <a:spcPct val="90000"/>
              </a:lnSpc>
            </a:pPr>
            <a:r>
              <a:rPr lang="en-US" smtClean="0"/>
              <a:t>Example</a:t>
            </a:r>
          </a:p>
          <a:p>
            <a:pPr lvl="1" eaLnBrk="1" hangingPunct="1">
              <a:lnSpc>
                <a:spcPct val="90000"/>
              </a:lnSpc>
            </a:pPr>
            <a:r>
              <a:rPr lang="en-US" smtClean="0"/>
              <a:t>Three different mobile devices use the following codes:</a:t>
            </a:r>
          </a:p>
          <a:p>
            <a:pPr lvl="2" eaLnBrk="1" hangingPunct="1">
              <a:lnSpc>
                <a:spcPct val="90000"/>
              </a:lnSpc>
            </a:pPr>
            <a:r>
              <a:rPr lang="en-US" smtClean="0"/>
              <a:t>Mobile A: 11110000</a:t>
            </a:r>
          </a:p>
          <a:p>
            <a:pPr lvl="2" eaLnBrk="1" hangingPunct="1">
              <a:lnSpc>
                <a:spcPct val="90000"/>
              </a:lnSpc>
            </a:pPr>
            <a:r>
              <a:rPr lang="en-US" smtClean="0"/>
              <a:t>Mobile B: 10101010</a:t>
            </a:r>
          </a:p>
          <a:p>
            <a:pPr lvl="2" eaLnBrk="1" hangingPunct="1">
              <a:lnSpc>
                <a:spcPct val="90000"/>
              </a:lnSpc>
            </a:pPr>
            <a:r>
              <a:rPr lang="en-US" smtClean="0"/>
              <a:t>Mobile C: 00110011</a:t>
            </a:r>
          </a:p>
          <a:p>
            <a:pPr lvl="1" eaLnBrk="1" hangingPunct="1">
              <a:lnSpc>
                <a:spcPct val="90000"/>
              </a:lnSpc>
            </a:pPr>
            <a:r>
              <a:rPr lang="en-US" smtClean="0"/>
              <a:t>Assume Mobile A sends a 1, B sends a 0, and C sends a 1</a:t>
            </a:r>
          </a:p>
          <a:p>
            <a:pPr lvl="1" eaLnBrk="1" hangingPunct="1">
              <a:lnSpc>
                <a:spcPct val="90000"/>
              </a:lnSpc>
            </a:pPr>
            <a:r>
              <a:rPr lang="en-US" smtClean="0"/>
              <a:t>Signal code: 1-chip = +N volt; 0-chip = -N volt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Wires – Twisted Pair</a:t>
            </a:r>
            <a:endParaRPr lang="en-US" dirty="0" smtClean="0"/>
          </a:p>
        </p:txBody>
      </p:sp>
      <p:sp>
        <p:nvSpPr>
          <p:cNvPr id="16389" name="Rectangle 5"/>
          <p:cNvSpPr>
            <a:spLocks noGrp="1" noChangeArrowheads="1"/>
          </p:cNvSpPr>
          <p:nvPr>
            <p:ph type="ftr" sz="quarter" idx="10"/>
          </p:nvPr>
        </p:nvSpPr>
        <p:spPr/>
        <p:txBody>
          <a:bodyPr/>
          <a:lstStyle/>
          <a:p>
            <a:r>
              <a:rPr lang="en-US" smtClean="0"/>
              <a:t>CN5E by Tanenbaum &amp; Wetherall, © Pearson Education-Prentice Hall and D. Wetherall, 2011</a:t>
            </a:r>
          </a:p>
        </p:txBody>
      </p:sp>
      <p:sp>
        <p:nvSpPr>
          <p:cNvPr id="16387" name="Rectangle 3"/>
          <p:cNvSpPr>
            <a:spLocks noGrp="1" noChangeArrowheads="1"/>
          </p:cNvSpPr>
          <p:nvPr>
            <p:ph idx="1"/>
          </p:nvPr>
        </p:nvSpPr>
        <p:spPr/>
        <p:txBody>
          <a:bodyPr/>
          <a:lstStyle/>
          <a:p>
            <a:r>
              <a:rPr lang="en-US" dirty="0" smtClean="0"/>
              <a:t>Very common; used in LANs, telephone lines</a:t>
            </a:r>
          </a:p>
          <a:p>
            <a:pPr lvl="1"/>
            <a:r>
              <a:rPr lang="en-US" dirty="0" smtClean="0"/>
              <a:t>Twists reduce radiated signal (interference)</a:t>
            </a:r>
          </a:p>
        </p:txBody>
      </p:sp>
      <p:pic>
        <p:nvPicPr>
          <p:cNvPr id="16391" name="Picture 7" descr="02-03"/>
          <p:cNvPicPr>
            <a:picLocks noChangeAspect="1" noChangeArrowheads="1"/>
          </p:cNvPicPr>
          <p:nvPr/>
        </p:nvPicPr>
        <p:blipFill>
          <a:blip r:embed="rId3" cstate="print"/>
          <a:srcRect/>
          <a:stretch>
            <a:fillRect/>
          </a:stretch>
        </p:blipFill>
        <p:spPr bwMode="auto">
          <a:xfrm>
            <a:off x="1247775" y="3025620"/>
            <a:ext cx="6642098" cy="2717003"/>
          </a:xfrm>
          <a:prstGeom prst="rect">
            <a:avLst/>
          </a:prstGeom>
          <a:noFill/>
        </p:spPr>
      </p:pic>
      <p:sp>
        <p:nvSpPr>
          <p:cNvPr id="12" name="Rectangle 11"/>
          <p:cNvSpPr/>
          <p:nvPr/>
        </p:nvSpPr>
        <p:spPr bwMode="auto">
          <a:xfrm>
            <a:off x="3124200" y="3343275"/>
            <a:ext cx="2857500" cy="4857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rot="1856886">
            <a:off x="5276852" y="37512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2962275" y="3238500"/>
            <a:ext cx="2647950" cy="646331"/>
          </a:xfrm>
          <a:prstGeom prst="rect">
            <a:avLst/>
          </a:prstGeom>
          <a:noFill/>
        </p:spPr>
        <p:txBody>
          <a:bodyPr wrap="square" rtlCol="0">
            <a:spAutoFit/>
          </a:bodyPr>
          <a:lstStyle/>
          <a:p>
            <a:r>
              <a:rPr lang="en-US" dirty="0" smtClean="0"/>
              <a:t>Category 5 UTP cable with four twisted pairs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36867" name="Slide Number Placeholder 4"/>
          <p:cNvSpPr>
            <a:spLocks noGrp="1"/>
          </p:cNvSpPr>
          <p:nvPr>
            <p:ph type="sldNum" sz="quarter" idx="11"/>
          </p:nvPr>
        </p:nvSpPr>
        <p:spPr>
          <a:noFill/>
        </p:spPr>
        <p:txBody>
          <a:bodyPr/>
          <a:lstStyle/>
          <a:p>
            <a:fld id="{D4B440F5-278B-41F3-91BD-680461421347}" type="slidenum">
              <a:rPr lang="ar-SA">
                <a:latin typeface="Arial" charset="0"/>
                <a:cs typeface="Arial" charset="0"/>
              </a:rPr>
              <a:pPr/>
              <a:t>50</a:t>
            </a:fld>
            <a:endParaRPr lang="en-US">
              <a:latin typeface="Arial" charset="0"/>
              <a:cs typeface="Arial" charset="0"/>
            </a:endParaRPr>
          </a:p>
        </p:txBody>
      </p:sp>
      <p:sp>
        <p:nvSpPr>
          <p:cNvPr id="36868" name="Rectangle 2"/>
          <p:cNvSpPr>
            <a:spLocks noGrp="1" noChangeArrowheads="1"/>
          </p:cNvSpPr>
          <p:nvPr>
            <p:ph type="title"/>
          </p:nvPr>
        </p:nvSpPr>
        <p:spPr/>
        <p:txBody>
          <a:bodyPr/>
          <a:lstStyle/>
          <a:p>
            <a:pPr eaLnBrk="1" hangingPunct="1"/>
            <a:r>
              <a:rPr lang="en-US" smtClean="0"/>
              <a:t>Code Division Multiplexing (continued)</a:t>
            </a:r>
          </a:p>
        </p:txBody>
      </p:sp>
      <p:sp>
        <p:nvSpPr>
          <p:cNvPr id="36869" name="Rectangle 3"/>
          <p:cNvSpPr>
            <a:spLocks noGrp="1" noChangeArrowheads="1"/>
          </p:cNvSpPr>
          <p:nvPr>
            <p:ph type="body" idx="1"/>
          </p:nvPr>
        </p:nvSpPr>
        <p:spPr/>
        <p:txBody>
          <a:bodyPr/>
          <a:lstStyle/>
          <a:p>
            <a:pPr eaLnBrk="1" hangingPunct="1"/>
            <a:r>
              <a:rPr lang="en-US" smtClean="0"/>
              <a:t>Example (continued)</a:t>
            </a:r>
          </a:p>
          <a:p>
            <a:pPr lvl="1" eaLnBrk="1" hangingPunct="1"/>
            <a:r>
              <a:rPr lang="en-US" smtClean="0"/>
              <a:t>Three signals transmitted:</a:t>
            </a:r>
          </a:p>
          <a:p>
            <a:pPr lvl="2" eaLnBrk="1" hangingPunct="1"/>
            <a:r>
              <a:rPr lang="en-US" smtClean="0"/>
              <a:t>Mobile A sends a 1, or 11110000, or </a:t>
            </a:r>
            <a:r>
              <a:rPr lang="en-US" smtClean="0">
                <a:latin typeface="Courier New" pitchFamily="49" charset="0"/>
                <a:cs typeface="Courier New" pitchFamily="49" charset="0"/>
              </a:rPr>
              <a:t>++++----</a:t>
            </a:r>
          </a:p>
          <a:p>
            <a:pPr lvl="2" eaLnBrk="1" hangingPunct="1"/>
            <a:r>
              <a:rPr lang="en-US" smtClean="0"/>
              <a:t>Mobile B sends a 0, or 01010101, or </a:t>
            </a:r>
            <a:r>
              <a:rPr lang="en-US" smtClean="0">
                <a:latin typeface="Courier New" pitchFamily="49" charset="0"/>
              </a:rPr>
              <a:t>-+-+-+-+</a:t>
            </a:r>
          </a:p>
          <a:p>
            <a:pPr lvl="2" eaLnBrk="1" hangingPunct="1"/>
            <a:r>
              <a:rPr lang="en-US" smtClean="0"/>
              <a:t>Mobile C sends a 1, or 00110011, or </a:t>
            </a:r>
            <a:r>
              <a:rPr lang="en-US" smtClean="0">
                <a:latin typeface="Courier New" pitchFamily="49" charset="0"/>
              </a:rPr>
              <a:t>--++--++</a:t>
            </a:r>
          </a:p>
          <a:p>
            <a:pPr lvl="1" eaLnBrk="1" hangingPunct="1"/>
            <a:r>
              <a:rPr lang="en-US" smtClean="0"/>
              <a:t>Summed signal received by base station: -1, +1,  +1, +3, -3, -1, -1, +1</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37891" name="Slide Number Placeholder 4"/>
          <p:cNvSpPr>
            <a:spLocks noGrp="1"/>
          </p:cNvSpPr>
          <p:nvPr>
            <p:ph type="sldNum" sz="quarter" idx="11"/>
          </p:nvPr>
        </p:nvSpPr>
        <p:spPr>
          <a:noFill/>
        </p:spPr>
        <p:txBody>
          <a:bodyPr/>
          <a:lstStyle/>
          <a:p>
            <a:fld id="{AD99ED9E-0512-43FD-933B-8A3FBC2767F8}" type="slidenum">
              <a:rPr lang="ar-SA">
                <a:latin typeface="Arial" charset="0"/>
                <a:cs typeface="Arial" charset="0"/>
              </a:rPr>
              <a:pPr/>
              <a:t>51</a:t>
            </a:fld>
            <a:endParaRPr lang="en-US">
              <a:latin typeface="Arial" charset="0"/>
              <a:cs typeface="Arial" charset="0"/>
            </a:endParaRPr>
          </a:p>
        </p:txBody>
      </p:sp>
      <p:sp>
        <p:nvSpPr>
          <p:cNvPr id="37892" name="Rectangle 2"/>
          <p:cNvSpPr>
            <a:spLocks noGrp="1" noChangeArrowheads="1"/>
          </p:cNvSpPr>
          <p:nvPr>
            <p:ph type="title"/>
          </p:nvPr>
        </p:nvSpPr>
        <p:spPr/>
        <p:txBody>
          <a:bodyPr/>
          <a:lstStyle/>
          <a:p>
            <a:pPr eaLnBrk="1" hangingPunct="1"/>
            <a:r>
              <a:rPr lang="en-US" smtClean="0"/>
              <a:t>Code Division Multiplexing (continued)</a:t>
            </a:r>
          </a:p>
        </p:txBody>
      </p:sp>
      <p:sp>
        <p:nvSpPr>
          <p:cNvPr id="37893" name="Rectangle 3"/>
          <p:cNvSpPr>
            <a:spLocks noGrp="1" noChangeArrowheads="1"/>
          </p:cNvSpPr>
          <p:nvPr>
            <p:ph type="body" idx="1"/>
          </p:nvPr>
        </p:nvSpPr>
        <p:spPr/>
        <p:txBody>
          <a:bodyPr/>
          <a:lstStyle/>
          <a:p>
            <a:pPr eaLnBrk="1" hangingPunct="1"/>
            <a:r>
              <a:rPr lang="en-US" smtClean="0"/>
              <a:t>Example (continued)</a:t>
            </a:r>
          </a:p>
          <a:p>
            <a:pPr lvl="1" eaLnBrk="1" hangingPunct="1"/>
            <a:r>
              <a:rPr lang="en-US" smtClean="0"/>
              <a:t>Base station decode for Mobile A:</a:t>
            </a:r>
          </a:p>
          <a:p>
            <a:pPr lvl="2" eaLnBrk="1" hangingPunct="1"/>
            <a:r>
              <a:rPr lang="en-US" smtClean="0"/>
              <a:t>Signal received:	</a:t>
            </a:r>
            <a:r>
              <a:rPr lang="en-US" sz="1800" smtClean="0">
                <a:latin typeface="Courier New" pitchFamily="49" charset="0"/>
                <a:cs typeface="Courier New" pitchFamily="49" charset="0"/>
              </a:rPr>
              <a:t>-1, +1, +1, +3, -3, -1, -1, +1</a:t>
            </a:r>
            <a:endParaRPr lang="en-US" smtClean="0">
              <a:latin typeface="Courier New" pitchFamily="49" charset="0"/>
              <a:cs typeface="Courier New" pitchFamily="49" charset="0"/>
            </a:endParaRPr>
          </a:p>
          <a:p>
            <a:pPr lvl="2" eaLnBrk="1" hangingPunct="1"/>
            <a:r>
              <a:rPr lang="en-US" smtClean="0"/>
              <a:t>Mobile A’s code:	</a:t>
            </a:r>
            <a:r>
              <a:rPr lang="en-US" sz="1800" smtClean="0">
                <a:latin typeface="Courier New" pitchFamily="49" charset="0"/>
                <a:cs typeface="Courier New" pitchFamily="49" charset="0"/>
              </a:rPr>
              <a:t>+1, +1, +1, +1, -1, -1, -1, -1</a:t>
            </a:r>
            <a:endParaRPr lang="en-US" smtClean="0">
              <a:latin typeface="Courier New" pitchFamily="49" charset="0"/>
              <a:cs typeface="Courier New" pitchFamily="49" charset="0"/>
            </a:endParaRPr>
          </a:p>
          <a:p>
            <a:pPr lvl="2" eaLnBrk="1" hangingPunct="1"/>
            <a:r>
              <a:rPr lang="en-US" smtClean="0"/>
              <a:t>Product result:	</a:t>
            </a:r>
            <a:r>
              <a:rPr lang="en-US" sz="1800" smtClean="0">
                <a:latin typeface="Courier New" pitchFamily="49" charset="0"/>
                <a:cs typeface="Courier New" pitchFamily="49" charset="0"/>
              </a:rPr>
              <a:t>-1, +1, +1, +3, +3, +1, +1, -1</a:t>
            </a:r>
            <a:endParaRPr lang="en-US" smtClean="0">
              <a:latin typeface="Courier New" pitchFamily="49" charset="0"/>
              <a:cs typeface="Courier New" pitchFamily="49" charset="0"/>
            </a:endParaRPr>
          </a:p>
          <a:p>
            <a:pPr lvl="1" eaLnBrk="1" hangingPunct="1"/>
            <a:r>
              <a:rPr lang="en-US" smtClean="0"/>
              <a:t>Sum of Products: +8</a:t>
            </a:r>
          </a:p>
          <a:p>
            <a:pPr lvl="1" eaLnBrk="1" hangingPunct="1"/>
            <a:r>
              <a:rPr lang="en-US" smtClean="0"/>
              <a:t>Decode rule: For result near +8, data is binary 1</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38915" name="Slide Number Placeholder 4"/>
          <p:cNvSpPr>
            <a:spLocks noGrp="1"/>
          </p:cNvSpPr>
          <p:nvPr>
            <p:ph type="sldNum" sz="quarter" idx="11"/>
          </p:nvPr>
        </p:nvSpPr>
        <p:spPr>
          <a:noFill/>
        </p:spPr>
        <p:txBody>
          <a:bodyPr/>
          <a:lstStyle/>
          <a:p>
            <a:fld id="{3679B1FB-B501-4D9A-B444-9927ED85B155}" type="slidenum">
              <a:rPr lang="ar-SA">
                <a:latin typeface="Arial" charset="0"/>
                <a:cs typeface="Arial" charset="0"/>
              </a:rPr>
              <a:pPr/>
              <a:t>52</a:t>
            </a:fld>
            <a:endParaRPr lang="en-US">
              <a:latin typeface="Arial" charset="0"/>
              <a:cs typeface="Arial" charset="0"/>
            </a:endParaRPr>
          </a:p>
        </p:txBody>
      </p:sp>
      <p:sp>
        <p:nvSpPr>
          <p:cNvPr id="38916" name="Rectangle 2"/>
          <p:cNvSpPr>
            <a:spLocks noGrp="1" noChangeArrowheads="1"/>
          </p:cNvSpPr>
          <p:nvPr>
            <p:ph type="title"/>
          </p:nvPr>
        </p:nvSpPr>
        <p:spPr/>
        <p:txBody>
          <a:bodyPr/>
          <a:lstStyle/>
          <a:p>
            <a:pPr eaLnBrk="1" hangingPunct="1"/>
            <a:r>
              <a:rPr lang="en-US" smtClean="0"/>
              <a:t>Code Division Multiplexing (continued)</a:t>
            </a:r>
          </a:p>
        </p:txBody>
      </p:sp>
      <p:sp>
        <p:nvSpPr>
          <p:cNvPr id="38917" name="Rectangle 3"/>
          <p:cNvSpPr>
            <a:spLocks noGrp="1" noChangeArrowheads="1"/>
          </p:cNvSpPr>
          <p:nvPr>
            <p:ph type="body" idx="1"/>
          </p:nvPr>
        </p:nvSpPr>
        <p:spPr/>
        <p:txBody>
          <a:bodyPr/>
          <a:lstStyle/>
          <a:p>
            <a:pPr eaLnBrk="1" hangingPunct="1"/>
            <a:r>
              <a:rPr lang="en-US" smtClean="0"/>
              <a:t>Example (continued)</a:t>
            </a:r>
          </a:p>
          <a:p>
            <a:pPr lvl="1" eaLnBrk="1" hangingPunct="1"/>
            <a:r>
              <a:rPr lang="en-US" smtClean="0"/>
              <a:t>Base station decode for Mobile B:</a:t>
            </a:r>
          </a:p>
          <a:p>
            <a:pPr lvl="2" eaLnBrk="1" hangingPunct="1"/>
            <a:r>
              <a:rPr lang="en-US" smtClean="0"/>
              <a:t>Signal received:	</a:t>
            </a:r>
            <a:r>
              <a:rPr lang="en-US" sz="1800" smtClean="0">
                <a:latin typeface="Courier New" pitchFamily="49" charset="0"/>
                <a:cs typeface="Courier New" pitchFamily="49" charset="0"/>
              </a:rPr>
              <a:t>-1, +1, +1, +3, -3, -1, -1, +1</a:t>
            </a:r>
            <a:endParaRPr lang="en-US" smtClean="0">
              <a:latin typeface="Courier New" pitchFamily="49" charset="0"/>
              <a:cs typeface="Courier New" pitchFamily="49" charset="0"/>
            </a:endParaRPr>
          </a:p>
          <a:p>
            <a:pPr lvl="2" eaLnBrk="1" hangingPunct="1"/>
            <a:r>
              <a:rPr lang="en-US" smtClean="0"/>
              <a:t>Mobile B’s code:	</a:t>
            </a:r>
            <a:r>
              <a:rPr lang="en-US" sz="1800" smtClean="0">
                <a:latin typeface="Courier New" pitchFamily="49" charset="0"/>
                <a:cs typeface="Courier New" pitchFamily="49" charset="0"/>
              </a:rPr>
              <a:t>+1, -1, +1, -1, +1, -1, +1, -1</a:t>
            </a:r>
            <a:endParaRPr lang="en-US" smtClean="0">
              <a:latin typeface="Courier New" pitchFamily="49" charset="0"/>
              <a:cs typeface="Courier New" pitchFamily="49" charset="0"/>
            </a:endParaRPr>
          </a:p>
          <a:p>
            <a:pPr lvl="2" eaLnBrk="1" hangingPunct="1"/>
            <a:r>
              <a:rPr lang="en-US" smtClean="0"/>
              <a:t>Product result: 	</a:t>
            </a:r>
            <a:r>
              <a:rPr lang="en-US" sz="1800" smtClean="0">
                <a:latin typeface="Courier New" pitchFamily="49" charset="0"/>
                <a:cs typeface="Courier New" pitchFamily="49" charset="0"/>
              </a:rPr>
              <a:t>-1, -1, +1, -3, -3, +1, -1, -1</a:t>
            </a:r>
            <a:endParaRPr lang="en-US" smtClean="0">
              <a:latin typeface="Courier New" pitchFamily="49" charset="0"/>
              <a:cs typeface="Courier New" pitchFamily="49" charset="0"/>
            </a:endParaRPr>
          </a:p>
          <a:p>
            <a:pPr lvl="1" eaLnBrk="1" hangingPunct="1"/>
            <a:r>
              <a:rPr lang="en-US" smtClean="0"/>
              <a:t>Sum of Products: -8</a:t>
            </a:r>
          </a:p>
          <a:p>
            <a:pPr lvl="1" eaLnBrk="1" hangingPunct="1"/>
            <a:r>
              <a:rPr lang="en-US" smtClean="0"/>
              <a:t>Decode rule: For result near -8, data is binary 0</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2"/>
          <p:cNvSpPr>
            <a:spLocks noGrp="1"/>
          </p:cNvSpPr>
          <p:nvPr>
            <p:ph type="ftr" sz="quarter" idx="10"/>
          </p:nvPr>
        </p:nvSpPr>
        <p:spPr/>
        <p:txBody>
          <a:bodyPr/>
          <a:lstStyle/>
          <a:p>
            <a:pPr>
              <a:defRPr/>
            </a:pPr>
            <a:r>
              <a:rPr lang="en-US"/>
              <a:t>Data Communications and Computer Networks: A Business User's Approach, Sixth Edition</a:t>
            </a:r>
          </a:p>
        </p:txBody>
      </p:sp>
      <p:sp>
        <p:nvSpPr>
          <p:cNvPr id="39939" name="Slide Number Placeholder 3"/>
          <p:cNvSpPr>
            <a:spLocks noGrp="1"/>
          </p:cNvSpPr>
          <p:nvPr>
            <p:ph type="sldNum" sz="quarter" idx="11"/>
          </p:nvPr>
        </p:nvSpPr>
        <p:spPr>
          <a:noFill/>
        </p:spPr>
        <p:txBody>
          <a:bodyPr/>
          <a:lstStyle/>
          <a:p>
            <a:fld id="{668B4CF3-9F62-4A18-8887-20571FD239B7}" type="slidenum">
              <a:rPr lang="ar-SA">
                <a:latin typeface="Arial" charset="0"/>
                <a:cs typeface="Arial" charset="0"/>
              </a:rPr>
              <a:pPr/>
              <a:t>53</a:t>
            </a:fld>
            <a:endParaRPr lang="en-US">
              <a:latin typeface="Arial" charset="0"/>
              <a:cs typeface="Arial" charset="0"/>
            </a:endParaRPr>
          </a:p>
        </p:txBody>
      </p:sp>
      <p:sp>
        <p:nvSpPr>
          <p:cNvPr id="39940" name="Rectangle 8"/>
          <p:cNvSpPr>
            <a:spLocks noGrp="1" noChangeArrowheads="1"/>
          </p:cNvSpPr>
          <p:nvPr>
            <p:ph type="title"/>
          </p:nvPr>
        </p:nvSpPr>
        <p:spPr/>
        <p:txBody>
          <a:bodyPr/>
          <a:lstStyle/>
          <a:p>
            <a:pPr eaLnBrk="1" hangingPunct="1"/>
            <a:r>
              <a:rPr lang="en-US" smtClean="0"/>
              <a:t>Comparison of Multiplexing Techniques</a:t>
            </a:r>
          </a:p>
        </p:txBody>
      </p:sp>
      <p:pic>
        <p:nvPicPr>
          <p:cNvPr id="39941" name="Picture 7"/>
          <p:cNvPicPr>
            <a:picLocks noChangeAspect="1" noChangeArrowheads="1"/>
          </p:cNvPicPr>
          <p:nvPr/>
        </p:nvPicPr>
        <p:blipFill>
          <a:blip r:embed="rId3" cstate="print"/>
          <a:srcRect/>
          <a:stretch>
            <a:fillRect/>
          </a:stretch>
        </p:blipFill>
        <p:spPr bwMode="auto">
          <a:xfrm>
            <a:off x="914400" y="1295400"/>
            <a:ext cx="7258050" cy="4872038"/>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p:txBody>
          <a:bodyPr/>
          <a:lstStyle/>
          <a:p>
            <a:pPr>
              <a:defRPr/>
            </a:pPr>
            <a:r>
              <a:rPr lang="en-US"/>
              <a:t>Data Communications and Computer Networks: A Business User's Approach, Sixth Edition</a:t>
            </a:r>
          </a:p>
        </p:txBody>
      </p:sp>
      <p:sp>
        <p:nvSpPr>
          <p:cNvPr id="40963" name="Slide Number Placeholder 4"/>
          <p:cNvSpPr>
            <a:spLocks noGrp="1"/>
          </p:cNvSpPr>
          <p:nvPr>
            <p:ph type="sldNum" sz="quarter" idx="11"/>
          </p:nvPr>
        </p:nvSpPr>
        <p:spPr>
          <a:noFill/>
        </p:spPr>
        <p:txBody>
          <a:bodyPr/>
          <a:lstStyle/>
          <a:p>
            <a:fld id="{1527C608-30CC-42AA-8E37-F8299E5F9101}" type="slidenum">
              <a:rPr lang="ar-SA">
                <a:latin typeface="Arial" charset="0"/>
                <a:cs typeface="Arial" charset="0"/>
              </a:rPr>
              <a:pPr/>
              <a:t>54</a:t>
            </a:fld>
            <a:endParaRPr lang="en-US">
              <a:latin typeface="Arial" charset="0"/>
              <a:cs typeface="Arial" charset="0"/>
            </a:endParaRPr>
          </a:p>
        </p:txBody>
      </p:sp>
      <p:sp>
        <p:nvSpPr>
          <p:cNvPr id="40964" name="Rectangle 3"/>
          <p:cNvSpPr>
            <a:spLocks noChangeArrowheads="1"/>
          </p:cNvSpPr>
          <p:nvPr/>
        </p:nvSpPr>
        <p:spPr bwMode="auto">
          <a:xfrm>
            <a:off x="457200" y="1524000"/>
            <a:ext cx="8305800" cy="3033713"/>
          </a:xfrm>
          <a:prstGeom prst="rect">
            <a:avLst/>
          </a:prstGeom>
          <a:noFill/>
          <a:ln w="9525">
            <a:noFill/>
            <a:miter lim="800000"/>
            <a:headEnd/>
            <a:tailEnd/>
          </a:ln>
        </p:spPr>
        <p:txBody>
          <a:bodyPr>
            <a:spAutoFit/>
          </a:bodyPr>
          <a:lstStyle/>
          <a:p>
            <a:pPr>
              <a:spcBef>
                <a:spcPct val="50000"/>
              </a:spcBef>
              <a:buFont typeface="Wingdings" pitchFamily="2" charset="2"/>
              <a:buNone/>
            </a:pPr>
            <a:endParaRPr lang="en-US" sz="4000" b="1">
              <a:solidFill>
                <a:srgbClr val="76027C"/>
              </a:solidFill>
            </a:endParaRPr>
          </a:p>
          <a:p>
            <a:pPr>
              <a:spcBef>
                <a:spcPct val="50000"/>
              </a:spcBef>
              <a:buFont typeface="Wingdings" pitchFamily="2" charset="2"/>
              <a:buNone/>
            </a:pPr>
            <a:endParaRPr lang="en-US" sz="4000" b="1">
              <a:solidFill>
                <a:srgbClr val="76027C"/>
              </a:solidFill>
            </a:endParaRPr>
          </a:p>
          <a:p>
            <a:pPr>
              <a:spcBef>
                <a:spcPct val="50000"/>
              </a:spcBef>
              <a:buFont typeface="Wingdings" pitchFamily="2" charset="2"/>
              <a:buNone/>
            </a:pPr>
            <a:endParaRPr lang="en-US" sz="4000" b="1">
              <a:solidFill>
                <a:srgbClr val="76027C"/>
              </a:solidFill>
            </a:endParaRPr>
          </a:p>
          <a:p>
            <a:pPr>
              <a:spcBef>
                <a:spcPct val="50000"/>
              </a:spcBef>
              <a:buFont typeface="Wingdings" pitchFamily="2" charset="2"/>
              <a:buNone/>
            </a:pPr>
            <a:endParaRPr lang="en-US" sz="2200" b="1"/>
          </a:p>
        </p:txBody>
      </p:sp>
      <p:sp>
        <p:nvSpPr>
          <p:cNvPr id="40965" name="Rectangle 8"/>
          <p:cNvSpPr>
            <a:spLocks noGrp="1" noChangeArrowheads="1"/>
          </p:cNvSpPr>
          <p:nvPr>
            <p:ph type="title"/>
          </p:nvPr>
        </p:nvSpPr>
        <p:spPr/>
        <p:txBody>
          <a:bodyPr/>
          <a:lstStyle/>
          <a:p>
            <a:pPr eaLnBrk="1" hangingPunct="1"/>
            <a:r>
              <a:rPr lang="en-US" smtClean="0"/>
              <a:t>Compression</a:t>
            </a:r>
          </a:p>
        </p:txBody>
      </p:sp>
      <p:sp>
        <p:nvSpPr>
          <p:cNvPr id="40966" name="Rectangle 9"/>
          <p:cNvSpPr>
            <a:spLocks noGrp="1" noChangeArrowheads="1"/>
          </p:cNvSpPr>
          <p:nvPr>
            <p:ph type="body" idx="1"/>
          </p:nvPr>
        </p:nvSpPr>
        <p:spPr/>
        <p:txBody>
          <a:bodyPr/>
          <a:lstStyle/>
          <a:p>
            <a:pPr eaLnBrk="1" hangingPunct="1"/>
            <a:r>
              <a:rPr lang="en-US" smtClean="0"/>
              <a:t>Compression is another technique used to squeeze more data over a communications line</a:t>
            </a:r>
          </a:p>
          <a:p>
            <a:pPr lvl="1" eaLnBrk="1" hangingPunct="1"/>
            <a:r>
              <a:rPr lang="en-US" smtClean="0"/>
              <a:t>If you can compress a data file down to one half of its original size, file will obviously transfer in less time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ctrTitle"/>
          </p:nvPr>
        </p:nvSpPr>
        <p:spPr/>
        <p:txBody>
          <a:bodyPr/>
          <a:lstStyle/>
          <a:p>
            <a:pPr eaLnBrk="1" hangingPunct="1"/>
            <a:r>
              <a:rPr smtClean="0">
                <a:latin typeface="Arial" charset="0"/>
                <a:cs typeface="Arial" charset="0"/>
              </a:rPr>
              <a:t>End</a:t>
            </a:r>
          </a:p>
        </p:txBody>
      </p:sp>
      <p:sp>
        <p:nvSpPr>
          <p:cNvPr id="82947" name="Subtitle 2"/>
          <p:cNvSpPr>
            <a:spLocks noGrp="1"/>
          </p:cNvSpPr>
          <p:nvPr>
            <p:ph type="subTitle" idx="1"/>
          </p:nvPr>
        </p:nvSpPr>
        <p:spPr/>
        <p:txBody>
          <a:bodyPr/>
          <a:lstStyle/>
          <a:p>
            <a:pPr eaLnBrk="1" hangingPunct="1"/>
            <a:r>
              <a:rPr lang="en-US" sz="2400" dirty="0" smtClean="0">
                <a:solidFill>
                  <a:schemeClr val="tx1">
                    <a:lumMod val="50000"/>
                    <a:lumOff val="50000"/>
                  </a:schemeClr>
                </a:solidFill>
                <a:latin typeface="Arial" charset="0"/>
                <a:cs typeface="Arial" charset="0"/>
              </a:rPr>
              <a:t>Chapter 2</a:t>
            </a:r>
          </a:p>
        </p:txBody>
      </p:sp>
      <p:sp>
        <p:nvSpPr>
          <p:cNvPr id="5" name="Footer Placeholder 4"/>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 Terminology</a:t>
            </a:r>
            <a:endParaRPr lang="en-US" dirty="0"/>
          </a:p>
        </p:txBody>
      </p:sp>
      <p:sp>
        <p:nvSpPr>
          <p:cNvPr id="5" name="Footer Placeholder 4"/>
          <p:cNvSpPr>
            <a:spLocks noGrp="1"/>
          </p:cNvSpPr>
          <p:nvPr>
            <p:ph type="ftr" sz="quarter" idx="10"/>
          </p:nvPr>
        </p:nvSpPr>
        <p:spPr/>
        <p:txBody>
          <a:bodyPr/>
          <a:lstStyle/>
          <a:p>
            <a:pPr>
              <a:defRPr/>
            </a:pPr>
            <a:r>
              <a:rPr lang="en-US" smtClean="0"/>
              <a:t>CN5E by Tanenbaum &amp; Wetherall, © Pearson Education-Prentice Hall and D. Wetherall, 2011</a:t>
            </a:r>
            <a:endParaRPr lang="en-US"/>
          </a:p>
        </p:txBody>
      </p:sp>
      <p:sp>
        <p:nvSpPr>
          <p:cNvPr id="3" name="Content Placeholder 2"/>
          <p:cNvSpPr>
            <a:spLocks noGrp="1"/>
          </p:cNvSpPr>
          <p:nvPr>
            <p:ph idx="1"/>
          </p:nvPr>
        </p:nvSpPr>
        <p:spPr/>
        <p:txBody>
          <a:bodyPr/>
          <a:lstStyle/>
          <a:p>
            <a:r>
              <a:rPr lang="en-US" u="sng" dirty="0" smtClean="0"/>
              <a:t>Full-duplex</a:t>
            </a:r>
            <a:r>
              <a:rPr lang="en-US" dirty="0" smtClean="0"/>
              <a:t> link</a:t>
            </a:r>
          </a:p>
          <a:p>
            <a:pPr lvl="1"/>
            <a:r>
              <a:rPr lang="en-US" dirty="0" smtClean="0"/>
              <a:t>Used for transmission in both directions at once</a:t>
            </a:r>
          </a:p>
          <a:p>
            <a:pPr lvl="1"/>
            <a:r>
              <a:rPr lang="en-US" dirty="0" smtClean="0"/>
              <a:t>e.g., use different twisted pairs for each direction</a:t>
            </a:r>
          </a:p>
          <a:p>
            <a:r>
              <a:rPr lang="en-US" u="sng" dirty="0" smtClean="0"/>
              <a:t>Half-duplex</a:t>
            </a:r>
            <a:r>
              <a:rPr lang="en-US" dirty="0" smtClean="0"/>
              <a:t> link</a:t>
            </a:r>
          </a:p>
          <a:p>
            <a:pPr lvl="1"/>
            <a:r>
              <a:rPr lang="en-US" dirty="0" smtClean="0"/>
              <a:t>Both directions, but not at the same time</a:t>
            </a:r>
          </a:p>
          <a:p>
            <a:pPr lvl="1"/>
            <a:r>
              <a:rPr lang="en-US" dirty="0" smtClean="0"/>
              <a:t>e.g., senders take turns on a wireless channel </a:t>
            </a:r>
          </a:p>
          <a:p>
            <a:r>
              <a:rPr lang="en-US" u="sng" dirty="0" smtClean="0"/>
              <a:t>Simplex</a:t>
            </a:r>
            <a:r>
              <a:rPr lang="en-US" dirty="0" smtClean="0"/>
              <a:t> link</a:t>
            </a:r>
          </a:p>
          <a:p>
            <a:pPr lvl="1"/>
            <a:r>
              <a:rPr lang="en-US" dirty="0" smtClean="0"/>
              <a:t>Only one fixed direction at all times; not common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Wires – Coaxial Cable (“Co-ax”)</a:t>
            </a:r>
            <a:endParaRPr lang="en-US" dirty="0" smtClean="0"/>
          </a:p>
        </p:txBody>
      </p:sp>
      <p:sp>
        <p:nvSpPr>
          <p:cNvPr id="17413" name="Rectangle 5"/>
          <p:cNvSpPr>
            <a:spLocks noGrp="1" noChangeArrowheads="1"/>
          </p:cNvSpPr>
          <p:nvPr>
            <p:ph type="ftr" sz="quarter" idx="10"/>
          </p:nvPr>
        </p:nvSpPr>
        <p:spPr/>
        <p:txBody>
          <a:bodyPr/>
          <a:lstStyle/>
          <a:p>
            <a:r>
              <a:rPr lang="en-US" smtClean="0"/>
              <a:t>CN5E by Tanenbaum &amp; Wetherall, © Pearson Education-Prentice Hall and D. Wetherall, 2011</a:t>
            </a:r>
            <a:endParaRPr lang="en-US" dirty="0" smtClean="0"/>
          </a:p>
        </p:txBody>
      </p:sp>
      <p:sp>
        <p:nvSpPr>
          <p:cNvPr id="17411" name="Rectangle 3"/>
          <p:cNvSpPr>
            <a:spLocks noGrp="1" noChangeArrowheads="1"/>
          </p:cNvSpPr>
          <p:nvPr>
            <p:ph idx="1"/>
          </p:nvPr>
        </p:nvSpPr>
        <p:spPr/>
        <p:txBody>
          <a:bodyPr/>
          <a:lstStyle/>
          <a:p>
            <a:r>
              <a:rPr lang="en-US" dirty="0" smtClean="0"/>
              <a:t>Also common. Better shielding and more bandwidth for longer distances and higher rates than twisted pair.</a:t>
            </a:r>
          </a:p>
        </p:txBody>
      </p:sp>
      <p:pic>
        <p:nvPicPr>
          <p:cNvPr id="17412" name="Picture 2"/>
          <p:cNvPicPr>
            <a:picLocks noChangeAspect="1" noChangeArrowheads="1"/>
          </p:cNvPicPr>
          <p:nvPr/>
        </p:nvPicPr>
        <p:blipFill>
          <a:blip r:embed="rId3" cstate="print"/>
          <a:srcRect/>
          <a:stretch>
            <a:fillRect/>
          </a:stretch>
        </p:blipFill>
        <p:spPr bwMode="auto">
          <a:xfrm>
            <a:off x="476250" y="2828925"/>
            <a:ext cx="8459788" cy="203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Fiber Cables (1)</a:t>
            </a:r>
          </a:p>
        </p:txBody>
      </p:sp>
      <p:sp>
        <p:nvSpPr>
          <p:cNvPr id="20485" name="Rectangle 5"/>
          <p:cNvSpPr>
            <a:spLocks noGrp="1" noChangeArrowheads="1"/>
          </p:cNvSpPr>
          <p:nvPr>
            <p:ph type="ftr" sz="quarter" idx="10"/>
          </p:nvPr>
        </p:nvSpPr>
        <p:spPr/>
        <p:txBody>
          <a:bodyPr/>
          <a:lstStyle/>
          <a:p>
            <a:r>
              <a:rPr lang="en-US" smtClean="0"/>
              <a:t>CN5E by Tanenbaum &amp; Wetherall, © Pearson Education-Prentice Hall and D. Wetherall, 2011</a:t>
            </a:r>
          </a:p>
        </p:txBody>
      </p:sp>
      <p:sp>
        <p:nvSpPr>
          <p:cNvPr id="20483" name="Rectangle 3"/>
          <p:cNvSpPr>
            <a:spLocks noGrp="1" noChangeArrowheads="1"/>
          </p:cNvSpPr>
          <p:nvPr>
            <p:ph idx="1"/>
          </p:nvPr>
        </p:nvSpPr>
        <p:spPr/>
        <p:txBody>
          <a:bodyPr/>
          <a:lstStyle/>
          <a:p>
            <a:r>
              <a:rPr lang="en-US" dirty="0" smtClean="0"/>
              <a:t>Common for high rates and long distances</a:t>
            </a:r>
          </a:p>
          <a:p>
            <a:pPr lvl="1"/>
            <a:r>
              <a:rPr lang="en-US" dirty="0" smtClean="0"/>
              <a:t>Long distance ISP links, Fiber-to-the-Home</a:t>
            </a:r>
          </a:p>
          <a:p>
            <a:pPr lvl="1"/>
            <a:r>
              <a:rPr lang="en-US" dirty="0" smtClean="0"/>
              <a:t>Light carried in very long, thin strand of glass</a:t>
            </a:r>
          </a:p>
        </p:txBody>
      </p:sp>
      <p:pic>
        <p:nvPicPr>
          <p:cNvPr id="20487" name="Picture 7" descr="02-06"/>
          <p:cNvPicPr>
            <a:picLocks noChangeAspect="1" noChangeArrowheads="1"/>
          </p:cNvPicPr>
          <p:nvPr/>
        </p:nvPicPr>
        <p:blipFill>
          <a:blip r:embed="rId3" cstate="print"/>
          <a:srcRect l="53049" t="38404" r="6707" b="40274"/>
          <a:stretch>
            <a:fillRect/>
          </a:stretch>
        </p:blipFill>
        <p:spPr bwMode="auto">
          <a:xfrm>
            <a:off x="3114675" y="3533775"/>
            <a:ext cx="3143250" cy="542925"/>
          </a:xfrm>
          <a:prstGeom prst="rect">
            <a:avLst/>
          </a:prstGeom>
          <a:noFill/>
        </p:spPr>
      </p:pic>
      <p:pic>
        <p:nvPicPr>
          <p:cNvPr id="14" name="Picture 13" descr="Machovka_Torch.png"/>
          <p:cNvPicPr>
            <a:picLocks noChangeAspect="1"/>
          </p:cNvPicPr>
          <p:nvPr/>
        </p:nvPicPr>
        <p:blipFill>
          <a:blip r:embed="rId4" cstate="print"/>
          <a:stretch>
            <a:fillRect/>
          </a:stretch>
        </p:blipFill>
        <p:spPr>
          <a:xfrm>
            <a:off x="1387858" y="3590925"/>
            <a:ext cx="1164841" cy="457200"/>
          </a:xfrm>
          <a:prstGeom prst="rect">
            <a:avLst/>
          </a:prstGeom>
        </p:spPr>
      </p:pic>
      <p:pic>
        <p:nvPicPr>
          <p:cNvPr id="15" name="Picture 14" descr="Anonymous_eye.png"/>
          <p:cNvPicPr>
            <a:picLocks noChangeAspect="1"/>
          </p:cNvPicPr>
          <p:nvPr/>
        </p:nvPicPr>
        <p:blipFill>
          <a:blip r:embed="rId5" cstate="print"/>
          <a:stretch>
            <a:fillRect/>
          </a:stretch>
        </p:blipFill>
        <p:spPr>
          <a:xfrm>
            <a:off x="6743700" y="3438525"/>
            <a:ext cx="875846" cy="827674"/>
          </a:xfrm>
          <a:prstGeom prst="rect">
            <a:avLst/>
          </a:prstGeom>
        </p:spPr>
      </p:pic>
      <p:sp>
        <p:nvSpPr>
          <p:cNvPr id="16" name="TextBox 15"/>
          <p:cNvSpPr txBox="1"/>
          <p:nvPr/>
        </p:nvSpPr>
        <p:spPr>
          <a:xfrm>
            <a:off x="1317799" y="4371975"/>
            <a:ext cx="1441420" cy="646331"/>
          </a:xfrm>
          <a:prstGeom prst="rect">
            <a:avLst/>
          </a:prstGeom>
          <a:noFill/>
        </p:spPr>
        <p:txBody>
          <a:bodyPr wrap="none" rtlCol="0">
            <a:spAutoFit/>
          </a:bodyPr>
          <a:lstStyle/>
          <a:p>
            <a:pPr algn="ctr"/>
            <a:r>
              <a:rPr lang="en-US" dirty="0" smtClean="0"/>
              <a:t>Light source</a:t>
            </a:r>
          </a:p>
          <a:p>
            <a:pPr algn="ctr"/>
            <a:r>
              <a:rPr lang="en-US" dirty="0" smtClean="0"/>
              <a:t>(LED, laser)</a:t>
            </a:r>
            <a:endParaRPr lang="en-US" dirty="0"/>
          </a:p>
        </p:txBody>
      </p:sp>
      <p:cxnSp>
        <p:nvCxnSpPr>
          <p:cNvPr id="17" name="Straight Arrow Connector 16"/>
          <p:cNvCxnSpPr/>
          <p:nvPr/>
        </p:nvCxnSpPr>
        <p:spPr>
          <a:xfrm rot="16200000" flipV="1">
            <a:off x="1857456" y="425759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62005" y="4533900"/>
            <a:ext cx="1620957" cy="369332"/>
          </a:xfrm>
          <a:prstGeom prst="rect">
            <a:avLst/>
          </a:prstGeom>
          <a:noFill/>
        </p:spPr>
        <p:txBody>
          <a:bodyPr wrap="none" rtlCol="0">
            <a:spAutoFit/>
          </a:bodyPr>
          <a:lstStyle/>
          <a:p>
            <a:pPr algn="ctr"/>
            <a:r>
              <a:rPr lang="en-US" dirty="0" err="1" smtClean="0"/>
              <a:t>Photodetector</a:t>
            </a:r>
            <a:endParaRPr lang="en-US" dirty="0"/>
          </a:p>
        </p:txBody>
      </p:sp>
      <p:cxnSp>
        <p:nvCxnSpPr>
          <p:cNvPr id="19" name="Straight Arrow Connector 18"/>
          <p:cNvCxnSpPr/>
          <p:nvPr/>
        </p:nvCxnSpPr>
        <p:spPr>
          <a:xfrm rot="16200000" flipV="1">
            <a:off x="6981906" y="4390948"/>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37039" y="4429125"/>
            <a:ext cx="2441695" cy="646331"/>
          </a:xfrm>
          <a:prstGeom prst="rect">
            <a:avLst/>
          </a:prstGeom>
          <a:noFill/>
        </p:spPr>
        <p:txBody>
          <a:bodyPr wrap="none" rtlCol="0">
            <a:spAutoFit/>
          </a:bodyPr>
          <a:lstStyle/>
          <a:p>
            <a:pPr algn="ctr"/>
            <a:r>
              <a:rPr lang="en-US" dirty="0" smtClean="0"/>
              <a:t>Light trapped by</a:t>
            </a:r>
          </a:p>
          <a:p>
            <a:pPr algn="ctr"/>
            <a:r>
              <a:rPr lang="en-US" dirty="0"/>
              <a:t>t</a:t>
            </a:r>
            <a:r>
              <a:rPr lang="en-US" dirty="0" smtClean="0"/>
              <a:t>otal internal reflection</a:t>
            </a:r>
            <a:endParaRPr lang="en-US" dirty="0"/>
          </a:p>
        </p:txBody>
      </p:sp>
      <p:cxnSp>
        <p:nvCxnSpPr>
          <p:cNvPr id="21" name="Straight Arrow Connector 20"/>
          <p:cNvCxnSpPr/>
          <p:nvPr/>
        </p:nvCxnSpPr>
        <p:spPr>
          <a:xfrm rot="16200000" flipV="1">
            <a:off x="4467306" y="4286173"/>
            <a:ext cx="381001" cy="1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05100" y="382905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191250" y="3771900"/>
            <a:ext cx="419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latin typeface="Arial" charset="0"/>
                <a:cs typeface="Arial" charset="0"/>
              </a:rPr>
              <a:t>Fiber Cables (2)</a:t>
            </a:r>
            <a:endParaRPr dirty="0" smtClean="0">
              <a:latin typeface="Arial" charset="0"/>
              <a:cs typeface="Arial" charset="0"/>
            </a:endParaRPr>
          </a:p>
        </p:txBody>
      </p:sp>
      <p:sp>
        <p:nvSpPr>
          <p:cNvPr id="21509" name="Rectangle 5"/>
          <p:cNvSpPr>
            <a:spLocks noGrp="1" noChangeArrowheads="1"/>
          </p:cNvSpPr>
          <p:nvPr>
            <p:ph type="ftr"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z="1000" i="1" smtClean="0">
                <a:solidFill>
                  <a:schemeClr val="tx1"/>
                </a:solidFill>
                <a:latin typeface="Arial" charset="0"/>
                <a:cs typeface="Arial" charset="0"/>
              </a:rPr>
              <a:t>CN5E by Tanenbaum &amp; Wetherall, © Pearson Education-Prentice Hall and D. Wetherall, 2011</a:t>
            </a:r>
            <a:endParaRPr lang="en-US" sz="1000" smtClean="0">
              <a:solidFill>
                <a:schemeClr val="tx1"/>
              </a:solidFill>
              <a:latin typeface="Arial" charset="0"/>
              <a:cs typeface="Arial" charset="0"/>
            </a:endParaRPr>
          </a:p>
        </p:txBody>
      </p:sp>
      <p:sp>
        <p:nvSpPr>
          <p:cNvPr id="21507" name="Rectangle 3"/>
          <p:cNvSpPr>
            <a:spLocks noGrp="1" noChangeArrowheads="1"/>
          </p:cNvSpPr>
          <p:nvPr>
            <p:ph idx="1"/>
          </p:nvPr>
        </p:nvSpPr>
        <p:spPr/>
        <p:txBody>
          <a:bodyPr/>
          <a:lstStyle/>
          <a:p>
            <a:pPr marL="0" indent="0" eaLnBrk="1" hangingPunct="1">
              <a:spcBef>
                <a:spcPts val="0"/>
              </a:spcBef>
              <a:spcAft>
                <a:spcPts val="0"/>
              </a:spcAft>
              <a:buFontTx/>
              <a:buNone/>
            </a:pPr>
            <a:r>
              <a:rPr lang="en-US" dirty="0" smtClean="0">
                <a:latin typeface="Arial" charset="0"/>
                <a:cs typeface="Arial" charset="0"/>
              </a:rPr>
              <a:t>Fiber has </a:t>
            </a:r>
            <a:r>
              <a:rPr lang="en-US" sz="2400" dirty="0" smtClean="0">
                <a:latin typeface="Arial" charset="0"/>
                <a:cs typeface="Arial" charset="0"/>
              </a:rPr>
              <a:t>enormous bandwidth (THz) and tiny signal loss – </a:t>
            </a:r>
            <a:r>
              <a:rPr lang="en-US" dirty="0" smtClean="0">
                <a:latin typeface="Arial" charset="0"/>
                <a:cs typeface="Arial" charset="0"/>
              </a:rPr>
              <a:t>hence </a:t>
            </a:r>
            <a:r>
              <a:rPr lang="en-US" sz="2400" dirty="0" smtClean="0">
                <a:latin typeface="Arial" charset="0"/>
                <a:cs typeface="Arial" charset="0"/>
              </a:rPr>
              <a:t>high rates over long distances</a:t>
            </a:r>
          </a:p>
        </p:txBody>
      </p:sp>
      <p:pic>
        <p:nvPicPr>
          <p:cNvPr id="21508" name="Picture 2"/>
          <p:cNvPicPr>
            <a:picLocks noChangeAspect="1" noChangeArrowheads="1"/>
          </p:cNvPicPr>
          <p:nvPr/>
        </p:nvPicPr>
        <p:blipFill>
          <a:blip r:embed="rId3" cstate="print"/>
          <a:srcRect/>
          <a:stretch>
            <a:fillRect/>
          </a:stretch>
        </p:blipFill>
        <p:spPr bwMode="auto">
          <a:xfrm>
            <a:off x="1466850" y="2538414"/>
            <a:ext cx="6529388" cy="34798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10583</TotalTime>
  <Words>3531</Words>
  <Application>Microsoft Office PowerPoint</Application>
  <PresentationFormat>On-screen Show (4:3)</PresentationFormat>
  <Paragraphs>436</Paragraphs>
  <Slides>55</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Tannenbaum</vt:lpstr>
      <vt:lpstr>Image</vt:lpstr>
      <vt:lpstr>The Physical Layer Chapter 2</vt:lpstr>
      <vt:lpstr>The Physical Layer</vt:lpstr>
      <vt:lpstr>Guided Transmission (Wires &amp; Fiber)</vt:lpstr>
      <vt:lpstr>Reality Check: Storage media</vt:lpstr>
      <vt:lpstr>Wires – Twisted Pair</vt:lpstr>
      <vt:lpstr>Link Terminology</vt:lpstr>
      <vt:lpstr>Wires – Coaxial Cable (“Co-ax”)</vt:lpstr>
      <vt:lpstr>Fiber Cables (1)</vt:lpstr>
      <vt:lpstr>Fiber Cables (2)</vt:lpstr>
      <vt:lpstr>Fiber Cables (3)</vt:lpstr>
      <vt:lpstr>Fiber Cables (4)</vt:lpstr>
      <vt:lpstr>Wireless Transmission</vt:lpstr>
      <vt:lpstr>Electromagnetic Spectrum</vt:lpstr>
      <vt:lpstr>Radio Transmission</vt:lpstr>
      <vt:lpstr>Microwave Transmission</vt:lpstr>
      <vt:lpstr>Light Transmission</vt:lpstr>
      <vt:lpstr>Wireless vs. Wires/Fiber</vt:lpstr>
      <vt:lpstr>Communication Satellites</vt:lpstr>
      <vt:lpstr>Kinds of Satellites</vt:lpstr>
      <vt:lpstr>Geostationary Satellites</vt:lpstr>
      <vt:lpstr>Low-Earth Orbit Satellites</vt:lpstr>
      <vt:lpstr>Satellite vs. Fiber</vt:lpstr>
      <vt:lpstr>Introduction</vt:lpstr>
      <vt:lpstr>Frequency Division Multiplexing </vt:lpstr>
      <vt:lpstr>Frequency Division Multiplexing</vt:lpstr>
      <vt:lpstr>Frequency Division Multiplexing (continued)</vt:lpstr>
      <vt:lpstr>Frequency Division Multiplexing (continued)</vt:lpstr>
      <vt:lpstr>Frequency Division Multiplexing (continued)</vt:lpstr>
      <vt:lpstr>Time Division Multiplexing</vt:lpstr>
      <vt:lpstr>Synchronous Time Division Multiplexing</vt:lpstr>
      <vt:lpstr>Synchronous Time Division Multiplexing</vt:lpstr>
      <vt:lpstr>Synchronous Time Division Multiplexing (continued)</vt:lpstr>
      <vt:lpstr>Statistical Time Division Multiplexing</vt:lpstr>
      <vt:lpstr>Statistical Time Division Multiplexing (continued)</vt:lpstr>
      <vt:lpstr>Statistical Time Division Multiplexing (continued)</vt:lpstr>
      <vt:lpstr>Statistical Time Division Multiplexing (continued)</vt:lpstr>
      <vt:lpstr>Statistical Time Division Multiplexing (continued)</vt:lpstr>
      <vt:lpstr>Statistical Time Division Multiplexing (continued)</vt:lpstr>
      <vt:lpstr>Wavelength Division Multiplexing</vt:lpstr>
      <vt:lpstr>Wavelength Division Multiplexing (continued)</vt:lpstr>
      <vt:lpstr>Wavelength Division Multiplexing (continued)</vt:lpstr>
      <vt:lpstr>Discrete Multitone</vt:lpstr>
      <vt:lpstr>Discrete Multitone (continued)</vt:lpstr>
      <vt:lpstr>Discrete Multitone (continued)</vt:lpstr>
      <vt:lpstr>Code Division Multiplexing</vt:lpstr>
      <vt:lpstr>Key elements of CDMA</vt:lpstr>
      <vt:lpstr>Code Division Multiplexing (continued)</vt:lpstr>
      <vt:lpstr>Code Division Multiplexing (continued)</vt:lpstr>
      <vt:lpstr>Code Division Multiplexing (continued)</vt:lpstr>
      <vt:lpstr>Code Division Multiplexing (continued)</vt:lpstr>
      <vt:lpstr>Code Division Multiplexing (continued)</vt:lpstr>
      <vt:lpstr>Code Division Multiplexing (continued)</vt:lpstr>
      <vt:lpstr>Comparison of Multiplexing Techniques</vt:lpstr>
      <vt:lpstr>Compression</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Roba Al-Soub</cp:lastModifiedBy>
  <cp:revision>389</cp:revision>
  <dcterms:created xsi:type="dcterms:W3CDTF">2010-05-03T15:18:06Z</dcterms:created>
  <dcterms:modified xsi:type="dcterms:W3CDTF">2018-06-19T05:13:52Z</dcterms:modified>
</cp:coreProperties>
</file>