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30.xml" ContentType="application/vnd.openxmlformats-officedocument.presentationml.slide+xml"/>
  <Override PartName="/ppt/slides/slide42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29.xml" ContentType="application/vnd.openxmlformats-officedocument.presentationml.slide+xml"/>
  <Override PartName="/ppt/slides/slide3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44"/>
  </p:notesMasterIdLst>
  <p:sldIdLst>
    <p:sldId id="331" r:id="rId2"/>
    <p:sldId id="261" r:id="rId3"/>
    <p:sldId id="260" r:id="rId4"/>
    <p:sldId id="321" r:id="rId5"/>
    <p:sldId id="319" r:id="rId6"/>
    <p:sldId id="320" r:id="rId7"/>
    <p:sldId id="262" r:id="rId8"/>
    <p:sldId id="322" r:id="rId9"/>
    <p:sldId id="263" r:id="rId10"/>
    <p:sldId id="326" r:id="rId11"/>
    <p:sldId id="265" r:id="rId12"/>
    <p:sldId id="267" r:id="rId13"/>
    <p:sldId id="268" r:id="rId14"/>
    <p:sldId id="269" r:id="rId15"/>
    <p:sldId id="271" r:id="rId16"/>
    <p:sldId id="272" r:id="rId17"/>
    <p:sldId id="274" r:id="rId18"/>
    <p:sldId id="309" r:id="rId19"/>
    <p:sldId id="275" r:id="rId20"/>
    <p:sldId id="276" r:id="rId21"/>
    <p:sldId id="324" r:id="rId22"/>
    <p:sldId id="277" r:id="rId23"/>
    <p:sldId id="279" r:id="rId24"/>
    <p:sldId id="281" r:id="rId25"/>
    <p:sldId id="284" r:id="rId26"/>
    <p:sldId id="285" r:id="rId27"/>
    <p:sldId id="286" r:id="rId28"/>
    <p:sldId id="287" r:id="rId29"/>
    <p:sldId id="288" r:id="rId30"/>
    <p:sldId id="310" r:id="rId31"/>
    <p:sldId id="311" r:id="rId32"/>
    <p:sldId id="312" r:id="rId33"/>
    <p:sldId id="313" r:id="rId34"/>
    <p:sldId id="316" r:id="rId35"/>
    <p:sldId id="293" r:id="rId36"/>
    <p:sldId id="300" r:id="rId37"/>
    <p:sldId id="302" r:id="rId38"/>
    <p:sldId id="294" r:id="rId39"/>
    <p:sldId id="296" r:id="rId40"/>
    <p:sldId id="297" r:id="rId41"/>
    <p:sldId id="298" r:id="rId42"/>
    <p:sldId id="299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6699"/>
    <a:srgbClr val="000066"/>
    <a:srgbClr val="990000"/>
    <a:srgbClr val="800000"/>
    <a:srgbClr val="FFCC00"/>
    <a:srgbClr val="F8C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99298" autoAdjust="0"/>
  </p:normalViewPr>
  <p:slideViewPr>
    <p:cSldViewPr>
      <p:cViewPr varScale="1">
        <p:scale>
          <a:sx n="85" d="100"/>
          <a:sy n="85" d="100"/>
        </p:scale>
        <p:origin x="606" y="78"/>
      </p:cViewPr>
      <p:guideLst>
        <p:guide orient="horz" pos="115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526C929-2704-434B-929F-B10FA8178339}" type="slidenum">
              <a:rPr lang="en-US" altLang="ar-JO"/>
              <a:pPr/>
              <a:t>‹#›</a:t>
            </a:fld>
            <a:endParaRPr lang="en-US" alt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CEA8F2-DE33-4E6A-97DC-47E4F9B8F77D}" type="slidenum">
              <a:rPr lang="en-US" altLang="ar-JO"/>
              <a:pPr/>
              <a:t>11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35FA49-598B-443C-82A1-9C11CEE6F273}" type="slidenum">
              <a:rPr lang="en-US" altLang="ar-JO"/>
              <a:pPr/>
              <a:t>12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AD82F5-C090-429C-A37A-ACA07D1387A3}" type="slidenum">
              <a:rPr lang="en-US" altLang="ar-JO"/>
              <a:pPr/>
              <a:t>13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3256B6-1A70-46C0-AE77-EA2F930456BC}" type="slidenum">
              <a:rPr lang="en-US" altLang="ar-JO"/>
              <a:pPr/>
              <a:t>14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9D795F-43AA-4CBB-B400-5373BF48465F}" type="slidenum">
              <a:rPr lang="en-US" altLang="ar-JO"/>
              <a:pPr/>
              <a:t>15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A4E96B-3347-457B-AE6F-A5EB76FB372E}" type="slidenum">
              <a:rPr lang="en-US" altLang="ar-JO"/>
              <a:pPr/>
              <a:t>16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ACAA00-24D2-4917-8EED-0CFE8552805F}" type="slidenum">
              <a:rPr lang="en-US" altLang="ar-JO"/>
              <a:pPr/>
              <a:t>17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CE486C-E953-4F7A-8E3A-1F986F7B0B4F}" type="slidenum">
              <a:rPr lang="en-US" altLang="ar-JO"/>
              <a:pPr/>
              <a:t>18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CE83AF-94B1-403C-B458-A71A08B490D6}" type="slidenum">
              <a:rPr lang="en-US" altLang="ar-JO"/>
              <a:pPr/>
              <a:t>19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E52D47-3A61-419B-87E8-6B6C5255E574}" type="slidenum">
              <a:rPr lang="en-US" altLang="ar-JO"/>
              <a:pPr/>
              <a:t>20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75450E-5B87-471A-B52D-151ACE1CBBCB}" type="slidenum">
              <a:rPr lang="en-US" altLang="ar-JO"/>
              <a:pPr/>
              <a:t>3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796E2E-074F-403B-A0B2-91881348F72E}" type="slidenum">
              <a:rPr lang="en-US" altLang="ar-JO"/>
              <a:pPr/>
              <a:t>21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F5121D-1847-4F35-A4F4-DA0BC2039B22}" type="slidenum">
              <a:rPr lang="en-US" altLang="ar-JO"/>
              <a:pPr/>
              <a:t>22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2DAA1F-A85D-488C-BC03-48067F20CD15}" type="slidenum">
              <a:rPr lang="en-US" altLang="ar-JO"/>
              <a:pPr/>
              <a:t>23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DE9505-10BE-4EF0-B6AE-B0E9C03C9256}" type="slidenum">
              <a:rPr lang="en-US" altLang="ar-JO"/>
              <a:pPr/>
              <a:t>24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F849C2-2DAD-4E5F-8BE2-CEA3757301BE}" type="slidenum">
              <a:rPr lang="en-US" altLang="ar-JO"/>
              <a:pPr/>
              <a:t>25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61B01-1728-4261-87F4-9B76CC4FBD5B}" type="slidenum">
              <a:rPr lang="en-US" altLang="ar-JO"/>
              <a:pPr/>
              <a:t>26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9E2B0C-1DE9-4895-81BC-DE715F2D956A}" type="slidenum">
              <a:rPr lang="en-US" altLang="ar-JO"/>
              <a:pPr/>
              <a:t>27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A7416D-3246-4421-B260-D53A157A15B0}" type="slidenum">
              <a:rPr lang="en-US" altLang="ar-JO"/>
              <a:pPr/>
              <a:t>28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439278-4B0D-4465-BAE3-318EAF97B4F3}" type="slidenum">
              <a:rPr lang="en-US" altLang="ar-JO"/>
              <a:pPr/>
              <a:t>29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D3DFCC-334F-46DA-8692-2AA819B29441}" type="slidenum">
              <a:rPr lang="en-US" altLang="ar-JO"/>
              <a:pPr/>
              <a:t>30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A4D79D-D945-4E79-B494-FB9DD29DC7EB}" type="slidenum">
              <a:rPr lang="en-US" altLang="ar-JO"/>
              <a:pPr/>
              <a:t>4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0D7A28-A326-47FD-8447-C2B7B839F76B}" type="slidenum">
              <a:rPr lang="en-US" altLang="ar-JO"/>
              <a:pPr/>
              <a:t>31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115C7A-3013-4298-BB73-80CE3C80F704}" type="slidenum">
              <a:rPr lang="en-US" altLang="ar-JO"/>
              <a:pPr/>
              <a:t>32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E55BA9-6292-41C3-8EBD-98844E6C2954}" type="slidenum">
              <a:rPr lang="en-US" altLang="ar-JO"/>
              <a:pPr/>
              <a:t>33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054FA5-C889-4050-BC2A-D91994901ACA}" type="slidenum">
              <a:rPr lang="en-US" altLang="ar-JO"/>
              <a:pPr/>
              <a:t>34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B167B8-F380-42F2-809F-69289143B95D}" type="slidenum">
              <a:rPr lang="en-US" altLang="ar-JO"/>
              <a:pPr/>
              <a:t>35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C9B46E-F4D2-4E66-B829-F2B063D7FCD8}" type="slidenum">
              <a:rPr lang="en-US" altLang="ar-JO"/>
              <a:pPr/>
              <a:t>36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F4C34B-B00A-4D1E-B46C-BC1C35656A33}" type="slidenum">
              <a:rPr lang="en-US" altLang="ar-JO"/>
              <a:pPr/>
              <a:t>37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733029-D069-4EEB-9080-66F211970EFE}" type="slidenum">
              <a:rPr lang="en-US" altLang="ar-JO"/>
              <a:pPr/>
              <a:t>38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64898C-6D38-455D-9109-3C020F216AF9}" type="slidenum">
              <a:rPr lang="en-US" altLang="ar-JO"/>
              <a:pPr/>
              <a:t>39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D3747E-16F9-4B10-8FF1-B9ACDC9E62F6}" type="slidenum">
              <a:rPr lang="en-US" altLang="ar-JO"/>
              <a:pPr/>
              <a:t>40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00F2FC-940C-4D64-BB5F-83D5B7B25140}" type="slidenum">
              <a:rPr lang="en-US" altLang="ar-JO"/>
              <a:pPr/>
              <a:t>5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326F26-9C15-4037-AA90-88D4374E8E67}" type="slidenum">
              <a:rPr lang="en-US" altLang="ar-JO"/>
              <a:pPr/>
              <a:t>41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0B7BE3-37E0-486F-8F10-D5766ECA58AE}" type="slidenum">
              <a:rPr lang="en-US" altLang="ar-JO"/>
              <a:pPr/>
              <a:t>42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CC19E9-8DC6-41DC-8049-B8D0EE5FB698}" type="slidenum">
              <a:rPr lang="en-US" altLang="ar-JO"/>
              <a:pPr/>
              <a:t>6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1927EB-5ACF-4492-8770-439FDB0C843D}" type="slidenum">
              <a:rPr lang="en-US" altLang="ar-JO"/>
              <a:pPr/>
              <a:t>7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C997B4-316A-4D78-9277-B75C7AAFBDF4}" type="slidenum">
              <a:rPr lang="en-US" altLang="ar-JO"/>
              <a:pPr/>
              <a:t>8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D2CDEF-512A-403F-8ADE-A191B1FBA73C}" type="slidenum">
              <a:rPr lang="en-US" altLang="ar-JO"/>
              <a:pPr/>
              <a:t>9</a:t>
            </a:fld>
            <a:endParaRPr lang="en-US" altLang="ar-J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ar-JO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50532E-243E-45AA-A9DF-0C61E70B5723}" type="slidenum">
              <a:rPr lang="en-US" altLang="ar-JO"/>
              <a:pPr/>
              <a:t>10</a:t>
            </a:fld>
            <a:endParaRPr lang="en-US" altLang="ar-J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" b="9677"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D3E5B8-5C11-4E13-8DD3-3F2AAD17C962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5596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E209B5-87C2-46D3-9CE3-6B3071A7CA2B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23669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72DF7A-4100-44FC-B241-DA3EBC9C8B0D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32521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CA0B82-3C64-4690-B44B-DD0699A11048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8181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9A7322-50DC-4E02-A068-37D1F8093F11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29978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39292-735D-4F8F-B17A-57982D52406C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86663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68AB2C-6FFC-423B-A22A-4643A4128589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379710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F1F757-0640-472B-800E-AA51CB822C10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65953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CE3B17-E0D4-4E41-BADE-2D34CAD5D28F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352726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7A16A5-18D1-4DCD-8CD2-B89E233E093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Sixth Edition</a:t>
            </a:r>
          </a:p>
        </p:txBody>
      </p:sp>
    </p:spTree>
    <p:extLst>
      <p:ext uri="{BB962C8B-B14F-4D97-AF65-F5344CB8AC3E}">
        <p14:creationId xmlns:p14="http://schemas.microsoft.com/office/powerpoint/2010/main" val="88048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 smtClean="0"/>
              <a:t>Click to edit Master text styles</a:t>
            </a:r>
          </a:p>
          <a:p>
            <a:pPr lvl="1"/>
            <a:r>
              <a:rPr lang="en-US" altLang="ar-JO" smtClean="0"/>
              <a:t>Second level</a:t>
            </a:r>
          </a:p>
          <a:p>
            <a:pPr lvl="2"/>
            <a:r>
              <a:rPr lang="en-US" altLang="ar-JO" smtClean="0"/>
              <a:t>Third level</a:t>
            </a:r>
          </a:p>
          <a:p>
            <a:pPr lvl="3"/>
            <a:r>
              <a:rPr lang="en-US" altLang="ar-JO" smtClean="0"/>
              <a:t>Fourth level</a:t>
            </a:r>
          </a:p>
          <a:p>
            <a:pPr lvl="4"/>
            <a:r>
              <a:rPr lang="en-US" altLang="ar-JO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fld id="{A0BC78FE-7601-44C7-8F85-4CC650A5D6E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C++ Programming: From Problem Analysis to Program Design, Sixth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Chapter 1:</a:t>
            </a:r>
            <a:br>
              <a:rPr lang="en-US" altLang="ar-JO" smtClean="0"/>
            </a:br>
            <a:r>
              <a:rPr lang="en-US" altLang="ar-JO" smtClean="0"/>
              <a:t>An Overview of Computers and Programming Languages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Central Processing Unit and Main Memory (cont’d.)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Main memory is an ordered sequence of </a:t>
            </a:r>
            <a:r>
              <a:rPr lang="en-US" altLang="ar-JO" u="sng" smtClean="0"/>
              <a:t>memory cells</a:t>
            </a:r>
          </a:p>
          <a:p>
            <a:pPr lvl="1" eaLnBrk="1" hangingPunct="1"/>
            <a:r>
              <a:rPr lang="en-US" altLang="ar-JO" smtClean="0"/>
              <a:t>Each cell has a unique location in main memory, called the </a:t>
            </a:r>
            <a:r>
              <a:rPr lang="en-US" altLang="ar-JO" u="sng" smtClean="0"/>
              <a:t>address</a:t>
            </a:r>
            <a:r>
              <a:rPr lang="en-US" altLang="ar-JO" smtClean="0"/>
              <a:t> of the cell</a:t>
            </a:r>
          </a:p>
          <a:p>
            <a:pPr eaLnBrk="1" hangingPunct="1"/>
            <a:r>
              <a:rPr lang="en-US" altLang="ar-JO" smtClean="0"/>
              <a:t>Each cell can contain either a programming instruction or data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7468A1-6CF6-4954-B389-09515D4E0907}" type="slidenum">
              <a:rPr lang="en-US" altLang="ar-JO">
                <a:solidFill>
                  <a:schemeClr val="bg1"/>
                </a:solidFill>
              </a:rPr>
              <a:pPr/>
              <a:t>10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Secondary Storage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u="sng" smtClean="0"/>
              <a:t>Secondary storage</a:t>
            </a:r>
            <a:r>
              <a:rPr lang="en-US" altLang="ar-JO" smtClean="0"/>
              <a:t>: device that stores information permanently</a:t>
            </a:r>
          </a:p>
          <a:p>
            <a:pPr eaLnBrk="1" hangingPunct="1"/>
            <a:r>
              <a:rPr lang="en-US" altLang="ar-JO" smtClean="0"/>
              <a:t>Examples of secondary storage:</a:t>
            </a:r>
          </a:p>
          <a:p>
            <a:pPr lvl="1" eaLnBrk="1" hangingPunct="1"/>
            <a:r>
              <a:rPr lang="en-US" altLang="ar-JO" smtClean="0"/>
              <a:t>Hard disks </a:t>
            </a:r>
          </a:p>
          <a:p>
            <a:pPr lvl="1" eaLnBrk="1" hangingPunct="1"/>
            <a:r>
              <a:rPr lang="en-US" altLang="ar-JO" smtClean="0"/>
              <a:t>Flash drives</a:t>
            </a:r>
          </a:p>
          <a:p>
            <a:pPr lvl="1" eaLnBrk="1" hangingPunct="1"/>
            <a:r>
              <a:rPr lang="en-US" altLang="ar-JO" smtClean="0"/>
              <a:t>Floppy disks</a:t>
            </a:r>
          </a:p>
          <a:p>
            <a:pPr lvl="1" eaLnBrk="1" hangingPunct="1"/>
            <a:r>
              <a:rPr lang="en-US" altLang="ar-JO" smtClean="0"/>
              <a:t>Zip disks</a:t>
            </a:r>
          </a:p>
          <a:p>
            <a:pPr lvl="1" eaLnBrk="1" hangingPunct="1"/>
            <a:r>
              <a:rPr lang="en-US" altLang="ar-JO" smtClean="0"/>
              <a:t>CD-ROMs</a:t>
            </a:r>
          </a:p>
          <a:p>
            <a:pPr lvl="1" eaLnBrk="1" hangingPunct="1"/>
            <a:r>
              <a:rPr lang="en-US" altLang="ar-JO" smtClean="0"/>
              <a:t>Tapes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497E0D-0E1F-41AD-A73B-49CA61AB46A3}" type="slidenum">
              <a:rPr lang="en-US" altLang="ar-JO">
                <a:solidFill>
                  <a:schemeClr val="bg1"/>
                </a:solidFill>
              </a:rPr>
              <a:pPr/>
              <a:t>11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Input/Output Devices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/>
              <a:t>Input devices</a:t>
            </a:r>
            <a:r>
              <a:rPr lang="en-US" dirty="0" smtClean="0"/>
              <a:t> feed data and programs into computers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Keyboard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Mouse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Secondary storage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/>
              <a:t>Output devices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    display results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Monitor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Printer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Secondary storage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451DA6-DB73-4950-934B-24B1925C6141}" type="slidenum">
              <a:rPr lang="en-US" altLang="ar-JO">
                <a:solidFill>
                  <a:schemeClr val="bg1"/>
                </a:solidFill>
              </a:rPr>
              <a:pPr/>
              <a:t>12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  <p:pic>
        <p:nvPicPr>
          <p:cNvPr id="1434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063" y="2438400"/>
            <a:ext cx="503713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257800"/>
            <a:ext cx="26670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Software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u="sng" dirty="0" smtClean="0"/>
              <a:t>Software</a:t>
            </a:r>
            <a:r>
              <a:rPr lang="en-US" dirty="0" smtClean="0"/>
              <a:t>: programs that do specific tasks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u="sng" dirty="0" smtClean="0"/>
              <a:t>System programs</a:t>
            </a:r>
            <a:r>
              <a:rPr lang="en-US" dirty="0" smtClean="0"/>
              <a:t> control the computer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800" u="sng" dirty="0" smtClean="0"/>
              <a:t>Operating system</a:t>
            </a:r>
            <a:r>
              <a:rPr lang="en-US" sz="2800" dirty="0" smtClean="0"/>
              <a:t> monitors the overall activity of the computer and provides services such as: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dirty="0" smtClean="0"/>
              <a:t>Memory management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dirty="0" smtClean="0"/>
              <a:t>Input/output activities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dirty="0" smtClean="0"/>
              <a:t>Storage management</a:t>
            </a:r>
          </a:p>
          <a:p>
            <a:pPr eaLnBrk="1" hangingPunct="1">
              <a:lnSpc>
                <a:spcPct val="160000"/>
              </a:lnSpc>
              <a:buFont typeface="Arial" charset="0"/>
              <a:buChar char="•"/>
              <a:defRPr/>
            </a:pPr>
            <a:r>
              <a:rPr lang="en-US" u="sng" dirty="0" smtClean="0"/>
              <a:t>Application programs</a:t>
            </a:r>
            <a:r>
              <a:rPr lang="en-US" dirty="0" smtClean="0"/>
              <a:t> perform a specific task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000" dirty="0" smtClean="0"/>
              <a:t>Word processors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000" dirty="0" smtClean="0"/>
              <a:t>Spreadsheets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sz="2000" dirty="0" smtClean="0"/>
              <a:t>Games</a:t>
            </a:r>
          </a:p>
          <a:p>
            <a:pPr lvl="2" eaLnBrk="1" hangingPunct="1">
              <a:buFont typeface="Arial" charset="0"/>
              <a:buChar char="•"/>
              <a:defRPr/>
            </a:pPr>
            <a:endParaRPr lang="en-US" dirty="0" smtClean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0C8FB5-C95B-4EAB-A79F-1726CE49F2DF}" type="slidenum">
              <a:rPr lang="en-US" altLang="ar-JO">
                <a:solidFill>
                  <a:schemeClr val="bg1"/>
                </a:solidFill>
              </a:rPr>
              <a:pPr/>
              <a:t>13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The Language of a Computer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ar-JO" u="sng" smtClean="0"/>
              <a:t>Machine language</a:t>
            </a:r>
            <a:r>
              <a:rPr lang="en-US" altLang="ar-JO" smtClean="0"/>
              <a:t>: language of a computer; a sequence of 0s and 1s</a:t>
            </a:r>
          </a:p>
          <a:p>
            <a:pPr lvl="1" eaLnBrk="1" hangingPunct="1"/>
            <a:r>
              <a:rPr lang="en-US" altLang="ar-JO" u="sng" smtClean="0"/>
              <a:t>Binary digit (bit)</a:t>
            </a:r>
            <a:r>
              <a:rPr lang="en-US" altLang="ar-JO" smtClean="0"/>
              <a:t>: the digit 0 or 1  </a:t>
            </a:r>
          </a:p>
          <a:p>
            <a:pPr lvl="1" eaLnBrk="1" hangingPunct="1"/>
            <a:r>
              <a:rPr lang="en-US" altLang="ar-JO" u="sng" smtClean="0"/>
              <a:t>Binary code (binary number)</a:t>
            </a:r>
            <a:r>
              <a:rPr lang="en-US" altLang="ar-JO" smtClean="0"/>
              <a:t>: a sequence of 0s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ar-JO" smtClean="0"/>
              <a:t>	and 1s 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57374B-F01C-41C7-A2E7-A9D9D587F093}" type="slidenum">
              <a:rPr lang="en-US" altLang="ar-JO">
                <a:solidFill>
                  <a:schemeClr val="bg1"/>
                </a:solidFill>
              </a:rPr>
              <a:pPr/>
              <a:t>14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The Evolution of Programming Languages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ar-JO" smtClean="0"/>
              <a:t>Early computers were programmed in machine language </a:t>
            </a:r>
          </a:p>
          <a:p>
            <a:pPr eaLnBrk="1" hangingPunct="1">
              <a:spcBef>
                <a:spcPts val="625"/>
              </a:spcBef>
            </a:pPr>
            <a:r>
              <a:rPr lang="en-US" altLang="ar-JO" smtClean="0"/>
              <a:t>To calculate </a:t>
            </a:r>
            <a:r>
              <a:rPr lang="en-US" altLang="ar-JO" smtClean="0">
                <a:latin typeface="Courier New" panose="02070309020205020404" pitchFamily="49" charset="0"/>
              </a:rPr>
              <a:t>wages = rate * hours</a:t>
            </a:r>
            <a:r>
              <a:rPr lang="en-US" altLang="ar-JO" smtClean="0"/>
              <a:t> in machine language: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ar-JO" smtClean="0"/>
              <a:t>	</a:t>
            </a:r>
            <a:r>
              <a:rPr lang="en-US" altLang="ar-JO" smtClean="0">
                <a:latin typeface="Courier New" panose="02070309020205020404" pitchFamily="49" charset="0"/>
              </a:rPr>
              <a:t>100100 010001    //Load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ar-JO" smtClean="0">
                <a:latin typeface="Courier New" panose="02070309020205020404" pitchFamily="49" charset="0"/>
              </a:rPr>
              <a:t>	100110 010010    //Multiply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ar-JO" smtClean="0">
                <a:latin typeface="Courier New" panose="02070309020205020404" pitchFamily="49" charset="0"/>
              </a:rPr>
              <a:t>	100010 010011    //Store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1795AC-15BE-4637-A6E1-654B1F0107E5}" type="slidenum">
              <a:rPr lang="en-US" altLang="ar-JO">
                <a:solidFill>
                  <a:schemeClr val="bg1"/>
                </a:solidFill>
              </a:rPr>
              <a:pPr/>
              <a:t>15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The Evolution of Programming Languages (cont’d.)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ar-JO" u="sng" smtClean="0"/>
              <a:t> Low Level language :</a:t>
            </a:r>
            <a:r>
              <a:rPr lang="en-US" altLang="ar-JO" smtClean="0"/>
              <a:t> closely to processor instructions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ar-JO" smtClean="0"/>
              <a:t>Assembly language</a:t>
            </a:r>
          </a:p>
          <a:p>
            <a:pPr eaLnBrk="1" hangingPunct="1"/>
            <a:r>
              <a:rPr lang="en-US" altLang="ar-JO" sz="1800" smtClean="0"/>
              <a:t>Example : Using assembly language instructions, </a:t>
            </a:r>
            <a:r>
              <a:rPr lang="en-US" altLang="ar-JO" sz="1800" smtClean="0">
                <a:latin typeface="Courier New" panose="02070309020205020404" pitchFamily="49" charset="0"/>
              </a:rPr>
              <a:t>wages = rate • hours</a:t>
            </a:r>
            <a:r>
              <a:rPr lang="en-US" altLang="ar-JO" sz="1800" smtClean="0"/>
              <a:t> can be written as: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ar-JO" sz="1800" smtClean="0"/>
              <a:t>	</a:t>
            </a:r>
            <a:r>
              <a:rPr lang="en-US" altLang="ar-JO" sz="1800" smtClean="0">
                <a:latin typeface="Courier New" panose="02070309020205020404" pitchFamily="49" charset="0"/>
              </a:rPr>
              <a:t>LOAD  rate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ar-JO" sz="1800" smtClean="0">
                <a:latin typeface="Courier New" panose="02070309020205020404" pitchFamily="49" charset="0"/>
              </a:rPr>
              <a:t>	MULT	hour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ar-JO" sz="1800" smtClean="0">
                <a:latin typeface="Courier New" panose="02070309020205020404" pitchFamily="49" charset="0"/>
              </a:rPr>
              <a:t>	STOR	wages</a:t>
            </a:r>
            <a:r>
              <a:rPr lang="en-US" altLang="ar-JO" sz="1800" smtClean="0"/>
              <a:t>	</a:t>
            </a:r>
          </a:p>
          <a:p>
            <a:pPr eaLnBrk="1" hangingPunct="1"/>
            <a:r>
              <a:rPr lang="en-US" altLang="ar-JO" u="sng" smtClean="0"/>
              <a:t>Assembler</a:t>
            </a:r>
            <a:r>
              <a:rPr lang="en-US" altLang="ar-JO" smtClean="0"/>
              <a:t>: translates a program written in assembly language into machine language</a:t>
            </a:r>
          </a:p>
          <a:p>
            <a:pPr eaLnBrk="1" hangingPunct="1"/>
            <a:endParaRPr lang="en-US" altLang="ar-JO" smtClean="0"/>
          </a:p>
          <a:p>
            <a:pPr eaLnBrk="1" hangingPunct="1"/>
            <a:endParaRPr lang="en-US" altLang="ar-JO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15BE19-949E-4FEB-8B36-8A922F0F51BB}" type="slidenum">
              <a:rPr lang="en-US" altLang="ar-JO">
                <a:solidFill>
                  <a:schemeClr val="bg1"/>
                </a:solidFill>
              </a:rPr>
              <a:pPr/>
              <a:t>16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  <p:pic>
        <p:nvPicPr>
          <p:cNvPr id="184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943600"/>
            <a:ext cx="63865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The Evolution of Programming Languages (cont’d.)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ar-JO" u="sng" smtClean="0"/>
              <a:t>High-level languages </a:t>
            </a:r>
            <a:r>
              <a:rPr lang="en-US" altLang="ar-JO" smtClean="0"/>
              <a:t>include Basic, FORTRAN, COBOL, Pascal, C, C++, C#, and Java</a:t>
            </a:r>
          </a:p>
          <a:p>
            <a:pPr eaLnBrk="1" hangingPunct="1"/>
            <a:r>
              <a:rPr lang="en-US" altLang="ar-JO" u="sng" smtClean="0"/>
              <a:t>Compiler</a:t>
            </a:r>
            <a:r>
              <a:rPr lang="en-US" altLang="ar-JO" smtClean="0"/>
              <a:t>: translates a program written in a high-level language into machine language</a:t>
            </a:r>
          </a:p>
          <a:p>
            <a:pPr eaLnBrk="1" hangingPunct="1"/>
            <a:r>
              <a:rPr lang="en-US" altLang="ar-JO" smtClean="0"/>
              <a:t>The equation </a:t>
            </a:r>
            <a:r>
              <a:rPr lang="en-US" altLang="ar-JO" smtClean="0">
                <a:latin typeface="Courier New" panose="02070309020205020404" pitchFamily="49" charset="0"/>
                <a:cs typeface="Courier New" panose="02070309020205020404" pitchFamily="49" charset="0"/>
              </a:rPr>
              <a:t>wages = rate • hours </a:t>
            </a:r>
            <a:r>
              <a:rPr lang="en-US" altLang="ar-JO" smtClean="0"/>
              <a:t>can be written in C++ as: </a:t>
            </a:r>
          </a:p>
          <a:p>
            <a:pPr eaLnBrk="1" hangingPunct="1">
              <a:buFontTx/>
              <a:buNone/>
            </a:pPr>
            <a:r>
              <a:rPr lang="en-US" altLang="ar-JO" smtClean="0"/>
              <a:t>	</a:t>
            </a:r>
            <a:r>
              <a:rPr lang="en-US" altLang="ar-JO" smtClean="0">
                <a:latin typeface="Courier New" panose="02070309020205020404" pitchFamily="49" charset="0"/>
                <a:cs typeface="Courier New" panose="02070309020205020404" pitchFamily="49" charset="0"/>
              </a:rPr>
              <a:t>wages = rate * hours;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3D8B0E-C801-4D6B-B062-C2665E7C7C7F}" type="slidenum">
              <a:rPr lang="en-US" altLang="ar-JO">
                <a:solidFill>
                  <a:schemeClr val="bg1"/>
                </a:solidFill>
              </a:rPr>
              <a:pPr/>
              <a:t>17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Processing a C++ Program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JO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#include</a:t>
            </a:r>
            <a:r>
              <a:rPr lang="en-US" altLang="ar-JO" sz="1800" smtClean="0">
                <a:latin typeface="Courier New" panose="02070309020205020404" pitchFamily="49" charset="0"/>
              </a:rPr>
              <a:t> &lt;iostream&gt;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JO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using namespace</a:t>
            </a:r>
            <a:r>
              <a:rPr lang="en-US" altLang="ar-JO" sz="1800" smtClean="0">
                <a:latin typeface="Courier New" panose="02070309020205020404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JO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int</a:t>
            </a:r>
            <a:r>
              <a:rPr lang="en-US" altLang="ar-JO" sz="1800" smtClean="0">
                <a:latin typeface="Courier New" panose="02070309020205020404" pitchFamily="49" charset="0"/>
              </a:rPr>
              <a:t> main()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JO" sz="1800" smtClean="0">
                <a:latin typeface="Courier New" panose="02070309020205020404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JO" sz="1800" smtClean="0">
                <a:latin typeface="Courier New" panose="02070309020205020404" pitchFamily="49" charset="0"/>
              </a:rPr>
              <a:t>    cout &lt;&lt; "My first C++ program."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JO" sz="1800" smtClean="0">
                <a:solidFill>
                  <a:schemeClr val="accent1"/>
                </a:solidFill>
                <a:latin typeface="Courier New" panose="02070309020205020404" pitchFamily="49" charset="0"/>
              </a:rPr>
              <a:t>	 return</a:t>
            </a:r>
            <a:r>
              <a:rPr lang="en-US" altLang="ar-JO" sz="1800" smtClean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JO" sz="1800" smtClean="0">
                <a:latin typeface="Courier New" panose="02070309020205020404" pitchFamily="49" charset="0"/>
              </a:rPr>
              <a:t>}</a:t>
            </a:r>
            <a:r>
              <a:rPr lang="en-US" altLang="ar-JO" sz="20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ar-JO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ar-JO" sz="2000" b="1" smtClean="0"/>
              <a:t>Sample Run (after execute)</a:t>
            </a:r>
            <a:r>
              <a:rPr lang="en-US" altLang="ar-JO" sz="2000" smtClean="0"/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ar-JO" sz="2000" smtClean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0F15D-2713-4AA2-A232-AF101372C7B5}" type="slidenum">
              <a:rPr lang="en-US" altLang="ar-JO">
                <a:solidFill>
                  <a:schemeClr val="bg1"/>
                </a:solidFill>
              </a:rPr>
              <a:pPr/>
              <a:t>18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1752600" y="4495800"/>
            <a:ext cx="35814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>
                <a:solidFill>
                  <a:schemeClr val="bg1"/>
                </a:solidFill>
                <a:latin typeface="Courier New" panose="02070309020205020404" pitchFamily="49" charset="0"/>
              </a:rPr>
              <a:t>My first C++ program.</a:t>
            </a:r>
          </a:p>
          <a:p>
            <a:endParaRPr lang="ar-JO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Processing a C++ Program (cont’d.)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93000"/>
              </a:lnSpc>
              <a:defRPr/>
            </a:pPr>
            <a:r>
              <a:rPr lang="en-US" altLang="ar-JO" dirty="0" smtClean="0"/>
              <a:t>To execute a C++ program:</a:t>
            </a:r>
          </a:p>
          <a:p>
            <a:pPr lvl="1" eaLnBrk="1" hangingPunct="1">
              <a:lnSpc>
                <a:spcPct val="93000"/>
              </a:lnSpc>
              <a:defRPr/>
            </a:pPr>
            <a:r>
              <a:rPr lang="en-US" altLang="ar-JO" dirty="0" smtClean="0"/>
              <a:t>Use an </a:t>
            </a:r>
            <a:r>
              <a:rPr lang="en-US" altLang="ar-JO" b="1" dirty="0" smtClean="0"/>
              <a:t>editor</a:t>
            </a:r>
            <a:r>
              <a:rPr lang="en-US" altLang="ar-JO" dirty="0" smtClean="0"/>
              <a:t> to create a </a:t>
            </a:r>
            <a:r>
              <a:rPr lang="en-US" altLang="ar-JO" u="sng" dirty="0" smtClean="0"/>
              <a:t>source program </a:t>
            </a:r>
            <a:r>
              <a:rPr lang="en-US" altLang="ar-JO" dirty="0" smtClean="0"/>
              <a:t>in C++ (saved in extension of .</a:t>
            </a:r>
            <a:r>
              <a:rPr lang="en-US" altLang="ar-JO" dirty="0" err="1" smtClean="0"/>
              <a:t>cpp</a:t>
            </a:r>
            <a:r>
              <a:rPr lang="en-US" altLang="ar-JO" dirty="0" smtClean="0"/>
              <a:t>). </a:t>
            </a:r>
          </a:p>
          <a:p>
            <a:pPr marL="457200" lvl="1" indent="0" eaLnBrk="1" hangingPunct="1">
              <a:lnSpc>
                <a:spcPct val="93000"/>
              </a:lnSpc>
              <a:buFont typeface="Arial" panose="020B0604020202020204" pitchFamily="34" charset="0"/>
              <a:buNone/>
              <a:defRPr/>
            </a:pPr>
            <a:r>
              <a:rPr lang="en-US" altLang="ar-JO" dirty="0"/>
              <a:t> </a:t>
            </a:r>
            <a:r>
              <a:rPr lang="en-US" altLang="ar-JO" dirty="0" smtClean="0"/>
              <a:t>    </a:t>
            </a:r>
            <a:r>
              <a:rPr lang="en-US" dirty="0"/>
              <a:t>Source program: A program written in a high-level language.</a:t>
            </a:r>
            <a:endParaRPr lang="en-US" altLang="ar-JO" dirty="0" smtClean="0"/>
          </a:p>
          <a:p>
            <a:pPr lvl="1" eaLnBrk="1" hangingPunct="1">
              <a:lnSpc>
                <a:spcPct val="93000"/>
              </a:lnSpc>
              <a:defRPr/>
            </a:pPr>
            <a:r>
              <a:rPr lang="en-US" altLang="ar-JO" dirty="0" smtClean="0"/>
              <a:t>Preprocessor directives begin with # and are processed by the </a:t>
            </a:r>
            <a:r>
              <a:rPr lang="en-US" altLang="ar-JO" u="sng" dirty="0" smtClean="0"/>
              <a:t>preprocessor.</a:t>
            </a:r>
          </a:p>
          <a:p>
            <a:pPr lvl="1" eaLnBrk="1" hangingPunct="1">
              <a:lnSpc>
                <a:spcPct val="93000"/>
              </a:lnSpc>
              <a:defRPr/>
            </a:pPr>
            <a:r>
              <a:rPr lang="en-US" altLang="ar-JO" dirty="0" smtClean="0"/>
              <a:t>Use the compiler to:</a:t>
            </a:r>
          </a:p>
          <a:p>
            <a:pPr lvl="2" eaLnBrk="1" hangingPunct="1">
              <a:lnSpc>
                <a:spcPct val="93000"/>
              </a:lnSpc>
              <a:defRPr/>
            </a:pPr>
            <a:r>
              <a:rPr lang="en-US" altLang="ar-JO" dirty="0" smtClean="0"/>
              <a:t>Check that the program obeys the language rules</a:t>
            </a:r>
          </a:p>
          <a:p>
            <a:pPr lvl="2" eaLnBrk="1" hangingPunct="1">
              <a:lnSpc>
                <a:spcPct val="93000"/>
              </a:lnSpc>
              <a:defRPr/>
            </a:pPr>
            <a:r>
              <a:rPr lang="en-US" altLang="ar-JO" dirty="0" smtClean="0"/>
              <a:t>Translate into machine language (</a:t>
            </a:r>
            <a:r>
              <a:rPr lang="en-US" altLang="ar-JO" u="sng" dirty="0" smtClean="0"/>
              <a:t>object program</a:t>
            </a:r>
            <a:r>
              <a:rPr lang="en-US" altLang="ar-JO" dirty="0" smtClean="0"/>
              <a:t>)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F60BEB-9C71-4C20-804A-D65A93A46999}" type="slidenum">
              <a:rPr lang="en-US" altLang="ar-JO">
                <a:solidFill>
                  <a:schemeClr val="bg1"/>
                </a:solidFill>
              </a:rPr>
              <a:pPr/>
              <a:t>19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In this chapter, you will:</a:t>
            </a:r>
          </a:p>
          <a:p>
            <a:pPr lvl="1" eaLnBrk="1" hangingPunct="1"/>
            <a:r>
              <a:rPr lang="en-US" altLang="ar-JO" smtClean="0"/>
              <a:t>Learn about different types of computers</a:t>
            </a:r>
          </a:p>
          <a:p>
            <a:pPr lvl="1" eaLnBrk="1" hangingPunct="1"/>
            <a:r>
              <a:rPr lang="en-US" altLang="ar-JO" smtClean="0"/>
              <a:t>Explore hardware and software</a:t>
            </a:r>
          </a:p>
          <a:p>
            <a:pPr lvl="1" eaLnBrk="1" hangingPunct="1"/>
            <a:r>
              <a:rPr lang="en-US" altLang="ar-JO" smtClean="0"/>
              <a:t>Learn about the language of a computer</a:t>
            </a:r>
          </a:p>
          <a:p>
            <a:pPr lvl="1" eaLnBrk="1" hangingPunct="1"/>
            <a:r>
              <a:rPr lang="en-US" altLang="ar-JO" smtClean="0"/>
              <a:t>Learn about the evolution of programming languages</a:t>
            </a:r>
          </a:p>
          <a:p>
            <a:pPr lvl="1" eaLnBrk="1" hangingPunct="1"/>
            <a:r>
              <a:rPr lang="en-US" altLang="ar-JO" smtClean="0"/>
              <a:t>Examine high-level programming languages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4B1E1E-1189-433D-9117-BE55E4FAC409}" type="slidenum">
              <a:rPr lang="en-US" altLang="ar-JO">
                <a:solidFill>
                  <a:schemeClr val="bg1"/>
                </a:solidFill>
              </a:rPr>
              <a:pPr/>
              <a:t>2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4101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Processing a C++ Program (cont’d.)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3000"/>
              </a:lnSpc>
            </a:pPr>
            <a:r>
              <a:rPr lang="en-US" altLang="ar-JO" smtClean="0"/>
              <a:t>To execute a C++ program (cont'd.):</a:t>
            </a:r>
          </a:p>
          <a:p>
            <a:pPr lvl="1" eaLnBrk="1" hangingPunct="1"/>
            <a:r>
              <a:rPr lang="en-US" altLang="ar-JO" u="sng" smtClean="0"/>
              <a:t>Linker</a:t>
            </a:r>
            <a:r>
              <a:rPr lang="en-US" altLang="ar-JO" smtClean="0"/>
              <a:t>: </a:t>
            </a:r>
          </a:p>
          <a:p>
            <a:pPr lvl="2" eaLnBrk="1" hangingPunct="1"/>
            <a:r>
              <a:rPr lang="en-US" altLang="ar-JO" smtClean="0"/>
              <a:t>Combines object program with other programs provided by the SDK to create executable code.</a:t>
            </a:r>
          </a:p>
          <a:p>
            <a:pPr lvl="2" eaLnBrk="1" hangingPunct="1"/>
            <a:r>
              <a:rPr lang="en-US" altLang="ar-JO" u="sng" smtClean="0"/>
              <a:t>Library</a:t>
            </a:r>
            <a:r>
              <a:rPr lang="en-US" altLang="ar-JO" smtClean="0"/>
              <a:t>: contains prewritten code you can use</a:t>
            </a:r>
          </a:p>
          <a:p>
            <a:pPr lvl="1" eaLnBrk="1" hangingPunct="1"/>
            <a:r>
              <a:rPr lang="en-US" altLang="ar-JO" u="sng" smtClean="0"/>
              <a:t>Loader</a:t>
            </a:r>
            <a:r>
              <a:rPr lang="en-US" altLang="ar-JO" smtClean="0"/>
              <a:t>: </a:t>
            </a:r>
          </a:p>
          <a:p>
            <a:pPr lvl="2" eaLnBrk="1" hangingPunct="1"/>
            <a:r>
              <a:rPr lang="en-US" altLang="ar-JO" smtClean="0"/>
              <a:t>Loads executable program into main memory</a:t>
            </a:r>
          </a:p>
          <a:p>
            <a:pPr lvl="1" eaLnBrk="1" hangingPunct="1"/>
            <a:r>
              <a:rPr lang="en-US" altLang="ar-JO" smtClean="0"/>
              <a:t>The last step is to execute the program</a:t>
            </a:r>
          </a:p>
          <a:p>
            <a:pPr eaLnBrk="1" hangingPunct="1"/>
            <a:r>
              <a:rPr lang="en-US" altLang="ar-JO" smtClean="0"/>
              <a:t>Some IDEs </a:t>
            </a:r>
            <a:r>
              <a:rPr lang="en-US" altLang="ar-JO" sz="1200" smtClean="0"/>
              <a:t>(integrated development environment</a:t>
            </a:r>
            <a:r>
              <a:rPr lang="en-US" altLang="ar-JO" sz="1100" smtClean="0"/>
              <a:t>) </a:t>
            </a:r>
            <a:r>
              <a:rPr lang="en-US" altLang="ar-JO" smtClean="0"/>
              <a:t>do all this with a </a:t>
            </a:r>
            <a:r>
              <a:rPr lang="en-US" altLang="ar-JO" u="sng" smtClean="0"/>
              <a:t>Build</a:t>
            </a:r>
            <a:r>
              <a:rPr lang="en-US" altLang="ar-JO" smtClean="0"/>
              <a:t> or </a:t>
            </a:r>
            <a:r>
              <a:rPr lang="en-US" altLang="ar-JO" u="sng" smtClean="0"/>
              <a:t>Rebuild</a:t>
            </a:r>
            <a:r>
              <a:rPr lang="en-US" altLang="ar-JO" smtClean="0"/>
              <a:t> command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31BF04-4E2B-4650-972B-B6AEF91F7800}" type="slidenum">
              <a:rPr lang="en-US" altLang="ar-JO">
                <a:solidFill>
                  <a:schemeClr val="bg1"/>
                </a:solidFill>
              </a:rPr>
              <a:pPr/>
              <a:t>20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Processing a C++ Program (cont’d.)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E55CA7-D2C4-4B22-AF81-4A24A62F27FD}" type="slidenum">
              <a:rPr lang="en-US" altLang="ar-JO">
                <a:solidFill>
                  <a:schemeClr val="bg1"/>
                </a:solidFill>
              </a:rPr>
              <a:pPr/>
              <a:t>21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  <p:pic>
        <p:nvPicPr>
          <p:cNvPr id="235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791200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867400"/>
            <a:ext cx="3124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0" y="1981200"/>
            <a:ext cx="1309688" cy="3694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>
            <a:spAutoFit/>
          </a:bodyPr>
          <a:lstStyle/>
          <a:p>
            <a:pPr>
              <a:defRPr/>
            </a:pPr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/>
              <a:t> / .c / .h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.s</a:t>
            </a:r>
          </a:p>
          <a:p>
            <a:pPr>
              <a:defRPr/>
            </a:pPr>
            <a:r>
              <a:rPr lang="en-US" dirty="0"/>
              <a:t>Assembler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.o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.exe</a:t>
            </a:r>
            <a:endParaRPr lang="ar-JO" dirty="0"/>
          </a:p>
        </p:txBody>
      </p:sp>
      <p:cxnSp>
        <p:nvCxnSpPr>
          <p:cNvPr id="9" name="Straight Connector 8"/>
          <p:cNvCxnSpPr>
            <a:stCxn id="58373" idx="1"/>
          </p:cNvCxnSpPr>
          <p:nvPr/>
        </p:nvCxnSpPr>
        <p:spPr>
          <a:xfrm>
            <a:off x="1524000" y="3687763"/>
            <a:ext cx="7391400" cy="4603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561" name="TextBox 11"/>
          <p:cNvSpPr txBox="1">
            <a:spLocks noChangeArrowheads="1"/>
          </p:cNvSpPr>
          <p:nvPr/>
        </p:nvSpPr>
        <p:spPr bwMode="auto">
          <a:xfrm rot="-2578140">
            <a:off x="6751638" y="3921125"/>
            <a:ext cx="982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Low level </a:t>
            </a:r>
          </a:p>
          <a:p>
            <a:r>
              <a:rPr lang="en-US" altLang="en-US" sz="1400"/>
              <a:t>language </a:t>
            </a:r>
            <a:endParaRPr lang="ar-JO" altLang="en-US" sz="1400"/>
          </a:p>
        </p:txBody>
      </p:sp>
      <p:sp>
        <p:nvSpPr>
          <p:cNvPr id="23562" name="TextBox 12"/>
          <p:cNvSpPr txBox="1">
            <a:spLocks noChangeArrowheads="1"/>
          </p:cNvSpPr>
          <p:nvPr/>
        </p:nvSpPr>
        <p:spPr bwMode="auto">
          <a:xfrm rot="-1896576">
            <a:off x="6872288" y="2462213"/>
            <a:ext cx="1193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/>
              <a:t>Source program</a:t>
            </a:r>
          </a:p>
          <a:p>
            <a:r>
              <a:rPr lang="en-US" altLang="en-US" sz="1400"/>
              <a:t>High level</a:t>
            </a:r>
          </a:p>
          <a:p>
            <a:r>
              <a:rPr lang="en-US" altLang="en-US" sz="1400"/>
              <a:t> language </a:t>
            </a:r>
            <a:endParaRPr lang="ar-JO" altLang="en-US" sz="1400"/>
          </a:p>
        </p:txBody>
      </p:sp>
      <p:sp>
        <p:nvSpPr>
          <p:cNvPr id="23563" name="TextBox 13"/>
          <p:cNvSpPr txBox="1">
            <a:spLocks noChangeArrowheads="1"/>
          </p:cNvSpPr>
          <p:nvPr/>
        </p:nvSpPr>
        <p:spPr bwMode="auto">
          <a:xfrm rot="-2189907">
            <a:off x="6818313" y="4991100"/>
            <a:ext cx="12430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Object program</a:t>
            </a:r>
          </a:p>
        </p:txBody>
      </p:sp>
      <p:sp>
        <p:nvSpPr>
          <p:cNvPr id="23564" name="Rectangle 14"/>
          <p:cNvSpPr>
            <a:spLocks noChangeArrowheads="1"/>
          </p:cNvSpPr>
          <p:nvPr/>
        </p:nvSpPr>
        <p:spPr bwMode="auto">
          <a:xfrm rot="-950439">
            <a:off x="6692900" y="5716588"/>
            <a:ext cx="1435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0/1 sequence</a:t>
            </a:r>
          </a:p>
          <a:p>
            <a:r>
              <a:rPr lang="en-US" altLang="en-US" sz="1200"/>
              <a:t>Machine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Programming with the Problem Analysis–Coding–Execution Cycle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ar-JO" u="sng" dirty="0" smtClean="0"/>
              <a:t>Algorithm</a:t>
            </a:r>
            <a:r>
              <a:rPr lang="en-US" altLang="ar-JO" dirty="0" smtClean="0"/>
              <a:t>: 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ar-JO" dirty="0" smtClean="0"/>
              <a:t>Step-by-step problem-solving process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ar-JO" dirty="0" smtClean="0"/>
              <a:t>Solution achieved in finite amount of time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ar-JO" dirty="0" smtClean="0">
                <a:solidFill>
                  <a:srgbClr val="000000"/>
                </a:solidFill>
              </a:rPr>
              <a:t>Programming is a process of problem solving</a:t>
            </a: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None/>
            </a:pPr>
            <a:endParaRPr lang="en-US" altLang="ar-JO" dirty="0" smtClean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6A4754-1BE5-4DC7-A3B2-F866CC6C4AC7}" type="slidenum">
              <a:rPr lang="en-US" altLang="ar-JO">
                <a:solidFill>
                  <a:schemeClr val="bg1"/>
                </a:solidFill>
              </a:rPr>
              <a:pPr/>
              <a:t>22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  <p:pic>
        <p:nvPicPr>
          <p:cNvPr id="2458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2412"/>
            <a:ext cx="33528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5953125"/>
            <a:ext cx="3181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Box 12"/>
          <p:cNvSpPr txBox="1">
            <a:spLocks noChangeArrowheads="1"/>
          </p:cNvSpPr>
          <p:nvPr/>
        </p:nvSpPr>
        <p:spPr bwMode="auto">
          <a:xfrm>
            <a:off x="990600" y="5105400"/>
            <a:ext cx="477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u="sng" dirty="0"/>
              <a:t>Why checking the error existence twice ? </a:t>
            </a:r>
            <a:endParaRPr lang="ar-JO" altLang="en-US" b="1" u="sng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The Problem Analysis–Coding–Execution Cycle (cont’d.)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ar-JO" smtClean="0"/>
              <a:t>Step 1: Analyze the problem</a:t>
            </a:r>
          </a:p>
          <a:p>
            <a:pPr lvl="1" eaLnBrk="1" hangingPunct="1"/>
            <a:r>
              <a:rPr lang="en-US" altLang="ar-JO" smtClean="0"/>
              <a:t>Outline the problem and its requirements</a:t>
            </a:r>
          </a:p>
          <a:p>
            <a:pPr lvl="1" eaLnBrk="1" hangingPunct="1"/>
            <a:r>
              <a:rPr lang="en-US" altLang="ar-JO" smtClean="0"/>
              <a:t>Design steps (algorithm) to solve the problem </a:t>
            </a:r>
            <a:r>
              <a:rPr lang="en-US" altLang="ar-JO" i="1" u="sng" smtClean="0"/>
              <a:t>(pseudo code)</a:t>
            </a:r>
          </a:p>
          <a:p>
            <a:pPr eaLnBrk="1" hangingPunct="1"/>
            <a:r>
              <a:rPr lang="en-US" altLang="ar-JO" smtClean="0"/>
              <a:t>Step 2: Implement the algorithm</a:t>
            </a:r>
          </a:p>
          <a:p>
            <a:pPr lvl="1" eaLnBrk="1" hangingPunct="1"/>
            <a:r>
              <a:rPr lang="en-US" altLang="ar-JO" smtClean="0"/>
              <a:t>Implement the algorithm in code</a:t>
            </a:r>
          </a:p>
          <a:p>
            <a:pPr lvl="1" eaLnBrk="1" hangingPunct="1"/>
            <a:r>
              <a:rPr lang="en-US" altLang="ar-JO" smtClean="0"/>
              <a:t>Verify that the algorithm works</a:t>
            </a:r>
          </a:p>
          <a:p>
            <a:pPr eaLnBrk="1" hangingPunct="1"/>
            <a:r>
              <a:rPr lang="en-US" altLang="ar-JO" smtClean="0"/>
              <a:t>Step 3: Maintenance</a:t>
            </a:r>
          </a:p>
          <a:p>
            <a:pPr lvl="1" eaLnBrk="1" hangingPunct="1"/>
            <a:r>
              <a:rPr lang="en-US" altLang="ar-JO" smtClean="0"/>
              <a:t>Use and modify the program if the problem domain changes</a:t>
            </a:r>
          </a:p>
          <a:p>
            <a:pPr eaLnBrk="1" hangingPunct="1"/>
            <a:endParaRPr lang="en-US" altLang="ar-JO" smtClean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0B2DED-C346-4FA3-B2F4-6E1740A2588A}" type="slidenum">
              <a:rPr lang="en-US" altLang="ar-JO">
                <a:solidFill>
                  <a:schemeClr val="bg1"/>
                </a:solidFill>
              </a:rPr>
              <a:pPr/>
              <a:t>23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The Problem Analysis–Coding–Execution Cycle (cont’d.)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z="2400" smtClean="0"/>
              <a:t>Thoroughly understand the problem and all requirements</a:t>
            </a:r>
          </a:p>
          <a:p>
            <a:pPr lvl="1" eaLnBrk="1" hangingPunct="1"/>
            <a:r>
              <a:rPr lang="en-US" altLang="ar-JO" sz="2000" smtClean="0"/>
              <a:t>Does program require user interaction?</a:t>
            </a:r>
          </a:p>
          <a:p>
            <a:pPr lvl="1" eaLnBrk="1" hangingPunct="1"/>
            <a:r>
              <a:rPr lang="en-US" altLang="ar-JO" sz="2000" smtClean="0"/>
              <a:t>Does program manipulate data? </a:t>
            </a:r>
          </a:p>
          <a:p>
            <a:pPr lvl="1" eaLnBrk="1" hangingPunct="1"/>
            <a:r>
              <a:rPr lang="en-US" altLang="ar-JO" sz="2000" smtClean="0"/>
              <a:t>What is the output?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ar-JO" sz="2400" smtClean="0"/>
              <a:t>If the problem is complex, divide it into subproblems</a:t>
            </a:r>
          </a:p>
          <a:p>
            <a:pPr lvl="1" eaLnBrk="1" hangingPunct="1"/>
            <a:r>
              <a:rPr lang="en-US" altLang="ar-JO" sz="2000" smtClean="0"/>
              <a:t>Analyze and design algorithms for each subproblem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ar-JO" sz="2400" smtClean="0"/>
              <a:t>Check the correctness of algorithm</a:t>
            </a:r>
          </a:p>
          <a:p>
            <a:pPr lvl="1" eaLnBrk="1" hangingPunct="1"/>
            <a:r>
              <a:rPr lang="en-US" altLang="ar-JO" sz="2000" smtClean="0"/>
              <a:t>Can test using sample data</a:t>
            </a:r>
          </a:p>
          <a:p>
            <a:pPr lvl="1" eaLnBrk="1" hangingPunct="1"/>
            <a:r>
              <a:rPr lang="en-US" altLang="ar-JO" sz="2000" smtClean="0"/>
              <a:t>Some mathematical analysis might be required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ar-JO" smtClean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FF65DB-8E4C-4573-A3D1-637F17F5633A}" type="slidenum">
              <a:rPr lang="en-US" altLang="ar-JO">
                <a:solidFill>
                  <a:schemeClr val="bg1"/>
                </a:solidFill>
              </a:rPr>
              <a:pPr/>
              <a:t>24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2662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The Problem Analysis–Coding–Execution Cycle (cont’d.)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Once the algorithm is designed and correctness verified</a:t>
            </a:r>
          </a:p>
          <a:p>
            <a:pPr lvl="1" eaLnBrk="1" hangingPunct="1"/>
            <a:r>
              <a:rPr lang="en-US" altLang="ar-JO" smtClean="0"/>
              <a:t>Write the equivalent code in high-level language</a:t>
            </a:r>
          </a:p>
          <a:p>
            <a:pPr eaLnBrk="1" hangingPunct="1"/>
            <a:r>
              <a:rPr lang="en-US" altLang="ar-JO" smtClean="0"/>
              <a:t>Enter the program using text editor</a:t>
            </a:r>
          </a:p>
          <a:p>
            <a:pPr eaLnBrk="1" hangingPunct="1"/>
            <a:endParaRPr lang="en-US" altLang="ar-JO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8C74E0-1C3F-4953-8272-63A3D473E778}" type="slidenum">
              <a:rPr lang="en-US" altLang="ar-JO">
                <a:solidFill>
                  <a:schemeClr val="bg1"/>
                </a:solidFill>
              </a:rPr>
              <a:pPr/>
              <a:t>25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The Problem Analysis–Coding–Execution Cycle (cont’d.)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Run code through compiler </a:t>
            </a:r>
          </a:p>
          <a:p>
            <a:pPr eaLnBrk="1" hangingPunct="1"/>
            <a:r>
              <a:rPr lang="en-US" altLang="ar-JO" smtClean="0"/>
              <a:t>If compiler generates errors </a:t>
            </a:r>
          </a:p>
          <a:p>
            <a:pPr lvl="1" eaLnBrk="1" hangingPunct="1"/>
            <a:r>
              <a:rPr lang="en-US" altLang="ar-JO" smtClean="0"/>
              <a:t>Look at code and remove errors</a:t>
            </a:r>
          </a:p>
          <a:p>
            <a:pPr lvl="1" eaLnBrk="1" hangingPunct="1"/>
            <a:r>
              <a:rPr lang="en-US" altLang="ar-JO" smtClean="0"/>
              <a:t>Run code again through compiler </a:t>
            </a:r>
          </a:p>
          <a:p>
            <a:pPr eaLnBrk="1" hangingPunct="1"/>
            <a:r>
              <a:rPr lang="en-US" altLang="ar-JO" smtClean="0"/>
              <a:t>If there are no syntax errors</a:t>
            </a:r>
          </a:p>
          <a:p>
            <a:pPr lvl="1" eaLnBrk="1" hangingPunct="1"/>
            <a:r>
              <a:rPr lang="en-US" altLang="ar-JO" smtClean="0"/>
              <a:t>Compiler generates equivalent machine code</a:t>
            </a:r>
          </a:p>
          <a:p>
            <a:pPr eaLnBrk="1" hangingPunct="1"/>
            <a:r>
              <a:rPr lang="en-US" altLang="ar-JO" smtClean="0"/>
              <a:t>Linker links machine code with system resources</a:t>
            </a:r>
          </a:p>
          <a:p>
            <a:pPr eaLnBrk="1" hangingPunct="1"/>
            <a:endParaRPr lang="en-US" altLang="ar-JO" smtClean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4881D3-9C35-4680-948C-1ABC109D037E}" type="slidenum">
              <a:rPr lang="en-US" altLang="ar-JO">
                <a:solidFill>
                  <a:schemeClr val="bg1"/>
                </a:solidFill>
              </a:rPr>
              <a:pPr/>
              <a:t>26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The Problem Analysis–Coding–Execution Cycle (cont’d.)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Once compiled and linked, loader can place program into main memory for execution</a:t>
            </a:r>
          </a:p>
          <a:p>
            <a:pPr eaLnBrk="1" hangingPunct="1"/>
            <a:r>
              <a:rPr lang="en-US" altLang="ar-JO" smtClean="0"/>
              <a:t>The final step is to execute the program</a:t>
            </a:r>
          </a:p>
          <a:p>
            <a:pPr lvl="1" eaLnBrk="1" hangingPunct="1"/>
            <a:r>
              <a:rPr lang="en-US" altLang="ar-JO" smtClean="0"/>
              <a:t>Compiler guarantees that the program follows the rules of the language  </a:t>
            </a:r>
            <a:r>
              <a:rPr lang="en-US" altLang="ar-JO" b="1" u="sng" smtClean="0"/>
              <a:t>(syntax checking)</a:t>
            </a:r>
          </a:p>
          <a:p>
            <a:pPr lvl="2" eaLnBrk="1" hangingPunct="1"/>
            <a:r>
              <a:rPr lang="en-US" altLang="ar-JO" smtClean="0"/>
              <a:t>Does not guarantee that the program will run correctly 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BF8F25-3D13-4857-805A-7CF17D48D455}" type="slidenum">
              <a:rPr lang="en-US" altLang="ar-JO">
                <a:solidFill>
                  <a:schemeClr val="bg1"/>
                </a:solidFill>
              </a:rPr>
              <a:pPr/>
              <a:t>27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Example 1-1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Design an algorithm to find the perimeter and area of a rectangle</a:t>
            </a:r>
          </a:p>
          <a:p>
            <a:pPr eaLnBrk="1" hangingPunct="1"/>
            <a:r>
              <a:rPr lang="en-US" altLang="ar-JO" smtClean="0"/>
              <a:t>The perimeter and area of the rectangle are given by the following formulas:</a:t>
            </a:r>
          </a:p>
          <a:p>
            <a:pPr eaLnBrk="1" hangingPunct="1">
              <a:buFontTx/>
              <a:buNone/>
            </a:pPr>
            <a:endParaRPr lang="en-US" altLang="ar-JO" smtClean="0"/>
          </a:p>
          <a:p>
            <a:pPr eaLnBrk="1" hangingPunct="1">
              <a:buFontTx/>
              <a:buNone/>
            </a:pPr>
            <a:r>
              <a:rPr lang="en-US" altLang="ar-JO" smtClean="0"/>
              <a:t>	</a:t>
            </a:r>
            <a:r>
              <a:rPr lang="en-US" altLang="ar-JO" smtClean="0">
                <a:latin typeface="Courier New" panose="02070309020205020404" pitchFamily="49" charset="0"/>
              </a:rPr>
              <a:t>perimeter = 2 * (length + width)</a:t>
            </a:r>
          </a:p>
          <a:p>
            <a:pPr eaLnBrk="1" hangingPunct="1">
              <a:buFontTx/>
              <a:buNone/>
            </a:pPr>
            <a:r>
              <a:rPr lang="en-US" altLang="ar-JO" smtClean="0">
                <a:latin typeface="Courier New" panose="02070309020205020404" pitchFamily="49" charset="0"/>
              </a:rPr>
              <a:t>	area = length * width</a:t>
            </a:r>
          </a:p>
          <a:p>
            <a:pPr eaLnBrk="1" hangingPunct="1">
              <a:buFontTx/>
              <a:buNone/>
            </a:pPr>
            <a:endParaRPr lang="en-US" altLang="ar-JO" smtClean="0"/>
          </a:p>
          <a:p>
            <a:pPr eaLnBrk="1" hangingPunct="1"/>
            <a:endParaRPr lang="en-US" altLang="ar-JO" smtClean="0"/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D515F6-4EFF-472F-8C0C-BAC599697AA1}" type="slidenum">
              <a:rPr lang="en-US" altLang="ar-JO">
                <a:solidFill>
                  <a:schemeClr val="bg1"/>
                </a:solidFill>
              </a:rPr>
              <a:pPr/>
              <a:t>28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Example 1-1 (cont’d.)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ar-JO" smtClean="0"/>
              <a:t>Algorithm: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ar-JO" smtClean="0"/>
              <a:t>Get length of the rectangle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ar-JO" smtClean="0"/>
              <a:t>Get width of the rectangle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ar-JO" smtClean="0"/>
              <a:t>Find the perimeter using the following equation: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ar-JO" sz="2400" smtClean="0"/>
              <a:t>		</a:t>
            </a:r>
            <a:r>
              <a:rPr lang="en-US" altLang="ar-JO" sz="2400" smtClean="0">
                <a:latin typeface="Courier New" panose="02070309020205020404" pitchFamily="49" charset="0"/>
              </a:rPr>
              <a:t>perimeter = 2 * (length + width)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ar-JO" smtClean="0"/>
              <a:t>Find the area using the following equation: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ar-JO" sz="2400" smtClean="0"/>
              <a:t>		</a:t>
            </a:r>
            <a:r>
              <a:rPr lang="en-US" altLang="ar-JO" sz="2400" smtClean="0">
                <a:latin typeface="Courier New" panose="02070309020205020404" pitchFamily="49" charset="0"/>
              </a:rPr>
              <a:t>area = length * width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D40043-BE73-441F-8702-CC7AFFBF05D7}" type="slidenum">
              <a:rPr lang="en-US" altLang="ar-JO">
                <a:solidFill>
                  <a:schemeClr val="bg1"/>
                </a:solidFill>
              </a:rPr>
              <a:pPr/>
              <a:t>29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Objectives (cont’d.)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ar-JO" smtClean="0"/>
              <a:t>Discover what a compiler is and what it does</a:t>
            </a:r>
          </a:p>
          <a:p>
            <a:pPr lvl="1" eaLnBrk="1" hangingPunct="1"/>
            <a:r>
              <a:rPr lang="en-US" altLang="ar-JO" smtClean="0"/>
              <a:t>Examine a C++ program</a:t>
            </a:r>
          </a:p>
          <a:p>
            <a:pPr lvl="1" eaLnBrk="1" hangingPunct="1"/>
            <a:r>
              <a:rPr lang="en-US" altLang="ar-JO" smtClean="0"/>
              <a:t>Explore how a C++ program is processed</a:t>
            </a:r>
          </a:p>
          <a:p>
            <a:pPr lvl="1" eaLnBrk="1" hangingPunct="1"/>
            <a:r>
              <a:rPr lang="en-US" altLang="ar-JO" smtClean="0"/>
              <a:t>Learn what an algorithm is and explore problem-solving techniques</a:t>
            </a:r>
          </a:p>
          <a:p>
            <a:pPr lvl="1" eaLnBrk="1" hangingPunct="1"/>
            <a:r>
              <a:rPr lang="en-US" altLang="ar-JO" smtClean="0"/>
              <a:t>Become aware of structured design and object-oriented design programming methodologies</a:t>
            </a:r>
          </a:p>
          <a:p>
            <a:pPr lvl="1" eaLnBrk="1" hangingPunct="1"/>
            <a:r>
              <a:rPr lang="en-US" altLang="ar-JO" smtClean="0"/>
              <a:t>Become aware of Standard C++ and ANSI/ISO Standard C++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FA2FBC-804B-41C5-ABBE-3AD3CCA75EBC}" type="slidenum">
              <a:rPr lang="en-US" altLang="ar-JO">
                <a:solidFill>
                  <a:schemeClr val="bg1"/>
                </a:solidFill>
              </a:rPr>
              <a:pPr/>
              <a:t>3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dirty="0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Example 1-5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Calculate each student’s grade</a:t>
            </a:r>
          </a:p>
          <a:p>
            <a:pPr lvl="1" eaLnBrk="1" hangingPunct="1"/>
            <a:r>
              <a:rPr lang="en-US" altLang="ar-JO" smtClean="0"/>
              <a:t>10 students in a class; each student has taken five tests; each test is worth 100 points</a:t>
            </a:r>
          </a:p>
          <a:p>
            <a:pPr eaLnBrk="1" hangingPunct="1"/>
            <a:r>
              <a:rPr lang="en-US" altLang="ar-JO" smtClean="0"/>
              <a:t>Design algorithms to: </a:t>
            </a:r>
          </a:p>
          <a:p>
            <a:pPr lvl="1" eaLnBrk="1" hangingPunct="1"/>
            <a:r>
              <a:rPr lang="en-US" altLang="ar-JO" smtClean="0"/>
              <a:t>Calculate the grade for each student and class average</a:t>
            </a:r>
          </a:p>
          <a:p>
            <a:pPr lvl="1" eaLnBrk="1" hangingPunct="1"/>
            <a:r>
              <a:rPr lang="en-US" altLang="ar-JO" smtClean="0"/>
              <a:t>Find the average test score</a:t>
            </a:r>
          </a:p>
          <a:p>
            <a:pPr lvl="1" eaLnBrk="1" hangingPunct="1"/>
            <a:r>
              <a:rPr lang="en-US" altLang="ar-JO" smtClean="0"/>
              <a:t>Determine the grade</a:t>
            </a:r>
          </a:p>
          <a:p>
            <a:pPr eaLnBrk="1" hangingPunct="1"/>
            <a:r>
              <a:rPr lang="en-US" altLang="ar-JO" smtClean="0"/>
              <a:t>Data: students’ names; test scores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183303-E60D-45B1-870E-773AB644FD75}" type="slidenum">
              <a:rPr lang="en-US" altLang="ar-JO">
                <a:solidFill>
                  <a:schemeClr val="bg1"/>
                </a:solidFill>
              </a:rPr>
              <a:pPr/>
              <a:t>30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Example 1-5 (cont’d.)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Algorithm to determine the average test score:</a:t>
            </a:r>
          </a:p>
          <a:p>
            <a:pPr lvl="1" eaLnBrk="1" hangingPunct="1"/>
            <a:r>
              <a:rPr lang="en-US" altLang="ar-JO" smtClean="0"/>
              <a:t>Get the five test scores</a:t>
            </a:r>
          </a:p>
          <a:p>
            <a:pPr lvl="1" eaLnBrk="1" hangingPunct="1"/>
            <a:r>
              <a:rPr lang="en-US" altLang="ar-JO" smtClean="0"/>
              <a:t>Add the five test scores</a:t>
            </a:r>
          </a:p>
          <a:p>
            <a:pPr lvl="2" eaLnBrk="1" hangingPunct="1"/>
            <a:r>
              <a:rPr lang="en-US" altLang="ar-JO" smtClean="0"/>
              <a:t>Suppose </a:t>
            </a:r>
            <a:r>
              <a:rPr lang="en-US" altLang="ar-JO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ar-JO" smtClean="0"/>
              <a:t> stands for the sum of the test scores</a:t>
            </a:r>
          </a:p>
          <a:p>
            <a:pPr lvl="1" eaLnBrk="1" hangingPunct="1"/>
            <a:r>
              <a:rPr lang="en-US" altLang="ar-JO" smtClean="0"/>
              <a:t>Suppose </a:t>
            </a:r>
            <a:r>
              <a:rPr lang="en-US" altLang="ar-JO" smtClean="0">
                <a:latin typeface="Courier New" panose="02070309020205020404" pitchFamily="49" charset="0"/>
              </a:rPr>
              <a:t>average</a:t>
            </a:r>
            <a:r>
              <a:rPr lang="en-US" altLang="ar-JO" smtClean="0"/>
              <a:t> stands for the average test score: </a:t>
            </a:r>
          </a:p>
          <a:p>
            <a:pPr lvl="2" eaLnBrk="1" hangingPunct="1"/>
            <a:r>
              <a:rPr lang="en-US" altLang="ar-JO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 = sum / 5;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4C3678-3CA3-47B1-9CD9-C973B13586A5}" type="slidenum">
              <a:rPr lang="en-US" altLang="ar-JO">
                <a:solidFill>
                  <a:schemeClr val="bg1"/>
                </a:solidFill>
              </a:rPr>
              <a:pPr/>
              <a:t>31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Example 1-5 (cont’d.)</a:t>
            </a:r>
          </a:p>
        </p:txBody>
      </p:sp>
      <p:sp>
        <p:nvSpPr>
          <p:cNvPr id="49157" name="Rectangle 1027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 to determine the grade: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</a:t>
            </a:r>
            <a:r>
              <a:rPr lang="en-US" sz="1600" dirty="0">
                <a:latin typeface="Courier New" pitchFamily="49" charset="0"/>
              </a:rPr>
              <a:t>if average is greater than or equal to 90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    grade = A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otherwise 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	if average is greater than or equal to 80 and less than 90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       grade = B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otherwise 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	if average is greater than or equal to 70 and less than 80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       grade = C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otherwise 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 	if average is greater than or equal to 60 and less than 70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       grade = D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otherwise </a:t>
            </a:r>
          </a:p>
          <a:p>
            <a:pPr indent="-227013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</a:rPr>
              <a:t>       grade = F 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6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1600" dirty="0" smtClean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69E779-2107-4F2B-AC4D-06F99C580186}" type="slidenum">
              <a:rPr lang="en-US" altLang="ar-JO">
                <a:solidFill>
                  <a:schemeClr val="bg1"/>
                </a:solidFill>
              </a:rPr>
              <a:pPr/>
              <a:t>32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Example 1-5 (cont’d.)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Main algorithm is as follows: </a:t>
            </a:r>
          </a:p>
          <a:p>
            <a:pPr lvl="1" eaLnBrk="1" hangingPunct="1"/>
            <a:r>
              <a:rPr lang="en-US" altLang="ar-JO" smtClean="0">
                <a:latin typeface="Courier New" panose="02070309020205020404" pitchFamily="49" charset="0"/>
                <a:cs typeface="Courier New" panose="02070309020205020404" pitchFamily="49" charset="0"/>
              </a:rPr>
              <a:t>totalAverage</a:t>
            </a:r>
            <a:r>
              <a:rPr lang="en-US" altLang="ar-JO" smtClean="0"/>
              <a:t> = 0;</a:t>
            </a:r>
          </a:p>
          <a:p>
            <a:pPr lvl="1" eaLnBrk="1" hangingPunct="1"/>
            <a:r>
              <a:rPr lang="en-US" altLang="ar-JO" smtClean="0"/>
              <a:t>Repeat the following for each student:</a:t>
            </a:r>
          </a:p>
          <a:p>
            <a:pPr lvl="2" eaLnBrk="1" hangingPunct="1"/>
            <a:r>
              <a:rPr lang="en-US" altLang="ar-JO" smtClean="0"/>
              <a:t>Get student’s name</a:t>
            </a:r>
          </a:p>
          <a:p>
            <a:pPr lvl="2" eaLnBrk="1" hangingPunct="1"/>
            <a:r>
              <a:rPr lang="en-US" altLang="ar-JO" smtClean="0"/>
              <a:t>Use the algorithm to find the average test score</a:t>
            </a:r>
          </a:p>
          <a:p>
            <a:pPr lvl="2" eaLnBrk="1" hangingPunct="1"/>
            <a:r>
              <a:rPr lang="en-US" altLang="ar-JO" smtClean="0"/>
              <a:t>Use the algorithm to find the grade</a:t>
            </a:r>
          </a:p>
          <a:p>
            <a:pPr lvl="2" eaLnBrk="1" hangingPunct="1"/>
            <a:r>
              <a:rPr lang="en-US" altLang="ar-JO" smtClean="0"/>
              <a:t>Update </a:t>
            </a:r>
            <a:r>
              <a:rPr lang="en-US" altLang="ar-JO" smtClean="0">
                <a:latin typeface="Courier New" panose="02070309020205020404" pitchFamily="49" charset="0"/>
                <a:cs typeface="Courier New" panose="02070309020205020404" pitchFamily="49" charset="0"/>
              </a:rPr>
              <a:t>totalAverage</a:t>
            </a:r>
            <a:r>
              <a:rPr lang="en-US" altLang="ar-JO" smtClean="0"/>
              <a:t> by adding current student’s average test score</a:t>
            </a:r>
          </a:p>
          <a:p>
            <a:pPr lvl="1" eaLnBrk="1" hangingPunct="1"/>
            <a:r>
              <a:rPr lang="en-US" altLang="ar-JO" smtClean="0"/>
              <a:t>Determine the class average as follows:</a:t>
            </a:r>
          </a:p>
          <a:p>
            <a:pPr lvl="2" eaLnBrk="1" hangingPunct="1"/>
            <a:r>
              <a:rPr lang="en-US" altLang="ar-JO" smtClean="0">
                <a:latin typeface="Courier New" panose="02070309020205020404" pitchFamily="49" charset="0"/>
                <a:cs typeface="Courier New" panose="02070309020205020404" pitchFamily="49" charset="0"/>
              </a:rPr>
              <a:t>classAverage = totalAverage / 10 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002011-E4DE-4DDF-AF13-B700E90C38B5}" type="slidenum">
              <a:rPr lang="en-US" altLang="ar-JO">
                <a:solidFill>
                  <a:schemeClr val="bg1"/>
                </a:solidFill>
              </a:rPr>
              <a:pPr/>
              <a:t>33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Programming Methodologies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Two popular approaches to programming design</a:t>
            </a:r>
          </a:p>
          <a:p>
            <a:pPr lvl="1" eaLnBrk="1" hangingPunct="1"/>
            <a:r>
              <a:rPr lang="en-US" altLang="ar-JO" smtClean="0"/>
              <a:t>Structured</a:t>
            </a:r>
          </a:p>
          <a:p>
            <a:pPr lvl="1" eaLnBrk="1" hangingPunct="1"/>
            <a:r>
              <a:rPr lang="en-US" altLang="ar-JO" smtClean="0"/>
              <a:t>Object-oriented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F7B59D-C361-4125-8C0E-EA238B639D62}" type="slidenum">
              <a:rPr lang="en-US" altLang="ar-JO">
                <a:solidFill>
                  <a:schemeClr val="bg1"/>
                </a:solidFill>
              </a:rPr>
              <a:pPr/>
              <a:t>34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3686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Structured Programming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u="sng" smtClean="0"/>
              <a:t>Structured design</a:t>
            </a:r>
            <a:r>
              <a:rPr lang="en-US" altLang="ar-JO" smtClean="0"/>
              <a:t>: </a:t>
            </a:r>
          </a:p>
          <a:p>
            <a:pPr lvl="1" eaLnBrk="1" hangingPunct="1"/>
            <a:r>
              <a:rPr lang="en-US" altLang="ar-JO" smtClean="0"/>
              <a:t>Dividing a problem into smaller subproblems</a:t>
            </a:r>
          </a:p>
          <a:p>
            <a:pPr eaLnBrk="1" hangingPunct="1"/>
            <a:r>
              <a:rPr lang="en-US" altLang="ar-JO" u="sng" smtClean="0"/>
              <a:t>Structured programming</a:t>
            </a:r>
            <a:r>
              <a:rPr lang="en-US" altLang="ar-JO" smtClean="0"/>
              <a:t>:</a:t>
            </a:r>
          </a:p>
          <a:p>
            <a:pPr lvl="1" eaLnBrk="1" hangingPunct="1"/>
            <a:r>
              <a:rPr lang="en-US" altLang="ar-JO" smtClean="0"/>
              <a:t>Implementing a structured design</a:t>
            </a:r>
          </a:p>
          <a:p>
            <a:pPr eaLnBrk="1" hangingPunct="1"/>
            <a:r>
              <a:rPr lang="en-US" altLang="ar-JO" smtClean="0"/>
              <a:t>The structured design approach is also called:</a:t>
            </a:r>
          </a:p>
          <a:p>
            <a:pPr lvl="1" eaLnBrk="1" hangingPunct="1"/>
            <a:r>
              <a:rPr lang="en-US" altLang="ar-JO" smtClean="0"/>
              <a:t>Top-down (or bottom-up) design</a:t>
            </a:r>
          </a:p>
          <a:p>
            <a:pPr lvl="1" eaLnBrk="1" hangingPunct="1"/>
            <a:r>
              <a:rPr lang="en-US" altLang="ar-JO" smtClean="0"/>
              <a:t>Stepwise refinement</a:t>
            </a:r>
          </a:p>
          <a:p>
            <a:pPr lvl="1" eaLnBrk="1" hangingPunct="1"/>
            <a:r>
              <a:rPr lang="en-US" altLang="ar-JO" smtClean="0"/>
              <a:t>Modular programming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A488EC-4B0C-4127-9568-A3CC1CD08D05}" type="slidenum">
              <a:rPr lang="en-US" altLang="ar-JO">
                <a:solidFill>
                  <a:schemeClr val="bg1"/>
                </a:solidFill>
              </a:rPr>
              <a:pPr/>
              <a:t>35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Object-Oriented Programming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u="sng" smtClean="0"/>
              <a:t>Object-oriented design (OOD)</a:t>
            </a:r>
          </a:p>
          <a:p>
            <a:pPr lvl="1" eaLnBrk="1" hangingPunct="1"/>
            <a:r>
              <a:rPr lang="en-US" altLang="ar-JO" smtClean="0"/>
              <a:t>Identify components called objects</a:t>
            </a:r>
          </a:p>
          <a:p>
            <a:pPr lvl="1" eaLnBrk="1" hangingPunct="1"/>
            <a:r>
              <a:rPr lang="en-US" altLang="ar-JO" smtClean="0"/>
              <a:t>Determine how objects interact with each other</a:t>
            </a:r>
          </a:p>
          <a:p>
            <a:pPr eaLnBrk="1" hangingPunct="1"/>
            <a:r>
              <a:rPr lang="en-US" altLang="ar-JO" smtClean="0"/>
              <a:t>Specify relevant data and possible operations to be performed on that data</a:t>
            </a:r>
          </a:p>
          <a:p>
            <a:pPr eaLnBrk="1" hangingPunct="1"/>
            <a:r>
              <a:rPr lang="en-US" altLang="ar-JO" smtClean="0"/>
              <a:t>Each object consists of data and operations on that data</a:t>
            </a:r>
          </a:p>
          <a:p>
            <a:pPr eaLnBrk="1" hangingPunct="1"/>
            <a:endParaRPr lang="en-US" altLang="ar-JO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4C3817-01CF-40C8-B36E-6EFA42720A23}" type="slidenum">
              <a:rPr lang="en-US" altLang="ar-JO">
                <a:solidFill>
                  <a:schemeClr val="bg1"/>
                </a:solidFill>
              </a:rPr>
              <a:pPr/>
              <a:t>36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Object-Oriented Programming (cont’d.)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An object combines data and operations on the data into a single unit</a:t>
            </a:r>
          </a:p>
          <a:p>
            <a:pPr eaLnBrk="1" hangingPunct="1"/>
            <a:r>
              <a:rPr lang="en-US" altLang="ar-JO" smtClean="0"/>
              <a:t>A programming language that implements OOD is called an </a:t>
            </a:r>
            <a:r>
              <a:rPr lang="en-US" altLang="ar-JO" u="sng" smtClean="0"/>
              <a:t>object-oriented programming (OOP)</a:t>
            </a:r>
            <a:r>
              <a:rPr lang="en-US" altLang="ar-JO" smtClean="0"/>
              <a:t> language</a:t>
            </a:r>
          </a:p>
          <a:p>
            <a:pPr eaLnBrk="1" hangingPunct="1"/>
            <a:r>
              <a:rPr lang="en-US" altLang="ar-JO" smtClean="0"/>
              <a:t>Must learn how to represent data in computer memory, how to manipulate data, and how to implement operations 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6542DA-8F4D-4D27-9DB5-E10B1FCE71E9}" type="slidenum">
              <a:rPr lang="en-US" altLang="ar-JO">
                <a:solidFill>
                  <a:schemeClr val="bg1"/>
                </a:solidFill>
              </a:rPr>
              <a:pPr/>
              <a:t>37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Object-Oriented Programming (cont’d.)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Write algorithms and implement them in a programming language</a:t>
            </a:r>
          </a:p>
          <a:p>
            <a:pPr eaLnBrk="1" hangingPunct="1"/>
            <a:r>
              <a:rPr lang="en-US" altLang="ar-JO" smtClean="0"/>
              <a:t>Use functions to implement algorithms</a:t>
            </a:r>
          </a:p>
          <a:p>
            <a:pPr eaLnBrk="1" hangingPunct="1"/>
            <a:r>
              <a:rPr lang="en-US" altLang="ar-JO" smtClean="0"/>
              <a:t>Learn how to combine data and operations on the data into a single unit called an object</a:t>
            </a:r>
          </a:p>
          <a:p>
            <a:pPr eaLnBrk="1" hangingPunct="1"/>
            <a:r>
              <a:rPr lang="en-US" altLang="ar-JO" smtClean="0"/>
              <a:t>C++ was designed to implement OOD</a:t>
            </a:r>
          </a:p>
          <a:p>
            <a:pPr eaLnBrk="1" hangingPunct="1"/>
            <a:r>
              <a:rPr lang="en-US" altLang="ar-JO" smtClean="0"/>
              <a:t>OOD is used with structured design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09D9A5-60C9-4FBA-BC3C-F204366A57E8}" type="slidenum">
              <a:rPr lang="en-US" altLang="ar-JO">
                <a:solidFill>
                  <a:schemeClr val="bg1"/>
                </a:solidFill>
              </a:rPr>
              <a:pPr/>
              <a:t>38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4096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ANSI/ISO Standard C++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C++ evolved from C </a:t>
            </a:r>
          </a:p>
          <a:p>
            <a:pPr eaLnBrk="1" hangingPunct="1"/>
            <a:r>
              <a:rPr lang="en-US" altLang="ar-JO" smtClean="0"/>
              <a:t>C++ designed by Bjarne Stroustrup at Bell Laboratories in early 1980s</a:t>
            </a:r>
          </a:p>
          <a:p>
            <a:pPr lvl="1" eaLnBrk="1" hangingPunct="1"/>
            <a:r>
              <a:rPr lang="en-US" altLang="ar-JO" smtClean="0"/>
              <a:t>Many different C++ compilers were available</a:t>
            </a:r>
          </a:p>
          <a:p>
            <a:pPr eaLnBrk="1" hangingPunct="1"/>
            <a:r>
              <a:rPr lang="en-US" altLang="ar-JO" smtClean="0"/>
              <a:t>C++ programs were not always portable from one compiler to another</a:t>
            </a:r>
          </a:p>
          <a:p>
            <a:pPr eaLnBrk="1" hangingPunct="1"/>
            <a:r>
              <a:rPr lang="en-US" altLang="ar-JO" smtClean="0"/>
              <a:t>In mid-1998, ANSI/ISO C++ language standards were approved</a:t>
            </a:r>
          </a:p>
          <a:p>
            <a:pPr eaLnBrk="1" hangingPunct="1"/>
            <a:endParaRPr lang="en-US" altLang="ar-JO" smtClean="0"/>
          </a:p>
          <a:p>
            <a:pPr eaLnBrk="1" hangingPunct="1"/>
            <a:endParaRPr lang="en-US" altLang="ar-JO" smtClean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ED5BD0-5975-4866-9448-44D3D619BFEE}" type="slidenum">
              <a:rPr lang="en-US" altLang="ar-JO">
                <a:solidFill>
                  <a:schemeClr val="bg1"/>
                </a:solidFill>
              </a:rPr>
              <a:pPr/>
              <a:t>39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Introduction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Without software, the computer is useless</a:t>
            </a:r>
          </a:p>
          <a:p>
            <a:pPr eaLnBrk="1" hangingPunct="1"/>
            <a:r>
              <a:rPr lang="en-US" altLang="ar-JO" smtClean="0"/>
              <a:t>Software is developed with programming languages</a:t>
            </a:r>
          </a:p>
          <a:p>
            <a:pPr lvl="1" eaLnBrk="1" hangingPunct="1"/>
            <a:r>
              <a:rPr lang="en-US" altLang="ar-JO" smtClean="0"/>
              <a:t>C++ is a programming language</a:t>
            </a:r>
          </a:p>
          <a:p>
            <a:pPr eaLnBrk="1" hangingPunct="1"/>
            <a:r>
              <a:rPr lang="en-US" altLang="ar-JO" smtClean="0"/>
              <a:t>C++ suited for a wide variety of programming tasks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ar-JO" smtClean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7E097D-A23F-4014-B86D-BBBF706C4D8F}" type="slidenum">
              <a:rPr lang="en-US" altLang="ar-JO">
                <a:solidFill>
                  <a:schemeClr val="bg1"/>
                </a:solidFill>
              </a:rPr>
              <a:pPr/>
              <a:t>4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Computer: electronic device that can perform arithmetic and logical operations</a:t>
            </a:r>
          </a:p>
          <a:p>
            <a:pPr eaLnBrk="1" hangingPunct="1"/>
            <a:r>
              <a:rPr lang="en-US" altLang="ar-JO" smtClean="0"/>
              <a:t>Computer system has hardware/software</a:t>
            </a:r>
          </a:p>
          <a:p>
            <a:pPr lvl="1" eaLnBrk="1" hangingPunct="1"/>
            <a:r>
              <a:rPr lang="en-US" altLang="ar-JO" smtClean="0"/>
              <a:t>Central processing unit (CPU): brain</a:t>
            </a:r>
          </a:p>
          <a:p>
            <a:pPr lvl="1" eaLnBrk="1" hangingPunct="1"/>
            <a:r>
              <a:rPr lang="en-US" altLang="ar-JO" smtClean="0"/>
              <a:t>Primary storage (MM) is volatile; secondary storage (e.g., disk) is permanent</a:t>
            </a:r>
          </a:p>
          <a:p>
            <a:pPr lvl="1" eaLnBrk="1" hangingPunct="1"/>
            <a:r>
              <a:rPr lang="en-US" altLang="ar-JO" smtClean="0"/>
              <a:t>Operating system monitors overall activity of the computer and provides services</a:t>
            </a:r>
          </a:p>
          <a:p>
            <a:pPr lvl="1" eaLnBrk="1" hangingPunct="1"/>
            <a:r>
              <a:rPr lang="en-US" altLang="ar-JO" smtClean="0"/>
              <a:t>Various kinds of languages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B771D3-D19E-468B-A218-B2FA1C9D5612}" type="slidenum">
              <a:rPr lang="en-US" altLang="ar-JO">
                <a:solidFill>
                  <a:schemeClr val="bg1"/>
                </a:solidFill>
              </a:rPr>
              <a:pPr/>
              <a:t>40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Summary (cont’d.)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Compiler: translates high-level language into machine code</a:t>
            </a:r>
          </a:p>
          <a:p>
            <a:pPr eaLnBrk="1" hangingPunct="1"/>
            <a:r>
              <a:rPr lang="en-US" altLang="ar-JO" smtClean="0"/>
              <a:t>Algorithm: step-by-step problem-solving process; solution in finite amount of time</a:t>
            </a:r>
          </a:p>
          <a:p>
            <a:pPr eaLnBrk="1" hangingPunct="1"/>
            <a:r>
              <a:rPr lang="en-US" altLang="ar-JO" smtClean="0"/>
              <a:t>Problem-solving process has three steps:</a:t>
            </a:r>
          </a:p>
          <a:p>
            <a:pPr lvl="1" eaLnBrk="1" hangingPunct="1"/>
            <a:r>
              <a:rPr lang="en-US" altLang="ar-JO" smtClean="0"/>
              <a:t>Analyze problem and design an algorithm</a:t>
            </a:r>
          </a:p>
          <a:p>
            <a:pPr lvl="1" eaLnBrk="1" hangingPunct="1"/>
            <a:r>
              <a:rPr lang="en-US" altLang="ar-JO" smtClean="0"/>
              <a:t>Implement the algorithm in code</a:t>
            </a:r>
          </a:p>
          <a:p>
            <a:pPr lvl="1" eaLnBrk="1" hangingPunct="1"/>
            <a:r>
              <a:rPr lang="en-US" altLang="ar-JO" smtClean="0"/>
              <a:t>Maintain the program</a:t>
            </a:r>
          </a:p>
          <a:p>
            <a:pPr eaLnBrk="1" hangingPunct="1"/>
            <a:endParaRPr lang="en-US" altLang="ar-JO" smtClean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0AA419-154B-46CB-868D-0B64F709B239}" type="slidenum">
              <a:rPr lang="en-US" altLang="ar-JO">
                <a:solidFill>
                  <a:schemeClr val="bg1"/>
                </a:solidFill>
              </a:rPr>
              <a:pPr/>
              <a:t>41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Summary (cont’d.)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Structured design: </a:t>
            </a:r>
          </a:p>
          <a:p>
            <a:pPr lvl="1" eaLnBrk="1" hangingPunct="1"/>
            <a:r>
              <a:rPr lang="en-US" altLang="ar-JO" smtClean="0"/>
              <a:t>Problem is divided into smaller subproblems</a:t>
            </a:r>
          </a:p>
          <a:p>
            <a:pPr lvl="1" eaLnBrk="1" hangingPunct="1"/>
            <a:r>
              <a:rPr lang="en-US" altLang="ar-JO" smtClean="0"/>
              <a:t>Each subproblem is solved</a:t>
            </a:r>
          </a:p>
          <a:p>
            <a:pPr lvl="1" eaLnBrk="1" hangingPunct="1"/>
            <a:r>
              <a:rPr lang="en-US" altLang="ar-JO" smtClean="0"/>
              <a:t>Combine solutions to all subproblems</a:t>
            </a:r>
          </a:p>
          <a:p>
            <a:pPr eaLnBrk="1" hangingPunct="1"/>
            <a:r>
              <a:rPr lang="en-US" altLang="ar-JO" smtClean="0"/>
              <a:t>Object-oriented design (OOD): a program is a collection of interacting objects</a:t>
            </a:r>
          </a:p>
          <a:p>
            <a:pPr lvl="1" eaLnBrk="1" hangingPunct="1"/>
            <a:r>
              <a:rPr lang="en-US" altLang="ar-JO" smtClean="0"/>
              <a:t>Object: data and operations on those </a:t>
            </a:r>
            <a:r>
              <a:rPr lang="en-US" altLang="ar-JO" b="1" smtClean="0"/>
              <a:t>objects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C5E1BC-8806-43C7-8649-0B92E3FF37C5}" type="slidenum">
              <a:rPr lang="en-US" altLang="ar-JO">
                <a:solidFill>
                  <a:schemeClr val="bg1"/>
                </a:solidFill>
              </a:rPr>
              <a:pPr/>
              <a:t>42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Elements of a Computer System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Hardware</a:t>
            </a:r>
          </a:p>
          <a:p>
            <a:pPr eaLnBrk="1" hangingPunct="1"/>
            <a:r>
              <a:rPr lang="en-US" altLang="ar-JO" smtClean="0"/>
              <a:t>CPU</a:t>
            </a:r>
          </a:p>
          <a:p>
            <a:pPr eaLnBrk="1" hangingPunct="1"/>
            <a:r>
              <a:rPr lang="en-US" altLang="ar-JO" smtClean="0"/>
              <a:t>Main memory</a:t>
            </a:r>
          </a:p>
          <a:p>
            <a:pPr eaLnBrk="1" hangingPunct="1"/>
            <a:r>
              <a:rPr lang="en-US" altLang="ar-JO" smtClean="0"/>
              <a:t>Secondary storage</a:t>
            </a:r>
          </a:p>
          <a:p>
            <a:pPr eaLnBrk="1" hangingPunct="1"/>
            <a:r>
              <a:rPr lang="en-US" altLang="ar-JO" smtClean="0"/>
              <a:t>Input/Output devices</a:t>
            </a:r>
          </a:p>
          <a:p>
            <a:pPr eaLnBrk="1" hangingPunct="1"/>
            <a:r>
              <a:rPr lang="en-US" altLang="ar-JO" smtClean="0"/>
              <a:t>Software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87E369-1A00-4684-8AB2-C84661B8BA08}" type="slidenum">
              <a:rPr lang="en-US" altLang="ar-JO">
                <a:solidFill>
                  <a:schemeClr val="bg1"/>
                </a:solidFill>
              </a:rPr>
              <a:pPr/>
              <a:t>5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Hardware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/>
              <a:t>CPU</a:t>
            </a:r>
          </a:p>
          <a:p>
            <a:pPr eaLnBrk="1" hangingPunct="1"/>
            <a:r>
              <a:rPr lang="en-US" altLang="ar-JO" smtClean="0"/>
              <a:t>Main memory: RAM</a:t>
            </a:r>
          </a:p>
          <a:p>
            <a:pPr eaLnBrk="1" hangingPunct="1"/>
            <a:r>
              <a:rPr lang="en-US" altLang="ar-JO" smtClean="0"/>
              <a:t>Input/output devices</a:t>
            </a:r>
          </a:p>
          <a:p>
            <a:pPr eaLnBrk="1" hangingPunct="1"/>
            <a:r>
              <a:rPr lang="en-US" altLang="ar-JO" smtClean="0"/>
              <a:t>Secondary storage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1113E8-AC1E-4934-B13A-18451701A007}" type="slidenum">
              <a:rPr lang="en-US" altLang="ar-JO">
                <a:solidFill>
                  <a:schemeClr val="bg1"/>
                </a:solidFill>
              </a:rPr>
              <a:pPr/>
              <a:t>6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Central Processing Unit and Main Memory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u="sng" smtClean="0"/>
              <a:t>Central processing unit</a:t>
            </a:r>
          </a:p>
          <a:p>
            <a:pPr lvl="1" eaLnBrk="1" hangingPunct="1"/>
            <a:r>
              <a:rPr lang="en-US" altLang="ar-JO" smtClean="0"/>
              <a:t>Brain of the computer</a:t>
            </a:r>
          </a:p>
          <a:p>
            <a:pPr lvl="1" eaLnBrk="1" hangingPunct="1"/>
            <a:r>
              <a:rPr lang="en-US" altLang="ar-JO" smtClean="0"/>
              <a:t>Most expensive piece of hardware</a:t>
            </a:r>
          </a:p>
          <a:p>
            <a:pPr lvl="1" eaLnBrk="1" hangingPunct="1"/>
            <a:r>
              <a:rPr lang="en-US" altLang="ar-JO" smtClean="0"/>
              <a:t>Carries out arithmetic and logical operations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F236F4-190C-43A5-96BA-67B2FD37C310}" type="slidenum">
              <a:rPr lang="en-US" altLang="ar-JO">
                <a:solidFill>
                  <a:schemeClr val="bg1"/>
                </a:solidFill>
              </a:rPr>
              <a:pPr/>
              <a:t>7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Central Processing Unit and Main Memory (cont’d.)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0CF11B-EE77-4731-BEE5-CE69092A0E0F}" type="slidenum">
              <a:rPr lang="en-US" altLang="ar-JO">
                <a:solidFill>
                  <a:schemeClr val="bg1"/>
                </a:solidFill>
              </a:rPr>
              <a:pPr/>
              <a:t>8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626745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638800"/>
            <a:ext cx="46910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Central Processing Unit and Main Memory (cont'd.)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u="sng" smtClean="0"/>
              <a:t>Random access memory</a:t>
            </a:r>
          </a:p>
          <a:p>
            <a:pPr lvl="1" eaLnBrk="1" hangingPunct="1"/>
            <a:r>
              <a:rPr lang="en-US" altLang="ar-JO" smtClean="0"/>
              <a:t>Directly connected to the CPU </a:t>
            </a:r>
          </a:p>
          <a:p>
            <a:pPr eaLnBrk="1" hangingPunct="1"/>
            <a:r>
              <a:rPr lang="en-US" altLang="ar-JO" smtClean="0"/>
              <a:t>All programs must be loaded into main memory before they can be executed</a:t>
            </a:r>
          </a:p>
          <a:p>
            <a:pPr eaLnBrk="1" hangingPunct="1"/>
            <a:r>
              <a:rPr lang="en-US" altLang="ar-JO" smtClean="0"/>
              <a:t>All data must be brought into main memory before it can be manipulated </a:t>
            </a:r>
          </a:p>
          <a:p>
            <a:pPr eaLnBrk="1" hangingPunct="1"/>
            <a:r>
              <a:rPr lang="en-US" altLang="ar-JO" smtClean="0"/>
              <a:t>When computer power is turned off, everything in main memory is lost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EEAD4F-B5AA-4E42-9315-4B426B810A0A}" type="slidenum">
              <a:rPr lang="en-US" altLang="ar-JO">
                <a:solidFill>
                  <a:schemeClr val="bg1"/>
                </a:solidFill>
              </a:rPr>
              <a:pPr/>
              <a:t>9</a:t>
            </a:fld>
            <a:endParaRPr lang="en-US" altLang="ar-JO">
              <a:solidFill>
                <a:schemeClr val="bg1"/>
              </a:solidFill>
            </a:endParaRP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0" y="6356350"/>
            <a:ext cx="5562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JO" smtClean="0">
                <a:solidFill>
                  <a:schemeClr val="bg1"/>
                </a:solidFill>
              </a:rPr>
              <a:t>C++ Programming: From Problem Analysis to Program Design, Sixth Edition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ik_C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17FC84F767AE4BB116BF06C8F53B6F" ma:contentTypeVersion="2" ma:contentTypeDescription="Create a new document." ma:contentTypeScope="" ma:versionID="631c6140c20935d59be1e7c61e6bfa15">
  <xsd:schema xmlns:xsd="http://www.w3.org/2001/XMLSchema" xmlns:xs="http://www.w3.org/2001/XMLSchema" xmlns:p="http://schemas.microsoft.com/office/2006/metadata/properties" xmlns:ns2="cf07ceda-0ff3-4c60-9ab2-97e61c223bbd" targetNamespace="http://schemas.microsoft.com/office/2006/metadata/properties" ma:root="true" ma:fieldsID="003da1c7d1dfda1988293f9192026710" ns2:_="">
    <xsd:import namespace="cf07ceda-0ff3-4c60-9ab2-97e61c223b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7ceda-0ff3-4c60-9ab2-97e61c223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D428D6-1F94-4F9A-8056-348D1B04E516}"/>
</file>

<file path=customXml/itemProps2.xml><?xml version="1.0" encoding="utf-8"?>
<ds:datastoreItem xmlns:ds="http://schemas.openxmlformats.org/officeDocument/2006/customXml" ds:itemID="{C8245F73-FD88-4C3A-A42E-8D27E418BE15}"/>
</file>

<file path=customXml/itemProps3.xml><?xml version="1.0" encoding="utf-8"?>
<ds:datastoreItem xmlns:ds="http://schemas.openxmlformats.org/officeDocument/2006/customXml" ds:itemID="{B9093C24-037E-466A-AE18-9DB3890C9FBD}"/>
</file>

<file path=docProps/app.xml><?xml version="1.0" encoding="utf-8"?>
<Properties xmlns="http://schemas.openxmlformats.org/officeDocument/2006/extended-properties" xmlns:vt="http://schemas.openxmlformats.org/officeDocument/2006/docPropsVTypes">
  <Template>Malik_CS1</Template>
  <TotalTime>1485</TotalTime>
  <Words>2274</Words>
  <Application>Microsoft Office PowerPoint</Application>
  <PresentationFormat>On-screen Show (4:3)</PresentationFormat>
  <Paragraphs>426</Paragraphs>
  <Slides>42</Slides>
  <Notes>41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Times New Roman</vt:lpstr>
      <vt:lpstr>Wingdings</vt:lpstr>
      <vt:lpstr>Courier New</vt:lpstr>
      <vt:lpstr>Malik_CS1</vt:lpstr>
      <vt:lpstr>Chapter 1: An Overview of Computers and Programming Languages</vt:lpstr>
      <vt:lpstr>Objectives</vt:lpstr>
      <vt:lpstr>Objectives (cont’d.)</vt:lpstr>
      <vt:lpstr>Introduction</vt:lpstr>
      <vt:lpstr>Elements of a Computer System</vt:lpstr>
      <vt:lpstr>Hardware</vt:lpstr>
      <vt:lpstr>Central Processing Unit and Main Memory</vt:lpstr>
      <vt:lpstr>Central Processing Unit and Main Memory (cont’d.)</vt:lpstr>
      <vt:lpstr>Central Processing Unit and Main Memory (cont'd.)</vt:lpstr>
      <vt:lpstr>Central Processing Unit and Main Memory (cont’d.)</vt:lpstr>
      <vt:lpstr>Secondary Storage</vt:lpstr>
      <vt:lpstr>Input/Output Devices</vt:lpstr>
      <vt:lpstr>Software</vt:lpstr>
      <vt:lpstr>The Language of a Computer</vt:lpstr>
      <vt:lpstr>The Evolution of Programming Languages</vt:lpstr>
      <vt:lpstr>The Evolution of Programming Languages (cont’d.)</vt:lpstr>
      <vt:lpstr>The Evolution of Programming Languages (cont’d.)</vt:lpstr>
      <vt:lpstr>Processing a C++ Program</vt:lpstr>
      <vt:lpstr>Processing a C++ Program (cont’d.)</vt:lpstr>
      <vt:lpstr>Processing a C++ Program (cont’d.)</vt:lpstr>
      <vt:lpstr>Processing a C++ Program (cont’d.)</vt:lpstr>
      <vt:lpstr>Programming with the Problem Analysis–Coding–Execution Cycle</vt:lpstr>
      <vt:lpstr>The Problem Analysis–Coding–Execution Cycle (cont’d.)</vt:lpstr>
      <vt:lpstr>The Problem Analysis–Coding–Execution Cycle (cont’d.)</vt:lpstr>
      <vt:lpstr>The Problem Analysis–Coding–Execution Cycle (cont’d.)</vt:lpstr>
      <vt:lpstr>The Problem Analysis–Coding–Execution Cycle (cont’d.)</vt:lpstr>
      <vt:lpstr>The Problem Analysis–Coding–Execution Cycle (cont’d.)</vt:lpstr>
      <vt:lpstr>Example 1-1</vt:lpstr>
      <vt:lpstr>Example 1-1 (cont’d.)</vt:lpstr>
      <vt:lpstr>Example 1-5</vt:lpstr>
      <vt:lpstr>Example 1-5 (cont’d.)</vt:lpstr>
      <vt:lpstr>Example 1-5 (cont’d.)</vt:lpstr>
      <vt:lpstr>Example 1-5 (cont’d.)</vt:lpstr>
      <vt:lpstr>Programming Methodologies</vt:lpstr>
      <vt:lpstr>Structured Programming</vt:lpstr>
      <vt:lpstr>Object-Oriented Programming</vt:lpstr>
      <vt:lpstr>Object-Oriented Programming (cont’d.)</vt:lpstr>
      <vt:lpstr>Object-Oriented Programming (cont’d.)</vt:lpstr>
      <vt:lpstr>ANSI/ISO Standard C++</vt:lpstr>
      <vt:lpstr>Summary</vt:lpstr>
      <vt:lpstr>Summary (cont’d.)</vt:lpstr>
      <vt:lpstr>Summary (cont’d.)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NJOUD</dc:creator>
  <cp:lastModifiedBy>Windows User</cp:lastModifiedBy>
  <cp:revision>159</cp:revision>
  <cp:lastPrinted>2009-04-22T19:24:48Z</cp:lastPrinted>
  <dcterms:created xsi:type="dcterms:W3CDTF">2002-07-27T03:19:07Z</dcterms:created>
  <dcterms:modified xsi:type="dcterms:W3CDTF">2019-02-11T12:17:31Z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0x0101006E17FC84F767AE4BB116BF06C8F53B6F</vt:lpwstr>
  </property>
</Properties>
</file>