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51"/>
  </p:notesMasterIdLst>
  <p:handoutMasterIdLst>
    <p:handoutMasterId r:id="rId52"/>
  </p:handoutMasterIdLst>
  <p:sldIdLst>
    <p:sldId id="331" r:id="rId2"/>
    <p:sldId id="406" r:id="rId3"/>
    <p:sldId id="407" r:id="rId4"/>
    <p:sldId id="408" r:id="rId5"/>
    <p:sldId id="409" r:id="rId6"/>
    <p:sldId id="410" r:id="rId7"/>
    <p:sldId id="411" r:id="rId8"/>
    <p:sldId id="336" r:id="rId9"/>
    <p:sldId id="337" r:id="rId10"/>
    <p:sldId id="391" r:id="rId11"/>
    <p:sldId id="338" r:id="rId12"/>
    <p:sldId id="339" r:id="rId13"/>
    <p:sldId id="340" r:id="rId14"/>
    <p:sldId id="374" r:id="rId15"/>
    <p:sldId id="376" r:id="rId16"/>
    <p:sldId id="377" r:id="rId17"/>
    <p:sldId id="378" r:id="rId18"/>
    <p:sldId id="379" r:id="rId19"/>
    <p:sldId id="380" r:id="rId20"/>
    <p:sldId id="341" r:id="rId21"/>
    <p:sldId id="342" r:id="rId22"/>
    <p:sldId id="343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2" r:id="rId33"/>
    <p:sldId id="393" r:id="rId34"/>
    <p:sldId id="394" r:id="rId35"/>
    <p:sldId id="34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345" r:id="rId45"/>
    <p:sldId id="381" r:id="rId46"/>
    <p:sldId id="347" r:id="rId47"/>
    <p:sldId id="350" r:id="rId48"/>
    <p:sldId id="412" r:id="rId49"/>
    <p:sldId id="413" r:id="rId50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9298" autoAdjust="0"/>
  </p:normalViewPr>
  <p:slideViewPr>
    <p:cSldViewPr>
      <p:cViewPr>
        <p:scale>
          <a:sx n="48" d="100"/>
          <a:sy n="48" d="100"/>
        </p:scale>
        <p:origin x="2700" y="1008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8858E1-395B-4A26-A139-BD7AD1BC28F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75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C02C36-D9E9-41F1-A52D-23CE7D870B1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43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B3F08E-EF46-4627-9226-04CF7E89331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60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D6B94-1851-4826-94AE-73AEE1FEFE9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58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D26428-579E-41AB-B6D3-77DA9848A30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45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B1A38F-B819-4C19-BC5B-0127B6C2BCC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72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737DE2-2FF4-4FDF-8E1F-997770D5190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29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81E49D-BC85-4F7F-9FD2-1D12EDF7D22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57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54CF7D-8040-4E0A-BEB6-51E50FE3B2F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30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D4E45-71D5-473B-BAC5-EFCC2FB830C2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808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553427-4A01-413F-9FC6-0D60560974C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02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536FE7-9A40-49B9-9D09-473BE55EA2D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128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9AA131-72CD-4A3F-BFED-DF1DC85DEEF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883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D111B-E1DE-496A-B68E-2116946E884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55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12DE7E-5D78-44D8-8CC1-4245DEC53785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24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46F7D6-4A66-4932-B141-415FA0E41C05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171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D0702E-1110-45C2-AF2F-35F7430A5497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91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0DA76D-85C9-4571-9D5C-640346319979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79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D44780-8FF2-4945-AA47-14D9891B0CC7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74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ECA1CA-17D7-4D4E-AB83-0B68E7CB60F4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520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2E2004-7ABF-41B9-B513-C44E58B11D19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96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A36117-6463-497E-90EB-DF0DBAA0F471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16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F9EC56-A09C-4900-AA02-5819E1459CA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530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C7C61-3B58-4290-A754-BCE11DE8E48A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145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20CDD7-D42A-4B70-BC63-E17B0612643E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27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58BEBE-DAA4-4EBA-BF40-5A4DB470ECE7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189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A534C6-DFA3-4D7D-A727-C5596194D207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48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2AEFE9-2F78-43B8-8DE5-3A37034C3F88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27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E04C12-C241-4847-B12E-698031B5C167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035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F6FB38-7F59-4090-8805-11AFB2AC13AC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8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7444B-CE7B-4F07-9785-606683EE42D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60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AFC6F-B180-48EE-A032-F2E0D5602F1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98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89A918-A8FC-4F4B-B5B1-7ECB9969BC1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50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ED555A-EA73-4B0B-B8F1-771BF277ACA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0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246718-BBD3-490F-AA88-07660AEC8FE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58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C66A2A-FA1B-49BE-BAC9-996D063244C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7DCF05-C33F-4903-A5B7-94CD2825C13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5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/>
              <a:t>Part 2</a:t>
            </a:r>
            <a:r>
              <a:rPr lang="en-US" altLang="ar-JO" dirty="0"/>
              <a:t/>
            </a:r>
            <a:br>
              <a:rPr lang="en-US" altLang="ar-JO" dirty="0"/>
            </a:br>
            <a:r>
              <a:rPr lang="en-US" altLang="ar-JO" dirty="0"/>
              <a:t>Basics of C++</a:t>
            </a:r>
            <a:endParaRPr lang="en-US" altLang="ar-J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All operations inside of () are evaluated first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*, /, and % are at the same level of precedence and are evaluated next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+ and – have the same level of precedence and are evaluated last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When operators are on the same level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 smtClean="0"/>
              <a:t>Performed from left to right (associativity)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>
                <a:latin typeface="Courier New" pitchFamily="49" charset="0"/>
              </a:rPr>
              <a:t>3 * 7 - 6 + 2 * 5 / 4 + 6</a:t>
            </a:r>
            <a:r>
              <a:rPr lang="en-US" dirty="0" smtClean="0"/>
              <a:t> means</a:t>
            </a:r>
          </a:p>
          <a:p>
            <a:pPr marL="341313" lvl="1" indent="115888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(((3 * 7) – 6) + ((2 * 5) / 4 )) + 6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3535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706437"/>
          </a:xfrm>
        </p:spPr>
        <p:txBody>
          <a:bodyPr/>
          <a:lstStyle/>
          <a:p>
            <a:r>
              <a:rPr lang="en-US" altLang="en-US" sz="3600" b="1" dirty="0"/>
              <a:t>Equality and Relational Operators</a:t>
            </a:r>
          </a:p>
        </p:txBody>
      </p:sp>
      <p:graphicFrame>
        <p:nvGraphicFramePr>
          <p:cNvPr id="64515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762281690"/>
              </p:ext>
            </p:extLst>
          </p:nvPr>
        </p:nvGraphicFramePr>
        <p:xfrm>
          <a:off x="-1295400" y="1905000"/>
          <a:ext cx="117348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6281280" imgH="2380680" progId="Word.Document.8">
                  <p:embed/>
                </p:oleObj>
              </mc:Choice>
              <mc:Fallback>
                <p:oleObj name="Document" r:id="rId3" imgW="6281280" imgH="2380680" progId="Word.Document.8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5400" y="1905000"/>
                        <a:ext cx="117348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11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012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1951" y="578644"/>
            <a:ext cx="8229600" cy="777875"/>
          </a:xfrm>
        </p:spPr>
        <p:txBody>
          <a:bodyPr/>
          <a:lstStyle/>
          <a:p>
            <a:r>
              <a:rPr lang="en-US" altLang="en-US" sz="3600" b="1" dirty="0"/>
              <a:t>Logical Operators</a:t>
            </a:r>
          </a:p>
        </p:txBody>
      </p:sp>
      <p:graphicFrame>
        <p:nvGraphicFramePr>
          <p:cNvPr id="30804" name="Group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7639"/>
              </p:ext>
            </p:extLst>
          </p:nvPr>
        </p:nvGraphicFramePr>
        <p:xfrm>
          <a:off x="655464" y="1523999"/>
          <a:ext cx="8066087" cy="4721225"/>
        </p:xfrm>
        <a:graphic>
          <a:graphicData uri="http://schemas.openxmlformats.org/drawingml/2006/table">
            <a:tbl>
              <a:tblPr rtl="1"/>
              <a:tblGrid>
                <a:gridCol w="2016522">
                  <a:extLst>
                    <a:ext uri="{9D8B030D-6E8A-4147-A177-3AD203B41FA5}">
                      <a16:colId xmlns:a16="http://schemas.microsoft.com/office/drawing/2014/main" val="1124848034"/>
                    </a:ext>
                  </a:extLst>
                </a:gridCol>
                <a:gridCol w="2016522">
                  <a:extLst>
                    <a:ext uri="{9D8B030D-6E8A-4147-A177-3AD203B41FA5}">
                      <a16:colId xmlns:a16="http://schemas.microsoft.com/office/drawing/2014/main" val="178131814"/>
                    </a:ext>
                  </a:extLst>
                </a:gridCol>
                <a:gridCol w="1552846">
                  <a:extLst>
                    <a:ext uri="{9D8B030D-6E8A-4147-A177-3AD203B41FA5}">
                      <a16:colId xmlns:a16="http://schemas.microsoft.com/office/drawing/2014/main" val="1412777971"/>
                    </a:ext>
                  </a:extLst>
                </a:gridCol>
                <a:gridCol w="2480197">
                  <a:extLst>
                    <a:ext uri="{9D8B030D-6E8A-4147-A177-3AD203B41FA5}">
                      <a16:colId xmlns:a16="http://schemas.microsoft.com/office/drawing/2014/main" val="1812241058"/>
                    </a:ext>
                  </a:extLst>
                </a:gridCol>
              </a:tblGrid>
              <a:tr h="57057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Truth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 in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67825"/>
                  </a:ext>
                </a:extLst>
              </a:tr>
              <a:tr h="704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51933"/>
                  </a:ext>
                </a:extLst>
              </a:tr>
              <a:tr h="137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ar-JO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                  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                  T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                  F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                 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31411"/>
                  </a:ext>
                </a:extLst>
              </a:tr>
              <a:tr h="137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                  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                  T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                  F</a:t>
                      </a:r>
                      <a:endParaRPr kumimoji="0" lang="ar-JO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                 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13012"/>
                  </a:ext>
                </a:extLst>
              </a:tr>
              <a:tr h="704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293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476250"/>
          </a:xfrm>
        </p:spPr>
        <p:txBody>
          <a:bodyPr/>
          <a:lstStyle/>
          <a:p>
            <a:fld id="{B57DCF05-C33F-4903-A5B7-94CD2825C138}" type="slidenum">
              <a:rPr lang="ar-SA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30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3631" y="685800"/>
            <a:ext cx="8229600" cy="777875"/>
          </a:xfrm>
        </p:spPr>
        <p:txBody>
          <a:bodyPr/>
          <a:lstStyle/>
          <a:p>
            <a:pPr rtl="0"/>
            <a:r>
              <a:rPr lang="en-US" altLang="en-US" sz="3600" b="1" dirty="0"/>
              <a:t>Operators Precedence </a:t>
            </a:r>
            <a:r>
              <a:rPr lang="en-US" altLang="en-US" sz="3600" b="1" i="1" dirty="0"/>
              <a:t>update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09546"/>
              </p:ext>
            </p:extLst>
          </p:nvPr>
        </p:nvGraphicFramePr>
        <p:xfrm>
          <a:off x="458244" y="1600200"/>
          <a:ext cx="8080375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8074947" imgH="4979645" progId="Word.Document.8">
                  <p:embed/>
                </p:oleObj>
              </mc:Choice>
              <mc:Fallback>
                <p:oleObj name="Document" r:id="rId3" imgW="8074947" imgH="4979645" progId="Word.Document.8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44" y="1600200"/>
                        <a:ext cx="8080375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457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Basics of a C++ Program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Function</a:t>
            </a:r>
            <a:r>
              <a:rPr lang="en-US" altLang="en-US" smtClean="0"/>
              <a:t> (or </a:t>
            </a:r>
            <a:r>
              <a:rPr lang="en-US" altLang="en-US" u="sng" smtClean="0"/>
              <a:t>subprogram</a:t>
            </a:r>
            <a:r>
              <a:rPr lang="en-US" altLang="en-US" smtClean="0"/>
              <a:t>): collection of statements; when executed, accomplishes something</a:t>
            </a:r>
          </a:p>
          <a:p>
            <a:pPr lvl="1"/>
            <a:r>
              <a:rPr lang="en-US" altLang="en-US" smtClean="0"/>
              <a:t>May be </a:t>
            </a:r>
            <a:r>
              <a:rPr lang="en-US" altLang="en-US" u="sng" smtClean="0"/>
              <a:t>predefined</a:t>
            </a:r>
            <a:r>
              <a:rPr lang="en-US" altLang="en-US" smtClean="0"/>
              <a:t> or </a:t>
            </a:r>
            <a:r>
              <a:rPr lang="en-US" altLang="en-US" u="sng" smtClean="0"/>
              <a:t>standard</a:t>
            </a:r>
          </a:p>
          <a:p>
            <a:r>
              <a:rPr lang="en-US" altLang="en-US" u="sng" smtClean="0"/>
              <a:t>Syntax</a:t>
            </a:r>
            <a:r>
              <a:rPr lang="en-US" altLang="en-US" smtClean="0"/>
              <a:t> rules: rules that specify which statements (instructions) are legal or valid</a:t>
            </a:r>
          </a:p>
          <a:p>
            <a:r>
              <a:rPr lang="en-US" altLang="en-US" u="sng" smtClean="0"/>
              <a:t>Semantic</a:t>
            </a:r>
            <a:r>
              <a:rPr lang="en-US" altLang="en-US" smtClean="0"/>
              <a:t> rules: determine the meaning of the instructions</a:t>
            </a:r>
          </a:p>
          <a:p>
            <a:r>
              <a:rPr lang="en-US" altLang="en-US" u="sng" smtClean="0"/>
              <a:t>Programming language</a:t>
            </a:r>
            <a:r>
              <a:rPr lang="en-US" altLang="en-US" smtClean="0"/>
              <a:t>: a set of rules, symbols, and special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3846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064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Special Symbols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Token</a:t>
            </a:r>
            <a:r>
              <a:rPr lang="en-US" altLang="en-US" smtClean="0"/>
              <a:t>: the smallest individual unit of a program written in any language</a:t>
            </a:r>
          </a:p>
          <a:p>
            <a:r>
              <a:rPr lang="en-US" altLang="en-US" smtClean="0"/>
              <a:t>C++ tokens include special symbols, word symbols, and identifiers</a:t>
            </a:r>
          </a:p>
          <a:p>
            <a:r>
              <a:rPr lang="en-US" altLang="en-US" smtClean="0"/>
              <a:t>Special symbols in C++ include: 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40386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07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Reserved Words (Keywords)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Reserved word symbols</a:t>
            </a:r>
            <a:r>
              <a:rPr lang="en-US" altLang="en-US" smtClean="0"/>
              <a:t> (or </a:t>
            </a:r>
            <a:r>
              <a:rPr lang="en-US" altLang="en-US" u="sng" smtClean="0"/>
              <a:t>keywords</a:t>
            </a:r>
            <a:r>
              <a:rPr lang="en-US" altLang="en-US" smtClean="0"/>
              <a:t>):</a:t>
            </a:r>
          </a:p>
          <a:p>
            <a:pPr lvl="1"/>
            <a:r>
              <a:rPr lang="en-US" altLang="en-US" smtClean="0"/>
              <a:t>Cannot be redefined within program</a:t>
            </a:r>
          </a:p>
          <a:p>
            <a:pPr lvl="1"/>
            <a:r>
              <a:rPr lang="en-US" altLang="en-US" smtClean="0"/>
              <a:t>Cannot be used for anything other than their intended use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mtClean="0"/>
              <a:t>Examples: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int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float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double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char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const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void</a:t>
            </a:r>
          </a:p>
          <a:p>
            <a:pPr lvl="3" eaLnBrk="1" hangingPunct="1"/>
            <a:r>
              <a:rPr lang="en-US" altLang="en-US" sz="1800" smtClean="0">
                <a:latin typeface="Courier New" panose="02070309020205020404" pitchFamily="49" charset="0"/>
              </a:rPr>
              <a:t>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073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Identifiers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Identifier</a:t>
            </a:r>
            <a:r>
              <a:rPr lang="en-US" altLang="en-US" smtClean="0"/>
              <a:t>: the name of something that appears in a program</a:t>
            </a:r>
          </a:p>
          <a:p>
            <a:pPr lvl="1"/>
            <a:r>
              <a:rPr lang="en-US" altLang="en-US" smtClean="0"/>
              <a:t>Consists of letters, digits, and the underscore character (_)</a:t>
            </a:r>
          </a:p>
          <a:p>
            <a:pPr lvl="1"/>
            <a:r>
              <a:rPr lang="en-US" altLang="en-US" smtClean="0"/>
              <a:t>Must begin with a letter or underscore</a:t>
            </a:r>
          </a:p>
          <a:p>
            <a:r>
              <a:rPr lang="en-US" altLang="en-US" smtClean="0"/>
              <a:t>C++ is case sensitive 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mtClean="0"/>
              <a:t> is not the same as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altLang="en-US" smtClean="0"/>
              <a:t>Two predefined identifiers are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cin </a:t>
            </a:r>
          </a:p>
          <a:p>
            <a:r>
              <a:rPr lang="en-US" altLang="en-US" smtClean="0"/>
              <a:t>Unlike reserved words, predefined identifiers may be redefined, but it is not a good idea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634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Legal identifiers in C++: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3657600"/>
            <a:ext cx="735647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404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Whitespaces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C++ program contains whitespaces</a:t>
            </a:r>
          </a:p>
          <a:p>
            <a:pPr lvl="1" eaLnBrk="1" hangingPunct="1"/>
            <a:r>
              <a:rPr lang="en-US" altLang="en-US" smtClean="0"/>
              <a:t>Include blanks, tabs, and newline characters </a:t>
            </a:r>
          </a:p>
          <a:p>
            <a:pPr eaLnBrk="1" hangingPunct="1"/>
            <a:r>
              <a:rPr lang="en-US" altLang="en-US" smtClean="0"/>
              <a:t>Used to separate special symbols, reserved words, and identifiers</a:t>
            </a:r>
          </a:p>
          <a:p>
            <a:pPr eaLnBrk="1" hangingPunct="1"/>
            <a:r>
              <a:rPr lang="en-US" altLang="en-US" smtClean="0"/>
              <a:t>Proper utilization of whitespaces is important </a:t>
            </a:r>
          </a:p>
          <a:p>
            <a:pPr lvl="1" eaLnBrk="1" hangingPunct="1"/>
            <a:r>
              <a:rPr lang="en-US" altLang="en-US" smtClean="0"/>
              <a:t>Can be used to make the program more readable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5493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Computer program</a:t>
            </a:r>
            <a:r>
              <a:rPr lang="en-US" altLang="en-US" smtClean="0"/>
              <a:t>	</a:t>
            </a:r>
          </a:p>
          <a:p>
            <a:pPr lvl="1" eaLnBrk="1" hangingPunct="1"/>
            <a:r>
              <a:rPr lang="en-US" altLang="en-US" smtClean="0"/>
              <a:t>Sequence of statements whose objective is to accomplish a task</a:t>
            </a:r>
          </a:p>
          <a:p>
            <a:pPr eaLnBrk="1" hangingPunct="1"/>
            <a:r>
              <a:rPr lang="en-US" altLang="en-US" u="sng" smtClean="0"/>
              <a:t>Programming </a:t>
            </a:r>
          </a:p>
          <a:p>
            <a:pPr lvl="1" eaLnBrk="1" hangingPunct="1"/>
            <a:r>
              <a:rPr lang="en-US" altLang="en-US" smtClean="0"/>
              <a:t>Process of planning and creating a program</a:t>
            </a:r>
          </a:p>
          <a:p>
            <a:pPr eaLnBrk="1" hangingPunct="1"/>
            <a:r>
              <a:rPr lang="en-US" altLang="en-US" smtClean="0"/>
              <a:t>Real-world analogy: a recipe for cooking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977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8332"/>
            <a:ext cx="8229600" cy="792162"/>
          </a:xfrm>
        </p:spPr>
        <p:txBody>
          <a:bodyPr/>
          <a:lstStyle/>
          <a:p>
            <a:pPr rtl="0"/>
            <a:r>
              <a:rPr lang="en-US" altLang="en-US" sz="3600" b="1" dirty="0"/>
              <a:t>Memory Concepts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sz="2200" b="1" dirty="0"/>
              <a:t>Variable names</a:t>
            </a:r>
          </a:p>
          <a:p>
            <a:pPr lvl="1" algn="l" rtl="0"/>
            <a:r>
              <a:rPr lang="en-US" altLang="en-US" sz="2200" dirty="0"/>
              <a:t>Correspond to locations in the computer's memory</a:t>
            </a:r>
          </a:p>
          <a:p>
            <a:pPr lvl="1" algn="l" rtl="0"/>
            <a:r>
              <a:rPr lang="en-US" altLang="en-US" sz="2200" dirty="0"/>
              <a:t>Every variable has a name, a type, a size and a value</a:t>
            </a:r>
          </a:p>
          <a:p>
            <a:pPr lvl="1" algn="l" rtl="0"/>
            <a:r>
              <a:rPr lang="en-US" altLang="en-US" sz="2200" dirty="0"/>
              <a:t>Whenever a new value is placed into a variable, it replaces the previous value - it is destroyed</a:t>
            </a:r>
          </a:p>
          <a:p>
            <a:pPr lvl="1" algn="l" rtl="0"/>
            <a:r>
              <a:rPr lang="en-US" altLang="en-US" sz="2200" dirty="0"/>
              <a:t>Reading variables from memory does not change them</a:t>
            </a:r>
          </a:p>
          <a:p>
            <a:pPr algn="l" rtl="0"/>
            <a:r>
              <a:rPr lang="en-US" altLang="en-US" sz="2200" dirty="0"/>
              <a:t>A visual representation</a:t>
            </a:r>
          </a:p>
          <a:p>
            <a:pPr algn="l" rtl="0"/>
            <a:endParaRPr lang="en-US" altLang="en-US" sz="2200" dirty="0"/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-838200" y="4267200"/>
            <a:ext cx="9359900" cy="1587500"/>
            <a:chOff x="-528" y="2832"/>
            <a:chExt cx="5896" cy="1000"/>
          </a:xfrm>
        </p:grpSpPr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-528" y="3554"/>
              <a:ext cx="13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9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8" y="2832"/>
              <a:ext cx="536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8" y="2839"/>
              <a:ext cx="13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900">
                  <a:solidFill>
                    <a:srgbClr val="01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2459" y="2893"/>
              <a:ext cx="1072" cy="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1607" y="3074"/>
              <a:ext cx="6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1607" y="3071"/>
              <a:ext cx="8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integer1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2250" y="3071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0908" name="Rectangle 12"/>
            <p:cNvSpPr>
              <a:spLocks noChangeArrowheads="1"/>
            </p:cNvSpPr>
            <p:nvPr/>
          </p:nvSpPr>
          <p:spPr bwMode="auto">
            <a:xfrm>
              <a:off x="2901" y="3074"/>
              <a:ext cx="19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2901" y="3071"/>
              <a:ext cx="2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45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3061" y="3071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2176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086" y="718855"/>
            <a:ext cx="8229600" cy="649287"/>
          </a:xfrm>
        </p:spPr>
        <p:txBody>
          <a:bodyPr/>
          <a:lstStyle/>
          <a:p>
            <a:pPr rtl="0"/>
            <a:r>
              <a:rPr lang="en-US" altLang="en-US" sz="3600" b="1" dirty="0"/>
              <a:t>Variable Names (Identifiers)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6200" y="1506029"/>
            <a:ext cx="4751388" cy="7848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Letter + {Letters and/or Digits and/or ( _ )</a:t>
            </a:r>
          </a:p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_ +Letter+{Letters and/or Digits and/or ( _ 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81924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82192287"/>
              </p:ext>
            </p:extLst>
          </p:nvPr>
        </p:nvGraphicFramePr>
        <p:xfrm>
          <a:off x="492321" y="2909676"/>
          <a:ext cx="8135938" cy="3333702"/>
        </p:xfrm>
        <a:graphic>
          <a:graphicData uri="http://schemas.openxmlformats.org/drawingml/2006/table">
            <a:tbl>
              <a:tblPr rtl="1"/>
              <a:tblGrid>
                <a:gridCol w="2624747">
                  <a:extLst>
                    <a:ext uri="{9D8B030D-6E8A-4147-A177-3AD203B41FA5}">
                      <a16:colId xmlns:a16="http://schemas.microsoft.com/office/drawing/2014/main" val="2644775562"/>
                    </a:ext>
                  </a:extLst>
                </a:gridCol>
                <a:gridCol w="2758711">
                  <a:extLst>
                    <a:ext uri="{9D8B030D-6E8A-4147-A177-3AD203B41FA5}">
                      <a16:colId xmlns:a16="http://schemas.microsoft.com/office/drawing/2014/main" val="312397403"/>
                    </a:ext>
                  </a:extLst>
                </a:gridCol>
                <a:gridCol w="2752480">
                  <a:extLst>
                    <a:ext uri="{9D8B030D-6E8A-4147-A177-3AD203B41FA5}">
                      <a16:colId xmlns:a16="http://schemas.microsoft.com/office/drawing/2014/main" val="1689042696"/>
                    </a:ext>
                  </a:extLst>
                </a:gridCol>
              </a:tblGrid>
              <a:tr h="4946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028704"/>
                  </a:ext>
                </a:extLst>
              </a:tr>
              <a:tr h="50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forty_Hours , hours40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with a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722281"/>
                  </a:ext>
                </a:extLst>
              </a:tr>
              <a:tr h="378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get_Date</a:t>
                      </a:r>
                      <a:r>
                        <a:rPr kumimoji="0" lang="ar-JO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getDate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Blanks not allowed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21733"/>
                  </a:ext>
                </a:extLst>
              </a:tr>
              <a:tr h="6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box_22 , box22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hyphen(-) is minus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654526"/>
                  </a:ext>
                </a:extLst>
              </a:tr>
              <a:tr h="6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costInUSDollar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symbols not allowed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cost_in_$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692749"/>
                  </a:ext>
                </a:extLst>
              </a:tr>
              <a:tr h="5086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int_1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word in 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569373"/>
                  </a:ext>
                </a:extLst>
              </a:tr>
            </a:tbl>
          </a:graphicData>
        </a:graphic>
      </p:graphicFrame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2743200" y="3092693"/>
            <a:ext cx="287337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8229600" y="3136900"/>
            <a:ext cx="287337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538954" y="2407443"/>
            <a:ext cx="30241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Underscore character ( _ )</a:t>
            </a:r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H="1" flipV="1">
            <a:off x="395581" y="2280779"/>
            <a:ext cx="193480" cy="2237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V="1">
            <a:off x="3200399" y="2250386"/>
            <a:ext cx="925121" cy="2642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5170462" y="1403134"/>
            <a:ext cx="3823068" cy="153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74320" algn="l" rtl="0">
              <a:spcBef>
                <a:spcPct val="50000"/>
              </a:spcBef>
            </a:pPr>
            <a:r>
              <a:rPr lang="en-US" altLang="en-US" sz="1700" b="1" u="sng" dirty="0">
                <a:solidFill>
                  <a:srgbClr val="FF3300"/>
                </a:solidFill>
              </a:rPr>
              <a:t>Naming Convention(Style)</a:t>
            </a:r>
          </a:p>
          <a:p>
            <a:pPr indent="-274320" algn="l" rtl="0">
              <a:spcBef>
                <a:spcPct val="50000"/>
              </a:spcBef>
            </a:pPr>
            <a:r>
              <a:rPr lang="en-US" altLang="en-US" sz="1700" dirty="0">
                <a:solidFill>
                  <a:srgbClr val="0000CC"/>
                </a:solidFill>
              </a:rPr>
              <a:t>Variables</a:t>
            </a:r>
            <a:r>
              <a:rPr lang="en-US" altLang="en-US" sz="1700" dirty="0">
                <a:sym typeface="Wingdings" panose="05000000000000000000" pitchFamily="2" charset="2"/>
              </a:rPr>
              <a:t> </a:t>
            </a:r>
            <a:r>
              <a:rPr lang="en-US" altLang="en-US" sz="1700" dirty="0" err="1">
                <a:sym typeface="Wingdings" panose="05000000000000000000" pitchFamily="2" charset="2"/>
              </a:rPr>
              <a:t>LengthInYard</a:t>
            </a:r>
            <a:r>
              <a:rPr lang="en-US" altLang="en-US" sz="1700" dirty="0">
                <a:sym typeface="Wingdings" panose="05000000000000000000" pitchFamily="2" charset="2"/>
              </a:rPr>
              <a:t> , hours</a:t>
            </a:r>
          </a:p>
          <a:p>
            <a:pPr indent="-274320" algn="l" rtl="0">
              <a:spcBef>
                <a:spcPct val="50000"/>
              </a:spcBef>
            </a:pPr>
            <a:r>
              <a:rPr lang="en-US" altLang="en-US" sz="1700" dirty="0">
                <a:solidFill>
                  <a:srgbClr val="0000CC"/>
                </a:solidFill>
                <a:sym typeface="Wingdings" panose="05000000000000000000" pitchFamily="2" charset="2"/>
              </a:rPr>
              <a:t>Functions</a:t>
            </a:r>
            <a:r>
              <a:rPr lang="en-US" altLang="en-US" sz="1700" dirty="0">
                <a:sym typeface="Wingdings" panose="05000000000000000000" pitchFamily="2" charset="2"/>
              </a:rPr>
              <a:t> </a:t>
            </a:r>
            <a:r>
              <a:rPr lang="en-US" altLang="en-US" sz="1700" dirty="0" err="1">
                <a:sym typeface="Wingdings" panose="05000000000000000000" pitchFamily="2" charset="2"/>
              </a:rPr>
              <a:t>CalcAverage</a:t>
            </a:r>
            <a:r>
              <a:rPr lang="en-US" altLang="en-US" sz="1700" dirty="0">
                <a:sym typeface="Wingdings" panose="05000000000000000000" pitchFamily="2" charset="2"/>
              </a:rPr>
              <a:t> , Cube(27)</a:t>
            </a:r>
          </a:p>
          <a:p>
            <a:pPr indent="-274320" algn="l" rtl="0">
              <a:spcBef>
                <a:spcPct val="50000"/>
              </a:spcBef>
            </a:pPr>
            <a:r>
              <a:rPr lang="en-US" altLang="en-US" sz="1700" dirty="0">
                <a:solidFill>
                  <a:srgbClr val="0000CC"/>
                </a:solidFill>
                <a:sym typeface="Wingdings" panose="05000000000000000000" pitchFamily="2" charset="2"/>
              </a:rPr>
              <a:t>Constant</a:t>
            </a:r>
            <a:r>
              <a:rPr lang="en-US" altLang="en-US" sz="1700" dirty="0">
                <a:sym typeface="Wingdings" panose="05000000000000000000" pitchFamily="2" charset="2"/>
              </a:rPr>
              <a:t> MAX_HOUR , LIMIT</a:t>
            </a:r>
            <a:endParaRPr lang="en-US" alt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89747" y="6351099"/>
            <a:ext cx="2133600" cy="476250"/>
          </a:xfrm>
        </p:spPr>
        <p:txBody>
          <a:bodyPr/>
          <a:lstStyle/>
          <a:p>
            <a:fld id="{B57DCF05-C33F-4903-A5B7-94CD2825C138}" type="slidenum">
              <a:rPr lang="ar-SA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7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181" y="579437"/>
            <a:ext cx="8229600" cy="715963"/>
          </a:xfrm>
        </p:spPr>
        <p:txBody>
          <a:bodyPr/>
          <a:lstStyle/>
          <a:p>
            <a:pPr rtl="0"/>
            <a:r>
              <a:rPr lang="en-US" altLang="en-US" sz="3600" b="1" dirty="0"/>
              <a:t>Data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581" y="1447800"/>
            <a:ext cx="8686800" cy="53340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short </a:t>
            </a:r>
            <a:r>
              <a:rPr lang="en-US" altLang="en-US" sz="2000" dirty="0" err="1">
                <a:solidFill>
                  <a:srgbClr val="FF3300"/>
                </a:solidFill>
              </a:rPr>
              <a:t>int</a:t>
            </a:r>
            <a:r>
              <a:rPr lang="en-US" altLang="en-US" sz="2000" dirty="0"/>
              <a:t> :Range of values ( ±32,767 ).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long </a:t>
            </a:r>
            <a:r>
              <a:rPr lang="en-US" altLang="en-US" sz="2000" dirty="0" err="1">
                <a:solidFill>
                  <a:srgbClr val="FF3300"/>
                </a:solidFill>
              </a:rPr>
              <a:t>int</a:t>
            </a:r>
            <a:r>
              <a:rPr lang="en-US" altLang="en-US" sz="2000" dirty="0"/>
              <a:t> :Range of values ( ±2,147,483,647 ).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000" dirty="0" err="1">
                <a:solidFill>
                  <a:srgbClr val="FF3300"/>
                </a:solidFill>
              </a:rPr>
              <a:t>int</a:t>
            </a:r>
            <a:r>
              <a:rPr lang="en-US" altLang="en-US" sz="2000" dirty="0"/>
              <a:t> : Integer numbers</a:t>
            </a:r>
            <a:endParaRPr lang="en-US" altLang="en-US" sz="1400" dirty="0">
              <a:solidFill>
                <a:srgbClr val="0000CC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float</a:t>
            </a:r>
            <a:r>
              <a:rPr lang="en-US" altLang="en-US" sz="2000" dirty="0"/>
              <a:t>: floating point used for working with real numbers.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000" dirty="0">
                <a:solidFill>
                  <a:srgbClr val="FF3300"/>
                </a:solidFill>
              </a:rPr>
              <a:t>double</a:t>
            </a:r>
            <a:r>
              <a:rPr lang="en-US" altLang="en-US" sz="2000" dirty="0"/>
              <a:t>: is a floating point type much like float , but it can store a value of much greater magnitude with greater precision.</a:t>
            </a:r>
          </a:p>
          <a:p>
            <a:pPr algn="l" rtl="0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3300"/>
                </a:solidFill>
              </a:rPr>
              <a:t>Bool</a:t>
            </a:r>
            <a:r>
              <a:rPr lang="en-US" altLang="en-US" sz="2000" dirty="0" smtClean="0"/>
              <a:t>: </a:t>
            </a:r>
            <a:r>
              <a:rPr lang="en-US" altLang="en-US" sz="2000" dirty="0"/>
              <a:t>is a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data type can take two value TRUE or FALSE. </a:t>
            </a:r>
          </a:p>
          <a:p>
            <a:pPr algn="l" rtl="0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3300"/>
                </a:solidFill>
              </a:rPr>
              <a:t>char</a:t>
            </a:r>
            <a:r>
              <a:rPr lang="en-US" altLang="en-US" sz="2000" dirty="0"/>
              <a:t>: character data type (</a:t>
            </a:r>
            <a:r>
              <a:rPr lang="en-US" altLang="en-US" sz="2000" dirty="0" err="1"/>
              <a:t>alpha,digit,special</a:t>
            </a:r>
            <a:r>
              <a:rPr lang="en-US" altLang="en-US" sz="2000" dirty="0"/>
              <a:t>-symbol or space).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000" dirty="0"/>
              <a:t>	A single character with its value quoted with single-quotation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   </a:t>
            </a:r>
            <a:r>
              <a:rPr lang="en-US" altLang="en-US" sz="2000" dirty="0" err="1"/>
              <a:t>egs</a:t>
            </a:r>
            <a:r>
              <a:rPr lang="en-US" altLang="en-US" sz="2000" dirty="0"/>
              <a:t>. ‘A’ , ‘a’  , </a:t>
            </a:r>
            <a:r>
              <a:rPr lang="en-US" altLang="en-US" sz="2000" dirty="0" smtClean="0"/>
              <a:t>‘$’   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   </a:t>
            </a:r>
            <a:r>
              <a:rPr lang="en-US" altLang="en-US" sz="2000" dirty="0"/>
              <a:t>‘  ‘ ,   </a:t>
            </a:r>
            <a:r>
              <a:rPr lang="en-US" altLang="en-US" sz="2000" dirty="0" smtClean="0"/>
              <a:t>   </a:t>
            </a:r>
            <a:r>
              <a:rPr lang="en-US" altLang="en-US" sz="2000" dirty="0"/>
              <a:t>‘8’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</a:t>
            </a:r>
            <a:endParaRPr lang="en-US" altLang="en-US" sz="2000" dirty="0" smtClean="0"/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algn="l" rtl="0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3300"/>
                </a:solidFill>
              </a:rPr>
              <a:t>string</a:t>
            </a:r>
            <a:r>
              <a:rPr lang="en-US" altLang="en-US" sz="2000" dirty="0"/>
              <a:t>: for working with multiple characters including letters, numbers , special symbols and spaces its value quoted with double- quotation</a:t>
            </a:r>
            <a:r>
              <a:rPr lang="en-US" altLang="en-US" sz="2000" dirty="0" smtClean="0"/>
              <a:t>. </a:t>
            </a:r>
            <a:r>
              <a:rPr lang="en-US" altLang="en-US" sz="2000" dirty="0" err="1"/>
              <a:t>egs</a:t>
            </a:r>
            <a:r>
              <a:rPr lang="en-US" altLang="en-US" sz="2000" dirty="0"/>
              <a:t>. “C++” , “Computer Science” , “          “.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671181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975981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94981" y="51054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/>
              <a:t>Letter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2814181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280781" y="5105400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/>
              <a:t>S.Symbol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576181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195181" y="51054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/>
              <a:t>Space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261981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033381" y="51054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/>
              <a:t>Digit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4364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Data Types (cont’d.)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Different compilers may allow different ranges of values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676400"/>
            <a:ext cx="7629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97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Data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-6728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78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+763</a:t>
            </a:r>
          </a:p>
          <a:p>
            <a:pPr eaLnBrk="1" hangingPunct="1"/>
            <a:r>
              <a:rPr lang="en-US" altLang="en-US" smtClean="0"/>
              <a:t>Cannot use a comma within an integer</a:t>
            </a:r>
          </a:p>
          <a:p>
            <a:pPr lvl="1" eaLnBrk="1" hangingPunct="1"/>
            <a:r>
              <a:rPr lang="en-US" altLang="en-US" smtClean="0"/>
              <a:t>Commas are only used for separating items in a list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65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 Data Type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 type </a:t>
            </a:r>
          </a:p>
          <a:p>
            <a:pPr lvl="1" eaLnBrk="1" hangingPunct="1"/>
            <a:r>
              <a:rPr lang="en-US" altLang="en-US" smtClean="0"/>
              <a:t>Two values: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Manipulate logical (Boolean) expressions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Logical values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Reserved words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5743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Data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smallest integral data type</a:t>
            </a:r>
          </a:p>
          <a:p>
            <a:pPr eaLnBrk="1" hangingPunct="1"/>
            <a:r>
              <a:rPr lang="en-US" altLang="en-US" smtClean="0"/>
              <a:t>Used for single characters: letters, digits, and special symbols</a:t>
            </a:r>
          </a:p>
          <a:p>
            <a:pPr eaLnBrk="1" hangingPunct="1"/>
            <a:r>
              <a:rPr lang="en-US" altLang="en-US" smtClean="0"/>
              <a:t>Each character is enclosed in single quotes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'A', 'a', '0', '*', '+', '$', '&amp;' </a:t>
            </a:r>
          </a:p>
          <a:p>
            <a:pPr eaLnBrk="1" hangingPunct="1"/>
            <a:r>
              <a:rPr lang="en-US" altLang="en-US" smtClean="0"/>
              <a:t>A blank space is a character</a:t>
            </a:r>
          </a:p>
          <a:p>
            <a:pPr lvl="1" eaLnBrk="1" hangingPunct="1"/>
            <a:r>
              <a:rPr lang="en-US" altLang="en-US" smtClean="0"/>
              <a:t>Written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smtClean="0"/>
              <a:t>, with a space left between the single quotes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0794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Data Type (cont’d.)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 character data sets exist</a:t>
            </a:r>
          </a:p>
          <a:p>
            <a:pPr eaLnBrk="1" hangingPunct="1"/>
            <a:r>
              <a:rPr lang="en-US" altLang="en-US" smtClean="0"/>
              <a:t>ASCII: American Standard Code for Information Interchange</a:t>
            </a:r>
          </a:p>
          <a:p>
            <a:pPr lvl="1" eaLnBrk="1" hangingPunct="1"/>
            <a:r>
              <a:rPr lang="en-US" altLang="en-US" smtClean="0"/>
              <a:t>Each of 128 values in ASCII code set represents a different character</a:t>
            </a:r>
          </a:p>
          <a:p>
            <a:pPr lvl="1" eaLnBrk="1" hangingPunct="1"/>
            <a:r>
              <a:rPr lang="en-US" altLang="en-US" smtClean="0"/>
              <a:t>Characters have a predefined ordering based on the ASCII numeric value</a:t>
            </a:r>
          </a:p>
          <a:p>
            <a:pPr eaLnBrk="1" hangingPunct="1"/>
            <a:r>
              <a:rPr lang="en-US" altLang="en-US" u="sng" smtClean="0"/>
              <a:t>Collating sequence</a:t>
            </a:r>
            <a:r>
              <a:rPr lang="en-US" altLang="en-US" smtClean="0"/>
              <a:t>: ordering of characters based on the character set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378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Data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uses scientific notation to represent real numbers (floating-point notation)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124200"/>
            <a:ext cx="83232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1831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Data Types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mtClean="0"/>
              <a:t>: represents any real number</a:t>
            </a:r>
          </a:p>
          <a:p>
            <a:pPr lvl="1" eaLnBrk="1" hangingPunct="1"/>
            <a:r>
              <a:rPr lang="en-US" altLang="en-US" smtClean="0"/>
              <a:t>Range: -3.4E+38 to 3.4E+38 (four bytes)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mtClean="0"/>
              <a:t>: represents any real number</a:t>
            </a:r>
          </a:p>
          <a:p>
            <a:pPr lvl="1" eaLnBrk="1" hangingPunct="1"/>
            <a:r>
              <a:rPr lang="en-US" altLang="en-US" smtClean="0"/>
              <a:t>Range: -1.7E+308 to 1.7E+308 (eight bytes)</a:t>
            </a:r>
          </a:p>
          <a:p>
            <a:pPr eaLnBrk="1" hangingPunct="1"/>
            <a:r>
              <a:rPr lang="en-US" altLang="en-US" smtClean="0"/>
              <a:t>Minimum and maximum values of data types are system dependent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7326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C++ Program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600200"/>
            <a:ext cx="5895975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718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Floating-Point Data Types (cont’d.)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Maximum number of significant digits (decimal places) for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mtClean="0"/>
              <a:t> values: 6 or 7 </a:t>
            </a:r>
          </a:p>
          <a:p>
            <a:pPr eaLnBrk="1" hangingPunct="1"/>
            <a:r>
              <a:rPr lang="en-US" altLang="en-US" smtClean="0"/>
              <a:t>Maximum number of significant digits for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mtClean="0"/>
              <a:t>: 15</a:t>
            </a:r>
          </a:p>
          <a:p>
            <a:pPr eaLnBrk="1" hangingPunct="1"/>
            <a:r>
              <a:rPr lang="en-US" altLang="en-US" u="sng" smtClean="0"/>
              <a:t>Precision</a:t>
            </a:r>
            <a:r>
              <a:rPr lang="en-US" altLang="en-US" smtClean="0"/>
              <a:t>: maximum number of significant digits</a:t>
            </a:r>
          </a:p>
          <a:p>
            <a:pPr lvl="1" eaLnBrk="1" hangingPunct="1"/>
            <a:r>
              <a:rPr lang="en-US" altLang="en-US" smtClean="0"/>
              <a:t>Float values are called </a:t>
            </a:r>
            <a:r>
              <a:rPr lang="en-US" altLang="en-US" u="sng" smtClean="0"/>
              <a:t>single precision</a:t>
            </a:r>
          </a:p>
          <a:p>
            <a:pPr lvl="1" eaLnBrk="1" hangingPunct="1"/>
            <a:r>
              <a:rPr lang="en-US" altLang="en-US" smtClean="0"/>
              <a:t>Double values are called </a:t>
            </a:r>
            <a:r>
              <a:rPr lang="en-US" altLang="en-US" u="sng" smtClean="0"/>
              <a:t>double precision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4072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Types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To declare a variable, must specify the data type it will store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Syntax: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dataType identifier;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Examples: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counter;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interestRate;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grade;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31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5564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Conversion (Casting)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 smtClean="0"/>
              <a:t>Implicit type coercion</a:t>
            </a:r>
            <a:r>
              <a:rPr lang="en-US" altLang="en-US" dirty="0" smtClean="0"/>
              <a:t>: when value of one type is automatically changed to another type</a:t>
            </a:r>
          </a:p>
          <a:p>
            <a:pPr eaLnBrk="1" hangingPunct="1"/>
            <a:r>
              <a:rPr lang="en-US" altLang="en-US" u="sng" dirty="0" smtClean="0"/>
              <a:t>Cast operator</a:t>
            </a:r>
            <a:r>
              <a:rPr lang="en-US" altLang="en-US" dirty="0" smtClean="0"/>
              <a:t>: provides explicit type conversion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static_cast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</a:rPr>
              <a:t>dataTypeName</a:t>
            </a:r>
            <a:r>
              <a:rPr lang="en-US" altLang="en-US" dirty="0" smtClean="0">
                <a:latin typeface="Courier New" panose="02070309020205020404" pitchFamily="49" charset="0"/>
              </a:rPr>
              <a:t>&gt;(expression)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527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Conversion (cont’d.)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6288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AB2C-6FFC-423B-A22A-4643A4128589}" type="slidenum">
              <a:rPr lang="en-US" altLang="ar-JO" smtClean="0"/>
              <a:pPr/>
              <a:t>33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1902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Type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Programmer-defined type supplied in ANSI/ISO Standard C++ library</a:t>
            </a:r>
          </a:p>
          <a:p>
            <a:pPr eaLnBrk="1" hangingPunct="1"/>
            <a:r>
              <a:rPr lang="en-US" altLang="en-US" smtClean="0"/>
              <a:t>Sequence of zero or more characters enclosed in double quotation marks </a:t>
            </a:r>
          </a:p>
          <a:p>
            <a:pPr eaLnBrk="1" hangingPunct="1"/>
            <a:r>
              <a:rPr lang="en-US" altLang="en-US" u="sng" smtClean="0"/>
              <a:t>Null</a:t>
            </a:r>
            <a:r>
              <a:rPr lang="en-US" altLang="en-US" smtClean="0"/>
              <a:t> (or </a:t>
            </a:r>
            <a:r>
              <a:rPr lang="en-US" altLang="en-US" u="sng" smtClean="0"/>
              <a:t>empty</a:t>
            </a:r>
            <a:r>
              <a:rPr lang="en-US" altLang="en-US" smtClean="0"/>
              <a:t>): a string with no characters</a:t>
            </a:r>
          </a:p>
          <a:p>
            <a:pPr eaLnBrk="1" hangingPunct="1"/>
            <a:r>
              <a:rPr lang="en-US" altLang="en-US" smtClean="0"/>
              <a:t>Each character has a relative position in the string</a:t>
            </a:r>
          </a:p>
          <a:p>
            <a:pPr lvl="1" eaLnBrk="1" hangingPunct="1"/>
            <a:r>
              <a:rPr lang="en-US" altLang="en-US" smtClean="0"/>
              <a:t>Position of first character is 0</a:t>
            </a:r>
          </a:p>
          <a:p>
            <a:pPr eaLnBrk="1" hangingPunct="1"/>
            <a:r>
              <a:rPr lang="en-US" altLang="en-US" smtClean="0"/>
              <a:t>Length of a string is number of characters in it</a:t>
            </a:r>
          </a:p>
          <a:p>
            <a:pPr lvl="1" eaLnBrk="1" hangingPunct="1"/>
            <a:r>
              <a:rPr lang="en-US" altLang="en-US" smtClean="0"/>
              <a:t>Example: length of </a:t>
            </a:r>
            <a:r>
              <a:rPr lang="en-US" altLang="en-US" smtClean="0">
                <a:latin typeface="Courier New" panose="02070309020205020404" pitchFamily="49" charset="0"/>
              </a:rPr>
              <a:t>"William Jacob"</a:t>
            </a:r>
            <a:r>
              <a:rPr lang="en-US" altLang="en-US" smtClean="0"/>
              <a:t> is 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07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7" y="990600"/>
            <a:ext cx="4343400" cy="492930"/>
          </a:xfrm>
        </p:spPr>
        <p:txBody>
          <a:bodyPr/>
          <a:lstStyle/>
          <a:p>
            <a:pPr algn="l" rtl="0"/>
            <a:r>
              <a:rPr lang="en-US" altLang="en-US" sz="2400" b="1" dirty="0"/>
              <a:t>Declaration of Variables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28588" y="2209800"/>
            <a:ext cx="4876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dirty="0"/>
              <a:t>Examples and preference: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236468" y="990600"/>
            <a:ext cx="3759200" cy="49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400" b="1" dirty="0">
                <a:solidFill>
                  <a:schemeClr val="bg1"/>
                </a:solidFill>
              </a:rPr>
              <a:t>Constant Variables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4724400" y="1524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83138" y="220538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dirty="0"/>
              <a:t>Examples: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35</a:t>
            </a:fld>
            <a:endParaRPr lang="en-US" altLang="ar-JO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8588" y="1524000"/>
            <a:ext cx="4537075" cy="685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Data Type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  Identifier1, Identifier2,…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;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035" y="2755900"/>
            <a:ext cx="3962400" cy="635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char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Letter, middleInt , ch;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7297" y="3733800"/>
            <a:ext cx="3962400" cy="914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char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Letter;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char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middleInt;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char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ch;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783138" y="1524000"/>
            <a:ext cx="4284662" cy="6858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const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Data Type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  Identifier=value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;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866928" y="2750909"/>
            <a:ext cx="4038600" cy="113823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const string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STARS=“*****”;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const char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ch=‘$‘;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cs typeface="Arial" panose="020B0604020202020204" pitchFamily="34" charset="0"/>
              </a:rPr>
              <a:t>const float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MAX_Hour=40.0</a:t>
            </a:r>
          </a:p>
        </p:txBody>
      </p:sp>
    </p:spTree>
    <p:extLst>
      <p:ext uri="{BB962C8B-B14F-4D97-AF65-F5344CB8AC3E}">
        <p14:creationId xmlns:p14="http://schemas.microsoft.com/office/powerpoint/2010/main" val="41155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Variables, Assignment Statements, and Input Statements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must be loaded into main memory before it can be manipulated</a:t>
            </a:r>
          </a:p>
          <a:p>
            <a:pPr eaLnBrk="1" hangingPunct="1"/>
            <a:r>
              <a:rPr lang="en-US" altLang="en-US" smtClean="0"/>
              <a:t>Storing data in memory is a two-step process:</a:t>
            </a:r>
          </a:p>
          <a:p>
            <a:pPr lvl="1" eaLnBrk="1" hangingPunct="1"/>
            <a:r>
              <a:rPr lang="en-US" altLang="en-US" smtClean="0"/>
              <a:t>Instruct computer to allocate memory</a:t>
            </a:r>
          </a:p>
          <a:p>
            <a:pPr lvl="1" eaLnBrk="1" hangingPunct="1"/>
            <a:r>
              <a:rPr lang="en-US" altLang="en-US" smtClean="0"/>
              <a:t>Include statements to put data into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7454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971800"/>
            <a:ext cx="52641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Allocating Memory with Constants and Variables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Named constant</a:t>
            </a:r>
            <a:r>
              <a:rPr lang="en-US" altLang="en-US" smtClean="0"/>
              <a:t>: memory location whose content can’t change during execution</a:t>
            </a:r>
          </a:p>
          <a:p>
            <a:pPr eaLnBrk="1" hangingPunct="1"/>
            <a:r>
              <a:rPr lang="en-US" altLang="en-US" smtClean="0"/>
              <a:t>Syntax to declare a named constant: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C++, </a:t>
            </a:r>
            <a:r>
              <a:rPr lang="en-US" altLang="en-US" smtClean="0">
                <a:latin typeface="Courier New" panose="02070309020205020404" pitchFamily="49" charset="0"/>
              </a:rPr>
              <a:t>const</a:t>
            </a:r>
            <a:r>
              <a:rPr lang="en-US" altLang="en-US" smtClean="0"/>
              <a:t> is a reserved word</a:t>
            </a:r>
          </a:p>
        </p:txBody>
      </p:sp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267200"/>
            <a:ext cx="56943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6666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Allocating Memory with Constants and Variables (cont’d.)</a:t>
            </a:r>
          </a:p>
        </p:txBody>
      </p:sp>
      <p:sp>
        <p:nvSpPr>
          <p:cNvPr id="43011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Variable</a:t>
            </a:r>
            <a:r>
              <a:rPr lang="en-US" altLang="en-US" smtClean="0"/>
              <a:t>: memory location whose content may change during execution</a:t>
            </a:r>
          </a:p>
          <a:p>
            <a:pPr eaLnBrk="1" hangingPunct="1"/>
            <a:r>
              <a:rPr lang="en-US" altLang="en-US" smtClean="0"/>
              <a:t>Syntax to declare a named constant: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990600" y="3048000"/>
            <a:ext cx="5710238" cy="2992438"/>
            <a:chOff x="990600" y="3048000"/>
            <a:chExt cx="5710238" cy="2991770"/>
          </a:xfrm>
        </p:grpSpPr>
        <p:pic>
          <p:nvPicPr>
            <p:cNvPr id="43015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48000"/>
              <a:ext cx="5710238" cy="63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6" name="Picture 6" descr="example 2-12 slide 39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810000"/>
              <a:ext cx="5479942" cy="222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588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Data into Variables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Ways to place data into a variable:</a:t>
            </a:r>
          </a:p>
          <a:p>
            <a:pPr lvl="1" eaLnBrk="1" hangingPunct="1"/>
            <a:r>
              <a:rPr lang="en-US" altLang="en-US" smtClean="0"/>
              <a:t>Use C++’s assignment statement</a:t>
            </a:r>
          </a:p>
          <a:p>
            <a:pPr lvl="1" eaLnBrk="1" hangingPunct="1"/>
            <a:r>
              <a:rPr lang="en-US" altLang="en-US" smtClean="0"/>
              <a:t>Use input (read) statements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4152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C++ Program (cont’d.)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Sample run:</a:t>
            </a:r>
          </a:p>
          <a:p>
            <a:endParaRPr lang="en-US" altLang="en-US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967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3059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46974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assignment statement takes the form: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Expression is evaluated and its value is assigned to the variable on the left side</a:t>
            </a:r>
          </a:p>
          <a:p>
            <a:pPr eaLnBrk="1" hangingPunct="1"/>
            <a:r>
              <a:rPr lang="en-US" altLang="en-US" smtClean="0"/>
              <a:t>A variable is said to be </a:t>
            </a:r>
            <a:r>
              <a:rPr lang="en-US" altLang="en-US" u="sng" smtClean="0"/>
              <a:t>initialized</a:t>
            </a:r>
            <a:r>
              <a:rPr lang="en-US" altLang="en-US" smtClean="0"/>
              <a:t> the first time a value is placed into it</a:t>
            </a:r>
          </a:p>
          <a:p>
            <a:pPr eaLnBrk="1" hangingPunct="1"/>
            <a:r>
              <a:rPr lang="en-US" altLang="en-US" smtClean="0"/>
              <a:t>In C++, = is called the </a:t>
            </a:r>
            <a:r>
              <a:rPr lang="en-US" altLang="en-US" u="sng" smtClean="0"/>
              <a:t>assignment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69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 (cont’d.)</a:t>
            </a:r>
          </a:p>
        </p:txBody>
      </p:sp>
      <p:pic>
        <p:nvPicPr>
          <p:cNvPr id="4608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82775"/>
            <a:ext cx="67151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AB2C-6FFC-423B-A22A-4643A4128589}" type="slidenum">
              <a:rPr lang="en-US" altLang="ar-JO" smtClean="0"/>
              <a:pPr/>
              <a:t>41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7385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Saving and Using the Value of an Expression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save the value of an expression:</a:t>
            </a:r>
          </a:p>
          <a:p>
            <a:pPr lvl="1"/>
            <a:r>
              <a:rPr lang="en-US" altLang="en-US" smtClean="0"/>
              <a:t>Declare a variable of the appropriate data type</a:t>
            </a:r>
          </a:p>
          <a:p>
            <a:pPr lvl="1"/>
            <a:r>
              <a:rPr lang="en-US" altLang="en-US" smtClean="0"/>
              <a:t>Assign the value of the expression to the variable that was declared</a:t>
            </a:r>
          </a:p>
          <a:p>
            <a:pPr lvl="2"/>
            <a:r>
              <a:rPr lang="en-US" altLang="en-US" smtClean="0"/>
              <a:t>Use the assignment statement</a:t>
            </a:r>
          </a:p>
          <a:p>
            <a:r>
              <a:rPr lang="en-US" altLang="en-US" smtClean="0"/>
              <a:t>Wherever the value of the expression is needed, use the variable holding the value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763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&amp; Initializing Variables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all types of variables are initialized automatically</a:t>
            </a:r>
          </a:p>
          <a:p>
            <a:pPr eaLnBrk="1" hangingPunct="1"/>
            <a:r>
              <a:rPr lang="en-US" altLang="en-US" smtClean="0"/>
              <a:t>Variables can be initialized when declared: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int first=13, second=10;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char ch=' ';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double x=12.6;</a:t>
            </a:r>
          </a:p>
          <a:p>
            <a:pPr eaLnBrk="1" hangingPunct="1"/>
            <a:r>
              <a:rPr lang="en-US" altLang="en-US" smtClean="0"/>
              <a:t>All variables must be initialized before they are used</a:t>
            </a:r>
          </a:p>
          <a:p>
            <a:pPr lvl="1" eaLnBrk="1" hangingPunct="1"/>
            <a:r>
              <a:rPr lang="en-US" altLang="en-US" smtClean="0"/>
              <a:t>But not necessarily during declaration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6546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59" y="629357"/>
            <a:ext cx="8229600" cy="792162"/>
          </a:xfrm>
        </p:spPr>
        <p:txBody>
          <a:bodyPr/>
          <a:lstStyle/>
          <a:p>
            <a:pPr rtl="0"/>
            <a:r>
              <a:rPr lang="en-US" altLang="en-US" sz="3600" b="1" dirty="0"/>
              <a:t>Assignment Statement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975024"/>
            <a:ext cx="8229600" cy="3916363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è"/>
            </a:pPr>
            <a:r>
              <a:rPr lang="en-US" altLang="en-US" sz="1600" dirty="0">
                <a:sym typeface="Wingdings" panose="05000000000000000000" pitchFamily="2" charset="2"/>
              </a:rPr>
              <a:t>Store the value of the Expression into the variable, any previous value of the variable is destroyed.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/>
              <a:t>Example</a:t>
            </a:r>
            <a:r>
              <a:rPr lang="en-US" altLang="en-US" sz="1600" dirty="0" smtClean="0"/>
              <a:t>: Giving </a:t>
            </a:r>
            <a:r>
              <a:rPr lang="en-US" altLang="en-US" sz="1600" dirty="0"/>
              <a:t>the declarations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b="1" i="1" dirty="0">
                <a:solidFill>
                  <a:schemeClr val="accent2"/>
                </a:solidFill>
              </a:rPr>
              <a:t>string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firstname</a:t>
            </a:r>
            <a:r>
              <a:rPr lang="en-US" altLang="en-US" sz="1600" dirty="0"/>
              <a:t>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b="1" i="1" dirty="0">
                <a:solidFill>
                  <a:schemeClr val="accent2"/>
                </a:solidFill>
              </a:rPr>
              <a:t>char</a:t>
            </a:r>
            <a:r>
              <a:rPr lang="en-US" altLang="en-US" sz="1600" dirty="0"/>
              <a:t> letter;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sz="1600" b="1" dirty="0" err="1">
                <a:solidFill>
                  <a:schemeClr val="accent2"/>
                </a:solidFill>
              </a:rPr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num</a:t>
            </a:r>
            <a:r>
              <a:rPr lang="en-US" altLang="en-US" sz="1600" dirty="0"/>
              <a:t>;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>
                <a:sym typeface="Wingdings" panose="05000000000000000000" pitchFamily="2" charset="2"/>
              </a:rPr>
              <a:t>Remark :Double or more assignment allowed and precedence from Right-to-Left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 dirty="0" err="1">
                <a:sym typeface="Wingdings" panose="05000000000000000000" pitchFamily="2" charset="2"/>
              </a:rPr>
              <a:t>eg</a:t>
            </a:r>
            <a:r>
              <a:rPr lang="en-US" altLang="en-US" sz="1600" dirty="0">
                <a:sym typeface="Wingdings" panose="05000000000000000000" pitchFamily="2" charset="2"/>
              </a:rPr>
              <a:t>.  N1=n2=n3=5;</a:t>
            </a:r>
            <a:endParaRPr lang="en-US" altLang="en-US" sz="1600" dirty="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189288" y="1523826"/>
            <a:ext cx="2743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US" altLang="en-US" b="1"/>
              <a:t>Variable = Expression </a:t>
            </a:r>
            <a:r>
              <a:rPr lang="en-US" altLang="en-US" sz="2400" b="1"/>
              <a:t>;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362200" y="28194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/>
              <a:t>firstname=“Sara”;</a:t>
            </a:r>
          </a:p>
          <a:p>
            <a:pPr algn="l"/>
            <a:r>
              <a:rPr lang="en-US" altLang="en-US" sz="1600"/>
              <a:t>num = 5;</a:t>
            </a:r>
          </a:p>
          <a:p>
            <a:pPr algn="l"/>
            <a:r>
              <a:rPr lang="en-US" altLang="en-US" sz="1600"/>
              <a:t>num=5*5-3;</a:t>
            </a:r>
          </a:p>
          <a:p>
            <a:pPr algn="l"/>
            <a:r>
              <a:rPr lang="en-US" altLang="en-US" sz="1600"/>
              <a:t>letter=‘S’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724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791200" y="2971800"/>
            <a:ext cx="2133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Valid Assignment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362200" y="3962400"/>
            <a:ext cx="2362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/>
              <a:t>firstname=Sara;</a:t>
            </a:r>
          </a:p>
          <a:p>
            <a:pPr algn="l"/>
            <a:r>
              <a:rPr lang="en-US" altLang="en-US" sz="1600"/>
              <a:t>firstname=;</a:t>
            </a:r>
          </a:p>
          <a:p>
            <a:pPr algn="l"/>
            <a:r>
              <a:rPr lang="en-US" altLang="en-US" sz="1600"/>
              <a:t>letter=S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244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715000" y="4191000"/>
            <a:ext cx="21336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Invalid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750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mtClean="0"/>
              <a:t>Comments are for the reader, not the compiler</a:t>
            </a:r>
          </a:p>
          <a:p>
            <a:r>
              <a:rPr lang="en-US" altLang="en-US" smtClean="0"/>
              <a:t>Two types:</a:t>
            </a:r>
          </a:p>
          <a:p>
            <a:pPr lvl="1"/>
            <a:r>
              <a:rPr lang="en-US" altLang="en-US" smtClean="0"/>
              <a:t>Single line:  begin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is a C++ program.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 Welcome to C++ Programming.</a:t>
            </a:r>
          </a:p>
          <a:p>
            <a:pPr lvl="1"/>
            <a:r>
              <a:rPr lang="en-US" altLang="en-US" smtClean="0"/>
              <a:t>Multiple line: enclosed between /* and */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can include comments that can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occupy several lines.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186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6094"/>
            <a:ext cx="8229600" cy="868363"/>
          </a:xfrm>
        </p:spPr>
        <p:txBody>
          <a:bodyPr/>
          <a:lstStyle/>
          <a:p>
            <a:pPr rtl="0"/>
            <a:r>
              <a:rPr lang="en-US" altLang="en-US" sz="3600" b="1" dirty="0"/>
              <a:t>Comments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8229600" cy="1828800"/>
          </a:xfrm>
        </p:spPr>
        <p:txBody>
          <a:bodyPr/>
          <a:lstStyle/>
          <a:p>
            <a:pPr algn="l" rtl="0"/>
            <a:r>
              <a:rPr lang="en-US" altLang="en-US" sz="2000" b="1"/>
              <a:t>C++ Preprocessor</a:t>
            </a:r>
          </a:p>
          <a:p>
            <a:pPr algn="l" rtl="0"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 </a:t>
            </a:r>
            <a:r>
              <a:rPr lang="en-US" altLang="en-US" sz="2000"/>
              <a:t> #include&lt;iostream&gt; :- </a:t>
            </a:r>
            <a:r>
              <a:rPr lang="en-US" altLang="en-US" sz="1800"/>
              <a:t>This line known as </a:t>
            </a:r>
            <a:r>
              <a:rPr lang="en-US" altLang="en-US" sz="1800" b="1"/>
              <a:t>Preprocessor Directive</a:t>
            </a:r>
            <a:r>
              <a:rPr lang="en-US" altLang="en-US" sz="1800"/>
              <a:t> its not handled by C++ compiler but by a program known as </a:t>
            </a:r>
            <a:r>
              <a:rPr lang="en-US" altLang="en-US" sz="1800" b="1">
                <a:solidFill>
                  <a:srgbClr val="0000CC"/>
                </a:solidFill>
              </a:rPr>
              <a:t>Preprocessor</a:t>
            </a:r>
            <a:r>
              <a:rPr lang="en-US" altLang="en-US" sz="1800"/>
              <a:t>.</a:t>
            </a:r>
          </a:p>
          <a:p>
            <a:pPr algn="l" rtl="0"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  </a:t>
            </a:r>
            <a:r>
              <a:rPr lang="en-US" altLang="en-US" sz="1800"/>
              <a:t>iostream :- Header file contains declarations of I/O facilities.</a:t>
            </a:r>
          </a:p>
          <a:p>
            <a:pPr algn="l" rtl="0"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ym typeface="Wingdings" panose="05000000000000000000" pitchFamily="2" charset="2"/>
              </a:rPr>
              <a:t> Preprocessor program acts as a filter before compilation.</a:t>
            </a:r>
            <a:endParaRPr lang="en-US" altLang="en-US" sz="18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488510" y="1562100"/>
            <a:ext cx="28956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en-US" dirty="0"/>
              <a:t>/* …………..Text……..</a:t>
            </a:r>
          </a:p>
          <a:p>
            <a:pPr algn="l"/>
            <a:r>
              <a:rPr lang="en-US" altLang="en-US" dirty="0"/>
              <a:t>……………. Text ……… */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488510" y="2400300"/>
            <a:ext cx="2895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en-US"/>
              <a:t>// ………… Text …………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384110" y="1943100"/>
            <a:ext cx="838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384110" y="2628900"/>
            <a:ext cx="838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222310" y="1714500"/>
            <a:ext cx="1981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600"/>
              <a:t>For Multiple Lines 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5222310" y="2400300"/>
            <a:ext cx="1981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600"/>
              <a:t>For Single Line 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1552184" y="2942877"/>
            <a:ext cx="563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dirty="0">
                <a:solidFill>
                  <a:srgbClr val="FF3300"/>
                </a:solidFill>
              </a:rPr>
              <a:t>The compiler ignores comments (Not executable)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85800" y="54102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Source program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362200" y="5638800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2819400" y="5410200"/>
            <a:ext cx="1981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>
                <a:sym typeface="Wingdings" panose="05000000000000000000" pitchFamily="2" charset="2"/>
              </a:rPr>
              <a:t>Preprocessor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4800600" y="5638800"/>
            <a:ext cx="304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105400" y="5334000"/>
            <a:ext cx="18288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/>
              <a:t>Expanded Source</a:t>
            </a:r>
          </a:p>
          <a:p>
            <a:pPr algn="ctr"/>
            <a:r>
              <a:rPr lang="en-US" altLang="en-US"/>
              <a:t>program</a:t>
            </a: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934200" y="5638800"/>
            <a:ext cx="304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7239000" y="5410200"/>
            <a:ext cx="1600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>
                <a:sym typeface="Wingdings" panose="05000000000000000000" pitchFamily="2" charset="2"/>
              </a:rPr>
              <a:t>C++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015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685800"/>
            <a:ext cx="8229600" cy="777875"/>
          </a:xfrm>
        </p:spPr>
        <p:txBody>
          <a:bodyPr/>
          <a:lstStyle/>
          <a:p>
            <a:pPr rtl="0"/>
            <a:r>
              <a:rPr lang="en-US" altLang="en-US" sz="3600" b="1" dirty="0"/>
              <a:t>Operators Precedence </a:t>
            </a:r>
            <a:r>
              <a:rPr lang="en-US" altLang="en-US" sz="3600" b="1" i="1" dirty="0"/>
              <a:t>update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18107"/>
              </p:ext>
            </p:extLst>
          </p:nvPr>
        </p:nvGraphicFramePr>
        <p:xfrm>
          <a:off x="450850" y="1752600"/>
          <a:ext cx="8242300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9220636" imgH="5238132" progId="Word.Document.8">
                  <p:embed/>
                </p:oleObj>
              </mc:Choice>
              <mc:Fallback>
                <p:oleObj name="Document" r:id="rId3" imgW="9220636" imgH="5238132" progId="Word.Document.8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752600"/>
                        <a:ext cx="8242300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8687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program: collection of functions, one of which is always called </a:t>
            </a:r>
            <a:r>
              <a:rPr lang="en-US" altLang="en-US" smtClean="0">
                <a:latin typeface="Courier New" panose="02070309020205020404" pitchFamily="49" charset="0"/>
              </a:rPr>
              <a:t>main</a:t>
            </a:r>
          </a:p>
          <a:p>
            <a:pPr eaLnBrk="1" hangingPunct="1"/>
            <a:r>
              <a:rPr lang="en-US" altLang="en-US" smtClean="0"/>
              <a:t>Identifiers consist of letters, digits, and underscores, and begins with letter or underscore</a:t>
            </a:r>
          </a:p>
          <a:p>
            <a:pPr eaLnBrk="1" hangingPunct="1"/>
            <a:r>
              <a:rPr lang="en-US" altLang="en-US" smtClean="0"/>
              <a:t>The arithmetic operators in C++ are addition (+), subtraction (-), multiplication (*), division (/), and modulus (%)</a:t>
            </a:r>
          </a:p>
          <a:p>
            <a:pPr eaLnBrk="1" hangingPunct="1"/>
            <a:r>
              <a:rPr lang="en-US" altLang="en-US" smtClean="0"/>
              <a:t>Arithmetic expressions are evaluated using the precedence associativity rules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38E453-3FC6-4B7D-A674-AE6717689AFB}" type="slidenum">
              <a:rPr lang="en-US" altLang="en-US">
                <a:solidFill>
                  <a:schemeClr val="bg1"/>
                </a:solidFill>
              </a:rPr>
              <a:pPr eaLnBrk="1" hangingPunct="1"/>
              <a:t>48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(cont’d.)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operands in an integral expression are integers</a:t>
            </a:r>
          </a:p>
          <a:p>
            <a:pPr eaLnBrk="1" hangingPunct="1"/>
            <a:r>
              <a:rPr lang="en-US" altLang="en-US" smtClean="0"/>
              <a:t>All operands in a floating-point expression are decimal numbers</a:t>
            </a:r>
          </a:p>
          <a:p>
            <a:pPr eaLnBrk="1" hangingPunct="1"/>
            <a:r>
              <a:rPr lang="en-US" altLang="en-US" smtClean="0"/>
              <a:t>Mixed expression: contains both integers and decimal numbers</a:t>
            </a:r>
          </a:p>
          <a:p>
            <a:pPr eaLnBrk="1" hangingPunct="1"/>
            <a:r>
              <a:rPr lang="en-US" altLang="en-US" smtClean="0"/>
              <a:t>Use the cast operator to explicitly convert values from one data type to another</a:t>
            </a:r>
          </a:p>
          <a:p>
            <a:pPr eaLnBrk="1" hangingPunct="1"/>
            <a:r>
              <a:rPr lang="en-US" altLang="en-US" smtClean="0"/>
              <a:t>A named constant is initialized when declared</a:t>
            </a:r>
          </a:p>
          <a:p>
            <a:pPr eaLnBrk="1" hangingPunct="1"/>
            <a:r>
              <a:rPr lang="en-US" altLang="en-US" smtClean="0"/>
              <a:t>All variables must be declared before used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89DF29-7115-43C5-B4CF-4B97979FB7BB}" type="slidenum">
              <a:rPr lang="en-US" altLang="en-US">
                <a:solidFill>
                  <a:schemeClr val="bg1"/>
                </a:solidFill>
              </a:rPr>
              <a:pPr eaLnBrk="1" hangingPunct="1"/>
              <a:t>49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C++ Program (cont’d.)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2795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8617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C++ Program (cont’d.)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339138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91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C++ Program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Variable</a:t>
            </a:r>
            <a:r>
              <a:rPr lang="en-US" altLang="en-US" smtClean="0"/>
              <a:t>: a memory location whose contents can be changed</a:t>
            </a:r>
          </a:p>
        </p:txBody>
      </p:sp>
      <p:grpSp>
        <p:nvGrpSpPr>
          <p:cNvPr id="12294" name="Group 15"/>
          <p:cNvGrpSpPr>
            <a:grpSpLocks/>
          </p:cNvGrpSpPr>
          <p:nvPr/>
        </p:nvGrpSpPr>
        <p:grpSpPr bwMode="auto">
          <a:xfrm>
            <a:off x="609600" y="2906713"/>
            <a:ext cx="7372350" cy="1360487"/>
            <a:chOff x="609600" y="2906388"/>
            <a:chExt cx="7372350" cy="1360812"/>
          </a:xfrm>
        </p:grpSpPr>
        <p:pic>
          <p:nvPicPr>
            <p:cNvPr id="12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906388"/>
              <a:ext cx="7372350" cy="108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9600" y="3962327"/>
              <a:ext cx="2362200" cy="304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Figure 2-2 Memory allocation</a:t>
              </a:r>
            </a:p>
          </p:txBody>
        </p:sp>
      </p:grp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609600" y="4724400"/>
            <a:ext cx="7515225" cy="1447800"/>
            <a:chOff x="609600" y="4724400"/>
            <a:chExt cx="7515225" cy="1447800"/>
          </a:xfrm>
        </p:grpSpPr>
        <p:pic>
          <p:nvPicPr>
            <p:cNvPr id="1229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724400"/>
              <a:ext cx="7439025" cy="110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09600" y="5867400"/>
              <a:ext cx="5410200" cy="30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Figure 2-3 Memory spaces after the statement </a:t>
              </a:r>
              <a:r>
                <a:rPr lang="en-US" sz="1400" dirty="0">
                  <a:cs typeface="Arial" pitchFamily="34" charset="0"/>
                </a:rPr>
                <a:t>length = 6.0; </a:t>
              </a:r>
              <a:r>
                <a:rPr lang="en-US" sz="1400" b="1" dirty="0">
                  <a:latin typeface="+mn-lt"/>
                </a:rPr>
                <a:t>executes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0052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0969"/>
            <a:ext cx="8229600" cy="777875"/>
          </a:xfrm>
        </p:spPr>
        <p:txBody>
          <a:bodyPr/>
          <a:lstStyle/>
          <a:p>
            <a:pPr rtl="0"/>
            <a:r>
              <a:rPr lang="en-US" altLang="en-US" sz="3600" b="1" dirty="0"/>
              <a:t>Arithmetic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algn="l" rtl="0"/>
            <a:r>
              <a:rPr lang="en-US" altLang="en-US" sz="2400" b="1" dirty="0"/>
              <a:t>Arithmetic calculations</a:t>
            </a:r>
          </a:p>
          <a:p>
            <a:pPr lvl="1" algn="l" rtl="0"/>
            <a:r>
              <a:rPr lang="en-US" altLang="en-US" sz="2000" dirty="0"/>
              <a:t>Use 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dirty="0"/>
              <a:t> for multiplication and </a:t>
            </a:r>
            <a:r>
              <a:rPr lang="en-US" altLang="en-US" sz="2000" b="1" dirty="0">
                <a:latin typeface="Courier New" panose="02070309020205020404" pitchFamily="49" charset="0"/>
              </a:rPr>
              <a:t>/</a:t>
            </a:r>
            <a:r>
              <a:rPr lang="en-US" altLang="en-US" sz="2000" dirty="0"/>
              <a:t> for division</a:t>
            </a:r>
          </a:p>
          <a:p>
            <a:pPr lvl="1" algn="l" rtl="0"/>
            <a:r>
              <a:rPr lang="en-US" altLang="en-US" sz="2000" dirty="0"/>
              <a:t>Integer division truncates remainder</a:t>
            </a:r>
          </a:p>
          <a:p>
            <a:pPr lvl="2" algn="l" rtl="0"/>
            <a:r>
              <a:rPr lang="en-US" altLang="en-US" b="1" dirty="0">
                <a:latin typeface="Courier New" panose="02070309020205020404" pitchFamily="49" charset="0"/>
              </a:rPr>
              <a:t>7 / 5</a:t>
            </a:r>
            <a:r>
              <a:rPr lang="en-US" altLang="en-US" dirty="0"/>
              <a:t> evaluates to 1</a:t>
            </a:r>
          </a:p>
          <a:p>
            <a:pPr lvl="1" algn="l" rtl="0"/>
            <a:r>
              <a:rPr lang="en-US" altLang="en-US" sz="2000" dirty="0"/>
              <a:t>Modulus operator returns the remainder </a:t>
            </a:r>
          </a:p>
          <a:p>
            <a:pPr lvl="2" algn="l" rtl="0"/>
            <a:r>
              <a:rPr lang="en-US" altLang="en-US" b="1" dirty="0">
                <a:latin typeface="Courier New" panose="02070309020205020404" pitchFamily="49" charset="0"/>
              </a:rPr>
              <a:t>7 % 5</a:t>
            </a:r>
            <a:r>
              <a:rPr lang="en-US" altLang="en-US" dirty="0"/>
              <a:t> evaluates to 2</a:t>
            </a:r>
          </a:p>
          <a:p>
            <a:pPr algn="l" rtl="0"/>
            <a:r>
              <a:rPr lang="en-US" altLang="en-US" sz="2400" b="1" dirty="0"/>
              <a:t>Operator precedence</a:t>
            </a:r>
          </a:p>
          <a:p>
            <a:pPr lvl="1" algn="l" rtl="0"/>
            <a:r>
              <a:rPr lang="en-US" altLang="en-US" sz="2000" dirty="0"/>
              <a:t>Some arithmetic operators act before others (i.e., multiplication before addition)</a:t>
            </a:r>
          </a:p>
          <a:p>
            <a:pPr lvl="2" algn="l" rtl="0"/>
            <a:r>
              <a:rPr lang="en-US" altLang="en-US" dirty="0"/>
              <a:t>Be sure to use parenthesis when needed</a:t>
            </a:r>
          </a:p>
          <a:p>
            <a:pPr lvl="1" algn="l" rtl="0"/>
            <a:r>
              <a:rPr lang="en-US" altLang="en-US" sz="2000" dirty="0"/>
              <a:t>Example: Find the average of three variables a, b and c</a:t>
            </a:r>
          </a:p>
          <a:p>
            <a:pPr lvl="2" algn="l" rtl="0"/>
            <a:r>
              <a:rPr lang="en-US" altLang="en-US" dirty="0"/>
              <a:t>Do not use:   </a:t>
            </a:r>
            <a:r>
              <a:rPr lang="en-US" altLang="en-US" b="1" dirty="0">
                <a:latin typeface="Courier New" panose="02070309020205020404" pitchFamily="49" charset="0"/>
              </a:rPr>
              <a:t>a + b + c / 3 </a:t>
            </a:r>
          </a:p>
          <a:p>
            <a:pPr lvl="2" algn="l" rtl="0"/>
            <a:r>
              <a:rPr lang="en-US" altLang="en-US" dirty="0"/>
              <a:t>Use:  </a:t>
            </a:r>
            <a:r>
              <a:rPr lang="en-US" altLang="en-US" b="1" dirty="0">
                <a:latin typeface="Courier New" panose="02070309020205020404" pitchFamily="49" charset="0"/>
              </a:rPr>
              <a:t>(a + b + c ) / 3</a:t>
            </a:r>
          </a:p>
          <a:p>
            <a:pPr lvl="1" algn="l" rtl="0"/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4057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38" y="683495"/>
            <a:ext cx="8229600" cy="777875"/>
          </a:xfrm>
        </p:spPr>
        <p:txBody>
          <a:bodyPr/>
          <a:lstStyle/>
          <a:p>
            <a:pPr rtl="0"/>
            <a:r>
              <a:rPr lang="en-US" altLang="en-US" sz="3600" b="1" dirty="0"/>
              <a:t>Arithmetic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37570"/>
            <a:ext cx="8229600" cy="4710829"/>
          </a:xfrm>
        </p:spPr>
        <p:txBody>
          <a:bodyPr/>
          <a:lstStyle/>
          <a:p>
            <a:pPr algn="l" rtl="0"/>
            <a:r>
              <a:rPr lang="en-US" altLang="en-US" dirty="0"/>
              <a:t>Arithmetic operators:</a:t>
            </a:r>
          </a:p>
          <a:p>
            <a:pPr algn="l" rtl="0">
              <a:buFontTx/>
              <a:buNone/>
            </a:pPr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endParaRPr lang="en-US" altLang="en-US" sz="2800" dirty="0"/>
          </a:p>
          <a:p>
            <a:pPr algn="l" rtl="0"/>
            <a:r>
              <a:rPr lang="en-US" altLang="en-US" dirty="0"/>
              <a:t>Rules of operator precedence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algn="l" rtl="0"/>
            <a:endParaRPr lang="en-US" altLang="en-US" dirty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86991"/>
              </p:ext>
            </p:extLst>
          </p:nvPr>
        </p:nvGraphicFramePr>
        <p:xfrm>
          <a:off x="990600" y="2012950"/>
          <a:ext cx="656113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6766649" imgH="2150488" progId="Word.Document.8">
                  <p:embed/>
                </p:oleObj>
              </mc:Choice>
              <mc:Fallback>
                <p:oleObj name="Document" r:id="rId3" imgW="6766649" imgH="2150488" progId="Word.Document.8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12950"/>
                        <a:ext cx="656113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23164"/>
              </p:ext>
            </p:extLst>
          </p:nvPr>
        </p:nvGraphicFramePr>
        <p:xfrm>
          <a:off x="533400" y="4176711"/>
          <a:ext cx="80010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imgW="7834640" imgH="2387580" progId="Word.Document.8">
                  <p:embed/>
                </p:oleObj>
              </mc:Choice>
              <mc:Fallback>
                <p:oleObj name="Document" r:id="rId5" imgW="7834640" imgH="2387580" progId="Word.Document.8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76711"/>
                        <a:ext cx="80010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8980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0FEEA-587F-4E97-88CA-E9B929DA7834}"/>
</file>

<file path=customXml/itemProps2.xml><?xml version="1.0" encoding="utf-8"?>
<ds:datastoreItem xmlns:ds="http://schemas.openxmlformats.org/officeDocument/2006/customXml" ds:itemID="{B465D898-7F39-462A-9087-AFEBFEC4B93B}"/>
</file>

<file path=customXml/itemProps3.xml><?xml version="1.0" encoding="utf-8"?>
<ds:datastoreItem xmlns:ds="http://schemas.openxmlformats.org/officeDocument/2006/customXml" ds:itemID="{6DA22A88-CEE5-4C74-BBD6-7515B10A8203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5763</TotalTime>
  <Words>1987</Words>
  <Application>Microsoft Office PowerPoint</Application>
  <PresentationFormat>On-screen Show (4:3)</PresentationFormat>
  <Paragraphs>449</Paragraphs>
  <Slides>49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Malik_CS1</vt:lpstr>
      <vt:lpstr>Document</vt:lpstr>
      <vt:lpstr>Part 2 Basics of C++</vt:lpstr>
      <vt:lpstr>Introduction</vt:lpstr>
      <vt:lpstr>A C++ Program</vt:lpstr>
      <vt:lpstr>A C++ Program (cont’d.)</vt:lpstr>
      <vt:lpstr>A C++ Program (cont’d.)</vt:lpstr>
      <vt:lpstr>A C++ Program (cont’d.)</vt:lpstr>
      <vt:lpstr>A C++ Program (cont’d.)</vt:lpstr>
      <vt:lpstr>Arithmetic</vt:lpstr>
      <vt:lpstr>Arithmetic</vt:lpstr>
      <vt:lpstr>Order of Precedence</vt:lpstr>
      <vt:lpstr>Equality and Relational Operators</vt:lpstr>
      <vt:lpstr>Logical Operators</vt:lpstr>
      <vt:lpstr>Operators Precedence update</vt:lpstr>
      <vt:lpstr>The Basics of a C++ Program</vt:lpstr>
      <vt:lpstr>Special Symbols</vt:lpstr>
      <vt:lpstr>Reserved Words (Keywords)</vt:lpstr>
      <vt:lpstr>Identifiers</vt:lpstr>
      <vt:lpstr>Identifiers (cont'd.)</vt:lpstr>
      <vt:lpstr>Whitespaces</vt:lpstr>
      <vt:lpstr>Memory Concepts</vt:lpstr>
      <vt:lpstr>Variable Names (Identifiers)</vt:lpstr>
      <vt:lpstr>Data Types</vt:lpstr>
      <vt:lpstr>Simple Data Types (cont’d.)</vt:lpstr>
      <vt:lpstr>int Data Type</vt:lpstr>
      <vt:lpstr>bool Data Type</vt:lpstr>
      <vt:lpstr>char Data Type</vt:lpstr>
      <vt:lpstr>char Data Type (cont’d.)</vt:lpstr>
      <vt:lpstr>Floating-Point Data Types</vt:lpstr>
      <vt:lpstr>Floating-Point Data Types (cont’d.)</vt:lpstr>
      <vt:lpstr>Floating-Point Data Types (cont’d.)</vt:lpstr>
      <vt:lpstr>Data Types and Variables</vt:lpstr>
      <vt:lpstr>Type Conversion (Casting)</vt:lpstr>
      <vt:lpstr>Type Conversion (cont’d.)</vt:lpstr>
      <vt:lpstr>string Type</vt:lpstr>
      <vt:lpstr>Declaration of Variables </vt:lpstr>
      <vt:lpstr>Variables, Assignment Statements, and Input Statements</vt:lpstr>
      <vt:lpstr>Allocating Memory with Constants and Variables</vt:lpstr>
      <vt:lpstr>Allocating Memory with Constants and Variables (cont’d.)</vt:lpstr>
      <vt:lpstr>Putting Data into Variables</vt:lpstr>
      <vt:lpstr>Assignment Statement</vt:lpstr>
      <vt:lpstr>Assignment Statement (cont’d.)</vt:lpstr>
      <vt:lpstr>Saving and Using the Value of an Expression</vt:lpstr>
      <vt:lpstr>Declaring &amp; Initializing Variables</vt:lpstr>
      <vt:lpstr>Assignment Statement</vt:lpstr>
      <vt:lpstr>Comments</vt:lpstr>
      <vt:lpstr>Comments </vt:lpstr>
      <vt:lpstr>Operators Precedence update</vt:lpstr>
      <vt:lpstr>Summary</vt:lpstr>
      <vt:lpstr>Summary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184</cp:revision>
  <cp:lastPrinted>2019-02-13T08:56:11Z</cp:lastPrinted>
  <dcterms:created xsi:type="dcterms:W3CDTF">2002-07-27T03:19:07Z</dcterms:created>
  <dcterms:modified xsi:type="dcterms:W3CDTF">2019-02-17T08:00:59Z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