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1" r:id="rId18"/>
    <p:sldId id="272" r:id="rId19"/>
    <p:sldId id="277" r:id="rId20"/>
    <p:sldId id="273" r:id="rId21"/>
    <p:sldId id="274" r:id="rId22"/>
    <p:sldId id="275" r:id="rId23"/>
    <p:sldId id="295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AF"/>
    <a:srgbClr val="C5F4FF"/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9298" autoAdjust="0"/>
  </p:normalViewPr>
  <p:slideViewPr>
    <p:cSldViewPr>
      <p:cViewPr varScale="1">
        <p:scale>
          <a:sx n="91" d="100"/>
          <a:sy n="91" d="100"/>
        </p:scale>
        <p:origin x="1470" y="84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421789-719C-4578-A383-92F64E338FF4}" type="slidenum">
              <a:rPr kumimoji="0" lang="en-US" altLang="en-US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525918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BE50E-179E-4C54-93A0-79180FA954E0}" type="slidenum">
              <a:rPr kumimoji="0" lang="en-US" altLang="en-US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43255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EE6A74-3EA1-410E-8D7B-7C1AFFA05FC8}" type="slidenum">
              <a:rPr kumimoji="0" lang="en-US" altLang="en-US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63829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37EC13-3CBA-4734-9DFE-0A1D22938462}" type="slidenum">
              <a:rPr kumimoji="0" lang="en-US" altLang="en-US"/>
              <a:pPr>
                <a:spcBef>
                  <a:spcPct val="0"/>
                </a:spcBef>
              </a:pPr>
              <a:t>12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977286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9067B3-1CBD-48AC-92D3-137B048039E5}" type="slidenum">
              <a:rPr kumimoji="0" lang="en-US" altLang="en-US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914034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075354-173D-4DBE-A974-4728D02BFFA5}" type="slidenum">
              <a:rPr kumimoji="0" lang="en-US" altLang="en-US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18581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8207E-9358-45C8-85C3-571EE24B242B}" type="slidenum">
              <a:rPr kumimoji="0" lang="en-US" altLang="en-US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87754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D2CA19-D721-479D-A64A-F40684A3A3C8}" type="slidenum">
              <a:rPr kumimoji="0" lang="en-US" altLang="en-US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009642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DE6BEF-053C-42CB-8521-6B90BB2A594B}" type="slidenum">
              <a:rPr kumimoji="0" lang="en-US" altLang="en-US"/>
              <a:pPr>
                <a:spcBef>
                  <a:spcPct val="0"/>
                </a:spcBef>
              </a:pPr>
              <a:t>18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546459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9DB0BE-DE65-4594-B655-DF233C188E8A}" type="slidenum">
              <a:rPr kumimoji="0" lang="en-US" altLang="en-US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346720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35C010-F778-4EEC-97D6-06D27B8597ED}" type="slidenum">
              <a:rPr kumimoji="0" lang="en-US" altLang="en-US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817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532774-0A59-4E1D-A83A-FDB49D8F3C73}" type="slidenum">
              <a:rPr kumimoji="0" lang="en-US" altLang="en-US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687431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0EB1A6-79C0-4583-962A-340E8F684502}" type="slidenum">
              <a:rPr kumimoji="0" lang="en-US" altLang="en-US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37249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0AD885-E6DA-48CB-B44E-7D373E57FC78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6578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2B5079-C805-402C-B918-BDAEEC143074}" type="slidenum">
              <a:rPr kumimoji="0" lang="en-US" altLang="en-US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338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1FDA33-34F9-4798-BD32-E123CE63C07F}" type="slidenum">
              <a:rPr kumimoji="0" lang="en-US" altLang="en-US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22480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68E169-10C2-4E7E-850A-B38C4FD094AB}" type="slidenum">
              <a:rPr kumimoji="0" lang="en-US" altLang="en-US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48503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9286B-6690-4A1F-9B5E-496469B251F5}" type="slidenum">
              <a:rPr kumimoji="0" lang="en-US" altLang="en-US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540516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83B6EE-2714-4B38-A4EB-6C54B933E90E}" type="slidenum">
              <a:rPr kumimoji="0" lang="en-US" altLang="en-US"/>
              <a:pPr>
                <a:spcBef>
                  <a:spcPct val="0"/>
                </a:spcBef>
              </a:pPr>
              <a:t>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151130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CCE98B-6D58-4A3C-955B-0E0E664E3386}" type="slidenum">
              <a:rPr kumimoji="0" lang="en-US" altLang="en-US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12560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73D7F0-F9C6-4B85-A83E-4A819FA0DBBF}" type="slidenum">
              <a:rPr kumimoji="0" lang="en-US" altLang="en-US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317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2438400"/>
          </a:xfrm>
        </p:spPr>
        <p:txBody>
          <a:bodyPr/>
          <a:lstStyle/>
          <a:p>
            <a:r>
              <a:rPr lang="en-US" altLang="en-US" smtClean="0"/>
              <a:t>Chapter 3:</a:t>
            </a:r>
            <a:br>
              <a:rPr lang="en-US" altLang="en-US" smtClean="0"/>
            </a:br>
            <a:r>
              <a:rPr lang="en-US" altLang="en-US" smtClean="0"/>
              <a:t>Input/Output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5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cin</a:t>
            </a:r>
            <a:r>
              <a:rPr lang="en-US" dirty="0" smtClean="0"/>
              <a:t> and the Extraction Operator &gt;&gt; (cont’d.)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reading data into a </a:t>
            </a:r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variable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skips leading whitespace, finds and stores only the next character</a:t>
            </a:r>
          </a:p>
          <a:p>
            <a:pPr lvl="1" eaLnBrk="1" hangingPunct="1"/>
            <a:r>
              <a:rPr lang="en-US" altLang="en-US" smtClean="0"/>
              <a:t>Reading stops after a single character</a:t>
            </a:r>
          </a:p>
          <a:p>
            <a:pPr eaLnBrk="1" hangingPunct="1"/>
            <a:r>
              <a:rPr lang="en-US" altLang="en-US" smtClean="0"/>
              <a:t>To read data into an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variable 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skips leading whitespace, reads + or - sign (if any), reads the digits (including decimal)</a:t>
            </a:r>
          </a:p>
          <a:p>
            <a:pPr lvl="1" eaLnBrk="1" hangingPunct="1"/>
            <a:r>
              <a:rPr lang="en-US" altLang="en-US" smtClean="0"/>
              <a:t>Reading stops on whitespace non-digit character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BCDF1-AF0A-4EF4-A92B-C086DB25E11B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94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cin</a:t>
            </a:r>
            <a:r>
              <a:rPr lang="en-US" dirty="0" smtClean="0"/>
              <a:t> and the Extraction Operator &gt;&gt; (cont’d.)</a:t>
            </a:r>
          </a:p>
        </p:txBody>
      </p:sp>
      <p:pic>
        <p:nvPicPr>
          <p:cNvPr id="3481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05400"/>
            <a:ext cx="51911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1600200"/>
            <a:ext cx="65119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A73F8-A8B4-4C59-9A84-345A01BAD7E8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02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cin</a:t>
            </a:r>
            <a:r>
              <a:rPr lang="en-US" dirty="0" smtClean="0"/>
              <a:t> and the Extraction Operator &gt;&gt; (cont’d.)</a:t>
            </a:r>
          </a:p>
        </p:txBody>
      </p:sp>
      <p:pic>
        <p:nvPicPr>
          <p:cNvPr id="368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600200"/>
            <a:ext cx="6908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7FC6D-9973-415F-B014-D5E6E8C0FEB5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0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cin</a:t>
            </a:r>
            <a:r>
              <a:rPr lang="en-US" dirty="0" smtClean="0"/>
              <a:t> and the Extraction Operator &gt;&gt; (cont’d.)</a:t>
            </a:r>
          </a:p>
        </p:txBody>
      </p:sp>
      <p:pic>
        <p:nvPicPr>
          <p:cNvPr id="389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84325"/>
            <a:ext cx="64325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C2F24-9ABE-4850-96F5-1960448FEAA7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5726"/>
            <a:ext cx="8229600" cy="868363"/>
          </a:xfrm>
        </p:spPr>
        <p:txBody>
          <a:bodyPr/>
          <a:lstStyle/>
          <a:p>
            <a:pPr rtl="0"/>
            <a:r>
              <a:rPr lang="en-US" altLang="en-US" sz="3600" b="1" dirty="0"/>
              <a:t>Input statement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752600" y="1516063"/>
            <a:ext cx="5562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/>
            <a:r>
              <a:rPr lang="en-US" altLang="en-US" b="1"/>
              <a:t>cin </a:t>
            </a:r>
            <a:r>
              <a:rPr lang="en-US" altLang="en-US"/>
              <a:t>&gt;&gt; variable1 &gt;&gt; variable2 …</a:t>
            </a:r>
            <a:r>
              <a:rPr lang="en-US" altLang="en-US" sz="2400" b="1"/>
              <a:t>;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76200" y="1987550"/>
            <a:ext cx="906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750" dirty="0"/>
              <a:t>It needs #include&lt;</a:t>
            </a:r>
            <a:r>
              <a:rPr lang="en-US" altLang="en-US" sz="1750" dirty="0" err="1"/>
              <a:t>iostream</a:t>
            </a:r>
            <a:r>
              <a:rPr lang="en-US" altLang="en-US" sz="1750" dirty="0"/>
              <a:t>&gt; preprocessor directive that contain </a:t>
            </a:r>
            <a:r>
              <a:rPr lang="en-US" altLang="en-US" sz="1750" b="1" dirty="0" err="1"/>
              <a:t>i</a:t>
            </a:r>
            <a:r>
              <a:rPr lang="en-US" altLang="en-US" sz="1750" dirty="0" err="1"/>
              <a:t>stream</a:t>
            </a:r>
            <a:r>
              <a:rPr lang="en-US" altLang="en-US" sz="1750" dirty="0"/>
              <a:t> </a:t>
            </a:r>
            <a:r>
              <a:rPr lang="en-US" altLang="en-US" sz="1750" i="1" dirty="0" err="1" smtClean="0"/>
              <a:t>cin</a:t>
            </a:r>
            <a:r>
              <a:rPr lang="en-US" altLang="en-US" sz="1750" i="1" dirty="0" smtClean="0"/>
              <a:t> </a:t>
            </a:r>
            <a:r>
              <a:rPr lang="en-US" altLang="en-US" sz="1750" b="1" dirty="0" err="1" smtClean="0"/>
              <a:t>o</a:t>
            </a:r>
            <a:r>
              <a:rPr lang="en-US" altLang="en-US" sz="1750" dirty="0" err="1" smtClean="0"/>
              <a:t>stream</a:t>
            </a:r>
            <a:r>
              <a:rPr lang="en-US" altLang="en-US" sz="1750" dirty="0" smtClean="0"/>
              <a:t> </a:t>
            </a:r>
            <a:r>
              <a:rPr lang="en-US" altLang="en-US" sz="1750" i="1" dirty="0" err="1"/>
              <a:t>cout</a:t>
            </a:r>
            <a:r>
              <a:rPr lang="en-US" altLang="en-US" sz="1750" dirty="0"/>
              <a:t>.   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57200" y="2655888"/>
            <a:ext cx="320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1" dirty="0" err="1"/>
              <a:t>cin</a:t>
            </a:r>
            <a:r>
              <a:rPr lang="en-US" altLang="en-US" sz="1600" dirty="0"/>
              <a:t>&gt;&gt;Length&gt;&gt;width;</a:t>
            </a:r>
          </a:p>
          <a:p>
            <a:pPr algn="l"/>
            <a:r>
              <a:rPr lang="en-US" altLang="en-US" sz="1600" b="1" dirty="0" err="1"/>
              <a:t>cin</a:t>
            </a:r>
            <a:r>
              <a:rPr lang="en-US" altLang="en-US" sz="1600" dirty="0"/>
              <a:t>&gt;&gt;Length;</a:t>
            </a:r>
          </a:p>
          <a:p>
            <a:pPr algn="l"/>
            <a:r>
              <a:rPr lang="en-US" altLang="en-US" sz="1600" b="1" dirty="0" err="1"/>
              <a:t>cin</a:t>
            </a:r>
            <a:r>
              <a:rPr lang="en-US" altLang="en-US" sz="1600" dirty="0"/>
              <a:t>&gt;&gt;width;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76200" y="2337593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 dirty="0"/>
              <a:t>Example:-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2438400" y="288448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1752600" y="3036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1752600" y="32654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657600" y="2808288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dirty="0"/>
              <a:t>The Same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554277" y="3886200"/>
            <a:ext cx="32557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1"/>
              <a:t>cin</a:t>
            </a:r>
            <a:r>
              <a:rPr lang="en-US" altLang="en-US" sz="1600"/>
              <a:t>&gt;&gt;i&gt;&gt;ch&gt;&gt;x;     25 A 16.9</a:t>
            </a:r>
          </a:p>
          <a:p>
            <a:pPr algn="l"/>
            <a:endParaRPr lang="en-US" altLang="en-US" sz="1600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81000" y="2655888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1:-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381000" y="3646488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2:-</a:t>
            </a: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3429000" y="3886200"/>
            <a:ext cx="220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600" dirty="0" smtClean="0"/>
              <a:t> </a:t>
            </a:r>
            <a:r>
              <a:rPr lang="en-US" altLang="en-US" sz="1600" dirty="0" err="1" smtClean="0"/>
              <a:t>i</a:t>
            </a:r>
            <a:r>
              <a:rPr lang="en-US" altLang="en-US" sz="1600" dirty="0" smtClean="0"/>
              <a:t>=25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=‘A’ x=16.9</a:t>
            </a: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609600" y="3657600"/>
            <a:ext cx="1143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600" u="sng" dirty="0"/>
              <a:t>Statement</a:t>
            </a: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2133600" y="3657600"/>
            <a:ext cx="1143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600" u="sng" dirty="0"/>
              <a:t>Data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3429000" y="3657600"/>
            <a:ext cx="11430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600" u="sng"/>
              <a:t>Contents after input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325677" y="4234365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3:-</a:t>
            </a: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554277" y="4310565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1" dirty="0" err="1"/>
              <a:t>cin</a:t>
            </a:r>
            <a:r>
              <a:rPr lang="en-US" altLang="en-US" sz="1600" dirty="0"/>
              <a:t>&gt;&gt;</a:t>
            </a:r>
            <a:r>
              <a:rPr lang="en-US" altLang="en-US" sz="1600" dirty="0" err="1"/>
              <a:t>i</a:t>
            </a:r>
            <a:r>
              <a:rPr lang="en-US" altLang="en-US" sz="1600" dirty="0"/>
              <a:t>&gt;&gt;j&gt;&gt;x;     12 8                 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=12 j=8 (computer wait for the third number)</a:t>
            </a:r>
          </a:p>
          <a:p>
            <a:pPr algn="l"/>
            <a:endParaRPr lang="en-US" altLang="en-US" sz="1600" dirty="0"/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554277" y="4843965"/>
            <a:ext cx="731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en-US" sz="1600" b="1" dirty="0" err="1"/>
              <a:t>cin</a:t>
            </a:r>
            <a:r>
              <a:rPr lang="en-US" altLang="en-US" sz="1600" dirty="0"/>
              <a:t>&gt;&gt;</a:t>
            </a:r>
            <a:r>
              <a:rPr lang="en-US" altLang="en-US" sz="1600" dirty="0" err="1"/>
              <a:t>i</a:t>
            </a:r>
            <a:r>
              <a:rPr lang="en-US" altLang="en-US" sz="1600" dirty="0"/>
              <a:t>&gt;&gt;x;     46 32.4 15        </a:t>
            </a:r>
            <a:r>
              <a:rPr lang="en-US" altLang="en-US" sz="1600" dirty="0" smtClean="0"/>
              <a:t>    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=46 j=32.4 (15 is held for later input)</a:t>
            </a:r>
          </a:p>
          <a:p>
            <a:pPr algn="l"/>
            <a:endParaRPr lang="en-US" altLang="en-US" sz="1600" dirty="0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325677" y="4767765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4:-</a:t>
            </a: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97077" y="530116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>
              <a:buFont typeface="Wingdings" panose="05000000000000000000" pitchFamily="2" charset="2"/>
              <a:buChar char="è"/>
            </a:pPr>
            <a:r>
              <a:rPr lang="en-US" altLang="en-US" sz="1600">
                <a:sym typeface="Wingdings" panose="05000000000000000000" pitchFamily="2" charset="2"/>
              </a:rPr>
              <a:t>New line character ‘\n’ is considered one character 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/>
              <a:t>        eg.     </a:t>
            </a:r>
            <a:r>
              <a:rPr lang="en-US" altLang="en-US" sz="1600" b="1"/>
              <a:t>cou</a:t>
            </a:r>
            <a:r>
              <a:rPr lang="en-US" altLang="en-US" sz="1600"/>
              <a:t>t&lt;&lt;“Hello!\n”;</a:t>
            </a:r>
          </a:p>
          <a:p>
            <a:pPr algn="l" rtl="0">
              <a:buFont typeface="Wingdings" panose="05000000000000000000" pitchFamily="2" charset="2"/>
              <a:buNone/>
            </a:pPr>
            <a:r>
              <a:rPr lang="en-US" altLang="en-US" sz="1600"/>
              <a:t>                  </a:t>
            </a:r>
            <a:r>
              <a:rPr lang="en-US" altLang="en-US" sz="1600" b="1"/>
              <a:t>cout</a:t>
            </a:r>
            <a:r>
              <a:rPr lang="en-US" altLang="en-US" sz="1600"/>
              <a:t>&lt;&lt;“Hello!”&lt;&lt;endl;</a:t>
            </a:r>
          </a:p>
          <a:p>
            <a:pPr algn="l" rtl="0"/>
            <a:endParaRPr lang="en-US" altLang="en-US" sz="1600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2383077" y="545356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2687877" y="5682165"/>
            <a:ext cx="45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2687877" y="5605965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3145077" y="583456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431077" y="5453565"/>
            <a:ext cx="1295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/>
              <a:t>The Same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1800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Predefined Functions in a Program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u="sng" smtClean="0"/>
              <a:t>Function (subprogram)</a:t>
            </a:r>
            <a:r>
              <a:rPr lang="en-US" altLang="en-US" smtClean="0"/>
              <a:t>: set of instructions 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When activated, it accomplishes a task 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main</a:t>
            </a:r>
            <a:r>
              <a:rPr lang="en-US" altLang="en-US" smtClean="0"/>
              <a:t> executes when a program is run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/>
              <a:t>Other functions execute only when called 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/>
              <a:t>C++ includes a wealth of functions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u="sng" smtClean="0"/>
              <a:t>Predefined functions </a:t>
            </a:r>
            <a:r>
              <a:rPr lang="en-US" altLang="en-US" smtClean="0"/>
              <a:t>are organized as a collection of libraries called header files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C72BEC-7246-4D7A-96CC-311C113A504B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7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Predefined Functions in a Program (cont’d.)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file may contain several functions </a:t>
            </a:r>
          </a:p>
          <a:p>
            <a:pPr eaLnBrk="1" hangingPunct="1"/>
            <a:r>
              <a:rPr lang="en-US" altLang="en-US" smtClean="0"/>
              <a:t>To use a predefined function, you need the name of the appropriate header file</a:t>
            </a:r>
          </a:p>
          <a:p>
            <a:pPr lvl="1" eaLnBrk="1" hangingPunct="1"/>
            <a:r>
              <a:rPr lang="en-US" altLang="en-US" smtClean="0"/>
              <a:t>You also need to know:</a:t>
            </a:r>
          </a:p>
          <a:p>
            <a:pPr lvl="2" eaLnBrk="1" hangingPunct="1"/>
            <a:r>
              <a:rPr lang="en-US" altLang="en-US" smtClean="0"/>
              <a:t>Function name</a:t>
            </a:r>
          </a:p>
          <a:p>
            <a:pPr lvl="2" eaLnBrk="1" hangingPunct="1"/>
            <a:r>
              <a:rPr lang="en-US" altLang="en-US" smtClean="0"/>
              <a:t>Number of parameters required</a:t>
            </a:r>
          </a:p>
          <a:p>
            <a:pPr lvl="2" eaLnBrk="1" hangingPunct="1"/>
            <a:r>
              <a:rPr lang="en-US" altLang="en-US" smtClean="0"/>
              <a:t>Type of each parameter</a:t>
            </a:r>
          </a:p>
          <a:p>
            <a:pPr lvl="2" eaLnBrk="1" hangingPunct="1"/>
            <a:r>
              <a:rPr lang="en-US" altLang="en-US" smtClean="0"/>
              <a:t>What the function is going to do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B2837A-F627-4761-BB1E-D7B9748E0AE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327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Using Predefined Functions in a Program (cont’d.)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smtClean="0"/>
              <a:t>To use </a:t>
            </a:r>
            <a:r>
              <a:rPr lang="en-US" altLang="en-US" smtClean="0">
                <a:latin typeface="Courier New" panose="02070309020205020404" pitchFamily="49" charset="0"/>
              </a:rPr>
              <a:t>pow</a:t>
            </a:r>
            <a:r>
              <a:rPr lang="en-US" altLang="en-US" smtClean="0"/>
              <a:t> (power), include </a:t>
            </a:r>
            <a:r>
              <a:rPr lang="en-US" altLang="en-US" smtClean="0">
                <a:latin typeface="Courier New" panose="02070309020205020404" pitchFamily="49" charset="0"/>
              </a:rPr>
              <a:t>cmath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Two numeric parameters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Syntax: </a:t>
            </a:r>
            <a:r>
              <a:rPr lang="en-US" altLang="en-US" smtClean="0">
                <a:latin typeface="Courier New" panose="02070309020205020404" pitchFamily="49" charset="0"/>
              </a:rPr>
              <a:t>pow(x,y) = x</a:t>
            </a:r>
            <a:r>
              <a:rPr lang="en-US" altLang="en-US" baseline="30000" smtClean="0">
                <a:latin typeface="Courier New" panose="02070309020205020404" pitchFamily="49" charset="0"/>
              </a:rPr>
              <a:t>y</a:t>
            </a:r>
          </a:p>
          <a:p>
            <a:pPr lvl="2"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x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y</a:t>
            </a:r>
            <a:r>
              <a:rPr lang="en-US" altLang="en-US" smtClean="0"/>
              <a:t> are the arguments or parameters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In </a:t>
            </a:r>
            <a:r>
              <a:rPr lang="en-US" altLang="en-US" smtClean="0">
                <a:latin typeface="Courier New" panose="02070309020205020404" pitchFamily="49" charset="0"/>
              </a:rPr>
              <a:t>pow(2,3)</a:t>
            </a:r>
            <a:r>
              <a:rPr lang="en-US" altLang="en-US" smtClean="0"/>
              <a:t>, the parameters are </a:t>
            </a:r>
            <a:r>
              <a:rPr lang="en-US" altLang="en-US" smtClean="0">
                <a:latin typeface="Courier New" panose="02070309020205020404" pitchFamily="49" charset="0"/>
              </a:rPr>
              <a:t>2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23472-8FEC-4CBE-A207-DBAC77D7CA49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334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the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  <a:r>
              <a:rPr lang="en-US" altLang="en-US" smtClean="0"/>
              <a:t> Function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  <a:r>
              <a:rPr lang="en-US" altLang="en-US" smtClean="0"/>
              <a:t>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Inputs next character (including whitespace)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Stores in memory location indicated by its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syntax of 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the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  <a:r>
              <a:rPr lang="en-US" altLang="en-US" smtClean="0"/>
              <a:t> function:</a:t>
            </a:r>
          </a:p>
          <a:p>
            <a:pPr eaLnBrk="1" hangingPunct="1">
              <a:lnSpc>
                <a:spcPct val="160000"/>
              </a:lnSpc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varChar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a </a:t>
            </a:r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Is the </a:t>
            </a:r>
            <a:r>
              <a:rPr lang="en-US" altLang="en-US" u="sng" smtClean="0"/>
              <a:t>argument</a:t>
            </a:r>
            <a:r>
              <a:rPr lang="en-US" altLang="en-US" smtClean="0"/>
              <a:t> (or </a:t>
            </a:r>
            <a:r>
              <a:rPr lang="en-US" altLang="en-US" u="sng" smtClean="0"/>
              <a:t>parameter</a:t>
            </a:r>
            <a:r>
              <a:rPr lang="en-US" altLang="en-US" smtClean="0"/>
              <a:t>) of the function</a:t>
            </a:r>
            <a:endParaRPr lang="en-US" altLang="en-US" sz="2200" smtClean="0"/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5280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99DD8A-0B88-4A32-96B5-F2DF70CCC0B5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6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901" y="590180"/>
            <a:ext cx="8229600" cy="976313"/>
          </a:xfrm>
        </p:spPr>
        <p:txBody>
          <a:bodyPr/>
          <a:lstStyle/>
          <a:p>
            <a:pPr rtl="0"/>
            <a:r>
              <a:rPr lang="en-US" altLang="en-US" sz="3600" b="1" dirty="0"/>
              <a:t>Input </a:t>
            </a:r>
            <a:r>
              <a:rPr lang="en-US" altLang="en-US" sz="3600" b="1" dirty="0" smtClean="0"/>
              <a:t>statement (</a:t>
            </a:r>
            <a:r>
              <a:rPr lang="en-US" altLang="en-US" sz="3600" b="1" dirty="0"/>
              <a:t>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 rtl="0"/>
            <a:r>
              <a:rPr lang="en-US" altLang="en-US" sz="2000" dirty="0"/>
              <a:t>Note :- can’t input SPACE character , the </a:t>
            </a:r>
            <a:r>
              <a:rPr lang="en-US" altLang="en-US" sz="2000" b="1" dirty="0"/>
              <a:t>&gt;&gt;</a:t>
            </a:r>
            <a:r>
              <a:rPr lang="en-US" altLang="en-US" sz="2000" dirty="0"/>
              <a:t> skips white space (blank) character.</a:t>
            </a:r>
          </a:p>
          <a:p>
            <a:pPr algn="l" rtl="0"/>
            <a:endParaRPr lang="en-US" altLang="en-US" sz="2000" dirty="0"/>
          </a:p>
          <a:p>
            <a:pPr algn="l" rtl="0"/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FUNCTION READS ONE CHARACTER FROM THE KEYBOARD (Does not skips space characters)</a:t>
            </a:r>
          </a:p>
          <a:p>
            <a:pPr algn="l" rtl="0">
              <a:buFontTx/>
              <a:buNone/>
            </a:pPr>
            <a:r>
              <a:rPr lang="en-US" altLang="en-US" sz="2000" dirty="0"/>
              <a:t>        </a:t>
            </a:r>
          </a:p>
          <a:p>
            <a:pPr algn="l" rtl="0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/>
              <a:t>eg</a:t>
            </a:r>
            <a:r>
              <a:rPr lang="en-US" altLang="en-US" sz="2000" dirty="0"/>
              <a:t>. </a:t>
            </a:r>
          </a:p>
          <a:p>
            <a:pPr algn="l" rtl="0">
              <a:buFontTx/>
              <a:buNone/>
            </a:pPr>
            <a:r>
              <a:rPr lang="en-US" altLang="en-US" sz="2000" dirty="0"/>
              <a:t>              ch1=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        </a:t>
            </a:r>
            <a:r>
              <a:rPr lang="en-US" altLang="en-US" sz="2000" dirty="0" smtClean="0"/>
              <a:t>   R</a:t>
            </a:r>
            <a:r>
              <a:rPr lang="en-US" altLang="en-US" sz="2000" dirty="0"/>
              <a:t>	</a:t>
            </a:r>
            <a:r>
              <a:rPr lang="en-US" altLang="en-US" sz="2000" dirty="0" smtClean="0"/>
              <a:t>                </a:t>
            </a:r>
            <a:r>
              <a:rPr lang="en-US" altLang="en-US" sz="2000" dirty="0" err="1" smtClean="0"/>
              <a:t>cin</a:t>
            </a:r>
            <a:r>
              <a:rPr lang="en-US" altLang="en-US" sz="2000" dirty="0"/>
              <a:t>&gt;&gt;ch1</a:t>
            </a:r>
          </a:p>
          <a:p>
            <a:pPr algn="l" rtl="0">
              <a:buFontTx/>
              <a:buNone/>
            </a:pPr>
            <a:r>
              <a:rPr lang="en-US" altLang="en-US" sz="2000" dirty="0"/>
              <a:t>              ch2=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</a:t>
            </a:r>
            <a:r>
              <a:rPr lang="en-US" altLang="en-US" sz="2000" dirty="0"/>
              <a:t>		ch2=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sz="2000" dirty="0"/>
          </a:p>
          <a:p>
            <a:pPr algn="l" rtl="0">
              <a:buFontTx/>
              <a:buNone/>
            </a:pPr>
            <a:r>
              <a:rPr lang="en-US" altLang="en-US" sz="2000" dirty="0"/>
              <a:t>              ch3=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cin.get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       </a:t>
            </a:r>
            <a:r>
              <a:rPr lang="en-US" altLang="en-US" sz="2000" dirty="0" smtClean="0"/>
              <a:t>    </a:t>
            </a:r>
            <a:r>
              <a:rPr lang="en-US" altLang="en-US" sz="2000" dirty="0"/>
              <a:t>1            </a:t>
            </a:r>
            <a:r>
              <a:rPr lang="en-US" altLang="en-US" sz="2000" dirty="0" smtClean="0"/>
              <a:t>       </a:t>
            </a:r>
            <a:r>
              <a:rPr lang="en-US" altLang="en-US" sz="2000" dirty="0" err="1" smtClean="0"/>
              <a:t>cin</a:t>
            </a:r>
            <a:r>
              <a:rPr lang="en-US" altLang="en-US" sz="2000" dirty="0"/>
              <a:t>&gt;&gt;ch3</a:t>
            </a:r>
          </a:p>
          <a:p>
            <a:pPr algn="l" rtl="0">
              <a:buFontTx/>
              <a:buNone/>
            </a:pPr>
            <a:endParaRPr lang="en-US" altLang="en-US" sz="2000" dirty="0"/>
          </a:p>
          <a:p>
            <a:pPr algn="l" rtl="0">
              <a:buFontTx/>
              <a:buNone/>
            </a:pPr>
            <a:r>
              <a:rPr lang="en-US" altLang="en-US" sz="2000" dirty="0"/>
              <a:t>      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60409" y="4495800"/>
            <a:ext cx="254391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270125" y="5300663"/>
            <a:ext cx="3886200" cy="533400"/>
          </a:xfrm>
          <a:prstGeom prst="rect">
            <a:avLst/>
          </a:prstGeom>
          <a:solidFill>
            <a:srgbClr val="CFCFC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r>
              <a:rPr lang="en-US" altLang="en-US" b="1"/>
              <a:t>Given input: R 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8528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this chapter, you will:</a:t>
            </a:r>
          </a:p>
          <a:p>
            <a:pPr lvl="1"/>
            <a:r>
              <a:rPr lang="en-US" altLang="en-US" smtClean="0"/>
              <a:t>Learn what a stream is and examine input and output streams</a:t>
            </a:r>
          </a:p>
          <a:p>
            <a:pPr lvl="1"/>
            <a:r>
              <a:rPr lang="en-US" altLang="en-US" smtClean="0"/>
              <a:t>Explore how to read data from the standard input device</a:t>
            </a:r>
          </a:p>
          <a:p>
            <a:pPr lvl="1"/>
            <a:r>
              <a:rPr lang="en-US" altLang="en-US" smtClean="0"/>
              <a:t>Learn how to use predefined functions in a program</a:t>
            </a:r>
          </a:p>
          <a:p>
            <a:pPr lvl="1"/>
            <a:r>
              <a:rPr lang="en-US" altLang="en-US" smtClean="0"/>
              <a:t>Explore how to use the input stream functions get, ignore, putback, and peek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CF1D15-1008-45A8-B98A-A1097CFF661E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4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Dot Notation Between I/O Stream Variables and I/O Functions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smtClean="0"/>
              <a:t>A precaution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In the statement </a:t>
            </a:r>
          </a:p>
          <a:p>
            <a:pPr lvl="1" eaLnBrk="1" hangingPunct="1">
              <a:spcBef>
                <a:spcPts val="675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z="2000" smtClean="0">
                <a:latin typeface="Courier New" panose="02070309020205020404" pitchFamily="49" charset="0"/>
              </a:rPr>
              <a:t>cin.get(ch);</a:t>
            </a:r>
          </a:p>
          <a:p>
            <a:pPr lvl="1" eaLnBrk="1" hangingPunct="1">
              <a:spcBef>
                <a:spcPts val="675"/>
              </a:spcBef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get</a:t>
            </a:r>
            <a:r>
              <a:rPr lang="en-US" altLang="en-US" smtClean="0"/>
              <a:t> are two separate identifiers separated by a dot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Dot separates the input stream variable name from the member, or function,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In C++, dot is the </a:t>
            </a:r>
            <a:r>
              <a:rPr lang="en-US" altLang="en-US" u="sng" smtClean="0"/>
              <a:t>member access operator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AD2B4-7BFA-446E-AA5D-8230D545C4C4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5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Failure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Things can go wrong during execution</a:t>
            </a:r>
          </a:p>
          <a:p>
            <a:pPr eaLnBrk="1" hangingPunct="1"/>
            <a:r>
              <a:rPr lang="en-US" altLang="en-US" smtClean="0"/>
              <a:t>If input data does not match corresponding variables, program may run into problems</a:t>
            </a:r>
          </a:p>
          <a:p>
            <a:pPr eaLnBrk="1" hangingPunct="1"/>
            <a:r>
              <a:rPr lang="en-US" altLang="en-US" smtClean="0"/>
              <a:t>Trying to read a letter into an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variable will result in an </a:t>
            </a:r>
            <a:r>
              <a:rPr lang="en-US" altLang="en-US" u="sng" smtClean="0"/>
              <a:t>input failure</a:t>
            </a:r>
          </a:p>
          <a:p>
            <a:pPr eaLnBrk="1" hangingPunct="1"/>
            <a:r>
              <a:rPr lang="en-US" altLang="en-US" smtClean="0"/>
              <a:t>If an error occurs when reading data</a:t>
            </a:r>
          </a:p>
          <a:p>
            <a:pPr lvl="1" eaLnBrk="1" hangingPunct="1"/>
            <a:r>
              <a:rPr lang="en-US" altLang="en-US" smtClean="0"/>
              <a:t>Input stream enters the </a:t>
            </a:r>
            <a:r>
              <a:rPr lang="en-US" altLang="en-US" u="sng" smtClean="0"/>
              <a:t>fail state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FC339-9672-42C5-B66F-9BC55CB38C34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0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and Formatting Output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smtClean="0"/>
              <a:t>Syntax of </a:t>
            </a:r>
            <a:r>
              <a:rPr lang="en-US" altLang="en-US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 when used with </a:t>
            </a:r>
            <a:r>
              <a:rPr lang="en-US" altLang="en-US" smtClean="0">
                <a:latin typeface="Courier New" panose="02070309020205020404" pitchFamily="49" charset="0"/>
              </a:rPr>
              <a:t>&lt;&lt;</a:t>
            </a:r>
          </a:p>
          <a:p>
            <a:pPr eaLnBrk="1" hangingPunct="1">
              <a:spcBef>
                <a:spcPts val="675"/>
              </a:spcBef>
              <a:buFontTx/>
              <a:buNone/>
            </a:pPr>
            <a:r>
              <a:rPr lang="en-US" altLang="en-US" smtClean="0"/>
              <a:t>	</a:t>
            </a: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expression</a:t>
            </a:r>
            <a:r>
              <a:rPr lang="en-US" altLang="en-US" smtClean="0"/>
              <a:t> is evaluated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value</a:t>
            </a:r>
            <a:r>
              <a:rPr lang="en-US" altLang="en-US" smtClean="0"/>
              <a:t> is printed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manipulator</a:t>
            </a:r>
            <a:r>
              <a:rPr lang="en-US" altLang="en-US" smtClean="0"/>
              <a:t> is used to format the output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endl</a:t>
            </a:r>
          </a:p>
        </p:txBody>
      </p:sp>
      <p:pic>
        <p:nvPicPr>
          <p:cNvPr id="532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57400"/>
            <a:ext cx="8255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FDEF57-801B-4BBB-ABE1-0337D86D3945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5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587055" y="2466340"/>
            <a:ext cx="1871663" cy="3743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440" y="678189"/>
            <a:ext cx="8229600" cy="777875"/>
          </a:xfrm>
        </p:spPr>
        <p:txBody>
          <a:bodyPr/>
          <a:lstStyle/>
          <a:p>
            <a:pPr rtl="0"/>
            <a:r>
              <a:rPr lang="en-US" altLang="en-US" sz="3600" b="1" dirty="0"/>
              <a:t>Output statement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08844"/>
            <a:ext cx="8458200" cy="4316705"/>
          </a:xfrm>
        </p:spPr>
        <p:txBody>
          <a:bodyPr/>
          <a:lstStyle/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Example: Given 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=‘2’ and </a:t>
            </a:r>
            <a:r>
              <a:rPr lang="en-US" altLang="en-US" sz="1800" dirty="0" err="1"/>
              <a:t>firstname</a:t>
            </a:r>
            <a:r>
              <a:rPr lang="en-US" altLang="en-US" sz="1800" dirty="0"/>
              <a:t>=“</a:t>
            </a:r>
            <a:r>
              <a:rPr lang="en-US" altLang="en-US" sz="1800" dirty="0" smtClean="0"/>
              <a:t>Ali” and </a:t>
            </a:r>
            <a:r>
              <a:rPr lang="en-US" altLang="en-US" sz="1800" dirty="0" err="1"/>
              <a:t>lastname</a:t>
            </a:r>
            <a:r>
              <a:rPr lang="en-US" altLang="en-US" sz="1800" dirty="0"/>
              <a:t>=“Ahmad”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b="1" dirty="0" err="1"/>
              <a:t>cout</a:t>
            </a:r>
            <a:r>
              <a:rPr lang="en-US" altLang="en-US" sz="1800" dirty="0"/>
              <a:t>&lt;&lt;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;					</a:t>
            </a:r>
            <a:r>
              <a:rPr lang="en-US" altLang="en-US" sz="1800" dirty="0" smtClean="0"/>
              <a:t>                </a:t>
            </a:r>
            <a:r>
              <a:rPr lang="en-US" altLang="en-US" sz="1800" dirty="0" smtClean="0">
                <a:solidFill>
                  <a:srgbClr val="0000CC"/>
                </a:solidFill>
              </a:rPr>
              <a:t>2</a:t>
            </a:r>
            <a:r>
              <a:rPr lang="en-US" altLang="en-US" sz="1800" dirty="0" smtClean="0"/>
              <a:t> </a:t>
            </a:r>
            <a:endParaRPr lang="en-US" altLang="en-US" sz="18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b="1" dirty="0" err="1"/>
              <a:t>cout</a:t>
            </a:r>
            <a:r>
              <a:rPr lang="en-US" altLang="en-US" sz="1800" dirty="0"/>
              <a:t>&lt;&lt;“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=“&lt;&lt;2;			</a:t>
            </a:r>
            <a:r>
              <a:rPr lang="en-US" altLang="en-US" sz="1800" dirty="0" smtClean="0"/>
              <a:t>	                </a:t>
            </a:r>
            <a:r>
              <a:rPr lang="en-US" altLang="en-US" sz="1800" dirty="0" err="1" smtClean="0">
                <a:solidFill>
                  <a:srgbClr val="0000CC"/>
                </a:solidFill>
              </a:rPr>
              <a:t>ch</a:t>
            </a:r>
            <a:r>
              <a:rPr lang="en-US" altLang="en-US" sz="1800" dirty="0" smtClean="0">
                <a:solidFill>
                  <a:srgbClr val="0000CC"/>
                </a:solidFill>
              </a:rPr>
              <a:t>=2</a:t>
            </a:r>
            <a:endParaRPr lang="en-US" altLang="en-US" sz="1800" dirty="0">
              <a:solidFill>
                <a:srgbClr val="0000CC"/>
              </a:solidFill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b="1" dirty="0" err="1"/>
              <a:t>cout</a:t>
            </a:r>
            <a:r>
              <a:rPr lang="en-US" altLang="en-US" sz="1800" dirty="0"/>
              <a:t>&lt;&lt;</a:t>
            </a:r>
            <a:r>
              <a:rPr lang="en-US" altLang="en-US" sz="1800" dirty="0" err="1"/>
              <a:t>firstname</a:t>
            </a:r>
            <a:r>
              <a:rPr lang="en-US" altLang="en-US" sz="1800" dirty="0"/>
              <a:t>&lt;&lt;” “&lt;&lt;</a:t>
            </a:r>
            <a:r>
              <a:rPr lang="en-US" altLang="en-US" sz="1800" dirty="0" err="1"/>
              <a:t>lastname</a:t>
            </a:r>
            <a:r>
              <a:rPr lang="en-US" altLang="en-US" sz="1800" dirty="0"/>
              <a:t>;		</a:t>
            </a:r>
            <a:r>
              <a:rPr lang="en-US" altLang="en-US" sz="1800" dirty="0" smtClean="0"/>
              <a:t>                                  </a:t>
            </a:r>
            <a:r>
              <a:rPr lang="en-US" altLang="en-US" sz="1800" dirty="0" smtClean="0">
                <a:solidFill>
                  <a:srgbClr val="0000CC"/>
                </a:solidFill>
              </a:rPr>
              <a:t>Ali </a:t>
            </a:r>
            <a:r>
              <a:rPr lang="en-US" altLang="en-US" sz="1800" dirty="0">
                <a:solidFill>
                  <a:srgbClr val="0000CC"/>
                </a:solidFill>
              </a:rPr>
              <a:t>Ahmad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b="1" dirty="0" err="1"/>
              <a:t>cout</a:t>
            </a:r>
            <a:r>
              <a:rPr lang="en-US" altLang="en-US" sz="1800" dirty="0"/>
              <a:t>&lt;&lt;“</a:t>
            </a:r>
            <a:r>
              <a:rPr lang="en-US" altLang="en-US" sz="1800" dirty="0" err="1"/>
              <a:t>Erorr</a:t>
            </a:r>
            <a:r>
              <a:rPr lang="en-US" altLang="en-US" sz="1800" dirty="0"/>
              <a:t>#”&lt;&lt;</a:t>
            </a:r>
            <a:r>
              <a:rPr lang="en-US" altLang="en-US" sz="1800" dirty="0" err="1"/>
              <a:t>ch</a:t>
            </a:r>
            <a:r>
              <a:rPr lang="en-US" altLang="en-US" sz="1800" dirty="0"/>
              <a:t>;				</a:t>
            </a:r>
            <a:r>
              <a:rPr lang="en-US" altLang="en-US" sz="1800" dirty="0" smtClean="0"/>
              <a:t>                </a:t>
            </a:r>
            <a:r>
              <a:rPr lang="en-US" altLang="en-US" sz="1800" dirty="0" smtClean="0">
                <a:solidFill>
                  <a:srgbClr val="0000CC"/>
                </a:solidFill>
              </a:rPr>
              <a:t>Error#2</a:t>
            </a:r>
            <a:endParaRPr lang="en-US" altLang="en-US" sz="1800" dirty="0">
              <a:solidFill>
                <a:srgbClr val="0000CC"/>
              </a:solidFill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</a:t>
            </a:r>
            <a:r>
              <a:rPr lang="en-US" altLang="en-US" sz="1800" b="1" dirty="0" err="1"/>
              <a:t>cout</a:t>
            </a:r>
            <a:r>
              <a:rPr lang="en-US" altLang="en-US" sz="1800" dirty="0"/>
              <a:t>&lt;&lt;“\”Hello!\” ”;				</a:t>
            </a:r>
            <a:r>
              <a:rPr lang="en-US" altLang="en-US" sz="1800" dirty="0" smtClean="0"/>
              <a:t>                </a:t>
            </a:r>
            <a:r>
              <a:rPr lang="en-US" altLang="en-US" sz="1800" dirty="0" smtClean="0">
                <a:solidFill>
                  <a:srgbClr val="0000CC"/>
                </a:solidFill>
              </a:rPr>
              <a:t>“</a:t>
            </a:r>
            <a:r>
              <a:rPr lang="en-US" altLang="en-US" sz="1800" dirty="0">
                <a:solidFill>
                  <a:srgbClr val="0000CC"/>
                </a:solidFill>
              </a:rPr>
              <a:t>Hello!”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1800" dirty="0" smtClean="0">
              <a:sym typeface="Wingdings" panose="05000000000000000000" pitchFamily="2" charset="2"/>
            </a:endParaRP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To </a:t>
            </a:r>
            <a:r>
              <a:rPr lang="en-US" altLang="en-US" sz="1800" dirty="0">
                <a:sym typeface="Wingdings" panose="05000000000000000000" pitchFamily="2" charset="2"/>
              </a:rPr>
              <a:t>print 2 words on separate lines use </a:t>
            </a:r>
            <a:r>
              <a:rPr lang="en-US" altLang="en-US" sz="1800" b="1" dirty="0">
                <a:solidFill>
                  <a:srgbClr val="990000"/>
                </a:solidFill>
                <a:sym typeface="Wingdings" panose="05000000000000000000" pitchFamily="2" charset="2"/>
              </a:rPr>
              <a:t>&lt;&lt;</a:t>
            </a:r>
            <a:r>
              <a:rPr lang="en-US" altLang="en-US" sz="1800" b="1" dirty="0" err="1" smtClean="0">
                <a:solidFill>
                  <a:srgbClr val="990000"/>
                </a:solidFill>
                <a:sym typeface="Wingdings" panose="05000000000000000000" pitchFamily="2" charset="2"/>
              </a:rPr>
              <a:t>endl</a:t>
            </a:r>
            <a:r>
              <a:rPr lang="en-US" altLang="en-US" sz="1800" b="1" dirty="0" smtClean="0">
                <a:solidFill>
                  <a:srgbClr val="990000"/>
                </a:solidFill>
                <a:sym typeface="Wingdings" panose="05000000000000000000" pitchFamily="2" charset="2"/>
              </a:rPr>
              <a:t>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 smtClean="0">
                <a:sym typeface="Wingdings" panose="05000000000000000000" pitchFamily="2" charset="2"/>
              </a:rPr>
              <a:t>Example</a:t>
            </a:r>
            <a:r>
              <a:rPr lang="en-US" altLang="en-US" sz="180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      </a:t>
            </a:r>
            <a:r>
              <a:rPr lang="en-US" altLang="en-US" sz="1800" b="1" dirty="0" err="1">
                <a:sym typeface="Wingdings" panose="05000000000000000000" pitchFamily="2" charset="2"/>
              </a:rPr>
              <a:t>cout</a:t>
            </a:r>
            <a:r>
              <a:rPr lang="en-US" altLang="en-US" sz="1800" dirty="0">
                <a:sym typeface="Wingdings" panose="05000000000000000000" pitchFamily="2" charset="2"/>
              </a:rPr>
              <a:t>&lt;&lt;“He ”;</a:t>
            </a:r>
            <a:endParaRPr lang="en-US" altLang="en-US" sz="1800" dirty="0">
              <a:solidFill>
                <a:srgbClr val="0000CC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        </a:t>
            </a:r>
            <a:r>
              <a:rPr lang="en-US" altLang="en-US" sz="1800" b="1" dirty="0" err="1">
                <a:sym typeface="Wingdings" panose="05000000000000000000" pitchFamily="2" charset="2"/>
              </a:rPr>
              <a:t>cout</a:t>
            </a:r>
            <a:r>
              <a:rPr lang="en-US" altLang="en-US" sz="1800" dirty="0">
                <a:sym typeface="Wingdings" panose="05000000000000000000" pitchFamily="2" charset="2"/>
              </a:rPr>
              <a:t>&lt;&lt;“There”;</a:t>
            </a:r>
            <a:r>
              <a:rPr lang="en-US" altLang="en-US" sz="1800" dirty="0">
                <a:solidFill>
                  <a:srgbClr val="0000CC"/>
                </a:solidFill>
                <a:sym typeface="Wingdings" panose="05000000000000000000" pitchFamily="2" charset="2"/>
              </a:rPr>
              <a:t>                   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     </a:t>
            </a:r>
            <a:r>
              <a:rPr lang="en-US" altLang="en-US" sz="1800" dirty="0" smtClean="0">
                <a:sym typeface="Wingdings" panose="05000000000000000000" pitchFamily="2" charset="2"/>
              </a:rPr>
              <a:t> </a:t>
            </a:r>
            <a:r>
              <a:rPr lang="en-US" altLang="en-US" sz="1800" b="1" dirty="0" err="1" smtClean="0"/>
              <a:t>cout</a:t>
            </a:r>
            <a:r>
              <a:rPr lang="en-US" altLang="en-US" sz="1800" dirty="0"/>
              <a:t>&lt;&lt;“Hi”&lt;&lt;</a:t>
            </a:r>
            <a:r>
              <a:rPr lang="en-US" altLang="en-US" sz="1800" dirty="0" err="1"/>
              <a:t>endl</a:t>
            </a:r>
            <a:r>
              <a:rPr lang="en-US" altLang="en-US" sz="1800" dirty="0" smtClean="0"/>
              <a:t>; </a:t>
            </a:r>
            <a:endParaRPr lang="en-US" altLang="en-US" sz="18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</a:t>
            </a:r>
            <a:r>
              <a:rPr lang="en-US" altLang="en-US" sz="1800" dirty="0" smtClean="0"/>
              <a:t>   </a:t>
            </a:r>
            <a:r>
              <a:rPr lang="en-US" altLang="en-US" sz="1800" b="1" dirty="0" err="1" smtClean="0"/>
              <a:t>cout</a:t>
            </a:r>
            <a:r>
              <a:rPr lang="en-US" altLang="en-US" sz="1800" dirty="0"/>
              <a:t>&lt;&lt;“There”&lt;&lt;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448740" y="51054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dirty="0" smtClean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  Hi </a:t>
            </a:r>
            <a:r>
              <a:rPr lang="en-US" altLang="en-US" dirty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There</a:t>
            </a:r>
          </a:p>
        </p:txBody>
      </p: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1028700" y="1498600"/>
            <a:ext cx="7430018" cy="549276"/>
            <a:chOff x="1152" y="1056"/>
            <a:chExt cx="4630" cy="447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1152" y="1056"/>
              <a:ext cx="3504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 rtl="0"/>
              <a:r>
                <a:rPr lang="en-US" alt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altLang="en-US" b="1" dirty="0"/>
                <a:t> &lt;&lt;</a:t>
              </a:r>
              <a:r>
                <a:rPr lang="en-US" altLang="en-US" dirty="0"/>
                <a:t> Constant | Variable | Expression </a:t>
              </a:r>
              <a:r>
                <a:rPr lang="en-US" altLang="en-US" b="1" dirty="0"/>
                <a:t>&lt;&lt;</a:t>
              </a:r>
              <a:r>
                <a:rPr lang="en-US" altLang="en-US" dirty="0"/>
                <a:t>Expr2…</a:t>
              </a:r>
              <a:r>
                <a:rPr lang="en-US" altLang="en-US" sz="2400" b="1" dirty="0"/>
                <a:t>;</a:t>
              </a: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4740" y="1071"/>
              <a:ext cx="1042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en-US" b="1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 means or</a:t>
              </a:r>
            </a:p>
          </p:txBody>
        </p:sp>
      </p:grp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742113" y="2084066"/>
            <a:ext cx="1944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altLang="en-US" sz="2000" b="1" u="sng" dirty="0">
                <a:solidFill>
                  <a:schemeClr val="accent2"/>
                </a:solidFill>
              </a:rPr>
              <a:t>The Output</a:t>
            </a: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905000" y="2560320"/>
            <a:ext cx="45029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2384584" y="2895600"/>
            <a:ext cx="402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4038600" y="3200400"/>
            <a:ext cx="23693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>
            <a:off x="2743200" y="3505200"/>
            <a:ext cx="36647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743200" y="3810000"/>
            <a:ext cx="36647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V="1">
            <a:off x="2384585" y="5257800"/>
            <a:ext cx="402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 flipV="1">
            <a:off x="2743201" y="5638800"/>
            <a:ext cx="36647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3047998" y="5910581"/>
            <a:ext cx="3383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6563722" y="5489600"/>
            <a:ext cx="1295400" cy="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dirty="0" smtClean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Hi </a:t>
            </a:r>
          </a:p>
          <a:p>
            <a:pPr algn="l" rtl="0"/>
            <a:r>
              <a:rPr lang="en-US" altLang="en-US" dirty="0" smtClean="0">
                <a:solidFill>
                  <a:srgbClr val="0000CC"/>
                </a:solidFill>
                <a:latin typeface="+mn-lt"/>
                <a:sym typeface="Wingdings" panose="05000000000000000000" pitchFamily="2" charset="2"/>
              </a:rPr>
              <a:t>There</a:t>
            </a:r>
            <a:endParaRPr lang="en-US" altLang="en-US" dirty="0">
              <a:solidFill>
                <a:srgbClr val="0000CC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42452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524000"/>
            <a:ext cx="8229600" cy="431800"/>
          </a:xfrm>
          <a:solidFill>
            <a:srgbClr val="CFCFCF"/>
          </a:solidFill>
        </p:spPr>
        <p:txBody>
          <a:bodyPr/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</a:rPr>
              <a:t>C++ program development goes through six steps:</a:t>
            </a:r>
            <a:endParaRPr lang="en-US" altLang="en-US" sz="2400" b="1" dirty="0">
              <a:solidFill>
                <a:schemeClr val="hlink"/>
              </a:solidFill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5638"/>
            <a:ext cx="8229600" cy="4598987"/>
          </a:xfrm>
        </p:spPr>
        <p:txBody>
          <a:bodyPr/>
          <a:lstStyle/>
          <a:p>
            <a:pPr algn="l" rtl="0"/>
            <a:r>
              <a:rPr lang="en-US" altLang="en-US" sz="2000" b="1" dirty="0"/>
              <a:t>Step1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FF3300"/>
                </a:solidFill>
              </a:rPr>
              <a:t>Edit</a:t>
            </a:r>
            <a:r>
              <a:rPr lang="en-US" altLang="en-US" sz="2000" dirty="0"/>
              <a:t> (using text editor to type, correct and save the program file).</a:t>
            </a:r>
          </a:p>
          <a:p>
            <a:pPr algn="l" rtl="0"/>
            <a:r>
              <a:rPr lang="en-US" altLang="en-US" sz="2000" b="1" dirty="0"/>
              <a:t>Step2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FF3300"/>
                </a:solidFill>
              </a:rPr>
              <a:t>preprocessor</a:t>
            </a:r>
            <a:r>
              <a:rPr lang="en-US" altLang="en-US" sz="2000" dirty="0"/>
              <a:t>, automatically before compile, executes to include other text files in the file to be compiled.</a:t>
            </a:r>
          </a:p>
          <a:p>
            <a:pPr algn="l" rtl="0"/>
            <a:r>
              <a:rPr lang="en-US" altLang="en-US" sz="2000" b="1" dirty="0"/>
              <a:t>Step3: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3300"/>
                </a:solidFill>
              </a:rPr>
              <a:t>Compile</a:t>
            </a:r>
            <a:r>
              <a:rPr lang="en-US" altLang="en-US" sz="2000" dirty="0"/>
              <a:t> , the compiler translates the C++ code into machine language (also called object-code).</a:t>
            </a:r>
          </a:p>
          <a:p>
            <a:pPr algn="l" rtl="0"/>
            <a:r>
              <a:rPr lang="en-US" altLang="en-US" sz="2000" b="1" dirty="0"/>
              <a:t>Step4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FF3300"/>
                </a:solidFill>
              </a:rPr>
              <a:t>Link</a:t>
            </a:r>
            <a:r>
              <a:rPr lang="en-US" altLang="en-US" sz="2000" dirty="0"/>
              <a:t> , it is linking any used functions that are defined elsewhere such as standard library functions, or private library for a group of programmers, linker, links  the object code with the code for the missing functions to provide full code</a:t>
            </a:r>
          </a:p>
          <a:p>
            <a:pPr algn="l" rtl="0"/>
            <a:r>
              <a:rPr lang="en-US" altLang="en-US" sz="2000" b="1" dirty="0"/>
              <a:t>Step5</a:t>
            </a:r>
            <a:r>
              <a:rPr lang="en-US" altLang="en-US" sz="2000" dirty="0"/>
              <a:t>: </a:t>
            </a:r>
            <a:r>
              <a:rPr lang="en-US" altLang="en-US" sz="2000" b="1" dirty="0">
                <a:solidFill>
                  <a:srgbClr val="FF3300"/>
                </a:solidFill>
              </a:rPr>
              <a:t>Load</a:t>
            </a:r>
            <a:r>
              <a:rPr lang="en-US" altLang="en-US" sz="2000" dirty="0"/>
              <a:t>, a program before executing , must be loaded into the main memory, loader does this task , loading code from disk.</a:t>
            </a:r>
          </a:p>
          <a:p>
            <a:pPr algn="l" rtl="0"/>
            <a:r>
              <a:rPr lang="en-US" altLang="en-US" sz="2000" b="1" dirty="0"/>
              <a:t>Step6</a:t>
            </a:r>
            <a:r>
              <a:rPr lang="en-US" altLang="en-US" sz="2000" b="1" dirty="0">
                <a:solidFill>
                  <a:srgbClr val="FF3300"/>
                </a:solidFill>
              </a:rPr>
              <a:t>: Execute</a:t>
            </a:r>
            <a:r>
              <a:rPr lang="en-US" altLang="en-US" sz="2000" dirty="0"/>
              <a:t>, the computer under the control of its CPU executes the program. Instruction by instruction.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77813" y="641286"/>
            <a:ext cx="868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</a:rPr>
              <a:t>Phases of C++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24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49608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127719" y="1526847"/>
            <a:ext cx="4724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43200" indent="-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00400" indent="-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57600" indent="-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14800" indent="-4572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Phases of C++ Programs: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pPr lvl="1" algn="l" rtl="0" eaLnBrk="0" hangingPunct="0">
              <a:spcBef>
                <a:spcPct val="50000"/>
              </a:spcBef>
              <a:buFontTx/>
              <a:buAutoNum type="arabicPeriod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3962400" y="990599"/>
            <a:ext cx="5029200" cy="5325371"/>
            <a:chOff x="324" y="-682"/>
            <a:chExt cx="2306" cy="3510"/>
          </a:xfrm>
        </p:grpSpPr>
        <p:sp>
          <p:nvSpPr>
            <p:cNvPr id="83972" name="Freeform 4"/>
            <p:cNvSpPr>
              <a:spLocks/>
            </p:cNvSpPr>
            <p:nvPr/>
          </p:nvSpPr>
          <p:spPr bwMode="auto">
            <a:xfrm>
              <a:off x="324" y="937"/>
              <a:ext cx="672" cy="288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83973" name="Freeform 5"/>
            <p:cNvSpPr>
              <a:spLocks/>
            </p:cNvSpPr>
            <p:nvPr/>
          </p:nvSpPr>
          <p:spPr bwMode="auto">
            <a:xfrm>
              <a:off x="324" y="101"/>
              <a:ext cx="672" cy="288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solidFill>
              <a:srgbClr val="4DB3E6"/>
            </a:solidFill>
            <a:ln w="3175">
              <a:solidFill>
                <a:srgbClr val="4DB3E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4" name="Freeform 6"/>
            <p:cNvSpPr>
              <a:spLocks/>
            </p:cNvSpPr>
            <p:nvPr/>
          </p:nvSpPr>
          <p:spPr bwMode="auto">
            <a:xfrm>
              <a:off x="324" y="937"/>
              <a:ext cx="672" cy="288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507" y="1028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 rtl="0"/>
              <a:r>
                <a: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Loader</a:t>
              </a:r>
              <a:endParaRPr lang="en-US" altLang="en-US" sz="1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rtl="0" eaLnBrk="0" hangingPunct="0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976" name="Freeform 8"/>
            <p:cNvSpPr>
              <a:spLocks/>
            </p:cNvSpPr>
            <p:nvPr/>
          </p:nvSpPr>
          <p:spPr bwMode="auto">
            <a:xfrm>
              <a:off x="998" y="-532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7" name="Freeform 9"/>
            <p:cNvSpPr>
              <a:spLocks/>
            </p:cNvSpPr>
            <p:nvPr/>
          </p:nvSpPr>
          <p:spPr bwMode="auto">
            <a:xfrm>
              <a:off x="998" y="-139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8" name="Freeform 10"/>
            <p:cNvSpPr>
              <a:spLocks/>
            </p:cNvSpPr>
            <p:nvPr/>
          </p:nvSpPr>
          <p:spPr bwMode="auto">
            <a:xfrm>
              <a:off x="998" y="1081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1286" y="825"/>
              <a:ext cx="4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sz="10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main</a:t>
              </a:r>
            </a:p>
            <a:p>
              <a:pPr algn="ctr" rtl="0" eaLnBrk="0" hangingPunct="0"/>
              <a:r>
                <a:rPr lang="en-US" altLang="en-US" sz="1000" b="1" dirty="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Memory</a:t>
              </a:r>
              <a:endParaRPr lang="en-US" altLang="en-US" sz="1000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pPr algn="l" rtl="0" eaLnBrk="0" hangingPunct="0"/>
              <a:endParaRPr lang="en-US" altLang="en-US" sz="1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3980" name="Freeform 12"/>
            <p:cNvSpPr>
              <a:spLocks/>
            </p:cNvSpPr>
            <p:nvPr/>
          </p:nvSpPr>
          <p:spPr bwMode="auto">
            <a:xfrm>
              <a:off x="998" y="2089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981" name="Group 13"/>
            <p:cNvGrpSpPr>
              <a:grpSpLocks/>
            </p:cNvGrpSpPr>
            <p:nvPr/>
          </p:nvGrpSpPr>
          <p:grpSpPr bwMode="auto">
            <a:xfrm>
              <a:off x="1766" y="860"/>
              <a:ext cx="96" cy="960"/>
              <a:chOff x="0" y="0"/>
              <a:chExt cx="19999" cy="19999"/>
            </a:xfrm>
          </p:grpSpPr>
          <p:sp>
            <p:nvSpPr>
              <p:cNvPr id="83982" name="Arc 14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3" name="Arc 15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4" name="Arc 16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5" name="Arc 17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86" name="Group 18"/>
            <p:cNvGrpSpPr>
              <a:grpSpLocks/>
            </p:cNvGrpSpPr>
            <p:nvPr/>
          </p:nvGrpSpPr>
          <p:grpSpPr bwMode="auto">
            <a:xfrm>
              <a:off x="1766" y="1868"/>
              <a:ext cx="96" cy="960"/>
              <a:chOff x="0" y="0"/>
              <a:chExt cx="19999" cy="19999"/>
            </a:xfrm>
          </p:grpSpPr>
          <p:sp>
            <p:nvSpPr>
              <p:cNvPr id="83987" name="Arc 19"/>
              <p:cNvSpPr>
                <a:spLocks/>
              </p:cNvSpPr>
              <p:nvPr/>
            </p:nvSpPr>
            <p:spPr bwMode="auto">
              <a:xfrm>
                <a:off x="0" y="0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8" name="Arc 20"/>
              <p:cNvSpPr>
                <a:spLocks/>
              </p:cNvSpPr>
              <p:nvPr/>
            </p:nvSpPr>
            <p:spPr bwMode="auto">
              <a:xfrm flipV="1">
                <a:off x="0" y="14993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89" name="Arc 21"/>
              <p:cNvSpPr>
                <a:spLocks/>
              </p:cNvSpPr>
              <p:nvPr/>
            </p:nvSpPr>
            <p:spPr bwMode="auto">
              <a:xfrm flipH="1">
                <a:off x="9958" y="9995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0" name="Arc 22"/>
              <p:cNvSpPr>
                <a:spLocks/>
              </p:cNvSpPr>
              <p:nvPr/>
            </p:nvSpPr>
            <p:spPr bwMode="auto">
              <a:xfrm flipH="1" flipV="1">
                <a:off x="9958" y="4998"/>
                <a:ext cx="10041" cy="50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991" name="Group 23"/>
            <p:cNvGrpSpPr>
              <a:grpSpLocks/>
            </p:cNvGrpSpPr>
            <p:nvPr/>
          </p:nvGrpSpPr>
          <p:grpSpPr bwMode="auto">
            <a:xfrm>
              <a:off x="1766" y="-676"/>
              <a:ext cx="96" cy="288"/>
              <a:chOff x="0" y="0"/>
              <a:chExt cx="19999" cy="20001"/>
            </a:xfrm>
          </p:grpSpPr>
          <p:sp>
            <p:nvSpPr>
              <p:cNvPr id="83992" name="Arc 24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3" name="Arc 25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4" name="Arc 26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95" name="Arc 27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996" name="Arc 28"/>
            <p:cNvSpPr>
              <a:spLocks/>
            </p:cNvSpPr>
            <p:nvPr/>
          </p:nvSpPr>
          <p:spPr bwMode="auto">
            <a:xfrm>
              <a:off x="1766" y="-289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7" name="Arc 29"/>
            <p:cNvSpPr>
              <a:spLocks/>
            </p:cNvSpPr>
            <p:nvPr/>
          </p:nvSpPr>
          <p:spPr bwMode="auto">
            <a:xfrm flipV="1">
              <a:off x="1766" y="-73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8" name="Arc 30"/>
            <p:cNvSpPr>
              <a:spLocks/>
            </p:cNvSpPr>
            <p:nvPr/>
          </p:nvSpPr>
          <p:spPr bwMode="auto">
            <a:xfrm flipH="1">
              <a:off x="1814" y="-145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999" name="Arc 31"/>
            <p:cNvSpPr>
              <a:spLocks/>
            </p:cNvSpPr>
            <p:nvPr/>
          </p:nvSpPr>
          <p:spPr bwMode="auto">
            <a:xfrm flipH="1" flipV="1">
              <a:off x="1814" y="-217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00" name="Rectangle 32"/>
            <p:cNvSpPr>
              <a:spLocks noChangeArrowheads="1"/>
            </p:cNvSpPr>
            <p:nvPr/>
          </p:nvSpPr>
          <p:spPr bwMode="auto">
            <a:xfrm>
              <a:off x="1907" y="-657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 dirty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Program is created in</a:t>
              </a:r>
            </a:p>
            <a:p>
              <a:pPr algn="just" rtl="0" eaLnBrk="0" hangingPunct="0"/>
              <a:r>
                <a:rPr lang="en-US" altLang="en-US" sz="1000" b="1" dirty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the editor and stored</a:t>
              </a:r>
            </a:p>
            <a:p>
              <a:pPr algn="just" rtl="0" eaLnBrk="0" hangingPunct="0"/>
              <a:r>
                <a:rPr lang="en-US" altLang="en-US" sz="1000" b="1" dirty="0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on disk.</a:t>
              </a:r>
            </a:p>
            <a:p>
              <a:pPr algn="l" rtl="0" eaLnBrk="0" hangingPunct="0"/>
              <a:endParaRPr lang="en-US" altLang="en-US" sz="1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4001" name="Rectangle 33"/>
            <p:cNvSpPr>
              <a:spLocks noChangeArrowheads="1"/>
            </p:cNvSpPr>
            <p:nvPr/>
          </p:nvSpPr>
          <p:spPr bwMode="auto">
            <a:xfrm>
              <a:off x="1907" y="-226"/>
              <a:ext cx="72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Preprocessor program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processes the code.</a:t>
              </a:r>
            </a:p>
            <a:p>
              <a:pPr algn="l" rtl="0" eaLnBrk="0" hangingPunct="0"/>
              <a:endParaRPr lang="en-US" altLang="en-US" sz="10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4002" name="Rectangle 34"/>
            <p:cNvSpPr>
              <a:spLocks noChangeArrowheads="1"/>
            </p:cNvSpPr>
            <p:nvPr/>
          </p:nvSpPr>
          <p:spPr bwMode="auto">
            <a:xfrm>
              <a:off x="1910" y="1259"/>
              <a:ext cx="72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Loader puts program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 memory.</a:t>
              </a:r>
            </a:p>
            <a:p>
              <a:pPr algn="l" rtl="0" eaLnBrk="0" hangingPunct="0"/>
              <a:endParaRPr lang="en-US" altLang="en-US" sz="10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4003" name="Rectangle 35"/>
            <p:cNvSpPr>
              <a:spLocks noChangeArrowheads="1"/>
            </p:cNvSpPr>
            <p:nvPr/>
          </p:nvSpPr>
          <p:spPr bwMode="auto">
            <a:xfrm>
              <a:off x="1907" y="2074"/>
              <a:ext cx="720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CPU takes each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instruction and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executes it, possibly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storing new data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values as the program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executes.</a:t>
              </a:r>
            </a:p>
            <a:p>
              <a:pPr algn="l" rtl="0" eaLnBrk="0" hangingPunct="0"/>
              <a:endParaRPr lang="en-US" altLang="en-US" sz="10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4004" name="Freeform 36"/>
            <p:cNvSpPr>
              <a:spLocks/>
            </p:cNvSpPr>
            <p:nvPr/>
          </p:nvSpPr>
          <p:spPr bwMode="auto">
            <a:xfrm>
              <a:off x="324" y="101"/>
              <a:ext cx="672" cy="288"/>
            </a:xfrm>
            <a:custGeom>
              <a:avLst/>
              <a:gdLst>
                <a:gd name="T0" fmla="*/ 19988 w 20000"/>
                <a:gd name="T1" fmla="*/ 0 h 20000"/>
                <a:gd name="T2" fmla="*/ 19988 w 20000"/>
                <a:gd name="T3" fmla="*/ 19972 h 20000"/>
                <a:gd name="T4" fmla="*/ 0 w 20000"/>
                <a:gd name="T5" fmla="*/ 19972 h 20000"/>
                <a:gd name="T6" fmla="*/ 0 w 20000"/>
                <a:gd name="T7" fmla="*/ 0 h 20000"/>
                <a:gd name="T8" fmla="*/ 19988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88" y="0"/>
                  </a:moveTo>
                  <a:lnTo>
                    <a:pt x="19988" y="19972"/>
                  </a:lnTo>
                  <a:lnTo>
                    <a:pt x="0" y="19972"/>
                  </a:lnTo>
                  <a:lnTo>
                    <a:pt x="0" y="0"/>
                  </a:lnTo>
                  <a:lnTo>
                    <a:pt x="19988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b="1"/>
            </a:p>
          </p:txBody>
        </p:sp>
        <p:sp>
          <p:nvSpPr>
            <p:cNvPr id="84005" name="Rectangle 37"/>
            <p:cNvSpPr>
              <a:spLocks noChangeArrowheads="1"/>
            </p:cNvSpPr>
            <p:nvPr/>
          </p:nvSpPr>
          <p:spPr bwMode="auto">
            <a:xfrm>
              <a:off x="459" y="19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 rtl="0"/>
              <a:r>
                <a:rPr lang="en-US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Mincho" charset="-128"/>
                </a:rPr>
                <a:t>Compiler</a:t>
              </a:r>
              <a:endParaRPr lang="en-US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 rtl="0" eaLnBrk="0" hangingPunct="0"/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84006" name="Freeform 38"/>
            <p:cNvSpPr>
              <a:spLocks/>
            </p:cNvSpPr>
            <p:nvPr/>
          </p:nvSpPr>
          <p:spPr bwMode="auto">
            <a:xfrm>
              <a:off x="998" y="245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4007" name="Group 39"/>
            <p:cNvGrpSpPr>
              <a:grpSpLocks/>
            </p:cNvGrpSpPr>
            <p:nvPr/>
          </p:nvGrpSpPr>
          <p:grpSpPr bwMode="auto">
            <a:xfrm>
              <a:off x="1766" y="94"/>
              <a:ext cx="96" cy="288"/>
              <a:chOff x="0" y="0"/>
              <a:chExt cx="19999" cy="20001"/>
            </a:xfrm>
          </p:grpSpPr>
          <p:sp>
            <p:nvSpPr>
              <p:cNvPr id="84008" name="Arc 40"/>
              <p:cNvSpPr>
                <a:spLocks/>
              </p:cNvSpPr>
              <p:nvPr/>
            </p:nvSpPr>
            <p:spPr bwMode="auto">
              <a:xfrm>
                <a:off x="0" y="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09" name="Arc 41"/>
              <p:cNvSpPr>
                <a:spLocks/>
              </p:cNvSpPr>
              <p:nvPr/>
            </p:nvSpPr>
            <p:spPr bwMode="auto">
              <a:xfrm flipV="1">
                <a:off x="0" y="14980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10" name="Arc 42"/>
              <p:cNvSpPr>
                <a:spLocks/>
              </p:cNvSpPr>
              <p:nvPr/>
            </p:nvSpPr>
            <p:spPr bwMode="auto">
              <a:xfrm flipH="1">
                <a:off x="9958" y="9987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11" name="Arc 43"/>
              <p:cNvSpPr>
                <a:spLocks/>
              </p:cNvSpPr>
              <p:nvPr/>
            </p:nvSpPr>
            <p:spPr bwMode="auto">
              <a:xfrm flipH="1" flipV="1">
                <a:off x="9958" y="4993"/>
                <a:ext cx="10041" cy="502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12" name="Rectangle 44"/>
            <p:cNvSpPr>
              <a:spLocks noChangeArrowheads="1"/>
            </p:cNvSpPr>
            <p:nvPr/>
          </p:nvSpPr>
          <p:spPr bwMode="auto">
            <a:xfrm>
              <a:off x="1907" y="109"/>
              <a:ext cx="72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Compiler creates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object code and stores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it on disk.</a:t>
              </a:r>
            </a:p>
            <a:p>
              <a:pPr algn="l" rtl="0" eaLnBrk="0" hangingPunct="0"/>
              <a:endParaRPr lang="en-US" altLang="en-US" sz="1000" b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4013" name="Freeform 45"/>
            <p:cNvSpPr>
              <a:spLocks/>
            </p:cNvSpPr>
            <p:nvPr/>
          </p:nvSpPr>
          <p:spPr bwMode="auto">
            <a:xfrm>
              <a:off x="998" y="628"/>
              <a:ext cx="288" cy="0"/>
            </a:xfrm>
            <a:custGeom>
              <a:avLst/>
              <a:gdLst>
                <a:gd name="T0" fmla="*/ 19972 w 20000"/>
                <a:gd name="T1" fmla="*/ 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4" name="Arc 46"/>
            <p:cNvSpPr>
              <a:spLocks/>
            </p:cNvSpPr>
            <p:nvPr/>
          </p:nvSpPr>
          <p:spPr bwMode="auto">
            <a:xfrm>
              <a:off x="1766" y="477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5" name="Arc 47"/>
            <p:cNvSpPr>
              <a:spLocks/>
            </p:cNvSpPr>
            <p:nvPr/>
          </p:nvSpPr>
          <p:spPr bwMode="auto">
            <a:xfrm flipV="1">
              <a:off x="1766" y="693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6" name="Arc 48"/>
            <p:cNvSpPr>
              <a:spLocks/>
            </p:cNvSpPr>
            <p:nvPr/>
          </p:nvSpPr>
          <p:spPr bwMode="auto">
            <a:xfrm flipH="1">
              <a:off x="1814" y="621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7" name="Arc 49"/>
            <p:cNvSpPr>
              <a:spLocks/>
            </p:cNvSpPr>
            <p:nvPr/>
          </p:nvSpPr>
          <p:spPr bwMode="auto">
            <a:xfrm flipH="1" flipV="1">
              <a:off x="1814" y="549"/>
              <a:ext cx="48" cy="7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auto">
            <a:xfrm>
              <a:off x="1907" y="445"/>
              <a:ext cx="7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rtl="0"/>
              <a:r>
                <a:rPr lang="en-US" altLang="en-US" sz="10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Linker links the object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code with the libraries,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creates </a:t>
              </a:r>
              <a:r>
                <a:rPr lang="en-US" altLang="en-US" sz="10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a.out</a:t>
              </a:r>
              <a:r>
                <a:rPr lang="en-US" altLang="en-US" sz="10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 and</a:t>
              </a:r>
            </a:p>
            <a:p>
              <a:pPr algn="just" rtl="0" eaLnBrk="0" hangingPunct="0"/>
              <a:r>
                <a:rPr lang="en-US" altLang="en-US" sz="1000" b="1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stores it on disk</a:t>
              </a:r>
            </a:p>
            <a:p>
              <a:pPr algn="l" rtl="0" eaLnBrk="0" hangingPunct="0"/>
              <a:endParaRPr lang="en-US" altLang="en-US" sz="1000" b="1">
                <a:latin typeface="Times New Roman" panose="02020603050405020304" pitchFamily="18" charset="0"/>
              </a:endParaRPr>
            </a:p>
          </p:txBody>
        </p:sp>
        <p:grpSp>
          <p:nvGrpSpPr>
            <p:cNvPr id="84019" name="Group 51"/>
            <p:cNvGrpSpPr>
              <a:grpSpLocks/>
            </p:cNvGrpSpPr>
            <p:nvPr/>
          </p:nvGrpSpPr>
          <p:grpSpPr bwMode="auto">
            <a:xfrm>
              <a:off x="324" y="-682"/>
              <a:ext cx="672" cy="288"/>
              <a:chOff x="0" y="-3"/>
              <a:chExt cx="20000" cy="20003"/>
            </a:xfrm>
          </p:grpSpPr>
          <p:sp>
            <p:nvSpPr>
              <p:cNvPr id="84020" name="Freeform 52"/>
              <p:cNvSpPr>
                <a:spLocks/>
              </p:cNvSpPr>
              <p:nvPr/>
            </p:nvSpPr>
            <p:spPr bwMode="auto">
              <a:xfrm>
                <a:off x="12" y="-3"/>
                <a:ext cx="19988" cy="20003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4021" name="Freeform 53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2" name="Rectangle 54"/>
              <p:cNvSpPr>
                <a:spLocks noChangeArrowheads="1"/>
              </p:cNvSpPr>
              <p:nvPr/>
            </p:nvSpPr>
            <p:spPr bwMode="auto">
              <a:xfrm>
                <a:off x="5464" y="6306"/>
                <a:ext cx="9060" cy="7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Editor</a:t>
                </a:r>
                <a:endPara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4023" name="Group 55"/>
            <p:cNvGrpSpPr>
              <a:grpSpLocks/>
            </p:cNvGrpSpPr>
            <p:nvPr/>
          </p:nvGrpSpPr>
          <p:grpSpPr bwMode="auto">
            <a:xfrm>
              <a:off x="324" y="-283"/>
              <a:ext cx="672" cy="288"/>
              <a:chOff x="0" y="0"/>
              <a:chExt cx="20000" cy="20000"/>
            </a:xfrm>
          </p:grpSpPr>
          <p:sp>
            <p:nvSpPr>
              <p:cNvPr id="84024" name="Freeform 56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b="1"/>
              </a:p>
            </p:txBody>
          </p:sp>
          <p:grpSp>
            <p:nvGrpSpPr>
              <p:cNvPr id="84025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84026" name="Freeform 5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27" name="Rectangle 59"/>
                <p:cNvSpPr>
                  <a:spLocks noChangeArrowheads="1"/>
                </p:cNvSpPr>
                <p:nvPr/>
              </p:nvSpPr>
              <p:spPr bwMode="auto">
                <a:xfrm>
                  <a:off x="1179" y="5861"/>
                  <a:ext cx="17631" cy="7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 rtl="0"/>
                  <a:r>
                    <a:rPr lang="en-US" altLang="en-US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Preprocessor</a:t>
                  </a:r>
                  <a:endPara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rtl="0" eaLnBrk="0" hangingPunct="0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028" name="Group 60"/>
            <p:cNvGrpSpPr>
              <a:grpSpLocks/>
            </p:cNvGrpSpPr>
            <p:nvPr/>
          </p:nvGrpSpPr>
          <p:grpSpPr bwMode="auto">
            <a:xfrm>
              <a:off x="324" y="484"/>
              <a:ext cx="672" cy="288"/>
              <a:chOff x="0" y="0"/>
              <a:chExt cx="20000" cy="20000"/>
            </a:xfrm>
          </p:grpSpPr>
          <p:sp>
            <p:nvSpPr>
              <p:cNvPr id="84029" name="Freeform 6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8 w 20000"/>
                  <a:gd name="T1" fmla="*/ 0 h 20000"/>
                  <a:gd name="T2" fmla="*/ 19988 w 20000"/>
                  <a:gd name="T3" fmla="*/ 19972 h 20000"/>
                  <a:gd name="T4" fmla="*/ 0 w 20000"/>
                  <a:gd name="T5" fmla="*/ 19972 h 20000"/>
                  <a:gd name="T6" fmla="*/ 0 w 20000"/>
                  <a:gd name="T7" fmla="*/ 0 h 20000"/>
                  <a:gd name="T8" fmla="*/ 19988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8" y="0"/>
                    </a:moveTo>
                    <a:lnTo>
                      <a:pt x="19988" y="19972"/>
                    </a:lnTo>
                    <a:lnTo>
                      <a:pt x="0" y="19972"/>
                    </a:lnTo>
                    <a:lnTo>
                      <a:pt x="0" y="0"/>
                    </a:lnTo>
                    <a:lnTo>
                      <a:pt x="19988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b="1"/>
              </a:p>
            </p:txBody>
          </p:sp>
          <p:grpSp>
            <p:nvGrpSpPr>
              <p:cNvPr id="84030" name="Group 62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84031" name="Freeform 6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32" name="Rectangle 64"/>
                <p:cNvSpPr>
                  <a:spLocks noChangeArrowheads="1"/>
                </p:cNvSpPr>
                <p:nvPr/>
              </p:nvSpPr>
              <p:spPr bwMode="auto">
                <a:xfrm>
                  <a:off x="5464" y="5889"/>
                  <a:ext cx="9060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 rtl="0"/>
                  <a:r>
                    <a:rPr lang="en-US" altLang="en-US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Linker</a:t>
                  </a:r>
                  <a:endPara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rtl="0" eaLnBrk="0" hangingPunct="0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033" name="Group 65"/>
            <p:cNvGrpSpPr>
              <a:grpSpLocks/>
            </p:cNvGrpSpPr>
            <p:nvPr/>
          </p:nvGrpSpPr>
          <p:grpSpPr bwMode="auto">
            <a:xfrm>
              <a:off x="324" y="1945"/>
              <a:ext cx="672" cy="288"/>
              <a:chOff x="0" y="0"/>
              <a:chExt cx="20000" cy="20000"/>
            </a:xfrm>
          </p:grpSpPr>
          <p:grpSp>
            <p:nvGrpSpPr>
              <p:cNvPr id="84034" name="Group 66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84035" name="Freeform 6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36" name="Rectangle 68"/>
                <p:cNvSpPr>
                  <a:spLocks noChangeArrowheads="1"/>
                </p:cNvSpPr>
                <p:nvPr/>
              </p:nvSpPr>
              <p:spPr bwMode="auto">
                <a:xfrm>
                  <a:off x="9750" y="12222"/>
                  <a:ext cx="488" cy="2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 rtl="0"/>
                  <a:r>
                    <a:rPr lang="en-US" altLang="en-US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l" rtl="0" eaLnBrk="0" hangingPunct="0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4037" name="Group 69"/>
              <p:cNvGrpSpPr>
                <a:grpSpLocks/>
              </p:cNvGrpSpPr>
              <p:nvPr/>
            </p:nvGrpSpPr>
            <p:grpSpPr bwMode="auto">
              <a:xfrm>
                <a:off x="0" y="0"/>
                <a:ext cx="20000" cy="20000"/>
                <a:chOff x="0" y="0"/>
                <a:chExt cx="20000" cy="20000"/>
              </a:xfrm>
            </p:grpSpPr>
            <p:sp>
              <p:nvSpPr>
                <p:cNvPr id="84038" name="Freeform 7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8 w 20000"/>
                    <a:gd name="T1" fmla="*/ 0 h 20000"/>
                    <a:gd name="T2" fmla="*/ 19988 w 20000"/>
                    <a:gd name="T3" fmla="*/ 19972 h 20000"/>
                    <a:gd name="T4" fmla="*/ 0 w 20000"/>
                    <a:gd name="T5" fmla="*/ 19972 h 20000"/>
                    <a:gd name="T6" fmla="*/ 0 w 20000"/>
                    <a:gd name="T7" fmla="*/ 0 h 20000"/>
                    <a:gd name="T8" fmla="*/ 19988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8" y="0"/>
                      </a:moveTo>
                      <a:lnTo>
                        <a:pt x="19988" y="19972"/>
                      </a:lnTo>
                      <a:lnTo>
                        <a:pt x="0" y="19972"/>
                      </a:lnTo>
                      <a:lnTo>
                        <a:pt x="0" y="0"/>
                      </a:lnTo>
                      <a:lnTo>
                        <a:pt x="19988" y="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84039" name="Rectangle 71"/>
                <p:cNvSpPr>
                  <a:spLocks noChangeArrowheads="1"/>
                </p:cNvSpPr>
                <p:nvPr/>
              </p:nvSpPr>
              <p:spPr bwMode="auto">
                <a:xfrm>
                  <a:off x="7607" y="6667"/>
                  <a:ext cx="4774" cy="7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l" rtl="0"/>
                  <a:r>
                    <a:rPr lang="en-US" altLang="en-US" sz="11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Mincho" charset="-128"/>
                    </a:rPr>
                    <a:t>CPU</a:t>
                  </a:r>
                  <a:endParaRPr lang="en-US" altLang="en-US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rtl="0" eaLnBrk="0" hangingPunct="0"/>
                  <a:endParaRPr lang="en-US" altLang="en-US" sz="11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4040" name="Rectangle 72"/>
            <p:cNvSpPr>
              <a:spLocks noChangeArrowheads="1"/>
            </p:cNvSpPr>
            <p:nvPr/>
          </p:nvSpPr>
          <p:spPr bwMode="auto">
            <a:xfrm>
              <a:off x="1286" y="1829"/>
              <a:ext cx="43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/>
              <a:r>
                <a:rPr lang="en-US" altLang="en-US" sz="1000" b="1" dirty="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rPr>
                <a:t>main</a:t>
              </a:r>
            </a:p>
            <a:p>
              <a:pPr algn="ctr" rtl="0" eaLnBrk="0" hangingPunct="0"/>
              <a:r>
                <a:rPr lang="en-US" altLang="en-US" sz="1000" b="1" dirty="0">
                  <a:solidFill>
                    <a:srgbClr val="000000"/>
                  </a:solidFill>
                  <a:latin typeface="AvantGarde" pitchFamily="34" charset="0"/>
                  <a:cs typeface="Times New Roman" panose="02020603050405020304" pitchFamily="18" charset="0"/>
                </a:rPr>
                <a:t>Memory</a:t>
              </a:r>
              <a:endParaRPr lang="en-US" altLang="en-US" sz="1000" b="1" dirty="0">
                <a:solidFill>
                  <a:srgbClr val="000000"/>
                </a:solidFill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pPr algn="l" rtl="0" eaLnBrk="0" hangingPunct="0"/>
              <a:endParaRPr lang="en-US" altLang="en-US" sz="1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84041" name="Group 73"/>
            <p:cNvGrpSpPr>
              <a:grpSpLocks/>
            </p:cNvGrpSpPr>
            <p:nvPr/>
          </p:nvGrpSpPr>
          <p:grpSpPr bwMode="auto">
            <a:xfrm>
              <a:off x="1286" y="2033"/>
              <a:ext cx="433" cy="764"/>
              <a:chOff x="-2" y="1"/>
              <a:chExt cx="20003" cy="19999"/>
            </a:xfrm>
          </p:grpSpPr>
          <p:sp>
            <p:nvSpPr>
              <p:cNvPr id="84042" name="Rectangle 74"/>
              <p:cNvSpPr>
                <a:spLocks noChangeArrowheads="1"/>
              </p:cNvSpPr>
              <p:nvPr/>
            </p:nvSpPr>
            <p:spPr bwMode="auto">
              <a:xfrm>
                <a:off x="8336" y="12593"/>
                <a:ext cx="2237" cy="5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 eaLnBrk="0" hangingPunct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 eaLnBrk="0" hangingPunct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43" name="Freeform 75"/>
              <p:cNvSpPr>
                <a:spLocks/>
              </p:cNvSpPr>
              <p:nvPr/>
            </p:nvSpPr>
            <p:spPr bwMode="auto">
              <a:xfrm>
                <a:off x="-2" y="1"/>
                <a:ext cx="19837" cy="1999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90 h 20000"/>
                  <a:gd name="T4" fmla="*/ 0 w 20000"/>
                  <a:gd name="T5" fmla="*/ 19990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4" name="Freeform 76"/>
              <p:cNvSpPr>
                <a:spLocks/>
              </p:cNvSpPr>
              <p:nvPr/>
            </p:nvSpPr>
            <p:spPr bwMode="auto">
              <a:xfrm>
                <a:off x="35" y="22"/>
                <a:ext cx="19966" cy="2493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5" name="Freeform 77"/>
              <p:cNvSpPr>
                <a:spLocks/>
              </p:cNvSpPr>
              <p:nvPr/>
            </p:nvSpPr>
            <p:spPr bwMode="auto">
              <a:xfrm>
                <a:off x="35" y="2536"/>
                <a:ext cx="19966" cy="2515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6" name="Freeform 78"/>
              <p:cNvSpPr>
                <a:spLocks/>
              </p:cNvSpPr>
              <p:nvPr/>
            </p:nvSpPr>
            <p:spPr bwMode="auto">
              <a:xfrm>
                <a:off x="35" y="5009"/>
                <a:ext cx="19966" cy="2493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7" name="Freeform 79"/>
              <p:cNvSpPr>
                <a:spLocks/>
              </p:cNvSpPr>
              <p:nvPr/>
            </p:nvSpPr>
            <p:spPr bwMode="auto">
              <a:xfrm>
                <a:off x="35" y="7512"/>
                <a:ext cx="19966" cy="249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8" name="Freeform 80"/>
              <p:cNvSpPr>
                <a:spLocks/>
              </p:cNvSpPr>
              <p:nvPr/>
            </p:nvSpPr>
            <p:spPr bwMode="auto">
              <a:xfrm>
                <a:off x="35" y="10006"/>
                <a:ext cx="19966" cy="2493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49" name="Freeform 81"/>
              <p:cNvSpPr>
                <a:spLocks/>
              </p:cNvSpPr>
              <p:nvPr/>
            </p:nvSpPr>
            <p:spPr bwMode="auto">
              <a:xfrm>
                <a:off x="35" y="12510"/>
                <a:ext cx="19966" cy="4997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58 h 20000"/>
                  <a:gd name="T4" fmla="*/ 0 w 20000"/>
                  <a:gd name="T5" fmla="*/ 19958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58"/>
                    </a:lnTo>
                    <a:lnTo>
                      <a:pt x="0" y="19958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0" name="Freeform 82"/>
              <p:cNvSpPr>
                <a:spLocks/>
              </p:cNvSpPr>
              <p:nvPr/>
            </p:nvSpPr>
            <p:spPr bwMode="auto">
              <a:xfrm>
                <a:off x="35" y="17507"/>
                <a:ext cx="19966" cy="2493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1" name="Rectangle 83"/>
              <p:cNvSpPr>
                <a:spLocks noChangeArrowheads="1"/>
              </p:cNvSpPr>
              <p:nvPr/>
            </p:nvSpPr>
            <p:spPr bwMode="auto">
              <a:xfrm>
                <a:off x="8890" y="12510"/>
                <a:ext cx="2237" cy="5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indent="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rtl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 eaLnBrk="0" hangingPunct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rtl="0" eaLnBrk="0" hangingPunct="0"/>
                <a:r>
                  <a:rPr lang="en-US" altLang="en-US" sz="700" b="1">
                    <a:solidFill>
                      <a:srgbClr val="000000"/>
                    </a:solidFill>
                    <a:latin typeface="Courier" pitchFamily="49" charset="0"/>
                    <a:cs typeface="Times New Roman" panose="02020603050405020304" pitchFamily="18" charset="0"/>
                  </a:rPr>
                  <a:t>.</a:t>
                </a:r>
                <a:endParaRPr lang="en-US" altLang="en-US" sz="1000">
                  <a:solidFill>
                    <a:srgbClr val="000000"/>
                  </a:solidFill>
                  <a:latin typeface="Times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4052" name="Group 84"/>
            <p:cNvGrpSpPr>
              <a:grpSpLocks/>
            </p:cNvGrpSpPr>
            <p:nvPr/>
          </p:nvGrpSpPr>
          <p:grpSpPr bwMode="auto">
            <a:xfrm>
              <a:off x="1286" y="1033"/>
              <a:ext cx="433" cy="765"/>
              <a:chOff x="0" y="0"/>
              <a:chExt cx="20000" cy="20000"/>
            </a:xfrm>
          </p:grpSpPr>
          <p:sp>
            <p:nvSpPr>
              <p:cNvPr id="84053" name="Freeform 85"/>
              <p:cNvSpPr>
                <a:spLocks/>
              </p:cNvSpPr>
              <p:nvPr/>
            </p:nvSpPr>
            <p:spPr bwMode="auto">
              <a:xfrm>
                <a:off x="0" y="0"/>
                <a:ext cx="19834" cy="199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90 h 20000"/>
                  <a:gd name="T4" fmla="*/ 0 w 20000"/>
                  <a:gd name="T5" fmla="*/ 19990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90"/>
                    </a:lnTo>
                    <a:lnTo>
                      <a:pt x="0" y="19990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4" name="Freeform 86"/>
              <p:cNvSpPr>
                <a:spLocks/>
              </p:cNvSpPr>
              <p:nvPr/>
            </p:nvSpPr>
            <p:spPr bwMode="auto">
              <a:xfrm>
                <a:off x="37" y="21"/>
                <a:ext cx="19963" cy="2490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6 h 20000"/>
                  <a:gd name="T4" fmla="*/ 0 w 20000"/>
                  <a:gd name="T5" fmla="*/ 19916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6"/>
                    </a:lnTo>
                    <a:lnTo>
                      <a:pt x="0" y="19916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55" name="Freeform 87"/>
              <p:cNvSpPr>
                <a:spLocks/>
              </p:cNvSpPr>
              <p:nvPr/>
            </p:nvSpPr>
            <p:spPr bwMode="auto">
              <a:xfrm>
                <a:off x="37" y="2531"/>
                <a:ext cx="19963" cy="2511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17 h 20000"/>
                  <a:gd name="T4" fmla="*/ 0 w 20000"/>
                  <a:gd name="T5" fmla="*/ 19917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17"/>
                    </a:lnTo>
                    <a:lnTo>
                      <a:pt x="0" y="19917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4056" name="Group 88"/>
              <p:cNvGrpSpPr>
                <a:grpSpLocks/>
              </p:cNvGrpSpPr>
              <p:nvPr/>
            </p:nvGrpSpPr>
            <p:grpSpPr bwMode="auto">
              <a:xfrm>
                <a:off x="37" y="5042"/>
                <a:ext cx="19963" cy="14958"/>
                <a:chOff x="-4" y="-1"/>
                <a:chExt cx="20008" cy="20001"/>
              </a:xfrm>
            </p:grpSpPr>
            <p:sp>
              <p:nvSpPr>
                <p:cNvPr id="84057" name="Rectangle 89"/>
                <p:cNvSpPr>
                  <a:spLocks noChangeArrowheads="1"/>
                </p:cNvSpPr>
                <p:nvPr/>
              </p:nvSpPr>
              <p:spPr bwMode="auto">
                <a:xfrm>
                  <a:off x="8314" y="10112"/>
                  <a:ext cx="2242" cy="72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rtl="0" eaLnBrk="0" hangingPunct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rtl="0" eaLnBrk="0" hangingPunct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rtl="0" eaLnBrk="0" hangingPunct="0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058" name="Freeform 90"/>
                <p:cNvSpPr>
                  <a:spLocks/>
                </p:cNvSpPr>
                <p:nvPr/>
              </p:nvSpPr>
              <p:spPr bwMode="auto">
                <a:xfrm>
                  <a:off x="-4" y="-1"/>
                  <a:ext cx="20008" cy="3330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16 h 20000"/>
                    <a:gd name="T4" fmla="*/ 0 w 20000"/>
                    <a:gd name="T5" fmla="*/ 19916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59" name="Freeform 91"/>
                <p:cNvSpPr>
                  <a:spLocks/>
                </p:cNvSpPr>
                <p:nvPr/>
              </p:nvSpPr>
              <p:spPr bwMode="auto">
                <a:xfrm>
                  <a:off x="-4" y="3329"/>
                  <a:ext cx="20008" cy="3328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16 h 20000"/>
                    <a:gd name="T4" fmla="*/ 0 w 20000"/>
                    <a:gd name="T5" fmla="*/ 19916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0" name="Freeform 92"/>
                <p:cNvSpPr>
                  <a:spLocks/>
                </p:cNvSpPr>
                <p:nvPr/>
              </p:nvSpPr>
              <p:spPr bwMode="auto">
                <a:xfrm>
                  <a:off x="-4" y="6657"/>
                  <a:ext cx="20008" cy="3329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16 h 20000"/>
                    <a:gd name="T4" fmla="*/ 0 w 20000"/>
                    <a:gd name="T5" fmla="*/ 19916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1" name="Freeform 93"/>
                <p:cNvSpPr>
                  <a:spLocks/>
                </p:cNvSpPr>
                <p:nvPr/>
              </p:nvSpPr>
              <p:spPr bwMode="auto">
                <a:xfrm>
                  <a:off x="-4" y="10000"/>
                  <a:ext cx="20008" cy="6672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58 h 20000"/>
                    <a:gd name="T4" fmla="*/ 0 w 20000"/>
                    <a:gd name="T5" fmla="*/ 19958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58"/>
                      </a:lnTo>
                      <a:lnTo>
                        <a:pt x="0" y="19958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2" name="Freeform 94"/>
                <p:cNvSpPr>
                  <a:spLocks/>
                </p:cNvSpPr>
                <p:nvPr/>
              </p:nvSpPr>
              <p:spPr bwMode="auto">
                <a:xfrm>
                  <a:off x="-4" y="16672"/>
                  <a:ext cx="20008" cy="3328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16 h 20000"/>
                    <a:gd name="T4" fmla="*/ 0 w 20000"/>
                    <a:gd name="T5" fmla="*/ 19916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16"/>
                      </a:lnTo>
                      <a:lnTo>
                        <a:pt x="0" y="19916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3" name="Rectangle 95"/>
                <p:cNvSpPr>
                  <a:spLocks noChangeArrowheads="1"/>
                </p:cNvSpPr>
                <p:nvPr/>
              </p:nvSpPr>
              <p:spPr bwMode="auto">
                <a:xfrm>
                  <a:off x="8870" y="10000"/>
                  <a:ext cx="2242" cy="72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indent="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algn="r" rtl="1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rtl="0" eaLnBrk="0" hangingPunct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 rtl="0" eaLnBrk="0" hangingPunct="0"/>
                  <a:r>
                    <a:rPr lang="en-US" altLang="en-US" sz="700" b="1">
                      <a:solidFill>
                        <a:srgbClr val="000000"/>
                      </a:solidFill>
                      <a:latin typeface="Courier" pitchFamily="49" charset="0"/>
                      <a:cs typeface="Times New Roman" panose="02020603050405020304" pitchFamily="18" charset="0"/>
                    </a:rPr>
                    <a:t>.</a:t>
                  </a:r>
                  <a:endParaRPr lang="en-US" altLang="en-US" sz="1000">
                    <a:solidFill>
                      <a:srgbClr val="000000"/>
                    </a:solidFill>
                    <a:latin typeface="Times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l" rtl="0" eaLnBrk="0" hangingPunct="0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84064" name="Group 96"/>
            <p:cNvGrpSpPr>
              <a:grpSpLocks/>
            </p:cNvGrpSpPr>
            <p:nvPr/>
          </p:nvGrpSpPr>
          <p:grpSpPr bwMode="auto">
            <a:xfrm>
              <a:off x="1286" y="-629"/>
              <a:ext cx="432" cy="195"/>
              <a:chOff x="0" y="1"/>
              <a:chExt cx="20000" cy="19999"/>
            </a:xfrm>
          </p:grpSpPr>
          <p:grpSp>
            <p:nvGrpSpPr>
              <p:cNvPr id="84065" name="Group 97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4066" name="Oval 98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7" name="Freeform 99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68" name="Oval 100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69" name="Oval 101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0" name="Freeform 102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1" name="Freeform 103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692 h 20000"/>
                  <a:gd name="T4" fmla="*/ 0 w 20000"/>
                  <a:gd name="T5" fmla="*/ 19692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2" name="Rectangle 104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73" name="Freeform 105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701 h 20000"/>
                  <a:gd name="T4" fmla="*/ 0 w 20000"/>
                  <a:gd name="T5" fmla="*/ 19701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74" name="Oval 106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75" name="Group 107"/>
            <p:cNvGrpSpPr>
              <a:grpSpLocks/>
            </p:cNvGrpSpPr>
            <p:nvPr/>
          </p:nvGrpSpPr>
          <p:grpSpPr bwMode="auto">
            <a:xfrm>
              <a:off x="1286" y="-237"/>
              <a:ext cx="432" cy="195"/>
              <a:chOff x="0" y="1"/>
              <a:chExt cx="20000" cy="19999"/>
            </a:xfrm>
          </p:grpSpPr>
          <p:grpSp>
            <p:nvGrpSpPr>
              <p:cNvPr id="84076" name="Group 108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4077" name="Oval 109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8" name="Freeform 110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79" name="Oval 111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80" name="Oval 112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1" name="Freeform 113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2" name="Freeform 114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692 h 20000"/>
                  <a:gd name="T4" fmla="*/ 0 w 20000"/>
                  <a:gd name="T5" fmla="*/ 19692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3" name="Rectangle 115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84" name="Freeform 116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701 h 20000"/>
                  <a:gd name="T4" fmla="*/ 0 w 20000"/>
                  <a:gd name="T5" fmla="*/ 19701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85" name="Oval 117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86" name="Group 118"/>
            <p:cNvGrpSpPr>
              <a:grpSpLocks/>
            </p:cNvGrpSpPr>
            <p:nvPr/>
          </p:nvGrpSpPr>
          <p:grpSpPr bwMode="auto">
            <a:xfrm>
              <a:off x="1286" y="151"/>
              <a:ext cx="432" cy="195"/>
              <a:chOff x="0" y="1"/>
              <a:chExt cx="20000" cy="19999"/>
            </a:xfrm>
          </p:grpSpPr>
          <p:grpSp>
            <p:nvGrpSpPr>
              <p:cNvPr id="84087" name="Group 119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4088" name="Oval 120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89" name="Freeform 121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90" name="Oval 122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091" name="Oval 123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2" name="Freeform 124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3" name="Freeform 125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692 h 20000"/>
                  <a:gd name="T4" fmla="*/ 0 w 20000"/>
                  <a:gd name="T5" fmla="*/ 19692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4" name="Rectangle 126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095" name="Freeform 127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701 h 20000"/>
                  <a:gd name="T4" fmla="*/ 0 w 20000"/>
                  <a:gd name="T5" fmla="*/ 19701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96" name="Oval 128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097" name="Group 129"/>
            <p:cNvGrpSpPr>
              <a:grpSpLocks/>
            </p:cNvGrpSpPr>
            <p:nvPr/>
          </p:nvGrpSpPr>
          <p:grpSpPr bwMode="auto">
            <a:xfrm>
              <a:off x="1286" y="531"/>
              <a:ext cx="432" cy="195"/>
              <a:chOff x="0" y="1"/>
              <a:chExt cx="20000" cy="19999"/>
            </a:xfrm>
          </p:grpSpPr>
          <p:grpSp>
            <p:nvGrpSpPr>
              <p:cNvPr id="84098" name="Group 130"/>
              <p:cNvGrpSpPr>
                <a:grpSpLocks/>
              </p:cNvGrpSpPr>
              <p:nvPr/>
            </p:nvGrpSpPr>
            <p:grpSpPr bwMode="auto">
              <a:xfrm>
                <a:off x="0" y="83"/>
                <a:ext cx="20000" cy="19917"/>
                <a:chOff x="0" y="3"/>
                <a:chExt cx="20000" cy="19997"/>
              </a:xfrm>
            </p:grpSpPr>
            <p:sp>
              <p:nvSpPr>
                <p:cNvPr id="84099" name="Oval 131"/>
                <p:cNvSpPr>
                  <a:spLocks noChangeArrowheads="1"/>
                </p:cNvSpPr>
                <p:nvPr/>
              </p:nvSpPr>
              <p:spPr bwMode="auto">
                <a:xfrm>
                  <a:off x="0" y="15011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0" name="Freeform 132"/>
                <p:cNvSpPr>
                  <a:spLocks/>
                </p:cNvSpPr>
                <p:nvPr/>
              </p:nvSpPr>
              <p:spPr bwMode="auto">
                <a:xfrm>
                  <a:off x="19" y="2559"/>
                  <a:ext cx="19981" cy="14844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01" name="Oval 133"/>
                <p:cNvSpPr>
                  <a:spLocks noChangeArrowheads="1"/>
                </p:cNvSpPr>
                <p:nvPr/>
              </p:nvSpPr>
              <p:spPr bwMode="auto">
                <a:xfrm>
                  <a:off x="0" y="3"/>
                  <a:ext cx="20000" cy="498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102" name="Oval 134"/>
              <p:cNvSpPr>
                <a:spLocks noChangeArrowheads="1"/>
              </p:cNvSpPr>
              <p:nvPr/>
            </p:nvSpPr>
            <p:spPr bwMode="auto">
              <a:xfrm>
                <a:off x="0" y="14990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3" name="Freeform 135"/>
              <p:cNvSpPr>
                <a:spLocks/>
              </p:cNvSpPr>
              <p:nvPr/>
            </p:nvSpPr>
            <p:spPr bwMode="auto">
              <a:xfrm>
                <a:off x="19" y="2547"/>
                <a:ext cx="19981" cy="1478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4" name="Freeform 136"/>
              <p:cNvSpPr>
                <a:spLocks/>
              </p:cNvSpPr>
              <p:nvPr/>
            </p:nvSpPr>
            <p:spPr bwMode="auto">
              <a:xfrm>
                <a:off x="204" y="14949"/>
                <a:ext cx="19611" cy="26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692 h 20000"/>
                  <a:gd name="T4" fmla="*/ 0 w 20000"/>
                  <a:gd name="T5" fmla="*/ 19692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5" name="Rectangle 137"/>
              <p:cNvSpPr>
                <a:spLocks noChangeArrowheads="1"/>
              </p:cNvSpPr>
              <p:nvPr/>
            </p:nvSpPr>
            <p:spPr bwMode="auto">
              <a:xfrm>
                <a:off x="5180" y="6530"/>
                <a:ext cx="9640" cy="11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106" name="Freeform 138"/>
              <p:cNvSpPr>
                <a:spLocks/>
              </p:cNvSpPr>
              <p:nvPr/>
            </p:nvSpPr>
            <p:spPr bwMode="auto">
              <a:xfrm>
                <a:off x="148" y="2136"/>
                <a:ext cx="19759" cy="2752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701 h 20000"/>
                  <a:gd name="T4" fmla="*/ 0 w 20000"/>
                  <a:gd name="T5" fmla="*/ 19701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07" name="Oval 139"/>
              <p:cNvSpPr>
                <a:spLocks noChangeArrowheads="1"/>
              </p:cNvSpPr>
              <p:nvPr/>
            </p:nvSpPr>
            <p:spPr bwMode="auto">
              <a:xfrm>
                <a:off x="0" y="1"/>
                <a:ext cx="20000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4108" name="Group 140"/>
            <p:cNvGrpSpPr>
              <a:grpSpLocks/>
            </p:cNvGrpSpPr>
            <p:nvPr/>
          </p:nvGrpSpPr>
          <p:grpSpPr bwMode="auto">
            <a:xfrm>
              <a:off x="446" y="1397"/>
              <a:ext cx="433" cy="195"/>
              <a:chOff x="0" y="1"/>
              <a:chExt cx="20000" cy="19999"/>
            </a:xfrm>
          </p:grpSpPr>
          <p:grpSp>
            <p:nvGrpSpPr>
              <p:cNvPr id="84109" name="Group 141"/>
              <p:cNvGrpSpPr>
                <a:grpSpLocks/>
              </p:cNvGrpSpPr>
              <p:nvPr/>
            </p:nvGrpSpPr>
            <p:grpSpPr bwMode="auto">
              <a:xfrm>
                <a:off x="18" y="42"/>
                <a:ext cx="19982" cy="19958"/>
                <a:chOff x="0" y="2"/>
                <a:chExt cx="20000" cy="19998"/>
              </a:xfrm>
            </p:grpSpPr>
            <p:sp>
              <p:nvSpPr>
                <p:cNvPr id="84110" name="Oval 142"/>
                <p:cNvSpPr>
                  <a:spLocks noChangeArrowheads="1"/>
                </p:cNvSpPr>
                <p:nvPr/>
              </p:nvSpPr>
              <p:spPr bwMode="auto">
                <a:xfrm>
                  <a:off x="0" y="15021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1" name="Freeform 143"/>
                <p:cNvSpPr>
                  <a:spLocks/>
                </p:cNvSpPr>
                <p:nvPr/>
              </p:nvSpPr>
              <p:spPr bwMode="auto">
                <a:xfrm>
                  <a:off x="18" y="2550"/>
                  <a:ext cx="19982" cy="14860"/>
                </a:xfrm>
                <a:custGeom>
                  <a:avLst/>
                  <a:gdLst>
                    <a:gd name="T0" fmla="*/ 19981 w 20000"/>
                    <a:gd name="T1" fmla="*/ 0 h 20000"/>
                    <a:gd name="T2" fmla="*/ 19981 w 20000"/>
                    <a:gd name="T3" fmla="*/ 19944 h 20000"/>
                    <a:gd name="T4" fmla="*/ 0 w 20000"/>
                    <a:gd name="T5" fmla="*/ 19944 h 20000"/>
                    <a:gd name="T6" fmla="*/ 0 w 20000"/>
                    <a:gd name="T7" fmla="*/ 0 h 20000"/>
                    <a:gd name="T8" fmla="*/ 19981 w 20000"/>
                    <a:gd name="T9" fmla="*/ 0 h 200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000" h="20000">
                      <a:moveTo>
                        <a:pt x="19981" y="0"/>
                      </a:moveTo>
                      <a:lnTo>
                        <a:pt x="19981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1" y="0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12" name="Oval 144"/>
                <p:cNvSpPr>
                  <a:spLocks noChangeArrowheads="1"/>
                </p:cNvSpPr>
                <p:nvPr/>
              </p:nvSpPr>
              <p:spPr bwMode="auto">
                <a:xfrm>
                  <a:off x="0" y="2"/>
                  <a:ext cx="20000" cy="4979"/>
                </a:xfrm>
                <a:prstGeom prst="ellipse">
                  <a:avLst/>
                </a:pr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113" name="Oval 145"/>
              <p:cNvSpPr>
                <a:spLocks noChangeArrowheads="1"/>
              </p:cNvSpPr>
              <p:nvPr/>
            </p:nvSpPr>
            <p:spPr bwMode="auto">
              <a:xfrm>
                <a:off x="0" y="14949"/>
                <a:ext cx="19982" cy="4969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4" name="Freeform 146"/>
              <p:cNvSpPr>
                <a:spLocks/>
              </p:cNvSpPr>
              <p:nvPr/>
            </p:nvSpPr>
            <p:spPr bwMode="auto">
              <a:xfrm>
                <a:off x="18" y="2547"/>
                <a:ext cx="19964" cy="14784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944 h 20000"/>
                  <a:gd name="T4" fmla="*/ 0 w 20000"/>
                  <a:gd name="T5" fmla="*/ 19944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5" name="Freeform 147"/>
              <p:cNvSpPr>
                <a:spLocks/>
              </p:cNvSpPr>
              <p:nvPr/>
            </p:nvSpPr>
            <p:spPr bwMode="auto">
              <a:xfrm>
                <a:off x="203" y="14949"/>
                <a:ext cx="19594" cy="2669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692 h 20000"/>
                  <a:gd name="T4" fmla="*/ 0 w 20000"/>
                  <a:gd name="T5" fmla="*/ 19692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692"/>
                    </a:lnTo>
                    <a:lnTo>
                      <a:pt x="0" y="19692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4116" name="Rectangle 148"/>
              <p:cNvSpPr>
                <a:spLocks noChangeArrowheads="1"/>
              </p:cNvSpPr>
              <p:nvPr/>
            </p:nvSpPr>
            <p:spPr bwMode="auto">
              <a:xfrm>
                <a:off x="5176" y="3120"/>
                <a:ext cx="11683" cy="11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l" rtl="0"/>
                <a:r>
                  <a:rPr lang="en-US" altLang="en-US" sz="12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ncho" charset="-128"/>
                  </a:rPr>
                  <a:t>Disk</a:t>
                </a:r>
                <a:endParaRPr lang="en-US" alt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117" name="Freeform 149"/>
              <p:cNvSpPr>
                <a:spLocks/>
              </p:cNvSpPr>
              <p:nvPr/>
            </p:nvSpPr>
            <p:spPr bwMode="auto">
              <a:xfrm>
                <a:off x="166" y="2095"/>
                <a:ext cx="19742" cy="2752"/>
              </a:xfrm>
              <a:custGeom>
                <a:avLst/>
                <a:gdLst>
                  <a:gd name="T0" fmla="*/ 19981 w 20000"/>
                  <a:gd name="T1" fmla="*/ 0 h 20000"/>
                  <a:gd name="T2" fmla="*/ 19981 w 20000"/>
                  <a:gd name="T3" fmla="*/ 19701 h 20000"/>
                  <a:gd name="T4" fmla="*/ 0 w 20000"/>
                  <a:gd name="T5" fmla="*/ 19701 h 20000"/>
                  <a:gd name="T6" fmla="*/ 0 w 20000"/>
                  <a:gd name="T7" fmla="*/ 0 h 20000"/>
                  <a:gd name="T8" fmla="*/ 19981 w 20000"/>
                  <a:gd name="T9" fmla="*/ 0 h 20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00" h="20000">
                    <a:moveTo>
                      <a:pt x="19981" y="0"/>
                    </a:moveTo>
                    <a:lnTo>
                      <a:pt x="19981" y="19701"/>
                    </a:lnTo>
                    <a:lnTo>
                      <a:pt x="0" y="19701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18" name="Oval 150"/>
              <p:cNvSpPr>
                <a:spLocks noChangeArrowheads="1"/>
              </p:cNvSpPr>
              <p:nvPr/>
            </p:nvSpPr>
            <p:spPr bwMode="auto">
              <a:xfrm>
                <a:off x="0" y="1"/>
                <a:ext cx="19982" cy="4969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84119" name="Freeform 151"/>
            <p:cNvSpPr>
              <a:spLocks/>
            </p:cNvSpPr>
            <p:nvPr/>
          </p:nvSpPr>
          <p:spPr bwMode="auto">
            <a:xfrm>
              <a:off x="662" y="1225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19958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124" name="Rectangle 156"/>
          <p:cNvSpPr>
            <a:spLocks noGrp="1" noChangeArrowheads="1"/>
          </p:cNvSpPr>
          <p:nvPr>
            <p:ph type="title"/>
          </p:nvPr>
        </p:nvSpPr>
        <p:spPr>
          <a:xfrm>
            <a:off x="382033" y="70054"/>
            <a:ext cx="8229600" cy="633412"/>
          </a:xfrm>
        </p:spPr>
        <p:txBody>
          <a:bodyPr/>
          <a:lstStyle/>
          <a:p>
            <a:r>
              <a:rPr lang="en-US" altLang="en-US" sz="3600" b="1" dirty="0"/>
              <a:t>illustration of C++ Program Phases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24269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4633" y="527204"/>
            <a:ext cx="8229600" cy="792162"/>
          </a:xfrm>
        </p:spPr>
        <p:txBody>
          <a:bodyPr/>
          <a:lstStyle/>
          <a:p>
            <a:pPr rtl="0"/>
            <a:r>
              <a:rPr lang="en-US" altLang="en-US" sz="3600" b="1" dirty="0"/>
              <a:t>Structure of C++ program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524000"/>
            <a:ext cx="8686800" cy="6019800"/>
          </a:xfrm>
        </p:spPr>
        <p:txBody>
          <a:bodyPr/>
          <a:lstStyle/>
          <a:p>
            <a:pPr algn="l" rtl="0"/>
            <a:r>
              <a:rPr lang="en-US" altLang="en-US" sz="1600" dirty="0"/>
              <a:t>Every C++ program must have a function named </a:t>
            </a:r>
            <a:r>
              <a:rPr lang="en-US" altLang="en-US" sz="1600" b="1" dirty="0"/>
              <a:t>main. </a:t>
            </a:r>
            <a:r>
              <a:rPr lang="en-US" altLang="en-US" sz="1600" dirty="0"/>
              <a:t>The programmer can choose to decompose the program into several parts (user-defined functions). Think of </a:t>
            </a:r>
            <a:r>
              <a:rPr lang="en-US" altLang="en-US" sz="1600" b="1" dirty="0"/>
              <a:t>main</a:t>
            </a:r>
            <a:r>
              <a:rPr lang="en-US" altLang="en-US" sz="1600" dirty="0"/>
              <a:t> as the master and the other functions are the servants.</a:t>
            </a:r>
          </a:p>
          <a:p>
            <a:pPr algn="l" rtl="0"/>
            <a:r>
              <a:rPr lang="en-US" altLang="en-US" sz="1600" dirty="0"/>
              <a:t>The execution always starts with </a:t>
            </a:r>
            <a:r>
              <a:rPr lang="en-US" altLang="en-US" sz="1600" b="1" dirty="0"/>
              <a:t>main</a:t>
            </a:r>
            <a:r>
              <a:rPr lang="en-US" altLang="en-US" sz="1600" dirty="0"/>
              <a:t>.</a:t>
            </a:r>
          </a:p>
          <a:p>
            <a:pPr algn="l" rtl="0">
              <a:buFontTx/>
              <a:buNone/>
            </a:pPr>
            <a:endParaRPr lang="en-US" altLang="en-US" sz="1600" dirty="0"/>
          </a:p>
          <a:p>
            <a:pPr algn="l" rtl="0">
              <a:buFontTx/>
              <a:buNone/>
            </a:pPr>
            <a:endParaRPr lang="en-US" altLang="en-US" sz="16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400293" y="2743477"/>
            <a:ext cx="4191000" cy="34293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l" rtl="0"/>
            <a:r>
              <a:rPr lang="en-US" altLang="en-US" sz="1400" dirty="0">
                <a:solidFill>
                  <a:srgbClr val="0000CC"/>
                </a:solidFill>
              </a:rPr>
              <a:t>#include</a:t>
            </a:r>
            <a:r>
              <a:rPr lang="en-US" altLang="en-US" sz="1400" dirty="0"/>
              <a:t> &lt;</a:t>
            </a:r>
            <a:r>
              <a:rPr lang="en-US" altLang="en-US" sz="1400" b="1" dirty="0" err="1"/>
              <a:t>iostream.h</a:t>
            </a:r>
            <a:r>
              <a:rPr lang="en-US" altLang="en-US" sz="1400" dirty="0"/>
              <a:t>&gt;</a:t>
            </a:r>
          </a:p>
          <a:p>
            <a:pPr algn="l" rtl="0"/>
            <a:endParaRPr lang="en-US" altLang="en-US" sz="1400" dirty="0">
              <a:solidFill>
                <a:srgbClr val="0000CC"/>
              </a:solidFill>
            </a:endParaRPr>
          </a:p>
          <a:p>
            <a:pPr algn="l" rtl="0"/>
            <a:r>
              <a:rPr lang="en-US" altLang="en-US" sz="1400" dirty="0" err="1">
                <a:solidFill>
                  <a:srgbClr val="0000CC"/>
                </a:solidFill>
              </a:rPr>
              <a:t>int</a:t>
            </a:r>
            <a:r>
              <a:rPr lang="en-US" altLang="en-US" sz="1400" dirty="0"/>
              <a:t> main( )</a:t>
            </a:r>
          </a:p>
          <a:p>
            <a:pPr algn="l" rtl="0"/>
            <a:r>
              <a:rPr lang="en-US" altLang="en-US" sz="1400" dirty="0"/>
              <a:t>{  </a:t>
            </a:r>
            <a:r>
              <a:rPr lang="en-US" altLang="en-US" sz="1400" dirty="0" smtClean="0"/>
              <a:t> </a:t>
            </a:r>
          </a:p>
          <a:p>
            <a:pPr algn="l" rtl="0"/>
            <a:r>
              <a:rPr lang="en-US" altLang="en-US" sz="1400" b="1" dirty="0"/>
              <a:t> </a:t>
            </a:r>
            <a:r>
              <a:rPr lang="en-US" altLang="en-US" sz="1400" b="1" dirty="0" smtClean="0"/>
              <a:t>    Declarations </a:t>
            </a:r>
            <a:r>
              <a:rPr lang="en-US" altLang="en-US" sz="1400" b="1" dirty="0"/>
              <a:t>;</a:t>
            </a:r>
          </a:p>
          <a:p>
            <a:pPr algn="l" rtl="0"/>
            <a:r>
              <a:rPr lang="en-US" altLang="en-US" sz="1400" dirty="0"/>
              <a:t>    </a:t>
            </a:r>
          </a:p>
          <a:p>
            <a:pPr algn="l" rtl="0"/>
            <a:r>
              <a:rPr lang="en-US" altLang="en-US" sz="1400" dirty="0"/>
              <a:t>     </a:t>
            </a:r>
            <a:r>
              <a:rPr lang="en-US" altLang="en-US" sz="1400" b="1" dirty="0"/>
              <a:t>Executable Statement_1 ;</a:t>
            </a:r>
          </a:p>
          <a:p>
            <a:pPr algn="l" rtl="0"/>
            <a:r>
              <a:rPr lang="en-US" altLang="en-US" sz="1400" dirty="0"/>
              <a:t>     </a:t>
            </a:r>
            <a:r>
              <a:rPr lang="en-US" altLang="en-US" sz="1400" b="1" dirty="0"/>
              <a:t>Executable Statement_2 ;</a:t>
            </a:r>
          </a:p>
          <a:p>
            <a:pPr algn="l" rtl="0"/>
            <a:r>
              <a:rPr lang="en-US" altLang="en-US" sz="1400" dirty="0"/>
              <a:t>             </a:t>
            </a:r>
            <a:r>
              <a:rPr lang="en-US" altLang="en-US" sz="1400" b="1" dirty="0"/>
              <a:t> :</a:t>
            </a:r>
          </a:p>
          <a:p>
            <a:pPr algn="l" rtl="0"/>
            <a:r>
              <a:rPr lang="en-US" altLang="en-US" sz="1400" b="1" dirty="0"/>
              <a:t>     Executable </a:t>
            </a:r>
            <a:r>
              <a:rPr lang="en-US" altLang="en-US" sz="1400" b="1" dirty="0" err="1"/>
              <a:t>Statement_n</a:t>
            </a:r>
            <a:r>
              <a:rPr lang="en-US" altLang="en-US" sz="1400" b="1" dirty="0"/>
              <a:t> ;  </a:t>
            </a:r>
          </a:p>
          <a:p>
            <a:pPr algn="l" rtl="0"/>
            <a:r>
              <a:rPr lang="en-US" altLang="en-US" sz="1400" b="1" dirty="0"/>
              <a:t> </a:t>
            </a:r>
            <a:endParaRPr lang="en-US" altLang="en-US" sz="1400" dirty="0"/>
          </a:p>
          <a:p>
            <a:pPr algn="l" rtl="0"/>
            <a:r>
              <a:rPr lang="en-US" altLang="en-US" sz="1400" dirty="0"/>
              <a:t>    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0;</a:t>
            </a:r>
          </a:p>
          <a:p>
            <a:pPr algn="l" rtl="0"/>
            <a:r>
              <a:rPr lang="en-US" altLang="en-US" sz="1400" dirty="0"/>
              <a:t> </a:t>
            </a:r>
            <a:endParaRPr lang="en-US" altLang="en-US" sz="1400" dirty="0" smtClean="0"/>
          </a:p>
          <a:p>
            <a:pPr algn="l" rtl="0"/>
            <a:r>
              <a:rPr lang="en-US" altLang="en-US" sz="1400" dirty="0" smtClean="0"/>
              <a:t>}</a:t>
            </a:r>
            <a:endParaRPr lang="en-US" altLang="en-US" sz="1400" dirty="0"/>
          </a:p>
          <a:p>
            <a:pPr algn="l" rtl="0"/>
            <a:endParaRPr lang="en-US" altLang="en-US" sz="1400" dirty="0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3053080" y="2895600"/>
            <a:ext cx="417028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843280" y="2667000"/>
            <a:ext cx="2202312" cy="3657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400" dirty="0"/>
              <a:t>Preprocessor Directive</a:t>
            </a: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3045592" y="3333953"/>
            <a:ext cx="450893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843280" y="3077508"/>
            <a:ext cx="2202312" cy="3657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400" dirty="0"/>
              <a:t>Type of returned value</a:t>
            </a:r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3053080" y="3614103"/>
            <a:ext cx="431682" cy="190355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835792" y="3744884"/>
            <a:ext cx="2209800" cy="4461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400" dirty="0"/>
              <a:t>Marks the start of the</a:t>
            </a:r>
          </a:p>
          <a:p>
            <a:pPr algn="ctr"/>
            <a:r>
              <a:rPr lang="en-US" altLang="en-US" sz="1400" dirty="0"/>
              <a:t> main function (program)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843280" y="5486400"/>
            <a:ext cx="2209800" cy="4461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400" dirty="0"/>
              <a:t>Marks the end of the</a:t>
            </a:r>
          </a:p>
          <a:p>
            <a:pPr algn="ctr"/>
            <a:r>
              <a:rPr lang="en-US" altLang="en-US" sz="1400" dirty="0"/>
              <a:t> main function (program)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3045592" y="5730614"/>
            <a:ext cx="428493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4419600" y="5333999"/>
            <a:ext cx="1958711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348033" y="3066767"/>
            <a:ext cx="1282700" cy="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6630670" y="2843709"/>
            <a:ext cx="1993901" cy="4461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1400" dirty="0"/>
              <a:t>Header file facilitate </a:t>
            </a:r>
          </a:p>
          <a:p>
            <a:pPr algn="ctr"/>
            <a:r>
              <a:rPr lang="en-US" altLang="en-US" sz="1400" dirty="0"/>
              <a:t>I/O</a:t>
            </a:r>
          </a:p>
        </p:txBody>
      </p:sp>
      <p:sp>
        <p:nvSpPr>
          <p:cNvPr id="77840" name="Rectangle 16"/>
          <p:cNvSpPr>
            <a:spLocks noChangeArrowheads="1"/>
          </p:cNvSpPr>
          <p:nvPr/>
        </p:nvSpPr>
        <p:spPr bwMode="auto">
          <a:xfrm>
            <a:off x="6378311" y="4856017"/>
            <a:ext cx="2057400" cy="9559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l"/>
            <a:r>
              <a:rPr lang="en-US" altLang="en-US" sz="1400" dirty="0"/>
              <a:t>Returning 0 means</a:t>
            </a:r>
          </a:p>
          <a:p>
            <a:pPr algn="l"/>
            <a:r>
              <a:rPr lang="en-US" altLang="en-US" sz="1400" dirty="0"/>
              <a:t> every things is OK </a:t>
            </a:r>
          </a:p>
          <a:p>
            <a:pPr algn="l"/>
            <a:r>
              <a:rPr lang="en-US" altLang="en-US" sz="1400" dirty="0"/>
              <a:t>else(1,2,..) something</a:t>
            </a:r>
          </a:p>
          <a:p>
            <a:pPr algn="l"/>
            <a:r>
              <a:rPr lang="en-US" altLang="en-US" sz="1400" dirty="0"/>
              <a:t>went wrong (Exit Status)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1608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850900"/>
          </a:xfrm>
        </p:spPr>
        <p:txBody>
          <a:bodyPr/>
          <a:lstStyle/>
          <a:p>
            <a:r>
              <a:rPr lang="en-US" altLang="en-US" sz="3600" b="1"/>
              <a:t>C++ Programming Examples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/>
              <a:t>C++ language</a:t>
            </a:r>
          </a:p>
          <a:p>
            <a:pPr lvl="1" algn="l" rtl="0"/>
            <a:r>
              <a:rPr lang="en-US" altLang="en-US"/>
              <a:t>Facilitates a structured and disciplined approach to computer program design</a:t>
            </a:r>
          </a:p>
          <a:p>
            <a:pPr algn="l" rtl="0"/>
            <a:endParaRPr lang="en-US" altLang="en-US"/>
          </a:p>
          <a:p>
            <a:pPr algn="l" rtl="0"/>
            <a:r>
              <a:rPr lang="en-US" altLang="en-US"/>
              <a:t>Following are several examples</a:t>
            </a:r>
          </a:p>
          <a:p>
            <a:pPr lvl="1" algn="l" rtl="0"/>
            <a:r>
              <a:rPr lang="en-US" altLang="en-US"/>
              <a:t>The examples illustrate many important features of C++</a:t>
            </a:r>
          </a:p>
          <a:p>
            <a:pPr lvl="1" algn="l" rtl="0"/>
            <a:r>
              <a:rPr lang="en-US" altLang="en-US"/>
              <a:t>Each example is analyzed one statement at a time.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9398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5" name="Group 3"/>
          <p:cNvGrpSpPr>
            <a:grpSpLocks/>
          </p:cNvGrpSpPr>
          <p:nvPr/>
        </p:nvGrpSpPr>
        <p:grpSpPr bwMode="auto">
          <a:xfrm>
            <a:off x="-17661" y="0"/>
            <a:ext cx="6817122" cy="3962400"/>
            <a:chOff x="-8" y="0"/>
            <a:chExt cx="3088" cy="3769"/>
          </a:xfrm>
        </p:grpSpPr>
        <p:grpSp>
          <p:nvGrpSpPr>
            <p:cNvPr id="69636" name="Group 4"/>
            <p:cNvGrpSpPr>
              <a:grpSpLocks/>
            </p:cNvGrpSpPr>
            <p:nvPr/>
          </p:nvGrpSpPr>
          <p:grpSpPr bwMode="auto">
            <a:xfrm>
              <a:off x="0" y="0"/>
              <a:ext cx="3072" cy="403"/>
              <a:chOff x="0" y="0"/>
              <a:chExt cx="3072" cy="403"/>
            </a:xfrm>
          </p:grpSpPr>
          <p:sp>
            <p:nvSpPr>
              <p:cNvPr id="69637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3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403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Fig. 1.2: fig01_02.cpp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39" name="Group 7"/>
            <p:cNvGrpSpPr>
              <a:grpSpLocks/>
            </p:cNvGrpSpPr>
            <p:nvPr/>
          </p:nvGrpSpPr>
          <p:grpSpPr bwMode="auto">
            <a:xfrm>
              <a:off x="0" y="403"/>
              <a:ext cx="3072" cy="374"/>
              <a:chOff x="0" y="403"/>
              <a:chExt cx="3072" cy="374"/>
            </a:xfrm>
          </p:grpSpPr>
          <p:sp>
            <p:nvSpPr>
              <p:cNvPr id="69640" name="Rectangle 8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41" name="Rectangle 9"/>
              <p:cNvSpPr>
                <a:spLocks noChangeArrowheads="1"/>
              </p:cNvSpPr>
              <p:nvPr/>
            </p:nvSpPr>
            <p:spPr bwMode="auto">
              <a:xfrm>
                <a:off x="0" y="40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200" b="1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A first program in C++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42" name="Group 10"/>
            <p:cNvGrpSpPr>
              <a:grpSpLocks/>
            </p:cNvGrpSpPr>
            <p:nvPr/>
          </p:nvGrpSpPr>
          <p:grpSpPr bwMode="auto">
            <a:xfrm>
              <a:off x="0" y="777"/>
              <a:ext cx="3072" cy="374"/>
              <a:chOff x="0" y="777"/>
              <a:chExt cx="3072" cy="374"/>
            </a:xfrm>
          </p:grpSpPr>
          <p:sp>
            <p:nvSpPr>
              <p:cNvPr id="69643" name="Rectangle 11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44" name="Rectangle 12"/>
              <p:cNvSpPr>
                <a:spLocks noChangeArrowheads="1"/>
              </p:cNvSpPr>
              <p:nvPr/>
            </p:nvSpPr>
            <p:spPr bwMode="auto">
              <a:xfrm>
                <a:off x="0" y="77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#include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&lt;iostream.h&gt;</a:t>
                </a: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45" name="Group 13"/>
            <p:cNvGrpSpPr>
              <a:grpSpLocks/>
            </p:cNvGrpSpPr>
            <p:nvPr/>
          </p:nvGrpSpPr>
          <p:grpSpPr bwMode="auto">
            <a:xfrm>
              <a:off x="0" y="1151"/>
              <a:ext cx="3072" cy="374"/>
              <a:chOff x="0" y="1151"/>
              <a:chExt cx="3072" cy="374"/>
            </a:xfrm>
          </p:grpSpPr>
          <p:sp>
            <p:nvSpPr>
              <p:cNvPr id="69646" name="Rectangle 14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47" name="Rectangle 15"/>
              <p:cNvSpPr>
                <a:spLocks noChangeArrowheads="1"/>
              </p:cNvSpPr>
              <p:nvPr/>
            </p:nvSpPr>
            <p:spPr bwMode="auto">
              <a:xfrm>
                <a:off x="0" y="115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48" name="Group 16"/>
            <p:cNvGrpSpPr>
              <a:grpSpLocks/>
            </p:cNvGrpSpPr>
            <p:nvPr/>
          </p:nvGrpSpPr>
          <p:grpSpPr bwMode="auto">
            <a:xfrm>
              <a:off x="0" y="1525"/>
              <a:ext cx="3072" cy="374"/>
              <a:chOff x="0" y="1525"/>
              <a:chExt cx="3072" cy="374"/>
            </a:xfrm>
          </p:grpSpPr>
          <p:sp>
            <p:nvSpPr>
              <p:cNvPr id="69649" name="Rectangle 17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50" name="Rectangle 18"/>
              <p:cNvSpPr>
                <a:spLocks noChangeArrowheads="1"/>
              </p:cNvSpPr>
              <p:nvPr/>
            </p:nvSpPr>
            <p:spPr bwMode="auto">
              <a:xfrm>
                <a:off x="0" y="152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main()</a:t>
                </a: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51" name="Group 19"/>
            <p:cNvGrpSpPr>
              <a:grpSpLocks/>
            </p:cNvGrpSpPr>
            <p:nvPr/>
          </p:nvGrpSpPr>
          <p:grpSpPr bwMode="auto">
            <a:xfrm>
              <a:off x="0" y="1899"/>
              <a:ext cx="3072" cy="374"/>
              <a:chOff x="0" y="1899"/>
              <a:chExt cx="3072" cy="374"/>
            </a:xfrm>
          </p:grpSpPr>
          <p:sp>
            <p:nvSpPr>
              <p:cNvPr id="69652" name="Rectangle 20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53" name="Rectangle 21"/>
              <p:cNvSpPr>
                <a:spLocks noChangeArrowheads="1"/>
              </p:cNvSpPr>
              <p:nvPr/>
            </p:nvSpPr>
            <p:spPr bwMode="auto">
              <a:xfrm>
                <a:off x="0" y="1899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{</a:t>
                </a: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54" name="Group 22"/>
            <p:cNvGrpSpPr>
              <a:grpSpLocks/>
            </p:cNvGrpSpPr>
            <p:nvPr/>
          </p:nvGrpSpPr>
          <p:grpSpPr bwMode="auto">
            <a:xfrm>
              <a:off x="0" y="2273"/>
              <a:ext cx="3080" cy="419"/>
              <a:chOff x="0" y="2273"/>
              <a:chExt cx="3080" cy="419"/>
            </a:xfrm>
          </p:grpSpPr>
          <p:sp>
            <p:nvSpPr>
              <p:cNvPr id="69655" name="Rectangle 23"/>
              <p:cNvSpPr>
                <a:spLocks noChangeArrowheads="1"/>
              </p:cNvSpPr>
              <p:nvPr/>
            </p:nvSpPr>
            <p:spPr bwMode="auto">
              <a:xfrm>
                <a:off x="0" y="2273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56" name="Rectangle 24"/>
              <p:cNvSpPr>
                <a:spLocks noChangeArrowheads="1"/>
              </p:cNvSpPr>
              <p:nvPr/>
            </p:nvSpPr>
            <p:spPr bwMode="auto">
              <a:xfrm>
                <a:off x="8" y="23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200" b="1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&lt;&lt; "Welcome to C++!\n";</a:t>
                </a:r>
              </a:p>
              <a:p>
                <a:pPr algn="l" rtl="0" eaLnBrk="0" hangingPunct="0"/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57" name="Group 25"/>
            <p:cNvGrpSpPr>
              <a:grpSpLocks/>
            </p:cNvGrpSpPr>
            <p:nvPr/>
          </p:nvGrpSpPr>
          <p:grpSpPr bwMode="auto">
            <a:xfrm>
              <a:off x="0" y="2647"/>
              <a:ext cx="3072" cy="574"/>
              <a:chOff x="0" y="2647"/>
              <a:chExt cx="3072" cy="574"/>
            </a:xfrm>
          </p:grpSpPr>
          <p:sp>
            <p:nvSpPr>
              <p:cNvPr id="69658" name="Rectangle 26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59" name="Rectangle 27"/>
              <p:cNvSpPr>
                <a:spLocks noChangeArrowheads="1"/>
              </p:cNvSpPr>
              <p:nvPr/>
            </p:nvSpPr>
            <p:spPr bwMode="auto">
              <a:xfrm>
                <a:off x="0" y="2647"/>
                <a:ext cx="3072" cy="5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endPara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60" name="Group 28"/>
            <p:cNvGrpSpPr>
              <a:grpSpLocks/>
            </p:cNvGrpSpPr>
            <p:nvPr/>
          </p:nvGrpSpPr>
          <p:grpSpPr bwMode="auto">
            <a:xfrm>
              <a:off x="-8" y="2967"/>
              <a:ext cx="3080" cy="428"/>
              <a:chOff x="-8" y="2967"/>
              <a:chExt cx="3080" cy="428"/>
            </a:xfrm>
          </p:grpSpPr>
          <p:sp>
            <p:nvSpPr>
              <p:cNvPr id="69661" name="Rectangle 29"/>
              <p:cNvSpPr>
                <a:spLocks noChangeArrowheads="1"/>
              </p:cNvSpPr>
              <p:nvPr/>
            </p:nvSpPr>
            <p:spPr bwMode="auto">
              <a:xfrm>
                <a:off x="0" y="3021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62" name="Rectangle 30"/>
              <p:cNvSpPr>
                <a:spLocks noChangeArrowheads="1"/>
              </p:cNvSpPr>
              <p:nvPr/>
            </p:nvSpPr>
            <p:spPr bwMode="auto">
              <a:xfrm>
                <a:off x="-8" y="2967"/>
                <a:ext cx="3072" cy="361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 dirty="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200" b="1" dirty="0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0;      </a:t>
                </a:r>
                <a:r>
                  <a:rPr lang="en-US" altLang="en-US" sz="1200" b="1" dirty="0">
                    <a:solidFill>
                      <a:srgbClr val="33CC33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// indicate that program ended successfully</a:t>
                </a:r>
                <a:endParaRPr lang="en-US" alt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algn="l" rtl="0" eaLnBrk="0" hangingPunct="0"/>
                <a:endParaRPr lang="en-US" altLang="en-US" sz="1200" b="1" dirty="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69663" name="Group 31"/>
            <p:cNvGrpSpPr>
              <a:grpSpLocks/>
            </p:cNvGrpSpPr>
            <p:nvPr/>
          </p:nvGrpSpPr>
          <p:grpSpPr bwMode="auto">
            <a:xfrm>
              <a:off x="0" y="3395"/>
              <a:ext cx="3072" cy="374"/>
              <a:chOff x="0" y="3395"/>
              <a:chExt cx="3072" cy="374"/>
            </a:xfrm>
          </p:grpSpPr>
          <p:sp>
            <p:nvSpPr>
              <p:cNvPr id="69664" name="Rectangle 32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665" name="Rectangle 33"/>
              <p:cNvSpPr>
                <a:spLocks noChangeArrowheads="1"/>
              </p:cNvSpPr>
              <p:nvPr/>
            </p:nvSpPr>
            <p:spPr bwMode="auto">
              <a:xfrm>
                <a:off x="0" y="3395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sz="1200" b="1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</a:t>
                </a:r>
              </a:p>
              <a:p>
                <a:pPr algn="l" rtl="0" eaLnBrk="0" hangingPunct="0"/>
                <a:endParaRPr lang="en-US" altLang="en-US" sz="1200" b="1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69666" name="Rectangle 34"/>
          <p:cNvSpPr>
            <a:spLocks noChangeArrowheads="1"/>
          </p:cNvSpPr>
          <p:nvPr/>
        </p:nvSpPr>
        <p:spPr bwMode="auto">
          <a:xfrm>
            <a:off x="0" y="3962400"/>
            <a:ext cx="6781800" cy="3143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rtl="0"/>
            <a:r>
              <a:rPr lang="en-US" altLang="en-US" sz="1200" b="1">
                <a:latin typeface="Courier New" panose="02070309020205020404" pitchFamily="49" charset="0"/>
                <a:cs typeface="Times New Roman" panose="02020603050405020304" pitchFamily="18" charset="0"/>
              </a:rPr>
              <a:t>Welcome to C++!</a:t>
            </a:r>
            <a:r>
              <a:rPr lang="en-US" altLang="en-US" sz="1400" b="1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762001" y="1033462"/>
            <a:ext cx="8202613" cy="1860550"/>
            <a:chOff x="480" y="651"/>
            <a:chExt cx="5167" cy="1172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634" y="754"/>
              <a:ext cx="3013" cy="106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preprocessor directive</a:t>
              </a:r>
              <a:r>
                <a:rPr lang="en-US" alt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 to the C++ preprocessor.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 beginning with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#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are preprocessor directives.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#include &lt;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iostream.h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&gt;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tells the preprocessor to include the contents of the file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&lt;</a:t>
              </a:r>
              <a:r>
                <a:rPr lang="en-US" altLang="en-US" sz="1400" b="1" dirty="0" err="1">
                  <a:latin typeface="Courier New" panose="02070309020205020404" pitchFamily="49" charset="0"/>
                  <a:cs typeface="Times New Roman" panose="02020603050405020304" pitchFamily="18" charset="0"/>
                </a:rPr>
                <a:t>iostream.h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&gt;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which includes input/output operations (such as printing to the screen).</a:t>
              </a:r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 flipH="1" flipV="1">
              <a:off x="480" y="651"/>
              <a:ext cx="2112" cy="2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70" name="Group 38"/>
          <p:cNvGrpSpPr>
            <a:grpSpLocks/>
          </p:cNvGrpSpPr>
          <p:nvPr/>
        </p:nvGrpSpPr>
        <p:grpSpPr bwMode="auto">
          <a:xfrm>
            <a:off x="2819401" y="0"/>
            <a:ext cx="6145213" cy="1165225"/>
            <a:chOff x="1776" y="0"/>
            <a:chExt cx="3871" cy="734"/>
          </a:xfrm>
        </p:grpSpPr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 flipH="1" flipV="1">
              <a:off x="1776" y="241"/>
              <a:ext cx="85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2634" y="0"/>
              <a:ext cx="3013" cy="73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4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Comments</a:t>
              </a:r>
            </a:p>
            <a:p>
              <a:pPr algn="l" rtl="0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</a:rPr>
                <a:t>Written between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/*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 and 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*/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 or following a </a:t>
              </a:r>
              <a:r>
                <a:rPr lang="en-US" altLang="en-US" sz="1400" b="1" dirty="0">
                  <a:latin typeface="Courier New" panose="02070309020205020404" pitchFamily="49" charset="0"/>
                </a:rPr>
                <a:t>//</a:t>
              </a:r>
              <a:r>
                <a:rPr lang="en-US" altLang="en-US" sz="1400" dirty="0">
                  <a:latin typeface="Times" panose="02020603050405020304" pitchFamily="18" charset="0"/>
                </a:rPr>
                <a:t>.</a:t>
              </a:r>
              <a:endParaRPr lang="en-US" altLang="en-US" sz="1400" i="1" u="sng" dirty="0">
                <a:latin typeface="Times" panose="02020603050405020304" pitchFamily="18" charset="0"/>
                <a:cs typeface="Times New Roman" panose="02020603050405020304" pitchFamily="18" charset="0"/>
              </a:endParaRPr>
            </a:p>
            <a:p>
              <a:pPr algn="l" rtl="0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program readability and do not cause the computer to perform any action.</a:t>
              </a:r>
            </a:p>
          </p:txBody>
        </p:sp>
      </p:grp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1315095" y="1696733"/>
            <a:ext cx="7649519" cy="2651126"/>
            <a:chOff x="768" y="1112"/>
            <a:chExt cx="4866" cy="1670"/>
          </a:xfrm>
        </p:grpSpPr>
        <p:sp>
          <p:nvSpPr>
            <p:cNvPr id="69674" name="Rectangle 42"/>
            <p:cNvSpPr>
              <a:spLocks noChangeArrowheads="1"/>
            </p:cNvSpPr>
            <p:nvPr/>
          </p:nvSpPr>
          <p:spPr bwMode="auto">
            <a:xfrm>
              <a:off x="2594" y="2048"/>
              <a:ext cx="3040" cy="73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C++ programs contain one or more functions, one of which must be </a:t>
              </a:r>
              <a:r>
                <a:rPr lang="en-US" altLang="en-US" sz="1400" b="1" dirty="0">
                  <a:latin typeface="Courier New" panose="02070309020205020404" pitchFamily="49" charset="0"/>
                  <a:cs typeface="Times New Roman" panose="02020603050405020304" pitchFamily="18" charset="0"/>
                </a:rPr>
                <a:t>main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Parenthesis are used to indicate a function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means that main "returns" an integer value. </a:t>
              </a:r>
            </a:p>
          </p:txBody>
        </p:sp>
        <p:sp>
          <p:nvSpPr>
            <p:cNvPr id="69675" name="Line 43"/>
            <p:cNvSpPr>
              <a:spLocks noChangeShapeType="1"/>
            </p:cNvSpPr>
            <p:nvPr/>
          </p:nvSpPr>
          <p:spPr bwMode="auto">
            <a:xfrm flipH="1" flipV="1">
              <a:off x="768" y="1112"/>
              <a:ext cx="1823" cy="9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76" name="Group 44"/>
          <p:cNvGrpSpPr>
            <a:grpSpLocks/>
          </p:cNvGrpSpPr>
          <p:nvPr/>
        </p:nvGrpSpPr>
        <p:grpSpPr bwMode="auto">
          <a:xfrm>
            <a:off x="1892301" y="2689226"/>
            <a:ext cx="7059612" cy="3128963"/>
            <a:chOff x="1192" y="1694"/>
            <a:chExt cx="4447" cy="1971"/>
          </a:xfrm>
        </p:grpSpPr>
        <p:sp>
          <p:nvSpPr>
            <p:cNvPr id="69677" name="Rectangle 45"/>
            <p:cNvSpPr>
              <a:spLocks noChangeArrowheads="1"/>
            </p:cNvSpPr>
            <p:nvPr/>
          </p:nvSpPr>
          <p:spPr bwMode="auto">
            <a:xfrm>
              <a:off x="2481" y="2797"/>
              <a:ext cx="3158" cy="8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Prints the </a:t>
              </a:r>
              <a:r>
                <a:rPr lang="en-US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characters contained between the quotation marks. </a:t>
              </a:r>
            </a:p>
            <a:p>
              <a:pPr algn="l" rtl="0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entire line, including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cout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&lt;&lt;</a:t>
              </a:r>
              <a:r>
                <a:rPr lang="en-US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operator</a:t>
              </a:r>
              <a:r>
                <a:rPr lang="en-US" altLang="en-US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"Welcome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to</a:t>
              </a:r>
              <a:r>
                <a:rPr lang="en-US" altLang="en-US" sz="1400">
                  <a:latin typeface="Courier New" panose="02070309020205020404" pitchFamily="49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C++!\n"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the </a:t>
              </a:r>
              <a:r>
                <a:rPr lang="en-US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semicolon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;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is called a </a:t>
              </a:r>
              <a:r>
                <a:rPr lang="en-US" alt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l" rtl="0"/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statements must end with a semicolon.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H="1" flipV="1">
              <a:off x="1192" y="1694"/>
              <a:ext cx="1280" cy="114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96639" y="3326513"/>
            <a:ext cx="3276600" cy="2505075"/>
            <a:chOff x="0" y="1839"/>
            <a:chExt cx="2064" cy="1578"/>
          </a:xfrm>
        </p:grpSpPr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 flipH="1" flipV="1">
              <a:off x="768" y="1839"/>
              <a:ext cx="218" cy="91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681" name="Rectangle 49"/>
            <p:cNvSpPr>
              <a:spLocks noChangeArrowheads="1"/>
            </p:cNvSpPr>
            <p:nvPr/>
          </p:nvSpPr>
          <p:spPr bwMode="auto">
            <a:xfrm>
              <a:off x="0" y="2750"/>
              <a:ext cx="2064" cy="66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return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a way to exit a function from a function.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return 0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in this case, means that the program terminated normally.</a:t>
              </a:r>
            </a:p>
          </p:txBody>
        </p:sp>
      </p:grpSp>
      <p:grpSp>
        <p:nvGrpSpPr>
          <p:cNvPr id="69682" name="Group 50"/>
          <p:cNvGrpSpPr>
            <a:grpSpLocks/>
          </p:cNvGrpSpPr>
          <p:nvPr/>
        </p:nvGrpSpPr>
        <p:grpSpPr bwMode="auto">
          <a:xfrm>
            <a:off x="457201" y="2206625"/>
            <a:ext cx="7366001" cy="4318000"/>
            <a:chOff x="288" y="1390"/>
            <a:chExt cx="4640" cy="2720"/>
          </a:xfrm>
        </p:grpSpPr>
        <p:sp>
          <p:nvSpPr>
            <p:cNvPr id="69683" name="Rectangle 51"/>
            <p:cNvSpPr>
              <a:spLocks noChangeArrowheads="1"/>
            </p:cNvSpPr>
            <p:nvPr/>
          </p:nvSpPr>
          <p:spPr bwMode="auto">
            <a:xfrm>
              <a:off x="2336" y="3738"/>
              <a:ext cx="2592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spcBef>
                  <a:spcPct val="20000"/>
                </a:spcBef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A left brace </a:t>
              </a:r>
              <a:r>
                <a:rPr lang="en-US" altLang="en-US" sz="16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{</a:t>
              </a:r>
              <a:r>
                <a:rPr lang="en-US" altLang="en-US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begins the body of every function and a right brace </a:t>
              </a:r>
              <a:r>
                <a:rPr lang="en-US" altLang="en-US" sz="1600" b="1">
                  <a:latin typeface="Courier New" panose="02070309020205020404" pitchFamily="49" charset="0"/>
                  <a:cs typeface="Times New Roman" panose="02020603050405020304" pitchFamily="18" charset="0"/>
                </a:rPr>
                <a:t>}</a:t>
              </a: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ends it.</a:t>
              </a:r>
            </a:p>
          </p:txBody>
        </p:sp>
        <p:sp>
          <p:nvSpPr>
            <p:cNvPr id="69684" name="Line 52"/>
            <p:cNvSpPr>
              <a:spLocks noChangeShapeType="1"/>
            </p:cNvSpPr>
            <p:nvPr/>
          </p:nvSpPr>
          <p:spPr bwMode="auto">
            <a:xfrm flipH="1" flipV="1">
              <a:off x="288" y="1390"/>
              <a:ext cx="2048" cy="2358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9685" name="Line 53"/>
          <p:cNvSpPr>
            <a:spLocks noChangeShapeType="1"/>
          </p:cNvSpPr>
          <p:nvPr/>
        </p:nvSpPr>
        <p:spPr bwMode="auto">
          <a:xfrm>
            <a:off x="323850" y="0"/>
            <a:ext cx="0" cy="364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762000"/>
          </a:xfrm>
        </p:spPr>
        <p:txBody>
          <a:bodyPr/>
          <a:lstStyle/>
          <a:p>
            <a:r>
              <a:rPr lang="en-US" altLang="en-US" sz="3200" b="1" dirty="0"/>
              <a:t>A Simple Program: Printing a Line of Text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Standard output stream object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“Connected” to the screen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&lt;&lt;</a:t>
            </a:r>
            <a:r>
              <a:rPr lang="en-US" altLang="en-US" sz="2200" b="1" dirty="0">
                <a:latin typeface="Courier New" panose="02070309020205020404" pitchFamily="49" charset="0"/>
              </a:rPr>
              <a:t>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Stream insertion operator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Value to the right of the operator (right operand) inserted into output stream (which is connected to the screen)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200" b="1" dirty="0"/>
              <a:t>“</a:t>
            </a:r>
            <a:r>
              <a:rPr lang="en-US" altLang="en-US" sz="2200" b="1" dirty="0">
                <a:latin typeface="Courier New" panose="02070309020205020404" pitchFamily="49" charset="0"/>
              </a:rPr>
              <a:t>Welcome to C++!\n</a:t>
            </a:r>
            <a:r>
              <a:rPr lang="en-US" altLang="en-US" sz="2200" b="1" dirty="0"/>
              <a:t>”</a:t>
            </a:r>
            <a:r>
              <a:rPr lang="en-US" altLang="en-US" sz="2200" b="1" dirty="0">
                <a:latin typeface="Courier New" panose="02070309020205020404" pitchFamily="49" charset="0"/>
              </a:rPr>
              <a:t>;</a:t>
            </a:r>
          </a:p>
          <a:p>
            <a:pPr algn="l" rtl="0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\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Escape character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200" dirty="0"/>
              <a:t>Indicates that a “special” character is to be output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467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 (cont’d.)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Become familiar with input failure</a:t>
            </a:r>
          </a:p>
          <a:p>
            <a:pPr lvl="1" eaLnBrk="1" hangingPunct="1"/>
            <a:r>
              <a:rPr lang="en-US" altLang="en-US" smtClean="0"/>
              <a:t>Learn how to write data to the standard output device</a:t>
            </a:r>
          </a:p>
          <a:p>
            <a:pPr lvl="1" eaLnBrk="1" hangingPunct="1"/>
            <a:r>
              <a:rPr lang="en-US" altLang="en-US" smtClean="0"/>
              <a:t>Discover how to use manipulators in a program to format output</a:t>
            </a:r>
          </a:p>
          <a:p>
            <a:pPr lvl="1" eaLnBrk="1" hangingPunct="1"/>
            <a:r>
              <a:rPr lang="en-US" altLang="en-US" smtClean="0"/>
              <a:t>Learn how to perform input and output operations with the </a:t>
            </a: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data type</a:t>
            </a:r>
          </a:p>
          <a:p>
            <a:pPr lvl="1" eaLnBrk="1" hangingPunct="1"/>
            <a:r>
              <a:rPr lang="en-US" altLang="en-US" smtClean="0"/>
              <a:t>Learn how to debug logic errors</a:t>
            </a:r>
          </a:p>
          <a:p>
            <a:pPr lvl="1" eaLnBrk="1" hangingPunct="1"/>
            <a:r>
              <a:rPr lang="en-US" altLang="en-US" smtClean="0"/>
              <a:t>Become familiar with file input and output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CE1D5-F472-4F39-82EA-B3E9D3CDE34C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9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03262"/>
            <a:ext cx="8229600" cy="850900"/>
          </a:xfrm>
        </p:spPr>
        <p:txBody>
          <a:bodyPr/>
          <a:lstStyle/>
          <a:p>
            <a:pPr rtl="0"/>
            <a:r>
              <a:rPr lang="en-US" altLang="en-US" sz="3200" b="1" dirty="0"/>
              <a:t>A Simple Program: Printing a Line of Text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pPr algn="l" rtl="0"/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endParaRPr lang="en-US" altLang="en-US" dirty="0"/>
          </a:p>
          <a:p>
            <a:pPr algn="l" rtl="0"/>
            <a:r>
              <a:rPr lang="en-US" altLang="en-US" dirty="0"/>
              <a:t>There are multiple ways to print text</a:t>
            </a:r>
          </a:p>
          <a:p>
            <a:pPr lvl="1" algn="l" rtl="0"/>
            <a:r>
              <a:rPr lang="en-US" altLang="en-US" dirty="0"/>
              <a:t>Following are more examples 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/>
          </p:nvPr>
        </p:nvGraphicFramePr>
        <p:xfrm>
          <a:off x="1531938" y="1676400"/>
          <a:ext cx="5938837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5954341" imgH="3981340" progId="Word.Document.8">
                  <p:embed/>
                </p:oleObj>
              </mc:Choice>
              <mc:Fallback>
                <p:oleObj name="Document" r:id="rId3" imgW="5954341" imgH="3981340" progId="Word.Document.8">
                  <p:embed/>
                  <p:pic>
                    <p:nvPicPr>
                      <p:cNvPr id="716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676400"/>
                        <a:ext cx="5938837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4592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04025" y="188913"/>
            <a:ext cx="2339975" cy="6119812"/>
          </a:xfrm>
        </p:spPr>
        <p:txBody>
          <a:bodyPr/>
          <a:lstStyle/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1. Load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2.1 Print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"Welcome"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2.2 Print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"to C++!"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2.3 newline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2.4 exit (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return 0</a:t>
            </a:r>
            <a:r>
              <a:rPr lang="en-US" altLang="en-US" sz="1600" b="1" dirty="0">
                <a:solidFill>
                  <a:schemeClr val="tx1"/>
                </a:solidFill>
              </a:rPr>
              <a:t>)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Program Output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4038600"/>
            <a:ext cx="678180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Welcome to C++!</a:t>
            </a:r>
            <a:r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US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0" y="0"/>
            <a:ext cx="6781800" cy="3657600"/>
            <a:chOff x="0" y="0"/>
            <a:chExt cx="3072" cy="4114"/>
          </a:xfrm>
        </p:grpSpPr>
        <p:grpSp>
          <p:nvGrpSpPr>
            <p:cNvPr id="72709" name="Group 5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271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1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Fig. 1.4: fig01_04.cpp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12" name="Group 8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2713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14" name="Rectangle 10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2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Printing a line with multiple statements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15" name="Group 11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2716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17" name="Rectangle 13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3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#include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&lt;iostream.h&gt;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18" name="Group 14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2719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20" name="Rectangle 16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4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21" name="Group 17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2722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23" name="Rectangle 19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5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int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main()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24" name="Group 20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2725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26" name="Rectangle 22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6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{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27" name="Group 23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2728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29" name="Rectangle 25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7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"Welcome ";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30" name="Group 26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2731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32" name="Rectangle 28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8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"to C++!\n";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33" name="Group 29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2734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35" name="Rectangle 31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9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36" name="Group 32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2737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38" name="Rectangle 34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10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return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0;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indicate that program ended successfully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739" name="Group 35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2740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2741" name="Rectangle 37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11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2742" name="Group 38"/>
          <p:cNvGrpSpPr>
            <a:grpSpLocks/>
          </p:cNvGrpSpPr>
          <p:nvPr/>
        </p:nvGrpSpPr>
        <p:grpSpPr bwMode="auto">
          <a:xfrm>
            <a:off x="914400" y="2590800"/>
            <a:ext cx="6096000" cy="2647950"/>
            <a:chOff x="576" y="1632"/>
            <a:chExt cx="3840" cy="1668"/>
          </a:xfrm>
        </p:grpSpPr>
        <p:sp>
          <p:nvSpPr>
            <p:cNvPr id="72743" name="Text Box 39"/>
            <p:cNvSpPr txBox="1">
              <a:spLocks noChangeArrowheads="1"/>
            </p:cNvSpPr>
            <p:nvPr/>
          </p:nvSpPr>
          <p:spPr bwMode="auto">
            <a:xfrm>
              <a:off x="1488" y="2928"/>
              <a:ext cx="2928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Unless new line </a:t>
              </a:r>
              <a:r>
                <a:rPr kumimoji="0" lang="en-US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'\n'</a:t>
              </a: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is specified, the text continues on the same line.</a:t>
              </a:r>
            </a:p>
          </p:txBody>
        </p:sp>
        <p:sp>
          <p:nvSpPr>
            <p:cNvPr id="72744" name="Line 40"/>
            <p:cNvSpPr>
              <a:spLocks noChangeShapeType="1"/>
            </p:cNvSpPr>
            <p:nvPr/>
          </p:nvSpPr>
          <p:spPr bwMode="auto">
            <a:xfrm flipH="1" flipV="1">
              <a:off x="576" y="2784"/>
              <a:ext cx="91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 flipH="1" flipV="1">
              <a:off x="1392" y="1632"/>
              <a:ext cx="62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2746" name="Line 42"/>
          <p:cNvSpPr>
            <a:spLocks noChangeShapeType="1"/>
          </p:cNvSpPr>
          <p:nvPr/>
        </p:nvSpPr>
        <p:spPr bwMode="auto">
          <a:xfrm>
            <a:off x="323850" y="0"/>
            <a:ext cx="0" cy="364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781800" y="0"/>
            <a:ext cx="2411412" cy="6597650"/>
          </a:xfrm>
        </p:spPr>
        <p:txBody>
          <a:bodyPr/>
          <a:lstStyle/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1. Load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iostream.h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 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2.1 Print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"Welcome"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2.2 newline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2.3 Print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"to"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2.4 newline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2.5 newline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2.6 Print 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"C++!"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2.7 newline</a:t>
            </a:r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endParaRPr lang="en-US" altLang="en-US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2.8 exit (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return 0</a:t>
            </a:r>
            <a:r>
              <a:rPr lang="en-US" altLang="en-US" sz="1600" b="1" dirty="0">
                <a:solidFill>
                  <a:schemeClr val="tx1"/>
                </a:solidFill>
              </a:rPr>
              <a:t>)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</a:endParaRPr>
          </a:p>
          <a:p>
            <a:pPr algn="l" rtl="0"/>
            <a:r>
              <a:rPr lang="en-US" altLang="en-US" sz="1600" b="1" dirty="0">
                <a:solidFill>
                  <a:schemeClr val="tx1"/>
                </a:solidFill>
              </a:rPr>
              <a:t>Program Output</a:t>
            </a:r>
          </a:p>
          <a:p>
            <a:pPr algn="l" rtl="0"/>
            <a:endParaRPr lang="en-US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0" y="0"/>
            <a:ext cx="6781800" cy="3657600"/>
            <a:chOff x="0" y="0"/>
            <a:chExt cx="3072" cy="3740"/>
          </a:xfrm>
        </p:grpSpPr>
        <p:grpSp>
          <p:nvGrpSpPr>
            <p:cNvPr id="73732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3733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3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Fig. 1.5: fig01_05.cpp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35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3736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37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2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Printing multiple lines with a single statement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38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3739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40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3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#include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&lt;iostream.h&gt;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41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3742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43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4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44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3745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46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5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int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main()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47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3748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49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6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{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50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3751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52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7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"Welcome\nto\n\nC++!\n";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53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3754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55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8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56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3757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58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9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return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0;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indicate that program ended successfully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759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3760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3761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10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3762" name="Rectangle 34"/>
          <p:cNvSpPr>
            <a:spLocks noChangeArrowheads="1"/>
          </p:cNvSpPr>
          <p:nvPr/>
        </p:nvSpPr>
        <p:spPr bwMode="auto">
          <a:xfrm>
            <a:off x="0" y="4038600"/>
            <a:ext cx="6781800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Welcome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C++! </a:t>
            </a:r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3763" name="Group 35"/>
          <p:cNvGrpSpPr>
            <a:grpSpLocks/>
          </p:cNvGrpSpPr>
          <p:nvPr/>
        </p:nvGrpSpPr>
        <p:grpSpPr bwMode="auto">
          <a:xfrm>
            <a:off x="609600" y="2514600"/>
            <a:ext cx="5943600" cy="3124200"/>
            <a:chOff x="384" y="1584"/>
            <a:chExt cx="3744" cy="1968"/>
          </a:xfrm>
        </p:grpSpPr>
        <p:sp>
          <p:nvSpPr>
            <p:cNvPr id="73764" name="Text Box 36"/>
            <p:cNvSpPr txBox="1">
              <a:spLocks noChangeArrowheads="1"/>
            </p:cNvSpPr>
            <p:nvPr/>
          </p:nvSpPr>
          <p:spPr bwMode="auto">
            <a:xfrm>
              <a:off x="1824" y="3180"/>
              <a:ext cx="2304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Multiple lines can be printed with one statement.</a:t>
              </a:r>
            </a:p>
          </p:txBody>
        </p:sp>
        <p:sp>
          <p:nvSpPr>
            <p:cNvPr id="73765" name="Line 37"/>
            <p:cNvSpPr>
              <a:spLocks noChangeShapeType="1"/>
            </p:cNvSpPr>
            <p:nvPr/>
          </p:nvSpPr>
          <p:spPr bwMode="auto">
            <a:xfrm flipH="1" flipV="1">
              <a:off x="384" y="2832"/>
              <a:ext cx="144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3766" name="Line 38"/>
            <p:cNvSpPr>
              <a:spLocks noChangeShapeType="1"/>
            </p:cNvSpPr>
            <p:nvPr/>
          </p:nvSpPr>
          <p:spPr bwMode="auto">
            <a:xfrm flipH="1" flipV="1">
              <a:off x="1680" y="1584"/>
              <a:ext cx="576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323850" y="0"/>
            <a:ext cx="0" cy="364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63" y="762000"/>
            <a:ext cx="9144000" cy="777875"/>
          </a:xfrm>
        </p:spPr>
        <p:txBody>
          <a:bodyPr/>
          <a:lstStyle/>
          <a:p>
            <a:pPr rtl="0"/>
            <a:r>
              <a:rPr lang="en-US" altLang="en-US" sz="3400" b="1" dirty="0"/>
              <a:t>Another Program: Adding Two Integers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&gt;&gt;</a:t>
            </a:r>
            <a:r>
              <a:rPr lang="en-US" altLang="en-US" sz="2400" dirty="0"/>
              <a:t> (stream extraction operator) 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When used with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/>
              <a:t>, waits for the user to input a value and stores the value in the variable to the right of the operator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The user types a value, then presses the </a:t>
            </a:r>
            <a:r>
              <a:rPr lang="en-US" altLang="en-US" sz="2000" i="1" dirty="0"/>
              <a:t>Enter</a:t>
            </a:r>
            <a:r>
              <a:rPr lang="en-US" altLang="en-US" sz="2000" dirty="0"/>
              <a:t> (Return) key to send the data to the computer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3" algn="l" rtl="0">
              <a:lnSpc>
                <a:spcPct val="9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myVariable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3" algn="l" rtl="0">
              <a:lnSpc>
                <a:spcPct val="9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600" b="1" dirty="0">
                <a:latin typeface="Courier New" panose="02070309020205020404" pitchFamily="49" charset="0"/>
              </a:rPr>
              <a:t> &gt;&gt;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myVariable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2" algn="l" rtl="0">
              <a:lnSpc>
                <a:spcPct val="90000"/>
              </a:lnSpc>
            </a:pPr>
            <a:r>
              <a:rPr lang="en-US" altLang="en-US" sz="1800" dirty="0"/>
              <a:t>Waits for user input, then stores input in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algn="l" rtl="0"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=</a:t>
            </a:r>
            <a:r>
              <a:rPr lang="en-US" altLang="en-US" sz="2400" dirty="0"/>
              <a:t> (assignment operator)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Assigns value to a variable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Binary operator (has two operands)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000" dirty="0"/>
              <a:t>Example:</a:t>
            </a:r>
          </a:p>
          <a:p>
            <a:pPr lvl="3" algn="l" rtl="0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variable1 + variable2;</a:t>
            </a:r>
          </a:p>
          <a:p>
            <a:pPr lvl="1" algn="l" rtl="0">
              <a:lnSpc>
                <a:spcPct val="90000"/>
              </a:lnSpc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33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1216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27838" y="152400"/>
            <a:ext cx="2224087" cy="6264275"/>
          </a:xfrm>
        </p:spPr>
        <p:txBody>
          <a:bodyPr/>
          <a:lstStyle/>
          <a:p>
            <a:pPr marL="190500" indent="-190500" algn="l" rtl="0">
              <a:buFontTx/>
              <a:buAutoNum type="arabicPeriod"/>
            </a:pPr>
            <a:r>
              <a:rPr lang="en-US" altLang="en-US" sz="1400" b="1" dirty="0">
                <a:solidFill>
                  <a:schemeClr val="tx1"/>
                </a:solidFill>
              </a:rPr>
              <a:t>Load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en-US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main</a:t>
            </a:r>
          </a:p>
          <a:p>
            <a:pPr marL="190500" indent="-190500" algn="l" rtl="0"/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2.1 Initialize variables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integer1</a:t>
            </a:r>
            <a:r>
              <a:rPr lang="en-US" altLang="en-US" sz="1400" b="1" dirty="0">
                <a:solidFill>
                  <a:schemeClr val="tx1"/>
                </a:solidFill>
              </a:rPr>
              <a:t>,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integer2</a:t>
            </a:r>
            <a:r>
              <a:rPr lang="en-US" altLang="en-US" sz="1400" b="1" dirty="0">
                <a:solidFill>
                  <a:schemeClr val="tx1"/>
                </a:solidFill>
              </a:rPr>
              <a:t>, and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sum</a:t>
            </a:r>
          </a:p>
          <a:p>
            <a:pPr marL="190500" indent="-190500" algn="l" rtl="0"/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2.2 Print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"Enter first integer"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>
                <a:solidFill>
                  <a:schemeClr val="tx1"/>
                </a:solidFill>
              </a:rPr>
              <a:t>2.2.1 Get input</a:t>
            </a:r>
          </a:p>
          <a:p>
            <a:pPr marL="190500" indent="-190500" algn="l" rtl="0"/>
            <a:endParaRPr lang="en-US" altLang="en-US" sz="1400" b="1" dirty="0">
              <a:solidFill>
                <a:schemeClr val="tx1"/>
              </a:solidFill>
            </a:endParaRP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2.3 Print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"Enter second integer"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>
                <a:solidFill>
                  <a:schemeClr val="tx1"/>
                </a:solidFill>
              </a:rPr>
              <a:t>2.3.1 Get input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2.4 Add variables and put result into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sum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2.5 Print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"Sum is"</a:t>
            </a: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      2.5.1 Output 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sum</a:t>
            </a:r>
          </a:p>
          <a:p>
            <a:pPr marL="190500" indent="-190500" algn="l" rtl="0"/>
            <a:endParaRPr lang="en-US" altLang="en-US" sz="14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2.6 exit (</a:t>
            </a:r>
            <a:r>
              <a:rPr lang="en-US" altLang="en-US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return 0</a:t>
            </a:r>
            <a:r>
              <a:rPr lang="en-US" altLang="en-US" sz="1400" b="1" dirty="0">
                <a:solidFill>
                  <a:schemeClr val="tx1"/>
                </a:solidFill>
              </a:rPr>
              <a:t>)</a:t>
            </a:r>
          </a:p>
          <a:p>
            <a:pPr marL="190500" indent="-190500" algn="l" rtl="0"/>
            <a:endParaRPr lang="en-US" altLang="en-US" sz="1400" b="1" dirty="0">
              <a:solidFill>
                <a:schemeClr val="tx1"/>
              </a:solidFill>
            </a:endParaRPr>
          </a:p>
          <a:p>
            <a:pPr marL="190500" indent="-190500" algn="l" rtl="0"/>
            <a:r>
              <a:rPr lang="en-US" altLang="en-US" sz="1400" b="1" dirty="0">
                <a:solidFill>
                  <a:schemeClr val="tx1"/>
                </a:solidFill>
              </a:rPr>
              <a:t>Program Output</a:t>
            </a:r>
          </a:p>
        </p:txBody>
      </p:sp>
      <p:grpSp>
        <p:nvGrpSpPr>
          <p:cNvPr id="76803" name="Group 3"/>
          <p:cNvGrpSpPr>
            <a:grpSpLocks/>
          </p:cNvGrpSpPr>
          <p:nvPr/>
        </p:nvGrpSpPr>
        <p:grpSpPr bwMode="auto">
          <a:xfrm>
            <a:off x="0" y="152400"/>
            <a:ext cx="6781800" cy="4343400"/>
            <a:chOff x="0" y="0"/>
            <a:chExt cx="3072" cy="6358"/>
          </a:xfrm>
        </p:grpSpPr>
        <p:grpSp>
          <p:nvGrpSpPr>
            <p:cNvPr id="76804" name="Group 4"/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76805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0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Fig. 1.6: fig01_06.cpp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07" name="Group 7"/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76808" name="Rectangle 8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09" name="Rectangle 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2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Addition program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10" name="Group 10"/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76811" name="Rectangle 1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12" name="Rectangle 12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3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#include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&lt;iostream.h&gt;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13" name="Group 13"/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76814" name="Rectangle 14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15" name="Rectangle 15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4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16" name="Group 16"/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76817" name="Rectangle 17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18" name="Rectangle 18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5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int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main()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19" name="Group 19"/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76820" name="Rectangle 20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21" name="Rectangle 21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6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{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22" name="Group 22"/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76823" name="Rectangle 23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24" name="Rectangle 24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7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int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integer1, integer2, sum;        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declaration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25" name="Group 25"/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76826" name="Rectangle 26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27" name="Rectangle 27"/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8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28" name="Group 28"/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76829" name="Rectangle 29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30" name="Rectangle 30"/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9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"Enter first integer\n";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prompt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31" name="Group 31"/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76832" name="Rectangle 32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33" name="Rectangle 33"/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10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cin &gt;&gt; integer1;              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// read an integer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34" name="Group 34"/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76835" name="Rectangle 35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36" name="Rectangle 36"/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11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"Enter second integer\n";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prompt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37" name="Group 37"/>
            <p:cNvGrpSpPr>
              <a:grpSpLocks/>
            </p:cNvGrpSpPr>
            <p:nvPr/>
          </p:nvGrpSpPr>
          <p:grpSpPr bwMode="auto">
            <a:xfrm>
              <a:off x="0" y="4114"/>
              <a:ext cx="3072" cy="374"/>
              <a:chOff x="0" y="4114"/>
              <a:chExt cx="3072" cy="374"/>
            </a:xfrm>
          </p:grpSpPr>
          <p:sp>
            <p:nvSpPr>
              <p:cNvPr id="76838" name="Rectangle 38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39" name="Rectangle 39"/>
              <p:cNvSpPr>
                <a:spLocks noChangeArrowheads="1"/>
              </p:cNvSpPr>
              <p:nvPr/>
            </p:nvSpPr>
            <p:spPr bwMode="auto">
              <a:xfrm>
                <a:off x="0" y="411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12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cin &gt;&gt; integer2;              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// read an integer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40" name="Group 40"/>
            <p:cNvGrpSpPr>
              <a:grpSpLocks/>
            </p:cNvGrpSpPr>
            <p:nvPr/>
          </p:nvGrpSpPr>
          <p:grpSpPr bwMode="auto">
            <a:xfrm>
              <a:off x="0" y="4488"/>
              <a:ext cx="3072" cy="374"/>
              <a:chOff x="0" y="4488"/>
              <a:chExt cx="3072" cy="374"/>
            </a:xfrm>
          </p:grpSpPr>
          <p:sp>
            <p:nvSpPr>
              <p:cNvPr id="76841" name="Rectangle 41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42" name="Rectangle 42"/>
              <p:cNvSpPr>
                <a:spLocks noChangeArrowheads="1"/>
              </p:cNvSpPr>
              <p:nvPr/>
            </p:nvSpPr>
            <p:spPr bwMode="auto">
              <a:xfrm>
                <a:off x="0" y="448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13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sum = integer1 + integer2;    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   // assignment of sum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43" name="Group 43"/>
            <p:cNvGrpSpPr>
              <a:grpSpLocks/>
            </p:cNvGrpSpPr>
            <p:nvPr/>
          </p:nvGrpSpPr>
          <p:grpSpPr bwMode="auto">
            <a:xfrm>
              <a:off x="0" y="4862"/>
              <a:ext cx="3072" cy="374"/>
              <a:chOff x="0" y="4862"/>
              <a:chExt cx="3072" cy="374"/>
            </a:xfrm>
          </p:grpSpPr>
          <p:sp>
            <p:nvSpPr>
              <p:cNvPr id="76844" name="Rectangle 44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45" name="Rectangle 45"/>
              <p:cNvSpPr>
                <a:spLocks noChangeArrowheads="1"/>
              </p:cNvSpPr>
              <p:nvPr/>
            </p:nvSpPr>
            <p:spPr bwMode="auto">
              <a:xfrm>
                <a:off x="0" y="486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14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cout &lt;&lt; "Sum is " &lt;&lt; sum &lt;&lt; endl;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print sum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46" name="Group 46"/>
            <p:cNvGrpSpPr>
              <a:grpSpLocks/>
            </p:cNvGrpSpPr>
            <p:nvPr/>
          </p:nvGrpSpPr>
          <p:grpSpPr bwMode="auto">
            <a:xfrm>
              <a:off x="0" y="5236"/>
              <a:ext cx="3072" cy="374"/>
              <a:chOff x="0" y="5236"/>
              <a:chExt cx="3072" cy="374"/>
            </a:xfrm>
          </p:grpSpPr>
          <p:sp>
            <p:nvSpPr>
              <p:cNvPr id="76847" name="Rectangle 47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48" name="Rectangle 48"/>
              <p:cNvSpPr>
                <a:spLocks noChangeArrowheads="1"/>
              </p:cNvSpPr>
              <p:nvPr/>
            </p:nvSpPr>
            <p:spPr bwMode="auto">
              <a:xfrm>
                <a:off x="0" y="523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15	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49" name="Group 49"/>
            <p:cNvGrpSpPr>
              <a:grpSpLocks/>
            </p:cNvGrpSpPr>
            <p:nvPr/>
          </p:nvGrpSpPr>
          <p:grpSpPr bwMode="auto">
            <a:xfrm>
              <a:off x="0" y="5610"/>
              <a:ext cx="3072" cy="374"/>
              <a:chOff x="0" y="5610"/>
              <a:chExt cx="3072" cy="374"/>
            </a:xfrm>
          </p:grpSpPr>
          <p:sp>
            <p:nvSpPr>
              <p:cNvPr id="76850" name="Rectangle 50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51" name="Rectangle 51"/>
              <p:cNvSpPr>
                <a:spLocks noChangeArrowheads="1"/>
              </p:cNvSpPr>
              <p:nvPr/>
            </p:nvSpPr>
            <p:spPr bwMode="auto">
              <a:xfrm>
                <a:off x="0" y="561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16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275A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return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 0;   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33CC33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// indicate that program ended successfully</a:t>
                </a: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6852" name="Group 52"/>
            <p:cNvGrpSpPr>
              <a:grpSpLocks/>
            </p:cNvGrpSpPr>
            <p:nvPr/>
          </p:nvGrpSpPr>
          <p:grpSpPr bwMode="auto">
            <a:xfrm>
              <a:off x="0" y="5984"/>
              <a:ext cx="3072" cy="374"/>
              <a:chOff x="0" y="5984"/>
              <a:chExt cx="3072" cy="374"/>
            </a:xfrm>
          </p:grpSpPr>
          <p:sp>
            <p:nvSpPr>
              <p:cNvPr id="76853" name="Rectangle 53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6854" name="Rectangle 54"/>
              <p:cNvSpPr>
                <a:spLocks noChangeArrowheads="1"/>
              </p:cNvSpPr>
              <p:nvPr/>
            </p:nvSpPr>
            <p:spPr bwMode="auto">
              <a:xfrm>
                <a:off x="0" y="598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algn="r" rtl="1"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D8DFF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	17	</a:t>
                </a:r>
                <a:r>
                  <a:rPr kumimoji="0" lang="en-US" altLang="en-US" sz="1200" b="1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Times New Roman" panose="02020603050405020304" pitchFamily="18" charset="0"/>
                  </a:rPr>
                  <a:t>}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139700" algn="r"/>
                    <a:tab pos="292100" algn="l"/>
                  </a:tabLst>
                  <a:defRPr/>
                </a:pPr>
                <a:endParaRPr kumimoji="0" lang="en-US" altLang="en-US" sz="1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855" name="Rectangle 55"/>
          <p:cNvSpPr>
            <a:spLocks noChangeArrowheads="1"/>
          </p:cNvSpPr>
          <p:nvPr/>
        </p:nvSpPr>
        <p:spPr bwMode="auto">
          <a:xfrm>
            <a:off x="0" y="5019675"/>
            <a:ext cx="6781800" cy="1187450"/>
          </a:xfrm>
          <a:prstGeom prst="rect">
            <a:avLst/>
          </a:prstGeom>
          <a:solidFill>
            <a:srgbClr val="FFDFAF"/>
          </a:solidFill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algn="r" rtl="1" fontAlgn="base">
              <a:spcBef>
                <a:spcPct val="0"/>
              </a:spcBef>
              <a:spcAft>
                <a:spcPct val="0"/>
              </a:spcAft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Enter first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Enter second integer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72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r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Times New Roman" panose="02020603050405020304" pitchFamily="18" charset="0"/>
              </a:rPr>
              <a:t>Sum is 117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  <a:defRPr/>
            </a:pPr>
            <a:endParaRPr kumimoji="0" lang="en-US" altLang="en-US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6856" name="Group 56"/>
          <p:cNvGrpSpPr>
            <a:grpSpLocks/>
          </p:cNvGrpSpPr>
          <p:nvPr/>
        </p:nvGrpSpPr>
        <p:grpSpPr bwMode="auto">
          <a:xfrm>
            <a:off x="1889125" y="3648076"/>
            <a:ext cx="3344863" cy="2259013"/>
            <a:chOff x="1351" y="2064"/>
            <a:chExt cx="2107" cy="1423"/>
          </a:xfrm>
        </p:grpSpPr>
        <p:sp>
          <p:nvSpPr>
            <p:cNvPr id="76857" name="Text Box 57"/>
            <p:cNvSpPr txBox="1">
              <a:spLocks noChangeArrowheads="1"/>
            </p:cNvSpPr>
            <p:nvPr/>
          </p:nvSpPr>
          <p:spPr bwMode="auto">
            <a:xfrm>
              <a:off x="1351" y="3038"/>
              <a:ext cx="2107" cy="449"/>
            </a:xfrm>
            <a:prstGeom prst="rect">
              <a:avLst/>
            </a:prstGeom>
            <a:solidFill>
              <a:srgbClr val="C5F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Variables can be output using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cout</a:t>
              </a:r>
              <a:r>
                <a:rPr kumimoji="0" lang="en-US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 &lt;&lt; </a:t>
              </a:r>
              <a:r>
                <a:rPr kumimoji="0" lang="en-US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variableName</a:t>
              </a: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6858" name="Line 58"/>
            <p:cNvSpPr>
              <a:spLocks noChangeShapeType="1"/>
            </p:cNvSpPr>
            <p:nvPr/>
          </p:nvSpPr>
          <p:spPr bwMode="auto">
            <a:xfrm flipH="1" flipV="1">
              <a:off x="1920" y="2064"/>
              <a:ext cx="0" cy="974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square"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6859" name="Group 59"/>
          <p:cNvGrpSpPr>
            <a:grpSpLocks/>
          </p:cNvGrpSpPr>
          <p:nvPr/>
        </p:nvGrpSpPr>
        <p:grpSpPr bwMode="auto">
          <a:xfrm>
            <a:off x="3276600" y="3773652"/>
            <a:ext cx="3505200" cy="1309687"/>
            <a:chOff x="1985" y="2251"/>
            <a:chExt cx="2208" cy="825"/>
          </a:xfrm>
          <a:solidFill>
            <a:srgbClr val="C5F4FF"/>
          </a:solidFill>
        </p:grpSpPr>
        <p:sp>
          <p:nvSpPr>
            <p:cNvPr id="76860" name="Text Box 60"/>
            <p:cNvSpPr txBox="1">
              <a:spLocks noChangeArrowheads="1"/>
            </p:cNvSpPr>
            <p:nvPr/>
          </p:nvSpPr>
          <p:spPr bwMode="auto">
            <a:xfrm>
              <a:off x="1985" y="2704"/>
              <a:ext cx="2208" cy="37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endl</a:t>
              </a: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flushes the buffer and prints a newline.</a:t>
              </a:r>
            </a:p>
          </p:txBody>
        </p:sp>
        <p:sp>
          <p:nvSpPr>
            <p:cNvPr id="76861" name="Line 61"/>
            <p:cNvSpPr>
              <a:spLocks noChangeShapeType="1"/>
            </p:cNvSpPr>
            <p:nvPr/>
          </p:nvSpPr>
          <p:spPr bwMode="auto">
            <a:xfrm flipH="1" flipV="1">
              <a:off x="2200" y="2251"/>
              <a:ext cx="227" cy="453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6862" name="Group 62"/>
          <p:cNvGrpSpPr>
            <a:grpSpLocks/>
          </p:cNvGrpSpPr>
          <p:nvPr/>
        </p:nvGrpSpPr>
        <p:grpSpPr bwMode="auto">
          <a:xfrm>
            <a:off x="2270125" y="755487"/>
            <a:ext cx="4400550" cy="1871663"/>
            <a:chOff x="1430" y="346"/>
            <a:chExt cx="2772" cy="1179"/>
          </a:xfrm>
        </p:grpSpPr>
        <p:sp>
          <p:nvSpPr>
            <p:cNvPr id="76863" name="Text Box 63"/>
            <p:cNvSpPr txBox="1">
              <a:spLocks noChangeArrowheads="1"/>
            </p:cNvSpPr>
            <p:nvPr/>
          </p:nvSpPr>
          <p:spPr bwMode="auto">
            <a:xfrm>
              <a:off x="1610" y="346"/>
              <a:ext cx="2592" cy="218"/>
            </a:xfrm>
            <a:prstGeom prst="rect">
              <a:avLst/>
            </a:prstGeom>
            <a:solidFill>
              <a:srgbClr val="C5F4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Notice how </a:t>
              </a:r>
              <a:r>
                <a:rPr kumimoji="0" lang="en-US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Times New Roman" panose="02020603050405020304" pitchFamily="18" charset="0"/>
                </a:rPr>
                <a:t>cin</a:t>
              </a:r>
              <a:r>
                <a:rPr kumimoji="0" lang="en-US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is used to get user input.</a:t>
              </a:r>
            </a:p>
          </p:txBody>
        </p:sp>
        <p:sp>
          <p:nvSpPr>
            <p:cNvPr id="76864" name="Line 64"/>
            <p:cNvSpPr>
              <a:spLocks noChangeShapeType="1"/>
            </p:cNvSpPr>
            <p:nvPr/>
          </p:nvSpPr>
          <p:spPr bwMode="auto">
            <a:xfrm flipH="1">
              <a:off x="1430" y="1525"/>
              <a:ext cx="922" cy="0"/>
            </a:xfrm>
            <a:prstGeom prst="line">
              <a:avLst/>
            </a:prstGeom>
            <a:ln>
              <a:headEnd/>
              <a:tailEnd type="triangle" w="med" len="med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865" name="Line 65"/>
            <p:cNvSpPr>
              <a:spLocks noChangeShapeType="1"/>
            </p:cNvSpPr>
            <p:nvPr/>
          </p:nvSpPr>
          <p:spPr bwMode="auto">
            <a:xfrm flipV="1">
              <a:off x="2338" y="572"/>
              <a:ext cx="0" cy="9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2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31838"/>
            <a:ext cx="8229600" cy="792162"/>
          </a:xfrm>
        </p:spPr>
        <p:txBody>
          <a:bodyPr/>
          <a:lstStyle/>
          <a:p>
            <a:pPr rtl="0"/>
            <a:r>
              <a:rPr lang="en-US" altLang="en-US" sz="3600" b="1" dirty="0"/>
              <a:t>Good Programming practices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1524000"/>
            <a:ext cx="9144000" cy="4876800"/>
          </a:xfrm>
        </p:spPr>
        <p:txBody>
          <a:bodyPr/>
          <a:lstStyle/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Keep it simple do not “stretch” the language.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Read C++ manual.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Experiment a feature by writing a simple program and test it.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Start your program with a comment to indicate what the program does?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Use new line \n to make output more organized.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Indent the body of each function one level, more indents for nesting.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Choose meaningful variables, constants and function names.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Use spaces after commas, operators and new lines between declaration and executable statement.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100" dirty="0"/>
              <a:t>One statement per line.</a:t>
            </a:r>
          </a:p>
          <a:p>
            <a:pPr algn="l" rtl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2200" b="1" u="sng" dirty="0"/>
              <a:t>Note:</a:t>
            </a:r>
            <a:r>
              <a:rPr lang="en-US" altLang="en-US" sz="2200" dirty="0"/>
              <a:t> The function </a:t>
            </a:r>
            <a:r>
              <a:rPr lang="en-US" altLang="en-US" sz="2200" b="1" dirty="0">
                <a:solidFill>
                  <a:srgbClr val="FF3300"/>
                </a:solidFill>
              </a:rPr>
              <a:t>time(0) </a:t>
            </a:r>
            <a:r>
              <a:rPr lang="en-US" altLang="en-US" sz="2200" dirty="0"/>
              <a:t>returns the current calendar time in seconds calculated from 1970.</a:t>
            </a:r>
          </a:p>
          <a:p>
            <a:pPr algn="l" rtl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2100" dirty="0"/>
              <a:t>It needs</a:t>
            </a:r>
            <a:r>
              <a:rPr lang="en-US" altLang="en-US" sz="2100" dirty="0" smtClean="0"/>
              <a:t>:             </a:t>
            </a:r>
            <a:r>
              <a:rPr lang="en-US" altLang="en-US" sz="2100" dirty="0" smtClean="0">
                <a:solidFill>
                  <a:srgbClr val="FF3300"/>
                </a:solidFill>
              </a:rPr>
              <a:t>#</a:t>
            </a:r>
            <a:r>
              <a:rPr lang="en-US" altLang="en-US" sz="2100" dirty="0">
                <a:solidFill>
                  <a:srgbClr val="FF3300"/>
                </a:solidFill>
              </a:rPr>
              <a:t>include&lt;</a:t>
            </a:r>
            <a:r>
              <a:rPr lang="en-US" altLang="en-US" sz="2100" dirty="0" err="1">
                <a:solidFill>
                  <a:srgbClr val="FF3300"/>
                </a:solidFill>
              </a:rPr>
              <a:t>time.h</a:t>
            </a:r>
            <a:r>
              <a:rPr lang="en-US" altLang="en-US" sz="2100" dirty="0">
                <a:solidFill>
                  <a:srgbClr val="FF3300"/>
                </a:solidFill>
              </a:rPr>
              <a:t>&gt;</a:t>
            </a:r>
            <a:r>
              <a:rPr lang="en-US" altLang="en-US" sz="2100" dirty="0"/>
              <a:t> // turbo C++</a:t>
            </a:r>
          </a:p>
          <a:p>
            <a:pPr algn="l" rtl="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FF3300"/>
                </a:solidFill>
              </a:rPr>
              <a:t>		</a:t>
            </a:r>
            <a:r>
              <a:rPr lang="en-US" altLang="en-US" sz="2100" dirty="0" smtClean="0">
                <a:solidFill>
                  <a:srgbClr val="FF3300"/>
                </a:solidFill>
              </a:rPr>
              <a:t>             #</a:t>
            </a:r>
            <a:r>
              <a:rPr lang="en-US" altLang="en-US" sz="2100" dirty="0">
                <a:solidFill>
                  <a:srgbClr val="FF3300"/>
                </a:solidFill>
              </a:rPr>
              <a:t>include&lt;</a:t>
            </a:r>
            <a:r>
              <a:rPr lang="en-US" altLang="en-US" sz="2100" dirty="0" err="1">
                <a:solidFill>
                  <a:srgbClr val="FF3300"/>
                </a:solidFill>
              </a:rPr>
              <a:t>ctime</a:t>
            </a:r>
            <a:r>
              <a:rPr lang="en-US" altLang="en-US" sz="2100" dirty="0">
                <a:solidFill>
                  <a:srgbClr val="FF3300"/>
                </a:solidFill>
              </a:rPr>
              <a:t>&gt;</a:t>
            </a:r>
            <a:r>
              <a:rPr lang="en-US" altLang="en-US" sz="2100" dirty="0"/>
              <a:t>  // Visual C++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A7322-50DC-4E02-A068-37D1F8093F11}" type="slidenum">
              <a:rPr lang="en-US" altLang="ar-JO" smtClean="0"/>
              <a:pPr/>
              <a:t>35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849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2" y="812007"/>
            <a:ext cx="8229600" cy="635793"/>
          </a:xfrm>
        </p:spPr>
        <p:txBody>
          <a:bodyPr/>
          <a:lstStyle/>
          <a:p>
            <a:pPr rtl="0"/>
            <a:r>
              <a:rPr lang="en-US" altLang="en-US" sz="3600" b="1" dirty="0"/>
              <a:t>Common programming Errors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9109075" cy="4057650"/>
          </a:xfrm>
        </p:spPr>
        <p:txBody>
          <a:bodyPr/>
          <a:lstStyle/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Divide by zero.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Not including </a:t>
            </a:r>
            <a:r>
              <a:rPr lang="en-US" altLang="en-US" sz="2800" i="1" dirty="0" err="1"/>
              <a:t>iostream</a:t>
            </a:r>
            <a:r>
              <a:rPr lang="en-US" altLang="en-US" sz="2800" dirty="0"/>
              <a:t> for input/output operations.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Forgetting the (</a:t>
            </a:r>
            <a:r>
              <a:rPr lang="en-US" altLang="en-US" sz="2800" b="1" dirty="0"/>
              <a:t>;</a:t>
            </a:r>
            <a:r>
              <a:rPr lang="en-US" altLang="en-US" sz="2800" dirty="0"/>
              <a:t>) at end of each statement.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Using % with non-integer.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If a space found between the pair-of-symbols for the relational operators. (i.e., </a:t>
            </a:r>
            <a:r>
              <a:rPr lang="en-US" altLang="en-US" sz="2800" u="sng" dirty="0"/>
              <a:t>&gt;  =</a:t>
            </a:r>
            <a:r>
              <a:rPr lang="en-US" altLang="en-US" sz="2800" dirty="0"/>
              <a:t> instead of </a:t>
            </a:r>
            <a:r>
              <a:rPr lang="en-US" altLang="en-US" sz="2800" u="sng" dirty="0"/>
              <a:t>&gt;=</a:t>
            </a:r>
            <a:r>
              <a:rPr lang="en-US" altLang="en-US" sz="2800" dirty="0"/>
              <a:t> ).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Confusing the equality == with the assignment =. 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Reversing the order of the relational operators</a:t>
            </a:r>
          </a:p>
          <a:p>
            <a:pPr algn="l" rtl="0">
              <a:lnSpc>
                <a:spcPct val="90000"/>
              </a:lnSpc>
              <a:buClr>
                <a:schemeClr val="accent3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800" dirty="0"/>
              <a:t>	(i.e., =&gt; </a:t>
            </a:r>
            <a:r>
              <a:rPr lang="en-US" altLang="en-US" sz="2800" dirty="0" err="1"/>
              <a:t>isntead</a:t>
            </a:r>
            <a:r>
              <a:rPr lang="en-US" altLang="en-US" sz="2800" dirty="0"/>
              <a:t> of &gt;=).</a:t>
            </a:r>
          </a:p>
          <a:p>
            <a:pPr algn="l" rtl="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800" u="sng" dirty="0">
              <a:solidFill>
                <a:srgbClr val="0000CC"/>
              </a:solidFill>
            </a:endParaRP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2800" b="1" u="sng" dirty="0">
              <a:solidFill>
                <a:srgbClr val="FF33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A7322-50DC-4E02-A068-37D1F8093F11}" type="slidenum">
              <a:rPr lang="en-US" altLang="ar-JO" smtClean="0"/>
              <a:pPr/>
              <a:t>36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2062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32148" y="731839"/>
            <a:ext cx="8229600" cy="792162"/>
          </a:xfrm>
        </p:spPr>
        <p:txBody>
          <a:bodyPr/>
          <a:lstStyle/>
          <a:p>
            <a:pPr rtl="0"/>
            <a:r>
              <a:rPr lang="en-US" altLang="en-US" sz="3600" b="1" dirty="0"/>
              <a:t>Formatted Output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1"/>
            <a:ext cx="8382000" cy="4419600"/>
          </a:xfrm>
        </p:spPr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1800" b="1" i="1" dirty="0" err="1"/>
              <a:t>setw</a:t>
            </a:r>
            <a:r>
              <a:rPr lang="en-US" altLang="en-US" sz="1800" dirty="0"/>
              <a:t> can be used to specify the width of the field that the next value of output will be printed in. To use it, you must include &lt;</a:t>
            </a:r>
            <a:r>
              <a:rPr lang="en-US" altLang="en-US" sz="1800" dirty="0" err="1"/>
              <a:t>iomanip.h</a:t>
            </a:r>
            <a:r>
              <a:rPr lang="en-US" altLang="en-US" sz="1800" dirty="0"/>
              <a:t>&gt; header file.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eg1:-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num</a:t>
            </a:r>
            <a:r>
              <a:rPr lang="en-US" altLang="en-US" sz="1800" dirty="0"/>
              <a:t>=12;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&lt;&lt; </a:t>
            </a:r>
            <a:r>
              <a:rPr lang="en-US" altLang="en-US" sz="1800" dirty="0" err="1"/>
              <a:t>setw</a:t>
            </a:r>
            <a:r>
              <a:rPr lang="en-US" altLang="en-US" sz="1800" dirty="0"/>
              <a:t>(4) &lt;&lt; </a:t>
            </a:r>
            <a:r>
              <a:rPr lang="en-US" altLang="en-US" sz="1800" dirty="0" err="1"/>
              <a:t>num</a:t>
            </a:r>
            <a:r>
              <a:rPr lang="en-US" altLang="en-US" sz="1800" dirty="0"/>
              <a:t>; </a:t>
            </a:r>
            <a:r>
              <a:rPr lang="en-US" altLang="en-US" sz="1600" dirty="0"/>
              <a:t>//</a:t>
            </a:r>
            <a:r>
              <a:rPr lang="en-US" altLang="en-US" sz="1600" dirty="0" err="1"/>
              <a:t>num</a:t>
            </a:r>
            <a:r>
              <a:rPr lang="en-US" altLang="en-US" sz="1600" dirty="0"/>
              <a:t> will be printed in a field width of 4 character.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eg2:- 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n1=12;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n2=197;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&lt;&lt;</a:t>
            </a:r>
            <a:r>
              <a:rPr lang="en-US" altLang="en-US" sz="1800" dirty="0" err="1"/>
              <a:t>setw</a:t>
            </a:r>
            <a:r>
              <a:rPr lang="en-US" altLang="en-US" sz="1800" dirty="0"/>
              <a:t>(5)&lt;&lt; </a:t>
            </a:r>
            <a:r>
              <a:rPr lang="en-US" altLang="en-US" sz="1800" dirty="0">
                <a:solidFill>
                  <a:schemeClr val="hlink"/>
                </a:solidFill>
              </a:rPr>
              <a:t>n1</a:t>
            </a:r>
            <a:r>
              <a:rPr lang="en-US" altLang="en-US" sz="1800" dirty="0"/>
              <a:t> &lt;&lt; </a:t>
            </a:r>
            <a:r>
              <a:rPr lang="en-US" altLang="en-US" sz="1800" dirty="0" err="1"/>
              <a:t>setw</a:t>
            </a:r>
            <a:r>
              <a:rPr lang="en-US" altLang="en-US" sz="1800" dirty="0"/>
              <a:t>(6) &lt;&lt; </a:t>
            </a:r>
            <a:r>
              <a:rPr lang="en-US" altLang="en-US" sz="1800" dirty="0">
                <a:solidFill>
                  <a:srgbClr val="FF3300"/>
                </a:solidFill>
              </a:rPr>
              <a:t>n2</a:t>
            </a:r>
            <a:r>
              <a:rPr lang="en-US" altLang="en-US" sz="1800" dirty="0"/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eg3:- (</a:t>
            </a:r>
            <a:r>
              <a:rPr lang="en-US" altLang="en-US" sz="1600" dirty="0"/>
              <a:t>if the value is more than the specified </a:t>
            </a:r>
            <a:r>
              <a:rPr lang="en-US" altLang="en-US" sz="1600" dirty="0" err="1"/>
              <a:t>setw</a:t>
            </a:r>
            <a:r>
              <a:rPr lang="en-US" altLang="en-US" sz="1600" dirty="0"/>
              <a:t> value the compiler ignores the </a:t>
            </a:r>
            <a:r>
              <a:rPr lang="en-US" altLang="en-US" sz="1600" dirty="0" err="1"/>
              <a:t>setw</a:t>
            </a:r>
            <a:r>
              <a:rPr lang="en-US" altLang="en-US" sz="1600" dirty="0"/>
              <a:t> effect and print it with the minimum number of positions required.)</a:t>
            </a:r>
            <a:endParaRPr lang="en-US" altLang="en-US" sz="1800" dirty="0"/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num</a:t>
            </a:r>
            <a:r>
              <a:rPr lang="en-US" altLang="en-US" sz="1800" dirty="0"/>
              <a:t>=1977;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&lt;&lt;</a:t>
            </a:r>
            <a:r>
              <a:rPr lang="en-US" altLang="en-US" sz="1800" dirty="0" err="1"/>
              <a:t>setw</a:t>
            </a:r>
            <a:r>
              <a:rPr lang="en-US" altLang="en-US" sz="1800" dirty="0"/>
              <a:t>(3)&lt;&lt;</a:t>
            </a:r>
            <a:r>
              <a:rPr lang="en-US" altLang="en-US" sz="1800" dirty="0" err="1"/>
              <a:t>num</a:t>
            </a:r>
            <a:r>
              <a:rPr lang="en-US" altLang="en-US" sz="1800" dirty="0"/>
              <a:t>;</a:t>
            </a:r>
          </a:p>
          <a:p>
            <a:pPr algn="l" rtl="0">
              <a:lnSpc>
                <a:spcPct val="90000"/>
              </a:lnSpc>
              <a:buFontTx/>
              <a:buNone/>
            </a:pPr>
            <a:r>
              <a:rPr lang="en-US" altLang="en-US" sz="1800" dirty="0"/>
              <a:t>                  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538575" y="27432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309975" y="27432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081375" y="27432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852775" y="27432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DDDDDD"/>
              </a:solidFill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2390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0104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7818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5532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63246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60960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58674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56388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4102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1816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4953000" y="4191000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3300"/>
              </a:solidFill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546948" y="5686817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18348" y="5686817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>
                <a:solidFill>
                  <a:srgbClr val="FF3300"/>
                </a:solidFill>
              </a:rPr>
              <a:t>7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4089748" y="5686817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9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861148" y="5686817"/>
            <a:ext cx="228600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988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7358"/>
            <a:ext cx="8229600" cy="831850"/>
          </a:xfrm>
        </p:spPr>
        <p:txBody>
          <a:bodyPr/>
          <a:lstStyle/>
          <a:p>
            <a:pPr rtl="0"/>
            <a:r>
              <a:rPr lang="en-US" altLang="en-US" sz="3600" b="1" dirty="0"/>
              <a:t>Formatted Output(</a:t>
            </a:r>
            <a:r>
              <a:rPr lang="en-US" altLang="en-US" sz="3600" b="1" dirty="0" err="1"/>
              <a:t>cont</a:t>
            </a:r>
            <a:r>
              <a:rPr lang="en-US" altLang="en-US" sz="3600" b="1" dirty="0"/>
              <a:t>…1)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30281"/>
            <a:ext cx="7086600" cy="390525"/>
          </a:xfrm>
        </p:spPr>
        <p:txBody>
          <a:bodyPr/>
          <a:lstStyle/>
          <a:p>
            <a:pPr algn="l" rtl="0">
              <a:buFontTx/>
              <a:buNone/>
            </a:pPr>
            <a:r>
              <a:rPr lang="en-US" altLang="en-US" sz="1600" b="1" i="1" dirty="0"/>
              <a:t>precision</a:t>
            </a:r>
            <a:r>
              <a:rPr lang="en-US" altLang="en-US" sz="1600" dirty="0"/>
              <a:t> and </a:t>
            </a:r>
            <a:r>
              <a:rPr lang="en-US" altLang="en-US" sz="1600" b="1" i="1" dirty="0" err="1"/>
              <a:t>setprecision</a:t>
            </a:r>
            <a:r>
              <a:rPr lang="en-US" altLang="en-US" sz="1600" dirty="0"/>
              <a:t> for printing formatted floating point </a:t>
            </a:r>
            <a:r>
              <a:rPr lang="en-US" altLang="en-US" sz="1600" dirty="0" smtClean="0"/>
              <a:t>value</a:t>
            </a:r>
            <a:endParaRPr lang="en-US" altLang="en-US" sz="1600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304800" y="1938391"/>
            <a:ext cx="5334000" cy="3908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ar-SA" altLang="en-US" sz="1400" dirty="0"/>
              <a:t>#</a:t>
            </a:r>
            <a:r>
              <a:rPr lang="en-US" altLang="en-US" sz="1400" dirty="0"/>
              <a:t>include&lt;</a:t>
            </a:r>
            <a:r>
              <a:rPr lang="en-US" altLang="en-US" sz="1400" dirty="0" err="1"/>
              <a:t>iostream.h</a:t>
            </a:r>
            <a:r>
              <a:rPr lang="en-US" altLang="en-US" sz="1400" dirty="0"/>
              <a:t>&gt;</a:t>
            </a:r>
          </a:p>
          <a:p>
            <a:pPr algn="l" rtl="0"/>
            <a:r>
              <a:rPr lang="ar-SA" altLang="en-US" sz="1400" dirty="0"/>
              <a:t>#</a:t>
            </a:r>
            <a:r>
              <a:rPr lang="en-US" altLang="en-US" sz="1400" dirty="0"/>
              <a:t>include&lt;</a:t>
            </a:r>
            <a:r>
              <a:rPr lang="en-US" altLang="en-US" sz="1400" dirty="0" err="1"/>
              <a:t>iomanip.h</a:t>
            </a:r>
            <a:r>
              <a:rPr lang="en-US" altLang="en-US" sz="1400" dirty="0"/>
              <a:t>&gt;</a:t>
            </a:r>
          </a:p>
          <a:p>
            <a:pPr algn="l" rtl="0"/>
            <a:r>
              <a:rPr lang="ar-SA" altLang="en-US" sz="1400" dirty="0"/>
              <a:t>#</a:t>
            </a:r>
            <a:r>
              <a:rPr lang="en-US" altLang="en-US" sz="1400" dirty="0"/>
              <a:t>include&lt;</a:t>
            </a:r>
            <a:r>
              <a:rPr lang="en-US" altLang="en-US" sz="1400" dirty="0" err="1"/>
              <a:t>math.h</a:t>
            </a:r>
            <a:r>
              <a:rPr lang="en-US" altLang="en-US" sz="1400" dirty="0"/>
              <a:t>&gt;</a:t>
            </a:r>
          </a:p>
          <a:p>
            <a:pPr algn="l" rtl="0"/>
            <a:r>
              <a:rPr lang="en-US" altLang="en-US" sz="1400" b="1" dirty="0" err="1"/>
              <a:t>int</a:t>
            </a:r>
            <a:r>
              <a:rPr lang="en-US" altLang="en-US" sz="1400" dirty="0"/>
              <a:t> main(</a:t>
            </a:r>
            <a:r>
              <a:rPr lang="ar-JO" altLang="en-US" sz="1400" dirty="0"/>
              <a:t> </a:t>
            </a:r>
            <a:r>
              <a:rPr lang="en-US" altLang="en-US" sz="1400" dirty="0"/>
              <a:t>)</a:t>
            </a:r>
          </a:p>
          <a:p>
            <a:pPr algn="l" rtl="0"/>
            <a:r>
              <a:rPr lang="ar-SA" altLang="en-US" sz="1400" dirty="0"/>
              <a:t> </a:t>
            </a:r>
            <a:r>
              <a:rPr lang="en-US" altLang="en-US" sz="1400" dirty="0"/>
              <a:t>{</a:t>
            </a:r>
          </a:p>
          <a:p>
            <a:pPr algn="l" rtl="0"/>
            <a:r>
              <a:rPr lang="en-US" altLang="en-US" sz="1400" dirty="0"/>
              <a:t> </a:t>
            </a:r>
            <a:r>
              <a:rPr lang="ar-SA" altLang="en-US" sz="1400" dirty="0"/>
              <a:t> </a:t>
            </a:r>
            <a:r>
              <a:rPr lang="en-US" altLang="en-US" sz="1400" b="1" dirty="0"/>
              <a:t>double</a:t>
            </a:r>
            <a:r>
              <a:rPr lang="en-US" altLang="en-US" sz="1400" dirty="0"/>
              <a:t> root2=</a:t>
            </a:r>
            <a:r>
              <a:rPr lang="en-US" altLang="en-US" sz="1400" dirty="0" err="1"/>
              <a:t>sqrt</a:t>
            </a:r>
            <a:r>
              <a:rPr lang="en-US" altLang="en-US" sz="1400" dirty="0"/>
              <a:t>(2.0);</a:t>
            </a:r>
          </a:p>
          <a:p>
            <a:pPr algn="l" rtl="0"/>
            <a:r>
              <a:rPr lang="en-US" altLang="en-US" sz="1400" dirty="0"/>
              <a:t> </a:t>
            </a:r>
            <a:r>
              <a:rPr lang="ar-SA" altLang="en-US" sz="1400" dirty="0"/>
              <a:t> </a:t>
            </a:r>
            <a:r>
              <a:rPr lang="en-US" altLang="en-US" sz="1400" b="1" dirty="0" err="1"/>
              <a:t>int</a:t>
            </a:r>
            <a:r>
              <a:rPr lang="en-US" altLang="en-US" sz="1400" dirty="0"/>
              <a:t> places;</a:t>
            </a:r>
          </a:p>
          <a:p>
            <a:pPr algn="l" rtl="0"/>
            <a:r>
              <a:rPr lang="en-US" altLang="en-US" sz="1400" dirty="0"/>
              <a:t> </a:t>
            </a:r>
            <a:r>
              <a:rPr lang="ar-SA" altLang="en-US" sz="1400" dirty="0"/>
              <a:t> </a:t>
            </a:r>
            <a:r>
              <a:rPr lang="en-US" altLang="en-US" sz="1400" b="1" dirty="0" err="1"/>
              <a:t>cout</a:t>
            </a:r>
            <a:r>
              <a:rPr lang="en-US" altLang="en-US" sz="1400" dirty="0"/>
              <a:t>&lt;&lt;"square root of 2 with precision 0-9\n";</a:t>
            </a:r>
          </a:p>
          <a:p>
            <a:pPr algn="l" rtl="0"/>
            <a:r>
              <a:rPr lang="en-US" altLang="en-US" sz="1400" dirty="0"/>
              <a:t> </a:t>
            </a:r>
            <a:r>
              <a:rPr lang="ar-SA" altLang="en-US" sz="1400" dirty="0"/>
              <a:t> </a:t>
            </a:r>
            <a:r>
              <a:rPr lang="en-US" altLang="en-US" sz="1400" b="1" dirty="0" err="1"/>
              <a:t>cout</a:t>
            </a:r>
            <a:r>
              <a:rPr lang="en-US" altLang="en-US" sz="1400" dirty="0"/>
              <a:t>&lt;&lt;" using precision member function:\n";</a:t>
            </a:r>
          </a:p>
          <a:p>
            <a:pPr algn="l" rtl="0"/>
            <a:r>
              <a:rPr lang="en-US" altLang="en-US" sz="1400" dirty="0"/>
              <a:t>  </a:t>
            </a:r>
            <a:r>
              <a:rPr lang="ar-SA" altLang="en-US" sz="1400" dirty="0"/>
              <a:t> </a:t>
            </a:r>
            <a:r>
              <a:rPr lang="en-US" altLang="en-US" sz="1400" b="1" dirty="0"/>
              <a:t>for</a:t>
            </a:r>
            <a:r>
              <a:rPr lang="en-US" altLang="en-US" sz="1400" dirty="0"/>
              <a:t>(places=0;places&lt;=9;places++)</a:t>
            </a:r>
          </a:p>
          <a:p>
            <a:pPr algn="l" rtl="0"/>
            <a:r>
              <a:rPr lang="en-US" altLang="en-US" sz="1400" dirty="0"/>
              <a:t>      {</a:t>
            </a:r>
          </a:p>
          <a:p>
            <a:pPr algn="l" rtl="0"/>
            <a:r>
              <a:rPr lang="ar-SA" altLang="en-US" sz="1400" dirty="0"/>
              <a:t>	 </a:t>
            </a:r>
            <a:r>
              <a:rPr lang="en-US" altLang="en-US" sz="1400" b="1" dirty="0" err="1"/>
              <a:t>cout.precision</a:t>
            </a:r>
            <a:r>
              <a:rPr lang="en-US" altLang="en-US" sz="1400" dirty="0"/>
              <a:t>(places);</a:t>
            </a:r>
          </a:p>
          <a:p>
            <a:pPr algn="l" rtl="0"/>
            <a:r>
              <a:rPr lang="ar-SA" altLang="en-US" sz="1400" dirty="0"/>
              <a:t>	 </a:t>
            </a:r>
            <a:r>
              <a:rPr lang="en-US" altLang="en-US" sz="1400" b="1" dirty="0" err="1"/>
              <a:t>cout</a:t>
            </a:r>
            <a:r>
              <a:rPr lang="en-US" altLang="en-US" sz="1400" b="1" dirty="0"/>
              <a:t> </a:t>
            </a:r>
            <a:r>
              <a:rPr lang="en-US" altLang="en-US" sz="1400" dirty="0"/>
              <a:t>&lt;&lt; root2&lt;&lt;"\n";</a:t>
            </a:r>
          </a:p>
          <a:p>
            <a:pPr algn="l" rtl="0"/>
            <a:r>
              <a:rPr lang="en-US" altLang="en-US" sz="1400" dirty="0"/>
              <a:t>       }</a:t>
            </a:r>
          </a:p>
          <a:p>
            <a:pPr algn="l" rtl="0"/>
            <a:r>
              <a:rPr lang="en-US" altLang="en-US" sz="1400" dirty="0"/>
              <a:t>  </a:t>
            </a:r>
            <a:r>
              <a:rPr lang="ar-SA" altLang="en-US" sz="1400" dirty="0"/>
              <a:t> </a:t>
            </a:r>
            <a:r>
              <a:rPr lang="en-US" altLang="en-US" sz="1400" b="1" dirty="0" err="1"/>
              <a:t>cout</a:t>
            </a:r>
            <a:r>
              <a:rPr lang="en-US" altLang="en-US" sz="1400" dirty="0"/>
              <a:t>&lt;&lt;"Using </a:t>
            </a:r>
            <a:r>
              <a:rPr lang="en-US" altLang="en-US" sz="1400" dirty="0" err="1"/>
              <a:t>setprecision</a:t>
            </a:r>
            <a:r>
              <a:rPr lang="en-US" altLang="en-US" sz="1400" dirty="0"/>
              <a:t> manipulator:\n";</a:t>
            </a:r>
          </a:p>
          <a:p>
            <a:pPr algn="l" rtl="0"/>
            <a:r>
              <a:rPr lang="en-US" altLang="en-US" sz="1400" dirty="0"/>
              <a:t>   </a:t>
            </a:r>
            <a:r>
              <a:rPr lang="en-US" altLang="en-US" sz="1400" b="1" dirty="0"/>
              <a:t>for</a:t>
            </a:r>
            <a:r>
              <a:rPr lang="en-US" altLang="en-US" sz="1400" dirty="0"/>
              <a:t>(places=0;places&lt;=9;places++)</a:t>
            </a:r>
          </a:p>
          <a:p>
            <a:pPr algn="l" rtl="0"/>
            <a:r>
              <a:rPr lang="en-US" altLang="en-US" sz="1400" dirty="0"/>
              <a:t>   </a:t>
            </a:r>
            <a:r>
              <a:rPr lang="en-US" altLang="en-US" sz="1400" b="1" dirty="0" err="1"/>
              <a:t>cout</a:t>
            </a:r>
            <a:r>
              <a:rPr lang="en-US" altLang="en-US" sz="1400" dirty="0"/>
              <a:t>&lt;&lt;</a:t>
            </a:r>
            <a:r>
              <a:rPr lang="en-US" altLang="en-US" sz="1400" b="1" dirty="0" err="1"/>
              <a:t>setprecision</a:t>
            </a:r>
            <a:r>
              <a:rPr lang="en-US" altLang="en-US" sz="1400" dirty="0"/>
              <a:t>(places)&lt;&lt;root2&lt;&lt;"\n";</a:t>
            </a:r>
          </a:p>
          <a:p>
            <a:pPr algn="l" rtl="0"/>
            <a:r>
              <a:rPr lang="en-US" altLang="en-US" sz="1400" dirty="0"/>
              <a:t>   </a:t>
            </a:r>
            <a:r>
              <a:rPr lang="ar-SA" altLang="en-US" sz="1400" dirty="0"/>
              <a:t> </a:t>
            </a:r>
            <a:r>
              <a:rPr lang="en-US" altLang="en-US" sz="1400" b="1" dirty="0"/>
              <a:t>return</a:t>
            </a:r>
            <a:r>
              <a:rPr lang="en-US" altLang="en-US" sz="1400" dirty="0"/>
              <a:t> 0</a:t>
            </a:r>
            <a:r>
              <a:rPr lang="en-US" altLang="en-US" sz="1400" dirty="0" smtClean="0"/>
              <a:t>;}</a:t>
            </a:r>
            <a:endParaRPr lang="en-US" altLang="en-US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38800" y="1938391"/>
            <a:ext cx="3352800" cy="286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600" dirty="0" smtClean="0">
                <a:sym typeface="Wingdings" panose="05000000000000000000" pitchFamily="2" charset="2"/>
              </a:rPr>
              <a:t>You may set the Number of Digits that appear on the right of the decimal-point the way you like it to be.</a:t>
            </a:r>
          </a:p>
          <a:p>
            <a:pPr>
              <a:buFontTx/>
              <a:buNone/>
            </a:pPr>
            <a:r>
              <a:rPr lang="en-US" altLang="en-US" sz="1600" dirty="0" smtClean="0">
                <a:sym typeface="Wingdings" panose="05000000000000000000" pitchFamily="2" charset="2"/>
              </a:rPr>
              <a:t>  it can be done by either </a:t>
            </a:r>
            <a:r>
              <a:rPr lang="en-US" altLang="en-US" sz="1600" dirty="0" err="1" smtClean="0"/>
              <a:t>setprecision</a:t>
            </a:r>
            <a:r>
              <a:rPr lang="en-US" altLang="en-US" sz="1600" dirty="0" smtClean="0"/>
              <a:t> stream manipulator, or precision member function.</a:t>
            </a:r>
          </a:p>
          <a:p>
            <a:pPr>
              <a:buFontTx/>
              <a:buNone/>
            </a:pPr>
            <a:r>
              <a:rPr lang="en-US" altLang="en-US" sz="1600" dirty="0" err="1" smtClean="0">
                <a:sym typeface="Wingdings" panose="05000000000000000000" pitchFamily="2" charset="2"/>
              </a:rPr>
              <a:t>eg</a:t>
            </a:r>
            <a:r>
              <a:rPr lang="en-US" altLang="en-US" sz="1600" dirty="0" smtClean="0">
                <a:sym typeface="Wingdings" panose="05000000000000000000" pitchFamily="2" charset="2"/>
              </a:rPr>
              <a:t>. Using both to output the square root of 2</a:t>
            </a:r>
            <a:endParaRPr lang="en-US" altLang="en-US" sz="1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38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65227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04800" y="2022681"/>
            <a:ext cx="2590800" cy="204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300" dirty="0"/>
              <a:t>1</a:t>
            </a:r>
          </a:p>
          <a:p>
            <a:pPr algn="l" rtl="0"/>
            <a:r>
              <a:rPr lang="en-US" altLang="en-US" sz="1300" dirty="0"/>
              <a:t>1.4</a:t>
            </a:r>
          </a:p>
          <a:p>
            <a:pPr algn="l" rtl="0"/>
            <a:r>
              <a:rPr lang="en-US" altLang="en-US" sz="1300" dirty="0"/>
              <a:t>1.41</a:t>
            </a:r>
          </a:p>
          <a:p>
            <a:pPr algn="l" rtl="0"/>
            <a:r>
              <a:rPr lang="en-US" altLang="en-US" sz="1300" dirty="0"/>
              <a:t>1.414</a:t>
            </a:r>
          </a:p>
          <a:p>
            <a:pPr algn="l" rtl="0"/>
            <a:r>
              <a:rPr lang="en-US" altLang="en-US" sz="1300" dirty="0"/>
              <a:t>1.4142</a:t>
            </a:r>
          </a:p>
          <a:p>
            <a:pPr algn="l" rtl="0"/>
            <a:r>
              <a:rPr lang="en-US" altLang="en-US" sz="1300" dirty="0"/>
              <a:t>1.41421</a:t>
            </a:r>
          </a:p>
          <a:p>
            <a:pPr algn="l" rtl="0"/>
            <a:r>
              <a:rPr lang="en-US" altLang="en-US" sz="1300" dirty="0"/>
              <a:t>1.414214</a:t>
            </a:r>
          </a:p>
          <a:p>
            <a:pPr algn="l" rtl="0"/>
            <a:r>
              <a:rPr lang="en-US" altLang="en-US" sz="1300" dirty="0"/>
              <a:t>1.4142136</a:t>
            </a:r>
          </a:p>
          <a:p>
            <a:pPr algn="l" rtl="0"/>
            <a:r>
              <a:rPr lang="en-US" altLang="en-US" sz="1300" dirty="0"/>
              <a:t>1.41421356</a:t>
            </a:r>
          </a:p>
          <a:p>
            <a:pPr algn="l" rtl="0"/>
            <a:r>
              <a:rPr lang="en-US" altLang="en-US" sz="1300" dirty="0"/>
              <a:t>1.414213562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96727" y="1406476"/>
            <a:ext cx="1608273" cy="433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2200" b="1" u="sng" dirty="0">
                <a:solidFill>
                  <a:srgbClr val="0000CC"/>
                </a:solidFill>
              </a:rPr>
              <a:t>Output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31896" y="4267200"/>
            <a:ext cx="2590800" cy="196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300" dirty="0"/>
              <a:t>1</a:t>
            </a:r>
          </a:p>
          <a:p>
            <a:pPr algn="l" rtl="0"/>
            <a:r>
              <a:rPr lang="en-US" altLang="en-US" sz="1300" dirty="0"/>
              <a:t>1.4</a:t>
            </a:r>
          </a:p>
          <a:p>
            <a:pPr algn="l" rtl="0"/>
            <a:r>
              <a:rPr lang="en-US" altLang="en-US" sz="1300" dirty="0"/>
              <a:t>1.41</a:t>
            </a:r>
          </a:p>
          <a:p>
            <a:pPr algn="l" rtl="0"/>
            <a:r>
              <a:rPr lang="en-US" altLang="en-US" sz="1300" dirty="0"/>
              <a:t>1.414</a:t>
            </a:r>
          </a:p>
          <a:p>
            <a:pPr algn="l" rtl="0"/>
            <a:r>
              <a:rPr lang="en-US" altLang="en-US" sz="1300" dirty="0"/>
              <a:t>1.4142</a:t>
            </a:r>
          </a:p>
          <a:p>
            <a:pPr algn="l" rtl="0"/>
            <a:r>
              <a:rPr lang="en-US" altLang="en-US" sz="1300" dirty="0"/>
              <a:t>1.41421</a:t>
            </a:r>
          </a:p>
          <a:p>
            <a:pPr algn="l" rtl="0"/>
            <a:r>
              <a:rPr lang="en-US" altLang="en-US" sz="1300" dirty="0"/>
              <a:t>1.414214</a:t>
            </a:r>
          </a:p>
          <a:p>
            <a:pPr algn="l" rtl="0"/>
            <a:r>
              <a:rPr lang="en-US" altLang="en-US" sz="1300" dirty="0"/>
              <a:t>1.4142136</a:t>
            </a:r>
          </a:p>
          <a:p>
            <a:pPr algn="l" rtl="0"/>
            <a:r>
              <a:rPr lang="en-US" altLang="en-US" sz="1300" dirty="0"/>
              <a:t>1.41421356</a:t>
            </a:r>
          </a:p>
          <a:p>
            <a:pPr algn="l" rtl="0"/>
            <a:r>
              <a:rPr lang="en-US" altLang="en-US" sz="1300" dirty="0"/>
              <a:t>1.414213562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82879" y="1841239"/>
            <a:ext cx="5486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300" dirty="0"/>
              <a:t>Square root of 2 with precision 0-9 using </a:t>
            </a:r>
            <a:r>
              <a:rPr lang="en-US" altLang="en-US" sz="1300" b="1" i="1" dirty="0"/>
              <a:t>precision</a:t>
            </a:r>
            <a:r>
              <a:rPr lang="en-US" altLang="en-US" sz="1300" dirty="0"/>
              <a:t> member function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04800" y="4013357"/>
            <a:ext cx="28956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rtl="0"/>
            <a:r>
              <a:rPr lang="en-US" altLang="en-US" sz="1300" dirty="0"/>
              <a:t>Using </a:t>
            </a:r>
            <a:r>
              <a:rPr lang="en-US" altLang="en-US" sz="1300" b="1" i="1" dirty="0" err="1"/>
              <a:t>setprecision</a:t>
            </a:r>
            <a:r>
              <a:rPr lang="en-US" altLang="en-US" sz="1300" dirty="0"/>
              <a:t> manipulator</a:t>
            </a:r>
          </a:p>
        </p:txBody>
      </p:sp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831186"/>
            <a:ext cx="8229600" cy="715962"/>
          </a:xfrm>
          <a:noFill/>
          <a:ln/>
        </p:spPr>
        <p:txBody>
          <a:bodyPr/>
          <a:lstStyle/>
          <a:p>
            <a:pPr rtl="0"/>
            <a:r>
              <a:rPr lang="en-US" altLang="en-US" sz="3600" b="1" dirty="0"/>
              <a:t>Formatted Output(</a:t>
            </a:r>
            <a:r>
              <a:rPr lang="en-US" altLang="en-US" sz="3600" b="1" dirty="0" err="1"/>
              <a:t>cont</a:t>
            </a:r>
            <a:r>
              <a:rPr lang="en-US" altLang="en-US" sz="3600" b="1" dirty="0"/>
              <a:t>…2)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AB2C-6FFC-423B-A22A-4643A4128589}" type="slidenum">
              <a:rPr lang="en-US" altLang="ar-JO" smtClean="0"/>
              <a:pPr/>
              <a:t>39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72699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I/O Streams and Standard I/O Devices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I/O</a:t>
            </a:r>
            <a:r>
              <a:rPr lang="en-US" altLang="en-US" smtClean="0"/>
              <a:t>: sequence of bytes (stream of bytes) from source to destination</a:t>
            </a:r>
          </a:p>
          <a:p>
            <a:pPr lvl="1" eaLnBrk="1" hangingPunct="1"/>
            <a:r>
              <a:rPr lang="en-US" altLang="en-US" smtClean="0"/>
              <a:t>Bytes are usually characters, unless program requires other types of information </a:t>
            </a:r>
          </a:p>
          <a:p>
            <a:pPr lvl="1" eaLnBrk="1" hangingPunct="1"/>
            <a:r>
              <a:rPr lang="en-US" altLang="en-US" u="sng" smtClean="0"/>
              <a:t>Stream</a:t>
            </a:r>
            <a:r>
              <a:rPr lang="en-US" altLang="en-US" smtClean="0"/>
              <a:t>: sequence of characters from source to destination</a:t>
            </a:r>
          </a:p>
          <a:p>
            <a:pPr lvl="1" eaLnBrk="1" hangingPunct="1"/>
            <a:r>
              <a:rPr lang="en-US" altLang="en-US" u="sng" smtClean="0"/>
              <a:t>Input stream</a:t>
            </a:r>
            <a:r>
              <a:rPr lang="en-US" altLang="en-US" smtClean="0"/>
              <a:t>: sequence of characters from an input device to the computer</a:t>
            </a:r>
          </a:p>
          <a:p>
            <a:pPr lvl="1" eaLnBrk="1" hangingPunct="1"/>
            <a:r>
              <a:rPr lang="en-US" altLang="en-US" u="sng" smtClean="0"/>
              <a:t>Output stream</a:t>
            </a:r>
            <a:r>
              <a:rPr lang="en-US" altLang="en-US" smtClean="0"/>
              <a:t>: sequence of characters from the computer to an output device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DE96A-49D6-4F89-B741-3B2D9F4794C2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56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  <a:endParaRPr lang="en-US" alt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stream extraction operator </a:t>
            </a:r>
            <a:r>
              <a:rPr lang="en-US" altLang="en-US" smtClean="0">
                <a:latin typeface="Courier New" panose="02070309020205020404" pitchFamily="49" charset="0"/>
              </a:rPr>
              <a:t>&gt;&gt;</a:t>
            </a:r>
            <a:r>
              <a:rPr lang="en-US" altLang="en-US" smtClean="0"/>
              <a:t> to input from the standard input device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 and stream insertion operator </a:t>
            </a:r>
            <a:r>
              <a:rPr lang="en-US" altLang="en-US" smtClean="0">
                <a:latin typeface="Courier New" panose="02070309020205020404" pitchFamily="49" charset="0"/>
              </a:rPr>
              <a:t>&lt;&lt;</a:t>
            </a:r>
            <a:r>
              <a:rPr lang="en-US" altLang="en-US" smtClean="0"/>
              <a:t> to output to the standard output device</a:t>
            </a:r>
          </a:p>
          <a:p>
            <a:pPr eaLnBrk="1" hangingPunct="1"/>
            <a:r>
              <a:rPr lang="en-US" altLang="en-US" smtClean="0"/>
              <a:t>Preprocessor commands are processed before the program goes through the compiler</a:t>
            </a:r>
          </a:p>
          <a:p>
            <a:pPr eaLnBrk="1" hangingPunct="1"/>
            <a:r>
              <a:rPr lang="en-US" altLang="en-US" smtClean="0"/>
              <a:t>A file containing a C++ program usually ends with the extension </a:t>
            </a:r>
            <a:r>
              <a:rPr lang="en-US" altLang="en-US" smtClean="0">
                <a:latin typeface="Courier New" panose="02070309020205020404" pitchFamily="49" charset="0"/>
              </a:rPr>
              <a:t>.cpp</a:t>
            </a:r>
          </a:p>
        </p:txBody>
      </p:sp>
      <p:sp>
        <p:nvSpPr>
          <p:cNvPr id="7578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47D706-FAAB-4D00-BFF7-29ED9881BCFB}" type="slidenum">
              <a:rPr lang="en-US" altLang="en-US">
                <a:solidFill>
                  <a:schemeClr val="bg1"/>
                </a:solidFill>
              </a:rPr>
              <a:pPr eaLnBrk="1" hangingPunct="1"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I/O Streams and Standard I/O Devices (cont’d.)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mtClean="0"/>
              <a:t> header file to receive data from keyboard and send output to the screen</a:t>
            </a:r>
          </a:p>
          <a:p>
            <a:pPr lvl="1" eaLnBrk="1" hangingPunct="1"/>
            <a:r>
              <a:rPr lang="en-US" altLang="en-US" smtClean="0"/>
              <a:t>Contains definitions of two data types: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altLang="en-US" smtClean="0"/>
              <a:t>: input stream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altLang="en-US" smtClean="0"/>
              <a:t>: output stream</a:t>
            </a:r>
          </a:p>
          <a:p>
            <a:pPr lvl="1" eaLnBrk="1" hangingPunct="1"/>
            <a:r>
              <a:rPr lang="en-US" altLang="en-US" smtClean="0"/>
              <a:t>Has two variables: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mtClean="0"/>
              <a:t>: stands for common input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mtClean="0"/>
              <a:t>: stands for common output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A9BEE5-0AAA-400C-8A99-18F98E18F062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1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I/O Streams and Standard I/O Devices (cont’d.)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 declaration is similar to: 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istream cin;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ostream cout;</a:t>
            </a:r>
          </a:p>
          <a:p>
            <a:pPr eaLnBrk="1" hangingPunct="1"/>
            <a:r>
              <a:rPr lang="en-US" altLang="en-US" smtClean="0"/>
              <a:t>To use 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cout</a:t>
            </a:r>
            <a:r>
              <a:rPr lang="en-US" altLang="en-US" smtClean="0"/>
              <a:t>, the preprocessor directive	</a:t>
            </a:r>
            <a:r>
              <a:rPr lang="en-US" altLang="en-US" smtClean="0">
                <a:latin typeface="Courier New" panose="02070309020205020404" pitchFamily="49" charset="0"/>
              </a:rPr>
              <a:t>#include &lt;iostream&gt;</a:t>
            </a:r>
            <a:r>
              <a:rPr lang="en-US" altLang="en-US" smtClean="0"/>
              <a:t> must be used</a:t>
            </a:r>
          </a:p>
          <a:p>
            <a:pPr eaLnBrk="1" hangingPunct="1"/>
            <a:r>
              <a:rPr lang="en-US" altLang="en-US" u="sng" smtClean="0"/>
              <a:t>Input stream variables</a:t>
            </a:r>
            <a:r>
              <a:rPr lang="en-US" altLang="en-US" smtClean="0"/>
              <a:t>: type </a:t>
            </a:r>
            <a:r>
              <a:rPr lang="en-US" altLang="en-US" smtClean="0">
                <a:latin typeface="Courier New" panose="02070309020205020404" pitchFamily="49" charset="0"/>
              </a:rPr>
              <a:t>istream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u="sng" smtClean="0"/>
              <a:t>Output stream variables</a:t>
            </a:r>
            <a:r>
              <a:rPr lang="en-US" altLang="en-US" smtClean="0"/>
              <a:t>: type </a:t>
            </a:r>
            <a:r>
              <a:rPr lang="en-US" altLang="en-US" smtClean="0">
                <a:latin typeface="Courier New" panose="02070309020205020404" pitchFamily="49" charset="0"/>
              </a:rPr>
              <a:t>ostream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32E2CA-843D-41B1-A71D-287CF57EDD93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2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the Extraction Operator &gt;&gt;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syntax of an input statement using 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  <a:r>
              <a:rPr lang="en-US" altLang="en-US" smtClean="0"/>
              <a:t> and the extraction operator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is: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mtClean="0"/>
              <a:t>		</a:t>
            </a:r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mtClean="0"/>
              <a:t>The extraction operator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is binary</a:t>
            </a:r>
          </a:p>
          <a:p>
            <a:pPr lvl="1" eaLnBrk="1" hangingPunct="1"/>
            <a:r>
              <a:rPr lang="en-US" altLang="en-US" smtClean="0"/>
              <a:t>Left-side operand is an input stream variable</a:t>
            </a:r>
          </a:p>
          <a:p>
            <a:pPr lvl="2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cin</a:t>
            </a:r>
          </a:p>
          <a:p>
            <a:pPr lvl="1" eaLnBrk="1" hangingPunct="1"/>
            <a:r>
              <a:rPr lang="en-US" altLang="en-US" smtClean="0"/>
              <a:t>Right-side operand is a variable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16188"/>
            <a:ext cx="503555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E64D39-2618-4565-99C5-2BCF63F6BB9C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5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>
                <a:latin typeface="Courier New" panose="02070309020205020404" pitchFamily="49" charset="0"/>
              </a:rPr>
              <a:t>cin</a:t>
            </a:r>
            <a:r>
              <a:rPr lang="en-US" altLang="en-US" sz="4000" smtClean="0"/>
              <a:t> and the Extraction Operator &gt;&gt; (cont’d.)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No difference between a single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mtClean="0"/>
              <a:t> with multiple variables and multiple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mtClean="0"/>
              <a:t> statements with one variable</a:t>
            </a:r>
          </a:p>
          <a:p>
            <a:r>
              <a:rPr lang="en-US" altLang="en-US" smtClean="0"/>
              <a:t>When scanning,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skips all whitespace</a:t>
            </a:r>
          </a:p>
          <a:p>
            <a:pPr lvl="1"/>
            <a:r>
              <a:rPr lang="en-US" altLang="en-US" smtClean="0"/>
              <a:t>Blanks and certain nonprintable characters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mtClean="0"/>
              <a:t> distinguishes between character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mtClean="0"/>
              <a:t> and number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mtClean="0"/>
              <a:t> by the right-side operand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 smtClean="0"/>
              <a:t>If type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mtClean="0"/>
              <a:t> (or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mtClean="0"/>
              <a:t>),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mtClean="0"/>
              <a:t> is treated as a character or as a number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B5C5B3-E250-493D-A7BF-8AC9F2B60BB1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ourier New" pitchFamily="49" charset="0"/>
              </a:rPr>
              <a:t>cin</a:t>
            </a:r>
            <a:r>
              <a:rPr lang="en-US" dirty="0" smtClean="0"/>
              <a:t> and the Extraction Operator &gt;&gt; (cont’d.)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>
              <a:lnSpc>
                <a:spcPct val="14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Entering a </a:t>
            </a:r>
            <a:r>
              <a:rPr lang="en-US" altLang="en-US" smtClean="0">
                <a:latin typeface="Courier New" panose="02070309020205020404" pitchFamily="49" charset="0"/>
              </a:rPr>
              <a:t>char</a:t>
            </a:r>
            <a:r>
              <a:rPr lang="en-US" altLang="en-US" smtClean="0"/>
              <a:t> value into an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double</a:t>
            </a:r>
            <a:r>
              <a:rPr lang="en-US" altLang="en-US" smtClean="0"/>
              <a:t> variable causes serious errors, called </a:t>
            </a:r>
            <a:r>
              <a:rPr lang="en-US" altLang="en-US" u="sng" smtClean="0"/>
              <a:t>input failure</a:t>
            </a: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524000"/>
            <a:ext cx="776763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3DC775-C1CD-435F-BB3F-F03B50DD6887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932E20-440B-4068-BC30-671F893AC073}"/>
</file>

<file path=customXml/itemProps2.xml><?xml version="1.0" encoding="utf-8"?>
<ds:datastoreItem xmlns:ds="http://schemas.openxmlformats.org/officeDocument/2006/customXml" ds:itemID="{87AA3184-EA9D-4879-885F-0CC386F46F56}"/>
</file>

<file path=customXml/itemProps3.xml><?xml version="1.0" encoding="utf-8"?>
<ds:datastoreItem xmlns:ds="http://schemas.openxmlformats.org/officeDocument/2006/customXml" ds:itemID="{602DAE2B-8BE7-462B-9B60-D5E9D53CD7EB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5759</TotalTime>
  <Words>2631</Words>
  <Application>Microsoft Office PowerPoint</Application>
  <PresentationFormat>On-screen Show (4:3)</PresentationFormat>
  <Paragraphs>593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 Unicode MS</vt:lpstr>
      <vt:lpstr>Arial</vt:lpstr>
      <vt:lpstr>AvantGarde</vt:lpstr>
      <vt:lpstr>Calibri</vt:lpstr>
      <vt:lpstr>Courier</vt:lpstr>
      <vt:lpstr>Courier New</vt:lpstr>
      <vt:lpstr>Mincho</vt:lpstr>
      <vt:lpstr>Times</vt:lpstr>
      <vt:lpstr>Times New Roman</vt:lpstr>
      <vt:lpstr>Wingdings</vt:lpstr>
      <vt:lpstr>Malik_CS1</vt:lpstr>
      <vt:lpstr>Document</vt:lpstr>
      <vt:lpstr>Chapter 3: Input/Output </vt:lpstr>
      <vt:lpstr>Objectives</vt:lpstr>
      <vt:lpstr>Objectives (cont’d.)</vt:lpstr>
      <vt:lpstr>I/O Streams and Standard I/O Devices</vt:lpstr>
      <vt:lpstr>I/O Streams and Standard I/O Devices (cont’d.)</vt:lpstr>
      <vt:lpstr>I/O Streams and Standard I/O Devices (cont’d.)</vt:lpstr>
      <vt:lpstr>cin and the Extraction Operator &gt;&gt;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cin and the Extraction Operator &gt;&gt; (cont’d.)</vt:lpstr>
      <vt:lpstr>Input statement</vt:lpstr>
      <vt:lpstr>Using Predefined Functions in a Program</vt:lpstr>
      <vt:lpstr>Using Predefined Functions in a Program (cont’d.)</vt:lpstr>
      <vt:lpstr>Using Predefined Functions in a Program (cont’d.)</vt:lpstr>
      <vt:lpstr>cin and the get Function</vt:lpstr>
      <vt:lpstr>Input statement (cont.)</vt:lpstr>
      <vt:lpstr>The Dot Notation Between I/O Stream Variables and I/O Functions</vt:lpstr>
      <vt:lpstr>Input Failure</vt:lpstr>
      <vt:lpstr>Output and Formatting Output</vt:lpstr>
      <vt:lpstr>Output statement</vt:lpstr>
      <vt:lpstr>C++ program development goes through six steps:</vt:lpstr>
      <vt:lpstr>illustration of C++ Program Phases </vt:lpstr>
      <vt:lpstr>Structure of C++ program</vt:lpstr>
      <vt:lpstr>C++ Programming Examples</vt:lpstr>
      <vt:lpstr>PowerPoint Presentation</vt:lpstr>
      <vt:lpstr>A Simple Program: Printing a Line of Text</vt:lpstr>
      <vt:lpstr>A Simple Program: Printing a Line of Text</vt:lpstr>
      <vt:lpstr>PowerPoint Presentation</vt:lpstr>
      <vt:lpstr>PowerPoint Presentation</vt:lpstr>
      <vt:lpstr>Another Program: Adding Two Integers</vt:lpstr>
      <vt:lpstr>PowerPoint Presentation</vt:lpstr>
      <vt:lpstr>Good Programming practices</vt:lpstr>
      <vt:lpstr>Common programming Errors</vt:lpstr>
      <vt:lpstr>Formatted Output</vt:lpstr>
      <vt:lpstr>Formatted Output(cont…1)</vt:lpstr>
      <vt:lpstr>Formatted Output(cont…2)</vt:lpstr>
      <vt:lpstr>Summary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184</cp:revision>
  <cp:lastPrinted>2019-02-13T08:56:11Z</cp:lastPrinted>
  <dcterms:created xsi:type="dcterms:W3CDTF">2002-07-27T03:19:07Z</dcterms:created>
  <dcterms:modified xsi:type="dcterms:W3CDTF">2019-02-17T08:01:15Z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