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7.xml" ContentType="application/vnd.openxmlformats-officedocument.presentationml.slide+xml"/>
  <Override PartName="/ppt/slides/slide5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8.xml" ContentType="application/vnd.openxmlformats-officedocument.presentationml.slide+xml"/>
  <Override PartName="/ppt/slides/slide26.xml" ContentType="application/vnd.openxmlformats-officedocument.presentationml.slide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29.xml" ContentType="application/vnd.openxmlformats-officedocument.presentationml.slide+xml"/>
  <Override PartName="/ppt/slides/slide45.xml" ContentType="application/vnd.openxmlformats-officedocument.presentationml.slide+xml"/>
  <Override PartName="/ppt/slides/slide50.xml" ContentType="application/vnd.openxmlformats-officedocument.presentationml.slide+xml"/>
  <Override PartName="/ppt/slides/slide57.xml" ContentType="application/vnd.openxmlformats-officedocument.presentationml.slide+xml"/>
  <Override PartName="/ppt/slides/slide56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44.xml" ContentType="application/vnd.openxmlformats-officedocument.presentationml.slide+xml"/>
  <Override PartName="/ppt/slides/slide46.xml" ContentType="application/vnd.openxmlformats-officedocument.presentationml.slide+xml"/>
  <Override PartName="/ppt/slides/slide42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5.xml" ContentType="application/vnd.openxmlformats-officedocument.presentationml.slide+xml"/>
  <Override PartName="/ppt/slides/slide33.xml" ContentType="application/vnd.openxmlformats-officedocument.presentationml.slide+xml"/>
  <Override PartName="/ppt/slides/slide37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6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6.xml" ContentType="application/vnd.openxmlformats-officedocument.presentationml.notesSlid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8" r:id="rId1"/>
  </p:sldMasterIdLst>
  <p:notesMasterIdLst>
    <p:notesMasterId r:id="rId59"/>
  </p:notesMasterIdLst>
  <p:handoutMasterIdLst>
    <p:handoutMasterId r:id="rId6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</p:sldIdLst>
  <p:sldSz cx="9144000" cy="6858000" type="screen4x3"/>
  <p:notesSz cx="9926638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336699"/>
    <a:srgbClr val="000066"/>
    <a:srgbClr val="800000"/>
    <a:srgbClr val="FFCC00"/>
    <a:srgbClr val="F8C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 autoAdjust="0"/>
    <p:restoredTop sz="99298" autoAdjust="0"/>
  </p:normalViewPr>
  <p:slideViewPr>
    <p:cSldViewPr>
      <p:cViewPr varScale="1">
        <p:scale>
          <a:sx n="85" d="100"/>
          <a:sy n="85" d="100"/>
        </p:scale>
        <p:origin x="606" y="78"/>
      </p:cViewPr>
      <p:guideLst>
        <p:guide orient="horz" pos="1152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65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6F9C-ED71-40BF-AEB7-F86D8619F15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DB51-22AE-4348-A06C-6CD4F8D6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98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4" y="3228896"/>
            <a:ext cx="7941310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98" y="645661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526C929-2704-434B-929F-B10FA8178339}" type="slidenum">
              <a:rPr lang="en-US" altLang="ar-JO"/>
              <a:pPr/>
              <a:t>‹#›</a:t>
            </a:fld>
            <a:endParaRPr lang="en-US" altLang="ar-J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4E95FC-A3D5-40EB-BB01-8334ADFC0393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880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8C1D077-F608-4BCC-8E0B-507AA09E9EDA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796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42A3E5F-B4DD-43BE-89F2-9E24B6FDA67F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3573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9D77C7-4CEA-48AF-9331-94686341570F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7799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B33AD1-553A-4A9B-99D0-1ECA26CDCAB1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2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01EF5CE-299E-44CE-8802-4507C75CE837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95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8C05BE-87FF-4E50-8F71-0DB8FB8F52B5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9296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350BFA-F5FC-472E-B1FC-DB63874D301C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62702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319040-A589-4531-AF84-6164265AC162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3461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F90EFB-43F4-4068-9245-95786259D484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73233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B42E1C9-B6A0-4630-A3C8-D27627F721A5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763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0FFD395-7423-43B3-879E-DCAAA9EBE959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5077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ED242F-FE63-4343-83A5-20162C775CC0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1641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32A306-EC96-4D89-8F49-88358DF5A9E8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89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F480A5-4186-4801-8ED9-D7D2187B1675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141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8C5E348-9435-4533-A7A6-9034598EA862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17235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B77B50-AD9F-45C8-A4D9-401A0E9B2D14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4912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01A0EEE-A906-4A81-9C19-9947ABEEA4BE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069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83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42AACA-A174-48AA-8703-679235B5CBB1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75621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BC59461-29CB-47C3-A8D0-FF8F4854049F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6868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03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38499A2-9677-4437-BBD8-FA5192A52024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2546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37D3F6-D244-4DB8-B0D0-2AD7D9ADBDE9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154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CB793E-837A-46C5-B56E-2266CD15544A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94054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33E842-7B28-478A-BA20-FAEEC8DCB8DD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1812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34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B306BBE-1203-4FFA-957C-FF46CDED68DB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67251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44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BDDD22-E209-4666-ACDA-B786F2A406C8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51603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54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DD5077-185E-4142-821B-B4CC32813BA8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08368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82442F3-5ED2-48D1-91A1-EB8244BBC7A2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49003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4D97568-56C9-43C1-AC9F-F6E5D35AF215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2546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85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0C27A59-01AD-424C-A541-289EF42A377E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6809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95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B8DA70E-0C5C-4326-8395-1EE7EB593B18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8581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7E0369-A4F2-4EED-8926-B4A6A487C394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2093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0817A96-3D0B-4A77-BF15-5EE7BA6903F3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5720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7C5F9E9-181B-4C08-B096-97267037F4A6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27589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36BADE0-D226-4BBC-9576-EC44C148B930}" type="slidenum">
              <a:rPr lang="en-US" altLang="en-US"/>
              <a:pPr eaLnBrk="1" hangingPunct="1"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4037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B2B42E-FA6A-4B72-9F6E-2ACCEF83546E}" type="slidenum">
              <a:rPr lang="en-US" altLang="en-US"/>
              <a:pPr eaLnBrk="1" hangingPunct="1"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07943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3A689B-0907-43DD-99DC-AAFC7437689C}" type="slidenum">
              <a:rPr lang="en-US" altLang="en-US"/>
              <a:pPr eaLnBrk="1" hangingPunct="1"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3566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57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E92245-21C5-487E-AE70-52A733FB5B1E}" type="slidenum">
              <a:rPr lang="en-US" altLang="en-US"/>
              <a:pPr eaLnBrk="1" hangingPunct="1"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26436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67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1649209-1134-4DF7-9463-125FA329EDC2}" type="slidenum">
              <a:rPr lang="en-US" altLang="en-US"/>
              <a:pPr eaLnBrk="1" hangingPunct="1"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17346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77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A584D9-F51D-43F7-A046-22C53094C7D2}" type="slidenum">
              <a:rPr lang="en-US" altLang="en-US"/>
              <a:pPr eaLnBrk="1" hangingPunct="1"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9168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87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CCAB0F6-E16E-476A-87C2-E8FE017B1DA4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0115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64BC80C-F0A1-43F4-B932-60C911F9F0C4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4985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08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C79589-105A-43CA-9367-63DDE458071C}" type="slidenum">
              <a:rPr lang="en-US" altLang="en-US"/>
              <a:pPr eaLnBrk="1" hangingPunct="1"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64571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18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AFBA459-BED7-4BF7-B286-9D9364474467}" type="slidenum">
              <a:rPr lang="en-US" altLang="en-US"/>
              <a:pPr eaLnBrk="1" hangingPunct="1"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8367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48B3C4D-F72B-481B-9B01-2A11E18ED293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2789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8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28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D1FAA13-E20D-4604-B55C-5D8696CACE0A}" type="slidenum">
              <a:rPr lang="en-US" altLang="en-US"/>
              <a:pPr eaLnBrk="1" hangingPunct="1"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93471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39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1BFF46-3E10-4572-94DB-1D6FB3A7E579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9226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49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49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60A6F47-B736-4EDB-95B5-6BA884A8B69B}" type="slidenum">
              <a:rPr lang="en-US" altLang="en-US"/>
              <a:pPr eaLnBrk="1" hangingPunct="1"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39325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59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53C5B06-A8A0-498D-981B-DA0ADC317570}" type="slidenum">
              <a:rPr lang="en-US" altLang="en-US"/>
              <a:pPr eaLnBrk="1" hangingPunct="1"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898004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69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50D2D0-211A-4C36-AA7E-1E74DA962355}" type="slidenum">
              <a:rPr lang="en-US" altLang="en-US"/>
              <a:pPr eaLnBrk="1" hangingPunct="1"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5588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80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80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2CF7FFC-A544-46D5-8437-5C69458C0508}" type="slidenum">
              <a:rPr lang="en-US" altLang="en-US"/>
              <a:pPr eaLnBrk="1" hangingPunct="1"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0171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90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290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4B6616C-C4BD-4BA8-8E8B-BCF1BEB04527}" type="slidenum">
              <a:rPr lang="en-US" altLang="en-US"/>
              <a:pPr eaLnBrk="1" hangingPunct="1"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48535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E76B35A-30E2-47E6-8F2B-C84657502E8B}" type="slidenum">
              <a:rPr lang="en-US" altLang="en-US"/>
              <a:pPr eaLnBrk="1" hangingPunct="1"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221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682E768-3DF1-43C0-8427-30365BA0831D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130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2FA1DFD-9035-418D-BC9E-D328C542FC31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742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DE9D1E1-E183-4F41-928A-60B010400622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8529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CB5E63-231B-41B2-805C-7AE2843B96EF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877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28800"/>
            <a:ext cx="9144000" cy="50292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9" b="9677"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19800"/>
            <a:ext cx="2616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3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D3E5B8-5C11-4E13-8DD3-3F2AAD17C962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E209B5-87C2-46D3-9CE3-6B3071A7CA2B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72DF7A-4100-44FC-B241-DA3EBC9C8B0D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8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CA0B82-3C64-4690-B44B-DD0699A11048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9A7322-50DC-4E02-A068-37D1F8093F11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639292-735D-4F8F-B17A-57982D52406C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3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68AB2C-6FFC-423B-A22A-4643A4128589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F1F757-0640-472B-800E-AA51CB822C10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3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CE3B17-E0D4-4E41-BADE-2D34CAD5D28F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6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7A16A5-18D1-4DCD-8CD2-B89E233E0935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8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JO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JO" smtClean="0"/>
              <a:t>Click to edit Master text styles</a:t>
            </a:r>
          </a:p>
          <a:p>
            <a:pPr lvl="1"/>
            <a:r>
              <a:rPr lang="en-US" altLang="ar-JO" smtClean="0"/>
              <a:t>Second level</a:t>
            </a:r>
          </a:p>
          <a:p>
            <a:pPr lvl="2"/>
            <a:r>
              <a:rPr lang="en-US" altLang="ar-JO" smtClean="0"/>
              <a:t>Third level</a:t>
            </a:r>
          </a:p>
          <a:p>
            <a:pPr lvl="3"/>
            <a:r>
              <a:rPr lang="en-US" altLang="ar-JO" smtClean="0"/>
              <a:t>Fourth level</a:t>
            </a:r>
          </a:p>
          <a:p>
            <a:pPr lvl="4"/>
            <a:r>
              <a:rPr lang="en-US" altLang="ar-JO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fld id="{A0BC78FE-7601-44C7-8F85-4CC650A5D6E5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jpe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362200"/>
            <a:ext cx="7772400" cy="2362200"/>
          </a:xfrm>
        </p:spPr>
        <p:txBody>
          <a:bodyPr/>
          <a:lstStyle/>
          <a:p>
            <a:r>
              <a:rPr lang="en-US" altLang="en-US" dirty="0" smtClean="0"/>
              <a:t>Chapter 4: </a:t>
            </a:r>
            <a:br>
              <a:rPr lang="en-US" altLang="en-US" dirty="0" smtClean="0"/>
            </a:br>
            <a:r>
              <a:rPr lang="en-US" altLang="en-US" dirty="0" smtClean="0"/>
              <a:t>Control Structures I (Selection)</a:t>
            </a:r>
            <a:br>
              <a:rPr lang="en-US" altLang="en-US" dirty="0" smtClean="0"/>
            </a:b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6184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Relational Operators and the</a:t>
            </a:r>
            <a:br>
              <a:rPr lang="en-US" altLang="en-US" smtClean="0"/>
            </a:b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mtClean="0"/>
              <a:t> Type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Relational operators can be applied to strings</a:t>
            </a:r>
          </a:p>
          <a:p>
            <a:pPr lvl="1"/>
            <a:r>
              <a:rPr lang="en-US" altLang="en-US" smtClean="0"/>
              <a:t>Strings are compared character by character, starting with the first character</a:t>
            </a:r>
          </a:p>
          <a:p>
            <a:pPr lvl="1"/>
            <a:r>
              <a:rPr lang="en-US" altLang="en-US" smtClean="0"/>
              <a:t>Comparison continues until either a mismatch is found or all characters are found equal</a:t>
            </a:r>
          </a:p>
          <a:p>
            <a:pPr lvl="1"/>
            <a:r>
              <a:rPr lang="en-US" altLang="en-US" smtClean="0"/>
              <a:t>If two strings of different lengths are compared and the comparison is equal to the last character of the shorter string</a:t>
            </a:r>
          </a:p>
          <a:p>
            <a:pPr lvl="2"/>
            <a:r>
              <a:rPr lang="en-US" altLang="en-US" smtClean="0"/>
              <a:t>The shorter string is less than the larger string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7080793-C821-4EB7-9283-8AF7D5DD0A4B}" type="slidenum">
              <a:rPr lang="en-US" altLang="en-US">
                <a:solidFill>
                  <a:schemeClr val="bg1"/>
                </a:solidFill>
              </a:rPr>
              <a:pPr eaLnBrk="1" hangingPunct="1"/>
              <a:t>10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19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Operators and the</a:t>
            </a:r>
            <a:br>
              <a:rPr lang="en-US" altLang="en-US" smtClean="0"/>
            </a:br>
            <a:r>
              <a:rPr lang="en-US" altLang="en-US" smtClean="0">
                <a:latin typeface="Courier New" panose="02070309020205020404" pitchFamily="49" charset="0"/>
              </a:rPr>
              <a:t>string</a:t>
            </a:r>
            <a:r>
              <a:rPr lang="en-US" altLang="en-US" smtClean="0"/>
              <a:t> Type (cont’d.)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Suppose we have the following declarations: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string str1 = "Hello";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string str2 = "Hi";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string str3 = "Air";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string str4 = "Bill";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string str4 = "Big";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89816D-7E7E-4AE7-B9B4-2E4B9A67FBAD}" type="slidenum">
              <a:rPr lang="en-US" altLang="en-US">
                <a:solidFill>
                  <a:schemeClr val="bg1"/>
                </a:solidFill>
              </a:rPr>
              <a:pPr eaLnBrk="1" hangingPunct="1"/>
              <a:t>11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4644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Relational Operators and the</a:t>
            </a:r>
            <a:br>
              <a:rPr lang="en-US" altLang="en-US" smtClean="0"/>
            </a:b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mtClean="0"/>
              <a:t> Type (cont’d.)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11B85DC-09BE-4C7A-BDA3-71498AF0D9B0}" type="slidenum">
              <a:rPr lang="en-US" altLang="en-US">
                <a:solidFill>
                  <a:schemeClr val="bg1"/>
                </a:solidFill>
              </a:rPr>
              <a:pPr eaLnBrk="1" hangingPunct="1"/>
              <a:t>12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45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906588"/>
            <a:ext cx="61595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3581400"/>
            <a:ext cx="61722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2742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Operators and the</a:t>
            </a:r>
            <a:br>
              <a:rPr lang="en-US" altLang="en-US" smtClean="0"/>
            </a:br>
            <a:r>
              <a:rPr lang="en-US" altLang="en-US" smtClean="0">
                <a:latin typeface="Courier New" panose="02070309020205020404" pitchFamily="49" charset="0"/>
              </a:rPr>
              <a:t>string</a:t>
            </a:r>
            <a:r>
              <a:rPr lang="en-US" altLang="en-US" smtClean="0"/>
              <a:t> Type (cont’d.)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DF94D1-9BC2-4808-A73A-53B57318E84D}" type="slidenum">
              <a:rPr lang="en-US" altLang="en-US">
                <a:solidFill>
                  <a:schemeClr val="bg1"/>
                </a:solidFill>
              </a:rPr>
              <a:pPr eaLnBrk="1" hangingPunct="1"/>
              <a:t>13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7002463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5877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Operators and the</a:t>
            </a:r>
            <a:br>
              <a:rPr lang="en-US" altLang="en-US" smtClean="0"/>
            </a:br>
            <a:r>
              <a:rPr lang="en-US" altLang="en-US" smtClean="0">
                <a:latin typeface="Courier New" panose="02070309020205020404" pitchFamily="49" charset="0"/>
              </a:rPr>
              <a:t>string</a:t>
            </a:r>
            <a:r>
              <a:rPr lang="en-US" altLang="en-US" smtClean="0"/>
              <a:t> Type (cont’d.)</a:t>
            </a:r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033395F-03E4-4F07-B0C9-1B94767C5A81}" type="slidenum">
              <a:rPr lang="en-US" altLang="en-US">
                <a:solidFill>
                  <a:schemeClr val="bg1"/>
                </a:solidFill>
              </a:rPr>
              <a:pPr eaLnBrk="1" hangingPunct="1"/>
              <a:t>14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662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2057400"/>
            <a:ext cx="6165850" cy="319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797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Logical (Boolean) Operators and Logical Expressions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/>
              <a:t>Logical (Boolean) operators:</a:t>
            </a:r>
            <a:r>
              <a:rPr lang="en-US" altLang="en-US" smtClean="0"/>
              <a:t> enable you to combine logical expressions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376863F-AA4F-4EAA-93B6-5EEFE4B839A3}" type="slidenum">
              <a:rPr lang="en-US" altLang="en-US">
                <a:solidFill>
                  <a:schemeClr val="bg1"/>
                </a:solidFill>
              </a:rPr>
              <a:pPr eaLnBrk="1" hangingPunct="1"/>
              <a:t>15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" y="2971800"/>
            <a:ext cx="86169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4507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Logical (Boolean) Operators and Logical Expressions (cont’d.)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0D03704-CCEA-47F2-8E35-D48A496DF039}" type="slidenum">
              <a:rPr lang="en-US" altLang="en-US">
                <a:solidFill>
                  <a:schemeClr val="bg1"/>
                </a:solidFill>
              </a:rPr>
              <a:pPr eaLnBrk="1" hangingPunct="1"/>
              <a:t>16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867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3" y="1905000"/>
            <a:ext cx="7589837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2967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Logical (Boolean) Operators and Logical Expressions (cont’d.)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DFFFDBE-EB65-43DF-8DB2-9D7652862920}" type="slidenum">
              <a:rPr lang="en-US" altLang="en-US">
                <a:solidFill>
                  <a:schemeClr val="bg1"/>
                </a:solidFill>
              </a:rPr>
              <a:pPr eaLnBrk="1" hangingPunct="1"/>
              <a:t>17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38" y="1600200"/>
            <a:ext cx="6375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233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6215063" cy="205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3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Logical (Boolean) Operators and Logical Expressions (cont’d.)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8A5BF59-DFFC-428B-A113-8E62F7D68C68}" type="slidenum">
              <a:rPr lang="en-US" altLang="en-US">
                <a:solidFill>
                  <a:schemeClr val="bg1"/>
                </a:solidFill>
              </a:rPr>
              <a:pPr eaLnBrk="1" hangingPunct="1"/>
              <a:t>18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072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3505200"/>
            <a:ext cx="6315075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556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Order of Precedence</a:t>
            </a:r>
          </a:p>
        </p:txBody>
      </p:sp>
      <p:sp>
        <p:nvSpPr>
          <p:cNvPr id="3174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and logical operators are evaluated from left to right</a:t>
            </a:r>
          </a:p>
          <a:p>
            <a:pPr lvl="1" eaLnBrk="1" hangingPunct="1"/>
            <a:r>
              <a:rPr lang="en-US" altLang="en-US" smtClean="0"/>
              <a:t>The </a:t>
            </a:r>
            <a:r>
              <a:rPr lang="en-US" altLang="en-US" u="sng" smtClean="0"/>
              <a:t>associativity</a:t>
            </a:r>
            <a:r>
              <a:rPr lang="en-US" altLang="en-US" smtClean="0"/>
              <a:t> is left to right</a:t>
            </a:r>
          </a:p>
          <a:p>
            <a:pPr eaLnBrk="1" hangingPunct="1"/>
            <a:r>
              <a:rPr lang="en-US" altLang="en-US" smtClean="0"/>
              <a:t>Parentheses can override precedence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6DA9A3-7A6A-48D9-B5B2-728292ADDE7B}" type="slidenum">
              <a:rPr lang="en-US" altLang="en-US">
                <a:solidFill>
                  <a:schemeClr val="bg1"/>
                </a:solidFill>
              </a:rPr>
              <a:pPr eaLnBrk="1" hangingPunct="1"/>
              <a:t>19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1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this chapter, you will:</a:t>
            </a:r>
          </a:p>
          <a:p>
            <a:pPr lvl="1" eaLnBrk="1" hangingPunct="1"/>
            <a:r>
              <a:rPr lang="en-US" altLang="en-US" smtClean="0"/>
              <a:t>Learn about control structures</a:t>
            </a:r>
          </a:p>
          <a:p>
            <a:pPr lvl="1" eaLnBrk="1" hangingPunct="1"/>
            <a:r>
              <a:rPr lang="en-US" altLang="en-US" smtClean="0"/>
              <a:t>Examine relational and logical operators</a:t>
            </a:r>
          </a:p>
          <a:p>
            <a:pPr lvl="1" eaLnBrk="1" hangingPunct="1"/>
            <a:r>
              <a:rPr lang="en-US" altLang="en-US" smtClean="0"/>
              <a:t>Explore how to form and evaluate logical (Boolean) expressions</a:t>
            </a:r>
          </a:p>
          <a:p>
            <a:pPr lvl="1" eaLnBrk="1" hangingPunct="1"/>
            <a:r>
              <a:rPr lang="en-US" altLang="en-US" smtClean="0"/>
              <a:t>Discover how to use the selection control structures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if...else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smtClean="0"/>
              <a:t> in a program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458C522-9B11-41D9-8063-2BECBCF5FA16}" type="slidenum">
              <a:rPr lang="en-US" altLang="en-US">
                <a:solidFill>
                  <a:schemeClr val="bg1"/>
                </a:solidFill>
              </a:rPr>
              <a:pPr eaLnBrk="1" hangingPunct="1"/>
              <a:t>2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7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Order of Precedence (cont’d.)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BB4AFD-A93B-4D3F-B597-164892B3F941}" type="slidenum">
              <a:rPr lang="en-US" altLang="en-US">
                <a:solidFill>
                  <a:schemeClr val="bg1"/>
                </a:solidFill>
              </a:rPr>
              <a:pPr eaLnBrk="1" hangingPunct="1"/>
              <a:t>20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752600"/>
            <a:ext cx="7850188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647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Order of Precedence (cont’d.)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BDA465-EA83-449F-B8AE-D0508FB39D3C}" type="slidenum">
              <a:rPr lang="en-US" altLang="en-US">
                <a:solidFill>
                  <a:schemeClr val="bg1"/>
                </a:solidFill>
              </a:rPr>
              <a:pPr eaLnBrk="1" hangingPunct="1"/>
              <a:t>21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379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2209800"/>
            <a:ext cx="823436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697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Order of Precedence (cont’d.)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91B755-8F61-4D59-85CC-3E73229DA36C}" type="slidenum">
              <a:rPr lang="en-US" altLang="en-US">
                <a:solidFill>
                  <a:schemeClr val="bg1"/>
                </a:solidFill>
              </a:rPr>
              <a:pPr eaLnBrk="1" hangingPunct="1"/>
              <a:t>22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482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934200" cy="467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931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Order of Precedence (cont’d.)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660492F-C7CF-4C98-98F6-4BE46D4AE454}" type="slidenum">
              <a:rPr lang="en-US" altLang="en-US">
                <a:solidFill>
                  <a:schemeClr val="bg1"/>
                </a:solidFill>
              </a:rPr>
              <a:pPr eaLnBrk="1" hangingPunct="1"/>
              <a:t>23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584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25" y="1778000"/>
            <a:ext cx="767397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253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int</a:t>
            </a:r>
            <a:r>
              <a:rPr lang="en-US" altLang="en-US" smtClean="0"/>
              <a:t> Data Type and Logical (Boolean) Expressions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Earlier versions of C++ did not provide built-in data types that had Boolean values</a:t>
            </a:r>
          </a:p>
          <a:p>
            <a:pPr eaLnBrk="1" hangingPunct="1"/>
            <a:r>
              <a:rPr lang="en-US" altLang="en-US" smtClean="0"/>
              <a:t>Logical expressions evaluate to either 1 or 0</a:t>
            </a:r>
          </a:p>
          <a:p>
            <a:pPr lvl="1" eaLnBrk="1" hangingPunct="1"/>
            <a:r>
              <a:rPr lang="en-US" altLang="en-US" smtClean="0"/>
              <a:t>Logical expression value was stored in a variable of the data type </a:t>
            </a:r>
            <a:r>
              <a:rPr lang="en-US" altLang="en-US" smtClean="0">
                <a:latin typeface="Courier New" panose="02070309020205020404" pitchFamily="49" charset="0"/>
              </a:rPr>
              <a:t>int</a:t>
            </a:r>
          </a:p>
          <a:p>
            <a:pPr eaLnBrk="1" hangingPunct="1"/>
            <a:r>
              <a:rPr lang="en-US" altLang="en-US" smtClean="0"/>
              <a:t>Can use the </a:t>
            </a:r>
            <a:r>
              <a:rPr lang="en-US" altLang="en-US" smtClean="0">
                <a:latin typeface="Courier New" panose="02070309020205020404" pitchFamily="49" charset="0"/>
              </a:rPr>
              <a:t>int</a:t>
            </a:r>
            <a:r>
              <a:rPr lang="en-US" altLang="en-US" smtClean="0"/>
              <a:t> data type to manipulate logical (Boolean) expressions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DD9526-DA21-42A0-B04F-58F3070B7E9C}" type="slidenum">
              <a:rPr lang="en-US" altLang="en-US">
                <a:solidFill>
                  <a:schemeClr val="bg1"/>
                </a:solidFill>
              </a:rPr>
              <a:pPr eaLnBrk="1" hangingPunct="1"/>
              <a:t>24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094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bool</a:t>
            </a:r>
            <a:r>
              <a:rPr lang="en-US" altLang="en-US" smtClean="0"/>
              <a:t> Data Type and Logical (Boolean) Expressions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data type </a:t>
            </a:r>
            <a:r>
              <a:rPr lang="en-US" altLang="en-US" smtClean="0">
                <a:latin typeface="Courier New" panose="02070309020205020404" pitchFamily="49" charset="0"/>
              </a:rPr>
              <a:t>bool</a:t>
            </a:r>
            <a:r>
              <a:rPr lang="en-US" altLang="en-US" smtClean="0"/>
              <a:t> has logical (Boolean) values </a:t>
            </a:r>
            <a:r>
              <a:rPr lang="en-US" altLang="en-US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false</a:t>
            </a:r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bool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anose="02070309020205020404" pitchFamily="49" charset="0"/>
              </a:rPr>
              <a:t>false</a:t>
            </a:r>
            <a:r>
              <a:rPr lang="en-US" altLang="en-US" smtClean="0"/>
              <a:t> are reserved words</a:t>
            </a:r>
          </a:p>
          <a:p>
            <a:pPr eaLnBrk="1" hangingPunct="1"/>
            <a:r>
              <a:rPr lang="en-US" altLang="en-US" smtClean="0"/>
              <a:t>The identifier </a:t>
            </a:r>
            <a:r>
              <a:rPr lang="en-US" altLang="en-US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 has the value </a:t>
            </a:r>
            <a:r>
              <a:rPr lang="en-US" altLang="en-US" smtClean="0">
                <a:latin typeface="Courier New" panose="02070309020205020404" pitchFamily="49" charset="0"/>
              </a:rPr>
              <a:t>1</a:t>
            </a:r>
            <a:r>
              <a:rPr lang="en-US" altLang="en-US" smtClean="0"/>
              <a:t> </a:t>
            </a:r>
          </a:p>
          <a:p>
            <a:pPr eaLnBrk="1" hangingPunct="1"/>
            <a:r>
              <a:rPr lang="en-US" altLang="en-US" smtClean="0"/>
              <a:t>The identifier </a:t>
            </a:r>
            <a:r>
              <a:rPr lang="en-US" altLang="en-US" smtClean="0">
                <a:latin typeface="Courier New" panose="02070309020205020404" pitchFamily="49" charset="0"/>
              </a:rPr>
              <a:t>false</a:t>
            </a:r>
            <a:r>
              <a:rPr lang="en-US" altLang="en-US" smtClean="0"/>
              <a:t> has the value </a:t>
            </a:r>
            <a:r>
              <a:rPr lang="en-US" altLang="en-US" smtClean="0">
                <a:latin typeface="Courier New" panose="02070309020205020404" pitchFamily="49" charset="0"/>
              </a:rPr>
              <a:t>0</a:t>
            </a:r>
          </a:p>
          <a:p>
            <a:pPr eaLnBrk="1" hangingPunct="1"/>
            <a:endParaRPr lang="en-US" altLang="en-US" sz="2600" smtClean="0">
              <a:latin typeface="Courier New" panose="02070309020205020404" pitchFamily="49" charset="0"/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D9382A1-7591-45E4-8B11-6C25B52D53D5}" type="slidenum">
              <a:rPr lang="en-US" altLang="en-US">
                <a:solidFill>
                  <a:schemeClr val="bg1"/>
                </a:solidFill>
              </a:rPr>
              <a:pPr eaLnBrk="1" hangingPunct="1"/>
              <a:t>25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3538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Selection: </a:t>
            </a:r>
            <a:r>
              <a:rPr lang="en-US" altLang="en-US" smtClean="0">
                <a:latin typeface="Courier New" panose="02070309020205020404" pitchFamily="49" charset="0"/>
              </a:rPr>
              <a:t>if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if...else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if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if...else</a:t>
            </a:r>
            <a:r>
              <a:rPr lang="en-US" altLang="en-US" smtClean="0"/>
              <a:t> statements can be used to create:</a:t>
            </a:r>
          </a:p>
          <a:p>
            <a:pPr lvl="1" eaLnBrk="1" hangingPunct="1"/>
            <a:r>
              <a:rPr lang="en-US" altLang="en-US" smtClean="0"/>
              <a:t>One-way selection</a:t>
            </a:r>
          </a:p>
          <a:p>
            <a:pPr lvl="1" eaLnBrk="1" hangingPunct="1"/>
            <a:r>
              <a:rPr lang="en-US" altLang="en-US" smtClean="0"/>
              <a:t>Two-way selection</a:t>
            </a:r>
          </a:p>
          <a:p>
            <a:pPr lvl="1" eaLnBrk="1" hangingPunct="1"/>
            <a:r>
              <a:rPr lang="en-US" altLang="en-US" smtClean="0"/>
              <a:t>Multiple selections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828B84C-7037-4DBD-A1F8-7EC28D14A9EB}" type="slidenum">
              <a:rPr lang="en-US" altLang="en-US">
                <a:solidFill>
                  <a:schemeClr val="bg1"/>
                </a:solidFill>
              </a:rPr>
              <a:pPr eaLnBrk="1" hangingPunct="1"/>
              <a:t>26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164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One-Way Selection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675"/>
              </a:spcBef>
            </a:pPr>
            <a:r>
              <a:rPr lang="en-US" altLang="en-US" smtClean="0"/>
              <a:t>One-way selection syntax:</a:t>
            </a:r>
          </a:p>
          <a:p>
            <a:pPr eaLnBrk="1" hangingPunct="1">
              <a:spcBef>
                <a:spcPts val="675"/>
              </a:spcBef>
              <a:buFontTx/>
              <a:buNone/>
            </a:pPr>
            <a:r>
              <a:rPr lang="en-US" altLang="en-US" sz="2400" smtClean="0"/>
              <a:t>  </a:t>
            </a:r>
          </a:p>
          <a:p>
            <a:pPr eaLnBrk="1" hangingPunct="1">
              <a:lnSpc>
                <a:spcPct val="160000"/>
              </a:lnSpc>
              <a:spcBef>
                <a:spcPts val="675"/>
              </a:spcBef>
              <a:buFontTx/>
              <a:buNone/>
            </a:pPr>
            <a:endParaRPr lang="en-US" altLang="en-US" sz="2400" smtClean="0">
              <a:latin typeface="Courier New" panose="02070309020205020404" pitchFamily="49" charset="0"/>
            </a:endParaRPr>
          </a:p>
          <a:p>
            <a:pPr eaLnBrk="1" hangingPunct="1">
              <a:spcBef>
                <a:spcPts val="675"/>
              </a:spcBef>
            </a:pPr>
            <a:r>
              <a:rPr lang="en-US" altLang="en-US" smtClean="0"/>
              <a:t>Statement is executed if the value of the expression is </a:t>
            </a:r>
            <a:r>
              <a:rPr lang="en-US" altLang="en-US" smtClean="0">
                <a:latin typeface="Courier New" panose="02070309020205020404" pitchFamily="49" charset="0"/>
              </a:rPr>
              <a:t>true</a:t>
            </a:r>
          </a:p>
          <a:p>
            <a:pPr eaLnBrk="1" hangingPunct="1">
              <a:spcBef>
                <a:spcPts val="675"/>
              </a:spcBef>
            </a:pPr>
            <a:r>
              <a:rPr lang="en-US" altLang="en-US" smtClean="0"/>
              <a:t>Statement is bypassed if the value is </a:t>
            </a:r>
            <a:r>
              <a:rPr lang="en-US" altLang="en-US" smtClean="0">
                <a:latin typeface="Courier New" panose="02070309020205020404" pitchFamily="49" charset="0"/>
              </a:rPr>
              <a:t>false</a:t>
            </a:r>
            <a:r>
              <a:rPr lang="en-US" altLang="en-US" smtClean="0"/>
              <a:t>; program goes to the next statement</a:t>
            </a:r>
          </a:p>
          <a:p>
            <a:pPr eaLnBrk="1" hangingPunct="1">
              <a:spcBef>
                <a:spcPts val="675"/>
              </a:spcBef>
            </a:pPr>
            <a:r>
              <a:rPr lang="en-US" altLang="en-US" smtClean="0">
                <a:latin typeface="Courier New" panose="02070309020205020404" pitchFamily="49" charset="0"/>
              </a:rPr>
              <a:t>Expression </a:t>
            </a:r>
            <a:r>
              <a:rPr lang="en-US" altLang="en-US" smtClean="0"/>
              <a:t>is called a </a:t>
            </a:r>
            <a:r>
              <a:rPr lang="en-US" altLang="en-US" u="sng" smtClean="0"/>
              <a:t>decision maker</a:t>
            </a:r>
          </a:p>
        </p:txBody>
      </p:sp>
      <p:sp>
        <p:nvSpPr>
          <p:cNvPr id="3994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020895-5C68-4B92-9A0E-72D7949F7EA2}" type="slidenum">
              <a:rPr lang="en-US" altLang="en-US">
                <a:solidFill>
                  <a:schemeClr val="bg1"/>
                </a:solidFill>
              </a:rPr>
              <a:pPr eaLnBrk="1" hangingPunct="1"/>
              <a:t>27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3994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286000"/>
            <a:ext cx="2819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9215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One-Way Selection (cont’d.)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6293957-A7DB-42A9-AFDB-87459136E700}" type="slidenum">
              <a:rPr lang="en-US" altLang="en-US">
                <a:solidFill>
                  <a:schemeClr val="bg1"/>
                </a:solidFill>
              </a:rPr>
              <a:pPr eaLnBrk="1" hangingPunct="1"/>
              <a:t>28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096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31988"/>
            <a:ext cx="5257800" cy="379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6" name="Picture 5" descr="fig 4-2 slide 2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5" y="5791200"/>
            <a:ext cx="24860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4546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Two-Way Selection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Two-way selection syntax: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en-US" sz="2400" smtClean="0"/>
              <a:t>	</a:t>
            </a:r>
            <a:r>
              <a:rPr lang="en-US" altLang="en-US" sz="2400" smtClean="0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	 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 	</a:t>
            </a:r>
          </a:p>
          <a:p>
            <a:pPr eaLnBrk="1" hangingPunct="1"/>
            <a:r>
              <a:rPr lang="en-US" altLang="en-US" smtClean="0"/>
              <a:t>If expression is </a:t>
            </a:r>
            <a:r>
              <a:rPr lang="en-US" altLang="en-US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statement1</a:t>
            </a:r>
            <a:r>
              <a:rPr lang="en-US" altLang="en-US" smtClean="0"/>
              <a:t> is executed; otherwise,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statement2</a:t>
            </a:r>
            <a:r>
              <a:rPr lang="en-US" altLang="en-US" smtClean="0"/>
              <a:t> is executed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statement1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statement2</a:t>
            </a:r>
            <a:r>
              <a:rPr lang="en-US" altLang="en-US" smtClean="0"/>
              <a:t> are any C++ statements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485BD6F-00C3-4E71-BF7F-3AE7F6D0B402}" type="slidenum">
              <a:rPr lang="en-US" altLang="en-US">
                <a:solidFill>
                  <a:schemeClr val="bg1"/>
                </a:solidFill>
              </a:rPr>
              <a:pPr eaLnBrk="1" hangingPunct="1"/>
              <a:t>29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198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209800"/>
            <a:ext cx="2362200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0218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Objectives (cont’d.)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en-US" smtClean="0"/>
              <a:t>Learn how to avoid bugs by avoiding partially understood concepts</a:t>
            </a:r>
          </a:p>
          <a:p>
            <a:pPr lvl="1" eaLnBrk="1" hangingPunct="1"/>
            <a:r>
              <a:rPr lang="en-US" altLang="en-US" smtClean="0"/>
              <a:t>Learn to use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altLang="en-US" smtClean="0"/>
              <a:t> function to terminate a program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680A1C-196C-437D-BD84-5CACCBA19237}" type="slidenum">
              <a:rPr lang="en-US" altLang="en-US">
                <a:solidFill>
                  <a:schemeClr val="bg1"/>
                </a:solidFill>
              </a:rPr>
              <a:pPr eaLnBrk="1" hangingPunct="1"/>
              <a:t>3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7707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Two-Way Selection (cont’d.)</a:t>
            </a:r>
          </a:p>
        </p:txBody>
      </p:sp>
      <p:sp>
        <p:nvSpPr>
          <p:cNvPr id="4301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483D56B-9444-448A-8B11-0C1D3D6368EA}" type="slidenum">
              <a:rPr lang="en-US" altLang="en-US">
                <a:solidFill>
                  <a:schemeClr val="bg1"/>
                </a:solidFill>
              </a:rPr>
              <a:pPr eaLnBrk="1" hangingPunct="1"/>
              <a:t>30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30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976438"/>
            <a:ext cx="6899275" cy="373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5" descr="fig 4-3 slide 30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867400"/>
            <a:ext cx="285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256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Compound (Block of) Statements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/>
              <a:t>Compound statement</a:t>
            </a:r>
            <a:r>
              <a:rPr lang="en-US" altLang="en-US" smtClean="0"/>
              <a:t> (</a:t>
            </a:r>
            <a:r>
              <a:rPr lang="en-US" altLang="en-US" u="sng" smtClean="0"/>
              <a:t>block of statements</a:t>
            </a:r>
            <a:r>
              <a:rPr lang="en-US" altLang="en-US" smtClean="0"/>
              <a:t>):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buFontTx/>
              <a:buNone/>
            </a:pPr>
            <a:endParaRPr lang="en-US" altLang="en-US" sz="24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smtClean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z="2400" smtClean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/>
              <a:t>A compound statement functions like a single statement</a:t>
            </a:r>
          </a:p>
        </p:txBody>
      </p:sp>
      <p:sp>
        <p:nvSpPr>
          <p:cNvPr id="4403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BBA95E7-C661-4D36-9FED-80BD98B488A1}" type="slidenum">
              <a:rPr lang="en-US" altLang="en-US">
                <a:solidFill>
                  <a:schemeClr val="bg1"/>
                </a:solidFill>
              </a:rPr>
              <a:pPr eaLnBrk="1" hangingPunct="1"/>
              <a:t>31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403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395538"/>
            <a:ext cx="2424113" cy="242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8877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Compound (Block of) Statements (cont’d.)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solidFill>
                  <a:srgbClr val="0000FF"/>
                </a:solidFill>
                <a:latin typeface="Courier New" panose="02070309020205020404" pitchFamily="49" charset="0"/>
              </a:rPr>
              <a:t>if </a:t>
            </a:r>
            <a:r>
              <a:rPr lang="en-US" altLang="en-US" sz="2200" smtClean="0">
                <a:latin typeface="Courier New" panose="02070309020205020404" pitchFamily="49" charset="0"/>
              </a:rPr>
              <a:t>(age &gt; 18)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	cout &lt;&lt; "Eligible to vote."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	cout &lt;&lt; "No longer a minor."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endParaRPr lang="en-US" altLang="en-US" sz="2200" smtClean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	cout &lt;&lt; "Not eligible to vote."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	cout &lt;&lt; "Still a minor." &lt;&lt; endl;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200" smtClean="0">
              <a:latin typeface="Courier New" panose="02070309020205020404" pitchFamily="49" charset="0"/>
            </a:endParaRPr>
          </a:p>
        </p:txBody>
      </p:sp>
      <p:sp>
        <p:nvSpPr>
          <p:cNvPr id="4506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4C32F5-D9D6-40D9-B4F1-A6CC382E399F}" type="slidenum">
              <a:rPr lang="en-US" altLang="en-US">
                <a:solidFill>
                  <a:schemeClr val="bg1"/>
                </a:solidFill>
              </a:rPr>
              <a:pPr eaLnBrk="1" hangingPunct="1"/>
              <a:t>32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7909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Multiple Selections: Nested </a:t>
            </a:r>
            <a:r>
              <a:rPr lang="en-US" altLang="en-US" smtClean="0"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635000" algn="l"/>
              </a:tabLst>
            </a:pPr>
            <a:r>
              <a:rPr lang="en-US" altLang="en-US" u="sng" smtClean="0"/>
              <a:t>Nesting</a:t>
            </a:r>
            <a:r>
              <a:rPr lang="en-US" altLang="en-US" smtClean="0"/>
              <a:t>: one control statement is located within another</a:t>
            </a:r>
          </a:p>
          <a:p>
            <a:pPr eaLnBrk="1" hangingPunct="1">
              <a:tabLst>
                <a:tab pos="635000" algn="l"/>
              </a:tabLst>
            </a:pPr>
            <a:r>
              <a:rPr lang="en-US" altLang="en-US" smtClean="0"/>
              <a:t>An </a:t>
            </a:r>
            <a:r>
              <a:rPr lang="en-US" altLang="en-US" smtClean="0">
                <a:latin typeface="Courier New" panose="02070309020205020404" pitchFamily="49" charset="0"/>
              </a:rPr>
              <a:t>else</a:t>
            </a:r>
            <a:r>
              <a:rPr lang="en-US" altLang="en-US" smtClean="0"/>
              <a:t> is associated with the most recent </a:t>
            </a:r>
            <a:r>
              <a:rPr lang="en-US" altLang="en-US" smtClean="0">
                <a:latin typeface="Courier New" panose="02070309020205020404" pitchFamily="49" charset="0"/>
              </a:rPr>
              <a:t>if</a:t>
            </a:r>
            <a:r>
              <a:rPr lang="en-US" altLang="en-US" smtClean="0"/>
              <a:t> that has not been paired with an </a:t>
            </a:r>
            <a:r>
              <a:rPr lang="en-US" altLang="en-US" smtClean="0">
                <a:latin typeface="Courier New" panose="02070309020205020404" pitchFamily="49" charset="0"/>
              </a:rPr>
              <a:t>else</a:t>
            </a:r>
          </a:p>
        </p:txBody>
      </p:sp>
      <p:sp>
        <p:nvSpPr>
          <p:cNvPr id="4608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ABF3AB-7B08-4EA5-9133-9D2EC5BA3298}" type="slidenum">
              <a:rPr lang="en-US" altLang="en-US">
                <a:solidFill>
                  <a:schemeClr val="bg1"/>
                </a:solidFill>
              </a:rPr>
              <a:pPr eaLnBrk="1" hangingPunct="1"/>
              <a:t>33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122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Multiple Selections: Nested </a:t>
            </a:r>
            <a:r>
              <a:rPr lang="en-US" altLang="en-US" smtClean="0">
                <a:latin typeface="Courier New" panose="02070309020205020404" pitchFamily="49" charset="0"/>
              </a:rPr>
              <a:t>if</a:t>
            </a:r>
            <a:r>
              <a:rPr lang="en-US" altLang="en-US" smtClean="0"/>
              <a:t> (cont’d.)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05CDC4-571E-49F4-9622-A9A1B982CCC2}" type="slidenum">
              <a:rPr lang="en-US" altLang="en-US">
                <a:solidFill>
                  <a:schemeClr val="bg1"/>
                </a:solidFill>
              </a:rPr>
              <a:pPr eaLnBrk="1" hangingPunct="1"/>
              <a:t>34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710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1905000"/>
            <a:ext cx="822007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72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Comparing </a:t>
            </a:r>
            <a:r>
              <a:rPr lang="en-US" altLang="en-US" smtClean="0">
                <a:latin typeface="Courier New" panose="02070309020205020404" pitchFamily="49" charset="0"/>
              </a:rPr>
              <a:t>if…else</a:t>
            </a:r>
            <a:r>
              <a:rPr lang="en-US" altLang="en-US" smtClean="0"/>
              <a:t> Statements with a Series of </a:t>
            </a:r>
            <a:r>
              <a:rPr lang="en-US" altLang="en-US" smtClean="0">
                <a:latin typeface="Courier New" panose="02070309020205020404" pitchFamily="49" charset="0"/>
              </a:rPr>
              <a:t>if</a:t>
            </a:r>
            <a:r>
              <a:rPr lang="en-US" altLang="en-US" smtClean="0"/>
              <a:t> Statements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F32F46-EA50-4356-B784-DB1C9BDB3C0F}" type="slidenum">
              <a:rPr lang="en-US" altLang="en-US">
                <a:solidFill>
                  <a:schemeClr val="bg1"/>
                </a:solidFill>
              </a:rPr>
              <a:pPr eaLnBrk="1" hangingPunct="1"/>
              <a:t>35</a:t>
            </a:fld>
            <a:endParaRPr lang="en-US" altLang="en-US">
              <a:solidFill>
                <a:schemeClr val="bg1"/>
              </a:solidFill>
            </a:endParaRPr>
          </a:p>
        </p:txBody>
      </p:sp>
      <p:grpSp>
        <p:nvGrpSpPr>
          <p:cNvPr id="48132" name="Group 6"/>
          <p:cNvGrpSpPr>
            <a:grpSpLocks/>
          </p:cNvGrpSpPr>
          <p:nvPr/>
        </p:nvGrpSpPr>
        <p:grpSpPr bwMode="auto">
          <a:xfrm>
            <a:off x="609600" y="2209800"/>
            <a:ext cx="7345363" cy="2971800"/>
            <a:chOff x="609600" y="2209800"/>
            <a:chExt cx="7345361" cy="2971800"/>
          </a:xfrm>
        </p:grpSpPr>
        <p:pic>
          <p:nvPicPr>
            <p:cNvPr id="48134" name="Picture 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209800"/>
              <a:ext cx="7300051" cy="236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135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0544" y="4114800"/>
              <a:ext cx="6884417" cy="1066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4789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Comparing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if…else</a:t>
            </a:r>
            <a:r>
              <a:rPr lang="en-US" altLang="en-US" smtClean="0"/>
              <a:t> Statements with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mtClean="0"/>
              <a:t> Statements (cont’d.)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4165A01-EBF4-4D7C-AAD8-8EC6A035A4A0}" type="slidenum">
              <a:rPr lang="en-US" altLang="en-US">
                <a:solidFill>
                  <a:schemeClr val="bg1"/>
                </a:solidFill>
              </a:rPr>
              <a:pPr eaLnBrk="1" hangingPunct="1"/>
              <a:t>36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915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975" y="2133600"/>
            <a:ext cx="55689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162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Short-Circuit Evaluation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/>
              <a:t>Short-circuit evaluation</a:t>
            </a:r>
            <a:r>
              <a:rPr lang="en-US" altLang="en-US" smtClean="0"/>
              <a:t>: evaluation of a logical expression stops as soon as the value of the expression is known</a:t>
            </a:r>
          </a:p>
          <a:p>
            <a:pPr eaLnBrk="1" hangingPunct="1"/>
            <a:r>
              <a:rPr lang="en-US" altLang="en-US" smtClean="0"/>
              <a:t>Example: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z="2400" smtClean="0">
                <a:latin typeface="Courier New" panose="02070309020205020404" pitchFamily="49" charset="0"/>
              </a:rPr>
              <a:t>(age &gt;= 21) || ( x == 5)	</a:t>
            </a:r>
            <a:r>
              <a:rPr lang="en-US" altLang="en-US" sz="2400" smtClean="0">
                <a:solidFill>
                  <a:srgbClr val="33CC33"/>
                </a:solidFill>
                <a:latin typeface="Courier New" panose="02070309020205020404" pitchFamily="49" charset="0"/>
              </a:rPr>
              <a:t>//Line 1</a:t>
            </a:r>
          </a:p>
          <a:p>
            <a:pPr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	(grade == 'A') &amp;&amp; (x &gt;= 7)	</a:t>
            </a:r>
            <a:r>
              <a:rPr lang="en-US" altLang="en-US" sz="2400" smtClean="0">
                <a:solidFill>
                  <a:srgbClr val="33CC33"/>
                </a:solidFill>
                <a:latin typeface="Courier New" panose="02070309020205020404" pitchFamily="49" charset="0"/>
              </a:rPr>
              <a:t>//Line 2</a:t>
            </a:r>
          </a:p>
        </p:txBody>
      </p:sp>
      <p:sp>
        <p:nvSpPr>
          <p:cNvPr id="5018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02A71F-C14F-4EF5-8CB1-794D64352C73}" type="slidenum">
              <a:rPr lang="en-US" altLang="en-US">
                <a:solidFill>
                  <a:schemeClr val="bg1"/>
                </a:solidFill>
              </a:rPr>
              <a:pPr eaLnBrk="1" hangingPunct="1"/>
              <a:t>37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5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Comparing Floating-Point </a:t>
            </a:r>
            <a:r>
              <a:rPr lang="en-US" altLang="en-US" sz="4000" smtClean="0"/>
              <a:t>Numbers</a:t>
            </a:r>
            <a:r>
              <a:rPr lang="en-US" altLang="en-US" smtClean="0"/>
              <a:t> for Equality: A Precaution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Comparison of floating-point numbers for equality may not behave as you would expect</a:t>
            </a:r>
          </a:p>
          <a:p>
            <a:pPr lvl="1" eaLnBrk="1" hangingPunct="1"/>
            <a:r>
              <a:rPr lang="en-US" altLang="en-US" smtClean="0"/>
              <a:t>Example:</a:t>
            </a:r>
          </a:p>
          <a:p>
            <a:pPr lvl="2" eaLnBrk="1" hangingPunct="1"/>
            <a:r>
              <a:rPr lang="en-US" altLang="en-US" smtClean="0">
                <a:latin typeface="Courier New" panose="02070309020205020404" pitchFamily="49" charset="0"/>
              </a:rPr>
              <a:t>1.0 == 3.0/7.0 + 2.0/7.0 + 2.0/7.0 </a:t>
            </a:r>
            <a:r>
              <a:rPr lang="en-US" altLang="en-US" smtClean="0"/>
              <a:t>evaluates to </a:t>
            </a:r>
            <a:r>
              <a:rPr lang="en-US" altLang="en-US" smtClean="0">
                <a:latin typeface="Courier New" panose="02070309020205020404" pitchFamily="49" charset="0"/>
              </a:rPr>
              <a:t>false</a:t>
            </a:r>
          </a:p>
          <a:p>
            <a:pPr lvl="2" eaLnBrk="1" hangingPunct="1"/>
            <a:r>
              <a:rPr lang="en-US" altLang="en-US" smtClean="0"/>
              <a:t>Why?  </a:t>
            </a:r>
            <a:r>
              <a:rPr lang="en-US" altLang="en-US" smtClean="0">
                <a:latin typeface="Courier New" panose="02070309020205020404" pitchFamily="49" charset="0"/>
              </a:rPr>
              <a:t>3.0/7.0 + 2.0/7.0 + 2.0/7.0 = 0.99999999999999989</a:t>
            </a:r>
          </a:p>
          <a:p>
            <a:pPr eaLnBrk="1" hangingPunct="1"/>
            <a:r>
              <a:rPr lang="en-US" altLang="en-US" smtClean="0"/>
              <a:t>Solution: use a tolerance value</a:t>
            </a:r>
          </a:p>
          <a:p>
            <a:pPr lvl="1" eaLnBrk="1" hangingPunct="1"/>
            <a:r>
              <a:rPr lang="en-US" altLang="en-US" smtClean="0"/>
              <a:t>Example: </a:t>
            </a:r>
            <a:r>
              <a:rPr lang="en-US" altLang="en-US" smtClean="0">
                <a:latin typeface="Courier New" panose="02070309020205020404" pitchFamily="49" charset="0"/>
              </a:rPr>
              <a:t>if</a:t>
            </a:r>
            <a:r>
              <a:rPr lang="en-US" altLang="en-US" smtClean="0"/>
              <a:t> </a:t>
            </a:r>
            <a:r>
              <a:rPr lang="en-US" altLang="en-US" smtClean="0">
                <a:latin typeface="Courier New" panose="02070309020205020404" pitchFamily="49" charset="0"/>
              </a:rPr>
              <a:t>fabs(x – y) &lt; 0.000001</a:t>
            </a:r>
            <a:endParaRPr lang="en-US" altLang="en-US" smtClean="0"/>
          </a:p>
        </p:txBody>
      </p:sp>
      <p:sp>
        <p:nvSpPr>
          <p:cNvPr id="5120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9CABB3-9A13-4E3D-AF7C-5F0B3B468B68}" type="slidenum">
              <a:rPr lang="en-US" altLang="en-US">
                <a:solidFill>
                  <a:schemeClr val="bg1"/>
                </a:solidFill>
              </a:rPr>
              <a:pPr eaLnBrk="1" hangingPunct="1"/>
              <a:t>38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974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Associativity of Relational Operators: A Precaution</a:t>
            </a:r>
          </a:p>
        </p:txBody>
      </p:sp>
      <p:sp>
        <p:nvSpPr>
          <p:cNvPr id="52227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162933-716C-4CD8-8601-675B46E883D1}" type="slidenum">
              <a:rPr lang="en-US" altLang="en-US">
                <a:solidFill>
                  <a:schemeClr val="bg1"/>
                </a:solidFill>
              </a:rPr>
              <a:pPr eaLnBrk="1" hangingPunct="1"/>
              <a:t>39</a:t>
            </a:fld>
            <a:endParaRPr lang="en-US" altLang="en-US">
              <a:solidFill>
                <a:schemeClr val="bg1"/>
              </a:solidFill>
            </a:endParaRPr>
          </a:p>
        </p:txBody>
      </p:sp>
      <p:grpSp>
        <p:nvGrpSpPr>
          <p:cNvPr id="52228" name="Group 6"/>
          <p:cNvGrpSpPr>
            <a:grpSpLocks/>
          </p:cNvGrpSpPr>
          <p:nvPr/>
        </p:nvGrpSpPr>
        <p:grpSpPr bwMode="auto">
          <a:xfrm>
            <a:off x="788988" y="1620838"/>
            <a:ext cx="6888162" cy="4551362"/>
            <a:chOff x="788484" y="1620657"/>
            <a:chExt cx="6888666" cy="4551543"/>
          </a:xfrm>
        </p:grpSpPr>
        <p:pic>
          <p:nvPicPr>
            <p:cNvPr id="522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1620657"/>
              <a:ext cx="6457950" cy="3302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2231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84" y="4724400"/>
              <a:ext cx="6615151" cy="144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94613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Control Structures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computer can proceed:</a:t>
            </a:r>
          </a:p>
          <a:p>
            <a:pPr lvl="1" eaLnBrk="1" hangingPunct="1"/>
            <a:r>
              <a:rPr lang="en-US" altLang="en-US" smtClean="0"/>
              <a:t>In sequence</a:t>
            </a:r>
          </a:p>
          <a:p>
            <a:pPr lvl="1" eaLnBrk="1" hangingPunct="1"/>
            <a:r>
              <a:rPr lang="en-US" altLang="en-US" smtClean="0"/>
              <a:t>Selectively (branch): making a choice</a:t>
            </a:r>
          </a:p>
          <a:p>
            <a:pPr lvl="1" eaLnBrk="1" hangingPunct="1"/>
            <a:r>
              <a:rPr lang="en-US" altLang="en-US" smtClean="0"/>
              <a:t>Repetitively (iteratively): looping</a:t>
            </a:r>
          </a:p>
          <a:p>
            <a:pPr lvl="1" eaLnBrk="1" hangingPunct="1"/>
            <a:r>
              <a:rPr lang="en-US" altLang="en-US" smtClean="0"/>
              <a:t>By calling a function</a:t>
            </a:r>
          </a:p>
          <a:p>
            <a:pPr eaLnBrk="1" hangingPunct="1"/>
            <a:r>
              <a:rPr lang="en-US" altLang="en-US" smtClean="0"/>
              <a:t>Two most common control structures:</a:t>
            </a:r>
          </a:p>
          <a:p>
            <a:pPr lvl="1" eaLnBrk="1" hangingPunct="1"/>
            <a:r>
              <a:rPr lang="en-US" altLang="en-US" smtClean="0"/>
              <a:t>Selection</a:t>
            </a:r>
          </a:p>
          <a:p>
            <a:pPr lvl="1" eaLnBrk="1" hangingPunct="1"/>
            <a:r>
              <a:rPr lang="en-US" altLang="en-US" smtClean="0"/>
              <a:t>Repetition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376B863-2A7A-4917-AB0F-1ECE40153725}" type="slidenum">
              <a:rPr lang="en-US" altLang="en-US">
                <a:solidFill>
                  <a:schemeClr val="bg1"/>
                </a:solidFill>
              </a:rPr>
              <a:pPr eaLnBrk="1" hangingPunct="1"/>
              <a:t>4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606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013" y="1981200"/>
            <a:ext cx="6813550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Associativity of Relational Operators: A Precaution (cont’d.)</a:t>
            </a:r>
          </a:p>
        </p:txBody>
      </p:sp>
      <p:sp>
        <p:nvSpPr>
          <p:cNvPr id="53252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num = 5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num = 20</a:t>
            </a:r>
          </a:p>
        </p:txBody>
      </p:sp>
      <p:sp>
        <p:nvSpPr>
          <p:cNvPr id="53253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1CAAF6D-B0EB-420C-A62B-255478D2244C}" type="slidenum">
              <a:rPr lang="en-US" altLang="en-US">
                <a:solidFill>
                  <a:schemeClr val="bg1"/>
                </a:solidFill>
              </a:rPr>
              <a:pPr eaLnBrk="1" hangingPunct="1"/>
              <a:t>40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53254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91000"/>
            <a:ext cx="7064375" cy="190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7284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Avoiding Bugs by Avoiding Partially Understood Concepts and Techniques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Must use concepts and techniques correctly</a:t>
            </a:r>
          </a:p>
          <a:p>
            <a:pPr lvl="1" eaLnBrk="1" hangingPunct="1"/>
            <a:r>
              <a:rPr lang="en-US" altLang="en-US" smtClean="0"/>
              <a:t>Otherwise solution will be either incorrect or deficient</a:t>
            </a:r>
          </a:p>
          <a:p>
            <a:pPr eaLnBrk="1" hangingPunct="1"/>
            <a:r>
              <a:rPr lang="en-US" altLang="en-US" smtClean="0"/>
              <a:t>If you do not understand a concept or technique completely</a:t>
            </a:r>
          </a:p>
          <a:p>
            <a:pPr lvl="1" eaLnBrk="1" hangingPunct="1"/>
            <a:r>
              <a:rPr lang="en-US" altLang="en-US" smtClean="0"/>
              <a:t>Don’t use it</a:t>
            </a:r>
          </a:p>
          <a:p>
            <a:pPr lvl="1" eaLnBrk="1" hangingPunct="1"/>
            <a:r>
              <a:rPr lang="en-US" altLang="en-US" smtClean="0"/>
              <a:t>Save yourself an enormous amount of debugging time</a:t>
            </a:r>
          </a:p>
        </p:txBody>
      </p:sp>
      <p:sp>
        <p:nvSpPr>
          <p:cNvPr id="54276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4350B1-D732-43B2-874C-662F153A6606}" type="slidenum">
              <a:rPr lang="en-US" altLang="en-US">
                <a:solidFill>
                  <a:schemeClr val="bg1"/>
                </a:solidFill>
              </a:rPr>
              <a:pPr eaLnBrk="1" hangingPunct="1"/>
              <a:t>41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083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Input Failure and the </a:t>
            </a:r>
            <a:r>
              <a:rPr lang="en-US" altLang="en-US" smtClean="0">
                <a:latin typeface="Courier New" panose="02070309020205020404" pitchFamily="49" charset="0"/>
              </a:rPr>
              <a:t>if</a:t>
            </a:r>
            <a:r>
              <a:rPr lang="en-US" altLang="en-US" smtClean="0"/>
              <a:t> Statement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635000" algn="l"/>
              </a:tabLst>
            </a:pPr>
            <a:r>
              <a:rPr lang="en-US" altLang="en-US" smtClean="0"/>
              <a:t>If input stream enters a fail state</a:t>
            </a:r>
          </a:p>
          <a:p>
            <a:pPr lvl="1" eaLnBrk="1" hangingPunct="1">
              <a:tabLst>
                <a:tab pos="635000" algn="l"/>
              </a:tabLst>
            </a:pPr>
            <a:r>
              <a:rPr lang="en-US" altLang="en-US" smtClean="0"/>
              <a:t>All subsequent input statements associated with that stream are ignored</a:t>
            </a:r>
          </a:p>
          <a:p>
            <a:pPr lvl="1" eaLnBrk="1" hangingPunct="1">
              <a:tabLst>
                <a:tab pos="635000" algn="l"/>
              </a:tabLst>
            </a:pPr>
            <a:r>
              <a:rPr lang="en-US" altLang="en-US" smtClean="0"/>
              <a:t>Program continues to execute</a:t>
            </a:r>
          </a:p>
          <a:p>
            <a:pPr lvl="1" eaLnBrk="1" hangingPunct="1">
              <a:tabLst>
                <a:tab pos="635000" algn="l"/>
              </a:tabLst>
            </a:pPr>
            <a:r>
              <a:rPr lang="en-US" altLang="en-US" smtClean="0"/>
              <a:t>May produce erroneous results</a:t>
            </a:r>
          </a:p>
          <a:p>
            <a:pPr eaLnBrk="1" hangingPunct="1">
              <a:tabLst>
                <a:tab pos="635000" algn="l"/>
              </a:tabLst>
            </a:pPr>
            <a:r>
              <a:rPr lang="en-US" altLang="en-US" smtClean="0"/>
              <a:t>Can use </a:t>
            </a:r>
            <a:r>
              <a:rPr lang="en-US" altLang="en-US" smtClean="0">
                <a:latin typeface="Courier New" panose="02070309020205020404" pitchFamily="49" charset="0"/>
              </a:rPr>
              <a:t>if</a:t>
            </a:r>
            <a:r>
              <a:rPr lang="en-US" altLang="en-US" smtClean="0"/>
              <a:t> statements to check status of input stream</a:t>
            </a:r>
          </a:p>
          <a:p>
            <a:pPr eaLnBrk="1" hangingPunct="1">
              <a:tabLst>
                <a:tab pos="635000" algn="l"/>
              </a:tabLst>
            </a:pPr>
            <a:r>
              <a:rPr lang="en-US" altLang="en-US" smtClean="0"/>
              <a:t>If stream enters the fail state, include  instructions that stop program execution</a:t>
            </a:r>
          </a:p>
        </p:txBody>
      </p:sp>
      <p:sp>
        <p:nvSpPr>
          <p:cNvPr id="5530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2D8529-1859-4764-B9AF-4C7CBF90F409}" type="slidenum">
              <a:rPr lang="en-US" altLang="en-US">
                <a:solidFill>
                  <a:schemeClr val="bg1"/>
                </a:solidFill>
              </a:rPr>
              <a:pPr eaLnBrk="1" hangingPunct="1"/>
              <a:t>42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71970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Confusion Between the Equality (==) and Assignment (=) Operators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C++ allows you to use any expression that can be evaluated to either </a:t>
            </a:r>
            <a:r>
              <a:rPr lang="en-US" altLang="en-US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 or </a:t>
            </a:r>
            <a:r>
              <a:rPr lang="en-US" altLang="en-US" smtClean="0">
                <a:latin typeface="Courier New" panose="02070309020205020404" pitchFamily="49" charset="0"/>
              </a:rPr>
              <a:t>false</a:t>
            </a:r>
            <a:r>
              <a:rPr lang="en-US" altLang="en-US" smtClean="0"/>
              <a:t> as an expression in the </a:t>
            </a:r>
            <a:r>
              <a:rPr lang="en-US" altLang="en-US" smtClean="0">
                <a:latin typeface="Courier New" panose="02070309020205020404" pitchFamily="49" charset="0"/>
              </a:rPr>
              <a:t>if</a:t>
            </a:r>
            <a:r>
              <a:rPr lang="en-US" altLang="en-US" smtClean="0"/>
              <a:t> statement: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if (x = 5)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200" smtClean="0">
                <a:latin typeface="Courier New" panose="02070309020205020404" pitchFamily="49" charset="0"/>
              </a:rPr>
              <a:t>    cout &lt;&lt; "The value is five." &lt;&lt; endl;</a:t>
            </a:r>
          </a:p>
          <a:p>
            <a:pPr eaLnBrk="1" hangingPunct="1"/>
            <a:r>
              <a:rPr lang="en-US" altLang="en-US" smtClean="0"/>
              <a:t>The appearance of = in place of == resembles a </a:t>
            </a:r>
            <a:r>
              <a:rPr lang="en-US" altLang="en-US" i="1" smtClean="0"/>
              <a:t>silent killer</a:t>
            </a:r>
          </a:p>
          <a:p>
            <a:pPr lvl="1" eaLnBrk="1" hangingPunct="1"/>
            <a:r>
              <a:rPr lang="en-US" altLang="en-US" smtClean="0"/>
              <a:t>It is not a syntax error</a:t>
            </a:r>
          </a:p>
          <a:p>
            <a:pPr lvl="1" eaLnBrk="1" hangingPunct="1"/>
            <a:r>
              <a:rPr lang="en-US" altLang="en-US" smtClean="0"/>
              <a:t>It is a logical error</a:t>
            </a:r>
          </a:p>
        </p:txBody>
      </p:sp>
      <p:sp>
        <p:nvSpPr>
          <p:cNvPr id="5632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A4B3DF3-4DEE-4C36-8A50-A51D5662E9B6}" type="slidenum">
              <a:rPr lang="en-US" altLang="en-US">
                <a:solidFill>
                  <a:schemeClr val="bg1"/>
                </a:solidFill>
              </a:rPr>
              <a:pPr eaLnBrk="1" hangingPunct="1"/>
              <a:t>43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8592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Conditional Operator (?:)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tabLst>
                <a:tab pos="635000" algn="l"/>
              </a:tabLst>
            </a:pPr>
            <a:r>
              <a:rPr lang="en-US" altLang="en-US" u="sng" smtClean="0"/>
              <a:t>Conditional operator</a:t>
            </a:r>
            <a:r>
              <a:rPr lang="en-US" altLang="en-US" smtClean="0"/>
              <a:t> (</a:t>
            </a:r>
            <a:r>
              <a:rPr lang="en-US" altLang="en-US" smtClean="0">
                <a:latin typeface="Courier New" panose="02070309020205020404" pitchFamily="49" charset="0"/>
              </a:rPr>
              <a:t>?:</a:t>
            </a:r>
            <a:r>
              <a:rPr lang="en-US" altLang="en-US" smtClean="0"/>
              <a:t>) </a:t>
            </a:r>
          </a:p>
          <a:p>
            <a:pPr lvl="1" eaLnBrk="1" hangingPunct="1">
              <a:tabLst>
                <a:tab pos="635000" algn="l"/>
              </a:tabLst>
            </a:pPr>
            <a:r>
              <a:rPr lang="en-US" altLang="en-US" u="sng" smtClean="0"/>
              <a:t>Ternary operator</a:t>
            </a:r>
            <a:r>
              <a:rPr lang="en-US" altLang="en-US" smtClean="0"/>
              <a:t>: takes 3 arguments</a:t>
            </a:r>
          </a:p>
          <a:p>
            <a:pPr eaLnBrk="1" hangingPunct="1">
              <a:tabLst>
                <a:tab pos="635000" algn="l"/>
              </a:tabLst>
            </a:pPr>
            <a:r>
              <a:rPr lang="en-US" altLang="en-US" smtClean="0"/>
              <a:t>Syntax for the conditional operator:</a:t>
            </a:r>
          </a:p>
          <a:p>
            <a:pPr eaLnBrk="1" hangingPunct="1">
              <a:buFontTx/>
              <a:buNone/>
              <a:tabLst>
                <a:tab pos="635000" algn="l"/>
              </a:tabLst>
            </a:pPr>
            <a:r>
              <a:rPr lang="en-US" altLang="en-US" sz="2400" smtClean="0">
                <a:latin typeface="Courier New" panose="02070309020205020404" pitchFamily="49" charset="0"/>
              </a:rPr>
              <a:t>	expression1 ? expression2 : expression3</a:t>
            </a:r>
          </a:p>
          <a:p>
            <a:pPr eaLnBrk="1" hangingPunct="1">
              <a:tabLst>
                <a:tab pos="635000" algn="l"/>
              </a:tabLst>
            </a:pPr>
            <a:r>
              <a:rPr lang="en-US" altLang="en-US" smtClean="0"/>
              <a:t>If </a:t>
            </a:r>
            <a:r>
              <a:rPr lang="en-US" altLang="en-US" smtClean="0">
                <a:latin typeface="Courier New" panose="02070309020205020404" pitchFamily="49" charset="0"/>
              </a:rPr>
              <a:t>expression1</a:t>
            </a:r>
            <a:r>
              <a:rPr lang="en-US" altLang="en-US" smtClean="0"/>
              <a:t> is </a:t>
            </a:r>
            <a:r>
              <a:rPr lang="en-US" altLang="en-US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, the result of the </a:t>
            </a:r>
            <a:r>
              <a:rPr lang="en-US" altLang="en-US" u="sng" smtClean="0"/>
              <a:t>conditional expression</a:t>
            </a:r>
            <a:r>
              <a:rPr lang="en-US" altLang="en-US" smtClean="0"/>
              <a:t> is </a:t>
            </a:r>
            <a:r>
              <a:rPr lang="en-US" altLang="en-US" smtClean="0">
                <a:latin typeface="Courier New" panose="02070309020205020404" pitchFamily="49" charset="0"/>
              </a:rPr>
              <a:t>expression2</a:t>
            </a:r>
            <a:endParaRPr lang="en-US" altLang="en-US" smtClean="0"/>
          </a:p>
          <a:p>
            <a:pPr lvl="1" eaLnBrk="1" hangingPunct="1">
              <a:tabLst>
                <a:tab pos="635000" algn="l"/>
              </a:tabLst>
            </a:pPr>
            <a:r>
              <a:rPr lang="en-US" altLang="en-US" smtClean="0"/>
              <a:t>Otherwise, the result is </a:t>
            </a:r>
            <a:r>
              <a:rPr lang="en-US" altLang="en-US" smtClean="0">
                <a:latin typeface="Courier New" panose="02070309020205020404" pitchFamily="49" charset="0"/>
              </a:rPr>
              <a:t>expression3</a:t>
            </a:r>
          </a:p>
          <a:p>
            <a:pPr eaLnBrk="1" hangingPunct="1">
              <a:tabLst>
                <a:tab pos="635000" algn="l"/>
              </a:tabLst>
            </a:pPr>
            <a:r>
              <a:rPr lang="en-US" altLang="en-US" smtClean="0"/>
              <a:t>Example: </a:t>
            </a:r>
            <a:r>
              <a:rPr lang="en-US" altLang="en-US" sz="3000" smtClean="0">
                <a:latin typeface="Courier New" panose="02070309020205020404" pitchFamily="49" charset="0"/>
                <a:cs typeface="Courier New" panose="02070309020205020404" pitchFamily="49" charset="0"/>
              </a:rPr>
              <a:t>max = (a &gt;= b) ? a : b;</a:t>
            </a:r>
          </a:p>
        </p:txBody>
      </p:sp>
      <p:sp>
        <p:nvSpPr>
          <p:cNvPr id="5734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6604228-8B87-4297-B892-D26B522B99F8}" type="slidenum">
              <a:rPr lang="en-US" altLang="en-US">
                <a:solidFill>
                  <a:schemeClr val="bg1"/>
                </a:solidFill>
              </a:rPr>
              <a:pPr eaLnBrk="1" hangingPunct="1"/>
              <a:t>44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83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Program Style and Form (Revisited): Indentation</a:t>
            </a:r>
          </a:p>
        </p:txBody>
      </p:sp>
      <p:sp>
        <p:nvSpPr>
          <p:cNvPr id="58371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properly indented program:</a:t>
            </a:r>
          </a:p>
          <a:p>
            <a:pPr lvl="1" eaLnBrk="1" hangingPunct="1"/>
            <a:r>
              <a:rPr lang="en-US" altLang="en-US" smtClean="0"/>
              <a:t>Helps you spot and fix errors quickly</a:t>
            </a:r>
          </a:p>
          <a:p>
            <a:pPr lvl="1" eaLnBrk="1" hangingPunct="1"/>
            <a:r>
              <a:rPr lang="en-US" altLang="en-US" smtClean="0"/>
              <a:t>Shows the natural grouping of statements</a:t>
            </a:r>
          </a:p>
          <a:p>
            <a:pPr eaLnBrk="1" hangingPunct="1"/>
            <a:r>
              <a:rPr lang="en-US" altLang="en-US" smtClean="0"/>
              <a:t>Insert a blank line between statements that are naturally separate</a:t>
            </a:r>
          </a:p>
          <a:p>
            <a:pPr eaLnBrk="1" hangingPunct="1"/>
            <a:r>
              <a:rPr lang="en-US" altLang="en-US" smtClean="0"/>
              <a:t>Two commonly used styles for placing braces</a:t>
            </a:r>
          </a:p>
          <a:p>
            <a:pPr lvl="1" eaLnBrk="1" hangingPunct="1"/>
            <a:r>
              <a:rPr lang="en-US" altLang="en-US" smtClean="0"/>
              <a:t>On a line by themselves</a:t>
            </a:r>
          </a:p>
          <a:p>
            <a:pPr lvl="1" eaLnBrk="1" hangingPunct="1"/>
            <a:r>
              <a:rPr lang="en-US" altLang="en-US" smtClean="0"/>
              <a:t>Or left brace is placed after the expression, and the right brace is on a line by itself</a:t>
            </a:r>
          </a:p>
        </p:txBody>
      </p:sp>
      <p:sp>
        <p:nvSpPr>
          <p:cNvPr id="5837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7C639B-2E44-48BA-B9EE-50E8BDD3A22A}" type="slidenum">
              <a:rPr lang="en-US" altLang="en-US">
                <a:solidFill>
                  <a:schemeClr val="bg1"/>
                </a:solidFill>
              </a:rPr>
              <a:pPr eaLnBrk="1" hangingPunct="1"/>
              <a:t>45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3108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Pseudocode to Develop, Test, and Debug a Program</a:t>
            </a:r>
          </a:p>
        </p:txBody>
      </p:sp>
      <p:sp>
        <p:nvSpPr>
          <p:cNvPr id="593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/>
              <a:t>Pseudocode</a:t>
            </a:r>
            <a:r>
              <a:rPr lang="en-US" altLang="en-US" smtClean="0"/>
              <a:t>, or just </a:t>
            </a:r>
            <a:r>
              <a:rPr lang="en-US" altLang="en-US" u="sng" smtClean="0"/>
              <a:t>pseudo</a:t>
            </a:r>
          </a:p>
          <a:p>
            <a:pPr lvl="1" eaLnBrk="1" hangingPunct="1"/>
            <a:r>
              <a:rPr lang="en-US" altLang="en-US" smtClean="0"/>
              <a:t>Informal mixture of C++ and ordinary language</a:t>
            </a:r>
          </a:p>
          <a:p>
            <a:pPr lvl="1" eaLnBrk="1" hangingPunct="1"/>
            <a:r>
              <a:rPr lang="en-US" altLang="en-US" smtClean="0"/>
              <a:t>Helps you quickly develop the correct structure of the program and avoid making common errors</a:t>
            </a:r>
          </a:p>
          <a:p>
            <a:pPr eaLnBrk="1" hangingPunct="1"/>
            <a:r>
              <a:rPr lang="en-US" altLang="en-US" smtClean="0"/>
              <a:t>Use a wide range of values in a walk-through to evaluate the program</a:t>
            </a:r>
          </a:p>
        </p:txBody>
      </p:sp>
      <p:sp>
        <p:nvSpPr>
          <p:cNvPr id="59396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D96FA5B-2935-4BF3-9118-D01E56154FE3}" type="slidenum">
              <a:rPr lang="en-US" altLang="en-US">
                <a:solidFill>
                  <a:schemeClr val="bg1"/>
                </a:solidFill>
              </a:rPr>
              <a:pPr eaLnBrk="1" hangingPunct="1"/>
              <a:t>46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0764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836738"/>
            <a:ext cx="2914650" cy="421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switch</a:t>
            </a:r>
            <a:r>
              <a:rPr lang="en-US" altLang="en-US" smtClean="0"/>
              <a:t> Structures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u="sng" smtClean="0">
                <a:latin typeface="Courier New" panose="02070309020205020404" pitchFamily="49" charset="0"/>
              </a:rPr>
              <a:t>switch</a:t>
            </a:r>
            <a:r>
              <a:rPr lang="en-US" altLang="en-US" u="sng" smtClean="0"/>
              <a:t> structure</a:t>
            </a:r>
            <a:r>
              <a:rPr lang="en-US" altLang="en-US" smtClean="0"/>
              <a:t>: alternate </a:t>
            </a:r>
            <a:br>
              <a:rPr lang="en-US" altLang="en-US" smtClean="0"/>
            </a:br>
            <a:r>
              <a:rPr lang="en-US" altLang="en-US" smtClean="0"/>
              <a:t>to </a:t>
            </a:r>
            <a:r>
              <a:rPr lang="en-US" altLang="en-US" smtClean="0">
                <a:latin typeface="Courier New" panose="02070309020205020404" pitchFamily="49" charset="0"/>
              </a:rPr>
              <a:t>if-else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switch</a:t>
            </a:r>
            <a:r>
              <a:rPr lang="en-US" altLang="en-US" smtClean="0"/>
              <a:t> (integral) expression </a:t>
            </a:r>
            <a:br>
              <a:rPr lang="en-US" altLang="en-US" smtClean="0"/>
            </a:br>
            <a:r>
              <a:rPr lang="en-US" altLang="en-US" smtClean="0"/>
              <a:t>is evaluated first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Value of the expression determines </a:t>
            </a:r>
            <a:br>
              <a:rPr lang="en-US" altLang="en-US" smtClean="0"/>
            </a:br>
            <a:r>
              <a:rPr lang="en-US" altLang="en-US" smtClean="0"/>
              <a:t>which corresponding action is taken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Expression is sometimes </a:t>
            </a:r>
            <a:br>
              <a:rPr lang="en-US" altLang="en-US" smtClean="0"/>
            </a:br>
            <a:r>
              <a:rPr lang="en-US" altLang="en-US" smtClean="0"/>
              <a:t>called the </a:t>
            </a:r>
            <a:r>
              <a:rPr lang="en-US" altLang="en-US" u="sng" smtClean="0"/>
              <a:t>selector</a:t>
            </a:r>
          </a:p>
        </p:txBody>
      </p:sp>
      <p:sp>
        <p:nvSpPr>
          <p:cNvPr id="6042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799C27-58A0-4535-A250-92659D31F01F}" type="slidenum">
              <a:rPr lang="en-US" altLang="en-US">
                <a:solidFill>
                  <a:schemeClr val="bg1"/>
                </a:solidFill>
              </a:rPr>
              <a:pPr eaLnBrk="1" hangingPunct="1"/>
              <a:t>47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1211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B900E1-EE68-4AD4-A62C-B89923EC041E}" type="slidenum">
              <a:rPr lang="en-US" altLang="en-US">
                <a:solidFill>
                  <a:schemeClr val="bg1"/>
                </a:solidFill>
              </a:rPr>
              <a:pPr eaLnBrk="1" hangingPunct="1"/>
              <a:t>48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6144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1539875"/>
            <a:ext cx="376237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chemeClr val="bg1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</a:rPr>
              <a:t> Structures (cont’d.)</a:t>
            </a:r>
          </a:p>
        </p:txBody>
      </p:sp>
      <p:pic>
        <p:nvPicPr>
          <p:cNvPr id="61446" name="Picture 5" descr="fig 4-4 slide 48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791200"/>
            <a:ext cx="25606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7299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switch</a:t>
            </a:r>
            <a:r>
              <a:rPr lang="en-US" altLang="en-US" smtClean="0"/>
              <a:t> Structures (cont’d.)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000" smtClean="0"/>
              <a:t>One or more statements may follow a case label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smtClean="0"/>
              <a:t>Braces are not needed to turn multiple statements into a single compound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smtClean="0"/>
              <a:t>When a case value is matched, all statements after it execute until a </a:t>
            </a:r>
            <a:r>
              <a:rPr lang="en-US" altLang="en-US" sz="3000" smtClean="0">
                <a:latin typeface="Courier New" panose="02070309020205020404" pitchFamily="49" charset="0"/>
              </a:rPr>
              <a:t>break</a:t>
            </a:r>
            <a:r>
              <a:rPr lang="en-US" altLang="en-US" sz="3000" smtClean="0"/>
              <a:t> is encountered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smtClean="0"/>
              <a:t>The </a:t>
            </a:r>
            <a:r>
              <a:rPr lang="en-US" altLang="en-US" sz="3000" smtClean="0">
                <a:latin typeface="Courier New" panose="02070309020205020404" pitchFamily="49" charset="0"/>
              </a:rPr>
              <a:t>break</a:t>
            </a:r>
            <a:r>
              <a:rPr lang="en-US" altLang="en-US" sz="3000" smtClean="0"/>
              <a:t> statement may or may not appear after each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000" smtClean="0">
                <a:latin typeface="Courier New" panose="02070309020205020404" pitchFamily="49" charset="0"/>
              </a:rPr>
              <a:t>switch</a:t>
            </a:r>
            <a:r>
              <a:rPr lang="en-US" altLang="en-US" sz="3000" smtClean="0"/>
              <a:t>, </a:t>
            </a:r>
            <a:r>
              <a:rPr lang="en-US" altLang="en-US" sz="3000" smtClean="0">
                <a:latin typeface="Courier New" panose="02070309020205020404" pitchFamily="49" charset="0"/>
              </a:rPr>
              <a:t>case</a:t>
            </a:r>
            <a:r>
              <a:rPr lang="en-US" altLang="en-US" sz="3000" smtClean="0"/>
              <a:t>, </a:t>
            </a:r>
            <a:r>
              <a:rPr lang="en-US" altLang="en-US" sz="3000" smtClean="0">
                <a:latin typeface="Courier New" panose="02070309020205020404" pitchFamily="49" charset="0"/>
              </a:rPr>
              <a:t>break</a:t>
            </a:r>
            <a:r>
              <a:rPr lang="en-US" altLang="en-US" sz="3000" smtClean="0"/>
              <a:t>, and </a:t>
            </a:r>
            <a:r>
              <a:rPr lang="en-US" altLang="en-US" sz="3000" smtClean="0">
                <a:latin typeface="Courier New" panose="02070309020205020404" pitchFamily="49" charset="0"/>
              </a:rPr>
              <a:t>default</a:t>
            </a:r>
            <a:r>
              <a:rPr lang="en-US" altLang="en-US" sz="3000" smtClean="0"/>
              <a:t> are reserved words</a:t>
            </a:r>
          </a:p>
        </p:txBody>
      </p:sp>
      <p:sp>
        <p:nvSpPr>
          <p:cNvPr id="6246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2B76E7D-A25E-438F-959C-B096E2177B89}" type="slidenum">
              <a:rPr lang="en-US" altLang="en-US">
                <a:solidFill>
                  <a:schemeClr val="bg1"/>
                </a:solidFill>
              </a:rPr>
              <a:pPr eaLnBrk="1" hangingPunct="1"/>
              <a:t>49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647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Control Structures (cont’d.)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785F0E-549A-4671-9617-359EC4D8726F}" type="slidenum">
              <a:rPr lang="en-US" altLang="en-US">
                <a:solidFill>
                  <a:schemeClr val="bg1"/>
                </a:solidFill>
              </a:rPr>
              <a:pPr eaLnBrk="1" hangingPunct="1"/>
              <a:t>5</a:t>
            </a:fld>
            <a:endParaRPr lang="en-US" altLang="en-US">
              <a:solidFill>
                <a:schemeClr val="bg1"/>
              </a:solidFill>
            </a:endParaRPr>
          </a:p>
        </p:txBody>
      </p:sp>
      <p:grpSp>
        <p:nvGrpSpPr>
          <p:cNvPr id="17413" name="Group 7"/>
          <p:cNvGrpSpPr>
            <a:grpSpLocks/>
          </p:cNvGrpSpPr>
          <p:nvPr/>
        </p:nvGrpSpPr>
        <p:grpSpPr bwMode="auto">
          <a:xfrm>
            <a:off x="838200" y="1962150"/>
            <a:ext cx="7543800" cy="4210050"/>
            <a:chOff x="838200" y="1962574"/>
            <a:chExt cx="7543800" cy="4209626"/>
          </a:xfrm>
        </p:grpSpPr>
        <p:pic>
          <p:nvPicPr>
            <p:cNvPr id="17414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1962574"/>
              <a:ext cx="7543800" cy="3786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5" name="Picture 6" descr="fig 4-1 slide 5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5867400"/>
              <a:ext cx="25019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5365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B801FB-FC7D-4EAF-BD3A-66C23D132269}" type="slidenum">
              <a:rPr lang="en-US" altLang="en-US">
                <a:solidFill>
                  <a:schemeClr val="bg1"/>
                </a:solidFill>
              </a:rPr>
              <a:pPr eaLnBrk="1" hangingPunct="1"/>
              <a:t>50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634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524000"/>
            <a:ext cx="51435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2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b="1">
                <a:solidFill>
                  <a:schemeClr val="bg1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sz="4400" b="1">
                <a:solidFill>
                  <a:schemeClr val="bg1"/>
                </a:solidFill>
                <a:latin typeface="Calibri" panose="020F0502020204030204" pitchFamily="34" charset="0"/>
              </a:rPr>
              <a:t> Structures (cont’d.)</a:t>
            </a:r>
          </a:p>
        </p:txBody>
      </p:sp>
    </p:spTree>
    <p:extLst>
      <p:ext uri="{BB962C8B-B14F-4D97-AF65-F5344CB8AC3E}">
        <p14:creationId xmlns:p14="http://schemas.microsoft.com/office/powerpoint/2010/main" val="24619898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Avoiding Bugs: Revisited </a:t>
            </a:r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 output results correctly</a:t>
            </a:r>
          </a:p>
          <a:p>
            <a:pPr lvl="1" eaLnBrk="1" hangingPunct="1"/>
            <a:r>
              <a:rPr lang="en-US" altLang="en-US" smtClean="0"/>
              <a:t>Consider whether the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lang="en-US" altLang="en-US" smtClean="0"/>
              <a:t> structure must include a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 smtClean="0">
                <a:cs typeface="Courier New" panose="02070309020205020404" pitchFamily="49" charset="0"/>
              </a:rPr>
              <a:t> </a:t>
            </a:r>
            <a:r>
              <a:rPr lang="en-US" altLang="en-US" smtClean="0"/>
              <a:t>statement after each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mtClean="0"/>
              <a:t> statement</a:t>
            </a:r>
          </a:p>
        </p:txBody>
      </p:sp>
      <p:sp>
        <p:nvSpPr>
          <p:cNvPr id="64516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105E2F3-FDA1-4B9C-B3A7-D8D4933FF1F7}" type="slidenum">
              <a:rPr lang="en-US" altLang="en-US">
                <a:solidFill>
                  <a:schemeClr val="bg1"/>
                </a:solidFill>
              </a:rPr>
              <a:pPr eaLnBrk="1" hangingPunct="1"/>
              <a:t>51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1364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Terminating a Program with the </a:t>
            </a:r>
            <a:r>
              <a:rPr lang="en-US" altLang="en-US" smtClean="0">
                <a:latin typeface="Courier New" panose="02070309020205020404" pitchFamily="49" charset="0"/>
              </a:rPr>
              <a:t>assert</a:t>
            </a:r>
            <a:r>
              <a:rPr lang="en-US" altLang="en-US" smtClean="0"/>
              <a:t> Function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smtClean="0"/>
              <a:t>Certain types of errors are very difficult to catch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smtClean="0"/>
              <a:t>Example: division by zero 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smtClean="0">
                <a:latin typeface="Courier New" panose="02070309020205020404" pitchFamily="49" charset="0"/>
              </a:rPr>
              <a:t>assert</a:t>
            </a:r>
            <a:r>
              <a:rPr lang="en-US" altLang="en-US" smtClean="0"/>
              <a:t>  function: useful in stopping program execution when certain elusive errors occur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B4ADAE4-307B-44FF-B02B-39CF69B808D1}" type="slidenum">
              <a:rPr lang="en-US" altLang="en-US">
                <a:solidFill>
                  <a:schemeClr val="bg1"/>
                </a:solidFill>
              </a:rPr>
              <a:pPr eaLnBrk="1" hangingPunct="1"/>
              <a:t>52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0128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assert</a:t>
            </a:r>
            <a:r>
              <a:rPr lang="en-US" altLang="en-US" smtClean="0"/>
              <a:t> Function (cont’d.)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mtClean="0"/>
              <a:t>Syntax: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en-US" smtClean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mtClean="0">
                <a:latin typeface="Courier New" panose="02070309020205020404" pitchFamily="49" charset="0"/>
              </a:rPr>
              <a:t>	expression</a:t>
            </a:r>
            <a:r>
              <a:rPr lang="en-US" altLang="en-US" smtClean="0"/>
              <a:t> is any logical expression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If </a:t>
            </a:r>
            <a:r>
              <a:rPr lang="en-US" altLang="en-US" smtClean="0">
                <a:latin typeface="Courier New" panose="02070309020205020404" pitchFamily="49" charset="0"/>
              </a:rPr>
              <a:t>expression</a:t>
            </a:r>
            <a:r>
              <a:rPr lang="en-US" altLang="en-US" smtClean="0"/>
              <a:t> evaluates to </a:t>
            </a:r>
            <a:r>
              <a:rPr lang="en-US" altLang="en-US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, the next statement executes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If </a:t>
            </a:r>
            <a:r>
              <a:rPr lang="en-US" altLang="en-US" smtClean="0">
                <a:latin typeface="Courier New" panose="02070309020205020404" pitchFamily="49" charset="0"/>
              </a:rPr>
              <a:t>expression</a:t>
            </a:r>
            <a:r>
              <a:rPr lang="en-US" altLang="en-US" smtClean="0"/>
              <a:t> evaluates to </a:t>
            </a:r>
            <a:r>
              <a:rPr lang="en-US" altLang="en-US" smtClean="0">
                <a:latin typeface="Courier New" panose="02070309020205020404" pitchFamily="49" charset="0"/>
              </a:rPr>
              <a:t>false</a:t>
            </a:r>
            <a:r>
              <a:rPr lang="en-US" altLang="en-US" smtClean="0"/>
              <a:t>, the program terminates and indicates where in the program the error occurred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mtClean="0"/>
              <a:t>To use </a:t>
            </a:r>
            <a:r>
              <a:rPr lang="en-US" altLang="en-US" smtClean="0">
                <a:latin typeface="Courier New" panose="02070309020205020404" pitchFamily="49" charset="0"/>
              </a:rPr>
              <a:t>assert</a:t>
            </a:r>
            <a:r>
              <a:rPr lang="en-US" altLang="en-US" smtClean="0"/>
              <a:t>, include </a:t>
            </a:r>
            <a:r>
              <a:rPr lang="en-US" altLang="en-US" smtClean="0">
                <a:latin typeface="Courier New" panose="02070309020205020404" pitchFamily="49" charset="0"/>
              </a:rPr>
              <a:t>cassert</a:t>
            </a:r>
            <a:r>
              <a:rPr lang="en-US" altLang="en-US" smtClean="0"/>
              <a:t> header file</a:t>
            </a:r>
          </a:p>
        </p:txBody>
      </p:sp>
      <p:sp>
        <p:nvSpPr>
          <p:cNvPr id="6656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F0D10CB-6461-4FBD-A5B8-A1F207E22110}" type="slidenum">
              <a:rPr lang="en-US" altLang="en-US">
                <a:solidFill>
                  <a:schemeClr val="bg1"/>
                </a:solidFill>
              </a:rPr>
              <a:pPr eaLnBrk="1" hangingPunct="1"/>
              <a:t>53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6656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057400"/>
            <a:ext cx="34163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10138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</a:t>
            </a:r>
            <a:r>
              <a:rPr lang="en-US" altLang="en-US" smtClean="0">
                <a:latin typeface="Courier New" panose="02070309020205020404" pitchFamily="49" charset="0"/>
              </a:rPr>
              <a:t>assert</a:t>
            </a:r>
            <a:r>
              <a:rPr lang="en-US" altLang="en-US" smtClean="0"/>
              <a:t> Function (cont’d.)</a:t>
            </a:r>
          </a:p>
        </p:txBody>
      </p:sp>
      <p:sp>
        <p:nvSpPr>
          <p:cNvPr id="6758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assert</a:t>
            </a:r>
            <a:r>
              <a:rPr lang="en-US" altLang="en-US" smtClean="0"/>
              <a:t> is useful for enforcing programming constraints during program development</a:t>
            </a:r>
          </a:p>
          <a:p>
            <a:pPr eaLnBrk="1" hangingPunct="1"/>
            <a:r>
              <a:rPr lang="en-US" altLang="en-US" smtClean="0"/>
              <a:t>After developing and testing a program, remove or disable </a:t>
            </a:r>
            <a:r>
              <a:rPr lang="en-US" altLang="en-US" smtClean="0">
                <a:latin typeface="Courier New" panose="02070309020205020404" pitchFamily="49" charset="0"/>
              </a:rPr>
              <a:t>assert</a:t>
            </a:r>
            <a:r>
              <a:rPr lang="en-US" altLang="en-US" smtClean="0"/>
              <a:t> statements</a:t>
            </a:r>
          </a:p>
          <a:p>
            <a:pPr eaLnBrk="1" hangingPunct="1"/>
            <a:r>
              <a:rPr lang="en-US" altLang="en-US" smtClean="0"/>
              <a:t>The preprocessor directive </a:t>
            </a:r>
            <a:r>
              <a:rPr lang="en-US" altLang="en-US" smtClean="0">
                <a:latin typeface="Courier New" panose="02070309020205020404" pitchFamily="49" charset="0"/>
              </a:rPr>
              <a:t>#define NDEBUG</a:t>
            </a:r>
            <a:r>
              <a:rPr lang="en-US" altLang="en-US" smtClean="0"/>
              <a:t> must be placed before the directive </a:t>
            </a:r>
            <a:r>
              <a:rPr lang="en-US" altLang="en-US" smtClean="0">
                <a:latin typeface="Courier New" panose="02070309020205020404" pitchFamily="49" charset="0"/>
              </a:rPr>
              <a:t>#include &lt;cassert&gt;</a:t>
            </a:r>
            <a:r>
              <a:rPr lang="en-US" altLang="en-US" smtClean="0"/>
              <a:t> to disable the </a:t>
            </a:r>
            <a:r>
              <a:rPr lang="en-US" altLang="en-US" smtClean="0">
                <a:latin typeface="Courier New" panose="02070309020205020404" pitchFamily="49" charset="0"/>
              </a:rPr>
              <a:t>assert</a:t>
            </a:r>
            <a:r>
              <a:rPr lang="en-US" altLang="en-US" smtClean="0"/>
              <a:t> statement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6758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E9A3FA7-5578-4404-9F09-C766D6539F87}" type="slidenum">
              <a:rPr lang="en-US" altLang="en-US">
                <a:solidFill>
                  <a:schemeClr val="bg1"/>
                </a:solidFill>
              </a:rPr>
              <a:pPr eaLnBrk="1" hangingPunct="1"/>
              <a:t>54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876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Control structures alter normal control flow</a:t>
            </a:r>
          </a:p>
          <a:p>
            <a:pPr eaLnBrk="1" hangingPunct="1"/>
            <a:r>
              <a:rPr lang="en-US" altLang="en-US" smtClean="0"/>
              <a:t>Most common control structures are selection and repetition</a:t>
            </a:r>
          </a:p>
          <a:p>
            <a:pPr eaLnBrk="1" hangingPunct="1"/>
            <a:r>
              <a:rPr lang="en-US" altLang="en-US" smtClean="0"/>
              <a:t>Relational operators: </a:t>
            </a:r>
            <a:r>
              <a:rPr lang="en-US" altLang="en-US" smtClean="0">
                <a:latin typeface="Courier New" panose="02070309020205020404" pitchFamily="49" charset="0"/>
              </a:rPr>
              <a:t>==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&lt;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&lt;=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&gt;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&gt;=</a:t>
            </a:r>
            <a:r>
              <a:rPr lang="en-US" altLang="en-US" smtClean="0"/>
              <a:t>, </a:t>
            </a:r>
            <a:r>
              <a:rPr lang="en-US" altLang="en-US" smtClean="0">
                <a:latin typeface="Courier New" panose="02070309020205020404" pitchFamily="49" charset="0"/>
              </a:rPr>
              <a:t>!=</a:t>
            </a:r>
          </a:p>
          <a:p>
            <a:pPr eaLnBrk="1" hangingPunct="1"/>
            <a:r>
              <a:rPr lang="en-US" altLang="en-US" smtClean="0"/>
              <a:t>Logical expressions evaluate to </a:t>
            </a:r>
            <a:r>
              <a:rPr lang="en-US" altLang="en-US" smtClean="0">
                <a:latin typeface="Courier New" panose="02070309020205020404" pitchFamily="49" charset="0"/>
              </a:rPr>
              <a:t>1</a:t>
            </a:r>
            <a:r>
              <a:rPr lang="en-US" altLang="en-US" smtClean="0"/>
              <a:t> (</a:t>
            </a:r>
            <a:r>
              <a:rPr lang="en-US" altLang="en-US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) or </a:t>
            </a:r>
            <a:r>
              <a:rPr lang="en-US" altLang="en-US" smtClean="0">
                <a:latin typeface="Courier New" panose="02070309020205020404" pitchFamily="49" charset="0"/>
              </a:rPr>
              <a:t>0</a:t>
            </a:r>
            <a:r>
              <a:rPr lang="en-US" altLang="en-US" smtClean="0"/>
              <a:t> (</a:t>
            </a:r>
            <a:r>
              <a:rPr lang="en-US" altLang="en-US" smtClean="0">
                <a:latin typeface="Courier New" panose="02070309020205020404" pitchFamily="49" charset="0"/>
              </a:rPr>
              <a:t>false</a:t>
            </a:r>
            <a:r>
              <a:rPr lang="en-US" altLang="en-US" smtClean="0"/>
              <a:t>)</a:t>
            </a:r>
          </a:p>
          <a:p>
            <a:pPr eaLnBrk="1" hangingPunct="1"/>
            <a:r>
              <a:rPr lang="en-US" altLang="en-US" smtClean="0"/>
              <a:t>Logical operators: </a:t>
            </a:r>
            <a:r>
              <a:rPr lang="en-US" altLang="en-US" smtClean="0">
                <a:latin typeface="Courier New" panose="02070309020205020404" pitchFamily="49" charset="0"/>
              </a:rPr>
              <a:t>!</a:t>
            </a:r>
            <a:r>
              <a:rPr lang="en-US" altLang="en-US" smtClean="0"/>
              <a:t> (not), </a:t>
            </a:r>
            <a:r>
              <a:rPr lang="en-US" altLang="en-US" smtClean="0">
                <a:latin typeface="Courier New" panose="02070309020205020404" pitchFamily="49" charset="0"/>
              </a:rPr>
              <a:t>&amp;&amp;</a:t>
            </a:r>
            <a:r>
              <a:rPr lang="en-US" altLang="en-US" smtClean="0"/>
              <a:t> (and), </a:t>
            </a:r>
            <a:r>
              <a:rPr lang="en-US" altLang="en-US" smtClean="0">
                <a:latin typeface="Courier New" panose="02070309020205020404" pitchFamily="49" charset="0"/>
              </a:rPr>
              <a:t>||</a:t>
            </a:r>
            <a:r>
              <a:rPr lang="en-US" altLang="en-US" smtClean="0"/>
              <a:t> (or)</a:t>
            </a:r>
          </a:p>
        </p:txBody>
      </p:sp>
      <p:sp>
        <p:nvSpPr>
          <p:cNvPr id="6861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428326-985C-47D8-9656-429538F9FBC5}" type="slidenum">
              <a:rPr lang="en-US" altLang="en-US">
                <a:solidFill>
                  <a:schemeClr val="bg1"/>
                </a:solidFill>
              </a:rPr>
              <a:pPr eaLnBrk="1" hangingPunct="1"/>
              <a:t>55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84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(cont’d.)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selection structures: one-way selection and two-way selection</a:t>
            </a:r>
          </a:p>
          <a:p>
            <a:pPr eaLnBrk="1" hangingPunct="1"/>
            <a:r>
              <a:rPr lang="en-US" altLang="en-US" smtClean="0"/>
              <a:t>The expression in an </a:t>
            </a:r>
            <a:r>
              <a:rPr lang="en-US" altLang="en-US" smtClean="0">
                <a:latin typeface="Courier New" panose="02070309020205020404" pitchFamily="49" charset="0"/>
              </a:rPr>
              <a:t>if</a:t>
            </a:r>
            <a:r>
              <a:rPr lang="en-US" altLang="en-US" smtClean="0"/>
              <a:t> or </a:t>
            </a:r>
            <a:r>
              <a:rPr lang="en-US" altLang="en-US" smtClean="0">
                <a:latin typeface="Courier New" panose="02070309020205020404" pitchFamily="49" charset="0"/>
              </a:rPr>
              <a:t>if</a:t>
            </a:r>
            <a:r>
              <a:rPr lang="en-US" altLang="en-US" smtClean="0"/>
              <a:t>...</a:t>
            </a:r>
            <a:r>
              <a:rPr lang="en-US" altLang="en-US" smtClean="0">
                <a:latin typeface="Courier New" panose="02070309020205020404" pitchFamily="49" charset="0"/>
              </a:rPr>
              <a:t>else</a:t>
            </a:r>
            <a:r>
              <a:rPr lang="en-US" altLang="en-US" smtClean="0"/>
              <a:t> structure is usually a logical expression</a:t>
            </a:r>
          </a:p>
          <a:p>
            <a:pPr eaLnBrk="1" hangingPunct="1"/>
            <a:r>
              <a:rPr lang="en-US" altLang="en-US" smtClean="0"/>
              <a:t>No stand-alone </a:t>
            </a:r>
            <a:r>
              <a:rPr lang="en-US" altLang="en-US" smtClean="0">
                <a:latin typeface="Courier New" panose="02070309020205020404" pitchFamily="49" charset="0"/>
              </a:rPr>
              <a:t>else</a:t>
            </a:r>
            <a:r>
              <a:rPr lang="en-US" altLang="en-US" smtClean="0"/>
              <a:t> statement in C++</a:t>
            </a:r>
          </a:p>
          <a:p>
            <a:pPr lvl="1" eaLnBrk="1" hangingPunct="1"/>
            <a:r>
              <a:rPr lang="en-US" altLang="en-US" smtClean="0"/>
              <a:t>Every </a:t>
            </a:r>
            <a:r>
              <a:rPr lang="en-US" altLang="en-US" smtClean="0">
                <a:latin typeface="Courier New" panose="02070309020205020404" pitchFamily="49" charset="0"/>
              </a:rPr>
              <a:t>else</a:t>
            </a:r>
            <a:r>
              <a:rPr lang="en-US" altLang="en-US" smtClean="0"/>
              <a:t> has a related </a:t>
            </a:r>
            <a:r>
              <a:rPr lang="en-US" altLang="en-US" smtClean="0">
                <a:latin typeface="Courier New" panose="02070309020205020404" pitchFamily="49" charset="0"/>
              </a:rPr>
              <a:t>if</a:t>
            </a:r>
          </a:p>
          <a:p>
            <a:pPr eaLnBrk="1" hangingPunct="1"/>
            <a:r>
              <a:rPr lang="en-US" altLang="en-US" smtClean="0"/>
              <a:t>A sequence of statements enclosed between braces, </a:t>
            </a:r>
            <a:r>
              <a:rPr lang="en-US" altLang="en-US" smtClean="0">
                <a:latin typeface="Courier New" panose="02070309020205020404" pitchFamily="49" charset="0"/>
              </a:rPr>
              <a:t>{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}</a:t>
            </a:r>
            <a:r>
              <a:rPr lang="en-US" altLang="en-US" smtClean="0"/>
              <a:t>, is called a compound statement or block of statements</a:t>
            </a:r>
          </a:p>
        </p:txBody>
      </p:sp>
      <p:sp>
        <p:nvSpPr>
          <p:cNvPr id="6963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6149B6-EAD7-4089-B941-228BDA3FE454}" type="slidenum">
              <a:rPr lang="en-US" altLang="en-US">
                <a:solidFill>
                  <a:schemeClr val="bg1"/>
                </a:solidFill>
              </a:rPr>
              <a:pPr eaLnBrk="1" hangingPunct="1"/>
              <a:t>56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5644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(cont’d.)</a:t>
            </a:r>
          </a:p>
        </p:txBody>
      </p:sp>
      <p:sp>
        <p:nvSpPr>
          <p:cNvPr id="7065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assignment in place of the equality operator creates a semantic error</a:t>
            </a:r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switch</a:t>
            </a:r>
            <a:r>
              <a:rPr lang="en-US" altLang="en-US" smtClean="0"/>
              <a:t> structure handles multiway selection</a:t>
            </a:r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break</a:t>
            </a:r>
            <a:r>
              <a:rPr lang="en-US" altLang="en-US" smtClean="0"/>
              <a:t> statement ends </a:t>
            </a:r>
            <a:r>
              <a:rPr lang="en-US" altLang="en-US" smtClean="0">
                <a:latin typeface="Courier New" panose="02070309020205020404" pitchFamily="49" charset="0"/>
              </a:rPr>
              <a:t>switch</a:t>
            </a:r>
            <a:r>
              <a:rPr lang="en-US" altLang="en-US" smtClean="0"/>
              <a:t> statement</a:t>
            </a:r>
          </a:p>
          <a:p>
            <a:pPr eaLnBrk="1" hangingPunct="1"/>
            <a:r>
              <a:rPr lang="en-US" altLang="en-US" smtClean="0"/>
              <a:t>Use </a:t>
            </a:r>
            <a:r>
              <a:rPr lang="en-US" altLang="en-US" smtClean="0">
                <a:latin typeface="Courier New" panose="02070309020205020404" pitchFamily="49" charset="0"/>
              </a:rPr>
              <a:t>assert</a:t>
            </a:r>
            <a:r>
              <a:rPr lang="en-US" altLang="en-US" smtClean="0"/>
              <a:t> to terminate a program if certain conditions are not met</a:t>
            </a:r>
          </a:p>
        </p:txBody>
      </p:sp>
      <p:sp>
        <p:nvSpPr>
          <p:cNvPr id="7066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230E53-C467-4C3F-B0DD-8401FDB98734}" type="slidenum">
              <a:rPr lang="en-US" altLang="en-US">
                <a:solidFill>
                  <a:schemeClr val="bg1"/>
                </a:solidFill>
              </a:rPr>
              <a:pPr eaLnBrk="1" hangingPunct="1"/>
              <a:t>57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83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Operators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Conditional statements: only executed if certain conditions are met</a:t>
            </a:r>
          </a:p>
          <a:p>
            <a:pPr eaLnBrk="1" hangingPunct="1"/>
            <a:r>
              <a:rPr lang="en-US" altLang="en-US" smtClean="0"/>
              <a:t>Condition: represented by a </a:t>
            </a:r>
            <a:r>
              <a:rPr lang="en-US" altLang="en-US" u="sng" smtClean="0"/>
              <a:t>logical (Boolean) expression</a:t>
            </a:r>
            <a:r>
              <a:rPr lang="en-US" altLang="en-US" smtClean="0"/>
              <a:t> that evaluates to a </a:t>
            </a:r>
            <a:r>
              <a:rPr lang="en-US" altLang="en-US" u="sng" smtClean="0"/>
              <a:t>logical (Boolean) value</a:t>
            </a:r>
            <a:r>
              <a:rPr lang="en-US" altLang="en-US" smtClean="0"/>
              <a:t> of </a:t>
            </a:r>
            <a:r>
              <a:rPr lang="en-US" altLang="en-US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 or </a:t>
            </a:r>
            <a:r>
              <a:rPr lang="en-US" altLang="en-US" smtClean="0">
                <a:latin typeface="Courier New" panose="02070309020205020404" pitchFamily="49" charset="0"/>
              </a:rPr>
              <a:t>false</a:t>
            </a:r>
          </a:p>
          <a:p>
            <a:pPr eaLnBrk="1" hangingPunct="1"/>
            <a:r>
              <a:rPr lang="en-US" altLang="en-US" smtClean="0"/>
              <a:t>Relational operators: </a:t>
            </a:r>
          </a:p>
          <a:p>
            <a:pPr lvl="1" eaLnBrk="1" hangingPunct="1"/>
            <a:r>
              <a:rPr lang="en-US" altLang="en-US" smtClean="0"/>
              <a:t>Allow comparisons</a:t>
            </a:r>
          </a:p>
          <a:p>
            <a:pPr lvl="1" eaLnBrk="1" hangingPunct="1"/>
            <a:r>
              <a:rPr lang="en-US" altLang="en-US" smtClean="0"/>
              <a:t>Require two operands (binary)</a:t>
            </a:r>
          </a:p>
          <a:p>
            <a:pPr lvl="1" eaLnBrk="1" hangingPunct="1"/>
            <a:r>
              <a:rPr lang="en-US" altLang="en-US" smtClean="0"/>
              <a:t>Evaluate to </a:t>
            </a:r>
            <a:r>
              <a:rPr lang="en-US" altLang="en-US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 or </a:t>
            </a:r>
            <a:r>
              <a:rPr lang="en-US" altLang="en-US" smtClean="0">
                <a:latin typeface="Courier New" panose="02070309020205020404" pitchFamily="49" charset="0"/>
              </a:rPr>
              <a:t>false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FF636E-9171-4BF9-AFD9-B0DF5BE69406}" type="slidenum">
              <a:rPr lang="en-US" altLang="en-US">
                <a:solidFill>
                  <a:schemeClr val="bg1"/>
                </a:solidFill>
              </a:rPr>
              <a:pPr eaLnBrk="1" hangingPunct="1"/>
              <a:t>6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03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Operators (cont’d.)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C59E031-B9CA-4085-8D9A-3151E9865A80}" type="slidenum">
              <a:rPr lang="en-US" altLang="en-US">
                <a:solidFill>
                  <a:schemeClr val="bg1"/>
                </a:solidFill>
              </a:rPr>
              <a:pPr eaLnBrk="1" hangingPunct="1"/>
              <a:t>7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1946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93925"/>
            <a:ext cx="7624763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01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Operators and Simple Data Types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operators can be used with all three simple data types: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8 &lt; 15 </a:t>
            </a:r>
            <a:r>
              <a:rPr lang="en-US" altLang="en-US" smtClean="0"/>
              <a:t>evaluates to </a:t>
            </a:r>
            <a:r>
              <a:rPr lang="en-US" altLang="en-US" smtClean="0">
                <a:latin typeface="Courier New" panose="02070309020205020404" pitchFamily="49" charset="0"/>
              </a:rPr>
              <a:t>true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6 != 6 </a:t>
            </a:r>
            <a:r>
              <a:rPr lang="en-US" altLang="en-US" smtClean="0"/>
              <a:t>evaluates to </a:t>
            </a:r>
            <a:r>
              <a:rPr lang="en-US" altLang="en-US" smtClean="0">
                <a:latin typeface="Courier New" panose="02070309020205020404" pitchFamily="49" charset="0"/>
              </a:rPr>
              <a:t>false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2.5 &gt; 5.8 </a:t>
            </a:r>
            <a:r>
              <a:rPr lang="en-US" altLang="en-US" smtClean="0"/>
              <a:t>evaluates to </a:t>
            </a:r>
            <a:r>
              <a:rPr lang="en-US" altLang="en-US" smtClean="0">
                <a:latin typeface="Courier New" panose="02070309020205020404" pitchFamily="49" charset="0"/>
              </a:rPr>
              <a:t>false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5.9 &lt;= 7.5 </a:t>
            </a:r>
            <a:r>
              <a:rPr lang="en-US" altLang="en-US" smtClean="0"/>
              <a:t>evaluates to </a:t>
            </a:r>
            <a:r>
              <a:rPr lang="en-US" altLang="en-US" smtClean="0">
                <a:latin typeface="Courier New" panose="02070309020205020404" pitchFamily="49" charset="0"/>
              </a:rPr>
              <a:t>true</a:t>
            </a:r>
          </a:p>
          <a:p>
            <a:pPr lvl="1" eaLnBrk="1" hangingPunct="1"/>
            <a:endParaRPr lang="en-US" altLang="en-US" smtClean="0">
              <a:latin typeface="Courier New" panose="02070309020205020404" pitchFamily="49" charset="0"/>
            </a:endParaRPr>
          </a:p>
          <a:p>
            <a:pPr eaLnBrk="1" hangingPunct="1"/>
            <a:endParaRPr lang="en-US" altLang="en-US" smtClean="0"/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2FB4A8-A4BF-4529-8A71-10B48BA7458B}" type="slidenum">
              <a:rPr lang="en-US" altLang="en-US">
                <a:solidFill>
                  <a:schemeClr val="bg1"/>
                </a:solidFill>
              </a:rPr>
              <a:pPr eaLnBrk="1" hangingPunct="1"/>
              <a:t>8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2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Comparing Characters</a:t>
            </a:r>
          </a:p>
        </p:txBody>
      </p:sp>
      <p:sp>
        <p:nvSpPr>
          <p:cNvPr id="21507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Expression of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 smtClean="0"/>
              <a:t> values with relational operators</a:t>
            </a:r>
          </a:p>
          <a:p>
            <a:pPr lvl="1" eaLnBrk="1" hangingPunct="1"/>
            <a:r>
              <a:rPr lang="en-US" altLang="en-US" smtClean="0"/>
              <a:t>Result depends on machine’s collating sequence</a:t>
            </a:r>
          </a:p>
          <a:p>
            <a:pPr lvl="1" eaLnBrk="1" hangingPunct="1"/>
            <a:r>
              <a:rPr lang="en-US" altLang="en-US" smtClean="0"/>
              <a:t>ASCII character set</a:t>
            </a:r>
          </a:p>
          <a:p>
            <a:pPr eaLnBrk="1" hangingPunct="1"/>
            <a:r>
              <a:rPr lang="en-US" altLang="en-US" smtClean="0"/>
              <a:t>Logical (Boolean) expressions</a:t>
            </a:r>
          </a:p>
          <a:p>
            <a:pPr lvl="1" eaLnBrk="1" hangingPunct="1"/>
            <a:r>
              <a:rPr lang="en-US" altLang="en-US" smtClean="0"/>
              <a:t>Expressions such as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4 &lt; 6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'R' &gt; 'T’</a:t>
            </a:r>
          </a:p>
          <a:p>
            <a:pPr lvl="1" eaLnBrk="1" hangingPunct="1"/>
            <a:r>
              <a:rPr lang="en-US" altLang="en-US" smtClean="0"/>
              <a:t>Returns an integer value of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mtClean="0"/>
              <a:t> if the logical expression evaluates to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altLang="en-US" smtClean="0"/>
          </a:p>
          <a:p>
            <a:pPr lvl="1" eaLnBrk="1" hangingPunct="1"/>
            <a:r>
              <a:rPr lang="en-US" altLang="en-US" smtClean="0"/>
              <a:t>Returns an integer value of 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en-US" smtClean="0"/>
              <a:t> otherwise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0C49B06-6B1E-4CC4-886E-4900AB113832}" type="slidenum">
              <a:rPr lang="en-US" altLang="en-US">
                <a:solidFill>
                  <a:schemeClr val="bg1"/>
                </a:solidFill>
              </a:rPr>
              <a:pPr eaLnBrk="1" hangingPunct="1"/>
              <a:t>9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292155"/>
      </p:ext>
    </p:extLst>
  </p:cSld>
  <p:clrMapOvr>
    <a:masterClrMapping/>
  </p:clrMapOvr>
</p:sld>
</file>

<file path=ppt/theme/theme1.xml><?xml version="1.0" encoding="utf-8"?>
<a:theme xmlns:a="http://schemas.openxmlformats.org/drawingml/2006/main" name="Malik_CS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17FC84F767AE4BB116BF06C8F53B6F" ma:contentTypeVersion="2" ma:contentTypeDescription="Create a new document." ma:contentTypeScope="" ma:versionID="631c6140c20935d59be1e7c61e6bfa15">
  <xsd:schema xmlns:xsd="http://www.w3.org/2001/XMLSchema" xmlns:xs="http://www.w3.org/2001/XMLSchema" xmlns:p="http://schemas.microsoft.com/office/2006/metadata/properties" xmlns:ns2="cf07ceda-0ff3-4c60-9ab2-97e61c223bbd" targetNamespace="http://schemas.microsoft.com/office/2006/metadata/properties" ma:root="true" ma:fieldsID="003da1c7d1dfda1988293f9192026710" ns2:_="">
    <xsd:import namespace="cf07ceda-0ff3-4c60-9ab2-97e61c223b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7ceda-0ff3-4c60-9ab2-97e61c223b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B64DC5-DF9D-417C-B64F-7A71B8115281}"/>
</file>

<file path=customXml/itemProps2.xml><?xml version="1.0" encoding="utf-8"?>
<ds:datastoreItem xmlns:ds="http://schemas.openxmlformats.org/officeDocument/2006/customXml" ds:itemID="{40B9FA74-3843-433E-BD8E-58D6596DC4FE}"/>
</file>

<file path=customXml/itemProps3.xml><?xml version="1.0" encoding="utf-8"?>
<ds:datastoreItem xmlns:ds="http://schemas.openxmlformats.org/officeDocument/2006/customXml" ds:itemID="{B4307A48-DA96-4C35-BAE1-296469B700C1}"/>
</file>

<file path=docProps/app.xml><?xml version="1.0" encoding="utf-8"?>
<Properties xmlns="http://schemas.openxmlformats.org/officeDocument/2006/extended-properties" xmlns:vt="http://schemas.openxmlformats.org/officeDocument/2006/docPropsVTypes">
  <Template>Malik_CS1</Template>
  <TotalTime>5671</TotalTime>
  <Words>1629</Words>
  <Application>Microsoft Office PowerPoint</Application>
  <PresentationFormat>On-screen Show (4:3)</PresentationFormat>
  <Paragraphs>349</Paragraphs>
  <Slides>57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Arial</vt:lpstr>
      <vt:lpstr>Calibri</vt:lpstr>
      <vt:lpstr>Courier New</vt:lpstr>
      <vt:lpstr>Times New Roman</vt:lpstr>
      <vt:lpstr>Malik_CS1</vt:lpstr>
      <vt:lpstr>Chapter 4:  Control Structures I (Selection) </vt:lpstr>
      <vt:lpstr>Objectives</vt:lpstr>
      <vt:lpstr>Objectives (cont’d.)</vt:lpstr>
      <vt:lpstr>Control Structures</vt:lpstr>
      <vt:lpstr>Control Structures (cont’d.)</vt:lpstr>
      <vt:lpstr>Relational Operators</vt:lpstr>
      <vt:lpstr>Relational Operators (cont’d.)</vt:lpstr>
      <vt:lpstr>Relational Operators and Simple Data Types</vt:lpstr>
      <vt:lpstr>Comparing Characters</vt:lpstr>
      <vt:lpstr>Relational Operators and the string Type</vt:lpstr>
      <vt:lpstr>Relational Operators and the string Type (cont’d.)</vt:lpstr>
      <vt:lpstr>Relational Operators and the string Type (cont’d.)</vt:lpstr>
      <vt:lpstr>Relational Operators and the string Type (cont’d.)</vt:lpstr>
      <vt:lpstr>Relational Operators and the string Type (cont’d.)</vt:lpstr>
      <vt:lpstr>Logical (Boolean) Operators and Logical Expressions</vt:lpstr>
      <vt:lpstr>Logical (Boolean) Operators and Logical Expressions (cont’d.)</vt:lpstr>
      <vt:lpstr>Logical (Boolean) Operators and Logical Expressions (cont’d.)</vt:lpstr>
      <vt:lpstr>Logical (Boolean) Operators and Logical Expressions (cont’d.)</vt:lpstr>
      <vt:lpstr>Order of Precedence</vt:lpstr>
      <vt:lpstr>Order of Precedence (cont’d.)</vt:lpstr>
      <vt:lpstr>Order of Precedence (cont’d.)</vt:lpstr>
      <vt:lpstr>Order of Precedence (cont’d.)</vt:lpstr>
      <vt:lpstr>Order of Precedence (cont’d.)</vt:lpstr>
      <vt:lpstr>The int Data Type and Logical (Boolean) Expressions</vt:lpstr>
      <vt:lpstr>The bool Data Type and Logical (Boolean) Expressions</vt:lpstr>
      <vt:lpstr>Selection: if and if...else</vt:lpstr>
      <vt:lpstr>One-Way Selection</vt:lpstr>
      <vt:lpstr>One-Way Selection (cont’d.)</vt:lpstr>
      <vt:lpstr>Two-Way Selection</vt:lpstr>
      <vt:lpstr>Two-Way Selection (cont’d.)</vt:lpstr>
      <vt:lpstr>Compound (Block of) Statements</vt:lpstr>
      <vt:lpstr>Compound (Block of) Statements (cont’d.)</vt:lpstr>
      <vt:lpstr>Multiple Selections: Nested if</vt:lpstr>
      <vt:lpstr>Multiple Selections: Nested if (cont’d.)</vt:lpstr>
      <vt:lpstr>Comparing if…else Statements with a Series of if Statements</vt:lpstr>
      <vt:lpstr>Comparing if…else Statements with if Statements (cont’d.)</vt:lpstr>
      <vt:lpstr>Short-Circuit Evaluation</vt:lpstr>
      <vt:lpstr>Comparing Floating-Point Numbers for Equality: A Precaution</vt:lpstr>
      <vt:lpstr>Associativity of Relational Operators: A Precaution</vt:lpstr>
      <vt:lpstr>Associativity of Relational Operators: A Precaution (cont’d.)</vt:lpstr>
      <vt:lpstr>Avoiding Bugs by Avoiding Partially Understood Concepts and Techniques</vt:lpstr>
      <vt:lpstr>Input Failure and the if Statement</vt:lpstr>
      <vt:lpstr>Confusion Between the Equality (==) and Assignment (=) Operators</vt:lpstr>
      <vt:lpstr>Conditional Operator (?:)</vt:lpstr>
      <vt:lpstr>Program Style and Form (Revisited): Indentation</vt:lpstr>
      <vt:lpstr>Using Pseudocode to Develop, Test, and Debug a Program</vt:lpstr>
      <vt:lpstr>switch Structures</vt:lpstr>
      <vt:lpstr>PowerPoint Presentation</vt:lpstr>
      <vt:lpstr>switch Structures (cont’d.)</vt:lpstr>
      <vt:lpstr>PowerPoint Presentation</vt:lpstr>
      <vt:lpstr>Avoiding Bugs: Revisited </vt:lpstr>
      <vt:lpstr>Terminating a Program with the assert Function</vt:lpstr>
      <vt:lpstr>The assert Function (cont’d.)</vt:lpstr>
      <vt:lpstr>The assert Function (cont’d.)</vt:lpstr>
      <vt:lpstr>Summary</vt:lpstr>
      <vt:lpstr>Summary (cont’d.)</vt:lpstr>
      <vt:lpstr>Summary (cont’d.)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NJOUD</dc:creator>
  <cp:lastModifiedBy>Windows User</cp:lastModifiedBy>
  <cp:revision>183</cp:revision>
  <cp:lastPrinted>2019-02-13T08:56:11Z</cp:lastPrinted>
  <dcterms:created xsi:type="dcterms:W3CDTF">2002-07-27T03:19:07Z</dcterms:created>
  <dcterms:modified xsi:type="dcterms:W3CDTF">2019-02-14T10:17:44Z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0x0101006E17FC84F767AE4BB116BF06C8F53B6F</vt:lpwstr>
  </property>
</Properties>
</file>