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07" r:id="rId31"/>
    <p:sldId id="308" r:id="rId32"/>
    <p:sldId id="309" r:id="rId33"/>
    <p:sldId id="310" r:id="rId34"/>
    <p:sldId id="311" r:id="rId35"/>
    <p:sldId id="312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x="9144000" cy="6858000" type="screen4x3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336699"/>
    <a:srgbClr val="000066"/>
    <a:srgbClr val="800000"/>
    <a:srgbClr val="FFCC00"/>
    <a:srgbClr val="F8C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99298" autoAdjust="0"/>
  </p:normalViewPr>
  <p:slideViewPr>
    <p:cSldViewPr>
      <p:cViewPr varScale="1">
        <p:scale>
          <a:sx n="91" d="100"/>
          <a:sy n="91" d="100"/>
        </p:scale>
        <p:origin x="1470" y="84"/>
      </p:cViewPr>
      <p:guideLst>
        <p:guide orient="horz" pos="115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6F9C-ED71-40BF-AEB7-F86D8619F15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DB51-22AE-4348-A06C-6CD4F8D6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3228896"/>
            <a:ext cx="794131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526C929-2704-434B-929F-B10FA8178339}" type="slidenum">
              <a:rPr lang="en-US" altLang="ar-JO"/>
              <a:pPr/>
              <a:t>‹#›</a:t>
            </a:fld>
            <a:endParaRPr lang="en-US" alt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6001D9A1-F275-4CCC-9D94-D2EE0071D305}" type="slidenum">
              <a:rPr lang="en-US" altLang="en-US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11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59382B6A-6693-4490-AA29-8F55971C927D}" type="slidenum">
              <a:rPr lang="en-US" altLang="en-US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AC1171FB-8E6E-42AA-BEDD-62240A2FFE03}" type="slidenum">
              <a:rPr lang="en-US" altLang="en-US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4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C0361758-EF9E-4D22-810B-3536FD0C9173}" type="slidenum">
              <a:rPr lang="en-US" altLang="en-US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48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CCE0239F-F532-41C6-972A-293BEDBE9524}" type="slidenum">
              <a:rPr lang="en-US" altLang="en-US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173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FF5953C4-E973-493F-95AA-148779A4CB57}" type="slidenum">
              <a:rPr lang="en-US" altLang="en-US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11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32A272DA-A559-4236-A0AB-524F7B66E1B1}" type="slidenum">
              <a:rPr lang="en-US" altLang="en-US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43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A3A5011-A274-4A37-B537-B6C536A07419}" type="slidenum">
              <a:rPr lang="en-US" altLang="en-US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72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3F54968-D136-45EC-BAC7-505D1453707C}" type="slidenum">
              <a:rPr lang="en-US" altLang="en-US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43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1E4D4423-CAD1-45E4-9FB2-70044A163E55}" type="slidenum">
              <a:rPr lang="en-US" altLang="en-US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53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8C394D23-7223-42A5-A6CD-70ED5D0EC5E1}" type="slidenum">
              <a:rPr lang="en-US" altLang="en-US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9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438D5C0-1CBE-41CF-80F2-5AEC934D7B02}" type="slidenum">
              <a:rPr lang="en-US" altLang="en-US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8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2E5AEB59-91D7-4AC0-A245-4E4420FCB8E0}" type="slidenum">
              <a:rPr lang="en-US" altLang="en-US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60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B5BCC815-054D-4179-BE88-CFDA56ADFAF5}" type="slidenum">
              <a:rPr lang="en-US" altLang="en-US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8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B60EA4BF-8311-4B27-9562-16405F4775EC}" type="slidenum">
              <a:rPr lang="en-US" altLang="en-US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094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87665812-2DC5-4DCE-A490-442C9C8EF16B}" type="slidenum">
              <a:rPr lang="en-US" altLang="en-US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80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3339FEF2-3F7C-4E5C-BB4D-710C805E32B6}" type="slidenum">
              <a:rPr lang="en-US" altLang="en-US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362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3749F84A-0231-4650-A7BE-65943536BD87}" type="slidenum">
              <a:rPr lang="en-US" altLang="en-US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187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EECCF035-0684-49A2-9C39-7622E6300082}" type="slidenum">
              <a:rPr lang="en-US" altLang="en-US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73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F2ED9381-3861-4589-8A0B-3C0C0E4BE40B}" type="slidenum">
              <a:rPr lang="en-US" altLang="en-US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33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DC52E47-24F0-4BFC-98A3-C97DBC67945E}" type="slidenum">
              <a:rPr lang="en-US" altLang="en-US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884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12721421-849B-4A23-A697-D35D661AE7E5}" type="slidenum">
              <a:rPr lang="en-US" altLang="en-US"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6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250F2D5C-7129-4E01-A94B-F01E15994FAC}" type="slidenum">
              <a:rPr lang="en-US" altLang="en-US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4788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AD5390AA-35A8-4B74-9EDB-B7D9AB871AD7}" type="slidenum">
              <a:rPr lang="en-US" altLang="en-US"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7926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72A560FA-DE05-440A-8C05-3B56CDE4C870}" type="slidenum">
              <a:rPr lang="en-US" altLang="en-US">
                <a:latin typeface="Arial" panose="020B0604020202020204" pitchFamily="34" charset="0"/>
              </a:rPr>
              <a:pPr eaLnBrk="1" hangingPunct="1"/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7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4A08F6B-7F1D-4734-8A61-8B342671E14B}" type="slidenum">
              <a:rPr lang="en-US" altLang="en-US"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4565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7F292659-8F0F-47E9-BCCB-AF6AF6444015}" type="slidenum">
              <a:rPr lang="en-US" altLang="en-US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1680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240C8FDA-EA24-444F-BCCF-9E0E08F28C7F}" type="slidenum">
              <a:rPr lang="en-US" altLang="en-US"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376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FB314C38-31AC-4BF1-9C21-7ED593C9FD6D}" type="slidenum">
              <a:rPr lang="en-US" altLang="en-US">
                <a:latin typeface="Arial" panose="020B0604020202020204" pitchFamily="34" charset="0"/>
              </a:rPr>
              <a:pPr eaLnBrk="1" hangingPunct="1"/>
              <a:t>41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70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8AE5AC9B-0180-413E-9484-6105DE4103C9}" type="slidenum">
              <a:rPr lang="en-US" altLang="en-US">
                <a:latin typeface="Arial" panose="020B0604020202020204" pitchFamily="34" charset="0"/>
              </a:rPr>
              <a:pPr eaLnBrk="1" hangingPunct="1"/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6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B4FC7A8A-73AF-49D1-A8BE-84E1AF4A3E75}" type="slidenum">
              <a:rPr lang="en-US" altLang="en-US">
                <a:latin typeface="Arial" panose="020B0604020202020204" pitchFamily="34" charset="0"/>
              </a:rPr>
              <a:pPr eaLnBrk="1" hangingPunct="1"/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6628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C315B413-0074-42DE-9121-24F03295D8E1}" type="slidenum">
              <a:rPr lang="en-US" altLang="en-US">
                <a:latin typeface="Arial" panose="020B0604020202020204" pitchFamily="34" charset="0"/>
              </a:rPr>
              <a:pPr eaLnBrk="1" hangingPunct="1"/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32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7D5B5B9-65FC-48F8-84E5-C360027A8EAA}" type="slidenum">
              <a:rPr lang="en-US" altLang="en-US">
                <a:latin typeface="Arial" panose="020B0604020202020204" pitchFamily="34" charset="0"/>
              </a:rPr>
              <a:pPr eaLnBrk="1" hangingPunct="1"/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21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F557A1C2-3EB8-4461-B3E1-AE823C582907}" type="slidenum">
              <a:rPr lang="en-US" altLang="en-US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2688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3098566A-6402-435D-B0F7-CA6ACC5BA7DA}" type="slidenum">
              <a:rPr lang="en-US" altLang="en-US">
                <a:latin typeface="Arial" panose="020B0604020202020204" pitchFamily="34" charset="0"/>
              </a:rPr>
              <a:pPr eaLnBrk="1" hangingPunct="1"/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64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F4765C94-E561-40E0-B19E-904A227E5DDB}" type="slidenum">
              <a:rPr lang="en-US" altLang="en-US">
                <a:latin typeface="Arial" panose="020B0604020202020204" pitchFamily="34" charset="0"/>
              </a:rPr>
              <a:pPr eaLnBrk="1" hangingPunct="1"/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238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0B41300D-7A15-4CF4-A60A-975FC0D35691}" type="slidenum">
              <a:rPr lang="en-US" altLang="en-US">
                <a:latin typeface="Arial" panose="020B0604020202020204" pitchFamily="34" charset="0"/>
              </a:rPr>
              <a:pPr eaLnBrk="1" hangingPunct="1"/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034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CAB3D068-8C9D-486D-9ED2-8BC9AC2319BC}" type="slidenum">
              <a:rPr lang="en-US" altLang="en-US">
                <a:latin typeface="Arial" panose="020B0604020202020204" pitchFamily="34" charset="0"/>
              </a:rPr>
              <a:pPr eaLnBrk="1" hangingPunct="1"/>
              <a:t>49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573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B173E101-4C97-47B7-8ABD-B1E2AB206485}" type="slidenum">
              <a:rPr lang="en-US" altLang="en-US">
                <a:latin typeface="Arial" panose="020B0604020202020204" pitchFamily="34" charset="0"/>
              </a:rPr>
              <a:pPr eaLnBrk="1" hangingPunct="1"/>
              <a:t>50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91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D77A985-B177-408F-9C7B-A3EC5E501859}" type="slidenum">
              <a:rPr lang="en-US" altLang="en-US">
                <a:latin typeface="Arial" panose="020B0604020202020204" pitchFamily="34" charset="0"/>
              </a:rPr>
              <a:pPr eaLnBrk="1" hangingPunct="1"/>
              <a:t>51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092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CC2757C0-C021-4B33-8174-A2A92870280A}" type="slidenum">
              <a:rPr lang="en-US" altLang="en-US">
                <a:latin typeface="Arial" panose="020B0604020202020204" pitchFamily="34" charset="0"/>
              </a:rPr>
              <a:pPr eaLnBrk="1" hangingPunct="1"/>
              <a:t>52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829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CDB25A12-BD10-4A19-8324-9134DBAF9355}" type="slidenum">
              <a:rPr lang="en-US" altLang="en-US">
                <a:latin typeface="Arial" panose="020B0604020202020204" pitchFamily="34" charset="0"/>
              </a:rPr>
              <a:pPr eaLnBrk="1" hangingPunct="1"/>
              <a:t>53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931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8C930B39-E094-44C3-B0A7-8CAB27DA1C3E}" type="slidenum">
              <a:rPr lang="en-US" altLang="en-US">
                <a:latin typeface="Arial" panose="020B0604020202020204" pitchFamily="34" charset="0"/>
              </a:rPr>
              <a:pPr eaLnBrk="1" hangingPunct="1"/>
              <a:t>54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011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C86D3B5F-A9ED-489D-A0D2-E75F62EA66DB}" type="slidenum">
              <a:rPr lang="en-US" altLang="en-US">
                <a:latin typeface="Arial" panose="020B0604020202020204" pitchFamily="34" charset="0"/>
              </a:rPr>
              <a:pPr eaLnBrk="1" hangingPunct="1"/>
              <a:t>55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4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54F9836C-3C34-48E9-9E8A-04AD1036D314}" type="slidenum">
              <a:rPr lang="en-US" altLang="en-US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398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1CCF5985-6319-4FC2-BDA8-F69E4867CA4F}" type="slidenum">
              <a:rPr lang="en-US" altLang="en-US">
                <a:latin typeface="Arial" panose="020B0604020202020204" pitchFamily="34" charset="0"/>
              </a:rPr>
              <a:pPr eaLnBrk="1" hangingPunct="1"/>
              <a:t>56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7637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0CBC8370-A3FD-4464-9196-6809A364D67F}" type="slidenum">
              <a:rPr lang="en-US" altLang="en-US">
                <a:latin typeface="Arial" panose="020B0604020202020204" pitchFamily="34" charset="0"/>
              </a:rPr>
              <a:pPr eaLnBrk="1" hangingPunct="1"/>
              <a:t>57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25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0459789-C99A-4FB0-A252-6CCD355E479A}" type="slidenum">
              <a:rPr lang="en-US" altLang="en-US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6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DA583821-94A1-4ABB-AD78-4DDB8E8DC593}" type="slidenum">
              <a:rPr lang="en-US" altLang="en-US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51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64B51B36-B104-4997-9B17-A26590FFF183}" type="slidenum">
              <a:rPr lang="en-US" altLang="en-US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54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8D0E982C-CB2B-4AF6-842A-4F6E35B601F2}" type="slidenum">
              <a:rPr lang="en-US" altLang="en-US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7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9" b="9677"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17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D3E5B8-5C11-4E13-8DD3-3F2AAD17C962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E209B5-87C2-46D3-9CE3-6B3071A7CA2B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72DF7A-4100-44FC-B241-DA3EBC9C8B0D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8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CA0B82-3C64-4690-B44B-DD0699A11048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9A7322-50DC-4E02-A068-37D1F8093F11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39292-735D-4F8F-B17A-57982D52406C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68AB2C-6FFC-423B-A22A-4643A4128589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F1F757-0640-472B-800E-AA51CB822C10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3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CE3B17-E0D4-4E41-BADE-2D34CAD5D28F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6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7A16A5-18D1-4DCD-8CD2-B89E233E0935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8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/>
              <a:t>Click to edit Master text styles</a:t>
            </a:r>
          </a:p>
          <a:p>
            <a:pPr lvl="1"/>
            <a:r>
              <a:rPr lang="en-US" altLang="ar-JO"/>
              <a:t>Second level</a:t>
            </a:r>
          </a:p>
          <a:p>
            <a:pPr lvl="2"/>
            <a:r>
              <a:rPr lang="en-US" altLang="ar-JO"/>
              <a:t>Third level</a:t>
            </a:r>
          </a:p>
          <a:p>
            <a:pPr lvl="3"/>
            <a:r>
              <a:rPr lang="en-US" altLang="ar-JO"/>
              <a:t>Fourth level</a:t>
            </a:r>
          </a:p>
          <a:p>
            <a:pPr lvl="4"/>
            <a:r>
              <a:rPr lang="en-US" altLang="ar-JO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fld id="{A0BC78FE-7601-44C7-8F85-4CC650A5D6E5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5: </a:t>
            </a:r>
            <a:br>
              <a:rPr lang="en-US" altLang="en-US" dirty="0"/>
            </a:br>
            <a:r>
              <a:rPr lang="en-US" altLang="en-US" dirty="0"/>
              <a:t>Control Structures II (Repetition)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5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1: Counter-Controlled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you know exactly how many times the statements need to be executed</a:t>
            </a:r>
          </a:p>
          <a:p>
            <a:pPr lvl="1" eaLnBrk="1" hangingPunct="1"/>
            <a:r>
              <a:rPr lang="en-US" altLang="en-US"/>
              <a:t> Use a </a:t>
            </a:r>
            <a:r>
              <a:rPr lang="en-US" altLang="en-US" u="sng"/>
              <a:t>counter-controlled 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u="sng"/>
              <a:t> loop</a:t>
            </a:r>
          </a:p>
          <a:p>
            <a:pPr eaLnBrk="1" hangingPunct="1"/>
            <a:endParaRPr lang="en-US" alt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ABC30690-4F57-4818-B074-9D8E935CBE6A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10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639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200400"/>
            <a:ext cx="78771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6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2: Sentinel-Controlled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Sentinel</a:t>
            </a:r>
            <a:r>
              <a:rPr lang="en-US" altLang="en-US"/>
              <a:t> variable is tested in the condition </a:t>
            </a:r>
          </a:p>
          <a:p>
            <a:pPr eaLnBrk="1" hangingPunct="1"/>
            <a:r>
              <a:rPr lang="en-US" altLang="en-US"/>
              <a:t>Loop ends when sentinel is encountered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773D562-9555-4BB4-A254-46B091975A80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11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8143875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0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5-5: Telephone Digits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5-5 provides an example of a sentinel-controlled loop</a:t>
            </a:r>
          </a:p>
          <a:p>
            <a:pPr eaLnBrk="1" hangingPunct="1"/>
            <a:r>
              <a:rPr lang="en-US" altLang="en-US"/>
              <a:t>The program converts uppercase letters to their corresponding telephone digit</a:t>
            </a:r>
          </a:p>
          <a:p>
            <a:pPr eaLnBrk="1" hangingPunct="1"/>
            <a:endParaRPr lang="en-US" altLang="en-US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2B1B1FC1-DF5E-4304-A0CE-D33847D8F510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12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5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3: Flag-Controlled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Flag-controlled 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u="sng"/>
              <a:t> loop</a:t>
            </a:r>
            <a:r>
              <a:rPr lang="en-US" altLang="en-US"/>
              <a:t>: uses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/>
              <a:t> variable to control the loop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3B4F1EC6-822D-41ED-836B-3C84754948D5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13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79438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Number Guessing Game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5-6 implements a number guessing game using a flag-controlled while loop</a:t>
            </a:r>
          </a:p>
          <a:p>
            <a:pPr eaLnBrk="1" hangingPunct="1"/>
            <a:r>
              <a:rPr lang="en-US" altLang="en-US"/>
              <a:t>Uses the function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altLang="en-US"/>
              <a:t> of the header file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altLang="en-US"/>
              <a:t> to generate a random number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rand()</a:t>
            </a:r>
            <a:r>
              <a:rPr lang="en-US" altLang="en-US"/>
              <a:t> returns an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value between 0 and 32767</a:t>
            </a:r>
          </a:p>
          <a:p>
            <a:pPr lvl="1" eaLnBrk="1" hangingPunct="1"/>
            <a:r>
              <a:rPr lang="en-US" altLang="en-US"/>
              <a:t>To convert to an integer &gt;= 0 and &lt; 100: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rand() % 100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1C99FFD9-7478-44E9-8F2D-C60146EA2B21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14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0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4: EOF-Controlled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End-of-file (EOF)-controlled 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u="sng"/>
              <a:t> loop</a:t>
            </a:r>
            <a:r>
              <a:rPr lang="en-US" altLang="en-US"/>
              <a:t>: when it is difficult to select a sentinel value</a:t>
            </a:r>
          </a:p>
          <a:p>
            <a:pPr eaLnBrk="1" hangingPunct="1"/>
            <a:r>
              <a:rPr lang="en-US" altLang="en-US"/>
              <a:t>The logical value returned by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can determine if there is no more input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176C9EA2-5E36-4BA5-9067-D2CD022343C7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15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4: EOF-Controlled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Loops (cont’d.)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09833B7-9811-4E00-BE59-73B43A1A8A2B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16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676400"/>
            <a:ext cx="810418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8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altLang="en-US"/>
              <a:t> Function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The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dirty="0"/>
              <a:t> can determine the end of file status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dirty="0"/>
              <a:t> is a member of data type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istream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Syntax for the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dirty="0"/>
              <a:t>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  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istreamVar</a:t>
            </a:r>
            <a:r>
              <a:rPr lang="en-US" dirty="0"/>
              <a:t> is an input stream variable,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AE8B0D81-F290-436F-82E7-5090540B0959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17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648200"/>
            <a:ext cx="3273425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62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Expressions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Statements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expression in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statement can be complex</a:t>
            </a:r>
          </a:p>
          <a:p>
            <a:pPr lvl="1" eaLnBrk="1" hangingPunct="1"/>
            <a:r>
              <a:rPr lang="en-US" altLang="en-US"/>
              <a:t>Example:</a:t>
            </a:r>
          </a:p>
          <a:p>
            <a:pPr marL="457200" lvl="2" indent="0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 ((noOfGuesses &lt; 5) &amp;&amp; (!isGuessed))</a:t>
            </a:r>
          </a:p>
          <a:p>
            <a:pPr marL="457200" lvl="2" indent="0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3" indent="0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457200" lvl="2" indent="0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638E16F3-60D4-4E66-9125-C27E1FDDB604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18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Example: Fibonacci Number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the following sequence of numbers:</a:t>
            </a:r>
          </a:p>
          <a:p>
            <a:pPr lvl="1" eaLnBrk="1" hangingPunct="1"/>
            <a:r>
              <a:rPr lang="en-US" altLang="en-US"/>
              <a:t>1, 1, 2, 3, 5, 8, 13, 21, 34, .... </a:t>
            </a:r>
          </a:p>
          <a:p>
            <a:pPr eaLnBrk="1" hangingPunct="1"/>
            <a:r>
              <a:rPr lang="en-US" altLang="en-US"/>
              <a:t>Called the </a:t>
            </a:r>
            <a:r>
              <a:rPr lang="en-US" altLang="en-US" u="sng"/>
              <a:t>Fibonacci sequence</a:t>
            </a:r>
          </a:p>
          <a:p>
            <a:pPr eaLnBrk="1" hangingPunct="1"/>
            <a:r>
              <a:rPr lang="en-US" altLang="en-US"/>
              <a:t>Given the first two numbers of the sequence (say, a1 and a2)</a:t>
            </a:r>
          </a:p>
          <a:p>
            <a:pPr lvl="1" eaLnBrk="1" hangingPunct="1"/>
            <a:r>
              <a:rPr lang="en-US" altLang="en-US" i="1"/>
              <a:t>n</a:t>
            </a:r>
            <a:r>
              <a:rPr lang="en-US" altLang="en-US" baseline="30000"/>
              <a:t>th</a:t>
            </a:r>
            <a:r>
              <a:rPr lang="en-US" altLang="en-US"/>
              <a:t> number </a:t>
            </a:r>
            <a:r>
              <a:rPr lang="en-US" altLang="en-US" i="1"/>
              <a:t>a</a:t>
            </a:r>
            <a:r>
              <a:rPr lang="en-US" altLang="en-US" i="1" baseline="-25000"/>
              <a:t>n</a:t>
            </a:r>
            <a:r>
              <a:rPr lang="en-US" altLang="en-US"/>
              <a:t>, n &gt;= 3, of this sequence is given by: </a:t>
            </a:r>
            <a:r>
              <a:rPr lang="en-US" altLang="en-US" i="1"/>
              <a:t>a</a:t>
            </a:r>
            <a:r>
              <a:rPr lang="en-US" altLang="en-US" i="1" baseline="-25000"/>
              <a:t>n</a:t>
            </a:r>
            <a:r>
              <a:rPr lang="en-US" altLang="en-US"/>
              <a:t> = </a:t>
            </a:r>
            <a:r>
              <a:rPr lang="en-US" altLang="en-US" i="1"/>
              <a:t>a</a:t>
            </a:r>
            <a:r>
              <a:rPr lang="en-US" altLang="en-US" i="1" baseline="-25000"/>
              <a:t>n-1</a:t>
            </a:r>
            <a:r>
              <a:rPr lang="en-US" altLang="en-US"/>
              <a:t> + </a:t>
            </a:r>
            <a:r>
              <a:rPr lang="en-US" altLang="en-US" i="1"/>
              <a:t>a</a:t>
            </a:r>
            <a:r>
              <a:rPr lang="en-US" altLang="en-US" i="1" baseline="-25000"/>
              <a:t>n-2</a:t>
            </a:r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A74D2967-BE1F-4DBF-A0E2-C5A9E082AEFE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19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this chapter, you will:</a:t>
            </a:r>
          </a:p>
          <a:p>
            <a:pPr lvl="1" eaLnBrk="1" hangingPunct="1"/>
            <a:r>
              <a:rPr lang="en-US" altLang="en-US"/>
              <a:t>Learn about repetition (looping) control structures</a:t>
            </a:r>
          </a:p>
          <a:p>
            <a:pPr lvl="1" eaLnBrk="1" hangingPunct="1"/>
            <a:r>
              <a:rPr lang="en-US" altLang="en-US"/>
              <a:t>Explore how to construct and use counter-controlled, sentinel-controlled, flag-controlled, and EOF-controlled repetition structures</a:t>
            </a:r>
          </a:p>
          <a:p>
            <a:pPr lvl="1" eaLnBrk="1" hangingPunct="1"/>
            <a:r>
              <a:rPr lang="en-US" altLang="en-US"/>
              <a:t>Examine break and continue statements</a:t>
            </a:r>
          </a:p>
          <a:p>
            <a:pPr lvl="1" eaLnBrk="1" hangingPunct="1"/>
            <a:r>
              <a:rPr lang="en-US" altLang="en-US"/>
              <a:t>Discover how to form and use nested control structures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58204CB7-1B78-42B3-B005-5E784BF3A86B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2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Example: Fibonacci Number (cont’d.)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Fibonacci sequence</a:t>
            </a:r>
          </a:p>
          <a:p>
            <a:pPr lvl="1" eaLnBrk="1" hangingPunct="1"/>
            <a:r>
              <a:rPr lang="en-US" altLang="en-US" i="1"/>
              <a:t>n</a:t>
            </a:r>
            <a:r>
              <a:rPr lang="en-US" altLang="en-US" baseline="30000"/>
              <a:t>th</a:t>
            </a:r>
            <a:r>
              <a:rPr lang="en-US" altLang="en-US"/>
              <a:t> Fibonacci number</a:t>
            </a:r>
          </a:p>
          <a:p>
            <a:pPr lvl="1" eaLnBrk="1" hangingPunct="1"/>
            <a:r>
              <a:rPr lang="en-US" altLang="en-US"/>
              <a:t>a</a:t>
            </a:r>
            <a:r>
              <a:rPr lang="en-US" altLang="en-US" baseline="-25000"/>
              <a:t>2</a:t>
            </a:r>
            <a:r>
              <a:rPr lang="en-US" altLang="en-US"/>
              <a:t> = 1</a:t>
            </a:r>
          </a:p>
          <a:p>
            <a:pPr lvl="1" eaLnBrk="1" hangingPunct="1"/>
            <a:r>
              <a:rPr lang="en-US" altLang="en-US"/>
              <a:t>a</a:t>
            </a:r>
            <a:r>
              <a:rPr lang="en-US" altLang="en-US" baseline="-25000"/>
              <a:t>1</a:t>
            </a:r>
            <a:r>
              <a:rPr lang="en-US" altLang="en-US"/>
              <a:t> = 1</a:t>
            </a:r>
          </a:p>
          <a:p>
            <a:pPr lvl="1" eaLnBrk="1" hangingPunct="1"/>
            <a:r>
              <a:rPr lang="en-US" altLang="en-US"/>
              <a:t>Determine the </a:t>
            </a:r>
            <a:r>
              <a:rPr lang="en-US" altLang="en-US" i="1"/>
              <a:t>n</a:t>
            </a:r>
            <a:r>
              <a:rPr lang="en-US" altLang="en-US" baseline="30000"/>
              <a:t>th</a:t>
            </a:r>
            <a:r>
              <a:rPr lang="en-US" altLang="en-US"/>
              <a:t> number </a:t>
            </a:r>
            <a:r>
              <a:rPr lang="en-US" altLang="en-US" i="1"/>
              <a:t>a</a:t>
            </a:r>
            <a:r>
              <a:rPr lang="en-US" altLang="en-US" i="1" baseline="-25000"/>
              <a:t>n</a:t>
            </a:r>
            <a:r>
              <a:rPr lang="en-US" altLang="en-US"/>
              <a:t>, n &gt;= 3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D092C973-4B88-45B4-ABA9-11F99CAE7AFA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20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8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Example: Fibonacci Number (cont’d.)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Suppose </a:t>
            </a:r>
            <a:r>
              <a:rPr lang="en-US" altLang="en-US" i="1"/>
              <a:t>a</a:t>
            </a:r>
            <a:r>
              <a:rPr lang="en-US" altLang="en-US" i="1" baseline="-25000"/>
              <a:t>2</a:t>
            </a:r>
            <a:r>
              <a:rPr lang="en-US" altLang="en-US"/>
              <a:t> = 6 and </a:t>
            </a:r>
            <a:r>
              <a:rPr lang="en-US" altLang="en-US" i="1"/>
              <a:t>a</a:t>
            </a:r>
            <a:r>
              <a:rPr lang="en-US" altLang="en-US" i="1" baseline="-25000"/>
              <a:t>1</a:t>
            </a:r>
            <a:r>
              <a:rPr lang="en-US" altLang="en-US"/>
              <a:t> = 3</a:t>
            </a:r>
          </a:p>
          <a:p>
            <a:pPr lvl="1" eaLnBrk="1" hangingPunct="1"/>
            <a:r>
              <a:rPr lang="pt-BR" altLang="en-US" i="1"/>
              <a:t>a</a:t>
            </a:r>
            <a:r>
              <a:rPr lang="pt-BR" altLang="en-US" i="1" baseline="-25000"/>
              <a:t>3</a:t>
            </a:r>
            <a:r>
              <a:rPr lang="pt-BR" altLang="en-US" i="1"/>
              <a:t> = a</a:t>
            </a:r>
            <a:r>
              <a:rPr lang="pt-BR" altLang="en-US" i="1" baseline="-25000"/>
              <a:t>2</a:t>
            </a:r>
            <a:r>
              <a:rPr lang="pt-BR" altLang="en-US" i="1"/>
              <a:t> + a</a:t>
            </a:r>
            <a:r>
              <a:rPr lang="pt-BR" altLang="en-US" i="1" baseline="-25000"/>
              <a:t>1</a:t>
            </a:r>
            <a:r>
              <a:rPr lang="pt-BR" altLang="en-US" i="1"/>
              <a:t> = 6 + 3 = 9</a:t>
            </a:r>
            <a:r>
              <a:rPr lang="pt-BR" altLang="en-US"/>
              <a:t> </a:t>
            </a:r>
          </a:p>
          <a:p>
            <a:pPr lvl="1" eaLnBrk="1" hangingPunct="1"/>
            <a:r>
              <a:rPr lang="pt-BR" altLang="en-US" i="1"/>
              <a:t>a</a:t>
            </a:r>
            <a:r>
              <a:rPr lang="pt-BR" altLang="en-US" i="1" baseline="-25000"/>
              <a:t>4</a:t>
            </a:r>
            <a:r>
              <a:rPr lang="pt-BR" altLang="en-US" i="1"/>
              <a:t> = a</a:t>
            </a:r>
            <a:r>
              <a:rPr lang="pt-BR" altLang="en-US" i="1" baseline="-25000"/>
              <a:t>3</a:t>
            </a:r>
            <a:r>
              <a:rPr lang="pt-BR" altLang="en-US" i="1"/>
              <a:t> + a</a:t>
            </a:r>
            <a:r>
              <a:rPr lang="pt-BR" altLang="en-US" i="1" baseline="-25000"/>
              <a:t>2</a:t>
            </a:r>
            <a:r>
              <a:rPr lang="pt-BR" altLang="en-US" i="1"/>
              <a:t> = 9 + 6 = 15</a:t>
            </a:r>
          </a:p>
          <a:p>
            <a:pPr eaLnBrk="1" hangingPunct="1"/>
            <a:r>
              <a:rPr lang="en-US" altLang="en-US"/>
              <a:t>Write a program that determines the </a:t>
            </a:r>
            <a:r>
              <a:rPr lang="en-US" altLang="en-US" i="1"/>
              <a:t>n</a:t>
            </a:r>
            <a:r>
              <a:rPr lang="en-US" altLang="en-US" baseline="30000"/>
              <a:t>th</a:t>
            </a:r>
            <a:r>
              <a:rPr lang="en-US" altLang="en-US"/>
              <a:t> Fibonacci number, given the first two numbers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784958A0-E098-4588-9CD4-FBD27FACF350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21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Example: Input and Output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Input: first two Fibonacci numbers and the desired Fibonacci number</a:t>
            </a:r>
          </a:p>
          <a:p>
            <a:pPr eaLnBrk="1" hangingPunct="1"/>
            <a:r>
              <a:rPr lang="en-US" altLang="en-US"/>
              <a:t>Output: </a:t>
            </a:r>
            <a:r>
              <a:rPr lang="en-US" altLang="en-US" i="1"/>
              <a:t>n</a:t>
            </a:r>
            <a:r>
              <a:rPr lang="en-US" altLang="en-US" baseline="30000"/>
              <a:t>th</a:t>
            </a:r>
            <a:r>
              <a:rPr lang="en-US" altLang="en-US"/>
              <a:t> Fibonacci number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5704BDB-74F7-4FB5-B13F-77B8C1C6B139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22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7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Example: Problem Analysis and Algorithm Design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Algorithm:</a:t>
            </a:r>
          </a:p>
          <a:p>
            <a:pPr lvl="1" eaLnBrk="1" hangingPunct="1"/>
            <a:r>
              <a:rPr lang="en-US" altLang="en-US"/>
              <a:t>Get the first two Fibonacci numbers</a:t>
            </a:r>
          </a:p>
          <a:p>
            <a:pPr lvl="1" eaLnBrk="1" hangingPunct="1"/>
            <a:r>
              <a:rPr lang="en-US" altLang="en-US"/>
              <a:t>Get the desired Fibonacci number</a:t>
            </a:r>
          </a:p>
          <a:p>
            <a:pPr lvl="2" eaLnBrk="1" hangingPunct="1"/>
            <a:r>
              <a:rPr lang="en-US" altLang="en-US"/>
              <a:t>Get the position, </a:t>
            </a:r>
            <a:r>
              <a:rPr lang="en-US" altLang="en-US" i="1"/>
              <a:t>n</a:t>
            </a:r>
            <a:r>
              <a:rPr lang="en-US" altLang="en-US"/>
              <a:t>, of the number in the sequence</a:t>
            </a:r>
          </a:p>
          <a:p>
            <a:pPr lvl="1" eaLnBrk="1" hangingPunct="1"/>
            <a:r>
              <a:rPr lang="en-US" altLang="en-US"/>
              <a:t>Calculate the next Fibonacci number </a:t>
            </a:r>
          </a:p>
          <a:p>
            <a:pPr lvl="2" eaLnBrk="1" hangingPunct="1"/>
            <a:r>
              <a:rPr lang="en-US" altLang="en-US"/>
              <a:t>Add the previous two elements of the sequence</a:t>
            </a:r>
          </a:p>
          <a:p>
            <a:pPr lvl="1" eaLnBrk="1" hangingPunct="1"/>
            <a:r>
              <a:rPr lang="en-US" altLang="en-US"/>
              <a:t>Repeat Step 3 until the </a:t>
            </a:r>
            <a:r>
              <a:rPr lang="en-US" altLang="en-US" i="1"/>
              <a:t>n</a:t>
            </a:r>
            <a:r>
              <a:rPr lang="en-US" altLang="en-US" baseline="30000"/>
              <a:t>th</a:t>
            </a:r>
            <a:r>
              <a:rPr lang="en-US" altLang="en-US"/>
              <a:t> Fibonacci number is found</a:t>
            </a:r>
          </a:p>
          <a:p>
            <a:pPr lvl="1" eaLnBrk="1" hangingPunct="1"/>
            <a:r>
              <a:rPr lang="en-US" altLang="en-US"/>
              <a:t>Output the </a:t>
            </a:r>
            <a:r>
              <a:rPr lang="en-US" altLang="en-US" i="1"/>
              <a:t>n</a:t>
            </a:r>
            <a:r>
              <a:rPr lang="en-US" altLang="en-US" baseline="30000"/>
              <a:t>th</a:t>
            </a:r>
            <a:r>
              <a:rPr lang="en-US" altLang="en-US"/>
              <a:t> Fibonacci number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5D24FD1D-7E8B-426F-A956-D9A0B3A1AA77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23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Example: Variables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8BABF32-D3C8-4AE6-8E39-F305E19EB500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24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072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83105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833688"/>
            <a:ext cx="82835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3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Example: Main Algorithm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Prompt the user for the first two numbers—that is,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previous1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previous2</a:t>
            </a:r>
          </a:p>
          <a:p>
            <a:pPr eaLnBrk="1" hangingPunct="1"/>
            <a:r>
              <a:rPr lang="en-US" altLang="en-US"/>
              <a:t>Read (input) the first two numbers into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previous1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previous2</a:t>
            </a:r>
          </a:p>
          <a:p>
            <a:pPr eaLnBrk="1" hangingPunct="1"/>
            <a:r>
              <a:rPr lang="en-US" altLang="en-US"/>
              <a:t>Output the first two Fibonacci numbers</a:t>
            </a:r>
          </a:p>
          <a:p>
            <a:pPr eaLnBrk="1" hangingPunct="1"/>
            <a:r>
              <a:rPr lang="en-US" altLang="en-US"/>
              <a:t>Prompt the user for the position of the desired Fibonacci number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1D15F728-8A48-4AFB-B235-F5B93E5A6EEE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25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7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Example: Main Algorithm (cont’d.)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 the position of the desired Fibonacci number into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nthFibonacci</a:t>
            </a:r>
            <a:endParaRPr lang="en-US" altLang="en-US"/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 (nthFibonacci == 1)</a:t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/>
              <a:t>The desired Fibonacci number is the first Fibonacci number; copy the value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previous1</a:t>
            </a:r>
            <a:r>
              <a:rPr lang="en-US" altLang="en-US"/>
              <a:t> into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 if (nthFibonacci == 2)</a:t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/>
              <a:t>The desired Fibonacci number is the second Fibonacci number; copy the value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previous2</a:t>
            </a:r>
            <a:r>
              <a:rPr lang="en-US" altLang="en-US"/>
              <a:t> into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endParaRPr lang="en-US" altLang="en-US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ED2AA7D6-015E-409E-B13C-1266A8D7B4CC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26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Example: Main Algorithm (cont’d.)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calculate the desired Fibonacci number as follows:</a:t>
            </a:r>
          </a:p>
          <a:p>
            <a:pPr lvl="2" eaLnBrk="1" hangingPunct="1"/>
            <a:r>
              <a:rPr lang="en-US" altLang="en-US"/>
              <a:t>Start by determining the third Fibonacci number</a:t>
            </a:r>
          </a:p>
          <a:p>
            <a:pPr lvl="2" eaLnBrk="1" hangingPunct="1"/>
            <a:r>
              <a:rPr lang="en-US" altLang="en-US"/>
              <a:t>Initialize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altLang="en-US"/>
              <a:t> to 3 to keep track of the calculated Fibonacci numbers.</a:t>
            </a:r>
          </a:p>
          <a:p>
            <a:pPr lvl="2" eaLnBrk="1" hangingPunct="1"/>
            <a:r>
              <a:rPr lang="en-US" altLang="en-US"/>
              <a:t>Calculate the next Fibonacci number, as follows: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current = previous2 + previous1;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069478AB-BDEC-4DB4-BC8C-CD6D68159E89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27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0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Example: Main Algorithm (cont’d.)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lvl="1" eaLnBrk="1" hangingPunct="1"/>
            <a:r>
              <a:rPr lang="en-US" altLang="en-US"/>
              <a:t>(cont’d.)</a:t>
            </a:r>
          </a:p>
          <a:p>
            <a:pPr lvl="2" eaLnBrk="1" hangingPunct="1"/>
            <a:r>
              <a:rPr lang="en-US" altLang="en-US"/>
              <a:t>Assign the value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previous2</a:t>
            </a:r>
            <a:r>
              <a:rPr lang="en-US" altLang="en-US"/>
              <a:t>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previous1</a:t>
            </a:r>
          </a:p>
          <a:p>
            <a:pPr lvl="2" eaLnBrk="1" hangingPunct="1"/>
            <a:r>
              <a:rPr lang="en-US" altLang="en-US"/>
              <a:t>Assign the value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altLang="en-US"/>
              <a:t>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previous2</a:t>
            </a:r>
          </a:p>
          <a:p>
            <a:pPr lvl="2" eaLnBrk="1" hangingPunct="1"/>
            <a:r>
              <a:rPr lang="en-US" altLang="en-US"/>
              <a:t>Increment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</a:p>
          <a:p>
            <a:pPr lvl="2" eaLnBrk="1" hangingPunct="1"/>
            <a:r>
              <a:rPr lang="en-US" altLang="en-US"/>
              <a:t>Repeat until Fibonacci number is calculated:</a:t>
            </a:r>
          </a:p>
          <a:p>
            <a:pPr marL="1371600" lvl="3" indent="0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 (counter &lt;= nthFibonacci)</a:t>
            </a:r>
          </a:p>
          <a:p>
            <a:pPr marL="1371600" lvl="3" indent="0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371600" lvl="3" indent="0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current = previous2 + previous1;</a:t>
            </a:r>
          </a:p>
          <a:p>
            <a:pPr marL="1371600" lvl="3" indent="0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previous1 = previous2;</a:t>
            </a:r>
          </a:p>
          <a:p>
            <a:pPr marL="1371600" lvl="3" indent="0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previous2 = current;</a:t>
            </a:r>
          </a:p>
          <a:p>
            <a:pPr marL="1371600" lvl="3" indent="0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counter++;</a:t>
            </a:r>
          </a:p>
          <a:p>
            <a:pPr marL="1371600" lvl="3" indent="0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85E1DAF-9256-4187-91C2-577CFCE5D3D1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28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Example: Main Algorithm (cont’d.)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Output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nthFibonacci</a:t>
            </a:r>
            <a:r>
              <a:rPr lang="en-US" altLang="en-US"/>
              <a:t> number, which is current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7E2C4065-885E-419C-BF70-60BF9B932B04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29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 (cont’d.)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this chapter, you will (cont’d.):</a:t>
            </a:r>
          </a:p>
          <a:p>
            <a:pPr lvl="1" eaLnBrk="1" hangingPunct="1"/>
            <a:r>
              <a:rPr lang="en-US" altLang="en-US"/>
              <a:t>Learn how to avoid bugs by avoiding patches</a:t>
            </a:r>
          </a:p>
          <a:p>
            <a:pPr lvl="1" eaLnBrk="1" hangingPunct="1"/>
            <a:r>
              <a:rPr lang="en-US" altLang="en-US"/>
              <a:t>Learn how to debug loops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D2158029-1B07-426F-A7D1-1E50B1B57378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3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rtl="0"/>
            <a:r>
              <a:rPr lang="en-US" altLang="en-US" sz="3600" noProof="1">
                <a:latin typeface="Arial Black" panose="020B0A04020102020204" pitchFamily="34" charset="0"/>
              </a:rPr>
              <a:t>Assignment Operators</a:t>
            </a:r>
            <a:endParaRPr lang="en-US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4572000"/>
          </a:xfrm>
        </p:spPr>
        <p:txBody>
          <a:bodyPr/>
          <a:lstStyle/>
          <a:p>
            <a:pPr algn="l" rtl="0"/>
            <a:r>
              <a:rPr lang="en-US" altLang="en-US" dirty="0"/>
              <a:t>Assignment expression abbreviations</a:t>
            </a:r>
          </a:p>
          <a:p>
            <a:pPr lvl="2" algn="l" rtl="0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 = c + 3;</a:t>
            </a:r>
            <a:r>
              <a:rPr lang="en-US" altLang="en-US" dirty="0"/>
              <a:t> can be abbreviated as </a:t>
            </a:r>
            <a:r>
              <a:rPr lang="en-US" altLang="en-US" b="1" dirty="0">
                <a:latin typeface="Courier New" panose="02070309020205020404" pitchFamily="49" charset="0"/>
              </a:rPr>
              <a:t>c += 3;</a:t>
            </a:r>
            <a:r>
              <a:rPr lang="en-US" altLang="en-US" dirty="0"/>
              <a:t> using the addition assignment operator</a:t>
            </a:r>
          </a:p>
          <a:p>
            <a:pPr algn="l" rtl="0"/>
            <a:r>
              <a:rPr lang="en-US" altLang="en-US" dirty="0"/>
              <a:t>Statements of the form</a:t>
            </a:r>
          </a:p>
          <a:p>
            <a:pPr lvl="2" algn="l" rtl="0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variable = variable operator expression;</a:t>
            </a:r>
          </a:p>
          <a:p>
            <a:pPr lvl="1" algn="l" rtl="0">
              <a:buFontTx/>
              <a:buNone/>
            </a:pPr>
            <a:r>
              <a:rPr lang="en-US" altLang="en-US" dirty="0"/>
              <a:t>can be rewritten as</a:t>
            </a:r>
          </a:p>
          <a:p>
            <a:pPr lvl="2" algn="l" rtl="0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variable operator= expression;</a:t>
            </a:r>
          </a:p>
          <a:p>
            <a:pPr algn="l" rtl="0"/>
            <a:r>
              <a:rPr lang="en-US" altLang="en-US" dirty="0"/>
              <a:t>Examples of other assignment operators include:</a:t>
            </a:r>
          </a:p>
          <a:p>
            <a:pPr lvl="3" algn="l" rtl="0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 -= 4     (d = d - 4)</a:t>
            </a:r>
          </a:p>
          <a:p>
            <a:pPr lvl="3" algn="l" rtl="0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e *= 5     (e = e * 5)</a:t>
            </a:r>
          </a:p>
          <a:p>
            <a:pPr lvl="3" algn="l" rtl="0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 /= 3     (f = f / 3)</a:t>
            </a:r>
          </a:p>
          <a:p>
            <a:pPr lvl="3" algn="l" rtl="0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g %= 9     (g = g % 9) </a:t>
            </a:r>
          </a:p>
        </p:txBody>
      </p:sp>
    </p:spTree>
    <p:extLst>
      <p:ext uri="{BB962C8B-B14F-4D97-AF65-F5344CB8AC3E}">
        <p14:creationId xmlns:p14="http://schemas.microsoft.com/office/powerpoint/2010/main" val="230857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82000" cy="639762"/>
          </a:xfrm>
        </p:spPr>
        <p:txBody>
          <a:bodyPr/>
          <a:lstStyle/>
          <a:p>
            <a:pPr rtl="0"/>
            <a:r>
              <a:rPr lang="en-US" altLang="en-US" sz="3100" noProof="1">
                <a:latin typeface="Arial Black" panose="020B0A04020102020204" pitchFamily="34" charset="0"/>
              </a:rPr>
              <a:t>Increment and Decrement Operators</a:t>
            </a:r>
            <a:endParaRPr lang="en-US" altLang="en-US" sz="3100" dirty="0">
              <a:latin typeface="Arial Black" panose="020B0A04020102020204" pitchFamily="34" charset="0"/>
            </a:endParaRP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724400"/>
          </a:xfrm>
        </p:spPr>
        <p:txBody>
          <a:bodyPr/>
          <a:lstStyle/>
          <a:p>
            <a:pPr algn="l" rtl="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operator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can be used instead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+= 1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 operator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can be used instead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-= 1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/>
            <a:r>
              <a:rPr lang="en-US" altLang="en-US" sz="2400" dirty="0" err="1"/>
              <a:t>Preincrement</a:t>
            </a:r>
            <a:endParaRPr lang="en-US" altLang="en-US" sz="2400" dirty="0"/>
          </a:p>
          <a:p>
            <a:pPr lvl="2" algn="l" rtl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operator is used before the variable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l" rtl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is changed, then the expression it is in is evaluated.</a:t>
            </a:r>
          </a:p>
          <a:p>
            <a:pPr lvl="1" algn="l" rtl="0"/>
            <a:r>
              <a:rPr lang="en-US" altLang="en-US" sz="2400" dirty="0" err="1"/>
              <a:t>Postincrement</a:t>
            </a:r>
            <a:endParaRPr lang="en-US" altLang="en-US" sz="2400" dirty="0"/>
          </a:p>
          <a:p>
            <a:pPr lvl="2" algn="l" rtl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operator is used after the variable (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c--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l" rtl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the variable is in executes, then the variable is changed.</a:t>
            </a:r>
          </a:p>
          <a:p>
            <a:pPr algn="l" rtl="0"/>
            <a:r>
              <a:rPr lang="en-US" altLang="en-US" sz="2400" dirty="0"/>
              <a:t>If </a:t>
            </a:r>
            <a:r>
              <a:rPr lang="en-US" altLang="en-US" sz="2400" b="1" dirty="0">
                <a:latin typeface="Courier New" panose="02070309020205020404" pitchFamily="49" charset="0"/>
              </a:rPr>
              <a:t>c = 5</a:t>
            </a:r>
            <a:r>
              <a:rPr lang="en-US" altLang="en-US" sz="2400" dirty="0"/>
              <a:t>, then </a:t>
            </a:r>
          </a:p>
          <a:p>
            <a:pPr lvl="1" algn="l" rtl="0"/>
            <a:r>
              <a:rPr lang="en-US" altLang="en-US" sz="20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</a:rPr>
              <a:t> &lt;&lt; ++c;</a:t>
            </a:r>
            <a:r>
              <a:rPr lang="en-US" altLang="en-US" sz="2000" dirty="0"/>
              <a:t> prints out </a:t>
            </a:r>
            <a:r>
              <a:rPr lang="en-US" altLang="en-US" sz="2000" b="1" dirty="0">
                <a:latin typeface="Courier New" panose="02070309020205020404" pitchFamily="49" charset="0"/>
              </a:rPr>
              <a:t>6</a:t>
            </a:r>
            <a:r>
              <a:rPr lang="en-US" altLang="en-US" sz="2000" dirty="0"/>
              <a:t> (</a:t>
            </a:r>
            <a:r>
              <a:rPr lang="en-US" altLang="en-US" sz="2000" b="1" dirty="0">
                <a:latin typeface="Courier New" panose="02070309020205020404" pitchFamily="49" charset="0"/>
              </a:rPr>
              <a:t>c</a:t>
            </a:r>
            <a:r>
              <a:rPr lang="en-US" altLang="en-US" sz="2000" dirty="0"/>
              <a:t> is changed before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/>
              <a:t> is executed)</a:t>
            </a:r>
          </a:p>
          <a:p>
            <a:pPr lvl="1" algn="l" rtl="0"/>
            <a:r>
              <a:rPr lang="en-US" altLang="en-US" sz="20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c++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  <a:r>
              <a:rPr lang="en-US" altLang="en-US" sz="2000" dirty="0"/>
              <a:t> prints out </a:t>
            </a:r>
            <a:r>
              <a:rPr lang="en-US" altLang="en-US" sz="2000" b="1" dirty="0">
                <a:latin typeface="Courier New" panose="02070309020205020404" pitchFamily="49" charset="0"/>
              </a:rPr>
              <a:t>5</a:t>
            </a:r>
            <a:r>
              <a:rPr lang="en-US" altLang="en-US" sz="2000" dirty="0"/>
              <a:t>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/>
              <a:t> is executed before the increment. </a:t>
            </a:r>
            <a:r>
              <a:rPr lang="en-US" altLang="en-US" sz="2000" b="1" dirty="0"/>
              <a:t>c</a:t>
            </a:r>
            <a:r>
              <a:rPr lang="en-US" altLang="en-US" sz="2000" dirty="0"/>
              <a:t> now has the value of </a:t>
            </a:r>
            <a:r>
              <a:rPr lang="en-US" altLang="en-US" sz="2000" b="1" dirty="0"/>
              <a:t>6</a:t>
            </a:r>
            <a:r>
              <a:rPr lang="en-US" alt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44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/>
          <a:lstStyle/>
          <a:p>
            <a:pPr rtl="0"/>
            <a:r>
              <a:rPr lang="en-US" altLang="en-US" sz="3200" noProof="1">
                <a:latin typeface="Arial Black" panose="020B0A04020102020204" pitchFamily="34" charset="0"/>
              </a:rPr>
              <a:t>Increment and Decrement</a:t>
            </a:r>
            <a:r>
              <a:rPr lang="en-US" altLang="en-US" sz="3200" dirty="0">
                <a:latin typeface="Arial Black" panose="020B0A04020102020204" pitchFamily="34" charset="0"/>
              </a:rPr>
              <a:t/>
            </a:r>
            <a:br>
              <a:rPr lang="en-US" altLang="en-US" sz="3200" dirty="0">
                <a:latin typeface="Arial Black" panose="020B0A04020102020204" pitchFamily="34" charset="0"/>
              </a:rPr>
            </a:br>
            <a:r>
              <a:rPr lang="en-US" altLang="en-US" sz="3200" noProof="1">
                <a:latin typeface="Arial Black" panose="020B0A04020102020204" pitchFamily="34" charset="0"/>
              </a:rPr>
              <a:t>Operators</a:t>
            </a:r>
            <a:endParaRPr lang="en-US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21163"/>
          </a:xfrm>
        </p:spPr>
        <p:txBody>
          <a:bodyPr/>
          <a:lstStyle/>
          <a:p>
            <a:pPr algn="l" rtl="0"/>
            <a:r>
              <a:rPr lang="en-US" altLang="en-US" dirty="0"/>
              <a:t>When Variable is not in an expression</a:t>
            </a:r>
          </a:p>
          <a:p>
            <a:pPr lvl="1" algn="l" rtl="0"/>
            <a:r>
              <a:rPr lang="en-US" altLang="en-US" dirty="0" err="1"/>
              <a:t>Preincrementing</a:t>
            </a:r>
            <a:r>
              <a:rPr lang="en-US" altLang="en-US" dirty="0"/>
              <a:t> and </a:t>
            </a:r>
            <a:r>
              <a:rPr lang="en-US" altLang="en-US" dirty="0" err="1"/>
              <a:t>postincrementing</a:t>
            </a:r>
            <a:r>
              <a:rPr lang="en-US" altLang="en-US" dirty="0"/>
              <a:t> have the same effect.</a:t>
            </a:r>
          </a:p>
          <a:p>
            <a:pPr lvl="2" algn="l" rtl="0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++c;</a:t>
            </a:r>
            <a:r>
              <a:rPr lang="en-US" altLang="en-US" dirty="0"/>
              <a:t> 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2" algn="l" rtl="0"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c;</a:t>
            </a:r>
            <a:endParaRPr lang="en-US" altLang="en-US" dirty="0"/>
          </a:p>
          <a:p>
            <a:pPr lvl="1" algn="l" rtl="0">
              <a:buFontTx/>
              <a:buNone/>
            </a:pPr>
            <a:r>
              <a:rPr lang="en-US" altLang="en-US" dirty="0"/>
              <a:t>and  </a:t>
            </a:r>
          </a:p>
          <a:p>
            <a:pPr lvl="2" algn="l" rtl="0"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c++</a:t>
            </a:r>
            <a:r>
              <a:rPr lang="en-US" altLang="en-US" b="1" dirty="0">
                <a:latin typeface="Courier New" panose="02070309020205020404" pitchFamily="49" charset="0"/>
              </a:rPr>
              <a:t>; </a:t>
            </a:r>
          </a:p>
          <a:p>
            <a:pPr lvl="2" algn="l" rtl="0"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c;</a:t>
            </a:r>
            <a:endParaRPr lang="en-US" altLang="en-US" dirty="0"/>
          </a:p>
          <a:p>
            <a:pPr lvl="1" algn="l" rtl="0">
              <a:buFontTx/>
              <a:buNone/>
            </a:pPr>
            <a:r>
              <a:rPr lang="en-US" altLang="en-US" dirty="0"/>
              <a:t>have the same effect.</a:t>
            </a:r>
          </a:p>
        </p:txBody>
      </p:sp>
    </p:spTree>
    <p:extLst>
      <p:ext uri="{BB962C8B-B14F-4D97-AF65-F5344CB8AC3E}">
        <p14:creationId xmlns:p14="http://schemas.microsoft.com/office/powerpoint/2010/main" val="15632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0225" y="228600"/>
            <a:ext cx="8077200" cy="914400"/>
          </a:xfrm>
        </p:spPr>
        <p:txBody>
          <a:bodyPr/>
          <a:lstStyle/>
          <a:p>
            <a:pPr rtl="0"/>
            <a:r>
              <a:rPr lang="en-US" altLang="en-US" sz="3200" dirty="0">
                <a:solidFill>
                  <a:srgbClr val="FFFFFF"/>
                </a:solidFill>
                <a:latin typeface="Arial Black" panose="020B0A04020102020204" pitchFamily="34" charset="0"/>
              </a:rPr>
              <a:t>Increment &amp; Decrement Operators</a:t>
            </a:r>
            <a:br>
              <a:rPr lang="en-US" altLang="en-US" sz="3200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r>
              <a:rPr lang="en-US" altLang="en-US" sz="3200" dirty="0">
                <a:solidFill>
                  <a:srgbClr val="FFFFFF"/>
                </a:solidFill>
                <a:latin typeface="Arial Black" panose="020B0A04020102020204" pitchFamily="34" charset="0"/>
              </a:rPr>
              <a:t>Examples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609600" y="3276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 sz="1800">
              <a:solidFill>
                <a:srgbClr val="FF5050"/>
              </a:solidFill>
              <a:latin typeface="AYM Shaty S_U normal." pitchFamily="2" charset="0"/>
              <a:cs typeface="Traditional Arabic" panose="02020603050405020304" pitchFamily="18" charset="-78"/>
            </a:endParaRP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381000" y="1752600"/>
            <a:ext cx="8382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                  </a:t>
            </a:r>
            <a:b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 c;                                                                   </a:t>
            </a:r>
            <a:b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c=5;</a:t>
            </a:r>
            <a:b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cout</a:t>
            </a: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&lt;&lt;c&lt;&lt;</a:t>
            </a:r>
            <a:r>
              <a:rPr lang="en-US" altLang="en-U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endl</a:t>
            </a: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;                                                          5</a:t>
            </a:r>
            <a:b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cout</a:t>
            </a: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&lt;&lt;</a:t>
            </a:r>
            <a:r>
              <a:rPr lang="en-US" altLang="en-U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c++</a:t>
            </a: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&lt;&lt;</a:t>
            </a:r>
            <a:r>
              <a:rPr lang="en-US" altLang="en-U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endl</a:t>
            </a: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;                                                      5</a:t>
            </a:r>
            <a:b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cout</a:t>
            </a: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&lt;&lt;c&lt;&lt;</a:t>
            </a:r>
            <a:r>
              <a:rPr lang="en-US" altLang="en-U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endl</a:t>
            </a: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;                                                          6</a:t>
            </a:r>
            <a:b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cout</a:t>
            </a: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&lt;&lt;“===\n”;                                                       ===</a:t>
            </a:r>
            <a:b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 c;</a:t>
            </a:r>
            <a:b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c=5;</a:t>
            </a:r>
            <a:b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cout</a:t>
            </a: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&lt;&lt;c&lt;&lt;</a:t>
            </a:r>
            <a:r>
              <a:rPr lang="en-US" altLang="en-U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endl</a:t>
            </a: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;                                                           5</a:t>
            </a:r>
            <a:b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cout</a:t>
            </a: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&lt;&lt;++c&lt;&lt;</a:t>
            </a:r>
            <a:r>
              <a:rPr lang="en-US" altLang="en-U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endl</a:t>
            </a: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;                                                       6</a:t>
            </a:r>
            <a:b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cout</a:t>
            </a: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&lt;&lt;c&lt;&lt;</a:t>
            </a:r>
            <a:r>
              <a:rPr lang="en-US" altLang="en-US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endl</a:t>
            </a: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;                                                           6</a:t>
            </a:r>
            <a:b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endParaRPr lang="en-US" altLang="en-US" sz="1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381000" y="1638300"/>
            <a:ext cx="6781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381000" y="4343400"/>
            <a:ext cx="6781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AutoShape 17"/>
          <p:cNvSpPr>
            <a:spLocks noChangeArrowheads="1"/>
          </p:cNvSpPr>
          <p:nvPr/>
        </p:nvSpPr>
        <p:spPr bwMode="auto">
          <a:xfrm>
            <a:off x="2857500" y="4800600"/>
            <a:ext cx="2895600" cy="762000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sng" dirty="0">
                <a:solidFill>
                  <a:srgbClr val="1A0DBF"/>
                </a:solidFill>
                <a:latin typeface="Arial" panose="020B0604020202020204" pitchFamily="34" charset="0"/>
              </a:rPr>
              <a:t>OUTPUT</a:t>
            </a:r>
          </a:p>
        </p:txBody>
      </p:sp>
      <p:sp>
        <p:nvSpPr>
          <p:cNvPr id="77842" name="AutoShape 18"/>
          <p:cNvSpPr>
            <a:spLocks noChangeArrowheads="1"/>
          </p:cNvSpPr>
          <p:nvPr/>
        </p:nvSpPr>
        <p:spPr bwMode="auto">
          <a:xfrm>
            <a:off x="2857500" y="2400300"/>
            <a:ext cx="2895600" cy="762000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u="sng" dirty="0">
                <a:solidFill>
                  <a:srgbClr val="1A0DBF"/>
                </a:solidFill>
                <a:latin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616274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778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609600" y="1371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 sz="1800">
              <a:solidFill>
                <a:srgbClr val="FF5050"/>
              </a:solidFill>
              <a:latin typeface="AYM Shaty S_U normal." pitchFamily="2" charset="0"/>
              <a:cs typeface="Traditional Arabic" panose="02020603050405020304" pitchFamily="18" charset="-78"/>
            </a:endParaRPr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609600" y="1828800"/>
            <a:ext cx="8229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                  </a:t>
            </a:r>
            <a:b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  <a:t>int c;                                                                   </a:t>
            </a:r>
            <a:b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  <a:t>c=5;</a:t>
            </a:r>
            <a:b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  <a:t>cout&lt;&lt;c&lt;&lt;endl;                                                          5</a:t>
            </a:r>
            <a:b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  <a:t>cout&lt;&lt;c- -&lt;&lt;endl;                                                       5</a:t>
            </a:r>
            <a:b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  <a:t>cout&lt;&lt;c&lt;&lt;endl;                                                          4</a:t>
            </a:r>
            <a:b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  <a:t>cout&lt;&lt;“===\n”;                                                       ===</a:t>
            </a:r>
            <a:b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  <a:t>c=5;</a:t>
            </a:r>
            <a:b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  <a:t>cout&lt;&lt;c&lt;&lt;endl;                                                           5</a:t>
            </a:r>
            <a:b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  <a:t>cout&lt;&lt;- -c&lt;&lt;endl;                                                        4</a:t>
            </a:r>
            <a:b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  <a:t>cout&lt;&lt;c&lt;&lt;endl;                                                           4</a:t>
            </a:r>
            <a:br>
              <a:rPr lang="en-US" altLang="en-US" sz="1600">
                <a:solidFill>
                  <a:schemeClr val="tx1"/>
                </a:solidFill>
                <a:latin typeface="Arial Black" panose="020B0A04020102020204" pitchFamily="34" charset="0"/>
              </a:rPr>
            </a:br>
            <a:endParaRPr lang="en-US" altLang="en-US" sz="160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381000" y="2286000"/>
            <a:ext cx="6781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381000" y="3505200"/>
            <a:ext cx="6781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3" name="Rectangle 19"/>
          <p:cNvSpPr>
            <a:spLocks noGrp="1" noChangeArrowheads="1"/>
          </p:cNvSpPr>
          <p:nvPr>
            <p:ph type="title"/>
          </p:nvPr>
        </p:nvSpPr>
        <p:spPr>
          <a:xfrm>
            <a:off x="530225" y="304800"/>
            <a:ext cx="8077200" cy="727075"/>
          </a:xfrm>
          <a:noFill/>
          <a:ln/>
        </p:spPr>
        <p:txBody>
          <a:bodyPr/>
          <a:lstStyle/>
          <a:p>
            <a:pPr rtl="0"/>
            <a:r>
              <a:rPr lang="en-US" altLang="en-US" sz="3200" dirty="0">
                <a:solidFill>
                  <a:srgbClr val="FFFFFF"/>
                </a:solidFill>
                <a:latin typeface="Arial Black" panose="020B0A04020102020204" pitchFamily="34" charset="0"/>
              </a:rPr>
              <a:t>Increment &amp; Decrement Operators</a:t>
            </a:r>
            <a:br>
              <a:rPr lang="en-US" altLang="en-US" sz="3200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r>
              <a:rPr lang="en-US" altLang="en-US" sz="3200" dirty="0">
                <a:solidFill>
                  <a:srgbClr val="FFFFFF"/>
                </a:solidFill>
                <a:latin typeface="Arial Black" panose="020B0A04020102020204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445418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9" grpId="0"/>
      <p:bldP spid="123915" grpId="0"/>
      <p:bldP spid="1239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0225" y="152400"/>
            <a:ext cx="8077200" cy="990600"/>
          </a:xfrm>
        </p:spPr>
        <p:txBody>
          <a:bodyPr/>
          <a:lstStyle/>
          <a:p>
            <a:r>
              <a:rPr lang="en-US" altLang="en-US" sz="3200" dirty="0">
                <a:solidFill>
                  <a:srgbClr val="FFFFFF"/>
                </a:solidFill>
                <a:latin typeface="Arial Black" panose="020B0A04020102020204" pitchFamily="34" charset="0"/>
              </a:rPr>
              <a:t>Increment &amp; Decrement Operators</a:t>
            </a:r>
            <a:br>
              <a:rPr lang="en-US" altLang="en-US" sz="3200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r>
              <a:rPr lang="en-US" altLang="en-US" sz="3200" dirty="0">
                <a:solidFill>
                  <a:srgbClr val="FFFFFF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339725" y="1600200"/>
            <a:ext cx="8458200" cy="44012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defTabSz="723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defTabSz="723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defTabSz="723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defTabSz="723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defTabSz="723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defTabSz="7239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defTabSz="7239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defTabSz="7239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defTabSz="7239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0" hangingPunct="0"/>
            <a:r>
              <a:rPr lang="en-US" altLang="en-US" sz="2000" b="1" dirty="0"/>
              <a:t>/* The following code demonstrates true use of several format for increment &amp; decrement operators. */</a:t>
            </a:r>
          </a:p>
          <a:p>
            <a:pPr algn="l" rtl="0" eaLnBrk="0" hangingPunct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counter=1;</a:t>
            </a:r>
          </a:p>
          <a:p>
            <a:pPr algn="l" rtl="0" eaLnBrk="0" hangingPunct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algn="l" rtl="0" eaLnBrk="0" hangingPunct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counter ++;</a:t>
            </a:r>
          </a:p>
          <a:p>
            <a:pPr algn="l" rtl="0" eaLnBrk="0" hangingPunct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counter+=1;</a:t>
            </a:r>
          </a:p>
          <a:p>
            <a:pPr algn="l" rtl="0" eaLnBrk="0" hangingPunct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++ counter;</a:t>
            </a:r>
          </a:p>
          <a:p>
            <a:pPr algn="l" rtl="0" eaLnBrk="0" hangingPunct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while(counter&lt;=10);</a:t>
            </a:r>
          </a:p>
          <a:p>
            <a:pPr algn="l" rtl="0" eaLnBrk="0" hangingPunct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counter=10;</a:t>
            </a:r>
          </a:p>
          <a:p>
            <a:pPr algn="l" rtl="0" eaLnBrk="0" hangingPunct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algn="l" rt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counter --;</a:t>
            </a:r>
          </a:p>
          <a:p>
            <a:pPr algn="l" rt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counter-=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algn="l" rt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-- counter;</a:t>
            </a:r>
          </a:p>
          <a:p>
            <a:pPr algn="l" rt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while(counter&gt;=0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876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Looping (Repetition) Structure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loop: called a counted or indexed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Syntax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statement: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	 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	 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initial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dirty="0"/>
              <a:t> are called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control statements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ECA09612-4E98-4C8F-8C8D-50936E4D4FF7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36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2766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8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Looping (Repetition) Structure (cont’d.)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FC0C0AFA-E1A1-4CF8-AD85-ACA77F3F9BB1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37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37893" name="Group 6"/>
          <p:cNvGrpSpPr>
            <a:grpSpLocks/>
          </p:cNvGrpSpPr>
          <p:nvPr/>
        </p:nvGrpSpPr>
        <p:grpSpPr bwMode="auto">
          <a:xfrm>
            <a:off x="1524000" y="1589088"/>
            <a:ext cx="6489700" cy="4554537"/>
            <a:chOff x="1524000" y="1588294"/>
            <a:chExt cx="6490154" cy="4555331"/>
          </a:xfrm>
        </p:grpSpPr>
        <p:pic>
          <p:nvPicPr>
            <p:cNvPr id="3789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1588294"/>
              <a:ext cx="6125905" cy="443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5" name="Picture 5" descr="fig 5-2 slide 3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5867400"/>
              <a:ext cx="2222954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40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Looping (Repetition) Structure (cont’d.)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C57EF3C1-D505-4D9C-BAD8-2D6D7A0467EB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38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89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828800"/>
            <a:ext cx="85264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1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Looping (Repetition) Structure (cont’d.)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C8205737-C27D-4F62-982B-A7DE4D1E40A4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39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39941" name="Group 7"/>
          <p:cNvGrpSpPr>
            <a:grpSpLocks/>
          </p:cNvGrpSpPr>
          <p:nvPr/>
        </p:nvGrpSpPr>
        <p:grpSpPr bwMode="auto">
          <a:xfrm>
            <a:off x="671513" y="1676400"/>
            <a:ext cx="7580312" cy="4038600"/>
            <a:chOff x="671755" y="1676400"/>
            <a:chExt cx="7580760" cy="4038600"/>
          </a:xfrm>
        </p:grpSpPr>
        <p:pic>
          <p:nvPicPr>
            <p:cNvPr id="399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55" y="1676400"/>
              <a:ext cx="7580760" cy="403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011017" y="5410200"/>
              <a:ext cx="990659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Is Repetition Needed?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Repetition allows efficient use of variables</a:t>
            </a:r>
          </a:p>
          <a:p>
            <a:pPr eaLnBrk="1" hangingPunct="1"/>
            <a:r>
              <a:rPr lang="en-US" altLang="en-US"/>
              <a:t>Can input, add, and average multiple numbers using a limited number of variables</a:t>
            </a:r>
          </a:p>
          <a:p>
            <a:pPr eaLnBrk="1" hangingPunct="1"/>
            <a:r>
              <a:rPr lang="en-US" altLang="en-US"/>
              <a:t>For example, to add five numbers:</a:t>
            </a:r>
          </a:p>
          <a:p>
            <a:pPr lvl="1" eaLnBrk="1" hangingPunct="1"/>
            <a:r>
              <a:rPr lang="en-US" altLang="en-US"/>
              <a:t>Declare a variable for each number, input the numbers and add the variables together</a:t>
            </a:r>
          </a:p>
          <a:p>
            <a:pPr lvl="1" eaLnBrk="1" hangingPunct="1"/>
            <a:r>
              <a:rPr lang="en-US" altLang="en-US"/>
              <a:t>Create a loop that reads a number into a variable and adds it to a variable that contains the sum of the numbers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BE776F3C-1826-4610-9B85-1376272273CE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4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Looping (Repetition) Structure (cont’d.)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following is a semantic error: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following is a legal (but infinite)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loop: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for (;;)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cout &lt;&lt; "Hello" &lt;&lt; endl;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0D0BEE96-9406-4F4B-8F2B-F5DE64E0A87D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40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133600"/>
            <a:ext cx="7915275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4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Looping (Repetition) Structure (cont’d.)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DEFEC6FF-8DEC-432E-A25F-917BBCBBFE0F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41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41989" name="Group 6"/>
          <p:cNvGrpSpPr>
            <a:grpSpLocks/>
          </p:cNvGrpSpPr>
          <p:nvPr/>
        </p:nvGrpSpPr>
        <p:grpSpPr bwMode="auto">
          <a:xfrm>
            <a:off x="569913" y="1938338"/>
            <a:ext cx="8401050" cy="3852862"/>
            <a:chOff x="570458" y="1938013"/>
            <a:chExt cx="8400141" cy="3853187"/>
          </a:xfrm>
        </p:grpSpPr>
        <p:pic>
          <p:nvPicPr>
            <p:cNvPr id="4199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374" y="1938013"/>
              <a:ext cx="8383225" cy="2176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458" y="4114800"/>
              <a:ext cx="8151654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24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Looping (Repetition) Structure (cont’d.)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DB095D2D-C40E-4FF7-927D-4E1B683F62BE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42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3661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3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do…while</a:t>
            </a:r>
            <a:r>
              <a:rPr lang="en-US" altLang="en-US"/>
              <a:t> Looping (Repetition) Structure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Syntax of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do...while</a:t>
            </a:r>
            <a:r>
              <a:rPr lang="en-US" dirty="0"/>
              <a:t> loop: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dirty="0"/>
              <a:t> executes first, and then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dirty="0"/>
              <a:t> is evaluated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As long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dirty="0"/>
              <a:t> is true, loop continues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To avoid an infinite loop, body must contain a statement that makes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dirty="0"/>
              <a:t> false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0B65E4C-1736-4774-8816-3AFC5548B4FE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43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403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30765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830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do…while</a:t>
            </a:r>
            <a:r>
              <a:rPr lang="en-US" altLang="en-US"/>
              <a:t> Looping (Repetition) Structure (cont’d.)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statement can be simple or compound</a:t>
            </a:r>
          </a:p>
          <a:p>
            <a:pPr eaLnBrk="1" hangingPunct="1"/>
            <a:r>
              <a:rPr lang="en-US" altLang="en-US"/>
              <a:t>Loop always iterates at least once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F85A80EC-9156-409F-B56B-C82BA230630B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44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do…while</a:t>
            </a:r>
            <a:r>
              <a:rPr lang="en-US" altLang="en-US"/>
              <a:t> Looping (Repetition) Structure (cont’d.)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F6ACBC1F-BFA6-4C55-BAF6-CC25B7817C1E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45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46085" name="Group 6"/>
          <p:cNvGrpSpPr>
            <a:grpSpLocks/>
          </p:cNvGrpSpPr>
          <p:nvPr/>
        </p:nvGrpSpPr>
        <p:grpSpPr bwMode="auto">
          <a:xfrm>
            <a:off x="1676400" y="1612900"/>
            <a:ext cx="4343400" cy="4508500"/>
            <a:chOff x="1676400" y="1613558"/>
            <a:chExt cx="4343400" cy="4507095"/>
          </a:xfrm>
        </p:grpSpPr>
        <p:pic>
          <p:nvPicPr>
            <p:cNvPr id="4608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264" y="1613558"/>
              <a:ext cx="2655536" cy="4453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7" name="Picture 5" descr="fig 5-3 slide 39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5791200"/>
              <a:ext cx="2400300" cy="329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960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do…while</a:t>
            </a:r>
            <a:r>
              <a:rPr lang="en-US" altLang="en-US"/>
              <a:t> Looping (Repetition) Structure (cont’d.)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0BFF8E27-F997-4A97-8626-59F143C9F0D1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46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710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670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495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do…while</a:t>
            </a:r>
            <a:r>
              <a:rPr lang="en-US" altLang="en-US"/>
              <a:t> Looping (Repetition) Structure (cont’d.)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432666-2674-4992-A82B-04341CDD393E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47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813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60483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1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Right Looping Structure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three loops have their place in C++</a:t>
            </a:r>
          </a:p>
          <a:p>
            <a:pPr lvl="1" eaLnBrk="1" hangingPunct="1"/>
            <a:r>
              <a:rPr lang="en-US" altLang="en-US"/>
              <a:t>If you know or can determine in advance the number of repetitions needed,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 is the correct choice</a:t>
            </a:r>
          </a:p>
          <a:p>
            <a:pPr lvl="1" eaLnBrk="1" hangingPunct="1"/>
            <a:r>
              <a:rPr lang="en-US" altLang="en-US"/>
              <a:t>If you do not know and cannot determine in advance the number of repetitions needed, and it could be zero, use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  <a:p>
            <a:pPr lvl="1" eaLnBrk="1" hangingPunct="1"/>
            <a:r>
              <a:rPr lang="en-US" altLang="en-US"/>
              <a:t>If you do not know and cannot determine in advance the number of repetitions needed, and it is at least one, use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do...while</a:t>
            </a:r>
            <a:r>
              <a:rPr lang="en-US" altLang="en-US"/>
              <a:t> loop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3ADA0997-5D09-428A-BDDB-CC40F464EF0B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48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59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/>
              <a:t> Statements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/>
              <a:t> alter the flow of control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statement is used for two purposes:</a:t>
            </a:r>
          </a:p>
          <a:p>
            <a:pPr lvl="1" eaLnBrk="1" hangingPunct="1"/>
            <a:r>
              <a:rPr lang="en-US" altLang="en-US"/>
              <a:t>To exit early from a loop </a:t>
            </a:r>
          </a:p>
          <a:p>
            <a:pPr lvl="2" eaLnBrk="1" hangingPunct="1"/>
            <a:r>
              <a:rPr lang="en-US" altLang="en-US"/>
              <a:t>Can eliminate the use of certain (flag) variables</a:t>
            </a:r>
          </a:p>
          <a:p>
            <a:pPr lvl="1" eaLnBrk="1" hangingPunct="1"/>
            <a:r>
              <a:rPr lang="en-US" altLang="en-US"/>
              <a:t>To skip the remainder of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structure</a:t>
            </a:r>
          </a:p>
          <a:p>
            <a:pPr eaLnBrk="1" hangingPunct="1"/>
            <a:r>
              <a:rPr lang="en-US" altLang="en-US"/>
              <a:t>After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executes, the program continues with the first statement after the structure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ACA36C46-0C37-4233-8E12-7D123A3FF974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49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5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Looping (Repetition)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Syntax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statement: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	   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dirty="0"/>
              <a:t> can be simple or compound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dirty="0"/>
              <a:t> acts as a decision maker and is usually a logical expression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dirty="0"/>
              <a:t> is called the body of the loop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The parentheses are part of the syntax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3395A1A2-B707-433B-A119-AF169219F1D5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5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127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85975"/>
            <a:ext cx="2857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1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/>
              <a:t> Statements (cont’d.)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/>
              <a:t> is used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do…while</a:t>
            </a:r>
            <a:r>
              <a:rPr lang="en-US" altLang="en-US"/>
              <a:t> structures</a:t>
            </a:r>
          </a:p>
          <a:p>
            <a:pPr eaLnBrk="1" hangingPunct="1"/>
            <a:r>
              <a:rPr lang="en-US" altLang="en-US"/>
              <a:t>When executed in a loop</a:t>
            </a:r>
          </a:p>
          <a:p>
            <a:pPr lvl="1" eaLnBrk="1" hangingPunct="1"/>
            <a:r>
              <a:rPr lang="en-US" altLang="en-US"/>
              <a:t>It skips remaining statements and proceeds with the next iteration of the loop 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319178D-0B07-45E8-90BD-9CAEADFC2CD2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50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Control Structures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To create the following pattern: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**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***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****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*****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We can use the following code:</a:t>
            </a:r>
          </a:p>
          <a:p>
            <a:pPr marL="400050" lvl="1" indent="0" eaLnBrk="1" hangingPunct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for (i = 1; i &lt;= 5 ; i++)</a:t>
            </a:r>
          </a:p>
          <a:p>
            <a:pPr marL="400050" lvl="1" indent="0" eaLnBrk="1" hangingPunct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marL="400050" lvl="1" indent="0" eaLnBrk="1" hangingPunct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   	for (j = 1; j &lt;= i; j++)</a:t>
            </a:r>
          </a:p>
          <a:p>
            <a:pPr marL="400050" lvl="1" indent="0" eaLnBrk="1" hangingPunct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     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&lt;&lt; "*";</a:t>
            </a:r>
          </a:p>
          <a:p>
            <a:pPr marL="400050" lvl="1" indent="0" eaLnBrk="1" hangingPunct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  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 eaLnBrk="1" hangingPunct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}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A3EB7CBF-A2AE-43E7-9716-A50EDB87E485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51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Control Structures (cont’d.)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What is the result if we replace the first for statement with this?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for (i = 5; i &gt;= 1; i--)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Answer: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*****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****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***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**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*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CA794BBC-37E8-4383-9F50-235845E88EE0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52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648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Avoiding Bugs by Avoiding Patches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patch </a:t>
            </a:r>
          </a:p>
          <a:p>
            <a:pPr lvl="1" eaLnBrk="1" hangingPunct="1"/>
            <a:r>
              <a:rPr lang="en-US" altLang="en-US"/>
              <a:t>Piece of code written on top of an existing piece of code </a:t>
            </a:r>
          </a:p>
          <a:p>
            <a:pPr lvl="1" eaLnBrk="1" hangingPunct="1"/>
            <a:r>
              <a:rPr lang="en-US" altLang="en-US"/>
              <a:t>Intended to fix a bug in the original code</a:t>
            </a:r>
          </a:p>
          <a:p>
            <a:pPr eaLnBrk="1" hangingPunct="1"/>
            <a:r>
              <a:rPr lang="en-US" altLang="en-US"/>
              <a:t>Some programmers address the symptom of the problem by adding a software patch</a:t>
            </a:r>
          </a:p>
          <a:p>
            <a:pPr eaLnBrk="1" hangingPunct="1"/>
            <a:r>
              <a:rPr lang="en-US" altLang="en-US"/>
              <a:t>Should instead resolve underlying issue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6592B919-3D61-471B-A12D-C7E35DA6C74C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53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7307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Loops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Loops are harder to debug than sequence and selection structures</a:t>
            </a:r>
          </a:p>
          <a:p>
            <a:pPr eaLnBrk="1" hangingPunct="1"/>
            <a:r>
              <a:rPr lang="en-US" altLang="en-US"/>
              <a:t>Use loop invariant</a:t>
            </a:r>
          </a:p>
          <a:p>
            <a:pPr lvl="1" eaLnBrk="1" hangingPunct="1"/>
            <a:r>
              <a:rPr lang="en-US" altLang="en-US"/>
              <a:t>Set of statements that remains true each time the loop body is executed</a:t>
            </a:r>
          </a:p>
          <a:p>
            <a:pPr eaLnBrk="1" hangingPunct="1"/>
            <a:r>
              <a:rPr lang="en-US" altLang="en-US"/>
              <a:t>Most common error associated with loops is off-by-one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24B35A79-8490-4D08-AB1E-AFD7D1730E83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54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53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has three looping (repetition) structures: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do…while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do</a:t>
            </a:r>
            <a:r>
              <a:rPr lang="en-US" altLang="en-US"/>
              <a:t> are reserved words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loops are called pretest loops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do...while</a:t>
            </a:r>
            <a:r>
              <a:rPr lang="en-US" altLang="en-US"/>
              <a:t> loop is called a posttest loop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may not execute at all, but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do...while</a:t>
            </a:r>
            <a:r>
              <a:rPr lang="en-US" altLang="en-US"/>
              <a:t> always executes at least once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567963C9-26A5-4E78-99D2-9349F3532E7E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55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893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(cont’d.)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: </a:t>
            </a:r>
            <a:r>
              <a:rPr lang="en-US" altLang="en-US">
                <a:latin typeface="Courier New" panose="02070309020205020404" pitchFamily="49" charset="0"/>
              </a:rPr>
              <a:t>expression</a:t>
            </a:r>
            <a:r>
              <a:rPr lang="en-US" altLang="en-US"/>
              <a:t> is the decision maker, and </a:t>
            </a:r>
            <a:r>
              <a:rPr lang="en-US" altLang="en-US">
                <a:latin typeface="Courier New" panose="02070309020205020404" pitchFamily="49" charset="0"/>
              </a:rPr>
              <a:t>statement</a:t>
            </a:r>
            <a:r>
              <a:rPr lang="en-US" altLang="en-US"/>
              <a:t> is the body of the loop</a:t>
            </a:r>
          </a:p>
          <a:p>
            <a:pPr eaLnBrk="1" hangingPunct="1"/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can be:</a:t>
            </a:r>
          </a:p>
          <a:p>
            <a:pPr lvl="1" eaLnBrk="1" hangingPunct="1"/>
            <a:r>
              <a:rPr lang="en-US" altLang="en-US"/>
              <a:t>Counter-controlled</a:t>
            </a:r>
          </a:p>
          <a:p>
            <a:pPr lvl="1" eaLnBrk="1" hangingPunct="1"/>
            <a:r>
              <a:rPr lang="en-US" altLang="en-US"/>
              <a:t>Sentinel-controlled</a:t>
            </a:r>
          </a:p>
          <a:p>
            <a:pPr lvl="1" eaLnBrk="1" hangingPunct="1"/>
            <a:r>
              <a:rPr lang="en-US" altLang="en-US"/>
              <a:t>EOF-controlled</a:t>
            </a:r>
          </a:p>
          <a:p>
            <a:pPr eaLnBrk="1" hangingPunct="1"/>
            <a:r>
              <a:rPr lang="en-US" altLang="en-US"/>
              <a:t>In the Windows console environment, the end-of-file marker is entered using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Ctrl+z</a:t>
            </a:r>
          </a:p>
          <a:p>
            <a:pPr eaLnBrk="1" hangingPunct="1"/>
            <a:endParaRPr lang="en-US" altLang="en-US"/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167B5795-B533-4A0A-9DF6-9684076E846A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56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(cont’d.)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loop: simplifies the writing of a counter-controlled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  <a:p>
            <a:pPr lvl="1" eaLnBrk="1" hangingPunct="1"/>
            <a:r>
              <a:rPr lang="en-US" altLang="en-US"/>
              <a:t>Putting a semicolon at the end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 is a semantic error</a:t>
            </a:r>
          </a:p>
          <a:p>
            <a:pPr eaLnBrk="1" hangingPunct="1"/>
            <a:r>
              <a:rPr lang="en-US" altLang="en-US"/>
              <a:t>Executing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statement in the body of a loop immediately terminates the loop</a:t>
            </a:r>
          </a:p>
          <a:p>
            <a:pPr eaLnBrk="1" hangingPunct="1"/>
            <a:r>
              <a:rPr lang="en-US" altLang="en-US"/>
              <a:t>Executing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/>
              <a:t> statement in the body of a loop skips to the next iteration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0147EB65-E8CA-4808-85E6-317712B5EA07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57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Looping (Repetition) Structure (cont’d.)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054AAB2-6601-4A31-8A40-C64AB70B5B4B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6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229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2209800"/>
            <a:ext cx="50355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6" descr="fig 5-1 slide 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54864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5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Looping (Repetition) Structure (cont’d.)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C8F7962D-C38D-4829-B0D5-BF6856A8F3B3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7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369300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3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Looping (Repetition) Structure (cont’d.)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/>
              <a:t> in Example 5-1 is called the </a:t>
            </a:r>
            <a:r>
              <a:rPr lang="en-US" altLang="en-US" u="sng"/>
              <a:t>loop control variable (LCV)</a:t>
            </a:r>
          </a:p>
          <a:p>
            <a:pPr eaLnBrk="1" hangingPunct="1"/>
            <a:r>
              <a:rPr lang="en-US" altLang="en-US" u="sng"/>
              <a:t>Infinite loop</a:t>
            </a:r>
            <a:r>
              <a:rPr lang="en-US" altLang="en-US"/>
              <a:t>: continues to execute endlessly</a:t>
            </a:r>
          </a:p>
          <a:p>
            <a:pPr lvl="1" eaLnBrk="1" hangingPunct="1"/>
            <a:r>
              <a:rPr lang="en-US" altLang="en-US"/>
              <a:t>Avoided by including statements in loop body that assure the exit condition is eventually false</a:t>
            </a:r>
          </a:p>
          <a:p>
            <a:pPr eaLnBrk="1" hangingPunct="1"/>
            <a:endParaRPr lang="en-US" altLang="en-US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96A4DBD-C9BF-4D92-BA4D-894AE13971E3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8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Looping (Repetition) Structure (cont’d.)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E46393CA-61C3-42D5-B98A-0882231F0254}" type="slidenum"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9</a:t>
            </a:fld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828800"/>
            <a:ext cx="85359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ik_CS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Malik_CS1</Template>
  <TotalTime>5676</TotalTime>
  <Words>2381</Words>
  <Application>Microsoft Office PowerPoint</Application>
  <PresentationFormat>On-screen Show (4:3)</PresentationFormat>
  <Paragraphs>383</Paragraphs>
  <Slides>57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Arial Black</vt:lpstr>
      <vt:lpstr>AYM Shaty S_U normal.</vt:lpstr>
      <vt:lpstr>Calibri</vt:lpstr>
      <vt:lpstr>Courier New</vt:lpstr>
      <vt:lpstr>Times New Roman</vt:lpstr>
      <vt:lpstr>Traditional Arabic</vt:lpstr>
      <vt:lpstr>Malik_CS1</vt:lpstr>
      <vt:lpstr>Chapter 5:  Control Structures II (Repetition) </vt:lpstr>
      <vt:lpstr>Objectives</vt:lpstr>
      <vt:lpstr>Objectives (cont’d.)</vt:lpstr>
      <vt:lpstr>Why Is Repetition Needed?</vt:lpstr>
      <vt:lpstr>while Looping (Repetition) Structure</vt:lpstr>
      <vt:lpstr>while Looping (Repetition) Structure (cont’d.)</vt:lpstr>
      <vt:lpstr>while Looping (Repetition) Structure (cont’d.)</vt:lpstr>
      <vt:lpstr>while Looping (Repetition) Structure (cont’d.)</vt:lpstr>
      <vt:lpstr>while Looping (Repetition) Structure (cont’d.)</vt:lpstr>
      <vt:lpstr>Case 1: Counter-Controlled while Loops</vt:lpstr>
      <vt:lpstr>Case 2: Sentinel-Controlled while Loops</vt:lpstr>
      <vt:lpstr>Example 5-5: Telephone Digits</vt:lpstr>
      <vt:lpstr>Case 3: Flag-Controlled while Loops</vt:lpstr>
      <vt:lpstr>Number Guessing Game</vt:lpstr>
      <vt:lpstr>Case 4: EOF-Controlled while Loops</vt:lpstr>
      <vt:lpstr>Case 4: EOF-Controlled while Loops (cont’d.)</vt:lpstr>
      <vt:lpstr>eof Function</vt:lpstr>
      <vt:lpstr>More on Expressions in while Statements</vt:lpstr>
      <vt:lpstr>Programming Example: Fibonacci Number</vt:lpstr>
      <vt:lpstr>Programming Example: Fibonacci Number (cont’d.)</vt:lpstr>
      <vt:lpstr>Programming Example: Fibonacci Number (cont’d.)</vt:lpstr>
      <vt:lpstr>Programming Example: Input and Output</vt:lpstr>
      <vt:lpstr>Programming Example: Problem Analysis and Algorithm Design</vt:lpstr>
      <vt:lpstr>Programming Example: Variables</vt:lpstr>
      <vt:lpstr>Programming Example: Main Algorithm</vt:lpstr>
      <vt:lpstr>Programming Example: Main Algorithm (cont’d.)</vt:lpstr>
      <vt:lpstr>Programming Example: Main Algorithm (cont’d.)</vt:lpstr>
      <vt:lpstr>Programming Example: Main Algorithm (cont’d.)</vt:lpstr>
      <vt:lpstr>Programming Example: Main Algorithm (cont’d.)</vt:lpstr>
      <vt:lpstr>Assignment Operators</vt:lpstr>
      <vt:lpstr>Increment and Decrement Operators</vt:lpstr>
      <vt:lpstr>Increment and Decrement Operators</vt:lpstr>
      <vt:lpstr>Increment &amp; Decrement Operators Examples</vt:lpstr>
      <vt:lpstr>Increment &amp; Decrement Operators Examples</vt:lpstr>
      <vt:lpstr>Increment &amp; Decrement Operators Example</vt:lpstr>
      <vt:lpstr>for Looping (Repetition) Structure</vt:lpstr>
      <vt:lpstr>for Looping (Repetition) Structure (cont’d.)</vt:lpstr>
      <vt:lpstr>for Looping (Repetition) Structure (cont’d.)</vt:lpstr>
      <vt:lpstr>for Looping (Repetition) Structure (cont’d.)</vt:lpstr>
      <vt:lpstr>for Looping (Repetition) Structure (cont’d.)</vt:lpstr>
      <vt:lpstr>for Looping (Repetition) Structure (cont’d.)</vt:lpstr>
      <vt:lpstr>for Looping (Repetition) Structure (cont’d.)</vt:lpstr>
      <vt:lpstr>do…while Looping (Repetition) Structure</vt:lpstr>
      <vt:lpstr>do…while Looping (Repetition) Structure (cont’d.)</vt:lpstr>
      <vt:lpstr>do…while Looping (Repetition) Structure (cont’d.)</vt:lpstr>
      <vt:lpstr>do…while Looping (Repetition) Structure (cont’d.)</vt:lpstr>
      <vt:lpstr>do…while Looping (Repetition) Structure (cont’d.)</vt:lpstr>
      <vt:lpstr>Choosing the Right Looping Structure</vt:lpstr>
      <vt:lpstr>break and continue Statements</vt:lpstr>
      <vt:lpstr>break and continue Statements (cont’d.)</vt:lpstr>
      <vt:lpstr>Nested Control Structures</vt:lpstr>
      <vt:lpstr>Nested Control Structures (cont’d.)</vt:lpstr>
      <vt:lpstr>Avoiding Bugs by Avoiding Patches</vt:lpstr>
      <vt:lpstr>Debugging Loops</vt:lpstr>
      <vt:lpstr>Summary</vt:lpstr>
      <vt:lpstr>Summary (cont’d.)</vt:lpstr>
      <vt:lpstr>Summary (cont’d.)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NJOUD</dc:creator>
  <cp:lastModifiedBy>Windows User</cp:lastModifiedBy>
  <cp:revision>186</cp:revision>
  <cp:lastPrinted>2019-02-13T08:56:11Z</cp:lastPrinted>
  <dcterms:created xsi:type="dcterms:W3CDTF">2002-07-27T03:19:07Z</dcterms:created>
  <dcterms:modified xsi:type="dcterms:W3CDTF">2021-10-31T12:19:12Z</dcterms:modified>
</cp:coreProperties>
</file>