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91"/>
  </p:notesMasterIdLst>
  <p:handoutMasterIdLst>
    <p:handoutMasterId r:id="rId92"/>
  </p:handoutMasterIdLst>
  <p:sldIdLst>
    <p:sldId id="309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2" r:id="rId69"/>
    <p:sldId id="373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391" r:id="rId88"/>
    <p:sldId id="392" r:id="rId89"/>
    <p:sldId id="393" r:id="rId90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336699"/>
    <a:srgbClr val="000066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 autoAdjust="0"/>
    <p:restoredTop sz="99298" autoAdjust="0"/>
  </p:normalViewPr>
  <p:slideViewPr>
    <p:cSldViewPr>
      <p:cViewPr varScale="1">
        <p:scale>
          <a:sx n="67" d="100"/>
          <a:sy n="67" d="100"/>
        </p:scale>
        <p:origin x="1332" y="44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9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6F9C-ED71-40BF-AEB7-F86D8619F15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DB51-22AE-4348-A06C-6CD4F8D6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26C929-2704-434B-929F-B10FA8178339}" type="slidenum">
              <a:rPr lang="en-US" altLang="ar-JO"/>
              <a:pPr/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0DF39B-08D0-44F7-8B77-311BA7B558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13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E5DAF-20F3-4B3B-A85C-EEAD357A711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83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7FF550-2301-462A-B9BE-B2672F85E3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6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51DF7-5C09-4AC1-A8F0-A255263B58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0A2771-048B-4748-B70A-2A02133FA3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711B43-7B0E-46B6-A23C-9FAD216BEE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153E5E-8286-4C58-8C3C-D125A7EF484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3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1A6A86-428A-4382-86F8-962C42F41B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2D3C11-C7C3-4F5F-AD8F-1C0F271ED75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7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33D7B1-D570-4C5B-8670-BC13CD98628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21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1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81D86E-16E7-4E36-9C84-522A24DF161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80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71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58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90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19232E-36A1-44CF-A19D-1FCAA32D02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67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A7DB4A-8D26-43CB-871E-A66DC6412B4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62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79174-91AB-4D78-87AE-3AC1733DEDB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2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45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E86A38-98C6-48AA-92A1-94C79411296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3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138A2D-6724-4A49-B803-27DFFF68EBF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0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1CBB77-BE64-4CB2-8886-660A2302D9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4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869054-0D2B-4615-B3FF-F7F2C8961DA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352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40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27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9C3328-4BA5-41A3-896E-61C7FEC3E96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6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18823-C50D-4794-82D8-68DB7A1B940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4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73BE23-1A71-47C6-906F-0F517FB3EF8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3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490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x=10, y=2;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x--;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y=30;</a:t>
            </a:r>
          </a:p>
          <a:p>
            <a:r>
              <a:rPr lang="en-US" dirty="0"/>
              <a:t>		y++;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&lt;&lt;"Line1: x="&lt;&lt;x&lt;&lt;" y="&lt;&lt;y&lt;&lt;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x=500;</a:t>
            </a:r>
          </a:p>
          <a:p>
            <a:r>
              <a:rPr lang="en-US" dirty="0"/>
              <a:t>			y--; x++;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&lt;&lt;"Line2: x="&lt;&lt;x&lt;&lt;" y="&lt;&lt;y&lt;&lt;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&lt;&lt;"Line3: x="&lt;&lt;x&lt;&lt;" y="&lt;&lt;y&lt;&lt;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&lt;&lt;"Line4: x="&lt;&lt;x&lt;&lt;" y="&lt;&lt;y&lt;&lt;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05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73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076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const </a:t>
            </a: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fun1(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fun2(</a:t>
            </a:r>
            <a:r>
              <a:rPr lang="en-US" dirty="0" err="1"/>
              <a:t>int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x=10;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a=3;</a:t>
            </a:r>
          </a:p>
          <a:p>
            <a:pPr>
              <a:buNone/>
            </a:pPr>
            <a:r>
              <a:rPr lang="en-US" dirty="0"/>
              <a:t>	fun1(x);</a:t>
            </a:r>
          </a:p>
          <a:p>
            <a:pPr>
              <a:buNone/>
            </a:pPr>
            <a:r>
              <a:rPr lang="en-US" dirty="0"/>
              <a:t>	fun2(</a:t>
            </a:r>
            <a:r>
              <a:rPr lang="en-US" dirty="0" err="1"/>
              <a:t>y,a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&lt;&lt;"main.. X="&lt;&lt;x&lt;&lt;" Y= "&lt;&lt;y&lt;&lt;" a= "&lt;&lt;a&lt;&lt;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fun1(</a:t>
            </a:r>
            <a:r>
              <a:rPr lang="en-US" dirty="0" err="1"/>
              <a:t>int</a:t>
            </a:r>
            <a:r>
              <a:rPr lang="en-US" dirty="0"/>
              <a:t> b  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y=1;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&lt;&lt;"Fun1.. X="&lt;&lt;x&lt;&lt;" Y= "&lt;&lt;y&lt;&lt;" a= "&lt;&lt;a&lt;&lt;" b= "&lt;&lt;b&lt;&lt;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fun2(</a:t>
            </a:r>
            <a:r>
              <a:rPr lang="en-US" dirty="0" err="1"/>
              <a:t>int</a:t>
            </a:r>
            <a:r>
              <a:rPr lang="en-US" dirty="0"/>
              <a:t> y , </a:t>
            </a:r>
            <a:r>
              <a:rPr lang="en-US" dirty="0" err="1"/>
              <a:t>int</a:t>
            </a:r>
            <a:r>
              <a:rPr lang="en-US" dirty="0"/>
              <a:t> z 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x=20;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&lt;&lt;"Fun2.. X="&lt;&lt;x&lt;&lt;" Y= "&lt;&lt;y&lt;&lt;" a= "&lt;&lt;a&lt;&lt;" z= "&lt;&lt;z&lt;&lt;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599152-2509-4FD9-BAE5-3DCBE6FDB53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D0A1DE-8D44-4155-8EAC-24A9998A9A9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703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ABD78-7CD1-41ED-AB24-DCB803BA598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03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76FD0-3650-4615-BD2C-4ACDDE28163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06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01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66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776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91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 err="1"/>
              <a:t>int</a:t>
            </a:r>
            <a:r>
              <a:rPr lang="en-US" dirty="0"/>
              <a:t> ff(</a:t>
            </a:r>
            <a:r>
              <a:rPr lang="en-US" dirty="0" err="1"/>
              <a:t>int</a:t>
            </a:r>
            <a:r>
              <a:rPr lang="en-US" dirty="0"/>
              <a:t> &amp;sq)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sq=sq*sq;</a:t>
            </a:r>
          </a:p>
          <a:p>
            <a:r>
              <a:rPr lang="en-US" dirty="0"/>
              <a:t>	return sq;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&amp;</a:t>
            </a:r>
            <a:r>
              <a:rPr lang="en-US" dirty="0" err="1"/>
              <a:t>rSq,int</a:t>
            </a:r>
            <a:r>
              <a:rPr lang="en-US" dirty="0"/>
              <a:t> &amp;</a:t>
            </a:r>
            <a:r>
              <a:rPr lang="en-US" dirty="0" err="1"/>
              <a:t>rCub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rSq</a:t>
            </a:r>
            <a:r>
              <a:rPr lang="en-US" dirty="0"/>
              <a:t>=ff(n);</a:t>
            </a:r>
          </a:p>
          <a:p>
            <a:r>
              <a:rPr lang="en-US" dirty="0"/>
              <a:t>	</a:t>
            </a:r>
            <a:r>
              <a:rPr lang="en-US" dirty="0" err="1"/>
              <a:t>rCub</a:t>
            </a:r>
            <a:r>
              <a:rPr lang="en-US" dirty="0"/>
              <a:t>=n*n*n;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num = 2,s,c;</a:t>
            </a:r>
          </a:p>
          <a:p>
            <a:r>
              <a:rPr lang="en-US" dirty="0"/>
              <a:t>fun(</a:t>
            </a:r>
            <a:r>
              <a:rPr lang="en-US" dirty="0" err="1"/>
              <a:t>num,s,c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"Number = " &lt;&lt; num </a:t>
            </a:r>
          </a:p>
          <a:p>
            <a:r>
              <a:rPr lang="en-US" dirty="0"/>
              <a:t>	 &lt;&lt;"\</a:t>
            </a:r>
            <a:r>
              <a:rPr lang="en-US" dirty="0" err="1"/>
              <a:t>nSquare</a:t>
            </a:r>
            <a:r>
              <a:rPr lang="en-US" dirty="0"/>
              <a:t> = " &lt;&lt; s</a:t>
            </a:r>
          </a:p>
          <a:p>
            <a:r>
              <a:rPr lang="en-US" dirty="0"/>
              <a:t>      &lt;&lt; "\</a:t>
            </a:r>
            <a:r>
              <a:rPr lang="en-US" dirty="0" err="1"/>
              <a:t>nCube</a:t>
            </a:r>
            <a:r>
              <a:rPr lang="en-US" dirty="0"/>
              <a:t> = " &lt;&lt; c;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356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5E4DD7-4490-4E78-A32B-EB6EC15B92C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27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A416D2-B758-4681-AD50-575B437DEAD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86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89B013-3BA6-4022-AF68-62E9A76E213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7F5A62-5C65-49F9-AD57-7ECCE3C509D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1790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BC0E49-B206-4B15-A749-C443A6B5BED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11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568705-B79F-4C6D-928D-9A72B17BF65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015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E89849-708C-4A6F-B1A2-FF275C2218B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1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572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763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68C8B-97A9-44FF-9EF6-885A417167C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871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047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19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753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0972C-E6A9-4417-B9D6-A46040ABB6A1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4EBC83-4D12-4AFE-9C8A-3149F2A31020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830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F89EE-33DF-49CE-9FDA-B63FD3291A4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57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2E8C1-2795-4753-B6C9-95FF4A5A207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15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276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823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492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 err="1"/>
              <a:t>int</a:t>
            </a:r>
            <a:r>
              <a:rPr lang="en-US" dirty="0"/>
              <a:t> volume(</a:t>
            </a:r>
            <a:r>
              <a:rPr lang="en-US" dirty="0" err="1"/>
              <a:t>int</a:t>
            </a:r>
            <a:r>
              <a:rPr lang="en-US" dirty="0"/>
              <a:t> l = 1, </a:t>
            </a:r>
            <a:r>
              <a:rPr lang="en-US" dirty="0" err="1"/>
              <a:t>int</a:t>
            </a:r>
            <a:r>
              <a:rPr lang="en-US" dirty="0"/>
              <a:t> w = 1, </a:t>
            </a:r>
            <a:r>
              <a:rPr lang="en-US" dirty="0" err="1"/>
              <a:t>int</a:t>
            </a:r>
            <a:r>
              <a:rPr lang="en-US" dirty="0"/>
              <a:t> h = 1);</a:t>
            </a:r>
          </a:p>
          <a:p>
            <a:r>
              <a:rPr lang="en-US" dirty="0"/>
              <a:t>void </a:t>
            </a:r>
            <a:r>
              <a:rPr lang="en-US" dirty="0" err="1"/>
              <a:t>funcOne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&amp; x, double y = 12.34, char z = 'B');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a = 23;</a:t>
            </a:r>
          </a:p>
          <a:p>
            <a:r>
              <a:rPr lang="en-US" dirty="0"/>
              <a:t>double b = 48.78;</a:t>
            </a:r>
          </a:p>
          <a:p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'M';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"a = " &lt;&lt; a &lt;&lt; ", b = "&lt;&lt; b &lt;&lt; ", </a:t>
            </a:r>
            <a:r>
              <a:rPr lang="en-US" dirty="0" err="1"/>
              <a:t>ch</a:t>
            </a:r>
            <a:r>
              <a:rPr lang="en-US" dirty="0"/>
              <a:t> = " &lt;&lt; </a:t>
            </a:r>
            <a:r>
              <a:rPr lang="en-US" dirty="0" err="1"/>
              <a:t>ch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//Line 1</a:t>
            </a:r>
          </a:p>
          <a:p>
            <a:r>
              <a:rPr lang="en-US" dirty="0" err="1"/>
              <a:t>cout</a:t>
            </a:r>
            <a:r>
              <a:rPr lang="en-US" dirty="0"/>
              <a:t> &lt;&lt; "Volume = " &lt;&lt; volume()&lt;&lt; </a:t>
            </a:r>
            <a:r>
              <a:rPr lang="en-US" dirty="0" err="1"/>
              <a:t>endl</a:t>
            </a:r>
            <a:r>
              <a:rPr lang="en-US" dirty="0"/>
              <a:t>; //Line 2</a:t>
            </a:r>
          </a:p>
          <a:p>
            <a:r>
              <a:rPr lang="en-US" dirty="0" err="1"/>
              <a:t>cout</a:t>
            </a:r>
            <a:r>
              <a:rPr lang="en-US" dirty="0"/>
              <a:t> &lt;&lt; "Volume = " &lt;&lt; volume(5, 4)&lt;&lt; </a:t>
            </a:r>
            <a:r>
              <a:rPr lang="en-US" dirty="0" err="1"/>
              <a:t>endl</a:t>
            </a:r>
            <a:r>
              <a:rPr lang="en-US" dirty="0"/>
              <a:t>; //Line 3</a:t>
            </a:r>
          </a:p>
          <a:p>
            <a:r>
              <a:rPr lang="en-US" dirty="0" err="1"/>
              <a:t>cout</a:t>
            </a:r>
            <a:r>
              <a:rPr lang="en-US" dirty="0"/>
              <a:t> &lt;&lt; "Volume = " &lt;&lt; volume(34)&lt;&lt; </a:t>
            </a:r>
            <a:r>
              <a:rPr lang="en-US" dirty="0" err="1"/>
              <a:t>endl</a:t>
            </a:r>
            <a:r>
              <a:rPr lang="en-US" dirty="0"/>
              <a:t>; //Line 4</a:t>
            </a:r>
          </a:p>
          <a:p>
            <a:r>
              <a:rPr lang="en-US" dirty="0" err="1"/>
              <a:t>cout</a:t>
            </a:r>
            <a:r>
              <a:rPr lang="en-US" dirty="0"/>
              <a:t> &lt;&lt; "Volume = "&lt;&lt; volume(6, 4, 5) &lt;&lt; </a:t>
            </a:r>
            <a:r>
              <a:rPr lang="en-US" dirty="0" err="1"/>
              <a:t>endl</a:t>
            </a:r>
            <a:r>
              <a:rPr lang="en-US" dirty="0"/>
              <a:t>; //Line 5</a:t>
            </a:r>
          </a:p>
          <a:p>
            <a:r>
              <a:rPr lang="en-US" dirty="0" err="1"/>
              <a:t>funcOne</a:t>
            </a:r>
            <a:r>
              <a:rPr lang="en-US" dirty="0"/>
              <a:t>(a); //Line 6</a:t>
            </a:r>
          </a:p>
          <a:p>
            <a:r>
              <a:rPr lang="en-US" dirty="0" err="1"/>
              <a:t>funcOne</a:t>
            </a:r>
            <a:r>
              <a:rPr lang="en-US" dirty="0"/>
              <a:t>(a, 42.68); //Line 7</a:t>
            </a:r>
          </a:p>
          <a:p>
            <a:r>
              <a:rPr lang="en-US" dirty="0" err="1"/>
              <a:t>funcOne</a:t>
            </a:r>
            <a:r>
              <a:rPr lang="en-US" dirty="0"/>
              <a:t>(a, 34.65, 'Q'); //Line 8</a:t>
            </a:r>
          </a:p>
          <a:p>
            <a:r>
              <a:rPr lang="en-US" dirty="0" err="1"/>
              <a:t>cout</a:t>
            </a:r>
            <a:r>
              <a:rPr lang="en-US" dirty="0"/>
              <a:t> &lt;&lt; "a = " &lt;&lt; a &lt;&lt; ", b = "&lt;&lt; b &lt;&lt; ", </a:t>
            </a:r>
            <a:r>
              <a:rPr lang="en-US" dirty="0" err="1"/>
              <a:t>ch</a:t>
            </a:r>
            <a:r>
              <a:rPr lang="en-US" dirty="0"/>
              <a:t> = " &lt;&lt; </a:t>
            </a:r>
            <a:r>
              <a:rPr lang="en-US" dirty="0" err="1"/>
              <a:t>ch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//Line 9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volume(</a:t>
            </a:r>
            <a:r>
              <a:rPr lang="en-US" dirty="0" err="1"/>
              <a:t>int</a:t>
            </a:r>
            <a:r>
              <a:rPr lang="en-US" dirty="0"/>
              <a:t> l, </a:t>
            </a:r>
            <a:r>
              <a:rPr lang="en-US" dirty="0" err="1"/>
              <a:t>int</a:t>
            </a:r>
            <a:r>
              <a:rPr lang="en-US" dirty="0"/>
              <a:t> w, </a:t>
            </a:r>
            <a:r>
              <a:rPr lang="en-US" dirty="0" err="1"/>
              <a:t>int</a:t>
            </a:r>
            <a:r>
              <a:rPr lang="en-US" dirty="0"/>
              <a:t> h)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l * w * h; //Line 10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funcOne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&amp; x, double y, char z)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x = 2 * x; //Line 11</a:t>
            </a:r>
          </a:p>
          <a:p>
            <a:r>
              <a:rPr lang="en-US" dirty="0" err="1"/>
              <a:t>cout</a:t>
            </a:r>
            <a:r>
              <a:rPr lang="en-US" dirty="0"/>
              <a:t> &lt;&lt; "x = " &lt;&lt; x &lt;&lt; ", y = "&lt;&lt; y &lt;&lt; ", z = " &lt;&lt; z &lt;&lt; </a:t>
            </a:r>
            <a:r>
              <a:rPr lang="en-US" dirty="0" err="1"/>
              <a:t>endl</a:t>
            </a:r>
            <a:r>
              <a:rPr lang="en-US" dirty="0"/>
              <a:t>; //Line 12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289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44E91-0E59-47A9-AEF7-552B70660D7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16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5710-B7E3-4642-9927-742D339242C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907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D7870B-7532-40E4-BEFE-BE277CB79EB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91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FEBF10-5D54-4FD3-98BD-20B2B5809B1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28FB3-A56F-45CD-BA07-6F16EBA0A9C7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4365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480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9F801-B5B3-49FF-AD2B-782BA6BECFA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31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B8142-D9B2-4527-9F03-4AAE13CB992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569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6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4D63C-25D7-49FA-91EF-56821B5E1B2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22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area(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w=4;</a:t>
            </a:r>
          </a:p>
          <a:p>
            <a:r>
              <a:rPr lang="en-US" dirty="0" err="1"/>
              <a:t>int</a:t>
            </a:r>
            <a:r>
              <a:rPr lang="en-US" dirty="0"/>
              <a:t> sq=area(w);</a:t>
            </a:r>
          </a:p>
          <a:p>
            <a:r>
              <a:rPr lang="en-US" dirty="0" err="1"/>
              <a:t>cout</a:t>
            </a:r>
            <a:r>
              <a:rPr lang="en-US" dirty="0"/>
              <a:t>&lt;&lt;"area: "&lt;&lt;sq;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area(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if(n==1)</a:t>
            </a:r>
          </a:p>
          <a:p>
            <a:r>
              <a:rPr lang="en-US" dirty="0"/>
              <a:t>	return 1;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return (n+n-1+area(n-1));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6249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 err="1"/>
              <a:t>int</a:t>
            </a:r>
            <a:r>
              <a:rPr lang="en-US" dirty="0"/>
              <a:t> power(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&lt;&lt;"power(2,4): "&lt;&lt;power(2,4)&lt;&lt;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&lt;&lt;"power(3,5): "&lt;&lt;power(3,5)&lt;&lt;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power(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base,int</a:t>
            </a:r>
            <a:r>
              <a:rPr lang="en-US" dirty="0"/>
              <a:t>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if(base!=0)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if(n==0)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return base*power(base,n-1);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78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 err="1"/>
              <a:t>int</a:t>
            </a:r>
            <a:r>
              <a:rPr lang="en-US" dirty="0"/>
              <a:t> fun(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cout</a:t>
            </a:r>
            <a:r>
              <a:rPr lang="en-US" dirty="0"/>
              <a:t>&lt;&lt;fun(1)&lt;&lt;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fun(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if(x&gt;4)</a:t>
            </a:r>
          </a:p>
          <a:p>
            <a:r>
              <a:rPr lang="en-US" dirty="0"/>
              <a:t>		return x;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return </a:t>
            </a:r>
            <a:r>
              <a:rPr lang="en-US" dirty="0" err="1"/>
              <a:t>x+fun</a:t>
            </a:r>
            <a:r>
              <a:rPr lang="en-US" dirty="0"/>
              <a:t>(++x); </a:t>
            </a:r>
          </a:p>
          <a:p>
            <a:r>
              <a:rPr lang="en-US" dirty="0"/>
              <a:t>		//return </a:t>
            </a:r>
            <a:r>
              <a:rPr lang="en-US" dirty="0" err="1"/>
              <a:t>x+fun</a:t>
            </a:r>
            <a:r>
              <a:rPr lang="en-US" dirty="0"/>
              <a:t>(x+1);</a:t>
            </a:r>
          </a:p>
          <a:p>
            <a:r>
              <a:rPr lang="en-US" dirty="0"/>
              <a:t>		//return ++</a:t>
            </a:r>
            <a:r>
              <a:rPr lang="en-US" dirty="0" err="1"/>
              <a:t>x+fun</a:t>
            </a:r>
            <a:r>
              <a:rPr lang="en-US" dirty="0"/>
              <a:t>(x+1);</a:t>
            </a:r>
          </a:p>
          <a:p>
            <a:r>
              <a:rPr lang="en-US" dirty="0"/>
              <a:t>		//return x++ +fun(x+1);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631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if(x==0)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&lt;&lt;x&lt;&lt;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fun(--x);</a:t>
            </a:r>
          </a:p>
          <a:p>
            <a:r>
              <a:rPr lang="en-US" dirty="0"/>
              <a:t>	   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fun(5);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39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1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C946DD-40C3-4BF4-957E-14972ED03667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4556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if(x%10==1)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&lt;&lt;"Stop"&lt;&lt;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fun(x/10);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&lt;&lt;x&lt;&lt;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    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fun(1234);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874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293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sumSquares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&amp; sum, </a:t>
            </a:r>
            <a:r>
              <a:rPr lang="en-US" dirty="0" err="1"/>
              <a:t>int</a:t>
            </a:r>
            <a:r>
              <a:rPr lang="en-US" dirty="0"/>
              <a:t> num);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num;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sum;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a nonnegative integer: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num;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sum = 0;</a:t>
            </a:r>
          </a:p>
          <a:p>
            <a:r>
              <a:rPr lang="en-US" dirty="0"/>
              <a:t>    </a:t>
            </a:r>
            <a:r>
              <a:rPr lang="en-US" dirty="0" err="1"/>
              <a:t>sumSquares</a:t>
            </a:r>
            <a:r>
              <a:rPr lang="en-US" dirty="0"/>
              <a:t>(sum, num);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"The sum of the squares of the numbers from 0 to " &lt;&lt; num </a:t>
            </a:r>
          </a:p>
          <a:p>
            <a:r>
              <a:rPr lang="en-US" dirty="0"/>
              <a:t>         &lt;&lt; " = " &lt;&lt; sum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sumSquares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&amp; sum, </a:t>
            </a:r>
            <a:r>
              <a:rPr lang="en-US" dirty="0" err="1"/>
              <a:t>int</a:t>
            </a:r>
            <a:r>
              <a:rPr lang="en-US" dirty="0"/>
              <a:t> num)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(num &gt;= 0)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sum = sum + num * num;</a:t>
            </a:r>
          </a:p>
          <a:p>
            <a:r>
              <a:rPr lang="en-US" dirty="0"/>
              <a:t>        </a:t>
            </a:r>
            <a:r>
              <a:rPr lang="en-US" dirty="0" err="1"/>
              <a:t>sumSquares</a:t>
            </a:r>
            <a:r>
              <a:rPr lang="en-US" dirty="0"/>
              <a:t>(sum, num - 1);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A4D78-A013-4988-827F-DA65D1DFF178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776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2DA50-B1B9-40CF-90F4-B391B4A4210E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76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4E404-CFA4-489F-B80F-A2093DE271F9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1196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4A47A-0B4F-4EAA-8810-8DE75764002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29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E8E0D-0493-4A9C-8F2A-94017DC4BF60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018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119C6-CBE5-40FE-B12E-AB200DDBB0DF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D8E56B-70F7-4187-83CD-92814EB694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D3E5B8-5C11-4E13-8DD3-3F2AAD17C962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E209B5-87C2-46D3-9CE3-6B3071A7CA2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82E1D7-B89D-46FC-8406-07F36B890AEC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87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DF7A-4100-44FC-B241-DA3EBC9C8B0D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CA0B82-3C64-4690-B44B-DD0699A11048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9A7322-50DC-4E02-A068-37D1F8093F11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39292-735D-4F8F-B17A-57982D52406C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8AB2C-6FFC-423B-A22A-4643A4128589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1F757-0640-472B-800E-AA51CB822C10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E3B17-E0D4-4E41-BADE-2D34CAD5D28F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7A16A5-18D1-4DCD-8CD2-B89E233E093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/>
              <a:t>Click to edit Master text styles</a:t>
            </a:r>
          </a:p>
          <a:p>
            <a:pPr lvl="1"/>
            <a:r>
              <a:rPr lang="en-US" altLang="ar-JO"/>
              <a:t>Second level</a:t>
            </a:r>
          </a:p>
          <a:p>
            <a:pPr lvl="2"/>
            <a:r>
              <a:rPr lang="en-US" altLang="ar-JO"/>
              <a:t>Third level</a:t>
            </a:r>
          </a:p>
          <a:p>
            <a:pPr lvl="3"/>
            <a:r>
              <a:rPr lang="en-US" altLang="ar-JO"/>
              <a:t>Fourth level</a:t>
            </a:r>
          </a:p>
          <a:p>
            <a:pPr lvl="4"/>
            <a:r>
              <a:rPr lang="en-US" altLang="ar-JO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A0BC78FE-7601-44C7-8F85-4CC650A5D6E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Chapter 6:</a:t>
            </a:r>
            <a:br>
              <a:rPr lang="en-US"/>
            </a:br>
            <a:r>
              <a:rPr lang="en-US"/>
              <a:t>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47897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User-Defined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Value-returning functions</a:t>
            </a:r>
            <a:r>
              <a:rPr lang="en-US" altLang="en-US"/>
              <a:t>: have a return type</a:t>
            </a:r>
          </a:p>
          <a:p>
            <a:pPr lvl="1" eaLnBrk="1" hangingPunct="1"/>
            <a:r>
              <a:rPr lang="en-US" altLang="en-US"/>
              <a:t>Return a value of a specific data type using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 u="sng"/>
              <a:t>Void functions</a:t>
            </a:r>
            <a:r>
              <a:rPr lang="en-US" altLang="en-US"/>
              <a:t>: do not have a return type</a:t>
            </a:r>
          </a:p>
          <a:p>
            <a:pPr lvl="1" eaLnBrk="1" hangingPunct="1"/>
            <a:r>
              <a:rPr lang="en-US" altLang="en-US" i="1"/>
              <a:t>Do not </a:t>
            </a:r>
            <a:r>
              <a:rPr lang="en-US" altLang="en-US"/>
              <a:t>use a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to return a value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10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96547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Value-Returning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To use these functions, you must:</a:t>
            </a:r>
          </a:p>
          <a:p>
            <a:pPr lvl="1" eaLnBrk="1" hangingPunct="1"/>
            <a:r>
              <a:rPr lang="en-US"/>
              <a:t>Include the appropriate header file in your program using the include statement</a:t>
            </a:r>
          </a:p>
          <a:p>
            <a:pPr lvl="1" eaLnBrk="1" hangingPunct="1"/>
            <a:r>
              <a:rPr lang="en-US"/>
              <a:t>Know the following items:</a:t>
            </a:r>
          </a:p>
          <a:p>
            <a:pPr lvl="2" eaLnBrk="1" hangingPunct="1"/>
            <a:r>
              <a:rPr lang="en-US"/>
              <a:t>Name of the function</a:t>
            </a:r>
          </a:p>
          <a:p>
            <a:pPr lvl="2" eaLnBrk="1" hangingPunct="1"/>
            <a:r>
              <a:rPr lang="en-US"/>
              <a:t>Number of parameters, if any</a:t>
            </a:r>
          </a:p>
          <a:p>
            <a:pPr lvl="2" eaLnBrk="1" hangingPunct="1"/>
            <a:r>
              <a:rPr lang="en-US"/>
              <a:t>Data type of each parameter</a:t>
            </a:r>
          </a:p>
          <a:p>
            <a:pPr lvl="2" eaLnBrk="1" hangingPunct="1"/>
            <a:r>
              <a:rPr lang="en-US"/>
              <a:t>Data type of the value returned: called the type of the function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3BF68-12E1-4454-BC7A-AF60C99A1B6D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8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Value-Returning Functions (cont’d.)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Can use the value returned by a value-returning function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Saving it for further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Using it in some calculation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Printing it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value-returning function is used in an assignment or in an output statement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AA91E5-FF7C-4465-BE0D-08BAC35E9E95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6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Value-Returning Functions (cont’d.)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Heading (or function header): first line of the function</a:t>
            </a:r>
          </a:p>
          <a:p>
            <a:pPr lvl="1" eaLnBrk="1" hangingPunct="1"/>
            <a:r>
              <a:rPr lang="en-US"/>
              <a:t>Example: </a:t>
            </a:r>
            <a:r>
              <a:rPr lang="en-US">
                <a:latin typeface="Courier New" pitchFamily="49" charset="0"/>
                <a:cs typeface="Courier New" pitchFamily="49" charset="0"/>
              </a:rPr>
              <a:t>int abs(int number)</a:t>
            </a:r>
          </a:p>
          <a:p>
            <a:pPr eaLnBrk="1" hangingPunct="1"/>
            <a:r>
              <a:rPr lang="en-US"/>
              <a:t>Formal parameter: variable declared in the heading </a:t>
            </a:r>
          </a:p>
          <a:p>
            <a:pPr lvl="1" eaLnBrk="1" hangingPunct="1"/>
            <a:r>
              <a:rPr lang="en-US"/>
              <a:t>Example: </a:t>
            </a:r>
            <a:r>
              <a:rPr lang="en-US">
                <a:latin typeface="Courier New" pitchFamily="49" charset="0"/>
                <a:cs typeface="Courier New" pitchFamily="49" charset="0"/>
              </a:rPr>
              <a:t>number</a:t>
            </a:r>
            <a:endParaRPr lang="en-US"/>
          </a:p>
          <a:p>
            <a:pPr eaLnBrk="1" hangingPunct="1"/>
            <a:r>
              <a:rPr lang="en-US"/>
              <a:t>Actual parameter: variable or expression listed in a call to a function</a:t>
            </a:r>
          </a:p>
          <a:p>
            <a:pPr lvl="1" eaLnBrk="1" hangingPunct="1"/>
            <a:r>
              <a:rPr lang="en-US"/>
              <a:t>Example: </a:t>
            </a:r>
            <a:r>
              <a:rPr lang="en-US">
                <a:latin typeface="Courier New" pitchFamily="49" charset="0"/>
                <a:cs typeface="Courier New" pitchFamily="49" charset="0"/>
              </a:rPr>
              <a:t>x = pow(u, v)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FA62B9-A390-4C7A-ADBF-1740636ECADC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0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Syntax: Value-Returning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Syntax:</a:t>
            </a:r>
          </a:p>
          <a:p>
            <a:pPr eaLnBrk="1" hangingPunct="1">
              <a:buFontTx/>
              <a:buNone/>
            </a:pPr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>
                <a:latin typeface="Courier New" pitchFamily="49" charset="0"/>
              </a:rPr>
              <a:t>functionType</a:t>
            </a:r>
            <a:r>
              <a:rPr lang="en-US"/>
              <a:t> is also called the </a:t>
            </a:r>
            <a:r>
              <a:rPr lang="en-US" u="sng"/>
              <a:t>data type</a:t>
            </a:r>
            <a:r>
              <a:rPr lang="en-US"/>
              <a:t> or </a:t>
            </a:r>
            <a:r>
              <a:rPr lang="en-US" u="sng"/>
              <a:t>return type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7191375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693772-14F2-48B0-93C2-2A401CC6E259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1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Syntax: Formal Parameter List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38" y="1958975"/>
            <a:ext cx="70913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025" y="3006725"/>
            <a:ext cx="8532813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04C577-78B7-4C2D-B0D5-E0480B8B1A60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9" name="Picture 6" descr="fig 6-1 slide 1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867400"/>
            <a:ext cx="3124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667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Call</a:t>
            </a: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>
                <a:latin typeface="Calibri" pitchFamily="34" charset="0"/>
              </a:rPr>
              <a:t>Syntax to call a value-returning function:</a:t>
            </a:r>
          </a:p>
          <a:p>
            <a:pPr marL="342900" indent="-342900">
              <a:spcBef>
                <a:spcPct val="20000"/>
              </a:spcBef>
            </a:pPr>
            <a:endParaRPr lang="en-US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>
              <a:latin typeface="Calibri" pitchFamily="34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61690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5EEBB-3842-4DC0-9D4B-1E2A647A1A5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3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Syntax: Actual Parameter List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Syntax of the actual parameter list:</a:t>
            </a:r>
          </a:p>
          <a:p>
            <a:pPr eaLnBrk="1" hangingPunct="1">
              <a:lnSpc>
                <a:spcPct val="30000"/>
              </a:lnSpc>
            </a:pPr>
            <a:endParaRPr lang="en-US"/>
          </a:p>
          <a:p>
            <a:pPr eaLnBrk="1" hangingPunct="1">
              <a:lnSpc>
                <a:spcPct val="140000"/>
              </a:lnSpc>
            </a:pPr>
            <a:endParaRPr lang="en-US"/>
          </a:p>
          <a:p>
            <a:pPr eaLnBrk="1" hangingPunct="1"/>
            <a:r>
              <a:rPr lang="en-US"/>
              <a:t>Formal parameter list can be empty:</a:t>
            </a:r>
          </a:p>
          <a:p>
            <a:pPr eaLnBrk="1" hangingPunct="1">
              <a:lnSpc>
                <a:spcPct val="60000"/>
              </a:lnSpc>
            </a:pPr>
            <a:endParaRPr lang="en-US"/>
          </a:p>
          <a:p>
            <a:pPr eaLnBrk="1" hangingPunct="1"/>
            <a:endParaRPr lang="en-US" sz="2000"/>
          </a:p>
          <a:p>
            <a:pPr eaLnBrk="1" hangingPunct="1"/>
            <a:r>
              <a:rPr lang="en-US"/>
              <a:t>A call to a value-returning function with an empty formal parameter list is:</a:t>
            </a:r>
          </a:p>
          <a:p>
            <a:pPr eaLnBrk="1" hangingPunct="1"/>
            <a:endParaRPr lang="en-US"/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761523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2813" y="3948113"/>
            <a:ext cx="4271962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2813" y="5562600"/>
            <a:ext cx="2438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DEFC04-1E71-43F8-9D43-48214B78A098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return</a:t>
            </a:r>
            <a:r>
              <a:rPr lang="en-US"/>
              <a:t> Statement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Function returns its value via the </a:t>
            </a:r>
            <a:r>
              <a:rPr lang="en-US">
                <a:latin typeface="Courier New" pitchFamily="49" charset="0"/>
              </a:rPr>
              <a:t>return</a:t>
            </a:r>
            <a:r>
              <a:rPr lang="en-US"/>
              <a:t> statement</a:t>
            </a:r>
          </a:p>
          <a:p>
            <a:pPr lvl="1" eaLnBrk="1" hangingPunct="1"/>
            <a:r>
              <a:rPr lang="en-US"/>
              <a:t>It passes this value outside the function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4D41B8-C330-4CA5-930B-58DC4F3C06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Syntax: </a:t>
            </a:r>
            <a:r>
              <a:rPr lang="en-US">
                <a:latin typeface="Courier New" pitchFamily="49" charset="0"/>
              </a:rPr>
              <a:t>return</a:t>
            </a:r>
            <a:r>
              <a:rPr lang="en-US"/>
              <a:t>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Syntax: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In C++, </a:t>
            </a:r>
            <a:r>
              <a:rPr lang="en-US">
                <a:latin typeface="Courier New" pitchFamily="49" charset="0"/>
              </a:rPr>
              <a:t>return</a:t>
            </a:r>
            <a:r>
              <a:rPr lang="en-US"/>
              <a:t> is a reserved word</a:t>
            </a:r>
          </a:p>
          <a:p>
            <a:pPr eaLnBrk="1" hangingPunct="1"/>
            <a:r>
              <a:rPr lang="en-US"/>
              <a:t>When a return statement executes</a:t>
            </a:r>
          </a:p>
          <a:p>
            <a:pPr lvl="1" eaLnBrk="1" hangingPunct="1"/>
            <a:r>
              <a:rPr lang="en-US"/>
              <a:t>Function immediately terminates</a:t>
            </a:r>
          </a:p>
          <a:p>
            <a:pPr lvl="1" eaLnBrk="1" hangingPunct="1"/>
            <a:r>
              <a:rPr lang="en-US"/>
              <a:t>Control goes back to the caller</a:t>
            </a:r>
          </a:p>
          <a:p>
            <a:pPr eaLnBrk="1" hangingPunct="1"/>
            <a:r>
              <a:rPr lang="en-US"/>
              <a:t>When a </a:t>
            </a:r>
            <a:r>
              <a:rPr lang="en-US">
                <a:latin typeface="Courier New" pitchFamily="49" charset="0"/>
              </a:rPr>
              <a:t>return</a:t>
            </a:r>
            <a:r>
              <a:rPr lang="en-US"/>
              <a:t> statement executes in the function </a:t>
            </a:r>
            <a:r>
              <a:rPr lang="en-US">
                <a:latin typeface="Courier New" pitchFamily="49" charset="0"/>
              </a:rPr>
              <a:t>main</a:t>
            </a:r>
            <a:r>
              <a:rPr lang="en-US"/>
              <a:t>, the program terminates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2127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347CCA-2ADD-4E75-93BE-89DEF69A89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User-Defined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/>
              <a:t>Function Definition</a:t>
            </a:r>
          </a:p>
          <a:p>
            <a:r>
              <a:rPr lang="en-US" altLang="en-US" dirty="0"/>
              <a:t>Void function</a:t>
            </a:r>
          </a:p>
          <a:p>
            <a:r>
              <a:rPr lang="en-US" altLang="en-US" dirty="0"/>
              <a:t>Global Vs Local variables</a:t>
            </a:r>
          </a:p>
          <a:p>
            <a:r>
              <a:rPr lang="en-US" altLang="en-US" dirty="0"/>
              <a:t>Random Number Generator</a:t>
            </a:r>
          </a:p>
          <a:p>
            <a:r>
              <a:rPr lang="en-US" altLang="en-US" dirty="0"/>
              <a:t>Recursion</a:t>
            </a:r>
          </a:p>
          <a:p>
            <a:r>
              <a:rPr lang="en-US" altLang="en-US" dirty="0"/>
              <a:t>Function Overloading</a:t>
            </a:r>
          </a:p>
          <a:p>
            <a:r>
              <a:rPr lang="en-US" altLang="en-US" dirty="0"/>
              <a:t>Sample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16514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Syntax: </a:t>
            </a:r>
            <a:r>
              <a:rPr lang="en-US">
                <a:latin typeface="Courier New" pitchFamily="49" charset="0"/>
              </a:rPr>
              <a:t>return</a:t>
            </a:r>
            <a:r>
              <a:rPr lang="en-US"/>
              <a:t> Statement (cont’d.)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CE900D-0D3D-427D-A179-A4445299560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828675" y="1676400"/>
            <a:ext cx="8185150" cy="4419600"/>
            <a:chOff x="829408" y="1676400"/>
            <a:chExt cx="8184672" cy="4419601"/>
          </a:xfrm>
        </p:grpSpPr>
        <p:pic>
          <p:nvPicPr>
            <p:cNvPr id="2355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29408" y="1676400"/>
              <a:ext cx="7629647" cy="435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5" descr="fig 6-2 slide 17.JP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56608" y="5791201"/>
              <a:ext cx="415747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1671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57338"/>
            <a:ext cx="7410450" cy="463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21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57121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14538"/>
            <a:ext cx="7578756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22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783361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larger(</a:t>
            </a:r>
            <a:r>
              <a:rPr lang="en-US" dirty="0" err="1"/>
              <a:t>int</a:t>
            </a:r>
            <a:r>
              <a:rPr lang="en-US" dirty="0"/>
              <a:t> one, 29); //illegal</a:t>
            </a:r>
          </a:p>
          <a:p>
            <a:r>
              <a:rPr lang="en-US" dirty="0"/>
              <a:t>y = larger(</a:t>
            </a:r>
            <a:r>
              <a:rPr lang="en-US" dirty="0" err="1"/>
              <a:t>int</a:t>
            </a:r>
            <a:r>
              <a:rPr lang="en-US" dirty="0"/>
              <a:t> one, </a:t>
            </a:r>
            <a:r>
              <a:rPr lang="en-US" dirty="0" err="1"/>
              <a:t>int</a:t>
            </a:r>
            <a:r>
              <a:rPr lang="en-US" dirty="0"/>
              <a:t> 29); //illegal</a:t>
            </a:r>
          </a:p>
          <a:p>
            <a:r>
              <a:rPr lang="en-US" dirty="0" err="1"/>
              <a:t>cout</a:t>
            </a:r>
            <a:r>
              <a:rPr lang="en-US" dirty="0"/>
              <a:t> &lt;&lt; larger(</a:t>
            </a:r>
            <a:r>
              <a:rPr lang="en-US" dirty="0" err="1"/>
              <a:t>int</a:t>
            </a:r>
            <a:r>
              <a:rPr lang="en-US" dirty="0"/>
              <a:t> one, </a:t>
            </a:r>
            <a:r>
              <a:rPr lang="en-US" dirty="0" err="1"/>
              <a:t>int</a:t>
            </a:r>
            <a:r>
              <a:rPr lang="en-US" dirty="0"/>
              <a:t> two); //illegal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70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err="1"/>
              <a:t>compareThree</a:t>
            </a:r>
            <a:r>
              <a:rPr lang="en-US" dirty="0"/>
              <a:t>(double x, double y, double z)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	return larger(x, larger(y, z));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71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Prototype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u="sng"/>
              <a:t>Function prototype</a:t>
            </a:r>
            <a:r>
              <a:rPr lang="en-US"/>
              <a:t>: function heading without the body of the function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Syntax: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/>
          </a:p>
          <a:p>
            <a:pPr eaLnBrk="1" hangingPunct="1">
              <a:spcBef>
                <a:spcPct val="40000"/>
              </a:spcBef>
            </a:pPr>
            <a:r>
              <a:rPr lang="en-US"/>
              <a:t>Not necessary to specify the variable name in the parameter list</a:t>
            </a:r>
          </a:p>
          <a:p>
            <a:pPr eaLnBrk="1" hangingPunct="1">
              <a:spcBef>
                <a:spcPct val="40000"/>
              </a:spcBef>
            </a:pPr>
            <a:r>
              <a:rPr lang="en-US"/>
              <a:t>Data type of each parameter must be specified 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76600"/>
            <a:ext cx="64658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A83124-9379-45D3-BA83-726AA19EAEF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Flow of Execution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Execution always begins at the first statement in the function </a:t>
            </a:r>
            <a:r>
              <a:rPr lang="en-US">
                <a:latin typeface="Courier New" pitchFamily="49" charset="0"/>
              </a:rPr>
              <a:t>main</a:t>
            </a:r>
            <a:endParaRPr lang="en-US"/>
          </a:p>
          <a:p>
            <a:pPr eaLnBrk="1" hangingPunct="1"/>
            <a:r>
              <a:rPr lang="en-US"/>
              <a:t>Other functions are executed only when called</a:t>
            </a:r>
          </a:p>
          <a:p>
            <a:pPr eaLnBrk="1" hangingPunct="1"/>
            <a:r>
              <a:rPr lang="en-US"/>
              <a:t>Function prototypes appear before any function definition</a:t>
            </a:r>
          </a:p>
          <a:p>
            <a:pPr lvl="1" eaLnBrk="1" hangingPunct="1"/>
            <a:r>
              <a:rPr lang="en-US"/>
              <a:t>Compiler translates these first</a:t>
            </a:r>
          </a:p>
          <a:p>
            <a:pPr eaLnBrk="1" hangingPunct="1"/>
            <a:r>
              <a:rPr lang="en-US"/>
              <a:t>Compiler can then correctly translate a function call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13C04B-7AF8-4F0F-88BA-DFFDE70B9F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0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Flow of Execution (cont’d.)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/>
              <a:t>Function call transfers control to the first statement in the body of the called function </a:t>
            </a:r>
          </a:p>
          <a:p>
            <a:pPr eaLnBrk="1" hangingPunct="1"/>
            <a:r>
              <a:rPr lang="en-US" sz="3000"/>
              <a:t>When the end of a called function is executed, control is passed back to the point immediately following the function call</a:t>
            </a:r>
          </a:p>
          <a:p>
            <a:pPr lvl="1" eaLnBrk="1" hangingPunct="1"/>
            <a:r>
              <a:rPr lang="en-US"/>
              <a:t>Function’s returned value replaces the function call statement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87DCA3-7A4E-4EE9-91C0-1A025A0EAD7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1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calculate the sum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7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Void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User-defined void functions can be placed either before or after the function </a:t>
            </a:r>
            <a:r>
              <a:rPr lang="en-US" dirty="0">
                <a:latin typeface="Courier New" pitchFamily="49" charset="0"/>
              </a:rPr>
              <a:t>main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If user-defined void functions are placed after the function </a:t>
            </a:r>
            <a:r>
              <a:rPr lang="en-US" dirty="0">
                <a:latin typeface="Courier New" pitchFamily="49" charset="0"/>
              </a:rPr>
              <a:t>main</a:t>
            </a:r>
          </a:p>
          <a:p>
            <a:pPr lvl="1" eaLnBrk="1" hangingPunct="1"/>
            <a:r>
              <a:rPr lang="en-US" dirty="0"/>
              <a:t>The function prototype must be placed before the function </a:t>
            </a:r>
            <a:r>
              <a:rPr lang="en-US" dirty="0">
                <a:latin typeface="Courier New" pitchFamily="49" charset="0"/>
              </a:rPr>
              <a:t>main</a:t>
            </a:r>
          </a:p>
          <a:p>
            <a:pPr eaLnBrk="1" hangingPunct="1"/>
            <a:r>
              <a:rPr lang="en-US" dirty="0"/>
              <a:t>Void function does not have a return type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 statement without any value is typically used to exit the function early</a:t>
            </a:r>
          </a:p>
          <a:p>
            <a:pPr eaLnBrk="1" hangingPunct="1"/>
            <a:endParaRPr lang="en-US" dirty="0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10B254-3DDF-496D-BF59-7FDD171EA13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000"/>
              <a:t>In this chapter, you will:</a:t>
            </a:r>
          </a:p>
          <a:p>
            <a:pPr eaLnBrk="1" hangingPunct="1"/>
            <a:r>
              <a:rPr lang="en-US" altLang="en-US" sz="3000"/>
              <a:t>Learn about standard (predefined) functions</a:t>
            </a:r>
          </a:p>
          <a:p>
            <a:pPr eaLnBrk="1" hangingPunct="1"/>
            <a:r>
              <a:rPr lang="en-US" altLang="en-US" sz="3000"/>
              <a:t>Learn about user-defined functions</a:t>
            </a:r>
          </a:p>
          <a:p>
            <a:pPr eaLnBrk="1" hangingPunct="1"/>
            <a:r>
              <a:rPr lang="en-US" altLang="en-US" sz="3000"/>
              <a:t>Examine value-returning functions</a:t>
            </a:r>
          </a:p>
          <a:p>
            <a:pPr eaLnBrk="1" hangingPunct="1"/>
            <a:r>
              <a:rPr lang="en-US" altLang="en-US" sz="3000"/>
              <a:t>Construct and use a value-returning, user-defined function</a:t>
            </a:r>
          </a:p>
          <a:p>
            <a:pPr eaLnBrk="1" hangingPunct="1"/>
            <a:r>
              <a:rPr lang="en-US" altLang="en-US" sz="3000"/>
              <a:t>Construct and use void functions</a:t>
            </a:r>
          </a:p>
          <a:p>
            <a:pPr eaLnBrk="1" hangingPunct="1"/>
            <a:r>
              <a:rPr lang="en-US" altLang="en-US" sz="3000"/>
              <a:t>Understand value and reference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641425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Void Functions (cont’d.)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parameters are optional</a:t>
            </a:r>
          </a:p>
          <a:p>
            <a:pPr eaLnBrk="1" hangingPunct="1"/>
            <a:r>
              <a:rPr lang="en-US" u="sng" dirty="0"/>
              <a:t>A call to a void function is a stand-alone statement</a:t>
            </a:r>
          </a:p>
          <a:p>
            <a:pPr eaLnBrk="1" hangingPunct="1"/>
            <a:r>
              <a:rPr lang="en-US" dirty="0"/>
              <a:t>Void function definition syntax:</a:t>
            </a:r>
          </a:p>
          <a:p>
            <a:pPr eaLnBrk="1" hangingPunct="1"/>
            <a:endParaRPr lang="en-US" dirty="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55213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DD2797-7FA0-4A36-A73E-DDE05627684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6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Void Functions (cont’d.)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Formal parameter list syntax: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Function call syntax: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Actual parameter list syntax: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09800"/>
            <a:ext cx="650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6300" y="3352800"/>
            <a:ext cx="50752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7100" y="4572000"/>
            <a:ext cx="77835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0CCD54-1196-45DE-B785-5D7B7743EC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30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void sum(</a:t>
            </a:r>
            <a:r>
              <a:rPr lang="en-US" sz="2000" dirty="0" err="1"/>
              <a:t>int</a:t>
            </a:r>
            <a:r>
              <a:rPr lang="en-US" sz="2000" dirty="0"/>
              <a:t> x, </a:t>
            </a:r>
            <a:r>
              <a:rPr lang="en-US" sz="2000" dirty="0" err="1"/>
              <a:t>int</a:t>
            </a:r>
            <a:r>
              <a:rPr lang="en-US" sz="2000" dirty="0"/>
              <a:t> y)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&lt;&lt;"sum="&lt;&lt;</a:t>
            </a:r>
            <a:r>
              <a:rPr lang="en-US" sz="2000" dirty="0" err="1"/>
              <a:t>x+y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>
              <a:buNone/>
            </a:pPr>
            <a:r>
              <a:rPr lang="en-US" sz="2000" dirty="0"/>
              <a:t>{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 = 2, b=4;</a:t>
            </a:r>
          </a:p>
          <a:p>
            <a:pPr>
              <a:buNone/>
            </a:pPr>
            <a:r>
              <a:rPr lang="en-US" sz="2000" dirty="0"/>
              <a:t>	sum(</a:t>
            </a:r>
            <a:r>
              <a:rPr lang="en-US" sz="2000" dirty="0" err="1"/>
              <a:t>a,b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en-US" sz="2000" dirty="0"/>
              <a:t>	return 0;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74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4572000" cy="6553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void fun(</a:t>
            </a:r>
            <a:r>
              <a:rPr lang="en-US" sz="1400" dirty="0" err="1"/>
              <a:t>int</a:t>
            </a:r>
            <a:r>
              <a:rPr lang="en-US" sz="1400" dirty="0"/>
              <a:t> , </a:t>
            </a:r>
            <a:r>
              <a:rPr lang="en-US" sz="1400" dirty="0" err="1"/>
              <a:t>int</a:t>
            </a:r>
            <a:r>
              <a:rPr lang="en-US" sz="1400" dirty="0"/>
              <a:t> 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void fun2( 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void fun3(</a:t>
            </a:r>
            <a:r>
              <a:rPr lang="en-US" sz="1400" dirty="0" err="1"/>
              <a:t>int</a:t>
            </a:r>
            <a:r>
              <a:rPr lang="en-US" sz="1400" dirty="0"/>
              <a:t> 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>
              <a:spcBef>
                <a:spcPts val="0"/>
              </a:spcBef>
              <a:buNone/>
            </a:pPr>
            <a:endParaRPr lang="en-US" sz="1400" dirty="0"/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2, b=4;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fun2();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fun(</a:t>
            </a:r>
            <a:r>
              <a:rPr lang="en-US" sz="1400" dirty="0" err="1"/>
              <a:t>a+b,b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fun3(10);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fun3(-a);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&lt;&lt;"Good Bye";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void fun(</a:t>
            </a:r>
            <a:r>
              <a:rPr lang="en-US" sz="1400" dirty="0" err="1"/>
              <a:t>int</a:t>
            </a:r>
            <a:r>
              <a:rPr lang="en-US" sz="1400" dirty="0"/>
              <a:t> x , </a:t>
            </a:r>
            <a:r>
              <a:rPr lang="en-US" sz="1400" dirty="0" err="1"/>
              <a:t>int</a:t>
            </a:r>
            <a:r>
              <a:rPr lang="en-US" sz="1400" dirty="0"/>
              <a:t> y 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err="1"/>
              <a:t>cout</a:t>
            </a:r>
            <a:r>
              <a:rPr lang="en-US" sz="1400" dirty="0"/>
              <a:t>&lt;&lt;"X= "&lt;&lt;x&lt;&lt;" Y="&lt;&lt;y&lt;&lt;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void fun2( 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&lt;&lt;"Hello inside fun2\n";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void fun3(</a:t>
            </a:r>
            <a:r>
              <a:rPr lang="en-US" sz="1400" dirty="0" err="1"/>
              <a:t>int</a:t>
            </a:r>
            <a:r>
              <a:rPr lang="en-US" sz="1400" dirty="0"/>
              <a:t> a 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if(a&lt;0)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return;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/>
              <a:t>cout</a:t>
            </a:r>
            <a:r>
              <a:rPr lang="en-US" sz="1400" dirty="0"/>
              <a:t>&lt;&lt;"a="&lt;&lt;a&lt;&lt;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533400"/>
            <a:ext cx="30575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9008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Scope of an Identifier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u="sng" dirty="0"/>
              <a:t>Scope</a:t>
            </a:r>
            <a:r>
              <a:rPr lang="en-US" dirty="0"/>
              <a:t> of an identifier: where in the program the identifier is accessible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u="sng" dirty="0"/>
              <a:t>Local identifier</a:t>
            </a:r>
            <a:r>
              <a:rPr lang="en-US" dirty="0"/>
              <a:t>: identifiers declared within a function (or block)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u="sng" dirty="0"/>
              <a:t>Global identifier</a:t>
            </a:r>
            <a:r>
              <a:rPr lang="en-US" dirty="0"/>
              <a:t>: identifiers declared outside of every function definition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C++ does not allow nested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Definition of one function cannot be included in the body of another function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D34739-76E9-4F37-8458-E98C8F7425C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Scope of an Identifier (cont’d.)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Rules when an identifier is accessed:</a:t>
            </a:r>
          </a:p>
          <a:p>
            <a:pPr lvl="1" eaLnBrk="1" hangingPunct="1"/>
            <a:r>
              <a:rPr lang="en-US" dirty="0"/>
              <a:t>Global identifiers are accessible by a function or block if:</a:t>
            </a:r>
          </a:p>
          <a:p>
            <a:pPr lvl="2" eaLnBrk="1" hangingPunct="1"/>
            <a:r>
              <a:rPr lang="en-US" dirty="0"/>
              <a:t>Declared before function definition</a:t>
            </a:r>
          </a:p>
          <a:p>
            <a:pPr lvl="2" eaLnBrk="1" hangingPunct="1"/>
            <a:r>
              <a:rPr lang="en-US" dirty="0"/>
              <a:t>Function name different from identifier</a:t>
            </a:r>
          </a:p>
          <a:p>
            <a:pPr lvl="2" eaLnBrk="1" hangingPunct="1"/>
            <a:r>
              <a:rPr lang="en-US" dirty="0"/>
              <a:t>Parameters to the function have different names</a:t>
            </a:r>
          </a:p>
          <a:p>
            <a:pPr lvl="2" eaLnBrk="1" hangingPunct="1"/>
            <a:r>
              <a:rPr lang="en-US" dirty="0"/>
              <a:t>All local identifiers have different names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53F64A-400B-4177-98BA-3A68CAA84F2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1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Scope of an Identifier (cont’d.)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Rules when an identifier is accessed (cont’d.):</a:t>
            </a:r>
          </a:p>
          <a:p>
            <a:pPr lvl="1" eaLnBrk="1" hangingPunct="1"/>
            <a:r>
              <a:rPr lang="en-US" dirty="0"/>
              <a:t>Nested block</a:t>
            </a:r>
          </a:p>
          <a:p>
            <a:pPr lvl="2" eaLnBrk="1" hangingPunct="1"/>
            <a:r>
              <a:rPr lang="en-US" dirty="0"/>
              <a:t>Identifier accessible from declaration to end of block in which it is declared</a:t>
            </a:r>
          </a:p>
          <a:p>
            <a:pPr lvl="2" eaLnBrk="1" hangingPunct="1"/>
            <a:r>
              <a:rPr lang="en-US" dirty="0"/>
              <a:t>Within nested blocks if no identifier with same name exists</a:t>
            </a:r>
          </a:p>
          <a:p>
            <a:pPr lvl="1" eaLnBrk="1" hangingPunct="1"/>
            <a:r>
              <a:rPr lang="en-US" dirty="0"/>
              <a:t>Scope of function name similar to scope of identifier declared outside any block</a:t>
            </a:r>
          </a:p>
          <a:p>
            <a:pPr lvl="2" eaLnBrk="1" hangingPunct="1"/>
            <a:r>
              <a:rPr lang="en-US" dirty="0"/>
              <a:t>i.e., function name scope = global variable scope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031C8E-631A-4777-B6B4-9AD49C7A532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 page 388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13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81000"/>
            <a:ext cx="51339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990600"/>
            <a:ext cx="34671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3420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7000875" cy="5743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81000"/>
            <a:ext cx="32956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694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(cont’d.)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000"/>
              <a:t>In this chapter, you will (cont’d.):</a:t>
            </a:r>
          </a:p>
          <a:p>
            <a:pPr eaLnBrk="1" hangingPunct="1"/>
            <a:r>
              <a:rPr lang="en-US" altLang="en-US" sz="3000"/>
              <a:t>Learn about the scope of identifiers</a:t>
            </a:r>
          </a:p>
          <a:p>
            <a:pPr eaLnBrk="1" hangingPunct="1"/>
            <a:r>
              <a:rPr lang="en-US" altLang="en-US" sz="3000"/>
              <a:t>Understand local and global identifiers</a:t>
            </a:r>
          </a:p>
          <a:p>
            <a:pPr eaLnBrk="1" hangingPunct="1"/>
            <a:r>
              <a:rPr lang="en-US" altLang="en-US" sz="3000"/>
              <a:t>Learn about static variables</a:t>
            </a:r>
          </a:p>
          <a:p>
            <a:pPr eaLnBrk="1" hangingPunct="1"/>
            <a:r>
              <a:rPr lang="en-US" altLang="en-US" sz="3000"/>
              <a:t>Debug programs using drivers and stubs</a:t>
            </a:r>
          </a:p>
          <a:p>
            <a:pPr eaLnBrk="1" hangingPunct="1"/>
            <a:r>
              <a:rPr lang="en-US" altLang="en-US" sz="3000"/>
              <a:t>Learn about function overloading</a:t>
            </a:r>
          </a:p>
          <a:p>
            <a:pPr eaLnBrk="1" hangingPunct="1"/>
            <a:r>
              <a:rPr lang="en-US" altLang="en-US" sz="3000"/>
              <a:t>Explore functions with default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893025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"/>
            <a:ext cx="49625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990600"/>
            <a:ext cx="3543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6757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Global Variables, Named Constants, and Side Effects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Using global variables causes side effects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function that uses global variables is not independent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more than one function uses the same global variable: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Can be difficult to debug problems with it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Problems caused in one area of the program may appear to be from another area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Global named constants have no side effects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1CF280-93BD-471A-B3F1-EC4927B128C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8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Void Functions (cont’d.)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Value parameter</a:t>
            </a:r>
            <a:r>
              <a:rPr lang="en-US"/>
              <a:t>: a formal parameter that receives a copy of the content of corresponding actual parameter</a:t>
            </a:r>
          </a:p>
          <a:p>
            <a:pPr eaLnBrk="1" hangingPunct="1"/>
            <a:r>
              <a:rPr lang="en-US" u="sng"/>
              <a:t>Reference parameter</a:t>
            </a:r>
            <a:r>
              <a:rPr lang="en-US"/>
              <a:t>: a formal parameter that receives the location (memory address) of the corresponding actual parameter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0DE77D-915D-44AC-B921-45B9E399E13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4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Value Parameters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a formal parameter is a value parameter:</a:t>
            </a:r>
          </a:p>
          <a:p>
            <a:pPr lvl="1" eaLnBrk="1" hangingPunct="1"/>
            <a:r>
              <a:rPr lang="en-US" dirty="0"/>
              <a:t>The value of the corresponding actual parameter is copied into it </a:t>
            </a:r>
          </a:p>
          <a:p>
            <a:pPr lvl="1" eaLnBrk="1" hangingPunct="1"/>
            <a:r>
              <a:rPr lang="en-US" dirty="0"/>
              <a:t>Formal parameter has its own copy of the data </a:t>
            </a:r>
          </a:p>
          <a:p>
            <a:pPr eaLnBrk="1" hangingPunct="1"/>
            <a:r>
              <a:rPr lang="en-US" dirty="0"/>
              <a:t>During program execution</a:t>
            </a:r>
          </a:p>
          <a:p>
            <a:pPr lvl="1" eaLnBrk="1" hangingPunct="1"/>
            <a:r>
              <a:rPr lang="en-US" dirty="0"/>
              <a:t>Formal parameter manipulates the data stored in its own memory space</a:t>
            </a:r>
          </a:p>
          <a:p>
            <a:pPr eaLnBrk="1" hangingPunct="1"/>
            <a:r>
              <a:rPr lang="en-US" dirty="0"/>
              <a:t>Example </a:t>
            </a:r>
            <a:r>
              <a:rPr lang="en-US" sz="2800" dirty="0"/>
              <a:t>….(void, print after and before calling)</a:t>
            </a:r>
            <a:endParaRPr lang="en-US" dirty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8E39D1-C377-4225-954C-9E41B41E105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15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buNone/>
            </a:pPr>
            <a:r>
              <a:rPr lang="en-US" sz="1800" dirty="0"/>
              <a:t>using namespace std;</a:t>
            </a:r>
          </a:p>
          <a:p>
            <a:pPr>
              <a:buNone/>
            </a:pPr>
            <a:r>
              <a:rPr lang="en-US" sz="1800" dirty="0"/>
              <a:t>void </a:t>
            </a:r>
            <a:r>
              <a:rPr lang="en-US" sz="1800" dirty="0" err="1"/>
              <a:t>val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x=1;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&lt;&lt;"</a:t>
            </a:r>
            <a:r>
              <a:rPr lang="en-US" sz="1800" dirty="0" err="1"/>
              <a:t>befor</a:t>
            </a:r>
            <a:r>
              <a:rPr lang="en-US" sz="1800" dirty="0"/>
              <a:t> calling.. x="&lt;&lt;x&lt;&lt;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val</a:t>
            </a:r>
            <a:r>
              <a:rPr lang="en-US" sz="1800" dirty="0"/>
              <a:t>(x);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&lt;&lt;"after calling.. x="&lt;&lt;x&lt;&lt;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r>
              <a:rPr lang="en-US" sz="1800" dirty="0"/>
              <a:t>void </a:t>
            </a:r>
            <a:r>
              <a:rPr lang="en-US" sz="1800" dirty="0" err="1"/>
              <a:t>val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x=10;</a:t>
            </a:r>
          </a:p>
          <a:p>
            <a:pPr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63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func_name</a:t>
            </a:r>
            <a:r>
              <a:rPr lang="en-US" dirty="0"/>
              <a:t>(</a:t>
            </a:r>
            <a:r>
              <a:rPr lang="en-US" dirty="0" err="1"/>
              <a:t>dataType</a:t>
            </a:r>
            <a:r>
              <a:rPr lang="en-US" dirty="0"/>
              <a:t> &amp;);</a:t>
            </a:r>
          </a:p>
          <a:p>
            <a:pPr>
              <a:buNone/>
            </a:pPr>
            <a:r>
              <a:rPr lang="en-US" dirty="0"/>
              <a:t>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--------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func_name</a:t>
            </a:r>
            <a:r>
              <a:rPr lang="en-US" dirty="0"/>
              <a:t>(</a:t>
            </a:r>
            <a:r>
              <a:rPr lang="en-US" dirty="0" err="1"/>
              <a:t>dataType</a:t>
            </a:r>
            <a:r>
              <a:rPr lang="en-US" dirty="0"/>
              <a:t> &amp; </a:t>
            </a:r>
            <a:r>
              <a:rPr lang="en-US" dirty="0" err="1"/>
              <a:t>Par_name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20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buNone/>
            </a:pPr>
            <a:r>
              <a:rPr lang="en-US" sz="1800" dirty="0"/>
              <a:t>using namespace std;</a:t>
            </a:r>
          </a:p>
          <a:p>
            <a:pPr>
              <a:buNone/>
            </a:pPr>
            <a:r>
              <a:rPr lang="en-US" sz="1800" dirty="0"/>
              <a:t>void ref(</a:t>
            </a:r>
            <a:r>
              <a:rPr lang="en-US" sz="1800" dirty="0" err="1"/>
              <a:t>int</a:t>
            </a:r>
            <a:r>
              <a:rPr lang="en-US" sz="1800" dirty="0"/>
              <a:t> &amp;);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x=1;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&lt;&lt;"</a:t>
            </a:r>
            <a:r>
              <a:rPr lang="en-US" sz="1800" dirty="0" err="1"/>
              <a:t>befor</a:t>
            </a:r>
            <a:r>
              <a:rPr lang="en-US" sz="1800" dirty="0"/>
              <a:t> calling.. x="&lt;&lt;x&lt;&lt;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	ref(x);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&lt;&lt;"after calling.. x="&lt;&lt;x&lt;&lt;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r>
              <a:rPr lang="en-US" sz="1800" dirty="0"/>
              <a:t>void ref(</a:t>
            </a:r>
            <a:r>
              <a:rPr lang="en-US" sz="1800" dirty="0" err="1"/>
              <a:t>int</a:t>
            </a:r>
            <a:r>
              <a:rPr lang="en-US" sz="1800" dirty="0"/>
              <a:t> &amp; 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=10;</a:t>
            </a:r>
          </a:p>
          <a:p>
            <a:pPr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23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Exapmle2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buNone/>
            </a:pPr>
            <a:r>
              <a:rPr lang="en-US" sz="1800" dirty="0"/>
              <a:t>using namespace std;</a:t>
            </a:r>
          </a:p>
          <a:p>
            <a:pPr>
              <a:buNone/>
            </a:pPr>
            <a:r>
              <a:rPr lang="en-US" sz="1800" dirty="0"/>
              <a:t>void fun(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x,int</a:t>
            </a:r>
            <a:r>
              <a:rPr lang="en-US" sz="1800" dirty="0"/>
              <a:t> &amp; </a:t>
            </a:r>
            <a:r>
              <a:rPr lang="en-US" sz="1800" dirty="0" err="1"/>
              <a:t>pre,int</a:t>
            </a:r>
            <a:r>
              <a:rPr lang="en-US" sz="1800" dirty="0"/>
              <a:t> &amp; next)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pre=x-1;</a:t>
            </a:r>
          </a:p>
          <a:p>
            <a:pPr>
              <a:buNone/>
            </a:pPr>
            <a:r>
              <a:rPr lang="en-US" sz="1800" dirty="0"/>
              <a:t>	next=x+1;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x=100,y,z;</a:t>
            </a:r>
          </a:p>
          <a:p>
            <a:pPr>
              <a:buNone/>
            </a:pPr>
            <a:r>
              <a:rPr lang="en-US" sz="1800" dirty="0"/>
              <a:t>	fun(</a:t>
            </a:r>
            <a:r>
              <a:rPr lang="en-US" sz="1800" dirty="0" err="1"/>
              <a:t>x,y,z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&lt;&lt;"previous of x="&lt;&lt;y&lt;&lt;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&lt;&lt;"next of x="&lt;&lt;z&lt;&lt;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24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"/>
            <a:ext cx="48006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219200"/>
            <a:ext cx="27622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48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245781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 Variables as Parameters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If a formal parameter is a reference parameter</a:t>
            </a:r>
          </a:p>
          <a:p>
            <a:pPr lvl="1" eaLnBrk="1" hangingPunct="1"/>
            <a:r>
              <a:rPr lang="en-US"/>
              <a:t>It receives the memory address of the corresponding actual parameter</a:t>
            </a:r>
          </a:p>
          <a:p>
            <a:pPr eaLnBrk="1" hangingPunct="1"/>
            <a:r>
              <a:rPr lang="en-US"/>
              <a:t>During program execution to manipulate data</a:t>
            </a:r>
          </a:p>
          <a:p>
            <a:pPr lvl="1" eaLnBrk="1" hangingPunct="1"/>
            <a:r>
              <a:rPr lang="en-US"/>
              <a:t>Changes to formal parameter will change the corresponding actual parameter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C694EC-8796-4BA7-A470-345E187EAB2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2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/>
              <a:t>Functions are often called </a:t>
            </a:r>
            <a:r>
              <a:rPr lang="en-US" altLang="en-US" sz="3000" u="sng"/>
              <a:t>modules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They are like miniature programs that can be combined to form larger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They allow complicated programs to be divided into manageable pieces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5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260769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 Variables as Parameters (cont'd.)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Reference parameters are useful in three situations: </a:t>
            </a:r>
          </a:p>
          <a:p>
            <a:pPr lvl="1" eaLnBrk="1" hangingPunct="1"/>
            <a:r>
              <a:rPr lang="en-US"/>
              <a:t>Returning more than one value</a:t>
            </a:r>
          </a:p>
          <a:p>
            <a:pPr lvl="1" eaLnBrk="1" hangingPunct="1"/>
            <a:r>
              <a:rPr lang="en-US"/>
              <a:t>Changing the actual parameter</a:t>
            </a:r>
          </a:p>
          <a:p>
            <a:pPr lvl="1" eaLnBrk="1" hangingPunct="1"/>
            <a:r>
              <a:rPr lang="en-US"/>
              <a:t>When passing the address would save memory space and time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7AF7D0-2580-45D2-BB69-48EDD15066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5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Value and Reference Parameters and Memory Allocation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 a function is called</a:t>
            </a:r>
          </a:p>
          <a:p>
            <a:pPr lvl="1" eaLnBrk="1" hangingPunct="1"/>
            <a:r>
              <a:rPr lang="en-US"/>
              <a:t>Memory for its formal parameters and its local variables is allocated in the function data area </a:t>
            </a:r>
          </a:p>
          <a:p>
            <a:pPr eaLnBrk="1" hangingPunct="1"/>
            <a:r>
              <a:rPr lang="en-US"/>
              <a:t>For a value parameter, the actual parameter’s value is copied into the formal parameter’s memory cell</a:t>
            </a:r>
          </a:p>
          <a:p>
            <a:pPr lvl="1" eaLnBrk="1" hangingPunct="1"/>
            <a:r>
              <a:rPr lang="en-US"/>
              <a:t>Changes to the formal parameter do not affect the actual parameter’s value</a:t>
            </a:r>
          </a:p>
          <a:p>
            <a:pPr eaLnBrk="1" hangingPunct="1"/>
            <a:endParaRPr 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D415E3-B50D-40B9-8E13-69C4FB5A96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5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Value and Reference Parameters and Memory Allocation (cont’d.)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For a reference parameter, the actual parameter’s address passes to the formal parameter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Both formal and actual parameters refer to the same memory location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/>
              <a:t>During execution, changes made to the formal parameter’s value permanently change the actual parameter’s value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27FD4F-5A78-4A6F-BBA2-3F5A3569065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0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 Parameters and Value-Returning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Can also use reference parameters in a value-returning function</a:t>
            </a:r>
          </a:p>
          <a:p>
            <a:pPr lvl="1" eaLnBrk="1" hangingPunct="1"/>
            <a:r>
              <a:rPr lang="en-US"/>
              <a:t>Not recommended</a:t>
            </a:r>
          </a:p>
          <a:p>
            <a:pPr eaLnBrk="1" hangingPunct="1"/>
            <a:r>
              <a:rPr lang="en-US"/>
              <a:t>By definition, a value-returning function returns a single value via </a:t>
            </a:r>
            <a:r>
              <a:rPr lang="en-US">
                <a:latin typeface="Courier New" pitchFamily="49" charset="0"/>
              </a:rPr>
              <a:t>return</a:t>
            </a:r>
            <a:r>
              <a:rPr lang="en-US"/>
              <a:t> statement</a:t>
            </a:r>
          </a:p>
          <a:p>
            <a:pPr eaLnBrk="1" hangingPunct="1"/>
            <a:r>
              <a:rPr lang="en-US"/>
              <a:t>If a function needs to return more than one value, change it to a void function and use reference parameters to return the values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04FA3A-1A2B-4311-B97A-418BB981A60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98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Overloading: </a:t>
            </a:r>
            <a:br>
              <a:rPr lang="en-US"/>
            </a:br>
            <a:r>
              <a:rPr lang="en-US"/>
              <a:t>An Introduction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/>
              <a:t>In a C++ program, several functions can have the same name </a:t>
            </a:r>
          </a:p>
          <a:p>
            <a:pPr eaLnBrk="1" hangingPunct="1">
              <a:spcBef>
                <a:spcPct val="40000"/>
              </a:spcBef>
            </a:pPr>
            <a:r>
              <a:rPr lang="en-US" u="sng"/>
              <a:t>Function overloading</a:t>
            </a:r>
            <a:r>
              <a:rPr lang="en-US"/>
              <a:t>: creating several functions with the same name</a:t>
            </a:r>
          </a:p>
          <a:p>
            <a:pPr eaLnBrk="1" hangingPunct="1">
              <a:spcBef>
                <a:spcPct val="40000"/>
              </a:spcBef>
            </a:pPr>
            <a:r>
              <a:rPr lang="en-US" u="sng"/>
              <a:t>Function signature</a:t>
            </a:r>
            <a:r>
              <a:rPr lang="en-US"/>
              <a:t>: the name and formal parameter list of the function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/>
              <a:t>Does </a:t>
            </a:r>
            <a:r>
              <a:rPr lang="en-US" i="1"/>
              <a:t>not</a:t>
            </a:r>
            <a:r>
              <a:rPr lang="en-US"/>
              <a:t> include the return type of the function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B82D6-4617-4314-B408-DF597EACD7B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53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functionOne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void </a:t>
            </a:r>
            <a:r>
              <a:rPr lang="en-US" dirty="0" err="1"/>
              <a:t>functionTwo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double y)</a:t>
            </a:r>
          </a:p>
          <a:p>
            <a:r>
              <a:rPr lang="en-US" dirty="0"/>
              <a:t>void </a:t>
            </a:r>
            <a:r>
              <a:rPr lang="en-US" dirty="0" err="1"/>
              <a:t>functionThree</a:t>
            </a:r>
            <a:r>
              <a:rPr lang="en-US" dirty="0"/>
              <a:t>(double y,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functionFour</a:t>
            </a:r>
            <a:r>
              <a:rPr lang="fr-FR" dirty="0"/>
              <a:t>(char </a:t>
            </a:r>
            <a:r>
              <a:rPr lang="fr-FR" dirty="0" err="1"/>
              <a:t>ch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x, double y)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functionFive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x, string name)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These functions all have different formal parameter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8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functionSix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double y, char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void </a:t>
            </a:r>
            <a:r>
              <a:rPr lang="en-US" dirty="0" err="1"/>
              <a:t>functionSeven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one, double u, char </a:t>
            </a:r>
            <a:r>
              <a:rPr lang="en-US" dirty="0" err="1"/>
              <a:t>firstCh</a:t>
            </a:r>
            <a:r>
              <a:rPr lang="en-US" dirty="0"/>
              <a:t>)</a:t>
            </a:r>
          </a:p>
          <a:p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these functions have the same formal parameter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98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Overloading (cont’d.)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Two functions are said to have </a:t>
            </a:r>
            <a:r>
              <a:rPr lang="en-US" u="sng"/>
              <a:t>different formal parameter lists</a:t>
            </a:r>
            <a:r>
              <a:rPr lang="en-US"/>
              <a:t> if both functions have either:</a:t>
            </a:r>
          </a:p>
          <a:p>
            <a:pPr lvl="1" eaLnBrk="1" hangingPunct="1"/>
            <a:r>
              <a:rPr lang="en-US"/>
              <a:t>A different number of formal parameters</a:t>
            </a:r>
          </a:p>
          <a:p>
            <a:pPr lvl="1" eaLnBrk="1" hangingPunct="1"/>
            <a:r>
              <a:rPr lang="en-US"/>
              <a:t>If the number of formal parameters is the same, but the data type of the formal parameters differs in at least one position</a:t>
            </a:r>
          </a:p>
          <a:p>
            <a:pPr eaLnBrk="1" hangingPunct="1"/>
            <a:r>
              <a:rPr lang="en-US"/>
              <a:t>Overloaded functions must have different function signatures</a:t>
            </a:r>
          </a:p>
        </p:txBody>
      </p:sp>
      <p:sp>
        <p:nvSpPr>
          <p:cNvPr id="501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B688B3-09B9-465B-A8B8-A4CCD1F3FC0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6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function headings correctly overload the function </a:t>
            </a:r>
            <a:r>
              <a:rPr lang="en-US" dirty="0" err="1"/>
              <a:t>functionXYZ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functionXYZ</a:t>
            </a:r>
            <a:r>
              <a:rPr lang="en-US" dirty="0"/>
              <a:t>()</a:t>
            </a:r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functionXYZ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x, double y)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functionXYZ</a:t>
            </a:r>
            <a:r>
              <a:rPr lang="en-US" dirty="0"/>
              <a:t>(double one,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functionXYZ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double y, char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functionABC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double y)</a:t>
            </a:r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functionABC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x, double y)</a:t>
            </a:r>
          </a:p>
          <a:p>
            <a:pPr>
              <a:buNone/>
            </a:pPr>
            <a:r>
              <a:rPr lang="fr-FR" dirty="0">
                <a:sym typeface="Wingdings" pitchFamily="2" charset="2"/>
              </a:rPr>
              <a:t></a:t>
            </a:r>
            <a:r>
              <a:rPr lang="en-US" dirty="0"/>
              <a:t> Both of these function headings have the same name and same formal parameter list. Therefore, these function headings to overload the function </a:t>
            </a:r>
            <a:r>
              <a:rPr lang="en-US" dirty="0" err="1"/>
              <a:t>functionABC</a:t>
            </a:r>
            <a:r>
              <a:rPr lang="en-US" dirty="0"/>
              <a:t> are incorrect.</a:t>
            </a:r>
          </a:p>
          <a:p>
            <a:pPr>
              <a:buNone/>
            </a:pPr>
            <a:r>
              <a:rPr lang="en-US" dirty="0"/>
              <a:t>In this case, the compiler will generate a syntax error. (Notice that the return types of these function headings are different.)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3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altLang="en-US" dirty="0"/>
              <a:t>In C++, a function is similar to that of a function in algebra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has a name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does some computation</a:t>
            </a:r>
          </a:p>
          <a:p>
            <a:pPr eaLnBrk="1" hangingPunct="1"/>
            <a:r>
              <a:rPr lang="en-US" altLang="en-US" dirty="0"/>
              <a:t>Some of the predefined mathematical functions are: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sqrt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pow(x, y)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floor(x)</a:t>
            </a:r>
          </a:p>
          <a:p>
            <a:pPr eaLnBrk="1" hangingPunct="1">
              <a:spcBef>
                <a:spcPts val="675"/>
              </a:spcBef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6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1992126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85800"/>
            <a:ext cx="5715000" cy="1676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largerInt</a:t>
            </a:r>
            <a:r>
              <a:rPr lang="fr-FR" sz="2000" dirty="0"/>
              <a:t>(</a:t>
            </a:r>
            <a:r>
              <a:rPr lang="fr-FR" sz="2000" dirty="0" err="1"/>
              <a:t>int</a:t>
            </a:r>
            <a:r>
              <a:rPr lang="fr-FR" sz="2000" dirty="0"/>
              <a:t> x, </a:t>
            </a:r>
            <a:r>
              <a:rPr lang="fr-FR" sz="2000" dirty="0" err="1"/>
              <a:t>int</a:t>
            </a:r>
            <a:r>
              <a:rPr lang="fr-FR" sz="2000" dirty="0"/>
              <a:t> y);</a:t>
            </a:r>
          </a:p>
          <a:p>
            <a:pPr>
              <a:buNone/>
            </a:pPr>
            <a:r>
              <a:rPr lang="en-US" sz="2000" dirty="0"/>
              <a:t>char </a:t>
            </a:r>
            <a:r>
              <a:rPr lang="en-US" sz="2000" dirty="0" err="1"/>
              <a:t>largerChar</a:t>
            </a:r>
            <a:r>
              <a:rPr lang="en-US" sz="2000" dirty="0"/>
              <a:t>(char first, char second);</a:t>
            </a:r>
          </a:p>
          <a:p>
            <a:pPr>
              <a:buNone/>
            </a:pPr>
            <a:r>
              <a:rPr lang="fr-FR" sz="2000" dirty="0"/>
              <a:t>double </a:t>
            </a:r>
            <a:r>
              <a:rPr lang="fr-FR" sz="2000" dirty="0" err="1"/>
              <a:t>largerDouble</a:t>
            </a:r>
            <a:r>
              <a:rPr lang="fr-FR" sz="2000" dirty="0"/>
              <a:t>(double u, double v);</a:t>
            </a:r>
          </a:p>
          <a:p>
            <a:pPr>
              <a:buNone/>
            </a:pPr>
            <a:r>
              <a:rPr lang="en-US" sz="2000" dirty="0"/>
              <a:t>string </a:t>
            </a:r>
            <a:r>
              <a:rPr lang="en-US" sz="2000" dirty="0" err="1"/>
              <a:t>largerString</a:t>
            </a:r>
            <a:r>
              <a:rPr lang="en-US" sz="2000" dirty="0"/>
              <a:t>(string first, string second);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43000" y="3048000"/>
            <a:ext cx="5715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000" dirty="0" err="1">
                <a:solidFill>
                  <a:srgbClr val="FF0000"/>
                </a:solidFill>
              </a:rPr>
              <a:t>Using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overloading</a:t>
            </a:r>
            <a:r>
              <a:rPr lang="fr-FR" sz="2000" dirty="0">
                <a:solidFill>
                  <a:srgbClr val="FF0000"/>
                </a:solidFill>
              </a:rPr>
              <a:t>:</a:t>
            </a:r>
          </a:p>
          <a:p>
            <a:endParaRPr lang="fr-FR" sz="2000" dirty="0">
              <a:solidFill>
                <a:srgbClr val="FF0000"/>
              </a:solidFill>
            </a:endParaRPr>
          </a:p>
          <a:p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larger</a:t>
            </a:r>
            <a:r>
              <a:rPr lang="fr-FR" sz="2000" dirty="0"/>
              <a:t>(</a:t>
            </a:r>
            <a:r>
              <a:rPr lang="fr-FR" sz="2000" dirty="0" err="1"/>
              <a:t>int</a:t>
            </a:r>
            <a:r>
              <a:rPr lang="fr-FR" sz="2000" dirty="0"/>
              <a:t> x, </a:t>
            </a:r>
            <a:r>
              <a:rPr lang="fr-FR" sz="2000" dirty="0" err="1"/>
              <a:t>int</a:t>
            </a:r>
            <a:r>
              <a:rPr lang="fr-FR" sz="2000" dirty="0"/>
              <a:t> y);</a:t>
            </a:r>
          </a:p>
          <a:p>
            <a:r>
              <a:rPr lang="en-US" sz="2000" dirty="0"/>
              <a:t>char larger(char first, char second);</a:t>
            </a:r>
          </a:p>
          <a:p>
            <a:r>
              <a:rPr lang="fr-FR" sz="2000" dirty="0"/>
              <a:t>double </a:t>
            </a:r>
            <a:r>
              <a:rPr lang="fr-FR" sz="2000" dirty="0" err="1"/>
              <a:t>larger</a:t>
            </a:r>
            <a:r>
              <a:rPr lang="fr-FR" sz="2000" dirty="0"/>
              <a:t>(double u, double v);</a:t>
            </a:r>
          </a:p>
          <a:p>
            <a:r>
              <a:rPr lang="en-US" sz="2000" dirty="0"/>
              <a:t>string larger(string first, string second);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22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 Overloading (cont’d.)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parameter list supplied in a call to an overloaded function determines which function is executed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F23F4D-A8BD-41C2-B1F9-2441AE0CF92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32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Functions with Default Parameters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a function call, the number of actual and formal parameters must be the same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C++ relaxes this condition for functions with default parameters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Can specify the value of a default parameter in the function prototype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you do not specify the value for a default parameter when calling the function, the default value is used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E2581-98FC-47F2-A9CD-D3D389F79E6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0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Functions with Default Parameters (cont’d.)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All default parameters must be the rightmost parameters of the function</a:t>
            </a:r>
          </a:p>
          <a:p>
            <a:pPr eaLnBrk="1" hangingPunct="1"/>
            <a:r>
              <a:rPr lang="en-US"/>
              <a:t>If a default parameter value is not specified:</a:t>
            </a:r>
          </a:p>
          <a:p>
            <a:pPr lvl="1" eaLnBrk="1" hangingPunct="1"/>
            <a:r>
              <a:rPr lang="en-US"/>
              <a:t>You must omit all of the arguments to its right</a:t>
            </a:r>
          </a:p>
          <a:p>
            <a:pPr eaLnBrk="1" hangingPunct="1"/>
            <a:r>
              <a:rPr lang="en-US"/>
              <a:t>Default values can be constants, global variables, or function calls</a:t>
            </a:r>
          </a:p>
          <a:p>
            <a:pPr eaLnBrk="1" hangingPunct="1"/>
            <a:r>
              <a:rPr lang="en-US"/>
              <a:t>Cannot assign a constant value as a default value to a reference parameter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8A6331-F755-48DD-A188-9EF1C0E93F0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106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4525963"/>
          </a:xfrm>
        </p:spPr>
        <p:txBody>
          <a:bodyPr/>
          <a:lstStyle/>
          <a:p>
            <a:pPr>
              <a:buNone/>
            </a:pPr>
            <a:r>
              <a:rPr lang="fr-FR" sz="2800" dirty="0" err="1"/>
              <a:t>void</a:t>
            </a:r>
            <a:r>
              <a:rPr lang="fr-FR" sz="2800" dirty="0"/>
              <a:t> </a:t>
            </a:r>
            <a:r>
              <a:rPr lang="fr-FR" sz="2800" dirty="0" err="1"/>
              <a:t>funcExp</a:t>
            </a:r>
            <a:r>
              <a:rPr lang="fr-FR" sz="2800" dirty="0"/>
              <a:t>(</a:t>
            </a:r>
            <a:r>
              <a:rPr lang="fr-FR" sz="2800" dirty="0" err="1"/>
              <a:t>int</a:t>
            </a:r>
            <a:r>
              <a:rPr lang="fr-FR" sz="2800" dirty="0"/>
              <a:t> x, </a:t>
            </a:r>
            <a:r>
              <a:rPr lang="fr-FR" sz="2800" dirty="0" err="1"/>
              <a:t>int</a:t>
            </a:r>
            <a:r>
              <a:rPr lang="fr-FR" sz="2800" dirty="0"/>
              <a:t> y, double t, char z = 'A', </a:t>
            </a:r>
            <a:r>
              <a:rPr lang="fr-FR" sz="2800" dirty="0" err="1"/>
              <a:t>int</a:t>
            </a:r>
            <a:r>
              <a:rPr lang="fr-FR" sz="2800" dirty="0"/>
              <a:t> u = 67, </a:t>
            </a:r>
            <a:r>
              <a:rPr lang="en-US" sz="2800" dirty="0"/>
              <a:t>char v = 'G', double w = 78.34);</a:t>
            </a:r>
          </a:p>
          <a:p>
            <a:r>
              <a:rPr lang="en-US" sz="2800" dirty="0"/>
              <a:t>Suppose you have the following statements: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a, b;  char </a:t>
            </a:r>
            <a:r>
              <a:rPr lang="en-US" sz="2800" dirty="0" err="1"/>
              <a:t>ch</a:t>
            </a:r>
            <a:r>
              <a:rPr lang="en-US" sz="2800" dirty="0"/>
              <a:t>; double d;</a:t>
            </a:r>
          </a:p>
          <a:p>
            <a:r>
              <a:rPr lang="en-US" sz="2800" dirty="0"/>
              <a:t>The following function calls are legal:</a:t>
            </a:r>
          </a:p>
          <a:p>
            <a:pPr lvl="1">
              <a:buNone/>
            </a:pPr>
            <a:r>
              <a:rPr lang="en-US" sz="2400" dirty="0"/>
              <a:t>1. </a:t>
            </a:r>
            <a:r>
              <a:rPr lang="en-US" sz="2400" dirty="0" err="1"/>
              <a:t>funcExp</a:t>
            </a:r>
            <a:r>
              <a:rPr lang="en-US" sz="2400" dirty="0"/>
              <a:t>(a, b, d);</a:t>
            </a:r>
          </a:p>
          <a:p>
            <a:pPr lvl="1">
              <a:buNone/>
            </a:pPr>
            <a:r>
              <a:rPr lang="en-US" sz="2400" dirty="0"/>
              <a:t>2. </a:t>
            </a:r>
            <a:r>
              <a:rPr lang="en-US" sz="2400" dirty="0" err="1"/>
              <a:t>funcExp</a:t>
            </a:r>
            <a:r>
              <a:rPr lang="en-US" sz="2400" dirty="0"/>
              <a:t>(a, 15, 34.6, 'B', 87, 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pPr lvl="1">
              <a:buNone/>
            </a:pPr>
            <a:r>
              <a:rPr lang="en-US" sz="2400" dirty="0"/>
              <a:t>3. </a:t>
            </a:r>
            <a:r>
              <a:rPr lang="en-US" sz="2400" dirty="0" err="1"/>
              <a:t>funcExp</a:t>
            </a:r>
            <a:r>
              <a:rPr lang="en-US" sz="2400" dirty="0"/>
              <a:t>(b, a, 14.56, 'D');</a:t>
            </a:r>
          </a:p>
          <a:p>
            <a:pPr lvl="1">
              <a:buNone/>
            </a:pPr>
            <a:r>
              <a:rPr lang="en-US" sz="1800" dirty="0"/>
              <a:t>In statement 1, the default values of </a:t>
            </a:r>
            <a:r>
              <a:rPr lang="en-US" sz="1050" dirty="0"/>
              <a:t>z</a:t>
            </a:r>
            <a:r>
              <a:rPr lang="en-US" sz="1800" dirty="0"/>
              <a:t>, </a:t>
            </a:r>
            <a:r>
              <a:rPr lang="en-US" sz="1050" dirty="0"/>
              <a:t>u</a:t>
            </a:r>
            <a:r>
              <a:rPr lang="en-US" sz="1800" dirty="0"/>
              <a:t>, </a:t>
            </a:r>
            <a:r>
              <a:rPr lang="en-US" sz="1050" dirty="0"/>
              <a:t>v</a:t>
            </a:r>
            <a:r>
              <a:rPr lang="en-US" sz="1800" dirty="0"/>
              <a:t>, and </a:t>
            </a:r>
            <a:r>
              <a:rPr lang="en-US" sz="1050" dirty="0"/>
              <a:t>w </a:t>
            </a:r>
            <a:r>
              <a:rPr lang="en-US" sz="1800" dirty="0"/>
              <a:t>are used. </a:t>
            </a:r>
          </a:p>
          <a:p>
            <a:pPr lvl="1">
              <a:buNone/>
            </a:pPr>
            <a:r>
              <a:rPr lang="en-US" sz="1800" dirty="0"/>
              <a:t>In statement 2, the default value of </a:t>
            </a:r>
            <a:r>
              <a:rPr lang="en-US" sz="1050" dirty="0"/>
              <a:t>z </a:t>
            </a:r>
            <a:r>
              <a:rPr lang="en-US" sz="1800" dirty="0"/>
              <a:t>is replaced by </a:t>
            </a:r>
            <a:r>
              <a:rPr lang="en-US" sz="1050" dirty="0"/>
              <a:t>'B'</a:t>
            </a:r>
            <a:r>
              <a:rPr lang="en-US" sz="1800" dirty="0"/>
              <a:t>, the default  </a:t>
            </a:r>
            <a:r>
              <a:rPr lang="en-US" sz="1800" dirty="0" err="1"/>
              <a:t>alue</a:t>
            </a:r>
            <a:r>
              <a:rPr lang="en-US" sz="1800" dirty="0"/>
              <a:t> of </a:t>
            </a:r>
            <a:r>
              <a:rPr lang="en-US" sz="1050" dirty="0"/>
              <a:t>u </a:t>
            </a:r>
            <a:r>
              <a:rPr lang="en-US" sz="1800" dirty="0"/>
              <a:t>is replaced by </a:t>
            </a:r>
            <a:r>
              <a:rPr lang="en-US" sz="1050" dirty="0"/>
              <a:t>87</a:t>
            </a:r>
            <a:r>
              <a:rPr lang="en-US" sz="1800" dirty="0"/>
              <a:t>, the default value of </a:t>
            </a:r>
            <a:r>
              <a:rPr lang="en-US" sz="1050" dirty="0"/>
              <a:t>v </a:t>
            </a:r>
            <a:r>
              <a:rPr lang="en-US" sz="1800" dirty="0"/>
              <a:t>is replaced by the value of </a:t>
            </a:r>
            <a:r>
              <a:rPr lang="en-US" sz="1050" dirty="0" err="1"/>
              <a:t>ch</a:t>
            </a:r>
            <a:r>
              <a:rPr lang="en-US" sz="1800" dirty="0"/>
              <a:t>, and the default value of </a:t>
            </a:r>
            <a:r>
              <a:rPr lang="en-US" sz="1050" dirty="0"/>
              <a:t>w </a:t>
            </a:r>
            <a:r>
              <a:rPr lang="en-US" sz="1800" dirty="0"/>
              <a:t>is used. </a:t>
            </a:r>
          </a:p>
          <a:p>
            <a:pPr lvl="1">
              <a:buNone/>
            </a:pPr>
            <a:r>
              <a:rPr lang="en-US" sz="1800" dirty="0"/>
              <a:t>In statement 3, the default value of </a:t>
            </a:r>
            <a:r>
              <a:rPr lang="en-US" sz="1050" dirty="0"/>
              <a:t>z </a:t>
            </a:r>
            <a:r>
              <a:rPr lang="en-US" sz="1800" dirty="0"/>
              <a:t>is replaced by </a:t>
            </a:r>
            <a:r>
              <a:rPr lang="en-US" sz="1050" dirty="0"/>
              <a:t>'D'</a:t>
            </a:r>
            <a:r>
              <a:rPr lang="en-US" sz="1800" dirty="0"/>
              <a:t>, and the default values of </a:t>
            </a:r>
            <a:r>
              <a:rPr lang="en-US" sz="1050" dirty="0"/>
              <a:t>u</a:t>
            </a:r>
            <a:r>
              <a:rPr lang="en-US" sz="1800" dirty="0"/>
              <a:t>, </a:t>
            </a:r>
            <a:r>
              <a:rPr lang="en-US" sz="1050" dirty="0"/>
              <a:t>v</a:t>
            </a:r>
            <a:r>
              <a:rPr lang="en-US" sz="1800" dirty="0"/>
              <a:t>, and </a:t>
            </a:r>
            <a:r>
              <a:rPr lang="en-US" sz="1050" dirty="0"/>
              <a:t>w </a:t>
            </a:r>
            <a:r>
              <a:rPr lang="en-US" sz="1800" dirty="0"/>
              <a:t>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420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function calls are illegal:</a:t>
            </a:r>
          </a:p>
          <a:p>
            <a:pPr lvl="1">
              <a:buNone/>
            </a:pPr>
            <a:r>
              <a:rPr lang="en-US" dirty="0"/>
              <a:t>1. </a:t>
            </a:r>
            <a:r>
              <a:rPr lang="en-US" dirty="0" err="1"/>
              <a:t>funcExp</a:t>
            </a:r>
            <a:r>
              <a:rPr lang="en-US" dirty="0"/>
              <a:t>(a, 15, 34.6, 46.7);</a:t>
            </a:r>
          </a:p>
          <a:p>
            <a:pPr lvl="1">
              <a:buNone/>
            </a:pPr>
            <a:r>
              <a:rPr lang="en-US" dirty="0"/>
              <a:t>2. </a:t>
            </a:r>
            <a:r>
              <a:rPr lang="en-US" dirty="0" err="1"/>
              <a:t>funcExp</a:t>
            </a:r>
            <a:r>
              <a:rPr lang="en-US" dirty="0"/>
              <a:t>(b, 25, 48.76, 'D', 4567, 78.34);</a:t>
            </a:r>
          </a:p>
          <a:p>
            <a:r>
              <a:rPr lang="en-US" dirty="0"/>
              <a:t>In statement 1, because the value of z is omitted, all other default values must be omitted.</a:t>
            </a:r>
          </a:p>
          <a:p>
            <a:r>
              <a:rPr lang="en-US" dirty="0"/>
              <a:t>In statement 2, because the value of v is omitted, the value of w should be omitted,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19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4525963"/>
          </a:xfrm>
        </p:spPr>
        <p:txBody>
          <a:bodyPr/>
          <a:lstStyle/>
          <a:p>
            <a:r>
              <a:rPr lang="en-US" dirty="0"/>
              <a:t>The following are illegal function prototypes with default parameters:</a:t>
            </a:r>
          </a:p>
          <a:p>
            <a:pPr lvl="1">
              <a:buNone/>
            </a:pPr>
            <a:r>
              <a:rPr lang="en-US" sz="2400" dirty="0"/>
              <a:t>1. void </a:t>
            </a:r>
            <a:r>
              <a:rPr lang="en-US" sz="2400" dirty="0" err="1"/>
              <a:t>funcOne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double z = 23.45, char </a:t>
            </a:r>
            <a:r>
              <a:rPr lang="en-US" sz="2400" dirty="0" err="1"/>
              <a:t>ch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 u = 45);</a:t>
            </a:r>
          </a:p>
          <a:p>
            <a:pPr lvl="1">
              <a:buNone/>
            </a:pPr>
            <a:r>
              <a:rPr lang="en-US" sz="2400" dirty="0"/>
              <a:t>2.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funcTwo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length = 1, </a:t>
            </a:r>
            <a:r>
              <a:rPr lang="en-US" sz="2400" dirty="0" err="1"/>
              <a:t>int</a:t>
            </a:r>
            <a:r>
              <a:rPr lang="en-US" sz="2400" dirty="0"/>
              <a:t> width, </a:t>
            </a:r>
            <a:r>
              <a:rPr lang="en-US" sz="2400" dirty="0" err="1"/>
              <a:t>int</a:t>
            </a:r>
            <a:r>
              <a:rPr lang="en-US" sz="2400" dirty="0"/>
              <a:t> height = 1);</a:t>
            </a:r>
          </a:p>
          <a:p>
            <a:pPr lvl="1">
              <a:buNone/>
            </a:pPr>
            <a:r>
              <a:rPr lang="en-US" sz="2400" dirty="0"/>
              <a:t>3. void </a:t>
            </a:r>
            <a:r>
              <a:rPr lang="en-US" sz="2400" dirty="0" err="1"/>
              <a:t>funcThree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&amp; y = 16, double z = 34);</a:t>
            </a:r>
          </a:p>
          <a:p>
            <a:pPr lvl="1"/>
            <a:r>
              <a:rPr lang="en-US" sz="2400" dirty="0"/>
              <a:t>In statement 1, because the second parameter z is a default parameter, all other parameters after z must be default parameters.</a:t>
            </a:r>
          </a:p>
          <a:p>
            <a:pPr lvl="1"/>
            <a:r>
              <a:rPr lang="en-US" sz="2400" dirty="0"/>
              <a:t> In statement 2, because the first parameter is a default parameter, all parameters must be the default parameters.</a:t>
            </a:r>
          </a:p>
          <a:p>
            <a:pPr lvl="1"/>
            <a:r>
              <a:rPr lang="en-US" sz="2400" dirty="0"/>
              <a:t> In statement 3, a constant value cannot be assigned to y because y is a reference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365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7019925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04800"/>
            <a:ext cx="27051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67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0652875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dirty="0"/>
            </a:br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080470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Recursion</a:t>
            </a:r>
            <a:r>
              <a:rPr lang="en-US"/>
              <a:t>: solving a problem by reducing it to smaller versions of itself</a:t>
            </a:r>
          </a:p>
          <a:p>
            <a:pPr lvl="1" eaLnBrk="1" hangingPunct="1"/>
            <a:r>
              <a:rPr lang="en-US"/>
              <a:t>Provides a powerful way to solve certain problems which would be complicated otherwise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A6DC96-DB03-495D-B562-49D49BF3E5F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1272822"/>
          </a:xfrm>
        </p:spPr>
        <p:txBody>
          <a:bodyPr/>
          <a:lstStyle/>
          <a:p>
            <a:r>
              <a:rPr lang="en-US" altLang="en-US" dirty="0"/>
              <a:t>Predefined Mathematical Functions</a:t>
            </a:r>
            <a:br>
              <a:rPr lang="en-US" altLang="en-US" dirty="0"/>
            </a:br>
            <a:r>
              <a:rPr lang="en-US" altLang="en-US" dirty="0"/>
              <a:t>(Built-in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8307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sz="2200" b="1" u="sng" dirty="0"/>
              <a:t>Function</a:t>
            </a:r>
            <a:r>
              <a:rPr lang="en-US" altLang="en-US" sz="2200" b="1" dirty="0"/>
              <a:t>			</a:t>
            </a:r>
            <a:r>
              <a:rPr lang="en-US" altLang="en-US" sz="2200" b="1" u="sng" dirty="0"/>
              <a:t>Exponentiation</a:t>
            </a:r>
            <a:r>
              <a:rPr lang="en-US" altLang="en-US" sz="2200" b="1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200" b="1" dirty="0"/>
              <a:t>	</a:t>
            </a:r>
            <a:r>
              <a:rPr lang="en-US" altLang="en-US" sz="2100" b="1" dirty="0"/>
              <a:t>pow (x, y)			</a:t>
            </a:r>
            <a:r>
              <a:rPr lang="en-US" altLang="en-US" sz="2100" dirty="0"/>
              <a:t>x is raised to power y;  (</a:t>
            </a:r>
            <a:r>
              <a:rPr lang="en-US" altLang="en-US" sz="2100" dirty="0" err="1"/>
              <a:t>x</a:t>
            </a:r>
            <a:r>
              <a:rPr lang="en-US" altLang="en-US" sz="2100" baseline="30000" dirty="0" err="1"/>
              <a:t>y</a:t>
            </a:r>
            <a:r>
              <a:rPr lang="en-US" altLang="en-US" sz="2100" dirty="0"/>
              <a:t> 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</a:t>
            </a:r>
            <a:r>
              <a:rPr lang="en-US" altLang="en-US" sz="2100" b="1" dirty="0" err="1"/>
              <a:t>sqrt</a:t>
            </a:r>
            <a:r>
              <a:rPr lang="en-US" altLang="en-US" sz="2100" b="1" dirty="0"/>
              <a:t> (x)			</a:t>
            </a:r>
            <a:r>
              <a:rPr lang="en-US" altLang="en-US" sz="2100" dirty="0"/>
              <a:t>Square-root of x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sin (x)			</a:t>
            </a:r>
            <a:r>
              <a:rPr lang="en-US" altLang="en-US" sz="2100" dirty="0"/>
              <a:t>Sine of x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cos (x)			</a:t>
            </a:r>
            <a:r>
              <a:rPr lang="en-US" altLang="en-US" sz="2100" dirty="0"/>
              <a:t>Cosine of x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tan (x)			</a:t>
            </a:r>
            <a:r>
              <a:rPr lang="en-US" altLang="en-US" sz="2100" dirty="0"/>
              <a:t>Tangent of x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</a:t>
            </a:r>
            <a:r>
              <a:rPr lang="en-US" altLang="en-US" sz="2100" b="1" dirty="0" err="1"/>
              <a:t>exp</a:t>
            </a:r>
            <a:r>
              <a:rPr lang="en-US" altLang="en-US" sz="2100" b="1" dirty="0"/>
              <a:t> (x)			</a:t>
            </a:r>
            <a:r>
              <a:rPr lang="en-US" altLang="en-US" sz="2100" dirty="0"/>
              <a:t>Exponentiation of x,  ( e</a:t>
            </a:r>
            <a:r>
              <a:rPr lang="en-US" altLang="en-US" sz="2100" baseline="30000" dirty="0"/>
              <a:t>x</a:t>
            </a:r>
            <a:r>
              <a:rPr lang="en-US" altLang="en-US" sz="2100" dirty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</a:t>
            </a:r>
            <a:r>
              <a:rPr lang="en-US" altLang="en-US" sz="2100" b="1" dirty="0" err="1"/>
              <a:t>fabs</a:t>
            </a:r>
            <a:r>
              <a:rPr lang="en-US" altLang="en-US" sz="2100" b="1" dirty="0"/>
              <a:t> (x)			</a:t>
            </a:r>
            <a:r>
              <a:rPr lang="en-US" altLang="en-US" sz="2100" dirty="0"/>
              <a:t>Absolute Value of x,  | x |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log (x)			</a:t>
            </a:r>
            <a:r>
              <a:rPr lang="en-US" altLang="en-US" sz="2100" dirty="0"/>
              <a:t>Logarithm of x (base e)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log10 (x)			</a:t>
            </a:r>
            <a:r>
              <a:rPr lang="en-US" altLang="en-US" sz="2100" dirty="0"/>
              <a:t>Logarithm of x (base 10)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floor (x)			</a:t>
            </a:r>
            <a:r>
              <a:rPr lang="en-US" altLang="en-US" sz="2100" dirty="0"/>
              <a:t>Rounding-down x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100" b="1" dirty="0"/>
              <a:t>	ceil (x)			</a:t>
            </a:r>
            <a:r>
              <a:rPr lang="en-US" altLang="en-US" sz="2100" dirty="0"/>
              <a:t>Rounding-up 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Eg.1. floor (9.2) = 9.0   	Eg.2. floor (-9.8) = -10.0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You need to include &lt;</a:t>
            </a:r>
            <a:r>
              <a:rPr lang="en-US" sz="2100" dirty="0" err="1">
                <a:solidFill>
                  <a:srgbClr val="C00000"/>
                </a:solidFill>
              </a:rPr>
              <a:t>math.h</a:t>
            </a:r>
            <a:r>
              <a:rPr lang="en-US" sz="2100" dirty="0"/>
              <a:t>&gt; to be able to use these functions.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In newer versions it is #include&lt;</a:t>
            </a:r>
            <a:r>
              <a:rPr lang="en-US" sz="2100" dirty="0" err="1">
                <a:solidFill>
                  <a:srgbClr val="C00000"/>
                </a:solidFill>
              </a:rPr>
              <a:t>cmath</a:t>
            </a:r>
            <a:r>
              <a:rPr lang="en-US" sz="2100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2580818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Definitions (cont’d.)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Recursive definition</a:t>
            </a:r>
            <a:r>
              <a:rPr lang="en-US"/>
              <a:t>: defining a problem in terms of a smaller version of itself</a:t>
            </a:r>
          </a:p>
          <a:p>
            <a:pPr eaLnBrk="1" hangingPunct="1"/>
            <a:r>
              <a:rPr lang="en-US" u="sng"/>
              <a:t>Base case</a:t>
            </a:r>
            <a:r>
              <a:rPr lang="en-US"/>
              <a:t>: the case for which the solution is obtained directly</a:t>
            </a:r>
          </a:p>
          <a:p>
            <a:pPr lvl="1" eaLnBrk="1" hangingPunct="1"/>
            <a:r>
              <a:rPr lang="en-US"/>
              <a:t>Every recursive definition must have one (or more) base case(s)</a:t>
            </a:r>
          </a:p>
          <a:p>
            <a:pPr lvl="1" eaLnBrk="1" hangingPunct="1"/>
            <a:r>
              <a:rPr lang="en-US"/>
              <a:t>The base case stops the recursion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u="sng"/>
              <a:t>General case</a:t>
            </a:r>
            <a:r>
              <a:rPr lang="en-US"/>
              <a:t>: must eventually reduce to a base case</a:t>
            </a:r>
          </a:p>
          <a:p>
            <a:pPr eaLnBrk="1" hangingPunct="1"/>
            <a:endParaRPr lang="en-US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F70EF6-761F-4216-858E-F2B9E0CA705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9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Recursive Definitions (cont’d.)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Example: factorials</a:t>
            </a:r>
          </a:p>
          <a:p>
            <a:pPr eaLnBrk="1" hangingPunct="1">
              <a:buFontTx/>
              <a:buNone/>
            </a:pPr>
            <a:r>
              <a:rPr lang="en-US"/>
              <a:t>		0! = 1				(1)</a:t>
            </a:r>
          </a:p>
          <a:p>
            <a:pPr eaLnBrk="1" hangingPunct="1">
              <a:buFontTx/>
              <a:buNone/>
            </a:pPr>
            <a:r>
              <a:rPr lang="en-US"/>
              <a:t>		</a:t>
            </a:r>
            <a:r>
              <a:rPr lang="en-US" i="1"/>
              <a:t>n</a:t>
            </a:r>
            <a:r>
              <a:rPr lang="en-US"/>
              <a:t>! = </a:t>
            </a:r>
            <a:r>
              <a:rPr lang="en-US" i="1"/>
              <a:t>n</a:t>
            </a:r>
            <a:r>
              <a:rPr lang="en-US"/>
              <a:t> x (</a:t>
            </a:r>
            <a:r>
              <a:rPr lang="en-US" i="1"/>
              <a:t>n</a:t>
            </a:r>
            <a:r>
              <a:rPr lang="en-US"/>
              <a:t>-1)!   if   </a:t>
            </a:r>
            <a:r>
              <a:rPr lang="en-US" i="1"/>
              <a:t>n</a:t>
            </a:r>
            <a:r>
              <a:rPr lang="en-US"/>
              <a:t> &gt; 0	(2)</a:t>
            </a:r>
          </a:p>
          <a:p>
            <a:pPr lvl="1" eaLnBrk="1" hangingPunct="1"/>
            <a:r>
              <a:rPr lang="en-US"/>
              <a:t>Equation (1) is called the base case</a:t>
            </a:r>
          </a:p>
          <a:p>
            <a:pPr lvl="1" eaLnBrk="1" hangingPunct="1"/>
            <a:r>
              <a:rPr lang="en-US"/>
              <a:t>Equation (2) is called the general case</a:t>
            </a:r>
            <a:endParaRPr lang="en-US" sz="2200"/>
          </a:p>
          <a:p>
            <a:pPr eaLnBrk="1" hangingPunct="1"/>
            <a:endParaRPr 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0B26FE-369A-4CAE-A98E-80442A2A46F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75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example (factorial), it is clear that:</a:t>
            </a:r>
          </a:p>
          <a:p>
            <a:pPr lvl="1">
              <a:buNone/>
            </a:pPr>
            <a:r>
              <a:rPr lang="en-US" dirty="0"/>
              <a:t>1. Every recursive definition must have one (or more) base cases.</a:t>
            </a:r>
          </a:p>
          <a:p>
            <a:pPr lvl="1">
              <a:buNone/>
            </a:pPr>
            <a:r>
              <a:rPr lang="en-US" dirty="0"/>
              <a:t>2. The general case must eventually be reduced to a base case.</a:t>
            </a:r>
          </a:p>
          <a:p>
            <a:pPr lvl="1">
              <a:buNone/>
            </a:pPr>
            <a:r>
              <a:rPr lang="en-US" dirty="0"/>
              <a:t>3. The base case stops the recursion.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185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Definitions (cont'd.)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Recursive algorithm</a:t>
            </a:r>
            <a:r>
              <a:rPr lang="en-US"/>
              <a:t>: finds a solution by reducing problem to smaller versions of itself</a:t>
            </a:r>
          </a:p>
          <a:p>
            <a:pPr lvl="1" eaLnBrk="1" hangingPunct="1"/>
            <a:r>
              <a:rPr lang="en-US"/>
              <a:t>Must have one (or more) base cases</a:t>
            </a:r>
          </a:p>
          <a:p>
            <a:pPr lvl="1" eaLnBrk="1" hangingPunct="1"/>
            <a:r>
              <a:rPr lang="en-US"/>
              <a:t>General solution must eventually reduce to a base case </a:t>
            </a:r>
          </a:p>
          <a:p>
            <a:pPr eaLnBrk="1" hangingPunct="1"/>
            <a:r>
              <a:rPr lang="en-US" u="sng"/>
              <a:t>Recursive function</a:t>
            </a:r>
            <a:r>
              <a:rPr lang="en-US"/>
              <a:t>: a function that calls itself</a:t>
            </a:r>
          </a:p>
          <a:p>
            <a:pPr eaLnBrk="1" hangingPunct="1"/>
            <a:r>
              <a:rPr lang="en-US"/>
              <a:t>Recursive algorithms are implemented using recursive functions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2D38B4-2BF9-4FCE-AC06-5EB8E037BBB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15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Definitions (cont’d.)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Think of a recursive function as having infinitely many copies of itself</a:t>
            </a:r>
          </a:p>
          <a:p>
            <a:pPr lvl="1" eaLnBrk="1" hangingPunct="1"/>
            <a:r>
              <a:rPr lang="en-US"/>
              <a:t>Every call has its own code and its own set of parameters and local variables</a:t>
            </a:r>
          </a:p>
          <a:p>
            <a:pPr lvl="1" eaLnBrk="1" hangingPunct="1"/>
            <a:r>
              <a:rPr lang="en-US"/>
              <a:t>After completing a particular recursive call:</a:t>
            </a:r>
          </a:p>
          <a:p>
            <a:pPr lvl="2" eaLnBrk="1" hangingPunct="1"/>
            <a:r>
              <a:rPr lang="en-US"/>
              <a:t>Control goes back to the calling environment, the previous call</a:t>
            </a:r>
          </a:p>
          <a:p>
            <a:pPr lvl="2" eaLnBrk="1" hangingPunct="1"/>
            <a:r>
              <a:rPr lang="en-US"/>
              <a:t>Execution begins from the point immediately following the recursive call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B5E6FD-C307-4A3D-8A46-DF5C541CE6C8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41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04800"/>
            <a:ext cx="5867400" cy="59348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10400" y="685800"/>
            <a:ext cx="1295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75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7461401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Infinite Recursion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Infinite recursion</a:t>
            </a:r>
            <a:r>
              <a:rPr lang="en-US"/>
              <a:t>: every recursive call results in another recursive call</a:t>
            </a:r>
          </a:p>
          <a:p>
            <a:pPr lvl="1" eaLnBrk="1" hangingPunct="1"/>
            <a:r>
              <a:rPr lang="en-US"/>
              <a:t>In theory, infinite recursion executes forever</a:t>
            </a:r>
          </a:p>
          <a:p>
            <a:pPr eaLnBrk="1" hangingPunct="1"/>
            <a:r>
              <a:rPr lang="en-US"/>
              <a:t>Because computer memory is finite:</a:t>
            </a:r>
          </a:p>
          <a:p>
            <a:pPr lvl="1" eaLnBrk="1" hangingPunct="1"/>
            <a:r>
              <a:rPr lang="en-US"/>
              <a:t>Function executes until the system runs out of memory</a:t>
            </a:r>
          </a:p>
          <a:p>
            <a:pPr lvl="1" eaLnBrk="1" hangingPunct="1"/>
            <a:r>
              <a:rPr lang="en-US"/>
              <a:t>Results in an abnormal program termination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E493A9-0E23-4434-A236-2AC05A7B6C54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6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7613"/>
            <a:ext cx="6824663" cy="51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77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8908269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590" y="457201"/>
            <a:ext cx="7793210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78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0752263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388620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85800"/>
            <a:ext cx="9810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endCxn id="6147" idx="1"/>
          </p:cNvCxnSpPr>
          <p:nvPr/>
        </p:nvCxnSpPr>
        <p:spPr>
          <a:xfrm rot="5400000" flipH="1" flipV="1">
            <a:off x="2776538" y="1709738"/>
            <a:ext cx="3590925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1752600"/>
            <a:ext cx="1295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>
            <a:endCxn id="6148" idx="1"/>
          </p:cNvCxnSpPr>
          <p:nvPr/>
        </p:nvCxnSpPr>
        <p:spPr>
          <a:xfrm rot="5400000" flipH="1" flipV="1">
            <a:off x="3550444" y="2255044"/>
            <a:ext cx="2805112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4600" y="3048000"/>
            <a:ext cx="1343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>
            <a:endCxn id="6149" idx="1"/>
          </p:cNvCxnSpPr>
          <p:nvPr/>
        </p:nvCxnSpPr>
        <p:spPr>
          <a:xfrm flipV="1">
            <a:off x="3886200" y="3338513"/>
            <a:ext cx="2438400" cy="184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00800" y="4267200"/>
            <a:ext cx="1019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>
            <a:endCxn id="6150" idx="1"/>
          </p:cNvCxnSpPr>
          <p:nvPr/>
        </p:nvCxnSpPr>
        <p:spPr>
          <a:xfrm flipV="1">
            <a:off x="4038600" y="4576763"/>
            <a:ext cx="2362200" cy="909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79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91108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 (cont'd.)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Predefined functions are organized into separate libraries </a:t>
            </a:r>
          </a:p>
          <a:p>
            <a:pPr lvl="1" eaLnBrk="1" hangingPunct="1"/>
            <a:r>
              <a:rPr lang="en-US" altLang="en-US" dirty="0"/>
              <a:t>I/O functions are in </a:t>
            </a:r>
            <a:r>
              <a:rPr lang="en-US" altLang="en-US" dirty="0" err="1">
                <a:latin typeface="Courier New" panose="02070309020205020404" pitchFamily="49" charset="0"/>
              </a:rPr>
              <a:t>iostream</a:t>
            </a:r>
            <a:r>
              <a:rPr lang="en-US" altLang="en-US" dirty="0"/>
              <a:t> header</a:t>
            </a:r>
          </a:p>
          <a:p>
            <a:pPr lvl="1" eaLnBrk="1" hangingPunct="1"/>
            <a:r>
              <a:rPr lang="en-US" altLang="en-US" dirty="0"/>
              <a:t>Math functions are in </a:t>
            </a:r>
            <a:r>
              <a:rPr lang="en-US" altLang="en-US" dirty="0" err="1">
                <a:latin typeface="Courier New" panose="02070309020205020404" pitchFamily="49" charset="0"/>
              </a:rPr>
              <a:t>cmath</a:t>
            </a:r>
            <a:r>
              <a:rPr lang="en-US" altLang="en-US" dirty="0"/>
              <a:t> header</a:t>
            </a:r>
          </a:p>
          <a:p>
            <a:pPr eaLnBrk="1" hangingPunct="1"/>
            <a:r>
              <a:rPr lang="en-US" altLang="en-US" dirty="0"/>
              <a:t>To use predefined functions, you must include the header file using an </a:t>
            </a:r>
            <a:r>
              <a:rPr lang="en-US" altLang="en-US" dirty="0">
                <a:latin typeface="Courier New" panose="02070309020205020404" pitchFamily="49" charset="0"/>
              </a:rPr>
              <a:t>include</a:t>
            </a:r>
            <a:r>
              <a:rPr lang="en-US" altLang="en-US" dirty="0"/>
              <a:t>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8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1090906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242" y="685800"/>
            <a:ext cx="6361721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80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2214044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994" y="685800"/>
            <a:ext cx="7283306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81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4213680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8600"/>
            <a:ext cx="7562850" cy="515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82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1712549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80" y="2143125"/>
            <a:ext cx="719132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83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7572280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function named </a:t>
            </a:r>
            <a:r>
              <a:rPr lang="en-US" dirty="0" err="1"/>
              <a:t>sumSquares</a:t>
            </a:r>
            <a:r>
              <a:rPr lang="en-US" dirty="0"/>
              <a:t> that returns the sum of the squares of the numbers from 0 to num, in which num is a nonnegative </a:t>
            </a:r>
            <a:r>
              <a:rPr lang="en-US" dirty="0" err="1"/>
              <a:t>int</a:t>
            </a:r>
            <a:r>
              <a:rPr lang="en-US" dirty="0"/>
              <a:t> variable. Do not use global variables; use the appropriate parameters. Also write a program to test your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6E869-F5E9-44C3-8B59-FC0831C0BC72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65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Infinite Recursion (cont’d.)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To design a recursive function:</a:t>
            </a:r>
          </a:p>
          <a:p>
            <a:pPr lvl="1" eaLnBrk="1" hangingPunct="1"/>
            <a:r>
              <a:rPr lang="en-US"/>
              <a:t>Understand problem requirements</a:t>
            </a:r>
          </a:p>
          <a:p>
            <a:pPr lvl="1" eaLnBrk="1" hangingPunct="1"/>
            <a:r>
              <a:rPr lang="en-US"/>
              <a:t>Determine limiting conditions</a:t>
            </a:r>
          </a:p>
          <a:p>
            <a:pPr lvl="1" eaLnBrk="1" hangingPunct="1"/>
            <a:r>
              <a:rPr lang="en-US"/>
              <a:t>Identify base cases and provide a direct solution to each base case</a:t>
            </a:r>
          </a:p>
          <a:p>
            <a:pPr lvl="1" eaLnBrk="1" hangingPunct="1"/>
            <a:r>
              <a:rPr lang="en-US"/>
              <a:t>Identify general cases and provide a solution to each general case in terms of smaller versions of itself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35E481-5EF1-4756-AED0-B3005D95A73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92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Recursion or Iteration?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u="sng" dirty="0"/>
              <a:t>Iterative control structure</a:t>
            </a:r>
            <a:r>
              <a:rPr lang="en-US" dirty="0"/>
              <a:t>: uses a loop to repeat a set of statements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are usually two ways to solve a particular problem: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Iteration (looping)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Recursion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When choosing, must consider: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Nature of the problem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Efficiency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463C3B-F0B5-40B1-8ACC-D067A8BC0F3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7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Recursion or Iteration? (cont’d.)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Whenever a function is called</a:t>
            </a:r>
          </a:p>
          <a:p>
            <a:pPr lvl="1" eaLnBrk="1" hangingPunct="1"/>
            <a:r>
              <a:rPr lang="en-US"/>
              <a:t>Memory space for its formal parameters and (automatic) local variables is allocated </a:t>
            </a:r>
          </a:p>
          <a:p>
            <a:pPr eaLnBrk="1" hangingPunct="1"/>
            <a:r>
              <a:rPr lang="en-US"/>
              <a:t>When the function terminates</a:t>
            </a:r>
          </a:p>
          <a:p>
            <a:pPr lvl="1" eaLnBrk="1" hangingPunct="1"/>
            <a:r>
              <a:rPr lang="en-US"/>
              <a:t>That memory space is then deallocated</a:t>
            </a:r>
          </a:p>
          <a:p>
            <a:pPr eaLnBrk="1" hangingPunct="1"/>
            <a:r>
              <a:rPr lang="en-US"/>
              <a:t>Every (recursive) call has its own set of parameters and (automatic) local variables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5EE09-B709-428F-9660-9A56471EB009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84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Recursion or Iteration? (cont’d.)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Overhead associated with executing a (recursive) function in terms of: </a:t>
            </a:r>
          </a:p>
          <a:p>
            <a:pPr lvl="1" eaLnBrk="1" hangingPunct="1"/>
            <a:r>
              <a:rPr lang="en-US"/>
              <a:t>Memory space </a:t>
            </a:r>
          </a:p>
          <a:p>
            <a:pPr lvl="1" eaLnBrk="1" hangingPunct="1"/>
            <a:r>
              <a:rPr lang="en-US"/>
              <a:t>Computer time</a:t>
            </a:r>
          </a:p>
          <a:p>
            <a:pPr eaLnBrk="1" hangingPunct="1"/>
            <a:r>
              <a:rPr lang="en-US"/>
              <a:t>A recursive function executes more slowly than its iterative counterpart</a:t>
            </a:r>
          </a:p>
          <a:p>
            <a:pPr eaLnBrk="1" hangingPunct="1"/>
            <a:r>
              <a:rPr lang="en-US"/>
              <a:t>Today’s computers are fast </a:t>
            </a:r>
          </a:p>
          <a:p>
            <a:pPr lvl="1" eaLnBrk="1" hangingPunct="1"/>
            <a:r>
              <a:rPr lang="en-US"/>
              <a:t>Overhead of a recursion function is not noticeable</a:t>
            </a:r>
          </a:p>
          <a:p>
            <a:pPr eaLnBrk="1" hangingPunct="1"/>
            <a:endParaRPr lang="en-US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789035-A297-43B5-A74C-20A8952AF05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7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Recursion or Iteration? (cont’d.)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Sometimes iterative solution is more obvious and easier to understand</a:t>
            </a:r>
          </a:p>
          <a:p>
            <a:pPr eaLnBrk="1" hangingPunct="1"/>
            <a:r>
              <a:rPr lang="en-US"/>
              <a:t>If the definition of a problem is inherently recursive, consider a recursive solution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7262A5-27BA-4794-9CCD-379984B9FAC4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5900"/>
            <a:ext cx="7772400" cy="836613"/>
          </a:xfrm>
        </p:spPr>
        <p:txBody>
          <a:bodyPr/>
          <a:lstStyle/>
          <a:p>
            <a:pPr algn="l" rtl="0"/>
            <a:r>
              <a:rPr lang="en-US" altLang="en-US"/>
              <a:t>           Functions in C++</a:t>
            </a:r>
            <a:endParaRPr lang="en-US" altLang="en-US" sz="180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07262"/>
            <a:ext cx="8915400" cy="1080021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1800" dirty="0"/>
              <a:t>Experience has shown that the best way to develop and maintain large programs is to construct it from smaller pieces(Modules)</a:t>
            </a:r>
          </a:p>
          <a:p>
            <a:pPr algn="l" rtl="0">
              <a:lnSpc>
                <a:spcPct val="90000"/>
              </a:lnSpc>
            </a:pPr>
            <a:r>
              <a:rPr lang="en-US" altLang="en-US" sz="1800" dirty="0"/>
              <a:t>This technique Called “</a:t>
            </a:r>
            <a:r>
              <a:rPr lang="en-US" altLang="en-US" sz="1800" b="1" dirty="0">
                <a:solidFill>
                  <a:srgbClr val="FF0000"/>
                </a:solidFill>
              </a:rPr>
              <a:t>Divide and Conquer</a:t>
            </a:r>
            <a:r>
              <a:rPr lang="en-US" altLang="en-US" sz="1800" dirty="0"/>
              <a:t>”</a:t>
            </a:r>
          </a:p>
        </p:txBody>
      </p:sp>
      <p:grpSp>
        <p:nvGrpSpPr>
          <p:cNvPr id="119822" name="Group 14"/>
          <p:cNvGrpSpPr>
            <a:grpSpLocks/>
          </p:cNvGrpSpPr>
          <p:nvPr/>
        </p:nvGrpSpPr>
        <p:grpSpPr bwMode="auto">
          <a:xfrm>
            <a:off x="319152" y="2362200"/>
            <a:ext cx="2952750" cy="3898550"/>
            <a:chOff x="657" y="1570"/>
            <a:chExt cx="1860" cy="2480"/>
          </a:xfrm>
        </p:grpSpPr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768" y="1842"/>
              <a:ext cx="1296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-----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-----   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-----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-----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.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----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-----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-----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Return 0;</a:t>
              </a:r>
            </a:p>
            <a:p>
              <a:pPr algn="l" rtl="0"/>
              <a:r>
                <a:rPr lang="en-US" alt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l" rtl="0"/>
              <a:endParaRPr lang="en-US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657" y="1570"/>
              <a:ext cx="186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Bad Development Approach</a:t>
              </a:r>
            </a:p>
          </p:txBody>
        </p:sp>
      </p:grp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3368057" y="3220706"/>
            <a:ext cx="1981200" cy="27411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>
              <a:buFontTx/>
              <a:buChar char="•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Easer To</a:t>
            </a:r>
          </a:p>
          <a:p>
            <a:pPr algn="l" rtl="0">
              <a:buFont typeface="Wingdings" panose="05000000000000000000" pitchFamily="2" charset="2"/>
              <a:buChar char="ü"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</a:p>
          <a:p>
            <a:pPr algn="l" rtl="0">
              <a:buFont typeface="Wingdings" panose="05000000000000000000" pitchFamily="2" charset="2"/>
              <a:buChar char="ü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Organization</a:t>
            </a:r>
          </a:p>
        </p:txBody>
      </p:sp>
      <p:grpSp>
        <p:nvGrpSpPr>
          <p:cNvPr id="119825" name="Group 17"/>
          <p:cNvGrpSpPr>
            <a:grpSpLocks/>
          </p:cNvGrpSpPr>
          <p:nvPr/>
        </p:nvGrpSpPr>
        <p:grpSpPr bwMode="auto">
          <a:xfrm>
            <a:off x="5334000" y="2115787"/>
            <a:ext cx="3359150" cy="4144963"/>
            <a:chOff x="3742" y="1298"/>
            <a:chExt cx="1826" cy="2703"/>
          </a:xfrm>
        </p:grpSpPr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3742" y="1298"/>
              <a:ext cx="1826" cy="2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/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Wise Development Approach</a:t>
              </a: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4224" y="1601"/>
              <a:ext cx="1104" cy="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-----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----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l" rtl="0"/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f1()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---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---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l" rtl="0"/>
              <a:endPara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f2()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---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---</a:t>
              </a:r>
            </a:p>
            <a:p>
              <a:pPr algn="l" rtl="0"/>
              <a:r>
                <a:rPr lang="en-US" alt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 flipH="1">
              <a:off x="4224" y="239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 flipH="1">
              <a:off x="4224" y="320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E1D7-B89D-46FC-8406-07F36B890AEC}" type="slidenum">
              <a:rPr lang="ar-SA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19064"/>
      </p:ext>
    </p:extLst>
  </p:cSld>
  <p:clrMapOvr>
    <a:masterClrMapping/>
  </p:clrMapOvr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7FC84F767AE4BB116BF06C8F53B6F" ma:contentTypeVersion="2" ma:contentTypeDescription="Create a new document." ma:contentTypeScope="" ma:versionID="631c6140c20935d59be1e7c61e6bfa15">
  <xsd:schema xmlns:xsd="http://www.w3.org/2001/XMLSchema" xmlns:xs="http://www.w3.org/2001/XMLSchema" xmlns:p="http://schemas.microsoft.com/office/2006/metadata/properties" xmlns:ns2="cf07ceda-0ff3-4c60-9ab2-97e61c223bbd" targetNamespace="http://schemas.microsoft.com/office/2006/metadata/properties" ma:root="true" ma:fieldsID="003da1c7d1dfda1988293f9192026710" ns2:_="">
    <xsd:import namespace="cf07ceda-0ff3-4c60-9ab2-97e61c223b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7ceda-0ff3-4c60-9ab2-97e61c223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62CFF1-86F6-4893-8DD0-06D9A640DB70}"/>
</file>

<file path=customXml/itemProps2.xml><?xml version="1.0" encoding="utf-8"?>
<ds:datastoreItem xmlns:ds="http://schemas.openxmlformats.org/officeDocument/2006/customXml" ds:itemID="{934AF4D9-2289-4182-8925-87C3E661308A}"/>
</file>

<file path=customXml/itemProps3.xml><?xml version="1.0" encoding="utf-8"?>
<ds:datastoreItem xmlns:ds="http://schemas.openxmlformats.org/officeDocument/2006/customXml" ds:itemID="{B3E1738B-C9FA-4E94-9E40-20E2950325DC}"/>
</file>

<file path=docProps/app.xml><?xml version="1.0" encoding="utf-8"?>
<Properties xmlns="http://schemas.openxmlformats.org/officeDocument/2006/extended-properties" xmlns:vt="http://schemas.openxmlformats.org/officeDocument/2006/docPropsVTypes">
  <Template>Malik_CS1</Template>
  <TotalTime>5712</TotalTime>
  <Words>5159</Words>
  <Application>Microsoft Office PowerPoint</Application>
  <PresentationFormat>On-screen Show (4:3)</PresentationFormat>
  <Paragraphs>912</Paragraphs>
  <Slides>89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Courier New</vt:lpstr>
      <vt:lpstr>Times New Roman</vt:lpstr>
      <vt:lpstr>Wingdings</vt:lpstr>
      <vt:lpstr>Malik_CS1</vt:lpstr>
      <vt:lpstr>Chapter 6: User-Defined Functions</vt:lpstr>
      <vt:lpstr>User-Defined Functions</vt:lpstr>
      <vt:lpstr>Objectives</vt:lpstr>
      <vt:lpstr>Objectives (cont’d.)</vt:lpstr>
      <vt:lpstr>Introduction</vt:lpstr>
      <vt:lpstr>Predefined Functions</vt:lpstr>
      <vt:lpstr>Predefined Mathematical Functions (Built-in Function)</vt:lpstr>
      <vt:lpstr>Predefined Functions (cont'd.)</vt:lpstr>
      <vt:lpstr>           Functions in C++</vt:lpstr>
      <vt:lpstr>User-Defined Functions</vt:lpstr>
      <vt:lpstr>Value-Returning Functions</vt:lpstr>
      <vt:lpstr>Value-Returning Functions (cont’d.)</vt:lpstr>
      <vt:lpstr>Value-Returning Functions (cont’d.)</vt:lpstr>
      <vt:lpstr>Syntax: Value-Returning Function</vt:lpstr>
      <vt:lpstr>Syntax: Formal Parameter List</vt:lpstr>
      <vt:lpstr>Function Call</vt:lpstr>
      <vt:lpstr>Syntax: Actual Parameter List</vt:lpstr>
      <vt:lpstr>return Statement</vt:lpstr>
      <vt:lpstr>Syntax: return Statement</vt:lpstr>
      <vt:lpstr>Syntax: return Statement (cont’d.)</vt:lpstr>
      <vt:lpstr>PowerPoint Presentation</vt:lpstr>
      <vt:lpstr>PowerPoint Presentation</vt:lpstr>
      <vt:lpstr>PowerPoint Presentation</vt:lpstr>
      <vt:lpstr>PowerPoint Presentation</vt:lpstr>
      <vt:lpstr>Function Prototype</vt:lpstr>
      <vt:lpstr>Flow of Execution</vt:lpstr>
      <vt:lpstr>Flow of Execution (cont’d.)</vt:lpstr>
      <vt:lpstr>Examples</vt:lpstr>
      <vt:lpstr>Void Functions</vt:lpstr>
      <vt:lpstr>Void Functions (cont’d.)</vt:lpstr>
      <vt:lpstr>Void Functions (cont’d.)</vt:lpstr>
      <vt:lpstr>PowerPoint Presentation</vt:lpstr>
      <vt:lpstr>PowerPoint Presentation</vt:lpstr>
      <vt:lpstr>Scope of an Identifier</vt:lpstr>
      <vt:lpstr>Scope of an Identifier (cont’d.)</vt:lpstr>
      <vt:lpstr>Scope of an Identifier (cont’d.)</vt:lpstr>
      <vt:lpstr>PowerPoint Presentation</vt:lpstr>
      <vt:lpstr>PowerPoint Presentation</vt:lpstr>
      <vt:lpstr>PowerPoint Presentation</vt:lpstr>
      <vt:lpstr>PowerPoint Presentation</vt:lpstr>
      <vt:lpstr>Global Variables, Named Constants, and Side Effects</vt:lpstr>
      <vt:lpstr>Void Functions (cont’d.)</vt:lpstr>
      <vt:lpstr>Value Parameters</vt:lpstr>
      <vt:lpstr>PowerPoint Presentation</vt:lpstr>
      <vt:lpstr>PowerPoint Presentation</vt:lpstr>
      <vt:lpstr>Example1</vt:lpstr>
      <vt:lpstr>Exapmle2</vt:lpstr>
      <vt:lpstr>PowerPoint Presentation</vt:lpstr>
      <vt:lpstr>Reference Variables as Parameters</vt:lpstr>
      <vt:lpstr>Reference Variables as Parameters (cont'd.)</vt:lpstr>
      <vt:lpstr>Value and Reference Parameters and Memory Allocation</vt:lpstr>
      <vt:lpstr>Value and Reference Parameters and Memory Allocation (cont’d.)</vt:lpstr>
      <vt:lpstr>Reference Parameters and Value-Returning Functions</vt:lpstr>
      <vt:lpstr>Function Overloading:  An Introduction</vt:lpstr>
      <vt:lpstr>PowerPoint Presentation</vt:lpstr>
      <vt:lpstr>PowerPoint Presentation</vt:lpstr>
      <vt:lpstr>Function Overloading (cont’d.)</vt:lpstr>
      <vt:lpstr>PowerPoint Presentation</vt:lpstr>
      <vt:lpstr>PowerPoint Presentation</vt:lpstr>
      <vt:lpstr>PowerPoint Presentation</vt:lpstr>
      <vt:lpstr>Function Overloading (cont’d.)</vt:lpstr>
      <vt:lpstr>Functions with Default Parameters</vt:lpstr>
      <vt:lpstr>Functions with Default Parameters (cont’d.)</vt:lpstr>
      <vt:lpstr>PowerPoint Presentation</vt:lpstr>
      <vt:lpstr>PowerPoint Presentation</vt:lpstr>
      <vt:lpstr>PowerPoint Presentation</vt:lpstr>
      <vt:lpstr>PowerPoint Presentation</vt:lpstr>
      <vt:lpstr> Recursion</vt:lpstr>
      <vt:lpstr>Recursive Definitions</vt:lpstr>
      <vt:lpstr>Recursive Definitions (cont’d.)</vt:lpstr>
      <vt:lpstr>Recursive Definitions (cont’d.)</vt:lpstr>
      <vt:lpstr>Recursive Definitions (cont’d.)</vt:lpstr>
      <vt:lpstr>Recursive Definitions (cont'd.)</vt:lpstr>
      <vt:lpstr>Recursive Definitions (cont’d.)</vt:lpstr>
      <vt:lpstr>PowerPoint Presentation</vt:lpstr>
      <vt:lpstr>Infinite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Recursion (cont’d.)</vt:lpstr>
      <vt:lpstr>Recursion or Iteration?</vt:lpstr>
      <vt:lpstr>Recursion or Iteration? (cont’d.)</vt:lpstr>
      <vt:lpstr>Recursion or Iteration? (cont’d.)</vt:lpstr>
      <vt:lpstr>Recursion or Iteration? (cont’d.)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NJOUD</dc:creator>
  <cp:lastModifiedBy>hayat Dmour</cp:lastModifiedBy>
  <cp:revision>192</cp:revision>
  <cp:lastPrinted>2019-02-13T08:56:11Z</cp:lastPrinted>
  <dcterms:created xsi:type="dcterms:W3CDTF">2002-07-27T03:19:07Z</dcterms:created>
  <dcterms:modified xsi:type="dcterms:W3CDTF">2021-04-26T21:26:59Z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0x0101006E17FC84F767AE4BB116BF06C8F53B6F</vt:lpwstr>
  </property>
</Properties>
</file>