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.xml" ContentType="application/vnd.openxmlformats-officedocument.presentationml.slide+xml"/>
  <Override PartName="/ppt/slides/slide33.xml" ContentType="application/vnd.openxmlformats-officedocument.presentationml.slide+xml"/>
  <Override PartName="/ppt/slides/slide31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3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6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8" autoAdjust="0"/>
    <p:restoredTop sz="99298" autoAdjust="0"/>
  </p:normalViewPr>
  <p:slideViewPr>
    <p:cSldViewPr>
      <p:cViewPr varScale="1">
        <p:scale>
          <a:sx n="85" d="100"/>
          <a:sy n="85" d="100"/>
        </p:scale>
        <p:origin x="606" y="60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9C616A-9F52-4AE0-8D4D-38DAE05B40F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50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90F866-13A6-4927-AA4D-0BF32EEFB11F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96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56B6BA-A893-4C8D-8D3A-4DC3BC760022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486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4D6F8F-4CDC-40D7-B445-BC0221E29C35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800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A25580-6D2B-46E8-B691-96C0225BBA32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6777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35B8F2-BA96-415F-A5E0-1D98C0D0FAF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68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8B599DC-543F-41C2-B316-DC083F08ACE3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716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24B21A3-BACE-437C-8C76-6070C7963A16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454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124B78-03E3-4885-A303-659E4C261BC2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668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C6BCF8-5286-4A55-BAC1-A1F78AD86C3D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074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91DA27C-641A-4DBA-AF19-5322E4B02875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21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D91E77-336D-4BF1-BB35-3521752ABC25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735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5F12D5-0FD4-41B9-B29D-A6D9AB221535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0218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CC3053-DE2E-4203-9EC7-8BDCC3B0E7D2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62314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F7CA35-379A-463F-80D1-AB7496E4B632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208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0E5C1B-3A04-4531-B809-5B47A7BB16A6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8863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394A8D2-7A25-42FB-BEC0-172A9A5E6DAA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61885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A1C761-836E-4D74-80F0-434D56CE0B7D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92640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7AE16C-8796-41C7-A2B7-ADB6CFBEE22E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5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3B2882-70E5-4B71-8040-0C5D61B80747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806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EF9E58-291F-43FE-BFCE-9B519427DCBC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776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AF5C53-A4DF-4B31-BD24-4E08AFB5B289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9271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5EFA3C-5BE8-4606-AAF4-42D110FFAE2C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26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6835C7-DC6F-4224-B78A-EBC318EA490A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127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5DED44-3366-40BD-A1C5-D0EA430A9509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04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E41A13B-076B-46B4-A797-14D87C6780D9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5010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E80B9B-F626-4DA4-91D5-CBB148B72CC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0879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EC4743-1652-4124-8711-AD2124F46E1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450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470ADB-ED61-40EE-83F8-AA25BA72B85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46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0B8954-0C8D-4429-88E9-0C39B1D589F1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812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mtClean="0"/>
              <a:t>Chapter 8</a:t>
            </a:r>
            <a:br>
              <a:rPr lang="en-US" altLang="en-US" smtClean="0"/>
            </a:br>
            <a:r>
              <a:rPr lang="en-US" altLang="en-US" smtClean="0"/>
              <a:t>Arrays and Strings</a:t>
            </a:r>
          </a:p>
        </p:txBody>
      </p:sp>
    </p:spTree>
    <p:extLst>
      <p:ext uri="{BB962C8B-B14F-4D97-AF65-F5344CB8AC3E}">
        <p14:creationId xmlns:p14="http://schemas.microsoft.com/office/powerpoint/2010/main" val="387241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Initialization During Declaration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Arrays can be initialized during declaration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Values are placed between curly braces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Size determined by the number of initial values in the braces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sales[] = {12.25, 32.50, 16.90, 23, 45.68};</a:t>
            </a:r>
          </a:p>
        </p:txBody>
      </p:sp>
    </p:spTree>
    <p:extLst>
      <p:ext uri="{BB962C8B-B14F-4D97-AF65-F5344CB8AC3E}">
        <p14:creationId xmlns:p14="http://schemas.microsoft.com/office/powerpoint/2010/main" val="208186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Partial Initialization of Arrays During Declaration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The statement: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list[10] = {0};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Declares an array of 10 components and initializes all of them to zero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The statement: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list[10] = {8, 5, 12};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Declares an array of 10 components and initializes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list[0]</a:t>
            </a:r>
            <a:r>
              <a:rPr lang="en-US" dirty="0" smtClean="0"/>
              <a:t> to 8,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list[1]</a:t>
            </a:r>
            <a:r>
              <a:rPr lang="en-US" dirty="0" smtClean="0"/>
              <a:t> to 5,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list[2]</a:t>
            </a:r>
            <a:r>
              <a:rPr lang="en-US" dirty="0" smtClean="0"/>
              <a:t> to 12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All other components are initialized to 0</a:t>
            </a:r>
          </a:p>
        </p:txBody>
      </p:sp>
    </p:spTree>
    <p:extLst>
      <p:ext uri="{BB962C8B-B14F-4D97-AF65-F5344CB8AC3E}">
        <p14:creationId xmlns:p14="http://schemas.microsoft.com/office/powerpoint/2010/main" val="20641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Some Restrictions on Array Processing</a:t>
            </a:r>
          </a:p>
        </p:txBody>
      </p:sp>
      <p:sp>
        <p:nvSpPr>
          <p:cNvPr id="14339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Aggregate operation</a:t>
            </a:r>
            <a:r>
              <a:rPr lang="en-US" altLang="en-US" smtClean="0"/>
              <a:t>: any operation that manipulates the entire array as a single unit</a:t>
            </a:r>
          </a:p>
          <a:p>
            <a:pPr lvl="1"/>
            <a:r>
              <a:rPr lang="en-US" altLang="en-US" smtClean="0"/>
              <a:t>Not allowed on arrays in C++</a:t>
            </a:r>
          </a:p>
          <a:p>
            <a:r>
              <a:rPr lang="en-US" altLang="en-US" smtClean="0"/>
              <a:t>Example: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Solution:</a:t>
            </a:r>
          </a:p>
        </p:txBody>
      </p:sp>
      <p:pic>
        <p:nvPicPr>
          <p:cNvPr id="1434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3733800"/>
            <a:ext cx="7167563" cy="68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495800"/>
            <a:ext cx="458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410200"/>
            <a:ext cx="617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8828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Copy a1 to a2</a:t>
            </a:r>
          </a:p>
          <a:p>
            <a:r>
              <a:rPr lang="en-US" altLang="en-US" smtClean="0"/>
              <a:t>a3=a1+a2</a:t>
            </a:r>
          </a:p>
          <a:p>
            <a:r>
              <a:rPr lang="en-US" altLang="en-US" smtClean="0"/>
              <a:t>Max/Min</a:t>
            </a:r>
          </a:p>
          <a:p>
            <a:endParaRPr lang="en-US" altLang="en-US" smtClean="0"/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0252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 as Parameters to Functions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Arrays are passed </a:t>
            </a:r>
            <a:r>
              <a:rPr lang="en-US" altLang="en-US" u="sng" smtClean="0"/>
              <a:t>by reference only</a:t>
            </a:r>
          </a:p>
          <a:p>
            <a:r>
              <a:rPr lang="en-US" altLang="en-US" smtClean="0"/>
              <a:t>Do not use symbol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en-US" smtClean="0"/>
              <a:t> when declaring an array as a formal parameter</a:t>
            </a:r>
          </a:p>
          <a:p>
            <a:r>
              <a:rPr lang="en-US" altLang="en-US" smtClean="0"/>
              <a:t>Size of the array is usually omitted</a:t>
            </a:r>
          </a:p>
          <a:p>
            <a:pPr lvl="1"/>
            <a:r>
              <a:rPr lang="en-US" altLang="en-US" smtClean="0"/>
              <a:t>If provided, it is ignored by the compiler</a:t>
            </a:r>
          </a:p>
          <a:p>
            <a:r>
              <a:rPr lang="en-US" altLang="en-US" smtClean="0"/>
              <a:t>Example:</a:t>
            </a:r>
          </a:p>
          <a:p>
            <a:pPr lvl="1"/>
            <a:endParaRPr lang="en-US" altLang="en-US" smtClean="0"/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029200"/>
            <a:ext cx="82121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88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Constant Arrays </a:t>
            </a:r>
            <a:br>
              <a:rPr lang="en-US" altLang="en-US" smtClean="0"/>
            </a:br>
            <a:r>
              <a:rPr lang="en-US" altLang="en-US" smtClean="0"/>
              <a:t>as Formal Parameters</a:t>
            </a:r>
          </a:p>
        </p:txBody>
      </p:sp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534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Can prevent a function from changing the actual parameter when passed by reference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latin typeface="Calibri" panose="020F0502020204030204" pitchFamily="34" charset="0"/>
              </a:rPr>
              <a:t>Use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800">
                <a:latin typeface="Calibri" panose="020F0502020204030204" pitchFamily="34" charset="0"/>
              </a:rPr>
              <a:t> in the declaration of the formal parameter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Example: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Void sum( const int a1[], const int a2[], int a3[])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sz="2800">
              <a:latin typeface="Calibri" panose="020F0502020204030204" pitchFamily="34" charset="0"/>
            </a:endParaRPr>
          </a:p>
        </p:txBody>
      </p:sp>
      <p:pic>
        <p:nvPicPr>
          <p:cNvPr id="17413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8839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79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843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void sum( const int a1[], const int a2[], int a3[])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	for(int i=0; i&lt;s1; 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	{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   		a3[i]=a1[i]+a2[i];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	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int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	int a1[3]={10,3,9};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      int a2[3]={2,4,0};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      int a3[3];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    sum(a1,a2,a3);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    for(int i=0;i&lt;3;i++)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    cout&lt;&lt;a3[i]&lt;&lt;"  ";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Base Address of an Array and Array in Computer Memory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Base address</a:t>
            </a:r>
            <a:r>
              <a:rPr lang="en-US" altLang="en-US" smtClean="0"/>
              <a:t> of an array: address (memory location) of the first array component</a:t>
            </a:r>
          </a:p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mtClean="0"/>
              <a:t>If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mtClean="0"/>
              <a:t> is a one-dimensional array, its base address is the address of </a:t>
            </a: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list[0]</a:t>
            </a:r>
          </a:p>
          <a:p>
            <a:r>
              <a:rPr lang="en-US" altLang="en-US" smtClean="0"/>
              <a:t>When an array is passed as a parameter, the base address of the actual array is passed to the formal parameter</a:t>
            </a:r>
          </a:p>
        </p:txBody>
      </p:sp>
    </p:spTree>
    <p:extLst>
      <p:ext uri="{BB962C8B-B14F-4D97-AF65-F5344CB8AC3E}">
        <p14:creationId xmlns:p14="http://schemas.microsoft.com/office/powerpoint/2010/main" val="254577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Functions Cannot Return a Value of the Type Array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C++ does not allow functions to return a value of type array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25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an Array </a:t>
            </a:r>
            <a:br>
              <a:rPr lang="en-US" altLang="en-US" smtClean="0"/>
            </a:br>
            <a:r>
              <a:rPr lang="en-US" altLang="en-US" smtClean="0"/>
              <a:t>for a Specific Item</a:t>
            </a:r>
          </a:p>
        </p:txBody>
      </p:sp>
      <p:sp>
        <p:nvSpPr>
          <p:cNvPr id="2150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Sequential search</a:t>
            </a:r>
            <a:r>
              <a:rPr lang="en-US" altLang="en-US" smtClean="0"/>
              <a:t> (or </a:t>
            </a:r>
            <a:r>
              <a:rPr lang="en-US" altLang="en-US" u="sng" smtClean="0"/>
              <a:t>linear search</a:t>
            </a:r>
            <a:r>
              <a:rPr lang="en-US" altLang="en-US" smtClean="0"/>
              <a:t>):</a:t>
            </a:r>
          </a:p>
          <a:p>
            <a:pPr lvl="1"/>
            <a:r>
              <a:rPr lang="en-US" altLang="en-US" smtClean="0"/>
              <a:t>Searching a list for a given item, starting from the first array element</a:t>
            </a:r>
          </a:p>
          <a:p>
            <a:pPr lvl="1"/>
            <a:r>
              <a:rPr lang="en-US" altLang="en-US" smtClean="0"/>
              <a:t>Compare each element in the array with value being searched for</a:t>
            </a:r>
          </a:p>
          <a:p>
            <a:pPr lvl="1"/>
            <a:r>
              <a:rPr lang="en-US" altLang="en-US" smtClean="0"/>
              <a:t>Continue the search until item is found or no more data is left in the list</a:t>
            </a:r>
          </a:p>
        </p:txBody>
      </p:sp>
    </p:spTree>
    <p:extLst>
      <p:ext uri="{BB962C8B-B14F-4D97-AF65-F5344CB8AC3E}">
        <p14:creationId xmlns:p14="http://schemas.microsoft.com/office/powerpoint/2010/main" val="416645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Simple data type</a:t>
            </a:r>
            <a:r>
              <a:rPr lang="en-US" altLang="en-US" smtClean="0"/>
              <a:t>: variables of these types can store only one value at a time</a:t>
            </a:r>
          </a:p>
          <a:p>
            <a:pPr eaLnBrk="1" hangingPunct="1"/>
            <a:r>
              <a:rPr lang="en-US" altLang="en-US" u="sng" smtClean="0"/>
              <a:t>Structured data type</a:t>
            </a:r>
            <a:r>
              <a:rPr lang="en-US" altLang="en-US" smtClean="0"/>
              <a:t>: a data type in which each data item is a collection of other data items</a:t>
            </a:r>
          </a:p>
        </p:txBody>
      </p:sp>
    </p:spTree>
    <p:extLst>
      <p:ext uri="{BB962C8B-B14F-4D97-AF65-F5344CB8AC3E}">
        <p14:creationId xmlns:p14="http://schemas.microsoft.com/office/powerpoint/2010/main" val="1996904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Bubble Sort is the simplest sorting algorithm that works by repeatedly swapping the adjacent elements if they are in wrong order.</a:t>
            </a:r>
          </a:p>
        </p:txBody>
      </p:sp>
    </p:spTree>
    <p:extLst>
      <p:ext uri="{BB962C8B-B14F-4D97-AF65-F5344CB8AC3E}">
        <p14:creationId xmlns:p14="http://schemas.microsoft.com/office/powerpoint/2010/main" val="231721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Sort- 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#include&lt;iostream&gt;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void bubble(int a[],int s)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	int temp;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for(int i2=0; i2&lt;=4; i2++)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for(int j=0; j&lt;4; 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 //Swapping element in if statement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    if(a[j]&gt;a[j+1])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 temp=a[j];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 a[j]=a[j+1];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 a[j+1]=temp;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 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}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}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9591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int main(){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//declaring array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int array[5]={10,2,30,8};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cout&lt;&lt;"Input array is: "&lt;&lt;endl;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for(int j=0; j&lt;5; 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 cout&lt;&lt;array[j]&lt;&lt;"  ";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}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cout&lt;&lt;endl;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// Bubble Sort Starts Here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bubble(array,5);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// Displaying Sorted array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cout&lt;&lt;"  Sorted Array is: "&lt;&lt;endl;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for(int j=0; j&lt;5; 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 cout&lt;&lt;array[j]&lt;&lt;"  ";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      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200" smtClean="0"/>
              <a:t>return 0;</a:t>
            </a:r>
            <a:endParaRPr lang="en-US" altLang="en-US" sz="5400" smtClean="0"/>
          </a:p>
        </p:txBody>
      </p:sp>
      <p:sp>
        <p:nvSpPr>
          <p:cNvPr id="24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Bubble Sort- Example Cont.</a:t>
            </a:r>
          </a:p>
        </p:txBody>
      </p:sp>
    </p:spTree>
    <p:extLst>
      <p:ext uri="{BB962C8B-B14F-4D97-AF65-F5344CB8AC3E}">
        <p14:creationId xmlns:p14="http://schemas.microsoft.com/office/powerpoint/2010/main" val="73588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Histogram1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const int s1=4;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void Histogram1(int a[])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	for(int i=0; i&lt;s1; 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	{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		for(int j=0;j&lt;a[i];j++)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		cout&lt;&lt;"*";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		cout&lt;&lt;endl;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	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int main(){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int a1[s1]={10,3,7,2};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Histogram1(a1);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63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Histogram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const int s1=8;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void Histogram(int a[],int b[])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{for(int i=0; i&lt;s1; 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{b[a[i]] ++;}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int main(){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int a1[s1]={0,1,2,1,1,1,2,};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int a2[3]={0};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Histogram(a1,a2);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for(int j=0; j&lt;3; 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{cout&lt;&lt;a2[j]&lt;&lt;"  ";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      }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579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Parallel Arrays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 (or more) arrays are called </a:t>
            </a:r>
            <a:r>
              <a:rPr lang="en-US" altLang="en-US" u="sng" smtClean="0"/>
              <a:t>parallel</a:t>
            </a:r>
            <a:r>
              <a:rPr lang="en-US" altLang="en-US" smtClean="0"/>
              <a:t> if their corresponding components hold related information</a:t>
            </a:r>
          </a:p>
          <a:p>
            <a:r>
              <a:rPr lang="en-US" altLang="en-US" smtClean="0"/>
              <a:t>Example: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studentId[50];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char courseGrade[50];</a:t>
            </a: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76600"/>
            <a:ext cx="1295400" cy="2365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8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 and Multidimensional Arrays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Two-dimensional array</a:t>
            </a:r>
            <a:r>
              <a:rPr lang="en-US" dirty="0" smtClean="0"/>
              <a:t>: collection of a fixed number of components (of the same type) arranged in two dimensions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Sometimes called matrices or tables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Declaration syntax: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  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intExp1</a:t>
            </a:r>
            <a:r>
              <a:rPr lang="en-US" dirty="0" smtClean="0"/>
              <a:t> and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intExp2</a:t>
            </a:r>
            <a:r>
              <a:rPr lang="en-US" dirty="0" smtClean="0"/>
              <a:t> are expressions with positive integer values specifying the number of rows and columns in the array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67200"/>
            <a:ext cx="54768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98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Array Components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Accessing components in a two-dimensional array: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Where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indexExp1</a:t>
            </a:r>
            <a:r>
              <a:rPr lang="en-US" dirty="0" smtClean="0"/>
              <a:t> and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indexExp2</a:t>
            </a:r>
            <a:r>
              <a:rPr lang="en-US" dirty="0" smtClean="0"/>
              <a:t> are expressions with positive integer values, and specify the row and column position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sales[5][3] = 25.75;</a:t>
            </a:r>
          </a:p>
        </p:txBody>
      </p:sp>
      <p:pic>
        <p:nvPicPr>
          <p:cNvPr id="2970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55768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392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Array Components (cont’d.)</a:t>
            </a:r>
          </a:p>
        </p:txBody>
      </p:sp>
      <p:pic>
        <p:nvPicPr>
          <p:cNvPr id="3072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62317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 descr="fig 8-14 slide 3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867400"/>
            <a:ext cx="25431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941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Two-Dimensional Array Initialization During Declaration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Two-dimensional arrays can be initialized when they are declared:</a:t>
            </a:r>
          </a:p>
          <a:p>
            <a:pPr lvl="1"/>
            <a:r>
              <a:rPr lang="en-US" altLang="en-US" smtClean="0"/>
              <a:t>Elements of each row are enclosed within braces and separated by commas</a:t>
            </a:r>
          </a:p>
          <a:p>
            <a:pPr lvl="1"/>
            <a:r>
              <a:rPr lang="en-US" altLang="en-US" smtClean="0"/>
              <a:t>All rows are enclosed within braces</a:t>
            </a:r>
          </a:p>
          <a:p>
            <a:pPr lvl="1"/>
            <a:r>
              <a:rPr lang="en-US" altLang="en-US" smtClean="0"/>
              <a:t>For number arrays, unspecified elements are set to 0</a:t>
            </a:r>
          </a:p>
        </p:txBody>
      </p:sp>
    </p:spTree>
    <p:extLst>
      <p:ext uri="{BB962C8B-B14F-4D97-AF65-F5344CB8AC3E}">
        <p14:creationId xmlns:p14="http://schemas.microsoft.com/office/powerpoint/2010/main" val="3931630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smtClean="0"/>
              <a:t>Array</a:t>
            </a:r>
            <a:r>
              <a:rPr lang="en-US" altLang="en-US" smtClean="0"/>
              <a:t>: a collection of a fixed number of components, all of the same data type</a:t>
            </a:r>
          </a:p>
          <a:p>
            <a:r>
              <a:rPr lang="en-US" altLang="en-US" smtClean="0"/>
              <a:t>One-dimensional array: components are arranged in a list form</a:t>
            </a:r>
          </a:p>
          <a:p>
            <a:r>
              <a:rPr lang="en-US" altLang="en-US" smtClean="0"/>
              <a:t>Syntax for declaring a one-dimensional array: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intExp</a:t>
            </a:r>
            <a:r>
              <a:rPr lang="en-US" altLang="en-US" smtClean="0">
                <a:cs typeface="Courier New" panose="02070309020205020404" pitchFamily="49" charset="0"/>
              </a:rPr>
              <a:t>:</a:t>
            </a:r>
            <a:r>
              <a:rPr lang="en-US" altLang="en-US" smtClean="0"/>
              <a:t> any constant expression that evaluates to a positive integer </a:t>
            </a: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45942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0494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int b[2][2]={ {1,2}, {2,3} };</a:t>
            </a:r>
          </a:p>
          <a:p>
            <a:endParaRPr lang="en-US" altLang="en-US" smtClean="0"/>
          </a:p>
          <a:p>
            <a:r>
              <a:rPr lang="en-US" altLang="en-US" smtClean="0"/>
              <a:t>int c[2][2]={ {1}, {2,3} };</a:t>
            </a:r>
          </a:p>
          <a:p>
            <a:endParaRPr lang="en-US" altLang="en-US" smtClean="0"/>
          </a:p>
          <a:p>
            <a:r>
              <a:rPr lang="en-US" altLang="en-US" smtClean="0"/>
              <a:t>int d[3][2]={ {1}, {2,3} };</a:t>
            </a:r>
          </a:p>
          <a:p>
            <a:endParaRPr lang="en-US" altLang="en-US" smtClean="0"/>
          </a:p>
          <a:p>
            <a:r>
              <a:rPr lang="en-US" altLang="en-US" smtClean="0"/>
              <a:t>int e[3][3]={ {1},{0}, {2,3} };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81600" y="1752600"/>
          <a:ext cx="5334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05400" y="2743200"/>
          <a:ext cx="533400" cy="736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953000" y="3810000"/>
          <a:ext cx="533400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486400" y="5029200"/>
          <a:ext cx="625476" cy="110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marL="91533" marR="915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957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Two-Dimensional Arrays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Ways to process a two-dimensional array:</a:t>
            </a:r>
          </a:p>
          <a:p>
            <a:pPr lvl="1"/>
            <a:r>
              <a:rPr lang="en-US" altLang="en-US" smtClean="0"/>
              <a:t>Process entire array</a:t>
            </a:r>
          </a:p>
          <a:p>
            <a:pPr lvl="1"/>
            <a:r>
              <a:rPr lang="en-US" altLang="en-US" u="sng" smtClean="0"/>
              <a:t>Row processing</a:t>
            </a:r>
            <a:r>
              <a:rPr lang="en-US" altLang="en-US" smtClean="0"/>
              <a:t>: process a single row at a time</a:t>
            </a:r>
          </a:p>
          <a:p>
            <a:pPr lvl="1"/>
            <a:r>
              <a:rPr lang="en-US" altLang="en-US" u="sng" smtClean="0"/>
              <a:t>Column processing</a:t>
            </a:r>
            <a:r>
              <a:rPr lang="en-US" altLang="en-US" smtClean="0"/>
              <a:t>: process a single column at a time</a:t>
            </a:r>
          </a:p>
          <a:p>
            <a:r>
              <a:rPr lang="en-US" altLang="en-US" smtClean="0"/>
              <a:t>Each row and each column of a two-dimensional array is a one-dimensional array</a:t>
            </a:r>
          </a:p>
          <a:p>
            <a:pPr lvl="1"/>
            <a:r>
              <a:rPr lang="en-US" altLang="en-US" smtClean="0"/>
              <a:t>To process, use algorithms similar to processing one-dimensional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33547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Initialization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To initialize row number 4 (fifth row) to 0: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r>
              <a:rPr lang="en-US" altLang="en-US" smtClean="0"/>
              <a:t>To initialize the entire matrix to 0: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348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4150"/>
            <a:ext cx="70564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43400"/>
            <a:ext cx="70897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306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Print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Use a nested loop to output the components of a two dimensional array:</a:t>
            </a:r>
          </a:p>
        </p:txBody>
      </p:sp>
      <p:pic>
        <p:nvPicPr>
          <p:cNvPr id="3584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4501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835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Input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Examples:</a:t>
            </a:r>
          </a:p>
          <a:p>
            <a:pPr lvl="1"/>
            <a:r>
              <a:rPr lang="en-US" altLang="en-US" smtClean="0"/>
              <a:t>To input into row number 4 (fifth row):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r>
              <a:rPr lang="en-US" altLang="en-US" smtClean="0"/>
              <a:t>To input data into each component of matrix:</a:t>
            </a:r>
          </a:p>
          <a:p>
            <a:endParaRPr lang="en-US" altLang="en-US" smtClean="0"/>
          </a:p>
        </p:txBody>
      </p:sp>
      <p:pic>
        <p:nvPicPr>
          <p:cNvPr id="368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0838"/>
            <a:ext cx="6400800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38700"/>
            <a:ext cx="69183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3698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 by Row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mtClean="0"/>
              <a:t>To find the sum of row number 4: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pic>
        <p:nvPicPr>
          <p:cNvPr id="378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2819400"/>
            <a:ext cx="69119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95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 by Column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Example:</a:t>
            </a:r>
          </a:p>
          <a:p>
            <a:pPr lvl="1"/>
            <a:r>
              <a:rPr lang="en-US" altLang="en-US" smtClean="0"/>
              <a:t>To find the sum of each individual column:</a:t>
            </a:r>
          </a:p>
          <a:p>
            <a:endParaRPr lang="en-US" altLang="en-US" smtClean="0"/>
          </a:p>
        </p:txBody>
      </p:sp>
      <p:pic>
        <p:nvPicPr>
          <p:cNvPr id="3891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743200"/>
            <a:ext cx="80518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793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Largest Element in Each Row </a:t>
            </a:r>
            <a:br>
              <a:rPr lang="en-US" altLang="en-US" smtClean="0"/>
            </a:br>
            <a:r>
              <a:rPr lang="en-US" altLang="en-US" smtClean="0"/>
              <a:t>and Each Column</a:t>
            </a:r>
          </a:p>
        </p:txBody>
      </p:sp>
      <p:sp>
        <p:nvSpPr>
          <p:cNvPr id="39940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>
                <a:latin typeface="Calibri" panose="020F0502020204030204" pitchFamily="34" charset="0"/>
              </a:rPr>
              <a:t>Example: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>
                <a:latin typeface="Calibri" panose="020F0502020204030204" pitchFamily="34" charset="0"/>
              </a:rPr>
              <a:t>To find the largest element in each row: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>
              <a:latin typeface="Calibri" panose="020F0502020204030204" pitchFamily="34" charset="0"/>
            </a:endParaRPr>
          </a:p>
        </p:txBody>
      </p:sp>
      <p:pic>
        <p:nvPicPr>
          <p:cNvPr id="3994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38450"/>
            <a:ext cx="8450263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847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Two-Dimensional Arrays as Parameters to Functions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Two-dimensional arrays are passed by reference as parameters to a function</a:t>
            </a:r>
          </a:p>
          <a:p>
            <a:pPr lvl="1"/>
            <a:r>
              <a:rPr lang="en-US" altLang="en-US" smtClean="0"/>
              <a:t>Base address is passed to formal parameter</a:t>
            </a:r>
          </a:p>
          <a:p>
            <a:r>
              <a:rPr lang="en-US" altLang="en-US" smtClean="0"/>
              <a:t>Two-dimensional arrays are stored in </a:t>
            </a:r>
            <a:r>
              <a:rPr lang="en-US" altLang="en-US" u="sng" smtClean="0"/>
              <a:t>row order</a:t>
            </a:r>
          </a:p>
          <a:p>
            <a:r>
              <a:rPr lang="en-US" altLang="en-US" smtClean="0"/>
              <a:t>When declaring a two-dimensional array as a formal parameter, can omit size of first dimension, but not the second</a:t>
            </a:r>
          </a:p>
        </p:txBody>
      </p:sp>
    </p:spTree>
    <p:extLst>
      <p:ext uri="{BB962C8B-B14F-4D97-AF65-F5344CB8AC3E}">
        <p14:creationId xmlns:p14="http://schemas.microsoft.com/office/powerpoint/2010/main" val="119141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Passing Two-Dimensional Arrays as Parameters to Functions</a:t>
            </a:r>
          </a:p>
        </p:txBody>
      </p:sp>
      <p:pic>
        <p:nvPicPr>
          <p:cNvPr id="4198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381875" cy="2928938"/>
          </a:xfrm>
          <a:noFill/>
        </p:spPr>
      </p:pic>
    </p:spTree>
    <p:extLst>
      <p:ext uri="{BB962C8B-B14F-4D97-AF65-F5344CB8AC3E}">
        <p14:creationId xmlns:p14="http://schemas.microsoft.com/office/powerpoint/2010/main" val="2909385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Array Components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General syntax:</a:t>
            </a:r>
          </a:p>
          <a:p>
            <a:endParaRPr lang="en-US" altLang="en-US" smtClean="0"/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indexExp</a:t>
            </a:r>
            <a:r>
              <a:rPr lang="en-US" altLang="en-US" smtClean="0"/>
              <a:t>: called the </a:t>
            </a:r>
            <a:r>
              <a:rPr lang="en-US" altLang="en-US" u="sng" smtClean="0"/>
              <a:t>index</a:t>
            </a:r>
            <a:endParaRPr lang="en-US" altLang="en-US" smtClean="0"/>
          </a:p>
          <a:p>
            <a:pPr lvl="1"/>
            <a:r>
              <a:rPr lang="en-US" altLang="en-US" smtClean="0"/>
              <a:t>An expression with a nonnegative integer value</a:t>
            </a:r>
          </a:p>
          <a:p>
            <a:r>
              <a:rPr lang="en-US" altLang="en-US" smtClean="0"/>
              <a:t>Value of the index is the position of the item in the array</a:t>
            </a:r>
          </a:p>
          <a:p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en-US" smtClean="0"/>
              <a:t>: </a:t>
            </a:r>
            <a:r>
              <a:rPr lang="en-US" altLang="en-US" u="sng" smtClean="0"/>
              <a:t>array subscripting operator</a:t>
            </a:r>
          </a:p>
          <a:p>
            <a:pPr lvl="1"/>
            <a:r>
              <a:rPr lang="en-US" altLang="en-US" smtClean="0"/>
              <a:t>Array index always starts at 0</a:t>
            </a:r>
          </a:p>
        </p:txBody>
      </p:sp>
      <p:pic>
        <p:nvPicPr>
          <p:cNvPr id="61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3657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85362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3581400" cy="61261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#include 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const int r = 2;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const int c = 3;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void sumRows(int matrix[][c],int r);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void largestInRows(int matrix[][c],int c);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int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int board[r][c]= {{23, 5, 6}, { 16, 24, 67},};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cout &lt;&lt; endl;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sumRows(board, r);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cout &lt;&lt; endl;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largestInRows(board, r);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152400"/>
            <a:ext cx="5257800" cy="632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largestInRows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matrix[][c],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noOfRows</a:t>
            </a:r>
            <a:r>
              <a:rPr lang="en-US" sz="1600" dirty="0">
                <a:latin typeface="+mn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{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row, 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largest;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for (row = 0; row &lt; </a:t>
            </a:r>
            <a:r>
              <a:rPr lang="en-US" sz="1600" dirty="0" err="1">
                <a:latin typeface="+mn-lt"/>
              </a:rPr>
              <a:t>noOfRows</a:t>
            </a:r>
            <a:r>
              <a:rPr lang="en-US" sz="1600" dirty="0">
                <a:latin typeface="+mn-lt"/>
              </a:rPr>
              <a:t>; row++)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largest = matrix[row][0]; //Assume the first element of the row is the largest.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for (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 = 1; 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 &lt; c; 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	if (largest &lt; matrix[row][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])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		largest = matrix[row][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 err="1">
                <a:latin typeface="+mn-lt"/>
              </a:rPr>
              <a:t>cout</a:t>
            </a:r>
            <a:r>
              <a:rPr lang="en-US" sz="1600" dirty="0">
                <a:latin typeface="+mn-lt"/>
              </a:rPr>
              <a:t> &lt;&lt; "The largest element of row " &lt;&lt; (row + 1)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&lt;&lt; " = " &lt;&lt; largest &lt;&lt; </a:t>
            </a:r>
            <a:r>
              <a:rPr lang="en-US" sz="1600" dirty="0" err="1">
                <a:latin typeface="+mn-lt"/>
              </a:rPr>
              <a:t>endl</a:t>
            </a:r>
            <a:r>
              <a:rPr lang="en-US" sz="1600" dirty="0">
                <a:latin typeface="+mn-lt"/>
              </a:rPr>
              <a:t>;}}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dirty="0">
              <a:latin typeface="+mn-lt"/>
            </a:endParaRP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void </a:t>
            </a:r>
            <a:r>
              <a:rPr lang="en-US" sz="1600" dirty="0" err="1">
                <a:latin typeface="+mn-lt"/>
              </a:rPr>
              <a:t>sumRows</a:t>
            </a:r>
            <a:r>
              <a:rPr lang="en-US" sz="1600" dirty="0">
                <a:latin typeface="+mn-lt"/>
              </a:rPr>
              <a:t>(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matrix[][c],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noOfRows</a:t>
            </a:r>
            <a:r>
              <a:rPr lang="en-US" sz="1600" dirty="0">
                <a:latin typeface="+mn-lt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{ </a:t>
            </a: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row, 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 err="1">
                <a:latin typeface="+mn-lt"/>
              </a:rPr>
              <a:t>int</a:t>
            </a:r>
            <a:r>
              <a:rPr lang="en-US" sz="1600" dirty="0">
                <a:latin typeface="+mn-lt"/>
              </a:rPr>
              <a:t> sum;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for (row = 0; row &lt; </a:t>
            </a:r>
            <a:r>
              <a:rPr lang="en-US" sz="1600" dirty="0" err="1">
                <a:latin typeface="+mn-lt"/>
              </a:rPr>
              <a:t>noOfRows</a:t>
            </a:r>
            <a:r>
              <a:rPr lang="en-US" sz="1600" dirty="0">
                <a:latin typeface="+mn-lt"/>
              </a:rPr>
              <a:t>; row++)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{ sum = 0;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   for (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 = 0; 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 &lt; c; 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	   sum = sum + matrix[row][</a:t>
            </a:r>
            <a:r>
              <a:rPr lang="en-US" sz="1600" dirty="0" err="1">
                <a:latin typeface="+mn-lt"/>
              </a:rPr>
              <a:t>col</a:t>
            </a:r>
            <a:r>
              <a:rPr lang="en-US" sz="1600" dirty="0">
                <a:latin typeface="+mn-lt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600" dirty="0">
                <a:latin typeface="+mn-lt"/>
              </a:rPr>
              <a:t>	</a:t>
            </a:r>
            <a:r>
              <a:rPr lang="en-US" sz="1600" dirty="0" err="1">
                <a:latin typeface="+mn-lt"/>
              </a:rPr>
              <a:t>cout</a:t>
            </a:r>
            <a:r>
              <a:rPr lang="en-US" sz="1600" dirty="0">
                <a:latin typeface="+mn-lt"/>
              </a:rPr>
              <a:t> &lt;&lt; "Sum of row " &lt;&lt; (row + 1) &lt;&lt; " = " &lt;&lt; sum&lt;&lt; </a:t>
            </a:r>
            <a:r>
              <a:rPr lang="en-US" sz="1600" dirty="0" err="1">
                <a:latin typeface="+mn-lt"/>
              </a:rPr>
              <a:t>endl</a:t>
            </a:r>
            <a:r>
              <a:rPr lang="en-US" sz="1600" dirty="0">
                <a:latin typeface="+mn-lt"/>
              </a:rPr>
              <a:t>; }}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9227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4267200" cy="58975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#include 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int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  char myStr[10] = "Muath";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   cout &lt;&lt; myStr &lt;&lt; endl;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b="1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   cout &lt;&lt; "use for loop" &lt;&lt; endl;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for (int i=0;i&lt;10;i++)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	cout&lt;&lt;"i="&lt;&lt;i&lt;&lt;" ---&gt; "&lt;&lt;myStr[i]&lt;&lt;endl;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b="1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   for (int i=0;i&lt;10;i++)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	cout&lt;&lt;myStr[i];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cout&lt;&lt;endl;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b="1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 for (int i=0;myStr[i]!='\0';i++)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	cout&lt;&lt;myStr[i];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400" b="1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cout&lt;&lt;"\nyour string in reverse order:\n"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int j;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for (j=0;j&lt;10;j++)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	if (myStr[j]=='\0') break;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	for (int x=j;x&gt;=0;x--)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cout&lt;&lt;myStr[x];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   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}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33600" y="1219200"/>
            <a:ext cx="2667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/>
          <p:cNvSpPr/>
          <p:nvPr/>
        </p:nvSpPr>
        <p:spPr>
          <a:xfrm>
            <a:off x="4724400" y="1371600"/>
            <a:ext cx="152400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267200" y="22098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362200" y="2971800"/>
            <a:ext cx="2438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0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762000"/>
            <a:ext cx="43465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2514600" y="3124200"/>
            <a:ext cx="2362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828800" y="3429000"/>
            <a:ext cx="3124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Array Components (cont’d.)</a:t>
            </a:r>
          </a:p>
        </p:txBody>
      </p:sp>
      <p:pic>
        <p:nvPicPr>
          <p:cNvPr id="717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1876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00325"/>
            <a:ext cx="8153400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14800"/>
            <a:ext cx="18383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799013"/>
            <a:ext cx="8094663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8" descr="fig 8-3 slide 7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20574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9" descr="fig 8-4 slide 7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15000"/>
            <a:ext cx="6153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533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Accessing Array Components (cont’d.)</a:t>
            </a:r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3800475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8240713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6" descr="fig 8-5 slide 8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495800"/>
            <a:ext cx="8686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340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One-Dimensional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Basic operations on a one-dimensional array:</a:t>
            </a:r>
          </a:p>
          <a:p>
            <a:pPr lvl="1"/>
            <a:r>
              <a:rPr lang="en-US" altLang="en-US" smtClean="0"/>
              <a:t>Initializing</a:t>
            </a:r>
          </a:p>
          <a:p>
            <a:pPr lvl="1"/>
            <a:r>
              <a:rPr lang="en-US" altLang="en-US" smtClean="0"/>
              <a:t>Inputting data</a:t>
            </a:r>
          </a:p>
          <a:p>
            <a:pPr lvl="1"/>
            <a:r>
              <a:rPr lang="en-US" altLang="en-US" smtClean="0"/>
              <a:t>Outputting data stored in an array</a:t>
            </a:r>
          </a:p>
          <a:p>
            <a:pPr lvl="1"/>
            <a:r>
              <a:rPr lang="en-US" altLang="en-US" smtClean="0"/>
              <a:t>Finding the largest and/or smallest element</a:t>
            </a:r>
          </a:p>
          <a:p>
            <a:r>
              <a:rPr lang="en-US" altLang="en-US" smtClean="0"/>
              <a:t>Each operation requires ability to step through elements of the array</a:t>
            </a:r>
          </a:p>
          <a:p>
            <a:pPr lvl="1"/>
            <a:r>
              <a:rPr lang="en-US" altLang="en-US" smtClean="0"/>
              <a:t>Easily accomplished by a loop</a:t>
            </a:r>
          </a:p>
        </p:txBody>
      </p:sp>
    </p:spTree>
    <p:extLst>
      <p:ext uri="{BB962C8B-B14F-4D97-AF65-F5344CB8AC3E}">
        <p14:creationId xmlns:p14="http://schemas.microsoft.com/office/powerpoint/2010/main" val="239331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Processing One-Dimensional Arrays (cont’d.)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Given the declaration: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list[100];  //array of size 100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int i;</a:t>
            </a:r>
          </a:p>
          <a:p>
            <a:r>
              <a:rPr lang="en-US" altLang="en-US" smtClean="0"/>
              <a:t>Use a </a:t>
            </a:r>
            <a:r>
              <a:rPr lang="en-US" altLang="en-US" sz="2800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mtClean="0"/>
              <a:t> loop to access array elements: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100; i++)	//Line 1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	  cin &gt;&gt; list[i]; 	 	//Line 2</a:t>
            </a:r>
          </a:p>
        </p:txBody>
      </p:sp>
    </p:spTree>
    <p:extLst>
      <p:ext uri="{BB962C8B-B14F-4D97-AF65-F5344CB8AC3E}">
        <p14:creationId xmlns:p14="http://schemas.microsoft.com/office/powerpoint/2010/main" val="264906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Array Index Out of Bounds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Index of an array is </a:t>
            </a:r>
            <a:r>
              <a:rPr lang="en-US" altLang="en-US" u="sng" smtClean="0"/>
              <a:t>in bounds</a:t>
            </a:r>
            <a:r>
              <a:rPr lang="en-US" altLang="en-US" smtClean="0"/>
              <a:t> if the index is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&gt;=0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&lt;= ARRAY_SIZE-1</a:t>
            </a:r>
          </a:p>
          <a:p>
            <a:pPr lvl="1"/>
            <a:r>
              <a:rPr lang="en-US" altLang="en-US" smtClean="0"/>
              <a:t>Otherwise, the index is </a:t>
            </a:r>
            <a:r>
              <a:rPr lang="en-US" altLang="en-US" u="sng" smtClean="0"/>
              <a:t>out of bounds</a:t>
            </a:r>
          </a:p>
          <a:p>
            <a:r>
              <a:rPr lang="en-US" altLang="en-US" smtClean="0"/>
              <a:t>In C++, there is no guard against indices that are out of bounds</a:t>
            </a:r>
          </a:p>
        </p:txBody>
      </p:sp>
    </p:spTree>
    <p:extLst>
      <p:ext uri="{BB962C8B-B14F-4D97-AF65-F5344CB8AC3E}">
        <p14:creationId xmlns:p14="http://schemas.microsoft.com/office/powerpoint/2010/main" val="11101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ADB571-5365-4956-A37F-46026A2A04D8}"/>
</file>

<file path=customXml/itemProps2.xml><?xml version="1.0" encoding="utf-8"?>
<ds:datastoreItem xmlns:ds="http://schemas.openxmlformats.org/officeDocument/2006/customXml" ds:itemID="{C4A2FEAD-6B7C-4A70-8895-9EA5884DBFC6}"/>
</file>

<file path=customXml/itemProps3.xml><?xml version="1.0" encoding="utf-8"?>
<ds:datastoreItem xmlns:ds="http://schemas.openxmlformats.org/officeDocument/2006/customXml" ds:itemID="{02FD7F33-72F1-4B13-81C9-512B98339F31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5675</TotalTime>
  <Words>1535</Words>
  <Application>Microsoft Office PowerPoint</Application>
  <PresentationFormat>On-screen Show (4:3)</PresentationFormat>
  <Paragraphs>365</Paragraphs>
  <Slides>41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Courier New</vt:lpstr>
      <vt:lpstr>Times New Roman</vt:lpstr>
      <vt:lpstr>Malik_CS1</vt:lpstr>
      <vt:lpstr>Chapter 8 Arrays and Strings</vt:lpstr>
      <vt:lpstr>Introduction</vt:lpstr>
      <vt:lpstr>Arrays</vt:lpstr>
      <vt:lpstr>Accessing Array Components</vt:lpstr>
      <vt:lpstr>Accessing Array Components (cont’d.)</vt:lpstr>
      <vt:lpstr>Accessing Array Components (cont’d.)</vt:lpstr>
      <vt:lpstr>Processing One-Dimensional Arrays</vt:lpstr>
      <vt:lpstr>Processing One-Dimensional Arrays (cont’d.)</vt:lpstr>
      <vt:lpstr>Array Index Out of Bounds</vt:lpstr>
      <vt:lpstr>Array Initialization During Declaration</vt:lpstr>
      <vt:lpstr>Partial Initialization of Arrays During Declaration</vt:lpstr>
      <vt:lpstr>Some Restrictions on Array Processing</vt:lpstr>
      <vt:lpstr>PowerPoint Presentation</vt:lpstr>
      <vt:lpstr>Arrays as Parameters to Functions</vt:lpstr>
      <vt:lpstr>Constant Arrays  as Formal Parameters</vt:lpstr>
      <vt:lpstr>Example</vt:lpstr>
      <vt:lpstr>Base Address of an Array and Array in Computer Memory</vt:lpstr>
      <vt:lpstr>Functions Cannot Return a Value of the Type Array</vt:lpstr>
      <vt:lpstr>Searching an Array  for a Specific Item</vt:lpstr>
      <vt:lpstr>Bubble Sort</vt:lpstr>
      <vt:lpstr>Bubble Sort- Example</vt:lpstr>
      <vt:lpstr>Bubble Sort- Example Cont.</vt:lpstr>
      <vt:lpstr>Histogram1</vt:lpstr>
      <vt:lpstr>Histogram</vt:lpstr>
      <vt:lpstr>Parallel Arrays</vt:lpstr>
      <vt:lpstr>Two- and Multidimensional Arrays</vt:lpstr>
      <vt:lpstr>Accessing Array Components</vt:lpstr>
      <vt:lpstr>Accessing Array Components (cont’d.)</vt:lpstr>
      <vt:lpstr>Two-Dimensional Array Initialization During Declaration</vt:lpstr>
      <vt:lpstr>PowerPoint Presentation</vt:lpstr>
      <vt:lpstr>Processing Two-Dimensional Arrays</vt:lpstr>
      <vt:lpstr>Initialization</vt:lpstr>
      <vt:lpstr>Print</vt:lpstr>
      <vt:lpstr>Input</vt:lpstr>
      <vt:lpstr>Sum by Row</vt:lpstr>
      <vt:lpstr>Sum by Column</vt:lpstr>
      <vt:lpstr>Largest Element in Each Row  and Each Column</vt:lpstr>
      <vt:lpstr>Passing Two-Dimensional Arrays as Parameters to Functions</vt:lpstr>
      <vt:lpstr>Passing Two-Dimensional Arrays as Parameters to Functions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186</cp:revision>
  <cp:lastPrinted>2019-02-13T08:56:11Z</cp:lastPrinted>
  <dcterms:created xsi:type="dcterms:W3CDTF">2002-07-27T03:19:07Z</dcterms:created>
  <dcterms:modified xsi:type="dcterms:W3CDTF">2019-02-14T10:25:41Z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