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4.xml" ContentType="application/vnd.openxmlformats-officedocument.presentationml.slide+xml"/>
  <Override PartName="/ppt/slides/slide16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15.xml" ContentType="application/vnd.openxmlformats-officedocument.presentationml.slide+xml"/>
  <Override PartName="/ppt/slides/slide22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11.xml" ContentType="application/vnd.openxmlformats-officedocument.presentationml.notesSlide+xml"/>
  <Override PartName="/ppt/slideLayouts/slideLayout11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0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3.xml" ContentType="application/vnd.openxmlformats-officedocument.theme+xml"/>
  <Override PartName="/ppt/handoutMasters/handoutMaster1.xml" ContentType="application/vnd.openxmlformats-officedocument.presentationml.handout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7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9926638" cy="6797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">
          <p15:clr>
            <a:srgbClr val="A4A3A4"/>
          </p15:clr>
        </p15:guide>
        <p15:guide id="2" pos="7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FFFFFF"/>
    <a:srgbClr val="336699"/>
    <a:srgbClr val="000066"/>
    <a:srgbClr val="800000"/>
    <a:srgbClr val="FFCC00"/>
    <a:srgbClr val="F8C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68" autoAdjust="0"/>
    <p:restoredTop sz="99298" autoAdjust="0"/>
  </p:normalViewPr>
  <p:slideViewPr>
    <p:cSldViewPr>
      <p:cViewPr varScale="1">
        <p:scale>
          <a:sx n="85" d="100"/>
          <a:sy n="85" d="100"/>
        </p:scale>
        <p:origin x="606" y="78"/>
      </p:cViewPr>
      <p:guideLst>
        <p:guide orient="horz" pos="1152"/>
        <p:guide pos="7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0A6F9C-ED71-40BF-AEB7-F86D8619F15D}" type="datetimeFigureOut">
              <a:rPr lang="en-US" smtClean="0"/>
              <a:t>2/14/2019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09DB51-22AE-4348-A06C-6CD4F8D63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598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798" y="0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9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664" y="3228896"/>
            <a:ext cx="7941310" cy="3058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09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612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9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798" y="6456612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1526C929-2704-434B-929F-B10FA8178339}" type="slidenum">
              <a:rPr lang="en-US" altLang="ar-JO"/>
              <a:pPr/>
              <a:t>‹#›</a:t>
            </a:fld>
            <a:endParaRPr lang="en-US" altLang="ar-J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CFE8E84-6ED9-4E8D-B654-0C8EA87D7EB2}" type="slidenum">
              <a:rPr lang="en-US" altLang="en-US"/>
              <a:pPr eaLnBrk="1" hangingPunct="1"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34249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D9CCDD1-8F29-44C1-BD77-7A6C95EFF3D0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29632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E55A479-1851-4F48-A440-492C084F437B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36212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6BBFA10-7180-47A7-8387-179580E01778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02761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3ACACE9-187E-4E4B-B590-C37FAC4E8272}" type="slidenum">
              <a:rPr lang="en-US" altLang="en-US"/>
              <a:pPr eaLnBrk="1" hangingPunct="1"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1148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F77FB0C-C621-45BE-8771-EB686A193457}" type="slidenum">
              <a:rPr lang="en-US" altLang="en-US"/>
              <a:pPr eaLnBrk="1" hangingPunct="1"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7617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6D7FB7B-BFCA-4359-A798-E8954DFD17AE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8280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E6D6E0C-748F-43EC-8874-5BA3EBB39F43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7369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B460649-6381-46D7-86D0-E99DFE454C57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6574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7EC44DA-3A32-4EA8-A091-297761FF1420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1986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51BEDF9-B671-4E95-B25A-98701EB9EDB8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6683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2C7DA38-C4A6-4545-AD46-962BE8A0960D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13775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B3C81AE-92BA-45C6-9F0B-946A6053FC68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9668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DDB06BD-8894-47DF-9484-16BBDBC98687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3918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28800"/>
            <a:ext cx="9144000" cy="5029200"/>
          </a:xfrm>
          <a:prstGeom prst="rect">
            <a:avLst/>
          </a:prstGeom>
          <a:solidFill>
            <a:srgbClr val="808D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19" b="9677"/>
          <a:stretch>
            <a:fillRect/>
          </a:stretch>
        </p:blipFill>
        <p:spPr bwMode="auto">
          <a:xfrm>
            <a:off x="0" y="0"/>
            <a:ext cx="91440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6019800"/>
            <a:ext cx="2616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5939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29200"/>
            <a:ext cx="6400800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77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1D3E5B8-5C11-4E13-8DD3-3F2AAD17C962}" type="slidenum">
              <a:rPr lang="en-US" altLang="ar-JO"/>
              <a:pPr/>
              <a:t>‹#›</a:t>
            </a:fld>
            <a:endParaRPr lang="en-US" altLang="ar-JO"/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0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5E209B5-87C2-46D3-9CE3-6B3071A7CA2B}" type="slidenum">
              <a:rPr lang="en-US" altLang="ar-JO"/>
              <a:pPr/>
              <a:t>‹#›</a:t>
            </a:fld>
            <a:endParaRPr lang="en-US" altLang="ar-JO"/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99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172DF7A-4100-44FC-B241-DA3EBC9C8B0D}" type="slidenum">
              <a:rPr lang="en-US" altLang="ar-JO"/>
              <a:pPr/>
              <a:t>‹#›</a:t>
            </a:fld>
            <a:endParaRPr lang="en-US" altLang="ar-JO"/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187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1CA0B82-3C64-4690-B44B-DD0699A11048}" type="slidenum">
              <a:rPr lang="en-US" altLang="ar-JO"/>
              <a:pPr/>
              <a:t>‹#›</a:t>
            </a:fld>
            <a:endParaRPr lang="en-US" altLang="ar-JO"/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65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9A7322-50DC-4E02-A068-37D1F8093F11}" type="slidenum">
              <a:rPr lang="en-US" altLang="ar-JO"/>
              <a:pPr/>
              <a:t>‹#›</a:t>
            </a:fld>
            <a:endParaRPr lang="en-US" altLang="ar-JO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817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C639292-735D-4F8F-B17A-57982D52406C}" type="slidenum">
              <a:rPr lang="en-US" altLang="ar-JO"/>
              <a:pPr/>
              <a:t>‹#›</a:t>
            </a:fld>
            <a:endParaRPr lang="en-US" altLang="ar-JO"/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30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968AB2C-6FFC-423B-A22A-4643A4128589}" type="slidenum">
              <a:rPr lang="en-US" altLang="ar-JO"/>
              <a:pPr/>
              <a:t>‹#›</a:t>
            </a:fld>
            <a:endParaRPr lang="en-US" altLang="ar-JO"/>
          </a:p>
        </p:txBody>
      </p:sp>
      <p:sp>
        <p:nvSpPr>
          <p:cNvPr id="4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105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F1F757-0640-472B-800E-AA51CB822C10}" type="slidenum">
              <a:rPr lang="en-US" altLang="ar-JO"/>
              <a:pPr/>
              <a:t>‹#›</a:t>
            </a:fld>
            <a:endParaRPr lang="en-US" altLang="ar-JO"/>
          </a:p>
        </p:txBody>
      </p:sp>
      <p:sp>
        <p:nvSpPr>
          <p:cNvPr id="3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31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2CE3B17-E0D4-4E41-BADE-2D34CAD5D28F}" type="slidenum">
              <a:rPr lang="en-US" altLang="ar-JO"/>
              <a:pPr/>
              <a:t>‹#›</a:t>
            </a:fld>
            <a:endParaRPr lang="en-US" altLang="ar-JO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60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67A16A5-18D1-4DCD-8CD2-B89E233E0935}" type="slidenum">
              <a:rPr lang="en-US" altLang="ar-JO"/>
              <a:pPr/>
              <a:t>‹#›</a:t>
            </a:fld>
            <a:endParaRPr lang="en-US" altLang="ar-JO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82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808D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808D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ar-JO" smtClean="0"/>
              <a:t>Click to edit Master title style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ar-JO" smtClean="0"/>
              <a:t>Click to edit Master text styles</a:t>
            </a:r>
          </a:p>
          <a:p>
            <a:pPr lvl="1"/>
            <a:r>
              <a:rPr lang="en-US" altLang="ar-JO" smtClean="0"/>
              <a:t>Second level</a:t>
            </a:r>
          </a:p>
          <a:p>
            <a:pPr lvl="2"/>
            <a:r>
              <a:rPr lang="en-US" altLang="ar-JO" smtClean="0"/>
              <a:t>Third level</a:t>
            </a:r>
          </a:p>
          <a:p>
            <a:pPr lvl="3"/>
            <a:r>
              <a:rPr lang="en-US" altLang="ar-JO" smtClean="0"/>
              <a:t>Fourth level</a:t>
            </a:r>
          </a:p>
          <a:p>
            <a:pPr lvl="4"/>
            <a:r>
              <a:rPr lang="en-US" altLang="ar-JO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chemeClr val="bg1"/>
                </a:solidFill>
              </a:defRPr>
            </a:lvl1pPr>
          </a:lstStyle>
          <a:p>
            <a:fld id="{A0BC78FE-7601-44C7-8F85-4CC650A5D6E5}" type="slidenum">
              <a:rPr lang="en-US" altLang="ar-JO"/>
              <a:pPr/>
              <a:t>‹#›</a:t>
            </a:fld>
            <a:endParaRPr lang="en-US" altLang="ar-JO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556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7" r:id="rId1"/>
    <p:sldLayoutId id="2147484017" r:id="rId2"/>
    <p:sldLayoutId id="2147484018" r:id="rId3"/>
    <p:sldLayoutId id="2147484019" r:id="rId4"/>
    <p:sldLayoutId id="2147484020" r:id="rId5"/>
    <p:sldLayoutId id="2147484021" r:id="rId6"/>
    <p:sldLayoutId id="2147484022" r:id="rId7"/>
    <p:sldLayoutId id="2147484023" r:id="rId8"/>
    <p:sldLayoutId id="2147484024" r:id="rId9"/>
    <p:sldLayoutId id="2147484025" r:id="rId10"/>
    <p:sldLayoutId id="214748402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Pointer Data Type and Pointer Variables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eaLnBrk="1" hangingPunct="1"/>
            <a:r>
              <a:rPr lang="en-US" altLang="en-US" u="sng" smtClean="0"/>
              <a:t>Pointer variable</a:t>
            </a:r>
            <a:r>
              <a:rPr lang="en-US" altLang="en-US" smtClean="0"/>
              <a:t>: content is a memory address</a:t>
            </a:r>
          </a:p>
          <a:p>
            <a:pPr eaLnBrk="1" hangingPunct="1"/>
            <a:r>
              <a:rPr lang="en-US" altLang="en-US" smtClean="0"/>
              <a:t>No name associated with the pointer data type in C++ </a:t>
            </a:r>
            <a:r>
              <a:rPr lang="en-US" altLang="en-US" smtClean="0">
                <a:sym typeface="Wingdings" panose="05000000000000000000" pitchFamily="2" charset="2"/>
              </a:rPr>
              <a:t> </a:t>
            </a:r>
            <a:r>
              <a:rPr lang="en-US" altLang="en-US" smtClean="0"/>
              <a:t> </a:t>
            </a:r>
            <a:r>
              <a:rPr lang="en-US" altLang="en-US" smtClean="0">
                <a:solidFill>
                  <a:srgbClr val="FF0000"/>
                </a:solidFill>
              </a:rPr>
              <a:t>how do you declare pointer variables</a:t>
            </a:r>
            <a:r>
              <a:rPr lang="en-US" altLang="en-US" smtClean="0"/>
              <a:t>?</a:t>
            </a:r>
          </a:p>
          <a:p>
            <a:pPr lvl="1"/>
            <a:r>
              <a:rPr lang="en-US" altLang="en-US" smtClean="0"/>
              <a:t>The value of a pointer variable is an address. That is, the value refers to another memory space. The data is typically stored in this memory space. Therefore, when you declare a pointer variable, you also specify the data type of the value to be stored in the memory location pointed to by the pointer variable.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  <p:sp>
        <p:nvSpPr>
          <p:cNvPr id="3076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8C5FC32-04F5-478E-92DB-14A5FB544797}" type="slidenum">
              <a:rPr lang="en-US" altLang="en-US">
                <a:solidFill>
                  <a:schemeClr val="bg1"/>
                </a:solidFill>
              </a:rPr>
              <a:pPr eaLnBrk="1" hangingPunct="1"/>
              <a:t>1</a:t>
            </a:fld>
            <a:endParaRPr lang="en-US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7179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9563"/>
            <a:ext cx="7524750" cy="616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2DF7A-4100-44FC-B241-DA3EBC9C8B0D}" type="slidenum">
              <a:rPr lang="en-US" altLang="ar-JO" smtClean="0"/>
              <a:pPr/>
              <a:t>10</a:t>
            </a:fld>
            <a:endParaRPr lang="en-US" altLang="ar-JO"/>
          </a:p>
        </p:txBody>
      </p:sp>
    </p:spTree>
    <p:extLst>
      <p:ext uri="{BB962C8B-B14F-4D97-AF65-F5344CB8AC3E}">
        <p14:creationId xmlns:p14="http://schemas.microsoft.com/office/powerpoint/2010/main" val="4117238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Dynamic Variables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 smtClean="0"/>
              <a:t>Dynamic variables</a:t>
            </a:r>
            <a:r>
              <a:rPr lang="en-US" altLang="en-US" smtClean="0"/>
              <a:t>: created during execution</a:t>
            </a:r>
          </a:p>
          <a:p>
            <a:pPr eaLnBrk="1" hangingPunct="1"/>
            <a:r>
              <a:rPr lang="en-US" altLang="en-US" smtClean="0"/>
              <a:t>C++ creates dynamic variables using pointers</a:t>
            </a:r>
          </a:p>
          <a:p>
            <a:pPr eaLnBrk="1" hangingPunct="1"/>
            <a:r>
              <a:rPr lang="en-US" altLang="en-US" smtClean="0">
                <a:latin typeface="Courier New" panose="02070309020205020404" pitchFamily="49" charset="0"/>
              </a:rPr>
              <a:t>new</a:t>
            </a:r>
            <a:r>
              <a:rPr lang="en-US" altLang="en-US" smtClean="0"/>
              <a:t> and </a:t>
            </a:r>
            <a:r>
              <a:rPr lang="en-US" altLang="en-US" smtClean="0">
                <a:latin typeface="Courier New" panose="02070309020205020404" pitchFamily="49" charset="0"/>
              </a:rPr>
              <a:t>delete</a:t>
            </a:r>
            <a:r>
              <a:rPr lang="en-US" altLang="en-US" smtClean="0"/>
              <a:t> operators: used to create and destroy dynamic variables</a:t>
            </a:r>
          </a:p>
          <a:p>
            <a:pPr lvl="1" eaLnBrk="1" hangingPunct="1"/>
            <a:r>
              <a:rPr lang="en-US" altLang="en-US" smtClean="0">
                <a:latin typeface="Courier New" panose="02070309020205020404" pitchFamily="49" charset="0"/>
              </a:rPr>
              <a:t>new</a:t>
            </a:r>
            <a:r>
              <a:rPr lang="en-US" altLang="en-US" smtClean="0"/>
              <a:t> and </a:t>
            </a:r>
            <a:r>
              <a:rPr lang="en-US" altLang="en-US" smtClean="0">
                <a:latin typeface="Courier New" panose="02070309020205020404" pitchFamily="49" charset="0"/>
              </a:rPr>
              <a:t>delete</a:t>
            </a:r>
            <a:r>
              <a:rPr lang="en-US" altLang="en-US" smtClean="0"/>
              <a:t> are reserved words in C++</a:t>
            </a: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A7C2341-8150-4B04-9027-BBDA61540B87}" type="slidenum">
              <a:rPr lang="en-US" altLang="en-US">
                <a:solidFill>
                  <a:schemeClr val="bg1"/>
                </a:solidFill>
              </a:rPr>
              <a:pPr eaLnBrk="1" hangingPunct="1"/>
              <a:t>11</a:t>
            </a:fld>
            <a:endParaRPr lang="en-US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14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Operator </a:t>
            </a:r>
            <a:r>
              <a:rPr lang="en-US" altLang="en-US" smtClean="0">
                <a:latin typeface="Courier New" panose="02070309020205020404" pitchFamily="49" charset="0"/>
              </a:rPr>
              <a:t>new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ourier New" panose="02070309020205020404" pitchFamily="49" charset="0"/>
              </a:rPr>
              <a:t>new</a:t>
            </a:r>
            <a:r>
              <a:rPr lang="en-US" altLang="en-US" smtClean="0"/>
              <a:t> has two forms:</a:t>
            </a:r>
          </a:p>
          <a:p>
            <a:pPr eaLnBrk="1" hangingPunct="1">
              <a:lnSpc>
                <a:spcPct val="160000"/>
              </a:lnSpc>
            </a:pPr>
            <a:endParaRPr lang="en-US" altLang="en-US" smtClean="0"/>
          </a:p>
          <a:p>
            <a:pPr lvl="1" eaLnBrk="1" hangingPunct="1"/>
            <a:r>
              <a:rPr lang="en-US" altLang="en-US" smtClean="0">
                <a:latin typeface="Courier New" panose="02070309020205020404" pitchFamily="49" charset="0"/>
              </a:rPr>
              <a:t>intExp</a:t>
            </a:r>
            <a:r>
              <a:rPr lang="en-US" altLang="en-US" smtClean="0"/>
              <a:t> is any expression evaluating to a positive integer</a:t>
            </a:r>
          </a:p>
          <a:p>
            <a:pPr eaLnBrk="1" hangingPunct="1"/>
            <a:r>
              <a:rPr lang="en-US" altLang="en-US" smtClean="0">
                <a:latin typeface="Courier New" panose="02070309020205020404" pitchFamily="49" charset="0"/>
              </a:rPr>
              <a:t>new</a:t>
            </a:r>
            <a:r>
              <a:rPr lang="en-US" altLang="en-US" smtClean="0"/>
              <a:t> allocates memory (a variable) of the designated type and returns a pointer to it</a:t>
            </a:r>
          </a:p>
          <a:p>
            <a:pPr lvl="1" eaLnBrk="1" hangingPunct="1"/>
            <a:r>
              <a:rPr lang="en-US" altLang="en-US" smtClean="0"/>
              <a:t>The allocated memory is uninitialized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6B4D1CA-D9A5-4476-A8D8-5358B93E3F91}" type="slidenum">
              <a:rPr lang="en-US" altLang="en-US">
                <a:solidFill>
                  <a:schemeClr val="bg1"/>
                </a:solidFill>
              </a:rPr>
              <a:pPr eaLnBrk="1" hangingPunct="1"/>
              <a:t>12</a:t>
            </a:fld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14341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2185988"/>
            <a:ext cx="8072437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4390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Operator </a:t>
            </a:r>
            <a:r>
              <a:rPr lang="en-US" altLang="en-US" smtClean="0">
                <a:latin typeface="Courier New" panose="02070309020205020404" pitchFamily="49" charset="0"/>
              </a:rPr>
              <a:t>new</a:t>
            </a:r>
            <a:r>
              <a:rPr lang="en-US" altLang="en-US" smtClean="0"/>
              <a:t> (cont’d.)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Example: </a:t>
            </a:r>
            <a:r>
              <a:rPr lang="en-US" altLang="en-US" smtClean="0">
                <a:latin typeface="Courier New" panose="02070309020205020404" pitchFamily="49" charset="0"/>
              </a:rPr>
              <a:t>p = new int;</a:t>
            </a:r>
          </a:p>
          <a:p>
            <a:pPr lvl="1" eaLnBrk="1" hangingPunct="1"/>
            <a:r>
              <a:rPr lang="en-US" altLang="en-US" smtClean="0"/>
              <a:t>Creates a variable during program execution somewhere in memory</a:t>
            </a:r>
          </a:p>
          <a:p>
            <a:pPr lvl="1" eaLnBrk="1" hangingPunct="1"/>
            <a:r>
              <a:rPr lang="en-US" altLang="en-US" smtClean="0"/>
              <a:t>Stores the address of the allocated memory in </a:t>
            </a:r>
            <a:r>
              <a:rPr lang="en-US" altLang="en-US" smtClean="0">
                <a:latin typeface="Courier New" panose="02070309020205020404" pitchFamily="49" charset="0"/>
              </a:rPr>
              <a:t>p</a:t>
            </a:r>
          </a:p>
          <a:p>
            <a:pPr eaLnBrk="1" hangingPunct="1"/>
            <a:r>
              <a:rPr lang="en-US" altLang="en-US" smtClean="0"/>
              <a:t>To access allocated memory, use </a:t>
            </a:r>
            <a:r>
              <a:rPr lang="en-US" altLang="en-US" smtClean="0">
                <a:latin typeface="Courier New" panose="02070309020205020404" pitchFamily="49" charset="0"/>
              </a:rPr>
              <a:t>*p</a:t>
            </a:r>
          </a:p>
          <a:p>
            <a:pPr eaLnBrk="1" hangingPunct="1"/>
            <a:r>
              <a:rPr lang="en-US" altLang="en-US" smtClean="0"/>
              <a:t>A dynamic variable cannot be accessed directly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mtClean="0"/>
              <a:t>Because it is unnamed</a:t>
            </a: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AFAFC36-F852-418A-BE33-07EE17C6FE1E}" type="slidenum">
              <a:rPr lang="en-US" altLang="en-US">
                <a:solidFill>
                  <a:schemeClr val="bg1"/>
                </a:solidFill>
              </a:rPr>
              <a:pPr eaLnBrk="1" hangingPunct="1"/>
              <a:t>13</a:t>
            </a:fld>
            <a:endParaRPr lang="en-US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71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Operator </a:t>
            </a:r>
            <a:r>
              <a:rPr lang="en-US" altLang="en-US" smtClean="0">
                <a:latin typeface="Courier New" panose="02070309020205020404" pitchFamily="49" charset="0"/>
              </a:rPr>
              <a:t>delete</a:t>
            </a:r>
            <a:r>
              <a:rPr lang="en-US" altLang="en-US" smtClean="0"/>
              <a:t> (cont’d.)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b="1" smtClean="0"/>
              <a:t>Memory leak</a:t>
            </a:r>
            <a:r>
              <a:rPr lang="en-US" altLang="en-US" sz="2800" smtClean="0"/>
              <a:t>: previously allocated memory that cannot be reallocated</a:t>
            </a:r>
          </a:p>
          <a:p>
            <a:pPr lvl="1" eaLnBrk="1" hangingPunct="1"/>
            <a:r>
              <a:rPr lang="en-US" altLang="en-US" sz="2400" smtClean="0"/>
              <a:t>To avoid a memory leak, when a dynamic variable is no longer needed, destroy it to deallocate its memory</a:t>
            </a:r>
          </a:p>
          <a:p>
            <a:pPr eaLnBrk="1" hangingPunct="1"/>
            <a:r>
              <a:rPr lang="en-US" altLang="en-US" sz="2800" smtClean="0">
                <a:latin typeface="Courier New" panose="02070309020205020404" pitchFamily="49" charset="0"/>
              </a:rPr>
              <a:t>delete</a:t>
            </a:r>
            <a:r>
              <a:rPr lang="en-US" altLang="en-US" sz="2800" smtClean="0"/>
              <a:t> operator: used to destroy dynamic variables</a:t>
            </a:r>
          </a:p>
          <a:p>
            <a:pPr eaLnBrk="1" hangingPunct="1"/>
            <a:r>
              <a:rPr lang="en-US" altLang="en-US" sz="2800" smtClean="0"/>
              <a:t>Syntax:</a:t>
            </a:r>
          </a:p>
          <a:p>
            <a:pPr eaLnBrk="1" hangingPunct="1"/>
            <a:endParaRPr lang="en-US" altLang="en-US" sz="2800" smtClean="0"/>
          </a:p>
          <a:p>
            <a:pPr eaLnBrk="1" hangingPunct="1">
              <a:lnSpc>
                <a:spcPct val="150000"/>
              </a:lnSpc>
            </a:pPr>
            <a:endParaRPr lang="en-US" altLang="en-US" sz="2800" smtClean="0"/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2C3A2AA-90DE-45A0-A3A8-77D51CDECFD6}" type="slidenum">
              <a:rPr lang="en-US" altLang="en-US">
                <a:solidFill>
                  <a:schemeClr val="bg1"/>
                </a:solidFill>
              </a:rPr>
              <a:pPr eaLnBrk="1" hangingPunct="1"/>
              <a:t>14</a:t>
            </a:fld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1638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953000"/>
            <a:ext cx="737235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5344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Operations on Pointer Variables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Assignment: value of one pointer variable can be assigned to another pointer of same type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Relational operations: two pointer variables of same type can be compared for equality, etc.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Some limited arithmetic operations: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/>
              <a:t>Integer values can be added and subtracted from a pointer variable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dirty="0" smtClean="0"/>
              <a:t>Value of one pointer variable can be subtracted from another pointer variable</a:t>
            </a: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7500474-3364-4AF7-AFC4-20E3D341F46A}" type="slidenum">
              <a:rPr lang="en-US" altLang="en-US">
                <a:solidFill>
                  <a:schemeClr val="bg1"/>
                </a:solidFill>
              </a:rPr>
              <a:pPr eaLnBrk="1" hangingPunct="1"/>
              <a:t>15</a:t>
            </a:fld>
            <a:endParaRPr lang="en-US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801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Operations on Pointer Variables (cont’d.)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Pointer arithmetic can be very dangerous:</a:t>
            </a:r>
          </a:p>
          <a:p>
            <a:pPr lvl="1" eaLnBrk="1" hangingPunct="1"/>
            <a:r>
              <a:rPr lang="en-US" altLang="en-US" smtClean="0"/>
              <a:t>Program can accidentally access memory locations of other variables and change their content without warning</a:t>
            </a:r>
          </a:p>
          <a:p>
            <a:pPr lvl="2" eaLnBrk="1" hangingPunct="1"/>
            <a:r>
              <a:rPr lang="en-US" altLang="en-US" smtClean="0"/>
              <a:t>Some systems might terminate the program with an appropriate error message</a:t>
            </a:r>
          </a:p>
          <a:p>
            <a:pPr eaLnBrk="1" hangingPunct="1"/>
            <a:r>
              <a:rPr lang="en-US" altLang="en-US" smtClean="0"/>
              <a:t>Always exercise extra care when doing pointer arithmetic</a:t>
            </a: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90F5551-45EC-4714-96EA-04BFBB06A747}" type="slidenum">
              <a:rPr lang="en-US" altLang="en-US">
                <a:solidFill>
                  <a:schemeClr val="bg1"/>
                </a:solidFill>
              </a:rPr>
              <a:pPr eaLnBrk="1" hangingPunct="1"/>
              <a:t>16</a:t>
            </a:fld>
            <a:endParaRPr lang="en-US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741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Dynamic Arrays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 smtClean="0"/>
              <a:t>Dynamic array</a:t>
            </a:r>
            <a:r>
              <a:rPr lang="en-US" altLang="en-US" smtClean="0"/>
              <a:t>: array created during program execution</a:t>
            </a:r>
          </a:p>
          <a:p>
            <a:pPr eaLnBrk="1" hangingPunct="1"/>
            <a:r>
              <a:rPr lang="en-US" altLang="en-US" smtClean="0"/>
              <a:t>Example:</a:t>
            </a:r>
          </a:p>
          <a:p>
            <a:pPr lvl="1" eaLnBrk="1" hangingPunct="1">
              <a:buFontTx/>
              <a:buNone/>
            </a:pPr>
            <a:r>
              <a:rPr lang="en-US" altLang="en-US" sz="2400" smtClean="0">
                <a:latin typeface="Courier New" panose="02070309020205020404" pitchFamily="49" charset="0"/>
              </a:rPr>
              <a:t>int *p;</a:t>
            </a:r>
            <a:endParaRPr lang="en-US" altLang="en-US" sz="2400" smtClean="0"/>
          </a:p>
          <a:p>
            <a:pPr lvl="1" eaLnBrk="1" hangingPunct="1">
              <a:buFontTx/>
              <a:buNone/>
            </a:pPr>
            <a:r>
              <a:rPr lang="en-US" altLang="en-US" sz="2400" smtClean="0">
                <a:latin typeface="Courier New" panose="02070309020205020404" pitchFamily="49" charset="0"/>
              </a:rPr>
              <a:t>p = new int[10];</a:t>
            </a:r>
          </a:p>
          <a:p>
            <a:pPr lvl="1" eaLnBrk="1" hangingPunct="1">
              <a:buFontTx/>
              <a:buNone/>
            </a:pPr>
            <a:endParaRPr lang="en-US" altLang="en-US" sz="2400" smtClean="0">
              <a:latin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en-US" sz="2400" smtClean="0">
                <a:latin typeface="Courier New" panose="02070309020205020404" pitchFamily="49" charset="0"/>
              </a:rPr>
              <a:t>*p = 25;</a:t>
            </a:r>
            <a:endParaRPr lang="en-US" altLang="en-US" smtClean="0"/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sz="2400" smtClean="0">
                <a:latin typeface="Courier New" panose="02070309020205020404" pitchFamily="49" charset="0"/>
              </a:rPr>
              <a:t>p++; //to point to next array component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sz="2400" smtClean="0">
                <a:latin typeface="Courier New" panose="02070309020205020404" pitchFamily="49" charset="0"/>
              </a:rPr>
              <a:t>*p = 35;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BEA1154-ECD6-440D-9EA6-FEC000B0F029}" type="slidenum">
              <a:rPr lang="en-US" altLang="en-US">
                <a:solidFill>
                  <a:schemeClr val="bg1"/>
                </a:solidFill>
              </a:rPr>
              <a:pPr eaLnBrk="1" hangingPunct="1"/>
              <a:t>17</a:t>
            </a:fld>
            <a:endParaRPr lang="en-US" altLang="en-US">
              <a:solidFill>
                <a:schemeClr val="bg1"/>
              </a:solidFill>
            </a:endParaRPr>
          </a:p>
        </p:txBody>
      </p:sp>
      <p:grpSp>
        <p:nvGrpSpPr>
          <p:cNvPr id="19461" name="Group 8"/>
          <p:cNvGrpSpPr>
            <a:grpSpLocks/>
          </p:cNvGrpSpPr>
          <p:nvPr/>
        </p:nvGrpSpPr>
        <p:grpSpPr bwMode="auto">
          <a:xfrm>
            <a:off x="2971800" y="4637088"/>
            <a:ext cx="4800600" cy="1216025"/>
            <a:chOff x="1872" y="2929"/>
            <a:chExt cx="3024" cy="767"/>
          </a:xfrm>
        </p:grpSpPr>
        <p:sp>
          <p:nvSpPr>
            <p:cNvPr id="19463" name="Line 4"/>
            <p:cNvSpPr>
              <a:spLocks noChangeShapeType="1"/>
            </p:cNvSpPr>
            <p:nvPr/>
          </p:nvSpPr>
          <p:spPr bwMode="auto">
            <a:xfrm flipH="1">
              <a:off x="1872" y="3048"/>
              <a:ext cx="19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64" name="Rectangle 5"/>
            <p:cNvSpPr>
              <a:spLocks noChangeArrowheads="1"/>
            </p:cNvSpPr>
            <p:nvPr/>
          </p:nvSpPr>
          <p:spPr bwMode="auto">
            <a:xfrm>
              <a:off x="2064" y="2929"/>
              <a:ext cx="26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FF0000"/>
                  </a:solidFill>
                </a:rPr>
                <a:t>stores </a:t>
              </a:r>
              <a:r>
                <a:rPr lang="en-US" altLang="en-US">
                  <a:solidFill>
                    <a:srgbClr val="FF0000"/>
                  </a:solidFill>
                  <a:latin typeface="Courier New" panose="02070309020205020404" pitchFamily="49" charset="0"/>
                </a:rPr>
                <a:t>25</a:t>
              </a:r>
              <a:r>
                <a:rPr lang="en-US" altLang="en-US">
                  <a:solidFill>
                    <a:srgbClr val="FF0000"/>
                  </a:solidFill>
                </a:rPr>
                <a:t> into the first memory location</a:t>
              </a:r>
            </a:p>
          </p:txBody>
        </p:sp>
        <p:sp>
          <p:nvSpPr>
            <p:cNvPr id="19465" name="Line 6"/>
            <p:cNvSpPr>
              <a:spLocks noChangeShapeType="1"/>
            </p:cNvSpPr>
            <p:nvPr/>
          </p:nvSpPr>
          <p:spPr bwMode="auto">
            <a:xfrm flipH="1">
              <a:off x="1872" y="3584"/>
              <a:ext cx="19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66" name="Rectangle 7"/>
            <p:cNvSpPr>
              <a:spLocks noChangeArrowheads="1"/>
            </p:cNvSpPr>
            <p:nvPr/>
          </p:nvSpPr>
          <p:spPr bwMode="auto">
            <a:xfrm>
              <a:off x="2064" y="3465"/>
              <a:ext cx="28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FF0000"/>
                  </a:solidFill>
                </a:rPr>
                <a:t>stores </a:t>
              </a:r>
              <a:r>
                <a:rPr lang="en-US" altLang="en-US">
                  <a:solidFill>
                    <a:srgbClr val="FF0000"/>
                  </a:solidFill>
                  <a:latin typeface="Courier New" panose="02070309020205020404" pitchFamily="49" charset="0"/>
                </a:rPr>
                <a:t>35</a:t>
              </a:r>
              <a:r>
                <a:rPr lang="en-US" altLang="en-US">
                  <a:solidFill>
                    <a:srgbClr val="FF0000"/>
                  </a:solidFill>
                </a:rPr>
                <a:t> into the second memory location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6624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9"/>
          <p:cNvGrpSpPr>
            <a:grpSpLocks/>
          </p:cNvGrpSpPr>
          <p:nvPr/>
        </p:nvGrpSpPr>
        <p:grpSpPr bwMode="auto">
          <a:xfrm>
            <a:off x="457200" y="803275"/>
            <a:ext cx="8313738" cy="5140325"/>
            <a:chOff x="248" y="37"/>
            <a:chExt cx="5237" cy="3238"/>
          </a:xfrm>
        </p:grpSpPr>
        <p:pic>
          <p:nvPicPr>
            <p:cNvPr id="20486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" y="37"/>
              <a:ext cx="5210" cy="1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487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" y="2016"/>
              <a:ext cx="4893" cy="1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0484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9898992-F6F8-4DBF-9265-0C9E60EFC561}" type="slidenum">
              <a:rPr lang="en-US" altLang="en-US">
                <a:solidFill>
                  <a:schemeClr val="bg1"/>
                </a:solidFill>
              </a:rPr>
              <a:pPr eaLnBrk="1" hangingPunct="1"/>
              <a:t>18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Operator </a:t>
            </a:r>
            <a:r>
              <a:rPr lang="en-US" altLang="en-US" smtClean="0">
                <a:latin typeface="Courier New" panose="02070309020205020404" pitchFamily="49" charset="0"/>
              </a:rPr>
              <a:t>new</a:t>
            </a:r>
            <a:r>
              <a:rPr lang="en-US" altLang="en-US" smtClean="0"/>
              <a:t> (cont'd.)</a:t>
            </a:r>
          </a:p>
        </p:txBody>
      </p:sp>
    </p:spTree>
    <p:extLst>
      <p:ext uri="{BB962C8B-B14F-4D97-AF65-F5344CB8AC3E}">
        <p14:creationId xmlns:p14="http://schemas.microsoft.com/office/powerpoint/2010/main" val="330456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Operator </a:t>
            </a:r>
            <a:r>
              <a:rPr lang="en-US" altLang="en-US" smtClean="0">
                <a:latin typeface="Courier New" panose="02070309020205020404" pitchFamily="49" charset="0"/>
              </a:rPr>
              <a:t>new</a:t>
            </a:r>
            <a:r>
              <a:rPr lang="en-US" altLang="en-US" smtClean="0"/>
              <a:t> (cont'd.)</a:t>
            </a:r>
          </a:p>
        </p:txBody>
      </p:sp>
      <p:sp>
        <p:nvSpPr>
          <p:cNvPr id="2150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latin typeface="Courier New" panose="02070309020205020404" pitchFamily="49" charset="0"/>
              </a:rPr>
              <a:t>new</a:t>
            </a:r>
            <a:r>
              <a:rPr lang="en-US" altLang="en-US" smtClean="0"/>
              <a:t> allocates memory space of a specific type and returns the (starting) address of the allocated memory space</a:t>
            </a:r>
          </a:p>
          <a:p>
            <a:pPr eaLnBrk="1" hangingPunct="1"/>
            <a:r>
              <a:rPr lang="en-US" altLang="en-US" smtClean="0"/>
              <a:t>If </a:t>
            </a:r>
            <a:r>
              <a:rPr lang="en-US" altLang="en-US" smtClean="0">
                <a:latin typeface="Courier New" panose="02070309020205020404" pitchFamily="49" charset="0"/>
              </a:rPr>
              <a:t>new</a:t>
            </a:r>
            <a:r>
              <a:rPr lang="en-US" altLang="en-US" smtClean="0"/>
              <a:t> is unable to allocate the required memory space, then it throws </a:t>
            </a:r>
            <a:r>
              <a:rPr lang="en-US" altLang="en-US" smtClean="0">
                <a:latin typeface="Courier New" panose="02070309020205020404" pitchFamily="49" charset="0"/>
              </a:rPr>
              <a:t>bad_alloc</a:t>
            </a:r>
            <a:r>
              <a:rPr lang="en-US" altLang="en-US" smtClean="0"/>
              <a:t> exception</a:t>
            </a:r>
          </a:p>
          <a:p>
            <a:pPr lvl="1" eaLnBrk="1" hangingPunct="1"/>
            <a:r>
              <a:rPr lang="en-US" altLang="en-US" smtClean="0"/>
              <a:t>If this exception is not handled, it terminates the program with an error message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21509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7615D20-A6FD-418A-A28E-C3212C430377}" type="slidenum">
              <a:rPr lang="en-US" altLang="en-US">
                <a:solidFill>
                  <a:schemeClr val="bg1"/>
                </a:solidFill>
              </a:rPr>
              <a:pPr eaLnBrk="1" hangingPunct="1"/>
              <a:t>19</a:t>
            </a:fld>
            <a:endParaRPr lang="en-US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79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4099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01F281A-A4F7-4FE2-8D45-F25BAA46E50E}" type="slidenum">
              <a:rPr lang="en-US" altLang="en-US">
                <a:solidFill>
                  <a:schemeClr val="bg1"/>
                </a:solidFill>
              </a:rPr>
              <a:pPr eaLnBrk="1" hangingPunct="1"/>
              <a:t>2</a:t>
            </a:fld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4101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905000"/>
            <a:ext cx="5024438" cy="2667000"/>
          </a:xfrm>
          <a:noFill/>
        </p:spPr>
      </p:pic>
      <p:pic>
        <p:nvPicPr>
          <p:cNvPr id="410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438400"/>
            <a:ext cx="290512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9956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Operator </a:t>
            </a:r>
            <a:r>
              <a:rPr lang="en-US" altLang="en-US" smtClean="0">
                <a:latin typeface="Courier New" panose="02070309020205020404" pitchFamily="49" charset="0"/>
              </a:rPr>
              <a:t>delete</a:t>
            </a:r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EEC317B-A217-41E8-A08B-87BE793E5E9E}" type="slidenum">
              <a:rPr lang="en-US" altLang="en-US">
                <a:solidFill>
                  <a:schemeClr val="bg1"/>
                </a:solidFill>
              </a:rPr>
              <a:pPr eaLnBrk="1" hangingPunct="1"/>
              <a:t>20</a:t>
            </a:fld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22533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600200"/>
            <a:ext cx="3394075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667000"/>
            <a:ext cx="6184900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2865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Operator </a:t>
            </a:r>
            <a:r>
              <a:rPr lang="en-US" altLang="en-US" smtClean="0">
                <a:latin typeface="Courier New" panose="02070309020205020404" pitchFamily="49" charset="0"/>
              </a:rPr>
              <a:t>delete</a:t>
            </a:r>
            <a:r>
              <a:rPr lang="en-US" altLang="en-US" smtClean="0"/>
              <a:t> (cont'd.)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828800"/>
            <a:ext cx="7772400" cy="46482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To avoid memory leak, when a dynamic variable is no longer needed, destroy it</a:t>
            </a:r>
          </a:p>
          <a:p>
            <a:pPr lvl="1" eaLnBrk="1" hangingPunct="1"/>
            <a:r>
              <a:rPr lang="en-US" altLang="en-US" sz="2400" smtClean="0"/>
              <a:t>Deallocate its memory</a:t>
            </a:r>
          </a:p>
          <a:p>
            <a:pPr eaLnBrk="1" hangingPunct="1"/>
            <a:r>
              <a:rPr lang="en-US" altLang="en-US" sz="2800" smtClean="0">
                <a:latin typeface="Courier New" panose="02070309020205020404" pitchFamily="49" charset="0"/>
              </a:rPr>
              <a:t>delete</a:t>
            </a:r>
            <a:r>
              <a:rPr lang="en-US" altLang="en-US" sz="2800" smtClean="0"/>
              <a:t> is used to destroy dynamic variables</a:t>
            </a:r>
          </a:p>
          <a:p>
            <a:pPr eaLnBrk="1" hangingPunct="1"/>
            <a:r>
              <a:rPr lang="en-US" altLang="en-US" sz="2800" smtClean="0"/>
              <a:t>Syntax:</a:t>
            </a:r>
          </a:p>
          <a:p>
            <a:pPr eaLnBrk="1" hangingPunct="1"/>
            <a:endParaRPr lang="en-US" altLang="en-US" sz="2800" smtClean="0"/>
          </a:p>
          <a:p>
            <a:pPr eaLnBrk="1" hangingPunct="1">
              <a:lnSpc>
                <a:spcPct val="150000"/>
              </a:lnSpc>
            </a:pPr>
            <a:endParaRPr lang="en-US" altLang="en-US" sz="2800" smtClean="0"/>
          </a:p>
          <a:p>
            <a:pPr lvl="1" eaLnBrk="1" hangingPunct="1"/>
            <a:r>
              <a:rPr lang="en-US" altLang="en-US" sz="2400" smtClean="0"/>
              <a:t>Tip: to avoid </a:t>
            </a:r>
            <a:r>
              <a:rPr lang="en-US" altLang="en-US" sz="2400" b="1" smtClean="0"/>
              <a:t>dangling pointers</a:t>
            </a:r>
            <a:r>
              <a:rPr lang="en-US" altLang="en-US" sz="2400" smtClean="0"/>
              <a:t>, set variable to </a:t>
            </a:r>
            <a:r>
              <a:rPr lang="en-US" altLang="en-US" sz="2400" smtClean="0">
                <a:latin typeface="Courier New" panose="02070309020205020404" pitchFamily="49" charset="0"/>
              </a:rPr>
              <a:t>NULL</a:t>
            </a:r>
            <a:r>
              <a:rPr lang="en-US" altLang="en-US" sz="2400" smtClean="0"/>
              <a:t> afterwards</a:t>
            </a:r>
          </a:p>
        </p:txBody>
      </p:sp>
      <p:sp>
        <p:nvSpPr>
          <p:cNvPr id="23557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D1EB517-39FB-4905-BCFE-427EC042B839}" type="slidenum">
              <a:rPr lang="en-US" altLang="en-US">
                <a:solidFill>
                  <a:schemeClr val="bg1"/>
                </a:solidFill>
              </a:rPr>
              <a:pPr eaLnBrk="1" hangingPunct="1"/>
              <a:t>21</a:t>
            </a:fld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2355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267200"/>
            <a:ext cx="7696200" cy="130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400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7772400" cy="1066800"/>
          </a:xfrm>
        </p:spPr>
        <p:txBody>
          <a:bodyPr/>
          <a:lstStyle/>
          <a:p>
            <a:pPr eaLnBrk="1" hangingPunct="1"/>
            <a:r>
              <a:rPr lang="en-US" altLang="en-US" smtClean="0"/>
              <a:t>Operations on Pointer Variables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u="sng" smtClean="0"/>
              <a:t>Assignment</a:t>
            </a:r>
            <a:r>
              <a:rPr lang="en-US" smtClean="0"/>
              <a:t>: value of one pointer variable can be assigned to another pointer of same type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u="sng" smtClean="0"/>
              <a:t>Relational operations</a:t>
            </a:r>
            <a:r>
              <a:rPr lang="en-US" smtClean="0"/>
              <a:t>: two pointer variables of same type can be compared for equality, etc.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Some limited arithmetic operations: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mtClean="0"/>
              <a:t>Integer values can be added and subtracted from a pointer variable 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mtClean="0"/>
              <a:t>Value of one pointer variable can be subtracted from another pointer variable</a:t>
            </a:r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1908BDE-B9AB-4A4C-90B2-C74027398E52}" type="slidenum">
              <a:rPr lang="en-US" altLang="en-US">
                <a:solidFill>
                  <a:schemeClr val="bg1"/>
                </a:solidFill>
              </a:rPr>
              <a:pPr eaLnBrk="1" hangingPunct="1"/>
              <a:t>22</a:t>
            </a:fld>
            <a:endParaRPr lang="en-US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84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Operations on Pointer Variables (cont'd.)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Examples: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sz="2400" smtClean="0">
                <a:latin typeface="Courier New" panose="02070309020205020404" pitchFamily="49" charset="0"/>
              </a:rPr>
              <a:t>int *p, *q;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sz="2400" smtClean="0">
                <a:latin typeface="Courier New" panose="02070309020205020404" pitchFamily="49" charset="0"/>
              </a:rPr>
              <a:t>p = q;</a:t>
            </a:r>
          </a:p>
          <a:p>
            <a:pPr lvl="1" eaLnBrk="1" hangingPunct="1"/>
            <a:r>
              <a:rPr lang="en-US" altLang="en-US" smtClean="0"/>
              <a:t>In this case, </a:t>
            </a:r>
            <a:r>
              <a:rPr lang="en-US" altLang="en-US" smtClean="0">
                <a:latin typeface="Courier New" panose="02070309020205020404" pitchFamily="49" charset="0"/>
              </a:rPr>
              <a:t>p == q</a:t>
            </a:r>
            <a:r>
              <a:rPr lang="en-US" altLang="en-US" smtClean="0"/>
              <a:t> will evaluate to </a:t>
            </a:r>
            <a:r>
              <a:rPr lang="en-US" altLang="en-US" smtClean="0">
                <a:latin typeface="Courier New" panose="02070309020205020404" pitchFamily="49" charset="0"/>
              </a:rPr>
              <a:t>true</a:t>
            </a:r>
            <a:r>
              <a:rPr lang="en-US" altLang="en-US" smtClean="0"/>
              <a:t>, and </a:t>
            </a:r>
            <a:r>
              <a:rPr lang="en-US" altLang="en-US" smtClean="0">
                <a:latin typeface="Courier New" panose="02070309020205020404" pitchFamily="49" charset="0"/>
              </a:rPr>
              <a:t>p != q</a:t>
            </a:r>
            <a:r>
              <a:rPr lang="en-US" altLang="en-US" smtClean="0"/>
              <a:t> will evaluate to </a:t>
            </a:r>
            <a:r>
              <a:rPr lang="en-US" altLang="en-US" smtClean="0">
                <a:latin typeface="Courier New" panose="02070309020205020404" pitchFamily="49" charset="0"/>
              </a:rPr>
              <a:t>false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sz="2400" smtClean="0">
                <a:latin typeface="Courier New" panose="02070309020205020404" pitchFamily="49" charset="0"/>
              </a:rPr>
              <a:t>int *p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sz="2400" smtClean="0">
                <a:latin typeface="Courier New" panose="02070309020205020404" pitchFamily="49" charset="0"/>
              </a:rPr>
              <a:t>double *q;</a:t>
            </a:r>
          </a:p>
          <a:p>
            <a:pPr lvl="1" eaLnBrk="1" hangingPunct="1"/>
            <a:r>
              <a:rPr lang="en-US" altLang="en-US" smtClean="0"/>
              <a:t>In this case, </a:t>
            </a:r>
            <a:r>
              <a:rPr lang="en-US" altLang="en-US" smtClean="0">
                <a:latin typeface="Courier New" panose="02070309020205020404" pitchFamily="49" charset="0"/>
              </a:rPr>
              <a:t>q++;</a:t>
            </a:r>
            <a:r>
              <a:rPr lang="en-US" altLang="en-US" smtClean="0"/>
              <a:t> increments value of </a:t>
            </a:r>
            <a:r>
              <a:rPr lang="en-US" altLang="en-US" smtClean="0">
                <a:latin typeface="Courier New" panose="02070309020205020404" pitchFamily="49" charset="0"/>
              </a:rPr>
              <a:t>q</a:t>
            </a:r>
            <a:r>
              <a:rPr lang="en-US" altLang="en-US" smtClean="0"/>
              <a:t> by </a:t>
            </a:r>
            <a:r>
              <a:rPr lang="en-US" altLang="en-US" smtClean="0">
                <a:latin typeface="Courier New" panose="02070309020205020404" pitchFamily="49" charset="0"/>
              </a:rPr>
              <a:t>8</a:t>
            </a:r>
            <a:r>
              <a:rPr lang="en-US" altLang="en-US" smtClean="0"/>
              <a:t>, and </a:t>
            </a:r>
            <a:r>
              <a:rPr lang="en-US" altLang="en-US" smtClean="0">
                <a:latin typeface="Courier New" panose="02070309020205020404" pitchFamily="49" charset="0"/>
              </a:rPr>
              <a:t>p = p + 2;</a:t>
            </a:r>
            <a:r>
              <a:rPr lang="en-US" altLang="en-US" smtClean="0"/>
              <a:t> increments value of </a:t>
            </a:r>
            <a:r>
              <a:rPr lang="en-US" altLang="en-US" smtClean="0">
                <a:latin typeface="Courier New" panose="02070309020205020404" pitchFamily="49" charset="0"/>
              </a:rPr>
              <a:t>p</a:t>
            </a:r>
            <a:r>
              <a:rPr lang="en-US" altLang="en-US" smtClean="0"/>
              <a:t> by </a:t>
            </a:r>
            <a:r>
              <a:rPr lang="en-US" altLang="en-US" smtClean="0">
                <a:latin typeface="Courier New" panose="02070309020205020404" pitchFamily="49" charset="0"/>
              </a:rPr>
              <a:t>8</a:t>
            </a:r>
          </a:p>
        </p:txBody>
      </p:sp>
      <p:sp>
        <p:nvSpPr>
          <p:cNvPr id="25605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3BFEC77-DFA3-4806-A5E6-1FC07D3BD8C5}" type="slidenum">
              <a:rPr lang="en-US" altLang="en-US">
                <a:solidFill>
                  <a:schemeClr val="bg1"/>
                </a:solidFill>
              </a:rPr>
              <a:pPr eaLnBrk="1" hangingPunct="1"/>
              <a:t>23</a:t>
            </a:fld>
            <a:endParaRPr lang="en-US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2365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mtClean="0"/>
              <a:t>Operations on Pointer Variables (cont'd.)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Pointer arithmetic can be very dangerous</a:t>
            </a:r>
          </a:p>
          <a:p>
            <a:pPr lvl="1" eaLnBrk="1" hangingPunct="1"/>
            <a:r>
              <a:rPr lang="en-US" altLang="en-US" smtClean="0"/>
              <a:t>The program can accidentally access the memory locations of other variables and change their content without warning</a:t>
            </a:r>
          </a:p>
          <a:p>
            <a:pPr lvl="2" eaLnBrk="1" hangingPunct="1"/>
            <a:r>
              <a:rPr lang="en-US" altLang="en-US" smtClean="0"/>
              <a:t>Some systems might terminate the program with an appropriate error message</a:t>
            </a:r>
          </a:p>
          <a:p>
            <a:pPr eaLnBrk="1" hangingPunct="1"/>
            <a:r>
              <a:rPr lang="en-US" altLang="en-US" smtClean="0"/>
              <a:t>Always exercise extra care when doing pointer arithmetic</a:t>
            </a:r>
          </a:p>
        </p:txBody>
      </p:sp>
      <p:sp>
        <p:nvSpPr>
          <p:cNvPr id="26629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E90D478-1896-4476-9CE0-16AF466050E5}" type="slidenum">
              <a:rPr lang="en-US" altLang="en-US">
                <a:solidFill>
                  <a:schemeClr val="bg1"/>
                </a:solidFill>
              </a:rPr>
              <a:pPr eaLnBrk="1" hangingPunct="1"/>
              <a:t>24</a:t>
            </a:fld>
            <a:endParaRPr lang="en-US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8628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229600" cy="4525963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200" b="1" smtClean="0"/>
              <a:t>#include &lt;iostream&gt;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200" b="1" smtClean="0"/>
              <a:t>using namespace std;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200" b="1" smtClean="0"/>
              <a:t>int main ()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200" b="1" smtClean="0"/>
              <a:t>{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200" b="1" smtClean="0"/>
              <a:t>  int i,n;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200" b="1" smtClean="0"/>
              <a:t>  int * p;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200" b="1" smtClean="0"/>
              <a:t>  cout &lt;&lt; "How many numbers would you like to type? ";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200" b="1" smtClean="0"/>
              <a:t>  cin &gt;&gt; i;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200" b="1" smtClean="0"/>
              <a:t>  p= new int[i];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200" b="1" smtClean="0"/>
              <a:t>      for (n=0; n&lt;i; n++)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200" b="1" smtClean="0"/>
              <a:t>    {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200" b="1" smtClean="0"/>
              <a:t>      cout &lt;&lt; "Enter number: ";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200" b="1" smtClean="0"/>
              <a:t>      cin &gt;&gt; p[n];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200" b="1" smtClean="0"/>
              <a:t>    }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200" b="1" smtClean="0"/>
              <a:t>    cout &lt;&lt; "You have entered: ";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200" b="1" smtClean="0"/>
              <a:t>    for (n=0; n&lt;i; n++)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200" b="1" smtClean="0"/>
              <a:t>      cout &lt;&lt; p[n] &lt;&lt; ", ";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200" b="1" smtClean="0"/>
              <a:t>cout &lt;&lt; "\n \n You have entered: ";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200" b="1" smtClean="0"/>
              <a:t>    for (int a=0; a&lt;i; a++)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200" b="1" smtClean="0"/>
              <a:t>      cout &lt;&lt; *(p+a) &lt;&lt; ", ";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1200" b="1" smtClean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200" b="1" smtClean="0"/>
              <a:t> cout &lt;&lt; "\n \n ";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200" b="1" smtClean="0"/>
              <a:t> for (int a=0; a&lt;i; a++)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200" b="1" smtClean="0"/>
              <a:t>      cout &lt;&lt; *p+a &lt;&lt; ", ";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200" b="1" smtClean="0"/>
              <a:t>      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200" b="1" smtClean="0"/>
              <a:t> delete[] p;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200" b="1" smtClean="0"/>
              <a:t>  return 0;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200" b="1" smtClean="0"/>
              <a:t>}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1200" b="1" smtClean="0"/>
          </a:p>
        </p:txBody>
      </p:sp>
      <p:pic>
        <p:nvPicPr>
          <p:cNvPr id="2765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838200"/>
            <a:ext cx="3819525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V="1">
            <a:off x="2362200" y="1905000"/>
            <a:ext cx="220980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981200" y="2133600"/>
            <a:ext cx="2743200" cy="2362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91138" idx="1"/>
          </p:cNvCxnSpPr>
          <p:nvPr/>
        </p:nvCxnSpPr>
        <p:spPr>
          <a:xfrm rot="5400000" flipH="1" flipV="1">
            <a:off x="1743075" y="2581275"/>
            <a:ext cx="2990850" cy="2667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2DF7A-4100-44FC-B241-DA3EBC9C8B0D}" type="slidenum">
              <a:rPr lang="en-US" altLang="ar-JO" smtClean="0"/>
              <a:pPr/>
              <a:t>25</a:t>
            </a:fld>
            <a:endParaRPr lang="en-US" altLang="ar-JO"/>
          </a:p>
        </p:txBody>
      </p:sp>
    </p:spTree>
    <p:extLst>
      <p:ext uri="{BB962C8B-B14F-4D97-AF65-F5344CB8AC3E}">
        <p14:creationId xmlns:p14="http://schemas.microsoft.com/office/powerpoint/2010/main" val="1428400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76200" y="0"/>
            <a:ext cx="3124200" cy="6248400"/>
          </a:xfrm>
          <a:ln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en-US" sz="1400" b="1" smtClean="0"/>
              <a:t>#include&lt;iostream&gt;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 b="1" smtClean="0"/>
              <a:t>using namespace std;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 b="1" smtClean="0"/>
              <a:t>void Sort(char *,int);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 b="1" smtClean="0"/>
              <a:t>int main()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 b="1" smtClean="0"/>
              <a:t>{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 b="1" smtClean="0"/>
              <a:t>	char letter;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 b="1" smtClean="0"/>
              <a:t>	int size;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 b="1" smtClean="0"/>
              <a:t>	cout&lt;&lt;"Plz input number of char";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 b="1" smtClean="0"/>
              <a:t>	cin&gt;&gt;size;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 b="1" smtClean="0"/>
              <a:t>	char *p;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 b="1" smtClean="0"/>
              <a:t>	p= new char[size];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 b="1" smtClean="0"/>
              <a:t>	for(int i=0;i&lt;size;i++)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 b="1" smtClean="0"/>
              <a:t>	{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 b="1" smtClean="0"/>
              <a:t>		cout&lt;&lt;"Input char ";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 b="1" smtClean="0"/>
              <a:t>		cin&gt;&gt;letter;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 b="1" smtClean="0"/>
              <a:t>		p[i]=letter;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 b="1" smtClean="0"/>
              <a:t>	}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 b="1" smtClean="0"/>
              <a:t>	Sort(p,size);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 b="1" smtClean="0"/>
              <a:t>	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 b="1" smtClean="0"/>
              <a:t>	cout&lt;&lt;"your input after sort\n";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 b="1" smtClean="0"/>
              <a:t>	for(int j=0;j&lt;size;j++)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 b="1" smtClean="0"/>
              <a:t>		cout&lt;&lt;p[j]&lt;&lt;" ";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 b="1" smtClean="0"/>
              <a:t>	return 0;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1400" b="1" smtClean="0"/>
              <a:t>}</a:t>
            </a:r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8B11806-E4CA-4ADB-8EAA-427B3202CCA1}" type="slidenum">
              <a:rPr lang="en-US" altLang="en-US">
                <a:solidFill>
                  <a:schemeClr val="bg1"/>
                </a:solidFill>
              </a:rPr>
              <a:pPr eaLnBrk="1" hangingPunct="1"/>
              <a:t>26</a:t>
            </a:fld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352800" y="152400"/>
            <a:ext cx="2895600" cy="452596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1400" b="1" dirty="0">
                <a:latin typeface="+mn-lt"/>
              </a:rPr>
              <a:t>void Sort(char * </a:t>
            </a:r>
            <a:r>
              <a:rPr lang="en-US" sz="1400" b="1" dirty="0" err="1">
                <a:latin typeface="+mn-lt"/>
              </a:rPr>
              <a:t>a,int</a:t>
            </a:r>
            <a:r>
              <a:rPr lang="en-US" sz="1400" b="1" dirty="0">
                <a:latin typeface="+mn-lt"/>
              </a:rPr>
              <a:t> size)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1400" b="1" dirty="0">
                <a:latin typeface="+mn-lt"/>
              </a:rPr>
              <a:t>{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1400" b="1" dirty="0">
                <a:latin typeface="+mn-lt"/>
              </a:rPr>
              <a:t>char temp;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1400" b="1" dirty="0">
                <a:latin typeface="+mn-lt"/>
              </a:rPr>
              <a:t>for(</a:t>
            </a:r>
            <a:r>
              <a:rPr lang="en-US" sz="1400" b="1" dirty="0" err="1">
                <a:latin typeface="+mn-lt"/>
              </a:rPr>
              <a:t>int</a:t>
            </a:r>
            <a:r>
              <a:rPr lang="en-US" sz="1400" b="1" dirty="0">
                <a:latin typeface="+mn-lt"/>
              </a:rPr>
              <a:t> pass =0;pass&lt;size-1;pass++)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1400" b="1" dirty="0">
                <a:latin typeface="+mn-lt"/>
              </a:rPr>
              <a:t>	for(</a:t>
            </a:r>
            <a:r>
              <a:rPr lang="en-US" sz="1400" b="1" dirty="0" err="1">
                <a:latin typeface="+mn-lt"/>
              </a:rPr>
              <a:t>int</a:t>
            </a:r>
            <a:r>
              <a:rPr lang="en-US" sz="1400" b="1" dirty="0">
                <a:latin typeface="+mn-lt"/>
              </a:rPr>
              <a:t> </a:t>
            </a:r>
            <a:r>
              <a:rPr lang="en-US" sz="1400" b="1" dirty="0" err="1">
                <a:latin typeface="+mn-lt"/>
              </a:rPr>
              <a:t>i</a:t>
            </a:r>
            <a:r>
              <a:rPr lang="en-US" sz="1400" b="1" dirty="0">
                <a:latin typeface="+mn-lt"/>
              </a:rPr>
              <a:t>=0;i&lt;size-1;i++)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1400" b="1" dirty="0">
                <a:latin typeface="+mn-lt"/>
              </a:rPr>
              <a:t>		if(a[</a:t>
            </a:r>
            <a:r>
              <a:rPr lang="en-US" sz="1400" b="1" dirty="0" err="1">
                <a:latin typeface="+mn-lt"/>
              </a:rPr>
              <a:t>i</a:t>
            </a:r>
            <a:r>
              <a:rPr lang="en-US" sz="1400" b="1" dirty="0">
                <a:latin typeface="+mn-lt"/>
              </a:rPr>
              <a:t>]&gt;a[i+1])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1400" b="1" dirty="0">
                <a:latin typeface="+mn-lt"/>
              </a:rPr>
              <a:t>		{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1400" b="1" dirty="0">
                <a:latin typeface="+mn-lt"/>
              </a:rPr>
              <a:t>				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1400" b="1" dirty="0">
                <a:latin typeface="+mn-lt"/>
              </a:rPr>
              <a:t>		temp =a[</a:t>
            </a:r>
            <a:r>
              <a:rPr lang="en-US" sz="1400" b="1" dirty="0" err="1">
                <a:latin typeface="+mn-lt"/>
              </a:rPr>
              <a:t>i</a:t>
            </a:r>
            <a:r>
              <a:rPr lang="en-US" sz="1400" b="1" dirty="0">
                <a:latin typeface="+mn-lt"/>
              </a:rPr>
              <a:t>];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1400" b="1" dirty="0">
                <a:latin typeface="+mn-lt"/>
              </a:rPr>
              <a:t>		a[</a:t>
            </a:r>
            <a:r>
              <a:rPr lang="en-US" sz="1400" b="1" dirty="0" err="1">
                <a:latin typeface="+mn-lt"/>
              </a:rPr>
              <a:t>i</a:t>
            </a:r>
            <a:r>
              <a:rPr lang="en-US" sz="1400" b="1" dirty="0">
                <a:latin typeface="+mn-lt"/>
              </a:rPr>
              <a:t>]=a[i+1];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1400" b="1" dirty="0">
                <a:latin typeface="+mn-lt"/>
              </a:rPr>
              <a:t>	 	a[i+1]=temp;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1400" b="1" dirty="0">
                <a:latin typeface="+mn-lt"/>
              </a:rPr>
              <a:t>		}		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sz="1400" b="1" dirty="0">
                <a:latin typeface="+mn-lt"/>
              </a:rPr>
              <a:t>}</a:t>
            </a:r>
            <a:endParaRPr lang="en-US" sz="1400" b="1" dirty="0">
              <a:latin typeface="+mn-lt"/>
            </a:endParaRPr>
          </a:p>
        </p:txBody>
      </p:sp>
      <p:pic>
        <p:nvPicPr>
          <p:cNvPr id="2867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752600"/>
            <a:ext cx="2971800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8056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Declaring Pointer Variables</a:t>
            </a:r>
          </a:p>
        </p:txBody>
      </p:sp>
      <p:sp>
        <p:nvSpPr>
          <p:cNvPr id="8197" name="Rectangle 6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Syntax:</a:t>
            </a:r>
          </a:p>
          <a:p>
            <a:pPr lvl="1" eaLnBrk="1" fontAlgn="auto" hangingPunct="1">
              <a:lnSpc>
                <a:spcPct val="30000"/>
              </a:lnSpc>
              <a:spcAft>
                <a:spcPts val="0"/>
              </a:spcAft>
              <a:buFont typeface="Arial" charset="0"/>
              <a:buNone/>
              <a:defRPr/>
            </a:pPr>
            <a:endParaRPr lang="en-US" dirty="0" smtClean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Examples: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>
                <a:latin typeface="Courier New" pitchFamily="49" charset="0"/>
              </a:rPr>
              <a:t>int *p;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>
                <a:latin typeface="Courier New" pitchFamily="49" charset="0"/>
              </a:rPr>
              <a:t>char *ch;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These statements are equivalent: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>
                <a:latin typeface="Courier New" pitchFamily="49" charset="0"/>
              </a:rPr>
              <a:t>int  *p;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>
                <a:latin typeface="Courier New" pitchFamily="49" charset="0"/>
              </a:rPr>
              <a:t>int*  p; 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>
                <a:latin typeface="Courier New" pitchFamily="49" charset="0"/>
              </a:rPr>
              <a:t>int * p;</a:t>
            </a: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04F9B57-9526-44C2-901B-49822C477075}" type="slidenum">
              <a:rPr lang="en-US" altLang="en-US">
                <a:solidFill>
                  <a:schemeClr val="bg1"/>
                </a:solidFill>
              </a:rPr>
              <a:pPr eaLnBrk="1" hangingPunct="1"/>
              <a:t>3</a:t>
            </a:fld>
            <a:endParaRPr lang="en-US" altLang="en-US">
              <a:solidFill>
                <a:schemeClr val="bg1"/>
              </a:solidFill>
            </a:endParaRPr>
          </a:p>
        </p:txBody>
      </p:sp>
      <p:pic>
        <p:nvPicPr>
          <p:cNvPr id="5125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33600"/>
            <a:ext cx="3657600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510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Declaring Pointer Variables (cont’d.)</a:t>
            </a:r>
          </a:p>
        </p:txBody>
      </p:sp>
      <p:sp>
        <p:nvSpPr>
          <p:cNvPr id="614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 the statement: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r>
              <a:rPr lang="en-US" altLang="en-US" smtClean="0">
                <a:latin typeface="Courier New" panose="02070309020205020404" pitchFamily="49" charset="0"/>
              </a:rPr>
              <a:t>int* p, q;</a:t>
            </a:r>
          </a:p>
          <a:p>
            <a:pPr lvl="1" eaLnBrk="1" hangingPunct="1"/>
            <a:r>
              <a:rPr lang="en-US" altLang="en-US" smtClean="0"/>
              <a:t>Only </a:t>
            </a:r>
            <a:r>
              <a:rPr lang="en-US" altLang="en-US" smtClean="0">
                <a:latin typeface="Courier New" panose="02070309020205020404" pitchFamily="49" charset="0"/>
              </a:rPr>
              <a:t>p</a:t>
            </a:r>
            <a:r>
              <a:rPr lang="en-US" altLang="en-US" smtClean="0"/>
              <a:t> is a pointer variable</a:t>
            </a:r>
          </a:p>
          <a:p>
            <a:pPr lvl="1" eaLnBrk="1" hangingPunct="1"/>
            <a:r>
              <a:rPr lang="en-US" altLang="en-US" smtClean="0">
                <a:latin typeface="Courier New" panose="02070309020205020404" pitchFamily="49" charset="0"/>
              </a:rPr>
              <a:t>q</a:t>
            </a:r>
            <a:r>
              <a:rPr lang="en-US" altLang="en-US" smtClean="0"/>
              <a:t> is an </a:t>
            </a:r>
            <a:r>
              <a:rPr lang="en-US" altLang="en-US" smtClean="0">
                <a:latin typeface="Courier New" panose="02070309020205020404" pitchFamily="49" charset="0"/>
              </a:rPr>
              <a:t>int</a:t>
            </a:r>
            <a:r>
              <a:rPr lang="en-US" altLang="en-US" smtClean="0"/>
              <a:t> variable </a:t>
            </a:r>
          </a:p>
          <a:p>
            <a:pPr eaLnBrk="1" hangingPunct="1">
              <a:lnSpc>
                <a:spcPct val="10000"/>
              </a:lnSpc>
              <a:buFontTx/>
              <a:buNone/>
            </a:pPr>
            <a:endParaRPr lang="en-US" altLang="en-US" smtClean="0"/>
          </a:p>
          <a:p>
            <a:pPr eaLnBrk="1" hangingPunct="1"/>
            <a:r>
              <a:rPr lang="en-US" altLang="en-US" smtClean="0"/>
              <a:t>To avoid confusion, attach the character </a:t>
            </a:r>
            <a:r>
              <a:rPr lang="en-US" altLang="en-US" smtClean="0">
                <a:latin typeface="Courier New" panose="02070309020205020404" pitchFamily="49" charset="0"/>
              </a:rPr>
              <a:t>*</a:t>
            </a:r>
            <a:r>
              <a:rPr lang="en-US" altLang="en-US" smtClean="0"/>
              <a:t> to the variable name: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	</a:t>
            </a:r>
            <a:r>
              <a:rPr lang="en-US" altLang="en-US" sz="2600" smtClean="0">
                <a:latin typeface="Courier New" panose="02070309020205020404" pitchFamily="49" charset="0"/>
              </a:rPr>
              <a:t>int</a:t>
            </a:r>
            <a:r>
              <a:rPr lang="en-US" altLang="en-US" sz="2400" smtClean="0">
                <a:latin typeface="Courier New" panose="02070309020205020404" pitchFamily="49" charset="0"/>
              </a:rPr>
              <a:t> *p, q;</a:t>
            </a:r>
          </a:p>
          <a:p>
            <a:pPr eaLnBrk="1" hangingPunct="1">
              <a:buFontTx/>
              <a:buNone/>
            </a:pPr>
            <a:r>
              <a:rPr lang="en-US" altLang="en-US" smtClean="0"/>
              <a:t>	</a:t>
            </a:r>
            <a:r>
              <a:rPr lang="en-US" altLang="en-US" sz="2600" smtClean="0">
                <a:latin typeface="Courier New" panose="02070309020205020404" pitchFamily="49" charset="0"/>
              </a:rPr>
              <a:t>int *p, *q;</a:t>
            </a:r>
            <a:endParaRPr lang="en-US" altLang="en-US" smtClean="0"/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D8A3303-0EE3-4017-AD5E-1838A2F23DFB}" type="slidenum">
              <a:rPr lang="en-US" altLang="en-US">
                <a:solidFill>
                  <a:schemeClr val="bg1"/>
                </a:solidFill>
              </a:rPr>
              <a:pPr eaLnBrk="1" hangingPunct="1"/>
              <a:t>4</a:t>
            </a:fld>
            <a:endParaRPr lang="en-US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47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Address of Operator (</a:t>
            </a:r>
            <a:r>
              <a:rPr lang="en-US" altLang="en-US" smtClean="0">
                <a:latin typeface="Courier New" panose="02070309020205020404" pitchFamily="49" charset="0"/>
              </a:rPr>
              <a:t>&amp;</a:t>
            </a:r>
            <a:r>
              <a:rPr lang="en-US" altLang="en-US" smtClean="0"/>
              <a:t>)</a:t>
            </a:r>
          </a:p>
        </p:txBody>
      </p:sp>
      <p:sp>
        <p:nvSpPr>
          <p:cNvPr id="921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 u="sng" dirty="0" smtClean="0"/>
              <a:t>Address of operator</a:t>
            </a:r>
            <a:r>
              <a:rPr lang="en-US" dirty="0" smtClean="0"/>
              <a:t> (</a:t>
            </a:r>
            <a:r>
              <a:rPr lang="en-US" dirty="0" smtClean="0">
                <a:latin typeface="Courier New" pitchFamily="49" charset="0"/>
              </a:rPr>
              <a:t>&amp;</a:t>
            </a:r>
            <a:r>
              <a:rPr lang="en-US" dirty="0" smtClean="0"/>
              <a:t>):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dirty="0" smtClean="0"/>
              <a:t>A unary operator that returns the address of its operand</a:t>
            </a:r>
          </a:p>
          <a:p>
            <a:pPr eaLnBrk="1" hangingPunct="1">
              <a:buFont typeface="Arial" charset="0"/>
              <a:buChar char="•"/>
              <a:defRPr/>
            </a:pPr>
            <a:r>
              <a:rPr lang="en-US" dirty="0" smtClean="0"/>
              <a:t>Example: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sz="2600" dirty="0" smtClean="0">
                <a:latin typeface="Courier New" pitchFamily="49" charset="0"/>
              </a:rPr>
              <a:t>	int </a:t>
            </a:r>
            <a:r>
              <a:rPr lang="en-US" sz="2600" dirty="0">
                <a:latin typeface="Courier New" pitchFamily="49" charset="0"/>
              </a:rPr>
              <a:t>x;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sz="2600" dirty="0" smtClean="0">
                <a:latin typeface="Courier New" pitchFamily="49" charset="0"/>
              </a:rPr>
              <a:t>	int </a:t>
            </a:r>
            <a:r>
              <a:rPr lang="en-US" sz="2600" dirty="0">
                <a:latin typeface="Courier New" pitchFamily="49" charset="0"/>
              </a:rPr>
              <a:t>*p;</a:t>
            </a:r>
          </a:p>
          <a:p>
            <a:pPr marL="0" indent="0" eaLnBrk="1" hangingPunct="1">
              <a:buFont typeface="Arial" charset="0"/>
              <a:buNone/>
              <a:defRPr/>
            </a:pPr>
            <a:r>
              <a:rPr lang="en-US" sz="2600" dirty="0" smtClean="0">
                <a:latin typeface="Courier New" pitchFamily="49" charset="0"/>
              </a:rPr>
              <a:t>	p </a:t>
            </a:r>
            <a:r>
              <a:rPr lang="en-US" sz="2600" dirty="0">
                <a:latin typeface="Courier New" pitchFamily="49" charset="0"/>
              </a:rPr>
              <a:t>= &amp;x;</a:t>
            </a:r>
          </a:p>
          <a:p>
            <a:pPr lvl="1" eaLnBrk="1" hangingPunct="1">
              <a:buFont typeface="Arial" charset="0"/>
              <a:buChar char="–"/>
              <a:defRPr/>
            </a:pPr>
            <a:r>
              <a:rPr lang="en-US" dirty="0" smtClean="0"/>
              <a:t>Assigns the address of </a:t>
            </a:r>
            <a:r>
              <a:rPr lang="en-US" sz="2600" dirty="0">
                <a:latin typeface="Courier New" pitchFamily="49" charset="0"/>
              </a:rPr>
              <a:t>x</a:t>
            </a:r>
            <a:r>
              <a:rPr lang="en-US" dirty="0" smtClean="0"/>
              <a:t> to </a:t>
            </a:r>
            <a:r>
              <a:rPr lang="en-US" sz="2600" dirty="0">
                <a:latin typeface="Courier New" pitchFamily="49" charset="0"/>
              </a:rPr>
              <a:t>p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71B6DF4-A237-4218-8240-0C9EDAD943BD}" type="slidenum">
              <a:rPr lang="en-US" altLang="en-US">
                <a:solidFill>
                  <a:schemeClr val="bg1"/>
                </a:solidFill>
              </a:rPr>
              <a:pPr eaLnBrk="1" hangingPunct="1"/>
              <a:t>5</a:t>
            </a:fld>
            <a:endParaRPr lang="en-US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60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Dereferencing Operator (*)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en-US" u="sng" dirty="0" smtClean="0"/>
              <a:t>Dereferencing operator</a:t>
            </a:r>
            <a:r>
              <a:rPr lang="en-US" dirty="0" smtClean="0"/>
              <a:t> (or </a:t>
            </a:r>
            <a:r>
              <a:rPr lang="en-US" u="sng" dirty="0" smtClean="0"/>
              <a:t>indirection operator</a:t>
            </a:r>
            <a:r>
              <a:rPr lang="en-US" dirty="0" smtClean="0"/>
              <a:t>):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 smtClean="0"/>
              <a:t>When used as a unary operator, * refers to object to which its operand points</a:t>
            </a:r>
          </a:p>
          <a:p>
            <a:pPr>
              <a:buFont typeface="Arial" charset="0"/>
              <a:buChar char="•"/>
              <a:defRPr/>
            </a:pPr>
            <a:r>
              <a:rPr lang="en-US" dirty="0" smtClean="0"/>
              <a:t>Example:</a:t>
            </a:r>
          </a:p>
          <a:p>
            <a:pPr marL="0" indent="0">
              <a:buFont typeface="Arial" charset="0"/>
              <a:buNone/>
              <a:defRPr/>
            </a:pPr>
            <a:r>
              <a:rPr lang="en-US" dirty="0" smtClean="0"/>
              <a:t>	</a:t>
            </a:r>
            <a:r>
              <a:rPr lang="en-US" sz="2600" dirty="0">
                <a:latin typeface="Courier New" pitchFamily="49" charset="0"/>
              </a:rPr>
              <a:t>cout &lt;&lt; *p &lt;&lt; endl;</a:t>
            </a:r>
          </a:p>
          <a:p>
            <a:pPr lvl="1">
              <a:buFont typeface="Arial" charset="0"/>
              <a:buChar char="–"/>
              <a:defRPr/>
            </a:pPr>
            <a:r>
              <a:rPr lang="en-US" dirty="0" smtClean="0"/>
              <a:t>Prints the value stored in the memory location pointed to by </a:t>
            </a:r>
            <a:r>
              <a:rPr lang="en-US" sz="2600" dirty="0">
                <a:latin typeface="Courier New" pitchFamily="49" charset="0"/>
              </a:rPr>
              <a:t>p</a:t>
            </a: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4890757-9DF3-465C-BEEA-8E6A8CAAB7A2}" type="slidenum">
              <a:rPr lang="en-US" altLang="en-US">
                <a:solidFill>
                  <a:schemeClr val="bg1"/>
                </a:solidFill>
              </a:rPr>
              <a:pPr eaLnBrk="1" hangingPunct="1"/>
              <a:t>6</a:t>
            </a:fld>
            <a:endParaRPr lang="en-US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89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81200"/>
            <a:ext cx="2743200" cy="360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2362200"/>
            <a:ext cx="323850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>
            <a:off x="2971800" y="3200400"/>
            <a:ext cx="1752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048000" y="3505200"/>
            <a:ext cx="1676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124200" y="3733800"/>
            <a:ext cx="1676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200400" y="4114800"/>
            <a:ext cx="1600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276600" y="4419600"/>
            <a:ext cx="1524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72DF7A-4100-44FC-B241-DA3EBC9C8B0D}" type="slidenum">
              <a:rPr lang="en-US" altLang="ar-JO" smtClean="0"/>
              <a:pPr/>
              <a:t>7</a:t>
            </a:fld>
            <a:endParaRPr lang="en-US" altLang="ar-JO"/>
          </a:p>
        </p:txBody>
      </p:sp>
    </p:spTree>
    <p:extLst>
      <p:ext uri="{BB962C8B-B14F-4D97-AF65-F5344CB8AC3E}">
        <p14:creationId xmlns:p14="http://schemas.microsoft.com/office/powerpoint/2010/main" val="2622887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Initializing Pointer Variables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C++ does not automatically initialize variables</a:t>
            </a:r>
          </a:p>
          <a:p>
            <a:pPr eaLnBrk="1" hangingPunct="1"/>
            <a:r>
              <a:rPr lang="en-US" altLang="en-US" smtClean="0"/>
              <a:t>Pointer variables must be initialized if you do not want them to point to anything</a:t>
            </a:r>
          </a:p>
          <a:p>
            <a:pPr lvl="1" eaLnBrk="1" hangingPunct="1"/>
            <a:r>
              <a:rPr lang="en-US" altLang="en-US" smtClean="0"/>
              <a:t>Initialized using the </a:t>
            </a:r>
            <a:r>
              <a:rPr lang="en-US" altLang="en-US" b="1" smtClean="0"/>
              <a:t>null pointer</a:t>
            </a:r>
            <a:r>
              <a:rPr lang="en-US" altLang="en-US" smtClean="0"/>
              <a:t>: the</a:t>
            </a:r>
            <a:r>
              <a:rPr lang="en-US" altLang="en-US" b="1" smtClean="0"/>
              <a:t> </a:t>
            </a:r>
            <a:r>
              <a:rPr lang="en-US" altLang="en-US" smtClean="0"/>
              <a:t>constant value 0</a:t>
            </a:r>
          </a:p>
          <a:p>
            <a:pPr lvl="1" eaLnBrk="1" hangingPunct="1"/>
            <a:r>
              <a:rPr lang="en-US" altLang="en-US" smtClean="0"/>
              <a:t>Or, use the </a:t>
            </a:r>
            <a:r>
              <a:rPr lang="en-US" altLang="en-US" smtClean="0">
                <a:latin typeface="Courier New" panose="02070309020205020404" pitchFamily="49" charset="0"/>
              </a:rPr>
              <a:t>NULL</a:t>
            </a:r>
            <a:r>
              <a:rPr lang="en-US" altLang="en-US" smtClean="0"/>
              <a:t> named constant</a:t>
            </a:r>
          </a:p>
          <a:p>
            <a:pPr lvl="1" eaLnBrk="1" hangingPunct="1"/>
            <a:r>
              <a:rPr lang="en-US" altLang="en-US" smtClean="0"/>
              <a:t>The number 0 is the only number that can be directly assigned to a pointer variable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B3404CF-0022-4F90-AD07-44FBC784A8AA}" type="slidenum">
              <a:rPr lang="en-US" altLang="en-US">
                <a:solidFill>
                  <a:schemeClr val="bg1"/>
                </a:solidFill>
              </a:rPr>
              <a:pPr eaLnBrk="1" hangingPunct="1"/>
              <a:t>8</a:t>
            </a:fld>
            <a:endParaRPr lang="en-US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829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81200"/>
            <a:ext cx="8623300" cy="428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>
                <a:solidFill>
                  <a:schemeClr val="tx1"/>
                </a:solidFill>
              </a:rPr>
              <a:t>Pointer in Function Call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68AB2C-6FFC-423B-A22A-4643A4128589}" type="slidenum">
              <a:rPr lang="en-US" altLang="ar-JO" smtClean="0"/>
              <a:pPr/>
              <a:t>9</a:t>
            </a:fld>
            <a:endParaRPr lang="en-US" altLang="ar-JO"/>
          </a:p>
        </p:txBody>
      </p:sp>
    </p:spTree>
    <p:extLst>
      <p:ext uri="{BB962C8B-B14F-4D97-AF65-F5344CB8AC3E}">
        <p14:creationId xmlns:p14="http://schemas.microsoft.com/office/powerpoint/2010/main" val="750554699"/>
      </p:ext>
    </p:extLst>
  </p:cSld>
  <p:clrMapOvr>
    <a:masterClrMapping/>
  </p:clrMapOvr>
</p:sld>
</file>

<file path=ppt/theme/theme1.xml><?xml version="1.0" encoding="utf-8"?>
<a:theme xmlns:a="http://schemas.openxmlformats.org/drawingml/2006/main" name="Malik_CS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E17FC84F767AE4BB116BF06C8F53B6F" ma:contentTypeVersion="2" ma:contentTypeDescription="Create a new document." ma:contentTypeScope="" ma:versionID="631c6140c20935d59be1e7c61e6bfa15">
  <xsd:schema xmlns:xsd="http://www.w3.org/2001/XMLSchema" xmlns:xs="http://www.w3.org/2001/XMLSchema" xmlns:p="http://schemas.microsoft.com/office/2006/metadata/properties" xmlns:ns2="cf07ceda-0ff3-4c60-9ab2-97e61c223bbd" targetNamespace="http://schemas.microsoft.com/office/2006/metadata/properties" ma:root="true" ma:fieldsID="003da1c7d1dfda1988293f9192026710" ns2:_="">
    <xsd:import namespace="cf07ceda-0ff3-4c60-9ab2-97e61c223bb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07ceda-0ff3-4c60-9ab2-97e61c223b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C1CEE83-0844-4B64-A4EA-9FBED060C297}"/>
</file>

<file path=customXml/itemProps2.xml><?xml version="1.0" encoding="utf-8"?>
<ds:datastoreItem xmlns:ds="http://schemas.openxmlformats.org/officeDocument/2006/customXml" ds:itemID="{01C997CB-AF3C-42FA-9E18-25B75CF8F6C6}"/>
</file>

<file path=customXml/itemProps3.xml><?xml version="1.0" encoding="utf-8"?>
<ds:datastoreItem xmlns:ds="http://schemas.openxmlformats.org/officeDocument/2006/customXml" ds:itemID="{716C03C1-0553-44EA-B81C-4E92A6009AC3}"/>
</file>

<file path=docProps/app.xml><?xml version="1.0" encoding="utf-8"?>
<Properties xmlns="http://schemas.openxmlformats.org/officeDocument/2006/extended-properties" xmlns:vt="http://schemas.openxmlformats.org/officeDocument/2006/docPropsVTypes">
  <Template>Malik_CS1</Template>
  <TotalTime>5675</TotalTime>
  <Words>1146</Words>
  <Application>Microsoft Office PowerPoint</Application>
  <PresentationFormat>On-screen Show (4:3)</PresentationFormat>
  <Paragraphs>228</Paragraphs>
  <Slides>26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Courier New</vt:lpstr>
      <vt:lpstr>Times New Roman</vt:lpstr>
      <vt:lpstr>Wingdings</vt:lpstr>
      <vt:lpstr>Malik_CS1</vt:lpstr>
      <vt:lpstr>Pointer Data Type and Pointer Variables</vt:lpstr>
      <vt:lpstr>PowerPoint Presentation</vt:lpstr>
      <vt:lpstr>Declaring Pointer Variables</vt:lpstr>
      <vt:lpstr>Declaring Pointer Variables (cont’d.)</vt:lpstr>
      <vt:lpstr>Address of Operator (&amp;)</vt:lpstr>
      <vt:lpstr>Dereferencing Operator (*)</vt:lpstr>
      <vt:lpstr>PowerPoint Presentation</vt:lpstr>
      <vt:lpstr>Initializing Pointer Variables</vt:lpstr>
      <vt:lpstr>Pointer in Function Call</vt:lpstr>
      <vt:lpstr>PowerPoint Presentation</vt:lpstr>
      <vt:lpstr>Dynamic Variables</vt:lpstr>
      <vt:lpstr>Operator new</vt:lpstr>
      <vt:lpstr>Operator new (cont’d.)</vt:lpstr>
      <vt:lpstr>Operator delete (cont’d.)</vt:lpstr>
      <vt:lpstr>Operations on Pointer Variables</vt:lpstr>
      <vt:lpstr>Operations on Pointer Variables (cont’d.)</vt:lpstr>
      <vt:lpstr>Dynamic Arrays</vt:lpstr>
      <vt:lpstr>Operator new (cont'd.)</vt:lpstr>
      <vt:lpstr>Operator new (cont'd.)</vt:lpstr>
      <vt:lpstr>Operator delete</vt:lpstr>
      <vt:lpstr>Operator delete (cont'd.)</vt:lpstr>
      <vt:lpstr>Operations on Pointer Variables</vt:lpstr>
      <vt:lpstr>Operations on Pointer Variables (cont'd.)</vt:lpstr>
      <vt:lpstr>Operations on Pointer Variables (cont'd.)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Programming:   Program Design Including  Data Structures, Fifth Edition</dc:title>
  <dc:creator>NJOUD</dc:creator>
  <cp:lastModifiedBy>Windows User</cp:lastModifiedBy>
  <cp:revision>187</cp:revision>
  <cp:lastPrinted>2019-02-13T08:56:11Z</cp:lastPrinted>
  <dcterms:created xsi:type="dcterms:W3CDTF">2002-07-27T03:19:07Z</dcterms:created>
  <dcterms:modified xsi:type="dcterms:W3CDTF">2019-02-14T10:26:32Z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0x0101006E17FC84F767AE4BB116BF06C8F53B6F</vt:lpwstr>
  </property>
</Properties>
</file>