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5"/>
  </p:notesMasterIdLst>
  <p:sldIdLst>
    <p:sldId id="391" r:id="rId3"/>
    <p:sldId id="392" r:id="rId4"/>
    <p:sldId id="393" r:id="rId5"/>
    <p:sldId id="394" r:id="rId6"/>
    <p:sldId id="441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417" r:id="rId30"/>
    <p:sldId id="418" r:id="rId31"/>
    <p:sldId id="419" r:id="rId32"/>
    <p:sldId id="420" r:id="rId33"/>
    <p:sldId id="437" r:id="rId34"/>
    <p:sldId id="438" r:id="rId35"/>
    <p:sldId id="439" r:id="rId36"/>
    <p:sldId id="440" r:id="rId37"/>
    <p:sldId id="421" r:id="rId38"/>
    <p:sldId id="422" r:id="rId39"/>
    <p:sldId id="423" r:id="rId40"/>
    <p:sldId id="424" r:id="rId41"/>
    <p:sldId id="434" r:id="rId42"/>
    <p:sldId id="435" r:id="rId43"/>
    <p:sldId id="43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84801-CDD4-4A5C-AD9D-F1D890B69609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5379E-8A5E-4F19-AA3B-307E80359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00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xmlns="" id="{E4CD59EA-DFDE-A64D-7EB0-601CC28627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93A922-01D4-4A78-A961-65B83B2E49FA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625" name="Text Box 1">
            <a:extLst>
              <a:ext uri="{FF2B5EF4-FFF2-40B4-BE49-F238E27FC236}">
                <a16:creationId xmlns:a16="http://schemas.microsoft.com/office/drawing/2014/main" xmlns="" id="{E4B2D83B-395E-747E-BC7E-3DEFA68B5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xmlns="" id="{A7AD6EA9-13D2-698F-C5EC-8AE66464E57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ar-JO" altLang="en-US"/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xmlns="" id="{D428B98F-A25D-28ED-5B6C-7E26C81D2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alibri" panose="020F050202020403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1F93172-0905-4FDB-A79D-D4D36ED4E3A8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Calibri" panose="020F0502020204030204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487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51440BD4-BB15-009A-EEC7-27438C2A97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638DB2E8-FDFD-CDCE-FED3-08F079616A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r>
              <a:rPr lang="en-US"/>
              <a:t>Fuzzy LogicFuzzy Logic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22398C6D-DB04-4BD9-6834-696C661C25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A7D034A4-600B-44AB-85E7-7689763D7D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340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227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0200" y="228600"/>
            <a:ext cx="2768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8102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1278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1E61DFCA-B928-BE20-97DE-ADA2E0A9183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xmlns="" id="{97F54296-DF4E-A9DE-55C4-945BA4ED86C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57B0B-63E0-4409-9A48-48C2E8FE3FB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17160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E1012ADA-EDE8-8C08-C345-850B0E50694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xmlns="" id="{7552DB96-B65D-8E40-FFE1-F33712DECF7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7D6C5-7036-45CB-B366-652E5E1A8B9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21785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04E5C151-AB53-4634-ACFE-0D72406FC66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xmlns="" id="{38C2A7BC-4254-6C1A-CA0D-0E0BB84C579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1AE23-09CA-424D-8F65-4AEB36A6E8E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6211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4874684" cy="4872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7484" y="1600200"/>
            <a:ext cx="4876800" cy="4872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9CBDD548-A8E5-D6C6-41BB-89CADA215F8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xmlns="" id="{D2149CD1-15F8-3563-8881-1BE3C87B541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A278D-C7AA-4FA6-A134-400C30E3B47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49747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xmlns="" id="{F5F0548B-F22E-A58F-DFC2-C09AA6C34CD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xmlns="" id="{A16303C5-0EE8-E570-76B1-BCB696E715C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A1914-AE75-415C-9A2B-AD478EE5D77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66045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xmlns="" id="{A2E731C3-BF20-9CB7-6B32-154FF69AB96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xmlns="" id="{2B854A5F-400C-27D4-C334-AE59B8D22FB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F4F432-EC75-4469-A7E3-27286F0E44A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3565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xmlns="" id="{AF1BF30A-636F-AFBC-EE5C-CF4AD6B2395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xmlns="" id="{A2729210-1F06-EAFE-D760-DE01D829103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E9919-619F-4C51-A81C-AB59ED113A9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649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1A41810C-AAE2-73A6-4EB9-4E9A13DB229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xmlns="" id="{4C11648F-B691-920A-7904-361CEAAF0EE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F5232-F2C0-4339-BCEA-0E686277865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579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3562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898EE831-9452-69E6-DF82-B87EB66E417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xmlns="" id="{E31B203F-EFD7-C7CA-1E17-FE7DE504D91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AEAD2-B2CC-4B61-BE03-8886EB3EF18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42995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F7069510-8CA1-D33C-D0DD-7B6C6B02895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xmlns="" id="{C4AD9D2F-C92B-B0FE-A545-9B20CDB3E07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10949-5418-462B-8C08-6E5B73C936A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84859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77201" y="274638"/>
            <a:ext cx="2487084" cy="6197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7264400" cy="6197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8EC4BBDD-50E1-45DC-DAA8-9908FD168E7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xmlns="" id="{6E191AAB-68A2-F4B0-FBA3-7F8228C117C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90F15-784D-433B-A16C-C44ACFF88EB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583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019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52800" y="1447800"/>
            <a:ext cx="42164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0" y="1447800"/>
            <a:ext cx="42164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942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13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854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3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4">
            <a:extLst>
              <a:ext uri="{FF2B5EF4-FFF2-40B4-BE49-F238E27FC236}">
                <a16:creationId xmlns:a16="http://schemas.microsoft.com/office/drawing/2014/main" xmlns="" id="{6821CD5B-2623-43B4-7625-5A48456E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r>
              <a:rPr lang="en-US"/>
              <a:t>2/9/2004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xmlns="" id="{CC00A886-307C-9D7B-B7EA-57D79ED7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xmlns="" id="{D4F70457-921A-20A1-B6E7-2F476FC0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6D59ACF7-A1E1-4D54-AB28-D93D1E436F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78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5ED22A6-12AE-D982-D500-27E96682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r>
              <a:rPr lang="en-US"/>
              <a:t>2/9/2004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8588820-9E69-DCE2-757A-B1B70B16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r>
              <a:rPr lang="en-US"/>
              <a:t>Fuzzy Logic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BBC60A4-8F1A-F1D5-3464-54215823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F447145F-DB08-426E-84B4-38ED89E298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430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FD3E983E-5578-94B3-56D0-031040EE9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4648E114-17C9-FC3E-9567-0A92E0A6F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11074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556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Line 1">
            <a:extLst>
              <a:ext uri="{FF2B5EF4-FFF2-40B4-BE49-F238E27FC236}">
                <a16:creationId xmlns:a16="http://schemas.microsoft.com/office/drawing/2014/main" xmlns="" id="{9B91C15E-239D-1141-07E9-300F30AE6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84000" y="0"/>
            <a:ext cx="2117" cy="6858000"/>
          </a:xfrm>
          <a:prstGeom prst="line">
            <a:avLst/>
          </a:prstGeom>
          <a:noFill/>
          <a:ln w="38160">
            <a:solidFill>
              <a:srgbClr val="FEC3AE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4" name="Line 2">
            <a:extLst>
              <a:ext uri="{FF2B5EF4-FFF2-40B4-BE49-F238E27FC236}">
                <a16:creationId xmlns:a16="http://schemas.microsoft.com/office/drawing/2014/main" xmlns="" id="{DB5B1697-77C5-FDB1-DEAF-78D6F25964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600" y="0"/>
            <a:ext cx="2117" cy="6858000"/>
          </a:xfrm>
          <a:prstGeom prst="line">
            <a:avLst/>
          </a:prstGeom>
          <a:noFill/>
          <a:ln w="57240">
            <a:solidFill>
              <a:srgbClr val="FEC3AE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5" name="Line 3">
            <a:extLst>
              <a:ext uri="{FF2B5EF4-FFF2-40B4-BE49-F238E27FC236}">
                <a16:creationId xmlns:a16="http://schemas.microsoft.com/office/drawing/2014/main" xmlns="" id="{503A0A66-FD99-2462-2BED-EB4FA5C0D6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88800" y="0"/>
            <a:ext cx="2117" cy="6858000"/>
          </a:xfrm>
          <a:prstGeom prst="line">
            <a:avLst/>
          </a:prstGeom>
          <a:noFill/>
          <a:ln w="19080">
            <a:solidFill>
              <a:srgbClr val="FE8637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F1573149-B156-C49E-F5CA-553B557EE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rgbClr val="FEC3AE">
              <a:alpha val="87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7" name="Line 5">
            <a:extLst>
              <a:ext uri="{FF2B5EF4-FFF2-40B4-BE49-F238E27FC236}">
                <a16:creationId xmlns:a16="http://schemas.microsoft.com/office/drawing/2014/main" xmlns="" id="{2CF8AA91-B724-DDA6-E5F4-CE89E7BDC1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87200" y="0"/>
            <a:ext cx="2117" cy="6858000"/>
          </a:xfrm>
          <a:prstGeom prst="line">
            <a:avLst/>
          </a:prstGeom>
          <a:noFill/>
          <a:ln w="9360">
            <a:solidFill>
              <a:srgbClr val="FE8637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8" name="Oval 6">
            <a:extLst>
              <a:ext uri="{FF2B5EF4-FFF2-40B4-BE49-F238E27FC236}">
                <a16:creationId xmlns:a16="http://schemas.microsoft.com/office/drawing/2014/main" xmlns="" id="{59A81A91-BE3E-A72E-4345-A456A641C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5434" y="5715001"/>
            <a:ext cx="732367" cy="549275"/>
          </a:xfrm>
          <a:prstGeom prst="ellipse">
            <a:avLst/>
          </a:prstGeom>
          <a:solidFill>
            <a:srgbClr val="FE8637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6" name="Rectangle 7">
            <a:extLst>
              <a:ext uri="{FF2B5EF4-FFF2-40B4-BE49-F238E27FC236}">
                <a16:creationId xmlns:a16="http://schemas.microsoft.com/office/drawing/2014/main" xmlns="" id="{161C7F58-3ADC-44E2-7EAD-747DD220BE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4638"/>
            <a:ext cx="9954684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7" name="Rectangle 8">
            <a:extLst>
              <a:ext uri="{FF2B5EF4-FFF2-40B4-BE49-F238E27FC236}">
                <a16:creationId xmlns:a16="http://schemas.microsoft.com/office/drawing/2014/main" xmlns="" id="{484F29B6-FA4D-8D3E-9338-E09BCE6D5F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0200"/>
            <a:ext cx="9954684" cy="48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xmlns="" id="{8C64FC0A-2D71-1079-2E50-371A13F7656A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1715751" y="268289"/>
            <a:ext cx="2679700" cy="382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575F6D"/>
              </a:buClr>
              <a:tabLst>
                <a:tab pos="723900" algn="l"/>
                <a:tab pos="1447800" algn="l"/>
              </a:tabLst>
              <a:defRPr sz="1200">
                <a:solidFill>
                  <a:srgbClr val="575F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xmlns="" id="{D909C0D7-1D86-44FF-B294-00187FA2CE1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0839451" y="5734051"/>
            <a:ext cx="810683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>
                <a:srgbClr val="FFFFFF"/>
              </a:buClr>
              <a:defRPr sz="14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3F726AC-E0D1-4153-ADFD-251CCF14026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3083" name="Text Box 11">
            <a:extLst>
              <a:ext uri="{FF2B5EF4-FFF2-40B4-BE49-F238E27FC236}">
                <a16:creationId xmlns:a16="http://schemas.microsoft.com/office/drawing/2014/main" xmlns="" id="{5CB13BF1-83FE-B6E8-356D-D213F435250D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9855201" y="3612621"/>
            <a:ext cx="3200400" cy="61383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433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0" fontAlgn="base" hangingPunct="0">
        <a:lnSpc>
          <a:spcPct val="122000"/>
        </a:lnSpc>
        <a:spcBef>
          <a:spcPct val="0"/>
        </a:spcBef>
        <a:spcAft>
          <a:spcPct val="0"/>
        </a:spcAft>
        <a:buClr>
          <a:srgbClr val="575F6D"/>
        </a:buClr>
        <a:buSzPct val="100000"/>
        <a:buFont typeface="Century Schoolbook" panose="02040604050505020304" pitchFamily="18" charset="0"/>
        <a:defRPr sz="3000">
          <a:solidFill>
            <a:srgbClr val="575F6D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122000"/>
        </a:lnSpc>
        <a:spcBef>
          <a:spcPct val="0"/>
        </a:spcBef>
        <a:spcAft>
          <a:spcPct val="0"/>
        </a:spcAft>
        <a:buClr>
          <a:srgbClr val="575F6D"/>
        </a:buClr>
        <a:buSzPct val="100000"/>
        <a:buFont typeface="Century Schoolbook" panose="02040604050505020304" pitchFamily="18" charset="0"/>
        <a:defRPr sz="3000">
          <a:solidFill>
            <a:srgbClr val="575F6D"/>
          </a:solidFill>
          <a:latin typeface="Century Schoolbook" pitchFamily="16" charset="0"/>
          <a:cs typeface="Arial" charset="0"/>
        </a:defRPr>
      </a:lvl2pPr>
      <a:lvl3pPr algn="l" defTabSz="457200" rtl="0" eaLnBrk="0" fontAlgn="base" hangingPunct="0">
        <a:lnSpc>
          <a:spcPct val="122000"/>
        </a:lnSpc>
        <a:spcBef>
          <a:spcPct val="0"/>
        </a:spcBef>
        <a:spcAft>
          <a:spcPct val="0"/>
        </a:spcAft>
        <a:buClr>
          <a:srgbClr val="575F6D"/>
        </a:buClr>
        <a:buSzPct val="100000"/>
        <a:buFont typeface="Century Schoolbook" panose="02040604050505020304" pitchFamily="18" charset="0"/>
        <a:defRPr sz="3000">
          <a:solidFill>
            <a:srgbClr val="575F6D"/>
          </a:solidFill>
          <a:latin typeface="Century Schoolbook" pitchFamily="16" charset="0"/>
          <a:cs typeface="Arial" charset="0"/>
        </a:defRPr>
      </a:lvl3pPr>
      <a:lvl4pPr algn="l" defTabSz="457200" rtl="0" eaLnBrk="0" fontAlgn="base" hangingPunct="0">
        <a:lnSpc>
          <a:spcPct val="122000"/>
        </a:lnSpc>
        <a:spcBef>
          <a:spcPct val="0"/>
        </a:spcBef>
        <a:spcAft>
          <a:spcPct val="0"/>
        </a:spcAft>
        <a:buClr>
          <a:srgbClr val="575F6D"/>
        </a:buClr>
        <a:buSzPct val="100000"/>
        <a:buFont typeface="Century Schoolbook" panose="02040604050505020304" pitchFamily="18" charset="0"/>
        <a:defRPr sz="3000">
          <a:solidFill>
            <a:srgbClr val="575F6D"/>
          </a:solidFill>
          <a:latin typeface="Century Schoolbook" pitchFamily="16" charset="0"/>
          <a:cs typeface="Arial" charset="0"/>
        </a:defRPr>
      </a:lvl4pPr>
      <a:lvl5pPr algn="l" defTabSz="457200" rtl="0" eaLnBrk="0" fontAlgn="base" hangingPunct="0">
        <a:lnSpc>
          <a:spcPct val="122000"/>
        </a:lnSpc>
        <a:spcBef>
          <a:spcPct val="0"/>
        </a:spcBef>
        <a:spcAft>
          <a:spcPct val="0"/>
        </a:spcAft>
        <a:buClr>
          <a:srgbClr val="575F6D"/>
        </a:buClr>
        <a:buSzPct val="100000"/>
        <a:buFont typeface="Century Schoolbook" panose="02040604050505020304" pitchFamily="18" charset="0"/>
        <a:defRPr sz="3000">
          <a:solidFill>
            <a:srgbClr val="575F6D"/>
          </a:solidFill>
          <a:latin typeface="Century Schoolbook" pitchFamily="16" charset="0"/>
          <a:cs typeface="Arial" charset="0"/>
        </a:defRPr>
      </a:lvl5pPr>
      <a:lvl6pPr marL="457200" algn="l" defTabSz="457200" rtl="0" fontAlgn="base">
        <a:lnSpc>
          <a:spcPct val="122000"/>
        </a:lnSpc>
        <a:spcBef>
          <a:spcPct val="0"/>
        </a:spcBef>
        <a:spcAft>
          <a:spcPct val="0"/>
        </a:spcAft>
        <a:buClr>
          <a:srgbClr val="575F6D"/>
        </a:buClr>
        <a:buSzPct val="100000"/>
        <a:buFont typeface="Century Schoolbook" pitchFamily="16" charset="0"/>
        <a:defRPr sz="3000">
          <a:solidFill>
            <a:srgbClr val="575F6D"/>
          </a:solidFill>
          <a:latin typeface="Century Schoolbook" pitchFamily="16" charset="0"/>
          <a:cs typeface="Arial" charset="0"/>
        </a:defRPr>
      </a:lvl6pPr>
      <a:lvl7pPr marL="914400" algn="l" defTabSz="457200" rtl="0" fontAlgn="base">
        <a:lnSpc>
          <a:spcPct val="122000"/>
        </a:lnSpc>
        <a:spcBef>
          <a:spcPct val="0"/>
        </a:spcBef>
        <a:spcAft>
          <a:spcPct val="0"/>
        </a:spcAft>
        <a:buClr>
          <a:srgbClr val="575F6D"/>
        </a:buClr>
        <a:buSzPct val="100000"/>
        <a:buFont typeface="Century Schoolbook" pitchFamily="16" charset="0"/>
        <a:defRPr sz="3000">
          <a:solidFill>
            <a:srgbClr val="575F6D"/>
          </a:solidFill>
          <a:latin typeface="Century Schoolbook" pitchFamily="16" charset="0"/>
          <a:cs typeface="Arial" charset="0"/>
        </a:defRPr>
      </a:lvl7pPr>
      <a:lvl8pPr marL="1371600" algn="l" defTabSz="457200" rtl="0" fontAlgn="base">
        <a:lnSpc>
          <a:spcPct val="122000"/>
        </a:lnSpc>
        <a:spcBef>
          <a:spcPct val="0"/>
        </a:spcBef>
        <a:spcAft>
          <a:spcPct val="0"/>
        </a:spcAft>
        <a:buClr>
          <a:srgbClr val="575F6D"/>
        </a:buClr>
        <a:buSzPct val="100000"/>
        <a:buFont typeface="Century Schoolbook" pitchFamily="16" charset="0"/>
        <a:defRPr sz="3000">
          <a:solidFill>
            <a:srgbClr val="575F6D"/>
          </a:solidFill>
          <a:latin typeface="Century Schoolbook" pitchFamily="16" charset="0"/>
          <a:cs typeface="Arial" charset="0"/>
        </a:defRPr>
      </a:lvl8pPr>
      <a:lvl9pPr marL="1828800" algn="l" defTabSz="457200" rtl="0" fontAlgn="base">
        <a:lnSpc>
          <a:spcPct val="122000"/>
        </a:lnSpc>
        <a:spcBef>
          <a:spcPct val="0"/>
        </a:spcBef>
        <a:spcAft>
          <a:spcPct val="0"/>
        </a:spcAft>
        <a:buClr>
          <a:srgbClr val="575F6D"/>
        </a:buClr>
        <a:buSzPct val="100000"/>
        <a:buFont typeface="Century Schoolbook" pitchFamily="16" charset="0"/>
        <a:defRPr sz="3000">
          <a:solidFill>
            <a:srgbClr val="575F6D"/>
          </a:solidFill>
          <a:latin typeface="Century Schoolbook" pitchFamily="16" charset="0"/>
          <a:cs typeface="Arial" charset="0"/>
        </a:defRPr>
      </a:lvl9pPr>
    </p:titleStyle>
    <p:bodyStyle>
      <a:lvl1pPr marL="271463" indent="-271463" algn="l" defTabSz="457200" rtl="0" eaLnBrk="0" fontAlgn="base" hangingPunct="0">
        <a:lnSpc>
          <a:spcPct val="122000"/>
        </a:lnSpc>
        <a:spcBef>
          <a:spcPts val="600"/>
        </a:spcBef>
        <a:spcAft>
          <a:spcPct val="0"/>
        </a:spcAft>
        <a:buClr>
          <a:srgbClr val="FE8637"/>
        </a:buClr>
        <a:buSzPct val="70000"/>
        <a:buFont typeface="Wingdings" panose="05000000000000000000" pitchFamily="2" charset="2"/>
        <a:buChar char="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638175" indent="-273050" algn="l" defTabSz="457200" rtl="0" eaLnBrk="0" fontAlgn="base" hangingPunct="0">
        <a:lnSpc>
          <a:spcPct val="122000"/>
        </a:lnSpc>
        <a:spcBef>
          <a:spcPts val="525"/>
        </a:spcBef>
        <a:spcAft>
          <a:spcPct val="0"/>
        </a:spcAft>
        <a:buClr>
          <a:srgbClr val="FE8637"/>
        </a:buClr>
        <a:buSzPct val="80000"/>
        <a:buFont typeface="Wingdings 2" panose="05020102010507070707" pitchFamily="18" charset="2"/>
        <a:buChar char=""/>
        <a:defRPr sz="2100">
          <a:solidFill>
            <a:srgbClr val="000000"/>
          </a:solidFill>
          <a:latin typeface="+mn-lt"/>
          <a:cs typeface="+mn-cs"/>
        </a:defRPr>
      </a:lvl2pPr>
      <a:lvl3pPr marL="914400" indent="-182563" algn="l" defTabSz="457200" rtl="0" eaLnBrk="0" fontAlgn="base" hangingPunct="0">
        <a:lnSpc>
          <a:spcPct val="122000"/>
        </a:lnSpc>
        <a:spcBef>
          <a:spcPts val="45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>
          <a:solidFill>
            <a:srgbClr val="000000"/>
          </a:solidFill>
          <a:latin typeface="+mn-lt"/>
          <a:cs typeface="+mn-cs"/>
        </a:defRPr>
      </a:lvl3pPr>
      <a:lvl4pPr marL="1185863" indent="-180975" algn="l" defTabSz="457200" rtl="0" eaLnBrk="0" fontAlgn="base" hangingPunct="0">
        <a:lnSpc>
          <a:spcPct val="122000"/>
        </a:lnSpc>
        <a:spcBef>
          <a:spcPts val="45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>
          <a:solidFill>
            <a:srgbClr val="000000"/>
          </a:solidFill>
          <a:latin typeface="+mn-lt"/>
          <a:cs typeface="+mn-cs"/>
        </a:defRPr>
      </a:lvl4pPr>
      <a:lvl5pPr marL="1460500" indent="-180975" algn="l" defTabSz="457200" rtl="0" eaLnBrk="0" fontAlgn="base" hangingPunct="0">
        <a:lnSpc>
          <a:spcPct val="122000"/>
        </a:lnSpc>
        <a:spcBef>
          <a:spcPts val="400"/>
        </a:spcBef>
        <a:spcAft>
          <a:spcPct val="0"/>
        </a:spcAft>
        <a:buClr>
          <a:srgbClr val="FEC3AE"/>
        </a:buClr>
        <a:buSzPct val="68000"/>
        <a:buFont typeface="Wingdings 2" panose="05020102010507070707" pitchFamily="18" charset="2"/>
        <a:buChar char=""/>
        <a:defRPr sz="1600">
          <a:solidFill>
            <a:srgbClr val="000000"/>
          </a:solidFill>
          <a:latin typeface="+mn-lt"/>
          <a:cs typeface="+mn-cs"/>
        </a:defRPr>
      </a:lvl5pPr>
      <a:lvl6pPr marL="1917700" indent="-180975" algn="l" defTabSz="457200" rtl="0" fontAlgn="base">
        <a:lnSpc>
          <a:spcPct val="122000"/>
        </a:lnSpc>
        <a:spcBef>
          <a:spcPts val="400"/>
        </a:spcBef>
        <a:spcAft>
          <a:spcPct val="0"/>
        </a:spcAft>
        <a:buClr>
          <a:srgbClr val="FEC3AE"/>
        </a:buClr>
        <a:buSzPct val="68000"/>
        <a:buFont typeface="Wingdings 2" pitchFamily="16" charset="2"/>
        <a:buChar char=""/>
        <a:defRPr sz="1600">
          <a:solidFill>
            <a:srgbClr val="000000"/>
          </a:solidFill>
          <a:latin typeface="+mn-lt"/>
          <a:cs typeface="+mn-cs"/>
        </a:defRPr>
      </a:lvl6pPr>
      <a:lvl7pPr marL="2374900" indent="-180975" algn="l" defTabSz="457200" rtl="0" fontAlgn="base">
        <a:lnSpc>
          <a:spcPct val="122000"/>
        </a:lnSpc>
        <a:spcBef>
          <a:spcPts val="400"/>
        </a:spcBef>
        <a:spcAft>
          <a:spcPct val="0"/>
        </a:spcAft>
        <a:buClr>
          <a:srgbClr val="FEC3AE"/>
        </a:buClr>
        <a:buSzPct val="68000"/>
        <a:buFont typeface="Wingdings 2" pitchFamily="16" charset="2"/>
        <a:buChar char=""/>
        <a:defRPr sz="1600">
          <a:solidFill>
            <a:srgbClr val="000000"/>
          </a:solidFill>
          <a:latin typeface="+mn-lt"/>
          <a:cs typeface="+mn-cs"/>
        </a:defRPr>
      </a:lvl7pPr>
      <a:lvl8pPr marL="2832100" indent="-180975" algn="l" defTabSz="457200" rtl="0" fontAlgn="base">
        <a:lnSpc>
          <a:spcPct val="122000"/>
        </a:lnSpc>
        <a:spcBef>
          <a:spcPts val="400"/>
        </a:spcBef>
        <a:spcAft>
          <a:spcPct val="0"/>
        </a:spcAft>
        <a:buClr>
          <a:srgbClr val="FEC3AE"/>
        </a:buClr>
        <a:buSzPct val="68000"/>
        <a:buFont typeface="Wingdings 2" pitchFamily="16" charset="2"/>
        <a:buChar char=""/>
        <a:defRPr sz="1600">
          <a:solidFill>
            <a:srgbClr val="000000"/>
          </a:solidFill>
          <a:latin typeface="+mn-lt"/>
          <a:cs typeface="+mn-cs"/>
        </a:defRPr>
      </a:lvl8pPr>
      <a:lvl9pPr marL="3289300" indent="-180975" algn="l" defTabSz="457200" rtl="0" fontAlgn="base">
        <a:lnSpc>
          <a:spcPct val="122000"/>
        </a:lnSpc>
        <a:spcBef>
          <a:spcPts val="400"/>
        </a:spcBef>
        <a:spcAft>
          <a:spcPct val="0"/>
        </a:spcAft>
        <a:buClr>
          <a:srgbClr val="FEC3AE"/>
        </a:buClr>
        <a:buSzPct val="68000"/>
        <a:buFont typeface="Wingdings 2" pitchFamily="16" charset="2"/>
        <a:buChar char=""/>
        <a:defRPr sz="1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6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F11487D2-3789-9028-35CA-CF12F8E4DBF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600201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/>
              <a:t>Fuzzy Logic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6184A5F3-AADF-CCB7-E7F8-FAA8A1E4E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Membership Functions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00C7F86C-7FBE-9DD1-2805-6CC1C8C546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5800" y="1219200"/>
            <a:ext cx="6477000" cy="1676400"/>
          </a:xfrm>
        </p:spPr>
        <p:txBody>
          <a:bodyPr/>
          <a:lstStyle/>
          <a:p>
            <a:pPr eaLnBrk="1" hangingPunct="1"/>
            <a:r>
              <a:rPr lang="en-US" altLang="en-US" sz="3000"/>
              <a:t>How cool is 36 F</a:t>
            </a:r>
            <a:r>
              <a:rPr lang="en-US" altLang="en-US" sz="3000">
                <a:latin typeface="Arial" panose="020B0604020202020204" pitchFamily="34" charset="0"/>
                <a:cs typeface="Arial" panose="020B0604020202020204" pitchFamily="34" charset="0"/>
              </a:rPr>
              <a:t>° </a:t>
            </a:r>
            <a:r>
              <a:rPr lang="en-US" altLang="en-US"/>
              <a:t>?</a:t>
            </a:r>
            <a:endParaRPr lang="en-US" altLang="en-US" sz="3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3000"/>
              <a:t>It is 30% Cool and 70% Freezing</a:t>
            </a:r>
          </a:p>
          <a:p>
            <a:pPr eaLnBrk="1" hangingPunct="1"/>
            <a:r>
              <a:rPr lang="en-US" altLang="en-US" sz="3000"/>
              <a:t>It is 0% Worm and 0% Hot</a:t>
            </a:r>
          </a:p>
        </p:txBody>
      </p:sp>
      <p:graphicFrame>
        <p:nvGraphicFramePr>
          <p:cNvPr id="17412" name="Object 2">
            <a:extLst>
              <a:ext uri="{FF2B5EF4-FFF2-40B4-BE49-F238E27FC236}">
                <a16:creationId xmlns:a16="http://schemas.microsoft.com/office/drawing/2014/main" xmlns="" id="{BDE93A37-D559-5F19-1F21-91C8A524E0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2300" y="3124201"/>
          <a:ext cx="6019800" cy="303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Visio" r:id="rId3" imgW="4575962" imgH="2219858" progId="Visio.Drawing.11">
                  <p:embed/>
                </p:oleObj>
              </mc:Choice>
              <mc:Fallback>
                <p:oleObj name="Visio" r:id="rId3" imgW="4575962" imgH="2219858" progId="Visio.Drawing.11">
                  <p:embed/>
                  <p:pic>
                    <p:nvPicPr>
                      <p:cNvPr id="17412" name="Object 2">
                        <a:extLst>
                          <a:ext uri="{FF2B5EF4-FFF2-40B4-BE49-F238E27FC236}">
                            <a16:creationId xmlns:a16="http://schemas.microsoft.com/office/drawing/2014/main" xmlns="" id="{BDE93A37-D559-5F19-1F21-91C8A524E0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3124201"/>
                        <a:ext cx="6019800" cy="303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7" name="Line 5">
            <a:extLst>
              <a:ext uri="{FF2B5EF4-FFF2-40B4-BE49-F238E27FC236}">
                <a16:creationId xmlns:a16="http://schemas.microsoft.com/office/drawing/2014/main" xmlns="" id="{61BD0C89-FD6B-B3ED-2EA4-A1FCBF40A7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43500" y="2743200"/>
            <a:ext cx="0" cy="3124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4998" name="Line 6">
            <a:extLst>
              <a:ext uri="{FF2B5EF4-FFF2-40B4-BE49-F238E27FC236}">
                <a16:creationId xmlns:a16="http://schemas.microsoft.com/office/drawing/2014/main" xmlns="" id="{4D8FF45D-47A7-F1EB-680F-F8F70535A4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90900" y="3962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4999" name="Line 7">
            <a:extLst>
              <a:ext uri="{FF2B5EF4-FFF2-40B4-BE49-F238E27FC236}">
                <a16:creationId xmlns:a16="http://schemas.microsoft.com/office/drawing/2014/main" xmlns="" id="{965568E5-A414-FDA9-5A19-FA3888DB9A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90900" y="4876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5000" name="Text Box 8">
            <a:extLst>
              <a:ext uri="{FF2B5EF4-FFF2-40B4-BE49-F238E27FC236}">
                <a16:creationId xmlns:a16="http://schemas.microsoft.com/office/drawing/2014/main" xmlns="" id="{DFB81CA9-9C2B-D8AE-8EA6-E5EC5887D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1" y="3581401"/>
            <a:ext cx="82586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0.7</a:t>
            </a:r>
          </a:p>
        </p:txBody>
      </p:sp>
      <p:sp>
        <p:nvSpPr>
          <p:cNvPr id="85001" name="Text Box 9">
            <a:extLst>
              <a:ext uri="{FF2B5EF4-FFF2-40B4-BE49-F238E27FC236}">
                <a16:creationId xmlns:a16="http://schemas.microsoft.com/office/drawing/2014/main" xmlns="" id="{609595E2-34C7-5A5E-94B1-B4B49F466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1" y="4572001"/>
            <a:ext cx="82586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0.3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9EE3F158-A46C-6E30-E6C5-6B4FB955FE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Fuzzy Logic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xmlns="" id="{6B34B4A2-C1C5-B0A9-7337-CC591E6BFF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do we use fuzzy membership functions in predicate logic?</a:t>
            </a:r>
          </a:p>
          <a:p>
            <a:pPr eaLnBrk="1" hangingPunct="1"/>
            <a:r>
              <a:rPr lang="en-US" altLang="en-US"/>
              <a:t>Fuzzy logic Connectives:</a:t>
            </a:r>
          </a:p>
          <a:p>
            <a:pPr lvl="1" eaLnBrk="1" hangingPunct="1"/>
            <a:r>
              <a:rPr lang="en-US" altLang="en-US"/>
              <a:t>Fuzzy Conjunction, </a:t>
            </a:r>
            <a:r>
              <a:rPr lang="en-US" altLang="en-US">
                <a:sym typeface="Symbol" panose="05050102010706020507" pitchFamily="18" charset="2"/>
              </a:rPr>
              <a:t></a:t>
            </a:r>
          </a:p>
          <a:p>
            <a:pPr lvl="1" eaLnBrk="1" hangingPunct="1"/>
            <a:r>
              <a:rPr lang="en-US" altLang="en-US"/>
              <a:t>Fuzzy Disjunction, </a:t>
            </a:r>
            <a:r>
              <a:rPr lang="en-US" altLang="en-US">
                <a:sym typeface="Symbol" panose="05050102010706020507" pitchFamily="18" charset="2"/>
              </a:rPr>
              <a:t></a:t>
            </a:r>
          </a:p>
          <a:p>
            <a:pPr eaLnBrk="1" hangingPunct="1"/>
            <a:r>
              <a:rPr lang="en-US" altLang="en-US"/>
              <a:t>Operate on degrees of membership in fuzzy sets</a:t>
            </a:r>
            <a:endParaRPr lang="en-US" altLang="en-US">
              <a:sym typeface="Symbol" panose="05050102010706020507" pitchFamily="18" charset="2"/>
            </a:endParaRP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C1A23AD8-2C6D-5576-C142-CD61000BFE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Fuzzy Disjunction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xmlns="" id="{5217ADEE-2C5C-875A-4D36-F626D7538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1000" y="1447800"/>
            <a:ext cx="6477000" cy="1676400"/>
          </a:xfrm>
        </p:spPr>
        <p:txBody>
          <a:bodyPr/>
          <a:lstStyle/>
          <a:p>
            <a:pPr eaLnBrk="1" hangingPunct="1"/>
            <a:r>
              <a:rPr lang="en-US" altLang="en-US"/>
              <a:t>A</a:t>
            </a:r>
            <a:r>
              <a:rPr lang="en-US" altLang="en-US">
                <a:sym typeface="Symbol" panose="05050102010706020507" pitchFamily="18" charset="2"/>
              </a:rPr>
              <a:t></a:t>
            </a:r>
            <a:r>
              <a:rPr lang="en-US" altLang="en-US"/>
              <a:t>B       max(A, B)</a:t>
            </a:r>
          </a:p>
          <a:p>
            <a:pPr eaLnBrk="1" hangingPunct="1"/>
            <a:r>
              <a:rPr lang="en-US" altLang="en-US"/>
              <a:t>A</a:t>
            </a:r>
            <a:r>
              <a:rPr lang="en-US" altLang="en-US">
                <a:sym typeface="Symbol" panose="05050102010706020507" pitchFamily="18" charset="2"/>
              </a:rPr>
              <a:t></a:t>
            </a:r>
            <a:r>
              <a:rPr lang="en-US" altLang="en-US"/>
              <a:t>B = C   "Quality C is the disjunction of Quality A and B"</a:t>
            </a:r>
          </a:p>
        </p:txBody>
      </p:sp>
      <p:graphicFrame>
        <p:nvGraphicFramePr>
          <p:cNvPr id="87045" name="Object 2">
            <a:extLst>
              <a:ext uri="{FF2B5EF4-FFF2-40B4-BE49-F238E27FC236}">
                <a16:creationId xmlns:a16="http://schemas.microsoft.com/office/drawing/2014/main" xmlns="" id="{7C8BB479-F8FD-D802-C979-8F065EF9AB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3124201"/>
          <a:ext cx="6350000" cy="222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Visio" r:id="rId3" imgW="5511698" imgH="1933042" progId="Visio.Drawing.11">
                  <p:embed/>
                </p:oleObj>
              </mc:Choice>
              <mc:Fallback>
                <p:oleObj name="Visio" r:id="rId3" imgW="5511698" imgH="1933042" progId="Visio.Drawing.11">
                  <p:embed/>
                  <p:pic>
                    <p:nvPicPr>
                      <p:cNvPr id="87045" name="Object 2">
                        <a:extLst>
                          <a:ext uri="{FF2B5EF4-FFF2-40B4-BE49-F238E27FC236}">
                            <a16:creationId xmlns:a16="http://schemas.microsoft.com/office/drawing/2014/main" xmlns="" id="{7C8BB479-F8FD-D802-C979-8F065EF9AB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124201"/>
                        <a:ext cx="6350000" cy="222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6" name="Rectangle 6">
            <a:extLst>
              <a:ext uri="{FF2B5EF4-FFF2-40B4-BE49-F238E27FC236}">
                <a16:creationId xmlns:a16="http://schemas.microsoft.com/office/drawing/2014/main" xmlns="" id="{9178B181-A233-A79A-01C6-F94A3DE17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0" y="5334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(A</a:t>
            </a:r>
            <a:r>
              <a:rPr 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</a:t>
            </a:r>
            <a:r>
              <a:rPr 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 = C)  </a:t>
            </a:r>
            <a:r>
              <a:rPr 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</a:t>
            </a:r>
            <a:r>
              <a:rPr 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 (C = 0.75) </a:t>
            </a:r>
          </a:p>
        </p:txBody>
      </p:sp>
      <p:graphicFrame>
        <p:nvGraphicFramePr>
          <p:cNvPr id="87047" name="Object 3">
            <a:extLst>
              <a:ext uri="{FF2B5EF4-FFF2-40B4-BE49-F238E27FC236}">
                <a16:creationId xmlns:a16="http://schemas.microsoft.com/office/drawing/2014/main" xmlns="" id="{368FBF23-E2DC-E71B-62E3-CC49530C75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7050" y="1524000"/>
          <a:ext cx="3365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Visio" r:id="rId5" imgW="319430" imgH="361798" progId="Visio.Drawing.11">
                  <p:embed/>
                </p:oleObj>
              </mc:Choice>
              <mc:Fallback>
                <p:oleObj name="Visio" r:id="rId5" imgW="319430" imgH="361798" progId="Visio.Drawing.11">
                  <p:embed/>
                  <p:pic>
                    <p:nvPicPr>
                      <p:cNvPr id="87047" name="Object 3">
                        <a:extLst>
                          <a:ext uri="{FF2B5EF4-FFF2-40B4-BE49-F238E27FC236}">
                            <a16:creationId xmlns:a16="http://schemas.microsoft.com/office/drawing/2014/main" xmlns="" id="{368FBF23-E2DC-E71B-62E3-CC49530C75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050" y="1524000"/>
                        <a:ext cx="3365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  <p:bldP spid="8704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95CFE165-6FFA-EAF9-48C1-FF1350E8F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Fuzzy Conjunction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xmlns="" id="{FDD4EB16-5E06-8E7C-23A5-5046D5B688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43200" y="1447800"/>
            <a:ext cx="6477000" cy="1676400"/>
          </a:xfrm>
        </p:spPr>
        <p:txBody>
          <a:bodyPr/>
          <a:lstStyle/>
          <a:p>
            <a:pPr eaLnBrk="1" hangingPunct="1"/>
            <a:r>
              <a:rPr lang="en-US" altLang="en-US"/>
              <a:t>A</a:t>
            </a:r>
            <a:r>
              <a:rPr lang="en-US" altLang="en-US">
                <a:sym typeface="Symbol" panose="05050102010706020507" pitchFamily="18" charset="2"/>
              </a:rPr>
              <a:t></a:t>
            </a:r>
            <a:r>
              <a:rPr lang="en-US" altLang="en-US"/>
              <a:t>B       min(A, B)</a:t>
            </a:r>
          </a:p>
          <a:p>
            <a:pPr eaLnBrk="1" hangingPunct="1"/>
            <a:r>
              <a:rPr lang="en-US" altLang="en-US"/>
              <a:t>A</a:t>
            </a:r>
            <a:r>
              <a:rPr lang="en-US" altLang="en-US">
                <a:sym typeface="Symbol" panose="05050102010706020507" pitchFamily="18" charset="2"/>
              </a:rPr>
              <a:t></a:t>
            </a:r>
            <a:r>
              <a:rPr lang="en-US" altLang="en-US"/>
              <a:t>B = C   "Quality C is the conjunction of Quality A and B"</a:t>
            </a:r>
          </a:p>
        </p:txBody>
      </p:sp>
      <p:graphicFrame>
        <p:nvGraphicFramePr>
          <p:cNvPr id="90116" name="Object 2">
            <a:extLst>
              <a:ext uri="{FF2B5EF4-FFF2-40B4-BE49-F238E27FC236}">
                <a16:creationId xmlns:a16="http://schemas.microsoft.com/office/drawing/2014/main" xmlns="" id="{1495DCCD-59FB-36B4-1363-C3658B21D1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4300" y="3124201"/>
          <a:ext cx="6350000" cy="222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Visio" r:id="rId3" imgW="5511698" imgH="1933042" progId="Visio.Drawing.11">
                  <p:embed/>
                </p:oleObj>
              </mc:Choice>
              <mc:Fallback>
                <p:oleObj name="Visio" r:id="rId3" imgW="5511698" imgH="1933042" progId="Visio.Drawing.11">
                  <p:embed/>
                  <p:pic>
                    <p:nvPicPr>
                      <p:cNvPr id="90116" name="Object 2">
                        <a:extLst>
                          <a:ext uri="{FF2B5EF4-FFF2-40B4-BE49-F238E27FC236}">
                            <a16:creationId xmlns:a16="http://schemas.microsoft.com/office/drawing/2014/main" xmlns="" id="{1495DCCD-59FB-36B4-1363-C3658B21D1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3124201"/>
                        <a:ext cx="6350000" cy="222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7" name="Rectangle 5">
            <a:extLst>
              <a:ext uri="{FF2B5EF4-FFF2-40B4-BE49-F238E27FC236}">
                <a16:creationId xmlns:a16="http://schemas.microsoft.com/office/drawing/2014/main" xmlns="" id="{701D40E9-9BFC-75C3-A9E0-D2F6442B3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53340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(A</a:t>
            </a:r>
            <a:r>
              <a:rPr 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</a:t>
            </a:r>
            <a:r>
              <a:rPr 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 = C)  </a:t>
            </a:r>
            <a:r>
              <a:rPr 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</a:t>
            </a:r>
            <a:r>
              <a:rPr 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 (C = 0.375) </a:t>
            </a:r>
          </a:p>
        </p:txBody>
      </p:sp>
      <p:graphicFrame>
        <p:nvGraphicFramePr>
          <p:cNvPr id="90118" name="Object 3">
            <a:extLst>
              <a:ext uri="{FF2B5EF4-FFF2-40B4-BE49-F238E27FC236}">
                <a16:creationId xmlns:a16="http://schemas.microsoft.com/office/drawing/2014/main" xmlns="" id="{1288304B-81EF-BF7C-5846-2DFEE18984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5750" y="1524000"/>
          <a:ext cx="3365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Visio" r:id="rId5" imgW="319430" imgH="361798" progId="Visio.Drawing.11">
                  <p:embed/>
                </p:oleObj>
              </mc:Choice>
              <mc:Fallback>
                <p:oleObj name="Visio" r:id="rId5" imgW="319430" imgH="361798" progId="Visio.Drawing.11">
                  <p:embed/>
                  <p:pic>
                    <p:nvPicPr>
                      <p:cNvPr id="90118" name="Object 3">
                        <a:extLst>
                          <a:ext uri="{FF2B5EF4-FFF2-40B4-BE49-F238E27FC236}">
                            <a16:creationId xmlns:a16="http://schemas.microsoft.com/office/drawing/2014/main" xmlns="" id="{1288304B-81EF-BF7C-5846-2DFEE18984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1524000"/>
                        <a:ext cx="3365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  <p:bldP spid="9011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DAD5BE50-0605-632C-2C5B-A67371E25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Fuzzy Conjunction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xmlns="" id="{D63D276D-02AD-06C3-ECE2-16212FD4E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75000" y="1295400"/>
            <a:ext cx="58674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Calculate A</a:t>
            </a:r>
            <a:r>
              <a:rPr lang="en-US" altLang="en-US" sz="2400">
                <a:sym typeface="Symbol" panose="05050102010706020507" pitchFamily="18" charset="2"/>
              </a:rPr>
              <a:t></a:t>
            </a:r>
            <a:r>
              <a:rPr lang="en-US" altLang="en-US" sz="2400"/>
              <a:t>B given that A is .4 and B is 20</a:t>
            </a:r>
          </a:p>
        </p:txBody>
      </p:sp>
      <p:graphicFrame>
        <p:nvGraphicFramePr>
          <p:cNvPr id="21508" name="Object 2">
            <a:extLst>
              <a:ext uri="{FF2B5EF4-FFF2-40B4-BE49-F238E27FC236}">
                <a16:creationId xmlns:a16="http://schemas.microsoft.com/office/drawing/2014/main" xmlns="" id="{51EF0DD4-40B6-BAAA-BD43-06E800C032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8800" y="1897064"/>
          <a:ext cx="6096000" cy="237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Visio" r:id="rId3" imgW="5295290" imgH="2059229" progId="Visio.Drawing.11">
                  <p:embed/>
                </p:oleObj>
              </mc:Choice>
              <mc:Fallback>
                <p:oleObj name="Visio" r:id="rId3" imgW="5295290" imgH="2059229" progId="Visio.Drawing.11">
                  <p:embed/>
                  <p:pic>
                    <p:nvPicPr>
                      <p:cNvPr id="21508" name="Object 2">
                        <a:extLst>
                          <a:ext uri="{FF2B5EF4-FFF2-40B4-BE49-F238E27FC236}">
                            <a16:creationId xmlns:a16="http://schemas.microsoft.com/office/drawing/2014/main" xmlns="" id="{51EF0DD4-40B6-BAAA-BD43-06E800C032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1897064"/>
                        <a:ext cx="6096000" cy="237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9" name="Rectangle 5">
            <a:extLst>
              <a:ext uri="{FF2B5EF4-FFF2-40B4-BE49-F238E27FC236}">
                <a16:creationId xmlns:a16="http://schemas.microsoft.com/office/drawing/2014/main" xmlns="" id="{45606EF3-F8A1-6FEC-3859-2427C07C9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343400"/>
            <a:ext cx="5867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A1578BFC-13BE-8422-71EA-41FD13C7AC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Fuzzy Conjunction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FFDCA207-ECDB-8217-5E4A-0D358C701B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91000" y="1295400"/>
            <a:ext cx="58674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Calculate A</a:t>
            </a:r>
            <a:r>
              <a:rPr lang="en-US" altLang="en-US" sz="2400">
                <a:sym typeface="Symbol" panose="05050102010706020507" pitchFamily="18" charset="2"/>
              </a:rPr>
              <a:t></a:t>
            </a:r>
            <a:r>
              <a:rPr lang="en-US" altLang="en-US" sz="2400"/>
              <a:t>B given that A is .4 and B is 20</a:t>
            </a:r>
          </a:p>
        </p:txBody>
      </p:sp>
      <p:graphicFrame>
        <p:nvGraphicFramePr>
          <p:cNvPr id="22532" name="Object 2">
            <a:extLst>
              <a:ext uri="{FF2B5EF4-FFF2-40B4-BE49-F238E27FC236}">
                <a16:creationId xmlns:a16="http://schemas.microsoft.com/office/drawing/2014/main" xmlns="" id="{FDF5D124-BC7E-5694-0E21-66B95C1544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1897064"/>
          <a:ext cx="6096000" cy="237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Visio" r:id="rId3" imgW="5295290" imgH="2059229" progId="Visio.Drawing.11">
                  <p:embed/>
                </p:oleObj>
              </mc:Choice>
              <mc:Fallback>
                <p:oleObj name="Visio" r:id="rId3" imgW="5295290" imgH="2059229" progId="Visio.Drawing.11">
                  <p:embed/>
                  <p:pic>
                    <p:nvPicPr>
                      <p:cNvPr id="22532" name="Object 2">
                        <a:extLst>
                          <a:ext uri="{FF2B5EF4-FFF2-40B4-BE49-F238E27FC236}">
                            <a16:creationId xmlns:a16="http://schemas.microsoft.com/office/drawing/2014/main" xmlns="" id="{FDF5D124-BC7E-5694-0E21-66B95C1544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897064"/>
                        <a:ext cx="6096000" cy="237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1" name="Rectangle 5">
            <a:extLst>
              <a:ext uri="{FF2B5EF4-FFF2-40B4-BE49-F238E27FC236}">
                <a16:creationId xmlns:a16="http://schemas.microsoft.com/office/drawing/2014/main" xmlns="" id="{83F5336C-B653-E08D-809B-69224DAA9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343400"/>
            <a:ext cx="6019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Determine degrees of membership:</a:t>
            </a:r>
          </a:p>
          <a:p>
            <a:pPr marL="1143000" lvl="2" indent="-2286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xmlns="" id="{87B0F898-5DDB-15AA-FC81-9224E129BF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Fuzzy Conjunction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xmlns="" id="{B5FF48A3-4896-F15A-F5F2-4E54AE2026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16300" y="1295400"/>
            <a:ext cx="58674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Calculate A</a:t>
            </a:r>
            <a:r>
              <a:rPr lang="en-US" altLang="en-US" sz="2400">
                <a:sym typeface="Symbol" panose="05050102010706020507" pitchFamily="18" charset="2"/>
              </a:rPr>
              <a:t></a:t>
            </a:r>
            <a:r>
              <a:rPr lang="en-US" altLang="en-US" sz="2400"/>
              <a:t>B given that A is .4 and B is 20</a:t>
            </a:r>
          </a:p>
        </p:txBody>
      </p:sp>
      <p:graphicFrame>
        <p:nvGraphicFramePr>
          <p:cNvPr id="23556" name="Object 2">
            <a:extLst>
              <a:ext uri="{FF2B5EF4-FFF2-40B4-BE49-F238E27FC236}">
                <a16:creationId xmlns:a16="http://schemas.microsoft.com/office/drawing/2014/main" xmlns="" id="{69CCB479-7500-4E13-FC3A-D7AA90637D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0100" y="1897064"/>
          <a:ext cx="6096000" cy="237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Visio" r:id="rId3" imgW="5295290" imgH="2059229" progId="Visio.Drawing.11">
                  <p:embed/>
                </p:oleObj>
              </mc:Choice>
              <mc:Fallback>
                <p:oleObj name="Visio" r:id="rId3" imgW="5295290" imgH="2059229" progId="Visio.Drawing.11">
                  <p:embed/>
                  <p:pic>
                    <p:nvPicPr>
                      <p:cNvPr id="23556" name="Object 2">
                        <a:extLst>
                          <a:ext uri="{FF2B5EF4-FFF2-40B4-BE49-F238E27FC236}">
                            <a16:creationId xmlns:a16="http://schemas.microsoft.com/office/drawing/2014/main" xmlns="" id="{69CCB479-7500-4E13-FC3A-D7AA90637D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1897064"/>
                        <a:ext cx="6096000" cy="237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9" name="Rectangle 5">
            <a:extLst>
              <a:ext uri="{FF2B5EF4-FFF2-40B4-BE49-F238E27FC236}">
                <a16:creationId xmlns:a16="http://schemas.microsoft.com/office/drawing/2014/main" xmlns="" id="{C89AC325-237E-5F2B-90C5-48B886085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300" y="4343400"/>
            <a:ext cx="6019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Determine degrees of membership:</a:t>
            </a:r>
          </a:p>
          <a:p>
            <a:pPr marL="1143000" lvl="2" indent="-2286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= 0.7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3190" name="Line 6">
            <a:extLst>
              <a:ext uri="{FF2B5EF4-FFF2-40B4-BE49-F238E27FC236}">
                <a16:creationId xmlns:a16="http://schemas.microsoft.com/office/drawing/2014/main" xmlns="" id="{EB63F8EF-C6EA-6635-7D3E-375527D769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35500" y="28194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3192" name="Line 8">
            <a:extLst>
              <a:ext uri="{FF2B5EF4-FFF2-40B4-BE49-F238E27FC236}">
                <a16:creationId xmlns:a16="http://schemas.microsoft.com/office/drawing/2014/main" xmlns="" id="{A6D2A371-51B8-ED8A-7668-B0B9C7C063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44900" y="28194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3194" name="Text Box 10">
            <a:extLst>
              <a:ext uri="{FF2B5EF4-FFF2-40B4-BE49-F238E27FC236}">
                <a16:creationId xmlns:a16="http://schemas.microsoft.com/office/drawing/2014/main" xmlns="" id="{3830AE32-5864-1981-A20C-97E4B1EBC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1" y="2711450"/>
            <a:ext cx="54053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0.7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62C23BB2-845D-D4C6-50BC-D475FD377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Fuzzy Conjunction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xmlns="" id="{3DEB7FC2-2243-20F6-DFC1-8EF6A423C5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59100" y="1295400"/>
            <a:ext cx="58674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Calculate A</a:t>
            </a:r>
            <a:r>
              <a:rPr lang="en-US" altLang="en-US" sz="2400">
                <a:sym typeface="Symbol" panose="05050102010706020507" pitchFamily="18" charset="2"/>
              </a:rPr>
              <a:t></a:t>
            </a:r>
            <a:r>
              <a:rPr lang="en-US" altLang="en-US" sz="2400"/>
              <a:t>B given that A is .4 and B is 20</a:t>
            </a:r>
          </a:p>
        </p:txBody>
      </p:sp>
      <p:graphicFrame>
        <p:nvGraphicFramePr>
          <p:cNvPr id="24580" name="Object 2">
            <a:extLst>
              <a:ext uri="{FF2B5EF4-FFF2-40B4-BE49-F238E27FC236}">
                <a16:creationId xmlns:a16="http://schemas.microsoft.com/office/drawing/2014/main" xmlns="" id="{1056599D-CFFC-0689-38D6-72105EFC2F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2900" y="1897064"/>
          <a:ext cx="6096000" cy="237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Visio" r:id="rId3" imgW="5295290" imgH="2059229" progId="Visio.Drawing.11">
                  <p:embed/>
                </p:oleObj>
              </mc:Choice>
              <mc:Fallback>
                <p:oleObj name="Visio" r:id="rId3" imgW="5295290" imgH="2059229" progId="Visio.Drawing.11">
                  <p:embed/>
                  <p:pic>
                    <p:nvPicPr>
                      <p:cNvPr id="24580" name="Object 2">
                        <a:extLst>
                          <a:ext uri="{FF2B5EF4-FFF2-40B4-BE49-F238E27FC236}">
                            <a16:creationId xmlns:a16="http://schemas.microsoft.com/office/drawing/2014/main" xmlns="" id="{1056599D-CFFC-0689-38D6-72105EFC2F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1897064"/>
                        <a:ext cx="6096000" cy="237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3" name="Rectangle 5">
            <a:extLst>
              <a:ext uri="{FF2B5EF4-FFF2-40B4-BE49-F238E27FC236}">
                <a16:creationId xmlns:a16="http://schemas.microsoft.com/office/drawing/2014/main" xmlns="" id="{4CB4A290-5AA8-E7BB-1B71-F6B0AB089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43400"/>
            <a:ext cx="80899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Determine degrees of membership:</a:t>
            </a:r>
          </a:p>
          <a:p>
            <a:pPr marL="1143000" lvl="2" indent="-2286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= 0.7    B = 0.9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4214" name="Line 6">
            <a:extLst>
              <a:ext uri="{FF2B5EF4-FFF2-40B4-BE49-F238E27FC236}">
                <a16:creationId xmlns:a16="http://schemas.microsoft.com/office/drawing/2014/main" xmlns="" id="{07306D83-7D76-CF19-251C-6C48181B39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78300" y="28194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4215" name="Line 7">
            <a:extLst>
              <a:ext uri="{FF2B5EF4-FFF2-40B4-BE49-F238E27FC236}">
                <a16:creationId xmlns:a16="http://schemas.microsoft.com/office/drawing/2014/main" xmlns="" id="{73C81944-4708-9488-00B8-4C0E8786C2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83500" y="243840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4216" name="Line 8">
            <a:extLst>
              <a:ext uri="{FF2B5EF4-FFF2-40B4-BE49-F238E27FC236}">
                <a16:creationId xmlns:a16="http://schemas.microsoft.com/office/drawing/2014/main" xmlns="" id="{71693BBB-35FC-F393-55F8-02AC2C3BECA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87700" y="28194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4217" name="Line 9">
            <a:extLst>
              <a:ext uri="{FF2B5EF4-FFF2-40B4-BE49-F238E27FC236}">
                <a16:creationId xmlns:a16="http://schemas.microsoft.com/office/drawing/2014/main" xmlns="" id="{2ACF7B0D-3B7C-4A90-CEFA-B719B3F5608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64300" y="24384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4218" name="Text Box 10">
            <a:extLst>
              <a:ext uri="{FF2B5EF4-FFF2-40B4-BE49-F238E27FC236}">
                <a16:creationId xmlns:a16="http://schemas.microsoft.com/office/drawing/2014/main" xmlns="" id="{411E9273-6D84-6B24-62B0-5E1F44316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6051" y="2711450"/>
            <a:ext cx="54053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0.7</a:t>
            </a:r>
          </a:p>
        </p:txBody>
      </p:sp>
      <p:sp>
        <p:nvSpPr>
          <p:cNvPr id="94219" name="Text Box 11">
            <a:extLst>
              <a:ext uri="{FF2B5EF4-FFF2-40B4-BE49-F238E27FC236}">
                <a16:creationId xmlns:a16="http://schemas.microsoft.com/office/drawing/2014/main" xmlns="" id="{374747D0-0397-9B9B-CBF3-E3C35FE56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0901" y="2362200"/>
            <a:ext cx="54053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0.9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8F9CB04B-85DC-950D-46F1-A5A8AB8EC0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Fuzzy Conjunction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6EF3A58E-9294-6361-CF57-A17982877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84500" y="1295400"/>
            <a:ext cx="58674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Calculate A</a:t>
            </a:r>
            <a:r>
              <a:rPr lang="en-US" altLang="en-US" sz="2400">
                <a:sym typeface="Symbol" panose="05050102010706020507" pitchFamily="18" charset="2"/>
              </a:rPr>
              <a:t></a:t>
            </a:r>
            <a:r>
              <a:rPr lang="en-US" altLang="en-US" sz="2400"/>
              <a:t>B given that A is .4 and B is 20</a:t>
            </a:r>
          </a:p>
        </p:txBody>
      </p:sp>
      <p:graphicFrame>
        <p:nvGraphicFramePr>
          <p:cNvPr id="25604" name="Object 2">
            <a:extLst>
              <a:ext uri="{FF2B5EF4-FFF2-40B4-BE49-F238E27FC236}">
                <a16:creationId xmlns:a16="http://schemas.microsoft.com/office/drawing/2014/main" xmlns="" id="{E4981F66-8801-EA05-C45D-3AF8929323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8300" y="1897064"/>
          <a:ext cx="6096000" cy="237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Visio" r:id="rId3" imgW="5295290" imgH="2059229" progId="Visio.Drawing.11">
                  <p:embed/>
                </p:oleObj>
              </mc:Choice>
              <mc:Fallback>
                <p:oleObj name="Visio" r:id="rId3" imgW="5295290" imgH="2059229" progId="Visio.Drawing.11">
                  <p:embed/>
                  <p:pic>
                    <p:nvPicPr>
                      <p:cNvPr id="25604" name="Object 2">
                        <a:extLst>
                          <a:ext uri="{FF2B5EF4-FFF2-40B4-BE49-F238E27FC236}">
                            <a16:creationId xmlns:a16="http://schemas.microsoft.com/office/drawing/2014/main" xmlns="" id="{E4981F66-8801-EA05-C45D-3AF8929323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1897064"/>
                        <a:ext cx="6096000" cy="237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7" name="Rectangle 5">
            <a:extLst>
              <a:ext uri="{FF2B5EF4-FFF2-40B4-BE49-F238E27FC236}">
                <a16:creationId xmlns:a16="http://schemas.microsoft.com/office/drawing/2014/main" xmlns="" id="{BE8D0996-A5B4-23FF-E63B-39D2C8B04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343400"/>
            <a:ext cx="8686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Determine degrees of membership:</a:t>
            </a:r>
          </a:p>
          <a:p>
            <a:pPr marL="1143000" lvl="2" indent="-2286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= 0.7    B = 0.9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Apply Fuzzy AND</a:t>
            </a:r>
          </a:p>
          <a:p>
            <a:pPr marL="1143000" lvl="2" indent="-2286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</a:t>
            </a: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sym typeface="Symbol" pitchFamily="18" charset="2"/>
              </a:rPr>
              <a:t></a:t>
            </a: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 = min(A, B) = 0.7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5238" name="Line 6">
            <a:extLst>
              <a:ext uri="{FF2B5EF4-FFF2-40B4-BE49-F238E27FC236}">
                <a16:creationId xmlns:a16="http://schemas.microsoft.com/office/drawing/2014/main" xmlns="" id="{63105CDC-C011-C2C4-F4A2-8C8ABCA643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3700" y="28194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5239" name="Line 7">
            <a:extLst>
              <a:ext uri="{FF2B5EF4-FFF2-40B4-BE49-F238E27FC236}">
                <a16:creationId xmlns:a16="http://schemas.microsoft.com/office/drawing/2014/main" xmlns="" id="{DABE5ED7-610B-33AC-DD80-20ECE463E3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08900" y="243840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5240" name="Line 8">
            <a:extLst>
              <a:ext uri="{FF2B5EF4-FFF2-40B4-BE49-F238E27FC236}">
                <a16:creationId xmlns:a16="http://schemas.microsoft.com/office/drawing/2014/main" xmlns="" id="{5864B28B-ADE6-1A0E-DC62-311D8F1D4B9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13100" y="28194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5241" name="Line 9">
            <a:extLst>
              <a:ext uri="{FF2B5EF4-FFF2-40B4-BE49-F238E27FC236}">
                <a16:creationId xmlns:a16="http://schemas.microsoft.com/office/drawing/2014/main" xmlns="" id="{4BD48EC0-3258-DD31-B020-B50382C7F6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89700" y="24384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5242" name="Text Box 10">
            <a:extLst>
              <a:ext uri="{FF2B5EF4-FFF2-40B4-BE49-F238E27FC236}">
                <a16:creationId xmlns:a16="http://schemas.microsoft.com/office/drawing/2014/main" xmlns="" id="{5E30C51D-C170-0BCB-D7F1-C719AF2D2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2711450"/>
            <a:ext cx="54053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0.7</a:t>
            </a:r>
          </a:p>
        </p:txBody>
      </p:sp>
      <p:sp>
        <p:nvSpPr>
          <p:cNvPr id="95243" name="Text Box 11">
            <a:extLst>
              <a:ext uri="{FF2B5EF4-FFF2-40B4-BE49-F238E27FC236}">
                <a16:creationId xmlns:a16="http://schemas.microsoft.com/office/drawing/2014/main" xmlns="" id="{B09EF577-2A4B-9ADF-C7E1-C4F242F73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01" y="2362200"/>
            <a:ext cx="54053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0.9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2EB1B10F-80E9-C466-B2C0-7EFF777F3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Fuzzy Control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xmlns="" id="{A60DD446-8B13-9534-3576-A29A8EB63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Fuzzy Control combines the use of fuzzy linguistic variables with fuzzy logic</a:t>
            </a:r>
          </a:p>
          <a:p>
            <a:pPr eaLnBrk="1" hangingPunct="1"/>
            <a:r>
              <a:rPr lang="en-US" altLang="en-US"/>
              <a:t>Example: Speed Control</a:t>
            </a:r>
          </a:p>
          <a:p>
            <a:pPr eaLnBrk="1" hangingPunct="1"/>
            <a:r>
              <a:rPr lang="en-US" altLang="en-US"/>
              <a:t>How fast am I going to drive today?</a:t>
            </a:r>
          </a:p>
          <a:p>
            <a:pPr eaLnBrk="1" hangingPunct="1"/>
            <a:r>
              <a:rPr lang="en-US" altLang="en-US"/>
              <a:t>It depends on the weather.</a:t>
            </a:r>
          </a:p>
          <a:p>
            <a:pPr eaLnBrk="1" hangingPunct="1"/>
            <a:r>
              <a:rPr lang="en-US" altLang="en-US"/>
              <a:t>Disjunction of Conjunctions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xmlns="" id="{612DB2A7-6B5C-6D25-5B35-739803FA7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74638"/>
            <a:ext cx="7467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575F6D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000" dirty="0">
                <a:solidFill>
                  <a:srgbClr val="575F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/>
              </a:rPr>
              <a:t>WHAT IS FUZZY LOGIC?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xmlns="" id="{DBA22966-77FB-0E0E-88EB-2F19E06EF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1"/>
            <a:ext cx="7467600" cy="4873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271463" indent="-271463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70000"/>
              <a:buFont typeface="Wingdings" charset="2"/>
              <a:buChar char="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/>
              </a:rPr>
              <a:t>Definition of fuzzy</a:t>
            </a:r>
          </a:p>
          <a:p>
            <a:pPr marL="638175" lvl="1" indent="-273050" eaLnBrk="0" fontAlgn="base" hangingPunct="0">
              <a:lnSpc>
                <a:spcPct val="150000"/>
              </a:lnSpc>
              <a:spcBef>
                <a:spcPts val="525"/>
              </a:spcBef>
              <a:spcAft>
                <a:spcPct val="0"/>
              </a:spcAft>
              <a:buClr>
                <a:srgbClr val="FE8637"/>
              </a:buClr>
              <a:buSzPct val="80000"/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1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/>
              </a:rPr>
              <a:t>Fuzzy – “not clear, distinct, or precise; blurred”</a:t>
            </a:r>
          </a:p>
          <a:p>
            <a:pPr marL="271463" indent="-271463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70000"/>
              <a:buFont typeface="Wingdings" charset="2"/>
              <a:buChar char="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/>
              </a:rPr>
              <a:t>Definition of fuzzy logic</a:t>
            </a:r>
          </a:p>
          <a:p>
            <a:pPr marL="638175" lvl="1" indent="-273050" eaLnBrk="0" fontAlgn="base" hangingPunct="0">
              <a:lnSpc>
                <a:spcPct val="150000"/>
              </a:lnSpc>
              <a:spcBef>
                <a:spcPts val="525"/>
              </a:spcBef>
              <a:spcAft>
                <a:spcPct val="0"/>
              </a:spcAft>
              <a:buClr>
                <a:srgbClr val="FE8637"/>
              </a:buClr>
              <a:buSzPct val="80000"/>
              <a:buFont typeface="Wingdings 2" pitchFamily="16" charset="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1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/>
              </a:rPr>
              <a:t>A form of knowledge representation suitable for notions that cannot be defined precisely, but which depend upon their contexts.</a:t>
            </a:r>
          </a:p>
          <a:p>
            <a:pPr marL="638175" lvl="1" indent="-273050" eaLnBrk="0" fontAlgn="base" hangingPunct="0">
              <a:lnSpc>
                <a:spcPct val="150000"/>
              </a:lnSpc>
              <a:spcBef>
                <a:spcPts val="525"/>
              </a:spcBef>
              <a:spcAft>
                <a:spcPct val="0"/>
              </a:spcAft>
              <a:buClr>
                <a:srgbClr val="FE8637"/>
              </a:buCl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1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663DA45-1C2F-3A79-A9F1-21DB4C408594}"/>
              </a:ext>
            </a:extLst>
          </p:cNvPr>
          <p:cNvSpPr/>
          <p:nvPr/>
        </p:nvSpPr>
        <p:spPr>
          <a:xfrm>
            <a:off x="2514600" y="5181601"/>
            <a:ext cx="6705600" cy="1089529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/>
              </a:rPr>
              <a:t>Fuzzy Logic introduced by </a:t>
            </a:r>
            <a:r>
              <a:rPr lang="en-US" sz="3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/>
              </a:rPr>
              <a:t>Lotfi</a:t>
            </a: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/>
              </a:rPr>
              <a:t>Zadeh</a:t>
            </a: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/>
              </a:rPr>
              <a:t>, </a:t>
            </a:r>
            <a:r>
              <a:rPr lang="en-US" sz="3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/>
              </a:rPr>
              <a:t>Berkely</a:t>
            </a: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/>
              </a:rPr>
              <a:t> IN 1965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46DE1D83-FDD8-0329-EAFF-76778F3C7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Inputs: Temperature        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7EF190C5-715B-51D4-128C-A851FC7F28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 dirty="0"/>
              <a:t>Temp: {Freezing, Cool, Warm, Hot}</a:t>
            </a:r>
          </a:p>
          <a:p>
            <a:pPr eaLnBrk="1" hangingPunct="1"/>
            <a:endParaRPr lang="en-US" altLang="en-US" sz="3000" dirty="0"/>
          </a:p>
          <a:p>
            <a:pPr eaLnBrk="1" hangingPunct="1"/>
            <a:endParaRPr lang="en-US" altLang="en-US" sz="3000" dirty="0"/>
          </a:p>
          <a:p>
            <a:pPr eaLnBrk="1" hangingPunct="1"/>
            <a:endParaRPr lang="en-US" altLang="en-US" sz="3000" dirty="0"/>
          </a:p>
        </p:txBody>
      </p:sp>
      <p:graphicFrame>
        <p:nvGraphicFramePr>
          <p:cNvPr id="27652" name="Object 2">
            <a:extLst>
              <a:ext uri="{FF2B5EF4-FFF2-40B4-BE49-F238E27FC236}">
                <a16:creationId xmlns:a16="http://schemas.microsoft.com/office/drawing/2014/main" xmlns="" id="{F32F4C05-DB6A-E73D-6975-A24D22A10D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2033588"/>
          <a:ext cx="3505200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Visio" r:id="rId3" imgW="4575962" imgH="2219858" progId="Visio.Drawing.11">
                  <p:embed/>
                </p:oleObj>
              </mc:Choice>
              <mc:Fallback>
                <p:oleObj name="Visio" r:id="rId3" imgW="4575962" imgH="2219858" progId="Visio.Drawing.11">
                  <p:embed/>
                  <p:pic>
                    <p:nvPicPr>
                      <p:cNvPr id="27652" name="Object 2">
                        <a:extLst>
                          <a:ext uri="{FF2B5EF4-FFF2-40B4-BE49-F238E27FC236}">
                            <a16:creationId xmlns:a16="http://schemas.microsoft.com/office/drawing/2014/main" xmlns="" id="{F32F4C05-DB6A-E73D-6975-A24D22A10D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033588"/>
                        <a:ext cx="3505200" cy="170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xmlns="" id="{4C43F767-E2FB-C951-69EF-2308DFA98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Inputs: Temperature, Cloud Cover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xmlns="" id="{1F391D7E-5A1A-499F-0824-49CFBB0C46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 dirty="0"/>
              <a:t>Temp: {Freezing, Cool, Warm, Hot}</a:t>
            </a:r>
          </a:p>
          <a:p>
            <a:pPr eaLnBrk="1" hangingPunct="1"/>
            <a:endParaRPr lang="en-US" altLang="en-US" sz="3000" dirty="0"/>
          </a:p>
          <a:p>
            <a:pPr eaLnBrk="1" hangingPunct="1"/>
            <a:endParaRPr lang="en-US" altLang="en-US" sz="3000" dirty="0"/>
          </a:p>
          <a:p>
            <a:pPr eaLnBrk="1" hangingPunct="1"/>
            <a:endParaRPr lang="en-US" altLang="en-US" sz="3000" dirty="0"/>
          </a:p>
          <a:p>
            <a:pPr eaLnBrk="1" hangingPunct="1"/>
            <a:r>
              <a:rPr lang="en-US" altLang="en-US" sz="3000" dirty="0"/>
              <a:t>Cover: {Sunny, Partly, Overcast}</a:t>
            </a:r>
          </a:p>
        </p:txBody>
      </p:sp>
      <p:graphicFrame>
        <p:nvGraphicFramePr>
          <p:cNvPr id="28676" name="Object 2">
            <a:extLst>
              <a:ext uri="{FF2B5EF4-FFF2-40B4-BE49-F238E27FC236}">
                <a16:creationId xmlns:a16="http://schemas.microsoft.com/office/drawing/2014/main" xmlns="" id="{DEA0424A-A111-57FC-0345-BBACD538D7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2033588"/>
          <a:ext cx="3505200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Visio" r:id="rId3" imgW="4575962" imgH="2219858" progId="Visio.Drawing.11">
                  <p:embed/>
                </p:oleObj>
              </mc:Choice>
              <mc:Fallback>
                <p:oleObj name="Visio" r:id="rId3" imgW="4575962" imgH="2219858" progId="Visio.Drawing.11">
                  <p:embed/>
                  <p:pic>
                    <p:nvPicPr>
                      <p:cNvPr id="28676" name="Object 2">
                        <a:extLst>
                          <a:ext uri="{FF2B5EF4-FFF2-40B4-BE49-F238E27FC236}">
                            <a16:creationId xmlns:a16="http://schemas.microsoft.com/office/drawing/2014/main" xmlns="" id="{DEA0424A-A111-57FC-0345-BBACD538D7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033588"/>
                        <a:ext cx="3505200" cy="170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3">
            <a:extLst>
              <a:ext uri="{FF2B5EF4-FFF2-40B4-BE49-F238E27FC236}">
                <a16:creationId xmlns:a16="http://schemas.microsoft.com/office/drawing/2014/main" xmlns="" id="{781971F5-B8DB-317F-4B82-46DC4C52DB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386264"/>
          <a:ext cx="350520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Visio" r:id="rId5" imgW="4575962" imgH="2231441" progId="Visio.Drawing.11">
                  <p:embed/>
                </p:oleObj>
              </mc:Choice>
              <mc:Fallback>
                <p:oleObj name="Visio" r:id="rId5" imgW="4575962" imgH="2231441" progId="Visio.Drawing.11">
                  <p:embed/>
                  <p:pic>
                    <p:nvPicPr>
                      <p:cNvPr id="28677" name="Object 3">
                        <a:extLst>
                          <a:ext uri="{FF2B5EF4-FFF2-40B4-BE49-F238E27FC236}">
                            <a16:creationId xmlns:a16="http://schemas.microsoft.com/office/drawing/2014/main" xmlns="" id="{781971F5-B8DB-317F-4B82-46DC4C52DB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386264"/>
                        <a:ext cx="350520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B4C2510E-C821-3F35-083E-F7EDB4BC5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Output: Speed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xmlns="" id="{C3C28F1A-41DC-EAA3-0039-B64690EA6A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Speed: {Slow, Fast}</a:t>
            </a:r>
          </a:p>
        </p:txBody>
      </p:sp>
      <p:graphicFrame>
        <p:nvGraphicFramePr>
          <p:cNvPr id="29700" name="Object 2">
            <a:extLst>
              <a:ext uri="{FF2B5EF4-FFF2-40B4-BE49-F238E27FC236}">
                <a16:creationId xmlns:a16="http://schemas.microsoft.com/office/drawing/2014/main" xmlns="" id="{86EB0E9E-3D91-F1F1-2515-AD8D79CD50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6426" y="2657476"/>
          <a:ext cx="4575175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Visio" r:id="rId3" imgW="4575048" imgH="2219858" progId="Visio.Drawing.11">
                  <p:embed/>
                </p:oleObj>
              </mc:Choice>
              <mc:Fallback>
                <p:oleObj name="Visio" r:id="rId3" imgW="4575048" imgH="2219858" progId="Visio.Drawing.11">
                  <p:embed/>
                  <p:pic>
                    <p:nvPicPr>
                      <p:cNvPr id="29700" name="Object 2">
                        <a:extLst>
                          <a:ext uri="{FF2B5EF4-FFF2-40B4-BE49-F238E27FC236}">
                            <a16:creationId xmlns:a16="http://schemas.microsoft.com/office/drawing/2014/main" xmlns="" id="{86EB0E9E-3D91-F1F1-2515-AD8D79CD50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426" y="2657476"/>
                        <a:ext cx="4575175" cy="221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B58A5B94-74EE-DF38-9ECB-23BC72442B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Rules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xmlns="" id="{5723E197-6844-596F-DB71-5EE1ED5EFE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it's Sunny and Warm, drive Fast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Sunny(Cover)</a:t>
            </a:r>
            <a:r>
              <a:rPr lang="en-US" altLang="en-US" sz="2400">
                <a:sym typeface="Symbol" panose="05050102010706020507" pitchFamily="18" charset="2"/>
              </a:rPr>
              <a:t></a:t>
            </a:r>
            <a:r>
              <a:rPr lang="en-US" altLang="en-US" sz="2400"/>
              <a:t>Warm(Temp)</a:t>
            </a:r>
            <a:r>
              <a:rPr lang="en-US" altLang="en-US" sz="2400">
                <a:sym typeface="Symbol" panose="05050102010706020507" pitchFamily="18" charset="2"/>
              </a:rPr>
              <a:t></a:t>
            </a:r>
            <a:r>
              <a:rPr lang="en-US" altLang="en-US" sz="2400"/>
              <a:t> Fast(Speed) 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/>
            <a:r>
              <a:rPr lang="en-US" altLang="en-US"/>
              <a:t>If it's Cloudy and Cool, drive Slow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Cloudy(Cover)</a:t>
            </a:r>
            <a:r>
              <a:rPr lang="en-US" altLang="en-US" sz="2400">
                <a:sym typeface="Symbol" panose="05050102010706020507" pitchFamily="18" charset="2"/>
              </a:rPr>
              <a:t></a:t>
            </a:r>
            <a:r>
              <a:rPr lang="en-US" altLang="en-US" sz="2400"/>
              <a:t>Cool(Temp)</a:t>
            </a:r>
            <a:r>
              <a:rPr lang="en-US" altLang="en-US" sz="2400">
                <a:sym typeface="Symbol" panose="05050102010706020507" pitchFamily="18" charset="2"/>
              </a:rPr>
              <a:t></a:t>
            </a:r>
            <a:r>
              <a:rPr lang="en-US" altLang="en-US" sz="2400"/>
              <a:t> Slow(Speed)</a:t>
            </a: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Driving Speed is the combination of output of these rules... 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xmlns="" id="{A3E0E2AB-3B3F-BA1B-AE5C-581EC08FD4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Speed Calculation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xmlns="" id="{0B5C665F-7A6D-71EC-FDAD-3FBAC33D3E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fast will I go if it is </a:t>
            </a:r>
          </a:p>
          <a:p>
            <a:pPr lvl="1" eaLnBrk="1" hangingPunct="1"/>
            <a:r>
              <a:rPr lang="en-US" altLang="en-US"/>
              <a:t>65 F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</a:p>
          <a:p>
            <a:pPr lvl="1" eaLnBrk="1" hangingPunct="1"/>
            <a:r>
              <a:rPr lang="en-US" altLang="en-US"/>
              <a:t>25 % Cloud Cover 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A2232ACA-ABA3-B541-AAD7-E6417EA05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Fuzzification:</a:t>
            </a:r>
            <a:br>
              <a:rPr lang="en-US" altLang="en-US" sz="4000"/>
            </a:br>
            <a:r>
              <a:rPr lang="en-US" altLang="en-US" sz="4000"/>
              <a:t>Calculate Input Membership Levels</a:t>
            </a:r>
          </a:p>
        </p:txBody>
      </p:sp>
      <p:sp>
        <p:nvSpPr>
          <p:cNvPr id="32771" name="Rectangle 4">
            <a:extLst>
              <a:ext uri="{FF2B5EF4-FFF2-40B4-BE49-F238E27FC236}">
                <a16:creationId xmlns:a16="http://schemas.microsoft.com/office/drawing/2014/main" xmlns="" id="{CC5FE1DB-3887-ACF6-99A9-B6DFB61623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38600" y="1447800"/>
            <a:ext cx="6629400" cy="901700"/>
          </a:xfrm>
        </p:spPr>
        <p:txBody>
          <a:bodyPr/>
          <a:lstStyle/>
          <a:p>
            <a:pPr eaLnBrk="1" hangingPunct="1"/>
            <a:r>
              <a:rPr lang="en-US" altLang="en-US" sz="2800"/>
              <a:t>65 F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 </a:t>
            </a:r>
            <a:r>
              <a:rPr lang="en-US" altLang="en-US" sz="2800"/>
              <a:t>Cool = 0.4, Warm=  0.7</a:t>
            </a:r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/>
          </a:p>
        </p:txBody>
      </p:sp>
      <p:graphicFrame>
        <p:nvGraphicFramePr>
          <p:cNvPr id="32772" name="Object 2">
            <a:extLst>
              <a:ext uri="{FF2B5EF4-FFF2-40B4-BE49-F238E27FC236}">
                <a16:creationId xmlns:a16="http://schemas.microsoft.com/office/drawing/2014/main" xmlns="" id="{CB9A3D9D-0357-975F-1892-56916D17ED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5200" y="2630488"/>
          <a:ext cx="3505200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Visio" r:id="rId3" imgW="4575962" imgH="2219858" progId="Visio.Drawing.11">
                  <p:embed/>
                </p:oleObj>
              </mc:Choice>
              <mc:Fallback>
                <p:oleObj name="Visio" r:id="rId3" imgW="4575962" imgH="2219858" progId="Visio.Drawing.11">
                  <p:embed/>
                  <p:pic>
                    <p:nvPicPr>
                      <p:cNvPr id="32772" name="Object 2">
                        <a:extLst>
                          <a:ext uri="{FF2B5EF4-FFF2-40B4-BE49-F238E27FC236}">
                            <a16:creationId xmlns:a16="http://schemas.microsoft.com/office/drawing/2014/main" xmlns="" id="{CB9A3D9D-0357-975F-1892-56916D17ED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2630488"/>
                        <a:ext cx="3505200" cy="170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0" name="Line 8">
            <a:extLst>
              <a:ext uri="{FF2B5EF4-FFF2-40B4-BE49-F238E27FC236}">
                <a16:creationId xmlns:a16="http://schemas.microsoft.com/office/drawing/2014/main" xmlns="" id="{449C4A30-4638-2FBE-843B-DDA4622ABB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0200" y="31877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5481" name="Line 9">
            <a:extLst>
              <a:ext uri="{FF2B5EF4-FFF2-40B4-BE49-F238E27FC236}">
                <a16:creationId xmlns:a16="http://schemas.microsoft.com/office/drawing/2014/main" xmlns="" id="{ADF0CE56-00CB-6700-5048-46C6D3E7CE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7600" y="31877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5482" name="Line 10">
            <a:extLst>
              <a:ext uri="{FF2B5EF4-FFF2-40B4-BE49-F238E27FC236}">
                <a16:creationId xmlns:a16="http://schemas.microsoft.com/office/drawing/2014/main" xmlns="" id="{B100A8E0-71C0-B975-1BE8-2BA371763C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7600" y="34925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xmlns="" id="{85C90299-0BFD-7952-A48C-CD30A304FB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Fuzzification:</a:t>
            </a:r>
            <a:br>
              <a:rPr lang="en-US" altLang="en-US" sz="4000"/>
            </a:br>
            <a:r>
              <a:rPr lang="en-US" altLang="en-US" sz="4000"/>
              <a:t>Calculate Input Membership Levels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xmlns="" id="{224C3DA6-762C-CF52-DBB6-2B971E1E9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38600" y="1447800"/>
            <a:ext cx="6629400" cy="4648200"/>
          </a:xfrm>
        </p:spPr>
        <p:txBody>
          <a:bodyPr/>
          <a:lstStyle/>
          <a:p>
            <a:pPr eaLnBrk="1" hangingPunct="1"/>
            <a:r>
              <a:rPr lang="en-US" altLang="en-US" sz="2800"/>
              <a:t>65 F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 </a:t>
            </a:r>
            <a:r>
              <a:rPr lang="en-US" altLang="en-US" sz="2800"/>
              <a:t>Cool = 0.4, Warm=  0.7</a:t>
            </a:r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 sz="2800"/>
              <a:t>25% Cover </a:t>
            </a:r>
            <a:r>
              <a:rPr lang="en-US" altLang="en-US" sz="2800">
                <a:sym typeface="Symbol" panose="05050102010706020507" pitchFamily="18" charset="2"/>
              </a:rPr>
              <a:t></a:t>
            </a:r>
            <a:r>
              <a:rPr lang="en-US" altLang="en-US" sz="2800"/>
              <a:t>Sunny = 0.8, Cloudy = 0.2</a:t>
            </a:r>
          </a:p>
        </p:txBody>
      </p:sp>
      <p:graphicFrame>
        <p:nvGraphicFramePr>
          <p:cNvPr id="33796" name="Object 2">
            <a:extLst>
              <a:ext uri="{FF2B5EF4-FFF2-40B4-BE49-F238E27FC236}">
                <a16:creationId xmlns:a16="http://schemas.microsoft.com/office/drawing/2014/main" xmlns="" id="{D5200188-9946-7CA8-B320-FEF0A9C8FD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2033588"/>
          <a:ext cx="3505200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Visio" r:id="rId3" imgW="4575962" imgH="2219858" progId="Visio.Drawing.11">
                  <p:embed/>
                </p:oleObj>
              </mc:Choice>
              <mc:Fallback>
                <p:oleObj name="Visio" r:id="rId3" imgW="4575962" imgH="2219858" progId="Visio.Drawing.11">
                  <p:embed/>
                  <p:pic>
                    <p:nvPicPr>
                      <p:cNvPr id="33796" name="Object 2">
                        <a:extLst>
                          <a:ext uri="{FF2B5EF4-FFF2-40B4-BE49-F238E27FC236}">
                            <a16:creationId xmlns:a16="http://schemas.microsoft.com/office/drawing/2014/main" xmlns="" id="{D5200188-9946-7CA8-B320-FEF0A9C8FD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033588"/>
                        <a:ext cx="3505200" cy="170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3">
            <a:extLst>
              <a:ext uri="{FF2B5EF4-FFF2-40B4-BE49-F238E27FC236}">
                <a16:creationId xmlns:a16="http://schemas.microsoft.com/office/drawing/2014/main" xmlns="" id="{D59BCC69-3939-9212-EC22-DE314CC730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386264"/>
          <a:ext cx="350520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Visio" r:id="rId5" imgW="4575962" imgH="2231441" progId="Visio.Drawing.11">
                  <p:embed/>
                </p:oleObj>
              </mc:Choice>
              <mc:Fallback>
                <p:oleObj name="Visio" r:id="rId5" imgW="4575962" imgH="2231441" progId="Visio.Drawing.11">
                  <p:embed/>
                  <p:pic>
                    <p:nvPicPr>
                      <p:cNvPr id="33797" name="Object 3">
                        <a:extLst>
                          <a:ext uri="{FF2B5EF4-FFF2-40B4-BE49-F238E27FC236}">
                            <a16:creationId xmlns:a16="http://schemas.microsoft.com/office/drawing/2014/main" xmlns="" id="{D59BCC69-3939-9212-EC22-DE314CC730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386264"/>
                        <a:ext cx="350520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0" name="Line 6">
            <a:extLst>
              <a:ext uri="{FF2B5EF4-FFF2-40B4-BE49-F238E27FC236}">
                <a16:creationId xmlns:a16="http://schemas.microsoft.com/office/drawing/2014/main" xmlns="" id="{80FA3EF9-F071-9775-FC1D-0390D741E1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2590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3671" name="Line 7">
            <a:extLst>
              <a:ext uri="{FF2B5EF4-FFF2-40B4-BE49-F238E27FC236}">
                <a16:creationId xmlns:a16="http://schemas.microsoft.com/office/drawing/2014/main" xmlns="" id="{B9F34581-25C6-7B69-CD93-2472360431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2590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3672" name="Line 8">
            <a:extLst>
              <a:ext uri="{FF2B5EF4-FFF2-40B4-BE49-F238E27FC236}">
                <a16:creationId xmlns:a16="http://schemas.microsoft.com/office/drawing/2014/main" xmlns="" id="{BD81B9DA-330D-1970-1E29-D579420ABB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2895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3673" name="Line 9">
            <a:extLst>
              <a:ext uri="{FF2B5EF4-FFF2-40B4-BE49-F238E27FC236}">
                <a16:creationId xmlns:a16="http://schemas.microsoft.com/office/drawing/2014/main" xmlns="" id="{D5AD8764-61F8-0A91-DBE2-FFA53FEC03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4800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3674" name="Line 10">
            <a:extLst>
              <a:ext uri="{FF2B5EF4-FFF2-40B4-BE49-F238E27FC236}">
                <a16:creationId xmlns:a16="http://schemas.microsoft.com/office/drawing/2014/main" xmlns="" id="{D8C300EB-ABD7-C22C-CD43-3D617E6B7B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4800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3675" name="Line 11">
            <a:extLst>
              <a:ext uri="{FF2B5EF4-FFF2-40B4-BE49-F238E27FC236}">
                <a16:creationId xmlns:a16="http://schemas.microsoft.com/office/drawing/2014/main" xmlns="" id="{49C89F96-1450-0564-C2CB-7CC37472ED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5486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DA4BF07F-D0C0-B4EE-9711-942C76C8E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...Calculating...</a:t>
            </a:r>
          </a:p>
        </p:txBody>
      </p:sp>
      <p:sp>
        <p:nvSpPr>
          <p:cNvPr id="106501" name="Rectangle 5">
            <a:extLst>
              <a:ext uri="{FF2B5EF4-FFF2-40B4-BE49-F238E27FC236}">
                <a16:creationId xmlns:a16="http://schemas.microsoft.com/office/drawing/2014/main" xmlns="" id="{1D225BC6-F4B3-5717-5A98-4984D296F3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91000" y="1371600"/>
            <a:ext cx="6477000" cy="4648200"/>
          </a:xfrm>
        </p:spPr>
        <p:txBody>
          <a:bodyPr/>
          <a:lstStyle/>
          <a:p>
            <a:pPr eaLnBrk="1" hangingPunct="1"/>
            <a:r>
              <a:rPr lang="en-US" altLang="en-US" dirty="0"/>
              <a:t>If it's Sunny and Warm, drive Fast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Sunny(Cover)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Warm(Temp)</a:t>
            </a:r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US" altLang="en-US" sz="2400" dirty="0"/>
              <a:t>Fast(Speed)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		0.8 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800" dirty="0"/>
              <a:t> 0.7 = 0.7 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		 </a:t>
            </a:r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US" altLang="en-US" sz="2800" dirty="0"/>
              <a:t> </a:t>
            </a:r>
            <a:r>
              <a:rPr lang="en-US" altLang="en-US" sz="2800" b="1" dirty="0">
                <a:solidFill>
                  <a:srgbClr val="F07F02"/>
                </a:solidFill>
              </a:rPr>
              <a:t>Fast = 0.7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dirty="0"/>
              <a:t>If it's Cloudy and Cool, drive Slow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Cloudy(Cover)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Cool(Temp)</a:t>
            </a:r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US" altLang="en-US" sz="2400" dirty="0"/>
              <a:t>Slow(Speed)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		</a:t>
            </a:r>
            <a:r>
              <a:rPr lang="en-US" altLang="en-US" sz="2800" dirty="0"/>
              <a:t>0.2 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  <a:r>
              <a:rPr lang="en-US" altLang="en-US" sz="2800" dirty="0"/>
              <a:t> 0.4 = 0.2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		 </a:t>
            </a:r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US" altLang="en-US" sz="2800" dirty="0"/>
              <a:t> </a:t>
            </a:r>
            <a:r>
              <a:rPr lang="en-US" altLang="en-US" sz="2800" b="1" dirty="0">
                <a:solidFill>
                  <a:srgbClr val="33CC33"/>
                </a:solidFill>
              </a:rPr>
              <a:t>Slow = 0.2</a:t>
            </a:r>
          </a:p>
          <a:p>
            <a:pPr eaLnBrk="1" hangingPunct="1"/>
            <a:endParaRPr lang="en-US" altLang="en-US" sz="2800" dirty="0"/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xmlns="" id="{43D227AE-805B-9FD7-10CC-217A88E6BA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Defuzzification: </a:t>
            </a:r>
            <a:br>
              <a:rPr lang="en-US" altLang="en-US"/>
            </a:br>
            <a:r>
              <a:rPr lang="en-US" altLang="en-US"/>
              <a:t>Constructing the Output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xmlns="" id="{1BDEC1B3-5A7A-981D-0351-6E1CA60166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Speed is 20% Slow and 70% Fast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Find centroids: Location where membership is 100%</a:t>
            </a:r>
          </a:p>
        </p:txBody>
      </p:sp>
      <p:graphicFrame>
        <p:nvGraphicFramePr>
          <p:cNvPr id="35844" name="Object 2">
            <a:extLst>
              <a:ext uri="{FF2B5EF4-FFF2-40B4-BE49-F238E27FC236}">
                <a16:creationId xmlns:a16="http://schemas.microsoft.com/office/drawing/2014/main" xmlns="" id="{96D4C89D-B340-7F7E-EA35-3FCE850CF3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6426" y="2209801"/>
          <a:ext cx="4575175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Visio" r:id="rId3" imgW="4575048" imgH="2219858" progId="Visio.Drawing.11">
                  <p:embed/>
                </p:oleObj>
              </mc:Choice>
              <mc:Fallback>
                <p:oleObj name="Visio" r:id="rId3" imgW="4575048" imgH="2219858" progId="Visio.Drawing.11">
                  <p:embed/>
                  <p:pic>
                    <p:nvPicPr>
                      <p:cNvPr id="35844" name="Object 2">
                        <a:extLst>
                          <a:ext uri="{FF2B5EF4-FFF2-40B4-BE49-F238E27FC236}">
                            <a16:creationId xmlns:a16="http://schemas.microsoft.com/office/drawing/2014/main" xmlns="" id="{96D4C89D-B340-7F7E-EA35-3FCE850CF3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426" y="2209801"/>
                        <a:ext cx="4575175" cy="221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xmlns="" id="{E82B5550-E8B9-680B-74DD-7ABD74D01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Defuzzification: </a:t>
            </a:r>
            <a:br>
              <a:rPr lang="en-US" altLang="en-US"/>
            </a:br>
            <a:r>
              <a:rPr lang="en-US" altLang="en-US"/>
              <a:t>Constructing the Output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xmlns="" id="{DC71CA3B-2EAC-903E-E030-8302AD2B85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Speed is 20% Slow and 70% Fast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Find centroids: Location where membership is 100%</a:t>
            </a:r>
          </a:p>
        </p:txBody>
      </p:sp>
      <p:graphicFrame>
        <p:nvGraphicFramePr>
          <p:cNvPr id="36868" name="Object 2">
            <a:extLst>
              <a:ext uri="{FF2B5EF4-FFF2-40B4-BE49-F238E27FC236}">
                <a16:creationId xmlns:a16="http://schemas.microsoft.com/office/drawing/2014/main" xmlns="" id="{7771D985-DF0A-382F-36A9-5611D173CF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6426" y="2209801"/>
          <a:ext cx="4575175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Visio" r:id="rId3" imgW="4575048" imgH="2219858" progId="Visio.Drawing.11">
                  <p:embed/>
                </p:oleObj>
              </mc:Choice>
              <mc:Fallback>
                <p:oleObj name="Visio" r:id="rId3" imgW="4575048" imgH="2219858" progId="Visio.Drawing.11">
                  <p:embed/>
                  <p:pic>
                    <p:nvPicPr>
                      <p:cNvPr id="36868" name="Object 2">
                        <a:extLst>
                          <a:ext uri="{FF2B5EF4-FFF2-40B4-BE49-F238E27FC236}">
                            <a16:creationId xmlns:a16="http://schemas.microsoft.com/office/drawing/2014/main" xmlns="" id="{7771D985-DF0A-382F-36A9-5611D173CF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426" y="2209801"/>
                        <a:ext cx="4575175" cy="221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1" name="Line 5">
            <a:extLst>
              <a:ext uri="{FF2B5EF4-FFF2-40B4-BE49-F238E27FC236}">
                <a16:creationId xmlns:a16="http://schemas.microsoft.com/office/drawing/2014/main" xmlns="" id="{AAE511A3-183D-10CD-9909-C5152B280D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4384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1622" name="Line 6">
            <a:extLst>
              <a:ext uri="{FF2B5EF4-FFF2-40B4-BE49-F238E27FC236}">
                <a16:creationId xmlns:a16="http://schemas.microsoft.com/office/drawing/2014/main" xmlns="" id="{2934ED1E-799D-8D55-E326-06719EAB470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4384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856E68E9-15AA-A993-2608-647782ED6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xmlns="" id="{A5B1D7FE-F3F8-7DF5-B0B7-BFE00F20F3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524000"/>
            <a:ext cx="6477000" cy="4648200"/>
          </a:xfrm>
        </p:spPr>
        <p:txBody>
          <a:bodyPr/>
          <a:lstStyle/>
          <a:p>
            <a:pPr eaLnBrk="1" hangingPunct="1"/>
            <a:r>
              <a:rPr lang="en-US" altLang="en-US" sz="2800"/>
              <a:t>Fuzzy logic: </a:t>
            </a:r>
          </a:p>
          <a:p>
            <a:pPr lvl="1" eaLnBrk="1" hangingPunct="1"/>
            <a:r>
              <a:rPr lang="en-US" altLang="en-US" sz="2000"/>
              <a:t>A way to represent variation or imprecision in logic</a:t>
            </a:r>
          </a:p>
          <a:p>
            <a:pPr lvl="1" eaLnBrk="1" hangingPunct="1"/>
            <a:r>
              <a:rPr lang="en-US" altLang="en-US" sz="2000"/>
              <a:t>A way to make use of natural language in logic</a:t>
            </a:r>
          </a:p>
          <a:p>
            <a:pPr lvl="1" eaLnBrk="1" hangingPunct="1"/>
            <a:r>
              <a:rPr lang="en-US" altLang="en-US" sz="2000"/>
              <a:t>Approximate reasoning</a:t>
            </a:r>
          </a:p>
          <a:p>
            <a:pPr eaLnBrk="1" hangingPunct="1"/>
            <a:r>
              <a:rPr lang="en-US" altLang="en-US" sz="2800"/>
              <a:t>Humans say things like "If it is sunny and warm today, I will drive fast"</a:t>
            </a:r>
          </a:p>
          <a:p>
            <a:pPr eaLnBrk="1" hangingPunct="1"/>
            <a:r>
              <a:rPr lang="en-US" altLang="en-US" sz="2800"/>
              <a:t>Linguistic variables:</a:t>
            </a:r>
          </a:p>
          <a:p>
            <a:pPr lvl="1" eaLnBrk="1" hangingPunct="1"/>
            <a:r>
              <a:rPr lang="en-US" altLang="en-US" sz="2000"/>
              <a:t>Temp: {freezing, cool, warm, hot}</a:t>
            </a:r>
          </a:p>
          <a:p>
            <a:pPr lvl="1" eaLnBrk="1" hangingPunct="1"/>
            <a:r>
              <a:rPr lang="en-US" altLang="en-US" sz="2000"/>
              <a:t>Cloud Cover: {overcast, partly cloudy, sunny}</a:t>
            </a:r>
          </a:p>
          <a:p>
            <a:pPr lvl="1" eaLnBrk="1" hangingPunct="1"/>
            <a:r>
              <a:rPr lang="en-US" altLang="en-US" sz="2000"/>
              <a:t>Speed: {slow, fast}</a:t>
            </a:r>
            <a:endParaRPr lang="en-US" altLang="en-US" sz="2400"/>
          </a:p>
          <a:p>
            <a:pPr eaLnBrk="1" hangingPunct="1"/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xmlns="" id="{61E68681-41E4-B2DD-8734-CFBCC5AC44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Defuzzification: </a:t>
            </a:r>
            <a:br>
              <a:rPr lang="en-US" altLang="en-US"/>
            </a:br>
            <a:r>
              <a:rPr lang="en-US" altLang="en-US"/>
              <a:t>Constructing the Output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xmlns="" id="{2F1DB43A-77C4-BB6A-DC31-FE9EC2C371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Speed is 20% Slow and 70% Fast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Speed 	= weighted mean </a:t>
            </a:r>
          </a:p>
          <a:p>
            <a:pPr eaLnBrk="1" hangingPunct="1">
              <a:buFontTx/>
              <a:buNone/>
            </a:pPr>
            <a:r>
              <a:rPr lang="en-US" altLang="en-US"/>
              <a:t>			= (2*25+...</a:t>
            </a:r>
          </a:p>
          <a:p>
            <a:pPr eaLnBrk="1" hangingPunct="1">
              <a:buFontTx/>
              <a:buNone/>
            </a:pPr>
            <a:r>
              <a:rPr lang="en-US" altLang="en-US"/>
              <a:t>			</a:t>
            </a:r>
          </a:p>
        </p:txBody>
      </p:sp>
      <p:graphicFrame>
        <p:nvGraphicFramePr>
          <p:cNvPr id="37892" name="Object 2">
            <a:extLst>
              <a:ext uri="{FF2B5EF4-FFF2-40B4-BE49-F238E27FC236}">
                <a16:creationId xmlns:a16="http://schemas.microsoft.com/office/drawing/2014/main" xmlns="" id="{76C5D1E8-37A4-06B7-B9F6-C9A11D1077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6426" y="2209801"/>
          <a:ext cx="4575175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Visio" r:id="rId3" imgW="4575048" imgH="2219858" progId="Visio.Drawing.11">
                  <p:embed/>
                </p:oleObj>
              </mc:Choice>
              <mc:Fallback>
                <p:oleObj name="Visio" r:id="rId3" imgW="4575048" imgH="2219858" progId="Visio.Drawing.11">
                  <p:embed/>
                  <p:pic>
                    <p:nvPicPr>
                      <p:cNvPr id="37892" name="Object 2">
                        <a:extLst>
                          <a:ext uri="{FF2B5EF4-FFF2-40B4-BE49-F238E27FC236}">
                            <a16:creationId xmlns:a16="http://schemas.microsoft.com/office/drawing/2014/main" xmlns="" id="{76C5D1E8-37A4-06B7-B9F6-C9A11D1077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426" y="2209801"/>
                        <a:ext cx="4575175" cy="221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3" name="Line 5">
            <a:extLst>
              <a:ext uri="{FF2B5EF4-FFF2-40B4-BE49-F238E27FC236}">
                <a16:creationId xmlns:a16="http://schemas.microsoft.com/office/drawing/2014/main" xmlns="" id="{8B535021-47AB-3369-8F18-A6DEA77DB6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4384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9575" name="Line 7">
            <a:extLst>
              <a:ext uri="{FF2B5EF4-FFF2-40B4-BE49-F238E27FC236}">
                <a16:creationId xmlns:a16="http://schemas.microsoft.com/office/drawing/2014/main" xmlns="" id="{478C307E-FAD1-EBD9-04ED-5BC560204A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581400"/>
            <a:ext cx="990600" cy="0"/>
          </a:xfrm>
          <a:prstGeom prst="line">
            <a:avLst/>
          </a:prstGeom>
          <a:noFill/>
          <a:ln w="38100">
            <a:solidFill>
              <a:srgbClr val="66FF33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xmlns="" id="{8A5469BA-95AF-744D-5881-7F9D5712A4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Defuzzification: </a:t>
            </a:r>
            <a:br>
              <a:rPr lang="en-US" altLang="en-US"/>
            </a:br>
            <a:r>
              <a:rPr lang="en-US" altLang="en-US"/>
              <a:t>Constructing the Output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xmlns="" id="{D0C05B21-40C7-8285-3A1A-FAD4C33ECB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Speed is 20% Slow and 70% Fast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Speed 	= weighted mean 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		= (0.2*25+0.7*75)/(0.9)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		= 63.8 mph</a:t>
            </a:r>
          </a:p>
        </p:txBody>
      </p:sp>
      <p:graphicFrame>
        <p:nvGraphicFramePr>
          <p:cNvPr id="38916" name="Object 2">
            <a:extLst>
              <a:ext uri="{FF2B5EF4-FFF2-40B4-BE49-F238E27FC236}">
                <a16:creationId xmlns:a16="http://schemas.microsoft.com/office/drawing/2014/main" xmlns="" id="{857227CD-EA55-7647-2766-1EC92B9031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6426" y="2209801"/>
          <a:ext cx="4575175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Visio" r:id="rId3" imgW="4575048" imgH="2219858" progId="Visio.Drawing.11">
                  <p:embed/>
                </p:oleObj>
              </mc:Choice>
              <mc:Fallback>
                <p:oleObj name="Visio" r:id="rId3" imgW="4575048" imgH="2219858" progId="Visio.Drawing.11">
                  <p:embed/>
                  <p:pic>
                    <p:nvPicPr>
                      <p:cNvPr id="38916" name="Object 2">
                        <a:extLst>
                          <a:ext uri="{FF2B5EF4-FFF2-40B4-BE49-F238E27FC236}">
                            <a16:creationId xmlns:a16="http://schemas.microsoft.com/office/drawing/2014/main" xmlns="" id="{857227CD-EA55-7647-2766-1EC92B9031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426" y="2209801"/>
                        <a:ext cx="4575175" cy="221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7" name="Line 5">
            <a:extLst>
              <a:ext uri="{FF2B5EF4-FFF2-40B4-BE49-F238E27FC236}">
                <a16:creationId xmlns:a16="http://schemas.microsoft.com/office/drawing/2014/main" xmlns="" id="{6F0C5E73-3DF9-AB70-3E4B-32642106F0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4384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0598" name="Line 6">
            <a:extLst>
              <a:ext uri="{FF2B5EF4-FFF2-40B4-BE49-F238E27FC236}">
                <a16:creationId xmlns:a16="http://schemas.microsoft.com/office/drawing/2014/main" xmlns="" id="{B677A001-24B0-4E4E-3E4F-D23751CBBF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4384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0599" name="Line 7">
            <a:extLst>
              <a:ext uri="{FF2B5EF4-FFF2-40B4-BE49-F238E27FC236}">
                <a16:creationId xmlns:a16="http://schemas.microsoft.com/office/drawing/2014/main" xmlns="" id="{B556AF6F-9D10-F99F-B673-8DDE05171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581400"/>
            <a:ext cx="990600" cy="0"/>
          </a:xfrm>
          <a:prstGeom prst="line">
            <a:avLst/>
          </a:prstGeom>
          <a:noFill/>
          <a:ln w="38100">
            <a:solidFill>
              <a:srgbClr val="66FF33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0600" name="Line 8">
            <a:extLst>
              <a:ext uri="{FF2B5EF4-FFF2-40B4-BE49-F238E27FC236}">
                <a16:creationId xmlns:a16="http://schemas.microsoft.com/office/drawing/2014/main" xmlns="" id="{4B1C6477-ACF9-9D21-D225-ED75F08728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819400"/>
            <a:ext cx="2438400" cy="0"/>
          </a:xfrm>
          <a:prstGeom prst="line">
            <a:avLst/>
          </a:prstGeom>
          <a:noFill/>
          <a:ln w="38100">
            <a:solidFill>
              <a:srgbClr val="F07F02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DF4421-D549-F2A5-A822-0ABC7574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143000"/>
          </a:xfrm>
        </p:spPr>
        <p:txBody>
          <a:bodyPr/>
          <a:lstStyle/>
          <a:p>
            <a:r>
              <a:rPr lang="en-US" dirty="0"/>
              <a:t>Implementation using Python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0EF0B4F-D9C5-EBEA-7D54-117243034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6" y="1658545"/>
            <a:ext cx="4313294" cy="465622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B0E076A2-6DCC-369D-9644-33CD1749B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720" y="2017747"/>
            <a:ext cx="54006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FE7D5952-BE09-9587-061B-D6666F443C61}"/>
              </a:ext>
            </a:extLst>
          </p:cNvPr>
          <p:cNvSpPr txBox="1">
            <a:spLocks/>
          </p:cNvSpPr>
          <p:nvPr/>
        </p:nvSpPr>
        <p:spPr bwMode="auto">
          <a:xfrm>
            <a:off x="245805" y="750615"/>
            <a:ext cx="308733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Times New Roman" pitchFamily="18" charset="0"/>
              </a:defRPr>
            </a:lvl9pPr>
          </a:lstStyle>
          <a:p>
            <a:r>
              <a:rPr lang="en-US" kern="0" dirty="0"/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199691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259CA4-D7CC-02C4-4297-9B1D31FC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8600"/>
            <a:ext cx="2074606" cy="1143000"/>
          </a:xfrm>
        </p:spPr>
        <p:txBody>
          <a:bodyPr/>
          <a:lstStyle/>
          <a:p>
            <a:r>
              <a:rPr lang="en-US" dirty="0"/>
              <a:t>Cover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F5BE2B30-BDC4-0091-B718-DFC6EB2B0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714" y="1873046"/>
            <a:ext cx="54006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CB39142-E170-3DBE-5E3C-205456F9C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6" y="2292508"/>
            <a:ext cx="5006774" cy="2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59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406065-AC84-1F45-CA0B-C3F307C0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8600"/>
            <a:ext cx="2143432" cy="1143000"/>
          </a:xfrm>
        </p:spPr>
        <p:txBody>
          <a:bodyPr/>
          <a:lstStyle/>
          <a:p>
            <a:r>
              <a:rPr lang="en-US" dirty="0"/>
              <a:t>Speed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292C9C3-0079-8D53-C288-811929107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643300"/>
            <a:ext cx="3977985" cy="2377646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10F1A629-BE6F-B40F-C9C3-E3CDECD10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456" y="1922206"/>
            <a:ext cx="54006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002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14501C-A305-1C28-BBCD-1EFC32D8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28600"/>
            <a:ext cx="3028335" cy="1143000"/>
          </a:xfrm>
        </p:spPr>
        <p:txBody>
          <a:bodyPr/>
          <a:lstStyle/>
          <a:p>
            <a:r>
              <a:rPr lang="en-US" dirty="0"/>
              <a:t>Controller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81E4F15-A8AC-17A9-BE04-57223E96C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077" y="1516675"/>
            <a:ext cx="5082980" cy="5090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6C25E82-E685-666A-B5F6-6D06BE478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057" y="4420429"/>
            <a:ext cx="5197290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66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xmlns="" id="{90F2624B-656E-9DDC-8EF9-D9881194B8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Height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xmlns="" id="{F2DE5FA6-8BF0-7771-97CD-E798A70C8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Tall people: say taller than or equal to 1.8m</a:t>
            </a:r>
          </a:p>
          <a:p>
            <a:pPr lvl="1" eaLnBrk="1" hangingPunct="1"/>
            <a:r>
              <a:rPr lang="en-US" altLang="en-US" dirty="0"/>
              <a:t>1.8m , 2m, 3m etc. member of this set</a:t>
            </a:r>
          </a:p>
          <a:p>
            <a:pPr lvl="1" eaLnBrk="1" hangingPunct="1"/>
            <a:r>
              <a:rPr lang="en-US" altLang="en-US" dirty="0"/>
              <a:t>1.0 m, 1.5m or even 1.79999m not a member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so, near the border lines, many misclassifications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DEF229DD-BE80-7E20-24CA-6B486A53EF9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F9377B9-F09E-4EF9-965C-8004D0679BFC}" type="slidenum">
              <a:rPr lang="en-US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xmlns="" id="{2F0A23C0-A8DB-6A4E-4BF3-E5161CDA9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Member Functions example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xmlns="" id="{D8737D41-4EAC-9776-DAEF-78846B2BD1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Membership function</a:t>
            </a:r>
          </a:p>
          <a:p>
            <a:pPr lvl="1" eaLnBrk="1" hangingPunct="1"/>
            <a:r>
              <a:rPr lang="en-US" altLang="en-US" dirty="0"/>
              <a:t>better than listing membership values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                            1 if x &gt;= 1.9m ,</a:t>
            </a:r>
          </a:p>
          <a:p>
            <a:pPr eaLnBrk="1" hangingPunct="1"/>
            <a:r>
              <a:rPr lang="en-US" altLang="en-US" dirty="0"/>
              <a:t>e.g. Tall(x) =   0 if x &lt;= 1.7m 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                           else ( x - 1.7 ) / 0.2 } </a:t>
            </a:r>
          </a:p>
        </p:txBody>
      </p:sp>
      <p:pic>
        <p:nvPicPr>
          <p:cNvPr id="40965" name="Picture 4" descr="D:\Courses\159.302 Artificial intelligence\www\lesson5\fuzzytall.gif">
            <a:extLst>
              <a:ext uri="{FF2B5EF4-FFF2-40B4-BE49-F238E27FC236}">
                <a16:creationId xmlns:a16="http://schemas.microsoft.com/office/drawing/2014/main" xmlns="" id="{82D22F43-ED65-35D4-FFEC-C6E059893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63" y="4714876"/>
            <a:ext cx="38100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xmlns="" id="{EB002408-E4FE-5DEA-AE2A-73618EFDBC1A}"/>
              </a:ext>
            </a:extLst>
          </p:cNvPr>
          <p:cNvSpPr/>
          <p:nvPr/>
        </p:nvSpPr>
        <p:spPr bwMode="auto">
          <a:xfrm>
            <a:off x="3539153" y="2641600"/>
            <a:ext cx="227012" cy="1574800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730B703-46C7-BA24-240F-719D7E1EA39B}"/>
              </a:ext>
            </a:extLst>
          </p:cNvPr>
          <p:cNvSpPr/>
          <p:nvPr/>
        </p:nvSpPr>
        <p:spPr>
          <a:xfrm>
            <a:off x="9310689" y="639603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1.9m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6E1A40-9A03-D886-73CF-005B1B25D053}"/>
              </a:ext>
            </a:extLst>
          </p:cNvPr>
          <p:cNvSpPr/>
          <p:nvPr/>
        </p:nvSpPr>
        <p:spPr>
          <a:xfrm>
            <a:off x="8167689" y="6396038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1.7</a:t>
            </a:r>
          </a:p>
        </p:txBody>
      </p:sp>
      <p:cxnSp>
        <p:nvCxnSpPr>
          <p:cNvPr id="40969" name="Straight Connector 9">
            <a:extLst>
              <a:ext uri="{FF2B5EF4-FFF2-40B4-BE49-F238E27FC236}">
                <a16:creationId xmlns:a16="http://schemas.microsoft.com/office/drawing/2014/main" xmlns="" id="{796A2DAA-77BB-161F-488B-3D37DF61A67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8782845" y="5795170"/>
            <a:ext cx="1285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xmlns="" id="{2E4FCA17-F2AE-C494-EB74-D71981F71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Fuzzy Short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6FD73E60-8E64-675C-577C-7BFF9B0616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dirty="0"/>
              <a:t>                 0 if x &gt;= 1.9m ,</a:t>
            </a:r>
          </a:p>
          <a:p>
            <a:pPr marL="342900" lvl="1" indent="-342900" eaLnBrk="1" hangingPunct="1"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dirty="0"/>
              <a:t>Short(x) =   1 if x &lt;= 1.7m </a:t>
            </a:r>
          </a:p>
          <a:p>
            <a:pPr marL="342900" lvl="1" indent="-342900" eaLnBrk="1" hangingPunct="1"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dirty="0"/>
              <a:t>                    else ( 1.9 - x ) / 0.2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-US" dirty="0"/>
              <a:t> </a:t>
            </a:r>
          </a:p>
        </p:txBody>
      </p:sp>
      <p:pic>
        <p:nvPicPr>
          <p:cNvPr id="41988" name="Picture 4" descr="D:\Courses\159.302 Artificial intelligence\www\lesson5\fuzzyshort.gif">
            <a:extLst>
              <a:ext uri="{FF2B5EF4-FFF2-40B4-BE49-F238E27FC236}">
                <a16:creationId xmlns:a16="http://schemas.microsoft.com/office/drawing/2014/main" xmlns="" id="{8E3CCD20-7C5D-8673-EF63-5DE0C3D50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3733801"/>
            <a:ext cx="4429125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xmlns="" id="{8276CEC7-65D4-92A7-146F-7B3B7406DB95}"/>
              </a:ext>
            </a:extLst>
          </p:cNvPr>
          <p:cNvSpPr/>
          <p:nvPr/>
        </p:nvSpPr>
        <p:spPr bwMode="auto">
          <a:xfrm>
            <a:off x="2479779" y="1447800"/>
            <a:ext cx="227013" cy="1785938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7946147F-3DB6-41CB-B897-A14D28283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Fuzzy </a:t>
            </a:r>
            <a:r>
              <a:rPr lang="en-US" altLang="en-US">
                <a:solidFill>
                  <a:schemeClr val="tx1"/>
                </a:solidFill>
              </a:rPr>
              <a:t>Medium </a:t>
            </a: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7449CDA9-0C3E-00CC-7FA3-3317954F9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marL="342900" lvl="1" indent="-3429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800" kern="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400" kern="0" dirty="0">
                <a:solidFill>
                  <a:srgbClr val="000000"/>
                </a:solidFill>
                <a:latin typeface="Times New Roman"/>
              </a:rPr>
              <a:t>		   0 if x &gt;= 1.90 or x &lt; 1.70,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00000"/>
                </a:solidFill>
                <a:latin typeface="Times New Roman"/>
              </a:rPr>
              <a:t>Medium ( x ) =  (1.90 - x)/0.1 if x &gt;= 1.80 and x &lt; 1.90, 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00000"/>
                </a:solidFill>
                <a:latin typeface="Times New Roman"/>
              </a:rPr>
              <a:t> 	   	  (x- 1.70)/0.1 if x &gt;= 1.70 and x &lt; 1.80  </a:t>
            </a:r>
          </a:p>
        </p:txBody>
      </p:sp>
      <p:pic>
        <p:nvPicPr>
          <p:cNvPr id="43012" name="Picture 4" descr="D:\Courses\159.302 Artificial intelligence\www\lesson5\fuzzymedium.gif">
            <a:extLst>
              <a:ext uri="{FF2B5EF4-FFF2-40B4-BE49-F238E27FC236}">
                <a16:creationId xmlns:a16="http://schemas.microsoft.com/office/drawing/2014/main" xmlns="" id="{6C356DA3-A530-456F-E4CE-002BFCF79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4214814"/>
            <a:ext cx="28956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xmlns="" id="{C0531305-8A81-9335-88CA-CB90D4A19E8D}"/>
              </a:ext>
            </a:extLst>
          </p:cNvPr>
          <p:cNvSpPr/>
          <p:nvPr/>
        </p:nvSpPr>
        <p:spPr bwMode="auto">
          <a:xfrm>
            <a:off x="4124326" y="2590801"/>
            <a:ext cx="227013" cy="1357313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5C448178-236F-C159-F76B-A711D7FC9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Crisp (Traditional) Variables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xmlns="" id="{DBD50BAE-F040-CDCE-CA79-FF3F37C534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143000"/>
            <a:ext cx="8610600" cy="4953000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Crisp variables represent precise quantities:</a:t>
            </a:r>
          </a:p>
          <a:p>
            <a:pPr lvl="1" eaLnBrk="1" hangingPunct="1"/>
            <a:r>
              <a:rPr lang="en-US" altLang="en-US" dirty="0"/>
              <a:t>x = 3.1415296</a:t>
            </a:r>
          </a:p>
          <a:p>
            <a:pPr lvl="1" eaLnBrk="1" hangingPunct="1"/>
            <a:r>
              <a:rPr lang="en-US" i="1" dirty="0"/>
              <a:t>Tall</a:t>
            </a:r>
            <a:r>
              <a:rPr lang="en-US" dirty="0"/>
              <a:t>={</a:t>
            </a:r>
            <a:r>
              <a:rPr lang="en-US" i="1" dirty="0" err="1"/>
              <a:t>x</a:t>
            </a:r>
            <a:r>
              <a:rPr lang="en-US" dirty="0" err="1"/>
              <a:t>∣</a:t>
            </a:r>
            <a:r>
              <a:rPr lang="en-US" i="1" dirty="0" err="1"/>
              <a:t>x</a:t>
            </a:r>
            <a:r>
              <a:rPr lang="en-US" i="1" dirty="0"/>
              <a:t> </a:t>
            </a:r>
            <a:r>
              <a:rPr lang="en-US" dirty="0"/>
              <a:t>≥180}</a:t>
            </a:r>
          </a:p>
          <a:p>
            <a:pPr lvl="1" eaLnBrk="1" hangingPunct="1"/>
            <a:r>
              <a:rPr lang="en-US" i="1" dirty="0"/>
              <a:t>Short</a:t>
            </a:r>
            <a:r>
              <a:rPr lang="en-US" dirty="0"/>
              <a:t>={</a:t>
            </a:r>
            <a:r>
              <a:rPr lang="en-US" i="1" dirty="0" err="1"/>
              <a:t>x</a:t>
            </a:r>
            <a:r>
              <a:rPr lang="en-US" dirty="0" err="1"/>
              <a:t>∣</a:t>
            </a:r>
            <a:r>
              <a:rPr lang="en-US" i="1" dirty="0" err="1"/>
              <a:t>x</a:t>
            </a:r>
            <a:r>
              <a:rPr lang="en-US" dirty="0"/>
              <a:t>&lt;180}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/>
              <a:t>{0,1}</a:t>
            </a:r>
          </a:p>
          <a:p>
            <a:pPr eaLnBrk="1" hangingPunct="1"/>
            <a:r>
              <a:rPr lang="en-US" altLang="en-US" sz="3000" dirty="0"/>
              <a:t>A proposition is either True or False</a:t>
            </a:r>
          </a:p>
          <a:p>
            <a:pPr lvl="1" eaLnBrk="1" hangingPunct="1"/>
            <a:r>
              <a:rPr lang="en-US" altLang="en-US" sz="2400" b="1" dirty="0"/>
              <a:t>A </a:t>
            </a:r>
            <a:r>
              <a:rPr lang="en-US" altLang="en-US" sz="2400" b="1" dirty="0">
                <a:sym typeface="Symbol" panose="05050102010706020507" pitchFamily="18" charset="2"/>
              </a:rPr>
              <a:t></a:t>
            </a:r>
            <a:r>
              <a:rPr lang="en-US" altLang="en-US" sz="2400" b="1" dirty="0"/>
              <a:t> B </a:t>
            </a:r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US" altLang="en-US" sz="2400" b="1" dirty="0"/>
              <a:t> C</a:t>
            </a:r>
          </a:p>
          <a:p>
            <a:pPr eaLnBrk="1" hangingPunct="1"/>
            <a:r>
              <a:rPr lang="en-US" altLang="en-US" sz="3000" dirty="0"/>
              <a:t>King(Richard) </a:t>
            </a:r>
            <a:r>
              <a:rPr lang="en-US" altLang="en-US" sz="3000" b="1" dirty="0">
                <a:sym typeface="Symbol" panose="05050102010706020507" pitchFamily="18" charset="2"/>
              </a:rPr>
              <a:t></a:t>
            </a:r>
            <a:r>
              <a:rPr lang="en-US" altLang="en-US" sz="3000" dirty="0">
                <a:sym typeface="Symbol" panose="05050102010706020507" pitchFamily="18" charset="2"/>
              </a:rPr>
              <a:t> </a:t>
            </a:r>
            <a:r>
              <a:rPr lang="en-US" altLang="en-US" sz="3000" dirty="0"/>
              <a:t>Greedy(Richard) </a:t>
            </a:r>
            <a:r>
              <a:rPr lang="en-US" altLang="en-US" sz="3000" dirty="0">
                <a:sym typeface="Symbol" panose="05050102010706020507" pitchFamily="18" charset="2"/>
              </a:rPr>
              <a:t></a:t>
            </a:r>
            <a:r>
              <a:rPr lang="en-US" altLang="en-US" sz="3000" dirty="0"/>
              <a:t> Evil(Richard)</a:t>
            </a:r>
          </a:p>
          <a:p>
            <a:pPr eaLnBrk="1" hangingPunct="1"/>
            <a:r>
              <a:rPr lang="en-US" altLang="en-US" sz="3000" dirty="0"/>
              <a:t>Richard is either greedy or he isn't:</a:t>
            </a:r>
          </a:p>
          <a:p>
            <a:pPr lvl="1" eaLnBrk="1" hangingPunct="1"/>
            <a:r>
              <a:rPr lang="en-US" altLang="en-US" dirty="0"/>
              <a:t>Greedy(Richard)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/>
              <a:t>{0,1}</a:t>
            </a:r>
          </a:p>
          <a:p>
            <a:pPr eaLnBrk="1" hangingPunct="1"/>
            <a:endParaRPr lang="en-US" altLang="en-US" sz="3000" dirty="0"/>
          </a:p>
          <a:p>
            <a:pPr eaLnBrk="1" hangingPunct="1"/>
            <a:endParaRPr lang="en-US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xmlns="" id="{D9D2857A-9CA8-2E40-6F44-B14B8ED86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Notes: Drawbacks to Fuzzy logic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xmlns="" id="{4FEA0662-66E7-544A-DCFD-B24DCDEC52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Requires tuning of membership functions </a:t>
            </a:r>
          </a:p>
          <a:p>
            <a:pPr eaLnBrk="1" hangingPunct="1"/>
            <a:r>
              <a:rPr lang="en-US" altLang="en-US" dirty="0"/>
              <a:t>Fuzzy Logic control may not scale well to large or complex problems</a:t>
            </a:r>
          </a:p>
          <a:p>
            <a:pPr eaLnBrk="1" hangingPunct="1"/>
            <a:r>
              <a:rPr lang="en-US" altLang="en-US" dirty="0"/>
              <a:t>Deals with imprecision, and vagueness, but not uncertainty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xmlns="" id="{1217006F-2CB6-40F9-2805-D7AE9F7CB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xmlns="" id="{65271C0C-70E0-7648-1458-E6331D6C1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Fuzzy Logic provides way to calculate with imprecision and vagueness</a:t>
            </a:r>
          </a:p>
          <a:p>
            <a:pPr eaLnBrk="1" hangingPunct="1"/>
            <a:r>
              <a:rPr lang="en-US" altLang="en-US" sz="2800"/>
              <a:t>Fuzzy Logic can be used to represent some kinds of human expertise </a:t>
            </a:r>
          </a:p>
          <a:p>
            <a:pPr eaLnBrk="1" hangingPunct="1"/>
            <a:r>
              <a:rPr lang="en-US" altLang="en-US" sz="2800"/>
              <a:t>Fuzzy Membership Sets</a:t>
            </a:r>
          </a:p>
          <a:p>
            <a:pPr eaLnBrk="1" hangingPunct="1"/>
            <a:r>
              <a:rPr lang="en-US" altLang="en-US" sz="2800"/>
              <a:t>Fuzzy Linguistic Variables</a:t>
            </a:r>
          </a:p>
          <a:p>
            <a:pPr eaLnBrk="1" hangingPunct="1"/>
            <a:r>
              <a:rPr lang="en-US" altLang="en-US" sz="2800"/>
              <a:t>Fuzzy AND and OR</a:t>
            </a:r>
          </a:p>
          <a:p>
            <a:pPr eaLnBrk="1" hangingPunct="1"/>
            <a:r>
              <a:rPr lang="en-US" altLang="en-US" sz="2800"/>
              <a:t>Fuzzy Control</a:t>
            </a:r>
          </a:p>
          <a:p>
            <a:pPr eaLnBrk="1" hangingPunct="1"/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xmlns="" id="{B0FB65ED-8496-EFFC-D08C-6C0B7C4561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Home work (using python)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xmlns="" id="{43A38883-A7A4-5147-EAB5-BE4A059905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dirty="0"/>
              <a:t>If height is Short and weight is Light then feet are Small</a:t>
            </a:r>
          </a:p>
          <a:p>
            <a:pPr lvl="1" eaLnBrk="1" hangingPunct="1"/>
            <a:r>
              <a:rPr lang="en-US" altLang="en-US" dirty="0"/>
              <a:t>Short( height) AND Light(weight) =&gt; Small(feet)</a:t>
            </a:r>
          </a:p>
          <a:p>
            <a:pPr eaLnBrk="1" hangingPunct="1"/>
            <a:r>
              <a:rPr lang="en-US" altLang="en-US" dirty="0"/>
              <a:t>If height is 1.7m and weight is 55kg</a:t>
            </a:r>
          </a:p>
          <a:p>
            <a:pPr lvl="1" eaLnBrk="1" hangingPunct="1"/>
            <a:r>
              <a:rPr lang="en-US" altLang="en-US" dirty="0"/>
              <a:t>what is the value of Size(feet)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5E13B-AE36-5929-A60C-C4C87EAF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B3099D-79C4-0CB6-C1B0-5E21D4CB7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 dirty="0"/>
              <a:t>Tall</a:t>
            </a:r>
            <a:r>
              <a:rPr lang="en-US" dirty="0"/>
              <a:t>={</a:t>
            </a:r>
            <a:r>
              <a:rPr lang="en-US" i="1" dirty="0" err="1"/>
              <a:t>x</a:t>
            </a:r>
            <a:r>
              <a:rPr lang="en-US" dirty="0" err="1"/>
              <a:t>∣</a:t>
            </a:r>
            <a:r>
              <a:rPr lang="en-US" i="1" dirty="0" err="1"/>
              <a:t>x</a:t>
            </a:r>
            <a:r>
              <a:rPr lang="en-US" i="1" dirty="0"/>
              <a:t> </a:t>
            </a:r>
            <a:r>
              <a:rPr lang="en-US" dirty="0"/>
              <a:t>≥180}</a:t>
            </a:r>
          </a:p>
          <a:p>
            <a:pPr eaLnBrk="1" hangingPunct="1"/>
            <a:r>
              <a:rPr lang="en-US" i="1" dirty="0"/>
              <a:t>Short</a:t>
            </a:r>
            <a:r>
              <a:rPr lang="en-US" dirty="0"/>
              <a:t>={</a:t>
            </a:r>
            <a:r>
              <a:rPr lang="en-US" i="1" dirty="0" err="1"/>
              <a:t>x</a:t>
            </a:r>
            <a:r>
              <a:rPr lang="en-US" dirty="0" err="1"/>
              <a:t>∣</a:t>
            </a:r>
            <a:r>
              <a:rPr lang="en-US" i="1" dirty="0" err="1"/>
              <a:t>x</a:t>
            </a:r>
            <a:r>
              <a:rPr lang="en-US" dirty="0"/>
              <a:t>&lt;180}</a:t>
            </a:r>
            <a:endParaRPr lang="en-US" altLang="en-US" dirty="0"/>
          </a:p>
          <a:p>
            <a:r>
              <a:rPr lang="en-US" dirty="0"/>
              <a:t>Does a person with 179.5 belongs to tall set of short set?</a:t>
            </a:r>
          </a:p>
          <a:p>
            <a:pPr lvl="1"/>
            <a:r>
              <a:rPr lang="en-US" dirty="0"/>
              <a:t>Crisp set will say this person belongs to the short set</a:t>
            </a:r>
          </a:p>
          <a:p>
            <a:r>
              <a:rPr lang="en-US" dirty="0"/>
              <a:t>Can it be: he belongs 90% to the tall set and 10 to the short set?</a:t>
            </a:r>
          </a:p>
          <a:p>
            <a:pPr lvl="1"/>
            <a:r>
              <a:rPr lang="en-US" dirty="0"/>
              <a:t>Fuzzy sets can define a percentage at which the person belong to one of these 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2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030B3FCF-35F7-2E5F-FA12-649C242D8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Fuzzy Sets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xmlns="" id="{193415F1-8762-E380-6634-C4675E1743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371600"/>
            <a:ext cx="6629400" cy="4648200"/>
          </a:xfrm>
        </p:spPr>
        <p:txBody>
          <a:bodyPr/>
          <a:lstStyle/>
          <a:p>
            <a:pPr eaLnBrk="1" hangingPunct="1"/>
            <a:r>
              <a:rPr lang="en-US" altLang="en-US" sz="3400"/>
              <a:t>What if Richard is only somewhat greedy?</a:t>
            </a:r>
            <a:r>
              <a:rPr lang="en-US" altLang="en-US"/>
              <a:t> </a:t>
            </a:r>
          </a:p>
          <a:p>
            <a:pPr eaLnBrk="1" hangingPunct="1"/>
            <a:r>
              <a:rPr lang="en-US" altLang="en-US"/>
              <a:t>Fuzzy Sets can represent the degree to which a quality is possessed.</a:t>
            </a:r>
          </a:p>
          <a:p>
            <a:pPr eaLnBrk="1" hangingPunct="1"/>
            <a:r>
              <a:rPr lang="en-US" altLang="en-US"/>
              <a:t>Fuzzy Sets (Simple Fuzzy Variables) have values in the range of  [0,1]</a:t>
            </a:r>
          </a:p>
          <a:p>
            <a:pPr eaLnBrk="1" hangingPunct="1"/>
            <a:r>
              <a:rPr lang="en-US" altLang="en-US"/>
              <a:t>Greedy(Richard) = 0.7 </a:t>
            </a:r>
          </a:p>
          <a:p>
            <a:pPr eaLnBrk="1" hangingPunct="1"/>
            <a:r>
              <a:rPr lang="en-US" altLang="en-US"/>
              <a:t>Question: How evil is Richard?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F3C0036D-29AF-FFDA-C94B-BE618FCAB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Fuzzy Linguistic Variables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xmlns="" id="{846EFF36-CC64-6D43-CEE2-5E4828F25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371600"/>
            <a:ext cx="8382000" cy="4648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Fuzzy Linguistic Variables are used to represent qualities spanning a particular spectrum</a:t>
            </a:r>
          </a:p>
          <a:p>
            <a:pPr eaLnBrk="1" hangingPunct="1"/>
            <a:r>
              <a:rPr lang="en-US" altLang="en-US" sz="2800" dirty="0"/>
              <a:t>Temp: </a:t>
            </a:r>
            <a:r>
              <a:rPr lang="en-US" altLang="en-US" sz="2800" b="1" dirty="0"/>
              <a:t>{</a:t>
            </a:r>
            <a:r>
              <a:rPr lang="en-US" altLang="en-US" sz="2800" b="1" dirty="0">
                <a:solidFill>
                  <a:srgbClr val="0000CC"/>
                </a:solidFill>
              </a:rPr>
              <a:t>Freezing</a:t>
            </a:r>
            <a:r>
              <a:rPr lang="en-US" altLang="en-US" sz="2800" b="1" dirty="0"/>
              <a:t>, </a:t>
            </a:r>
            <a:r>
              <a:rPr lang="en-US" altLang="en-US" sz="2800" b="1" dirty="0">
                <a:solidFill>
                  <a:srgbClr val="00FFFF"/>
                </a:solidFill>
              </a:rPr>
              <a:t>Cool</a:t>
            </a:r>
            <a:r>
              <a:rPr lang="en-US" altLang="en-US" sz="2800" b="1" dirty="0"/>
              <a:t>, </a:t>
            </a:r>
            <a:r>
              <a:rPr lang="en-US" altLang="en-US" sz="2800" b="1" dirty="0">
                <a:solidFill>
                  <a:srgbClr val="EFD301"/>
                </a:solidFill>
              </a:rPr>
              <a:t>Warm</a:t>
            </a:r>
            <a:r>
              <a:rPr lang="en-US" altLang="en-US" sz="2800" b="1" dirty="0"/>
              <a:t>, </a:t>
            </a:r>
            <a:r>
              <a:rPr lang="en-US" altLang="en-US" sz="2800" b="1" dirty="0">
                <a:solidFill>
                  <a:srgbClr val="FF0000"/>
                </a:solidFill>
              </a:rPr>
              <a:t>Hot</a:t>
            </a:r>
            <a:r>
              <a:rPr lang="en-US" altLang="en-US" sz="2800" b="1" dirty="0"/>
              <a:t>}</a:t>
            </a:r>
          </a:p>
          <a:p>
            <a:pPr eaLnBrk="1" hangingPunct="1"/>
            <a:r>
              <a:rPr lang="en-US" altLang="en-US" sz="2800" dirty="0"/>
              <a:t>Membership Function</a:t>
            </a:r>
          </a:p>
          <a:p>
            <a:pPr eaLnBrk="1" hangingPunct="1"/>
            <a:r>
              <a:rPr lang="en-US" altLang="en-US" sz="2800" dirty="0"/>
              <a:t>Question: What is the temperature?</a:t>
            </a:r>
          </a:p>
          <a:p>
            <a:pPr eaLnBrk="1" hangingPunct="1"/>
            <a:r>
              <a:rPr lang="en-US" altLang="en-US" sz="2800" dirty="0"/>
              <a:t>Answer: It is warm.</a:t>
            </a:r>
          </a:p>
          <a:p>
            <a:pPr eaLnBrk="1" hangingPunct="1"/>
            <a:r>
              <a:rPr lang="en-US" altLang="en-US" sz="2800" dirty="0"/>
              <a:t>Question: How warm is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23E75531-6463-810C-B5BF-168D648DED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Membership Functions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E6CA5F07-11AD-A3F2-7558-A764F7666E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0" y="1422400"/>
            <a:ext cx="6477000" cy="1066800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Temp: {Freezing, Cool, Warm, Hot}</a:t>
            </a:r>
          </a:p>
          <a:p>
            <a:pPr eaLnBrk="1" hangingPunct="1"/>
            <a:r>
              <a:rPr lang="en-US" altLang="en-US" sz="3000" dirty="0"/>
              <a:t>Degree of Truth or "Membership"</a:t>
            </a:r>
          </a:p>
        </p:txBody>
      </p:sp>
      <p:graphicFrame>
        <p:nvGraphicFramePr>
          <p:cNvPr id="15364" name="Object 2">
            <a:extLst>
              <a:ext uri="{FF2B5EF4-FFF2-40B4-BE49-F238E27FC236}">
                <a16:creationId xmlns:a16="http://schemas.microsoft.com/office/drawing/2014/main" xmlns="" id="{EEF4D588-9EAC-075C-7E23-88680107D3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9100" y="2984501"/>
          <a:ext cx="6019800" cy="303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4575962" imgH="2219858" progId="Visio.Drawing.11">
                  <p:embed/>
                </p:oleObj>
              </mc:Choice>
              <mc:Fallback>
                <p:oleObj name="Visio" r:id="rId3" imgW="4575962" imgH="2219858" progId="Visio.Drawing.11">
                  <p:embed/>
                  <p:pic>
                    <p:nvPicPr>
                      <p:cNvPr id="15364" name="Object 2">
                        <a:extLst>
                          <a:ext uri="{FF2B5EF4-FFF2-40B4-BE49-F238E27FC236}">
                            <a16:creationId xmlns:a16="http://schemas.microsoft.com/office/drawing/2014/main" xmlns="" id="{EEF4D588-9EAC-075C-7E23-88680107D3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984501"/>
                        <a:ext cx="6019800" cy="303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1B9BE474-FD3A-DE52-3A5F-92BDFCB32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Membership Functions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041E01C2-9548-1447-5719-F89CB9E9F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38600" y="1447800"/>
            <a:ext cx="6477000" cy="1066800"/>
          </a:xfrm>
        </p:spPr>
        <p:txBody>
          <a:bodyPr/>
          <a:lstStyle/>
          <a:p>
            <a:pPr eaLnBrk="1" hangingPunct="1"/>
            <a:r>
              <a:rPr lang="en-US" altLang="en-US" sz="3000"/>
              <a:t>How cool is 36 F</a:t>
            </a:r>
            <a:r>
              <a:rPr lang="en-US" altLang="en-US" sz="3000">
                <a:latin typeface="Arial" panose="020B0604020202020204" pitchFamily="34" charset="0"/>
                <a:cs typeface="Arial" panose="020B0604020202020204" pitchFamily="34" charset="0"/>
              </a:rPr>
              <a:t>° </a:t>
            </a:r>
            <a:r>
              <a:rPr lang="en-US" altLang="en-US"/>
              <a:t>?</a:t>
            </a:r>
            <a:endParaRPr lang="en-US" altLang="en-US" sz="3000"/>
          </a:p>
        </p:txBody>
      </p:sp>
      <p:graphicFrame>
        <p:nvGraphicFramePr>
          <p:cNvPr id="16388" name="Object 2">
            <a:extLst>
              <a:ext uri="{FF2B5EF4-FFF2-40B4-BE49-F238E27FC236}">
                <a16:creationId xmlns:a16="http://schemas.microsoft.com/office/drawing/2014/main" xmlns="" id="{006FF687-5F31-4C11-6036-632F4A6392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9300" y="3124201"/>
          <a:ext cx="6019800" cy="303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3" imgW="4575962" imgH="2219858" progId="Visio.Drawing.11">
                  <p:embed/>
                </p:oleObj>
              </mc:Choice>
              <mc:Fallback>
                <p:oleObj name="Visio" r:id="rId3" imgW="4575962" imgH="2219858" progId="Visio.Drawing.11">
                  <p:embed/>
                  <p:pic>
                    <p:nvPicPr>
                      <p:cNvPr id="16388" name="Object 2">
                        <a:extLst>
                          <a:ext uri="{FF2B5EF4-FFF2-40B4-BE49-F238E27FC236}">
                            <a16:creationId xmlns:a16="http://schemas.microsoft.com/office/drawing/2014/main" xmlns="" id="{006FF687-5F31-4C11-6036-632F4A6392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3124201"/>
                        <a:ext cx="6019800" cy="303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5">
            <a:extLst>
              <a:ext uri="{FF2B5EF4-FFF2-40B4-BE49-F238E27FC236}">
                <a16:creationId xmlns:a16="http://schemas.microsoft.com/office/drawing/2014/main" xmlns="" id="{2FF4BBAF-5740-A0A8-1089-1C54556A6F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70500" y="2743200"/>
            <a:ext cx="0" cy="3124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6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80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80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entury Schoolbook"/>
        <a:ea typeface=""/>
        <a:cs typeface="Arial"/>
      </a:majorFont>
      <a:minorFont>
        <a:latin typeface="Century Schoolbook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22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Century Schoolbook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entury Schoolbook" pitchFamily="16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22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Century Schoolbook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entury Schoolbook" pitchFamily="16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1194</Words>
  <Application>Microsoft Office PowerPoint</Application>
  <PresentationFormat>ملء الشاشة</PresentationFormat>
  <Paragraphs>227</Paragraphs>
  <Slides>42</Slides>
  <Notes>1</Notes>
  <HiddenSlides>0</HiddenSlides>
  <MMClips>0</MMClips>
  <ScaleCrop>false</ScaleCrop>
  <HeadingPairs>
    <vt:vector size="8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2</vt:i4>
      </vt:variant>
      <vt:variant>
        <vt:lpstr>خوادم OLE مضمنة</vt:lpstr>
      </vt:variant>
      <vt:variant>
        <vt:i4>1</vt:i4>
      </vt:variant>
      <vt:variant>
        <vt:lpstr>عناوين الشرائح</vt:lpstr>
      </vt:variant>
      <vt:variant>
        <vt:i4>42</vt:i4>
      </vt:variant>
    </vt:vector>
  </HeadingPairs>
  <TitlesOfParts>
    <vt:vector size="52" baseType="lpstr">
      <vt:lpstr>Arial</vt:lpstr>
      <vt:lpstr>Calibri</vt:lpstr>
      <vt:lpstr>Century Schoolbook</vt:lpstr>
      <vt:lpstr>Symbol</vt:lpstr>
      <vt:lpstr>Times New Roman</vt:lpstr>
      <vt:lpstr>Wingdings</vt:lpstr>
      <vt:lpstr>Wingdings 2</vt:lpstr>
      <vt:lpstr>Default Design</vt:lpstr>
      <vt:lpstr>1_Office Theme</vt:lpstr>
      <vt:lpstr>Visio</vt:lpstr>
      <vt:lpstr>Fuzzy Logic</vt:lpstr>
      <vt:lpstr>عرض تقديمي في PowerPoint</vt:lpstr>
      <vt:lpstr>Introduction</vt:lpstr>
      <vt:lpstr>Crisp (Traditional) Variables</vt:lpstr>
      <vt:lpstr>Cont.</vt:lpstr>
      <vt:lpstr>Fuzzy Sets</vt:lpstr>
      <vt:lpstr>Fuzzy Linguistic Variables</vt:lpstr>
      <vt:lpstr>Membership Functions</vt:lpstr>
      <vt:lpstr>Membership Functions</vt:lpstr>
      <vt:lpstr>Membership Functions</vt:lpstr>
      <vt:lpstr>Fuzzy Logic</vt:lpstr>
      <vt:lpstr>Fuzzy Disjunction</vt:lpstr>
      <vt:lpstr>Fuzzy Conjunction</vt:lpstr>
      <vt:lpstr>Example: Fuzzy Conjunction</vt:lpstr>
      <vt:lpstr>Example: Fuzzy Conjunction</vt:lpstr>
      <vt:lpstr>Example: Fuzzy Conjunction</vt:lpstr>
      <vt:lpstr>Example: Fuzzy Conjunction</vt:lpstr>
      <vt:lpstr>Example: Fuzzy Conjunction</vt:lpstr>
      <vt:lpstr>Fuzzy Control</vt:lpstr>
      <vt:lpstr>Inputs: Temperature        </vt:lpstr>
      <vt:lpstr>Inputs: Temperature, Cloud Cover</vt:lpstr>
      <vt:lpstr>Output: Speed</vt:lpstr>
      <vt:lpstr>Rules</vt:lpstr>
      <vt:lpstr>Example Speed Calculation</vt:lpstr>
      <vt:lpstr>Fuzzification: Calculate Input Membership Levels</vt:lpstr>
      <vt:lpstr>Fuzzification: Calculate Input Membership Levels</vt:lpstr>
      <vt:lpstr>...Calculating...</vt:lpstr>
      <vt:lpstr>Defuzzification:  Constructing the Output</vt:lpstr>
      <vt:lpstr>Defuzzification:  Constructing the Output</vt:lpstr>
      <vt:lpstr>Defuzzification:  Constructing the Output</vt:lpstr>
      <vt:lpstr>Defuzzification:  Constructing the Output</vt:lpstr>
      <vt:lpstr>Implementation using Python</vt:lpstr>
      <vt:lpstr>Cover</vt:lpstr>
      <vt:lpstr>Speed</vt:lpstr>
      <vt:lpstr>Controller </vt:lpstr>
      <vt:lpstr>Example: Height</vt:lpstr>
      <vt:lpstr>Member Functions example</vt:lpstr>
      <vt:lpstr>Example: Fuzzy Short</vt:lpstr>
      <vt:lpstr>Example: Fuzzy Medium </vt:lpstr>
      <vt:lpstr>Notes: Drawbacks to Fuzzy logic</vt:lpstr>
      <vt:lpstr>Summary</vt:lpstr>
      <vt:lpstr>Home work (using python)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Logic</dc:title>
  <dc:creator>Ahmad Al Tarawneh</dc:creator>
  <cp:lastModifiedBy>hp-i7</cp:lastModifiedBy>
  <cp:revision>16</cp:revision>
  <dcterms:created xsi:type="dcterms:W3CDTF">2023-06-26T09:19:37Z</dcterms:created>
  <dcterms:modified xsi:type="dcterms:W3CDTF">2024-08-07T10:57:52Z</dcterms:modified>
</cp:coreProperties>
</file>