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  <p:sldMasterId id="2147483710" r:id="rId2"/>
    <p:sldMasterId id="2147483724" r:id="rId3"/>
  </p:sldMasterIdLst>
  <p:notesMasterIdLst>
    <p:notesMasterId r:id="rId81"/>
  </p:notesMasterIdLst>
  <p:sldIdLst>
    <p:sldId id="263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7" r:id="rId16"/>
    <p:sldId id="278" r:id="rId17"/>
    <p:sldId id="279" r:id="rId18"/>
    <p:sldId id="280" r:id="rId19"/>
    <p:sldId id="281" r:id="rId20"/>
    <p:sldId id="282" r:id="rId21"/>
    <p:sldId id="285" r:id="rId22"/>
    <p:sldId id="360" r:id="rId23"/>
    <p:sldId id="306" r:id="rId24"/>
    <p:sldId id="312" r:id="rId25"/>
    <p:sldId id="313" r:id="rId26"/>
    <p:sldId id="314" r:id="rId27"/>
    <p:sldId id="261" r:id="rId28"/>
    <p:sldId id="262" r:id="rId29"/>
    <p:sldId id="367" r:id="rId30"/>
    <p:sldId id="319" r:id="rId31"/>
    <p:sldId id="366" r:id="rId32"/>
    <p:sldId id="320" r:id="rId33"/>
    <p:sldId id="321" r:id="rId34"/>
    <p:sldId id="322" r:id="rId35"/>
    <p:sldId id="329" r:id="rId36"/>
    <p:sldId id="373" r:id="rId37"/>
    <p:sldId id="374" r:id="rId38"/>
    <p:sldId id="375" r:id="rId39"/>
    <p:sldId id="376" r:id="rId40"/>
    <p:sldId id="377" r:id="rId41"/>
    <p:sldId id="330" r:id="rId42"/>
    <p:sldId id="368" r:id="rId43"/>
    <p:sldId id="369" r:id="rId44"/>
    <p:sldId id="372" r:id="rId45"/>
    <p:sldId id="370" r:id="rId46"/>
    <p:sldId id="371" r:id="rId47"/>
    <p:sldId id="315" r:id="rId48"/>
    <p:sldId id="316" r:id="rId49"/>
    <p:sldId id="317" r:id="rId50"/>
    <p:sldId id="318" r:id="rId51"/>
    <p:sldId id="361" r:id="rId52"/>
    <p:sldId id="362" r:id="rId53"/>
    <p:sldId id="363" r:id="rId54"/>
    <p:sldId id="364" r:id="rId55"/>
    <p:sldId id="358" r:id="rId56"/>
    <p:sldId id="331" r:id="rId57"/>
    <p:sldId id="332" r:id="rId58"/>
    <p:sldId id="334" r:id="rId59"/>
    <p:sldId id="335" r:id="rId60"/>
    <p:sldId id="336" r:id="rId61"/>
    <p:sldId id="337" r:id="rId62"/>
    <p:sldId id="338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9" r:id="rId71"/>
    <p:sldId id="350" r:id="rId72"/>
    <p:sldId id="351" r:id="rId73"/>
    <p:sldId id="352" r:id="rId74"/>
    <p:sldId id="353" r:id="rId75"/>
    <p:sldId id="354" r:id="rId76"/>
    <p:sldId id="355" r:id="rId77"/>
    <p:sldId id="356" r:id="rId78"/>
    <p:sldId id="357" r:id="rId79"/>
    <p:sldId id="359" r:id="rId80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64" autoAdjust="0"/>
    <p:restoredTop sz="95521" autoAdjust="0"/>
  </p:normalViewPr>
  <p:slideViewPr>
    <p:cSldViewPr snapToGrid="0">
      <p:cViewPr varScale="1">
        <p:scale>
          <a:sx n="104" d="100"/>
          <a:sy n="104" d="100"/>
        </p:scale>
        <p:origin x="12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61" Type="http://schemas.openxmlformats.org/officeDocument/2006/relationships/slide" Target="slides/slide58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C65C8-F54C-4A45-A34C-C4B5FB883008}" type="datetimeFigureOut">
              <a:rPr lang="en-US" smtClean="0"/>
              <a:t>1/7/2025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1143000"/>
            <a:ext cx="51435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E013D8-DCC9-48DB-9F8C-0FF15D11B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2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C6A3D1-F97B-28DB-EE33-715F93A5B7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713266-5060-4D33-8E5B-EA2DEB0F39A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F3EA385-7CF9-CA1E-90CD-E126AE92DE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0C42B17-C92E-91AF-276C-C0B9D6942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2813" y="4343400"/>
            <a:ext cx="5032375" cy="4114800"/>
          </a:xfrm>
        </p:spPr>
        <p:txBody>
          <a:bodyPr/>
          <a:lstStyle/>
          <a:p>
            <a:r>
              <a:rPr lang="en-GB" altLang="en-US" sz="1800"/>
              <a:t>Induction is different from deduction and DBMS does not not support induction;</a:t>
            </a:r>
          </a:p>
          <a:p>
            <a:r>
              <a:rPr lang="en-GB" altLang="en-US" sz="1800"/>
              <a:t>The result of induction is higher-level information or knowledge: general statements about data</a:t>
            </a:r>
          </a:p>
          <a:p>
            <a:r>
              <a:rPr lang="en-GB" altLang="en-US" sz="1800"/>
              <a:t>There are many approaches. Refer to the lecture notes for CS3244 available at the Co-Op.</a:t>
            </a:r>
          </a:p>
          <a:p>
            <a:r>
              <a:rPr lang="en-GB" altLang="en-US" sz="1800"/>
              <a:t>We focus on  three approaches here, other examples:</a:t>
            </a:r>
          </a:p>
          <a:p>
            <a:r>
              <a:rPr lang="en-GB" altLang="en-US" sz="1800"/>
              <a:t>Other approaches</a:t>
            </a:r>
          </a:p>
          <a:p>
            <a:pPr>
              <a:buFontTx/>
              <a:buChar char="•"/>
            </a:pPr>
            <a:r>
              <a:rPr lang="en-GB" altLang="en-US" sz="1800"/>
              <a:t>Instance-based learning</a:t>
            </a:r>
          </a:p>
          <a:p>
            <a:pPr>
              <a:buFontTx/>
              <a:buChar char="•"/>
            </a:pPr>
            <a:r>
              <a:rPr lang="en-GB" altLang="en-US" sz="1800"/>
              <a:t>other neural networks</a:t>
            </a:r>
          </a:p>
          <a:p>
            <a:pPr>
              <a:buFontTx/>
              <a:buChar char="•"/>
            </a:pPr>
            <a:r>
              <a:rPr lang="en-GB" altLang="en-US" sz="1800"/>
              <a:t>Concept learning (Version space, Focus, Aq11, …)</a:t>
            </a:r>
          </a:p>
          <a:p>
            <a:pPr>
              <a:buFontTx/>
              <a:buChar char="•"/>
            </a:pPr>
            <a:r>
              <a:rPr lang="en-GB" altLang="en-US" sz="1800"/>
              <a:t>Genetic algorithms</a:t>
            </a:r>
          </a:p>
          <a:p>
            <a:pPr>
              <a:buFontTx/>
              <a:buChar char="•"/>
            </a:pPr>
            <a:r>
              <a:rPr lang="en-GB" altLang="en-US" sz="1800"/>
              <a:t>Reinforcement learning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B06361D-3661-B95B-A8DD-9F8CC422E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E9AFD9-65D0-4E4B-9EF9-BA744B41987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C04E55C-4746-C3ED-356D-35C908CD23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87D8DD-B02C-4CBB-9881-7730E4BB25D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2257BB43-02E1-03FF-AF74-40EDAE116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2FEB2086-A10A-6938-6315-F2A193989E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6F1DC13-DA66-701E-0F42-701E6C554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C45B67-38AC-49C5-8AF8-F73B788CB20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5E0FB0C-7B75-D771-10D0-3E3604CCB0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85788" y="690563"/>
            <a:ext cx="5691187" cy="3416300"/>
          </a:xfrm>
          <a:ln w="12700" cap="flat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1061A4F-5082-7064-66D0-FD6374C0DA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6388"/>
          </a:xfrm>
          <a:ln/>
        </p:spPr>
        <p:txBody>
          <a:bodyPr lIns="83965" tIns="41981" rIns="83965" bIns="41981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272454"/>
            <a:ext cx="10363200" cy="15680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145280"/>
            <a:ext cx="8534400" cy="1869440"/>
          </a:xfrm>
        </p:spPr>
        <p:txBody>
          <a:bodyPr/>
          <a:lstStyle>
            <a:lvl1pPr marL="0" indent="0" algn="ctr">
              <a:buNone/>
              <a:defRPr/>
            </a:lvl1pPr>
            <a:lvl2pPr marL="487695" indent="0" algn="ctr">
              <a:buNone/>
              <a:defRPr/>
            </a:lvl2pPr>
            <a:lvl3pPr marL="975390" indent="0" algn="ctr">
              <a:buNone/>
              <a:defRPr/>
            </a:lvl3pPr>
            <a:lvl4pPr marL="1463086" indent="0" algn="ctr">
              <a:buNone/>
              <a:defRPr/>
            </a:lvl4pPr>
            <a:lvl5pPr marL="1950781" indent="0" algn="ctr">
              <a:buNone/>
              <a:defRPr/>
            </a:lvl5pPr>
            <a:lvl6pPr marL="2438476" indent="0" algn="ctr">
              <a:buNone/>
              <a:defRPr/>
            </a:lvl6pPr>
            <a:lvl7pPr marL="2926171" indent="0" algn="ctr">
              <a:buNone/>
              <a:defRPr/>
            </a:lvl7pPr>
            <a:lvl8pPr marL="3413867" indent="0" algn="ctr">
              <a:buNone/>
              <a:defRPr/>
            </a:lvl8pPr>
            <a:lvl9pPr marL="39015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ar-JO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BC99EBA6-A17C-8968-E4CF-2C2D413F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99919AE3-DD33-AB75-146E-FA397B4A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73F38959-BC42-96C5-CB68-C5B4368F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4C9BB-0E5C-4328-B773-AD5EF49F3C2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80010544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518B2589-D575-A00B-62CB-97AFD196C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3F6111B-8210-9323-F1EE-217F474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813DF54E-5336-7262-E5D4-F606452EA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3B7C0-8F24-43C7-8076-BD64481C5F4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8978493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292947"/>
            <a:ext cx="2590800" cy="61281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292947"/>
            <a:ext cx="7569200" cy="61281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AEE39EC-7FC2-66BE-852A-E26F23479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08596F21-0F34-BCB4-8587-447AF8AB6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1F3DACD-9B14-7AF7-33DC-AE2C4FB1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31AEF-4153-429C-BADB-4063B93F85B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25863060"/>
      </p:ext>
    </p:extLst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2B55-44DD-6C6F-F5DF-621AD9EBE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106CD-E57B-621F-CC91-B826A80FF0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ED32AD-1784-FB81-D1FD-ABC184885C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C8EC9-36EA-7B83-A17C-A02FC84FF0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959353-5FAA-4BB0-9556-6A9A2E4894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105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DABEA-8E35-2A8F-89E1-C1BD4F475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1E29F-201F-57DC-C902-63036C24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8FBD24-F934-25C5-2930-729CB7F359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6CC742-688E-E19F-1AF7-7324C7E9AFD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D8F7573-2265-468B-ABA4-0126AFF339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22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30B0-093F-61BD-E0BC-EE572CB4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823721"/>
            <a:ext cx="105156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32DA9-5313-52B5-04EA-26090836E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895428"/>
            <a:ext cx="10515600" cy="1600199"/>
          </a:xfrm>
        </p:spPr>
        <p:txBody>
          <a:bodyPr/>
          <a:lstStyle>
            <a:lvl1pPr marL="0" indent="0">
              <a:buNone/>
              <a:defRPr sz="2560"/>
            </a:lvl1pPr>
            <a:lvl2pPr marL="487695" indent="0">
              <a:buNone/>
              <a:defRPr sz="2133"/>
            </a:lvl2pPr>
            <a:lvl3pPr marL="975390" indent="0">
              <a:buNone/>
              <a:defRPr sz="1920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EDB97C-2324-63AD-B1D5-0371841777A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3F73E-A790-07EA-7F1B-FAB27A131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A35B62D-2A97-4494-BC37-7EDFE9397B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7316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CE81-29BD-5B73-CAAC-F9034B03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ABAF4-2305-499F-FE60-CF1643FF8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544320"/>
            <a:ext cx="5080000" cy="520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B786-6259-7AFC-4260-8696CEA7C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544320"/>
            <a:ext cx="5080000" cy="520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68E6C-E524-ED5B-D3A7-CD8A5430C9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754E-E5BC-FB83-4EE2-C1B135FB60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847870B-8FD8-47E1-BE3D-40D64A9C11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287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D6622-CFDD-5BE8-C82C-A96F2668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7F62B-6E4A-627B-71FD-8947A4384B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793241"/>
            <a:ext cx="515831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F9ACC-7EFD-AB11-82AB-93C60CA5C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672080"/>
            <a:ext cx="515831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B04CB-5C3F-5D4A-77F1-5B107D241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71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B1DF8-44C0-4284-5E31-5CEC175A3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71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7DBABDE-9A5A-FF64-BBE5-37DF869ECF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18FAF5-20B7-C955-7902-03DD726807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AFA322-C417-4D58-AC97-19582D65FF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583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F8090-F4C4-2913-7A04-B365F6F7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3582-EF55-FF6C-C8C4-92807999F3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5D53C-3DC1-7426-539D-3FBA0132A4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BBDAEE9-F4CD-49C6-AFCE-0EA3C1998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78506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15B0BB-E72C-7ABB-5BFD-E573106604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F82A0-B914-D42C-9190-B231AACF56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42364F8-E204-490B-A54C-16040957C9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71008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7AB1F-342D-032C-5C23-B1B714ECB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87680"/>
            <a:ext cx="3932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BB63-1FF7-725A-91C0-DFB2EE1D7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1053254"/>
            <a:ext cx="617220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81F01-3809-0FE3-F001-D05F87684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194560"/>
            <a:ext cx="3932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8898E-BF87-F1BB-3986-57FE1E333F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CEABE-8DED-2F59-6D7F-0420A9D0FA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23E536A-21FA-4570-8E97-E1D19C2A78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6133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3346667B-BCC8-1AC7-4B9A-C27C15D6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5BC5109B-253E-3E1E-63D1-58EAB6A9F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36AA885E-E598-568E-31BC-081F722F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0F1D-618A-40AB-B065-5654F4A3B92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82222929"/>
      </p:ext>
    </p:extLst>
  </p:cSld>
  <p:clrMapOvr>
    <a:masterClrMapping/>
  </p:clrMapOvr>
  <p:transition spd="med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4B875-EE0E-6AF5-805E-ADE0D8CEC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87680"/>
            <a:ext cx="3932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4B072-D5A8-C59F-6F3B-FBE0FFBBB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1053254"/>
            <a:ext cx="6172200" cy="5198533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A6079-7D64-AAEE-B1B0-97DCAFCA5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194560"/>
            <a:ext cx="3932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4F6E1-76A6-0983-A6F2-6444919ABC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CEA4B-3E64-932D-0BAF-B189BCC66C3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375C72-EA94-4149-9EF2-9D98B171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23754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D836-9D2A-490C-C996-B7604942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FAC4F-1BA9-EBF6-B0AB-380A2AAFD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BCF83D-A549-AB2E-69E6-B8EC1E926A2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7C7B4-811F-1A5E-DA59-E0AB3D5CEB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B69A89-1D4C-43D9-AB2D-5586703801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4405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B5AB0-6FBC-F451-F2F0-D233131C4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86800" y="0"/>
            <a:ext cx="2590800" cy="674624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3077-5DB9-FB73-F7D8-481566E2A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0"/>
            <a:ext cx="7569200" cy="67462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872412-2D24-1A50-15A1-67C5155375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F2B9F7-F4DA-2B86-D4C0-81B31B1584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8B4AE7C-50DF-4EDE-B830-73897CFC3E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0619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231-704F-DDEF-A6D0-4BABF34F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F8D57-2886-C6DD-1884-7B879F73D40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44320"/>
            <a:ext cx="5080000" cy="520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A8ACC-5884-CE58-87E3-C2D5BBACB5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544320"/>
            <a:ext cx="5080000" cy="520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95F7-5F90-F2B0-364A-B6D97AD39B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827520"/>
            <a:ext cx="3860800" cy="48768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E13A4-6D48-E594-4ACF-CFA6BF9222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11200" y="6827520"/>
            <a:ext cx="2540000" cy="487680"/>
          </a:xfrm>
        </p:spPr>
        <p:txBody>
          <a:bodyPr/>
          <a:lstStyle>
            <a:lvl1pPr>
              <a:defRPr/>
            </a:lvl1pPr>
          </a:lstStyle>
          <a:p>
            <a:fld id="{731A3DA4-DC90-4615-B9C8-421EF3C0B8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18736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F2FA-5BDC-9D07-6236-B9B949B6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0"/>
            <a:ext cx="10363200" cy="1219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07B33-67AF-3A86-8841-2F024934A2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914400" y="1544320"/>
            <a:ext cx="5080000" cy="5201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63409-0B2A-3862-C3B7-07A6109988B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6197600" y="1544320"/>
            <a:ext cx="5080000" cy="2519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5E3FD8-1316-A2C7-FC77-57B01D551DC9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6197600" y="4226560"/>
            <a:ext cx="5080000" cy="2519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87073-9D65-6274-8793-408A7FAA241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165600" y="6827520"/>
            <a:ext cx="3860800" cy="48768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33314-6D2E-5CCD-8F0A-4B652B7C95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11200" y="6827520"/>
            <a:ext cx="2540000" cy="487680"/>
          </a:xfrm>
        </p:spPr>
        <p:txBody>
          <a:bodyPr/>
          <a:lstStyle>
            <a:lvl1pPr>
              <a:defRPr/>
            </a:lvl1pPr>
          </a:lstStyle>
          <a:p>
            <a:fld id="{62613D0A-2486-413F-BCBD-3614B72A91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52988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1484A240-A90D-C8CB-1F63-50F926A14A3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1" y="1625600"/>
            <a:ext cx="10164233" cy="1869440"/>
          </a:xfrm>
        </p:spPr>
        <p:txBody>
          <a:bodyPr/>
          <a:lstStyle>
            <a:lvl1pPr>
              <a:defRPr sz="5334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EDD9163-6ECB-9158-2258-BC223CB4BA3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641600" y="4226560"/>
            <a:ext cx="8737600" cy="186944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987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97284" name="Rectangle 4">
            <a:extLst>
              <a:ext uri="{FF2B5EF4-FFF2-40B4-BE49-F238E27FC236}">
                <a16:creationId xmlns:a16="http://schemas.microsoft.com/office/drawing/2014/main" id="{E018C8DE-D9E1-D51A-695F-2C05045D2C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914400" y="6659881"/>
            <a:ext cx="7112000" cy="487680"/>
          </a:xfrm>
        </p:spPr>
        <p:txBody>
          <a:bodyPr/>
          <a:lstStyle>
            <a:lvl1pPr algn="ctr">
              <a:defRPr/>
            </a:lvl1pPr>
          </a:lstStyle>
          <a:p>
            <a:endParaRPr lang="en-US" altLang="en-US"/>
          </a:p>
        </p:txBody>
      </p:sp>
      <p:sp>
        <p:nvSpPr>
          <p:cNvPr id="97285" name="Rectangle 5">
            <a:extLst>
              <a:ext uri="{FF2B5EF4-FFF2-40B4-BE49-F238E27FC236}">
                <a16:creationId xmlns:a16="http://schemas.microsoft.com/office/drawing/2014/main" id="{E47E2477-59B9-E0F0-B252-FC6521C293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F595F4D2-B57E-47C9-B96A-E2D8298474E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7286" name="Freeform 6">
            <a:extLst>
              <a:ext uri="{FF2B5EF4-FFF2-40B4-BE49-F238E27FC236}">
                <a16:creationId xmlns:a16="http://schemas.microsoft.com/office/drawing/2014/main" id="{D76DB37C-837B-8CF0-0924-1BF9A63B5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300480"/>
            <a:ext cx="10566400" cy="97536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20"/>
          </a:p>
        </p:txBody>
      </p:sp>
      <p:sp>
        <p:nvSpPr>
          <p:cNvPr id="97287" name="Line 7">
            <a:extLst>
              <a:ext uri="{FF2B5EF4-FFF2-40B4-BE49-F238E27FC236}">
                <a16:creationId xmlns:a16="http://schemas.microsoft.com/office/drawing/2014/main" id="{EA743BD3-FE7A-A5C5-118E-DFA1F7711A1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1601" y="4226560"/>
            <a:ext cx="8682567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1953665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DDB34-2C1C-EA19-8478-FFD176673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10FC9-0069-A3F0-7E92-839D06D88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45E99-6B26-9E17-B8EE-FF75C352C0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D65E2-7947-F9B3-5FF1-BA31612A3E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6321DE-7C3C-4FBE-A465-CCE58F5430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296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4C7B1-2484-5397-8A53-3C07CB9B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823721"/>
            <a:ext cx="1051560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46AB-56CC-475B-5984-FAC7795B2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895428"/>
            <a:ext cx="10515600" cy="1600199"/>
          </a:xfrm>
        </p:spPr>
        <p:txBody>
          <a:bodyPr/>
          <a:lstStyle>
            <a:lvl1pPr marL="0" indent="0">
              <a:buNone/>
              <a:defRPr sz="2560"/>
            </a:lvl1pPr>
            <a:lvl2pPr marL="487695" indent="0">
              <a:buNone/>
              <a:defRPr sz="2133"/>
            </a:lvl2pPr>
            <a:lvl3pPr marL="975390" indent="0">
              <a:buNone/>
              <a:defRPr sz="1920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85D89-93B1-DAEB-6E46-3A15B21582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05593-C9FC-AB64-B964-9E72140A3C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5CCC98-136E-498C-A898-AC07DFB78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7779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19CB-D2C5-B327-2FC9-22A1E7B62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0CF1-35B4-002D-F217-CF083CF92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706881"/>
            <a:ext cx="5384800" cy="483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AE45D-8446-DDA9-0548-6E781B8F1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6881"/>
            <a:ext cx="5384800" cy="483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246DB-9922-9369-924E-950DA38195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379B1-A356-200E-325D-A563EB7F38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F49CB8-0FE1-45D6-91AE-6474589AE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25664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F4D63-4934-723A-CA18-A934E9DAA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ED24D-52DF-5A5F-C08C-1B5BF37D6B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793241"/>
            <a:ext cx="5158316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11C87-CFDC-2866-068C-618640C2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672080"/>
            <a:ext cx="515831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1C74D-23D9-74B8-4B14-5CFB10904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717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55E6F7-53FD-C1A8-C07F-C3EF16CC5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71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6734F57-EC03-7530-0D8A-EC33F6A5F4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37CEB40-1B0E-B52E-7748-C7C9864418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DB7851-DDEF-4F98-A92F-BF497EBC3A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985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700694"/>
            <a:ext cx="10363200" cy="1452880"/>
          </a:xfrm>
        </p:spPr>
        <p:txBody>
          <a:bodyPr anchor="t"/>
          <a:lstStyle>
            <a:lvl1pPr algn="r">
              <a:defRPr sz="4267" b="1" cap="all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100495"/>
            <a:ext cx="10363200" cy="1600199"/>
          </a:xfrm>
        </p:spPr>
        <p:txBody>
          <a:bodyPr anchor="b"/>
          <a:lstStyle>
            <a:lvl1pPr marL="0" indent="0">
              <a:buNone/>
              <a:defRPr sz="2133"/>
            </a:lvl1pPr>
            <a:lvl2pPr marL="487695" indent="0">
              <a:buNone/>
              <a:defRPr sz="1920"/>
            </a:lvl2pPr>
            <a:lvl3pPr marL="975390" indent="0">
              <a:buNone/>
              <a:defRPr sz="1707"/>
            </a:lvl3pPr>
            <a:lvl4pPr marL="1463086" indent="0">
              <a:buNone/>
              <a:defRPr sz="1493"/>
            </a:lvl4pPr>
            <a:lvl5pPr marL="1950781" indent="0">
              <a:buNone/>
              <a:defRPr sz="1493"/>
            </a:lvl5pPr>
            <a:lvl6pPr marL="2438476" indent="0">
              <a:buNone/>
              <a:defRPr sz="1493"/>
            </a:lvl6pPr>
            <a:lvl7pPr marL="2926171" indent="0">
              <a:buNone/>
              <a:defRPr sz="1493"/>
            </a:lvl7pPr>
            <a:lvl8pPr marL="3413867" indent="0">
              <a:buNone/>
              <a:defRPr sz="1493"/>
            </a:lvl8pPr>
            <a:lvl9pPr marL="3901562" indent="0">
              <a:buNone/>
              <a:defRPr sz="14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id="{D224C0F0-65D8-4F86-2AA7-74DDC8BE0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A1C88FC3-979E-1146-110C-F629687D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FE96F243-0260-E39B-EC1F-C75CCE8A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23C8B-EA2B-40D1-9B19-4DBC654B3D0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16204495"/>
      </p:ext>
    </p:extLst>
  </p:cSld>
  <p:clrMapOvr>
    <a:masterClrMapping/>
  </p:clrMapOvr>
  <p:transition spd="med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4B03-7A18-54CF-B8E3-984A3DDAF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92EE4-95E4-CCA2-4A7B-A2EF63724E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773CA-55F1-EFEC-D04C-175C181534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3A2F0FC-D713-4CD2-9990-C51BC59005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51364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36A088-242B-938B-53D7-5B87A3DB11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6BDC7-4B41-E1D6-E953-62D6471DD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F4E05D-CB10-437E-A08B-7B1AF29B27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18573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629F-5751-ED98-A254-D674B1F15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87680"/>
            <a:ext cx="3932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FF1A-CF27-0CCB-E1FF-F64CD82F8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1053254"/>
            <a:ext cx="617220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723BC-3AD5-CC0D-942B-73B0FCDB3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194560"/>
            <a:ext cx="3932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C7D10-71BF-7C3F-ABC8-0A21B25B87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9F21-F3F9-CACF-DBBA-47E6EFE138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8B32F8-BEB5-428A-9619-BFF308D613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57066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C0214-1C03-1A39-3A75-26962752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87680"/>
            <a:ext cx="3932767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ED531-02A5-B8D2-FD52-E59B3E0E7F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1053254"/>
            <a:ext cx="6172200" cy="5198533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931951-59BD-9F26-50BD-B178A04B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194560"/>
            <a:ext cx="3932767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2BBA2-005B-D329-A532-03296A13F9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E3680-B6CA-F764-146D-B52639CB64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DDAC72-42F8-4552-9921-9F469A6CAD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128480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9F283-F5F0-26C4-E56B-3B75BC075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41C69-FEA5-82FA-723F-702DF127B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B61B1-5346-9EA9-1395-C12F9B3DE4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0AFF4-6E0E-514D-661F-F96F5E23A7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359E92-C116-44A8-9A7E-DA8C1B1689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22001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B4AEA3-0DD1-B3CB-7D1D-CD02837D2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96334"/>
            <a:ext cx="2743200" cy="62433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9DD7-39B6-E1C5-B056-ABDF42737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96334"/>
            <a:ext cx="8026400" cy="62433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0E0E4-53D1-309F-C63D-6DCFCEB3BA5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7B4ED-F6DC-1911-D95C-8C3EDCD701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141C3-27BD-4A16-A269-119682DD60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58764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CD24-0227-4E39-51A5-EA926EC3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6335"/>
            <a:ext cx="10972800" cy="12158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D055-FBBA-2464-8A7C-FBD7B2705E6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09600" y="1706881"/>
            <a:ext cx="5384800" cy="483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FA840-F132-936E-5EE7-61974356A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706881"/>
            <a:ext cx="5384800" cy="4832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ACA6CD-7CFE-9B98-013A-53FC550477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09600" y="6664960"/>
            <a:ext cx="7416800" cy="48768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682AA-4DED-0AC8-E03A-036315311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37600" y="6659881"/>
            <a:ext cx="2844800" cy="487680"/>
          </a:xfrm>
        </p:spPr>
        <p:txBody>
          <a:bodyPr/>
          <a:lstStyle>
            <a:lvl1pPr>
              <a:defRPr/>
            </a:lvl1pPr>
          </a:lstStyle>
          <a:p>
            <a:fld id="{14BF27B2-B736-4D68-AC6E-1B0066D37C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52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544320"/>
            <a:ext cx="5080000" cy="4876800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133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2400" y="1544320"/>
            <a:ext cx="5080000" cy="4876800"/>
          </a:xfrm>
        </p:spPr>
        <p:txBody>
          <a:bodyPr/>
          <a:lstStyle>
            <a:lvl1pPr>
              <a:defRPr sz="2987"/>
            </a:lvl1pPr>
            <a:lvl2pPr>
              <a:defRPr sz="2560"/>
            </a:lvl2pPr>
            <a:lvl3pPr>
              <a:defRPr sz="2133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C4D46F87-46C3-B561-0C38-418F9271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C5B2742-E1D4-F8BE-0EC7-3E9932FA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0B6757EC-862F-438D-A1F2-BBB2E29EA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1C5DEE-3BE6-43D9-9E5E-55DB3FE02CF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75665050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92947"/>
            <a:ext cx="10972800" cy="121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37454"/>
            <a:ext cx="5386917" cy="682413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19867"/>
            <a:ext cx="5386917" cy="4214707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637454"/>
            <a:ext cx="5389033" cy="682413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19867"/>
            <a:ext cx="5389033" cy="4214707"/>
          </a:xfrm>
        </p:spPr>
        <p:txBody>
          <a:bodyPr/>
          <a:lstStyle>
            <a:lvl1pPr>
              <a:defRPr sz="2560"/>
            </a:lvl1pPr>
            <a:lvl2pPr>
              <a:defRPr sz="2133"/>
            </a:lvl2pPr>
            <a:lvl3pPr>
              <a:defRPr sz="1920"/>
            </a:lvl3pPr>
            <a:lvl4pPr>
              <a:defRPr sz="1707"/>
            </a:lvl4pPr>
            <a:lvl5pPr>
              <a:defRPr sz="1707"/>
            </a:lvl5pPr>
            <a:lvl6pPr>
              <a:defRPr sz="1707"/>
            </a:lvl6pPr>
            <a:lvl7pPr>
              <a:defRPr sz="1707"/>
            </a:lvl7pPr>
            <a:lvl8pPr>
              <a:defRPr sz="1707"/>
            </a:lvl8pPr>
            <a:lvl9pPr>
              <a:defRPr sz="17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7" name="Date Placeholder 13">
            <a:extLst>
              <a:ext uri="{FF2B5EF4-FFF2-40B4-BE49-F238E27FC236}">
                <a16:creationId xmlns:a16="http://schemas.microsoft.com/office/drawing/2014/main" id="{B7FB287C-ABAF-26E0-19FC-F68BEA40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6C5D5D40-C339-0813-7FFC-1D094F90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22">
            <a:extLst>
              <a:ext uri="{FF2B5EF4-FFF2-40B4-BE49-F238E27FC236}">
                <a16:creationId xmlns:a16="http://schemas.microsoft.com/office/drawing/2014/main" id="{30C8063A-3D27-E2BF-296F-75E605C5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450172-55EA-4C33-8007-CE68786B2E5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0915403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Date Placeholder 13">
            <a:extLst>
              <a:ext uri="{FF2B5EF4-FFF2-40B4-BE49-F238E27FC236}">
                <a16:creationId xmlns:a16="http://schemas.microsoft.com/office/drawing/2014/main" id="{C43614F3-3609-1865-2795-6156CB71C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AEB09ACF-7A38-C117-1DDE-2B916F91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22">
            <a:extLst>
              <a:ext uri="{FF2B5EF4-FFF2-40B4-BE49-F238E27FC236}">
                <a16:creationId xmlns:a16="http://schemas.microsoft.com/office/drawing/2014/main" id="{3FFCB59C-3C19-83E6-9F5B-A76FAE7A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E335E1-EA2F-4521-9E33-005ECF90A8F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63600312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>
            <a:extLst>
              <a:ext uri="{FF2B5EF4-FFF2-40B4-BE49-F238E27FC236}">
                <a16:creationId xmlns:a16="http://schemas.microsoft.com/office/drawing/2014/main" id="{2DED1932-20D8-C8A1-7884-4BD85ADED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BD3FA-F56E-1C20-4E36-F23A1861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22">
            <a:extLst>
              <a:ext uri="{FF2B5EF4-FFF2-40B4-BE49-F238E27FC236}">
                <a16:creationId xmlns:a16="http://schemas.microsoft.com/office/drawing/2014/main" id="{001BF2EF-6B41-1210-5921-AD44AB63C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944F1-2A23-4292-AFBD-1E1408648C6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78600663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91253"/>
            <a:ext cx="4011084" cy="1239520"/>
          </a:xfrm>
        </p:spPr>
        <p:txBody>
          <a:bodyPr/>
          <a:lstStyle>
            <a:lvl1pPr algn="r">
              <a:defRPr sz="2133" b="1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91254"/>
            <a:ext cx="6815667" cy="6243321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530774"/>
            <a:ext cx="4011084" cy="5003801"/>
          </a:xfrm>
        </p:spPr>
        <p:txBody>
          <a:bodyPr/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96CE2088-FDB4-0356-50D1-A1D09660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02D1AD2-8568-3F12-8687-44B0C5B0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443CE46E-54C3-CF3E-E182-28E42D77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E7FDB7-EE40-472C-983C-4E4E1617FCC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71170034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120640"/>
            <a:ext cx="7315200" cy="604521"/>
          </a:xfrm>
        </p:spPr>
        <p:txBody>
          <a:bodyPr/>
          <a:lstStyle>
            <a:lvl1pPr algn="r">
              <a:defRPr sz="2133" b="1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53627"/>
            <a:ext cx="7315200" cy="4389120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pPr lvl="0"/>
            <a:endParaRPr lang="ar-JO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25161"/>
            <a:ext cx="7315200" cy="858519"/>
          </a:xfrm>
        </p:spPr>
        <p:txBody>
          <a:bodyPr/>
          <a:lstStyle>
            <a:lvl1pPr marL="0" indent="0">
              <a:buNone/>
              <a:defRPr sz="1493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13">
            <a:extLst>
              <a:ext uri="{FF2B5EF4-FFF2-40B4-BE49-F238E27FC236}">
                <a16:creationId xmlns:a16="http://schemas.microsoft.com/office/drawing/2014/main" id="{C81A939F-0418-967D-DE3C-607298E1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28940E2-1E92-6214-DE0B-E59ABFE30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A3D4ECF0-1F34-F237-625E-60A42FB2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335D3B-B07B-4173-998B-88EA0BC8E77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90561764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DE478C-4DF6-6796-FA69-69C25CF023A3}"/>
              </a:ext>
            </a:extLst>
          </p:cNvPr>
          <p:cNvSpPr/>
          <p:nvPr/>
        </p:nvSpPr>
        <p:spPr>
          <a:xfrm>
            <a:off x="0" y="0"/>
            <a:ext cx="12192000" cy="73152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20"/>
          </a:p>
        </p:txBody>
      </p:sp>
      <p:sp useBgFill="1">
        <p:nvSpPr>
          <p:cNvPr id="8" name="Rounded Rectangle 7">
            <a:extLst>
              <a:ext uri="{FF2B5EF4-FFF2-40B4-BE49-F238E27FC236}">
                <a16:creationId xmlns:a16="http://schemas.microsoft.com/office/drawing/2014/main" id="{F2EA2389-4AC8-47BA-FBFC-A0CEF2E9C6E7}"/>
              </a:ext>
            </a:extLst>
          </p:cNvPr>
          <p:cNvSpPr/>
          <p:nvPr/>
        </p:nvSpPr>
        <p:spPr>
          <a:xfrm>
            <a:off x="84668" y="74507"/>
            <a:ext cx="12018433" cy="713909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920"/>
          </a:p>
        </p:txBody>
      </p:sp>
      <p:sp>
        <p:nvSpPr>
          <p:cNvPr id="2052" name="Title Placeholder 21">
            <a:extLst>
              <a:ext uri="{FF2B5EF4-FFF2-40B4-BE49-F238E27FC236}">
                <a16:creationId xmlns:a16="http://schemas.microsoft.com/office/drawing/2014/main" id="{425F2A51-D0D7-7FB0-C499-0331590AFC5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19200" y="292947"/>
            <a:ext cx="10363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3" name="Text Placeholder 12">
            <a:extLst>
              <a:ext uri="{FF2B5EF4-FFF2-40B4-BE49-F238E27FC236}">
                <a16:creationId xmlns:a16="http://schemas.microsoft.com/office/drawing/2014/main" id="{08F00AD4-A221-3CD7-422C-C8C915A7379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19200" y="1544320"/>
            <a:ext cx="10363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1320BF44-D46C-B718-A9C6-86285FB30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229600" y="6604000"/>
            <a:ext cx="3302000" cy="50800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93">
                <a:solidFill>
                  <a:schemeClr val="tx2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CEB272-978B-2C1A-077F-7B367D1B94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19200" y="6583680"/>
            <a:ext cx="5283200" cy="48768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93">
                <a:solidFill>
                  <a:schemeClr val="tx2"/>
                </a:solidFill>
                <a:effectLst/>
                <a:latin typeface="Tahoma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A2297F40-633D-1FBF-C950-C17BAD56C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733" y="6624320"/>
            <a:ext cx="609600" cy="48768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93" smtClean="0">
                <a:solidFill>
                  <a:srgbClr val="FFFFFF"/>
                </a:solidFill>
                <a:effectLst/>
                <a:latin typeface="Franklin Gothic Book" panose="020B0503020102020204" pitchFamily="34" charset="0"/>
              </a:defRPr>
            </a:lvl1pPr>
          </a:lstStyle>
          <a:p>
            <a:pPr>
              <a:defRPr/>
            </a:pPr>
            <a:fld id="{3F048433-0A20-4541-9244-E61EEFDA975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6313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ransition spd="med">
    <p:pull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5pPr>
      <a:lvl6pPr marL="487695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6pPr>
      <a:lvl7pPr marL="975390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7pPr>
      <a:lvl8pPr marL="1463086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8pPr>
      <a:lvl9pPr marL="1950781" algn="l" rtl="0" fontAlgn="base">
        <a:spcBef>
          <a:spcPct val="0"/>
        </a:spcBef>
        <a:spcAft>
          <a:spcPct val="0"/>
        </a:spcAft>
        <a:defRPr sz="4267">
          <a:solidFill>
            <a:schemeClr val="tx2"/>
          </a:solidFill>
          <a:latin typeface="Franklin Gothic Book" pitchFamily="34" charset="0"/>
          <a:cs typeface="Arial" pitchFamily="34" charset="0"/>
        </a:defRPr>
      </a:lvl9pPr>
    </p:titleStyle>
    <p:bodyStyle>
      <a:lvl1pPr marL="291262" indent="-291262" algn="l" rtl="0" eaLnBrk="0" fontAlgn="base" hangingPunct="0">
        <a:spcBef>
          <a:spcPts val="613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773">
          <a:solidFill>
            <a:schemeClr val="tx1"/>
          </a:solidFill>
          <a:latin typeface="+mn-lt"/>
          <a:ea typeface="+mn-ea"/>
          <a:cs typeface="+mn-cs"/>
        </a:defRPr>
      </a:lvl1pPr>
      <a:lvl2pPr marL="584219" indent="-243848" algn="l" rtl="0" eaLnBrk="0" fontAlgn="base" hangingPunct="0">
        <a:spcBef>
          <a:spcPts val="4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560">
          <a:solidFill>
            <a:schemeClr val="tx1"/>
          </a:solidFill>
          <a:latin typeface="+mn-lt"/>
          <a:cs typeface="+mn-cs"/>
        </a:defRPr>
      </a:lvl2pPr>
      <a:lvl3pPr marL="877174" indent="-243848" algn="l" rtl="0" eaLnBrk="0" fontAlgn="base" hangingPunct="0">
        <a:spcBef>
          <a:spcPts val="400"/>
        </a:spcBef>
        <a:spcAft>
          <a:spcPct val="0"/>
        </a:spcAft>
        <a:buClr>
          <a:srgbClr val="E6B1AB"/>
        </a:buClr>
        <a:buSzPct val="85000"/>
        <a:buFont typeface="Wingdings 2" panose="05020102010507070707" pitchFamily="18" charset="2"/>
        <a:buChar char=""/>
        <a:defRPr sz="2133">
          <a:solidFill>
            <a:schemeClr val="tx1"/>
          </a:solidFill>
          <a:latin typeface="+mn-lt"/>
          <a:cs typeface="+mn-cs"/>
        </a:defRPr>
      </a:lvl3pPr>
      <a:lvl4pPr marL="1170130" indent="-243848" algn="l" rtl="0" eaLnBrk="0" fontAlgn="base" hangingPunct="0">
        <a:spcBef>
          <a:spcPts val="400"/>
        </a:spcBef>
        <a:spcAft>
          <a:spcPct val="0"/>
        </a:spcAft>
        <a:buClr>
          <a:srgbClr val="A28E6A"/>
        </a:buClr>
        <a:buSzPct val="80000"/>
        <a:buFont typeface="Wingdings 2" panose="05020102010507070707" pitchFamily="18" charset="2"/>
        <a:buChar char=""/>
        <a:defRPr sz="2133">
          <a:solidFill>
            <a:schemeClr val="tx1"/>
          </a:solidFill>
          <a:latin typeface="+mn-lt"/>
          <a:cs typeface="+mn-cs"/>
        </a:defRPr>
      </a:lvl4pPr>
      <a:lvl5pPr marL="1463086" indent="-243848" algn="l" rtl="0" eaLnBrk="0" fontAlgn="base" hangingPunct="0">
        <a:spcBef>
          <a:spcPts val="400"/>
        </a:spcBef>
        <a:spcAft>
          <a:spcPct val="0"/>
        </a:spcAft>
        <a:buClr>
          <a:srgbClr val="A28E6A"/>
        </a:buClr>
        <a:buChar char="o"/>
        <a:defRPr sz="2133">
          <a:solidFill>
            <a:schemeClr val="tx1"/>
          </a:solidFill>
          <a:latin typeface="+mn-lt"/>
          <a:cs typeface="+mn-cs"/>
        </a:defRPr>
      </a:lvl5pPr>
      <a:lvl6pPr marL="1950781" indent="-243848" algn="l" rtl="0" fontAlgn="base">
        <a:spcBef>
          <a:spcPts val="400"/>
        </a:spcBef>
        <a:spcAft>
          <a:spcPct val="0"/>
        </a:spcAft>
        <a:buClr>
          <a:srgbClr val="A28E6A"/>
        </a:buClr>
        <a:buChar char="o"/>
        <a:defRPr sz="2133">
          <a:solidFill>
            <a:schemeClr val="tx1"/>
          </a:solidFill>
          <a:latin typeface="+mn-lt"/>
          <a:cs typeface="+mn-cs"/>
        </a:defRPr>
      </a:lvl6pPr>
      <a:lvl7pPr marL="2438476" indent="-243848" algn="l" rtl="0" fontAlgn="base">
        <a:spcBef>
          <a:spcPts val="400"/>
        </a:spcBef>
        <a:spcAft>
          <a:spcPct val="0"/>
        </a:spcAft>
        <a:buClr>
          <a:srgbClr val="A28E6A"/>
        </a:buClr>
        <a:buChar char="o"/>
        <a:defRPr sz="2133">
          <a:solidFill>
            <a:schemeClr val="tx1"/>
          </a:solidFill>
          <a:latin typeface="+mn-lt"/>
          <a:cs typeface="+mn-cs"/>
        </a:defRPr>
      </a:lvl7pPr>
      <a:lvl8pPr marL="2926171" indent="-243848" algn="l" rtl="0" fontAlgn="base">
        <a:spcBef>
          <a:spcPts val="400"/>
        </a:spcBef>
        <a:spcAft>
          <a:spcPct val="0"/>
        </a:spcAft>
        <a:buClr>
          <a:srgbClr val="A28E6A"/>
        </a:buClr>
        <a:buChar char="o"/>
        <a:defRPr sz="2133">
          <a:solidFill>
            <a:schemeClr val="tx1"/>
          </a:solidFill>
          <a:latin typeface="+mn-lt"/>
          <a:cs typeface="+mn-cs"/>
        </a:defRPr>
      </a:lvl8pPr>
      <a:lvl9pPr marL="3413867" indent="-243848" algn="l" rtl="0" fontAlgn="base">
        <a:spcBef>
          <a:spcPts val="400"/>
        </a:spcBef>
        <a:spcAft>
          <a:spcPct val="0"/>
        </a:spcAft>
        <a:buClr>
          <a:srgbClr val="A28E6A"/>
        </a:buClr>
        <a:buChar char="o"/>
        <a:defRPr sz="2133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ar-JO"/>
      </a:defPPr>
      <a:lvl1pPr marL="0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r" defTabSz="975390" rtl="1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01BDEB6-96FC-A588-4C05-638112287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10363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1D349C8-36A5-FFE8-245F-E805E36A3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544320"/>
            <a:ext cx="10363200" cy="5201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5E395420-D191-D080-AF78-110D82A5663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827520"/>
            <a:ext cx="386080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93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41C72873-144E-4A6B-93AE-240BF3BEA8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1200" y="6827520"/>
            <a:ext cx="254000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93">
                <a:latin typeface="Times New Roman" panose="02020603050405020304" pitchFamily="18" charset="0"/>
              </a:defRPr>
            </a:lvl1pPr>
          </a:lstStyle>
          <a:p>
            <a:fld id="{5A7C6CB5-B8D1-4785-88F6-436A87FE9E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2987" kern="1200">
          <a:solidFill>
            <a:schemeClr val="accent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87695"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75390"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463086"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950781" algn="l" rtl="0" fontAlgn="base">
        <a:spcBef>
          <a:spcPct val="0"/>
        </a:spcBef>
        <a:spcAft>
          <a:spcPct val="0"/>
        </a:spcAft>
        <a:defRPr sz="2987">
          <a:solidFill>
            <a:schemeClr val="accent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65771" indent="-365771" algn="l" rtl="0" fontAlgn="base">
        <a:spcBef>
          <a:spcPct val="20000"/>
        </a:spcBef>
        <a:spcAft>
          <a:spcPct val="0"/>
        </a:spcAft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792505" indent="-304810" algn="l" rtl="0" fontAlgn="base">
        <a:spcBef>
          <a:spcPct val="20000"/>
        </a:spcBef>
        <a:spcAft>
          <a:spcPct val="0"/>
        </a:spcAft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rtl="0" fontAlgn="base">
        <a:spcBef>
          <a:spcPct val="20000"/>
        </a:spcBef>
        <a:spcAft>
          <a:spcPct val="0"/>
        </a:spcAft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rtl="0" fontAlgn="base">
        <a:spcBef>
          <a:spcPct val="20000"/>
        </a:spcBef>
        <a:spcAft>
          <a:spcPct val="0"/>
        </a:spcAft>
        <a:buChar char="–"/>
        <a:defRPr sz="1707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rtl="0" fontAlgn="base">
        <a:spcBef>
          <a:spcPct val="20000"/>
        </a:spcBef>
        <a:spcAft>
          <a:spcPct val="0"/>
        </a:spcAft>
        <a:buChar char="»"/>
        <a:defRPr sz="1707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CD1149D2-F13F-5ED7-5610-C2775E888D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96335"/>
            <a:ext cx="10972800" cy="121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88C1DCDD-BBBD-62FD-9FA6-D94C26E41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06881"/>
            <a:ext cx="10972800" cy="4832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60" name="Rectangle 4">
            <a:extLst>
              <a:ext uri="{FF2B5EF4-FFF2-40B4-BE49-F238E27FC236}">
                <a16:creationId xmlns:a16="http://schemas.microsoft.com/office/drawing/2014/main" id="{1FCB3228-0D08-E106-6487-0AB007408B0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09600" y="6664960"/>
            <a:ext cx="741680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80">
                <a:latin typeface="+mj-lt"/>
              </a:defRPr>
            </a:lvl1pPr>
          </a:lstStyle>
          <a:p>
            <a:endParaRPr lang="en-US" altLang="en-US"/>
          </a:p>
        </p:txBody>
      </p:sp>
      <p:sp>
        <p:nvSpPr>
          <p:cNvPr id="96261" name="Rectangle 5">
            <a:extLst>
              <a:ext uri="{FF2B5EF4-FFF2-40B4-BE49-F238E27FC236}">
                <a16:creationId xmlns:a16="http://schemas.microsoft.com/office/drawing/2014/main" id="{8C263EAD-931C-B9BF-88CE-547353101D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659881"/>
            <a:ext cx="2844800" cy="487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80">
                <a:latin typeface="+mj-lt"/>
              </a:defRPr>
            </a:lvl1pPr>
          </a:lstStyle>
          <a:p>
            <a:fld id="{12059956-68FA-4523-A232-685DB5DADD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6262" name="Freeform 6">
            <a:extLst>
              <a:ext uri="{FF2B5EF4-FFF2-40B4-BE49-F238E27FC236}">
                <a16:creationId xmlns:a16="http://schemas.microsoft.com/office/drawing/2014/main" id="{DB2219D7-4961-EA4F-3BE6-4C314D40A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243840"/>
            <a:ext cx="10972800" cy="650240"/>
          </a:xfrm>
          <a:custGeom>
            <a:avLst/>
            <a:gdLst>
              <a:gd name="T0" fmla="*/ 0 w 1000"/>
              <a:gd name="T1" fmla="*/ 1000 h 1000"/>
              <a:gd name="T2" fmla="*/ 0 w 1000"/>
              <a:gd name="T3" fmla="*/ 0 h 1000"/>
              <a:gd name="T4" fmla="*/ 1000 w 1000"/>
              <a:gd name="T5" fmla="*/ 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920"/>
          </a:p>
        </p:txBody>
      </p:sp>
      <p:sp>
        <p:nvSpPr>
          <p:cNvPr id="96263" name="Line 7">
            <a:extLst>
              <a:ext uri="{FF2B5EF4-FFF2-40B4-BE49-F238E27FC236}">
                <a16:creationId xmlns:a16="http://schemas.microsoft.com/office/drawing/2014/main" id="{593BE8DD-3911-86BE-67B9-E6C1624EC1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" y="6583680"/>
            <a:ext cx="109728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1382322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8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87695"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75390"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463086"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950781" algn="l" rtl="0" fontAlgn="base">
        <a:spcBef>
          <a:spcPct val="0"/>
        </a:spcBef>
        <a:spcAft>
          <a:spcPct val="0"/>
        </a:spcAft>
        <a:defRPr sz="4480">
          <a:solidFill>
            <a:schemeClr val="tx2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65771" indent="-365771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609" indent="-347145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773" kern="1200">
          <a:solidFill>
            <a:schemeClr val="tx1"/>
          </a:solidFill>
          <a:latin typeface="+mn-lt"/>
          <a:ea typeface="+mn-ea"/>
          <a:cs typeface="+mn-cs"/>
        </a:defRPr>
      </a:lvl2pPr>
      <a:lvl3pPr marL="1090541" indent="-374239" algn="l" rtl="0" fontAlgn="base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347" kern="1200">
          <a:solidFill>
            <a:schemeClr val="tx1"/>
          </a:solidFill>
          <a:latin typeface="+mn-lt"/>
          <a:ea typeface="+mn-ea"/>
          <a:cs typeface="+mn-cs"/>
        </a:defRPr>
      </a:lvl3pPr>
      <a:lvl4pPr marL="1429218" indent="-336984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793297" indent="-36238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DCC29A85-1A2D-A7CE-138A-2FC3AE97DE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179321" y="431801"/>
            <a:ext cx="7872306" cy="1430866"/>
          </a:xfrm>
        </p:spPr>
        <p:txBody>
          <a:bodyPr anchor="ctr"/>
          <a:lstStyle/>
          <a:p>
            <a:pPr algn="l"/>
            <a:r>
              <a:rPr lang="en-US" altLang="en-US" sz="2987" b="1" dirty="0"/>
              <a:t>	Machine leaning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C394E74-2611-7D66-5DD1-D4913A2956B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79321" y="1661160"/>
            <a:ext cx="8063653" cy="4991947"/>
          </a:xfrm>
        </p:spPr>
        <p:txBody>
          <a:bodyPr/>
          <a:lstStyle/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en-US" b="1" dirty="0"/>
              <a:t>Supervised Learning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Introduction 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Decision Tree, 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Bayesian, 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ANN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KNN</a:t>
            </a:r>
            <a:r>
              <a:rPr lang="en-US" altLang="en-US" dirty="0"/>
              <a:t> </a:t>
            </a:r>
          </a:p>
          <a:p>
            <a:pPr algn="l">
              <a:lnSpc>
                <a:spcPct val="90000"/>
              </a:lnSpc>
              <a:buFontTx/>
              <a:buChar char="•"/>
            </a:pPr>
            <a:r>
              <a:rPr lang="en-US" altLang="en-US" b="1" dirty="0"/>
              <a:t>Unsupervised Learning (clustering)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Introduction</a:t>
            </a:r>
          </a:p>
          <a:p>
            <a:pPr lvl="1" algn="l">
              <a:lnSpc>
                <a:spcPct val="90000"/>
              </a:lnSpc>
              <a:buFontTx/>
              <a:buChar char="–"/>
            </a:pPr>
            <a:r>
              <a:rPr lang="en-US" altLang="en-US" sz="2560" dirty="0"/>
              <a:t>K-means clustering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79487B-87DE-55D8-8792-A2E51A1F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6873" y="2173209"/>
            <a:ext cx="4744107" cy="44188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64E4FA7-5A00-F889-ABA0-9230BAFDE4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mean by learning?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F16AEABF-024C-A124-9548-DF97AC0BF4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8734" y="1352974"/>
            <a:ext cx="8778240" cy="533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987">
                <a:solidFill>
                  <a:srgbClr val="FF0000"/>
                </a:solidFill>
                <a:ea typeface="ＭＳ Ｐゴシック" panose="020B0600070205080204" pitchFamily="34" charset="-128"/>
              </a:rPr>
              <a:t>Given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ja-JP" sz="2560">
                <a:solidFill>
                  <a:srgbClr val="3333CC"/>
                </a:solidFill>
                <a:ea typeface="ＭＳ Ｐゴシック" panose="020B0600070205080204" pitchFamily="34" charset="-128"/>
              </a:rPr>
              <a:t>a data set </a:t>
            </a:r>
            <a:r>
              <a:rPr lang="en-US" altLang="ja-JP" sz="2560" i="1">
                <a:solidFill>
                  <a:srgbClr val="3333CC"/>
                </a:solidFill>
                <a:ea typeface="ＭＳ Ｐゴシック" panose="020B0600070205080204" pitchFamily="34" charset="-128"/>
              </a:rPr>
              <a:t>D</a:t>
            </a:r>
            <a:r>
              <a:rPr lang="en-US" altLang="ja-JP" sz="2560">
                <a:solidFill>
                  <a:srgbClr val="3333CC"/>
                </a:solidFill>
                <a:ea typeface="ＭＳ Ｐゴシック" panose="020B0600070205080204" pitchFamily="34" charset="-128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ja-JP" sz="2560">
                <a:solidFill>
                  <a:srgbClr val="3333CC"/>
                </a:solidFill>
                <a:ea typeface="ＭＳ Ｐゴシック" panose="020B0600070205080204" pitchFamily="34" charset="-128"/>
              </a:rPr>
              <a:t>a task </a:t>
            </a:r>
            <a:r>
              <a:rPr lang="en-US" altLang="ja-JP" sz="2560" i="1">
                <a:solidFill>
                  <a:srgbClr val="3333CC"/>
                </a:solidFill>
                <a:ea typeface="ＭＳ Ｐゴシック" panose="020B0600070205080204" pitchFamily="34" charset="-128"/>
              </a:rPr>
              <a:t>T,</a:t>
            </a:r>
            <a:r>
              <a:rPr lang="en-US" altLang="ja-JP" sz="2560">
                <a:solidFill>
                  <a:srgbClr val="3333CC"/>
                </a:solidFill>
                <a:ea typeface="ＭＳ Ｐゴシック" panose="020B0600070205080204" pitchFamily="34" charset="-128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US" altLang="ja-JP" sz="2560">
                <a:solidFill>
                  <a:srgbClr val="3333CC"/>
                </a:solidFill>
                <a:ea typeface="ＭＳ Ｐゴシック" panose="020B0600070205080204" pitchFamily="34" charset="-128"/>
              </a:rPr>
              <a:t>a performance measure </a:t>
            </a:r>
            <a:r>
              <a:rPr lang="en-US" altLang="ja-JP" sz="2560" i="1">
                <a:solidFill>
                  <a:srgbClr val="3333CC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 sz="2560">
                <a:ea typeface="ＭＳ Ｐゴシック" panose="020B0600070205080204" pitchFamily="34" charset="-128"/>
              </a:rPr>
              <a:t>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ja-JP" sz="256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</a:t>
            </a:r>
            <a:r>
              <a:rPr lang="en-US" altLang="ja-JP" sz="2987">
                <a:ea typeface="ＭＳ Ｐゴシック" panose="020B0600070205080204" pitchFamily="34" charset="-128"/>
              </a:rPr>
              <a:t>a computer system is said to </a:t>
            </a:r>
            <a:r>
              <a:rPr lang="en-US" altLang="ja-JP" sz="2987" b="1">
                <a:solidFill>
                  <a:srgbClr val="FF0000"/>
                </a:solidFill>
                <a:ea typeface="ＭＳ Ｐゴシック" panose="020B0600070205080204" pitchFamily="34" charset="-128"/>
              </a:rPr>
              <a:t>learn</a:t>
            </a:r>
            <a:r>
              <a:rPr lang="en-US" altLang="ja-JP" sz="2987">
                <a:ea typeface="ＭＳ Ｐゴシック" panose="020B0600070205080204" pitchFamily="34" charset="-128"/>
              </a:rPr>
              <a:t> from </a:t>
            </a:r>
            <a:r>
              <a:rPr lang="en-US" altLang="ja-JP" sz="2987" i="1">
                <a:ea typeface="ＭＳ Ｐゴシック" panose="020B0600070205080204" pitchFamily="34" charset="-128"/>
              </a:rPr>
              <a:t>D</a:t>
            </a:r>
            <a:r>
              <a:rPr lang="en-US" altLang="ja-JP" sz="2987">
                <a:ea typeface="ＭＳ Ｐゴシック" panose="020B0600070205080204" pitchFamily="34" charset="-128"/>
              </a:rPr>
              <a:t> to perform the task </a:t>
            </a:r>
            <a:r>
              <a:rPr lang="en-US" altLang="ja-JP" sz="2987" i="1">
                <a:ea typeface="ＭＳ Ｐゴシック" panose="020B0600070205080204" pitchFamily="34" charset="-128"/>
              </a:rPr>
              <a:t>T</a:t>
            </a:r>
            <a:r>
              <a:rPr lang="en-US" altLang="ja-JP" sz="2987">
                <a:ea typeface="ＭＳ Ｐゴシック" panose="020B0600070205080204" pitchFamily="34" charset="-128"/>
              </a:rPr>
              <a:t> if after learning the system’s performance on </a:t>
            </a:r>
            <a:r>
              <a:rPr lang="en-US" altLang="ja-JP" sz="2987" i="1">
                <a:ea typeface="ＭＳ Ｐゴシック" panose="020B0600070205080204" pitchFamily="34" charset="-128"/>
              </a:rPr>
              <a:t>T</a:t>
            </a:r>
            <a:r>
              <a:rPr lang="en-US" altLang="ja-JP" sz="2987">
                <a:ea typeface="ＭＳ Ｐゴシック" panose="020B0600070205080204" pitchFamily="34" charset="-128"/>
              </a:rPr>
              <a:t> improves as measured by </a:t>
            </a:r>
            <a:r>
              <a:rPr lang="en-US" altLang="ja-JP" sz="2987" i="1">
                <a:ea typeface="ＭＳ Ｐゴシック" panose="020B0600070205080204" pitchFamily="34" charset="-128"/>
              </a:rPr>
              <a:t>M</a:t>
            </a:r>
            <a:r>
              <a:rPr lang="en-US" altLang="ja-JP" sz="2987">
                <a:ea typeface="ＭＳ Ｐゴシック" panose="020B0600070205080204" pitchFamily="34" charset="-128"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en-US" altLang="ja-JP" sz="2987">
                <a:ea typeface="ＭＳ Ｐゴシック" panose="020B0600070205080204" pitchFamily="34" charset="-128"/>
              </a:rPr>
              <a:t>In other words, the learned model helps the system to perform </a:t>
            </a:r>
            <a:r>
              <a:rPr lang="en-US" altLang="ja-JP" sz="2987" i="1">
                <a:ea typeface="ＭＳ Ｐゴシック" panose="020B0600070205080204" pitchFamily="34" charset="-128"/>
              </a:rPr>
              <a:t>T</a:t>
            </a:r>
            <a:r>
              <a:rPr lang="en-US" altLang="ja-JP" sz="2987">
                <a:ea typeface="ＭＳ Ｐゴシック" panose="020B0600070205080204" pitchFamily="34" charset="-128"/>
              </a:rPr>
              <a:t> better as </a:t>
            </a:r>
            <a:r>
              <a:rPr lang="en-US" altLang="ja-JP" sz="2987">
                <a:solidFill>
                  <a:srgbClr val="3333CC"/>
                </a:solidFill>
                <a:ea typeface="ＭＳ Ｐゴシック" panose="020B0600070205080204" pitchFamily="34" charset="-128"/>
              </a:rPr>
              <a:t>compared to no learning</a:t>
            </a:r>
            <a:r>
              <a:rPr lang="en-US" altLang="ja-JP" sz="2987">
                <a:ea typeface="ＭＳ Ｐゴシック" panose="020B0600070205080204" pitchFamily="34" charset="-128"/>
              </a:rPr>
              <a:t>.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A2F1CDA-6932-E1CC-322A-A3C977BAC1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D656D532-2768-43EB-DA10-46A410EA5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390228"/>
            <a:ext cx="8778240" cy="5223933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Data</a:t>
            </a:r>
            <a:r>
              <a:rPr lang="en-US" altLang="en-US"/>
              <a:t>: Loan application data</a:t>
            </a:r>
          </a:p>
          <a:p>
            <a:r>
              <a:rPr lang="en-US" altLang="en-US">
                <a:solidFill>
                  <a:srgbClr val="FF0000"/>
                </a:solidFill>
              </a:rPr>
              <a:t>Task</a:t>
            </a:r>
            <a:r>
              <a:rPr lang="en-US" altLang="en-US"/>
              <a:t>: Predict whether a loan should be approved or not.</a:t>
            </a:r>
          </a:p>
          <a:p>
            <a:r>
              <a:rPr lang="en-US" altLang="en-US">
                <a:solidFill>
                  <a:srgbClr val="FF0000"/>
                </a:solidFill>
              </a:rPr>
              <a:t>Performance measure</a:t>
            </a:r>
            <a:r>
              <a:rPr lang="en-US" altLang="en-US"/>
              <a:t>: accuracy.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>
                <a:solidFill>
                  <a:srgbClr val="3333CC"/>
                </a:solidFill>
              </a:rPr>
              <a:t>No learning</a:t>
            </a:r>
            <a:r>
              <a:rPr lang="en-US" altLang="en-US"/>
              <a:t>: classify all future applications (test data) to the majority class (i.e., </a:t>
            </a:r>
            <a:r>
              <a:rPr lang="en-US" altLang="en-US">
                <a:solidFill>
                  <a:srgbClr val="3333CC"/>
                </a:solidFill>
              </a:rPr>
              <a:t>Yes</a:t>
            </a:r>
            <a:r>
              <a:rPr lang="en-US" altLang="en-US"/>
              <a:t>): </a:t>
            </a:r>
          </a:p>
          <a:p>
            <a:pPr>
              <a:buFontTx/>
              <a:buNone/>
            </a:pPr>
            <a:r>
              <a:rPr lang="en-US" altLang="en-US"/>
              <a:t>		</a:t>
            </a:r>
            <a:r>
              <a:rPr lang="en-US" altLang="en-US">
                <a:solidFill>
                  <a:srgbClr val="FF0000"/>
                </a:solidFill>
              </a:rPr>
              <a:t>Accuracy = 9/15 = 60%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3333CC"/>
                </a:solidFill>
              </a:rPr>
              <a:t>We can do better than 60% with learning.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BDA7D76-3604-5099-0B6A-6775AD619F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Fundamental assumption of learning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F48127F2-C30A-7170-6ACE-B180F4C0D5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5987" y="1352975"/>
            <a:ext cx="8778240" cy="5339079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examples is </a:t>
            </a:r>
            <a:r>
              <a:rPr lang="en-US" altLang="ja-JP">
                <a:solidFill>
                  <a:schemeClr val="accent2"/>
                </a:solidFill>
                <a:ea typeface="ＭＳ Ｐゴシック" panose="020B0600070205080204" pitchFamily="34" charset="-128"/>
              </a:rPr>
              <a:t>identical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test examples (including future unseen examples).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ja-JP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In practice, this assumption is often violated to certain degree.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Strong violations will clearly result in poor classification accuracy. </a:t>
            </a:r>
          </a:p>
          <a:p>
            <a:pPr>
              <a:lnSpc>
                <a:spcPct val="90000"/>
              </a:lnSpc>
            </a:pP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examples must be sufficiently representative of the test data</a:t>
            </a:r>
            <a:r>
              <a:rPr lang="en-US" altLang="ja-JP">
                <a:ea typeface="ＭＳ Ｐゴシック" panose="020B0600070205080204" pitchFamily="34" charset="-128"/>
              </a:rPr>
              <a:t>. 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AAC39C4-547B-9BB2-29C5-94295A0A2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Decision Tree Learning 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583808D1-5A6D-1C4E-128E-EDA516556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4933" y="1276773"/>
            <a:ext cx="8536094" cy="5337387"/>
          </a:xfrm>
        </p:spPr>
        <p:txBody>
          <a:bodyPr/>
          <a:lstStyle/>
          <a:p>
            <a:r>
              <a:rPr lang="en-US" altLang="ja-JP" sz="2987">
                <a:ea typeface="ＭＳ Ｐゴシック" panose="020B0600070205080204" pitchFamily="34" charset="-128"/>
              </a:rPr>
              <a:t>Decision tree learning is one of the most widely used techniques for classification. </a:t>
            </a:r>
          </a:p>
          <a:p>
            <a:pPr lvl="1"/>
            <a:r>
              <a:rPr lang="en-US" altLang="ja-JP" sz="2560">
                <a:ea typeface="ＭＳ Ｐゴシック" panose="020B0600070205080204" pitchFamily="34" charset="-128"/>
              </a:rPr>
              <a:t>Its classification accuracy is competitive with other methods, and </a:t>
            </a:r>
          </a:p>
          <a:p>
            <a:pPr lvl="1"/>
            <a:r>
              <a:rPr lang="en-US" altLang="ja-JP" sz="2560">
                <a:ea typeface="ＭＳ Ｐゴシック" panose="020B0600070205080204" pitchFamily="34" charset="-128"/>
              </a:rPr>
              <a:t>it is very efficient. </a:t>
            </a:r>
          </a:p>
          <a:p>
            <a:r>
              <a:rPr lang="en-US" altLang="en-US" sz="2987"/>
              <a:t>The classification model is a tree, called </a:t>
            </a:r>
            <a:r>
              <a:rPr lang="en-US" altLang="en-US" sz="2987">
                <a:solidFill>
                  <a:srgbClr val="FF0000"/>
                </a:solidFill>
              </a:rPr>
              <a:t>decision tree</a:t>
            </a:r>
            <a:r>
              <a:rPr lang="en-US" altLang="en-US" sz="2987"/>
              <a:t>. </a:t>
            </a:r>
          </a:p>
          <a:p>
            <a:r>
              <a:rPr lang="en-US" altLang="en-US" sz="2987">
                <a:solidFill>
                  <a:srgbClr val="3333CC"/>
                </a:solidFill>
              </a:rPr>
              <a:t>C4.5</a:t>
            </a:r>
            <a:r>
              <a:rPr lang="en-US" altLang="en-US" sz="2987"/>
              <a:t> by Ross Quinlan is perhaps the best known system. It can be downloaded from the Web. 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C27AC4F6-02DA-3F1A-CD07-5E0B344614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0841" y="240453"/>
            <a:ext cx="8759613" cy="929641"/>
          </a:xfrm>
        </p:spPr>
        <p:txBody>
          <a:bodyPr/>
          <a:lstStyle/>
          <a:p>
            <a:r>
              <a:rPr lang="en-US" altLang="en-US"/>
              <a:t>The loan data (reproduced)</a:t>
            </a:r>
          </a:p>
        </p:txBody>
      </p:sp>
      <p:sp>
        <p:nvSpPr>
          <p:cNvPr id="34819" name="Text Box 3">
            <a:extLst>
              <a:ext uri="{FF2B5EF4-FFF2-40B4-BE49-F238E27FC236}">
                <a16:creationId xmlns:a16="http://schemas.microsoft.com/office/drawing/2014/main" id="{BD7EC5BB-98D4-01FC-14D7-AD191737C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6827" y="1007534"/>
            <a:ext cx="199644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</a:pPr>
            <a:r>
              <a:rPr lang="en-US" altLang="en-US" sz="1920">
                <a:solidFill>
                  <a:srgbClr val="000000"/>
                </a:solidFill>
              </a:rPr>
              <a:t>Approved or not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A3C58079-FA16-1D09-610F-06DF6F019B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5694" y="1427480"/>
            <a:ext cx="8778240" cy="5071533"/>
          </a:xfr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552BD7C1-4069-36A3-CE8C-990934A7A9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decision tree from the loan data</a:t>
            </a:r>
          </a:p>
        </p:txBody>
      </p:sp>
      <p:sp>
        <p:nvSpPr>
          <p:cNvPr id="35843" name="Text Box 3">
            <a:extLst>
              <a:ext uri="{FF2B5EF4-FFF2-40B4-BE49-F238E27FC236}">
                <a16:creationId xmlns:a16="http://schemas.microsoft.com/office/drawing/2014/main" id="{B76ABC40-AB82-6CD0-0BEA-CA0547877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1893" y="1315721"/>
            <a:ext cx="85631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3333CC"/>
                </a:solidFill>
              </a:rPr>
              <a:t>Decision nodes </a:t>
            </a:r>
            <a:r>
              <a:rPr lang="en-US" altLang="en-US" sz="3200">
                <a:solidFill>
                  <a:srgbClr val="000000"/>
                </a:solidFill>
              </a:rPr>
              <a:t>and</a:t>
            </a:r>
            <a:r>
              <a:rPr lang="en-US" altLang="en-US" sz="320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9E2F286B-7E1F-5CFD-6EEB-00063F6E799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79787" y="2236895"/>
            <a:ext cx="8778240" cy="3957319"/>
          </a:xfr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>
            <a:extLst>
              <a:ext uri="{FF2B5EF4-FFF2-40B4-BE49-F238E27FC236}">
                <a16:creationId xmlns:a16="http://schemas.microsoft.com/office/drawing/2014/main" id="{FD391460-AD49-C5B4-55EA-FC10FCF94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5987" y="2851573"/>
            <a:ext cx="8778240" cy="3727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867" name="Rectangle 3">
            <a:extLst>
              <a:ext uri="{FF2B5EF4-FFF2-40B4-BE49-F238E27FC236}">
                <a16:creationId xmlns:a16="http://schemas.microsoft.com/office/drawing/2014/main" id="{0606A091-EFB6-B7CB-FAD7-18026D0B98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 the decision tree</a:t>
            </a:r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C293B4A9-E306-DC1F-83B4-090A8BE3779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5988" y="1508761"/>
            <a:ext cx="8563186" cy="99737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36869" name="Line 5">
            <a:extLst>
              <a:ext uri="{FF2B5EF4-FFF2-40B4-BE49-F238E27FC236}">
                <a16:creationId xmlns:a16="http://schemas.microsoft.com/office/drawing/2014/main" id="{1FC54D26-7A52-0B9C-1AA2-2A3D846139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54587" y="3466254"/>
            <a:ext cx="1574800" cy="6146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DE5757-78D9-46E9-7ACE-FBD2BADCC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788" y="4848014"/>
            <a:ext cx="653627" cy="806027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871" name="Text Box 7">
            <a:extLst>
              <a:ext uri="{FF2B5EF4-FFF2-40B4-BE49-F238E27FC236}">
                <a16:creationId xmlns:a16="http://schemas.microsoft.com/office/drawing/2014/main" id="{136FDAED-A47A-0CA1-97CF-9B1AFD591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9987" y="1891454"/>
            <a:ext cx="7298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</a:pPr>
            <a:r>
              <a:rPr lang="en-US" altLang="en-US" sz="3200">
                <a:solidFill>
                  <a:srgbClr val="FF0000"/>
                </a:solidFill>
              </a:rPr>
              <a:t>No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D0C9246-0971-B298-7198-3F09F0B28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the decision tree unique?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DF2D739E-01FB-4D65-F069-9ABF273FE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694" y="1276773"/>
            <a:ext cx="8217746" cy="1471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FF0000"/>
                </a:solidFill>
              </a:rPr>
              <a:t>No</a:t>
            </a:r>
            <a:r>
              <a:rPr lang="en-US" altLang="en-US" sz="3200">
                <a:solidFill>
                  <a:srgbClr val="000000"/>
                </a:solidFill>
              </a:rPr>
              <a:t>. Here is a simpler tree. </a:t>
            </a:r>
          </a:p>
          <a:p>
            <a:pPr marL="365771" indent="-365771" defTabSz="975390" fontAlgn="base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000000"/>
                </a:solidFill>
              </a:rPr>
              <a:t>We want</a:t>
            </a:r>
            <a:r>
              <a:rPr lang="en-US" altLang="en-US" sz="3200">
                <a:solidFill>
                  <a:srgbClr val="3333CC"/>
                </a:solidFill>
              </a:rPr>
              <a:t> smaller tree </a:t>
            </a:r>
            <a:r>
              <a:rPr lang="en-US" altLang="en-US" sz="3200">
                <a:solidFill>
                  <a:srgbClr val="000000"/>
                </a:solidFill>
              </a:rPr>
              <a:t>and</a:t>
            </a:r>
            <a:r>
              <a:rPr lang="en-US" altLang="en-US" sz="3200">
                <a:solidFill>
                  <a:srgbClr val="3333CC"/>
                </a:solidFill>
              </a:rPr>
              <a:t> accurate tree</a:t>
            </a:r>
            <a:r>
              <a:rPr lang="en-US" altLang="en-US" sz="3200">
                <a:solidFill>
                  <a:srgbClr val="000000"/>
                </a:solidFill>
              </a:rPr>
              <a:t>.</a:t>
            </a:r>
          </a:p>
          <a:p>
            <a:pPr marL="487695" lvl="1" defTabSz="975390" fontAlgn="base">
              <a:spcBef>
                <a:spcPct val="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133">
                <a:solidFill>
                  <a:srgbClr val="000000"/>
                </a:solidFill>
              </a:rPr>
              <a:t>  </a:t>
            </a:r>
            <a:r>
              <a:rPr lang="en-US" altLang="en-US" sz="2560">
                <a:solidFill>
                  <a:srgbClr val="000000"/>
                </a:solidFill>
              </a:rPr>
              <a:t>Easy to understand and perform better.</a:t>
            </a:r>
            <a:r>
              <a:rPr lang="en-US" altLang="en-US" sz="2133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37893" name="Text Box 5">
            <a:extLst>
              <a:ext uri="{FF2B5EF4-FFF2-40B4-BE49-F238E27FC236}">
                <a16:creationId xmlns:a16="http://schemas.microsoft.com/office/drawing/2014/main" id="{D3AE5416-85E1-A8EA-60E9-D80F9B2360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694" y="3542454"/>
            <a:ext cx="48768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000000"/>
                </a:solidFill>
              </a:rPr>
              <a:t>Finding the best tree is NP-hard.</a:t>
            </a: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000000"/>
                </a:solidFill>
              </a:rPr>
              <a:t>All current tree building algorithms are heuristic algorithms</a:t>
            </a:r>
          </a:p>
        </p:txBody>
      </p:sp>
      <p:pic>
        <p:nvPicPr>
          <p:cNvPr id="37895" name="Picture 7">
            <a:extLst>
              <a:ext uri="{FF2B5EF4-FFF2-40B4-BE49-F238E27FC236}">
                <a16:creationId xmlns:a16="http://schemas.microsoft.com/office/drawing/2014/main" id="{29CBB4B4-65D2-BB33-0396-9A5673682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0" y="3119120"/>
            <a:ext cx="3378201" cy="323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BD0F404E-7B19-C635-5F21-E1AC40080C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From a decision tree to a set of rules</a:t>
            </a:r>
          </a:p>
        </p:txBody>
      </p:sp>
      <p:sp>
        <p:nvSpPr>
          <p:cNvPr id="38917" name="Text Box 5">
            <a:extLst>
              <a:ext uri="{FF2B5EF4-FFF2-40B4-BE49-F238E27FC236}">
                <a16:creationId xmlns:a16="http://schemas.microsoft.com/office/drawing/2014/main" id="{CFD38402-439F-5245-589B-F1245562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9787" y="1430868"/>
            <a:ext cx="422317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3333CC"/>
                </a:solidFill>
              </a:rPr>
              <a:t>A decision tree can be converted to a set of rules</a:t>
            </a: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000000"/>
                </a:solidFill>
              </a:rPr>
              <a:t>Each path from the root to a leaf is a rule.</a:t>
            </a:r>
          </a:p>
        </p:txBody>
      </p:sp>
      <p:sp>
        <p:nvSpPr>
          <p:cNvPr id="38918" name="Text Box 6">
            <a:extLst>
              <a:ext uri="{FF2B5EF4-FFF2-40B4-BE49-F238E27FC236}">
                <a16:creationId xmlns:a16="http://schemas.microsoft.com/office/drawing/2014/main" id="{39864EF7-C99E-12C5-CFAD-012109AA9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8734" y="5271348"/>
            <a:ext cx="8908626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560">
                <a:solidFill>
                  <a:srgbClr val="FF0000"/>
                </a:solidFill>
              </a:rPr>
              <a:t>If any one Own-house</a:t>
            </a:r>
            <a:r>
              <a:rPr lang="en-US" altLang="en-US" sz="2560">
                <a:solidFill>
                  <a:srgbClr val="FF0000"/>
                </a:solidFill>
                <a:sym typeface="Wingdings" panose="05000000000000000000" pitchFamily="2" charset="2"/>
              </a:rPr>
              <a:t> loan yes </a:t>
            </a: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560">
                <a:solidFill>
                  <a:srgbClr val="FF0000"/>
                </a:solidFill>
              </a:rPr>
              <a:t>If any one Own-house and has-job</a:t>
            </a:r>
            <a:r>
              <a:rPr lang="en-US" altLang="en-US" sz="2560">
                <a:solidFill>
                  <a:srgbClr val="FF0000"/>
                </a:solidFill>
                <a:sym typeface="Wingdings" panose="05000000000000000000" pitchFamily="2" charset="2"/>
              </a:rPr>
              <a:t> loan yes</a:t>
            </a: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560">
                <a:solidFill>
                  <a:srgbClr val="3333CC"/>
                </a:solidFill>
              </a:rPr>
              <a:t>If any one not Own-house and not has-job </a:t>
            </a:r>
            <a:r>
              <a:rPr lang="en-US" altLang="en-US" sz="2560">
                <a:solidFill>
                  <a:srgbClr val="3333CC"/>
                </a:solidFill>
                <a:sym typeface="Wingdings" panose="05000000000000000000" pitchFamily="2" charset="2"/>
              </a:rPr>
              <a:t> loan No</a:t>
            </a:r>
          </a:p>
        </p:txBody>
      </p:sp>
      <p:pic>
        <p:nvPicPr>
          <p:cNvPr id="38920" name="Picture 8">
            <a:extLst>
              <a:ext uri="{FF2B5EF4-FFF2-40B4-BE49-F238E27FC236}">
                <a16:creationId xmlns:a16="http://schemas.microsoft.com/office/drawing/2014/main" id="{ACD90B77-DBFF-216C-CBFF-6E168D433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480" y="1661161"/>
            <a:ext cx="3378201" cy="3237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266ADEB0-9ACE-9930-30DF-AA3898A50B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Test examples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5C973A1-231D-650F-690A-3C1A1EDF5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841" y="1546014"/>
            <a:ext cx="8979746" cy="4991947"/>
          </a:xfrm>
        </p:spPr>
        <p:txBody>
          <a:bodyPr/>
          <a:lstStyle/>
          <a:p>
            <a:pPr marL="487695" indent="-487695"/>
            <a:r>
              <a:rPr lang="en-GB" altLang="en-US" sz="2987"/>
              <a:t>according to the previous </a:t>
            </a:r>
            <a:r>
              <a:rPr lang="en-US" altLang="en-US" sz="2987">
                <a:solidFill>
                  <a:srgbClr val="3333CC"/>
                </a:solidFill>
              </a:rPr>
              <a:t>set of rules</a:t>
            </a:r>
            <a:r>
              <a:rPr lang="en-GB" altLang="en-US" sz="2987"/>
              <a:t> who Can get a loan?</a:t>
            </a:r>
          </a:p>
          <a:p>
            <a:pPr marL="894108" lvl="1" indent="-406413">
              <a:buFontTx/>
              <a:buAutoNum type="arabicPeriod"/>
            </a:pPr>
            <a:r>
              <a:rPr lang="en-GB" altLang="en-US" sz="2560"/>
              <a:t>A young man who has a house and a job but his credit rating fair? </a:t>
            </a:r>
            <a:endParaRPr lang="en-GB" altLang="en-US" sz="2560">
              <a:solidFill>
                <a:srgbClr val="FF0000"/>
              </a:solidFill>
            </a:endParaRPr>
          </a:p>
          <a:p>
            <a:pPr marL="894108" lvl="1" indent="-406413">
              <a:buFontTx/>
              <a:buAutoNum type="arabicPeriod"/>
            </a:pPr>
            <a:r>
              <a:rPr lang="en-GB" altLang="en-US" sz="2560"/>
              <a:t>A man who has a house and no job but his credit rating fair? </a:t>
            </a:r>
            <a:endParaRPr lang="en-GB" altLang="en-US" sz="2560">
              <a:solidFill>
                <a:srgbClr val="FF0000"/>
              </a:solidFill>
            </a:endParaRPr>
          </a:p>
          <a:p>
            <a:pPr marL="894108" lvl="1" indent="-406413">
              <a:buFontTx/>
              <a:buAutoNum type="arabicPeriod"/>
            </a:pPr>
            <a:r>
              <a:rPr lang="en-GB" altLang="en-US" sz="2560"/>
              <a:t>A woman who has no house and has a job and her credit rating is good? </a:t>
            </a:r>
          </a:p>
          <a:p>
            <a:pPr marL="894108" lvl="1" indent="-406413">
              <a:buFontTx/>
              <a:buAutoNum type="arabicPeriod"/>
            </a:pPr>
            <a:r>
              <a:rPr lang="en-GB" altLang="en-US" sz="2560"/>
              <a:t>A man has no house and no job but his credit rating is excellent ? </a:t>
            </a:r>
            <a:endParaRPr lang="en-GB" altLang="en-US" sz="256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C25AD61-067B-55DD-161A-EA067B0212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application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5BD3D26-89AB-99F6-DCF8-790504411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9787" y="1583268"/>
            <a:ext cx="8871374" cy="4839547"/>
          </a:xfrm>
        </p:spPr>
        <p:txBody>
          <a:bodyPr/>
          <a:lstStyle/>
          <a:p>
            <a:pPr marL="650260" indent="-650260">
              <a:lnSpc>
                <a:spcPct val="90000"/>
              </a:lnSpc>
            </a:pPr>
            <a:r>
              <a:rPr lang="en-US" altLang="en-US" sz="2987"/>
              <a:t>An emergency room in a hospital measures 17 variables (e.g., blood pressure, age, etc) of newly admitted patients. </a:t>
            </a:r>
          </a:p>
          <a:p>
            <a:pPr marL="650260" indent="-650260">
              <a:lnSpc>
                <a:spcPct val="90000"/>
              </a:lnSpc>
            </a:pPr>
            <a:r>
              <a:rPr lang="en-US" altLang="en-US" sz="2987">
                <a:solidFill>
                  <a:srgbClr val="FF0000"/>
                </a:solidFill>
              </a:rPr>
              <a:t>A decision is needed</a:t>
            </a:r>
            <a:r>
              <a:rPr lang="en-US" altLang="en-US" sz="2987"/>
              <a:t>: whether to put a new patient in an intensive-care unit. </a:t>
            </a:r>
          </a:p>
          <a:p>
            <a:pPr marL="650260" indent="-650260">
              <a:lnSpc>
                <a:spcPct val="90000"/>
              </a:lnSpc>
            </a:pPr>
            <a:r>
              <a:rPr lang="en-US" altLang="en-US" sz="2987"/>
              <a:t>Due to the high cost of ICU, those patients who may survive less than a month are given higher priority. </a:t>
            </a:r>
          </a:p>
          <a:p>
            <a:pPr marL="650260" indent="-650260">
              <a:lnSpc>
                <a:spcPct val="90000"/>
              </a:lnSpc>
            </a:pPr>
            <a:r>
              <a:rPr lang="en-US" altLang="en-US" sz="2987">
                <a:solidFill>
                  <a:srgbClr val="FF0000"/>
                </a:solidFill>
              </a:rPr>
              <a:t>Problem</a:t>
            </a:r>
            <a:r>
              <a:rPr lang="en-US" altLang="en-US" sz="2987"/>
              <a:t>: to predict </a:t>
            </a:r>
            <a:r>
              <a:rPr lang="en-US" altLang="en-US" sz="2987">
                <a:solidFill>
                  <a:srgbClr val="3333CC"/>
                </a:solidFill>
              </a:rPr>
              <a:t>high-risk patients</a:t>
            </a:r>
            <a:r>
              <a:rPr lang="en-US" altLang="en-US" sz="2987"/>
              <a:t> and discriminate them from </a:t>
            </a:r>
            <a:r>
              <a:rPr lang="en-US" altLang="en-US" sz="2987">
                <a:solidFill>
                  <a:srgbClr val="3333CC"/>
                </a:solidFill>
              </a:rPr>
              <a:t>low-risk patients</a:t>
            </a:r>
            <a:r>
              <a:rPr lang="en-US" altLang="en-US" sz="2987"/>
              <a:t>.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>
            <a:extLst>
              <a:ext uri="{FF2B5EF4-FFF2-40B4-BE49-F238E27FC236}">
                <a16:creationId xmlns:a16="http://schemas.microsoft.com/office/drawing/2014/main" id="{2E2592DA-0921-6E0B-A916-CA5A330690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Choose an attribute to partition data 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E8D04797-D6A7-6D22-DF08-5FA50062E2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841" y="1546014"/>
            <a:ext cx="8979746" cy="4991947"/>
          </a:xfrm>
        </p:spPr>
        <p:txBody>
          <a:bodyPr/>
          <a:lstStyle/>
          <a:p>
            <a:r>
              <a:rPr lang="en-GB" altLang="en-US" sz="2773"/>
              <a:t>The </a:t>
            </a:r>
            <a:r>
              <a:rPr lang="en-GB" altLang="en-US" sz="2773" i="1">
                <a:solidFill>
                  <a:srgbClr val="FF0000"/>
                </a:solidFill>
              </a:rPr>
              <a:t>key</a:t>
            </a:r>
            <a:r>
              <a:rPr lang="en-GB" altLang="en-US" sz="2773"/>
              <a:t> to building a decision tree - which attribute to choose in order to branch. </a:t>
            </a:r>
          </a:p>
          <a:p>
            <a:r>
              <a:rPr lang="en-GB" altLang="en-US" sz="2773"/>
              <a:t>The objective is to reduce impurity or uncertainty in data as much as possible.</a:t>
            </a:r>
          </a:p>
          <a:p>
            <a:pPr lvl="1"/>
            <a:r>
              <a:rPr lang="en-GB" altLang="en-US" sz="2773">
                <a:solidFill>
                  <a:srgbClr val="3333CC"/>
                </a:solidFill>
              </a:rPr>
              <a:t>A subset of data is </a:t>
            </a:r>
            <a:r>
              <a:rPr lang="en-GB" altLang="en-US" sz="2773">
                <a:solidFill>
                  <a:srgbClr val="FF3300"/>
                </a:solidFill>
              </a:rPr>
              <a:t>pure</a:t>
            </a:r>
            <a:r>
              <a:rPr lang="en-GB" altLang="en-US" sz="2773">
                <a:solidFill>
                  <a:srgbClr val="3333CC"/>
                </a:solidFill>
              </a:rPr>
              <a:t> if all instances belong to the same class</a:t>
            </a:r>
            <a:r>
              <a:rPr lang="en-GB" altLang="en-US" sz="2773"/>
              <a:t>. </a:t>
            </a:r>
          </a:p>
          <a:p>
            <a:r>
              <a:rPr lang="en-GB" altLang="en-US" sz="2773"/>
              <a:t>The </a:t>
            </a:r>
            <a:r>
              <a:rPr lang="en-GB" altLang="en-US" sz="2773" i="1"/>
              <a:t>heuristic</a:t>
            </a:r>
            <a:r>
              <a:rPr lang="en-GB" altLang="en-US" sz="2773"/>
              <a:t> in C4.5 is to choose the attribute with the maximum </a:t>
            </a:r>
            <a:r>
              <a:rPr lang="en-GB" altLang="en-US" sz="2773">
                <a:solidFill>
                  <a:srgbClr val="FF0000"/>
                </a:solidFill>
              </a:rPr>
              <a:t>Information Gain</a:t>
            </a:r>
            <a:r>
              <a:rPr lang="en-GB" altLang="en-US" sz="2773"/>
              <a:t> or </a:t>
            </a:r>
            <a:r>
              <a:rPr lang="en-GB" altLang="en-US" sz="2773">
                <a:solidFill>
                  <a:srgbClr val="FF0000"/>
                </a:solidFill>
              </a:rPr>
              <a:t>Gain Ratio</a:t>
            </a:r>
            <a:r>
              <a:rPr lang="en-GB" altLang="en-US" sz="2773"/>
              <a:t> based on </a:t>
            </a:r>
            <a:r>
              <a:rPr lang="en-GB" altLang="en-US" sz="2773" b="1"/>
              <a:t>information theory</a:t>
            </a:r>
            <a:r>
              <a:rPr lang="en-GB" altLang="en-US" sz="2773"/>
              <a:t> (</a:t>
            </a:r>
            <a:r>
              <a:rPr lang="en-GB" altLang="en-US" sz="2773" i="1"/>
              <a:t>Entropy</a:t>
            </a:r>
            <a:r>
              <a:rPr lang="en-GB" altLang="en-US" sz="2773"/>
              <a:t>).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3FC0D1F8-5D64-7628-C7B8-1075A0B3D4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6880" y="162560"/>
            <a:ext cx="8778240" cy="960121"/>
          </a:xfrm>
          <a:noFill/>
          <a:ln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8213" tIns="49107" rIns="98213" bIns="49107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3413"/>
              <a:t>Bayesian classification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2A117A4-3C95-E509-8D85-972756B260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55988" y="1237827"/>
            <a:ext cx="8795173" cy="5222240"/>
          </a:xfrm>
          <a:noFill/>
          <a:ln/>
        </p:spPr>
        <p:txBody>
          <a:bodyPr vert="horz" wrap="square" lIns="98213" tIns="49107" rIns="98213" bIns="49107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Probabilistic view</a:t>
            </a:r>
            <a:r>
              <a:rPr lang="en-US" altLang="en-US"/>
              <a:t>:  Supervised learning can naturally be studied from a probabilistic point of view. </a:t>
            </a:r>
          </a:p>
          <a:p>
            <a:r>
              <a:rPr lang="en-GB" altLang="en-US"/>
              <a:t>Given a test example </a:t>
            </a:r>
            <a:r>
              <a:rPr lang="en-GB" altLang="en-US" i="1"/>
              <a:t>d</a:t>
            </a:r>
            <a:r>
              <a:rPr lang="en-GB" altLang="en-US"/>
              <a:t> with observed attribute values a</a:t>
            </a:r>
            <a:r>
              <a:rPr lang="en-GB" altLang="en-US" baseline="-25000"/>
              <a:t>1</a:t>
            </a:r>
            <a:r>
              <a:rPr lang="en-GB" altLang="en-US"/>
              <a:t> through |a|, </a:t>
            </a:r>
            <a:r>
              <a:rPr lang="en-US" altLang="ja-JP">
                <a:ea typeface="ＭＳ Ｐゴシック" panose="020B0600070205080204" pitchFamily="34" charset="-128"/>
              </a:rPr>
              <a:t>we compute the following to decide the most probable class for the test instance</a:t>
            </a:r>
            <a:r>
              <a:rPr lang="en-GB" altLang="en-US" i="1"/>
              <a:t> d (depending on the training data).</a:t>
            </a:r>
          </a:p>
          <a:p>
            <a:pPr>
              <a:buFontTx/>
              <a:buNone/>
            </a:pPr>
            <a:endParaRPr lang="en-US" altLang="en-US" i="1"/>
          </a:p>
        </p:txBody>
      </p:sp>
      <p:graphicFrame>
        <p:nvGraphicFramePr>
          <p:cNvPr id="65542" name="Object 6">
            <a:extLst>
              <a:ext uri="{FF2B5EF4-FFF2-40B4-BE49-F238E27FC236}">
                <a16:creationId xmlns:a16="http://schemas.microsoft.com/office/drawing/2014/main" id="{D2FFDEE7-CC66-80BB-3D86-6C4EA95B20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4641" y="4502574"/>
          <a:ext cx="8991600" cy="154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93960" imgH="482400" progId="Equation.3">
                  <p:embed/>
                </p:oleObj>
              </mc:Choice>
              <mc:Fallback>
                <p:oleObj name="Equation" r:id="rId3" imgW="2793960" imgH="482400" progId="Equation.3">
                  <p:embed/>
                  <p:pic>
                    <p:nvPicPr>
                      <p:cNvPr id="65542" name="Object 6">
                        <a:extLst>
                          <a:ext uri="{FF2B5EF4-FFF2-40B4-BE49-F238E27FC236}">
                            <a16:creationId xmlns:a16="http://schemas.microsoft.com/office/drawing/2014/main" id="{D2FFDEE7-CC66-80BB-3D86-6C4EA95B20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641" y="4502574"/>
                        <a:ext cx="8991600" cy="1544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7C1551B-2D2D-3A11-7FDE-A23D264310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pic>
        <p:nvPicPr>
          <p:cNvPr id="71683" name="Picture 3">
            <a:extLst>
              <a:ext uri="{FF2B5EF4-FFF2-40B4-BE49-F238E27FC236}">
                <a16:creationId xmlns:a16="http://schemas.microsoft.com/office/drawing/2014/main" id="{2D259900-A06F-4165-4BF1-8CD67CD7736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9920" y="240453"/>
            <a:ext cx="3523827" cy="352382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71684" name="Picture 4">
            <a:extLst>
              <a:ext uri="{FF2B5EF4-FFF2-40B4-BE49-F238E27FC236}">
                <a16:creationId xmlns:a16="http://schemas.microsoft.com/office/drawing/2014/main" id="{2E20014E-4D4B-A0DA-9899-794EC16EED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33695" y="3669454"/>
            <a:ext cx="7980679" cy="2992119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71685" name="Text Box 5">
            <a:extLst>
              <a:ext uri="{FF2B5EF4-FFF2-40B4-BE49-F238E27FC236}">
                <a16:creationId xmlns:a16="http://schemas.microsoft.com/office/drawing/2014/main" id="{4FBEAC48-7FA6-9148-6880-3EF077021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934" y="1698414"/>
            <a:ext cx="5300133" cy="1471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987">
                <a:solidFill>
                  <a:srgbClr val="3333CC"/>
                </a:solidFill>
              </a:rPr>
              <a:t>Training step</a:t>
            </a:r>
            <a:r>
              <a:rPr lang="en-US" altLang="en-US" sz="2987">
                <a:solidFill>
                  <a:srgbClr val="000000"/>
                </a:solidFill>
              </a:rPr>
              <a:t>: Compute all probabilities required for classification</a:t>
            </a:r>
          </a:p>
        </p:txBody>
      </p:sp>
      <p:sp>
        <p:nvSpPr>
          <p:cNvPr id="71686" name="Text Box 6">
            <a:extLst>
              <a:ext uri="{FF2B5EF4-FFF2-40B4-BE49-F238E27FC236}">
                <a16:creationId xmlns:a16="http://schemas.microsoft.com/office/drawing/2014/main" id="{0A00F653-72D7-A63C-578A-E94A7ACD4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1321" y="5638800"/>
            <a:ext cx="2150533" cy="552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987">
                <a:solidFill>
                  <a:srgbClr val="3333CC"/>
                </a:solidFill>
              </a:rPr>
              <a:t>Test step</a:t>
            </a:r>
            <a:endParaRPr lang="en-US" altLang="en-US" sz="2987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>
            <a:extLst>
              <a:ext uri="{FF2B5EF4-FFF2-40B4-BE49-F238E27FC236}">
                <a16:creationId xmlns:a16="http://schemas.microsoft.com/office/drawing/2014/main" id="{19E37420-75BF-E65E-0966-B2E18755B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8734" y="2736427"/>
            <a:ext cx="8879840" cy="690880"/>
          </a:xfrm>
          <a:solidFill>
            <a:schemeClr val="bg1"/>
          </a:solidFill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For C = t, we have </a:t>
            </a:r>
            <a:endParaRPr lang="en-US" altLang="en-US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EB356269-5075-BE91-5CF0-026957E16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-193900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87E4AF4E-22CF-C841-21A6-D21903EEC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4933" y="3510281"/>
          <a:ext cx="8448041" cy="275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24080" imgH="1295280" progId="Equation.3">
                  <p:embed/>
                </p:oleObj>
              </mc:Choice>
              <mc:Fallback>
                <p:oleObj name="Equation" r:id="rId2" imgW="3124080" imgH="1295280" progId="Equation.3">
                  <p:embed/>
                  <p:pic>
                    <p:nvPicPr>
                      <p:cNvPr id="72709" name="Object 5">
                        <a:extLst>
                          <a:ext uri="{FF2B5EF4-FFF2-40B4-BE49-F238E27FC236}">
                            <a16:creationId xmlns:a16="http://schemas.microsoft.com/office/drawing/2014/main" id="{87E4AF4E-22CF-C841-21A6-D21903EEC5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4933" y="3510281"/>
                        <a:ext cx="8448041" cy="275843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Rectangle 6">
            <a:extLst>
              <a:ext uri="{FF2B5EF4-FFF2-40B4-BE49-F238E27FC236}">
                <a16:creationId xmlns:a16="http://schemas.microsoft.com/office/drawing/2014/main" id="{1C47A482-9414-262A-1016-DA3E3C5BD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-193900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713" name="Text Box 9">
            <a:extLst>
              <a:ext uri="{FF2B5EF4-FFF2-40B4-BE49-F238E27FC236}">
                <a16:creationId xmlns:a16="http://schemas.microsoft.com/office/drawing/2014/main" id="{94756EAF-12EE-5EDA-537D-662A59E8D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5227" y="968587"/>
            <a:ext cx="7220373" cy="166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97539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</a:p>
          <a:p>
            <a:pPr defTabSz="97539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FV</a:t>
            </a:r>
            <a:r>
              <a:rPr lang="en-US" altLang="en-US" sz="256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56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 A      FV</a:t>
            </a:r>
            <a:r>
              <a:rPr lang="en-US" altLang="en-US" sz="256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56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=&gt;B</a:t>
            </a:r>
          </a:p>
          <a:p>
            <a:pPr defTabSz="97539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en-US" sz="256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en-US" sz="256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=m            v</a:t>
            </a:r>
            <a:r>
              <a:rPr lang="en-US" altLang="en-US" sz="256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en-US" sz="256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q</a:t>
            </a:r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884BF629-4C58-6815-163D-1EBB8B370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US"/>
              <a:t>Test example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F996711-203B-9D60-FB34-7726373FD1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71134" y="1276774"/>
            <a:ext cx="8879840" cy="5760720"/>
          </a:xfrm>
          <a:solidFill>
            <a:schemeClr val="bg1"/>
          </a:solidFill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For class C = f, we have</a:t>
            </a: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endParaRPr lang="en-US" altLang="ja-JP">
              <a:ea typeface="ＭＳ Ｐゴシック" panose="020B0600070205080204" pitchFamily="34" charset="-128"/>
            </a:endParaRPr>
          </a:p>
          <a:p>
            <a:r>
              <a:rPr lang="en-US" altLang="ja-JP">
                <a:ea typeface="ＭＳ Ｐゴシック" panose="020B0600070205080204" pitchFamily="34" charset="-128"/>
              </a:rPr>
              <a:t>So for A=m, B=q </a:t>
            </a:r>
            <a:r>
              <a:rPr lang="en-US" altLang="ja-JP">
                <a:ea typeface="ＭＳ Ｐゴシック" panose="020B0600070205080204" pitchFamily="34" charset="-128"/>
                <a:sym typeface="Wingdings" panose="05000000000000000000" pitchFamily="2" charset="2"/>
              </a:rPr>
              <a:t> </a:t>
            </a:r>
            <a:r>
              <a:rPr lang="en-US" altLang="ja-JP">
                <a:ea typeface="ＭＳ Ｐゴシック" panose="020B0600070205080204" pitchFamily="34" charset="-128"/>
              </a:rPr>
              <a:t>C = t </a:t>
            </a:r>
            <a:r>
              <a:rPr lang="en-US" altLang="ja-JP" i="1">
                <a:ea typeface="ＭＳ Ｐゴシック" panose="020B0600070205080204" pitchFamily="34" charset="-128"/>
              </a:rPr>
              <a:t>is more probable</a:t>
            </a:r>
            <a:r>
              <a:rPr lang="en-US" altLang="ja-JP">
                <a:ea typeface="ＭＳ Ｐゴシック" panose="020B0600070205080204" pitchFamily="34" charset="-128"/>
              </a:rPr>
              <a:t>. </a:t>
            </a:r>
            <a:endParaRPr lang="en-US" altLang="en-US"/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BD152742-DB7F-15FA-44D9-CC6F45236C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-193900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8740955A-48E6-DB7E-2581-86AD76B30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-193900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4760" name="Object 8">
            <a:extLst>
              <a:ext uri="{FF2B5EF4-FFF2-40B4-BE49-F238E27FC236}">
                <a16:creationId xmlns:a16="http://schemas.microsoft.com/office/drawing/2014/main" id="{39274063-E95F-EE09-D176-EA70B25F8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10267" y="1891455"/>
          <a:ext cx="8927253" cy="2758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920" imgH="1295280" progId="Equation.3">
                  <p:embed/>
                </p:oleObj>
              </mc:Choice>
              <mc:Fallback>
                <p:oleObj name="Equation" r:id="rId2" imgW="3301920" imgH="1295280" progId="Equation.3">
                  <p:embed/>
                  <p:pic>
                    <p:nvPicPr>
                      <p:cNvPr id="74760" name="Object 8">
                        <a:extLst>
                          <a:ext uri="{FF2B5EF4-FFF2-40B4-BE49-F238E27FC236}">
                            <a16:creationId xmlns:a16="http://schemas.microsoft.com/office/drawing/2014/main" id="{39274063-E95F-EE09-D176-EA70B25F8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0267" y="1891455"/>
                        <a:ext cx="8927253" cy="2758439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3">
            <a:extLst>
              <a:ext uri="{FF2B5EF4-FFF2-40B4-BE49-F238E27FC236}">
                <a16:creationId xmlns:a16="http://schemas.microsoft.com/office/drawing/2014/main" id="{7FBD63F0-A12A-6BB0-897B-B018BD796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5227" y="1122681"/>
            <a:ext cx="8065347" cy="5572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64" name="Rectangle 4">
            <a:extLst>
              <a:ext uri="{FF2B5EF4-FFF2-40B4-BE49-F238E27FC236}">
                <a16:creationId xmlns:a16="http://schemas.microsoft.com/office/drawing/2014/main" id="{F9014C8D-DCD1-CC0C-E4EA-6AA7DC6B6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20" y="0"/>
            <a:ext cx="82905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987">
                <a:solidFill>
                  <a:srgbClr val="3333CC"/>
                </a:solidFill>
              </a:rPr>
              <a:t>Another example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3">
            <a:extLst>
              <a:ext uri="{FF2B5EF4-FFF2-40B4-BE49-F238E27FC236}">
                <a16:creationId xmlns:a16="http://schemas.microsoft.com/office/drawing/2014/main" id="{E370A0CD-F4AA-FF2C-9EF5-00AA9FAEB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841" y="1259840"/>
            <a:ext cx="8449733" cy="454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Rectangle 4">
            <a:extLst>
              <a:ext uri="{FF2B5EF4-FFF2-40B4-BE49-F238E27FC236}">
                <a16:creationId xmlns:a16="http://schemas.microsoft.com/office/drawing/2014/main" id="{D5A217B7-CB11-72B0-7AAC-C375D92BC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747" y="0"/>
            <a:ext cx="829056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987">
                <a:solidFill>
                  <a:srgbClr val="3333CC"/>
                </a:solidFill>
              </a:rPr>
              <a:t>Another example ~ cont.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8F7FA59-6EF4-45FB-3BE4-24E636E87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641" y="5962227"/>
            <a:ext cx="8910320" cy="9211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Aft>
                <a:spcPct val="0"/>
              </a:spcAft>
            </a:pPr>
            <a:r>
              <a:rPr lang="en-US" altLang="ja-JP" sz="2560">
                <a:solidFill>
                  <a:srgbClr val="000000"/>
                </a:solidFill>
                <a:ea typeface="ＭＳ Ｐゴシック" panose="020B0600070205080204" pitchFamily="34" charset="-128"/>
              </a:rPr>
              <a:t>So according to the </a:t>
            </a:r>
            <a:r>
              <a:rPr lang="en-US" altLang="en-US" sz="2560">
                <a:solidFill>
                  <a:srgbClr val="3333CC"/>
                </a:solidFill>
                <a:ea typeface="ＭＳ Ｐゴシック" panose="020B0600070205080204" pitchFamily="34" charset="-128"/>
              </a:rPr>
              <a:t>Bayesian classification</a:t>
            </a:r>
            <a:r>
              <a:rPr lang="en-US" altLang="en-US" sz="2560">
                <a:solidFill>
                  <a:srgbClr val="000000"/>
                </a:solidFill>
                <a:ea typeface="ＭＳ Ｐゴシック" panose="020B0600070205080204" pitchFamily="34" charset="-128"/>
              </a:rPr>
              <a:t> using the provided </a:t>
            </a:r>
            <a:r>
              <a:rPr lang="en-US" altLang="ja-JP" sz="2560">
                <a:solidFill>
                  <a:srgbClr val="000000"/>
                </a:solidFill>
                <a:ea typeface="ＭＳ Ｐゴシック" panose="020B0600070205080204" pitchFamily="34" charset="-128"/>
              </a:rPr>
              <a:t>training data: </a:t>
            </a:r>
            <a:r>
              <a:rPr lang="en-US" altLang="ja-JP" sz="2560" i="1">
                <a:solidFill>
                  <a:srgbClr val="000000"/>
                </a:solidFill>
                <a:ea typeface="ＭＳ Ｐゴシック" panose="020B0600070205080204" pitchFamily="34" charset="-128"/>
              </a:rPr>
              <a:t>it is better not to play tennis</a:t>
            </a:r>
            <a:r>
              <a:rPr lang="en-US" altLang="ja-JP" sz="2560">
                <a:solidFill>
                  <a:srgbClr val="000000"/>
                </a:solidFill>
                <a:ea typeface="ＭＳ Ｐゴシック" panose="020B0600070205080204" pitchFamily="34" charset="-128"/>
              </a:rPr>
              <a:t>. </a:t>
            </a:r>
            <a:endParaRPr lang="en-US" altLang="en-US" sz="256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>
            <a:extLst>
              <a:ext uri="{FF2B5EF4-FFF2-40B4-BE49-F238E27FC236}">
                <a16:creationId xmlns:a16="http://schemas.microsoft.com/office/drawing/2014/main" id="{D67158C1-111C-F570-A838-CC4F1EFE8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0720" y="314961"/>
            <a:ext cx="8290560" cy="545253"/>
          </a:xfrm>
        </p:spPr>
        <p:txBody>
          <a:bodyPr/>
          <a:lstStyle/>
          <a:p>
            <a:r>
              <a:rPr lang="en-US" altLang="zh-CN" sz="2560">
                <a:ea typeface="SimSun" panose="02010600030101010101" pitchFamily="2" charset="-122"/>
              </a:rPr>
              <a:t>Underflow Prevention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63F02A86-C555-64FE-C639-4928E44AC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381760"/>
            <a:ext cx="8778240" cy="4705774"/>
          </a:xfrm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Multiplying lots of probabilities, which are between 0 and 1 by definition, can result in floating-point underflow.</a:t>
            </a:r>
          </a:p>
          <a:p>
            <a:r>
              <a:rPr lang="en-US" altLang="zh-CN">
                <a:ea typeface="SimSun" panose="02010600030101010101" pitchFamily="2" charset="-122"/>
              </a:rPr>
              <a:t>Since </a:t>
            </a:r>
            <a:r>
              <a:rPr lang="en-US" altLang="zh-CN" i="1">
                <a:ea typeface="SimSun" panose="02010600030101010101" pitchFamily="2" charset="-122"/>
              </a:rPr>
              <a:t>log(xy) = log(x) + log(y),</a:t>
            </a:r>
            <a:r>
              <a:rPr lang="en-US" altLang="zh-CN">
                <a:ea typeface="SimSun" panose="02010600030101010101" pitchFamily="2" charset="-122"/>
              </a:rPr>
              <a:t> it is better to perform all computations by summing logs of probabilities rather than multiplying probabilities.</a:t>
            </a:r>
          </a:p>
          <a:p>
            <a:r>
              <a:rPr lang="en-US" altLang="zh-CN">
                <a:ea typeface="SimSun" panose="02010600030101010101" pitchFamily="2" charset="-122"/>
              </a:rPr>
              <a:t>Class with highest final un-normalized log probability score is still the most probable.</a:t>
            </a:r>
          </a:p>
        </p:txBody>
      </p:sp>
      <p:graphicFrame>
        <p:nvGraphicFramePr>
          <p:cNvPr id="141316" name="Object 4">
            <a:extLst>
              <a:ext uri="{FF2B5EF4-FFF2-40B4-BE49-F238E27FC236}">
                <a16:creationId xmlns:a16="http://schemas.microsoft.com/office/drawing/2014/main" id="{4D0199E7-C113-15B4-F05B-7872DAE1CB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5840" y="4656666"/>
          <a:ext cx="6915573" cy="929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720" imgH="355320" progId="Equation.3">
                  <p:embed/>
                </p:oleObj>
              </mc:Choice>
              <mc:Fallback>
                <p:oleObj name="Equation" r:id="rId3" imgW="2628720" imgH="355320" progId="Equation.3">
                  <p:embed/>
                  <p:pic>
                    <p:nvPicPr>
                      <p:cNvPr id="141316" name="Object 4">
                        <a:extLst>
                          <a:ext uri="{FF2B5EF4-FFF2-40B4-BE49-F238E27FC236}">
                            <a16:creationId xmlns:a16="http://schemas.microsoft.com/office/drawing/2014/main" id="{4D0199E7-C113-15B4-F05B-7872DAE1CB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5840" y="4656666"/>
                        <a:ext cx="6915573" cy="929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55A27D0B-629F-3CC2-E4D2-D9D97EF927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66640" y="585893"/>
            <a:ext cx="5914814" cy="121920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algn="r"/>
            <a:r>
              <a:rPr lang="en-US" altLang="en-US" sz="3413" b="1"/>
              <a:t>Biological Neural Networks</a:t>
            </a:r>
          </a:p>
        </p:txBody>
      </p:sp>
      <p:pic>
        <p:nvPicPr>
          <p:cNvPr id="79892" name="Picture 20">
            <a:extLst>
              <a:ext uri="{FF2B5EF4-FFF2-40B4-BE49-F238E27FC236}">
                <a16:creationId xmlns:a16="http://schemas.microsoft.com/office/drawing/2014/main" id="{3F4E0E08-FB01-B260-DF59-8E63F377FD9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1" y="4699000"/>
            <a:ext cx="8063653" cy="249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95" name="Picture 23">
            <a:extLst>
              <a:ext uri="{FF2B5EF4-FFF2-40B4-BE49-F238E27FC236}">
                <a16:creationId xmlns:a16="http://schemas.microsoft.com/office/drawing/2014/main" id="{D3B7E46C-1AFF-A1FD-928A-1A39BE809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1" y="0"/>
            <a:ext cx="3545840" cy="465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CA814C93-4348-F6FE-4E60-3318C8969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9321" y="585893"/>
            <a:ext cx="8209280" cy="1219200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3413" b="1"/>
              <a:t>Artificial Neural Networks (ANN)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0CC248AB-343C-CBBE-2DF9-0754117958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113280"/>
            <a:ext cx="8290560" cy="4389120"/>
          </a:xfrm>
        </p:spPr>
        <p:txBody>
          <a:bodyPr/>
          <a:lstStyle/>
          <a:p>
            <a:r>
              <a:rPr lang="en-US" altLang="en-US"/>
              <a:t>Back to biologically inspired approaches..</a:t>
            </a:r>
          </a:p>
          <a:p>
            <a:r>
              <a:rPr lang="en-US" altLang="en-US"/>
              <a:t>ANNs are inspired by biological neurons..</a:t>
            </a:r>
          </a:p>
        </p:txBody>
      </p:sp>
      <p:sp>
        <p:nvSpPr>
          <p:cNvPr id="134148" name="Oval 4">
            <a:extLst>
              <a:ext uri="{FF2B5EF4-FFF2-40B4-BE49-F238E27FC236}">
                <a16:creationId xmlns:a16="http://schemas.microsoft.com/office/drawing/2014/main" id="{1A7BB499-9568-A842-9E50-4DB4CCFCC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226560"/>
            <a:ext cx="812800" cy="812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Soma</a:t>
            </a:r>
          </a:p>
        </p:txBody>
      </p:sp>
      <p:sp>
        <p:nvSpPr>
          <p:cNvPr id="134149" name="Freeform 5">
            <a:extLst>
              <a:ext uri="{FF2B5EF4-FFF2-40B4-BE49-F238E27FC236}">
                <a16:creationId xmlns:a16="http://schemas.microsoft.com/office/drawing/2014/main" id="{186B86D2-8302-3F1B-A825-008147663D6A}"/>
              </a:ext>
            </a:extLst>
          </p:cNvPr>
          <p:cNvSpPr>
            <a:spLocks/>
          </p:cNvSpPr>
          <p:nvPr/>
        </p:nvSpPr>
        <p:spPr bwMode="auto">
          <a:xfrm>
            <a:off x="4097867" y="3894667"/>
            <a:ext cx="2136987" cy="485987"/>
          </a:xfrm>
          <a:custGeom>
            <a:avLst/>
            <a:gdLst>
              <a:gd name="T0" fmla="*/ 0 w 1262"/>
              <a:gd name="T1" fmla="*/ 287 h 287"/>
              <a:gd name="T2" fmla="*/ 112 w 1262"/>
              <a:gd name="T3" fmla="*/ 150 h 287"/>
              <a:gd name="T4" fmla="*/ 225 w 1262"/>
              <a:gd name="T5" fmla="*/ 87 h 287"/>
              <a:gd name="T6" fmla="*/ 262 w 1262"/>
              <a:gd name="T7" fmla="*/ 50 h 287"/>
              <a:gd name="T8" fmla="*/ 450 w 1262"/>
              <a:gd name="T9" fmla="*/ 0 h 287"/>
              <a:gd name="T10" fmla="*/ 825 w 1262"/>
              <a:gd name="T11" fmla="*/ 12 h 287"/>
              <a:gd name="T12" fmla="*/ 925 w 1262"/>
              <a:gd name="T13" fmla="*/ 87 h 287"/>
              <a:gd name="T14" fmla="*/ 1087 w 1262"/>
              <a:gd name="T15" fmla="*/ 175 h 287"/>
              <a:gd name="T16" fmla="*/ 1262 w 1262"/>
              <a:gd name="T17" fmla="*/ 262 h 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2" h="287">
                <a:moveTo>
                  <a:pt x="0" y="287"/>
                </a:moveTo>
                <a:cubicBezTo>
                  <a:pt x="32" y="242"/>
                  <a:pt x="66" y="185"/>
                  <a:pt x="112" y="150"/>
                </a:cubicBezTo>
                <a:cubicBezTo>
                  <a:pt x="147" y="124"/>
                  <a:pt x="190" y="113"/>
                  <a:pt x="225" y="87"/>
                </a:cubicBezTo>
                <a:cubicBezTo>
                  <a:pt x="239" y="77"/>
                  <a:pt x="247" y="58"/>
                  <a:pt x="262" y="50"/>
                </a:cubicBezTo>
                <a:cubicBezTo>
                  <a:pt x="313" y="22"/>
                  <a:pt x="394" y="11"/>
                  <a:pt x="450" y="0"/>
                </a:cubicBezTo>
                <a:cubicBezTo>
                  <a:pt x="575" y="4"/>
                  <a:pt x="700" y="1"/>
                  <a:pt x="825" y="12"/>
                </a:cubicBezTo>
                <a:cubicBezTo>
                  <a:pt x="863" y="15"/>
                  <a:pt x="876" y="71"/>
                  <a:pt x="925" y="87"/>
                </a:cubicBezTo>
                <a:cubicBezTo>
                  <a:pt x="983" y="126"/>
                  <a:pt x="1024" y="148"/>
                  <a:pt x="1087" y="175"/>
                </a:cubicBezTo>
                <a:cubicBezTo>
                  <a:pt x="1147" y="200"/>
                  <a:pt x="1215" y="215"/>
                  <a:pt x="1262" y="26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0" name="Freeform 6">
            <a:extLst>
              <a:ext uri="{FF2B5EF4-FFF2-40B4-BE49-F238E27FC236}">
                <a16:creationId xmlns:a16="http://schemas.microsoft.com/office/drawing/2014/main" id="{D6064C0E-47F8-DF75-F47C-BF22E25F1079}"/>
              </a:ext>
            </a:extLst>
          </p:cNvPr>
          <p:cNvSpPr>
            <a:spLocks/>
          </p:cNvSpPr>
          <p:nvPr/>
        </p:nvSpPr>
        <p:spPr bwMode="auto">
          <a:xfrm>
            <a:off x="4013200" y="4673601"/>
            <a:ext cx="2201333" cy="1378373"/>
          </a:xfrm>
          <a:custGeom>
            <a:avLst/>
            <a:gdLst>
              <a:gd name="T0" fmla="*/ 0 w 1300"/>
              <a:gd name="T1" fmla="*/ 614 h 814"/>
              <a:gd name="T2" fmla="*/ 200 w 1300"/>
              <a:gd name="T3" fmla="*/ 739 h 814"/>
              <a:gd name="T4" fmla="*/ 387 w 1300"/>
              <a:gd name="T5" fmla="*/ 814 h 814"/>
              <a:gd name="T6" fmla="*/ 537 w 1300"/>
              <a:gd name="T7" fmla="*/ 802 h 814"/>
              <a:gd name="T8" fmla="*/ 637 w 1300"/>
              <a:gd name="T9" fmla="*/ 777 h 814"/>
              <a:gd name="T10" fmla="*/ 675 w 1300"/>
              <a:gd name="T11" fmla="*/ 752 h 814"/>
              <a:gd name="T12" fmla="*/ 725 w 1300"/>
              <a:gd name="T13" fmla="*/ 739 h 814"/>
              <a:gd name="T14" fmla="*/ 975 w 1300"/>
              <a:gd name="T15" fmla="*/ 514 h 814"/>
              <a:gd name="T16" fmla="*/ 1100 w 1300"/>
              <a:gd name="T17" fmla="*/ 89 h 814"/>
              <a:gd name="T18" fmla="*/ 1187 w 1300"/>
              <a:gd name="T19" fmla="*/ 39 h 814"/>
              <a:gd name="T20" fmla="*/ 1300 w 1300"/>
              <a:gd name="T21" fmla="*/ 14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0" h="814">
                <a:moveTo>
                  <a:pt x="0" y="614"/>
                </a:moveTo>
                <a:cubicBezTo>
                  <a:pt x="75" y="640"/>
                  <a:pt x="127" y="713"/>
                  <a:pt x="200" y="739"/>
                </a:cubicBezTo>
                <a:cubicBezTo>
                  <a:pt x="265" y="762"/>
                  <a:pt x="320" y="798"/>
                  <a:pt x="387" y="814"/>
                </a:cubicBezTo>
                <a:cubicBezTo>
                  <a:pt x="437" y="810"/>
                  <a:pt x="487" y="809"/>
                  <a:pt x="537" y="802"/>
                </a:cubicBezTo>
                <a:cubicBezTo>
                  <a:pt x="571" y="797"/>
                  <a:pt x="637" y="777"/>
                  <a:pt x="637" y="777"/>
                </a:cubicBezTo>
                <a:cubicBezTo>
                  <a:pt x="650" y="769"/>
                  <a:pt x="661" y="758"/>
                  <a:pt x="675" y="752"/>
                </a:cubicBezTo>
                <a:cubicBezTo>
                  <a:pt x="691" y="745"/>
                  <a:pt x="710" y="747"/>
                  <a:pt x="725" y="739"/>
                </a:cubicBezTo>
                <a:cubicBezTo>
                  <a:pt x="829" y="682"/>
                  <a:pt x="894" y="595"/>
                  <a:pt x="975" y="514"/>
                </a:cubicBezTo>
                <a:cubicBezTo>
                  <a:pt x="1003" y="367"/>
                  <a:pt x="974" y="195"/>
                  <a:pt x="1100" y="89"/>
                </a:cubicBezTo>
                <a:cubicBezTo>
                  <a:pt x="1133" y="61"/>
                  <a:pt x="1147" y="61"/>
                  <a:pt x="1187" y="39"/>
                </a:cubicBezTo>
                <a:cubicBezTo>
                  <a:pt x="1255" y="0"/>
                  <a:pt x="1195" y="14"/>
                  <a:pt x="1300" y="1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1" name="Freeform 7">
            <a:extLst>
              <a:ext uri="{FF2B5EF4-FFF2-40B4-BE49-F238E27FC236}">
                <a16:creationId xmlns:a16="http://schemas.microsoft.com/office/drawing/2014/main" id="{FE88AEBC-DB5E-BD2F-49A2-C46F20EB9A8C}"/>
              </a:ext>
            </a:extLst>
          </p:cNvPr>
          <p:cNvSpPr>
            <a:spLocks/>
          </p:cNvSpPr>
          <p:nvPr/>
        </p:nvSpPr>
        <p:spPr bwMode="auto">
          <a:xfrm>
            <a:off x="4583854" y="3937000"/>
            <a:ext cx="572347" cy="866987"/>
          </a:xfrm>
          <a:custGeom>
            <a:avLst/>
            <a:gdLst>
              <a:gd name="T0" fmla="*/ 0 w 338"/>
              <a:gd name="T1" fmla="*/ 512 h 512"/>
              <a:gd name="T2" fmla="*/ 163 w 338"/>
              <a:gd name="T3" fmla="*/ 349 h 512"/>
              <a:gd name="T4" fmla="*/ 213 w 338"/>
              <a:gd name="T5" fmla="*/ 175 h 512"/>
              <a:gd name="T6" fmla="*/ 250 w 338"/>
              <a:gd name="T7" fmla="*/ 37 h 512"/>
              <a:gd name="T8" fmla="*/ 338 w 338"/>
              <a:gd name="T9" fmla="*/ 0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8" h="512">
                <a:moveTo>
                  <a:pt x="0" y="512"/>
                </a:moveTo>
                <a:cubicBezTo>
                  <a:pt x="62" y="491"/>
                  <a:pt x="122" y="402"/>
                  <a:pt x="163" y="349"/>
                </a:cubicBezTo>
                <a:cubicBezTo>
                  <a:pt x="185" y="284"/>
                  <a:pt x="200" y="245"/>
                  <a:pt x="213" y="175"/>
                </a:cubicBezTo>
                <a:cubicBezTo>
                  <a:pt x="219" y="144"/>
                  <a:pt x="228" y="65"/>
                  <a:pt x="250" y="37"/>
                </a:cubicBezTo>
                <a:cubicBezTo>
                  <a:pt x="268" y="14"/>
                  <a:pt x="310" y="0"/>
                  <a:pt x="33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2" name="Freeform 8">
            <a:extLst>
              <a:ext uri="{FF2B5EF4-FFF2-40B4-BE49-F238E27FC236}">
                <a16:creationId xmlns:a16="http://schemas.microsoft.com/office/drawing/2014/main" id="{D12C1BB0-A1CC-6029-826A-FC1BE3CCD647}"/>
              </a:ext>
            </a:extLst>
          </p:cNvPr>
          <p:cNvSpPr>
            <a:spLocks/>
          </p:cNvSpPr>
          <p:nvPr/>
        </p:nvSpPr>
        <p:spPr bwMode="auto">
          <a:xfrm>
            <a:off x="5410201" y="5692987"/>
            <a:ext cx="211666" cy="953347"/>
          </a:xfrm>
          <a:custGeom>
            <a:avLst/>
            <a:gdLst>
              <a:gd name="T0" fmla="*/ 0 w 125"/>
              <a:gd name="T1" fmla="*/ 562 h 563"/>
              <a:gd name="T2" fmla="*/ 75 w 125"/>
              <a:gd name="T3" fmla="*/ 512 h 563"/>
              <a:gd name="T4" fmla="*/ 125 w 125"/>
              <a:gd name="T5" fmla="*/ 412 h 563"/>
              <a:gd name="T6" fmla="*/ 75 w 125"/>
              <a:gd name="T7" fmla="*/ 87 h 563"/>
              <a:gd name="T8" fmla="*/ 87 w 125"/>
              <a:gd name="T9" fmla="*/ 0 h 5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5" h="563">
                <a:moveTo>
                  <a:pt x="0" y="562"/>
                </a:moveTo>
                <a:cubicBezTo>
                  <a:pt x="57" y="548"/>
                  <a:pt x="47" y="563"/>
                  <a:pt x="75" y="512"/>
                </a:cubicBezTo>
                <a:cubicBezTo>
                  <a:pt x="93" y="479"/>
                  <a:pt x="125" y="412"/>
                  <a:pt x="125" y="412"/>
                </a:cubicBezTo>
                <a:cubicBezTo>
                  <a:pt x="116" y="275"/>
                  <a:pt x="112" y="204"/>
                  <a:pt x="75" y="87"/>
                </a:cubicBezTo>
                <a:cubicBezTo>
                  <a:pt x="79" y="58"/>
                  <a:pt x="87" y="0"/>
                  <a:pt x="87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3" name="Freeform 9">
            <a:extLst>
              <a:ext uri="{FF2B5EF4-FFF2-40B4-BE49-F238E27FC236}">
                <a16:creationId xmlns:a16="http://schemas.microsoft.com/office/drawing/2014/main" id="{02A7984E-B1E6-DC34-E2AD-7B6CA3FD6DD2}"/>
              </a:ext>
            </a:extLst>
          </p:cNvPr>
          <p:cNvSpPr>
            <a:spLocks/>
          </p:cNvSpPr>
          <p:nvPr/>
        </p:nvSpPr>
        <p:spPr bwMode="auto">
          <a:xfrm>
            <a:off x="6065520" y="3322321"/>
            <a:ext cx="589280" cy="931333"/>
          </a:xfrm>
          <a:custGeom>
            <a:avLst/>
            <a:gdLst>
              <a:gd name="T0" fmla="*/ 0 w 348"/>
              <a:gd name="T1" fmla="*/ 0 h 550"/>
              <a:gd name="T2" fmla="*/ 275 w 348"/>
              <a:gd name="T3" fmla="*/ 450 h 550"/>
              <a:gd name="T4" fmla="*/ 300 w 348"/>
              <a:gd name="T5" fmla="*/ 488 h 550"/>
              <a:gd name="T6" fmla="*/ 338 w 348"/>
              <a:gd name="T7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8" h="550">
                <a:moveTo>
                  <a:pt x="0" y="0"/>
                </a:moveTo>
                <a:cubicBezTo>
                  <a:pt x="50" y="151"/>
                  <a:pt x="141" y="359"/>
                  <a:pt x="275" y="450"/>
                </a:cubicBezTo>
                <a:cubicBezTo>
                  <a:pt x="283" y="463"/>
                  <a:pt x="289" y="477"/>
                  <a:pt x="300" y="488"/>
                </a:cubicBezTo>
                <a:cubicBezTo>
                  <a:pt x="348" y="536"/>
                  <a:pt x="338" y="484"/>
                  <a:pt x="338" y="5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4" name="Freeform 10">
            <a:extLst>
              <a:ext uri="{FF2B5EF4-FFF2-40B4-BE49-F238E27FC236}">
                <a16:creationId xmlns:a16="http://schemas.microsoft.com/office/drawing/2014/main" id="{20FF8EED-F84E-1104-7550-80A7330F2499}"/>
              </a:ext>
            </a:extLst>
          </p:cNvPr>
          <p:cNvSpPr>
            <a:spLocks/>
          </p:cNvSpPr>
          <p:nvPr/>
        </p:nvSpPr>
        <p:spPr bwMode="auto">
          <a:xfrm>
            <a:off x="5415281" y="3378201"/>
            <a:ext cx="904240" cy="494453"/>
          </a:xfrm>
          <a:custGeom>
            <a:avLst/>
            <a:gdLst>
              <a:gd name="T0" fmla="*/ 22 w 534"/>
              <a:gd name="T1" fmla="*/ 17 h 292"/>
              <a:gd name="T2" fmla="*/ 97 w 534"/>
              <a:gd name="T3" fmla="*/ 80 h 292"/>
              <a:gd name="T4" fmla="*/ 159 w 534"/>
              <a:gd name="T5" fmla="*/ 155 h 292"/>
              <a:gd name="T6" fmla="*/ 272 w 534"/>
              <a:gd name="T7" fmla="*/ 242 h 292"/>
              <a:gd name="T8" fmla="*/ 534 w 534"/>
              <a:gd name="T9" fmla="*/ 292 h 2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4" h="292">
                <a:moveTo>
                  <a:pt x="22" y="17"/>
                </a:moveTo>
                <a:cubicBezTo>
                  <a:pt x="121" y="119"/>
                  <a:pt x="0" y="0"/>
                  <a:pt x="97" y="80"/>
                </a:cubicBezTo>
                <a:cubicBezTo>
                  <a:pt x="158" y="130"/>
                  <a:pt x="113" y="100"/>
                  <a:pt x="159" y="155"/>
                </a:cubicBezTo>
                <a:cubicBezTo>
                  <a:pt x="194" y="197"/>
                  <a:pt x="224" y="210"/>
                  <a:pt x="272" y="242"/>
                </a:cubicBezTo>
                <a:cubicBezTo>
                  <a:pt x="338" y="286"/>
                  <a:pt x="463" y="292"/>
                  <a:pt x="534" y="2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5" name="Freeform 11">
            <a:extLst>
              <a:ext uri="{FF2B5EF4-FFF2-40B4-BE49-F238E27FC236}">
                <a16:creationId xmlns:a16="http://schemas.microsoft.com/office/drawing/2014/main" id="{9C88FB69-6855-60B3-B861-F4760A8C67E3}"/>
              </a:ext>
            </a:extLst>
          </p:cNvPr>
          <p:cNvSpPr>
            <a:spLocks/>
          </p:cNvSpPr>
          <p:nvPr/>
        </p:nvSpPr>
        <p:spPr bwMode="auto">
          <a:xfrm>
            <a:off x="4075855" y="5100321"/>
            <a:ext cx="888999" cy="931333"/>
          </a:xfrm>
          <a:custGeom>
            <a:avLst/>
            <a:gdLst>
              <a:gd name="T0" fmla="*/ 0 w 525"/>
              <a:gd name="T1" fmla="*/ 0 h 550"/>
              <a:gd name="T2" fmla="*/ 75 w 525"/>
              <a:gd name="T3" fmla="*/ 62 h 550"/>
              <a:gd name="T4" fmla="*/ 200 w 525"/>
              <a:gd name="T5" fmla="*/ 200 h 550"/>
              <a:gd name="T6" fmla="*/ 388 w 525"/>
              <a:gd name="T7" fmla="*/ 487 h 550"/>
              <a:gd name="T8" fmla="*/ 425 w 525"/>
              <a:gd name="T9" fmla="*/ 500 h 550"/>
              <a:gd name="T10" fmla="*/ 525 w 525"/>
              <a:gd name="T11" fmla="*/ 550 h 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25" h="550">
                <a:moveTo>
                  <a:pt x="0" y="0"/>
                </a:moveTo>
                <a:cubicBezTo>
                  <a:pt x="23" y="23"/>
                  <a:pt x="52" y="39"/>
                  <a:pt x="75" y="62"/>
                </a:cubicBezTo>
                <a:cubicBezTo>
                  <a:pt x="119" y="106"/>
                  <a:pt x="156" y="156"/>
                  <a:pt x="200" y="200"/>
                </a:cubicBezTo>
                <a:cubicBezTo>
                  <a:pt x="280" y="281"/>
                  <a:pt x="299" y="412"/>
                  <a:pt x="388" y="487"/>
                </a:cubicBezTo>
                <a:cubicBezTo>
                  <a:pt x="398" y="495"/>
                  <a:pt x="413" y="494"/>
                  <a:pt x="425" y="500"/>
                </a:cubicBezTo>
                <a:cubicBezTo>
                  <a:pt x="459" y="517"/>
                  <a:pt x="492" y="533"/>
                  <a:pt x="525" y="55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6" name="Freeform 12">
            <a:extLst>
              <a:ext uri="{FF2B5EF4-FFF2-40B4-BE49-F238E27FC236}">
                <a16:creationId xmlns:a16="http://schemas.microsoft.com/office/drawing/2014/main" id="{DC65E899-AEC5-FD6C-F010-181ED0C4DB86}"/>
              </a:ext>
            </a:extLst>
          </p:cNvPr>
          <p:cNvSpPr>
            <a:spLocks/>
          </p:cNvSpPr>
          <p:nvPr/>
        </p:nvSpPr>
        <p:spPr bwMode="auto">
          <a:xfrm>
            <a:off x="6869855" y="4824308"/>
            <a:ext cx="1884679" cy="233680"/>
          </a:xfrm>
          <a:custGeom>
            <a:avLst/>
            <a:gdLst>
              <a:gd name="T0" fmla="*/ 0 w 1113"/>
              <a:gd name="T1" fmla="*/ 0 h 138"/>
              <a:gd name="T2" fmla="*/ 400 w 1113"/>
              <a:gd name="T3" fmla="*/ 50 h 138"/>
              <a:gd name="T4" fmla="*/ 988 w 1113"/>
              <a:gd name="T5" fmla="*/ 100 h 138"/>
              <a:gd name="T6" fmla="*/ 1038 w 1113"/>
              <a:gd name="T7" fmla="*/ 113 h 138"/>
              <a:gd name="T8" fmla="*/ 1113 w 1113"/>
              <a:gd name="T9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13" h="138">
                <a:moveTo>
                  <a:pt x="0" y="0"/>
                </a:moveTo>
                <a:cubicBezTo>
                  <a:pt x="132" y="34"/>
                  <a:pt x="265" y="37"/>
                  <a:pt x="400" y="50"/>
                </a:cubicBezTo>
                <a:cubicBezTo>
                  <a:pt x="591" y="89"/>
                  <a:pt x="793" y="84"/>
                  <a:pt x="988" y="100"/>
                </a:cubicBezTo>
                <a:cubicBezTo>
                  <a:pt x="1005" y="104"/>
                  <a:pt x="1022" y="108"/>
                  <a:pt x="1038" y="113"/>
                </a:cubicBezTo>
                <a:cubicBezTo>
                  <a:pt x="1063" y="121"/>
                  <a:pt x="1113" y="138"/>
                  <a:pt x="1113" y="13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57" name="Text Box 13">
            <a:extLst>
              <a:ext uri="{FF2B5EF4-FFF2-40B4-BE49-F238E27FC236}">
                <a16:creationId xmlns:a16="http://schemas.microsoft.com/office/drawing/2014/main" id="{7426FC41-7F86-8B90-8909-10724BB08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2107" y="4351867"/>
            <a:ext cx="91242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Axon</a:t>
            </a:r>
          </a:p>
        </p:txBody>
      </p:sp>
      <p:sp>
        <p:nvSpPr>
          <p:cNvPr id="134158" name="Text Box 14">
            <a:extLst>
              <a:ext uri="{FF2B5EF4-FFF2-40B4-BE49-F238E27FC236}">
                <a16:creationId xmlns:a16="http://schemas.microsoft.com/office/drawing/2014/main" id="{A3A95755-C5C8-94DD-8A39-C1244C2B5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1387" y="5489787"/>
            <a:ext cx="1460656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Dendrites</a:t>
            </a:r>
          </a:p>
        </p:txBody>
      </p:sp>
      <p:sp>
        <p:nvSpPr>
          <p:cNvPr id="134159" name="Freeform 15">
            <a:extLst>
              <a:ext uri="{FF2B5EF4-FFF2-40B4-BE49-F238E27FC236}">
                <a16:creationId xmlns:a16="http://schemas.microsoft.com/office/drawing/2014/main" id="{A5A97E3B-A3B9-EF37-9DC8-31B89713BBDB}"/>
              </a:ext>
            </a:extLst>
          </p:cNvPr>
          <p:cNvSpPr>
            <a:spLocks/>
          </p:cNvSpPr>
          <p:nvPr/>
        </p:nvSpPr>
        <p:spPr bwMode="auto">
          <a:xfrm>
            <a:off x="3017520" y="3935307"/>
            <a:ext cx="1381760" cy="191347"/>
          </a:xfrm>
          <a:custGeom>
            <a:avLst/>
            <a:gdLst>
              <a:gd name="T0" fmla="*/ 0 w 816"/>
              <a:gd name="T1" fmla="*/ 113 h 113"/>
              <a:gd name="T2" fmla="*/ 425 w 816"/>
              <a:gd name="T3" fmla="*/ 1 h 113"/>
              <a:gd name="T4" fmla="*/ 738 w 816"/>
              <a:gd name="T5" fmla="*/ 38 h 113"/>
              <a:gd name="T6" fmla="*/ 775 w 816"/>
              <a:gd name="T7" fmla="*/ 63 h 113"/>
              <a:gd name="T8" fmla="*/ 813 w 816"/>
              <a:gd name="T9" fmla="*/ 76 h 113"/>
              <a:gd name="T10" fmla="*/ 813 w 816"/>
              <a:gd name="T11" fmla="*/ 88 h 1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6" h="113">
                <a:moveTo>
                  <a:pt x="0" y="113"/>
                </a:moveTo>
                <a:cubicBezTo>
                  <a:pt x="142" y="68"/>
                  <a:pt x="275" y="19"/>
                  <a:pt x="425" y="1"/>
                </a:cubicBezTo>
                <a:cubicBezTo>
                  <a:pt x="605" y="10"/>
                  <a:pt x="617" y="0"/>
                  <a:pt x="738" y="38"/>
                </a:cubicBezTo>
                <a:cubicBezTo>
                  <a:pt x="750" y="46"/>
                  <a:pt x="762" y="56"/>
                  <a:pt x="775" y="63"/>
                </a:cubicBezTo>
                <a:cubicBezTo>
                  <a:pt x="787" y="69"/>
                  <a:pt x="802" y="69"/>
                  <a:pt x="813" y="76"/>
                </a:cubicBezTo>
                <a:cubicBezTo>
                  <a:pt x="816" y="78"/>
                  <a:pt x="813" y="84"/>
                  <a:pt x="813" y="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60" name="Oval 16">
            <a:extLst>
              <a:ext uri="{FF2B5EF4-FFF2-40B4-BE49-F238E27FC236}">
                <a16:creationId xmlns:a16="http://schemas.microsoft.com/office/drawing/2014/main" id="{2957F9EC-3BF2-6816-748D-FA49013FB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6560" y="3901440"/>
            <a:ext cx="243840" cy="32512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61" name="Text Box 17">
            <a:extLst>
              <a:ext uri="{FF2B5EF4-FFF2-40B4-BE49-F238E27FC236}">
                <a16:creationId xmlns:a16="http://schemas.microsoft.com/office/drawing/2014/main" id="{9A0B0D04-0961-9D19-2242-C6970BA1D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4027" y="4270587"/>
            <a:ext cx="91242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Axon</a:t>
            </a:r>
          </a:p>
        </p:txBody>
      </p:sp>
      <p:sp>
        <p:nvSpPr>
          <p:cNvPr id="134162" name="Text Box 18">
            <a:extLst>
              <a:ext uri="{FF2B5EF4-FFF2-40B4-BE49-F238E27FC236}">
                <a16:creationId xmlns:a16="http://schemas.microsoft.com/office/drawing/2014/main" id="{04AEDFC0-3538-22E6-820C-9BF74CBE65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961" y="3427307"/>
            <a:ext cx="1277914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Synapse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B95A9D8-9CE9-2B31-7CA1-49E9542A7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example (loan application )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D9D39C1-2082-9F72-37B4-549DA23DF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8734" y="1391921"/>
            <a:ext cx="8832427" cy="541528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987">
                <a:ea typeface="SimSun" panose="02010600030101010101" pitchFamily="2" charset="-122"/>
              </a:rPr>
              <a:t>A Bank receives thousands of applications for new loans. Each application contains information about an applicant</a:t>
            </a:r>
            <a:r>
              <a:rPr lang="en-US" altLang="zh-CN" sz="2133">
                <a:ea typeface="SimSun" panose="02010600030101010101" pitchFamily="2" charset="-122"/>
              </a:rPr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zh-CN" sz="2560">
                <a:ea typeface="SimSun" panose="02010600030101010101" pitchFamily="2" charset="-122"/>
              </a:rPr>
              <a:t>age </a:t>
            </a:r>
          </a:p>
          <a:p>
            <a:pPr lvl="1">
              <a:lnSpc>
                <a:spcPct val="90000"/>
              </a:lnSpc>
            </a:pPr>
            <a:r>
              <a:rPr lang="en-US" altLang="zh-CN" sz="2560">
                <a:ea typeface="SimSun" panose="02010600030101010101" pitchFamily="2" charset="-122"/>
              </a:rPr>
              <a:t>has a job?</a:t>
            </a:r>
          </a:p>
          <a:p>
            <a:pPr lvl="1">
              <a:lnSpc>
                <a:spcPct val="90000"/>
              </a:lnSpc>
            </a:pPr>
            <a:r>
              <a:rPr lang="en-US" altLang="zh-CN" sz="2560">
                <a:ea typeface="SimSun" panose="02010600030101010101" pitchFamily="2" charset="-122"/>
              </a:rPr>
              <a:t>own a house?</a:t>
            </a:r>
          </a:p>
          <a:p>
            <a:pPr lvl="1">
              <a:lnSpc>
                <a:spcPct val="90000"/>
              </a:lnSpc>
            </a:pPr>
            <a:r>
              <a:rPr lang="en-US" altLang="zh-CN" sz="2560">
                <a:ea typeface="SimSun" panose="02010600030101010101" pitchFamily="2" charset="-122"/>
              </a:rPr>
              <a:t>credit rating </a:t>
            </a:r>
          </a:p>
          <a:p>
            <a:pPr lvl="1">
              <a:lnSpc>
                <a:spcPct val="90000"/>
              </a:lnSpc>
            </a:pPr>
            <a:r>
              <a:rPr lang="en-US" altLang="zh-CN" sz="2560">
                <a:ea typeface="SimSun" panose="02010600030101010101" pitchFamily="2" charset="-122"/>
              </a:rPr>
              <a:t>etc. </a:t>
            </a:r>
          </a:p>
          <a:p>
            <a:pPr>
              <a:lnSpc>
                <a:spcPct val="90000"/>
              </a:lnSpc>
            </a:pPr>
            <a:r>
              <a:rPr lang="en-US" altLang="zh-CN" sz="2987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987">
                <a:ea typeface="SimSun" panose="02010600030101010101" pitchFamily="2" charset="-122"/>
              </a:rPr>
              <a:t>: to decide whether an application should approved, or to classify applications into two categories, </a:t>
            </a:r>
            <a:r>
              <a:rPr lang="en-US" altLang="zh-CN" sz="2987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987">
                <a:ea typeface="SimSun" panose="02010600030101010101" pitchFamily="2" charset="-122"/>
              </a:rPr>
              <a:t> and </a:t>
            </a:r>
            <a:r>
              <a:rPr lang="en-US" altLang="zh-CN" sz="2987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987">
                <a:ea typeface="SimSun" panose="02010600030101010101" pitchFamily="2" charset="-122"/>
              </a:rPr>
              <a:t>. </a:t>
            </a:r>
            <a:endParaRPr lang="en-US" altLang="en-US" sz="2987">
              <a:ea typeface="SimSun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FBD8F7F3-979A-9816-2D34-D1CBCA4E1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5840" y="650240"/>
            <a:ext cx="8453120" cy="1219200"/>
          </a:xfrm>
        </p:spPr>
        <p:txBody>
          <a:bodyPr/>
          <a:lstStyle/>
          <a:p>
            <a:r>
              <a:rPr lang="en-US" altLang="en-US"/>
              <a:t>Biological Neuron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017BEBB-2011-361A-897B-8C2C6E15A9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2113280"/>
            <a:ext cx="8290560" cy="4389120"/>
          </a:xfrm>
        </p:spPr>
        <p:txBody>
          <a:bodyPr/>
          <a:lstStyle/>
          <a:p>
            <a:r>
              <a:rPr lang="en-US" altLang="en-US"/>
              <a:t>Human brain consists of thousands of millions of neurons.</a:t>
            </a:r>
          </a:p>
          <a:p>
            <a:r>
              <a:rPr lang="en-US" altLang="en-US"/>
              <a:t>Each connected to thousands of other neurons.</a:t>
            </a:r>
          </a:p>
          <a:p>
            <a:r>
              <a:rPr lang="en-US" altLang="en-US"/>
              <a:t>Neuron receives inputs from its neighbours - may become excited/activated, giving output in turn to other neurons.</a:t>
            </a:r>
          </a:p>
          <a:p>
            <a:r>
              <a:rPr lang="en-US" altLang="en-US"/>
              <a:t>Behaviour can change if connections (synapses) between neurons are weakened or strengthened.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8CFB2FA4-49C0-AD48-E9C2-1587C23B06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8160" y="0"/>
            <a:ext cx="8696960" cy="1219200"/>
          </a:xfrm>
        </p:spPr>
        <p:txBody>
          <a:bodyPr/>
          <a:lstStyle/>
          <a:p>
            <a:r>
              <a:rPr lang="en-US" altLang="en-US"/>
              <a:t>Perceptron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BB00B4C9-F136-8B6E-D6C8-1DBA7989B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8734" y="894080"/>
            <a:ext cx="8766386" cy="5989321"/>
          </a:xfrm>
        </p:spPr>
        <p:txBody>
          <a:bodyPr/>
          <a:lstStyle/>
          <a:p>
            <a:r>
              <a:rPr lang="en-US" altLang="en-US"/>
              <a:t>The perceptron is a simple computational neuron.</a:t>
            </a:r>
          </a:p>
          <a:p>
            <a:r>
              <a:rPr lang="en-US" altLang="en-US"/>
              <a:t>It takes a number of inputs, with weights on the connections (strength of synapse)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if w</a:t>
            </a:r>
            <a:r>
              <a:rPr lang="en-US" altLang="en-US" baseline="-25000"/>
              <a:t>1</a:t>
            </a:r>
            <a:r>
              <a:rPr lang="en-US" altLang="en-US"/>
              <a:t>x</a:t>
            </a:r>
            <a:r>
              <a:rPr lang="en-US" altLang="en-US" baseline="-25000"/>
              <a:t>1</a:t>
            </a:r>
            <a:r>
              <a:rPr lang="en-US" altLang="en-US"/>
              <a:t>+w</a:t>
            </a:r>
            <a:r>
              <a:rPr lang="en-US" altLang="en-US" baseline="-25000"/>
              <a:t>2</a:t>
            </a:r>
            <a:r>
              <a:rPr lang="en-US" altLang="en-US"/>
              <a:t>x</a:t>
            </a:r>
            <a:r>
              <a:rPr lang="en-US" altLang="en-US" baseline="-25000"/>
              <a:t>2</a:t>
            </a:r>
            <a:r>
              <a:rPr lang="en-US" altLang="en-US"/>
              <a:t>+w</a:t>
            </a:r>
            <a:r>
              <a:rPr lang="en-US" altLang="en-US" baseline="-25000"/>
              <a:t>3</a:t>
            </a:r>
            <a:r>
              <a:rPr lang="en-US" altLang="en-US"/>
              <a:t>x</a:t>
            </a:r>
            <a:r>
              <a:rPr lang="en-US" altLang="en-US" baseline="-25000"/>
              <a:t>3</a:t>
            </a:r>
            <a:r>
              <a:rPr lang="en-US" altLang="en-US"/>
              <a:t>+w</a:t>
            </a:r>
            <a:r>
              <a:rPr lang="en-US" altLang="en-US" baseline="-25000"/>
              <a:t>4</a:t>
            </a:r>
            <a:r>
              <a:rPr lang="en-US" altLang="en-US"/>
              <a:t>x</a:t>
            </a:r>
            <a:r>
              <a:rPr lang="en-US" altLang="en-US" baseline="-25000"/>
              <a:t>4 </a:t>
            </a:r>
            <a:r>
              <a:rPr lang="en-US" altLang="en-US"/>
              <a:t>&gt; </a:t>
            </a:r>
            <a:r>
              <a:rPr lang="en-US" altLang="en-US" b="1"/>
              <a:t>threshold</a:t>
            </a:r>
            <a:br>
              <a:rPr lang="en-US" altLang="en-US"/>
            </a:br>
            <a:r>
              <a:rPr lang="en-US" altLang="en-US"/>
              <a:t>then output 1 or true </a:t>
            </a:r>
          </a:p>
          <a:p>
            <a:pPr>
              <a:buFontTx/>
              <a:buNone/>
            </a:pPr>
            <a:r>
              <a:rPr lang="en-US" altLang="en-US"/>
              <a:t>	else output 0 or false</a:t>
            </a:r>
          </a:p>
        </p:txBody>
      </p:sp>
      <p:sp>
        <p:nvSpPr>
          <p:cNvPr id="81924" name="Oval 4">
            <a:extLst>
              <a:ext uri="{FF2B5EF4-FFF2-40B4-BE49-F238E27FC236}">
                <a16:creationId xmlns:a16="http://schemas.microsoft.com/office/drawing/2014/main" id="{C5922D7F-CB45-92CC-0A00-6FAD9BB2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480" y="3279987"/>
            <a:ext cx="568960" cy="5689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5" name="Line 5">
            <a:extLst>
              <a:ext uri="{FF2B5EF4-FFF2-40B4-BE49-F238E27FC236}">
                <a16:creationId xmlns:a16="http://schemas.microsoft.com/office/drawing/2014/main" id="{38142933-0D3B-E410-26F7-BA1FD1E873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28161" y="3762587"/>
            <a:ext cx="1574800" cy="11430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6" name="Line 6">
            <a:extLst>
              <a:ext uri="{FF2B5EF4-FFF2-40B4-BE49-F238E27FC236}">
                <a16:creationId xmlns:a16="http://schemas.microsoft.com/office/drawing/2014/main" id="{A05A259C-C3B5-66D4-6C65-F6277257C9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84320" y="3605107"/>
            <a:ext cx="1788160" cy="487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7" name="Line 7">
            <a:extLst>
              <a:ext uri="{FF2B5EF4-FFF2-40B4-BE49-F238E27FC236}">
                <a16:creationId xmlns:a16="http://schemas.microsoft.com/office/drawing/2014/main" id="{D010C1EB-7C14-605C-5E2A-68F99E56C0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3040" y="3361267"/>
            <a:ext cx="1862667" cy="660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8" name="Line 8">
            <a:extLst>
              <a:ext uri="{FF2B5EF4-FFF2-40B4-BE49-F238E27FC236}">
                <a16:creationId xmlns:a16="http://schemas.microsoft.com/office/drawing/2014/main" id="{02B34DAB-2B34-F7BE-D660-5157AE749C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9854" y="2812627"/>
            <a:ext cx="1705186" cy="46736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29" name="Line 9">
            <a:extLst>
              <a:ext uri="{FF2B5EF4-FFF2-40B4-BE49-F238E27FC236}">
                <a16:creationId xmlns:a16="http://schemas.microsoft.com/office/drawing/2014/main" id="{A932465E-23E8-26F1-3135-C42328867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1440" y="3605107"/>
            <a:ext cx="2113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30" name="Text Box 10">
            <a:extLst>
              <a:ext uri="{FF2B5EF4-FFF2-40B4-BE49-F238E27FC236}">
                <a16:creationId xmlns:a16="http://schemas.microsoft.com/office/drawing/2014/main" id="{81A11E82-79A9-3E30-DE3C-94A9AE30A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6027" y="3080174"/>
            <a:ext cx="102143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1931" name="Text Box 11">
            <a:extLst>
              <a:ext uri="{FF2B5EF4-FFF2-40B4-BE49-F238E27FC236}">
                <a16:creationId xmlns:a16="http://schemas.microsoft.com/office/drawing/2014/main" id="{C703ED39-FFE5-5FAD-BFA7-2251F7919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520" y="3503508"/>
            <a:ext cx="990601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inputs</a:t>
            </a:r>
          </a:p>
        </p:txBody>
      </p:sp>
      <p:sp>
        <p:nvSpPr>
          <p:cNvPr id="81932" name="Text Box 12">
            <a:extLst>
              <a:ext uri="{FF2B5EF4-FFF2-40B4-BE49-F238E27FC236}">
                <a16:creationId xmlns:a16="http://schemas.microsoft.com/office/drawing/2014/main" id="{82268D75-0CB2-EAC0-EE9E-A91D021A0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254" y="4091094"/>
            <a:ext cx="567784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w1</a:t>
            </a:r>
          </a:p>
        </p:txBody>
      </p:sp>
      <p:sp>
        <p:nvSpPr>
          <p:cNvPr id="81933" name="Text Box 13">
            <a:extLst>
              <a:ext uri="{FF2B5EF4-FFF2-40B4-BE49-F238E27FC236}">
                <a16:creationId xmlns:a16="http://schemas.microsoft.com/office/drawing/2014/main" id="{02A9FA78-796E-ADD5-B8F9-755466EFC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6053" y="3503508"/>
            <a:ext cx="567784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w2</a:t>
            </a:r>
          </a:p>
        </p:txBody>
      </p:sp>
      <p:sp>
        <p:nvSpPr>
          <p:cNvPr id="81934" name="Text Box 14">
            <a:extLst>
              <a:ext uri="{FF2B5EF4-FFF2-40B4-BE49-F238E27FC236}">
                <a16:creationId xmlns:a16="http://schemas.microsoft.com/office/drawing/2014/main" id="{6D02DDE7-2A86-0A69-F0EC-AEC14CFF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254" y="2966721"/>
            <a:ext cx="567784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w3</a:t>
            </a:r>
          </a:p>
        </p:txBody>
      </p:sp>
      <p:sp>
        <p:nvSpPr>
          <p:cNvPr id="81935" name="Text Box 15">
            <a:extLst>
              <a:ext uri="{FF2B5EF4-FFF2-40B4-BE49-F238E27FC236}">
                <a16:creationId xmlns:a16="http://schemas.microsoft.com/office/drawing/2014/main" id="{9DCF97EF-1856-860E-9A68-4C9283843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7253" y="2631441"/>
            <a:ext cx="567784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w4</a:t>
            </a:r>
          </a:p>
        </p:txBody>
      </p:sp>
      <p:sp>
        <p:nvSpPr>
          <p:cNvPr id="81936" name="Text Box 16">
            <a:extLst>
              <a:ext uri="{FF2B5EF4-FFF2-40B4-BE49-F238E27FC236}">
                <a16:creationId xmlns:a16="http://schemas.microsoft.com/office/drawing/2014/main" id="{0DE31725-83C8-82AF-F130-93A063ADC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4827" y="4705774"/>
            <a:ext cx="51167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x1</a:t>
            </a:r>
          </a:p>
        </p:txBody>
      </p:sp>
      <p:sp>
        <p:nvSpPr>
          <p:cNvPr id="81937" name="Text Box 17">
            <a:extLst>
              <a:ext uri="{FF2B5EF4-FFF2-40B4-BE49-F238E27FC236}">
                <a16:creationId xmlns:a16="http://schemas.microsoft.com/office/drawing/2014/main" id="{C8276623-41DB-63BE-70C8-F38337682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0987" y="3892974"/>
            <a:ext cx="51167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x2</a:t>
            </a:r>
          </a:p>
        </p:txBody>
      </p:sp>
      <p:sp>
        <p:nvSpPr>
          <p:cNvPr id="81938" name="Text Box 18">
            <a:extLst>
              <a:ext uri="{FF2B5EF4-FFF2-40B4-BE49-F238E27FC236}">
                <a16:creationId xmlns:a16="http://schemas.microsoft.com/office/drawing/2014/main" id="{7D7E459A-74BB-7A9C-3F78-58330C0A2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1081" y="3080174"/>
            <a:ext cx="51167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x3</a:t>
            </a:r>
          </a:p>
        </p:txBody>
      </p:sp>
      <p:sp>
        <p:nvSpPr>
          <p:cNvPr id="81939" name="Text Box 19">
            <a:extLst>
              <a:ext uri="{FF2B5EF4-FFF2-40B4-BE49-F238E27FC236}">
                <a16:creationId xmlns:a16="http://schemas.microsoft.com/office/drawing/2014/main" id="{2BB9A38F-FAB7-2D1C-E446-6BD984222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9268" y="2506134"/>
            <a:ext cx="511679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x4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98D6A6AD-E4C2-8059-A7FB-ADA442C7D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50240"/>
            <a:ext cx="8290560" cy="1219200"/>
          </a:xfrm>
        </p:spPr>
        <p:txBody>
          <a:bodyPr/>
          <a:lstStyle/>
          <a:p>
            <a:r>
              <a:rPr lang="en-US" altLang="en-US"/>
              <a:t>Perceptron ~ example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6264A89-E0CD-B62B-198C-65B8ADF263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79321" y="1583268"/>
            <a:ext cx="8549639" cy="4919133"/>
          </a:xfrm>
        </p:spPr>
        <p:txBody>
          <a:bodyPr/>
          <a:lstStyle/>
          <a:p>
            <a:r>
              <a:rPr lang="en-US" altLang="en-US" sz="2987" dirty="0"/>
              <a:t>Example: if All the weights = 0.5</a:t>
            </a:r>
          </a:p>
          <a:p>
            <a:pPr lvl="1"/>
            <a:r>
              <a:rPr lang="en-US" altLang="en-US" sz="2560" dirty="0"/>
              <a:t>x1 = 1, x2=0, x3=0, x4=0, threshold = 1.</a:t>
            </a:r>
          </a:p>
          <a:p>
            <a:pPr lvl="2"/>
            <a:r>
              <a:rPr lang="en-US" altLang="en-US" dirty="0"/>
              <a:t>Output = 0</a:t>
            </a:r>
          </a:p>
          <a:p>
            <a:pPr lvl="1"/>
            <a:r>
              <a:rPr lang="en-US" altLang="en-US" sz="2560" dirty="0"/>
              <a:t>x1=1, x2=1, x3=1, x4=0, threshold = 1.</a:t>
            </a:r>
          </a:p>
          <a:p>
            <a:pPr lvl="2"/>
            <a:r>
              <a:rPr lang="en-US" altLang="en-US" dirty="0"/>
              <a:t>Output =1</a:t>
            </a:r>
          </a:p>
          <a:p>
            <a:r>
              <a:rPr lang="en-US" altLang="en-US" sz="2987" dirty="0"/>
              <a:t>In general, we can have any number of inputs, and different weights on each.</a:t>
            </a:r>
          </a:p>
          <a:p>
            <a:r>
              <a:rPr lang="en-US" altLang="en-US" sz="2987" dirty="0"/>
              <a:t>Also may have many interconnected </a:t>
            </a:r>
            <a:r>
              <a:rPr lang="en-US" altLang="en-US" sz="2987" dirty="0" err="1"/>
              <a:t>perceptrons</a:t>
            </a:r>
            <a:r>
              <a:rPr lang="en-US" altLang="en-US" sz="2987" dirty="0"/>
              <a:t>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37F8540B-7AD8-C2D2-822C-4DD97FC753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01427" y="201507"/>
            <a:ext cx="8615680" cy="1219200"/>
          </a:xfrm>
        </p:spPr>
        <p:txBody>
          <a:bodyPr/>
          <a:lstStyle/>
          <a:p>
            <a:r>
              <a:rPr lang="en-US" altLang="en-US"/>
              <a:t>A sample data set (Tigers)</a:t>
            </a:r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29AD8B5D-7AF4-C330-160F-375FA467DCAD}"/>
              </a:ext>
            </a:extLst>
          </p:cNvPr>
          <p:cNvGraphicFramePr>
            <a:graphicFrameLocks noGrp="1" noChangeAspect="1"/>
          </p:cNvGraphicFramePr>
          <p:nvPr>
            <p:ph type="body" idx="1"/>
          </p:nvPr>
        </p:nvGraphicFramePr>
        <p:xfrm>
          <a:off x="1637454" y="1126067"/>
          <a:ext cx="8371840" cy="5931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548005" imgH="4640022" progId="Word.Document.8">
                  <p:embed/>
                </p:oleObj>
              </mc:Choice>
              <mc:Fallback>
                <p:oleObj name="Document" r:id="rId2" imgW="6548005" imgH="4640022" progId="Word.Document.8">
                  <p:embed/>
                  <p:pic>
                    <p:nvPicPr>
                      <p:cNvPr id="90115" name="Object 3">
                        <a:extLst>
                          <a:ext uri="{FF2B5EF4-FFF2-40B4-BE49-F238E27FC236}">
                            <a16:creationId xmlns:a16="http://schemas.microsoft.com/office/drawing/2014/main" id="{29AD8B5D-7AF4-C330-160F-375FA467D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7454" y="1126067"/>
                        <a:ext cx="8371840" cy="5931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99A0DD09-EB2D-ED08-77E9-A6678A2B3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560" y="650240"/>
            <a:ext cx="8534400" cy="1219200"/>
          </a:xfrm>
        </p:spPr>
        <p:txBody>
          <a:bodyPr/>
          <a:lstStyle/>
          <a:p>
            <a:r>
              <a:rPr lang="en-US" altLang="en-US"/>
              <a:t>Learning in ANN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36F04A3F-1681-5F5D-12AC-841B7749CB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75840" y="1737361"/>
            <a:ext cx="8453120" cy="5300133"/>
          </a:xfrm>
        </p:spPr>
        <p:txBody>
          <a:bodyPr/>
          <a:lstStyle/>
          <a:p>
            <a:r>
              <a:rPr lang="en-US" altLang="en-US"/>
              <a:t>Machine Learning for Neural Nets means adapting the weights, given some examples.</a:t>
            </a:r>
          </a:p>
          <a:p>
            <a:r>
              <a:rPr lang="en-US" altLang="en-US"/>
              <a:t>We keep on adjusting the weights a bit, until the neural net gives the output the examples suggest.</a:t>
            </a:r>
          </a:p>
          <a:p>
            <a:r>
              <a:rPr lang="en-US" altLang="en-US"/>
              <a:t>Tiger example:</a:t>
            </a:r>
          </a:p>
          <a:p>
            <a:pPr lvl="1"/>
            <a:r>
              <a:rPr lang="en-US" altLang="en-US" sz="2560"/>
              <a:t>Let each input in the network correspond to one feature (e.g., x1=stripy?). Input has value 1 if feature has value “yes”. And Input has value 0 if feature has value “No”.</a:t>
            </a:r>
          </a:p>
          <a:p>
            <a:pPr lvl="1"/>
            <a:r>
              <a:rPr lang="en-US" altLang="en-US" sz="2560"/>
              <a:t>We want an output of 1 if it is a tiger, 0 otherwise.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3" name="Rectangle 3">
            <a:extLst>
              <a:ext uri="{FF2B5EF4-FFF2-40B4-BE49-F238E27FC236}">
                <a16:creationId xmlns:a16="http://schemas.microsoft.com/office/drawing/2014/main" id="{2708682C-8D70-68E9-C0A3-4A2D47366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01427" y="1583268"/>
            <a:ext cx="8615680" cy="4927600"/>
          </a:xfrm>
        </p:spPr>
        <p:txBody>
          <a:bodyPr/>
          <a:lstStyle/>
          <a:p>
            <a:r>
              <a:rPr lang="en-US" altLang="en-US" dirty="0"/>
              <a:t>Repeat:</a:t>
            </a:r>
          </a:p>
          <a:p>
            <a:pPr lvl="1"/>
            <a:r>
              <a:rPr lang="en-US" altLang="en-US" sz="2560" dirty="0"/>
              <a:t>For each example</a:t>
            </a:r>
          </a:p>
          <a:p>
            <a:pPr lvl="2"/>
            <a:r>
              <a:rPr lang="en-US" altLang="en-US" dirty="0"/>
              <a:t>If the predicted value is 1 and class is 0, decrease weights on active connections by </a:t>
            </a:r>
            <a:r>
              <a:rPr lang="en-US" altLang="en-US" b="1" dirty="0"/>
              <a:t>small</a:t>
            </a:r>
            <a:r>
              <a:rPr lang="en-US" altLang="en-US" dirty="0"/>
              <a:t> amount.</a:t>
            </a:r>
          </a:p>
          <a:p>
            <a:pPr lvl="2"/>
            <a:r>
              <a:rPr lang="en-US" altLang="en-US" dirty="0"/>
              <a:t>If the predicted value is 0 and class is 1, increase weights on active connections by </a:t>
            </a:r>
            <a:r>
              <a:rPr lang="en-US" altLang="en-US" b="1" dirty="0"/>
              <a:t>small</a:t>
            </a:r>
            <a:r>
              <a:rPr lang="en-US" altLang="en-US" dirty="0"/>
              <a:t> amount.</a:t>
            </a:r>
          </a:p>
          <a:p>
            <a:r>
              <a:rPr lang="en-US" altLang="en-US" dirty="0"/>
              <a:t>Until the network gives the right results for all examples.</a:t>
            </a:r>
          </a:p>
          <a:p>
            <a:r>
              <a:rPr lang="en-US" altLang="en-US" dirty="0"/>
              <a:t>(Active connections are those for which the input is 1).</a:t>
            </a:r>
          </a:p>
          <a:p>
            <a:r>
              <a:rPr lang="en-US" altLang="en-US" dirty="0"/>
              <a:t>The update formula is given as follows</a:t>
            </a:r>
          </a:p>
          <a:p>
            <a:endParaRPr lang="en-US" altLang="en-US" dirty="0"/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03F8C92A-AEA2-33C8-945E-4852A38B22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4560" y="650240"/>
            <a:ext cx="8534400" cy="1219200"/>
          </a:xfrm>
          <a:noFill/>
          <a:ln/>
        </p:spPr>
        <p:txBody>
          <a:bodyPr/>
          <a:lstStyle/>
          <a:p>
            <a:r>
              <a:rPr lang="en-US" altLang="en-US"/>
              <a:t>Learning in ANN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E4137-F1BC-5D35-D88D-9D7264AC3209}"/>
                  </a:ext>
                </a:extLst>
              </p:cNvPr>
              <p:cNvSpPr txBox="1"/>
              <p:nvPr/>
            </p:nvSpPr>
            <p:spPr>
              <a:xfrm>
                <a:off x="3063765" y="5593432"/>
                <a:ext cx="47857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𝑜𝑙𝑑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𝑎𝑐𝑡𝑢𝑎𝑙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𝑝𝑟𝑒𝑑𝑖𝑐𝑡𝑒𝑑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0E4137-F1BC-5D35-D88D-9D7264AC3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65" y="5593432"/>
                <a:ext cx="4785797" cy="276999"/>
              </a:xfrm>
              <a:prstGeom prst="rect">
                <a:avLst/>
              </a:prstGeom>
              <a:blipFill>
                <a:blip r:embed="rId2"/>
                <a:stretch>
                  <a:fillRect t="-2222" b="-3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>
            <a:extLst>
              <a:ext uri="{FF2B5EF4-FFF2-40B4-BE49-F238E27FC236}">
                <a16:creationId xmlns:a16="http://schemas.microsoft.com/office/drawing/2014/main" id="{720ECB01-E70E-2B6A-476F-1B6C4C5FF4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9680" y="1122681"/>
            <a:ext cx="8128000" cy="4773506"/>
          </a:xfrm>
        </p:spPr>
        <p:txBody>
          <a:bodyPr/>
          <a:lstStyle/>
          <a:p>
            <a:r>
              <a:rPr lang="en-US" altLang="en-US" sz="2773"/>
              <a:t>Basic learning rule is:</a:t>
            </a:r>
          </a:p>
          <a:p>
            <a:pPr lvl="1"/>
            <a:r>
              <a:rPr lang="en-US" altLang="en-US" sz="2560"/>
              <a:t>See what the output is for an example.</a:t>
            </a:r>
          </a:p>
          <a:p>
            <a:pPr lvl="1"/>
            <a:r>
              <a:rPr lang="en-US" altLang="en-US" sz="2560"/>
              <a:t>If it is wrong, adjust the weights a bit.</a:t>
            </a:r>
          </a:p>
          <a:p>
            <a:pPr lvl="1"/>
            <a:r>
              <a:rPr lang="en-US" altLang="en-US" sz="2560"/>
              <a:t>Keep going with all the examples, and repeat until weights converge and right results obtained.</a:t>
            </a:r>
            <a:r>
              <a:rPr lang="en-US" altLang="en-US"/>
              <a:t> </a:t>
            </a:r>
          </a:p>
          <a:p>
            <a:r>
              <a:rPr lang="en-US" altLang="en-US" sz="2773"/>
              <a:t>E.g., tiger 1, initial weights</a:t>
            </a:r>
          </a:p>
        </p:txBody>
      </p:sp>
      <p:sp>
        <p:nvSpPr>
          <p:cNvPr id="84996" name="Oval 4">
            <a:extLst>
              <a:ext uri="{FF2B5EF4-FFF2-40B4-BE49-F238E27FC236}">
                <a16:creationId xmlns:a16="http://schemas.microsoft.com/office/drawing/2014/main" id="{9AF9E5EF-EA8B-EE0C-E81C-C53282E64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1653" y="4548293"/>
            <a:ext cx="568960" cy="5689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7539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</p:txBody>
      </p:sp>
      <p:sp>
        <p:nvSpPr>
          <p:cNvPr id="84997" name="Line 5">
            <a:extLst>
              <a:ext uri="{FF2B5EF4-FFF2-40B4-BE49-F238E27FC236}">
                <a16:creationId xmlns:a16="http://schemas.microsoft.com/office/drawing/2014/main" id="{6B339251-1974-02B0-C211-AB1F771E7C0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87333" y="5035973"/>
            <a:ext cx="1625600" cy="1137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8" name="Line 6">
            <a:extLst>
              <a:ext uri="{FF2B5EF4-FFF2-40B4-BE49-F238E27FC236}">
                <a16:creationId xmlns:a16="http://schemas.microsoft.com/office/drawing/2014/main" id="{A2084CBE-CC81-7A08-5893-C14F5E87D4C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43493" y="4873413"/>
            <a:ext cx="1788160" cy="487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999" name="Line 7">
            <a:extLst>
              <a:ext uri="{FF2B5EF4-FFF2-40B4-BE49-F238E27FC236}">
                <a16:creationId xmlns:a16="http://schemas.microsoft.com/office/drawing/2014/main" id="{08AA4B6D-6C0D-2103-1777-AEC3FAA74E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62213" y="4629573"/>
            <a:ext cx="1950720" cy="81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00" name="Line 8">
            <a:extLst>
              <a:ext uri="{FF2B5EF4-FFF2-40B4-BE49-F238E27FC236}">
                <a16:creationId xmlns:a16="http://schemas.microsoft.com/office/drawing/2014/main" id="{6C8CD627-3D86-F9EE-AD8C-FF31B87296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00613" y="4873413"/>
            <a:ext cx="211328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001" name="Text Box 9">
            <a:extLst>
              <a:ext uri="{FF2B5EF4-FFF2-40B4-BE49-F238E27FC236}">
                <a16:creationId xmlns:a16="http://schemas.microsoft.com/office/drawing/2014/main" id="{ADC25AD7-61A7-6511-7762-8801C7F22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4348481"/>
            <a:ext cx="102143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5002" name="Text Box 10">
            <a:extLst>
              <a:ext uri="{FF2B5EF4-FFF2-40B4-BE49-F238E27FC236}">
                <a16:creationId xmlns:a16="http://schemas.microsoft.com/office/drawing/2014/main" id="{A8C078BF-089A-2191-0D8F-318E3954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8080" y="573024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5003" name="Text Box 11">
            <a:extLst>
              <a:ext uri="{FF2B5EF4-FFF2-40B4-BE49-F238E27FC236}">
                <a16:creationId xmlns:a16="http://schemas.microsoft.com/office/drawing/2014/main" id="{82797BBF-2B43-90B6-CF14-E7A991E59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960" y="516128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5004" name="Text Box 12">
            <a:extLst>
              <a:ext uri="{FF2B5EF4-FFF2-40B4-BE49-F238E27FC236}">
                <a16:creationId xmlns:a16="http://schemas.microsoft.com/office/drawing/2014/main" id="{F0830711-686C-86A0-F1F6-4C9FD69D9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680" y="459232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5005" name="Text Box 13">
            <a:extLst>
              <a:ext uri="{FF2B5EF4-FFF2-40B4-BE49-F238E27FC236}">
                <a16:creationId xmlns:a16="http://schemas.microsoft.com/office/drawing/2014/main" id="{702524BB-F237-87E2-225D-885E07CCE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0160" y="516128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5006" name="Text Box 14">
            <a:extLst>
              <a:ext uri="{FF2B5EF4-FFF2-40B4-BE49-F238E27FC236}">
                <a16:creationId xmlns:a16="http://schemas.microsoft.com/office/drawing/2014/main" id="{559D7CB4-C6AF-FB0A-C1FB-9C38CD95A0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440" y="434848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5007" name="Text Box 15">
            <a:extLst>
              <a:ext uri="{FF2B5EF4-FFF2-40B4-BE49-F238E27FC236}">
                <a16:creationId xmlns:a16="http://schemas.microsoft.com/office/drawing/2014/main" id="{51A7919C-AEA6-72C4-F467-C13A31F68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507" y="5855547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5008" name="Text Box 16">
            <a:extLst>
              <a:ext uri="{FF2B5EF4-FFF2-40B4-BE49-F238E27FC236}">
                <a16:creationId xmlns:a16="http://schemas.microsoft.com/office/drawing/2014/main" id="{7217E51C-E7C9-59AA-7D9D-0117E4140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027" y="4636347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5009" name="Text Box 17">
            <a:extLst>
              <a:ext uri="{FF2B5EF4-FFF2-40B4-BE49-F238E27FC236}">
                <a16:creationId xmlns:a16="http://schemas.microsoft.com/office/drawing/2014/main" id="{20B1FA68-F068-6194-ECD5-D6AEB4B91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1560" y="5731935"/>
            <a:ext cx="3354252" cy="1274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 1 and class is 1</a:t>
            </a:r>
          </a:p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Then OK, don’t change </a:t>
            </a:r>
          </a:p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Tiger 2: 0 and 0</a:t>
            </a:r>
            <a:r>
              <a:rPr lang="en-US" alt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Wingdings" panose="05000000000000000000" pitchFamily="2" charset="2"/>
              </a:rPr>
              <a:t> OK</a:t>
            </a:r>
          </a:p>
        </p:txBody>
      </p:sp>
      <p:sp>
        <p:nvSpPr>
          <p:cNvPr id="85011" name="Rectangle 19">
            <a:extLst>
              <a:ext uri="{FF2B5EF4-FFF2-40B4-BE49-F238E27FC236}">
                <a16:creationId xmlns:a16="http://schemas.microsoft.com/office/drawing/2014/main" id="{7D884F8F-AF7D-3610-8143-D32A8A52DB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9321" y="123614"/>
            <a:ext cx="8534400" cy="1219200"/>
          </a:xfrm>
          <a:noFill/>
          <a:ln/>
        </p:spPr>
        <p:txBody>
          <a:bodyPr/>
          <a:lstStyle/>
          <a:p>
            <a:r>
              <a:rPr lang="en-US" altLang="en-US"/>
              <a:t>Learning tigers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8FCA869A-9C33-68D0-7415-5882D5A364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69920" y="325120"/>
            <a:ext cx="6502400" cy="1219200"/>
          </a:xfrm>
        </p:spPr>
        <p:txBody>
          <a:bodyPr/>
          <a:lstStyle/>
          <a:p>
            <a:r>
              <a:rPr lang="en-US" altLang="en-US"/>
              <a:t>Learning tigers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7EEF8EF7-1319-7C3E-972B-449B52A61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3280" y="1544320"/>
            <a:ext cx="8209280" cy="4389120"/>
          </a:xfrm>
        </p:spPr>
        <p:txBody>
          <a:bodyPr/>
          <a:lstStyle/>
          <a:p>
            <a:r>
              <a:rPr lang="en-US" altLang="en-US"/>
              <a:t>Tiger 3 -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So increase weights on “active” connections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6020" name="Oval 4">
            <a:extLst>
              <a:ext uri="{FF2B5EF4-FFF2-40B4-BE49-F238E27FC236}">
                <a16:creationId xmlns:a16="http://schemas.microsoft.com/office/drawing/2014/main" id="{4003FB5D-C4C3-C568-DF6F-7B0BE8A2C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2453" y="2313093"/>
            <a:ext cx="568960" cy="5689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7539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</p:txBody>
      </p:sp>
      <p:sp>
        <p:nvSpPr>
          <p:cNvPr id="86021" name="Line 5">
            <a:extLst>
              <a:ext uri="{FF2B5EF4-FFF2-40B4-BE49-F238E27FC236}">
                <a16:creationId xmlns:a16="http://schemas.microsoft.com/office/drawing/2014/main" id="{08695827-58E6-7F73-9E40-76621DB59D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8133" y="2800773"/>
            <a:ext cx="1625600" cy="1137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2" name="Line 6">
            <a:extLst>
              <a:ext uri="{FF2B5EF4-FFF2-40B4-BE49-F238E27FC236}">
                <a16:creationId xmlns:a16="http://schemas.microsoft.com/office/drawing/2014/main" id="{508A7373-801D-6DC0-A987-915BEAB4449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24293" y="2638213"/>
            <a:ext cx="1788160" cy="487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3" name="Line 7">
            <a:extLst>
              <a:ext uri="{FF2B5EF4-FFF2-40B4-BE49-F238E27FC236}">
                <a16:creationId xmlns:a16="http://schemas.microsoft.com/office/drawing/2014/main" id="{B955A928-844C-539E-C40E-C01C3D66E33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43013" y="2394373"/>
            <a:ext cx="1950720" cy="81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4" name="Line 8">
            <a:extLst>
              <a:ext uri="{FF2B5EF4-FFF2-40B4-BE49-F238E27FC236}">
                <a16:creationId xmlns:a16="http://schemas.microsoft.com/office/drawing/2014/main" id="{C53BF91F-BD36-FCD2-6C00-C499C303F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81413" y="2638213"/>
            <a:ext cx="2113280" cy="1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25" name="Text Box 9">
            <a:extLst>
              <a:ext uri="{FF2B5EF4-FFF2-40B4-BE49-F238E27FC236}">
                <a16:creationId xmlns:a16="http://schemas.microsoft.com/office/drawing/2014/main" id="{027F1319-7E06-E02C-3214-75B3070E0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13281"/>
            <a:ext cx="102143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6026" name="Text Box 10">
            <a:extLst>
              <a:ext uri="{FF2B5EF4-FFF2-40B4-BE49-F238E27FC236}">
                <a16:creationId xmlns:a16="http://schemas.microsoft.com/office/drawing/2014/main" id="{852B9C21-2E7A-6679-77F7-1981989CD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880" y="349504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6027" name="Text Box 11">
            <a:extLst>
              <a:ext uri="{FF2B5EF4-FFF2-40B4-BE49-F238E27FC236}">
                <a16:creationId xmlns:a16="http://schemas.microsoft.com/office/drawing/2014/main" id="{A771B5A3-9BCC-45C5-5CF7-1B385BE0D3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760" y="292608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6028" name="Text Box 12">
            <a:extLst>
              <a:ext uri="{FF2B5EF4-FFF2-40B4-BE49-F238E27FC236}">
                <a16:creationId xmlns:a16="http://schemas.microsoft.com/office/drawing/2014/main" id="{A0397E9D-307C-7D53-64FA-8EA6368846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480" y="235712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6029" name="Text Box 13">
            <a:extLst>
              <a:ext uri="{FF2B5EF4-FFF2-40B4-BE49-F238E27FC236}">
                <a16:creationId xmlns:a16="http://schemas.microsoft.com/office/drawing/2014/main" id="{DAFD0E6E-283F-0D73-505E-1248CBF8D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960" y="292608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30" name="Text Box 14">
            <a:extLst>
              <a:ext uri="{FF2B5EF4-FFF2-40B4-BE49-F238E27FC236}">
                <a16:creationId xmlns:a16="http://schemas.microsoft.com/office/drawing/2014/main" id="{831330D8-C46E-A90E-DB94-372D04C74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2240" y="211328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31" name="Text Box 15">
            <a:extLst>
              <a:ext uri="{FF2B5EF4-FFF2-40B4-BE49-F238E27FC236}">
                <a16:creationId xmlns:a16="http://schemas.microsoft.com/office/drawing/2014/main" id="{B0457670-0450-FEE9-E3A7-5E09E3D0B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0827" y="2401147"/>
            <a:ext cx="2816797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 b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en-US" sz="2560" i="1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but this is not true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44DC6932-A62C-8E59-88F9-4F686704A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6587" y="3782907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86033" name="Oval 17">
            <a:extLst>
              <a:ext uri="{FF2B5EF4-FFF2-40B4-BE49-F238E27FC236}">
                <a16:creationId xmlns:a16="http://schemas.microsoft.com/office/drawing/2014/main" id="{C7D24DF1-4A98-48F2-716C-B07A005A0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7573" y="5076613"/>
            <a:ext cx="568960" cy="56896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97539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&gt;1</a:t>
            </a:r>
          </a:p>
        </p:txBody>
      </p:sp>
      <p:sp>
        <p:nvSpPr>
          <p:cNvPr id="86034" name="Line 18">
            <a:extLst>
              <a:ext uri="{FF2B5EF4-FFF2-40B4-BE49-F238E27FC236}">
                <a16:creationId xmlns:a16="http://schemas.microsoft.com/office/drawing/2014/main" id="{15306601-83AB-80E7-82C7-E0559B73B6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93253" y="5564293"/>
            <a:ext cx="1625600" cy="113792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35" name="Line 19">
            <a:extLst>
              <a:ext uri="{FF2B5EF4-FFF2-40B4-BE49-F238E27FC236}">
                <a16:creationId xmlns:a16="http://schemas.microsoft.com/office/drawing/2014/main" id="{010C36D2-A28D-C6CA-4612-1EF36D56186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49413" y="5401733"/>
            <a:ext cx="1788160" cy="487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36" name="Line 20">
            <a:extLst>
              <a:ext uri="{FF2B5EF4-FFF2-40B4-BE49-F238E27FC236}">
                <a16:creationId xmlns:a16="http://schemas.microsoft.com/office/drawing/2014/main" id="{F60404DA-C0A3-1DB3-3856-6F9FED3CE8F4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8133" y="5157893"/>
            <a:ext cx="1950720" cy="812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37" name="Line 21">
            <a:extLst>
              <a:ext uri="{FF2B5EF4-FFF2-40B4-BE49-F238E27FC236}">
                <a16:creationId xmlns:a16="http://schemas.microsoft.com/office/drawing/2014/main" id="{3F6C43C1-890A-38D2-2CBF-DBF9ACC8E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6533" y="5401733"/>
            <a:ext cx="2113280" cy="1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038" name="Text Box 22">
            <a:extLst>
              <a:ext uri="{FF2B5EF4-FFF2-40B4-BE49-F238E27FC236}">
                <a16:creationId xmlns:a16="http://schemas.microsoft.com/office/drawing/2014/main" id="{0E1F095A-77D3-4CBE-6344-280731BCB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1120" y="4876801"/>
            <a:ext cx="1021433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86039" name="Text Box 23">
            <a:extLst>
              <a:ext uri="{FF2B5EF4-FFF2-40B4-BE49-F238E27FC236}">
                <a16:creationId xmlns:a16="http://schemas.microsoft.com/office/drawing/2014/main" id="{D68A8402-72F0-1EB0-02FC-076F18F57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4000" y="625856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0.5</a:t>
            </a:r>
          </a:p>
        </p:txBody>
      </p:sp>
      <p:sp>
        <p:nvSpPr>
          <p:cNvPr id="86040" name="Text Box 24">
            <a:extLst>
              <a:ext uri="{FF2B5EF4-FFF2-40B4-BE49-F238E27FC236}">
                <a16:creationId xmlns:a16="http://schemas.microsoft.com/office/drawing/2014/main" id="{3D98D4B9-637D-F998-21AB-0FD77C9E3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880" y="568960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86041" name="Text Box 25">
            <a:extLst>
              <a:ext uri="{FF2B5EF4-FFF2-40B4-BE49-F238E27FC236}">
                <a16:creationId xmlns:a16="http://schemas.microsoft.com/office/drawing/2014/main" id="{B1084886-2563-C16D-4DDF-533F8386D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120641"/>
            <a:ext cx="59343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86042" name="Text Box 26">
            <a:extLst>
              <a:ext uri="{FF2B5EF4-FFF2-40B4-BE49-F238E27FC236}">
                <a16:creationId xmlns:a16="http://schemas.microsoft.com/office/drawing/2014/main" id="{C5A28A8A-3E65-CC85-214A-BD8DEEA37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80" y="568960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43" name="Text Box 27">
            <a:extLst>
              <a:ext uri="{FF2B5EF4-FFF2-40B4-BE49-F238E27FC236}">
                <a16:creationId xmlns:a16="http://schemas.microsoft.com/office/drawing/2014/main" id="{5E500EE5-EFE4-89DE-2EFA-9CFB17B2C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7360" y="4876801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44" name="Text Box 28">
            <a:extLst>
              <a:ext uri="{FF2B5EF4-FFF2-40B4-BE49-F238E27FC236}">
                <a16:creationId xmlns:a16="http://schemas.microsoft.com/office/drawing/2014/main" id="{E7C19330-7CAE-A7B6-B6DB-CD624BD0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5947" y="5164667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6045" name="Text Box 29">
            <a:extLst>
              <a:ext uri="{FF2B5EF4-FFF2-40B4-BE49-F238E27FC236}">
                <a16:creationId xmlns:a16="http://schemas.microsoft.com/office/drawing/2014/main" id="{56F45008-97AE-AED1-BF54-65DD2B5295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707" y="6546427"/>
            <a:ext cx="348172" cy="486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D50D6449-7BC7-F7D9-6AEA-4F16BF27DB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00960" y="650240"/>
            <a:ext cx="8128000" cy="1219200"/>
          </a:xfrm>
        </p:spPr>
        <p:txBody>
          <a:bodyPr/>
          <a:lstStyle/>
          <a:p>
            <a:r>
              <a:rPr lang="en-US" altLang="en-US"/>
              <a:t>Learning tigers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DA14FE81-B049-59D0-E47A-092FFF87FE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00960" y="1572339"/>
            <a:ext cx="8128000" cy="4930061"/>
          </a:xfrm>
        </p:spPr>
        <p:txBody>
          <a:bodyPr/>
          <a:lstStyle/>
          <a:p>
            <a:r>
              <a:rPr lang="en-US" altLang="en-US" dirty="0"/>
              <a:t>Tiger 4 and 5 are Ok, Tiger 6 still not quite right.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Decrease weights on active connections.</a:t>
            </a:r>
          </a:p>
          <a:p>
            <a:r>
              <a:rPr lang="en-US" altLang="en-US" dirty="0"/>
              <a:t>End up with:</a:t>
            </a:r>
          </a:p>
          <a:p>
            <a:endParaRPr lang="en-US" alt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E91D13-DDA7-5053-7E56-3FDF96B2A89A}"/>
              </a:ext>
            </a:extLst>
          </p:cNvPr>
          <p:cNvGrpSpPr/>
          <p:nvPr/>
        </p:nvGrpSpPr>
        <p:grpSpPr>
          <a:xfrm>
            <a:off x="3817100" y="1974423"/>
            <a:ext cx="6179587" cy="2155913"/>
            <a:chOff x="2926080" y="3982721"/>
            <a:chExt cx="6179587" cy="2155913"/>
          </a:xfrm>
        </p:grpSpPr>
        <p:sp>
          <p:nvSpPr>
            <p:cNvPr id="87044" name="Oval 4">
              <a:extLst>
                <a:ext uri="{FF2B5EF4-FFF2-40B4-BE49-F238E27FC236}">
                  <a16:creationId xmlns:a16="http://schemas.microsoft.com/office/drawing/2014/main" id="{F14BA2EE-6BE8-895B-FB7C-444C357F1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573" y="4182533"/>
              <a:ext cx="568960" cy="568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753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2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&gt;1</a:t>
              </a:r>
            </a:p>
          </p:txBody>
        </p:sp>
        <p:sp>
          <p:nvSpPr>
            <p:cNvPr id="87045" name="Line 5">
              <a:extLst>
                <a:ext uri="{FF2B5EF4-FFF2-40B4-BE49-F238E27FC236}">
                  <a16:creationId xmlns:a16="http://schemas.microsoft.com/office/drawing/2014/main" id="{55321B56-DE68-664D-3B30-5CCCB52BE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3253" y="4670213"/>
              <a:ext cx="1625600" cy="1137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6" name="Line 6">
              <a:extLst>
                <a:ext uri="{FF2B5EF4-FFF2-40B4-BE49-F238E27FC236}">
                  <a16:creationId xmlns:a16="http://schemas.microsoft.com/office/drawing/2014/main" id="{B980C885-6311-BECB-BDBA-9489BC6A3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9413" y="4507653"/>
              <a:ext cx="1788160" cy="487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7" name="Line 7">
              <a:extLst>
                <a:ext uri="{FF2B5EF4-FFF2-40B4-BE49-F238E27FC236}">
                  <a16:creationId xmlns:a16="http://schemas.microsoft.com/office/drawing/2014/main" id="{CBA84BC7-CDDF-4194-01AC-B29FE7F4C4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133" y="4263813"/>
              <a:ext cx="1950720" cy="8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8" name="Line 8">
              <a:extLst>
                <a:ext uri="{FF2B5EF4-FFF2-40B4-BE49-F238E27FC236}">
                  <a16:creationId xmlns:a16="http://schemas.microsoft.com/office/drawing/2014/main" id="{C6AF66C3-A73C-08EE-E7EA-275B881943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6533" y="4507653"/>
              <a:ext cx="211328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049" name="Text Box 9">
              <a:extLst>
                <a:ext uri="{FF2B5EF4-FFF2-40B4-BE49-F238E27FC236}">
                  <a16:creationId xmlns:a16="http://schemas.microsoft.com/office/drawing/2014/main" id="{5562C954-4958-3F6E-9435-48DF8880B8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120" y="3982721"/>
              <a:ext cx="1021433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87050" name="Text Box 10">
              <a:extLst>
                <a:ext uri="{FF2B5EF4-FFF2-40B4-BE49-F238E27FC236}">
                  <a16:creationId xmlns:a16="http://schemas.microsoft.com/office/drawing/2014/main" id="{4382E33D-E663-76AA-5589-75087F816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000" y="536448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0.5</a:t>
              </a:r>
            </a:p>
          </p:txBody>
        </p:sp>
        <p:sp>
          <p:nvSpPr>
            <p:cNvPr id="87051" name="Text Box 11">
              <a:extLst>
                <a:ext uri="{FF2B5EF4-FFF2-40B4-BE49-F238E27FC236}">
                  <a16:creationId xmlns:a16="http://schemas.microsoft.com/office/drawing/2014/main" id="{36B4EE4B-22CA-ADDE-E4A8-1D3B12718C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880" y="479552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87052" name="Text Box 12">
              <a:extLst>
                <a:ext uri="{FF2B5EF4-FFF2-40B4-BE49-F238E27FC236}">
                  <a16:creationId xmlns:a16="http://schemas.microsoft.com/office/drawing/2014/main" id="{7D52CA40-C3CE-F5AC-1789-705243746B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422656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87053" name="Text Box 13">
              <a:extLst>
                <a:ext uri="{FF2B5EF4-FFF2-40B4-BE49-F238E27FC236}">
                  <a16:creationId xmlns:a16="http://schemas.microsoft.com/office/drawing/2014/main" id="{FAF55D4A-346B-1764-6447-4EBE807687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080" y="4795521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87054" name="Text Box 14">
              <a:extLst>
                <a:ext uri="{FF2B5EF4-FFF2-40B4-BE49-F238E27FC236}">
                  <a16:creationId xmlns:a16="http://schemas.microsoft.com/office/drawing/2014/main" id="{66C3F0B6-DC56-811E-9F6E-B17AB442B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360" y="3982721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87055" name="Text Box 15">
              <a:extLst>
                <a:ext uri="{FF2B5EF4-FFF2-40B4-BE49-F238E27FC236}">
                  <a16:creationId xmlns:a16="http://schemas.microsoft.com/office/drawing/2014/main" id="{3ABC0EC4-2EEC-6C3D-0BA3-FE300F56F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5947" y="4270587"/>
              <a:ext cx="1319720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 </a:t>
              </a:r>
              <a:r>
                <a:rPr lang="en-US" altLang="en-US" sz="2560" dirty="0">
                  <a:solidFill>
                    <a:srgbClr val="FF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Wrong</a:t>
              </a:r>
            </a:p>
          </p:txBody>
        </p:sp>
        <p:sp>
          <p:nvSpPr>
            <p:cNvPr id="87056" name="Text Box 16">
              <a:extLst>
                <a:ext uri="{FF2B5EF4-FFF2-40B4-BE49-F238E27FC236}">
                  <a16:creationId xmlns:a16="http://schemas.microsoft.com/office/drawing/2014/main" id="{4B58F73A-B0D4-8789-6D32-82AD4DAFA3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707" y="5652347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C58BEB0-C8F3-75FB-6FC1-5D58B9BD9D9B}"/>
              </a:ext>
            </a:extLst>
          </p:cNvPr>
          <p:cNvGrpSpPr/>
          <p:nvPr/>
        </p:nvGrpSpPr>
        <p:grpSpPr>
          <a:xfrm>
            <a:off x="3709053" y="4976402"/>
            <a:ext cx="5208039" cy="2155913"/>
            <a:chOff x="2926080" y="3982721"/>
            <a:chExt cx="5208039" cy="2155913"/>
          </a:xfrm>
        </p:grpSpPr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BD0C5B09-A97F-A231-5DE4-149B16B30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7573" y="4182533"/>
              <a:ext cx="568960" cy="56896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defTabSz="9753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92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&gt;1</a:t>
              </a:r>
            </a:p>
          </p:txBody>
        </p:sp>
        <p:sp>
          <p:nvSpPr>
            <p:cNvPr id="5" name="Line 5">
              <a:extLst>
                <a:ext uri="{FF2B5EF4-FFF2-40B4-BE49-F238E27FC236}">
                  <a16:creationId xmlns:a16="http://schemas.microsoft.com/office/drawing/2014/main" id="{E0E58118-2A06-838E-7C3E-A4860AB933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93253" y="4670213"/>
              <a:ext cx="1625600" cy="11379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A65E583A-C151-0D39-96C6-9A3873D266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9413" y="4507653"/>
              <a:ext cx="1788160" cy="487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316FF639-1861-BC5E-32BB-7889DAF6F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8133" y="4263813"/>
              <a:ext cx="1950720" cy="81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B45524AB-BF9F-AEB7-EE8D-66498AACFD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06533" y="4507653"/>
              <a:ext cx="2113280" cy="16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13CAEF09-E28F-25E5-0A79-A3A0232EC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120" y="3982721"/>
              <a:ext cx="1021433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output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01366753-27F6-8194-F269-A16922C706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000" y="536448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0.4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9DDBBE4E-A478-CCBB-4112-8977CD8712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8880" y="479552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0.5</a:t>
              </a: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F522D485-3671-E436-96CA-95796F330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7600" y="4226561"/>
              <a:ext cx="59343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0.6</a:t>
              </a: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946A6642-23C0-4B25-D247-1551FDC0AD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080" y="4795521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2B1F43F2-8B40-D91F-79EA-48652BF5B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7360" y="3982721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9A201E3-4248-68AB-07AA-A22AAD07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85947" y="4270587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54FF88F1-FFC8-630E-1D86-6B8B054EEC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707" y="5652347"/>
              <a:ext cx="348172" cy="486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defTabSz="97539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56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 panose="020B060402020202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E125062A-B6B1-D049-714E-B58CD432B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38400" y="650240"/>
            <a:ext cx="8290560" cy="1219200"/>
          </a:xfrm>
        </p:spPr>
        <p:txBody>
          <a:bodyPr/>
          <a:lstStyle/>
          <a:p>
            <a:r>
              <a:rPr lang="en-US" altLang="en-US"/>
              <a:t>Test Tigers 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8669E50-7C6C-9506-6905-4A60F7A9B4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3280" y="2113280"/>
            <a:ext cx="8615680" cy="4389120"/>
          </a:xfrm>
        </p:spPr>
        <p:txBody>
          <a:bodyPr/>
          <a:lstStyle/>
          <a:p>
            <a:r>
              <a:rPr lang="en-US" altLang="en-US"/>
              <a:t>Animal A, has big teeth(1), stripy(1) and has a short tail(0)!!!</a:t>
            </a:r>
          </a:p>
          <a:p>
            <a:endParaRPr lang="en-US" altLang="en-US"/>
          </a:p>
          <a:p>
            <a:r>
              <a:rPr lang="en-US" altLang="en-US"/>
              <a:t>Is w</a:t>
            </a:r>
            <a:r>
              <a:rPr lang="en-US" altLang="en-US" baseline="-25000"/>
              <a:t>1</a:t>
            </a:r>
            <a:r>
              <a:rPr lang="en-US" altLang="en-US"/>
              <a:t>x</a:t>
            </a:r>
            <a:r>
              <a:rPr lang="en-US" altLang="en-US" baseline="-25000"/>
              <a:t>1</a:t>
            </a:r>
            <a:r>
              <a:rPr lang="en-US" altLang="en-US"/>
              <a:t>+w</a:t>
            </a:r>
            <a:r>
              <a:rPr lang="en-US" altLang="en-US" baseline="-25000"/>
              <a:t>2</a:t>
            </a:r>
            <a:r>
              <a:rPr lang="en-US" altLang="en-US"/>
              <a:t>x</a:t>
            </a:r>
            <a:r>
              <a:rPr lang="en-US" altLang="en-US" baseline="-25000"/>
              <a:t>2</a:t>
            </a:r>
            <a:r>
              <a:rPr lang="en-US" altLang="en-US"/>
              <a:t>+w</a:t>
            </a:r>
            <a:r>
              <a:rPr lang="en-US" altLang="en-US" baseline="-25000"/>
              <a:t>3</a:t>
            </a:r>
            <a:r>
              <a:rPr lang="en-US" altLang="en-US"/>
              <a:t>x</a:t>
            </a:r>
            <a:r>
              <a:rPr lang="en-US" altLang="en-US" baseline="-25000"/>
              <a:t>3</a:t>
            </a:r>
            <a:r>
              <a:rPr lang="en-US" altLang="en-US"/>
              <a:t>+w</a:t>
            </a:r>
            <a:r>
              <a:rPr lang="en-US" altLang="en-US" baseline="-25000"/>
              <a:t>4</a:t>
            </a:r>
            <a:r>
              <a:rPr lang="en-US" altLang="en-US"/>
              <a:t>x</a:t>
            </a:r>
            <a:r>
              <a:rPr lang="en-US" altLang="en-US" baseline="-25000"/>
              <a:t>4 </a:t>
            </a:r>
            <a:r>
              <a:rPr lang="en-US" altLang="en-US"/>
              <a:t>&gt; threshold (1)</a:t>
            </a:r>
          </a:p>
          <a:p>
            <a:pPr>
              <a:buFontTx/>
              <a:buNone/>
            </a:pPr>
            <a:r>
              <a:rPr lang="en-US" altLang="en-US"/>
              <a:t>		0.6*1+0.5*1+0.4*0=1.1 &gt; 1</a:t>
            </a:r>
          </a:p>
          <a:p>
            <a:pPr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solidFill>
                  <a:schemeClr val="accent2"/>
                </a:solidFill>
              </a:rPr>
              <a:t>A is a tiger</a:t>
            </a:r>
          </a:p>
          <a:p>
            <a:pPr>
              <a:buFontTx/>
              <a:buNone/>
            </a:pPr>
            <a:r>
              <a:rPr lang="en-US" altLang="en-US"/>
              <a:t>Animal B, has big teeth, not stripy and has a long tail</a:t>
            </a:r>
          </a:p>
          <a:p>
            <a:pPr>
              <a:buFontTx/>
              <a:buNone/>
            </a:pPr>
            <a:r>
              <a:rPr lang="en-US" altLang="en-US"/>
              <a:t>0.6*1+0.5*0+0.4*1=1,     1 is not  &gt; 1</a:t>
            </a:r>
          </a:p>
          <a:p>
            <a:pPr>
              <a:buFontTx/>
              <a:buNone/>
            </a:pPr>
            <a:r>
              <a:rPr lang="en-US" altLang="en-US"/>
              <a:t>			</a:t>
            </a:r>
            <a:r>
              <a:rPr lang="en-US" altLang="en-US">
                <a:solidFill>
                  <a:schemeClr val="accent2"/>
                </a:solidFill>
              </a:rPr>
              <a:t>So Animal B is not a tiger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F6C481A-C486-7702-0A43-327C41EAB7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Machine learning and our focus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02FAB6E-0E74-C3B7-A11B-44FF5EA4E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49028" y="1430868"/>
            <a:ext cx="8448039" cy="5298439"/>
          </a:xfrm>
        </p:spPr>
        <p:txBody>
          <a:bodyPr/>
          <a:lstStyle/>
          <a:p>
            <a:r>
              <a:rPr lang="en-US" altLang="en-US"/>
              <a:t>Like human learning from past experiences.</a:t>
            </a:r>
          </a:p>
          <a:p>
            <a:r>
              <a:rPr lang="en-US" altLang="en-US"/>
              <a:t>A computer does not have “experiences”.</a:t>
            </a:r>
          </a:p>
          <a:p>
            <a:pPr>
              <a:buFontTx/>
              <a:buNone/>
            </a:pPr>
            <a:endParaRPr lang="en-US" altLang="en-US"/>
          </a:p>
          <a:p>
            <a:r>
              <a:rPr lang="en-US" altLang="en-US">
                <a:solidFill>
                  <a:srgbClr val="3333CC"/>
                </a:solidFill>
              </a:rPr>
              <a:t>A computer system learns from data, </a:t>
            </a:r>
            <a:r>
              <a:rPr lang="en-US" altLang="en-US"/>
              <a:t>which represent some “past experiences” of an application domain.</a:t>
            </a:r>
          </a:p>
          <a:p>
            <a:pPr>
              <a:buFontTx/>
              <a:buNone/>
            </a:pPr>
            <a:r>
              <a:rPr lang="en-US" altLang="en-US"/>
              <a:t> </a:t>
            </a:r>
          </a:p>
          <a:p>
            <a:r>
              <a:rPr lang="en-US" altLang="en-US">
                <a:solidFill>
                  <a:srgbClr val="FF0000"/>
                </a:solidFill>
              </a:rPr>
              <a:t>Our focus:</a:t>
            </a:r>
            <a:r>
              <a:rPr lang="en-US" altLang="en-US"/>
              <a:t> learn </a:t>
            </a:r>
            <a:r>
              <a:rPr lang="en-US" altLang="en-US">
                <a:solidFill>
                  <a:srgbClr val="3333CC"/>
                </a:solidFill>
              </a:rPr>
              <a:t>a target function</a:t>
            </a:r>
            <a:r>
              <a:rPr lang="en-US" altLang="en-US"/>
              <a:t> that can be used to predict the values of a discrete class attribute, e.g., </a:t>
            </a:r>
            <a:r>
              <a:rPr lang="en-US" altLang="en-US">
                <a:solidFill>
                  <a:srgbClr val="3333CC"/>
                </a:solidFill>
              </a:rPr>
              <a:t>approve </a:t>
            </a:r>
            <a:r>
              <a:rPr lang="en-US" altLang="en-US"/>
              <a:t>or</a:t>
            </a:r>
            <a:r>
              <a:rPr lang="en-US" altLang="en-US">
                <a:solidFill>
                  <a:srgbClr val="3333CC"/>
                </a:solidFill>
              </a:rPr>
              <a:t> not-approved</a:t>
            </a:r>
            <a:r>
              <a:rPr lang="en-US" altLang="en-US"/>
              <a:t>, and </a:t>
            </a:r>
            <a:r>
              <a:rPr lang="en-US" altLang="en-US">
                <a:solidFill>
                  <a:srgbClr val="3333CC"/>
                </a:solidFill>
              </a:rPr>
              <a:t>high-risk </a:t>
            </a:r>
            <a:r>
              <a:rPr lang="en-US" altLang="en-US"/>
              <a:t>or</a:t>
            </a:r>
            <a:r>
              <a:rPr lang="en-US" altLang="en-US">
                <a:solidFill>
                  <a:srgbClr val="3333CC"/>
                </a:solidFill>
              </a:rPr>
              <a:t> low risk</a:t>
            </a:r>
            <a:r>
              <a:rPr lang="en-US" altLang="en-US"/>
              <a:t>. </a:t>
            </a:r>
          </a:p>
          <a:p>
            <a:r>
              <a:rPr lang="en-US" altLang="en-US"/>
              <a:t>The task is commonly called: </a:t>
            </a:r>
            <a:r>
              <a:rPr lang="en-US" altLang="en-US">
                <a:solidFill>
                  <a:srgbClr val="FF0000"/>
                </a:solidFill>
              </a:rPr>
              <a:t>Supervised learning</a:t>
            </a:r>
            <a:r>
              <a:rPr lang="en-US" altLang="en-US"/>
              <a:t>, </a:t>
            </a:r>
            <a:r>
              <a:rPr lang="en-US" altLang="en-US">
                <a:solidFill>
                  <a:srgbClr val="FF0000"/>
                </a:solidFill>
              </a:rPr>
              <a:t>classification</a:t>
            </a:r>
            <a:r>
              <a:rPr lang="en-US" altLang="en-US"/>
              <a:t>, or </a:t>
            </a:r>
            <a:r>
              <a:rPr lang="en-US" altLang="en-US">
                <a:solidFill>
                  <a:srgbClr val="FF0000"/>
                </a:solidFill>
              </a:rPr>
              <a:t>inductive learning.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 layer perceptron (Traditional ANN)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perceptron works for linearly separable data (e.g., A)</a:t>
            </a:r>
          </a:p>
          <a:p>
            <a:pPr lvl="1"/>
            <a:r>
              <a:rPr lang="en-US" dirty="0"/>
              <a:t>What is the alternative for non-linearly separable data (e.g., B)?</a:t>
            </a:r>
          </a:p>
          <a:p>
            <a:pPr lvl="1"/>
            <a:r>
              <a:rPr lang="en-US" dirty="0"/>
              <a:t>The solution: Use a network of perceptron (ANN).</a:t>
            </a:r>
          </a:p>
          <a:p>
            <a:pPr lvl="1"/>
            <a:endParaRPr lang="en-US" dirty="0"/>
          </a:p>
        </p:txBody>
      </p:sp>
      <p:pic>
        <p:nvPicPr>
          <p:cNvPr id="2052" name="Picture 4" descr="Methods for Testing Linear Separability in Python | TechTal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73236"/>
            <a:ext cx="9525000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6547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7516" y="320634"/>
            <a:ext cx="10363200" cy="1219200"/>
          </a:xfrm>
        </p:spPr>
        <p:txBody>
          <a:bodyPr/>
          <a:lstStyle/>
          <a:p>
            <a:r>
              <a:rPr lang="en-US" dirty="0"/>
              <a:t>Multi layer perceptron (Diagram)</a:t>
            </a:r>
          </a:p>
        </p:txBody>
      </p:sp>
      <p:pic>
        <p:nvPicPr>
          <p:cNvPr id="4" name="Picture 2" descr="A Simple Overview of Multilayer Perceptron (MLP) Deep Lear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6" y="1822465"/>
            <a:ext cx="10117975" cy="521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57164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EA634D82-4976-C6E4-011F-C7EF58D506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31721" y="508000"/>
            <a:ext cx="8290560" cy="1219200"/>
          </a:xfrm>
        </p:spPr>
        <p:txBody>
          <a:bodyPr/>
          <a:lstStyle/>
          <a:p>
            <a:r>
              <a:rPr lang="en-US" altLang="en-US"/>
              <a:t>ANN: Summary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76DBA4AF-7202-EC40-AC86-5DE3E56EC3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7039" y="1946169"/>
            <a:ext cx="8209280" cy="4389120"/>
          </a:xfrm>
        </p:spPr>
        <p:txBody>
          <a:bodyPr/>
          <a:lstStyle/>
          <a:p>
            <a:r>
              <a:rPr lang="en-US" altLang="en-US" dirty="0"/>
              <a:t>ANNs provide alternative approach to learning, inspired by architecture of brain.</a:t>
            </a:r>
          </a:p>
          <a:p>
            <a:r>
              <a:rPr lang="en-US" altLang="en-US" dirty="0"/>
              <a:t>Based on repeatedly modifying weights in simple neurons.</a:t>
            </a:r>
          </a:p>
          <a:p>
            <a:r>
              <a:rPr lang="en-US" altLang="en-US" dirty="0"/>
              <a:t>Result is (often) a network that correctly classifies, but which is difficult for human to interpret.</a:t>
            </a:r>
          </a:p>
          <a:p>
            <a:r>
              <a:rPr lang="en-US" altLang="en-US" dirty="0"/>
              <a:t>Contrasts with decision trees, which produce human-readable output.</a:t>
            </a:r>
          </a:p>
          <a:p>
            <a:r>
              <a:rPr lang="en-US" altLang="en-US" dirty="0"/>
              <a:t>For better learning using ANN, deep learning has emerged.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2069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7614" y="3123211"/>
            <a:ext cx="4417621" cy="1219200"/>
          </a:xfrm>
        </p:spPr>
        <p:txBody>
          <a:bodyPr/>
          <a:lstStyle/>
          <a:p>
            <a:r>
              <a:rPr lang="en-US" sz="4400" b="1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6517729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205" y="237507"/>
            <a:ext cx="10363200" cy="1219200"/>
          </a:xfrm>
        </p:spPr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ANN has a minor number of parameters, when a small number of hidden layers is used</a:t>
            </a:r>
          </a:p>
          <a:p>
            <a:r>
              <a:rPr lang="en-US" dirty="0"/>
              <a:t>So we need more parameters to be able to extract sufficient patterns from large datasets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832" y="3515096"/>
            <a:ext cx="5217947" cy="38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259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DA7ED504-C317-FF95-EDD1-1420AEBBD2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8734" y="201508"/>
            <a:ext cx="9035627" cy="1215813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3413" b="1"/>
              <a:t>k-Nearest Neighbor Classification (kNN)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D6D6C3EB-5C18-8046-321A-1D19184657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840" y="1352974"/>
            <a:ext cx="8871373" cy="5188373"/>
          </a:xfrm>
        </p:spPr>
        <p:txBody>
          <a:bodyPr/>
          <a:lstStyle/>
          <a:p>
            <a:r>
              <a:rPr lang="en-US" altLang="en-US"/>
              <a:t>Unlike all the previous learning methods, </a:t>
            </a:r>
            <a:r>
              <a:rPr lang="en-US" altLang="en-US">
                <a:solidFill>
                  <a:srgbClr val="3333CC"/>
                </a:solidFill>
              </a:rPr>
              <a:t>kNN does not build model from the training data</a:t>
            </a:r>
            <a:r>
              <a:rPr lang="en-US" altLang="en-US"/>
              <a:t>. </a:t>
            </a:r>
          </a:p>
          <a:p>
            <a:r>
              <a:rPr lang="en-US" altLang="en-US"/>
              <a:t>To classify a test instance </a:t>
            </a:r>
            <a:r>
              <a:rPr lang="en-US" altLang="en-US" i="1"/>
              <a:t>d</a:t>
            </a:r>
            <a:r>
              <a:rPr lang="en-US" altLang="en-US"/>
              <a:t>, define </a:t>
            </a:r>
            <a:r>
              <a:rPr lang="en-US" altLang="en-US" i="1"/>
              <a:t>k</a:t>
            </a:r>
            <a:r>
              <a:rPr lang="en-US" altLang="en-US"/>
              <a:t>-neighborhood </a:t>
            </a:r>
            <a:r>
              <a:rPr lang="en-US" altLang="en-US" i="1"/>
              <a:t>P</a:t>
            </a:r>
            <a:r>
              <a:rPr lang="en-US" altLang="en-US"/>
              <a:t> as </a:t>
            </a:r>
            <a:r>
              <a:rPr lang="en-US" altLang="en-US" i="1"/>
              <a:t>k</a:t>
            </a:r>
            <a:r>
              <a:rPr lang="en-US" altLang="en-US"/>
              <a:t> nearest neighbors of </a:t>
            </a:r>
            <a:r>
              <a:rPr lang="en-US" altLang="en-US" i="1"/>
              <a:t>d</a:t>
            </a:r>
          </a:p>
          <a:p>
            <a:r>
              <a:rPr lang="en-US" altLang="en-US"/>
              <a:t>Count number </a:t>
            </a:r>
            <a:r>
              <a:rPr lang="en-US" altLang="en-US" i="1"/>
              <a:t>n</a:t>
            </a:r>
            <a:r>
              <a:rPr lang="en-US" altLang="en-US"/>
              <a:t> of training instances in </a:t>
            </a:r>
            <a:r>
              <a:rPr lang="en-US" altLang="en-US" i="1"/>
              <a:t>P</a:t>
            </a:r>
            <a:r>
              <a:rPr lang="en-US" altLang="en-US"/>
              <a:t> that belong to class </a:t>
            </a:r>
            <a:r>
              <a:rPr lang="en-US" altLang="en-US" i="1"/>
              <a:t>c</a:t>
            </a:r>
            <a:r>
              <a:rPr lang="en-US" altLang="en-US" i="1" baseline="-25000"/>
              <a:t>j</a:t>
            </a:r>
          </a:p>
          <a:p>
            <a:r>
              <a:rPr lang="en-US" altLang="en-US"/>
              <a:t>Estimate Pr(</a:t>
            </a:r>
            <a:r>
              <a:rPr lang="en-US" altLang="en-US" i="1"/>
              <a:t>c</a:t>
            </a:r>
            <a:r>
              <a:rPr lang="en-US" altLang="en-US" i="1" baseline="-25000"/>
              <a:t>j</a:t>
            </a:r>
            <a:r>
              <a:rPr lang="en-US" altLang="en-US"/>
              <a:t>|</a:t>
            </a:r>
            <a:r>
              <a:rPr lang="en-US" altLang="en-US" i="1"/>
              <a:t>d</a:t>
            </a:r>
            <a:r>
              <a:rPr lang="en-US" altLang="en-US"/>
              <a:t>) as </a:t>
            </a:r>
            <a:r>
              <a:rPr lang="en-US" altLang="en-US" i="1"/>
              <a:t>n</a:t>
            </a:r>
            <a:r>
              <a:rPr lang="en-US" altLang="en-US"/>
              <a:t>/</a:t>
            </a:r>
            <a:r>
              <a:rPr lang="en-US" altLang="en-US" i="1"/>
              <a:t>k</a:t>
            </a:r>
          </a:p>
          <a:p>
            <a:r>
              <a:rPr lang="en-US" altLang="en-US"/>
              <a:t>No training is needed. Classification time is linear in training set size for each test case. </a:t>
            </a:r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C8F4FE9-661D-D27B-FC9F-5879070314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kNN Algorithm</a:t>
            </a:r>
          </a:p>
        </p:txBody>
      </p:sp>
      <p:pic>
        <p:nvPicPr>
          <p:cNvPr id="76803" name="Picture 3">
            <a:extLst>
              <a:ext uri="{FF2B5EF4-FFF2-40B4-BE49-F238E27FC236}">
                <a16:creationId xmlns:a16="http://schemas.microsoft.com/office/drawing/2014/main" id="{15DBC875-D945-4AB7-5F05-0E3A760CF601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1893" y="1391920"/>
            <a:ext cx="9103360" cy="2026921"/>
          </a:xfrm>
        </p:spPr>
      </p:pic>
      <p:sp>
        <p:nvSpPr>
          <p:cNvPr id="76804" name="Text Box 4">
            <a:extLst>
              <a:ext uri="{FF2B5EF4-FFF2-40B4-BE49-F238E27FC236}">
                <a16:creationId xmlns:a16="http://schemas.microsoft.com/office/drawing/2014/main" id="{432FB037-F698-0129-5E34-0E1D1F830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5694" y="3772747"/>
            <a:ext cx="8947573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i="1" dirty="0">
                <a:solidFill>
                  <a:srgbClr val="000000"/>
                </a:solidFill>
              </a:rPr>
              <a:t>k</a:t>
            </a:r>
            <a:r>
              <a:rPr lang="en-US" altLang="en-US" sz="3200" dirty="0">
                <a:solidFill>
                  <a:srgbClr val="000000"/>
                </a:solidFill>
              </a:rPr>
              <a:t> is usually chosen empirically via a validation set or cross-validation by trying a range of </a:t>
            </a:r>
            <a:r>
              <a:rPr lang="en-US" altLang="en-US" sz="3200" i="1" dirty="0">
                <a:solidFill>
                  <a:srgbClr val="000000"/>
                </a:solidFill>
              </a:rPr>
              <a:t>k</a:t>
            </a:r>
            <a:r>
              <a:rPr lang="en-US" altLang="en-US" sz="3200" dirty="0">
                <a:solidFill>
                  <a:srgbClr val="000000"/>
                </a:solidFill>
              </a:rPr>
              <a:t> values. </a:t>
            </a:r>
          </a:p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 dirty="0">
                <a:solidFill>
                  <a:srgbClr val="3333CC"/>
                </a:solidFill>
              </a:rPr>
              <a:t>Distance function</a:t>
            </a:r>
            <a:r>
              <a:rPr lang="en-US" altLang="en-US" sz="3200" dirty="0">
                <a:solidFill>
                  <a:srgbClr val="000000"/>
                </a:solidFill>
              </a:rPr>
              <a:t> is crucial but depends on applications. 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C388F0D3-289B-A6A1-E924-5A57876117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k=6 (6NN)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2E979618-FC73-BC94-8288-53627946D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0720" y="2113280"/>
            <a:ext cx="8290560" cy="4389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Aft>
                <a:spcPct val="0"/>
              </a:spcAft>
            </a:pPr>
            <a:endParaRPr lang="en-US" altLang="en-US" sz="2560">
              <a:solidFill>
                <a:srgbClr val="000000"/>
              </a:solidFill>
            </a:endParaRPr>
          </a:p>
        </p:txBody>
      </p:sp>
      <p:sp>
        <p:nvSpPr>
          <p:cNvPr id="77828" name="Oval 4">
            <a:extLst>
              <a:ext uri="{FF2B5EF4-FFF2-40B4-BE49-F238E27FC236}">
                <a16:creationId xmlns:a16="http://schemas.microsoft.com/office/drawing/2014/main" id="{A921F617-CD9E-6F43-0CB3-125A0966A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1694" y="228092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29" name="Oval 5">
            <a:extLst>
              <a:ext uri="{FF2B5EF4-FFF2-40B4-BE49-F238E27FC236}">
                <a16:creationId xmlns:a16="http://schemas.microsoft.com/office/drawing/2014/main" id="{4BE06B3A-5BEE-C3E4-62A5-2C0B101B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8814" y="3012441"/>
            <a:ext cx="162560" cy="162560"/>
          </a:xfrm>
          <a:prstGeom prst="ellipse">
            <a:avLst/>
          </a:prstGeom>
          <a:solidFill>
            <a:srgbClr val="FF0000"/>
          </a:solidFill>
          <a:ln w="76200" cmpd="tri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14C9164E-3384-AA27-225C-FE75883A4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774" y="4638041"/>
            <a:ext cx="162560" cy="162560"/>
          </a:xfrm>
          <a:prstGeom prst="ellipse">
            <a:avLst/>
          </a:prstGeom>
          <a:solidFill>
            <a:schemeClr val="tx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8E9C9FDB-A4A0-22A3-8C90-D247AF75B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254" y="284988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2" name="Oval 8">
            <a:extLst>
              <a:ext uri="{FF2B5EF4-FFF2-40B4-BE49-F238E27FC236}">
                <a16:creationId xmlns:a16="http://schemas.microsoft.com/office/drawing/2014/main" id="{A680992B-86EE-2923-23CD-9796CBDCC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814" y="398780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3" name="Oval 9">
            <a:extLst>
              <a:ext uri="{FF2B5EF4-FFF2-40B4-BE49-F238E27FC236}">
                <a16:creationId xmlns:a16="http://schemas.microsoft.com/office/drawing/2014/main" id="{06353DD5-90D3-A25F-60F1-6C47CC0F4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2174" y="228092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4" name="Oval 10">
            <a:extLst>
              <a:ext uri="{FF2B5EF4-FFF2-40B4-BE49-F238E27FC236}">
                <a16:creationId xmlns:a16="http://schemas.microsoft.com/office/drawing/2014/main" id="{F64B4B0B-0BD5-C1FE-DBF2-33C48B78C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6574" y="333756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5" name="Oval 11">
            <a:extLst>
              <a:ext uri="{FF2B5EF4-FFF2-40B4-BE49-F238E27FC236}">
                <a16:creationId xmlns:a16="http://schemas.microsoft.com/office/drawing/2014/main" id="{3ED7F407-D145-E3EC-F209-91E489C66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4494" y="309372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6" name="Oval 12">
            <a:extLst>
              <a:ext uri="{FF2B5EF4-FFF2-40B4-BE49-F238E27FC236}">
                <a16:creationId xmlns:a16="http://schemas.microsoft.com/office/drawing/2014/main" id="{16F89B0C-EC8E-4C0A-BC53-E85983CE2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6014" y="268732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7" name="Oval 13">
            <a:extLst>
              <a:ext uri="{FF2B5EF4-FFF2-40B4-BE49-F238E27FC236}">
                <a16:creationId xmlns:a16="http://schemas.microsoft.com/office/drawing/2014/main" id="{A28ACC6D-223C-D7EE-68AA-A5823151F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614" y="3987801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8" name="Oval 14">
            <a:extLst>
              <a:ext uri="{FF2B5EF4-FFF2-40B4-BE49-F238E27FC236}">
                <a16:creationId xmlns:a16="http://schemas.microsoft.com/office/drawing/2014/main" id="{7FB01DF3-0471-6423-53F1-511F018F0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374" y="2037081"/>
            <a:ext cx="162560" cy="162560"/>
          </a:xfrm>
          <a:prstGeom prst="ellipse">
            <a:avLst/>
          </a:prstGeom>
          <a:solidFill>
            <a:srgbClr val="FF0000"/>
          </a:solidFill>
          <a:ln w="76200" cmpd="tri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39" name="Oval 15">
            <a:extLst>
              <a:ext uri="{FF2B5EF4-FFF2-40B4-BE49-F238E27FC236}">
                <a16:creationId xmlns:a16="http://schemas.microsoft.com/office/drawing/2014/main" id="{6E0F3DEC-84C3-4D6E-B3D0-CCBDE60B8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934" y="3662681"/>
            <a:ext cx="162560" cy="162560"/>
          </a:xfrm>
          <a:prstGeom prst="ellipse">
            <a:avLst/>
          </a:prstGeom>
          <a:solidFill>
            <a:srgbClr val="FF0000"/>
          </a:solidFill>
          <a:ln w="76200" cmpd="tri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0" name="Oval 16">
            <a:extLst>
              <a:ext uri="{FF2B5EF4-FFF2-40B4-BE49-F238E27FC236}">
                <a16:creationId xmlns:a16="http://schemas.microsoft.com/office/drawing/2014/main" id="{523183C8-DA4D-4619-7F48-316AEC724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494" y="2362201"/>
            <a:ext cx="162560" cy="162560"/>
          </a:xfrm>
          <a:prstGeom prst="ellipse">
            <a:avLst/>
          </a:prstGeom>
          <a:solidFill>
            <a:srgbClr val="FF0000"/>
          </a:solidFill>
          <a:ln w="76200" cmpd="tri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1" name="Oval 17">
            <a:extLst>
              <a:ext uri="{FF2B5EF4-FFF2-40B4-BE49-F238E27FC236}">
                <a16:creationId xmlns:a16="http://schemas.microsoft.com/office/drawing/2014/main" id="{540BC573-073F-CD72-28F0-2E7438594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414" y="2524761"/>
            <a:ext cx="162560" cy="162560"/>
          </a:xfrm>
          <a:prstGeom prst="ellipse">
            <a:avLst/>
          </a:prstGeom>
          <a:solidFill>
            <a:srgbClr val="FF0000"/>
          </a:solidFill>
          <a:ln w="76200" cmpd="tri" algn="ctr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2" name="Oval 18">
            <a:extLst>
              <a:ext uri="{FF2B5EF4-FFF2-40B4-BE49-F238E27FC236}">
                <a16:creationId xmlns:a16="http://schemas.microsoft.com/office/drawing/2014/main" id="{1B9E2C85-7290-A71D-BCE9-1488E5091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614" y="2687321"/>
            <a:ext cx="162560" cy="162560"/>
          </a:xfrm>
          <a:prstGeom prst="ellipse">
            <a:avLst/>
          </a:prstGeom>
          <a:solidFill>
            <a:srgbClr val="FF0000"/>
          </a:solidFill>
          <a:ln w="76200" cmpd="tri">
            <a:solidFill>
              <a:srgbClr val="FF0000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3" name="Oval 19">
            <a:extLst>
              <a:ext uri="{FF2B5EF4-FFF2-40B4-BE49-F238E27FC236}">
                <a16:creationId xmlns:a16="http://schemas.microsoft.com/office/drawing/2014/main" id="{32F8B24F-FDFD-B840-A8C9-74BA864C5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7534" y="4800601"/>
            <a:ext cx="162560" cy="162560"/>
          </a:xfrm>
          <a:prstGeom prst="ellipse">
            <a:avLst/>
          </a:prstGeom>
          <a:solidFill>
            <a:schemeClr val="tx1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4" name="Oval 20">
            <a:extLst>
              <a:ext uri="{FF2B5EF4-FFF2-40B4-BE49-F238E27FC236}">
                <a16:creationId xmlns:a16="http://schemas.microsoft.com/office/drawing/2014/main" id="{BF38BBBB-7622-0DE6-DD51-01139F6C4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494" y="5775961"/>
            <a:ext cx="162560" cy="162560"/>
          </a:xfrm>
          <a:prstGeom prst="ellipse">
            <a:avLst/>
          </a:prstGeom>
          <a:solidFill>
            <a:schemeClr val="tx1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5" name="Oval 21">
            <a:extLst>
              <a:ext uri="{FF2B5EF4-FFF2-40B4-BE49-F238E27FC236}">
                <a16:creationId xmlns:a16="http://schemas.microsoft.com/office/drawing/2014/main" id="{15535B42-C56B-B6A2-26EA-E6E963052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5454" y="5125721"/>
            <a:ext cx="162560" cy="162560"/>
          </a:xfrm>
          <a:prstGeom prst="ellipse">
            <a:avLst/>
          </a:prstGeom>
          <a:solidFill>
            <a:schemeClr val="tx1"/>
          </a:solidFill>
          <a:ln w="38100" cmpd="dbl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6" name="Oval 22">
            <a:extLst>
              <a:ext uri="{FF2B5EF4-FFF2-40B4-BE49-F238E27FC236}">
                <a16:creationId xmlns:a16="http://schemas.microsoft.com/office/drawing/2014/main" id="{4859DAA8-595E-D664-B923-B9884746C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294" y="1654387"/>
            <a:ext cx="162560" cy="162560"/>
          </a:xfrm>
          <a:prstGeom prst="ellipse">
            <a:avLst/>
          </a:prstGeom>
          <a:solidFill>
            <a:srgbClr val="66FF33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7" name="Oval 23">
            <a:extLst>
              <a:ext uri="{FF2B5EF4-FFF2-40B4-BE49-F238E27FC236}">
                <a16:creationId xmlns:a16="http://schemas.microsoft.com/office/drawing/2014/main" id="{A902C2B9-B603-45EB-609E-B34E1EAB1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294" y="2142067"/>
            <a:ext cx="162560" cy="162560"/>
          </a:xfrm>
          <a:prstGeom prst="ellipse">
            <a:avLst/>
          </a:prstGeom>
          <a:solidFill>
            <a:srgbClr val="FF0000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8" name="Oval 24">
            <a:extLst>
              <a:ext uri="{FF2B5EF4-FFF2-40B4-BE49-F238E27FC236}">
                <a16:creationId xmlns:a16="http://schemas.microsoft.com/office/drawing/2014/main" id="{7C660B35-4AF0-12F6-49D0-43A484F64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7294" y="2629747"/>
            <a:ext cx="162560" cy="16256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49" name="Line 25">
            <a:extLst>
              <a:ext uri="{FF2B5EF4-FFF2-40B4-BE49-F238E27FC236}">
                <a16:creationId xmlns:a16="http://schemas.microsoft.com/office/drawing/2014/main" id="{EF977BAA-A90F-537F-905F-41B495029E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1054" y="1468121"/>
            <a:ext cx="0" cy="47142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850" name="Text Box 26">
            <a:extLst>
              <a:ext uri="{FF2B5EF4-FFF2-40B4-BE49-F238E27FC236}">
                <a16:creationId xmlns:a16="http://schemas.microsoft.com/office/drawing/2014/main" id="{64BA590D-A290-787C-6BD1-BEFCB2CF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854" y="1429174"/>
            <a:ext cx="2071080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Government</a:t>
            </a:r>
          </a:p>
        </p:txBody>
      </p:sp>
      <p:sp>
        <p:nvSpPr>
          <p:cNvPr id="77851" name="Text Box 27">
            <a:extLst>
              <a:ext uri="{FF2B5EF4-FFF2-40B4-BE49-F238E27FC236}">
                <a16:creationId xmlns:a16="http://schemas.microsoft.com/office/drawing/2014/main" id="{097D225A-ED5E-6CE8-6C2D-F7172734E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854" y="1982894"/>
            <a:ext cx="1361270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Science</a:t>
            </a:r>
          </a:p>
        </p:txBody>
      </p:sp>
      <p:sp>
        <p:nvSpPr>
          <p:cNvPr id="77852" name="Text Box 28">
            <a:extLst>
              <a:ext uri="{FF2B5EF4-FFF2-40B4-BE49-F238E27FC236}">
                <a16:creationId xmlns:a16="http://schemas.microsoft.com/office/drawing/2014/main" id="{EAF42988-1EE9-2625-A2FB-FBCB16D4A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854" y="2470574"/>
            <a:ext cx="805220" cy="486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975390"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altLang="en-US" sz="256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Arts</a:t>
            </a:r>
          </a:p>
        </p:txBody>
      </p:sp>
      <p:grpSp>
        <p:nvGrpSpPr>
          <p:cNvPr id="77853" name="Group 29">
            <a:extLst>
              <a:ext uri="{FF2B5EF4-FFF2-40B4-BE49-F238E27FC236}">
                <a16:creationId xmlns:a16="http://schemas.microsoft.com/office/drawing/2014/main" id="{D66E7BCE-1B90-2889-E6F9-BF77E2019D13}"/>
              </a:ext>
            </a:extLst>
          </p:cNvPr>
          <p:cNvGrpSpPr>
            <a:grpSpLocks/>
          </p:cNvGrpSpPr>
          <p:nvPr/>
        </p:nvGrpSpPr>
        <p:grpSpPr bwMode="auto">
          <a:xfrm>
            <a:off x="2611289" y="2083100"/>
            <a:ext cx="8122920" cy="2849880"/>
            <a:chOff x="782" y="1217"/>
            <a:chExt cx="4797" cy="1683"/>
          </a:xfrm>
        </p:grpSpPr>
        <p:sp>
          <p:nvSpPr>
            <p:cNvPr id="77854" name="Text Box 30">
              <a:extLst>
                <a:ext uri="{FF2B5EF4-FFF2-40B4-BE49-F238E27FC236}">
                  <a16:creationId xmlns:a16="http://schemas.microsoft.com/office/drawing/2014/main" id="{80E6DBF1-EDC5-AECD-9E4D-B6DB24E90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" y="2341"/>
              <a:ext cx="1633" cy="5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0">
                    <a:gsLst>
                      <a:gs pos="0">
                        <a:srgbClr val="A50021"/>
                      </a:gs>
                      <a:gs pos="100000">
                        <a:schemeClr val="tx1"/>
                      </a:gs>
                    </a:gsLst>
                    <a:lin ang="0" scaled="1"/>
                  </a:gra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773" dirty="0">
                  <a:solidFill>
                    <a:srgbClr val="3333CC"/>
                  </a:solidFill>
                  <a:latin typeface="Lucida Sans" panose="020B0602030504020204" pitchFamily="34" charset="0"/>
                  <a:cs typeface="Arial" panose="020B0604020202020204" pitchFamily="34" charset="0"/>
                </a:rPr>
                <a:t>A new point </a:t>
              </a:r>
            </a:p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773" dirty="0" err="1">
                  <a:solidFill>
                    <a:srgbClr val="3333CC"/>
                  </a:solidFill>
                  <a:latin typeface="Lucida Sans" panose="020B0602030504020204" pitchFamily="34" charset="0"/>
                  <a:cs typeface="Arial" panose="020B0604020202020204" pitchFamily="34" charset="0"/>
                </a:rPr>
                <a:t>Pr</a:t>
              </a:r>
              <a:r>
                <a:rPr lang="en-US" altLang="en-US" sz="2773" dirty="0">
                  <a:solidFill>
                    <a:srgbClr val="3333CC"/>
                  </a:solidFill>
                  <a:latin typeface="Lucida Sans" panose="020B0602030504020204" pitchFamily="34" charset="0"/>
                  <a:cs typeface="Arial" panose="020B0604020202020204" pitchFamily="34" charset="0"/>
                </a:rPr>
                <a:t>(science|   )?</a:t>
              </a:r>
            </a:p>
          </p:txBody>
        </p:sp>
        <p:sp>
          <p:nvSpPr>
            <p:cNvPr id="77855" name="Oval 31">
              <a:extLst>
                <a:ext uri="{FF2B5EF4-FFF2-40B4-BE49-F238E27FC236}">
                  <a16:creationId xmlns:a16="http://schemas.microsoft.com/office/drawing/2014/main" id="{B952C321-229B-60F1-0BD4-C7CBF0880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" y="1217"/>
              <a:ext cx="1584" cy="1248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56" name="Rectangle 32">
              <a:extLst>
                <a:ext uri="{FF2B5EF4-FFF2-40B4-BE49-F238E27FC236}">
                  <a16:creationId xmlns:a16="http://schemas.microsoft.com/office/drawing/2014/main" id="{9DFA1346-E168-7DA4-84A4-2FF5C370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842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57" name="Rectangle 33">
              <a:extLst>
                <a:ext uri="{FF2B5EF4-FFF2-40B4-BE49-F238E27FC236}">
                  <a16:creationId xmlns:a16="http://schemas.microsoft.com/office/drawing/2014/main" id="{8D813AB9-C289-9629-DC72-016BAEC195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3" y="2704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858" name="Rectangle 34">
              <a:extLst>
                <a:ext uri="{FF2B5EF4-FFF2-40B4-BE49-F238E27FC236}">
                  <a16:creationId xmlns:a16="http://schemas.microsoft.com/office/drawing/2014/main" id="{41EA4EE0-E121-AAE8-92E7-E5FB0AE16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0" y="2451"/>
              <a:ext cx="96" cy="96"/>
            </a:xfrm>
            <a:prstGeom prst="rect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75390" fontAlgn="base">
                <a:spcBef>
                  <a:spcPct val="0"/>
                </a:spcBef>
                <a:spcAft>
                  <a:spcPct val="0"/>
                </a:spcAft>
              </a:pPr>
              <a:endParaRPr lang="en-US" sz="192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0029AF8-654C-6097-1F07-370C483015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Discussions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5DD6083-C605-BFEE-5367-7F5078C191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352974"/>
            <a:ext cx="8778240" cy="5186679"/>
          </a:xfrm>
        </p:spPr>
        <p:txBody>
          <a:bodyPr/>
          <a:lstStyle/>
          <a:p>
            <a:r>
              <a:rPr lang="en-US" altLang="ja-JP" dirty="0" err="1">
                <a:ea typeface="ＭＳ Ｐゴシック" panose="020B0600070205080204" pitchFamily="34" charset="-128"/>
              </a:rPr>
              <a:t>kNN</a:t>
            </a:r>
            <a:r>
              <a:rPr lang="en-US" altLang="ja-JP" dirty="0">
                <a:ea typeface="ＭＳ Ｐゴシック" panose="020B0600070205080204" pitchFamily="34" charset="-128"/>
              </a:rPr>
              <a:t> can deal with complex and arbitrary decision boundaries.</a:t>
            </a:r>
          </a:p>
          <a:p>
            <a:r>
              <a:rPr lang="en-US" altLang="ja-JP" dirty="0">
                <a:ea typeface="ＭＳ Ｐゴシック" panose="020B0600070205080204" pitchFamily="34" charset="-128"/>
              </a:rPr>
              <a:t>Despite its simplicity, researchers have shown that the classification accuracy of </a:t>
            </a:r>
            <a:r>
              <a:rPr lang="en-US" altLang="ja-JP" dirty="0" err="1">
                <a:ea typeface="ＭＳ Ｐゴシック" panose="020B0600070205080204" pitchFamily="34" charset="-128"/>
              </a:rPr>
              <a:t>kNN</a:t>
            </a:r>
            <a:r>
              <a:rPr lang="en-US" altLang="ja-JP" dirty="0">
                <a:ea typeface="ＭＳ Ｐゴシック" panose="020B0600070205080204" pitchFamily="34" charset="-128"/>
              </a:rPr>
              <a:t> can be quite strong and in many cases as accurate as those elaborate methods.</a:t>
            </a:r>
          </a:p>
          <a:p>
            <a:r>
              <a:rPr lang="en-US" altLang="ja-JP" dirty="0" err="1">
                <a:ea typeface="ＭＳ Ｐゴシック" panose="020B0600070205080204" pitchFamily="34" charset="-128"/>
              </a:rPr>
              <a:t>kNN</a:t>
            </a:r>
            <a:r>
              <a:rPr lang="en-US" altLang="ja-JP" dirty="0">
                <a:ea typeface="ＭＳ Ｐゴシック" panose="020B0600070205080204" pitchFamily="34" charset="-128"/>
              </a:rPr>
              <a:t> is slow at the classification time</a:t>
            </a:r>
          </a:p>
          <a:p>
            <a:r>
              <a:rPr lang="en-US" altLang="ja-JP" dirty="0" err="1">
                <a:ea typeface="ＭＳ Ｐゴシック" panose="020B0600070205080204" pitchFamily="34" charset="-128"/>
              </a:rPr>
              <a:t>kNN</a:t>
            </a:r>
            <a:r>
              <a:rPr lang="en-US" altLang="ja-JP" dirty="0">
                <a:ea typeface="ＭＳ Ｐゴシック" panose="020B0600070205080204" pitchFamily="34" charset="-128"/>
              </a:rPr>
              <a:t> does not produce an understandable model 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0FDD0029-19A0-C67F-72BF-9BDFB4908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8734" y="162560"/>
            <a:ext cx="8778240" cy="889001"/>
          </a:xfrm>
          <a:noFill/>
          <a:ln/>
        </p:spPr>
        <p:txBody>
          <a:bodyPr vert="horz" wrap="square" lIns="98213" tIns="49107" rIns="98213" bIns="49107" numCol="1" anchor="b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Evaluating classification methods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4F362CCC-AE3C-7A26-553C-FF397C1CA8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6880" y="1507067"/>
            <a:ext cx="8651241" cy="5301827"/>
          </a:xfrm>
          <a:noFill/>
          <a:ln/>
        </p:spPr>
        <p:txBody>
          <a:bodyPr vert="horz" wrap="square" lIns="98213" tIns="49107" rIns="98213" bIns="49107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altLang="en-US" b="1">
                <a:solidFill>
                  <a:srgbClr val="FF0000"/>
                </a:solidFill>
              </a:rPr>
              <a:t>Predictive accuracy</a:t>
            </a:r>
          </a:p>
          <a:p>
            <a:pPr>
              <a:lnSpc>
                <a:spcPct val="80000"/>
              </a:lnSpc>
            </a:pPr>
            <a:endParaRPr lang="en-US" altLang="en-US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92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920" b="1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en-US" sz="192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Efficiency</a:t>
            </a:r>
          </a:p>
          <a:p>
            <a:pPr lvl="1">
              <a:lnSpc>
                <a:spcPct val="80000"/>
              </a:lnSpc>
            </a:pPr>
            <a:r>
              <a:rPr lang="en-US" altLang="en-US" sz="1920"/>
              <a:t>time to construct the model </a:t>
            </a:r>
          </a:p>
          <a:p>
            <a:pPr lvl="1">
              <a:lnSpc>
                <a:spcPct val="80000"/>
              </a:lnSpc>
            </a:pPr>
            <a:r>
              <a:rPr lang="en-US" altLang="en-US" sz="1920"/>
              <a:t>time to use the model</a:t>
            </a: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Robustness</a:t>
            </a:r>
            <a:r>
              <a:rPr lang="en-US" altLang="en-US"/>
              <a:t>: handling noise and missing values</a:t>
            </a: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Scalability</a:t>
            </a:r>
            <a:r>
              <a:rPr lang="en-US" altLang="en-US"/>
              <a:t>: efficiency in disk-resident databases </a:t>
            </a: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Interpretability</a:t>
            </a:r>
            <a:r>
              <a:rPr lang="en-US" altLang="en-US"/>
              <a:t>: </a:t>
            </a:r>
          </a:p>
          <a:p>
            <a:pPr lvl="1">
              <a:lnSpc>
                <a:spcPct val="80000"/>
              </a:lnSpc>
            </a:pPr>
            <a:r>
              <a:rPr lang="en-US" altLang="en-US" sz="1920"/>
              <a:t>understandable and insight provided by the model</a:t>
            </a:r>
          </a:p>
          <a:p>
            <a:pPr>
              <a:lnSpc>
                <a:spcPct val="80000"/>
              </a:lnSpc>
            </a:pPr>
            <a:r>
              <a:rPr lang="en-US" altLang="en-US">
                <a:solidFill>
                  <a:srgbClr val="FF0000"/>
                </a:solidFill>
              </a:rPr>
              <a:t>Compactness of the model</a:t>
            </a:r>
            <a:r>
              <a:rPr lang="en-US" altLang="en-US"/>
              <a:t>: size of the tree, or the number of rules. </a:t>
            </a:r>
          </a:p>
        </p:txBody>
      </p:sp>
      <p:pic>
        <p:nvPicPr>
          <p:cNvPr id="128004" name="Picture 4">
            <a:extLst>
              <a:ext uri="{FF2B5EF4-FFF2-40B4-BE49-F238E27FC236}">
                <a16:creationId xmlns:a16="http://schemas.microsoft.com/office/drawing/2014/main" id="{D1F4C3EE-A045-92DD-4A28-25A40431542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95694" y="1906694"/>
            <a:ext cx="5657426" cy="9939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1C8B5F5-CDBD-A30D-5B73-D4177074E9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391920"/>
            <a:ext cx="8778240" cy="4185920"/>
          </a:xfrm>
        </p:spPr>
        <p:txBody>
          <a:bodyPr/>
          <a:lstStyle/>
          <a:p>
            <a:r>
              <a:rPr lang="en-GB" altLang="en-US">
                <a:solidFill>
                  <a:srgbClr val="FF0000"/>
                </a:solidFill>
              </a:rPr>
              <a:t>Data:</a:t>
            </a:r>
            <a:r>
              <a:rPr lang="en-GB" altLang="en-US"/>
              <a:t> A set of data records (also called examples, instances or cases) described by</a:t>
            </a:r>
          </a:p>
          <a:p>
            <a:pPr lvl="1"/>
            <a:r>
              <a:rPr lang="en-GB" altLang="en-US" i="1">
                <a:solidFill>
                  <a:srgbClr val="3333CC"/>
                </a:solidFill>
              </a:rPr>
              <a:t>k</a:t>
            </a:r>
            <a:r>
              <a:rPr lang="en-GB" altLang="en-US">
                <a:solidFill>
                  <a:srgbClr val="3333CC"/>
                </a:solidFill>
              </a:rPr>
              <a:t> attributes</a:t>
            </a:r>
            <a:r>
              <a:rPr lang="en-GB" altLang="en-US"/>
              <a:t>: </a:t>
            </a:r>
            <a:r>
              <a:rPr lang="en-GB" altLang="en-US" i="1"/>
              <a:t>A</a:t>
            </a:r>
            <a:r>
              <a:rPr lang="en-GB" altLang="en-US" baseline="-25000"/>
              <a:t>1</a:t>
            </a:r>
            <a:r>
              <a:rPr lang="en-GB" altLang="en-US"/>
              <a:t>, </a:t>
            </a:r>
            <a:r>
              <a:rPr lang="en-GB" altLang="en-US" i="1"/>
              <a:t>A</a:t>
            </a:r>
            <a:r>
              <a:rPr lang="en-GB" altLang="en-US" baseline="-25000"/>
              <a:t>2</a:t>
            </a:r>
            <a:r>
              <a:rPr lang="en-GB" altLang="en-US"/>
              <a:t>, … </a:t>
            </a:r>
            <a:r>
              <a:rPr lang="en-GB" altLang="en-US" i="1"/>
              <a:t>A</a:t>
            </a:r>
            <a:r>
              <a:rPr lang="en-GB" altLang="en-US" i="1" baseline="-25000"/>
              <a:t>k</a:t>
            </a:r>
            <a:r>
              <a:rPr lang="en-GB" altLang="en-US"/>
              <a:t>. </a:t>
            </a:r>
          </a:p>
          <a:p>
            <a:pPr lvl="1"/>
            <a:r>
              <a:rPr lang="en-GB" altLang="en-US">
                <a:solidFill>
                  <a:srgbClr val="3333CC"/>
                </a:solidFill>
              </a:rPr>
              <a:t>a class</a:t>
            </a:r>
            <a:r>
              <a:rPr lang="en-GB" altLang="en-US"/>
              <a:t>: Each example is labelled with a pre-defined class. </a:t>
            </a:r>
          </a:p>
          <a:p>
            <a:pPr lvl="1">
              <a:buFontTx/>
              <a:buNone/>
            </a:pPr>
            <a:endParaRPr lang="en-GB" altLang="en-US"/>
          </a:p>
          <a:p>
            <a:r>
              <a:rPr lang="en-GB" altLang="en-US">
                <a:solidFill>
                  <a:srgbClr val="FF0000"/>
                </a:solidFill>
              </a:rPr>
              <a:t>Goal:</a:t>
            </a:r>
            <a:r>
              <a:rPr lang="en-GB" altLang="en-US"/>
              <a:t> To learn a </a:t>
            </a:r>
            <a:r>
              <a:rPr lang="en-GB" altLang="en-US">
                <a:solidFill>
                  <a:srgbClr val="3333CC"/>
                </a:solidFill>
              </a:rPr>
              <a:t>classification model</a:t>
            </a:r>
            <a:r>
              <a:rPr lang="en-GB" altLang="en-US"/>
              <a:t> from the data that can be used to predict the classes of new (future, or test) cases/instances.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F801269-6FD2-044D-9A00-3392C03E47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data and the goal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98230AFB-2556-813F-D082-249BDDEBDC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methods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14DB605E-FB2A-E79A-B51D-4E6ABA904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18734" y="1352974"/>
            <a:ext cx="8778240" cy="53373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</a:rPr>
              <a:t>Holdout set</a:t>
            </a:r>
            <a:r>
              <a:rPr lang="en-US" altLang="en-US" dirty="0"/>
              <a:t>: </a:t>
            </a:r>
            <a:r>
              <a:rPr lang="en-US" altLang="ja-JP" dirty="0">
                <a:ea typeface="ＭＳ Ｐゴシック" panose="020B0600070205080204" pitchFamily="34" charset="-128"/>
              </a:rPr>
              <a:t>The available data set </a:t>
            </a:r>
            <a:r>
              <a:rPr lang="en-US" altLang="ja-JP" i="1" dirty="0">
                <a:ea typeface="ＭＳ Ｐゴシック" panose="020B0600070205080204" pitchFamily="34" charset="-128"/>
              </a:rPr>
              <a:t>D</a:t>
            </a:r>
            <a:r>
              <a:rPr lang="en-US" altLang="ja-JP" dirty="0">
                <a:ea typeface="ＭＳ Ｐゴシック" panose="020B0600070205080204" pitchFamily="34" charset="-128"/>
              </a:rPr>
              <a:t> is divided into two disjoint subsets, </a:t>
            </a:r>
          </a:p>
          <a:p>
            <a:pPr lvl="1">
              <a:lnSpc>
                <a:spcPct val="90000"/>
              </a:lnSpc>
            </a:pPr>
            <a:r>
              <a:rPr lang="en-US" altLang="ja-JP" sz="2560" dirty="0">
                <a:ea typeface="ＭＳ Ｐゴシック" panose="020B0600070205080204" pitchFamily="34" charset="-128"/>
              </a:rPr>
              <a:t>the </a:t>
            </a:r>
            <a:r>
              <a:rPr lang="en-US" altLang="ja-JP" sz="2560" i="1" dirty="0">
                <a:ea typeface="ＭＳ Ｐゴシック" panose="020B0600070205080204" pitchFamily="34" charset="-128"/>
              </a:rPr>
              <a:t>training set</a:t>
            </a:r>
            <a:r>
              <a:rPr lang="en-US" altLang="ja-JP" sz="2560" dirty="0">
                <a:ea typeface="ＭＳ Ｐゴシック" panose="020B0600070205080204" pitchFamily="34" charset="-128"/>
              </a:rPr>
              <a:t> </a:t>
            </a:r>
            <a:r>
              <a:rPr lang="en-US" altLang="ja-JP" sz="2560" i="1" dirty="0" err="1">
                <a:ea typeface="ＭＳ Ｐゴシック" panose="020B0600070205080204" pitchFamily="34" charset="-128"/>
              </a:rPr>
              <a:t>D</a:t>
            </a:r>
            <a:r>
              <a:rPr lang="en-US" altLang="ja-JP" sz="2560" i="1" baseline="-25000" dirty="0" err="1">
                <a:ea typeface="ＭＳ Ｐゴシック" panose="020B0600070205080204" pitchFamily="34" charset="-128"/>
              </a:rPr>
              <a:t>train</a:t>
            </a:r>
            <a:r>
              <a:rPr lang="en-US" altLang="ja-JP" sz="2560" dirty="0">
                <a:ea typeface="ＭＳ Ｐゴシック" panose="020B0600070205080204" pitchFamily="34" charset="-128"/>
              </a:rPr>
              <a:t> (for learning a model)</a:t>
            </a:r>
          </a:p>
          <a:p>
            <a:pPr lvl="1">
              <a:lnSpc>
                <a:spcPct val="90000"/>
              </a:lnSpc>
            </a:pPr>
            <a:r>
              <a:rPr lang="en-US" altLang="ja-JP" sz="2560" dirty="0">
                <a:ea typeface="ＭＳ Ｐゴシック" panose="020B0600070205080204" pitchFamily="34" charset="-128"/>
              </a:rPr>
              <a:t>the </a:t>
            </a:r>
            <a:r>
              <a:rPr lang="en-US" altLang="ja-JP" sz="2560" i="1" dirty="0">
                <a:ea typeface="ＭＳ Ｐゴシック" panose="020B0600070205080204" pitchFamily="34" charset="-128"/>
              </a:rPr>
              <a:t>test set</a:t>
            </a:r>
            <a:r>
              <a:rPr lang="en-US" altLang="ja-JP" sz="2560" dirty="0">
                <a:ea typeface="ＭＳ Ｐゴシック" panose="020B0600070205080204" pitchFamily="34" charset="-128"/>
              </a:rPr>
              <a:t> </a:t>
            </a:r>
            <a:r>
              <a:rPr lang="en-US" altLang="ja-JP" sz="2560" i="1" dirty="0" err="1">
                <a:ea typeface="ＭＳ Ｐゴシック" panose="020B0600070205080204" pitchFamily="34" charset="-128"/>
              </a:rPr>
              <a:t>D</a:t>
            </a:r>
            <a:r>
              <a:rPr lang="en-US" altLang="ja-JP" sz="2560" i="1" baseline="-25000" dirty="0" err="1">
                <a:ea typeface="ＭＳ Ｐゴシック" panose="020B0600070205080204" pitchFamily="34" charset="-128"/>
              </a:rPr>
              <a:t>test</a:t>
            </a:r>
            <a:r>
              <a:rPr lang="en-US" altLang="ja-JP" sz="2560" i="1" baseline="-25000" dirty="0">
                <a:ea typeface="ＭＳ Ｐゴシック" panose="020B0600070205080204" pitchFamily="34" charset="-128"/>
              </a:rPr>
              <a:t> </a:t>
            </a:r>
            <a:r>
              <a:rPr lang="en-US" altLang="ja-JP" sz="2560" dirty="0">
                <a:ea typeface="ＭＳ Ｐゴシック" panose="020B0600070205080204" pitchFamily="34" charset="-128"/>
              </a:rPr>
              <a:t>(for testing the model)</a:t>
            </a:r>
          </a:p>
          <a:p>
            <a:pPr>
              <a:lnSpc>
                <a:spcPct val="90000"/>
              </a:lnSpc>
            </a:pPr>
            <a:r>
              <a:rPr lang="en-US" altLang="ja-JP" b="1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Important:</a:t>
            </a:r>
            <a:r>
              <a:rPr lang="en-US" altLang="ja-JP" dirty="0">
                <a:ea typeface="ＭＳ Ｐゴシック" panose="020B0600070205080204" pitchFamily="34" charset="-128"/>
              </a:rPr>
              <a:t> training set should not be used in testing and the test set should not be used in learning. </a:t>
            </a:r>
          </a:p>
          <a:p>
            <a:pPr lvl="1">
              <a:lnSpc>
                <a:spcPct val="90000"/>
              </a:lnSpc>
            </a:pPr>
            <a:r>
              <a:rPr lang="en-US" altLang="ja-JP" sz="2560" dirty="0">
                <a:ea typeface="ＭＳ Ｐゴシック" panose="020B0600070205080204" pitchFamily="34" charset="-128"/>
              </a:rPr>
              <a:t>Unseen test set provides an unbiased estimate of accuracy. 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The test set is also called the </a:t>
            </a:r>
            <a:r>
              <a:rPr lang="en-US" altLang="ja-JP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holdout set</a:t>
            </a:r>
            <a:r>
              <a:rPr lang="en-US" altLang="ja-JP" dirty="0">
                <a:ea typeface="ＭＳ Ｐゴシック" panose="020B0600070205080204" pitchFamily="34" charset="-128"/>
              </a:rPr>
              <a:t>. (the examples in the original data set </a:t>
            </a:r>
            <a:r>
              <a:rPr lang="en-US" altLang="ja-JP" i="1" dirty="0">
                <a:ea typeface="ＭＳ Ｐゴシック" panose="020B0600070205080204" pitchFamily="34" charset="-128"/>
              </a:rPr>
              <a:t>D</a:t>
            </a:r>
            <a:r>
              <a:rPr lang="en-US" altLang="ja-JP" dirty="0">
                <a:ea typeface="ＭＳ Ｐゴシック" panose="020B0600070205080204" pitchFamily="34" charset="-128"/>
              </a:rPr>
              <a:t> are all labeled with classes.) 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 panose="020B0600070205080204" pitchFamily="34" charset="-128"/>
              </a:rPr>
              <a:t>This method is mainly used when the data set </a:t>
            </a:r>
            <a:r>
              <a:rPr lang="en-US" altLang="ja-JP" i="1" dirty="0">
                <a:ea typeface="ＭＳ Ｐゴシック" panose="020B0600070205080204" pitchFamily="34" charset="-128"/>
              </a:rPr>
              <a:t>D</a:t>
            </a:r>
            <a:r>
              <a:rPr lang="en-US" altLang="ja-JP" dirty="0">
                <a:ea typeface="ＭＳ Ｐゴシック" panose="020B0600070205080204" pitchFamily="34" charset="-128"/>
              </a:rPr>
              <a:t> is large. </a:t>
            </a:r>
            <a:endParaRPr lang="en-US" altLang="en-US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9E38305A-E47C-8A80-D3D3-4AF472829F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methods (cont…)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99B9417-259E-4AC7-B826-5AE90D162E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76773"/>
            <a:ext cx="9035627" cy="5454227"/>
          </a:xfrm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n-fold cross-validation</a:t>
            </a:r>
            <a:r>
              <a:rPr lang="en-US" altLang="en-US"/>
              <a:t>: T</a:t>
            </a:r>
            <a:r>
              <a:rPr lang="en-US" altLang="ja-JP">
                <a:ea typeface="ＭＳ Ｐゴシック" panose="020B0600070205080204" pitchFamily="34" charset="-128"/>
              </a:rPr>
              <a:t>he available data is partitioned into </a:t>
            </a:r>
            <a:r>
              <a:rPr lang="en-US" altLang="ja-JP" i="1">
                <a:ea typeface="ＭＳ Ｐゴシック" panose="020B0600070205080204" pitchFamily="34" charset="-128"/>
              </a:rPr>
              <a:t>n</a:t>
            </a:r>
            <a:r>
              <a:rPr lang="en-US" altLang="ja-JP">
                <a:ea typeface="ＭＳ Ｐゴシック" panose="020B0600070205080204" pitchFamily="34" charset="-128"/>
              </a:rPr>
              <a:t> equal-size disjoint subsets. 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Use each subset as the test set and combine the rest </a:t>
            </a:r>
            <a:r>
              <a:rPr lang="en-US" altLang="ja-JP" i="1">
                <a:ea typeface="ＭＳ Ｐゴシック" panose="020B0600070205080204" pitchFamily="34" charset="-128"/>
              </a:rPr>
              <a:t>n</a:t>
            </a:r>
            <a:r>
              <a:rPr lang="en-US" altLang="ja-JP">
                <a:ea typeface="ＭＳ Ｐゴシック" panose="020B0600070205080204" pitchFamily="34" charset="-128"/>
              </a:rPr>
              <a:t>-1 subsets as the training set to learn a classifier. 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The procedure is run </a:t>
            </a:r>
            <a:r>
              <a:rPr lang="en-US" altLang="ja-JP" i="1">
                <a:ea typeface="ＭＳ Ｐゴシック" panose="020B0600070205080204" pitchFamily="34" charset="-128"/>
              </a:rPr>
              <a:t>n</a:t>
            </a:r>
            <a:r>
              <a:rPr lang="en-US" altLang="ja-JP">
                <a:ea typeface="ＭＳ Ｐゴシック" panose="020B0600070205080204" pitchFamily="34" charset="-128"/>
              </a:rPr>
              <a:t> times, which give </a:t>
            </a:r>
            <a:r>
              <a:rPr lang="en-US" altLang="ja-JP" i="1">
                <a:ea typeface="ＭＳ Ｐゴシック" panose="020B0600070205080204" pitchFamily="34" charset="-128"/>
              </a:rPr>
              <a:t>n</a:t>
            </a:r>
            <a:r>
              <a:rPr lang="en-US" altLang="ja-JP">
                <a:ea typeface="ＭＳ Ｐゴシック" panose="020B0600070205080204" pitchFamily="34" charset="-128"/>
              </a:rPr>
              <a:t> accuracies. 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The final estimated accuracy of learning is the average of the </a:t>
            </a:r>
            <a:r>
              <a:rPr lang="en-US" altLang="ja-JP" i="1">
                <a:ea typeface="ＭＳ Ｐゴシック" panose="020B0600070205080204" pitchFamily="34" charset="-128"/>
              </a:rPr>
              <a:t>n</a:t>
            </a:r>
            <a:r>
              <a:rPr lang="en-US" altLang="ja-JP">
                <a:ea typeface="ＭＳ Ｐゴシック" panose="020B0600070205080204" pitchFamily="34" charset="-128"/>
              </a:rPr>
              <a:t> accuracies. 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10-fold and 5-fold cross-validations are commonly used. </a:t>
            </a:r>
            <a:r>
              <a:rPr lang="en-US" altLang="en-US"/>
              <a:t> </a:t>
            </a:r>
          </a:p>
          <a:p>
            <a:r>
              <a:rPr lang="en-US" altLang="en-US"/>
              <a:t>This method is used when the available data is not large. 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08B1CE0F-703E-7FD2-7284-56413BAF5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Evaluation methods (cont…)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699D2CB9-AF0E-C000-6E47-AA17E3BEDD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430868"/>
            <a:ext cx="8778240" cy="5108786"/>
          </a:xfrm>
        </p:spPr>
        <p:txBody>
          <a:bodyPr/>
          <a:lstStyle/>
          <a:p>
            <a:r>
              <a:rPr lang="en-US" altLang="en-US" b="1">
                <a:solidFill>
                  <a:srgbClr val="FF0000"/>
                </a:solidFill>
              </a:rPr>
              <a:t>Leave-one-out cross-validation</a:t>
            </a:r>
            <a:r>
              <a:rPr lang="en-US" altLang="en-US"/>
              <a:t>: This method is used when the data set is very small. </a:t>
            </a:r>
          </a:p>
          <a:p>
            <a:r>
              <a:rPr lang="en-US" altLang="en-US"/>
              <a:t>It is a special case of cross-validation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Each fold of the cross validation has only 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a single test example</a:t>
            </a:r>
            <a:r>
              <a:rPr lang="en-US" altLang="ja-JP">
                <a:ea typeface="ＭＳ Ｐゴシック" panose="020B0600070205080204" pitchFamily="34" charset="-128"/>
              </a:rPr>
              <a:t> and all the rest of the data is used in training. 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If the original data has </a:t>
            </a:r>
            <a:r>
              <a:rPr lang="en-US" altLang="ja-JP" i="1">
                <a:ea typeface="ＭＳ Ｐゴシック" panose="020B0600070205080204" pitchFamily="34" charset="-128"/>
              </a:rPr>
              <a:t>m</a:t>
            </a:r>
            <a:r>
              <a:rPr lang="en-US" altLang="ja-JP">
                <a:ea typeface="ＭＳ Ｐゴシック" panose="020B0600070205080204" pitchFamily="34" charset="-128"/>
              </a:rPr>
              <a:t> examples, this is </a:t>
            </a:r>
            <a:r>
              <a:rPr lang="en-US" altLang="ja-JP" i="1">
                <a:solidFill>
                  <a:srgbClr val="3333CC"/>
                </a:solidFill>
                <a:ea typeface="ＭＳ Ｐゴシック" panose="020B0600070205080204" pitchFamily="34" charset="-128"/>
              </a:rPr>
              <a:t>m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-fold cross-validation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5C9687FE-34F0-6E2E-A704-F8EF040F2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08C3578F-5E00-DEBE-DD5B-8C2EE4722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3881" y="1237828"/>
            <a:ext cx="8778240" cy="5454226"/>
          </a:xfrm>
        </p:spPr>
        <p:txBody>
          <a:bodyPr/>
          <a:lstStyle/>
          <a:p>
            <a:r>
              <a:rPr lang="en-US" altLang="en-US" sz="2773" dirty="0"/>
              <a:t>Applications of supervised learning are in almost any field or domain. </a:t>
            </a:r>
          </a:p>
          <a:p>
            <a:r>
              <a:rPr lang="en-US" altLang="en-US" sz="2773" dirty="0"/>
              <a:t>We studied 4 classification techniques: Decision Tree, Bayesian, ANN and KNN.</a:t>
            </a:r>
          </a:p>
          <a:p>
            <a:r>
              <a:rPr lang="en-US" altLang="en-US" sz="2773" dirty="0"/>
              <a:t>There are still many other methods, e.g., </a:t>
            </a:r>
          </a:p>
          <a:p>
            <a:pPr lvl="1"/>
            <a:r>
              <a:rPr lang="en-US" altLang="en-US" sz="2347" dirty="0"/>
              <a:t>SVM </a:t>
            </a:r>
          </a:p>
          <a:p>
            <a:pPr lvl="1"/>
            <a:r>
              <a:rPr lang="en-US" altLang="en-US" sz="2347" dirty="0"/>
              <a:t>HMM</a:t>
            </a:r>
          </a:p>
          <a:p>
            <a:pPr lvl="1"/>
            <a:r>
              <a:rPr lang="en-US" altLang="en-US" sz="2347" dirty="0"/>
              <a:t>Genetic algorithms</a:t>
            </a:r>
          </a:p>
          <a:p>
            <a:pPr lvl="1"/>
            <a:r>
              <a:rPr lang="en-US" altLang="en-US" sz="2347" dirty="0"/>
              <a:t>Fuzzy classification and much more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347" dirty="0"/>
              <a:t>This large number of methods also show the importance of classification and its wide applicability. </a:t>
            </a:r>
          </a:p>
          <a:p>
            <a:r>
              <a:rPr lang="en-US" altLang="en-US" sz="2773" dirty="0"/>
              <a:t>It remains to be an active research area. 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A0FAFA61-EE1E-4F41-F159-4646CA636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9027" y="2428240"/>
            <a:ext cx="8290560" cy="2074334"/>
          </a:xfrm>
          <a:noFill/>
          <a:ln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3413" b="1"/>
              <a:t>Unsupervised Learning (clustering)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6084E586-BCAA-BFA6-3AD0-FEA0AA20E8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6747" y="0"/>
            <a:ext cx="9140613" cy="1219200"/>
          </a:xfrm>
        </p:spPr>
        <p:txBody>
          <a:bodyPr/>
          <a:lstStyle/>
          <a:p>
            <a:r>
              <a:rPr lang="en-US" altLang="en-US" sz="3413"/>
              <a:t>Supervised learning vs. unsupervised learning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9040B323-B309-3CBF-130E-1309B9B58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622214"/>
            <a:ext cx="8729134" cy="502242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CC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ja-JP" sz="2987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sz="2987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sz="2987">
                <a:solidFill>
                  <a:srgbClr val="000000"/>
                </a:solidFill>
                <a:ea typeface="ＭＳ Ｐゴシック" panose="020B0600070205080204" pitchFamily="34" charset="-128"/>
              </a:rPr>
              <a:t> discover patterns in the data that relate data attributes with a target (class) attribute.</a:t>
            </a:r>
            <a:r>
              <a:rPr lang="en-US" altLang="ja-JP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ja-JP" sz="2560">
                <a:solidFill>
                  <a:srgbClr val="000000"/>
                </a:solidFill>
                <a:ea typeface="ＭＳ Ｐゴシック" panose="020B0600070205080204" pitchFamily="34" charset="-128"/>
              </a:rPr>
              <a:t>These patterns are then utilized to predict the values of the target attribute in future data instances. </a:t>
            </a:r>
          </a:p>
          <a:p>
            <a:endParaRPr lang="en-US" altLang="ja-JP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r>
              <a:rPr lang="en-US" altLang="ja-JP" sz="2987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sz="2987">
                <a:solidFill>
                  <a:srgbClr val="000000"/>
                </a:solidFill>
                <a:ea typeface="ＭＳ Ｐゴシック" panose="020B0600070205080204" pitchFamily="34" charset="-128"/>
              </a:rPr>
              <a:t>: The data have no target (class) attribute. </a:t>
            </a:r>
          </a:p>
          <a:p>
            <a:pPr lvl="1"/>
            <a:r>
              <a:rPr lang="en-US" altLang="ja-JP" sz="2560">
                <a:solidFill>
                  <a:srgbClr val="000000"/>
                </a:solidFill>
                <a:ea typeface="ＭＳ Ｐゴシック" panose="020B0600070205080204" pitchFamily="34" charset="-128"/>
              </a:rPr>
              <a:t>We want to explore the data to find some intrinsic structures in them. </a:t>
            </a:r>
            <a:endParaRPr lang="en-US" altLang="en-US" sz="256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F89609F-88B6-E057-D4F8-3EA074D76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AA9E480C-C35B-B6C5-8711-C1F0643DF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0840" y="1237827"/>
            <a:ext cx="8954347" cy="534923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 sz="2773">
                <a:ea typeface="ＭＳ Ｐゴシック" panose="020B0600070205080204" pitchFamily="34" charset="-128"/>
              </a:rPr>
              <a:t>Clustering is a technique for finding </a:t>
            </a:r>
            <a:r>
              <a:rPr lang="en-US" altLang="ja-JP" sz="2773">
                <a:solidFill>
                  <a:srgbClr val="FF0000"/>
                </a:solidFill>
                <a:ea typeface="ＭＳ Ｐゴシック" panose="020B0600070205080204" pitchFamily="34" charset="-128"/>
              </a:rPr>
              <a:t>similarity groups</a:t>
            </a:r>
            <a:r>
              <a:rPr lang="en-US" altLang="ja-JP" sz="2773" b="1">
                <a:ea typeface="ＭＳ Ｐゴシック" panose="020B0600070205080204" pitchFamily="34" charset="-128"/>
              </a:rPr>
              <a:t> </a:t>
            </a:r>
            <a:r>
              <a:rPr lang="en-US" altLang="ja-JP" sz="2773">
                <a:ea typeface="ＭＳ Ｐゴシック" panose="020B0600070205080204" pitchFamily="34" charset="-128"/>
              </a:rPr>
              <a:t>in data, called </a:t>
            </a:r>
            <a:r>
              <a:rPr lang="en-US" altLang="ja-JP" sz="2773" b="1">
                <a:solidFill>
                  <a:srgbClr val="FF0000"/>
                </a:solidFill>
                <a:ea typeface="ＭＳ Ｐゴシック" panose="020B0600070205080204" pitchFamily="34" charset="-128"/>
              </a:rPr>
              <a:t>clusters</a:t>
            </a:r>
            <a:r>
              <a:rPr lang="en-US" altLang="ja-JP" sz="2773">
                <a:ea typeface="ＭＳ Ｐゴシック" panose="020B0600070205080204" pitchFamily="34" charset="-128"/>
              </a:rPr>
              <a:t>. I.e., </a:t>
            </a:r>
          </a:p>
          <a:p>
            <a:pPr lvl="1">
              <a:lnSpc>
                <a:spcPct val="90000"/>
              </a:lnSpc>
            </a:pPr>
            <a:r>
              <a:rPr lang="en-US" altLang="ja-JP" sz="2347">
                <a:ea typeface="ＭＳ Ｐゴシック" panose="020B0600070205080204" pitchFamily="34" charset="-128"/>
              </a:rPr>
              <a:t>it groups data instances that are similar to (near) each other in one cluster and data instances that are very different (far away) from each other into different clusters. </a:t>
            </a:r>
          </a:p>
          <a:p>
            <a:pPr>
              <a:lnSpc>
                <a:spcPct val="90000"/>
              </a:lnSpc>
            </a:pPr>
            <a:r>
              <a:rPr lang="en-US" altLang="ja-JP" sz="2773">
                <a:ea typeface="ＭＳ Ｐゴシック" panose="020B0600070205080204" pitchFamily="34" charset="-128"/>
              </a:rPr>
              <a:t>Clustering is often called an </a:t>
            </a:r>
            <a:r>
              <a:rPr lang="en-US" altLang="ja-JP" sz="2773" b="1">
                <a:solidFill>
                  <a:srgbClr val="3333CC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sz="2773" b="1">
                <a:ea typeface="ＭＳ Ｐゴシック" panose="020B0600070205080204" pitchFamily="34" charset="-128"/>
              </a:rPr>
              <a:t> </a:t>
            </a:r>
            <a:r>
              <a:rPr lang="en-US" altLang="ja-JP" sz="2773">
                <a:ea typeface="ＭＳ Ｐゴシック" panose="020B0600070205080204" pitchFamily="34" charset="-128"/>
              </a:rPr>
              <a:t>task</a:t>
            </a:r>
            <a:r>
              <a:rPr lang="en-US" altLang="ja-JP" sz="2773" b="1">
                <a:ea typeface="ＭＳ Ｐゴシック" panose="020B0600070205080204" pitchFamily="34" charset="-128"/>
              </a:rPr>
              <a:t> </a:t>
            </a:r>
            <a:r>
              <a:rPr lang="en-US" altLang="ja-JP" sz="2773">
                <a:ea typeface="ＭＳ Ｐゴシック" panose="020B0600070205080204" pitchFamily="34" charset="-128"/>
              </a:rPr>
              <a:t>as no class values denoting an </a:t>
            </a:r>
            <a:r>
              <a:rPr lang="en-US" altLang="ja-JP" sz="2773" i="1">
                <a:ea typeface="ＭＳ Ｐゴシック" panose="020B0600070205080204" pitchFamily="34" charset="-128"/>
              </a:rPr>
              <a:t>a priori</a:t>
            </a:r>
            <a:r>
              <a:rPr lang="en-US" altLang="ja-JP" sz="2773">
                <a:ea typeface="ＭＳ Ｐゴシック" panose="020B0600070205080204" pitchFamily="34" charset="-128"/>
              </a:rPr>
              <a:t> grouping of the data instances are given, which is the case in supervised learning. </a:t>
            </a:r>
          </a:p>
          <a:p>
            <a:pPr>
              <a:lnSpc>
                <a:spcPct val="90000"/>
              </a:lnSpc>
            </a:pPr>
            <a:r>
              <a:rPr lang="en-US" altLang="en-US" sz="2773"/>
              <a:t>Due to historical reasons, clustering is often considered </a:t>
            </a:r>
            <a:r>
              <a:rPr lang="en-US" altLang="ja-JP" sz="2773">
                <a:ea typeface="ＭＳ Ｐゴシック" panose="020B0600070205080204" pitchFamily="34" charset="-128"/>
              </a:rPr>
              <a:t>synonymous with unsupervised learning</a:t>
            </a:r>
            <a:r>
              <a:rPr lang="en-US" altLang="en-US" sz="2773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sz="2347"/>
              <a:t>In fact, association rule mining is also unsupervised</a:t>
            </a:r>
          </a:p>
          <a:p>
            <a:pPr>
              <a:lnSpc>
                <a:spcPct val="90000"/>
              </a:lnSpc>
            </a:pPr>
            <a:r>
              <a:rPr lang="en-US" altLang="en-US" sz="2773"/>
              <a:t>This chapter focuses on clustering.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D258721C-C1D3-1971-135E-62907AB4BF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illustration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0051902B-C897-EBB2-034D-C15DEF763FE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6880" y="1276773"/>
            <a:ext cx="8844281" cy="5262880"/>
          </a:xfrm>
        </p:spPr>
        <p:txBody>
          <a:bodyPr/>
          <a:lstStyle/>
          <a:p>
            <a:r>
              <a:rPr lang="en-US" altLang="en-US" sz="2773"/>
              <a:t>The data set has three natural groups of data points, i.e., 3 natural clusters. </a:t>
            </a:r>
          </a:p>
        </p:txBody>
      </p:sp>
      <p:pic>
        <p:nvPicPr>
          <p:cNvPr id="99332" name="Picture 4">
            <a:extLst>
              <a:ext uri="{FF2B5EF4-FFF2-40B4-BE49-F238E27FC236}">
                <a16:creationId xmlns:a16="http://schemas.microsoft.com/office/drawing/2014/main" id="{90AABC66-60EE-104C-1C27-D5AF8D922E0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24293" y="2428241"/>
            <a:ext cx="4722707" cy="393869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75A5C76-0791-2226-2401-42EBC10F1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clustering for? 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76E78C7F-6DE0-5ED7-9E00-86ECEA070F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430868"/>
            <a:ext cx="8778240" cy="5108786"/>
          </a:xfrm>
        </p:spPr>
        <p:txBody>
          <a:bodyPr/>
          <a:lstStyle/>
          <a:p>
            <a:r>
              <a:rPr lang="en-US" altLang="en-US"/>
              <a:t>Let us see some real-life examples</a:t>
            </a:r>
          </a:p>
          <a:p>
            <a:r>
              <a:rPr lang="en-US" altLang="en-US">
                <a:solidFill>
                  <a:srgbClr val="3333CC"/>
                </a:solidFill>
              </a:rPr>
              <a:t>Example 1</a:t>
            </a:r>
            <a:r>
              <a:rPr lang="en-US" altLang="en-US"/>
              <a:t>: groups people of similar sizes together to make “small”, “medium” and “large” T-Shirts.</a:t>
            </a:r>
          </a:p>
          <a:p>
            <a:pPr lvl="1"/>
            <a:r>
              <a:rPr lang="en-US" altLang="en-US"/>
              <a:t>Tailor-made for each person: too expensive</a:t>
            </a:r>
          </a:p>
          <a:p>
            <a:pPr lvl="1"/>
            <a:r>
              <a:rPr lang="en-US" altLang="en-US"/>
              <a:t>One-size-fits-all: does not fit all. </a:t>
            </a:r>
          </a:p>
          <a:p>
            <a:r>
              <a:rPr lang="en-US" altLang="en-US">
                <a:solidFill>
                  <a:srgbClr val="3333CC"/>
                </a:solidFill>
              </a:rPr>
              <a:t>Example 2</a:t>
            </a:r>
            <a:r>
              <a:rPr lang="en-US" altLang="en-US"/>
              <a:t>: In marketing, segment customers according to their similarities</a:t>
            </a:r>
          </a:p>
          <a:p>
            <a:pPr lvl="1"/>
            <a:r>
              <a:rPr lang="en-US" altLang="en-US"/>
              <a:t>To do targeted marketing. 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E3136F93-CF95-3603-4649-DD23C09C1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clustering for? (cont…)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8EB23038-318D-E6A3-DBA1-DF81D3310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76774"/>
            <a:ext cx="8778240" cy="545253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3333CC"/>
                </a:solidFill>
              </a:rPr>
              <a:t>Example 3</a:t>
            </a:r>
            <a:r>
              <a:rPr lang="en-US" altLang="en-US"/>
              <a:t>: Given a collection of text documents, we want to organize them according to their content similarities,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To produce a topic hierarchy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In fact, clustering is one of the most utilized data mining techniques</a:t>
            </a:r>
            <a:r>
              <a:rPr lang="en-US" altLang="en-US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It has a long history, and used in almost every field, e.g., medicine</a:t>
            </a:r>
            <a:r>
              <a:rPr lang="en-US" altLang="zh-CN">
                <a:ea typeface="SimSun" panose="02010600030101010101" pitchFamily="2" charset="-122"/>
              </a:rPr>
              <a:t>, psychology, botany, sociology, biology, </a:t>
            </a:r>
            <a:r>
              <a:rPr lang="en-US" altLang="ja-JP">
                <a:ea typeface="ＭＳ Ｐゴシック" panose="020B0600070205080204" pitchFamily="34" charset="-128"/>
              </a:rPr>
              <a:t>archeology</a:t>
            </a:r>
            <a:r>
              <a:rPr lang="en-US" altLang="zh-CN">
                <a:ea typeface="SimSun" panose="02010600030101010101" pitchFamily="2" charset="-122"/>
              </a:rPr>
              <a:t>, marketing, insurance, libraries, etc.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In recent years, due to the rapid increase of online documents, text clustering becomes important. 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D26912EE-BC76-E368-3806-9ED00CB2BF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0841" y="240453"/>
            <a:ext cx="8759613" cy="929641"/>
          </a:xfrm>
        </p:spPr>
        <p:txBody>
          <a:bodyPr/>
          <a:lstStyle/>
          <a:p>
            <a:r>
              <a:rPr lang="en-US" altLang="en-US"/>
              <a:t>An example: data (loan application)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6CE815BD-DA63-734A-1860-A43740469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9867" y="1007534"/>
            <a:ext cx="199644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00CC99"/>
              </a:buClr>
              <a:buSzPct val="65000"/>
            </a:pPr>
            <a:r>
              <a:rPr lang="en-US" altLang="en-US" sz="1920" i="1">
                <a:solidFill>
                  <a:srgbClr val="000000"/>
                </a:solidFill>
              </a:rPr>
              <a:t>Approved or not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1869D51C-8F41-4FDD-B542-F48E88BBB8C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lum bright="-14000" contrast="2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1893" y="1430868"/>
            <a:ext cx="8778240" cy="5108786"/>
          </a:xfrm>
          <a:noFill/>
        </p:spPr>
      </p:pic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2358D631-1C92-C7D8-8CBF-AC8425DB90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Aspects of clustering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75177F89-89FE-A156-BCC8-5E33EF34F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37827"/>
            <a:ext cx="8778240" cy="549147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 clustering algorithm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Partitional clustering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Hierarchical clustering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…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A distance (similarity, or dissimilarity) function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F0000"/>
                </a:solidFill>
              </a:rPr>
              <a:t>Clustering quality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Between-clusters distance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 maximized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Within-clusters distance 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 minimized</a:t>
            </a:r>
          </a:p>
          <a:p>
            <a:pPr>
              <a:lnSpc>
                <a:spcPct val="90000"/>
              </a:lnSpc>
            </a:pPr>
            <a:r>
              <a:rPr lang="en-US" altLang="en-US"/>
              <a:t>The </a:t>
            </a:r>
            <a:r>
              <a:rPr lang="en-US" altLang="en-US">
                <a:solidFill>
                  <a:srgbClr val="FF0000"/>
                </a:solidFill>
              </a:rPr>
              <a:t>quality</a:t>
            </a:r>
            <a:r>
              <a:rPr lang="en-US" altLang="en-US"/>
              <a:t> of a clustering result depends on the algorithm, the distance function, and the application.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FF9F786E-6722-D185-335E-DDBCFD1132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clustering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BD679EAC-5D66-A174-579E-5B5BB1E0DF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76773"/>
            <a:ext cx="8778240" cy="5262880"/>
          </a:xfrm>
        </p:spPr>
        <p:txBody>
          <a:bodyPr/>
          <a:lstStyle/>
          <a:p>
            <a:r>
              <a:rPr lang="en-US" altLang="en-US"/>
              <a:t>K-means is a </a:t>
            </a:r>
            <a:r>
              <a:rPr lang="en-US" altLang="en-US">
                <a:solidFill>
                  <a:srgbClr val="FF0000"/>
                </a:solidFill>
              </a:rPr>
              <a:t>partitional clustering</a:t>
            </a:r>
            <a:r>
              <a:rPr lang="en-US" altLang="en-US"/>
              <a:t> algorithm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Let the set of data points (or instances) </a:t>
            </a:r>
            <a:r>
              <a:rPr lang="en-US" altLang="ja-JP" i="1">
                <a:ea typeface="ＭＳ Ｐゴシック" panose="020B0600070205080204" pitchFamily="34" charset="-128"/>
              </a:rPr>
              <a:t>D</a:t>
            </a:r>
            <a:r>
              <a:rPr lang="en-US" altLang="ja-JP">
                <a:ea typeface="ＭＳ Ｐゴシック" panose="020B0600070205080204" pitchFamily="34" charset="-128"/>
              </a:rPr>
              <a:t> be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	{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 baseline="-25000">
                <a:ea typeface="ＭＳ Ｐゴシック" panose="020B0600070205080204" pitchFamily="34" charset="-128"/>
              </a:rPr>
              <a:t>1</a:t>
            </a:r>
            <a:r>
              <a:rPr lang="en-US" altLang="ja-JP">
                <a:ea typeface="ＭＳ Ｐゴシック" panose="020B0600070205080204" pitchFamily="34" charset="-128"/>
              </a:rPr>
              <a:t>, 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 baseline="-25000">
                <a:ea typeface="ＭＳ Ｐゴシック" panose="020B0600070205080204" pitchFamily="34" charset="-128"/>
              </a:rPr>
              <a:t>2</a:t>
            </a:r>
            <a:r>
              <a:rPr lang="en-US" altLang="ja-JP">
                <a:ea typeface="ＭＳ Ｐゴシック" panose="020B0600070205080204" pitchFamily="34" charset="-128"/>
              </a:rPr>
              <a:t>, …, 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 baseline="-25000">
                <a:ea typeface="ＭＳ Ｐゴシック" panose="020B0600070205080204" pitchFamily="34" charset="-128"/>
              </a:rPr>
              <a:t>n</a:t>
            </a:r>
            <a:r>
              <a:rPr lang="en-US" altLang="ja-JP">
                <a:ea typeface="ＭＳ Ｐゴシック" panose="020B0600070205080204" pitchFamily="34" charset="-128"/>
              </a:rPr>
              <a:t>},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>
                <a:ea typeface="ＭＳ Ｐゴシック" panose="020B0600070205080204" pitchFamily="34" charset="-128"/>
              </a:rPr>
              <a:t>	where </a:t>
            </a:r>
            <a:r>
              <a:rPr lang="en-US" altLang="ja-JP" b="1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i</a:t>
            </a:r>
            <a:r>
              <a:rPr lang="en-US" altLang="ja-JP">
                <a:ea typeface="ＭＳ Ｐゴシック" panose="020B0600070205080204" pitchFamily="34" charset="-128"/>
              </a:rPr>
              <a:t> = (</a:t>
            </a:r>
            <a:r>
              <a:rPr lang="en-US" altLang="ja-JP" i="1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i</a:t>
            </a:r>
            <a:r>
              <a:rPr lang="en-US" altLang="ja-JP" baseline="-25000">
                <a:ea typeface="ＭＳ Ｐゴシック" panose="020B0600070205080204" pitchFamily="34" charset="-128"/>
              </a:rPr>
              <a:t>1</a:t>
            </a:r>
            <a:r>
              <a:rPr lang="en-US" altLang="ja-JP">
                <a:ea typeface="ＭＳ Ｐゴシック" panose="020B0600070205080204" pitchFamily="34" charset="-128"/>
              </a:rPr>
              <a:t>, </a:t>
            </a:r>
            <a:r>
              <a:rPr lang="en-US" altLang="ja-JP" i="1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i</a:t>
            </a:r>
            <a:r>
              <a:rPr lang="en-US" altLang="ja-JP" baseline="-25000">
                <a:ea typeface="ＭＳ Ｐゴシック" panose="020B0600070205080204" pitchFamily="34" charset="-128"/>
              </a:rPr>
              <a:t>2</a:t>
            </a:r>
            <a:r>
              <a:rPr lang="en-US" altLang="ja-JP">
                <a:ea typeface="ＭＳ Ｐゴシック" panose="020B0600070205080204" pitchFamily="34" charset="-128"/>
              </a:rPr>
              <a:t>, …, </a:t>
            </a:r>
            <a:r>
              <a:rPr lang="en-US" altLang="ja-JP" i="1">
                <a:ea typeface="ＭＳ Ｐゴシック" panose="020B0600070205080204" pitchFamily="34" charset="-128"/>
              </a:rPr>
              <a:t>x</a:t>
            </a:r>
            <a:r>
              <a:rPr lang="en-US" altLang="ja-JP" i="1" baseline="-25000">
                <a:ea typeface="ＭＳ Ｐゴシック" panose="020B0600070205080204" pitchFamily="34" charset="-128"/>
              </a:rPr>
              <a:t>ir</a:t>
            </a:r>
            <a:r>
              <a:rPr lang="en-US" altLang="ja-JP">
                <a:ea typeface="ＭＳ Ｐゴシック" panose="020B0600070205080204" pitchFamily="34" charset="-128"/>
              </a:rPr>
              <a:t>) is a </a:t>
            </a:r>
            <a:r>
              <a:rPr lang="en-US" altLang="ja-JP">
                <a:solidFill>
                  <a:srgbClr val="3333CC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ja-JP">
                <a:ea typeface="ＭＳ Ｐゴシック" panose="020B0600070205080204" pitchFamily="34" charset="-128"/>
              </a:rPr>
              <a:t> in a real-valued space </a:t>
            </a:r>
            <a:r>
              <a:rPr lang="en-US" altLang="ja-JP" i="1">
                <a:ea typeface="ＭＳ Ｐゴシック" panose="020B0600070205080204" pitchFamily="34" charset="-128"/>
              </a:rPr>
              <a:t>X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  <a:r>
              <a:rPr lang="en-US" altLang="ja-JP">
                <a:ea typeface="ＭＳ Ｐゴシック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  <a:r>
              <a:rPr lang="en-US" altLang="ja-JP" i="1">
                <a:ea typeface="ＭＳ Ｐゴシック" panose="020B0600070205080204" pitchFamily="34" charset="-128"/>
              </a:rPr>
              <a:t>R</a:t>
            </a:r>
            <a:r>
              <a:rPr lang="en-US" altLang="ja-JP" i="1" baseline="30000">
                <a:ea typeface="ＭＳ Ｐゴシック" panose="020B0600070205080204" pitchFamily="34" charset="-128"/>
              </a:rPr>
              <a:t>r</a:t>
            </a:r>
            <a:r>
              <a:rPr lang="en-US" altLang="ja-JP">
                <a:ea typeface="ＭＳ Ｐゴシック" panose="020B0600070205080204" pitchFamily="34" charset="-128"/>
              </a:rPr>
              <a:t>, and </a:t>
            </a:r>
            <a:r>
              <a:rPr lang="en-US" altLang="ja-JP" i="1">
                <a:ea typeface="ＭＳ Ｐゴシック" panose="020B0600070205080204" pitchFamily="34" charset="-128"/>
              </a:rPr>
              <a:t>r</a:t>
            </a:r>
            <a:r>
              <a:rPr lang="en-US" altLang="ja-JP">
                <a:ea typeface="ＭＳ Ｐゴシック" panose="020B0600070205080204" pitchFamily="34" charset="-128"/>
              </a:rPr>
              <a:t> is the number of attributes (dimensions) in the data. 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The </a:t>
            </a:r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-means algorithm partitions the given data into </a:t>
            </a:r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 clusters. 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Each cluster has a cluster </a:t>
            </a:r>
            <a:r>
              <a:rPr lang="en-US" altLang="ja-JP" b="1">
                <a:ea typeface="ＭＳ Ｐゴシック" panose="020B0600070205080204" pitchFamily="34" charset="-128"/>
              </a:rPr>
              <a:t>center</a:t>
            </a:r>
            <a:r>
              <a:rPr lang="en-US" altLang="ja-JP">
                <a:ea typeface="ＭＳ Ｐゴシック" panose="020B0600070205080204" pitchFamily="34" charset="-128"/>
              </a:rPr>
              <a:t>, called </a:t>
            </a:r>
            <a:r>
              <a:rPr lang="en-US" altLang="ja-JP" b="1">
                <a:solidFill>
                  <a:srgbClr val="FF0000"/>
                </a:solidFill>
                <a:ea typeface="ＭＳ Ｐゴシック" panose="020B0600070205080204" pitchFamily="34" charset="-128"/>
              </a:rPr>
              <a:t>centroid</a:t>
            </a:r>
            <a:r>
              <a:rPr lang="en-US" altLang="ja-JP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 is specified by the user </a:t>
            </a:r>
            <a:endParaRPr lang="en-US" alt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6BCD9C-52B9-2C18-8E7B-6AB680DE3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algorithm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062F5E0F-19A9-A15C-7587-9DCE1791C7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430868"/>
            <a:ext cx="8778240" cy="4492413"/>
          </a:xfrm>
        </p:spPr>
        <p:txBody>
          <a:bodyPr/>
          <a:lstStyle/>
          <a:p>
            <a:r>
              <a:rPr lang="en-US" altLang="en-US"/>
              <a:t>Given </a:t>
            </a:r>
            <a:r>
              <a:rPr lang="en-US" altLang="en-US" i="1"/>
              <a:t>k</a:t>
            </a:r>
            <a:r>
              <a:rPr lang="en-US" altLang="en-US"/>
              <a:t>, the </a:t>
            </a:r>
            <a:r>
              <a:rPr lang="en-US" altLang="en-US" i="1"/>
              <a:t>k-means</a:t>
            </a:r>
            <a:r>
              <a:rPr lang="en-US" altLang="en-US"/>
              <a:t> algorithm works as follows:</a:t>
            </a:r>
            <a:r>
              <a:rPr lang="en-US" altLang="en-US" sz="2773"/>
              <a:t> </a:t>
            </a:r>
          </a:p>
          <a:p>
            <a:pPr lvl="1">
              <a:buFont typeface="Wingdings" panose="05000000000000000000" pitchFamily="2" charset="2"/>
              <a:buAutoNum type="arabicParenR"/>
            </a:pPr>
            <a:r>
              <a:rPr lang="en-US" altLang="en-US"/>
              <a:t>Randomly choose </a:t>
            </a:r>
            <a:r>
              <a:rPr lang="en-US" altLang="en-US" i="1"/>
              <a:t>k</a:t>
            </a:r>
            <a:r>
              <a:rPr lang="en-US" altLang="en-US"/>
              <a:t> data points (</a:t>
            </a:r>
            <a:r>
              <a:rPr lang="en-US" altLang="en-US">
                <a:solidFill>
                  <a:srgbClr val="3333CC"/>
                </a:solidFill>
              </a:rPr>
              <a:t>seeds</a:t>
            </a:r>
            <a:r>
              <a:rPr lang="en-US" altLang="en-US"/>
              <a:t>) to be the initial </a:t>
            </a:r>
            <a:r>
              <a:rPr lang="en-US" altLang="en-US">
                <a:solidFill>
                  <a:srgbClr val="FF0000"/>
                </a:solidFill>
              </a:rPr>
              <a:t>centroids</a:t>
            </a:r>
            <a:r>
              <a:rPr lang="en-US" altLang="en-US"/>
              <a:t>, cluster centers</a:t>
            </a:r>
          </a:p>
          <a:p>
            <a:pPr lvl="1">
              <a:buFont typeface="Wingdings" panose="05000000000000000000" pitchFamily="2" charset="2"/>
              <a:buAutoNum type="arabicParenR"/>
            </a:pPr>
            <a:r>
              <a:rPr lang="en-US" altLang="en-US">
                <a:solidFill>
                  <a:srgbClr val="000000"/>
                </a:solidFill>
              </a:rPr>
              <a:t>Assign each data point to the closest </a:t>
            </a:r>
            <a:r>
              <a:rPr lang="en-US" altLang="en-US">
                <a:solidFill>
                  <a:srgbClr val="FF0000"/>
                </a:solidFill>
              </a:rPr>
              <a:t>centroid</a:t>
            </a:r>
          </a:p>
          <a:p>
            <a:pPr lvl="1">
              <a:buFont typeface="Wingdings" panose="05000000000000000000" pitchFamily="2" charset="2"/>
              <a:buAutoNum type="arabicParenR"/>
            </a:pPr>
            <a:r>
              <a:rPr lang="en-US" altLang="en-US"/>
              <a:t>Re-compute the </a:t>
            </a:r>
            <a:r>
              <a:rPr lang="en-US" altLang="en-US">
                <a:solidFill>
                  <a:srgbClr val="FF0000"/>
                </a:solidFill>
              </a:rPr>
              <a:t>centroids</a:t>
            </a:r>
            <a:r>
              <a:rPr lang="en-US" altLang="en-US"/>
              <a:t> using the current cluster memberships.</a:t>
            </a:r>
          </a:p>
          <a:p>
            <a:pPr lvl="1">
              <a:buFont typeface="Wingdings" panose="05000000000000000000" pitchFamily="2" charset="2"/>
              <a:buAutoNum type="arabicParenR"/>
            </a:pPr>
            <a:r>
              <a:rPr lang="en-US" altLang="en-US"/>
              <a:t>If a convergence criterion is not met, go to </a:t>
            </a:r>
            <a:r>
              <a:rPr lang="en-US" altLang="en-US">
                <a:solidFill>
                  <a:srgbClr val="3333CC"/>
                </a:solidFill>
              </a:rPr>
              <a:t>2).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A3ADE891-636D-96B0-F11F-8460A7FBD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K-means algorithm – (cont …)</a:t>
            </a:r>
          </a:p>
        </p:txBody>
      </p:sp>
      <p:pic>
        <p:nvPicPr>
          <p:cNvPr id="106499" name="Picture 3">
            <a:extLst>
              <a:ext uri="{FF2B5EF4-FFF2-40B4-BE49-F238E27FC236}">
                <a16:creationId xmlns:a16="http://schemas.microsoft.com/office/drawing/2014/main" id="{5EC78257-54BB-4293-0FDC-3819D01175C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0840" y="1507067"/>
            <a:ext cx="9074573" cy="3801534"/>
          </a:xfr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F09C6A2E-CADA-59CE-D3EA-ECFCC2CC2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Stopping/convergence criterion </a:t>
            </a:r>
            <a:endParaRPr lang="en-US" altLang="en-US"/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4FA52CC0-3591-C768-B2ED-9F23D36BC5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37827"/>
            <a:ext cx="8778240" cy="5301826"/>
          </a:xfrm>
        </p:spPr>
        <p:txBody>
          <a:bodyPr/>
          <a:lstStyle/>
          <a:p>
            <a:pPr marL="609619" indent="-609619">
              <a:buFont typeface="Wingdings" panose="05000000000000000000" pitchFamily="2" charset="2"/>
              <a:buAutoNum type="arabicPeriod"/>
            </a:pPr>
            <a:r>
              <a:rPr lang="en-US" altLang="ja-JP">
                <a:ea typeface="ＭＳ Ｐゴシック" panose="020B0600070205080204" pitchFamily="34" charset="-128"/>
              </a:rPr>
              <a:t>no (or minimum) re-assignments of data points to different clusters, </a:t>
            </a:r>
          </a:p>
          <a:p>
            <a:pPr marL="609619" indent="-609619">
              <a:buFont typeface="Wingdings" panose="05000000000000000000" pitchFamily="2" charset="2"/>
              <a:buAutoNum type="arabicPeriod"/>
            </a:pPr>
            <a:endParaRPr lang="en-US" altLang="ja-JP">
              <a:ea typeface="ＭＳ Ｐゴシック" panose="020B0600070205080204" pitchFamily="34" charset="-128"/>
            </a:endParaRPr>
          </a:p>
          <a:p>
            <a:pPr marL="609619" indent="-609619">
              <a:buFont typeface="Wingdings" panose="05000000000000000000" pitchFamily="2" charset="2"/>
              <a:buAutoNum type="arabicPeriod"/>
            </a:pPr>
            <a:endParaRPr lang="en-US" altLang="ja-JP">
              <a:ea typeface="ＭＳ Ｐゴシック" panose="020B0600070205080204" pitchFamily="34" charset="-128"/>
            </a:endParaRPr>
          </a:p>
          <a:p>
            <a:pPr marL="609619" indent="-609619">
              <a:buFont typeface="Wingdings" panose="05000000000000000000" pitchFamily="2" charset="2"/>
              <a:buAutoNum type="arabicPeriod"/>
            </a:pPr>
            <a:r>
              <a:rPr lang="en-US" altLang="ja-JP">
                <a:ea typeface="ＭＳ Ｐゴシック" panose="020B0600070205080204" pitchFamily="34" charset="-128"/>
              </a:rPr>
              <a:t>Or no (or minimum) change of centroids</a:t>
            </a:r>
          </a:p>
          <a:p>
            <a:pPr marL="609619" indent="-609619" algn="ctr">
              <a:buNone/>
            </a:pPr>
            <a:r>
              <a:rPr lang="en-US" altLang="ja-JP" sz="2560">
                <a:ea typeface="ＭＳ Ｐゴシック" panose="020B0600070205080204" pitchFamily="34" charset="-128"/>
              </a:rPr>
              <a:t>|Previous centriod – current centriod| &lt; threshold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</p:txBody>
      </p:sp>
      <p:sp>
        <p:nvSpPr>
          <p:cNvPr id="107524" name="Rectangle 4">
            <a:extLst>
              <a:ext uri="{FF2B5EF4-FFF2-40B4-BE49-F238E27FC236}">
                <a16:creationId xmlns:a16="http://schemas.microsoft.com/office/drawing/2014/main" id="{3705719C-3561-A260-EC68-6786482CFE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3219861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E634A39B-713B-0D54-88E9-F70428EEB0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</a:t>
            </a:r>
          </a:p>
        </p:txBody>
      </p:sp>
      <p:pic>
        <p:nvPicPr>
          <p:cNvPr id="108547" name="Picture 3">
            <a:extLst>
              <a:ext uri="{FF2B5EF4-FFF2-40B4-BE49-F238E27FC236}">
                <a16:creationId xmlns:a16="http://schemas.microsoft.com/office/drawing/2014/main" id="{8F8977B4-8E57-B9B2-9D0F-9CBB9E5A7D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3240" y="1253067"/>
            <a:ext cx="8527627" cy="508338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08548" name="Text Box 4">
            <a:extLst>
              <a:ext uri="{FF2B5EF4-FFF2-40B4-BE49-F238E27FC236}">
                <a16:creationId xmlns:a16="http://schemas.microsoft.com/office/drawing/2014/main" id="{B3DC030C-B614-3561-B49C-100D42C76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027" y="4617721"/>
            <a:ext cx="69088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en-US" sz="3413">
                <a:solidFill>
                  <a:srgbClr val="000000"/>
                </a:solidFill>
              </a:rPr>
              <a:t>+</a:t>
            </a:r>
          </a:p>
        </p:txBody>
      </p:sp>
      <p:sp>
        <p:nvSpPr>
          <p:cNvPr id="108549" name="Text Box 5">
            <a:extLst>
              <a:ext uri="{FF2B5EF4-FFF2-40B4-BE49-F238E27FC236}">
                <a16:creationId xmlns:a16="http://schemas.microsoft.com/office/drawing/2014/main" id="{CB2DFD18-A404-7ED3-265D-D03CF1800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147" y="4272281"/>
            <a:ext cx="690880" cy="617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en-US" sz="3413"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2A5F142B-86E1-C53E-77EC-9C0013DE58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(cont …)</a:t>
            </a:r>
          </a:p>
        </p:txBody>
      </p:sp>
      <p:pic>
        <p:nvPicPr>
          <p:cNvPr id="109571" name="Picture 3">
            <a:extLst>
              <a:ext uri="{FF2B5EF4-FFF2-40B4-BE49-F238E27FC236}">
                <a16:creationId xmlns:a16="http://schemas.microsoft.com/office/drawing/2014/main" id="{23F8F3EC-5768-F322-609B-50F428F4FA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55987" y="1315721"/>
            <a:ext cx="8525933" cy="5166359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7EE93F6-7007-BA58-69DD-3FCCCAE11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 distance function</a:t>
            </a:r>
          </a:p>
        </p:txBody>
      </p:sp>
      <p:pic>
        <p:nvPicPr>
          <p:cNvPr id="110595" name="Picture 3">
            <a:extLst>
              <a:ext uri="{FF2B5EF4-FFF2-40B4-BE49-F238E27FC236}">
                <a16:creationId xmlns:a16="http://schemas.microsoft.com/office/drawing/2014/main" id="{116F5E99-A82F-7527-43B0-BA787CB4D59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28987" y="1315721"/>
            <a:ext cx="8998373" cy="5223933"/>
          </a:xfr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6A42E28-06AC-E679-0206-F72AEED2A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6880" y="240454"/>
            <a:ext cx="8778240" cy="1215813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Strengths of k-means </a:t>
            </a:r>
            <a:endParaRPr lang="en-US" altLang="en-US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0EFAAA2D-5514-8346-1721-F10C58C144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276774"/>
            <a:ext cx="8651241" cy="5261187"/>
          </a:xfrm>
        </p:spPr>
        <p:txBody>
          <a:bodyPr/>
          <a:lstStyle/>
          <a:p>
            <a:r>
              <a:rPr lang="en-US" altLang="en-US" sz="2773"/>
              <a:t>Strengths: </a:t>
            </a:r>
          </a:p>
          <a:p>
            <a:pPr lvl="1"/>
            <a:r>
              <a:rPr lang="en-US" altLang="en-US" sz="2347"/>
              <a:t>Simple: easy to understand and to implement</a:t>
            </a:r>
          </a:p>
          <a:p>
            <a:pPr lvl="1"/>
            <a:r>
              <a:rPr lang="en-US" altLang="en-US" sz="2347"/>
              <a:t>Efficient: </a:t>
            </a:r>
            <a:r>
              <a:rPr lang="en-US" altLang="ja-JP" sz="2347">
                <a:ea typeface="ＭＳ Ｐゴシック" panose="020B0600070205080204" pitchFamily="34" charset="-128"/>
              </a:rPr>
              <a:t>Time complexity: </a:t>
            </a:r>
            <a:r>
              <a:rPr lang="en-US" altLang="ja-JP" sz="2347" i="1">
                <a:ea typeface="ＭＳ Ｐゴシック" panose="020B0600070205080204" pitchFamily="34" charset="-128"/>
              </a:rPr>
              <a:t>O</a:t>
            </a:r>
            <a:r>
              <a:rPr lang="en-US" altLang="ja-JP" sz="2347">
                <a:ea typeface="ＭＳ Ｐゴシック" panose="020B0600070205080204" pitchFamily="34" charset="-128"/>
              </a:rPr>
              <a:t>(</a:t>
            </a:r>
            <a:r>
              <a:rPr lang="en-US" altLang="ja-JP" sz="2347" i="1">
                <a:ea typeface="ＭＳ Ｐゴシック" panose="020B0600070205080204" pitchFamily="34" charset="-128"/>
              </a:rPr>
              <a:t>tkn</a:t>
            </a:r>
            <a:r>
              <a:rPr lang="en-US" altLang="ja-JP" sz="2347">
                <a:ea typeface="ＭＳ Ｐゴシック" panose="020B0600070205080204" pitchFamily="34" charset="-128"/>
              </a:rPr>
              <a:t>),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347">
                <a:ea typeface="ＭＳ Ｐゴシック" panose="020B0600070205080204" pitchFamily="34" charset="-128"/>
              </a:rPr>
              <a:t>	where </a:t>
            </a:r>
            <a:r>
              <a:rPr lang="en-US" altLang="ja-JP" sz="2347" i="1">
                <a:ea typeface="ＭＳ Ｐゴシック" panose="020B0600070205080204" pitchFamily="34" charset="-128"/>
              </a:rPr>
              <a:t>n</a:t>
            </a:r>
            <a:r>
              <a:rPr lang="en-US" altLang="ja-JP" sz="2347">
                <a:ea typeface="ＭＳ Ｐゴシック" panose="020B0600070205080204" pitchFamily="34" charset="-128"/>
              </a:rPr>
              <a:t> is the number of data points,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347">
                <a:ea typeface="ＭＳ Ｐゴシック" panose="020B0600070205080204" pitchFamily="34" charset="-128"/>
              </a:rPr>
              <a:t>	</a:t>
            </a:r>
            <a:r>
              <a:rPr lang="en-US" altLang="ja-JP" sz="2347" i="1">
                <a:ea typeface="ＭＳ Ｐゴシック" panose="020B0600070205080204" pitchFamily="34" charset="-128"/>
              </a:rPr>
              <a:t>k</a:t>
            </a:r>
            <a:r>
              <a:rPr lang="en-US" altLang="ja-JP" sz="2347">
                <a:ea typeface="ＭＳ Ｐゴシック" panose="020B0600070205080204" pitchFamily="34" charset="-128"/>
              </a:rPr>
              <a:t> is the number of clusters, and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2347">
                <a:ea typeface="ＭＳ Ｐゴシック" panose="020B0600070205080204" pitchFamily="34" charset="-128"/>
              </a:rPr>
              <a:t>	</a:t>
            </a:r>
            <a:r>
              <a:rPr lang="en-US" altLang="ja-JP" sz="2347" i="1">
                <a:ea typeface="ＭＳ Ｐゴシック" panose="020B0600070205080204" pitchFamily="34" charset="-128"/>
              </a:rPr>
              <a:t>t </a:t>
            </a:r>
            <a:r>
              <a:rPr lang="en-US" altLang="ja-JP" sz="2347">
                <a:ea typeface="ＭＳ Ｐゴシック" panose="020B0600070205080204" pitchFamily="34" charset="-128"/>
              </a:rPr>
              <a:t>is the number of iterations. </a:t>
            </a:r>
          </a:p>
          <a:p>
            <a:pPr lvl="1"/>
            <a:r>
              <a:rPr lang="en-US" altLang="ja-JP" sz="2347">
                <a:ea typeface="ＭＳ Ｐゴシック" panose="020B0600070205080204" pitchFamily="34" charset="-128"/>
              </a:rPr>
              <a:t>Since both </a:t>
            </a:r>
            <a:r>
              <a:rPr lang="en-US" altLang="ja-JP" sz="2347" i="1">
                <a:ea typeface="ＭＳ Ｐゴシック" panose="020B0600070205080204" pitchFamily="34" charset="-128"/>
              </a:rPr>
              <a:t>k</a:t>
            </a:r>
            <a:r>
              <a:rPr lang="en-US" altLang="ja-JP" sz="2347">
                <a:ea typeface="ＭＳ Ｐゴシック" panose="020B0600070205080204" pitchFamily="34" charset="-128"/>
              </a:rPr>
              <a:t> and </a:t>
            </a:r>
            <a:r>
              <a:rPr lang="en-US" altLang="ja-JP" sz="2347" i="1">
                <a:ea typeface="ＭＳ Ｐゴシック" panose="020B0600070205080204" pitchFamily="34" charset="-128"/>
              </a:rPr>
              <a:t>t</a:t>
            </a:r>
            <a:r>
              <a:rPr lang="en-US" altLang="ja-JP" sz="2347">
                <a:ea typeface="ＭＳ Ｐゴシック" panose="020B0600070205080204" pitchFamily="34" charset="-128"/>
              </a:rPr>
              <a:t> are small. </a:t>
            </a:r>
            <a:r>
              <a:rPr lang="en-US" altLang="ja-JP" sz="2347" i="1">
                <a:ea typeface="ＭＳ Ｐゴシック" panose="020B0600070205080204" pitchFamily="34" charset="-128"/>
              </a:rPr>
              <a:t>k</a:t>
            </a:r>
            <a:r>
              <a:rPr lang="en-US" altLang="ja-JP" sz="2347">
                <a:ea typeface="ＭＳ Ｐゴシック" panose="020B0600070205080204" pitchFamily="34" charset="-128"/>
              </a:rPr>
              <a:t>-means is considered a linear algorithm. </a:t>
            </a:r>
          </a:p>
          <a:p>
            <a:r>
              <a:rPr lang="en-US" altLang="en-US" sz="2773"/>
              <a:t>K-means is the most popular clustering algorithm.</a:t>
            </a:r>
          </a:p>
          <a:p>
            <a:r>
              <a:rPr lang="en-US" altLang="en-US" sz="2667"/>
              <a:t>Note that: it terminates at a </a:t>
            </a:r>
            <a:r>
              <a:rPr lang="en-US" altLang="en-US" sz="2667">
                <a:solidFill>
                  <a:srgbClr val="FF0000"/>
                </a:solidFill>
              </a:rPr>
              <a:t>local optimum</a:t>
            </a:r>
            <a:r>
              <a:rPr lang="en-US" altLang="en-US" sz="2667"/>
              <a:t>. The </a:t>
            </a:r>
            <a:r>
              <a:rPr lang="en-US" altLang="en-US" sz="2667">
                <a:solidFill>
                  <a:srgbClr val="FF0000"/>
                </a:solidFill>
              </a:rPr>
              <a:t>global optimum</a:t>
            </a:r>
            <a:r>
              <a:rPr lang="en-US" altLang="en-US" sz="2667"/>
              <a:t> is hard to find due to complexity. </a:t>
            </a:r>
            <a:endParaRPr lang="en-US" altLang="en-US" sz="2773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C97F2815-D981-6F46-6E99-78A3B73CE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BD1C67A-2A8E-CBFB-3C02-4D18EA0E79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430868"/>
            <a:ext cx="8778240" cy="5108786"/>
          </a:xfrm>
        </p:spPr>
        <p:txBody>
          <a:bodyPr/>
          <a:lstStyle/>
          <a:p>
            <a:r>
              <a:rPr lang="en-US" altLang="ja-JP">
                <a:ea typeface="ＭＳ Ｐゴシック" panose="020B0600070205080204" pitchFamily="34" charset="-128"/>
              </a:rPr>
              <a:t>The algorithm is only applicable if the </a:t>
            </a:r>
            <a:r>
              <a:rPr lang="en-US" altLang="ja-JP">
                <a:solidFill>
                  <a:srgbClr val="FF0000"/>
                </a:solidFill>
                <a:ea typeface="ＭＳ Ｐゴシック" panose="020B0600070205080204" pitchFamily="34" charset="-128"/>
              </a:rPr>
              <a:t>mean</a:t>
            </a:r>
            <a:r>
              <a:rPr lang="en-US" altLang="ja-JP">
                <a:ea typeface="ＭＳ Ｐゴシック" panose="020B0600070205080204" pitchFamily="34" charset="-128"/>
              </a:rPr>
              <a:t> is defined. </a:t>
            </a:r>
          </a:p>
          <a:p>
            <a:pPr lvl="1"/>
            <a:r>
              <a:rPr lang="en-US" altLang="en-US"/>
              <a:t>For categorical data, </a:t>
            </a:r>
            <a:r>
              <a:rPr lang="en-US" altLang="en-US" i="1"/>
              <a:t>k</a:t>
            </a:r>
            <a:r>
              <a:rPr lang="en-US" altLang="en-US"/>
              <a:t>-mode - the centroid is represented by most frequent values. </a:t>
            </a:r>
          </a:p>
          <a:p>
            <a:r>
              <a:rPr lang="en-US" altLang="en-US"/>
              <a:t>The user needs to specify </a:t>
            </a:r>
            <a:r>
              <a:rPr lang="en-US" altLang="en-US" i="1">
                <a:solidFill>
                  <a:srgbClr val="FF0000"/>
                </a:solidFill>
              </a:rPr>
              <a:t>k</a:t>
            </a:r>
            <a:r>
              <a:rPr lang="en-US" altLang="en-US"/>
              <a:t>.</a:t>
            </a:r>
          </a:p>
          <a:p>
            <a:r>
              <a:rPr lang="en-US" altLang="ja-JP">
                <a:ea typeface="ＭＳ Ｐゴシック" panose="020B0600070205080204" pitchFamily="34" charset="-128"/>
              </a:rPr>
              <a:t>The algorithm is sensitive to </a:t>
            </a:r>
            <a:r>
              <a:rPr lang="en-US" altLang="ja-JP" b="1">
                <a:solidFill>
                  <a:srgbClr val="FF0000"/>
                </a:solidFill>
                <a:ea typeface="ＭＳ Ｐゴシック" panose="020B0600070205080204" pitchFamily="34" charset="-128"/>
              </a:rPr>
              <a:t>outliers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Outliers are data points that are very far away from other data points. </a:t>
            </a:r>
          </a:p>
          <a:p>
            <a:pPr lvl="1"/>
            <a:r>
              <a:rPr lang="en-US" altLang="ja-JP">
                <a:ea typeface="ＭＳ Ｐゴシック" panose="020B0600070205080204" pitchFamily="34" charset="-128"/>
              </a:rPr>
              <a:t>Outliers could be errors in the data recording or some special data points with very different values. </a:t>
            </a: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E7A12AB-3E18-C137-B6C1-992C9C5BE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 example: the learning task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33F9504-C052-9200-B82A-09A4E6ACD8C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06880" y="1507067"/>
            <a:ext cx="8729134" cy="31496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Learn a classification model</a:t>
            </a:r>
            <a:r>
              <a:rPr lang="en-US" altLang="en-US"/>
              <a:t> from the data </a:t>
            </a:r>
          </a:p>
          <a:p>
            <a:r>
              <a:rPr lang="en-US" altLang="en-US"/>
              <a:t>Use the model to classify future loan applications into </a:t>
            </a:r>
          </a:p>
          <a:p>
            <a:pPr lvl="1"/>
            <a:r>
              <a:rPr lang="en-US" altLang="en-US" sz="1920">
                <a:solidFill>
                  <a:srgbClr val="3333CC"/>
                </a:solidFill>
              </a:rPr>
              <a:t>Yes (approved) and </a:t>
            </a:r>
          </a:p>
          <a:p>
            <a:pPr lvl="1"/>
            <a:r>
              <a:rPr lang="en-US" altLang="en-US" sz="1920">
                <a:solidFill>
                  <a:srgbClr val="3333CC"/>
                </a:solidFill>
              </a:rPr>
              <a:t>No (not approved)</a:t>
            </a:r>
          </a:p>
          <a:p>
            <a:r>
              <a:rPr lang="en-US" altLang="en-US"/>
              <a:t>What is the class for following case/instance?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B2219688-14D2-2010-0593-1942B99C665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4934" y="4848014"/>
            <a:ext cx="8756227" cy="99906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725E803A-696B-A760-E8E8-9751A691F8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53"/>
              <a:t>Weaknesses of k-means: Problems with outliers</a:t>
            </a:r>
          </a:p>
        </p:txBody>
      </p:sp>
      <p:pic>
        <p:nvPicPr>
          <p:cNvPr id="115715" name="Picture 3">
            <a:extLst>
              <a:ext uri="{FF2B5EF4-FFF2-40B4-BE49-F238E27FC236}">
                <a16:creationId xmlns:a16="http://schemas.microsoft.com/office/drawing/2014/main" id="{0730060E-4CB8-8BA3-6B5C-47AEA397A0EF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6880" y="1581574"/>
            <a:ext cx="8778240" cy="5301827"/>
          </a:xfr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56C0D56C-8681-616D-1D8C-11673CACD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53"/>
              <a:t>Weaknesses of k-means: To deal with outliers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72DB9F8C-92DB-64F3-47F3-A15B73B6E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5987" y="1391921"/>
            <a:ext cx="8778240" cy="4954693"/>
          </a:xfrm>
        </p:spPr>
        <p:txBody>
          <a:bodyPr/>
          <a:lstStyle/>
          <a:p>
            <a:r>
              <a:rPr lang="en-US" altLang="ja-JP" sz="2773">
                <a:ea typeface="ＭＳ Ｐゴシック" panose="020B0600070205080204" pitchFamily="34" charset="-128"/>
              </a:rPr>
              <a:t>One method is to remove some data points in the clustering process that are much further away from the centroids than other data points. </a:t>
            </a:r>
          </a:p>
          <a:p>
            <a:pPr lvl="1"/>
            <a:r>
              <a:rPr lang="en-US" altLang="ja-JP" sz="2347">
                <a:ea typeface="ＭＳ Ｐゴシック" panose="020B0600070205080204" pitchFamily="34" charset="-128"/>
              </a:rPr>
              <a:t>To be safe, we may want to monitor these possible outliers over a few iterations and then decide to remove them. </a:t>
            </a:r>
          </a:p>
          <a:p>
            <a:r>
              <a:rPr lang="en-US" altLang="ja-JP" sz="2773">
                <a:ea typeface="ＭＳ Ｐゴシック" panose="020B0600070205080204" pitchFamily="34" charset="-128"/>
              </a:rPr>
              <a:t>Another method is to perform random sampling. Since in sampling we only choose a small subset of the data points, the chance of selecting an outlier is very small. </a:t>
            </a:r>
          </a:p>
          <a:p>
            <a:pPr lvl="1"/>
            <a:r>
              <a:rPr lang="en-US" altLang="en-US" sz="2347"/>
              <a:t>Assign the rest of the data points to the clusters by distance or similarity comparison, or classification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1EEDE5FD-EE3A-50A0-D71E-C48499F1D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B2AA1BF1-4128-A533-7CDA-CBCD4A30D1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01893" y="1046480"/>
            <a:ext cx="8575040" cy="645161"/>
          </a:xfrm>
        </p:spPr>
        <p:txBody>
          <a:bodyPr/>
          <a:lstStyle/>
          <a:p>
            <a:r>
              <a:rPr lang="en-US" altLang="ja-JP" sz="2773">
                <a:ea typeface="ＭＳ Ｐゴシック" panose="020B0600070205080204" pitchFamily="34" charset="-128"/>
              </a:rPr>
              <a:t>The algorithm is sensitive to </a:t>
            </a:r>
            <a:r>
              <a:rPr lang="en-US" altLang="ja-JP" sz="2773">
                <a:solidFill>
                  <a:srgbClr val="FF0000"/>
                </a:solidFill>
                <a:ea typeface="ＭＳ Ｐゴシック" panose="020B0600070205080204" pitchFamily="34" charset="-128"/>
              </a:rPr>
              <a:t>initial seeds</a:t>
            </a:r>
            <a:r>
              <a:rPr lang="en-US" altLang="ja-JP" sz="2773">
                <a:ea typeface="ＭＳ Ｐゴシック" panose="020B0600070205080204" pitchFamily="34" charset="-128"/>
              </a:rPr>
              <a:t>.</a:t>
            </a:r>
            <a:endParaRPr lang="en-US" altLang="en-US" sz="2773"/>
          </a:p>
        </p:txBody>
      </p:sp>
      <p:pic>
        <p:nvPicPr>
          <p:cNvPr id="117764" name="Picture 4">
            <a:extLst>
              <a:ext uri="{FF2B5EF4-FFF2-40B4-BE49-F238E27FC236}">
                <a16:creationId xmlns:a16="http://schemas.microsoft.com/office/drawing/2014/main" id="{B158F941-2F5D-0814-F6E9-D4A61CBA79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55520" y="1737360"/>
            <a:ext cx="7335520" cy="4749801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>
            <a:extLst>
              <a:ext uri="{FF2B5EF4-FFF2-40B4-BE49-F238E27FC236}">
                <a16:creationId xmlns:a16="http://schemas.microsoft.com/office/drawing/2014/main" id="{29607134-F4D8-4986-C7FD-3DB6646D9F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118787" name="Rectangle 3">
            <a:extLst>
              <a:ext uri="{FF2B5EF4-FFF2-40B4-BE49-F238E27FC236}">
                <a16:creationId xmlns:a16="http://schemas.microsoft.com/office/drawing/2014/main" id="{4AB58848-E054-6E33-5CAC-0EA3EBCCB8B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01894" y="1161627"/>
            <a:ext cx="7489614" cy="690880"/>
          </a:xfrm>
        </p:spPr>
        <p:txBody>
          <a:bodyPr/>
          <a:lstStyle/>
          <a:p>
            <a:r>
              <a:rPr lang="en-US" altLang="en-US" sz="2773"/>
              <a:t>If we use </a:t>
            </a:r>
            <a:r>
              <a:rPr lang="en-US" altLang="en-US" sz="2773">
                <a:solidFill>
                  <a:srgbClr val="FF0000"/>
                </a:solidFill>
              </a:rPr>
              <a:t>different seeds</a:t>
            </a:r>
            <a:r>
              <a:rPr lang="en-US" altLang="en-US" sz="2773"/>
              <a:t>: good results</a:t>
            </a:r>
          </a:p>
        </p:txBody>
      </p:sp>
      <p:pic>
        <p:nvPicPr>
          <p:cNvPr id="118788" name="Picture 4">
            <a:extLst>
              <a:ext uri="{FF2B5EF4-FFF2-40B4-BE49-F238E27FC236}">
                <a16:creationId xmlns:a16="http://schemas.microsoft.com/office/drawing/2014/main" id="{DC5578E9-64E9-4FEB-DF53-B553B72B34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9028" y="1813561"/>
            <a:ext cx="7642013" cy="47244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8789" name="Text Box 5">
            <a:extLst>
              <a:ext uri="{FF2B5EF4-FFF2-40B4-BE49-F238E27FC236}">
                <a16:creationId xmlns:a16="http://schemas.microsoft.com/office/drawing/2014/main" id="{6D48EEFC-7A92-3C25-892C-50B7FC3976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1093" y="1776307"/>
            <a:ext cx="2765214" cy="1405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2133">
                <a:solidFill>
                  <a:srgbClr val="000000"/>
                </a:solidFill>
              </a:rPr>
              <a:t>There are some methods to help choose good seeds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50BABCC6-B8E9-BFCF-62F2-D81310065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Weaknesses of k-means (cont …)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BA25C476-C966-C68E-0128-273D15A014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40841" y="1122680"/>
            <a:ext cx="8766386" cy="1374987"/>
          </a:xfrm>
        </p:spPr>
        <p:txBody>
          <a:bodyPr/>
          <a:lstStyle/>
          <a:p>
            <a:r>
              <a:rPr lang="en-US" altLang="ja-JP" sz="2773">
                <a:ea typeface="ＭＳ Ｐゴシック" panose="020B0600070205080204" pitchFamily="34" charset="-128"/>
              </a:rPr>
              <a:t>The </a:t>
            </a:r>
            <a:r>
              <a:rPr lang="en-US" altLang="ja-JP" sz="2773" i="1">
                <a:ea typeface="ＭＳ Ｐゴシック" panose="020B0600070205080204" pitchFamily="34" charset="-128"/>
              </a:rPr>
              <a:t>k</a:t>
            </a:r>
            <a:r>
              <a:rPr lang="en-US" altLang="ja-JP" sz="2773">
                <a:ea typeface="ＭＳ Ｐゴシック" panose="020B0600070205080204" pitchFamily="34" charset="-128"/>
              </a:rPr>
              <a:t>-means algorithm is not suitable for discovering clusters that are not hyper-ellipsoids (or hyper-spheres). </a:t>
            </a:r>
            <a:endParaRPr lang="en-US" altLang="en-US" sz="2773"/>
          </a:p>
        </p:txBody>
      </p:sp>
      <p:pic>
        <p:nvPicPr>
          <p:cNvPr id="119812" name="Picture 4">
            <a:extLst>
              <a:ext uri="{FF2B5EF4-FFF2-40B4-BE49-F238E27FC236}">
                <a16:creationId xmlns:a16="http://schemas.microsoft.com/office/drawing/2014/main" id="{E807AB44-AE97-CFD2-AA1B-ECE84082421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881" y="2658534"/>
            <a:ext cx="8793479" cy="3701627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19813" name="Text Box 5">
            <a:extLst>
              <a:ext uri="{FF2B5EF4-FFF2-40B4-BE49-F238E27FC236}">
                <a16:creationId xmlns:a16="http://schemas.microsoft.com/office/drawing/2014/main" id="{7D426D59-C948-7FEF-10D0-A33A9F992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307" y="3427307"/>
            <a:ext cx="53678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50000"/>
              </a:spcBef>
              <a:spcAft>
                <a:spcPct val="0"/>
              </a:spcAft>
              <a:buClr>
                <a:srgbClr val="CC9900"/>
              </a:buClr>
              <a:buSzPct val="65000"/>
            </a:pPr>
            <a:r>
              <a:rPr lang="en-US" altLang="en-US" sz="3200">
                <a:solidFill>
                  <a:srgbClr val="000000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7B898EF-2833-FBAA-B1DB-C8E46FD63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6880" y="137161"/>
            <a:ext cx="8778240" cy="1215813"/>
          </a:xfrm>
        </p:spPr>
        <p:txBody>
          <a:bodyPr/>
          <a:lstStyle/>
          <a:p>
            <a:r>
              <a:rPr lang="en-US" altLang="en-US"/>
              <a:t>K-means summary</a:t>
            </a:r>
          </a:p>
        </p:txBody>
      </p:sp>
      <p:sp>
        <p:nvSpPr>
          <p:cNvPr id="120835" name="AutoShape 3">
            <a:extLst>
              <a:ext uri="{FF2B5EF4-FFF2-40B4-BE49-F238E27FC236}">
                <a16:creationId xmlns:a16="http://schemas.microsoft.com/office/drawing/2014/main" id="{95B3A04B-80D9-4D40-B2C6-DB0EC3BA211D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1706880" y="1083734"/>
            <a:ext cx="8778240" cy="560662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Despite weaknesses, </a:t>
            </a:r>
            <a:r>
              <a:rPr lang="en-US" altLang="ja-JP" i="1">
                <a:ea typeface="ＭＳ Ｐゴシック" panose="020B0600070205080204" pitchFamily="34" charset="-128"/>
              </a:rPr>
              <a:t>k</a:t>
            </a:r>
            <a:r>
              <a:rPr lang="en-US" altLang="ja-JP">
                <a:ea typeface="ＭＳ Ｐゴシック" panose="020B0600070205080204" pitchFamily="34" charset="-128"/>
              </a:rPr>
              <a:t>-means is still the most popular algorithm due to its simplicity, efficiency and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other clustering algorithms have their own lists of weaknesses.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No clear evidence that any other clustering algorithm performs better in general </a:t>
            </a:r>
          </a:p>
          <a:p>
            <a:pPr lvl="1"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although they may be more suitable for some specific types of data or applications. </a:t>
            </a:r>
          </a:p>
          <a:p>
            <a:pPr>
              <a:lnSpc>
                <a:spcPct val="90000"/>
              </a:lnSpc>
            </a:pPr>
            <a:r>
              <a:rPr lang="en-US" altLang="ja-JP">
                <a:ea typeface="ＭＳ Ｐゴシック" panose="020B0600070205080204" pitchFamily="34" charset="-128"/>
              </a:rPr>
              <a:t>Comparing different clustering algorithms is a difficult task. No one knows the correct clusters!</a:t>
            </a:r>
            <a:endParaRPr lang="en-US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D546BED0-03A5-E8E9-AC64-9551640E19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0C47C372-99D4-AF69-EE67-8AC8CFE98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25600" y="1200575"/>
            <a:ext cx="9145694" cy="5339079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73"/>
              <a:t>Clustering is has along history and still active</a:t>
            </a:r>
          </a:p>
          <a:p>
            <a:pPr lvl="1">
              <a:lnSpc>
                <a:spcPct val="80000"/>
              </a:lnSpc>
            </a:pPr>
            <a:r>
              <a:rPr lang="en-US" altLang="en-US" sz="2347"/>
              <a:t>There are a huge number of clustering algorithms</a:t>
            </a:r>
          </a:p>
          <a:p>
            <a:pPr lvl="1">
              <a:lnSpc>
                <a:spcPct val="80000"/>
              </a:lnSpc>
            </a:pPr>
            <a:r>
              <a:rPr lang="en-US" altLang="en-US" sz="2347"/>
              <a:t>More are still coming every year. </a:t>
            </a:r>
          </a:p>
          <a:p>
            <a:pPr>
              <a:lnSpc>
                <a:spcPct val="80000"/>
              </a:lnSpc>
            </a:pPr>
            <a:r>
              <a:rPr lang="en-US" altLang="en-US" sz="2773"/>
              <a:t>We only introduced K-means algorithm. There are many others, e.g., </a:t>
            </a:r>
          </a:p>
          <a:p>
            <a:pPr lvl="1">
              <a:lnSpc>
                <a:spcPct val="80000"/>
              </a:lnSpc>
            </a:pPr>
            <a:r>
              <a:rPr lang="en-US" altLang="en-US" sz="2347"/>
              <a:t>Hierarchical clustering, density based algorithm, sub-space clustering, scale-up methods, neural networks based methods, fuzzy clustering, co-clustering, etc. </a:t>
            </a:r>
          </a:p>
          <a:p>
            <a:pPr>
              <a:lnSpc>
                <a:spcPct val="80000"/>
              </a:lnSpc>
            </a:pPr>
            <a:r>
              <a:rPr lang="en-US" altLang="en-US" sz="2773"/>
              <a:t>Clustering is hard to evaluate, but very useful in practice. This partially explains why there are still a large number of clustering algorithms being devised every year. </a:t>
            </a:r>
          </a:p>
          <a:p>
            <a:pPr>
              <a:lnSpc>
                <a:spcPct val="80000"/>
              </a:lnSpc>
            </a:pPr>
            <a:r>
              <a:rPr lang="en-US" altLang="en-US" sz="2773"/>
              <a:t>Clustering is highly application dependent and to some extent subjective. 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C81BA1E2-523E-72A9-B129-9A4DA7E44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6746" y="2428240"/>
            <a:ext cx="8834121" cy="2380827"/>
          </a:xfrm>
        </p:spPr>
        <p:txBody>
          <a:bodyPr/>
          <a:lstStyle/>
          <a:p>
            <a:r>
              <a:rPr lang="en-US" altLang="en-US" sz="5760" b="1"/>
              <a:t>End of AI course</a:t>
            </a:r>
            <a:br>
              <a:rPr lang="en-US" altLang="en-US" sz="5760" b="1"/>
            </a:br>
            <a:r>
              <a:rPr lang="en-US" altLang="en-US" sz="5760" b="1"/>
              <a:t>I hope you enjoyed  it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BC4476C-1354-9EE2-95E8-E3E040EB5C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Supervised vs. unsupervised Learning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95E0B2AC-1B49-AE71-A415-109CF3A4C3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06880" y="1430868"/>
            <a:ext cx="8778240" cy="506814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83F24"/>
                </a:solidFill>
              </a:rPr>
              <a:t>Supervised learning: </a:t>
            </a:r>
            <a:r>
              <a:rPr lang="en-US" altLang="en-US"/>
              <a:t>classification is seen as supervised learning from examples.</a:t>
            </a:r>
            <a:r>
              <a:rPr lang="en-US" altLang="en-US">
                <a:solidFill>
                  <a:srgbClr val="F83F24"/>
                </a:solidFill>
              </a:rPr>
              <a:t> </a:t>
            </a:r>
            <a:endParaRPr lang="en-US" altLang="en-US"/>
          </a:p>
          <a:p>
            <a:pPr lvl="1">
              <a:lnSpc>
                <a:spcPct val="90000"/>
              </a:lnSpc>
            </a:pPr>
            <a:r>
              <a:rPr lang="en-US" altLang="en-US" sz="2560">
                <a:solidFill>
                  <a:srgbClr val="3333CC"/>
                </a:solidFill>
              </a:rPr>
              <a:t>Supervision</a:t>
            </a:r>
            <a:r>
              <a:rPr lang="en-US" altLang="en-US" sz="2560"/>
              <a:t>: The data (observations, measurements, etc.) are labeled with pre-defined classes. It is like that a “teacher” gives the classes (</a:t>
            </a:r>
            <a:r>
              <a:rPr lang="en-US" altLang="en-US" sz="2560">
                <a:solidFill>
                  <a:schemeClr val="accent2"/>
                </a:solidFill>
              </a:rPr>
              <a:t>supervision</a:t>
            </a:r>
            <a:r>
              <a:rPr lang="en-US" altLang="en-US" sz="2560"/>
              <a:t>). </a:t>
            </a:r>
          </a:p>
          <a:p>
            <a:pPr lvl="1">
              <a:lnSpc>
                <a:spcPct val="90000"/>
              </a:lnSpc>
            </a:pPr>
            <a:r>
              <a:rPr lang="en-US" altLang="en-US" sz="2560"/>
              <a:t>Test data are classified into these classes too.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560"/>
              <a:t> 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rgbClr val="F83F24"/>
                </a:solidFill>
              </a:rPr>
              <a:t>Unsupervised learning</a:t>
            </a:r>
            <a:r>
              <a:rPr lang="en-US" altLang="en-US"/>
              <a:t> </a:t>
            </a:r>
            <a:r>
              <a:rPr lang="en-US" altLang="en-US">
                <a:solidFill>
                  <a:srgbClr val="FF3300"/>
                </a:solidFill>
              </a:rPr>
              <a:t>(clustering)</a:t>
            </a:r>
          </a:p>
          <a:p>
            <a:pPr lvl="1">
              <a:lnSpc>
                <a:spcPct val="90000"/>
              </a:lnSpc>
            </a:pPr>
            <a:r>
              <a:rPr lang="en-US" altLang="en-US" sz="2560">
                <a:solidFill>
                  <a:srgbClr val="3333CC"/>
                </a:solidFill>
              </a:rPr>
              <a:t>Class labels of the data are unknown</a:t>
            </a:r>
          </a:p>
          <a:p>
            <a:pPr lvl="1">
              <a:lnSpc>
                <a:spcPct val="90000"/>
              </a:lnSpc>
            </a:pPr>
            <a:r>
              <a:rPr lang="en-US" altLang="en-US" sz="2560"/>
              <a:t>Given a set of data, the task is to establish the existence of classes or clusters in the data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CBBACFA-FC26-EEB5-B704-47E52A80B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06881" y="296335"/>
            <a:ext cx="8959427" cy="1215813"/>
          </a:xfrm>
        </p:spPr>
        <p:txBody>
          <a:bodyPr/>
          <a:lstStyle/>
          <a:p>
            <a:r>
              <a:rPr lang="en-US" altLang="en-US"/>
              <a:t>Supervised learning process: two steps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CB5CDD24-6227-675C-3603-1568254C87A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lum bright="-20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6281" y="4426374"/>
            <a:ext cx="8256693" cy="215053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28676" name="Text Box 4">
            <a:extLst>
              <a:ext uri="{FF2B5EF4-FFF2-40B4-BE49-F238E27FC236}">
                <a16:creationId xmlns:a16="http://schemas.microsoft.com/office/drawing/2014/main" id="{A4EF8180-B29B-5971-C043-7FB74FDB4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5987" y="1315721"/>
            <a:ext cx="8947573" cy="2111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65771" indent="-365771" defTabSz="975390" fontAlgn="base">
              <a:spcBef>
                <a:spcPct val="1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FF0000"/>
                </a:solidFill>
              </a:rPr>
              <a:t>Learning (training)</a:t>
            </a:r>
            <a:r>
              <a:rPr lang="en-US" altLang="en-US" sz="3200">
                <a:solidFill>
                  <a:srgbClr val="000000"/>
                </a:solidFill>
              </a:rPr>
              <a:t>: Learn a model using the </a:t>
            </a:r>
            <a:r>
              <a:rPr lang="en-US" altLang="en-US" sz="3200">
                <a:solidFill>
                  <a:srgbClr val="3333CC"/>
                </a:solidFill>
              </a:rPr>
              <a:t>training data</a:t>
            </a:r>
          </a:p>
          <a:p>
            <a:pPr marL="365771" indent="-365771" defTabSz="975390" fontAlgn="base">
              <a:spcBef>
                <a:spcPct val="10000"/>
              </a:spcBef>
              <a:spcAft>
                <a:spcPct val="0"/>
              </a:spcAft>
              <a:buClr>
                <a:srgbClr val="00CC99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3200">
                <a:solidFill>
                  <a:srgbClr val="FF0000"/>
                </a:solidFill>
              </a:rPr>
              <a:t>Testing: </a:t>
            </a:r>
            <a:r>
              <a:rPr lang="en-US" altLang="en-US" sz="3200">
                <a:solidFill>
                  <a:srgbClr val="000000"/>
                </a:solidFill>
              </a:rPr>
              <a:t>Test the model using</a:t>
            </a:r>
            <a:r>
              <a:rPr lang="en-US" altLang="en-US" sz="3200">
                <a:solidFill>
                  <a:srgbClr val="FF0000"/>
                </a:solidFill>
              </a:rPr>
              <a:t> </a:t>
            </a:r>
            <a:r>
              <a:rPr lang="en-US" altLang="en-US" sz="3200">
                <a:solidFill>
                  <a:srgbClr val="3333CC"/>
                </a:solidFill>
              </a:rPr>
              <a:t>unseen test data</a:t>
            </a:r>
            <a:r>
              <a:rPr lang="en-US" altLang="en-US" sz="3200">
                <a:solidFill>
                  <a:srgbClr val="FF0000"/>
                </a:solidFill>
              </a:rPr>
              <a:t> </a:t>
            </a:r>
            <a:r>
              <a:rPr lang="en-US" altLang="en-US" sz="3200">
                <a:solidFill>
                  <a:srgbClr val="000000"/>
                </a:solidFill>
              </a:rPr>
              <a:t>to assess the model accuracy</a:t>
            </a:r>
          </a:p>
        </p:txBody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A77D3905-6F71-170F-C67A-75BEED266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1" y="-193900"/>
            <a:ext cx="184731" cy="387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defTabSz="975390" fontAlgn="base">
              <a:spcBef>
                <a:spcPct val="0"/>
              </a:spcBef>
              <a:spcAft>
                <a:spcPct val="0"/>
              </a:spcAft>
            </a:pPr>
            <a:endParaRPr lang="en-US" sz="192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186AEE2D-4E4F-EA2C-68F3-D04514048C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1721" y="3351108"/>
          <a:ext cx="6874933" cy="102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200" imgH="368300" progId="Equation.3">
                  <p:embed/>
                </p:oleObj>
              </mc:Choice>
              <mc:Fallback>
                <p:oleObj name="Equation" r:id="rId3" imgW="2489200" imgH="368300" progId="Equation.3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186AEE2D-4E4F-EA2C-68F3-D04514048C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721" y="3351108"/>
                        <a:ext cx="6874933" cy="1026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Equity">
  <a:themeElements>
    <a:clrScheme name="Equity 1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FFFFFF"/>
      </a:accent3>
      <a:accent4>
        <a:srgbClr val="000000"/>
      </a:accent4>
      <a:accent5>
        <a:srgbClr val="E6B1AB"/>
      </a:accent5>
      <a:accent6>
        <a:srgbClr val="8C281B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Arial"/>
      </a:majorFont>
      <a:minorFont>
        <a:latin typeface="Perpetu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pitchFamily="34" charset="0"/>
          </a:defRPr>
        </a:defPPr>
      </a:lstStyle>
    </a:lnDef>
  </a:objectDefaults>
  <a:extraClrSchemeLst>
    <a:extraClrScheme>
      <a:clrScheme name="Equity 1">
        <a:dk1>
          <a:srgbClr val="000000"/>
        </a:dk1>
        <a:lt1>
          <a:srgbClr val="FFFFFF"/>
        </a:lt1>
        <a:dk2>
          <a:srgbClr val="696464"/>
        </a:dk2>
        <a:lt2>
          <a:srgbClr val="E9E5DC"/>
        </a:lt2>
        <a:accent1>
          <a:srgbClr val="D34817"/>
        </a:accent1>
        <a:accent2>
          <a:srgbClr val="9B2D1F"/>
        </a:accent2>
        <a:accent3>
          <a:srgbClr val="FFFFFF"/>
        </a:accent3>
        <a:accent4>
          <a:srgbClr val="000000"/>
        </a:accent4>
        <a:accent5>
          <a:srgbClr val="E6B1AB"/>
        </a:accent5>
        <a:accent6>
          <a:srgbClr val="8C281B"/>
        </a:accent6>
        <a:hlink>
          <a:srgbClr val="CC9900"/>
        </a:hlink>
        <a:folHlink>
          <a:srgbClr val="96A9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1841</TotalTime>
  <Words>3873</Words>
  <Application>Microsoft Office PowerPoint</Application>
  <PresentationFormat>Custom</PresentationFormat>
  <Paragraphs>484</Paragraphs>
  <Slides>77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77</vt:i4>
      </vt:variant>
    </vt:vector>
  </HeadingPairs>
  <TitlesOfParts>
    <vt:vector size="96" baseType="lpstr">
      <vt:lpstr>ＭＳ Ｐゴシック</vt:lpstr>
      <vt:lpstr>SimSun</vt:lpstr>
      <vt:lpstr>Arial</vt:lpstr>
      <vt:lpstr>Calibri</vt:lpstr>
      <vt:lpstr>Cambria Math</vt:lpstr>
      <vt:lpstr>Franklin Gothic Book</vt:lpstr>
      <vt:lpstr>Garamond</vt:lpstr>
      <vt:lpstr>Lucida Sans</vt:lpstr>
      <vt:lpstr>Perpetua</vt:lpstr>
      <vt:lpstr>Rockwell</vt:lpstr>
      <vt:lpstr>Tahoma</vt:lpstr>
      <vt:lpstr>Times New Roman</vt:lpstr>
      <vt:lpstr>Wingdings</vt:lpstr>
      <vt:lpstr>Wingdings 2</vt:lpstr>
      <vt:lpstr>Equity</vt:lpstr>
      <vt:lpstr>1_Default Design</vt:lpstr>
      <vt:lpstr>Edge</vt:lpstr>
      <vt:lpstr>Equation</vt:lpstr>
      <vt:lpstr>Document</vt:lpstr>
      <vt:lpstr> Machine leaning</vt:lpstr>
      <vt:lpstr>An example application</vt:lpstr>
      <vt:lpstr>Another example (loan application )</vt:lpstr>
      <vt:lpstr>Machine learning and our focus</vt:lpstr>
      <vt:lpstr>The data and the goal</vt:lpstr>
      <vt:lpstr>An example: data (loan application)</vt:lpstr>
      <vt:lpstr>An example: the learning task</vt:lpstr>
      <vt:lpstr>Supervised vs. unsupervised Learning</vt:lpstr>
      <vt:lpstr>Supervised learning process: two steps</vt:lpstr>
      <vt:lpstr>What do we mean by learning?</vt:lpstr>
      <vt:lpstr>An example</vt:lpstr>
      <vt:lpstr>Fundamental assumption of learning</vt:lpstr>
      <vt:lpstr>Decision Tree Learning </vt:lpstr>
      <vt:lpstr>The loan data (reproduced)</vt:lpstr>
      <vt:lpstr>A decision tree from the loan data</vt:lpstr>
      <vt:lpstr>Use the decision tree</vt:lpstr>
      <vt:lpstr>Is the decision tree unique?</vt:lpstr>
      <vt:lpstr>From a decision tree to a set of rules</vt:lpstr>
      <vt:lpstr>Test examples</vt:lpstr>
      <vt:lpstr>Choose an attribute to partition data </vt:lpstr>
      <vt:lpstr>Bayesian classification</vt:lpstr>
      <vt:lpstr>An example</vt:lpstr>
      <vt:lpstr>Test example</vt:lpstr>
      <vt:lpstr>PowerPoint Presentation</vt:lpstr>
      <vt:lpstr>PowerPoint Presentation</vt:lpstr>
      <vt:lpstr>PowerPoint Presentation</vt:lpstr>
      <vt:lpstr>Underflow Prevention</vt:lpstr>
      <vt:lpstr>Biological Neural Networks</vt:lpstr>
      <vt:lpstr>Artificial Neural Networks (ANN)</vt:lpstr>
      <vt:lpstr>Biological Neuron</vt:lpstr>
      <vt:lpstr>Perceptron</vt:lpstr>
      <vt:lpstr>Perceptron ~ example</vt:lpstr>
      <vt:lpstr>A sample data set (Tigers)</vt:lpstr>
      <vt:lpstr>Learning in ANN</vt:lpstr>
      <vt:lpstr>Learning in ANN</vt:lpstr>
      <vt:lpstr>Learning tigers</vt:lpstr>
      <vt:lpstr>Learning tigers</vt:lpstr>
      <vt:lpstr>Learning tigers</vt:lpstr>
      <vt:lpstr>Test Tigers </vt:lpstr>
      <vt:lpstr>Multi layer perceptron (Traditional ANN)</vt:lpstr>
      <vt:lpstr>Multi layer perceptron (Diagram)</vt:lpstr>
      <vt:lpstr>ANN: Summary</vt:lpstr>
      <vt:lpstr>Deep learning</vt:lpstr>
      <vt:lpstr>Deep Learning</vt:lpstr>
      <vt:lpstr>k-Nearest Neighbor Classification (kNN)</vt:lpstr>
      <vt:lpstr>kNN Algorithm</vt:lpstr>
      <vt:lpstr>Example: k=6 (6NN)</vt:lpstr>
      <vt:lpstr>Discussions</vt:lpstr>
      <vt:lpstr>Evaluating classification methods</vt:lpstr>
      <vt:lpstr>Evaluation methods</vt:lpstr>
      <vt:lpstr>Evaluation methods (cont…)</vt:lpstr>
      <vt:lpstr>Evaluation methods (cont…)</vt:lpstr>
      <vt:lpstr>Summary</vt:lpstr>
      <vt:lpstr>Unsupervised Learning (clustering)</vt:lpstr>
      <vt:lpstr>Supervised learning vs. unsupervised learning</vt:lpstr>
      <vt:lpstr>Clustering</vt:lpstr>
      <vt:lpstr>An illustration</vt:lpstr>
      <vt:lpstr>What is clustering for? </vt:lpstr>
      <vt:lpstr>What is clustering for? (cont…)</vt:lpstr>
      <vt:lpstr>Aspects of clustering</vt:lpstr>
      <vt:lpstr>K-means clustering</vt:lpstr>
      <vt:lpstr>K-means algorithm</vt:lpstr>
      <vt:lpstr>K-means algorithm – (cont …)</vt:lpstr>
      <vt:lpstr>Stopping/convergence criterion </vt:lpstr>
      <vt:lpstr>An example</vt:lpstr>
      <vt:lpstr>An example (cont …)</vt:lpstr>
      <vt:lpstr>An example distance function</vt:lpstr>
      <vt:lpstr>Strengths of k-means </vt:lpstr>
      <vt:lpstr>Weaknesses of k-means</vt:lpstr>
      <vt:lpstr>Weaknesses of k-means: Problems with outliers</vt:lpstr>
      <vt:lpstr>Weaknesses of k-means: To deal with outliers</vt:lpstr>
      <vt:lpstr>Weaknesses of k-means (cont …)</vt:lpstr>
      <vt:lpstr>Weaknesses of k-means (cont …)</vt:lpstr>
      <vt:lpstr>Weaknesses of k-means (cont …)</vt:lpstr>
      <vt:lpstr>K-means summary</vt:lpstr>
      <vt:lpstr>Summary</vt:lpstr>
      <vt:lpstr>End of AI course I hope you enjoyed  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representation</dc:title>
  <dc:creator>Ahmad Al Tarawneh</dc:creator>
  <cp:lastModifiedBy>نورالدين خالد سميح البيايضه</cp:lastModifiedBy>
  <cp:revision>18</cp:revision>
  <dcterms:created xsi:type="dcterms:W3CDTF">2023-06-18T19:40:24Z</dcterms:created>
  <dcterms:modified xsi:type="dcterms:W3CDTF">2025-01-07T13:41:22Z</dcterms:modified>
</cp:coreProperties>
</file>