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5" r:id="rId12"/>
    <p:sldId id="283" r:id="rId13"/>
    <p:sldId id="284" r:id="rId14"/>
    <p:sldId id="268" r:id="rId15"/>
    <p:sldId id="269" r:id="rId16"/>
    <p:sldId id="271" r:id="rId17"/>
    <p:sldId id="286" r:id="rId18"/>
    <p:sldId id="287" r:id="rId19"/>
    <p:sldId id="288" r:id="rId20"/>
    <p:sldId id="289" r:id="rId21"/>
    <p:sldId id="290" r:id="rId22"/>
    <p:sldId id="291" r:id="rId23"/>
    <p:sldId id="294" r:id="rId24"/>
    <p:sldId id="293" r:id="rId25"/>
  </p:sldIdLst>
  <p:sldSz cx="9144000" cy="6858000" type="screen4x3"/>
  <p:notesSz cx="6858000" cy="9144000"/>
  <p:defaultTextStyle>
    <a:defPPr>
      <a:defRPr lang="ar-SA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005E9"/>
    <a:srgbClr val="33CCCC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31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11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638A19-FAD2-4C75-99DC-D1FF5762A05E}" type="slidenum">
              <a:rPr lang="ar-SA" altLang="ar-JO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477822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BBB23082-C484-4E5E-BD10-2C1287ACE4AB}" type="slidenum">
              <a:rPr lang="ar-SA" altLang="ar-JO"/>
              <a:pPr algn="l">
                <a:spcBef>
                  <a:spcPct val="0"/>
                </a:spcBef>
              </a:pPr>
              <a:t>17</a:t>
            </a:fld>
            <a:endParaRPr lang="en-US" altLang="ar-JO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Used to describe facts about something</a:t>
            </a:r>
          </a:p>
          <a:p>
            <a:pPr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Contained in files for documents, worksheets, and databases</a:t>
            </a:r>
          </a:p>
          <a:p>
            <a:pPr lvl="1"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Document files - usually created by word processors</a:t>
            </a:r>
          </a:p>
          <a:p>
            <a:pPr lvl="1"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Worksheet files - electronic spreadsheets</a:t>
            </a:r>
          </a:p>
          <a:p>
            <a:pPr lvl="1"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Database files - electronic database management programs</a:t>
            </a:r>
          </a:p>
          <a:p>
            <a:pPr lvl="1"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Presentation files - electronic slide shows</a:t>
            </a:r>
          </a:p>
          <a:p>
            <a:pPr eaLnBrk="1" hangingPunct="1"/>
            <a:endParaRPr lang="en-US" altLang="ar-JO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159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995167E6-EB9B-4D0B-B613-4A22824B9A74}" type="slidenum">
              <a:rPr lang="ar-SA" altLang="ar-JO"/>
              <a:pPr algn="l">
                <a:spcBef>
                  <a:spcPct val="0"/>
                </a:spcBef>
              </a:pPr>
              <a:t>18</a:t>
            </a:fld>
            <a:endParaRPr lang="en-US" altLang="ar-JO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Word processors are used to prepare written documents</a:t>
            </a:r>
          </a:p>
          <a:p>
            <a:pPr lvl="1"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Create text-based documents</a:t>
            </a:r>
          </a:p>
          <a:p>
            <a:pPr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One of the most flexible and widely used software tools</a:t>
            </a:r>
          </a:p>
          <a:p>
            <a:pPr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Features to make entering, editing, and formatting documents easy</a:t>
            </a:r>
          </a:p>
          <a:p>
            <a:pPr eaLnBrk="1" hangingPunct="1">
              <a:buFontTx/>
              <a:buChar char="•"/>
            </a:pPr>
            <a:endParaRPr lang="en-US" altLang="ar-JO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ar-JO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818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CF3E501E-901F-4E3E-A209-E82C8261B835}" type="slidenum">
              <a:rPr lang="ar-SA" altLang="ar-JO"/>
              <a:pPr algn="l">
                <a:spcBef>
                  <a:spcPct val="0"/>
                </a:spcBef>
              </a:pPr>
              <a:t>19</a:t>
            </a:fld>
            <a:endParaRPr lang="en-US" altLang="ar-JO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en-US" altLang="ar-JO" b="1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created by spreadsheet programs</a:t>
            </a:r>
          </a:p>
          <a:p>
            <a:pPr lvl="1"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Uses functions and formulas to analyze numeric data</a:t>
            </a:r>
          </a:p>
          <a:p>
            <a:pPr lvl="1"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Manipulates numeric data</a:t>
            </a:r>
          </a:p>
          <a:p>
            <a:pPr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Features include workbooks, worksheets, cells, ranges, text and numeric entries, formulas, functions, charts, recalculation, and what-if analysis</a:t>
            </a:r>
          </a:p>
          <a:p>
            <a:pPr lvl="1" eaLnBrk="1" hangingPunct="1">
              <a:buFontTx/>
              <a:buChar char="•"/>
            </a:pPr>
            <a:endParaRPr lang="en-US" altLang="ar-JO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>
              <a:buFontTx/>
              <a:buChar char="•"/>
            </a:pPr>
            <a:endParaRPr lang="en-US" altLang="ar-JO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78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E5D6FB89-0243-474C-9B22-983F2145793E}" type="slidenum">
              <a:rPr lang="ar-SA" altLang="ar-JO"/>
              <a:pPr algn="l">
                <a:spcBef>
                  <a:spcPct val="0"/>
                </a:spcBef>
              </a:pPr>
              <a:t>20</a:t>
            </a:fld>
            <a:endParaRPr lang="en-US" altLang="ar-JO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A database management system (DBMS) or database manager is a program that sets up, or structures, a database</a:t>
            </a:r>
          </a:p>
          <a:p>
            <a:pPr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Files created by database management programs</a:t>
            </a:r>
          </a:p>
          <a:p>
            <a:pPr lvl="1"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Organizes data for efficient retrieval</a:t>
            </a:r>
          </a:p>
          <a:p>
            <a:pPr lvl="1"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Is the electronic equivalent of a file cabinet</a:t>
            </a:r>
          </a:p>
          <a:p>
            <a:pPr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It also provides tools to enter, edit, and retrieve data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125465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A218B517-C6A3-4F9D-980F-B033C5890A61}" type="slidenum">
              <a:rPr lang="ar-SA" altLang="ar-JO"/>
              <a:pPr algn="l">
                <a:spcBef>
                  <a:spcPct val="0"/>
                </a:spcBef>
              </a:pPr>
              <a:t>21</a:t>
            </a:fld>
            <a:endParaRPr lang="en-US" altLang="ar-JO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Used to create a variety of visual objects to create attractive, visually interesting presentations</a:t>
            </a:r>
          </a:p>
          <a:p>
            <a:pPr lvl="1"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Features include slides, AutoContent wizard, color schemes, slide layouts, special effects, master slides, and design templates</a:t>
            </a:r>
          </a:p>
          <a:p>
            <a:pPr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Presentation files may contain audience handouts, speaker notes, and electronic slides</a:t>
            </a:r>
          </a:p>
        </p:txBody>
      </p:sp>
    </p:spTree>
    <p:extLst>
      <p:ext uri="{BB962C8B-B14F-4D97-AF65-F5344CB8AC3E}">
        <p14:creationId xmlns:p14="http://schemas.microsoft.com/office/powerpoint/2010/main" val="1929698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C4F1C8D8-D986-4F05-9EA1-54C417EC69AE}" type="slidenum">
              <a:rPr lang="ar-SA" altLang="ar-JO"/>
              <a:pPr algn="l">
                <a:spcBef>
                  <a:spcPct val="0"/>
                </a:spcBef>
              </a:pPr>
              <a:t>22</a:t>
            </a:fld>
            <a:endParaRPr lang="en-US" altLang="ar-JO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Connectivity is the capability of your microcomputer to share information with other computers</a:t>
            </a:r>
          </a:p>
          <a:p>
            <a:pPr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Wireless /mobile communication devices are more popular than ever </a:t>
            </a:r>
          </a:p>
          <a:p>
            <a:pPr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A network is central to the concept of connectivity</a:t>
            </a:r>
          </a:p>
          <a:p>
            <a:pPr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Ask students questions about the Internet. Here are some facts:</a:t>
            </a:r>
          </a:p>
          <a:p>
            <a:pPr lvl="2"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No one owns the Internet</a:t>
            </a:r>
          </a:p>
          <a:p>
            <a:pPr lvl="2"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There is no Internet, Inc.</a:t>
            </a:r>
          </a:p>
          <a:p>
            <a:pPr lvl="2"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The Internet is a network of networks</a:t>
            </a:r>
          </a:p>
          <a:p>
            <a:pPr lvl="2"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The Word Wide Web (WWW) provides multimedia interface to resources on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332541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6995C26-1F3A-46E3-B0D1-3168DB024A5C}" type="slidenum">
              <a:rPr lang="ar-SA" altLang="ar-JO">
                <a:latin typeface="Arial" panose="020B0604020202020204" pitchFamily="34" charset="0"/>
              </a:rPr>
              <a:pPr eaLnBrk="1" hangingPunct="1"/>
              <a:t>23</a:t>
            </a:fld>
            <a:endParaRPr lang="en-US" altLang="ar-JO">
              <a:latin typeface="Arial" panose="020B0604020202020204" pitchFamily="34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Using information technology means being computer competent</a:t>
            </a:r>
          </a:p>
          <a:p>
            <a:pPr lvl="1"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Understand how technology is being used today</a:t>
            </a:r>
          </a:p>
          <a:p>
            <a:pPr lvl="1"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Anticipate how technology will be used in the future</a:t>
            </a:r>
            <a:endParaRPr lang="en-US" altLang="ar-JO" sz="14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900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fld id="{597A0C01-4FAE-4EB4-B6AA-40B023DED81D}" type="slidenum">
              <a:rPr lang="ar-SA" altLang="ar-JO"/>
              <a:pPr algn="l">
                <a:spcBef>
                  <a:spcPct val="0"/>
                </a:spcBef>
              </a:pPr>
              <a:t>24</a:t>
            </a:fld>
            <a:endParaRPr lang="en-US" altLang="ar-JO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The Internet and the Web are the two most important technologies of the 21</a:t>
            </a:r>
            <a:r>
              <a:rPr lang="en-US" altLang="ar-JO" baseline="3000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 century</a:t>
            </a:r>
          </a:p>
          <a:p>
            <a:pPr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Software can now do extraordinary tasks</a:t>
            </a:r>
          </a:p>
          <a:p>
            <a:pPr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Microcomputers are more powerful</a:t>
            </a:r>
          </a:p>
          <a:p>
            <a:pPr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Society must be careful about protecting their privacy</a:t>
            </a:r>
          </a:p>
          <a:p>
            <a:pPr eaLnBrk="1" hangingPunct="1">
              <a:buFontTx/>
              <a:buChar char="•"/>
            </a:pPr>
            <a:r>
              <a:rPr lang="en-US" altLang="ar-JO" smtClean="0">
                <a:latin typeface="Arial" panose="020B0604020202020204" pitchFamily="34" charset="0"/>
                <a:cs typeface="Arial" panose="020B0604020202020204" pitchFamily="34" charset="0"/>
              </a:rPr>
              <a:t>Almost all organizations rely on information systems</a:t>
            </a:r>
          </a:p>
          <a:p>
            <a:pPr eaLnBrk="1" hangingPunct="1">
              <a:buFontTx/>
              <a:buChar char="•"/>
            </a:pPr>
            <a:endParaRPr lang="en-US" altLang="ar-JO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ar-JO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6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979560-6715-425D-B3C9-59AD8FACF6A5}" type="slidenum">
              <a:rPr lang="ar-SA" altLang="ar-JO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401203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DC592-F127-48DD-A712-EE5A59F5ECF3}" type="slidenum">
              <a:rPr lang="ar-SA" altLang="ar-JO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83490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C97AB-A96B-4149-A930-F119388134E1}" type="slidenum">
              <a:rPr lang="ar-SA" altLang="ar-JO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7741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7AA85-A195-44F4-ADBE-15E6D819CDA2}" type="slidenum">
              <a:rPr lang="ar-SA" altLang="ar-JO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74322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4A9D73-5593-4244-9BA9-988DF52E2496}" type="slidenum">
              <a:rPr lang="ar-SA" altLang="ar-JO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1889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4B32F-9603-4D16-B10B-0D8C84A3354C}" type="slidenum">
              <a:rPr lang="ar-SA" altLang="ar-JO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22079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2E620F-83AF-4825-8114-9D96AA1DF453}" type="slidenum">
              <a:rPr lang="ar-SA" altLang="ar-JO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07299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84942-AC42-43F2-A8A9-C75DE0E09786}" type="slidenum">
              <a:rPr lang="ar-SA" altLang="ar-JO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322940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711B456-6065-4264-838F-BE91D476B1FF}" type="slidenum">
              <a:rPr lang="ar-SA" altLang="ar-JO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415151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B87F41C-CB32-4948-997D-50F09D669A62}" type="slidenum">
              <a:rPr lang="ar-SA" altLang="ar-JO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83032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2A078C6-AB2B-4585-ADB9-689358F4B810}" type="slidenum">
              <a:rPr lang="ar-SA" altLang="ar-JO"/>
              <a:pPr>
                <a:defRPr/>
              </a:pPr>
              <a:t>‹#›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46783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JO" smtClean="0"/>
              <a:t>Click to edit Master text styles</a:t>
            </a:r>
          </a:p>
          <a:p>
            <a:pPr lvl="1"/>
            <a:r>
              <a:rPr lang="en-US" altLang="ar-JO" smtClean="0"/>
              <a:t>Second level</a:t>
            </a:r>
          </a:p>
          <a:p>
            <a:pPr lvl="2"/>
            <a:r>
              <a:rPr lang="en-US" altLang="ar-JO" smtClean="0"/>
              <a:t>Third level</a:t>
            </a:r>
          </a:p>
          <a:p>
            <a:pPr lvl="3"/>
            <a:r>
              <a:rPr lang="en-US" altLang="ar-JO" smtClean="0"/>
              <a:t>Fourth level</a:t>
            </a:r>
          </a:p>
          <a:p>
            <a:pPr lvl="4"/>
            <a:r>
              <a:rPr lang="en-US" altLang="ar-JO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rtl="1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cs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algn="r" rtl="1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cs typeface="Arial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1" eaLnBrk="1" hangingPunct="1">
              <a:defRPr sz="1200" smtClean="0">
                <a:solidFill>
                  <a:srgbClr val="B5A788"/>
                </a:solidFill>
              </a:defRPr>
            </a:lvl1pPr>
          </a:lstStyle>
          <a:p>
            <a:pPr>
              <a:defRPr/>
            </a:pPr>
            <a:fld id="{775852BF-021F-4142-AD1F-3E85300E2079}" type="slidenum">
              <a:rPr lang="ar-SA" altLang="ar-JO"/>
              <a:pPr>
                <a:defRPr/>
              </a:pPr>
              <a:t>‹#›</a:t>
            </a:fld>
            <a:endParaRPr lang="en-US" altLang="ar-JO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6" r:id="rId2"/>
    <p:sldLayoutId id="2147483852" r:id="rId3"/>
    <p:sldLayoutId id="2147483847" r:id="rId4"/>
    <p:sldLayoutId id="2147483853" r:id="rId5"/>
    <p:sldLayoutId id="2147483848" r:id="rId6"/>
    <p:sldLayoutId id="2147483854" r:id="rId7"/>
    <p:sldLayoutId id="2147483855" r:id="rId8"/>
    <p:sldLayoutId id="2147483856" r:id="rId9"/>
    <p:sldLayoutId id="2147483849" r:id="rId10"/>
    <p:sldLayoutId id="214748385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Majalla UI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Majalla UI"/>
          <a:cs typeface="Majalla UI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Majalla UI"/>
          <a:cs typeface="Majalla UI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Majalla UI"/>
          <a:cs typeface="Majalla UI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Majalla UI"/>
          <a:cs typeface="Majalla UI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Majalla UI"/>
          <a:cs typeface="Majalla UI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Majalla UI"/>
          <a:cs typeface="Majalla UI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Majalla UI"/>
          <a:cs typeface="Majalla UI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  <a:ea typeface="Majalla UI"/>
          <a:cs typeface="Majalla UI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3200" kern="1200">
          <a:solidFill>
            <a:schemeClr val="tx1"/>
          </a:solidFill>
          <a:latin typeface="+mn-lt"/>
          <a:ea typeface="Majalla UI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800" kern="1200">
          <a:solidFill>
            <a:schemeClr val="tx1"/>
          </a:solidFill>
          <a:latin typeface="+mn-lt"/>
          <a:ea typeface="Majalla UI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Majalla UI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Majalla UI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Majalla UI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8.png"/><Relationship Id="rId3" Type="http://schemas.openxmlformats.org/officeDocument/2006/relationships/notesSlide" Target="../notesSlides/notesSlide1.xml"/><Relationship Id="rId7" Type="http://schemas.openxmlformats.org/officeDocument/2006/relationships/slide" Target="slide21.xml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slide" Target="slide20.xml"/><Relationship Id="rId11" Type="http://schemas.openxmlformats.org/officeDocument/2006/relationships/image" Target="../media/image17.png"/><Relationship Id="rId5" Type="http://schemas.openxmlformats.org/officeDocument/2006/relationships/slide" Target="slide19.xml"/><Relationship Id="rId15" Type="http://schemas.openxmlformats.org/officeDocument/2006/relationships/image" Target="../media/image19.png"/><Relationship Id="rId10" Type="http://schemas.openxmlformats.org/officeDocument/2006/relationships/oleObject" Target="../embeddings/oleObject8.bin"/><Relationship Id="rId4" Type="http://schemas.openxmlformats.org/officeDocument/2006/relationships/slide" Target="slide18.xml"/><Relationship Id="rId9" Type="http://schemas.openxmlformats.org/officeDocument/2006/relationships/image" Target="../media/image16.png"/><Relationship Id="rId14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295400"/>
            <a:ext cx="7569200" cy="241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4000" dirty="0">
                <a:ea typeface="+mn-ea"/>
              </a:rPr>
              <a:t>Information Technology, The Internet And You</a:t>
            </a:r>
          </a:p>
        </p:txBody>
      </p:sp>
      <p:sp>
        <p:nvSpPr>
          <p:cNvPr id="9219" name="عنصر نائب لرقم الشريحة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3F1C9A-8AC4-4D00-BD99-6D2E44B396EB}" type="slidenum">
              <a:rPr lang="ar-SA" altLang="ar-JO" sz="1200">
                <a:solidFill>
                  <a:srgbClr val="B5A788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ar-JO" sz="1200">
              <a:solidFill>
                <a:srgbClr val="B5A788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49776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2. Application Software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8229600" cy="50292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ar-JO" sz="2400" dirty="0" smtClean="0">
                <a:latin typeface="Times New Roman" pitchFamily="18" charset="0"/>
                <a:cs typeface="Times New Roman" pitchFamily="18" charset="0"/>
              </a:rPr>
              <a:t>Application software is “end user” software</a:t>
            </a:r>
            <a:r>
              <a:rPr lang="en-US" altLang="ar-JO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arenR"/>
              <a:defRPr/>
            </a:pPr>
            <a:r>
              <a:rPr lang="en-US" altLang="ar-JO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Basic or General-purpose applications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altLang="ar-JO" sz="2000" b="1" u="sng" dirty="0" smtClean="0">
                <a:latin typeface="Times New Roman" pitchFamily="18" charset="0"/>
                <a:cs typeface="Times New Roman" pitchFamily="18" charset="0"/>
              </a:rPr>
              <a:t>Examples include:</a:t>
            </a:r>
            <a:r>
              <a:rPr lang="en-US" altLang="ar-JO" sz="2000" dirty="0" smtClean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796925" indent="-34925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ar-JO" sz="2000" b="1" dirty="0" smtClean="0">
                <a:latin typeface="Times New Roman" pitchFamily="18" charset="0"/>
                <a:cs typeface="Times New Roman" pitchFamily="18" charset="0"/>
              </a:rPr>
              <a:t>Browsers</a:t>
            </a:r>
            <a:r>
              <a:rPr lang="en-US" altLang="ar-JO" sz="2000" dirty="0" smtClean="0">
                <a:latin typeface="Times New Roman" pitchFamily="18" charset="0"/>
                <a:cs typeface="Times New Roman" pitchFamily="18" charset="0"/>
              </a:rPr>
              <a:t>: to search the Internet and Web</a:t>
            </a:r>
          </a:p>
          <a:p>
            <a:pPr marL="796925" indent="-34925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ar-JO" sz="2000" b="1" dirty="0" smtClean="0">
                <a:latin typeface="Times New Roman" pitchFamily="18" charset="0"/>
                <a:cs typeface="Times New Roman" pitchFamily="18" charset="0"/>
              </a:rPr>
              <a:t>Word Processors</a:t>
            </a:r>
            <a:r>
              <a:rPr lang="en-US" altLang="ar-JO" sz="2000" dirty="0" smtClean="0">
                <a:latin typeface="Times New Roman" pitchFamily="18" charset="0"/>
                <a:cs typeface="Times New Roman" pitchFamily="18" charset="0"/>
              </a:rPr>
              <a:t>: to create and edit documents</a:t>
            </a:r>
          </a:p>
          <a:p>
            <a:pPr marL="796925" indent="-34925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ar-JO" sz="2000" b="1" dirty="0" smtClean="0">
                <a:latin typeface="Times New Roman" pitchFamily="18" charset="0"/>
                <a:cs typeface="Times New Roman" pitchFamily="18" charset="0"/>
              </a:rPr>
              <a:t>Spreadsheets: </a:t>
            </a:r>
            <a:r>
              <a:rPr lang="en-US" altLang="ar-JO" sz="2000" dirty="0" smtClean="0">
                <a:latin typeface="Times New Roman" pitchFamily="18" charset="0"/>
                <a:cs typeface="Times New Roman" pitchFamily="18" charset="0"/>
              </a:rPr>
              <a:t>to analyze and summarize numerical data</a:t>
            </a:r>
          </a:p>
          <a:p>
            <a:pPr marL="796925" indent="-34925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ar-JO" sz="2000" b="1" dirty="0" smtClean="0">
                <a:latin typeface="Times New Roman" pitchFamily="18" charset="0"/>
                <a:cs typeface="Times New Roman" pitchFamily="18" charset="0"/>
              </a:rPr>
              <a:t>Database Management Systems (DBMS): </a:t>
            </a:r>
            <a:r>
              <a:rPr lang="en-US" altLang="ar-JO" sz="2000" dirty="0" smtClean="0">
                <a:latin typeface="Times New Roman" pitchFamily="18" charset="0"/>
                <a:cs typeface="Times New Roman" pitchFamily="18" charset="0"/>
              </a:rPr>
              <a:t>organize and manage data and information</a:t>
            </a:r>
          </a:p>
          <a:p>
            <a:pPr marL="796925" indent="-34925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altLang="ar-JO" sz="2000" b="1" dirty="0" smtClean="0">
                <a:latin typeface="Times New Roman" pitchFamily="18" charset="0"/>
                <a:cs typeface="Times New Roman" pitchFamily="18" charset="0"/>
              </a:rPr>
              <a:t>Presentation Graphics: </a:t>
            </a:r>
            <a:r>
              <a:rPr lang="en-US" altLang="ar-JO" sz="2000" dirty="0" smtClean="0">
                <a:latin typeface="Times New Roman" pitchFamily="18" charset="0"/>
                <a:cs typeface="Times New Roman" pitchFamily="18" charset="0"/>
              </a:rPr>
              <a:t>communicate a message</a:t>
            </a:r>
          </a:p>
          <a:p>
            <a:pPr marL="796925" indent="-349250" eaLnBrk="1" hangingPunct="1">
              <a:lnSpc>
                <a:spcPct val="80000"/>
              </a:lnSpc>
              <a:buFont typeface="Wingdings 2" panose="05020102010507070707" pitchFamily="18" charset="2"/>
              <a:buNone/>
              <a:defRPr/>
            </a:pPr>
            <a:endParaRPr lang="en-US" altLang="ar-JO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AutoNum type="arabicParenR"/>
              <a:defRPr/>
            </a:pPr>
            <a:r>
              <a:rPr lang="en-US" altLang="ar-JO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Special-purpose applications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altLang="ar-JO" sz="2000" dirty="0" smtClean="0">
                <a:latin typeface="Times New Roman" pitchFamily="18" charset="0"/>
                <a:cs typeface="Times New Roman" pitchFamily="18" charset="0"/>
              </a:rPr>
              <a:t>Include thousands of applications that are narrowly focused on a specific profession or occupation.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altLang="ar-JO" sz="2000" dirty="0" smtClean="0">
                <a:latin typeface="Times New Roman" pitchFamily="18" charset="0"/>
                <a:cs typeface="Times New Roman" pitchFamily="18" charset="0"/>
              </a:rPr>
              <a:t>Some of the best known are graphics, audio and video, multimedia, web authoring, and artificial intelligence programs.</a:t>
            </a:r>
          </a:p>
        </p:txBody>
      </p:sp>
      <p:sp>
        <p:nvSpPr>
          <p:cNvPr id="18436" name="عنصر نائب لرقم الشريحة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63901F-C729-4E2A-B2B5-35D83DD04CCD}" type="slidenum">
              <a:rPr lang="ar-SA" altLang="ar-JO" sz="1200">
                <a:solidFill>
                  <a:srgbClr val="B5A788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ar-JO" sz="1200">
              <a:solidFill>
                <a:srgbClr val="B5A788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497763" cy="8683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2005E9"/>
                </a:solidFill>
                <a:ea typeface="+mj-ea"/>
              </a:rPr>
              <a:t>3- Hardware</a:t>
            </a:r>
            <a:endParaRPr lang="en-US" b="1" dirty="0">
              <a:solidFill>
                <a:srgbClr val="2005E9"/>
              </a:solidFill>
              <a:ea typeface="+mj-ea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143000"/>
            <a:ext cx="80772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ar-JO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Equipment that processes the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ar-JO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by software</a:t>
            </a:r>
          </a:p>
          <a:p>
            <a:pPr eaLnBrk="1" hangingPunct="1">
              <a:lnSpc>
                <a:spcPct val="90000"/>
              </a:lnSpc>
            </a:pPr>
            <a:endParaRPr lang="en-US" altLang="ar-JO" sz="2800" b="1" u="sng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ar-JO" sz="28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JO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JO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JO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ar-JO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devices</a:t>
            </a:r>
          </a:p>
        </p:txBody>
      </p:sp>
      <p:pic>
        <p:nvPicPr>
          <p:cNvPr id="89092" name="Picture 4" descr="ole36075_011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2743200"/>
            <a:ext cx="378618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عنصر نائب لرقم الشريحة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2DC932-E948-4CDB-859C-DDD7EF3883CA}" type="slidenum">
              <a:rPr lang="ar-SA" altLang="ar-JO" sz="1200">
                <a:solidFill>
                  <a:srgbClr val="B5A788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ar-JO" sz="1200">
              <a:solidFill>
                <a:srgbClr val="B5A788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9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49776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2005E9"/>
                </a:solidFill>
              </a:rPr>
              <a:t>3- Hardware ….</a:t>
            </a:r>
            <a:endParaRPr lang="en-US" dirty="0">
              <a:solidFill>
                <a:schemeClr val="tx2">
                  <a:satMod val="130000"/>
                </a:schemeClr>
              </a:solidFill>
              <a:ea typeface="+mj-ea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4953000"/>
          </a:xfrm>
        </p:spPr>
        <p:txBody>
          <a:bodyPr/>
          <a:lstStyle/>
          <a:p>
            <a:pPr marL="609600" indent="-609600" eaLnBrk="1" hangingPunct="1">
              <a:buFontTx/>
              <a:buNone/>
              <a:defRPr/>
            </a:pPr>
            <a:r>
              <a:rPr lang="en-US" altLang="ar-JO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Type of Computer:</a:t>
            </a:r>
          </a:p>
          <a:p>
            <a:pPr marL="609600" indent="-609600" eaLnBrk="1" hangingPunct="1">
              <a:buFontTx/>
              <a:buAutoNum type="arabicPeriod"/>
              <a:defRPr/>
            </a:pPr>
            <a:r>
              <a:rPr lang="en-US" altLang="ar-JO" sz="2400" b="1" dirty="0" smtClean="0">
                <a:latin typeface="Times New Roman" pitchFamily="18" charset="0"/>
                <a:cs typeface="Times New Roman" pitchFamily="18" charset="0"/>
              </a:rPr>
              <a:t>Supercomputers: </a:t>
            </a:r>
            <a:r>
              <a:rPr lang="en-US" altLang="ar-JO" sz="2400" dirty="0" smtClean="0">
                <a:latin typeface="Times New Roman" pitchFamily="18" charset="0"/>
                <a:cs typeface="Times New Roman" pitchFamily="18" charset="0"/>
              </a:rPr>
              <a:t>The most powerful type of computers</a:t>
            </a:r>
          </a:p>
          <a:p>
            <a:pPr marL="609600" indent="-609600" eaLnBrk="1" hangingPunct="1">
              <a:defRPr/>
            </a:pPr>
            <a:r>
              <a:rPr lang="en-US" altLang="ar-JO" sz="2400" dirty="0" smtClean="0">
                <a:latin typeface="Times New Roman" pitchFamily="18" charset="0"/>
                <a:cs typeface="Times New Roman" pitchFamily="18" charset="0"/>
              </a:rPr>
              <a:t>Example: NASA uses supercomputers to track and control space explorations.</a:t>
            </a:r>
          </a:p>
          <a:p>
            <a:pPr marL="609600" indent="-609600" eaLnBrk="1" hangingPunct="1">
              <a:buFontTx/>
              <a:buAutoNum type="arabicPeriod" startAt="2"/>
              <a:defRPr/>
            </a:pPr>
            <a:r>
              <a:rPr lang="en-US" altLang="ar-JO" sz="2400" b="1" dirty="0" smtClean="0">
                <a:latin typeface="Times New Roman" pitchFamily="18" charset="0"/>
                <a:cs typeface="Times New Roman" pitchFamily="18" charset="0"/>
              </a:rPr>
              <a:t>Mainframe Computer: </a:t>
            </a:r>
            <a:r>
              <a:rPr lang="en-US" altLang="ar-JO" sz="2400" dirty="0" smtClean="0">
                <a:latin typeface="Times New Roman" pitchFamily="18" charset="0"/>
                <a:cs typeface="Times New Roman" pitchFamily="18" charset="0"/>
              </a:rPr>
              <a:t>Not quite as powerful as supercomputers, they still have great processing speeds and storage capacity.</a:t>
            </a:r>
          </a:p>
          <a:p>
            <a:pPr marL="1069975" indent="-447675" eaLnBrk="1" hangingPunct="1">
              <a:defRPr/>
            </a:pPr>
            <a:r>
              <a:rPr lang="en-US" altLang="ar-JO" sz="2400" dirty="0" smtClean="0">
                <a:latin typeface="Times New Roman" pitchFamily="18" charset="0"/>
                <a:cs typeface="Times New Roman" pitchFamily="18" charset="0"/>
              </a:rPr>
              <a:t>Often fill up a specially wired and air-conditioned room.</a:t>
            </a:r>
          </a:p>
          <a:p>
            <a:pPr marL="1069975" indent="-447675" eaLnBrk="1" hangingPunct="1">
              <a:defRPr/>
            </a:pPr>
            <a:r>
              <a:rPr lang="en-US" altLang="ar-JO" sz="2400" dirty="0" smtClean="0">
                <a:latin typeface="Times New Roman" pitchFamily="18" charset="0"/>
                <a:cs typeface="Times New Roman" pitchFamily="18" charset="0"/>
              </a:rPr>
              <a:t>Typically used for business applications such as insurance companies that process thousands of policy holder billing statements.</a:t>
            </a:r>
            <a:endParaRPr lang="en-US" altLang="ar-JO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4" name="عنصر نائب لرقم الشريحة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F89BA3-D29D-45C0-B653-D231634752D3}" type="slidenum">
              <a:rPr lang="ar-SA" altLang="ar-JO" sz="1200">
                <a:solidFill>
                  <a:srgbClr val="B5A788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ar-JO" sz="1200">
              <a:solidFill>
                <a:srgbClr val="B5A788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7497763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ea typeface="+mj-ea"/>
              </a:rPr>
              <a:t>Type of Computer (cont</a:t>
            </a:r>
            <a:r>
              <a:rPr lang="en-US" dirty="0" smtClean="0">
                <a:solidFill>
                  <a:srgbClr val="C00000"/>
                </a:solidFill>
                <a:ea typeface="+mj-ea"/>
              </a:rPr>
              <a:t>) ….</a:t>
            </a:r>
            <a:endParaRPr lang="en-US" dirty="0">
              <a:solidFill>
                <a:srgbClr val="C00000"/>
              </a:solidFill>
              <a:ea typeface="+mj-ea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219200"/>
            <a:ext cx="8229600" cy="5638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 startAt="3"/>
              <a:defRPr/>
            </a:pPr>
            <a:r>
              <a:rPr lang="en-US" altLang="ar-JO" sz="2400" b="1" dirty="0" smtClean="0">
                <a:latin typeface="Times New Roman" pitchFamily="18" charset="0"/>
                <a:cs typeface="Times New Roman" pitchFamily="18" charset="0"/>
              </a:rPr>
              <a:t>Minicomputers:</a:t>
            </a:r>
            <a:r>
              <a:rPr lang="en-US" altLang="ar-JO" sz="2400" dirty="0" smtClean="0"/>
              <a:t> </a:t>
            </a:r>
            <a:r>
              <a:rPr lang="en-US" altLang="ar-JO" sz="2400" dirty="0" smtClean="0">
                <a:latin typeface="Times New Roman" pitchFamily="18" charset="0"/>
                <a:cs typeface="Times New Roman" pitchFamily="18" charset="0"/>
              </a:rPr>
              <a:t>Also known as midrange computers</a:t>
            </a:r>
          </a:p>
          <a:p>
            <a:pPr marL="895350" indent="-273050" eaLnBrk="1" hangingPunct="1">
              <a:lnSpc>
                <a:spcPct val="90000"/>
              </a:lnSpc>
              <a:defRPr/>
            </a:pPr>
            <a:r>
              <a:rPr lang="en-US" altLang="ar-JO" sz="2400" dirty="0" smtClean="0">
                <a:latin typeface="Times New Roman" pitchFamily="18" charset="0"/>
                <a:cs typeface="Times New Roman" pitchFamily="18" charset="0"/>
              </a:rPr>
              <a:t>Work like a “small” mainframe</a:t>
            </a:r>
          </a:p>
          <a:p>
            <a:pPr marL="895350" indent="-273050" eaLnBrk="1" hangingPunct="1">
              <a:lnSpc>
                <a:spcPct val="90000"/>
              </a:lnSpc>
              <a:defRPr/>
            </a:pPr>
            <a:r>
              <a:rPr lang="en-US" altLang="ar-JO" sz="2400" dirty="0" smtClean="0">
                <a:latin typeface="Times New Roman" pitchFamily="18" charset="0"/>
                <a:cs typeface="Times New Roman" pitchFamily="18" charset="0"/>
              </a:rPr>
              <a:t>Typically the size of a refrigerator</a:t>
            </a:r>
          </a:p>
          <a:p>
            <a:pPr marL="895350" indent="-273050" eaLnBrk="1" hangingPunct="1">
              <a:lnSpc>
                <a:spcPct val="90000"/>
              </a:lnSpc>
              <a:defRPr/>
            </a:pPr>
            <a:r>
              <a:rPr lang="en-US" altLang="ar-JO" sz="2400" dirty="0" smtClean="0">
                <a:latin typeface="Times New Roman" pitchFamily="18" charset="0"/>
                <a:cs typeface="Times New Roman" pitchFamily="18" charset="0"/>
              </a:rPr>
              <a:t>A production department may use a minicomputer to monitor manufacturing processes and assembly line operations.</a:t>
            </a:r>
          </a:p>
          <a:p>
            <a:pPr marL="895350" indent="-273050" eaLnBrk="1" hangingPunct="1">
              <a:lnSpc>
                <a:spcPct val="90000"/>
              </a:lnSpc>
              <a:defRPr/>
            </a:pPr>
            <a:endParaRPr lang="en-US" altLang="ar-JO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 startAt="4"/>
              <a:defRPr/>
            </a:pPr>
            <a:r>
              <a:rPr lang="en-US" altLang="ar-JO" sz="2400" b="1" dirty="0" smtClean="0">
                <a:latin typeface="Times New Roman" pitchFamily="18" charset="0"/>
                <a:cs typeface="Times New Roman" pitchFamily="18" charset="0"/>
              </a:rPr>
              <a:t>Microcomputer: </a:t>
            </a:r>
            <a:r>
              <a:rPr lang="en-US" altLang="ar-JO" sz="2400" dirty="0" smtClean="0">
                <a:latin typeface="Times New Roman" pitchFamily="18" charset="0"/>
                <a:cs typeface="Times New Roman" pitchFamily="18" charset="0"/>
              </a:rPr>
              <a:t>The least powerful, but most widely used computers.</a:t>
            </a:r>
          </a:p>
          <a:p>
            <a:pPr marL="895350" indent="-273050" eaLnBrk="1" hangingPunct="1">
              <a:lnSpc>
                <a:spcPct val="90000"/>
              </a:lnSpc>
              <a:defRPr/>
            </a:pPr>
            <a:r>
              <a:rPr lang="en-US" altLang="ar-JO" sz="2400" dirty="0" smtClean="0">
                <a:latin typeface="Times New Roman" pitchFamily="18" charset="0"/>
                <a:cs typeface="Times New Roman" pitchFamily="18" charset="0"/>
              </a:rPr>
              <a:t>There are four main types of microcomputers:</a:t>
            </a:r>
          </a:p>
          <a:p>
            <a:pPr marL="1343025" lvl="2" indent="-350838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ar-JO" sz="2000" dirty="0" smtClean="0">
                <a:latin typeface="Times New Roman" pitchFamily="18" charset="0"/>
                <a:cs typeface="Times New Roman" pitchFamily="18" charset="0"/>
              </a:rPr>
              <a:t>Desktop.</a:t>
            </a:r>
          </a:p>
          <a:p>
            <a:pPr marL="1343025" lvl="2" indent="-350838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ar-JO" sz="2000" dirty="0" smtClean="0">
                <a:latin typeface="Times New Roman" pitchFamily="18" charset="0"/>
                <a:cs typeface="Times New Roman" pitchFamily="18" charset="0"/>
              </a:rPr>
              <a:t>Notebook or laptop.</a:t>
            </a:r>
          </a:p>
          <a:p>
            <a:pPr marL="1343025" lvl="2" indent="-350838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ar-JO" sz="2000" dirty="0" smtClean="0">
                <a:latin typeface="Times New Roman" pitchFamily="18" charset="0"/>
                <a:cs typeface="Times New Roman" pitchFamily="18" charset="0"/>
              </a:rPr>
              <a:t>Tablet PC.</a:t>
            </a:r>
          </a:p>
          <a:p>
            <a:pPr marL="1343025" lvl="2" indent="-350838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ar-JO" sz="2000" dirty="0" smtClean="0">
                <a:latin typeface="Times New Roman" pitchFamily="18" charset="0"/>
                <a:cs typeface="Times New Roman" pitchFamily="18" charset="0"/>
              </a:rPr>
              <a:t>Handheld.</a:t>
            </a:r>
            <a:endParaRPr lang="en-US" altLang="ar-JO" sz="2000" b="1" dirty="0" smtClean="0"/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n-US" altLang="ar-JO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8" name="عنصر نائب لرقم الشريحة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4E72A9-0EE1-4180-8721-D4F7D789AC9A}" type="slidenum">
              <a:rPr lang="ar-SA" altLang="ar-JO" sz="1200">
                <a:solidFill>
                  <a:srgbClr val="B5A788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ar-JO" sz="1200">
              <a:solidFill>
                <a:srgbClr val="B5A788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8683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ea typeface="+mj-ea"/>
              </a:rPr>
              <a:t>Microcomputer Types :-</a:t>
            </a:r>
            <a:endParaRPr lang="en-US" b="1" dirty="0">
              <a:solidFill>
                <a:schemeClr val="tx2">
                  <a:satMod val="130000"/>
                </a:schemeClr>
              </a:solidFill>
              <a:ea typeface="+mj-ea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447800"/>
            <a:ext cx="7867650" cy="4800600"/>
          </a:xfrm>
        </p:spPr>
        <p:txBody>
          <a:bodyPr/>
          <a:lstStyle/>
          <a:p>
            <a:pPr marL="596900" indent="-514350" eaLnBrk="1" hangingPunct="1">
              <a:lnSpc>
                <a:spcPct val="90000"/>
              </a:lnSpc>
              <a:buFont typeface="Gill Sans MT" panose="020B0502020104020203" pitchFamily="34" charset="0"/>
              <a:buAutoNum type="arabicPeriod"/>
            </a:pPr>
            <a:r>
              <a:rPr lang="en-US" altLang="ar-JO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Desktops:</a:t>
            </a:r>
            <a:r>
              <a:rPr lang="en-US" altLang="ar-JO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JO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enough to fit on top or along side your desk, yet too big to carry around</a:t>
            </a:r>
          </a:p>
          <a:p>
            <a:pPr marL="596900" indent="-514350" eaLnBrk="1" hangingPunct="1">
              <a:lnSpc>
                <a:spcPct val="90000"/>
              </a:lnSpc>
              <a:buFont typeface="Gill Sans MT" panose="020B0502020104020203" pitchFamily="34" charset="0"/>
              <a:buAutoNum type="arabicPeriod"/>
            </a:pPr>
            <a:r>
              <a:rPr lang="en-US" altLang="ar-JO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Notebooks (or laptops):</a:t>
            </a:r>
            <a:r>
              <a:rPr lang="en-US" altLang="ar-JO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JO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portable, lightweight, fit in most briefcases</a:t>
            </a:r>
          </a:p>
          <a:p>
            <a:pPr marL="596900" indent="-514350" eaLnBrk="1" hangingPunct="1">
              <a:lnSpc>
                <a:spcPct val="90000"/>
              </a:lnSpc>
              <a:buFont typeface="Gill Sans MT" panose="020B0502020104020203" pitchFamily="34" charset="0"/>
              <a:buAutoNum type="arabicPeriod"/>
            </a:pPr>
            <a:r>
              <a:rPr lang="en-US" altLang="ar-JO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Tablet PCs:</a:t>
            </a:r>
            <a:r>
              <a:rPr lang="en-US" altLang="ar-JO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ar-JO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notebook that accepts your handwriting on a specially designed input screen</a:t>
            </a:r>
          </a:p>
          <a:p>
            <a:pPr marL="596900" indent="-514350" eaLnBrk="1" hangingPunct="1">
              <a:lnSpc>
                <a:spcPct val="90000"/>
              </a:lnSpc>
              <a:buFont typeface="Gill Sans MT" panose="020B0502020104020203" pitchFamily="34" charset="0"/>
              <a:buAutoNum type="arabicPeriod"/>
            </a:pPr>
            <a:r>
              <a:rPr lang="en-US" altLang="ar-JO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Handheld computers</a:t>
            </a:r>
            <a:r>
              <a:rPr lang="en-US" altLang="ar-JO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(or palm computers, Personal Digital Assistants – PDAs): </a:t>
            </a:r>
            <a:r>
              <a:rPr lang="en-US" altLang="ar-JO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smallest microcomputers, typically combine pen input, handwriting recognition, personal organizational tools, and communications capabilities in a very small package.</a:t>
            </a:r>
          </a:p>
        </p:txBody>
      </p:sp>
      <p:sp>
        <p:nvSpPr>
          <p:cNvPr id="22532" name="عنصر نائب لرقم الشريحة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4D7859-7EF1-4463-9F7F-35C1BB4891A0}" type="slidenum">
              <a:rPr lang="ar-SA" altLang="ar-JO" sz="1200">
                <a:solidFill>
                  <a:srgbClr val="B5A788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ar-JO" sz="1200">
              <a:solidFill>
                <a:srgbClr val="B5A788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ea typeface="+mj-ea"/>
              </a:rPr>
              <a:t>Microcomputer types</a:t>
            </a:r>
            <a:endParaRPr lang="en-US" b="1" dirty="0">
              <a:solidFill>
                <a:schemeClr val="tx2">
                  <a:satMod val="130000"/>
                </a:schemeClr>
              </a:solidFill>
              <a:ea typeface="+mj-ea"/>
            </a:endParaRPr>
          </a:p>
        </p:txBody>
      </p:sp>
      <p:grpSp>
        <p:nvGrpSpPr>
          <p:cNvPr id="23555" name="Group 4"/>
          <p:cNvGrpSpPr>
            <a:grpSpLocks/>
          </p:cNvGrpSpPr>
          <p:nvPr/>
        </p:nvGrpSpPr>
        <p:grpSpPr bwMode="auto">
          <a:xfrm>
            <a:off x="1219200" y="1752600"/>
            <a:ext cx="2805113" cy="1897063"/>
            <a:chOff x="2727" y="1104"/>
            <a:chExt cx="999" cy="1195"/>
          </a:xfrm>
        </p:grpSpPr>
        <p:graphicFrame>
          <p:nvGraphicFramePr>
            <p:cNvPr id="23566" name="Object 15"/>
            <p:cNvGraphicFramePr>
              <a:graphicFrameLocks noChangeAspect="1"/>
            </p:cNvGraphicFramePr>
            <p:nvPr/>
          </p:nvGraphicFramePr>
          <p:xfrm>
            <a:off x="2736" y="1345"/>
            <a:ext cx="990" cy="9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0" name="Image" r:id="rId3" imgW="2465231" imgH="2376280" progId="">
                    <p:embed/>
                  </p:oleObj>
                </mc:Choice>
                <mc:Fallback>
                  <p:oleObj name="Image" r:id="rId3" imgW="2465231" imgH="2376280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345"/>
                          <a:ext cx="990" cy="9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7" name="Text Box 6"/>
            <p:cNvSpPr txBox="1">
              <a:spLocks noChangeArrowheads="1"/>
            </p:cNvSpPr>
            <p:nvPr/>
          </p:nvSpPr>
          <p:spPr bwMode="ltGray">
            <a:xfrm>
              <a:off x="2727" y="1104"/>
              <a:ext cx="9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JO" sz="18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Desktop</a:t>
              </a:r>
            </a:p>
          </p:txBody>
        </p:sp>
      </p:grpSp>
      <p:grpSp>
        <p:nvGrpSpPr>
          <p:cNvPr id="23556" name="Group 7"/>
          <p:cNvGrpSpPr>
            <a:grpSpLocks/>
          </p:cNvGrpSpPr>
          <p:nvPr/>
        </p:nvGrpSpPr>
        <p:grpSpPr bwMode="auto">
          <a:xfrm>
            <a:off x="4800600" y="1524000"/>
            <a:ext cx="2874963" cy="2201863"/>
            <a:chOff x="3988" y="1104"/>
            <a:chExt cx="1106" cy="1051"/>
          </a:xfrm>
        </p:grpSpPr>
        <p:graphicFrame>
          <p:nvGraphicFramePr>
            <p:cNvPr id="23564" name="Object 16"/>
            <p:cNvGraphicFramePr>
              <a:graphicFrameLocks noChangeAspect="1"/>
            </p:cNvGraphicFramePr>
            <p:nvPr/>
          </p:nvGraphicFramePr>
          <p:xfrm>
            <a:off x="3988" y="1419"/>
            <a:ext cx="1106" cy="7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1" name="Image" r:id="rId5" imgW="2465231" imgH="1639252" progId="">
                    <p:embed/>
                  </p:oleObj>
                </mc:Choice>
                <mc:Fallback>
                  <p:oleObj name="Image" r:id="rId5" imgW="2465231" imgH="1639252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8" y="1419"/>
                          <a:ext cx="1106" cy="7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5" name="Text Box 9"/>
            <p:cNvSpPr txBox="1">
              <a:spLocks noChangeArrowheads="1"/>
            </p:cNvSpPr>
            <p:nvPr/>
          </p:nvSpPr>
          <p:spPr bwMode="ltGray">
            <a:xfrm>
              <a:off x="4100" y="1104"/>
              <a:ext cx="918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JO" sz="18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Notebook</a:t>
              </a:r>
            </a:p>
          </p:txBody>
        </p:sp>
      </p:grpSp>
      <p:grpSp>
        <p:nvGrpSpPr>
          <p:cNvPr id="23557" name="Group 10"/>
          <p:cNvGrpSpPr>
            <a:grpSpLocks/>
          </p:cNvGrpSpPr>
          <p:nvPr/>
        </p:nvGrpSpPr>
        <p:grpSpPr bwMode="auto">
          <a:xfrm>
            <a:off x="4778375" y="3813175"/>
            <a:ext cx="3222625" cy="2109788"/>
            <a:chOff x="2760" y="2402"/>
            <a:chExt cx="1169" cy="1329"/>
          </a:xfrm>
        </p:grpSpPr>
        <p:graphicFrame>
          <p:nvGraphicFramePr>
            <p:cNvPr id="23562" name="Object 17"/>
            <p:cNvGraphicFramePr>
              <a:graphicFrameLocks noChangeAspect="1"/>
            </p:cNvGraphicFramePr>
            <p:nvPr/>
          </p:nvGraphicFramePr>
          <p:xfrm>
            <a:off x="2760" y="2828"/>
            <a:ext cx="1169" cy="9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2" name="Image" r:id="rId7" imgW="2897282" imgH="2236498" progId="">
                    <p:embed/>
                  </p:oleObj>
                </mc:Choice>
                <mc:Fallback>
                  <p:oleObj name="Image" r:id="rId7" imgW="2897282" imgH="2236498" progId="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0" y="2828"/>
                          <a:ext cx="1169" cy="9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3" name="Text Box 12"/>
            <p:cNvSpPr txBox="1">
              <a:spLocks noChangeArrowheads="1"/>
            </p:cNvSpPr>
            <p:nvPr/>
          </p:nvSpPr>
          <p:spPr bwMode="ltGray">
            <a:xfrm>
              <a:off x="2790" y="2402"/>
              <a:ext cx="9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JO" sz="18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Tablet PC</a:t>
              </a:r>
            </a:p>
          </p:txBody>
        </p:sp>
      </p:grpSp>
      <p:grpSp>
        <p:nvGrpSpPr>
          <p:cNvPr id="23558" name="Group 13"/>
          <p:cNvGrpSpPr>
            <a:grpSpLocks/>
          </p:cNvGrpSpPr>
          <p:nvPr/>
        </p:nvGrpSpPr>
        <p:grpSpPr bwMode="auto">
          <a:xfrm>
            <a:off x="838200" y="3813175"/>
            <a:ext cx="3106738" cy="2246313"/>
            <a:chOff x="4107" y="2402"/>
            <a:chExt cx="918" cy="1415"/>
          </a:xfrm>
        </p:grpSpPr>
        <p:graphicFrame>
          <p:nvGraphicFramePr>
            <p:cNvPr id="23560" name="Object 18"/>
            <p:cNvGraphicFramePr>
              <a:graphicFrameLocks noChangeAspect="1"/>
            </p:cNvGraphicFramePr>
            <p:nvPr/>
          </p:nvGraphicFramePr>
          <p:xfrm>
            <a:off x="4173" y="2650"/>
            <a:ext cx="795" cy="1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3" name="Image" r:id="rId9" imgW="1740296" imgH="2554183" progId="">
                    <p:embed/>
                  </p:oleObj>
                </mc:Choice>
                <mc:Fallback>
                  <p:oleObj name="Image" r:id="rId9" imgW="1740296" imgH="2554183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2650"/>
                          <a:ext cx="795" cy="11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1" name="Text Box 15"/>
            <p:cNvSpPr txBox="1">
              <a:spLocks noChangeArrowheads="1"/>
            </p:cNvSpPr>
            <p:nvPr/>
          </p:nvSpPr>
          <p:spPr bwMode="ltGray">
            <a:xfrm>
              <a:off x="4107" y="2402"/>
              <a:ext cx="9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JO" sz="18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Handheld</a:t>
              </a:r>
            </a:p>
          </p:txBody>
        </p:sp>
      </p:grpSp>
      <p:sp>
        <p:nvSpPr>
          <p:cNvPr id="23559" name="عنصر نائب لرقم الشريحة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76A52F-5514-45B3-A614-152089FEE04B}" type="slidenum">
              <a:rPr lang="ar-SA" altLang="ar-JO" sz="1200">
                <a:solidFill>
                  <a:srgbClr val="B5A788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ar-JO" sz="1200">
              <a:solidFill>
                <a:srgbClr val="B5A788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130000"/>
                  </a:schemeClr>
                </a:solidFill>
                <a:ea typeface="+mj-ea"/>
              </a:rPr>
              <a:t>Microcomputer Hardware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8305800" cy="5105400"/>
          </a:xfrm>
        </p:spPr>
        <p:txBody>
          <a:bodyPr>
            <a:normAutofit fontScale="92500" lnSpcReduction="10000"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System unit: </a:t>
            </a:r>
            <a:r>
              <a:rPr lang="en-US" sz="2000" dirty="0">
                <a:latin typeface="Times New Roman" pitchFamily="18" charset="0"/>
                <a:ea typeface="+mn-ea"/>
                <a:cs typeface="Times New Roman" pitchFamily="18" charset="0"/>
              </a:rPr>
              <a:t>Also known as the system cabinet or chassis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>
                <a:latin typeface="Times New Roman" pitchFamily="18" charset="0"/>
                <a:ea typeface="+mn-ea"/>
                <a:cs typeface="Times New Roman" pitchFamily="18" charset="0"/>
              </a:rPr>
              <a:t>Holds most of the electronic components that make up the computer, including:</a:t>
            </a:r>
            <a:endParaRPr lang="pt-BR" sz="20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pt-BR" sz="2000" dirty="0">
                <a:latin typeface="Times New Roman" pitchFamily="18" charset="0"/>
                <a:ea typeface="+mn-ea"/>
                <a:cs typeface="Times New Roman" pitchFamily="18" charset="0"/>
              </a:rPr>
              <a:t>Microprocessor (aka processor, Central Processing Unit – CPU):</a:t>
            </a:r>
            <a:endParaRPr lang="en-US" sz="20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>
                <a:latin typeface="Times New Roman" pitchFamily="18" charset="0"/>
                <a:ea typeface="+mn-ea"/>
                <a:cs typeface="Times New Roman" pitchFamily="18" charset="0"/>
              </a:rPr>
              <a:t>Memory (aka primary storage, Random Access Memory – RAM</a:t>
            </a:r>
            <a:r>
              <a:rPr lang="en-US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 panose="05020102010507070707" pitchFamily="18" charset="2"/>
              <a:buNone/>
              <a:defRPr/>
            </a:pPr>
            <a:endParaRPr lang="en-US" sz="20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Input/output devices: </a:t>
            </a:r>
            <a:r>
              <a:rPr lang="en-US" sz="2000" dirty="0">
                <a:latin typeface="Times New Roman" pitchFamily="18" charset="0"/>
                <a:ea typeface="+mn-ea"/>
                <a:cs typeface="Times New Roman" pitchFamily="18" charset="0"/>
              </a:rPr>
              <a:t>Input device such as keyboard and mouse.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Times New Roman" pitchFamily="18" charset="0"/>
                <a:ea typeface="+mn-ea"/>
                <a:cs typeface="Times New Roman" pitchFamily="18" charset="0"/>
              </a:rPr>
              <a:t>    </a:t>
            </a:r>
            <a:r>
              <a:rPr lang="en-US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Output </a:t>
            </a:r>
            <a:r>
              <a:rPr lang="en-US" sz="2000" dirty="0">
                <a:latin typeface="Times New Roman" pitchFamily="18" charset="0"/>
                <a:ea typeface="+mn-ea"/>
                <a:cs typeface="Times New Roman" pitchFamily="18" charset="0"/>
              </a:rPr>
              <a:t>device such as Monitor and printer</a:t>
            </a:r>
            <a:r>
              <a:rPr lang="en-US" sz="2000" dirty="0" smtClean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0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Secondary storage: </a:t>
            </a:r>
            <a:endParaRPr lang="en-US" sz="2400" b="1" dirty="0" smtClean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2400" b="1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Communications: </a:t>
            </a:r>
            <a:r>
              <a:rPr 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Used to connect and share information from one computer to another</a:t>
            </a:r>
            <a:r>
              <a:rPr lang="en-US" sz="2400" dirty="0" smtClean="0"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>
                <a:latin typeface="Times New Roman" pitchFamily="18" charset="0"/>
                <a:ea typeface="+mn-ea"/>
                <a:cs typeface="Times New Roman" pitchFamily="18" charset="0"/>
              </a:rPr>
              <a:t>A Modem </a:t>
            </a:r>
            <a:r>
              <a:rPr lang="en-US" sz="2400" dirty="0">
                <a:latin typeface="Times New Roman" pitchFamily="18" charset="0"/>
                <a:ea typeface="+mn-ea"/>
                <a:cs typeface="Times New Roman" pitchFamily="18" charset="0"/>
              </a:rPr>
              <a:t>is a popular communication device used to connect a computer to another using ordinary phone lines.</a:t>
            </a:r>
          </a:p>
        </p:txBody>
      </p:sp>
      <p:sp>
        <p:nvSpPr>
          <p:cNvPr id="24580" name="عنصر نائب لرقم الشريحة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115C86-EC01-46C3-99FC-36332E11633A}" type="slidenum">
              <a:rPr lang="ar-SA" altLang="ar-JO" sz="1200">
                <a:solidFill>
                  <a:srgbClr val="B5A788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ar-JO" sz="1200">
              <a:solidFill>
                <a:srgbClr val="B5A788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35100" y="274638"/>
            <a:ext cx="7499350" cy="9445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2005E9"/>
                </a:solidFill>
                <a:ea typeface="+mj-ea"/>
              </a:rPr>
              <a:t>4- Data</a:t>
            </a:r>
            <a:endParaRPr lang="en-US" b="1" dirty="0">
              <a:solidFill>
                <a:srgbClr val="2005E9"/>
              </a:solidFill>
              <a:ea typeface="+mj-ea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95400"/>
            <a:ext cx="7497763" cy="4800600"/>
          </a:xfrm>
        </p:spPr>
        <p:txBody>
          <a:bodyPr/>
          <a:lstStyle/>
          <a:p>
            <a:pPr eaLnBrk="1" hangingPunct="1"/>
            <a:r>
              <a:rPr lang="en-US" altLang="ar-JO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Raw, unprocessed facts</a:t>
            </a:r>
          </a:p>
          <a:p>
            <a:pPr eaLnBrk="1" hangingPunct="1"/>
            <a:r>
              <a:rPr lang="en-US" altLang="ar-JO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creates </a:t>
            </a:r>
            <a:r>
              <a:rPr lang="en-US" altLang="ar-JO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</a:p>
          <a:p>
            <a:pPr eaLnBrk="1" hangingPunct="1"/>
            <a:r>
              <a:rPr lang="en-US" altLang="ar-JO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Stored electronically in files</a:t>
            </a:r>
          </a:p>
          <a:p>
            <a:pPr eaLnBrk="1" hangingPunct="1"/>
            <a:endParaRPr lang="en-US" altLang="ar-JO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7575" lvl="1" indent="-514350" eaLnBrk="1" hangingPunct="1">
              <a:buFont typeface="Gill Sans MT" panose="020B0502020104020203" pitchFamily="34" charset="0"/>
              <a:buAutoNum type="alphaUcPeriod"/>
            </a:pPr>
            <a:r>
              <a:rPr lang="en-US" altLang="ar-JO" b="1" i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Document files</a:t>
            </a:r>
            <a:endParaRPr lang="en-US" altLang="ar-JO" b="1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7575" lvl="1" indent="-514350" eaLnBrk="1" hangingPunct="1">
              <a:buFont typeface="Gill Sans MT" panose="020B0502020104020203" pitchFamily="34" charset="0"/>
              <a:buAutoNum type="alphaUcPeriod"/>
            </a:pPr>
            <a:r>
              <a:rPr lang="en-US" altLang="ar-JO" b="1" i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Worksheet files</a:t>
            </a:r>
            <a:endParaRPr lang="en-US" altLang="ar-JO" b="1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7575" lvl="1" indent="-514350" eaLnBrk="1" hangingPunct="1">
              <a:buFont typeface="Gill Sans MT" panose="020B0502020104020203" pitchFamily="34" charset="0"/>
              <a:buAutoNum type="alphaUcPeriod"/>
            </a:pPr>
            <a:r>
              <a:rPr lang="en-US" altLang="ar-JO" b="1" i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action="ppaction://hlinksldjump"/>
              </a:rPr>
              <a:t>Database files</a:t>
            </a:r>
            <a:endParaRPr lang="en-US" altLang="ar-JO" b="1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7575" lvl="1" indent="-514350" eaLnBrk="1" hangingPunct="1">
              <a:buFont typeface="Gill Sans MT" panose="020B0502020104020203" pitchFamily="34" charset="0"/>
              <a:buAutoNum type="alphaUcPeriod"/>
            </a:pPr>
            <a:r>
              <a:rPr lang="en-US" altLang="ar-JO" b="1" i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Presentation files</a:t>
            </a:r>
            <a:endParaRPr lang="en-US" altLang="ar-JO" b="1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67200" y="3429000"/>
            <a:ext cx="4267200" cy="2968625"/>
            <a:chOff x="2614" y="2066"/>
            <a:chExt cx="3006" cy="1870"/>
          </a:xfrm>
        </p:grpSpPr>
        <p:graphicFrame>
          <p:nvGraphicFramePr>
            <p:cNvPr id="25606" name="Object 13"/>
            <p:cNvGraphicFramePr>
              <a:graphicFrameLocks noChangeAspect="1"/>
            </p:cNvGraphicFramePr>
            <p:nvPr/>
          </p:nvGraphicFramePr>
          <p:xfrm>
            <a:off x="2614" y="2066"/>
            <a:ext cx="1394" cy="10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6" name="Image" r:id="rId8" imgW="3049771" imgH="2287328" progId="">
                    <p:embed/>
                  </p:oleObj>
                </mc:Choice>
                <mc:Fallback>
                  <p:oleObj name="Image" r:id="rId8" imgW="3049771" imgH="2287328" progId="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4" y="2066"/>
                          <a:ext cx="1394" cy="10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7" name="Object 14"/>
            <p:cNvGraphicFramePr>
              <a:graphicFrameLocks noChangeAspect="1"/>
            </p:cNvGraphicFramePr>
            <p:nvPr/>
          </p:nvGraphicFramePr>
          <p:xfrm>
            <a:off x="2960" y="2395"/>
            <a:ext cx="1397" cy="8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7" name="Image" r:id="rId10" imgW="3087893" imgH="1880692" progId="">
                    <p:embed/>
                  </p:oleObj>
                </mc:Choice>
                <mc:Fallback>
                  <p:oleObj name="Image" r:id="rId10" imgW="3087893" imgH="1880692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0" y="2395"/>
                          <a:ext cx="1397" cy="8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8" name="Object 15"/>
            <p:cNvGraphicFramePr>
              <a:graphicFrameLocks noChangeAspect="1"/>
            </p:cNvGraphicFramePr>
            <p:nvPr/>
          </p:nvGraphicFramePr>
          <p:xfrm>
            <a:off x="3339" y="2733"/>
            <a:ext cx="1351" cy="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8" name="Image" r:id="rId12" imgW="3049771" imgH="1651959" progId="">
                    <p:embed/>
                  </p:oleObj>
                </mc:Choice>
                <mc:Fallback>
                  <p:oleObj name="Image" r:id="rId12" imgW="3049771" imgH="1651959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9" y="2733"/>
                          <a:ext cx="1351" cy="7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9" name="Object 16"/>
            <p:cNvGraphicFramePr>
              <a:graphicFrameLocks noChangeAspect="1"/>
            </p:cNvGraphicFramePr>
            <p:nvPr/>
          </p:nvGraphicFramePr>
          <p:xfrm>
            <a:off x="3677" y="2996"/>
            <a:ext cx="1404" cy="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29" name="Image" r:id="rId14" imgW="3037063" imgH="2033180" progId="">
                    <p:embed/>
                  </p:oleObj>
                </mc:Choice>
                <mc:Fallback>
                  <p:oleObj name="Image" r:id="rId14" imgW="3037063" imgH="2033180" progId="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7" y="2996"/>
                          <a:ext cx="1404" cy="9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0" name="Text Box 9"/>
            <p:cNvSpPr txBox="1">
              <a:spLocks noChangeArrowheads="1"/>
            </p:cNvSpPr>
            <p:nvPr/>
          </p:nvSpPr>
          <p:spPr bwMode="ltGray">
            <a:xfrm>
              <a:off x="3977" y="2094"/>
              <a:ext cx="70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JO" sz="1000">
                  <a:solidFill>
                    <a:srgbClr val="CC0099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</a:t>
              </a:r>
              <a:r>
                <a:rPr lang="en-US" altLang="ar-JO" sz="10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lang="en-US" altLang="ar-JO" sz="1000" b="1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</a:t>
              </a:r>
            </a:p>
          </p:txBody>
        </p:sp>
        <p:sp>
          <p:nvSpPr>
            <p:cNvPr id="25611" name="Text Box 10"/>
            <p:cNvSpPr txBox="1">
              <a:spLocks noChangeArrowheads="1"/>
            </p:cNvSpPr>
            <p:nvPr/>
          </p:nvSpPr>
          <p:spPr bwMode="ltGray">
            <a:xfrm>
              <a:off x="4314" y="2424"/>
              <a:ext cx="75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JO" sz="1000">
                  <a:solidFill>
                    <a:srgbClr val="CC0099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</a:t>
              </a:r>
              <a:r>
                <a:rPr lang="en-US" altLang="ar-JO" sz="10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lang="en-US" altLang="ar-JO" sz="1000" b="1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</a:p>
          </p:txBody>
        </p:sp>
        <p:sp>
          <p:nvSpPr>
            <p:cNvPr id="25612" name="Text Box 11"/>
            <p:cNvSpPr txBox="1">
              <a:spLocks noChangeArrowheads="1"/>
            </p:cNvSpPr>
            <p:nvPr/>
          </p:nvSpPr>
          <p:spPr bwMode="ltGray">
            <a:xfrm>
              <a:off x="4662" y="2717"/>
              <a:ext cx="62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JO" sz="1000">
                  <a:solidFill>
                    <a:srgbClr val="CC0099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</a:t>
              </a:r>
              <a:r>
                <a:rPr lang="en-US" altLang="ar-JO" sz="10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lang="en-US" altLang="ar-JO" sz="1000" b="1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Worksheet</a:t>
              </a:r>
            </a:p>
          </p:txBody>
        </p:sp>
        <p:sp>
          <p:nvSpPr>
            <p:cNvPr id="25613" name="Text Box 12"/>
            <p:cNvSpPr txBox="1">
              <a:spLocks noChangeArrowheads="1"/>
            </p:cNvSpPr>
            <p:nvPr/>
          </p:nvSpPr>
          <p:spPr bwMode="ltGray">
            <a:xfrm>
              <a:off x="5003" y="3101"/>
              <a:ext cx="61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anose="05020102010507070707" pitchFamily="18" charset="2"/>
                <a:buChar char="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anose="020B0604030504040204" pitchFamily="34" charset="0"/>
                <a:buChar char="◦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anose="05020102010507070707" pitchFamily="18" charset="2"/>
                <a:buChar char="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3pPr>
              <a:lvl4pPr marL="1600200" indent="-228600">
                <a:spcBef>
                  <a:spcPct val="20000"/>
                </a:spcBef>
                <a:buClr>
                  <a:srgbClr val="C32D2E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4pPr>
              <a:lvl5pPr marL="2057400" indent="-228600">
                <a:spcBef>
                  <a:spcPct val="20000"/>
                </a:spcBef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4AA33"/>
                </a:buClr>
                <a:buFont typeface="Wingdings 2" panose="05020102010507070707" pitchFamily="18" charset="2"/>
                <a:buChar char="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Majalla UI"/>
                  <a:cs typeface="Majalla UI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ar-JO" sz="1000">
                  <a:solidFill>
                    <a:srgbClr val="CC0099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</a:t>
              </a:r>
              <a:r>
                <a:rPr lang="en-US" altLang="ar-JO" sz="1000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 </a:t>
              </a:r>
              <a:r>
                <a:rPr lang="en-US" altLang="ar-JO" sz="1000" b="1">
                  <a:solidFill>
                    <a:schemeClr val="hlin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Document</a:t>
              </a:r>
            </a:p>
          </p:txBody>
        </p:sp>
      </p:grpSp>
      <p:sp>
        <p:nvSpPr>
          <p:cNvPr id="25605" name="عنصر نائب لرقم الشريحة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CC23D9E-AAB1-4B2D-A284-0E7B05520D04}" type="slidenum">
              <a:rPr lang="ar-SA" altLang="ar-JO" sz="1200">
                <a:solidFill>
                  <a:srgbClr val="B5A788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ar-JO" sz="1200">
              <a:solidFill>
                <a:srgbClr val="B5A788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ea typeface="+mj-ea"/>
              </a:rPr>
              <a:t>A. Document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a typeface="+mj-ea"/>
              </a:rPr>
              <a:t>Files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 word processors to save documents such as memos, term papers, and letters</a:t>
            </a:r>
          </a:p>
          <a:p>
            <a:pPr eaLnBrk="1" hangingPunct="1"/>
            <a:endParaRPr lang="en-US" altLang="ar-JO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6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3308350"/>
            <a:ext cx="325120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عنصر نائب لرقم الشريحة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C7DCE9-C4D1-4B64-B1AE-7CF29A656BFE}" type="slidenum">
              <a:rPr lang="ar-SA" altLang="ar-JO" sz="1200">
                <a:solidFill>
                  <a:srgbClr val="B5A788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ar-JO" sz="1200">
              <a:solidFill>
                <a:srgbClr val="B5A788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B. Worksheet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Files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 electronic spreadsheets to analyze things like budgets and to predict sales</a:t>
            </a: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505200"/>
            <a:ext cx="4941888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عنصر نائب لرقم الشريحة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FD7CF1-5A8B-457F-BF2C-3C99EF62E73C}" type="slidenum">
              <a:rPr lang="ar-SA" altLang="ar-JO" sz="1200">
                <a:solidFill>
                  <a:srgbClr val="B5A788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ar-JO" sz="1200">
              <a:solidFill>
                <a:srgbClr val="B5A788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Competencies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Aft>
                <a:spcPct val="10000"/>
              </a:spcAft>
            </a:pPr>
            <a:r>
              <a:rPr lang="en-US" altLang="ar-JO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five parts of an information system.</a:t>
            </a:r>
          </a:p>
          <a:p>
            <a:pPr eaLnBrk="1" hangingPunct="1">
              <a:lnSpc>
                <a:spcPct val="80000"/>
              </a:lnSpc>
              <a:spcAft>
                <a:spcPct val="10000"/>
              </a:spcAft>
            </a:pPr>
            <a:r>
              <a:rPr lang="en-US" altLang="ar-JO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 between system and application software.</a:t>
            </a:r>
          </a:p>
          <a:p>
            <a:pPr eaLnBrk="1" hangingPunct="1">
              <a:lnSpc>
                <a:spcPct val="80000"/>
              </a:lnSpc>
              <a:spcAft>
                <a:spcPct val="10000"/>
              </a:spcAft>
            </a:pPr>
            <a:r>
              <a:rPr lang="en-US" altLang="ar-JO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 between </a:t>
            </a:r>
            <a:r>
              <a:rPr lang="en-US" altLang="ar-JO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and </a:t>
            </a:r>
            <a:r>
              <a:rPr lang="en-US" altLang="ar-JO" sz="3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applections</a:t>
            </a:r>
            <a:r>
              <a:rPr lang="en-US" altLang="ar-JO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programs.</a:t>
            </a:r>
          </a:p>
          <a:p>
            <a:pPr eaLnBrk="1" hangingPunct="1">
              <a:lnSpc>
                <a:spcPct val="80000"/>
              </a:lnSpc>
              <a:spcAft>
                <a:spcPct val="10000"/>
              </a:spcAft>
            </a:pPr>
            <a:r>
              <a:rPr lang="en-US" altLang="ar-JO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 between basic and specialized application software.</a:t>
            </a:r>
          </a:p>
          <a:p>
            <a:pPr eaLnBrk="1" hangingPunct="1">
              <a:lnSpc>
                <a:spcPct val="80000"/>
              </a:lnSpc>
              <a:spcAft>
                <a:spcPct val="10000"/>
              </a:spcAft>
            </a:pPr>
            <a:r>
              <a:rPr lang="en-US" altLang="ar-JO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four types of computers and microcomputers.</a:t>
            </a:r>
          </a:p>
        </p:txBody>
      </p:sp>
      <p:sp>
        <p:nvSpPr>
          <p:cNvPr id="10244" name="عنصر نائب لرقم الشريحة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17D384-9A42-4936-AE83-D7777DA2FC3E}" type="slidenum">
              <a:rPr lang="ar-SA" altLang="ar-JO" sz="1200">
                <a:solidFill>
                  <a:srgbClr val="B5A788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ar-JO" sz="1200">
              <a:solidFill>
                <a:srgbClr val="B5A788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C. Database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Files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created by database management programs to contain highly structured and organized data</a:t>
            </a:r>
          </a:p>
          <a:p>
            <a:pPr eaLnBrk="1" hangingPunct="1"/>
            <a:endParaRPr lang="en-US" altLang="ar-JO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74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938" y="3200400"/>
            <a:ext cx="4513262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عنصر نائب لرقم الشريحة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04A038-E414-48CF-BD2F-CB12EDBFC723}" type="slidenum">
              <a:rPr lang="ar-SA" altLang="ar-JO" sz="1200">
                <a:solidFill>
                  <a:srgbClr val="B5A788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ar-JO" sz="1200">
              <a:solidFill>
                <a:srgbClr val="B5A788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2">
                    <a:satMod val="130000"/>
                  </a:schemeClr>
                </a:solidFill>
                <a:ea typeface="+mj-ea"/>
              </a:rPr>
              <a:t>D. Presentation </a:t>
            </a:r>
            <a:r>
              <a:rPr lang="en-US" b="1" dirty="0">
                <a:solidFill>
                  <a:schemeClr val="tx2">
                    <a:satMod val="130000"/>
                  </a:schemeClr>
                </a:solidFill>
                <a:ea typeface="+mj-ea"/>
              </a:rPr>
              <a:t>Files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 presentation graphics programs to save presentation materials. For example, a file might contain audience handouts, speaker notes, and electronic slides.</a:t>
            </a:r>
          </a:p>
        </p:txBody>
      </p:sp>
      <p:pic>
        <p:nvPicPr>
          <p:cNvPr id="3379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63" y="3587750"/>
            <a:ext cx="3209925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عنصر نائب لرقم الشريحة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D87AA5-9846-49D0-9E71-00EA52F9E49C}" type="slidenum">
              <a:rPr lang="ar-SA" altLang="ar-JO" sz="1200">
                <a:solidFill>
                  <a:srgbClr val="B5A788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ar-JO" sz="1200">
              <a:solidFill>
                <a:srgbClr val="B5A788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 smtClean="0">
                <a:solidFill>
                  <a:srgbClr val="2005E9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rPr>
              <a:t>5- Connectivity</a:t>
            </a:r>
            <a:r>
              <a:rPr lang="en-US" sz="4000" b="1" dirty="0">
                <a:solidFill>
                  <a:srgbClr val="2005E9"/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rPr>
              <a:t>, the Wireless Revolution, and the Internet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b="1" i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</a:p>
          <a:p>
            <a:pPr lvl="1" eaLnBrk="1" hangingPunct="1"/>
            <a:r>
              <a:rPr lang="en-US" altLang="ar-JO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Sharing of information </a:t>
            </a:r>
          </a:p>
          <a:p>
            <a:pPr lvl="1" eaLnBrk="1" hangingPunct="1"/>
            <a:r>
              <a:rPr lang="en-US" altLang="ar-JO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</a:t>
            </a:r>
            <a:r>
              <a:rPr lang="en-US" altLang="ar-JO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is becoming popular</a:t>
            </a:r>
          </a:p>
          <a:p>
            <a:pPr lvl="1" eaLnBrk="1" hangingPunct="1"/>
            <a:endParaRPr lang="en-US" altLang="ar-JO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ar-JO" b="1" i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networks</a:t>
            </a:r>
          </a:p>
          <a:p>
            <a:pPr lvl="1" eaLnBrk="1" hangingPunct="1"/>
            <a:r>
              <a:rPr lang="en-US" altLang="ar-JO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communication system of computers</a:t>
            </a:r>
          </a:p>
          <a:p>
            <a:pPr lvl="1" eaLnBrk="1" hangingPunct="1"/>
            <a:r>
              <a:rPr lang="en-US" altLang="ar-JO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Largest network is the </a:t>
            </a:r>
            <a:r>
              <a:rPr lang="en-US" altLang="ar-JO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</p:txBody>
      </p:sp>
      <p:pic>
        <p:nvPicPr>
          <p:cNvPr id="101380" name="Picture 4" descr="ole36075_pcut0112L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73700"/>
            <a:ext cx="19875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عنصر نائب لرقم الشريحة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6F7D27-D3F9-4DFF-9CCA-CB5B4BB66EAD}" type="slidenum">
              <a:rPr lang="ar-SA" altLang="ar-JO" sz="1200">
                <a:solidFill>
                  <a:srgbClr val="B5A788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ar-JO" sz="1200">
              <a:solidFill>
                <a:srgbClr val="B5A788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Knowledge Foundation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06375" y="1600200"/>
            <a:ext cx="8697913" cy="4724400"/>
          </a:xfrm>
        </p:spPr>
        <p:txBody>
          <a:bodyPr/>
          <a:lstStyle/>
          <a:p>
            <a:pPr marL="346075" indent="0"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endParaRPr lang="en-US" altLang="ar-JO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indent="0" eaLnBrk="1" hangingPunct="1">
              <a:buFontTx/>
              <a:buNone/>
            </a:pPr>
            <a:r>
              <a:rPr lang="en-US" altLang="ar-JO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</a:t>
            </a:r>
            <a:r>
              <a:rPr lang="en-US" altLang="ar-JO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Competent</a:t>
            </a:r>
            <a:r>
              <a:rPr lang="en-US" altLang="ar-JO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means using and understanding </a:t>
            </a:r>
            <a:r>
              <a:rPr lang="en-US" altLang="ar-JO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 (IT)</a:t>
            </a:r>
          </a:p>
        </p:txBody>
      </p:sp>
      <p:pic>
        <p:nvPicPr>
          <p:cNvPr id="10342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DE7"/>
              </a:clrFrom>
              <a:clrTo>
                <a:srgbClr val="FFFDE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3590925" y="3508375"/>
            <a:ext cx="20574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dr.Asma'a nawiseh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64B198E-9F80-4A7D-873B-597BCFE862ED}" type="slidenum">
              <a:rPr lang="ar-SA" altLang="ar-JO">
                <a:solidFill>
                  <a:srgbClr val="B5A788"/>
                </a:solidFill>
              </a:rPr>
              <a:pPr eaLnBrk="1" hangingPunct="1"/>
              <a:t>23</a:t>
            </a:fld>
            <a:endParaRPr lang="en-US" altLang="ar-JO">
              <a:solidFill>
                <a:srgbClr val="B5A7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470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848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Some Important IT Developments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979488" y="1600200"/>
            <a:ext cx="8697912" cy="4724400"/>
          </a:xfrm>
        </p:spPr>
        <p:txBody>
          <a:bodyPr/>
          <a:lstStyle/>
          <a:p>
            <a:pPr eaLnBrk="1" hangingPunct="1"/>
            <a:r>
              <a:rPr lang="en-US" altLang="ar-JO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&amp;</a:t>
            </a:r>
            <a:r>
              <a:rPr lang="en-US" altLang="ar-JO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Web</a:t>
            </a:r>
          </a:p>
          <a:p>
            <a:pPr eaLnBrk="1" hangingPunct="1"/>
            <a:r>
              <a:rPr lang="en-US" altLang="ar-JO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software &amp; hardware</a:t>
            </a:r>
          </a:p>
          <a:p>
            <a:pPr eaLnBrk="1" hangingPunct="1"/>
            <a:r>
              <a:rPr lang="en-US" altLang="ar-JO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Privacy &amp; security</a:t>
            </a:r>
          </a:p>
          <a:p>
            <a:pPr eaLnBrk="1" hangingPunct="1"/>
            <a:r>
              <a:rPr lang="en-US" altLang="ar-JO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</a:t>
            </a:r>
          </a:p>
          <a:p>
            <a:pPr eaLnBrk="1" hangingPunct="1"/>
            <a:r>
              <a:rPr lang="en-US" altLang="ar-JO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Times</a:t>
            </a:r>
          </a:p>
        </p:txBody>
      </p:sp>
      <p:pic>
        <p:nvPicPr>
          <p:cNvPr id="105476" name="Picture 4" descr="ole36075_cut01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0" y="3657600"/>
            <a:ext cx="3121025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عنصر نائب لرقم الشريحة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7AE9A9-79FC-4C3B-943A-5B21C43F96F6}" type="slidenum">
              <a:rPr lang="ar-SA" altLang="ar-JO" sz="1200">
                <a:solidFill>
                  <a:srgbClr val="B5A788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ar-JO" sz="1200">
              <a:solidFill>
                <a:srgbClr val="B5A788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Competencies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different types of hardware.</a:t>
            </a:r>
          </a:p>
          <a:p>
            <a:pPr eaLnBrk="1" hangingPunct="1"/>
            <a:r>
              <a:rPr lang="en-US" altLang="ar-JO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data and describe files.</a:t>
            </a:r>
          </a:p>
          <a:p>
            <a:pPr eaLnBrk="1" hangingPunct="1"/>
            <a:r>
              <a:rPr lang="en-US" altLang="ar-JO" sz="3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 connectivity, the wireless revolution, and the Internet.</a:t>
            </a:r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295400" y="3962400"/>
            <a:ext cx="6196013" cy="2133600"/>
            <a:chOff x="912" y="2496"/>
            <a:chExt cx="3903" cy="1344"/>
          </a:xfrm>
        </p:grpSpPr>
        <p:pic>
          <p:nvPicPr>
            <p:cNvPr id="11270" name="Picture 5" descr="ole36075_0102a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6" y="2496"/>
              <a:ext cx="1584" cy="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1271" name="Object 8"/>
            <p:cNvGraphicFramePr>
              <a:graphicFrameLocks noChangeAspect="1"/>
            </p:cNvGraphicFramePr>
            <p:nvPr/>
          </p:nvGraphicFramePr>
          <p:xfrm>
            <a:off x="912" y="2736"/>
            <a:ext cx="846" cy="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9" name="Image" r:id="rId4" imgW="2096717" imgH="2541475" progId="">
                    <p:embed/>
                  </p:oleObj>
                </mc:Choice>
                <mc:Fallback>
                  <p:oleObj name="Image" r:id="rId4" imgW="2096717" imgH="2541475" progId="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736"/>
                          <a:ext cx="846" cy="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Object 9"/>
            <p:cNvGraphicFramePr>
              <a:graphicFrameLocks noChangeAspect="1"/>
            </p:cNvGraphicFramePr>
            <p:nvPr/>
          </p:nvGraphicFramePr>
          <p:xfrm>
            <a:off x="3888" y="2780"/>
            <a:ext cx="927" cy="10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0" name="Image" r:id="rId6" imgW="2300035" imgH="2630427" progId="">
                    <p:embed/>
                  </p:oleObj>
                </mc:Choice>
                <mc:Fallback>
                  <p:oleObj name="Image" r:id="rId6" imgW="2300035" imgH="2630427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780"/>
                          <a:ext cx="927" cy="10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69" name="عنصر نائب لرقم الشريحة 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249F61B-06FA-4858-9716-2CAA494B5333}" type="slidenum">
              <a:rPr lang="ar-SA" altLang="ar-JO" sz="1200">
                <a:solidFill>
                  <a:srgbClr val="B5A788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ar-JO" sz="1200">
              <a:solidFill>
                <a:srgbClr val="B5A788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497763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tx2">
                    <a:satMod val="130000"/>
                  </a:schemeClr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rPr>
              <a:t>Parts of an Information </a:t>
            </a:r>
            <a:r>
              <a:rPr lang="en-US" sz="4400" b="1" i="1" dirty="0">
                <a:solidFill>
                  <a:schemeClr val="tx2">
                    <a:satMod val="130000"/>
                  </a:schemeClr>
                </a:solidFill>
                <a:effectLst/>
                <a:latin typeface="Times New Roman" pitchFamily="18" charset="0"/>
                <a:ea typeface="+mj-ea"/>
                <a:cs typeface="Times New Roman" pitchFamily="18" charset="0"/>
              </a:rPr>
              <a:t>System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447800"/>
            <a:ext cx="7772400" cy="4800600"/>
          </a:xfrm>
        </p:spPr>
        <p:txBody>
          <a:bodyPr/>
          <a:lstStyle/>
          <a:p>
            <a:pPr marL="596900" indent="-514350" eaLnBrk="1" hangingPunct="1">
              <a:lnSpc>
                <a:spcPct val="80000"/>
              </a:lnSpc>
              <a:buClr>
                <a:srgbClr val="0000FF"/>
              </a:buClr>
              <a:buFont typeface="Gill Sans MT" panose="020B0502020104020203" pitchFamily="34" charset="0"/>
              <a:buAutoNum type="arabicPeriod"/>
            </a:pPr>
            <a:r>
              <a:rPr lang="en-US" altLang="ar-JO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People:</a:t>
            </a:r>
            <a:r>
              <a:rPr lang="en-US" altLang="ar-JO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end users and information technology staff</a:t>
            </a:r>
          </a:p>
          <a:p>
            <a:pPr marL="596900" indent="-514350" eaLnBrk="1" hangingPunct="1">
              <a:lnSpc>
                <a:spcPct val="80000"/>
              </a:lnSpc>
              <a:buClr>
                <a:srgbClr val="0000FF"/>
              </a:buClr>
              <a:buFont typeface="Gill Sans MT" panose="020B0502020104020203" pitchFamily="34" charset="0"/>
              <a:buAutoNum type="arabicPeriod"/>
            </a:pPr>
            <a:r>
              <a:rPr lang="en-US" altLang="ar-JO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Procedures:</a:t>
            </a:r>
            <a:r>
              <a:rPr lang="en-US" altLang="ar-JO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rules or guidelines people follow when using software, hardware, and data</a:t>
            </a:r>
          </a:p>
          <a:p>
            <a:pPr marL="596900" indent="-514350" eaLnBrk="1" hangingPunct="1">
              <a:lnSpc>
                <a:spcPct val="80000"/>
              </a:lnSpc>
              <a:buClr>
                <a:srgbClr val="0000FF"/>
              </a:buClr>
              <a:buFont typeface="Gill Sans MT" panose="020B0502020104020203" pitchFamily="34" charset="0"/>
              <a:buAutoNum type="arabicPeriod"/>
            </a:pPr>
            <a:r>
              <a:rPr lang="en-US" altLang="ar-JO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  <a:r>
              <a:rPr lang="en-US" altLang="ar-JO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programs that tell the computer how to do its work – they process data to convert it into information</a:t>
            </a:r>
          </a:p>
          <a:p>
            <a:pPr marL="596900" indent="-514350" eaLnBrk="1" hangingPunct="1">
              <a:lnSpc>
                <a:spcPct val="80000"/>
              </a:lnSpc>
              <a:buClr>
                <a:srgbClr val="0000FF"/>
              </a:buClr>
              <a:buFont typeface="Gill Sans MT" panose="020B0502020104020203" pitchFamily="34" charset="0"/>
              <a:buAutoNum type="arabicPeriod"/>
            </a:pPr>
            <a:r>
              <a:rPr lang="en-US" altLang="ar-JO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altLang="ar-JO" sz="2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ar-JO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equipment that processes the data to create information</a:t>
            </a:r>
          </a:p>
          <a:p>
            <a:pPr marL="596900" indent="-514350" eaLnBrk="1" hangingPunct="1">
              <a:lnSpc>
                <a:spcPct val="80000"/>
              </a:lnSpc>
              <a:buClr>
                <a:srgbClr val="0000FF"/>
              </a:buClr>
              <a:buFont typeface="Gill Sans MT" panose="020B0502020104020203" pitchFamily="34" charset="0"/>
              <a:buAutoNum type="arabicPeriod"/>
            </a:pPr>
            <a:r>
              <a:rPr lang="en-US" altLang="ar-JO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r>
              <a:rPr lang="en-US" altLang="ar-JO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raw, unprocessed facts including text, numbers, images, and sounds.</a:t>
            </a:r>
          </a:p>
          <a:p>
            <a:pPr marL="596900" indent="-514350" eaLnBrk="1" hangingPunct="1">
              <a:lnSpc>
                <a:spcPct val="80000"/>
              </a:lnSpc>
              <a:buClr>
                <a:srgbClr val="0000FF"/>
              </a:buClr>
              <a:buFont typeface="Gill Sans MT" panose="020B0502020104020203" pitchFamily="34" charset="0"/>
              <a:buAutoNum type="arabicPeriod"/>
            </a:pPr>
            <a:r>
              <a:rPr lang="en-US" altLang="ar-JO" sz="2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  <a:r>
              <a:rPr lang="en-US" altLang="ar-JO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allows computers to connect and share information </a:t>
            </a:r>
          </a:p>
        </p:txBody>
      </p:sp>
      <p:sp>
        <p:nvSpPr>
          <p:cNvPr id="12292" name="عنصر نائب لرقم الشريحة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0B488DD-A62F-4A89-A01F-A767FB1AA297}" type="slidenum">
              <a:rPr lang="ar-SA" altLang="ar-JO" sz="1200">
                <a:solidFill>
                  <a:srgbClr val="B5A788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ar-JO" sz="1200">
              <a:solidFill>
                <a:srgbClr val="B5A788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ole36075_0101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7630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عنصر نائب لرقم الشريحة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43D466-CF71-466D-86E4-03023A3147D7}" type="slidenum">
              <a:rPr lang="ar-SA" altLang="ar-JO" sz="1200">
                <a:solidFill>
                  <a:srgbClr val="B5A788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ar-JO" sz="1200">
              <a:solidFill>
                <a:srgbClr val="B5A788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2005E9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1- People</a:t>
            </a:r>
            <a:endParaRPr lang="en-US" b="1" dirty="0">
              <a:solidFill>
                <a:srgbClr val="2005E9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People are the most important part of any information system.</a:t>
            </a:r>
          </a:p>
          <a:p>
            <a:pPr eaLnBrk="1" hangingPunct="1"/>
            <a:r>
              <a:rPr lang="en-US" altLang="ar-JO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Contact is …</a:t>
            </a:r>
          </a:p>
          <a:p>
            <a:pPr lvl="1" eaLnBrk="1" hangingPunct="1"/>
            <a:r>
              <a:rPr lang="en-US" altLang="ar-JO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</a:p>
          <a:p>
            <a:pPr lvl="1" eaLnBrk="1" hangingPunct="1"/>
            <a:r>
              <a:rPr lang="en-US" altLang="ar-JO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Indirect</a:t>
            </a:r>
          </a:p>
          <a:p>
            <a:pPr eaLnBrk="1" hangingPunct="1"/>
            <a:r>
              <a:rPr lang="en-US" altLang="ar-JO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uses</a:t>
            </a:r>
          </a:p>
          <a:p>
            <a:pPr lvl="1" eaLnBrk="1" hangingPunct="1"/>
            <a:r>
              <a:rPr lang="en-US" altLang="ar-JO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&amp; Entertainment</a:t>
            </a:r>
          </a:p>
          <a:p>
            <a:pPr lvl="1" eaLnBrk="1" hangingPunct="1"/>
            <a:r>
              <a:rPr lang="en-US" altLang="ar-JO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&amp; Medicine</a:t>
            </a:r>
            <a:endParaRPr lang="en-US" altLang="ar-JO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4335463" y="2362200"/>
            <a:ext cx="4275137" cy="3506788"/>
            <a:chOff x="2640" y="1487"/>
            <a:chExt cx="2693" cy="2209"/>
          </a:xfrm>
        </p:grpSpPr>
        <p:pic>
          <p:nvPicPr>
            <p:cNvPr id="14342" name="Picture 5" descr="ole36075_0102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1487"/>
              <a:ext cx="1584" cy="10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3" name="Picture 6" descr="ole36075_0102c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2636"/>
              <a:ext cx="1589" cy="1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341" name="عنصر نائب لرقم الشريحة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7424BD-6DC5-446E-A353-29B62E524C15}" type="slidenum">
              <a:rPr lang="ar-SA" altLang="ar-JO" sz="1200">
                <a:solidFill>
                  <a:srgbClr val="B5A788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ar-JO" sz="1200">
              <a:solidFill>
                <a:srgbClr val="B5A788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b="1" dirty="0" smtClean="0">
                <a:solidFill>
                  <a:srgbClr val="2005E9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2- Software</a:t>
            </a:r>
            <a:endParaRPr lang="en-US" sz="4800" b="1" dirty="0">
              <a:solidFill>
                <a:srgbClr val="2005E9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ar-JO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is another name for programs.</a:t>
            </a:r>
          </a:p>
          <a:p>
            <a:pPr eaLnBrk="1" hangingPunct="1"/>
            <a:r>
              <a:rPr lang="en-US" altLang="ar-JO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tell the computer how to process data.</a:t>
            </a:r>
          </a:p>
          <a:p>
            <a:pPr eaLnBrk="1" hangingPunct="1"/>
            <a:r>
              <a:rPr lang="en-US" altLang="ar-JO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major kinds of software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ar-JO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System Software.</a:t>
            </a:r>
          </a:p>
          <a:p>
            <a:pPr lvl="2" eaLnBrk="1" hangingPunct="1">
              <a:buFont typeface="Wingdings" panose="05000000000000000000" pitchFamily="2" charset="2"/>
              <a:buChar char="Ø"/>
            </a:pPr>
            <a:r>
              <a:rPr lang="en-US" altLang="ar-JO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Application Software.</a:t>
            </a:r>
          </a:p>
        </p:txBody>
      </p:sp>
      <p:pic>
        <p:nvPicPr>
          <p:cNvPr id="11268" name="Picture 4" descr="ole36075_cut0105L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810000"/>
            <a:ext cx="2895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عنصر نائب لرقم الشريحة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105244-5BA7-49C9-AABA-B5EF721AF869}" type="slidenum">
              <a:rPr lang="ar-SA" altLang="ar-JO" sz="1200">
                <a:solidFill>
                  <a:srgbClr val="B5A788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ar-JO" sz="1200">
              <a:solidFill>
                <a:srgbClr val="B5A788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chemeClr val="tx2">
                    <a:satMod val="130000"/>
                  </a:schemeClr>
                </a:solidFill>
                <a:ea typeface="+mj-ea"/>
              </a:rPr>
              <a:t>1. System Software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447800"/>
            <a:ext cx="7499350" cy="2274888"/>
          </a:xfrm>
        </p:spPr>
        <p:txBody>
          <a:bodyPr/>
          <a:lstStyle/>
          <a:p>
            <a:pPr eaLnBrk="1" hangingPunct="1">
              <a:buFontTx/>
              <a:buBlip>
                <a:blip r:embed="rId2"/>
              </a:buBlip>
            </a:pPr>
            <a:r>
              <a:rPr lang="en-US" altLang="ar-JO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programs.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ar-JO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Enables the application software to interact with the hardware.</a:t>
            </a:r>
          </a:p>
          <a:p>
            <a:pPr eaLnBrk="1" hangingPunct="1">
              <a:buFontTx/>
              <a:buBlip>
                <a:blip r:embed="rId2"/>
              </a:buBlip>
            </a:pPr>
            <a:r>
              <a:rPr lang="en-US" altLang="ar-JO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software that helps the computer manage its own resources.</a:t>
            </a:r>
            <a:endParaRPr lang="en-US" altLang="ar-JO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388" name="Picture 4" descr="ole36075_0106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00500"/>
            <a:ext cx="41148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عنصر نائب لرقم الشريحة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015BBC-4ABE-40B5-8448-F52AC12A375E}" type="slidenum">
              <a:rPr lang="ar-SA" altLang="ar-JO" sz="1200">
                <a:solidFill>
                  <a:srgbClr val="B5A788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ar-JO" sz="1200">
              <a:solidFill>
                <a:srgbClr val="B5A788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499350" cy="5635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  <a:ea typeface="+mj-ea"/>
              </a:rPr>
              <a:t>Cont</a:t>
            </a:r>
            <a:r>
              <a:rPr lang="en-US" dirty="0" smtClean="0">
                <a:solidFill>
                  <a:schemeClr val="tx2">
                    <a:satMod val="130000"/>
                  </a:schemeClr>
                </a:solidFill>
                <a:latin typeface="Arial"/>
                <a:ea typeface="+mj-ea"/>
              </a:rPr>
              <a:t>…</a:t>
            </a:r>
            <a:endParaRPr lang="en-US" dirty="0">
              <a:solidFill>
                <a:schemeClr val="tx2">
                  <a:satMod val="130000"/>
                </a:schemeClr>
              </a:solidFill>
              <a:ea typeface="+mj-ea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203325" y="1416241"/>
            <a:ext cx="7867650" cy="4876800"/>
          </a:xfrm>
        </p:spPr>
        <p:txBody>
          <a:bodyPr/>
          <a:lstStyle/>
          <a:p>
            <a:pPr marL="350838" indent="-350838" eaLnBrk="1" hangingPunct="1">
              <a:lnSpc>
                <a:spcPct val="80000"/>
              </a:lnSpc>
              <a:buFontTx/>
              <a:buAutoNum type="arabicPeriod"/>
              <a:defRPr/>
            </a:pPr>
            <a:r>
              <a:rPr lang="en-US" altLang="ar-JO" sz="2800" b="1" dirty="0" smtClean="0">
                <a:latin typeface="Times New Roman" pitchFamily="18" charset="0"/>
                <a:cs typeface="Times New Roman" pitchFamily="18" charset="0"/>
              </a:rPr>
              <a:t>Operating Systems: </a:t>
            </a:r>
            <a:r>
              <a:rPr lang="en-US" altLang="ar-JO" sz="2400" dirty="0" smtClean="0">
                <a:latin typeface="Times New Roman" pitchFamily="18" charset="0"/>
                <a:cs typeface="Times New Roman" pitchFamily="18" charset="0"/>
              </a:rPr>
              <a:t>Programs that coordinate computer resources, provide an interface between the user and computer, and run applications.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ar-JO" sz="2400" dirty="0" smtClean="0">
                <a:latin typeface="Times New Roman" pitchFamily="18" charset="0"/>
                <a:cs typeface="Times New Roman" pitchFamily="18" charset="0"/>
              </a:rPr>
              <a:t>        Examples include Windows XP and the Mac OS X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  <a:defRPr/>
            </a:pPr>
            <a:endParaRPr lang="en-US" altLang="ar-JO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0838" indent="-350838" eaLnBrk="1" hangingPunct="1">
              <a:lnSpc>
                <a:spcPct val="80000"/>
              </a:lnSpc>
              <a:buFontTx/>
              <a:buAutoNum type="arabicPeriod" startAt="2"/>
              <a:defRPr/>
            </a:pPr>
            <a:r>
              <a:rPr lang="en-US" altLang="ar-JO" sz="2800" b="1" dirty="0" smtClean="0">
                <a:latin typeface="Times New Roman" pitchFamily="18" charset="0"/>
                <a:cs typeface="Times New Roman" pitchFamily="18" charset="0"/>
              </a:rPr>
              <a:t>Utilities (service programs): </a:t>
            </a:r>
            <a:r>
              <a:rPr lang="en-US" altLang="ar-JO" sz="2400" dirty="0" smtClean="0">
                <a:latin typeface="Times New Roman" pitchFamily="18" charset="0"/>
                <a:cs typeface="Times New Roman" pitchFamily="18" charset="0"/>
              </a:rPr>
              <a:t>Perform specific tasks related to managing computer resources, such as de-fragmenting disks, checking for viruses, etc.</a:t>
            </a:r>
          </a:p>
          <a:p>
            <a:pPr marL="350838" indent="-350838" eaLnBrk="1" hangingPunct="1">
              <a:lnSpc>
                <a:spcPct val="80000"/>
              </a:lnSpc>
              <a:buFontTx/>
              <a:buAutoNum type="arabicPeriod" startAt="2"/>
              <a:defRPr/>
            </a:pPr>
            <a:endParaRPr lang="en-US" altLang="ar-JO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0838" indent="-350838" eaLnBrk="1" hangingPunct="1">
              <a:lnSpc>
                <a:spcPct val="80000"/>
              </a:lnSpc>
              <a:buFontTx/>
              <a:buAutoNum type="arabicPeriod" startAt="3"/>
              <a:defRPr/>
            </a:pPr>
            <a:r>
              <a:rPr lang="en-US" altLang="ar-JO" sz="2800" b="1" dirty="0" smtClean="0">
                <a:latin typeface="Times New Roman" pitchFamily="18" charset="0"/>
                <a:cs typeface="Times New Roman" pitchFamily="18" charset="0"/>
              </a:rPr>
              <a:t>Device Drivers: </a:t>
            </a:r>
            <a:r>
              <a:rPr lang="en-US" altLang="ar-JO" sz="2400" dirty="0" smtClean="0">
                <a:latin typeface="Times New Roman" pitchFamily="18" charset="0"/>
                <a:cs typeface="Times New Roman" pitchFamily="18" charset="0"/>
              </a:rPr>
              <a:t>Specialized programs to allow particular input and output devices to communicate with the rest of the system, for example, a printer driver.</a:t>
            </a:r>
          </a:p>
        </p:txBody>
      </p:sp>
      <p:sp>
        <p:nvSpPr>
          <p:cNvPr id="17413" name="عنصر نائب لرقم الشريحة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3pPr>
            <a:lvl4pPr marL="1600200" indent="-228600">
              <a:spcBef>
                <a:spcPct val="20000"/>
              </a:spcBef>
              <a:buClr>
                <a:srgbClr val="C32D2E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4pPr>
            <a:lvl5pPr marL="2057400" indent="-228600">
              <a:spcBef>
                <a:spcPct val="20000"/>
              </a:spcBef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4AA33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Majalla UI"/>
                <a:cs typeface="Majalla UI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E4AA369-C658-4778-86BA-71E501AFB33C}" type="slidenum">
              <a:rPr lang="ar-SA" altLang="ar-JO" sz="1200">
                <a:solidFill>
                  <a:srgbClr val="B5A788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ar-JO" sz="1200">
              <a:solidFill>
                <a:srgbClr val="B5A788"/>
              </a:solidFill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221</TotalTime>
  <Words>1379</Words>
  <Application>Microsoft Office PowerPoint</Application>
  <PresentationFormat>On-screen Show (4:3)</PresentationFormat>
  <Paragraphs>217</Paragraphs>
  <Slides>24</Slides>
  <Notes>8</Notes>
  <HiddenSlides>4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Gill Sans MT</vt:lpstr>
      <vt:lpstr>Majalla UI</vt:lpstr>
      <vt:lpstr>Times New Roman</vt:lpstr>
      <vt:lpstr>Verdana</vt:lpstr>
      <vt:lpstr>Wingdings</vt:lpstr>
      <vt:lpstr>Wingdings 2</vt:lpstr>
      <vt:lpstr>Solstice</vt:lpstr>
      <vt:lpstr>Image</vt:lpstr>
      <vt:lpstr>PowerPoint Presentation</vt:lpstr>
      <vt:lpstr>Competencies</vt:lpstr>
      <vt:lpstr>Competencies</vt:lpstr>
      <vt:lpstr>Parts of an Information System</vt:lpstr>
      <vt:lpstr>PowerPoint Presentation</vt:lpstr>
      <vt:lpstr>1- People</vt:lpstr>
      <vt:lpstr>2- Software</vt:lpstr>
      <vt:lpstr>1. System Software</vt:lpstr>
      <vt:lpstr>Cont…</vt:lpstr>
      <vt:lpstr>2. Application Software</vt:lpstr>
      <vt:lpstr>3- Hardware</vt:lpstr>
      <vt:lpstr>3- Hardware ….</vt:lpstr>
      <vt:lpstr>Type of Computer (cont) ….</vt:lpstr>
      <vt:lpstr>Microcomputer Types :-</vt:lpstr>
      <vt:lpstr>Microcomputer types</vt:lpstr>
      <vt:lpstr>Microcomputer Hardware</vt:lpstr>
      <vt:lpstr>4- Data</vt:lpstr>
      <vt:lpstr>A. Document Files</vt:lpstr>
      <vt:lpstr>B. Worksheet Files</vt:lpstr>
      <vt:lpstr>C. Database Files</vt:lpstr>
      <vt:lpstr>D. Presentation Files</vt:lpstr>
      <vt:lpstr>5- Connectivity, the Wireless Revolution, and the Internet</vt:lpstr>
      <vt:lpstr>Knowledge Foundation</vt:lpstr>
      <vt:lpstr>Some Important IT Developments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Fathi</dc:creator>
  <cp:lastModifiedBy>نورالدين خالد سميح البيايضه</cp:lastModifiedBy>
  <cp:revision>23</cp:revision>
  <cp:lastPrinted>1601-01-01T00:00:00Z</cp:lastPrinted>
  <dcterms:created xsi:type="dcterms:W3CDTF">1601-01-01T00:00:00Z</dcterms:created>
  <dcterms:modified xsi:type="dcterms:W3CDTF">2023-12-08T14:32:16Z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