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52" r:id="rId1"/>
  </p:sldMasterIdLst>
  <p:notesMasterIdLst>
    <p:notesMasterId r:id="rId14"/>
  </p:notesMasterIdLst>
  <p:sldIdLst>
    <p:sldId id="273" r:id="rId2"/>
    <p:sldId id="274" r:id="rId3"/>
    <p:sldId id="333" r:id="rId4"/>
    <p:sldId id="276" r:id="rId5"/>
    <p:sldId id="341" r:id="rId6"/>
    <p:sldId id="324" r:id="rId7"/>
    <p:sldId id="321" r:id="rId8"/>
    <p:sldId id="329" r:id="rId9"/>
    <p:sldId id="340" r:id="rId10"/>
    <p:sldId id="339" r:id="rId11"/>
    <p:sldId id="338" r:id="rId12"/>
    <p:sldId id="32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26A"/>
    <a:srgbClr val="3278B8"/>
    <a:srgbClr val="FCCE0C"/>
    <a:srgbClr val="EBBF03"/>
    <a:srgbClr val="DEE30B"/>
    <a:srgbClr val="FFFFFF"/>
    <a:srgbClr val="FF9999"/>
    <a:srgbClr val="666699"/>
    <a:srgbClr val="00CC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BAD88-7369-4D00-ADF2-AAA59074E8EE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DF457-4A5E-4BB2-AF64-0EF80FACCE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5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200" b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‹#›</a:t>
            </a:fld>
            <a:r>
              <a:rPr lang="en-US" dirty="0"/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2815354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6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5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1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37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4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0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1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9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33578" y="2394805"/>
            <a:ext cx="10136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Century" panose="020406040505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2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SQL DB Manipulation : UPDATE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5864" y="1526087"/>
            <a:ext cx="4461598" cy="442560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GB" b="1" dirty="0">
                <a:latin typeface="Century" panose="02040604050505020304" pitchFamily="18" charset="0"/>
              </a:rPr>
              <a:t>UPDATE </a:t>
            </a:r>
            <a:r>
              <a:rPr lang="en-GB" dirty="0">
                <a:latin typeface="Century" panose="02040604050505020304" pitchFamily="18" charset="0"/>
              </a:rPr>
              <a:t>statement is used to edit records (rows) in a table. It includes a SET clause that indicates the column to edit and a WHERE clause for specifying the record(s).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10</a:t>
            </a:fld>
            <a:r>
              <a:rPr lang="en-US" dirty="0"/>
              <a:t> of 17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334088-D41C-3956-D861-829E95C5E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" r="13641"/>
          <a:stretch/>
        </p:blipFill>
        <p:spPr>
          <a:xfrm>
            <a:off x="6095998" y="1526087"/>
            <a:ext cx="4780085" cy="1276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AFD4E4-FE04-2C41-7340-2C2BC2691B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3"/>
          <a:stretch/>
        </p:blipFill>
        <p:spPr>
          <a:xfrm>
            <a:off x="6095999" y="3447053"/>
            <a:ext cx="4780086" cy="20593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F056BDE-DBF4-E8B6-BF2D-438E0121C1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806"/>
          <a:stretch/>
        </p:blipFill>
        <p:spPr>
          <a:xfrm>
            <a:off x="6095998" y="2671825"/>
            <a:ext cx="478008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64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" panose="02040604050505020304" pitchFamily="18" charset="0"/>
                <a:ea typeface="+mn-ea"/>
                <a:cs typeface="+mn-cs"/>
              </a:rPr>
              <a:t>SQL DB Manipulation : DELETE 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5864" y="1526087"/>
            <a:ext cx="4845378" cy="48302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GB" b="1" dirty="0">
                <a:latin typeface="Century" panose="02040604050505020304" pitchFamily="18" charset="0"/>
              </a:rPr>
              <a:t>DELETE </a:t>
            </a:r>
            <a:r>
              <a:rPr lang="en-GB" dirty="0">
                <a:latin typeface="Century" panose="02040604050505020304" pitchFamily="18" charset="0"/>
              </a:rPr>
              <a:t>statement is used to delete records (rows) in a table. The </a:t>
            </a:r>
            <a:r>
              <a:rPr lang="en-GB" b="1" dirty="0">
                <a:latin typeface="Century" panose="02040604050505020304" pitchFamily="18" charset="0"/>
              </a:rPr>
              <a:t>WHERE</a:t>
            </a:r>
            <a:r>
              <a:rPr lang="en-GB" dirty="0">
                <a:latin typeface="Century" panose="02040604050505020304" pitchFamily="18" charset="0"/>
              </a:rPr>
              <a:t> clause specifies which record or records that should be deleted. </a:t>
            </a:r>
            <a:r>
              <a:rPr lang="en-GB" u="sng" dirty="0">
                <a:latin typeface="Century" panose="02040604050505020304" pitchFamily="18" charset="0"/>
              </a:rPr>
              <a:t>If the WHERE clause is omitted, all records will be deleted.</a:t>
            </a:r>
            <a:endParaRPr lang="en-US" u="sng" dirty="0">
              <a:latin typeface="Century" panose="020406040505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11</a:t>
            </a:fld>
            <a:r>
              <a:rPr lang="en-US" dirty="0"/>
              <a:t> of 17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2CBB9D-6190-28A6-D2EF-E078A252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5" y="1793517"/>
            <a:ext cx="4845378" cy="13327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98E4A81-D9A0-B54C-F5C9-C0BCB1FC2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3238556"/>
            <a:ext cx="4845378" cy="9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2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ury" panose="02040604050505020304" pitchFamily="18" charset="0"/>
              </a:rPr>
              <a:t>Wrapping up</a:t>
            </a: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00837" y="1234969"/>
            <a:ext cx="10058400" cy="534698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" panose="02040604050505020304" pitchFamily="18" charset="0"/>
              </a:rPr>
              <a:t>In this chapter we discuss the concepts:</a:t>
            </a:r>
          </a:p>
          <a:p>
            <a:pPr lvl="1" algn="just">
              <a:lnSpc>
                <a:spcPct val="150000"/>
              </a:lnSpc>
              <a:buClr>
                <a:srgbClr val="3278B8"/>
              </a:buClr>
            </a:pPr>
            <a:r>
              <a:rPr lang="en-US" sz="2000" dirty="0">
                <a:latin typeface="Century" panose="02040604050505020304" pitchFamily="18" charset="0"/>
              </a:rPr>
              <a:t>Database (DB).</a:t>
            </a:r>
          </a:p>
          <a:p>
            <a:pPr lvl="1" algn="just">
              <a:lnSpc>
                <a:spcPct val="150000"/>
              </a:lnSpc>
              <a:buClr>
                <a:srgbClr val="3278B8"/>
              </a:buClr>
            </a:pPr>
            <a:r>
              <a:rPr lang="en-US" sz="2000" dirty="0">
                <a:latin typeface="Century" panose="02040604050505020304" pitchFamily="18" charset="0"/>
              </a:rPr>
              <a:t>Relational and Non-relational DBs</a:t>
            </a:r>
          </a:p>
          <a:p>
            <a:pPr lvl="1" algn="just">
              <a:lnSpc>
                <a:spcPct val="150000"/>
              </a:lnSpc>
              <a:buClr>
                <a:srgbClr val="3278B8"/>
              </a:buClr>
            </a:pPr>
            <a:r>
              <a:rPr lang="en-US" sz="2000" dirty="0">
                <a:latin typeface="Century" panose="02040604050505020304" pitchFamily="18" charset="0"/>
              </a:rPr>
              <a:t>Relational Database Management System(RDBMS)</a:t>
            </a:r>
            <a:endParaRPr lang="en-US" sz="2400" dirty="0">
              <a:latin typeface="Century" panose="020406040505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Century" panose="02040604050505020304" pitchFamily="18" charset="0"/>
              </a:rPr>
              <a:t>We explained the basic commands in SQL</a:t>
            </a:r>
          </a:p>
          <a:p>
            <a:pPr marL="0" indent="0" algn="just">
              <a:lnSpc>
                <a:spcPct val="150000"/>
              </a:lnSpc>
              <a:buClr>
                <a:srgbClr val="3278B8"/>
              </a:buClr>
              <a:buNone/>
            </a:pPr>
            <a:endParaRPr lang="en-US" sz="2400" b="1" dirty="0">
              <a:latin typeface="Century" panose="02040604050505020304" pitchFamily="18" charset="0"/>
            </a:endParaRPr>
          </a:p>
          <a:p>
            <a:pPr marL="0" indent="0" algn="just">
              <a:lnSpc>
                <a:spcPct val="150000"/>
              </a:lnSpc>
              <a:buClr>
                <a:srgbClr val="3278B8"/>
              </a:buClr>
              <a:buNone/>
            </a:pPr>
            <a:endParaRPr lang="en-US" sz="2400" b="1" dirty="0">
              <a:latin typeface="Century" panose="020406040505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12</a:t>
            </a:fld>
            <a:r>
              <a:rPr lang="en-US" dirty="0"/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347535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66800" y="1621830"/>
            <a:ext cx="10058400" cy="534698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rgbClr val="3278B8"/>
              </a:buClr>
            </a:pPr>
            <a:r>
              <a:rPr lang="en-US" dirty="0">
                <a:latin typeface="Century" panose="02040604050505020304" pitchFamily="18" charset="0"/>
              </a:rPr>
              <a:t>What is Database (DB)</a:t>
            </a:r>
          </a:p>
          <a:p>
            <a:pPr>
              <a:lnSpc>
                <a:spcPct val="120000"/>
              </a:lnSpc>
              <a:buClr>
                <a:srgbClr val="3278B8"/>
              </a:buClr>
            </a:pPr>
            <a:r>
              <a:rPr lang="en-US" sz="2800" dirty="0">
                <a:latin typeface="Century" panose="02040604050505020304" pitchFamily="18" charset="0"/>
              </a:rPr>
              <a:t>Relational VS Non-relational DB</a:t>
            </a:r>
          </a:p>
          <a:p>
            <a:pPr>
              <a:lnSpc>
                <a:spcPct val="120000"/>
              </a:lnSpc>
              <a:buClr>
                <a:srgbClr val="3278B8"/>
              </a:buClr>
            </a:pPr>
            <a:r>
              <a:rPr lang="en-US" sz="2800" dirty="0">
                <a:latin typeface="Century" panose="02040604050505020304" pitchFamily="18" charset="0"/>
              </a:rPr>
              <a:t>Tables</a:t>
            </a:r>
          </a:p>
          <a:p>
            <a:pPr>
              <a:lnSpc>
                <a:spcPct val="120000"/>
              </a:lnSpc>
              <a:buClr>
                <a:srgbClr val="3278B8"/>
              </a:buClr>
            </a:pPr>
            <a:r>
              <a:rPr lang="en-US" sz="2800" dirty="0">
                <a:latin typeface="Century" panose="02040604050505020304" pitchFamily="18" charset="0"/>
              </a:rPr>
              <a:t>Relational Database Management System (RDBMS)</a:t>
            </a:r>
          </a:p>
          <a:p>
            <a:pPr>
              <a:lnSpc>
                <a:spcPct val="120000"/>
              </a:lnSpc>
              <a:buClr>
                <a:srgbClr val="3278B8"/>
              </a:buClr>
            </a:pPr>
            <a:r>
              <a:rPr lang="en-US" dirty="0">
                <a:latin typeface="Century" panose="02040604050505020304" pitchFamily="18" charset="0"/>
              </a:rPr>
              <a:t>Most Popular DB</a:t>
            </a:r>
            <a:endParaRPr lang="en-US" sz="2800" dirty="0">
              <a:latin typeface="Century" panose="02040604050505020304" pitchFamily="18" charset="0"/>
            </a:endParaRPr>
          </a:p>
          <a:p>
            <a:pPr>
              <a:lnSpc>
                <a:spcPct val="120000"/>
              </a:lnSpc>
              <a:buClr>
                <a:srgbClr val="3278B8"/>
              </a:buClr>
            </a:pPr>
            <a:r>
              <a:rPr lang="en-US" sz="2800" dirty="0">
                <a:latin typeface="Century" panose="02040604050505020304" pitchFamily="18" charset="0"/>
              </a:rPr>
              <a:t>Basic SQL commands</a:t>
            </a: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ury" panose="02040604050505020304" pitchFamily="18" charset="0"/>
              </a:rPr>
              <a:t>Topics</a:t>
            </a: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2</a:t>
            </a:fld>
            <a:r>
              <a:rPr lang="en-US" dirty="0"/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266431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0837" y="1234969"/>
            <a:ext cx="10058400" cy="53469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3278B8"/>
              </a:buClr>
            </a:pPr>
            <a:r>
              <a:rPr lang="en-US" dirty="0">
                <a:latin typeface="Century" panose="02040604050505020304" pitchFamily="18" charset="0"/>
              </a:rPr>
              <a:t>By Completing this chapter, you should be able to:</a:t>
            </a:r>
          </a:p>
          <a:p>
            <a:pPr marL="627063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" panose="02040604050505020304" pitchFamily="18" charset="0"/>
              </a:rPr>
              <a:t>Understand the concept of Database (DB) </a:t>
            </a:r>
          </a:p>
          <a:p>
            <a:pPr marL="627063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" panose="02040604050505020304" pitchFamily="18" charset="0"/>
              </a:rPr>
              <a:t>Differentiate between Relational and Non-relational DB</a:t>
            </a:r>
          </a:p>
          <a:p>
            <a:pPr marL="627063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" panose="02040604050505020304" pitchFamily="18" charset="0"/>
              </a:rPr>
              <a:t>Understand Tables in DB</a:t>
            </a:r>
          </a:p>
          <a:p>
            <a:pPr marL="627063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" panose="02040604050505020304" pitchFamily="18" charset="0"/>
              </a:rPr>
              <a:t>Understand the Relational Database Management System(RDBMS)</a:t>
            </a:r>
          </a:p>
          <a:p>
            <a:pPr marL="627063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" panose="02040604050505020304" pitchFamily="18" charset="0"/>
              </a:rPr>
              <a:t>To know the most common RDBMS</a:t>
            </a:r>
          </a:p>
          <a:p>
            <a:pPr marL="627063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Century" panose="02040604050505020304" pitchFamily="18" charset="0"/>
              </a:rPr>
              <a:t>Get familiar with basic SQL commands</a:t>
            </a:r>
          </a:p>
          <a:p>
            <a:pPr marL="627063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endParaRPr lang="en-US" dirty="0">
              <a:latin typeface="Century" panose="02040604050505020304" pitchFamily="18" charset="0"/>
            </a:endParaRPr>
          </a:p>
          <a:p>
            <a:pPr marL="627063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endParaRPr lang="en-US" dirty="0">
              <a:latin typeface="Century" panose="02040604050505020304" pitchFamily="18" charset="0"/>
            </a:endParaRPr>
          </a:p>
          <a:p>
            <a:pPr marL="627063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endParaRPr lang="en-US" dirty="0">
              <a:latin typeface="Century" panose="02040604050505020304" pitchFamily="18" charset="0"/>
            </a:endParaRPr>
          </a:p>
          <a:p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ury" panose="02040604050505020304" pitchFamily="18" charset="0"/>
              </a:rPr>
              <a:t>Chapter Objectives</a:t>
            </a:r>
            <a:endParaRPr lang="en-US" sz="1200" dirty="0">
              <a:latin typeface="Century" panose="020406040505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3</a:t>
            </a:fld>
            <a:r>
              <a:rPr lang="en-US" dirty="0"/>
              <a:t> of 17</a:t>
            </a:r>
          </a:p>
        </p:txBody>
      </p:sp>
    </p:spTree>
    <p:extLst>
      <p:ext uri="{BB962C8B-B14F-4D97-AF65-F5344CB8AC3E}">
        <p14:creationId xmlns:p14="http://schemas.microsoft.com/office/powerpoint/2010/main" val="726669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ury" panose="02040604050505020304" pitchFamily="18" charset="0"/>
              </a:rPr>
              <a:t>What is Data and Information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0838" y="1234969"/>
            <a:ext cx="5204802" cy="487759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lr>
                <a:srgbClr val="3278B8"/>
              </a:buClr>
            </a:pPr>
            <a:r>
              <a:rPr lang="en-GB" sz="2400" b="1" dirty="0">
                <a:latin typeface="Century" panose="02040604050505020304" pitchFamily="18" charset="0"/>
              </a:rPr>
              <a:t>Data</a:t>
            </a:r>
            <a:r>
              <a:rPr lang="en-GB" sz="2400" dirty="0">
                <a:latin typeface="Century" panose="02040604050505020304" pitchFamily="18" charset="0"/>
              </a:rPr>
              <a:t> is raw, unorganized facts that need to be processed. Data can be something simple and seemingly random and useless until it is organized. </a:t>
            </a:r>
          </a:p>
          <a:p>
            <a:pPr algn="just">
              <a:lnSpc>
                <a:spcPct val="150000"/>
              </a:lnSpc>
              <a:buClr>
                <a:srgbClr val="3278B8"/>
              </a:buClr>
            </a:pPr>
            <a:r>
              <a:rPr lang="en-GB" sz="2400" b="1" dirty="0">
                <a:latin typeface="Century" panose="02040604050505020304" pitchFamily="18" charset="0"/>
              </a:rPr>
              <a:t>Information</a:t>
            </a:r>
            <a:r>
              <a:rPr lang="en-GB" sz="2400" dirty="0">
                <a:latin typeface="Century" panose="02040604050505020304" pitchFamily="18" charset="0"/>
              </a:rPr>
              <a:t> is data that has been processed, organized or presented in such a way as to be meaningful and useful to the person who receives 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4</a:t>
            </a:fld>
            <a:r>
              <a:rPr lang="en-US" dirty="0"/>
              <a:t> of 17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20E4E0EB-217E-196F-B17D-4C47E28A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379" y="1234969"/>
            <a:ext cx="5204801" cy="2081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F13206-9368-58B7-5F49-FC886FC20252}"/>
              </a:ext>
            </a:extLst>
          </p:cNvPr>
          <p:cNvSpPr txBox="1"/>
          <p:nvPr/>
        </p:nvSpPr>
        <p:spPr>
          <a:xfrm>
            <a:off x="7161356" y="3541112"/>
            <a:ext cx="44276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800" b="1" dirty="0">
                <a:latin typeface="Century" panose="02040604050505020304" pitchFamily="18" charset="0"/>
              </a:rPr>
              <a:t>Example: </a:t>
            </a:r>
            <a:r>
              <a:rPr lang="en-GB" sz="1800" dirty="0">
                <a:latin typeface="Century" panose="02040604050505020304" pitchFamily="18" charset="0"/>
              </a:rPr>
              <a:t>The history of temperature readings all over the world for the past 100 years is data. If this data is organized and </a:t>
            </a:r>
            <a:r>
              <a:rPr lang="en-GB" sz="1800" dirty="0" err="1">
                <a:latin typeface="Century" panose="02040604050505020304" pitchFamily="18" charset="0"/>
              </a:rPr>
              <a:t>analyzed</a:t>
            </a:r>
            <a:r>
              <a:rPr lang="en-GB" sz="1800" dirty="0">
                <a:latin typeface="Century" panose="02040604050505020304" pitchFamily="18" charset="0"/>
              </a:rPr>
              <a:t> to find that global temperature is rising, then that is information.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26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ury" panose="02040604050505020304" pitchFamily="18" charset="0"/>
              </a:rPr>
              <a:t>What is a Database (DB)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00837" y="1234969"/>
            <a:ext cx="5588499" cy="534698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Clr>
                <a:srgbClr val="3278B8"/>
              </a:buClr>
            </a:pPr>
            <a:r>
              <a:rPr lang="en-US" sz="2400" b="1" dirty="0">
                <a:latin typeface="Century" panose="02040604050505020304" pitchFamily="18" charset="0"/>
              </a:rPr>
              <a:t>Database </a:t>
            </a:r>
            <a:r>
              <a:rPr lang="en-GB" sz="2400" dirty="0">
                <a:latin typeface="Century" panose="02040604050505020304" pitchFamily="18" charset="0"/>
              </a:rPr>
              <a:t>is a set of data stored in a computer. This data is usually structured in a way that makes the data easily accessible</a:t>
            </a:r>
            <a:r>
              <a:rPr lang="en-US" sz="2400" dirty="0">
                <a:latin typeface="Century" panose="020406040505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Clr>
                <a:srgbClr val="3278B8"/>
              </a:buClr>
            </a:pPr>
            <a:r>
              <a:rPr lang="en-GB" sz="2400" b="1" dirty="0">
                <a:latin typeface="Century" panose="02040604050505020304" pitchFamily="18" charset="0"/>
              </a:rPr>
              <a:t>A Relational Database </a:t>
            </a:r>
            <a:r>
              <a:rPr lang="en-GB" sz="2400" dirty="0">
                <a:latin typeface="Century" panose="02040604050505020304" pitchFamily="18" charset="0"/>
              </a:rPr>
              <a:t>is a type of database uses a structure that allows us to identify and access data in relation to another piece of data in the database. Often, organized into tables</a:t>
            </a:r>
          </a:p>
          <a:p>
            <a:pPr algn="just">
              <a:lnSpc>
                <a:spcPct val="150000"/>
              </a:lnSpc>
              <a:buClr>
                <a:srgbClr val="3278B8"/>
              </a:buClr>
            </a:pPr>
            <a:r>
              <a:rPr lang="en-GB" sz="2400" b="1" dirty="0">
                <a:latin typeface="Century" panose="02040604050505020304" pitchFamily="18" charset="0"/>
              </a:rPr>
              <a:t>A non-relational Database </a:t>
            </a:r>
            <a:r>
              <a:rPr lang="en-GB" sz="2400" dirty="0">
                <a:latin typeface="Century" panose="02040604050505020304" pitchFamily="18" charset="0"/>
              </a:rPr>
              <a:t>is a type of database that does not store data in tables. Instead, this type of database uses a hierarchical structure to store data in collections. </a:t>
            </a:r>
            <a:endParaRPr lang="en-US" dirty="0">
              <a:latin typeface="Century" panose="02040604050505020304" pitchFamily="18" charset="0"/>
            </a:endParaRPr>
          </a:p>
          <a:p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5</a:t>
            </a:fld>
            <a:r>
              <a:rPr lang="en-US" dirty="0"/>
              <a:t> of 17</a:t>
            </a:r>
          </a:p>
        </p:txBody>
      </p:sp>
      <p:pic>
        <p:nvPicPr>
          <p:cNvPr id="3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7F88DC7-6DB9-B8A6-310C-213DF5AE7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36" y="1234969"/>
            <a:ext cx="5585317" cy="438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1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Century" panose="02040604050505020304" pitchFamily="18" charset="0"/>
              </a:rPr>
              <a:t>Tables: Rows and Columns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6</a:t>
            </a:fld>
            <a:r>
              <a:rPr lang="en-US" dirty="0"/>
              <a:t> of 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318C6-6B49-DB57-A06E-5CFC537540A8}"/>
              </a:ext>
            </a:extLst>
          </p:cNvPr>
          <p:cNvSpPr txBox="1"/>
          <p:nvPr/>
        </p:nvSpPr>
        <p:spPr>
          <a:xfrm>
            <a:off x="395736" y="1456665"/>
            <a:ext cx="58636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Tables</a:t>
            </a:r>
            <a:r>
              <a:rPr lang="en-GB" sz="2400" dirty="0"/>
              <a:t> can have hundreds, thousands, sometimes even millions of rows of data.</a:t>
            </a:r>
          </a:p>
          <a:p>
            <a:r>
              <a:rPr lang="en-GB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b="1" dirty="0"/>
              <a:t>Rows</a:t>
            </a:r>
            <a:r>
              <a:rPr lang="en-GB" sz="2400" dirty="0"/>
              <a:t> are often called records.</a:t>
            </a:r>
          </a:p>
          <a:p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Tables can also have many columns of data.</a:t>
            </a:r>
          </a:p>
          <a:p>
            <a:r>
              <a:rPr lang="en-GB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Columns are labelled with a </a:t>
            </a:r>
            <a:r>
              <a:rPr lang="en-GB" sz="2400" b="1" dirty="0"/>
              <a:t>descriptive name </a:t>
            </a:r>
            <a:r>
              <a:rPr lang="en-GB" sz="2400" dirty="0"/>
              <a:t>(say, age for example) and have a specific data type.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80E9F8-E951-1BD0-E1A2-C1BAC4FEE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9398" y="1456665"/>
            <a:ext cx="5611177" cy="376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6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u="sng" dirty="0">
                <a:latin typeface="Century" panose="02040604050505020304" pitchFamily="18" charset="0"/>
              </a:rPr>
              <a:t>R</a:t>
            </a:r>
            <a:r>
              <a:rPr lang="en-US" sz="3600" dirty="0">
                <a:latin typeface="Century" panose="02040604050505020304" pitchFamily="18" charset="0"/>
              </a:rPr>
              <a:t>elational </a:t>
            </a:r>
            <a:r>
              <a:rPr lang="en-US" sz="3600" u="sng" dirty="0">
                <a:latin typeface="Century" panose="02040604050505020304" pitchFamily="18" charset="0"/>
              </a:rPr>
              <a:t>D</a:t>
            </a:r>
            <a:r>
              <a:rPr lang="en-US" sz="3600" dirty="0">
                <a:latin typeface="Century" panose="02040604050505020304" pitchFamily="18" charset="0"/>
              </a:rPr>
              <a:t>ata</a:t>
            </a:r>
            <a:r>
              <a:rPr lang="en-US" sz="3600" u="sng" dirty="0">
                <a:latin typeface="Century" panose="02040604050505020304" pitchFamily="18" charset="0"/>
              </a:rPr>
              <a:t>b</a:t>
            </a:r>
            <a:r>
              <a:rPr lang="en-US" sz="3600" dirty="0">
                <a:latin typeface="Century" panose="02040604050505020304" pitchFamily="18" charset="0"/>
              </a:rPr>
              <a:t>ase </a:t>
            </a:r>
            <a:r>
              <a:rPr lang="en-US" sz="3600" u="sng" dirty="0">
                <a:latin typeface="Century" panose="02040604050505020304" pitchFamily="18" charset="0"/>
              </a:rPr>
              <a:t>M</a:t>
            </a:r>
            <a:r>
              <a:rPr lang="en-US" sz="3600" dirty="0">
                <a:latin typeface="Century" panose="02040604050505020304" pitchFamily="18" charset="0"/>
              </a:rPr>
              <a:t>anagement </a:t>
            </a:r>
            <a:r>
              <a:rPr lang="en-US" sz="3600" u="sng" dirty="0">
                <a:latin typeface="Century" panose="02040604050505020304" pitchFamily="18" charset="0"/>
              </a:rPr>
              <a:t>S</a:t>
            </a:r>
            <a:r>
              <a:rPr lang="en-US" sz="3600" dirty="0">
                <a:latin typeface="Century" panose="02040604050505020304" pitchFamily="18" charset="0"/>
              </a:rPr>
              <a:t>ystem(RDBMS)</a:t>
            </a:r>
            <a:endParaRPr lang="en-US" sz="1000" dirty="0">
              <a:latin typeface="Century" panose="02040604050505020304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7</a:t>
            </a:fld>
            <a:r>
              <a:rPr lang="en-US" dirty="0"/>
              <a:t> of 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790F1D-BF9F-301C-94DE-9CAA7587C6FC}"/>
              </a:ext>
            </a:extLst>
          </p:cNvPr>
          <p:cNvSpPr txBox="1"/>
          <p:nvPr/>
        </p:nvSpPr>
        <p:spPr>
          <a:xfrm>
            <a:off x="1105593" y="1487978"/>
            <a:ext cx="103576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RDBMS</a:t>
            </a:r>
            <a:r>
              <a:rPr lang="en-GB" sz="2400" dirty="0"/>
              <a:t> is a program that allows you to create, update, and administer a relational database.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Most RDBMS use the </a:t>
            </a:r>
            <a:r>
              <a:rPr lang="en-GB" sz="2400" b="1" dirty="0"/>
              <a:t>SQL</a:t>
            </a:r>
            <a:r>
              <a:rPr lang="en-GB" sz="2400" dirty="0"/>
              <a:t> language to access the database.</a:t>
            </a:r>
          </a:p>
          <a:p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SQL</a:t>
            </a:r>
            <a:r>
              <a:rPr lang="en-GB" sz="2400" dirty="0"/>
              <a:t> (</a:t>
            </a:r>
            <a:r>
              <a:rPr lang="en-GB" sz="2400" b="1" dirty="0"/>
              <a:t>S</a:t>
            </a:r>
            <a:r>
              <a:rPr lang="en-GB" sz="2400" dirty="0"/>
              <a:t>tructured </a:t>
            </a:r>
            <a:r>
              <a:rPr lang="en-GB" sz="2400" b="1" dirty="0"/>
              <a:t>Q</a:t>
            </a:r>
            <a:r>
              <a:rPr lang="en-GB" sz="2400" dirty="0"/>
              <a:t>uery </a:t>
            </a:r>
            <a:r>
              <a:rPr lang="en-GB" sz="2400" b="1" dirty="0"/>
              <a:t>L</a:t>
            </a:r>
            <a:r>
              <a:rPr lang="en-GB" sz="2400" dirty="0"/>
              <a:t>anguage) is a programming language used to communicate with data stored in a relational database management system.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 SQL syntax is similar to the </a:t>
            </a:r>
            <a:r>
              <a:rPr lang="en-GB" sz="2400" b="1" dirty="0"/>
              <a:t>English </a:t>
            </a:r>
            <a:r>
              <a:rPr lang="en-GB" sz="2400" dirty="0"/>
              <a:t>language, which makes it relatively easy to write, read, and interpret.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Popular RDBMS : MySQL, PostgreSQL, SQL Server, SQLite, Oracle DB.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4947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entury" panose="02040604050505020304" pitchFamily="18" charset="0"/>
              </a:rPr>
              <a:t>SQL DB Manipulation : CREATE, INSERT</a:t>
            </a:r>
            <a:endParaRPr lang="en-US" sz="1050" dirty="0">
              <a:latin typeface="Century" panose="020406040505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5863" y="1423447"/>
            <a:ext cx="5543052" cy="468079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GB" b="1" dirty="0">
                <a:latin typeface="Century" panose="02040604050505020304" pitchFamily="18" charset="0"/>
              </a:rPr>
              <a:t>CREATE </a:t>
            </a:r>
            <a:r>
              <a:rPr lang="en-GB" dirty="0">
                <a:latin typeface="Century" panose="02040604050505020304" pitchFamily="18" charset="0"/>
              </a:rPr>
              <a:t>statements allow us to create a new table in the database.</a:t>
            </a:r>
          </a:p>
          <a:p>
            <a:pPr algn="just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q"/>
            </a:pPr>
            <a:endParaRPr lang="en-GB" dirty="0">
              <a:latin typeface="Century" panose="020406040505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GB" b="1" dirty="0">
                <a:latin typeface="Century" panose="02040604050505020304" pitchFamily="18" charset="0"/>
              </a:rPr>
              <a:t>INSERT </a:t>
            </a:r>
            <a:r>
              <a:rPr lang="en-GB" dirty="0">
                <a:latin typeface="Century" panose="02040604050505020304" pitchFamily="18" charset="0"/>
              </a:rPr>
              <a:t>statement inserts a new row into a table.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8</a:t>
            </a:fld>
            <a:r>
              <a:rPr lang="en-US" dirty="0"/>
              <a:t> of 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DBD9B-9822-C27A-A8D2-BF4436750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3644"/>
          <a:stretch/>
        </p:blipFill>
        <p:spPr>
          <a:xfrm>
            <a:off x="7125621" y="1423447"/>
            <a:ext cx="3455223" cy="148000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0E14B1D-CCF7-C422-A45A-9E6A99AFA21A}"/>
              </a:ext>
            </a:extLst>
          </p:cNvPr>
          <p:cNvGrpSpPr/>
          <p:nvPr/>
        </p:nvGrpSpPr>
        <p:grpSpPr>
          <a:xfrm>
            <a:off x="7148299" y="3205469"/>
            <a:ext cx="3455223" cy="3430542"/>
            <a:chOff x="6620761" y="2852954"/>
            <a:chExt cx="3409359" cy="378305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490E102-8A0C-C055-9CFE-026558903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164"/>
            <a:stretch/>
          </p:blipFill>
          <p:spPr>
            <a:xfrm>
              <a:off x="6620761" y="2852954"/>
              <a:ext cx="3409359" cy="110159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E6E2176-DA4B-D264-B131-F8ACAA487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164"/>
            <a:stretch/>
          </p:blipFill>
          <p:spPr>
            <a:xfrm>
              <a:off x="6620761" y="3768151"/>
              <a:ext cx="3409359" cy="2867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427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21434"/>
          </a:xfrm>
          <a:prstGeom prst="rect">
            <a:avLst/>
          </a:prstGeom>
          <a:gradFill flip="none" rotWithShape="1">
            <a:gsLst>
              <a:gs pos="0">
                <a:srgbClr val="3278B8">
                  <a:shade val="30000"/>
                  <a:satMod val="115000"/>
                </a:srgbClr>
              </a:gs>
              <a:gs pos="50000">
                <a:srgbClr val="3278B8">
                  <a:shade val="67500"/>
                  <a:satMod val="115000"/>
                </a:srgbClr>
              </a:gs>
              <a:gs pos="100000">
                <a:srgbClr val="3278B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entury" panose="02040604050505020304" pitchFamily="18" charset="0"/>
              </a:rPr>
              <a:t>SQL DB Manipulation : SELECT, ALTER TABLE</a:t>
            </a:r>
            <a:endParaRPr lang="en-US" sz="1000" dirty="0">
              <a:latin typeface="Century" panose="020406040505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5863" y="1423447"/>
            <a:ext cx="5543052" cy="468079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GB" b="1" dirty="0">
                <a:latin typeface="Century" panose="02040604050505020304" pitchFamily="18" charset="0"/>
              </a:rPr>
              <a:t>SELECT </a:t>
            </a:r>
            <a:r>
              <a:rPr lang="en-GB" dirty="0">
                <a:latin typeface="Century" panose="02040604050505020304" pitchFamily="18" charset="0"/>
              </a:rPr>
              <a:t>statements are used to fetch data from a database. </a:t>
            </a:r>
          </a:p>
          <a:p>
            <a:pPr algn="just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endParaRPr lang="en-GB" dirty="0">
              <a:latin typeface="Century" panose="020406040505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endParaRPr lang="en-GB" dirty="0">
              <a:latin typeface="Century" panose="020406040505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3278B8"/>
              </a:buClr>
              <a:buFont typeface="Wingdings" panose="05000000000000000000" pitchFamily="2" charset="2"/>
              <a:buChar char="§"/>
            </a:pPr>
            <a:r>
              <a:rPr lang="en-GB" b="1" dirty="0">
                <a:latin typeface="Century" panose="02040604050505020304" pitchFamily="18" charset="0"/>
              </a:rPr>
              <a:t>ALTER TABLE </a:t>
            </a:r>
            <a:r>
              <a:rPr lang="en-GB" dirty="0">
                <a:latin typeface="Century" panose="02040604050505020304" pitchFamily="18" charset="0"/>
              </a:rPr>
              <a:t>statement is used to modify the columns of an existing table. When combined with the ADD COLUMN clause, it is used to add a new column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4FAB73BC-B049-4115-A692-8D63A059BFB8}" type="slidenum">
              <a:rPr lang="en-US" smtClean="0"/>
              <a:pPr/>
              <a:t>9</a:t>
            </a:fld>
            <a:r>
              <a:rPr lang="en-US" dirty="0"/>
              <a:t> of 17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1B6D8F-10E0-9B82-BAF1-51BF4D36A73C}"/>
              </a:ext>
            </a:extLst>
          </p:cNvPr>
          <p:cNvGrpSpPr/>
          <p:nvPr/>
        </p:nvGrpSpPr>
        <p:grpSpPr>
          <a:xfrm>
            <a:off x="6752857" y="1423447"/>
            <a:ext cx="3956173" cy="2005553"/>
            <a:chOff x="6752856" y="1614300"/>
            <a:chExt cx="4663203" cy="25280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23BA08-3724-2B7E-54BC-2DA49225E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2856" y="2445973"/>
              <a:ext cx="4663203" cy="169637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FDF8350-D146-FAC4-3948-A4687E304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2856" y="1614300"/>
              <a:ext cx="4663203" cy="771525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6CDD686-AC8B-8BEE-EFD8-EF828539D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858" y="4824399"/>
            <a:ext cx="3956173" cy="13911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D7FBD2-19B7-DEDE-67E3-57BE5357EA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305"/>
          <a:stretch/>
        </p:blipFill>
        <p:spPr>
          <a:xfrm>
            <a:off x="6752857" y="3776028"/>
            <a:ext cx="3956173" cy="9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EC748FDEB01F4FB05F08A9A3410664" ma:contentTypeVersion="0" ma:contentTypeDescription="Create a new document." ma:contentTypeScope="" ma:versionID="7523399d909b93287ced776d724191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D5CFE4B-7A73-4D93-9E51-7CD32380B870}"/>
</file>

<file path=customXml/itemProps2.xml><?xml version="1.0" encoding="utf-8"?>
<ds:datastoreItem xmlns:ds="http://schemas.openxmlformats.org/officeDocument/2006/customXml" ds:itemID="{EE1F819A-090F-4B5F-AE03-1120CC9ED999}"/>
</file>

<file path=customXml/itemProps3.xml><?xml version="1.0" encoding="utf-8"?>
<ds:datastoreItem xmlns:ds="http://schemas.openxmlformats.org/officeDocument/2006/customXml" ds:itemID="{249CFCCA-6904-49E6-BA89-C7976B83769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2130</TotalTime>
  <Words>672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Century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language</dc:title>
  <dc:creator>Yousef Alraba'nah</dc:creator>
  <cp:lastModifiedBy>Khalid Awad. Al-Tarawneh</cp:lastModifiedBy>
  <cp:revision>281</cp:revision>
  <dcterms:created xsi:type="dcterms:W3CDTF">2020-03-18T20:21:22Z</dcterms:created>
  <dcterms:modified xsi:type="dcterms:W3CDTF">2023-03-11T13:31:06Z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0x010100A8EC748FDEB01F4FB05F08A9A3410664</vt:lpwstr>
  </property>
</Properties>
</file>