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sldIdLst>
    <p:sldId id="279" r:id="rId2"/>
    <p:sldId id="257" r:id="rId3"/>
    <p:sldId id="258" r:id="rId4"/>
    <p:sldId id="259" r:id="rId5"/>
    <p:sldId id="260" r:id="rId6"/>
    <p:sldId id="261" r:id="rId7"/>
    <p:sldId id="281" r:id="rId8"/>
    <p:sldId id="262" r:id="rId9"/>
    <p:sldId id="283" r:id="rId10"/>
    <p:sldId id="265" r:id="rId11"/>
    <p:sldId id="280" r:id="rId12"/>
    <p:sldId id="267" r:id="rId13"/>
    <p:sldId id="284" r:id="rId14"/>
    <p:sldId id="268" r:id="rId15"/>
    <p:sldId id="285" r:id="rId16"/>
    <p:sldId id="269" r:id="rId17"/>
    <p:sldId id="270" r:id="rId18"/>
    <p:sldId id="282" r:id="rId19"/>
    <p:sldId id="274" r:id="rId20"/>
    <p:sldId id="286" r:id="rId21"/>
    <p:sldId id="287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08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ECAD4B8-890B-F4D4-17F6-9F2B82BDAF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BCEA19A-2376-0091-D030-910BA4DA347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955D271A-FC7F-5057-93D8-07C886A590E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2F2484A3-7196-6C99-E057-74046DA63AA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FD03C050-3446-1C66-EF1A-7D8CA59B43E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BB2AEB74-A866-9818-7F9F-EB65B3CF82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0669562-EC8C-43C4-8C4A-B27F11024F7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AD1229CA-F7D3-F597-681E-5A8B2B9471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27A4CE0-6784-4F9E-8561-77A5A3E1D20A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5B945705-EABA-48AE-DE64-8FC442D4CA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AEC31DDA-B62A-9C09-70E4-3FDA154796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EE4A8838-902E-D24D-EA0F-943A6EEB64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DF16193F-BDA2-25F3-41C7-EDF0D780E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3F8EFE9C-A704-D2A8-EF96-5073750135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633A644-283C-4694-A05A-7EAD5CA5645E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>
            <a:extLst>
              <a:ext uri="{FF2B5EF4-FFF2-40B4-BE49-F238E27FC236}">
                <a16:creationId xmlns:a16="http://schemas.microsoft.com/office/drawing/2014/main" id="{20B063B3-C1D0-80AD-4B22-7498340863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888" y="6370638"/>
            <a:ext cx="835183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US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571E8-C71B-CB2A-8353-4FE4336C478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43645-9924-0E2E-BF0F-9B28973983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505575"/>
            <a:ext cx="2895600" cy="2000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90000"/>
              </a:lnSpc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D85E2B-B574-9227-39F8-2EF826BB4B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</a:defRPr>
            </a:lvl1pPr>
          </a:lstStyle>
          <a:p>
            <a:fld id="{EDDB8599-543F-455D-8139-EA943F85CD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42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A4BC4-A2BF-BC79-1FFF-1FCB3F7AFD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3-</a:t>
            </a:r>
            <a:fld id="{B35D6B27-2086-4840-89AC-F1220D8E8D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06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D3263-E0F2-9622-0080-C10FB60BDA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3-</a:t>
            </a:r>
            <a:fld id="{7DA9EF87-5DBC-4176-BC45-EB426EF188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818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50910B7-3769-6B79-379D-5CAEACC50E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FE9513-E024-4644-9FAF-93EAF85F8A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998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F5417-BD6F-4C38-B6C2-22514F5346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3-</a:t>
            </a:r>
            <a:fld id="{750ED852-D7F7-43FB-8221-EACDFA1F4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181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D00BD-0F28-4A4B-35AC-5FE9ECB77A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3-</a:t>
            </a:r>
            <a:fld id="{60767CF2-91F6-4B9C-9CB3-0A4FF1D947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77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11A66-4942-B286-9708-6C4727CDAF6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3-</a:t>
            </a:r>
            <a:fld id="{CE186377-FC5F-468E-A188-452FB7CE4F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716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026CE6-6468-BCCD-B5E0-76101569DDC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3-</a:t>
            </a:r>
            <a:fld id="{18E0A937-806D-4E4A-93C7-589F764B7A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189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778C39-717F-3993-71E8-7E9A55FA14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3-</a:t>
            </a:r>
            <a:fld id="{E05E9381-AE7F-4D23-9F07-3573F329B0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88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2429C-9510-E7AC-194B-0694087FC0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3-</a:t>
            </a:r>
            <a:fld id="{9D5650DB-92CD-4E50-8018-10C19B9AD9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32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78AF3-F817-BD04-62FA-4F9E035645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Chapter 3-</a:t>
            </a:r>
            <a:fld id="{B1C7465A-189C-41CC-A2BA-E27E1D4BCF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742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93337D00-9A60-650B-3E27-E3CF375FFB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84288" y="609600"/>
            <a:ext cx="71739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9DA781C2-2237-637D-7231-AD872CF733C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7113" y="6454775"/>
            <a:ext cx="1681162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chemeClr val="bg2"/>
                </a:solidFill>
              </a:defRPr>
            </a:lvl1pPr>
          </a:lstStyle>
          <a:p>
            <a:fld id="{AB9DBDF4-7715-4DE2-8EA7-78CEDAAB4A0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8" name="Rectangle 5">
            <a:extLst>
              <a:ext uri="{FF2B5EF4-FFF2-40B4-BE49-F238E27FC236}">
                <a16:creationId xmlns:a16="http://schemas.microsoft.com/office/drawing/2014/main" id="{78F8B020-26F2-19AD-905C-CC0623569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20" r:id="rId1"/>
    <p:sldLayoutId id="2147484019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3333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l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8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l"/>
        <a:defRPr sz="24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000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20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2E6120C-AD40-0616-F280-5D43659F5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659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6E0B5AC-E372-1B92-F6A8-D938184F545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60388" y="957263"/>
            <a:ext cx="7772400" cy="3213100"/>
          </a:xfrm>
        </p:spPr>
        <p:txBody>
          <a:bodyPr/>
          <a:lstStyle/>
          <a:p>
            <a:pPr eaLnBrk="1" hangingPunct="1"/>
            <a:r>
              <a:rPr lang="en-US" altLang="en-US" sz="5400" b="1"/>
              <a:t>Chapter 4</a:t>
            </a:r>
            <a:br>
              <a:rPr lang="en-US" altLang="en-US" sz="4800" b="1"/>
            </a:br>
            <a:br>
              <a:rPr lang="en-US" altLang="en-US" sz="4000" b="1"/>
            </a:br>
            <a:r>
              <a:rPr lang="en-US" altLang="en-US" sz="4000" b="1"/>
              <a:t>Enhanced Entity-Relationship and UML Modeling</a:t>
            </a:r>
            <a:endParaRPr lang="en-US" altLang="en-US" sz="2800" b="1"/>
          </a:p>
        </p:txBody>
      </p:sp>
      <p:pic>
        <p:nvPicPr>
          <p:cNvPr id="12292" name="Picture 4" descr="C:\WINDOWS\Desktop\awtri_4c UPDATE_color.gif">
            <a:extLst>
              <a:ext uri="{FF2B5EF4-FFF2-40B4-BE49-F238E27FC236}">
                <a16:creationId xmlns:a16="http://schemas.microsoft.com/office/drawing/2014/main" id="{4CFAE6E1-FC9A-AF71-2372-F6E5678B0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0" y="5429250"/>
            <a:ext cx="7556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Slide Number Placeholder 5">
            <a:extLst>
              <a:ext uri="{FF2B5EF4-FFF2-40B4-BE49-F238E27FC236}">
                <a16:creationId xmlns:a16="http://schemas.microsoft.com/office/drawing/2014/main" id="{982D5680-1C9C-CB60-6907-8E196BF8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66A7B84-F3FB-4946-8230-D88BB070292E}" type="slidenum">
              <a:rPr lang="en-US" altLang="en-US" sz="1400"/>
              <a:pPr eaLnBrk="1" hangingPunct="1"/>
              <a:t>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1BDE949-3385-DD45-9094-5052A9096E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4288" y="152400"/>
            <a:ext cx="7173912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Constraints on Specialization and Generalization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3A4DA65-BB4E-7945-5555-824D53AF5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Two other conditions apply to a specialization/generalization: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/>
              <a:t>Disjointness Constraint</a:t>
            </a:r>
            <a:r>
              <a:rPr lang="en-US" altLang="en-US" sz="2400"/>
              <a:t>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Specifies that the subclasses of the specialization must be </a:t>
            </a:r>
            <a:r>
              <a:rPr lang="en-US" altLang="en-US" sz="2000" b="1"/>
              <a:t>disjointed</a:t>
            </a:r>
            <a:r>
              <a:rPr lang="en-US" altLang="en-US" sz="2000"/>
              <a:t> (an entity can be a member of at most one of the subclasses of the specialization)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Specified by </a:t>
            </a:r>
            <a:r>
              <a:rPr lang="en-US" altLang="en-US" sz="2000" b="1"/>
              <a:t>d</a:t>
            </a:r>
            <a:r>
              <a:rPr lang="en-US" altLang="en-US" sz="2000"/>
              <a:t> in EER diagram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If not disjointed, </a:t>
            </a:r>
            <a:r>
              <a:rPr lang="en-US" altLang="en-US" sz="2000" b="1"/>
              <a:t>overlap</a:t>
            </a:r>
            <a:r>
              <a:rPr lang="en-US" altLang="en-US" sz="2000"/>
              <a:t>; that is the same entity may be a member of more than one subclass of the specialization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Specified by o in EER diagram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/>
              <a:t>Completeness Constraint</a:t>
            </a:r>
            <a:r>
              <a:rPr lang="en-US" altLang="en-US" sz="2400"/>
              <a:t>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/>
              <a:t>Total</a:t>
            </a:r>
            <a:r>
              <a:rPr lang="en-US" altLang="en-US" sz="2000"/>
              <a:t> specifies that every entity in the superclass must be a member of some subclass in the specialization/ generalization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Shown in EER diagrams by a double line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b="1"/>
              <a:t>Partial</a:t>
            </a:r>
            <a:r>
              <a:rPr lang="en-US" altLang="en-US" sz="2000"/>
              <a:t> allows an entity not to belong to any of the subclasses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Shown in EER diagrams by a single line</a:t>
            </a: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CAEFFAE9-E1C0-4795-029C-22EC94C87B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FF351E3-B2D5-4A0D-9DD6-01C7642930C1}" type="slidenum">
              <a:rPr lang="en-US" altLang="en-US" sz="1600">
                <a:solidFill>
                  <a:schemeClr val="bg2"/>
                </a:solidFill>
              </a:rPr>
              <a:pPr eaLnBrk="1" hangingPunct="1"/>
              <a:t>10</a:t>
            </a:fld>
            <a:endParaRPr lang="en-US" altLang="en-US" sz="16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2757FF6-9081-8B5E-93F6-30E4AD7020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Constraints on Specialization and Generalization (3)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25BFAB4-8626-CFCD-E837-A85530934C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Hence, we have four types of specialization/generalization: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Disjoint, total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Disjoint, partial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Overlapping, total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Overlapping, partial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Note: Generalization usually is total because the superclass is derived from the subclasses.</a:t>
            </a: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6DB2EB56-217E-5288-85C3-48B43DFB0C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E48CBF5-CF59-4959-9D18-70F04844848B}" type="slidenum">
              <a:rPr lang="en-US" altLang="en-US" sz="1600">
                <a:solidFill>
                  <a:schemeClr val="bg2"/>
                </a:solidFill>
              </a:rPr>
              <a:pPr eaLnBrk="1" hangingPunct="1"/>
              <a:t>11</a:t>
            </a:fld>
            <a:endParaRPr lang="en-US" altLang="en-US" sz="16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F68D663C-7627-8AAD-4C2C-17CCAA94F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4288" y="76200"/>
            <a:ext cx="7173912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Example of disjoint partial Specialization</a:t>
            </a:r>
          </a:p>
        </p:txBody>
      </p:sp>
      <p:pic>
        <p:nvPicPr>
          <p:cNvPr id="23555" name="Picture 7" descr="spec_gen2">
            <a:extLst>
              <a:ext uri="{FF2B5EF4-FFF2-40B4-BE49-F238E27FC236}">
                <a16:creationId xmlns:a16="http://schemas.microsoft.com/office/drawing/2014/main" id="{DF1F0C00-2C5B-2E6A-9F88-186C9A3E9A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447800"/>
            <a:ext cx="8382000" cy="4800600"/>
          </a:xfrm>
          <a:noFill/>
        </p:spPr>
      </p:pic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9790A1B3-C979-D6D5-2DC0-89B0B7554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C4AFE42-376B-4279-A840-C81C736A9899}" type="slidenum">
              <a:rPr lang="en-US" altLang="en-US" sz="1600">
                <a:solidFill>
                  <a:schemeClr val="bg2"/>
                </a:solidFill>
              </a:rPr>
              <a:pPr eaLnBrk="1" hangingPunct="1"/>
              <a:t>12</a:t>
            </a:fld>
            <a:endParaRPr lang="en-US" altLang="en-US" sz="16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7761646F-FC34-FE36-B1C7-D96CCCBFC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288" y="76200"/>
            <a:ext cx="7173912" cy="1447800"/>
          </a:xfrm>
        </p:spPr>
        <p:txBody>
          <a:bodyPr/>
          <a:lstStyle/>
          <a:p>
            <a:r>
              <a:rPr lang="en-US" altLang="en-US"/>
              <a:t>Example of overlapping total Specialization</a:t>
            </a:r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5208CCFC-5155-8745-FD9F-232F278339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3EEC57D-616D-4789-A5B4-107210A8711D}" type="slidenum">
              <a:rPr lang="en-US" altLang="en-US" sz="1600">
                <a:solidFill>
                  <a:schemeClr val="bg2"/>
                </a:solidFill>
              </a:rPr>
              <a:pPr eaLnBrk="1" hangingPunct="1"/>
              <a:t>13</a:t>
            </a:fld>
            <a:endParaRPr lang="en-US" altLang="en-US" sz="1600">
              <a:solidFill>
                <a:schemeClr val="bg2"/>
              </a:solidFill>
            </a:endParaRPr>
          </a:p>
        </p:txBody>
      </p:sp>
      <p:pic>
        <p:nvPicPr>
          <p:cNvPr id="24580" name="Picture 2">
            <a:extLst>
              <a:ext uri="{FF2B5EF4-FFF2-40B4-BE49-F238E27FC236}">
                <a16:creationId xmlns:a16="http://schemas.microsoft.com/office/drawing/2014/main" id="{F85AF3AC-0EF3-AE28-90A3-DD46F1103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84860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EF94EC8-2CFD-949C-9B7F-79A993E82B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sz="3600"/>
              <a:t>Specialization / Generalization </a:t>
            </a:r>
            <a:br>
              <a:rPr lang="en-US" altLang="en-US" sz="3600"/>
            </a:br>
            <a:r>
              <a:rPr lang="en-US" altLang="en-US" sz="3600"/>
              <a:t>Hierarchies and Lattices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20804AD-6897-6CA2-14CF-BB570088C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A subclass may itself have further subclasses specified on it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Forms a hierarchy or a lattice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/>
              <a:t>Hierarchy</a:t>
            </a:r>
            <a:r>
              <a:rPr lang="en-US" altLang="en-US" sz="2400"/>
              <a:t>: every subclass has only one superclass (called </a:t>
            </a:r>
            <a:r>
              <a:rPr lang="en-US" altLang="en-US" sz="2400" i="1"/>
              <a:t>single inheritance</a:t>
            </a:r>
            <a:r>
              <a:rPr lang="en-US" altLang="en-US" sz="240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/>
              <a:t>Lattice</a:t>
            </a:r>
            <a:r>
              <a:rPr lang="en-US" altLang="en-US" sz="2400"/>
              <a:t>: a subclass can be subclass of more than one superclass (called </a:t>
            </a:r>
            <a:r>
              <a:rPr lang="en-US" altLang="en-US" sz="2400" i="1"/>
              <a:t>multiple inheritance</a:t>
            </a:r>
            <a:r>
              <a:rPr lang="en-US" altLang="en-US" sz="240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A subclass with more than one superclass is called a </a:t>
            </a:r>
            <a:r>
              <a:rPr lang="en-US" altLang="en-US" sz="2400" i="1"/>
              <a:t>shared subclass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In specialization, start with an entity type and then define subclasses of the entity type by successive specialization (top down conceptual refinement process)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In generalization, start with many entity types and generalize those that have common properties (bottom up conceptual synthesis process)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In practice, the combination of two processes is employed </a:t>
            </a: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4622EA83-D9E1-D8C3-4CC0-A6E85E8ACE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BA12E98-5490-4426-8AFF-278D7BBDDC15}" type="slidenum">
              <a:rPr lang="en-US" altLang="en-US" sz="1600">
                <a:solidFill>
                  <a:schemeClr val="bg2"/>
                </a:solidFill>
              </a:rPr>
              <a:pPr eaLnBrk="1" hangingPunct="1"/>
              <a:t>14</a:t>
            </a:fld>
            <a:endParaRPr lang="en-US" altLang="en-US" sz="16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F53045B1-0ED6-0FEE-FD70-1B7A5534E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8600"/>
            <a:ext cx="7173913" cy="1143000"/>
          </a:xfrm>
        </p:spPr>
        <p:txBody>
          <a:bodyPr/>
          <a:lstStyle/>
          <a:p>
            <a:r>
              <a:rPr lang="en-US" altLang="en-US"/>
              <a:t>Specialization Lattice with shared subclass</a:t>
            </a: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E1B2ACE3-677F-8742-37D9-5096691359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913D3D9-B7A7-4BF8-8D94-1FDDDE1AA39B}" type="slidenum">
              <a:rPr lang="en-US" altLang="en-US" sz="1600">
                <a:solidFill>
                  <a:schemeClr val="bg2"/>
                </a:solidFill>
              </a:rPr>
              <a:pPr eaLnBrk="1" hangingPunct="1"/>
              <a:t>15</a:t>
            </a:fld>
            <a:endParaRPr lang="en-US" altLang="en-US" sz="1600">
              <a:solidFill>
                <a:schemeClr val="bg2"/>
              </a:solidFill>
            </a:endParaRPr>
          </a:p>
        </p:txBody>
      </p:sp>
      <p:pic>
        <p:nvPicPr>
          <p:cNvPr id="26628" name="Picture 2">
            <a:extLst>
              <a:ext uri="{FF2B5EF4-FFF2-40B4-BE49-F238E27FC236}">
                <a16:creationId xmlns:a16="http://schemas.microsoft.com/office/drawing/2014/main" id="{1C61521E-8F0A-C60D-174B-66A436621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382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B1F465C-8C40-CF85-E4D0-7EE0A72AFB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Specialization Lattice Example </a:t>
            </a:r>
            <a:r>
              <a:rPr lang="en-US" altLang="en-US" sz="3200"/>
              <a:t>(UNIVERSITY)</a:t>
            </a:r>
          </a:p>
        </p:txBody>
      </p:sp>
      <p:pic>
        <p:nvPicPr>
          <p:cNvPr id="27651" name="Picture 7" descr="spec_gen">
            <a:extLst>
              <a:ext uri="{FF2B5EF4-FFF2-40B4-BE49-F238E27FC236}">
                <a16:creationId xmlns:a16="http://schemas.microsoft.com/office/drawing/2014/main" id="{D9B55B21-8E1A-BE84-C1AB-0E409F941C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371600"/>
            <a:ext cx="8686800" cy="5029200"/>
          </a:xfrm>
          <a:noFill/>
        </p:spPr>
      </p:pic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4D9B9B7E-BCB6-3B11-CCDA-91EF03D686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7BC8936-9968-4388-AB4E-B3615EBF9471}" type="slidenum">
              <a:rPr lang="en-US" altLang="en-US" sz="1600">
                <a:solidFill>
                  <a:schemeClr val="bg2"/>
                </a:solidFill>
              </a:rPr>
              <a:pPr eaLnBrk="1" hangingPunct="1"/>
              <a:t>16</a:t>
            </a:fld>
            <a:endParaRPr lang="en-US" altLang="en-US" sz="16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8E18B67-0AE6-E2EF-77E7-5920D2302D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173913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Categories (UNION TYPES)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667A469-E91A-0598-5257-764E6672A5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5105400"/>
          </a:xfrm>
        </p:spPr>
        <p:txBody>
          <a:bodyPr/>
          <a:lstStyle/>
          <a:p>
            <a:r>
              <a:rPr lang="en-US" altLang="en-US" sz="2800"/>
              <a:t>The shared subclass that represent a subset of the UNION of distinct entity types is called a category or UNION TYPE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Example: Database for vehicle registration, vehicle owner can be a person, a bank (holding a lien on a vehicle) or a company.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Category (subclass) OWNER is a subset of the union of the three superclasses COMPANY, BANK, and PERSON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A category member must exist in at least one of its superclasses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Note: The difference from shared subclass, which is subset of the intersection of its superclasses (shared subclass member must exist in all of its superclasses).</a:t>
            </a: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114BB178-674D-1924-C572-451BF79A92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E1B0F86-D6E1-4C9C-BA09-5E35BC5AE418}" type="slidenum">
              <a:rPr lang="en-US" altLang="en-US" sz="1600">
                <a:solidFill>
                  <a:schemeClr val="bg2"/>
                </a:solidFill>
              </a:rPr>
              <a:pPr eaLnBrk="1" hangingPunct="1"/>
              <a:t>17</a:t>
            </a:fld>
            <a:endParaRPr lang="en-US" altLang="en-US" sz="16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>
            <a:extLst>
              <a:ext uri="{FF2B5EF4-FFF2-40B4-BE49-F238E27FC236}">
                <a16:creationId xmlns:a16="http://schemas.microsoft.com/office/drawing/2014/main" id="{0EB29513-AAFE-5241-1A76-D69786F9A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4288" y="76200"/>
            <a:ext cx="7173912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Example of categories</a:t>
            </a:r>
            <a:br>
              <a:rPr lang="en-US" altLang="en-US" sz="4000"/>
            </a:br>
            <a:r>
              <a:rPr lang="en-US" altLang="en-US" sz="4000"/>
              <a:t>(UNION TYPES)</a:t>
            </a:r>
          </a:p>
        </p:txBody>
      </p:sp>
      <p:pic>
        <p:nvPicPr>
          <p:cNvPr id="29699" name="Picture 1027" descr="spec_gen3">
            <a:extLst>
              <a:ext uri="{FF2B5EF4-FFF2-40B4-BE49-F238E27FC236}">
                <a16:creationId xmlns:a16="http://schemas.microsoft.com/office/drawing/2014/main" id="{05FFB736-C98A-2FA4-4254-43587CC7D1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295400"/>
            <a:ext cx="7620000" cy="5105400"/>
          </a:xfrm>
          <a:noFill/>
        </p:spPr>
      </p:pic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963C1080-F767-4AE9-28DC-0212E058BD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6153634-2D02-4E70-B3DD-63133D5E3ED1}" type="slidenum">
              <a:rPr lang="en-US" altLang="en-US" sz="1600">
                <a:solidFill>
                  <a:schemeClr val="bg2"/>
                </a:solidFill>
              </a:rPr>
              <a:pPr eaLnBrk="1" hangingPunct="1"/>
              <a:t>18</a:t>
            </a:fld>
            <a:endParaRPr lang="en-US" altLang="en-US" sz="16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2059BEC-ABAA-414D-9504-847B69BC0E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4288" y="152400"/>
            <a:ext cx="7173912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UML Example for Displaying Specialization / Generalization</a:t>
            </a:r>
          </a:p>
        </p:txBody>
      </p:sp>
      <p:pic>
        <p:nvPicPr>
          <p:cNvPr id="30723" name="Picture 4" descr="spec_gen4">
            <a:extLst>
              <a:ext uri="{FF2B5EF4-FFF2-40B4-BE49-F238E27FC236}">
                <a16:creationId xmlns:a16="http://schemas.microsoft.com/office/drawing/2014/main" id="{10DFA964-F004-6072-20BC-4432277D4D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524000"/>
            <a:ext cx="8382000" cy="4876800"/>
          </a:xfrm>
          <a:noFill/>
        </p:spPr>
      </p:pic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D9AD396A-69FD-0D2B-B3C1-CE79E2418A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F10E310-E4D3-4E4D-A9EF-02F6408828A3}" type="slidenum">
              <a:rPr lang="en-US" altLang="en-US" sz="1600">
                <a:solidFill>
                  <a:schemeClr val="bg2"/>
                </a:solidFill>
              </a:rPr>
              <a:pPr eaLnBrk="1" hangingPunct="1"/>
              <a:t>19</a:t>
            </a:fld>
            <a:endParaRPr lang="en-US" altLang="en-US" sz="16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D8841AB-C058-70FB-CB48-29EA283669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Enhanced-ER (EER) Model Concepts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8EED1B2-1303-DD24-4788-FE5A83038F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Includes all modeling concepts of basic ER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Additional concepts: subclasses/superclasses, specialization/generalization, categories, attribute inheritance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resulting model is called the enhanced-ER or Extended ER (E2R or EER) model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It is used to model applications more completely and accurately if needed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It includes some object-oriented concepts, such as inheritance 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E6212351-925B-0131-77DB-EFA70C8199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999C72F-2034-4E35-BC56-2E6485C5D485}" type="slidenum">
              <a:rPr lang="en-US" altLang="en-US" sz="1600">
                <a:solidFill>
                  <a:schemeClr val="bg2"/>
                </a:solidFill>
              </a:rPr>
              <a:pPr eaLnBrk="1" hangingPunct="1"/>
              <a:t>2</a:t>
            </a:fld>
            <a:endParaRPr lang="en-US" altLang="en-US" sz="16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7187BBB7-20CB-B712-9F4F-A39AABBA3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8600" y="76200"/>
            <a:ext cx="9448800" cy="1143000"/>
          </a:xfrm>
        </p:spPr>
        <p:txBody>
          <a:bodyPr/>
          <a:lstStyle/>
          <a:p>
            <a:br>
              <a:rPr lang="en-US" altLang="en-US"/>
            </a:br>
            <a:r>
              <a:rPr lang="en-US" altLang="en-US"/>
              <a:t> EX: online auction database system 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68C7B530-E7CA-91FA-E6E5-D3A5B9D86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81600"/>
          </a:xfrm>
        </p:spPr>
        <p:txBody>
          <a:bodyPr/>
          <a:lstStyle/>
          <a:p>
            <a:r>
              <a:rPr lang="en-US" altLang="en-US" sz="2400"/>
              <a:t>The online site has members who are identified by a unique member id and are described by an email, a name, a password, and a phone number. </a:t>
            </a:r>
          </a:p>
          <a:p>
            <a:r>
              <a:rPr lang="en-US" altLang="en-US" sz="2400"/>
              <a:t>A member may be a buyer or a seller. A buyer has a shipping address recorded in the database. A seller has a bank account number and routing number recorded in the database. </a:t>
            </a:r>
          </a:p>
          <a:p>
            <a:r>
              <a:rPr lang="en-US" altLang="en-US" sz="2400"/>
              <a:t>Items are identified by a unique item number. Items are also described by an item title, type, starting bid price, and the start date of the auction.</a:t>
            </a:r>
          </a:p>
          <a:p>
            <a:r>
              <a:rPr lang="en-US" altLang="en-US" sz="2400"/>
              <a:t>For all items of type FOOD, the system record the expiration date and the supplier name.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/>
          </a:p>
          <a:p>
            <a:endParaRPr lang="en-US" altLang="en-US" sz="2400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0F7080AE-F077-C1A4-0B18-65BD119587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A5F9385-87E7-420E-AF31-AD999ABB48E0}" type="slidenum">
              <a:rPr lang="en-US" altLang="en-US" sz="1600">
                <a:solidFill>
                  <a:schemeClr val="bg2"/>
                </a:solidFill>
              </a:rPr>
              <a:pPr eaLnBrk="1" hangingPunct="1"/>
              <a:t>20</a:t>
            </a:fld>
            <a:endParaRPr lang="en-US" altLang="en-US" sz="16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B6D07514-0231-4057-44B2-AEE0BA32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288" y="76200"/>
            <a:ext cx="7173912" cy="1143000"/>
          </a:xfrm>
        </p:spPr>
        <p:txBody>
          <a:bodyPr/>
          <a:lstStyle/>
          <a:p>
            <a:r>
              <a:rPr lang="en-US" altLang="en-US"/>
              <a:t>EX: Inventory System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B1EE4FA9-D40B-18D9-0135-DAFF369DD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00600"/>
          </a:xfrm>
        </p:spPr>
        <p:txBody>
          <a:bodyPr/>
          <a:lstStyle/>
          <a:p>
            <a:r>
              <a:rPr lang="en-US" altLang="en-US" sz="2800"/>
              <a:t>Each Item has a unique code, name, cost, and price. </a:t>
            </a:r>
          </a:p>
          <a:p>
            <a:r>
              <a:rPr lang="en-US" altLang="en-US" sz="2800"/>
              <a:t>Each person the system deal with is identified by a unique ID number, name, date of birth. A person may be a customer or supplier or both. </a:t>
            </a:r>
          </a:p>
          <a:p>
            <a:r>
              <a:rPr lang="en-US" altLang="en-US" sz="2800"/>
              <a:t>For each customer the system keeps his address and a phone number.</a:t>
            </a:r>
          </a:p>
          <a:p>
            <a:r>
              <a:rPr lang="en-US" altLang="en-US" sz="2800"/>
              <a:t>For each supplier the system keeps his company name </a:t>
            </a:r>
          </a:p>
          <a:p>
            <a:r>
              <a:rPr lang="en-US" altLang="en-US" sz="2800"/>
              <a:t>Each item has only one supplier and each supplier must  provide one or more items.</a:t>
            </a:r>
          </a:p>
          <a:p>
            <a:r>
              <a:rPr lang="en-US" altLang="en-US" sz="2800"/>
              <a:t>Each customer  may buy one or more Items </a:t>
            </a: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33B789F3-06E7-EED5-EE5F-1BEAB0B58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7F0AD08-D15A-4569-81E1-35DDB5385ACA}" type="slidenum">
              <a:rPr lang="en-US" altLang="en-US" sz="1600">
                <a:solidFill>
                  <a:schemeClr val="bg2"/>
                </a:solidFill>
              </a:rPr>
              <a:pPr eaLnBrk="1" hangingPunct="1"/>
              <a:t>21</a:t>
            </a:fld>
            <a:endParaRPr lang="en-US" altLang="en-US" sz="16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ECC4655-A5B6-8283-F610-9A1CB5845E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173913" cy="1143000"/>
          </a:xfrm>
        </p:spPr>
        <p:txBody>
          <a:bodyPr/>
          <a:lstStyle/>
          <a:p>
            <a:pPr eaLnBrk="1" hangingPunct="1"/>
            <a:r>
              <a:rPr lang="en-US" altLang="en-US" sz="3600"/>
              <a:t>Subclasses and Superclasses (1)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2C7CE36-2D83-81AB-D3F4-1C3098C7E1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2296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An entity type may have additional meaningful subgroupings of its entities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Example: EMPLOYEE may be further grouped into SECRETARY, </a:t>
            </a:r>
            <a:r>
              <a:rPr lang="en-US" altLang="en-US"/>
              <a:t>ENGINEER</a:t>
            </a:r>
            <a:r>
              <a:rPr lang="en-US" altLang="en-US" sz="2800"/>
              <a:t>, MANAGER, TECHNICIAN, SALARIED_EMPLOYEE, HOURLY_EMPLOYEE,…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Each of these groupings is a subset of EMPLOYEE entities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Each is called a subclass of EMPLOYEE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EMPLOYEE is the superclass for each of these subclasses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These are called superclass/subclass relationships.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Example: EMPLOYEE/SECRETARY, EMPLOYEE/TECHNICIAN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6CBAF581-CB1B-7F03-E1AF-0D17AF9379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1A532BC-0FEB-411B-96F1-91328E9DDAEB}" type="slidenum">
              <a:rPr lang="en-US" altLang="en-US" sz="1600">
                <a:solidFill>
                  <a:schemeClr val="bg2"/>
                </a:solidFill>
              </a:rPr>
              <a:pPr eaLnBrk="1" hangingPunct="1"/>
              <a:t>3</a:t>
            </a:fld>
            <a:endParaRPr lang="en-US" altLang="en-US" sz="16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10D69C6-E35A-31DE-53A9-E717E7AC59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173913" cy="1143000"/>
          </a:xfrm>
        </p:spPr>
        <p:txBody>
          <a:bodyPr/>
          <a:lstStyle/>
          <a:p>
            <a:pPr eaLnBrk="1" hangingPunct="1"/>
            <a:r>
              <a:rPr lang="en-US" altLang="en-US" sz="3600"/>
              <a:t>Subclasses and Superclasses (2)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53A270B-0F68-1FD5-2F67-3D2BAB2B8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229600" cy="5334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These are also called </a:t>
            </a:r>
            <a:r>
              <a:rPr lang="en-US" altLang="en-US" sz="2800" b="1"/>
              <a:t>IS-A</a:t>
            </a:r>
            <a:r>
              <a:rPr lang="en-US" altLang="en-US" sz="2800"/>
              <a:t> relationships (SECRETARY </a:t>
            </a:r>
            <a:r>
              <a:rPr lang="en-US" altLang="en-US" sz="2800" b="1"/>
              <a:t>IS-A</a:t>
            </a:r>
            <a:r>
              <a:rPr lang="en-US" altLang="en-US" sz="2800"/>
              <a:t> EMPLOYEE, TECHNICIAN </a:t>
            </a:r>
            <a:r>
              <a:rPr lang="en-US" altLang="en-US" sz="2800" b="1"/>
              <a:t>IS-A</a:t>
            </a:r>
            <a:r>
              <a:rPr lang="en-US" altLang="en-US" sz="2800"/>
              <a:t> EMPLOYEE, …).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Note: An entity that is member of a subclass represents the same real-world entity as some member of the superclass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A member of the superclass can be optionally included as a member of any number of its subclasses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Example: A salaried employee who is also an engineer belongs to the two subclasses ENGINEER and SALARIED_EMPLOYEE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It is not necessary that every entity in a superclass be a member of some subclass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5082761C-103C-A6CB-A731-6F4B5C8F51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F640846-F506-4061-A317-F9549E600526}" type="slidenum">
              <a:rPr lang="en-US" altLang="en-US" sz="1600">
                <a:solidFill>
                  <a:schemeClr val="bg2"/>
                </a:solidFill>
              </a:rPr>
              <a:pPr eaLnBrk="1" hangingPunct="1"/>
              <a:t>4</a:t>
            </a:fld>
            <a:endParaRPr lang="en-US" altLang="en-US" sz="16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20411F2-7196-50BE-46AF-062884F14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Attribute Inheritance in Superclass / Subclass Relationships 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54B816A-6D0D-E45D-05F8-7ADD2E90AF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4000"/>
              <a:t>An entity that is member of a subclass </a:t>
            </a:r>
            <a:r>
              <a:rPr lang="en-US" altLang="en-US" sz="4000" i="1"/>
              <a:t>inherits</a:t>
            </a:r>
            <a:r>
              <a:rPr lang="en-US" altLang="en-US" sz="4000"/>
              <a:t> all attributes of the entity as a member of the superclass </a:t>
            </a:r>
          </a:p>
          <a:p>
            <a:pPr eaLnBrk="1" hangingPunct="1"/>
            <a:r>
              <a:rPr lang="en-US" altLang="en-US" sz="4000"/>
              <a:t>It also inherits all relationships </a:t>
            </a:r>
          </a:p>
          <a:p>
            <a:pPr eaLnBrk="1" hangingPunct="1"/>
            <a:endParaRPr lang="en-US" altLang="en-US" sz="4000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AF7C5C2F-224D-1625-E2B4-B13BB7FE56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D5E9B7F-DD1E-45CC-B79B-27746C570229}" type="slidenum">
              <a:rPr lang="en-US" altLang="en-US" sz="1600">
                <a:solidFill>
                  <a:schemeClr val="bg2"/>
                </a:solidFill>
              </a:rPr>
              <a:pPr eaLnBrk="1" hangingPunct="1"/>
              <a:t>5</a:t>
            </a:fld>
            <a:endParaRPr lang="en-US" altLang="en-US" sz="16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8E6B066-FE4A-6020-0540-C7151C25C4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4288" y="152400"/>
            <a:ext cx="7173912" cy="1143000"/>
          </a:xfrm>
        </p:spPr>
        <p:txBody>
          <a:bodyPr/>
          <a:lstStyle/>
          <a:p>
            <a:pPr eaLnBrk="1" hangingPunct="1"/>
            <a:r>
              <a:rPr lang="en-US" altLang="en-US" sz="4000" b="1"/>
              <a:t>Specialization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8FDF5CD-BA28-0F8C-DCDC-266F2C7F1D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Is the process of defining a set of subclasses of a superclass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The set of subclasses is based upon some distinguishing characteristics of the entities in the superclass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Example: {SECRETARY, ENGINEER, TECHNICIAN} is a specialization of EMPLOYEE based upon </a:t>
            </a:r>
            <a:r>
              <a:rPr lang="en-US" altLang="en-US" sz="2400" b="1" i="1"/>
              <a:t>job type</a:t>
            </a:r>
            <a:r>
              <a:rPr lang="en-US" altLang="en-US" sz="240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May have several specializations of the same superclass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Example: Another specialization of EMPLOYEE based in </a:t>
            </a:r>
            <a:r>
              <a:rPr lang="en-US" altLang="en-US" sz="2400" b="1" i="1"/>
              <a:t>method of pay</a:t>
            </a:r>
            <a:r>
              <a:rPr lang="en-US" altLang="en-US" sz="2400" b="1"/>
              <a:t> </a:t>
            </a:r>
            <a:r>
              <a:rPr lang="en-US" altLang="en-US" sz="2400"/>
              <a:t>is {SALARIED_EMPLOYEE, HOURLY_EMPLOYEE}.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Superclass/subclass relationships and specialization can be diagrammatically represented in EER diagrams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Attributes of a subclass are called </a:t>
            </a:r>
            <a:r>
              <a:rPr lang="en-US" altLang="en-US" sz="2400" b="1"/>
              <a:t>specific attributes</a:t>
            </a:r>
            <a:r>
              <a:rPr lang="en-US" altLang="en-US" sz="2400"/>
              <a:t>. For example, TypingSpeed of SECRETARY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The subclass can participate in specific relationship types. For example, BELONGS_TO of HOURLY_EMPLOYEE</a:t>
            </a: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86377649-8A26-DBA9-B337-BF51285447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36950D1-A937-4768-B1AE-ADFABA1ED0DB}" type="slidenum">
              <a:rPr lang="en-US" altLang="en-US" sz="1600">
                <a:solidFill>
                  <a:schemeClr val="bg2"/>
                </a:solidFill>
              </a:rPr>
              <a:pPr eaLnBrk="1" hangingPunct="1"/>
              <a:t>6</a:t>
            </a:fld>
            <a:endParaRPr lang="en-US" altLang="en-US" sz="16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09A5787-486D-E6F0-895D-9247E8EABB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173913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Example of a Specialization</a:t>
            </a:r>
          </a:p>
        </p:txBody>
      </p:sp>
      <p:pic>
        <p:nvPicPr>
          <p:cNvPr id="18435" name="Picture 3" descr="spec_gen2">
            <a:extLst>
              <a:ext uri="{FF2B5EF4-FFF2-40B4-BE49-F238E27FC236}">
                <a16:creationId xmlns:a16="http://schemas.microsoft.com/office/drawing/2014/main" id="{C4D2A93D-2479-161A-4D91-76E6B62CD9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295400"/>
            <a:ext cx="7620000" cy="5181600"/>
          </a:xfrm>
          <a:noFill/>
        </p:spPr>
      </p:pic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A81FDAA9-93F2-EFEF-1202-47B5D3B46D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077A2B6-9FC8-4FF6-BCC2-1C02BF25D4AA}" type="slidenum">
              <a:rPr lang="en-US" altLang="en-US" sz="1600">
                <a:solidFill>
                  <a:schemeClr val="bg2"/>
                </a:solidFill>
              </a:rPr>
              <a:pPr eaLnBrk="1" hangingPunct="1"/>
              <a:t>7</a:t>
            </a:fld>
            <a:endParaRPr lang="en-US" altLang="en-US" sz="16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5E281F7-EE5C-8B78-68CB-B823EF9C34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173913" cy="1143000"/>
          </a:xfrm>
        </p:spPr>
        <p:txBody>
          <a:bodyPr/>
          <a:lstStyle/>
          <a:p>
            <a:pPr eaLnBrk="1" hangingPunct="1"/>
            <a:r>
              <a:rPr lang="en-US" altLang="en-US" sz="4000" b="1"/>
              <a:t>Generalization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113A8B4-74FA-B5A2-2490-7B3C013B98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24800" cy="5181600"/>
          </a:xfrm>
        </p:spPr>
        <p:txBody>
          <a:bodyPr/>
          <a:lstStyle/>
          <a:p>
            <a:pPr eaLnBrk="1" hangingPunct="1"/>
            <a:r>
              <a:rPr lang="en-US" altLang="en-US" sz="2800"/>
              <a:t>The reverse of the specialization process </a:t>
            </a:r>
          </a:p>
          <a:p>
            <a:pPr eaLnBrk="1" hangingPunct="1"/>
            <a:r>
              <a:rPr lang="en-US" altLang="en-US" sz="2800"/>
              <a:t>Several classes with common features are generalized into a superclass; original classes become its subclasses</a:t>
            </a:r>
          </a:p>
          <a:p>
            <a:pPr eaLnBrk="1" hangingPunct="1"/>
            <a:r>
              <a:rPr lang="en-US" altLang="en-US" sz="2800"/>
              <a:t>Example: CAR, TRUCK generalized into VEHICLE; both CAR, TRUCK become subclasses of the superclass VEHICLE.</a:t>
            </a:r>
          </a:p>
          <a:p>
            <a:pPr lvl="1" eaLnBrk="1" hangingPunct="1"/>
            <a:r>
              <a:rPr lang="en-US" altLang="en-US" sz="2400"/>
              <a:t>We can view {CAR, TRUCK} as a specialization of VEHICLE </a:t>
            </a:r>
          </a:p>
          <a:p>
            <a:pPr lvl="1" eaLnBrk="1" hangingPunct="1"/>
            <a:r>
              <a:rPr lang="en-US" altLang="en-US" sz="2400"/>
              <a:t>Alternatively, we can view VEHICLE as a generalization of CAR and TRUCK </a:t>
            </a: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9EB818F9-BFAF-C8C0-BC2D-AF1847DF50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BC5C44F-4854-43E9-BD43-F144A0088183}" type="slidenum">
              <a:rPr lang="en-US" altLang="en-US" sz="1600">
                <a:solidFill>
                  <a:schemeClr val="bg2"/>
                </a:solidFill>
              </a:rPr>
              <a:pPr eaLnBrk="1" hangingPunct="1"/>
              <a:t>8</a:t>
            </a:fld>
            <a:endParaRPr lang="en-US" altLang="en-US" sz="16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4601C02D-74F6-2737-CD05-8508E5E89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8600"/>
            <a:ext cx="7173913" cy="1143000"/>
          </a:xfrm>
        </p:spPr>
        <p:txBody>
          <a:bodyPr/>
          <a:lstStyle/>
          <a:p>
            <a:r>
              <a:rPr lang="en-US" altLang="en-US"/>
              <a:t>Generalization Example</a:t>
            </a: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A06A398E-AE2F-5888-6CDB-4276F609A4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61F92E8-9CF9-4721-A626-5016F38D4A44}" type="slidenum">
              <a:rPr lang="en-US" altLang="en-US" sz="1600">
                <a:solidFill>
                  <a:schemeClr val="bg2"/>
                </a:solidFill>
              </a:rPr>
              <a:pPr eaLnBrk="1" hangingPunct="1"/>
              <a:t>9</a:t>
            </a:fld>
            <a:endParaRPr lang="en-US" altLang="en-US" sz="1600">
              <a:solidFill>
                <a:schemeClr val="bg2"/>
              </a:solidFill>
            </a:endParaRPr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E0507BA8-11F1-0229-9466-6CC3540D9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38200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lmasri_navathe_pptemplate">
  <a:themeElements>
    <a:clrScheme name="">
      <a:dk1>
        <a:srgbClr val="000000"/>
      </a:dk1>
      <a:lt1>
        <a:srgbClr val="FFFFFF"/>
      </a:lt1>
      <a:dk2>
        <a:srgbClr val="3366CC"/>
      </a:dk2>
      <a:lt2>
        <a:srgbClr val="FFCC66"/>
      </a:lt2>
      <a:accent1>
        <a:srgbClr val="00FFFF"/>
      </a:accent1>
      <a:accent2>
        <a:srgbClr val="3366FF"/>
      </a:accent2>
      <a:accent3>
        <a:srgbClr val="ADB8E2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elmasri_navathe_pptemplat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lmasri_navathe_pptemplate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lmasri_navathe_pptemplate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masri_navathe_pp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masri_navathe_pptemplate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lmasri_navathe_pptemplate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Settings\yvo\Desktop\elmasri_navathe_pptemplate.pot</Template>
  <TotalTime>934</TotalTime>
  <Words>1128</Words>
  <Application>Microsoft Office PowerPoint</Application>
  <PresentationFormat>عرض على الشاشة (4:3)</PresentationFormat>
  <Paragraphs>116</Paragraphs>
  <Slides>21</Slides>
  <Notes>2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21</vt:i4>
      </vt:variant>
    </vt:vector>
  </HeadingPairs>
  <TitlesOfParts>
    <vt:vector size="22" baseType="lpstr">
      <vt:lpstr>elmasri_navathe_pptemplate</vt:lpstr>
      <vt:lpstr>Chapter 4  Enhanced Entity-Relationship and UML Modeling</vt:lpstr>
      <vt:lpstr>Enhanced-ER (EER) Model Concepts</vt:lpstr>
      <vt:lpstr>Subclasses and Superclasses (1)</vt:lpstr>
      <vt:lpstr>Subclasses and Superclasses (2)</vt:lpstr>
      <vt:lpstr>Attribute Inheritance in Superclass / Subclass Relationships </vt:lpstr>
      <vt:lpstr>Specialization</vt:lpstr>
      <vt:lpstr>Example of a Specialization</vt:lpstr>
      <vt:lpstr>Generalization</vt:lpstr>
      <vt:lpstr>Generalization Example</vt:lpstr>
      <vt:lpstr>Constraints on Specialization and Generalization</vt:lpstr>
      <vt:lpstr>Constraints on Specialization and Generalization (3)</vt:lpstr>
      <vt:lpstr>Example of disjoint partial Specialization</vt:lpstr>
      <vt:lpstr>Example of overlapping total Specialization</vt:lpstr>
      <vt:lpstr>Specialization / Generalization  Hierarchies and Lattices</vt:lpstr>
      <vt:lpstr>Specialization Lattice with shared subclass</vt:lpstr>
      <vt:lpstr>Specialization Lattice Example (UNIVERSITY)</vt:lpstr>
      <vt:lpstr>Categories (UNION TYPES)</vt:lpstr>
      <vt:lpstr>Example of categories (UNION TYPES)</vt:lpstr>
      <vt:lpstr>UML Example for Displaying Specialization / Generalization</vt:lpstr>
      <vt:lpstr>  EX: online auction database system  </vt:lpstr>
      <vt:lpstr>EX: Inventory System</vt:lpstr>
    </vt:vector>
  </TitlesOfParts>
  <Company>UTA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4</dc:title>
  <dc:creator>Max Yip</dc:creator>
  <cp:lastModifiedBy>ansam hatem</cp:lastModifiedBy>
  <cp:revision>99</cp:revision>
  <dcterms:created xsi:type="dcterms:W3CDTF">2003-09-06T18:53:56Z</dcterms:created>
  <dcterms:modified xsi:type="dcterms:W3CDTF">2024-06-13T19:11:39Z</dcterms:modified>
</cp:coreProperties>
</file>