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86" r:id="rId7"/>
    <p:sldId id="261" r:id="rId8"/>
    <p:sldId id="262" r:id="rId9"/>
    <p:sldId id="287" r:id="rId10"/>
    <p:sldId id="263" r:id="rId11"/>
    <p:sldId id="264" r:id="rId12"/>
    <p:sldId id="265" r:id="rId13"/>
    <p:sldId id="266" r:id="rId14"/>
    <p:sldId id="267" r:id="rId15"/>
    <p:sldId id="268" r:id="rId16"/>
    <p:sldId id="270" r:id="rId17"/>
    <p:sldId id="269" r:id="rId18"/>
    <p:sldId id="271" r:id="rId19"/>
    <p:sldId id="272" r:id="rId20"/>
    <p:sldId id="273" r:id="rId21"/>
    <p:sldId id="274" r:id="rId22"/>
    <p:sldId id="275" r:id="rId23"/>
    <p:sldId id="277" r:id="rId24"/>
    <p:sldId id="278" r:id="rId25"/>
    <p:sldId id="279" r:id="rId26"/>
    <p:sldId id="276" r:id="rId27"/>
    <p:sldId id="280" r:id="rId28"/>
    <p:sldId id="281" r:id="rId29"/>
    <p:sldId id="282" r:id="rId30"/>
    <p:sldId id="283" r:id="rId31"/>
    <p:sldId id="284" r:id="rId32"/>
    <p:sldId id="285"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D3FA3-1169-4B5D-9759-CA774C163444}" type="datetimeFigureOut">
              <a:rPr lang="en-US" smtClean="0"/>
              <a:t>17/03/2024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7D6C4-09C6-4DEC-BDFB-CAC4629B2989}" type="slidenum">
              <a:rPr lang="en-US" smtClean="0"/>
              <a:t>‹#›</a:t>
            </a:fld>
            <a:endParaRPr lang="en-US"/>
          </a:p>
        </p:txBody>
      </p:sp>
    </p:spTree>
    <p:extLst>
      <p:ext uri="{BB962C8B-B14F-4D97-AF65-F5344CB8AC3E}">
        <p14:creationId xmlns:p14="http://schemas.microsoft.com/office/powerpoint/2010/main" val="560592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67D6C4-09C6-4DEC-BDFB-CAC4629B2989}" type="slidenum">
              <a:rPr lang="en-US" smtClean="0"/>
              <a:t>1</a:t>
            </a:fld>
            <a:endParaRPr lang="en-US"/>
          </a:p>
        </p:txBody>
      </p:sp>
    </p:spTree>
    <p:extLst>
      <p:ext uri="{BB962C8B-B14F-4D97-AF65-F5344CB8AC3E}">
        <p14:creationId xmlns:p14="http://schemas.microsoft.com/office/powerpoint/2010/main" val="137772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AFBE-3C14-0ECA-2FDF-8AB42F86E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79160F-3E6F-D3B5-9399-858EA97B3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188EE4-B7CF-2573-650E-1F0C925C6E49}"/>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5" name="Footer Placeholder 4">
            <a:extLst>
              <a:ext uri="{FF2B5EF4-FFF2-40B4-BE49-F238E27FC236}">
                <a16:creationId xmlns:a16="http://schemas.microsoft.com/office/drawing/2014/main" id="{0722DC05-7DA2-2377-9767-070049E70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F3D60-2BBE-DB7B-5080-016B7617A6BB}"/>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231723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A8C2-6F24-C058-6E97-50F454B5EC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7DCBB5-ACC0-A718-4728-214607173A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4597C-A422-8EC2-B1A6-5DED68F26D8C}"/>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5" name="Footer Placeholder 4">
            <a:extLst>
              <a:ext uri="{FF2B5EF4-FFF2-40B4-BE49-F238E27FC236}">
                <a16:creationId xmlns:a16="http://schemas.microsoft.com/office/drawing/2014/main" id="{7FBD51E9-F4A6-943B-7C1B-90F0DDF04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D3652-49C1-6337-68E2-5A500D988C7A}"/>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163764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3038B-C4E9-F4FB-0360-B190C74473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E81331-D6F3-5ABD-7D4C-6DA2519FE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3B707-B921-A1F7-534C-6F8008C19BA1}"/>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5" name="Footer Placeholder 4">
            <a:extLst>
              <a:ext uri="{FF2B5EF4-FFF2-40B4-BE49-F238E27FC236}">
                <a16:creationId xmlns:a16="http://schemas.microsoft.com/office/drawing/2014/main" id="{A449784C-EECF-3DC0-6325-B0F905924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0C711-CCB0-2DCF-A2EA-DA272DFDC85F}"/>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180829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A479-A526-E476-F435-B4D3A24A9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CDE1F-3C2B-58DF-3755-5B20CE795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A174C-0444-853F-CEF2-F93E2725DBF5}"/>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5" name="Footer Placeholder 4">
            <a:extLst>
              <a:ext uri="{FF2B5EF4-FFF2-40B4-BE49-F238E27FC236}">
                <a16:creationId xmlns:a16="http://schemas.microsoft.com/office/drawing/2014/main" id="{3CA39C9A-6B15-66DA-7E00-3C3E19A0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B3710-299B-B3F4-FE04-9D20D7AC125E}"/>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393822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ED66-ADD7-600A-4786-F59D444629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3035DE-4DA1-2939-9FC0-3D425BCBE4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A97A9-F0F2-7AEA-A316-9DEF5B85A7D5}"/>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5" name="Footer Placeholder 4">
            <a:extLst>
              <a:ext uri="{FF2B5EF4-FFF2-40B4-BE49-F238E27FC236}">
                <a16:creationId xmlns:a16="http://schemas.microsoft.com/office/drawing/2014/main" id="{9564BD2E-E290-0222-7417-ECD8010FE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EB11E-421C-47D0-A88A-C8C967A69E4C}"/>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124422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98CD-BF6A-F580-02EC-0F60C4EF4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FB185-71CE-3F31-445D-5277F0E29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6C7D7-B3A1-A4F8-560F-E1756797F4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372AD-C024-BD73-AD07-C4A9141AF46D}"/>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6" name="Footer Placeholder 5">
            <a:extLst>
              <a:ext uri="{FF2B5EF4-FFF2-40B4-BE49-F238E27FC236}">
                <a16:creationId xmlns:a16="http://schemas.microsoft.com/office/drawing/2014/main" id="{3979AABA-8A47-7F4C-1B0A-2B5D53F3D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4A0ED-9C05-B664-46B4-C50586F82DBF}"/>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170602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8AD3-C8AE-F8DC-20A3-E5039C5B9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063B5-B95A-5960-127D-D43FDCFDA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6C432-9764-A5F5-237E-D794A4E7E9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71AA0-209D-2B78-1794-30FBF5134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20DDA5-7034-17CE-8C54-D7E1132216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18CDE-CDD9-3F32-8876-F16AA7AE2371}"/>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8" name="Footer Placeholder 7">
            <a:extLst>
              <a:ext uri="{FF2B5EF4-FFF2-40B4-BE49-F238E27FC236}">
                <a16:creationId xmlns:a16="http://schemas.microsoft.com/office/drawing/2014/main" id="{C6DC04F5-1C48-696B-DADC-B8A5CD3959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04DF9-3939-F0FD-17D5-1F6B882BC372}"/>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382705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FF53-EEE5-40BC-D5A1-A3FF0EB4DD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0D723C-CE19-2BE7-32D2-D1B244C212DD}"/>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4" name="Footer Placeholder 3">
            <a:extLst>
              <a:ext uri="{FF2B5EF4-FFF2-40B4-BE49-F238E27FC236}">
                <a16:creationId xmlns:a16="http://schemas.microsoft.com/office/drawing/2014/main" id="{968E5D77-C8B2-4E38-5E45-230A3905B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F4DCBA-3F27-32B7-0983-6F0C8AA2748D}"/>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272860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0EFA9-6E59-F4C7-98F6-312B73B290D4}"/>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3" name="Footer Placeholder 2">
            <a:extLst>
              <a:ext uri="{FF2B5EF4-FFF2-40B4-BE49-F238E27FC236}">
                <a16:creationId xmlns:a16="http://schemas.microsoft.com/office/drawing/2014/main" id="{ACF0315A-8C86-5010-4B75-32A8F85C1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FDB6E6-862C-E560-3BEA-77EF51DCD81B}"/>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215221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7D6E-650A-0CCD-0629-6514352D3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8588B3-358B-5480-A0B5-60154450A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716F6A-6ED0-748E-4BEA-5A8D637D2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34EBA-1F5E-15A2-DCA6-1B033344F0F2}"/>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6" name="Footer Placeholder 5">
            <a:extLst>
              <a:ext uri="{FF2B5EF4-FFF2-40B4-BE49-F238E27FC236}">
                <a16:creationId xmlns:a16="http://schemas.microsoft.com/office/drawing/2014/main" id="{DE4359E1-BA69-C632-DD34-F5AD5CB16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685AD-4E47-221F-E2C0-48A2A3792309}"/>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100519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0EA6-8F41-E7AB-82E0-E2396D617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72B490-C168-1A24-83F6-E3DB19ECA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79D41-1FE1-5C61-8361-0CBF1A6BE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E24B6-6671-E1CB-C0AD-3DD118A40FC1}"/>
              </a:ext>
            </a:extLst>
          </p:cNvPr>
          <p:cNvSpPr>
            <a:spLocks noGrp="1"/>
          </p:cNvSpPr>
          <p:nvPr>
            <p:ph type="dt" sz="half" idx="10"/>
          </p:nvPr>
        </p:nvSpPr>
        <p:spPr/>
        <p:txBody>
          <a:bodyPr/>
          <a:lstStyle/>
          <a:p>
            <a:fld id="{A4C66016-2745-48F9-ABD2-6AAEDDA20A8B}" type="datetimeFigureOut">
              <a:rPr lang="en-US" smtClean="0"/>
              <a:t>17/03/2024</a:t>
            </a:fld>
            <a:endParaRPr lang="en-US"/>
          </a:p>
        </p:txBody>
      </p:sp>
      <p:sp>
        <p:nvSpPr>
          <p:cNvPr id="6" name="Footer Placeholder 5">
            <a:extLst>
              <a:ext uri="{FF2B5EF4-FFF2-40B4-BE49-F238E27FC236}">
                <a16:creationId xmlns:a16="http://schemas.microsoft.com/office/drawing/2014/main" id="{93F6E39B-B8DB-D452-86F0-7ABE3ED7D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6473A-93F7-70CB-CBB6-E83FF4D47EEF}"/>
              </a:ext>
            </a:extLst>
          </p:cNvPr>
          <p:cNvSpPr>
            <a:spLocks noGrp="1"/>
          </p:cNvSpPr>
          <p:nvPr>
            <p:ph type="sldNum" sz="quarter" idx="12"/>
          </p:nvPr>
        </p:nvSpPr>
        <p:spPr/>
        <p:txBody>
          <a:bodyPr/>
          <a:lstStyle/>
          <a:p>
            <a:fld id="{0F547F84-9E95-4BD0-B7C6-77DAED5F94C1}" type="slidenum">
              <a:rPr lang="en-US" smtClean="0"/>
              <a:t>‹#›</a:t>
            </a:fld>
            <a:endParaRPr lang="en-US"/>
          </a:p>
        </p:txBody>
      </p:sp>
    </p:spTree>
    <p:extLst>
      <p:ext uri="{BB962C8B-B14F-4D97-AF65-F5344CB8AC3E}">
        <p14:creationId xmlns:p14="http://schemas.microsoft.com/office/powerpoint/2010/main" val="172738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8D0F6-3A5D-B05D-4C77-9EB056E1E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B14058-1878-F60F-A9FB-810AE79EC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F92C5-5FA2-424C-C070-91A9315E8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C66016-2745-48F9-ABD2-6AAEDDA20A8B}" type="datetimeFigureOut">
              <a:rPr lang="en-US" smtClean="0"/>
              <a:t>17/03/2024</a:t>
            </a:fld>
            <a:endParaRPr lang="en-US"/>
          </a:p>
        </p:txBody>
      </p:sp>
      <p:sp>
        <p:nvSpPr>
          <p:cNvPr id="5" name="Footer Placeholder 4">
            <a:extLst>
              <a:ext uri="{FF2B5EF4-FFF2-40B4-BE49-F238E27FC236}">
                <a16:creationId xmlns:a16="http://schemas.microsoft.com/office/drawing/2014/main" id="{7DB34A51-D81B-E0E0-BE86-51A38B2E8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640573-80D1-DD10-F45D-00D937C02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547F84-9E95-4BD0-B7C6-77DAED5F94C1}" type="slidenum">
              <a:rPr lang="en-US" smtClean="0"/>
              <a:t>‹#›</a:t>
            </a:fld>
            <a:endParaRPr lang="en-US"/>
          </a:p>
        </p:txBody>
      </p:sp>
    </p:spTree>
    <p:extLst>
      <p:ext uri="{BB962C8B-B14F-4D97-AF65-F5344CB8AC3E}">
        <p14:creationId xmlns:p14="http://schemas.microsoft.com/office/powerpoint/2010/main" val="4285422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0.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combine skills, chances and probabilities to succeed in your life? |  by Chaitanya Volkaji | Analytics Vidhya | Medium">
            <a:extLst>
              <a:ext uri="{FF2B5EF4-FFF2-40B4-BE49-F238E27FC236}">
                <a16:creationId xmlns:a16="http://schemas.microsoft.com/office/drawing/2014/main" id="{4B5840A0-F93D-7EA0-A7FE-41DFF49EA81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8175" y="390525"/>
            <a:ext cx="4879975" cy="4518025"/>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38,200+ Dice Probability Stock Photos, Pictures &amp; Royalty-Free Images -  iStock">
            <a:extLst>
              <a:ext uri="{FF2B5EF4-FFF2-40B4-BE49-F238E27FC236}">
                <a16:creationId xmlns:a16="http://schemas.microsoft.com/office/drawing/2014/main" id="{3C5ED053-6C32-3221-3554-5AB81B5E80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592763" y="390525"/>
            <a:ext cx="6051550" cy="451802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F7FA8B-DA77-9DEC-DFC2-AE23D957C58C}"/>
              </a:ext>
            </a:extLst>
          </p:cNvPr>
          <p:cNvSpPr>
            <a:spLocks noGrp="1"/>
          </p:cNvSpPr>
          <p:nvPr>
            <p:ph type="ctrTitle"/>
          </p:nvPr>
        </p:nvSpPr>
        <p:spPr>
          <a:xfrm>
            <a:off x="699714" y="5490971"/>
            <a:ext cx="6962072" cy="1159200"/>
          </a:xfrm>
        </p:spPr>
        <p:txBody>
          <a:bodyPr anchor="ctr">
            <a:normAutofit/>
          </a:bodyPr>
          <a:lstStyle/>
          <a:p>
            <a:pPr algn="l"/>
            <a:r>
              <a:rPr lang="en-US" sz="4000">
                <a:solidFill>
                  <a:srgbClr val="FFFFFF"/>
                </a:solidFill>
              </a:rPr>
              <a:t>Probabilities</a:t>
            </a:r>
          </a:p>
        </p:txBody>
      </p:sp>
      <p:sp>
        <p:nvSpPr>
          <p:cNvPr id="3" name="Subtitle 2">
            <a:extLst>
              <a:ext uri="{FF2B5EF4-FFF2-40B4-BE49-F238E27FC236}">
                <a16:creationId xmlns:a16="http://schemas.microsoft.com/office/drawing/2014/main" id="{E3879F12-DF0B-B362-0AEC-488244A92B7E}"/>
              </a:ext>
            </a:extLst>
          </p:cNvPr>
          <p:cNvSpPr>
            <a:spLocks noGrp="1"/>
          </p:cNvSpPr>
          <p:nvPr>
            <p:ph type="subTitle" idx="1"/>
          </p:nvPr>
        </p:nvSpPr>
        <p:spPr>
          <a:xfrm>
            <a:off x="8456522" y="5633765"/>
            <a:ext cx="3408555" cy="873612"/>
          </a:xfrm>
        </p:spPr>
        <p:txBody>
          <a:bodyPr anchor="ctr">
            <a:normAutofit/>
          </a:bodyPr>
          <a:lstStyle/>
          <a:p>
            <a:pPr algn="l"/>
            <a:r>
              <a:rPr lang="en-US" sz="2000">
                <a:solidFill>
                  <a:srgbClr val="FFFFFF"/>
                </a:solidFill>
              </a:rPr>
              <a:t>Dr. Ahmad S. Tarawneh</a:t>
            </a:r>
          </a:p>
        </p:txBody>
      </p:sp>
    </p:spTree>
    <p:extLst>
      <p:ext uri="{BB962C8B-B14F-4D97-AF65-F5344CB8AC3E}">
        <p14:creationId xmlns:p14="http://schemas.microsoft.com/office/powerpoint/2010/main" val="6684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8122157-DE43-7A5F-2DA6-A61881D9D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4FA7B0D-ABB3-D949-849D-458C5BE8FC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FA424AB7-DCD5-3BC0-9DF1-B9054728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403DAA-7F8A-F05B-1797-053F56C36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8AF0D21-56C6-65FA-4DBA-71382C86FF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EC6AD158-F5C0-5F3D-36AE-5050B8C60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B325D02-2BF3-80C2-F3AF-8E6E264F0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00596A-F8B9-59F1-DFD7-454AE64C132C}"/>
              </a:ext>
            </a:extLst>
          </p:cNvPr>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A720A9-1BD4-00A9-8172-B0F3836AEBA3}"/>
                  </a:ext>
                </a:extLst>
              </p:cNvPr>
              <p:cNvSpPr>
                <a:spLocks noGrp="1"/>
              </p:cNvSpPr>
              <p:nvPr>
                <p:ph idx="1"/>
              </p:nvPr>
            </p:nvSpPr>
            <p:spPr/>
            <p:txBody>
              <a:bodyPr>
                <a:normAutofit lnSpcReduction="10000"/>
              </a:bodyPr>
              <a:lstStyle/>
              <a:p>
                <a:r>
                  <a:rPr lang="en-US" dirty="0"/>
                  <a:t>In continuous the story is a bit different</a:t>
                </a:r>
              </a:p>
              <a:p>
                <a:r>
                  <a:rPr lang="en-US" dirty="0"/>
                  <a:t>Consider the experiment of measuring the heights of all adults in a factory</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&gt;100}</m:t>
                      </m:r>
                    </m:oMath>
                  </m:oMathPara>
                </a14:m>
                <a:endParaRPr lang="en-US" dirty="0"/>
              </a:p>
              <a:p>
                <a:pPr marL="0" indent="0">
                  <a:buNone/>
                </a:pPr>
                <a:endParaRPr lang="en-US" dirty="0"/>
              </a:p>
              <a:p>
                <a:r>
                  <a:rPr lang="en-US" dirty="0"/>
                  <a:t>You might have prior information that no one is taller than 200 CM, then, S will be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e>
                      </m:d>
                      <m:r>
                        <a:rPr lang="en-US" b="0" i="1" smtClean="0">
                          <a:latin typeface="Cambria Math" panose="02040503050406030204" pitchFamily="18" charset="0"/>
                        </a:rPr>
                        <m:t> 200&gt;</m:t>
                      </m:r>
                      <m:r>
                        <a:rPr lang="en-US" b="0" i="1" smtClean="0">
                          <a:latin typeface="Cambria Math" panose="02040503050406030204" pitchFamily="18" charset="0"/>
                        </a:rPr>
                        <m:t>𝑥</m:t>
                      </m:r>
                      <m:r>
                        <a:rPr lang="en-US" b="0" i="1" smtClean="0">
                          <a:latin typeface="Cambria Math" panose="02040503050406030204" pitchFamily="18" charset="0"/>
                        </a:rPr>
                        <m:t>&gt;100}</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E8A720A9-1BD4-00A9-8172-B0F3836AEBA3}"/>
                  </a:ext>
                </a:extLst>
              </p:cNvPr>
              <p:cNvSpPr>
                <a:spLocks noGrp="1" noRot="1" noChangeAspect="1" noMove="1" noResize="1" noEditPoints="1" noAdjustHandles="1" noChangeArrowheads="1" noChangeShapeType="1" noTextEdit="1"/>
              </p:cNvSpPr>
              <p:nvPr>
                <p:ph idx="1"/>
              </p:nvPr>
            </p:nvSpPr>
            <p:spPr>
              <a:blipFill>
                <a:blip r:embed="rId2"/>
                <a:stretch>
                  <a:fillRect l="-1043" t="-3081" r="-1681"/>
                </a:stretch>
              </a:blipFill>
            </p:spPr>
            <p:txBody>
              <a:bodyPr/>
              <a:lstStyle/>
              <a:p>
                <a:r>
                  <a:rPr lang="en-US">
                    <a:noFill/>
                  </a:rPr>
                  <a:t> </a:t>
                </a:r>
              </a:p>
            </p:txBody>
          </p:sp>
        </mc:Fallback>
      </mc:AlternateContent>
    </p:spTree>
    <p:extLst>
      <p:ext uri="{BB962C8B-B14F-4D97-AF65-F5344CB8AC3E}">
        <p14:creationId xmlns:p14="http://schemas.microsoft.com/office/powerpoint/2010/main" val="206966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0AA56BA-45C4-9C84-9AE0-9F6BDC3B5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B0503743-03EE-78A4-CCB6-2CB0747FB8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7" name="Rectangle 6">
              <a:extLst>
                <a:ext uri="{FF2B5EF4-FFF2-40B4-BE49-F238E27FC236}">
                  <a16:creationId xmlns:a16="http://schemas.microsoft.com/office/drawing/2014/main" id="{E7AB67D4-C34E-ADFD-7201-0E0111BBC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FD362D5-3F91-3868-FA1B-208ED64BF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87270B-39D0-55FD-8DFD-035A0BAF6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AB4E843C-DA73-10E3-16C3-711A88258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5D3EFF6-0A3A-F125-5B4A-48A2EFCB5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DF38993-ABB6-0271-94E1-61AE08D796B3}"/>
              </a:ext>
            </a:extLst>
          </p:cNvPr>
          <p:cNvSpPr>
            <a:spLocks noGrp="1"/>
          </p:cNvSpPr>
          <p:nvPr>
            <p:ph type="title"/>
          </p:nvPr>
        </p:nvSpPr>
        <p:spPr/>
        <p:txBody>
          <a:bodyPr/>
          <a:lstStyle/>
          <a:p>
            <a:r>
              <a:rPr lang="en-US" dirty="0"/>
              <a:t>Event (E)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6154AE-A8A3-0F00-5294-0881147E5EB0}"/>
                  </a:ext>
                </a:extLst>
              </p:cNvPr>
              <p:cNvSpPr>
                <a:spLocks noGrp="1"/>
              </p:cNvSpPr>
              <p:nvPr>
                <p:ph idx="1"/>
              </p:nvPr>
            </p:nvSpPr>
            <p:spPr/>
            <p:txBody>
              <a:bodyPr>
                <a:normAutofit fontScale="77500" lnSpcReduction="20000"/>
              </a:bodyPr>
              <a:lstStyle/>
              <a:p>
                <a:r>
                  <a:rPr lang="en-US" dirty="0"/>
                  <a:t>A result of none, one or more outcomes in the sample space</a:t>
                </a:r>
              </a:p>
              <a:p>
                <a:r>
                  <a:rPr lang="en-US" dirty="0"/>
                  <a:t>An event is a subset of the sample space of a random experiment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m:rPr>
                          <m:sty m:val="p"/>
                        </m:rPr>
                        <a:rPr lang="en-US" b="0" i="0" smtClean="0">
                          <a:latin typeface="Cambria Math" panose="02040503050406030204" pitchFamily="18" charset="0"/>
                        </a:rPr>
                        <m:t>S</m:t>
                      </m:r>
                    </m:oMath>
                  </m:oMathPara>
                </a14:m>
                <a:endParaRPr lang="en-US" dirty="0"/>
              </a:p>
              <a:p>
                <a:r>
                  <a:rPr lang="en-US" dirty="0"/>
                  <a:t>For example, in a</a:t>
                </a:r>
                <a:r>
                  <a:rPr lang="en-US" b="0" i="0" dirty="0">
                    <a:solidFill>
                      <a:srgbClr val="0D0D0D"/>
                    </a:solidFill>
                    <a:effectLst/>
                    <a:latin typeface="Söhne"/>
                  </a:rPr>
                  <a:t> dice-rolling experiment:</a:t>
                </a: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r>
                  <a:rPr lang="en-US" dirty="0">
                    <a:solidFill>
                      <a:srgbClr val="0D0D0D"/>
                    </a:solidFill>
                    <a:latin typeface="Söhne"/>
                  </a:rPr>
                  <a:t>An event of having 7 is not possible, out of the sample space</a:t>
                </a:r>
              </a:p>
              <a:p>
                <a:pPr lvl="1"/>
                <a:r>
                  <a:rPr lang="en-US" dirty="0">
                    <a:solidFill>
                      <a:srgbClr val="0D0D0D"/>
                    </a:solidFill>
                    <a:latin typeface="Söhne"/>
                  </a:rPr>
                  <a:t>This is called the </a:t>
                </a:r>
                <a:r>
                  <a:rPr lang="en-US" b="1" dirty="0">
                    <a:solidFill>
                      <a:srgbClr val="0D0D0D"/>
                    </a:solidFill>
                    <a:latin typeface="Söhne"/>
                  </a:rPr>
                  <a:t>null</a:t>
                </a:r>
                <a:r>
                  <a:rPr lang="en-US" dirty="0">
                    <a:solidFill>
                      <a:srgbClr val="0D0D0D"/>
                    </a:solidFill>
                    <a:latin typeface="Söhne"/>
                  </a:rPr>
                  <a:t> event</a:t>
                </a:r>
              </a:p>
              <a:p>
                <a:r>
                  <a:rPr lang="en-US" dirty="0"/>
                  <a:t>The event of having {1 or 2 or 3 … or 6} is called a certain event </a:t>
                </a:r>
              </a:p>
            </p:txBody>
          </p:sp>
        </mc:Choice>
        <mc:Fallback xmlns="">
          <p:sp>
            <p:nvSpPr>
              <p:cNvPr id="3" name="Content Placeholder 2">
                <a:extLst>
                  <a:ext uri="{FF2B5EF4-FFF2-40B4-BE49-F238E27FC236}">
                    <a16:creationId xmlns:a16="http://schemas.microsoft.com/office/drawing/2014/main" id="{986154AE-A8A3-0F00-5294-0881147E5EB0}"/>
                  </a:ext>
                </a:extLst>
              </p:cNvPr>
              <p:cNvSpPr>
                <a:spLocks noGrp="1" noRot="1" noChangeAspect="1" noMove="1" noResize="1" noEditPoints="1" noAdjustHandles="1" noChangeArrowheads="1" noChangeShapeType="1" noTextEdit="1"/>
              </p:cNvSpPr>
              <p:nvPr>
                <p:ph idx="1"/>
              </p:nvPr>
            </p:nvSpPr>
            <p:spPr>
              <a:blipFill>
                <a:blip r:embed="rId2"/>
                <a:stretch>
                  <a:fillRect l="-696" t="-2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ABC7F9B-1991-D8F9-8A4F-EA41F5914E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39886" y="3500282"/>
            <a:ext cx="4436148" cy="1402329"/>
          </a:xfrm>
          <a:prstGeom prst="rect">
            <a:avLst/>
          </a:prstGeom>
        </p:spPr>
      </p:pic>
    </p:spTree>
    <p:extLst>
      <p:ext uri="{BB962C8B-B14F-4D97-AF65-F5344CB8AC3E}">
        <p14:creationId xmlns:p14="http://schemas.microsoft.com/office/powerpoint/2010/main" val="204493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4DD5D5D-9456-1A7A-8743-63E21799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754B4B7-A1B4-32D2-212E-D08C9D611AD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BADCC567-8F66-D0BF-8DB7-3C48F3F9B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0EE2BB-5286-8E5D-5E13-6A3D44023C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3A66A3-5A01-A6D8-F0E7-A2C913AD9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A55E1D3B-5E48-FF8A-51E2-5AB4AA0553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40F8533-5F3C-5370-459C-23E15CEB7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904F87-BEF8-8230-C542-A82456561C7D}"/>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1E2094F8-34E0-5634-6ABA-FD4BBDE40E9A}"/>
              </a:ext>
            </a:extLst>
          </p:cNvPr>
          <p:cNvSpPr>
            <a:spLocks noGrp="1"/>
          </p:cNvSpPr>
          <p:nvPr>
            <p:ph idx="1"/>
          </p:nvPr>
        </p:nvSpPr>
        <p:spPr/>
        <p:txBody>
          <a:bodyPr/>
          <a:lstStyle/>
          <a:p>
            <a:r>
              <a:rPr lang="en-US" dirty="0"/>
              <a:t>Probability is a measure of the likelihood, or chance, that an outcome of a random experiment will occur  </a:t>
            </a:r>
          </a:p>
          <a:p>
            <a:endParaRPr lang="en-US" dirty="0"/>
          </a:p>
          <a:p>
            <a:r>
              <a:rPr lang="en-US" dirty="0"/>
              <a:t> For example, "there is a chance of 70% that a costumer will enter the shop in the next hour"</a:t>
            </a:r>
          </a:p>
          <a:p>
            <a:pPr lvl="1"/>
            <a:r>
              <a:rPr lang="en-US" dirty="0"/>
              <a:t>This statement quantifies the possibility of having a costumer the next hour</a:t>
            </a:r>
          </a:p>
        </p:txBody>
      </p:sp>
    </p:spTree>
    <p:extLst>
      <p:ext uri="{BB962C8B-B14F-4D97-AF65-F5344CB8AC3E}">
        <p14:creationId xmlns:p14="http://schemas.microsoft.com/office/powerpoint/2010/main" val="348933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8A99FB7B-B976-1DD3-39B0-19374F14F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6CED0E8-5B97-352B-39D4-B52FEDBDE3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82F6376B-849D-94FE-B567-3F84A8D60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3DE2E2-FE97-C187-161F-AEC5BC889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0A41ACA-665C-C298-DAD9-D54E5F3F6A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FE39CCEC-2423-3C34-33AC-AEEC9C3B5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F008FA-3F37-C457-B448-3CC747EBC0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92456B-58BA-AA99-388D-1138EEDF0BC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EBBF95C-1ADE-AB83-5EA9-D77FC914A85C}"/>
              </a:ext>
            </a:extLst>
          </p:cNvPr>
          <p:cNvSpPr>
            <a:spLocks noGrp="1"/>
          </p:cNvSpPr>
          <p:nvPr>
            <p:ph idx="1"/>
          </p:nvPr>
        </p:nvSpPr>
        <p:spPr/>
        <p:txBody>
          <a:bodyPr/>
          <a:lstStyle/>
          <a:p>
            <a:r>
              <a:rPr lang="en-US" dirty="0"/>
              <a:t>The likelihood of an outcome is quantified with a number from the interval </a:t>
            </a:r>
            <a:r>
              <a:rPr lang="en-US" b="1" dirty="0">
                <a:solidFill>
                  <a:srgbClr val="00B0F0"/>
                </a:solidFill>
              </a:rPr>
              <a:t>[0-1], or [0-100]%.</a:t>
            </a:r>
          </a:p>
          <a:p>
            <a:endParaRPr lang="en-US" dirty="0"/>
          </a:p>
          <a:p>
            <a:r>
              <a:rPr lang="en-US" dirty="0"/>
              <a:t> A higher number indicates that the outcome is more likely to occur, while a low number means the outcome is less likely</a:t>
            </a:r>
          </a:p>
          <a:p>
            <a:pPr lvl="1"/>
            <a:r>
              <a:rPr lang="en-US" dirty="0"/>
              <a:t>0 means the outcome </a:t>
            </a:r>
            <a:r>
              <a:rPr lang="en-US" b="1" dirty="0">
                <a:solidFill>
                  <a:srgbClr val="C00000"/>
                </a:solidFill>
              </a:rPr>
              <a:t>will not </a:t>
            </a:r>
            <a:r>
              <a:rPr lang="en-US" dirty="0"/>
              <a:t>occur</a:t>
            </a:r>
          </a:p>
          <a:p>
            <a:pPr lvl="1"/>
            <a:r>
              <a:rPr lang="en-US" dirty="0"/>
              <a:t>1 means the outcome is </a:t>
            </a:r>
            <a:r>
              <a:rPr lang="en-US" b="1" dirty="0">
                <a:solidFill>
                  <a:srgbClr val="00B050"/>
                </a:solidFill>
              </a:rPr>
              <a:t>certain</a:t>
            </a:r>
            <a:r>
              <a:rPr lang="en-US" dirty="0"/>
              <a:t> to</a:t>
            </a:r>
          </a:p>
        </p:txBody>
      </p:sp>
    </p:spTree>
    <p:extLst>
      <p:ext uri="{BB962C8B-B14F-4D97-AF65-F5344CB8AC3E}">
        <p14:creationId xmlns:p14="http://schemas.microsoft.com/office/powerpoint/2010/main" val="131656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AF7D382-FB5D-7F32-6DDB-21E7D9946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B74E9F3-EDB8-0AFF-04C7-6F232E6A13A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7" name="Rectangle 6">
              <a:extLst>
                <a:ext uri="{FF2B5EF4-FFF2-40B4-BE49-F238E27FC236}">
                  <a16:creationId xmlns:a16="http://schemas.microsoft.com/office/drawing/2014/main" id="{A882B086-0553-796B-A655-7B5FD9E90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1DD322-44A9-C677-6ECA-9BFB7C5E2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71E98D-8FC8-F6D2-3EE4-FF1925FC8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060901CF-BC39-128F-D652-F4594FCAB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CDB1BB7-5650-EB0A-6558-8CDFF05BC6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0273FB-B200-8FB4-F0D9-6262469F6567}"/>
              </a:ext>
            </a:extLst>
          </p:cNvPr>
          <p:cNvSpPr>
            <a:spLocks noGrp="1"/>
          </p:cNvSpPr>
          <p:nvPr>
            <p:ph type="title"/>
          </p:nvPr>
        </p:nvSpPr>
        <p:spPr/>
        <p:txBody>
          <a:bodyPr/>
          <a:lstStyle/>
          <a:p>
            <a:r>
              <a:rPr lang="en-US" dirty="0"/>
              <a:t>Equally likely outcomes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8E450-ABDC-7E2A-2BEA-F8AB36DA7569}"/>
                  </a:ext>
                </a:extLst>
              </p:cNvPr>
              <p:cNvSpPr>
                <a:spLocks noGrp="1"/>
              </p:cNvSpPr>
              <p:nvPr>
                <p:ph idx="1"/>
              </p:nvPr>
            </p:nvSpPr>
            <p:spPr/>
            <p:txBody>
              <a:bodyPr/>
              <a:lstStyle/>
              <a:p>
                <a:r>
                  <a:rPr lang="en-US" dirty="0"/>
                  <a:t>If a sample space, </a:t>
                </a:r>
                <a14:m>
                  <m:oMath xmlns:m="http://schemas.openxmlformats.org/officeDocument/2006/math">
                    <m:r>
                      <a:rPr lang="en-US" b="0" i="1" smtClean="0">
                        <a:latin typeface="Cambria Math" panose="02040503050406030204" pitchFamily="18" charset="0"/>
                      </a:rPr>
                      <m:t>𝑆</m:t>
                    </m:r>
                  </m:oMath>
                </a14:m>
                <a:r>
                  <a:rPr lang="en-US" dirty="0"/>
                  <a:t>, contains </a:t>
                </a:r>
                <a14:m>
                  <m:oMath xmlns:m="http://schemas.openxmlformats.org/officeDocument/2006/math">
                    <m:r>
                      <a:rPr lang="en-US" b="0" i="1" smtClean="0">
                        <a:latin typeface="Cambria Math" panose="02040503050406030204" pitchFamily="18" charset="0"/>
                      </a:rPr>
                      <m:t>𝑁</m:t>
                    </m:r>
                  </m:oMath>
                </a14:m>
                <a:r>
                  <a:rPr lang="en-US" dirty="0"/>
                  <a:t> outcomes that are equally likely, then the probability for each event is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𝑁</m:t>
                    </m:r>
                  </m:oMath>
                </a14:m>
                <a:endParaRPr lang="en-US" dirty="0"/>
              </a:p>
              <a:p>
                <a:r>
                  <a:rPr lang="en-US" dirty="0"/>
                  <a:t>In tossing a </a:t>
                </a:r>
                <a:r>
                  <a:rPr lang="en-US" b="1" dirty="0"/>
                  <a:t>fair</a:t>
                </a:r>
                <a:r>
                  <a:rPr lang="en-US" dirty="0"/>
                  <a:t> coin the probability for each outcome is </a:t>
                </a:r>
                <a14:m>
                  <m:oMath xmlns:m="http://schemas.openxmlformats.org/officeDocument/2006/math">
                    <m:r>
                      <a:rPr lang="en-US" b="0" i="1" smtClean="0">
                        <a:latin typeface="Cambria Math" panose="02040503050406030204" pitchFamily="18" charset="0"/>
                      </a:rPr>
                      <m:t>1/2</m:t>
                    </m:r>
                  </m:oMath>
                </a14:m>
                <a:endParaRPr lang="en-US" dirty="0"/>
              </a:p>
              <a:p>
                <a:r>
                  <a:rPr lang="en-US" dirty="0"/>
                  <a:t>In rolling a </a:t>
                </a:r>
                <a:r>
                  <a:rPr lang="en-US" b="1" dirty="0"/>
                  <a:t>fair</a:t>
                </a:r>
                <a:r>
                  <a:rPr lang="en-US" dirty="0"/>
                  <a:t> die the probability for each outcome is </a:t>
                </a:r>
                <a14:m>
                  <m:oMath xmlns:m="http://schemas.openxmlformats.org/officeDocument/2006/math">
                    <m:r>
                      <a:rPr lang="en-US" b="0" i="1" smtClean="0">
                        <a:latin typeface="Cambria Math" panose="02040503050406030204" pitchFamily="18" charset="0"/>
                      </a:rPr>
                      <m:t>1/6</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538E450-ABDC-7E2A-2BEA-F8AB36DA756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E21C607-B23B-0F38-08EE-AF4A55A281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7882" y="4103158"/>
            <a:ext cx="7201047" cy="1672970"/>
          </a:xfrm>
          <a:prstGeom prst="rect">
            <a:avLst/>
          </a:prstGeom>
        </p:spPr>
      </p:pic>
    </p:spTree>
    <p:extLst>
      <p:ext uri="{BB962C8B-B14F-4D97-AF65-F5344CB8AC3E}">
        <p14:creationId xmlns:p14="http://schemas.microsoft.com/office/powerpoint/2010/main" val="84421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99CC07E3-72B9-5302-5900-3608363A1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7D41762-FED8-58A0-4369-6CC2579581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3DC00E2F-0E78-C6D6-5647-A2C71EE8E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BB9011-5610-DAF9-8958-BBA312BD2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ABBBCF-205F-7BB1-AF33-C72A8FB2E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C7379C6A-4660-1958-72EA-EFA7CB6AF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3730293-0315-7ED7-2F12-D0C5A209C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0F573CB-B068-A78F-CF09-EAA6DB397447}"/>
              </a:ext>
            </a:extLst>
          </p:cNvPr>
          <p:cNvSpPr>
            <a:spLocks noGrp="1"/>
          </p:cNvSpPr>
          <p:nvPr>
            <p:ph type="title"/>
          </p:nvPr>
        </p:nvSpPr>
        <p:spPr/>
        <p:txBody>
          <a:bodyPr/>
          <a:lstStyle/>
          <a:p>
            <a:r>
              <a:rPr lang="en-US" dirty="0"/>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EDAC3-BA6A-51E3-3E5E-2F554205CE42}"/>
                  </a:ext>
                </a:extLst>
              </p:cNvPr>
              <p:cNvSpPr>
                <a:spLocks noGrp="1"/>
              </p:cNvSpPr>
              <p:nvPr>
                <p:ph idx="1"/>
              </p:nvPr>
            </p:nvSpPr>
            <p:spPr/>
            <p:txBody>
              <a:bodyPr/>
              <a:lstStyle/>
              <a:p>
                <a:r>
                  <a:rPr lang="en-US" dirty="0"/>
                  <a:t>So, in the equally likely outcomes</a:t>
                </a:r>
              </a:p>
              <a:p>
                <a:r>
                  <a:rPr lang="en-US" dirty="0"/>
                  <a:t>I</a:t>
                </a:r>
                <a:r>
                  <a:rPr lang="en-US" b="0" dirty="0"/>
                  <a:t>f </a:t>
                </a:r>
                <a14:m>
                  <m:oMath xmlns:m="http://schemas.openxmlformats.org/officeDocument/2006/math">
                    <m:r>
                      <a:rPr lang="en-US" b="0" i="1" smtClean="0">
                        <a:latin typeface="Cambria Math" panose="02040503050406030204" pitchFamily="18" charset="0"/>
                      </a:rPr>
                      <m:t>𝑆</m:t>
                    </m:r>
                  </m:oMath>
                </a14:m>
                <a:r>
                  <a:rPr lang="en-US" dirty="0"/>
                  <a:t> is the sample space, </a:t>
                </a:r>
                <a14:m>
                  <m:oMath xmlns:m="http://schemas.openxmlformats.org/officeDocument/2006/math">
                    <m:r>
                      <a:rPr lang="en-US" b="0" i="1" smtClean="0">
                        <a:latin typeface="Cambria Math" panose="02040503050406030204" pitchFamily="18" charset="0"/>
                      </a:rPr>
                      <m:t>𝐸</m:t>
                    </m:r>
                  </m:oMath>
                </a14:m>
                <a:r>
                  <a:rPr lang="en-US" dirty="0"/>
                  <a:t> is an event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m:rPr>
                        <m:sty m:val="p"/>
                      </m:rPr>
                      <a:rPr lang="en-US" b="0" i="0" smtClean="0">
                        <a:latin typeface="Cambria Math" panose="02040503050406030204" pitchFamily="18" charset="0"/>
                      </a:rPr>
                      <m:t>S</m:t>
                    </m:r>
                  </m:oMath>
                </a14:m>
                <a:endParaRPr lang="en-US" dirty="0"/>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𝑜𝑢𝑡𝑐𝑜𝑚𝑒𝑠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𝑜𝑢𝑡𝑐𝑜𝑚𝑒𝑠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oMath>
                </a14:m>
                <a:endParaRPr lang="en-US" b="0"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879EDAC3-BA6A-51E3-3E5E-2F554205CE4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423996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5FC283F-5615-314C-C8BC-1FBFA47D7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5DDF4D6E-8218-BBA7-310C-5905BBC500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6DF06BB4-5701-8492-02D9-F568450C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32D0BD-1C84-A116-5521-B05E26DD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F6D540-EE10-E30F-A4EB-7F2E97D0A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136C782-1E43-BA38-481C-AF412D58E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E5E036B-90DE-2D15-2E2E-3CF5B5017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5D7D68D-1C61-83F7-50B1-3CDE354C4CBA}"/>
              </a:ext>
            </a:extLst>
          </p:cNvPr>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1B26C2-1306-F897-8851-971605583521}"/>
                  </a:ext>
                </a:extLst>
              </p:cNvPr>
              <p:cNvSpPr>
                <a:spLocks noGrp="1"/>
              </p:cNvSpPr>
              <p:nvPr>
                <p:ph idx="1"/>
              </p:nvPr>
            </p:nvSpPr>
            <p:spPr/>
            <p:txBody>
              <a:bodyPr/>
              <a:lstStyle/>
              <a:p>
                <a:r>
                  <a:rPr lang="en-US" dirty="0"/>
                  <a:t>In an experiment of rolling a fair die once, what is the probability of the event that contains odd numbers?</a:t>
                </a:r>
              </a:p>
              <a:p>
                <a:endParaRPr lang="en-US" dirty="0"/>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1, 2, 3, 4, 5, 6</m:t>
                        </m:r>
                      </m:e>
                    </m:d>
                  </m:oMath>
                </a14:m>
                <a:endParaRPr lang="en-US" b="0" dirty="0"/>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={1, 3, 5}</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91B26C2-1306-F897-8851-971605583521}"/>
                  </a:ext>
                </a:extLst>
              </p:cNvPr>
              <p:cNvSpPr>
                <a:spLocks noGrp="1" noRot="1" noChangeAspect="1" noMove="1" noResize="1" noEditPoints="1" noAdjustHandles="1" noChangeArrowheads="1" noChangeShapeType="1" noTextEdit="1"/>
              </p:cNvSpPr>
              <p:nvPr>
                <p:ph idx="1"/>
              </p:nvPr>
            </p:nvSpPr>
            <p:spPr>
              <a:blipFill>
                <a:blip r:embed="rId2"/>
                <a:stretch>
                  <a:fillRect l="-1043" t="-2381" r="-1391"/>
                </a:stretch>
              </a:blipFill>
            </p:spPr>
            <p:txBody>
              <a:bodyPr/>
              <a:lstStyle/>
              <a:p>
                <a:r>
                  <a:rPr lang="en-US">
                    <a:noFill/>
                  </a:rPr>
                  <a:t> </a:t>
                </a:r>
              </a:p>
            </p:txBody>
          </p:sp>
        </mc:Fallback>
      </mc:AlternateContent>
    </p:spTree>
    <p:extLst>
      <p:ext uri="{BB962C8B-B14F-4D97-AF65-F5344CB8AC3E}">
        <p14:creationId xmlns:p14="http://schemas.microsoft.com/office/powerpoint/2010/main" val="265861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58CC6228-9650-CD1B-D62E-75CE33A05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4F27D7A-AC87-6E13-83DA-D5271B4E3D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88573F3F-71DB-A478-62EB-E5702844D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258BD31-FE31-4298-9D8B-DEE7C1F605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2442CD-46E1-CD5D-67F1-61161900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7BFCEAB8-20C6-D0B5-F013-0F380114F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430233A-88FB-E469-58F2-0C8DE716D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40B29AF-0024-125C-D911-7C132BD36530}"/>
              </a:ext>
            </a:extLst>
          </p:cNvPr>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048928-CC44-4BAA-D0F4-213CD0A9CC5C}"/>
                  </a:ext>
                </a:extLst>
              </p:cNvPr>
              <p:cNvSpPr>
                <a:spLocks noGrp="1"/>
              </p:cNvSpPr>
              <p:nvPr>
                <p:ph idx="1"/>
              </p:nvPr>
            </p:nvSpPr>
            <p:spPr/>
            <p:txBody>
              <a:bodyPr/>
              <a:lstStyle/>
              <a:p>
                <a:r>
                  <a:rPr lang="en-US" dirty="0"/>
                  <a:t>In an experiment of tossing a fair coin twice, what is the probability of the event that contains at least 1 tail?</a:t>
                </a:r>
              </a:p>
              <a:p>
                <a:endParaRPr lang="en-US" dirty="0"/>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HH</m:t>
                        </m:r>
                        <m:r>
                          <a:rPr lang="en-US" b="0" i="0" smtClean="0">
                            <a:latin typeface="Cambria Math" panose="02040503050406030204" pitchFamily="18" charset="0"/>
                          </a:rPr>
                          <m:t>, </m:t>
                        </m:r>
                        <m:r>
                          <m:rPr>
                            <m:sty m:val="p"/>
                          </m:rPr>
                          <a:rPr lang="en-US" b="0" i="0" smtClean="0">
                            <a:latin typeface="Cambria Math" panose="02040503050406030204" pitchFamily="18" charset="0"/>
                          </a:rPr>
                          <m:t>HT</m:t>
                        </m:r>
                        <m:r>
                          <a:rPr lang="en-US" b="0" i="0" smtClean="0">
                            <a:latin typeface="Cambria Math" panose="02040503050406030204" pitchFamily="18" charset="0"/>
                          </a:rPr>
                          <m:t>, </m:t>
                        </m:r>
                        <m:r>
                          <m:rPr>
                            <m:sty m:val="p"/>
                          </m:rPr>
                          <a:rPr lang="en-US" b="0" i="0" smtClean="0">
                            <a:latin typeface="Cambria Math" panose="02040503050406030204" pitchFamily="18" charset="0"/>
                          </a:rPr>
                          <m:t>TH</m:t>
                        </m:r>
                        <m:r>
                          <a:rPr lang="en-US" b="0" i="0" smtClean="0">
                            <a:latin typeface="Cambria Math" panose="02040503050406030204" pitchFamily="18" charset="0"/>
                          </a:rPr>
                          <m:t>, </m:t>
                        </m:r>
                        <m:r>
                          <m:rPr>
                            <m:sty m:val="p"/>
                          </m:rPr>
                          <a:rPr lang="en-US" b="0" i="0" smtClean="0">
                            <a:latin typeface="Cambria Math" panose="02040503050406030204" pitchFamily="18" charset="0"/>
                          </a:rPr>
                          <m:t>TT</m:t>
                        </m:r>
                      </m:e>
                    </m:d>
                  </m:oMath>
                </a14:m>
                <a:endParaRPr lang="en-US" b="0" dirty="0"/>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m:rPr>
                        <m:sty m:val="p"/>
                      </m:rPr>
                      <a:rPr lang="en-US" b="0" i="0" smtClean="0">
                        <a:latin typeface="Cambria Math" panose="02040503050406030204" pitchFamily="18" charset="0"/>
                      </a:rPr>
                      <m:t>HT</m:t>
                    </m:r>
                    <m:r>
                      <a:rPr lang="en-US" b="0" i="1" smtClean="0">
                        <a:latin typeface="Cambria Math" panose="02040503050406030204" pitchFamily="18" charset="0"/>
                      </a:rPr>
                      <m:t>,</m:t>
                    </m:r>
                    <m:r>
                      <m:rPr>
                        <m:sty m:val="p"/>
                      </m:rPr>
                      <a:rPr lang="en-US" b="0" i="0" smtClean="0">
                        <a:latin typeface="Cambria Math" panose="02040503050406030204" pitchFamily="18" charset="0"/>
                      </a:rPr>
                      <m:t>TH</m:t>
                    </m:r>
                    <m:r>
                      <a:rPr lang="en-US" b="0" i="1" smtClean="0">
                        <a:latin typeface="Cambria Math" panose="02040503050406030204" pitchFamily="18" charset="0"/>
                      </a:rPr>
                      <m:t>,</m:t>
                    </m:r>
                    <m:r>
                      <m:rPr>
                        <m:sty m:val="p"/>
                      </m:rPr>
                      <a:rPr lang="en-US" b="0" i="0" smtClean="0">
                        <a:latin typeface="Cambria Math" panose="02040503050406030204" pitchFamily="18" charset="0"/>
                      </a:rPr>
                      <m:t>TT</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F048928-CC44-4BAA-D0F4-213CD0A9CC5C}"/>
                  </a:ext>
                </a:extLst>
              </p:cNvPr>
              <p:cNvSpPr>
                <a:spLocks noGrp="1" noRot="1" noChangeAspect="1" noMove="1" noResize="1" noEditPoints="1" noAdjustHandles="1" noChangeArrowheads="1" noChangeShapeType="1" noTextEdit="1"/>
              </p:cNvSpPr>
              <p:nvPr>
                <p:ph idx="1"/>
              </p:nvPr>
            </p:nvSpPr>
            <p:spPr>
              <a:blipFill>
                <a:blip r:embed="rId2"/>
                <a:stretch>
                  <a:fillRect l="-1043" t="-2381" r="-1797"/>
                </a:stretch>
              </a:blipFill>
            </p:spPr>
            <p:txBody>
              <a:bodyPr/>
              <a:lstStyle/>
              <a:p>
                <a:r>
                  <a:rPr lang="en-US">
                    <a:noFill/>
                  </a:rPr>
                  <a:t> </a:t>
                </a:r>
              </a:p>
            </p:txBody>
          </p:sp>
        </mc:Fallback>
      </mc:AlternateContent>
    </p:spTree>
    <p:extLst>
      <p:ext uri="{BB962C8B-B14F-4D97-AF65-F5344CB8AC3E}">
        <p14:creationId xmlns:p14="http://schemas.microsoft.com/office/powerpoint/2010/main" val="183934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5ADED54-BB31-3128-29C8-3A50D616C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5B7DBAB-85B6-3145-7D0D-75BE8ED07E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601DF8CE-3A09-9814-95B3-B47570FF1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4A9082-6BA8-7C19-EE92-41C7FA706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308C86D-9810-B160-9F13-DF3183555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0030F34D-56F1-FD09-5BAF-2374A4645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6169008-CA65-4422-57E4-BF11FF8437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A15827-F464-BD26-0544-DBC1CD14A6CA}"/>
              </a:ext>
            </a:extLst>
          </p:cNvPr>
          <p:cNvSpPr>
            <a:spLocks noGrp="1"/>
          </p:cNvSpPr>
          <p:nvPr>
            <p:ph type="title"/>
          </p:nvPr>
        </p:nvSpPr>
        <p:spPr/>
        <p:txBody>
          <a:bodyPr/>
          <a:lstStyle/>
          <a:p>
            <a:r>
              <a:rPr lang="en-US" dirty="0"/>
              <a:t>Not equally likely outcomes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916783-F78F-1E5A-5AA9-72258300FE85}"/>
                  </a:ext>
                </a:extLst>
              </p:cNvPr>
              <p:cNvSpPr>
                <a:spLocks noGrp="1"/>
              </p:cNvSpPr>
              <p:nvPr>
                <p:ph idx="1"/>
              </p:nvPr>
            </p:nvSpPr>
            <p:spPr/>
            <p:txBody>
              <a:bodyPr/>
              <a:lstStyle/>
              <a:p>
                <a:r>
                  <a:rPr lang="en-US" dirty="0"/>
                  <a:t>The outcomes in </a:t>
                </a:r>
                <a14:m>
                  <m:oMath xmlns:m="http://schemas.openxmlformats.org/officeDocument/2006/math">
                    <m:r>
                      <m:rPr>
                        <m:sty m:val="p"/>
                      </m:rPr>
                      <a:rPr lang="en-US" b="0" i="0" smtClean="0">
                        <a:latin typeface="Cambria Math" panose="02040503050406030204" pitchFamily="18" charset="0"/>
                      </a:rPr>
                      <m:t>S</m:t>
                    </m:r>
                  </m:oMath>
                </a14:m>
                <a:r>
                  <a:rPr lang="en-US" dirty="0"/>
                  <a:t> have different probability to occur</a:t>
                </a:r>
              </a:p>
              <a:p>
                <a:r>
                  <a:rPr lang="en-US" dirty="0"/>
                  <a:t>For example, let </a:t>
                </a:r>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r>
                          <m:rPr>
                            <m:sty m:val="p"/>
                          </m:rPr>
                          <a:rPr lang="en-US" b="0" i="0" smtClean="0">
                            <a:latin typeface="Cambria Math" panose="02040503050406030204" pitchFamily="18" charset="0"/>
                          </a:rPr>
                          <m:t>d</m:t>
                        </m:r>
                      </m:e>
                    </m:d>
                  </m:oMath>
                </a14:m>
                <a:r>
                  <a:rPr lang="en-US" b="0" dirty="0"/>
                  <a:t>, with probabilities </a:t>
                </a:r>
                <a14:m>
                  <m:oMath xmlns:m="http://schemas.openxmlformats.org/officeDocument/2006/math">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0.1, 0.3, 0.5, 0.1</m:t>
                        </m:r>
                      </m:e>
                    </m:d>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b="0" dirty="0"/>
                  <a:t> is the event </a:t>
                </a:r>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b</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1" smtClean="0">
                            <a:latin typeface="Cambria Math" panose="02040503050406030204" pitchFamily="18" charset="0"/>
                          </a:rPr>
                          <m:t> </m:t>
                        </m:r>
                      </m:e>
                    </m:d>
                  </m:oMath>
                </a14:m>
                <a:endParaRPr lang="en-US" b="0" dirty="0"/>
              </a:p>
              <a:p>
                <a:pPr lvl="1"/>
                <a14:m>
                  <m:oMath xmlns:m="http://schemas.openxmlformats.org/officeDocument/2006/math">
                    <m:r>
                      <a:rPr lang="en-US" b="0" i="1" smtClean="0">
                        <a:latin typeface="Cambria Math" panose="02040503050406030204" pitchFamily="18" charset="0"/>
                      </a:rPr>
                      <m:t>𝐵</m:t>
                    </m:r>
                    <m:r>
                      <m:rPr>
                        <m:nor/>
                      </m:rPr>
                      <a:rPr lang="en-US" b="0" dirty="0"/>
                      <m:t> </m:t>
                    </m:r>
                    <m:r>
                      <m:rPr>
                        <m:nor/>
                      </m:rPr>
                      <a:rPr lang="en-US" b="0" dirty="0"/>
                      <m:t>is</m:t>
                    </m:r>
                    <m:r>
                      <m:rPr>
                        <m:nor/>
                      </m:rPr>
                      <a:rPr lang="en-US" b="0" dirty="0"/>
                      <m:t> </m:t>
                    </m:r>
                    <m:r>
                      <m:rPr>
                        <m:nor/>
                      </m:rPr>
                      <a:rPr lang="en-US" b="0" dirty="0"/>
                      <m:t>the</m:t>
                    </m:r>
                    <m:r>
                      <m:rPr>
                        <m:nor/>
                      </m:rPr>
                      <a:rPr lang="en-US" b="0" dirty="0"/>
                      <m:t> </m:t>
                    </m:r>
                    <m:r>
                      <m:rPr>
                        <m:nor/>
                      </m:rPr>
                      <a:rPr lang="en-US" b="0" dirty="0"/>
                      <m:t>event</m:t>
                    </m:r>
                    <m:r>
                      <m:rPr>
                        <m:nor/>
                      </m:rPr>
                      <a:rPr lang="en-US" b="0" dirty="0"/>
                      <m:t> </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b</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r>
                          <m:rPr>
                            <m:sty m:val="p"/>
                          </m:rPr>
                          <a:rPr lang="en-US" b="0" i="0" smtClean="0">
                            <a:latin typeface="Cambria Math" panose="02040503050406030204" pitchFamily="18" charset="0"/>
                          </a:rPr>
                          <m:t>d</m:t>
                        </m:r>
                        <m:r>
                          <a:rPr lang="en-US" b="0" i="1" smtClean="0">
                            <a:latin typeface="Cambria Math" panose="02040503050406030204" pitchFamily="18" charset="0"/>
                          </a:rPr>
                          <m:t> </m:t>
                        </m:r>
                      </m:e>
                    </m:d>
                  </m:oMath>
                </a14:m>
                <a:endParaRPr lang="en-US" b="0" dirty="0"/>
              </a:p>
              <a:p>
                <a:pPr lvl="1"/>
                <a14:m>
                  <m:oMath xmlns:m="http://schemas.openxmlformats.org/officeDocument/2006/math">
                    <m:r>
                      <a:rPr lang="en-US" b="0" i="1" smtClean="0">
                        <a:latin typeface="Cambria Math" panose="02040503050406030204" pitchFamily="18" charset="0"/>
                      </a:rPr>
                      <m:t>𝐶</m:t>
                    </m:r>
                    <m:r>
                      <m:rPr>
                        <m:nor/>
                      </m:rPr>
                      <a:rPr lang="en-US" b="0" dirty="0"/>
                      <m:t> </m:t>
                    </m:r>
                    <m:r>
                      <m:rPr>
                        <m:nor/>
                      </m:rPr>
                      <a:rPr lang="en-US" b="0" dirty="0"/>
                      <m:t>is</m:t>
                    </m:r>
                    <m:r>
                      <m:rPr>
                        <m:nor/>
                      </m:rPr>
                      <a:rPr lang="en-US" b="0" dirty="0"/>
                      <m:t> </m:t>
                    </m:r>
                    <m:r>
                      <m:rPr>
                        <m:nor/>
                      </m:rPr>
                      <a:rPr lang="en-US" b="0" dirty="0"/>
                      <m:t>the</m:t>
                    </m:r>
                    <m:r>
                      <m:rPr>
                        <m:nor/>
                      </m:rPr>
                      <a:rPr lang="en-US" b="0" dirty="0"/>
                      <m:t> </m:t>
                    </m:r>
                    <m:r>
                      <m:rPr>
                        <m:nor/>
                      </m:rPr>
                      <a:rPr lang="en-US" b="0" dirty="0"/>
                      <m:t>event</m:t>
                    </m:r>
                    <m:r>
                      <m:rPr>
                        <m:nor/>
                      </m:rPr>
                      <a:rPr lang="en-US" b="0" dirty="0"/>
                      <m:t> </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b</m:t>
                        </m:r>
                        <m:r>
                          <a:rPr lang="en-US" b="0" i="1" smtClean="0">
                            <a:latin typeface="Cambria Math" panose="02040503050406030204" pitchFamily="18" charset="0"/>
                          </a:rPr>
                          <m:t> </m:t>
                        </m:r>
                      </m:e>
                    </m:d>
                  </m:oMath>
                </a14:m>
                <a:endParaRPr lang="en-US" b="0" dirty="0"/>
              </a:p>
              <a:p>
                <a:r>
                  <a:rPr lang="en-US" b="0" dirty="0"/>
                  <a:t>Therefore,</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=0.3+0.5=0.8</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=0.3+0.5+0.1=0.9</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=0.3</m:t>
                    </m:r>
                  </m:oMath>
                </a14:m>
                <a:endParaRPr lang="en-US" b="0" dirty="0"/>
              </a:p>
              <a:p>
                <a:pPr lvl="1"/>
                <a:endParaRPr lang="en-US" b="0" dirty="0"/>
              </a:p>
              <a:p>
                <a:endParaRPr lang="en-US" dirty="0"/>
              </a:p>
            </p:txBody>
          </p:sp>
        </mc:Choice>
        <mc:Fallback xmlns="">
          <p:sp>
            <p:nvSpPr>
              <p:cNvPr id="3" name="Content Placeholder 2">
                <a:extLst>
                  <a:ext uri="{FF2B5EF4-FFF2-40B4-BE49-F238E27FC236}">
                    <a16:creationId xmlns:a16="http://schemas.microsoft.com/office/drawing/2014/main" id="{9C916783-F78F-1E5A-5AA9-72258300FE8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7773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40A08A6-07E4-C0B7-C7EA-9C71ADA35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8D74DDA-0217-2CB6-0931-495EED50655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8EB41D78-AF8A-0E15-2148-CC3816BCF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3402DD-4768-F7CC-71B2-8457C92B9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F50053-5F06-EFDA-3483-86D706429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ABF5E024-24C9-3B96-80AB-648B62392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763FB9C-5B04-D4C2-825D-6B1E7D16EE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01CA362-5C20-40A2-3C98-A3F2EE9A6AC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11CE31-DA20-17D5-6805-F369BCFC7718}"/>
                  </a:ext>
                </a:extLst>
              </p:cNvPr>
              <p:cNvSpPr>
                <a:spLocks noGrp="1"/>
              </p:cNvSpPr>
              <p:nvPr>
                <p:ph idx="1"/>
              </p:nvPr>
            </p:nvSpPr>
            <p:spPr/>
            <p:txBody>
              <a:bodyPr/>
              <a:lstStyle/>
              <a:p>
                <a:r>
                  <a:rPr lang="en-US" dirty="0"/>
                  <a:t>A dice is loaded in such a way that an even number is twice as likely to occur as an odd number. </a:t>
                </a:r>
              </a:p>
              <a:p>
                <a:pPr lvl="1"/>
                <a:r>
                  <a:rPr lang="en-US" dirty="0"/>
                  <a:t>If </a:t>
                </a:r>
                <a14:m>
                  <m:oMath xmlns:m="http://schemas.openxmlformats.org/officeDocument/2006/math">
                    <m:r>
                      <a:rPr lang="en-US" b="0" i="1" smtClean="0">
                        <a:latin typeface="Cambria Math" panose="02040503050406030204" pitchFamily="18" charset="0"/>
                      </a:rPr>
                      <m:t>𝐸</m:t>
                    </m:r>
                  </m:oMath>
                </a14:m>
                <a:r>
                  <a:rPr lang="en-US" dirty="0"/>
                  <a:t> is the event that a number less than 4 occurs on a single roll of the dice, find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a14:m>
                <a:r>
                  <a:rPr lang="en-US" dirty="0"/>
                  <a:t>.</a:t>
                </a:r>
              </a:p>
            </p:txBody>
          </p:sp>
        </mc:Choice>
        <mc:Fallback xmlns="">
          <p:sp>
            <p:nvSpPr>
              <p:cNvPr id="3" name="Content Placeholder 2">
                <a:extLst>
                  <a:ext uri="{FF2B5EF4-FFF2-40B4-BE49-F238E27FC236}">
                    <a16:creationId xmlns:a16="http://schemas.microsoft.com/office/drawing/2014/main" id="{4911CE31-DA20-17D5-6805-F369BCFC771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08541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7B91E5C-224E-C2AF-E23D-C71B6F97C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D1F86B5-8C59-493C-4647-4D6742A752C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829116D3-1DAF-0FAA-ACC6-03C33739B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2A19E5-9AC8-C165-4035-EF4238B01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1D6BFC-6D35-DC2B-2572-13A0C900D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5EAB0E12-71DF-15F2-681C-E8848E80F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B71915B-FF48-B98A-7D2F-B97D6C701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9A2E7-FA2F-3257-A2D8-0E3D55E6FE1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617AD39-F9DA-14A9-BBCE-5190FA7869BF}"/>
              </a:ext>
            </a:extLst>
          </p:cNvPr>
          <p:cNvSpPr>
            <a:spLocks noGrp="1"/>
          </p:cNvSpPr>
          <p:nvPr>
            <p:ph idx="1"/>
          </p:nvPr>
        </p:nvSpPr>
        <p:spPr/>
        <p:txBody>
          <a:bodyPr/>
          <a:lstStyle/>
          <a:p>
            <a:r>
              <a:rPr lang="en-US" dirty="0"/>
              <a:t>Introduction</a:t>
            </a:r>
          </a:p>
          <a:p>
            <a:r>
              <a:rPr lang="en-US" dirty="0"/>
              <a:t>Discrete Random variables </a:t>
            </a:r>
          </a:p>
          <a:p>
            <a:pPr lvl="1"/>
            <a:r>
              <a:rPr lang="en-US" dirty="0"/>
              <a:t>Probability mass function</a:t>
            </a:r>
          </a:p>
          <a:p>
            <a:pPr lvl="1"/>
            <a:r>
              <a:rPr lang="en-US" dirty="0"/>
              <a:t>Mean, Variance and Standard deviation </a:t>
            </a:r>
          </a:p>
          <a:p>
            <a:r>
              <a:rPr lang="en-US" dirty="0"/>
              <a:t>Continuous Random Variables</a:t>
            </a:r>
          </a:p>
          <a:p>
            <a:pPr lvl="1"/>
            <a:r>
              <a:rPr lang="en-US" dirty="0"/>
              <a:t>Probability Density Function</a:t>
            </a:r>
          </a:p>
          <a:p>
            <a:pPr lvl="1"/>
            <a:r>
              <a:rPr lang="en-US" dirty="0"/>
              <a:t>Expectation</a:t>
            </a:r>
          </a:p>
          <a:p>
            <a:r>
              <a:rPr lang="en-US" dirty="0"/>
              <a:t>Cumulative Distribution Function</a:t>
            </a:r>
          </a:p>
        </p:txBody>
      </p:sp>
    </p:spTree>
    <p:extLst>
      <p:ext uri="{BB962C8B-B14F-4D97-AF65-F5344CB8AC3E}">
        <p14:creationId xmlns:p14="http://schemas.microsoft.com/office/powerpoint/2010/main" val="266935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D3288D2-96BE-E32C-5429-A97D05F12F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0A70521-EC94-E02A-F9BE-2E7CE7212C5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6BE9D2E6-809E-3DC8-3B0A-1841B9089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02BF62B-B956-A31D-066C-AA70901AE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FA39CD1-4F1F-C515-54DB-44E7FDC18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8468CE8-205B-1782-A112-EC2E0ED86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601F33E-605A-1A48-B8EB-09B70EB330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3F5FD8-9A14-5A9C-0CA5-539B8D1B2267}"/>
              </a:ext>
            </a:extLst>
          </p:cNvPr>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C48C1-4B2E-8708-A583-83E7C0A7C357}"/>
                  </a:ext>
                </a:extLst>
              </p:cNvPr>
              <p:cNvSpPr>
                <a:spLocks noGrp="1"/>
              </p:cNvSpPr>
              <p:nvPr>
                <p:ph idx="1"/>
              </p:nvPr>
            </p:nvSpPr>
            <p:spPr/>
            <p:txBody>
              <a:bodyPr/>
              <a:lstStyle/>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1, 2, 3, 4, 5, 6</m:t>
                        </m:r>
                      </m:e>
                    </m:d>
                  </m:oMath>
                </a14:m>
                <a:endParaRPr lang="en-US" dirty="0"/>
              </a:p>
              <a:p>
                <a14:m>
                  <m:oMath xmlns:m="http://schemas.openxmlformats.org/officeDocument/2006/math">
                    <m:r>
                      <m:rPr>
                        <m:sty m:val="p"/>
                      </m:rPr>
                      <a:rPr lang="en-US" b="0" i="0" smtClean="0">
                        <a:latin typeface="Cambria Math" panose="02040503050406030204" pitchFamily="18" charset="0"/>
                      </a:rPr>
                      <m:t>E</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1, 2, 3</m:t>
                        </m:r>
                      </m:e>
                    </m:d>
                  </m:oMath>
                </a14:m>
                <a:endParaRPr lang="en-US" dirty="0"/>
              </a:p>
              <a:p>
                <a:endParaRPr lang="en-US" dirty="0"/>
              </a:p>
              <a:p>
                <a:endParaRPr lang="en-US" dirty="0"/>
              </a:p>
              <a:p>
                <a:endParaRPr lang="en-US" dirty="0"/>
              </a:p>
              <a:p>
                <a:r>
                  <a:rPr lang="en-US" dirty="0"/>
                  <a:t>The sum of all outcomes must be 1</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7CC48C1-4B2E-8708-A583-83E7C0A7C35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18F6E15-DDF5-E82C-ABFE-0A2F610E320A}"/>
              </a:ext>
            </a:extLst>
          </p:cNvPr>
          <p:cNvGraphicFramePr>
            <a:graphicFrameLocks noGrp="1"/>
          </p:cNvGraphicFramePr>
          <p:nvPr>
            <p:extLst>
              <p:ext uri="{D42A27DB-BD31-4B8C-83A1-F6EECF244321}">
                <p14:modId xmlns:p14="http://schemas.microsoft.com/office/powerpoint/2010/main" val="2083528651"/>
              </p:ext>
            </p:extLst>
          </p:nvPr>
        </p:nvGraphicFramePr>
        <p:xfrm>
          <a:off x="183535" y="3259614"/>
          <a:ext cx="8128001" cy="7416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476646772"/>
                    </a:ext>
                  </a:extLst>
                </a:gridCol>
                <a:gridCol w="1161143">
                  <a:extLst>
                    <a:ext uri="{9D8B030D-6E8A-4147-A177-3AD203B41FA5}">
                      <a16:colId xmlns:a16="http://schemas.microsoft.com/office/drawing/2014/main" val="3412984550"/>
                    </a:ext>
                  </a:extLst>
                </a:gridCol>
                <a:gridCol w="1161143">
                  <a:extLst>
                    <a:ext uri="{9D8B030D-6E8A-4147-A177-3AD203B41FA5}">
                      <a16:colId xmlns:a16="http://schemas.microsoft.com/office/drawing/2014/main" val="3432456014"/>
                    </a:ext>
                  </a:extLst>
                </a:gridCol>
                <a:gridCol w="1161143">
                  <a:extLst>
                    <a:ext uri="{9D8B030D-6E8A-4147-A177-3AD203B41FA5}">
                      <a16:colId xmlns:a16="http://schemas.microsoft.com/office/drawing/2014/main" val="1702447377"/>
                    </a:ext>
                  </a:extLst>
                </a:gridCol>
                <a:gridCol w="1161143">
                  <a:extLst>
                    <a:ext uri="{9D8B030D-6E8A-4147-A177-3AD203B41FA5}">
                      <a16:colId xmlns:a16="http://schemas.microsoft.com/office/drawing/2014/main" val="3601528408"/>
                    </a:ext>
                  </a:extLst>
                </a:gridCol>
                <a:gridCol w="1161143">
                  <a:extLst>
                    <a:ext uri="{9D8B030D-6E8A-4147-A177-3AD203B41FA5}">
                      <a16:colId xmlns:a16="http://schemas.microsoft.com/office/drawing/2014/main" val="3567921921"/>
                    </a:ext>
                  </a:extLst>
                </a:gridCol>
                <a:gridCol w="1161143">
                  <a:extLst>
                    <a:ext uri="{9D8B030D-6E8A-4147-A177-3AD203B41FA5}">
                      <a16:colId xmlns:a16="http://schemas.microsoft.com/office/drawing/2014/main" val="2557327911"/>
                    </a:ext>
                  </a:extLst>
                </a:gridCol>
              </a:tblGrid>
              <a:tr h="370840">
                <a:tc>
                  <a:txBody>
                    <a:bodyPr/>
                    <a:lstStyle/>
                    <a:p>
                      <a:r>
                        <a:rPr lang="en-US" dirty="0"/>
                        <a:t>Outcome</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558392662"/>
                  </a:ext>
                </a:extLst>
              </a:tr>
              <a:tr h="370840">
                <a:tc>
                  <a:txBody>
                    <a:bodyPr/>
                    <a:lstStyle/>
                    <a:p>
                      <a:r>
                        <a:rPr lang="en-US" dirty="0"/>
                        <a:t>P</a:t>
                      </a:r>
                    </a:p>
                  </a:txBody>
                  <a:tcPr/>
                </a:tc>
                <a:tc>
                  <a:txBody>
                    <a:bodyPr/>
                    <a:lstStyle/>
                    <a:p>
                      <a:r>
                        <a:rPr lang="en-US" dirty="0"/>
                        <a:t>w</a:t>
                      </a:r>
                    </a:p>
                  </a:txBody>
                  <a:tcPr/>
                </a:tc>
                <a:tc>
                  <a:txBody>
                    <a:bodyPr/>
                    <a:lstStyle/>
                    <a:p>
                      <a:r>
                        <a:rPr lang="en-US" dirty="0"/>
                        <a:t>2w</a:t>
                      </a:r>
                    </a:p>
                  </a:txBody>
                  <a:tcPr/>
                </a:tc>
                <a:tc>
                  <a:txBody>
                    <a:bodyPr/>
                    <a:lstStyle/>
                    <a:p>
                      <a:r>
                        <a:rPr lang="en-US" dirty="0"/>
                        <a:t>W</a:t>
                      </a:r>
                    </a:p>
                  </a:txBody>
                  <a:tcPr/>
                </a:tc>
                <a:tc>
                  <a:txBody>
                    <a:bodyPr/>
                    <a:lstStyle/>
                    <a:p>
                      <a:r>
                        <a:rPr lang="en-US" dirty="0"/>
                        <a:t>2w</a:t>
                      </a:r>
                    </a:p>
                  </a:txBody>
                  <a:tcPr/>
                </a:tc>
                <a:tc>
                  <a:txBody>
                    <a:bodyPr/>
                    <a:lstStyle/>
                    <a:p>
                      <a:r>
                        <a:rPr lang="en-US" dirty="0"/>
                        <a:t>W</a:t>
                      </a:r>
                    </a:p>
                  </a:txBody>
                  <a:tcPr/>
                </a:tc>
                <a:tc>
                  <a:txBody>
                    <a:bodyPr/>
                    <a:lstStyle/>
                    <a:p>
                      <a:r>
                        <a:rPr lang="en-US" dirty="0"/>
                        <a:t>2w</a:t>
                      </a:r>
                    </a:p>
                  </a:txBody>
                  <a:tcPr/>
                </a:tc>
                <a:extLst>
                  <a:ext uri="{0D108BD9-81ED-4DB2-BD59-A6C34878D82A}">
                    <a16:rowId xmlns:a16="http://schemas.microsoft.com/office/drawing/2014/main" val="1268252523"/>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9CB8F6-66FE-9319-BBDB-DF91B8D46DE5}"/>
                  </a:ext>
                </a:extLst>
              </p:cNvPr>
              <p:cNvSpPr txBox="1"/>
              <p:nvPr/>
            </p:nvSpPr>
            <p:spPr>
              <a:xfrm>
                <a:off x="838200" y="4988176"/>
                <a:ext cx="3991896" cy="1188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+2</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+2</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+2</m:t>
                      </m:r>
                      <m:r>
                        <a:rPr lang="en-US" b="0" i="1" smtClean="0">
                          <a:latin typeface="Cambria Math" panose="02040503050406030204" pitchFamily="18" charset="0"/>
                        </a:rPr>
                        <m:t>𝑤</m:t>
                      </m:r>
                      <m:r>
                        <a:rPr lang="en-US" b="0" i="1"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m:t>
                      </m:r>
                      <m:r>
                        <a:rPr lang="en-US" b="0" i="1" smtClean="0">
                          <a:latin typeface="Cambria Math" panose="02040503050406030204" pitchFamily="18" charset="0"/>
                        </a:rPr>
                        <m:t>𝑤</m:t>
                      </m:r>
                      <m:r>
                        <a:rPr lang="en-US" b="0" i="0" smtClean="0">
                          <a:latin typeface="Cambria Math" panose="02040503050406030204" pitchFamily="18" charset="0"/>
                        </a:rPr>
                        <m:t>=1</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9</m:t>
                          </m:r>
                        </m:den>
                      </m:f>
                    </m:oMath>
                  </m:oMathPara>
                </a14:m>
                <a:endParaRPr lang="en-US" dirty="0"/>
              </a:p>
            </p:txBody>
          </p:sp>
        </mc:Choice>
        <mc:Fallback xmlns="">
          <p:sp>
            <p:nvSpPr>
              <p:cNvPr id="8" name="TextBox 7">
                <a:extLst>
                  <a:ext uri="{FF2B5EF4-FFF2-40B4-BE49-F238E27FC236}">
                    <a16:creationId xmlns:a16="http://schemas.microsoft.com/office/drawing/2014/main" id="{CE9CB8F6-66FE-9319-BBDB-DF91B8D46DE5}"/>
                  </a:ext>
                </a:extLst>
              </p:cNvPr>
              <p:cNvSpPr txBox="1">
                <a:spLocks noRot="1" noChangeAspect="1" noMove="1" noResize="1" noEditPoints="1" noAdjustHandles="1" noChangeArrowheads="1" noChangeShapeType="1" noTextEdit="1"/>
              </p:cNvSpPr>
              <p:nvPr/>
            </p:nvSpPr>
            <p:spPr>
              <a:xfrm>
                <a:off x="838200" y="4988176"/>
                <a:ext cx="3991896" cy="11887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E34C171-0A77-53E5-32B4-FB43E47B1849}"/>
                  </a:ext>
                </a:extLst>
              </p:cNvPr>
              <p:cNvSpPr txBox="1"/>
              <p:nvPr/>
            </p:nvSpPr>
            <p:spPr>
              <a:xfrm>
                <a:off x="5493774" y="4968102"/>
                <a:ext cx="3991896" cy="8897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1, 2, 3</m:t>
                          </m:r>
                        </m:e>
                      </m: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9</m:t>
                          </m:r>
                        </m:den>
                      </m:f>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9</m:t>
                          </m:r>
                        </m:den>
                      </m:f>
                    </m:oMath>
                  </m:oMathPara>
                </a14:m>
                <a:endParaRPr lang="en-US" b="0"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3E34C171-0A77-53E5-32B4-FB43E47B1849}"/>
                  </a:ext>
                </a:extLst>
              </p:cNvPr>
              <p:cNvSpPr txBox="1">
                <a:spLocks noRot="1" noChangeAspect="1" noMove="1" noResize="1" noEditPoints="1" noAdjustHandles="1" noChangeArrowheads="1" noChangeShapeType="1" noTextEdit="1"/>
              </p:cNvSpPr>
              <p:nvPr/>
            </p:nvSpPr>
            <p:spPr>
              <a:xfrm>
                <a:off x="5493774" y="4968102"/>
                <a:ext cx="3991896" cy="889731"/>
              </a:xfrm>
              <a:prstGeom prst="rect">
                <a:avLst/>
              </a:prstGeom>
              <a:blipFill>
                <a:blip r:embed="rId4"/>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EACD915-0C93-178B-50CA-DE202947240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27058" y="1054058"/>
            <a:ext cx="4739652" cy="1860708"/>
          </a:xfrm>
          <a:prstGeom prst="rect">
            <a:avLst/>
          </a:prstGeom>
        </p:spPr>
      </p:pic>
    </p:spTree>
    <p:extLst>
      <p:ext uri="{BB962C8B-B14F-4D97-AF65-F5344CB8AC3E}">
        <p14:creationId xmlns:p14="http://schemas.microsoft.com/office/powerpoint/2010/main" val="267037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51852EEF-2FA3-2DD7-29D2-B30727D86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37B24AB-2A2F-7529-1122-F7872E891F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362B16C2-976B-161D-191D-107C69E79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3FAD5FC-6559-A1EE-38DC-EA4657448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DE6E15-B2A0-7ED4-EA91-7E302A718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2858FC10-341A-6001-F661-6C9FC77B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2BBE7BC-64F8-02C8-2175-C0B43B12B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2F38E65-8976-54F8-4E36-EC5EA3A9AFED}"/>
              </a:ext>
            </a:extLst>
          </p:cNvPr>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9381AB-12B4-2D10-790C-C2128D9F0278}"/>
                  </a:ext>
                </a:extLst>
              </p:cNvPr>
              <p:cNvSpPr>
                <a:spLocks noGrp="1"/>
              </p:cNvSpPr>
              <p:nvPr>
                <p:ph idx="1"/>
              </p:nvPr>
            </p:nvSpPr>
            <p:spPr/>
            <p:txBody>
              <a:bodyPr/>
              <a:lstStyle/>
              <a:p>
                <a:r>
                  <a:rPr lang="en-US" dirty="0"/>
                  <a:t>Sometimes the occurrence of one event is affected by the occurrence of another event. </a:t>
                </a:r>
              </a:p>
              <a:p>
                <a:r>
                  <a:rPr lang="en-US" dirty="0"/>
                  <a:t>i.e., the probability of event B </a:t>
                </a:r>
                <a:r>
                  <a:rPr lang="en-US" b="1" dirty="0"/>
                  <a:t>given</a:t>
                </a:r>
                <a:r>
                  <a:rPr lang="en-US" dirty="0"/>
                  <a:t> that event A has occurred </a:t>
                </a:r>
              </a:p>
              <a:p>
                <a:endParaRPr lang="en-US" dirty="0"/>
              </a:p>
              <a:p>
                <a:r>
                  <a:rPr lang="en-US" dirty="0"/>
                  <a:t>This is called conditional probability :</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e>
                      </m:d>
                    </m:oMath>
                  </m:oMathPara>
                </a14:m>
                <a:endParaRPr lang="en-US" dirty="0"/>
              </a:p>
            </p:txBody>
          </p:sp>
        </mc:Choice>
        <mc:Fallback xmlns="">
          <p:sp>
            <p:nvSpPr>
              <p:cNvPr id="3" name="Content Placeholder 2">
                <a:extLst>
                  <a:ext uri="{FF2B5EF4-FFF2-40B4-BE49-F238E27FC236}">
                    <a16:creationId xmlns:a16="http://schemas.microsoft.com/office/drawing/2014/main" id="{A99381AB-12B4-2D10-790C-C2128D9F027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99941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DEDCF092-AE0B-F5BE-1F5B-2F536ED03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CEB2B0A1-379D-0515-E0D3-A44E75C1F8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2D656EEB-2DF7-C8E8-D5B1-428AC9F26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8FA4F4-7B67-CF09-FC15-A7BD63E33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E508D-FD5A-A891-A10B-EFE3B9273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77E53CEE-8488-8A02-1B1B-3F81D4F99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708C2AC-D77F-6767-BA21-FBD8B09924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58B29B0-CBAE-AC29-42F2-25F4A78C65D6}"/>
              </a:ext>
            </a:extLst>
          </p:cNvPr>
          <p:cNvSpPr>
            <a:spLocks noGrp="1"/>
          </p:cNvSpPr>
          <p:nvPr>
            <p:ph type="title"/>
          </p:nvPr>
        </p:nvSpPr>
        <p:spPr/>
        <p:txBody>
          <a:bodyPr/>
          <a:lstStyle/>
          <a:p>
            <a:r>
              <a:rPr lang="en-US" dirty="0"/>
              <a:t>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70ECC-D4FD-D53A-A22D-84F91E35D25C}"/>
                  </a:ext>
                </a:extLst>
              </p:cNvPr>
              <p:cNvSpPr>
                <a:spLocks noGrp="1"/>
              </p:cNvSpPr>
              <p:nvPr>
                <p:ph idx="1"/>
              </p:nvPr>
            </p:nvSpPr>
            <p:spPr>
              <a:xfrm>
                <a:off x="838200" y="1825624"/>
                <a:ext cx="10515600" cy="4811149"/>
              </a:xfrm>
            </p:spPr>
            <p:txBody>
              <a:bodyPr>
                <a:normAutofit/>
              </a:bodyPr>
              <a:lstStyle/>
              <a:p>
                <a:r>
                  <a:rPr lang="en-US" dirty="0"/>
                  <a:t>This probability is defined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&gt;0</m:t>
                    </m:r>
                  </m:oMath>
                </a14:m>
                <a:r>
                  <a:rPr lang="en-US" dirty="0"/>
                  <a:t> </a:t>
                </a:r>
              </a:p>
              <a:p>
                <a:pPr lvl="1"/>
                <a:r>
                  <a:rPr lang="en-US" dirty="0"/>
                  <a:t>as we know that event </a:t>
                </a:r>
                <a14:m>
                  <m:oMath xmlns:m="http://schemas.openxmlformats.org/officeDocument/2006/math">
                    <m:r>
                      <a:rPr lang="en-US" i="1">
                        <a:latin typeface="Cambria Math" panose="02040503050406030204" pitchFamily="18" charset="0"/>
                      </a:rPr>
                      <m:t>𝐴</m:t>
                    </m:r>
                  </m:oMath>
                </a14:m>
                <a:r>
                  <a:rPr lang="en-US" dirty="0"/>
                  <a:t> has occurred</a:t>
                </a:r>
              </a:p>
              <a:p>
                <a:r>
                  <a:rPr lang="en-US" dirty="0"/>
                  <a:t>From the formula above we can say:</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a:p>
                <a14:m>
                  <m:oMath xmlns:m="http://schemas.openxmlformats.org/officeDocument/2006/math">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oMath>
                </a14:m>
                <a:r>
                  <a:rPr lang="en-US" dirty="0"/>
                  <a:t>is the probability that event A and event B happen at the same time</a:t>
                </a:r>
              </a:p>
              <a:p>
                <a:pPr lvl="1"/>
                <a:r>
                  <a:rPr lang="en-US" dirty="0"/>
                  <a:t>The calculation depends on whether </a:t>
                </a:r>
                <a14:m>
                  <m:oMath xmlns:m="http://schemas.openxmlformats.org/officeDocument/2006/math">
                    <m:r>
                      <a:rPr lang="en-US">
                        <a:latin typeface="Cambria Math" panose="02040503050406030204" pitchFamily="18" charset="0"/>
                      </a:rPr>
                      <m:t>𝐴</m:t>
                    </m:r>
                  </m:oMath>
                </a14:m>
                <a:r>
                  <a:rPr lang="en-US" dirty="0"/>
                  <a:t> and </a:t>
                </a:r>
                <a14:m>
                  <m:oMath xmlns:m="http://schemas.openxmlformats.org/officeDocument/2006/math">
                    <m:r>
                      <a:rPr lang="en-US">
                        <a:latin typeface="Cambria Math" panose="02040503050406030204" pitchFamily="18" charset="0"/>
                      </a:rPr>
                      <m:t>𝐵</m:t>
                    </m:r>
                  </m:oMath>
                </a14:m>
                <a:r>
                  <a:rPr lang="en-US" dirty="0"/>
                  <a:t> are independent or dependent events</a:t>
                </a:r>
              </a:p>
            </p:txBody>
          </p:sp>
        </mc:Choice>
        <mc:Fallback xmlns="">
          <p:sp>
            <p:nvSpPr>
              <p:cNvPr id="3" name="Content Placeholder 2">
                <a:extLst>
                  <a:ext uri="{FF2B5EF4-FFF2-40B4-BE49-F238E27FC236}">
                    <a16:creationId xmlns:a16="http://schemas.microsoft.com/office/drawing/2014/main" id="{07370ECC-D4FD-D53A-A22D-84F91E35D25C}"/>
                  </a:ext>
                </a:extLst>
              </p:cNvPr>
              <p:cNvSpPr>
                <a:spLocks noGrp="1" noRot="1" noChangeAspect="1" noMove="1" noResize="1" noEditPoints="1" noAdjustHandles="1" noChangeArrowheads="1" noChangeShapeType="1" noTextEdit="1"/>
              </p:cNvSpPr>
              <p:nvPr>
                <p:ph idx="1"/>
              </p:nvPr>
            </p:nvSpPr>
            <p:spPr>
              <a:xfrm>
                <a:off x="838200" y="1825624"/>
                <a:ext cx="10515600" cy="4811149"/>
              </a:xfrm>
              <a:blipFill>
                <a:blip r:embed="rId2"/>
                <a:stretch>
                  <a:fillRect l="-1043" t="-2152" b="-380"/>
                </a:stretch>
              </a:blipFill>
            </p:spPr>
            <p:txBody>
              <a:bodyPr/>
              <a:lstStyle/>
              <a:p>
                <a:r>
                  <a:rPr lang="en-US">
                    <a:noFill/>
                  </a:rPr>
                  <a:t> </a:t>
                </a:r>
              </a:p>
            </p:txBody>
          </p:sp>
        </mc:Fallback>
      </mc:AlternateContent>
    </p:spTree>
    <p:extLst>
      <p:ext uri="{BB962C8B-B14F-4D97-AF65-F5344CB8AC3E}">
        <p14:creationId xmlns:p14="http://schemas.microsoft.com/office/powerpoint/2010/main" val="425558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E29372-1549-7999-743D-703611BBD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89A2FF9-8C56-92B6-1E19-8E6AE2560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B6ADBD7A-A18F-0E0F-BB4C-930F7903C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DA546F-842B-7CEC-C83F-EF82EE05D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03067D1-782C-8017-B794-377D49C40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72C5DB6-65CD-A0DC-DA28-2237938F22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406E0A9-5152-F5D0-ED41-D257438EE5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E8657E-D598-9A43-617D-81B3B37869C5}"/>
              </a:ext>
            </a:extLst>
          </p:cNvPr>
          <p:cNvSpPr>
            <a:spLocks noGrp="1"/>
          </p:cNvSpPr>
          <p:nvPr>
            <p:ph type="title"/>
          </p:nvPr>
        </p:nvSpPr>
        <p:spPr/>
        <p:txBody>
          <a:bodyPr/>
          <a:lstStyle/>
          <a:p>
            <a:r>
              <a:rPr lang="en-US" dirty="0"/>
              <a:t>Independent Events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2F59A4-6EF9-BD1D-36D8-055645A039A3}"/>
                  </a:ext>
                </a:extLst>
              </p:cNvPr>
              <p:cNvSpPr>
                <a:spLocks noGrp="1"/>
              </p:cNvSpPr>
              <p:nvPr>
                <p:ph idx="1"/>
              </p:nvPr>
            </p:nvSpPr>
            <p:spPr/>
            <p:txBody>
              <a:bodyPr/>
              <a:lstStyle/>
              <a:p>
                <a:r>
                  <a:rPr lang="en-US" b="0" i="0" dirty="0">
                    <a:solidFill>
                      <a:srgbClr val="0D0D0D"/>
                    </a:solidFill>
                    <a:effectLst/>
                    <a:latin typeface="Söhne"/>
                  </a:rPr>
                  <a:t>the occurrence of one event does not affect the occurrence of the other. </a:t>
                </a:r>
              </a:p>
              <a:p>
                <a:r>
                  <a:rPr lang="en-US" b="0" i="0" dirty="0">
                    <a:solidFill>
                      <a:srgbClr val="0D0D0D"/>
                    </a:solidFill>
                    <a:effectLst/>
                    <a:latin typeface="Söhne"/>
                  </a:rPr>
                  <a:t>Therefore, the probability of both </a:t>
                </a:r>
                <a:r>
                  <a:rPr lang="en-US" b="0" i="1" dirty="0">
                    <a:solidFill>
                      <a:srgbClr val="0D0D0D"/>
                    </a:solidFill>
                    <a:effectLst/>
                    <a:latin typeface="KaTeX_Math"/>
                  </a:rPr>
                  <a:t>A</a:t>
                </a:r>
                <a:r>
                  <a:rPr lang="en-US" b="0" i="0" dirty="0">
                    <a:solidFill>
                      <a:srgbClr val="0D0D0D"/>
                    </a:solidFill>
                    <a:effectLst/>
                    <a:latin typeface="Söhne"/>
                  </a:rPr>
                  <a:t> and </a:t>
                </a:r>
                <a:r>
                  <a:rPr lang="en-US" b="0" i="1" dirty="0">
                    <a:solidFill>
                      <a:srgbClr val="0D0D0D"/>
                    </a:solidFill>
                    <a:effectLst/>
                    <a:latin typeface="KaTeX_Math"/>
                  </a:rPr>
                  <a:t>B</a:t>
                </a:r>
                <a:r>
                  <a:rPr lang="en-US" b="0" i="0" dirty="0">
                    <a:solidFill>
                      <a:srgbClr val="0D0D0D"/>
                    </a:solidFill>
                    <a:effectLst/>
                    <a:latin typeface="Söhne"/>
                  </a:rPr>
                  <a:t> occurring can be found by multiplying their probabilities</a:t>
                </a:r>
              </a:p>
              <a:p>
                <a:endParaRPr lang="en-US" dirty="0">
                  <a:solidFill>
                    <a:srgbClr val="0D0D0D"/>
                  </a:solidFill>
                  <a:latin typeface="Söhne"/>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r>
                        <a:rPr lang="en-US"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𝐴</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𝐴</m:t>
                          </m:r>
                        </m:e>
                      </m:d>
                      <m:r>
                        <a:rPr lang="en-US" sz="2800" b="0" i="1" smtClean="0">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b="0" i="1" smtClean="0">
                          <a:latin typeface="Cambria Math" panose="02040503050406030204" pitchFamily="18" charset="0"/>
                        </a:rPr>
                        <m:t>𝐵</m:t>
                      </m:r>
                      <m:r>
                        <a:rPr lang="en-US" sz="2800" i="1">
                          <a:latin typeface="Cambria Math" panose="02040503050406030204" pitchFamily="18" charset="0"/>
                        </a:rPr>
                        <m:t>)</m:t>
                      </m:r>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𝐴</m:t>
                          </m:r>
                          <m:r>
                            <a:rPr lang="en-US" sz="2800" i="1">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b="0" i="1" smtClean="0">
                          <a:latin typeface="Cambria Math" panose="02040503050406030204" pitchFamily="18" charset="0"/>
                        </a:rPr>
                        <m:t>𝐴</m:t>
                      </m:r>
                      <m:r>
                        <a:rPr lang="en-US" sz="2800" i="1">
                          <a:latin typeface="Cambria Math" panose="02040503050406030204" pitchFamily="18" charset="0"/>
                        </a:rPr>
                        <m:t>)</m:t>
                      </m:r>
                    </m:oMath>
                  </m:oMathPara>
                </a14:m>
                <a:endParaRPr lang="en-US" sz="2800" dirty="0"/>
              </a:p>
              <a:p>
                <a:pPr marL="0" indent="0">
                  <a:buNone/>
                </a:pPr>
                <a:endParaRPr lang="en-US" sz="2800"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732F59A4-6EF9-BD1D-36D8-055645A039A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7375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52E14B90-E5B9-075A-603C-CCA8F20BA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84E7E80-3B3D-1267-2EB7-177AB60766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71D5799E-8E9B-E87E-C0DF-4E9F4B808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2B009F-C77D-ED11-D9E0-9FD0DD6A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CDA6C3-3692-7352-449F-157561DF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5BCD1998-C34A-A603-0389-A7BFEBF94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659DE2F-A187-5DFA-0869-99E1AAFE80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93F016-2960-BF2A-3E08-60AEBBD8417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46DF96-FC01-14C3-61DC-ACC0BF3C7658}"/>
                  </a:ext>
                </a:extLst>
              </p:cNvPr>
              <p:cNvSpPr>
                <a:spLocks noGrp="1"/>
              </p:cNvSpPr>
              <p:nvPr>
                <p:ph idx="1"/>
              </p:nvPr>
            </p:nvSpPr>
            <p:spPr>
              <a:xfrm>
                <a:off x="870155" y="1819664"/>
                <a:ext cx="10515600" cy="5402826"/>
              </a:xfrm>
            </p:spPr>
            <p:txBody>
              <a:bodyPr>
                <a:normAutofit/>
              </a:bodyPr>
              <a:lstStyle/>
              <a:p>
                <a:r>
                  <a:rPr lang="en-US" sz="1800" dirty="0"/>
                  <a:t>in an experiment of rolling a die two times,</a:t>
                </a:r>
              </a:p>
              <a:p>
                <a:pPr lvl="1"/>
                <a:r>
                  <a:rPr lang="en-US" sz="1800" dirty="0"/>
                  <a:t>event A: having 1 in the first roll</a:t>
                </a:r>
              </a:p>
              <a:p>
                <a:pPr lvl="1"/>
                <a:r>
                  <a:rPr lang="en-US" sz="1800" dirty="0"/>
                  <a:t>event B having 1 in the second roll</a:t>
                </a:r>
              </a:p>
              <a:p>
                <a:r>
                  <a:rPr lang="en-US" sz="1800" dirty="0"/>
                  <a:t>Find </a:t>
                </a:r>
                <a14:m>
                  <m:oMath xmlns:m="http://schemas.openxmlformats.org/officeDocument/2006/math">
                    <m:r>
                      <a:rPr lang="en-US" sz="1800" i="1" smtClean="0">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𝐵</m:t>
                        </m:r>
                        <m:r>
                          <a:rPr lang="en-US" sz="1800" i="1">
                            <a:latin typeface="Cambria Math" panose="02040503050406030204" pitchFamily="18" charset="0"/>
                          </a:rPr>
                          <m:t>|</m:t>
                        </m:r>
                        <m:r>
                          <a:rPr lang="en-US" sz="1800" i="1">
                            <a:latin typeface="Cambria Math" panose="02040503050406030204" pitchFamily="18" charset="0"/>
                          </a:rPr>
                          <m:t>𝐴</m:t>
                        </m:r>
                      </m:e>
                    </m:d>
                  </m:oMath>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𝑃</m:t>
                      </m:r>
                      <m:d>
                        <m:dPr>
                          <m:ctrlPr>
                            <a:rPr lang="en-US" sz="1800" i="1" smtClean="0">
                              <a:latin typeface="Cambria Math" panose="02040503050406030204" pitchFamily="18" charset="0"/>
                            </a:rPr>
                          </m:ctrlPr>
                        </m:dPr>
                        <m:e>
                          <m:r>
                            <a:rPr lang="en-US" sz="1800" i="1">
                              <a:latin typeface="Cambria Math" panose="02040503050406030204" pitchFamily="18" charset="0"/>
                            </a:rPr>
                            <m:t>𝐵</m:t>
                          </m:r>
                          <m:r>
                            <a:rPr lang="en-US" sz="1800" i="1">
                              <a:latin typeface="Cambria Math" panose="02040503050406030204" pitchFamily="18" charset="0"/>
                            </a:rPr>
                            <m:t>|</m:t>
                          </m:r>
                          <m:r>
                            <a:rPr lang="en-US" sz="1800" i="1">
                              <a:latin typeface="Cambria Math" panose="02040503050406030204" pitchFamily="18" charset="0"/>
                            </a:rPr>
                            <m:t>𝐴</m:t>
                          </m:r>
                        </m:e>
                      </m:d>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m:t>
                          </m:r>
                          <m:r>
                            <a:rPr lang="en-US" sz="1800" i="1">
                              <a:latin typeface="Cambria Math" panose="02040503050406030204" pitchFamily="18" charset="0"/>
                              <a:ea typeface="Cambria Math" panose="02040503050406030204" pitchFamily="18" charset="0"/>
                            </a:rPr>
                            <m:t>)</m:t>
                          </m:r>
                        </m:num>
                        <m:den>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rPr>
                            <m:t>)</m:t>
                          </m:r>
                        </m:den>
                      </m:f>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𝑃</m:t>
                      </m:r>
                      <m:d>
                        <m:dPr>
                          <m:ctrlPr>
                            <a:rPr lang="en-US" sz="1800" i="1" smtClean="0">
                              <a:latin typeface="Cambria Math" panose="02040503050406030204" pitchFamily="18" charset="0"/>
                            </a:rPr>
                          </m:ctrlPr>
                        </m:dPr>
                        <m:e>
                          <m:r>
                            <a:rPr lang="en-US" sz="1800" i="1" smtClean="0">
                              <a:latin typeface="Cambria Math" panose="02040503050406030204" pitchFamily="18" charset="0"/>
                            </a:rPr>
                            <m:t>𝐴</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6</m:t>
                          </m:r>
                        </m:den>
                      </m:f>
                    </m:oMath>
                  </m:oMathPara>
                </a14:m>
                <a:endParaRPr lang="en-US" sz="1800" dirty="0"/>
              </a:p>
              <a:p>
                <a:pPr marL="0" indent="0">
                  <a:buNone/>
                </a:pPr>
                <a:r>
                  <a:rPr lang="en-US" sz="1800" dirty="0"/>
                  <a:t>Since these are independent events, </a:t>
                </a:r>
                <a14:m>
                  <m:oMath xmlns:m="http://schemas.openxmlformats.org/officeDocument/2006/math">
                    <m:r>
                      <a:rPr lang="en-US" sz="1800" b="0" i="0" smtClean="0">
                        <a:latin typeface="Cambria Math" panose="02040503050406030204" pitchFamily="18" charset="0"/>
                      </a:rPr>
                      <m:t> </m:t>
                    </m:r>
                  </m:oMath>
                </a14:m>
                <a:endParaRPr lang="en-US" sz="18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𝐴</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𝐵</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𝑃</m:t>
                      </m:r>
                      <m:d>
                        <m:dPr>
                          <m:ctrlPr>
                            <a:rPr lang="en-US" sz="1800" i="1" smtClean="0">
                              <a:latin typeface="Cambria Math" panose="02040503050406030204" pitchFamily="18" charset="0"/>
                            </a:rPr>
                          </m:ctrlPr>
                        </m:dPr>
                        <m:e>
                          <m:r>
                            <a:rPr lang="en-US" sz="1800" i="1" smtClean="0">
                              <a:latin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m:t>
                          </m:r>
                        </m:e>
                      </m:d>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6</m:t>
                          </m:r>
                        </m:den>
                      </m:f>
                      <m:r>
                        <a:rPr lang="en-US" sz="1800" i="1" smtClean="0">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6</m:t>
                          </m:r>
                        </m:den>
                      </m:f>
                      <m:r>
                        <a:rPr lang="en-US" sz="1800" b="0" i="0" smtClean="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b="0" i="1" smtClean="0">
                              <a:latin typeface="Cambria Math" panose="02040503050406030204" pitchFamily="18" charset="0"/>
                            </a:rPr>
                            <m:t>36</m:t>
                          </m:r>
                        </m:den>
                      </m:f>
                    </m:oMath>
                  </m:oMathPara>
                </a14:m>
                <a:endParaRPr lang="en-US" sz="1800" dirty="0"/>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𝑃</m:t>
                      </m:r>
                      <m:d>
                        <m:dPr>
                          <m:ctrlPr>
                            <a:rPr lang="en-US" sz="1800" i="1" smtClean="0">
                              <a:latin typeface="Cambria Math" panose="02040503050406030204" pitchFamily="18" charset="0"/>
                            </a:rPr>
                          </m:ctrlPr>
                        </m:dPr>
                        <m:e>
                          <m:r>
                            <a:rPr lang="en-US" sz="1800" i="1">
                              <a:latin typeface="Cambria Math" panose="02040503050406030204" pitchFamily="18" charset="0"/>
                            </a:rPr>
                            <m:t>𝐵</m:t>
                          </m:r>
                          <m:r>
                            <a:rPr lang="en-US" sz="1800" i="1">
                              <a:latin typeface="Cambria Math" panose="02040503050406030204" pitchFamily="18" charset="0"/>
                            </a:rPr>
                            <m:t>|</m:t>
                          </m:r>
                          <m:r>
                            <a:rPr lang="en-US" sz="1800" i="1">
                              <a:latin typeface="Cambria Math" panose="02040503050406030204" pitchFamily="18" charset="0"/>
                            </a:rPr>
                            <m:t>𝐴</m:t>
                          </m:r>
                        </m:e>
                      </m:d>
                      <m:r>
                        <a:rPr lang="en-US" sz="1800" b="0" i="1" smtClean="0">
                          <a:latin typeface="Cambria Math" panose="02040503050406030204" pitchFamily="18" charset="0"/>
                        </a:rPr>
                        <m:t>=</m:t>
                      </m:r>
                      <m:f>
                        <m:fPr>
                          <m:ctrlPr>
                            <a:rPr lang="en-US" sz="1800" i="1">
                              <a:latin typeface="Cambria Math" panose="02040503050406030204" pitchFamily="18" charset="0"/>
                            </a:rPr>
                          </m:ctrlPr>
                        </m:fPr>
                        <m:num>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36</m:t>
                              </m:r>
                            </m:den>
                          </m:f>
                        </m:num>
                        <m:den>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6</m:t>
                              </m:r>
                            </m:den>
                          </m:f>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6</m:t>
                          </m:r>
                        </m:den>
                      </m:f>
                      <m:r>
                        <a:rPr lang="en-US" sz="1800" b="0" i="1" smtClean="0">
                          <a:latin typeface="Cambria Math" panose="02040503050406030204" pitchFamily="18" charset="0"/>
                        </a:rPr>
                        <m:t>=</m:t>
                      </m:r>
                      <m:r>
                        <a:rPr lang="en-US" sz="1800" i="1">
                          <a:latin typeface="Cambria Math" panose="02040503050406030204" pitchFamily="18" charset="0"/>
                        </a:rPr>
                        <m:t>𝑃</m:t>
                      </m:r>
                      <m:r>
                        <a:rPr lang="en-US" sz="1800" i="1">
                          <a:latin typeface="Cambria Math" panose="02040503050406030204" pitchFamily="18" charset="0"/>
                        </a:rPr>
                        <m:t>(</m:t>
                      </m:r>
                      <m:r>
                        <a:rPr lang="en-US" sz="1800" b="0" i="1" smtClean="0">
                          <a:latin typeface="Cambria Math" panose="02040503050406030204" pitchFamily="18" charset="0"/>
                        </a:rPr>
                        <m:t>𝐵</m:t>
                      </m:r>
                      <m:r>
                        <a:rPr lang="en-US" sz="1800" i="1">
                          <a:latin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7D46DF96-FC01-14C3-61DC-ACC0BF3C7658}"/>
                  </a:ext>
                </a:extLst>
              </p:cNvPr>
              <p:cNvSpPr>
                <a:spLocks noGrp="1" noRot="1" noChangeAspect="1" noMove="1" noResize="1" noEditPoints="1" noAdjustHandles="1" noChangeArrowheads="1" noChangeShapeType="1" noTextEdit="1"/>
              </p:cNvSpPr>
              <p:nvPr>
                <p:ph idx="1"/>
              </p:nvPr>
            </p:nvSpPr>
            <p:spPr>
              <a:xfrm>
                <a:off x="870155" y="1819664"/>
                <a:ext cx="10515600" cy="5402826"/>
              </a:xfrm>
              <a:blipFill>
                <a:blip r:embed="rId2"/>
                <a:stretch>
                  <a:fillRect l="-522" t="-1129"/>
                </a:stretch>
              </a:blipFill>
            </p:spPr>
            <p:txBody>
              <a:bodyPr/>
              <a:lstStyle/>
              <a:p>
                <a:r>
                  <a:rPr lang="en-US">
                    <a:noFill/>
                  </a:rPr>
                  <a:t> </a:t>
                </a:r>
              </a:p>
            </p:txBody>
          </p:sp>
        </mc:Fallback>
      </mc:AlternateContent>
    </p:spTree>
    <p:extLst>
      <p:ext uri="{BB962C8B-B14F-4D97-AF65-F5344CB8AC3E}">
        <p14:creationId xmlns:p14="http://schemas.microsoft.com/office/powerpoint/2010/main" val="3534511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05175E5-44F0-1A0B-9BAD-4A6803B25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E73E239-EFE3-4F74-5E19-81D29C6BC66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4ABEC04B-A76A-34B9-2CAD-C58473B24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4905B7-45FE-5A8F-FA9A-ECC705809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DA5830-E61C-1CBE-F269-D92ACBA98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92EA7D3F-600D-33BD-AB36-7AEF673A8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EB1296B-3C3E-00F2-29C4-D6B99F122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CD73A25-6347-44FD-BEA4-6E9D104815B4}"/>
              </a:ext>
            </a:extLst>
          </p:cNvPr>
          <p:cNvSpPr>
            <a:spLocks noGrp="1"/>
          </p:cNvSpPr>
          <p:nvPr>
            <p:ph type="title"/>
          </p:nvPr>
        </p:nvSpPr>
        <p:spPr/>
        <p:txBody>
          <a:bodyPr/>
          <a:lstStyle/>
          <a:p>
            <a:r>
              <a:rPr lang="en-US" dirty="0"/>
              <a:t>Dependent Events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E09D1E-1055-10CD-DD24-8B28E2164E35}"/>
                  </a:ext>
                </a:extLst>
              </p:cNvPr>
              <p:cNvSpPr>
                <a:spLocks noGrp="1"/>
              </p:cNvSpPr>
              <p:nvPr>
                <p:ph idx="1"/>
              </p:nvPr>
            </p:nvSpPr>
            <p:spPr/>
            <p:txBody>
              <a:bodyPr/>
              <a:lstStyle/>
              <a:p>
                <a:r>
                  <a:rPr lang="en-US" dirty="0"/>
                  <a:t>In dependent events the occurrence of one event affects the occurrence of another</a:t>
                </a:r>
              </a:p>
              <a:p>
                <a:r>
                  <a:rPr lang="en-US" dirty="0"/>
                  <a:t>in this case the intersection of both events is given by</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r>
                        <a:rPr lang="en-US"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49E09D1E-1055-10CD-DD24-8B28E2164E3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132149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53D095EB-454A-2012-ADDE-E550A3443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CF530592-3B18-D525-FFDD-C0C9141BF6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065CCBDF-DDE2-633C-6820-C3DB17C27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4E1A12-E7B7-352B-2F29-C87A4B143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0CD3EC-559D-5A58-6B6C-B3CEE991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31561AA3-B9A2-794A-A7A2-89DF86D1E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495168-297D-8C15-35DE-5E569E817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78B9F0-31C4-8428-A112-427C7B9A7A28}"/>
              </a:ext>
            </a:extLst>
          </p:cNvPr>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D287CA-9193-D378-6EAF-A2BFDEF6A329}"/>
                  </a:ext>
                </a:extLst>
              </p:cNvPr>
              <p:cNvSpPr>
                <a:spLocks noGrp="1"/>
              </p:cNvSpPr>
              <p:nvPr>
                <p:ph idx="1"/>
              </p:nvPr>
            </p:nvSpPr>
            <p:spPr/>
            <p:txBody>
              <a:bodyPr/>
              <a:lstStyle/>
              <a:p>
                <a:pPr algn="l"/>
                <a:r>
                  <a:rPr lang="en-US" dirty="0"/>
                  <a:t>Suppose you have a box containing 3 red balls and 2 green balls.</a:t>
                </a:r>
              </a:p>
              <a:p>
                <a:pPr algn="l"/>
                <a:r>
                  <a:rPr lang="en-US" dirty="0"/>
                  <a:t> You are going to draw two balls from the box one after the other without replacement. </a:t>
                </a:r>
              </a:p>
              <a:p>
                <a:pPr algn="l"/>
                <a:r>
                  <a:rPr lang="en-US" dirty="0"/>
                  <a:t>We will define two events:</a:t>
                </a:r>
              </a:p>
              <a:p>
                <a:pPr lvl="1"/>
                <a:r>
                  <a:rPr lang="en-US" sz="2800" dirty="0"/>
                  <a:t>Event A: The first ball drawn is red.</a:t>
                </a:r>
              </a:p>
              <a:p>
                <a:pPr lvl="1"/>
                <a:r>
                  <a:rPr lang="en-US" sz="2800" dirty="0"/>
                  <a:t>Event B: The second ball drawn is green.</a:t>
                </a:r>
              </a:p>
              <a:p>
                <a:r>
                  <a:rPr lang="en-US" sz="3200" dirty="0"/>
                  <a:t>Find </a:t>
                </a:r>
                <a14:m>
                  <m:oMath xmlns:m="http://schemas.openxmlformats.org/officeDocument/2006/math">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𝐴</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𝐵</m:t>
                    </m:r>
                    <m:r>
                      <a:rPr lang="en-US" sz="3200" i="1">
                        <a:latin typeface="Cambria Math" panose="02040503050406030204" pitchFamily="18" charset="0"/>
                        <a:ea typeface="Cambria Math" panose="02040503050406030204" pitchFamily="18" charset="0"/>
                      </a:rPr>
                      <m:t>)</m:t>
                    </m:r>
                  </m:oMath>
                </a14:m>
                <a:r>
                  <a:rPr lang="en-US" sz="3200" dirty="0"/>
                  <a:t> joint probability</a:t>
                </a:r>
              </a:p>
              <a:p>
                <a:endParaRPr lang="en-US" dirty="0"/>
              </a:p>
            </p:txBody>
          </p:sp>
        </mc:Choice>
        <mc:Fallback xmlns="">
          <p:sp>
            <p:nvSpPr>
              <p:cNvPr id="3" name="Content Placeholder 2">
                <a:extLst>
                  <a:ext uri="{FF2B5EF4-FFF2-40B4-BE49-F238E27FC236}">
                    <a16:creationId xmlns:a16="http://schemas.microsoft.com/office/drawing/2014/main" id="{74D287CA-9193-D378-6EAF-A2BFDEF6A329}"/>
                  </a:ext>
                </a:extLst>
              </p:cNvPr>
              <p:cNvSpPr>
                <a:spLocks noGrp="1" noRot="1" noChangeAspect="1" noMove="1" noResize="1" noEditPoints="1" noAdjustHandles="1" noChangeArrowheads="1" noChangeShapeType="1" noTextEdit="1"/>
              </p:cNvSpPr>
              <p:nvPr>
                <p:ph idx="1"/>
              </p:nvPr>
            </p:nvSpPr>
            <p:spPr>
              <a:blipFill>
                <a:blip r:embed="rId2"/>
                <a:stretch>
                  <a:fillRect l="-1333" t="-2381"/>
                </a:stretch>
              </a:blipFill>
            </p:spPr>
            <p:txBody>
              <a:bodyPr/>
              <a:lstStyle/>
              <a:p>
                <a:r>
                  <a:rPr lang="en-US">
                    <a:noFill/>
                  </a:rPr>
                  <a:t> </a:t>
                </a:r>
              </a:p>
            </p:txBody>
          </p:sp>
        </mc:Fallback>
      </mc:AlternateContent>
    </p:spTree>
    <p:extLst>
      <p:ext uri="{BB962C8B-B14F-4D97-AF65-F5344CB8AC3E}">
        <p14:creationId xmlns:p14="http://schemas.microsoft.com/office/powerpoint/2010/main" val="2545756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A1622FB-F40B-DD44-5514-490010718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25DB70C-AEB4-F62C-39C5-64AA8BB279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5E00D567-D92D-D614-B56F-E75178611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F52705-2418-2371-4141-728387F8C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20C7EC1-6853-8C65-4AB7-808CDD5D20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9FCD9E2D-190F-D243-82F8-7B3AA86C9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1A49778-70B2-A2F9-3DD9-370A257D41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09C887-90AE-E368-BDCE-4980722467CB}"/>
              </a:ext>
            </a:extLst>
          </p:cNvPr>
          <p:cNvSpPr>
            <a:spLocks noGrp="1"/>
          </p:cNvSpPr>
          <p:nvPr>
            <p:ph type="title"/>
          </p:nvPr>
        </p:nvSpPr>
        <p:spPr/>
        <p:txBody>
          <a:bodyPr/>
          <a:lstStyle/>
          <a:p>
            <a:r>
              <a:rPr lang="en-US" dirty="0"/>
              <a:t>Solution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922D8-E812-73FD-2250-9E9EDD756B0A}"/>
                  </a:ext>
                </a:extLst>
              </p:cNvPr>
              <p:cNvSpPr>
                <a:spLocks noGrp="1"/>
              </p:cNvSpPr>
              <p:nvPr>
                <p:ph idx="1"/>
              </p:nvPr>
            </p:nvSpPr>
            <p:spPr>
              <a:xfrm>
                <a:off x="838200" y="1825625"/>
                <a:ext cx="10515600" cy="4771820"/>
              </a:xfrm>
            </p:spPr>
            <p:txBody>
              <a:bodyPr>
                <a:normAutofit/>
              </a:bodyPr>
              <a:lstStyle/>
              <a:p>
                <a:r>
                  <a:rPr lang="en-US" dirty="0"/>
                  <a:t>back to our equation</a:t>
                </a: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𝐴</m:t>
                          </m:r>
                        </m:e>
                      </m:d>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𝐵</m:t>
                          </m:r>
                          <m:r>
                            <a:rPr lang="en-US" sz="2800" i="1">
                              <a:latin typeface="Cambria Math" panose="02040503050406030204" pitchFamily="18" charset="0"/>
                              <a:ea typeface="Cambria Math" panose="02040503050406030204" pitchFamily="18" charset="0"/>
                            </a:rPr>
                            <m:t>)</m:t>
                          </m:r>
                        </m:num>
                        <m:den>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den>
                      </m:f>
                    </m:oMath>
                  </m:oMathPara>
                </a14:m>
                <a:endParaRPr lang="en-US" dirty="0"/>
              </a:p>
              <a:p>
                <a:pPr marL="0" indent="0">
                  <a:buNone/>
                </a:pPr>
                <a:r>
                  <a:rPr lang="en-US" sz="2800" dirty="0"/>
                  <a:t>the probability of drawing red ball =&gt; </a:t>
                </a:r>
                <a14:m>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i="1" smtClean="0">
                            <a:latin typeface="Cambria Math" panose="02040503050406030204" pitchFamily="18" charset="0"/>
                          </a:rPr>
                          <m:t>𝐴</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5</m:t>
                        </m:r>
                      </m:den>
                    </m:f>
                  </m:oMath>
                </a14:m>
                <a:endParaRPr lang="en-US" dirty="0"/>
              </a:p>
              <a:p>
                <a:pPr marL="0" indent="0">
                  <a:buNone/>
                </a:pPr>
                <a:r>
                  <a:rPr lang="en-US" b="1" dirty="0"/>
                  <a:t>it is clear that these events are dependent upon each other</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r>
                        <a:rPr lang="en-US"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a:p>
                <a:pPr marL="0" indent="0">
                  <a:buNone/>
                </a:pPr>
                <a:r>
                  <a:rPr lang="en-US" dirty="0"/>
                  <a:t>since A already occurred then we left with 2 red balls and 2 green balls so </a:t>
                </a:r>
              </a:p>
              <a:p>
                <a:pPr marL="0" indent="0">
                  <a:buNone/>
                </a:pPr>
                <a:r>
                  <a:rPr lang="en-US" b="1" dirty="0"/>
                  <a:t>	</a:t>
                </a: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e>
                    </m:d>
                  </m:oMath>
                </a14:m>
                <a:r>
                  <a:rPr lang="en-US" b="1"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oMath>
                </a14:m>
                <a:r>
                  <a:rPr lang="en-US" b="1" dirty="0"/>
                  <a:t> </a:t>
                </a:r>
                <a:r>
                  <a:rPr lang="en-US" dirty="0"/>
                  <a:t>and</a:t>
                </a:r>
                <a:r>
                  <a:rPr lang="en-US" b="1" dirty="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is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oMath>
                </a14:m>
                <a:r>
                  <a:rPr lang="en-US" dirty="0"/>
                  <a:t> therefor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20</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oMath>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383922D8-E812-73FD-2250-9E9EDD756B0A}"/>
                  </a:ext>
                </a:extLst>
              </p:cNvPr>
              <p:cNvSpPr>
                <a:spLocks noGrp="1" noRot="1" noChangeAspect="1" noMove="1" noResize="1" noEditPoints="1" noAdjustHandles="1" noChangeArrowheads="1" noChangeShapeType="1" noTextEdit="1"/>
              </p:cNvSpPr>
              <p:nvPr>
                <p:ph idx="1"/>
              </p:nvPr>
            </p:nvSpPr>
            <p:spPr>
              <a:xfrm>
                <a:off x="838200" y="1825625"/>
                <a:ext cx="10515600" cy="4771820"/>
              </a:xfrm>
              <a:blipFill>
                <a:blip r:embed="rId2"/>
                <a:stretch>
                  <a:fillRect l="-1217" t="-2171"/>
                </a:stretch>
              </a:blipFill>
            </p:spPr>
            <p:txBody>
              <a:bodyPr/>
              <a:lstStyle/>
              <a:p>
                <a:r>
                  <a:rPr lang="en-US">
                    <a:noFill/>
                  </a:rPr>
                  <a:t> </a:t>
                </a:r>
              </a:p>
            </p:txBody>
          </p:sp>
        </mc:Fallback>
      </mc:AlternateContent>
    </p:spTree>
    <p:extLst>
      <p:ext uri="{BB962C8B-B14F-4D97-AF65-F5344CB8AC3E}">
        <p14:creationId xmlns:p14="http://schemas.microsoft.com/office/powerpoint/2010/main" val="141977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87C85B6C-C7AD-DBDC-8509-22D6BC3E5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A3C86CC-C42B-0B5C-DAFF-E6914B90A7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7" name="Rectangle 6">
              <a:extLst>
                <a:ext uri="{FF2B5EF4-FFF2-40B4-BE49-F238E27FC236}">
                  <a16:creationId xmlns:a16="http://schemas.microsoft.com/office/drawing/2014/main" id="{996318BB-8079-4BF5-EE94-93377C66E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A5128-1360-8359-79F0-89FF023D6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DDD5853-6054-44EA-B614-2A5AC3EEB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4E1372E0-B5B8-BB93-F0F3-1A5495EAB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1644E32-7C05-D009-A04B-369C0BE4A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8E4C0B-A233-C497-B119-8CFA2E28A229}"/>
              </a:ext>
            </a:extLst>
          </p:cNvPr>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D4A93-3948-CFD6-5A7A-1EE79B3ACCF1}"/>
                  </a:ext>
                </a:extLst>
              </p:cNvPr>
              <p:cNvSpPr>
                <a:spLocks noGrp="1"/>
              </p:cNvSpPr>
              <p:nvPr>
                <p:ph idx="1"/>
              </p:nvPr>
            </p:nvSpPr>
            <p:spPr/>
            <p:txBody>
              <a:bodyPr/>
              <a:lstStyle/>
              <a:p>
                <a:r>
                  <a:rPr lang="en-US" dirty="0"/>
                  <a:t>Suppose that we have a population of adults who graduated from a university. and they are distributed as follows (table below)</a:t>
                </a:r>
              </a:p>
              <a:p>
                <a:pPr lvl="1"/>
                <a:r>
                  <a:rPr lang="en-US" dirty="0"/>
                  <a:t>If one of them is selected randomly, what is the probability that he is male given that he is employed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r>
                          <a:rPr lang="en-US" i="1">
                            <a:latin typeface="Cambria Math" panose="02040503050406030204" pitchFamily="18" charset="0"/>
                          </a:rPr>
                          <m:t>|</m:t>
                        </m:r>
                        <m:r>
                          <a:rPr lang="en-US" b="0" i="1" smtClean="0">
                            <a:latin typeface="Cambria Math" panose="02040503050406030204" pitchFamily="18" charset="0"/>
                          </a:rPr>
                          <m:t>𝐸</m:t>
                        </m:r>
                      </m:e>
                    </m:d>
                  </m:oMath>
                </a14:m>
                <a:endParaRPr lang="en-US" dirty="0"/>
              </a:p>
            </p:txBody>
          </p:sp>
        </mc:Choice>
        <mc:Fallback xmlns="">
          <p:sp>
            <p:nvSpPr>
              <p:cNvPr id="3" name="Content Placeholder 2">
                <a:extLst>
                  <a:ext uri="{FF2B5EF4-FFF2-40B4-BE49-F238E27FC236}">
                    <a16:creationId xmlns:a16="http://schemas.microsoft.com/office/drawing/2014/main" id="{EABD4A93-3948-CFD6-5A7A-1EE79B3ACCF1}"/>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4A2E51F-1C9B-7006-6B1F-93CD256D8D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91427" y="4305745"/>
            <a:ext cx="7209145" cy="2187130"/>
          </a:xfrm>
          <a:prstGeom prst="rect">
            <a:avLst/>
          </a:prstGeom>
        </p:spPr>
      </p:pic>
    </p:spTree>
    <p:extLst>
      <p:ext uri="{BB962C8B-B14F-4D97-AF65-F5344CB8AC3E}">
        <p14:creationId xmlns:p14="http://schemas.microsoft.com/office/powerpoint/2010/main" val="130925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6A9405B4-9C69-B987-2FBE-E1777FA2A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25BA876-62D7-A0ED-C6DA-953AEF579F1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E508EA5B-8BA7-28A6-B9A8-AF0BC17CF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4C4158-D6E5-582F-A8FF-DBAF59CCD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ED5289-64F9-90E4-F61E-5C54BFF6F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AE462FDD-D727-6A5D-BA2C-E1BBB2542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82BC042-4B80-4DAD-FCD2-59165A234E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40D51E-A8C4-A1B3-5E6F-3A6074EC434A}"/>
              </a:ext>
            </a:extLst>
          </p:cNvPr>
          <p:cNvSpPr>
            <a:spLocks noGrp="1"/>
          </p:cNvSpPr>
          <p:nvPr>
            <p:ph type="title"/>
          </p:nvPr>
        </p:nvSpPr>
        <p:spPr/>
        <p:txBody>
          <a:bodyPr/>
          <a:lstStyle/>
          <a:p>
            <a:r>
              <a:rPr lang="en-US" dirty="0"/>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B40F1-3C38-99BB-41A8-EFFA991B9F4D}"/>
                  </a:ext>
                </a:extLst>
              </p:cNvPr>
              <p:cNvSpPr>
                <a:spLocks noGrp="1"/>
              </p:cNvSpPr>
              <p:nvPr>
                <p:ph idx="1"/>
              </p:nvPr>
            </p:nvSpPr>
            <p:spPr>
              <a:xfrm>
                <a:off x="838200" y="1690688"/>
                <a:ext cx="10515600" cy="4958633"/>
              </a:xfrm>
            </p:spPr>
            <p:txBody>
              <a:bodyPr>
                <a:normAutofit fontScale="92500"/>
              </a:bodyPr>
              <a:lstStyle/>
              <a:p>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𝑀</m:t>
                          </m:r>
                          <m:r>
                            <a:rPr lang="en-US" sz="2400" i="1">
                              <a:latin typeface="Cambria Math" panose="02040503050406030204" pitchFamily="18" charset="0"/>
                            </a:rPr>
                            <m:t>|</m:t>
                          </m:r>
                          <m:r>
                            <a:rPr lang="en-US" sz="2400" i="1">
                              <a:latin typeface="Cambria Math" panose="02040503050406030204" pitchFamily="18" charset="0"/>
                            </a:rPr>
                            <m:t>𝐸</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r>
                            <a:rPr lang="en-US" sz="2400" i="1">
                              <a:latin typeface="Cambria Math" panose="02040503050406030204" pitchFamily="18" charset="0"/>
                            </a:rPr>
                            <m:t>(</m:t>
                          </m:r>
                          <m:r>
                            <a:rPr lang="en-US" sz="2400" b="0" i="1" smtClean="0">
                              <a:latin typeface="Cambria Math" panose="02040503050406030204" pitchFamily="18" charset="0"/>
                            </a:rPr>
                            <m:t>𝑀</m:t>
                          </m:r>
                          <m:r>
                            <a:rPr lang="en-US" sz="2400" i="1">
                              <a:latin typeface="Cambria Math" panose="02040503050406030204" pitchFamily="18" charset="0"/>
                            </a:rPr>
                            <m:t>∩</m:t>
                          </m:r>
                          <m:r>
                            <a:rPr lang="en-US" sz="2400" b="0" i="1" smtClean="0">
                              <a:latin typeface="Cambria Math" panose="02040503050406030204" pitchFamily="18" charset="0"/>
                            </a:rPr>
                            <m:t>𝐸</m:t>
                          </m:r>
                          <m:r>
                            <a:rPr lang="en-US" sz="2400" i="1">
                              <a:latin typeface="Cambria Math" panose="02040503050406030204" pitchFamily="18" charset="0"/>
                            </a:rPr>
                            <m:t>)</m:t>
                          </m:r>
                        </m:num>
                        <m:den>
                          <m:r>
                            <a:rPr lang="en-US" sz="2400" i="1">
                              <a:latin typeface="Cambria Math" panose="02040503050406030204" pitchFamily="18" charset="0"/>
                            </a:rPr>
                            <m:t>𝑃</m:t>
                          </m:r>
                          <m:r>
                            <a:rPr lang="en-US" sz="2400" i="1">
                              <a:latin typeface="Cambria Math" panose="02040503050406030204" pitchFamily="18" charset="0"/>
                            </a:rPr>
                            <m:t>(</m:t>
                          </m:r>
                          <m:r>
                            <a:rPr lang="en-US" sz="2400" b="0" i="1" smtClean="0">
                              <a:latin typeface="Cambria Math" panose="02040503050406030204" pitchFamily="18" charset="0"/>
                            </a:rPr>
                            <m:t>𝐸</m:t>
                          </m:r>
                          <m:r>
                            <a:rPr lang="en-US" sz="2400" i="1">
                              <a:latin typeface="Cambria Math" panose="02040503050406030204" pitchFamily="18" charset="0"/>
                            </a:rPr>
                            <m:t>)</m:t>
                          </m:r>
                        </m:den>
                      </m:f>
                    </m:oMath>
                  </m:oMathPara>
                </a14:m>
                <a:endParaRPr lang="en-US" sz="2400" i="1" dirty="0">
                  <a:latin typeface="Cambria Math" panose="02040503050406030204" pitchFamily="18" charset="0"/>
                </a:endParaRPr>
              </a:p>
              <a:p>
                <a:r>
                  <a:rPr lang="en-US" sz="2400" dirty="0"/>
                  <a:t>We need to find the joint probability, the same events happen at the same time</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𝑀</m:t>
                          </m:r>
                          <m:r>
                            <a:rPr lang="en-US" sz="2400" i="1">
                              <a:latin typeface="Cambria Math" panose="02040503050406030204" pitchFamily="18" charset="0"/>
                            </a:rPr>
                            <m:t>∩</m:t>
                          </m:r>
                          <m:r>
                            <a:rPr lang="en-US" sz="2400" b="0" i="1" smtClean="0">
                              <a:latin typeface="Cambria Math" panose="02040503050406030204" pitchFamily="18" charset="0"/>
                            </a:rPr>
                            <m:t>𝐸</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460 # </m:t>
                          </m:r>
                          <m:r>
                            <a:rPr lang="en-US" sz="2400" b="0" i="1" smtClean="0">
                              <a:latin typeface="Cambria Math" panose="02040503050406030204" pitchFamily="18" charset="0"/>
                            </a:rPr>
                            <m:t>𝑛𝑢𝑚</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1" i="1" smtClean="0">
                              <a:solidFill>
                                <a:srgbClr val="FF0000"/>
                              </a:solidFill>
                              <a:latin typeface="Cambria Math" panose="02040503050406030204" pitchFamily="18" charset="0"/>
                            </a:rPr>
                            <m:t>𝒆𝒎𝒑𝒍𝒐𝒚𝒆𝒅</m:t>
                          </m:r>
                          <m:r>
                            <a:rPr lang="en-US" sz="2400" b="0" i="1" smtClean="0">
                              <a:latin typeface="Cambria Math" panose="02040503050406030204" pitchFamily="18" charset="0"/>
                            </a:rPr>
                            <m:t> </m:t>
                          </m:r>
                          <m:r>
                            <a:rPr lang="en-US" sz="2400" b="1" i="1" smtClean="0">
                              <a:solidFill>
                                <a:srgbClr val="0070C0"/>
                              </a:solidFill>
                              <a:latin typeface="Cambria Math" panose="02040503050406030204" pitchFamily="18" charset="0"/>
                            </a:rPr>
                            <m:t>𝒎𝒂𝒍𝒆𝒔</m:t>
                          </m:r>
                        </m:num>
                        <m:den>
                          <m:r>
                            <a:rPr lang="en-US" sz="2400" b="0" i="1" smtClean="0">
                              <a:latin typeface="Cambria Math" panose="02040503050406030204" pitchFamily="18" charset="0"/>
                            </a:rPr>
                            <m:t>900 </m:t>
                          </m:r>
                          <m:r>
                            <a:rPr lang="en-US" sz="2400" b="0" i="1" smtClean="0">
                              <a:latin typeface="Cambria Math" panose="02040503050406030204" pitchFamily="18" charset="0"/>
                            </a:rPr>
                            <m:t>𝑡𝑜𝑡𝑙𝑎</m:t>
                          </m:r>
                          <m:r>
                            <a:rPr lang="en-US" sz="2400" b="0" i="1" smtClean="0">
                              <a:latin typeface="Cambria Math" panose="02040503050406030204" pitchFamily="18" charset="0"/>
                            </a:rPr>
                            <m:t> </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𝑔𝑟𝑎𝑑𝑢𝑎𝑡𝑒𝑑</m:t>
                          </m:r>
                          <m:r>
                            <a:rPr lang="en-US" sz="2400" b="0" i="1" smtClean="0">
                              <a:latin typeface="Cambria Math" panose="02040503050406030204" pitchFamily="18" charset="0"/>
                            </a:rPr>
                            <m:t> </m:t>
                          </m:r>
                          <m:r>
                            <a:rPr lang="en-US" sz="2400" b="0" i="1" smtClean="0">
                              <a:latin typeface="Cambria Math" panose="02040503050406030204" pitchFamily="18" charset="0"/>
                            </a:rPr>
                            <m:t>𝑠𝑡𝑢𝑑𝑒𝑛𝑡𝑠</m:t>
                          </m:r>
                        </m:den>
                      </m:f>
                    </m:oMath>
                  </m:oMathPara>
                </a14:m>
                <a:endParaRPr lang="en-US" sz="2400" i="1" dirty="0">
                  <a:latin typeface="Cambria Math" panose="02040503050406030204" pitchFamily="18" charset="0"/>
                </a:endParaRPr>
              </a:p>
              <a:p>
                <a:r>
                  <a:rPr lang="en-US" sz="2400" dirty="0"/>
                  <a:t>Now we need to find the probability of being employed</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𝐸</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600 # </m:t>
                          </m:r>
                          <m:r>
                            <a:rPr lang="en-US" sz="2400" b="0" i="1" smtClean="0">
                              <a:latin typeface="Cambria Math" panose="02040503050406030204" pitchFamily="18" charset="0"/>
                            </a:rPr>
                            <m:t>𝑛𝑢𝑚</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𝑒𝑚𝑝𝑙𝑜𝑦𝑒𝑑</m:t>
                          </m:r>
                        </m:num>
                        <m:den>
                          <m:r>
                            <a:rPr lang="en-US" sz="2400" b="0" i="1" smtClean="0">
                              <a:latin typeface="Cambria Math" panose="02040503050406030204" pitchFamily="18" charset="0"/>
                            </a:rPr>
                            <m:t>900 </m:t>
                          </m:r>
                          <m:r>
                            <a:rPr lang="en-US" sz="2400" b="0" i="1" smtClean="0">
                              <a:latin typeface="Cambria Math" panose="02040503050406030204" pitchFamily="18" charset="0"/>
                            </a:rPr>
                            <m:t>𝑡𝑜𝑡𝑙𝑎</m:t>
                          </m:r>
                          <m:r>
                            <a:rPr lang="en-US" sz="2400" b="0" i="1" smtClean="0">
                              <a:latin typeface="Cambria Math" panose="02040503050406030204" pitchFamily="18" charset="0"/>
                            </a:rPr>
                            <m:t> </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𝑔𝑟𝑎𝑑𝑢𝑎𝑡𝑒𝑑</m:t>
                          </m:r>
                          <m:r>
                            <a:rPr lang="en-US" sz="2400" b="0" i="1" smtClean="0">
                              <a:latin typeface="Cambria Math" panose="02040503050406030204" pitchFamily="18" charset="0"/>
                            </a:rPr>
                            <m:t> </m:t>
                          </m:r>
                          <m:r>
                            <a:rPr lang="en-US" sz="2400" b="0" i="1" smtClean="0">
                              <a:latin typeface="Cambria Math" panose="02040503050406030204" pitchFamily="18" charset="0"/>
                            </a:rPr>
                            <m:t>𝑠𝑡𝑢𝑑𝑒𝑛𝑡𝑠</m:t>
                          </m:r>
                        </m:den>
                      </m:f>
                    </m:oMath>
                  </m:oMathPara>
                </a14:m>
                <a:endParaRPr lang="en-US" sz="2400" i="1" dirty="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𝑀</m:t>
                          </m:r>
                          <m:r>
                            <a:rPr lang="en-US" sz="2400" i="1">
                              <a:latin typeface="Cambria Math" panose="02040503050406030204" pitchFamily="18" charset="0"/>
                            </a:rPr>
                            <m:t>|</m:t>
                          </m:r>
                          <m:r>
                            <a:rPr lang="en-US" sz="2400" i="1">
                              <a:latin typeface="Cambria Math" panose="02040503050406030204" pitchFamily="18" charset="0"/>
                            </a:rPr>
                            <m:t>𝐸</m:t>
                          </m:r>
                        </m:e>
                      </m:d>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460</m:t>
                              </m:r>
                            </m:num>
                            <m:den>
                              <m:r>
                                <a:rPr lang="en-US" sz="2400" b="0" i="1" smtClean="0">
                                  <a:latin typeface="Cambria Math" panose="02040503050406030204" pitchFamily="18" charset="0"/>
                                </a:rPr>
                                <m:t>900</m:t>
                              </m:r>
                            </m:den>
                          </m:f>
                        </m:num>
                        <m:den>
                          <m:f>
                            <m:fPr>
                              <m:ctrlPr>
                                <a:rPr lang="en-US" sz="2400" i="1">
                                  <a:latin typeface="Cambria Math" panose="02040503050406030204" pitchFamily="18" charset="0"/>
                                </a:rPr>
                              </m:ctrlPr>
                            </m:fPr>
                            <m:num>
                              <m:r>
                                <a:rPr lang="en-US" sz="2400" b="0" i="1" smtClean="0">
                                  <a:latin typeface="Cambria Math" panose="02040503050406030204" pitchFamily="18" charset="0"/>
                                </a:rPr>
                                <m:t>600</m:t>
                              </m:r>
                            </m:num>
                            <m:den>
                              <m:r>
                                <a:rPr lang="en-US" sz="2400" i="1">
                                  <a:latin typeface="Cambria Math" panose="02040503050406030204" pitchFamily="18" charset="0"/>
                                </a:rPr>
                                <m:t>900</m:t>
                              </m:r>
                            </m:den>
                          </m:f>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460</m:t>
                          </m:r>
                        </m:num>
                        <m:den>
                          <m:r>
                            <a:rPr lang="en-US" sz="2400" b="0" i="1" smtClean="0">
                              <a:latin typeface="Cambria Math" panose="02040503050406030204" pitchFamily="18" charset="0"/>
                            </a:rPr>
                            <m:t>600</m:t>
                          </m:r>
                        </m:den>
                      </m:f>
                    </m:oMath>
                  </m:oMathPara>
                </a14:m>
                <a:endParaRPr lang="en-US" sz="2400" i="1" dirty="0">
                  <a:latin typeface="Cambria Math" panose="02040503050406030204" pitchFamily="18" charset="0"/>
                </a:endParaRPr>
              </a:p>
              <a:p>
                <a:endParaRPr lang="en-US" sz="2400" dirty="0"/>
              </a:p>
            </p:txBody>
          </p:sp>
        </mc:Choice>
        <mc:Fallback xmlns="">
          <p:sp>
            <p:nvSpPr>
              <p:cNvPr id="3" name="Content Placeholder 2">
                <a:extLst>
                  <a:ext uri="{FF2B5EF4-FFF2-40B4-BE49-F238E27FC236}">
                    <a16:creationId xmlns:a16="http://schemas.microsoft.com/office/drawing/2014/main" id="{7E2B40F1-3C38-99BB-41A8-EFFA991B9F4D}"/>
                  </a:ext>
                </a:extLst>
              </p:cNvPr>
              <p:cNvSpPr>
                <a:spLocks noGrp="1" noRot="1" noChangeAspect="1" noMove="1" noResize="1" noEditPoints="1" noAdjustHandles="1" noChangeArrowheads="1" noChangeShapeType="1" noTextEdit="1"/>
              </p:cNvSpPr>
              <p:nvPr>
                <p:ph idx="1"/>
              </p:nvPr>
            </p:nvSpPr>
            <p:spPr>
              <a:xfrm>
                <a:off x="838200" y="1690688"/>
                <a:ext cx="10515600" cy="4958633"/>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1841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E98A0378-57AA-CF1C-33C9-C1BA7F0FB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3D24304-B5A0-ED8C-E1B4-4BA832132F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7" name="Rectangle 6">
              <a:extLst>
                <a:ext uri="{FF2B5EF4-FFF2-40B4-BE49-F238E27FC236}">
                  <a16:creationId xmlns:a16="http://schemas.microsoft.com/office/drawing/2014/main" id="{D0B67916-0EAD-1F08-5391-68E6D229C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88A4AD2-7152-4755-AAEC-764F531BB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6A8092-6C6C-A322-20CE-7976C51DC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6B119643-EDAB-776E-58C6-887022459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68221E3-F10A-201F-0B7B-1EFD6AF5FA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DCC5E4-3562-5658-E00E-2A6FB2C7B13D}"/>
              </a:ext>
            </a:extLst>
          </p:cNvPr>
          <p:cNvSpPr>
            <a:spLocks noGrp="1"/>
          </p:cNvSpPr>
          <p:nvPr>
            <p:ph type="title"/>
          </p:nvPr>
        </p:nvSpPr>
        <p:spPr/>
        <p:txBody>
          <a:bodyPr/>
          <a:lstStyle/>
          <a:p>
            <a:r>
              <a:rPr lang="en-US" dirty="0"/>
              <a:t>Random Experiment</a:t>
            </a:r>
          </a:p>
        </p:txBody>
      </p:sp>
      <p:sp>
        <p:nvSpPr>
          <p:cNvPr id="3" name="Content Placeholder 2">
            <a:extLst>
              <a:ext uri="{FF2B5EF4-FFF2-40B4-BE49-F238E27FC236}">
                <a16:creationId xmlns:a16="http://schemas.microsoft.com/office/drawing/2014/main" id="{488EDFCF-D1F1-F8E4-C82F-2DABDB649666}"/>
              </a:ext>
            </a:extLst>
          </p:cNvPr>
          <p:cNvSpPr>
            <a:spLocks noGrp="1"/>
          </p:cNvSpPr>
          <p:nvPr>
            <p:ph idx="1"/>
          </p:nvPr>
        </p:nvSpPr>
        <p:spPr/>
        <p:txBody>
          <a:bodyPr/>
          <a:lstStyle/>
          <a:p>
            <a:r>
              <a:rPr lang="en-US" dirty="0"/>
              <a:t>A Random experiment is any experiment, with known outcomes, that its outcome cannot be determined with a certainty until the experiment is conducted (run)</a:t>
            </a:r>
          </a:p>
          <a:p>
            <a:r>
              <a:rPr lang="en-US" dirty="0"/>
              <a:t>For example, in a dice we know the outcomes, 1-6, but we are not totally sure which one will appear</a:t>
            </a:r>
          </a:p>
        </p:txBody>
      </p:sp>
      <p:pic>
        <p:nvPicPr>
          <p:cNvPr id="5" name="Picture 4">
            <a:extLst>
              <a:ext uri="{FF2B5EF4-FFF2-40B4-BE49-F238E27FC236}">
                <a16:creationId xmlns:a16="http://schemas.microsoft.com/office/drawing/2014/main" id="{FD05575D-B482-6134-E0C4-8C865E0BC1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42279" y="4001294"/>
            <a:ext cx="6154880" cy="2635135"/>
          </a:xfrm>
          <a:prstGeom prst="rect">
            <a:avLst/>
          </a:prstGeom>
        </p:spPr>
      </p:pic>
    </p:spTree>
    <p:extLst>
      <p:ext uri="{BB962C8B-B14F-4D97-AF65-F5344CB8AC3E}">
        <p14:creationId xmlns:p14="http://schemas.microsoft.com/office/powerpoint/2010/main" val="3502225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E225EFB8-DA81-7A97-D097-02F16469B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4E521BC5-0292-84E9-40A4-9810CD506C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D0E3C62E-67CA-1CCC-AC02-5BB0DB280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0BC633-ACF9-F332-6A56-AD2FF3A1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DB15848-9D8C-181B-79B4-FBDF9BAE7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C6B093F0-FFE5-7D3D-095E-7F1DE6978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7F6A566-F9FD-C6A8-3DC2-3BAE857935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4176F0-6487-AD9A-DCB3-2558A632B5E8}"/>
              </a:ext>
            </a:extLst>
          </p:cNvPr>
          <p:cNvSpPr>
            <a:spLocks noGrp="1"/>
          </p:cNvSpPr>
          <p:nvPr>
            <p:ph type="title"/>
          </p:nvPr>
        </p:nvSpPr>
        <p:spPr/>
        <p:txBody>
          <a:bodyPr/>
          <a:lstStyle/>
          <a:p>
            <a:r>
              <a:rPr lang="en-US" dirty="0"/>
              <a:t>Example 3</a:t>
            </a:r>
          </a:p>
        </p:txBody>
      </p:sp>
      <p:sp>
        <p:nvSpPr>
          <p:cNvPr id="5" name="TextBox 4">
            <a:extLst>
              <a:ext uri="{FF2B5EF4-FFF2-40B4-BE49-F238E27FC236}">
                <a16:creationId xmlns:a16="http://schemas.microsoft.com/office/drawing/2014/main" id="{8999B1D3-A9E1-7746-B475-53D1565AF0AF}"/>
              </a:ext>
            </a:extLst>
          </p:cNvPr>
          <p:cNvSpPr txBox="1"/>
          <p:nvPr/>
        </p:nvSpPr>
        <p:spPr>
          <a:xfrm>
            <a:off x="838200" y="2166776"/>
            <a:ext cx="10262419" cy="3046988"/>
          </a:xfrm>
          <a:prstGeom prst="rect">
            <a:avLst/>
          </a:prstGeom>
          <a:noFill/>
        </p:spPr>
        <p:txBody>
          <a:bodyPr wrap="square">
            <a:spAutoFit/>
          </a:bodyPr>
          <a:lstStyle/>
          <a:p>
            <a:pPr algn="just"/>
            <a:r>
              <a:rPr lang="en-US" sz="2400" dirty="0"/>
              <a:t>Consider an industrial process in the textile industry in which strips of a particular type of cloth are being produced. These strips can be defective in two ways, length and nature of texture. It is known from historical information on the process that 10% of strips fail the length test, 5% fail the texture test, and only 0.8% fail both tests. </a:t>
            </a:r>
          </a:p>
          <a:p>
            <a:pPr algn="just"/>
            <a:r>
              <a:rPr lang="en-US" sz="2400" b="1" dirty="0"/>
              <a:t>If a strip is selected randomly from the process and </a:t>
            </a:r>
            <a:r>
              <a:rPr lang="en-US" sz="2400" b="1" dirty="0">
                <a:solidFill>
                  <a:srgbClr val="00FF00"/>
                </a:solidFill>
              </a:rPr>
              <a:t>a quick measurement identifies it as failing the length test</a:t>
            </a:r>
            <a:r>
              <a:rPr lang="en-US" sz="2400" b="1" dirty="0"/>
              <a:t>, what is the probability that it is texture defective?</a:t>
            </a:r>
          </a:p>
        </p:txBody>
      </p:sp>
    </p:spTree>
    <p:extLst>
      <p:ext uri="{BB962C8B-B14F-4D97-AF65-F5344CB8AC3E}">
        <p14:creationId xmlns:p14="http://schemas.microsoft.com/office/powerpoint/2010/main" val="2933468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0ADD12-62B7-22C2-E1D7-B5AC53F08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E4CAAF7-03FA-4A5A-BEA9-6744B3EFA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FC8CCB1B-4FA2-AA5C-C979-08E7109DF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707E33-4A0B-8178-6E93-972BCFDA9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5F3346E-A3CA-9D99-A366-D84C166B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E5A65867-0B5F-A168-092D-8752DC338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6FF2744-8DFE-1F31-C069-B7257B651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4927D6-9021-95E4-0A63-2D0C699EEA03}"/>
              </a:ext>
            </a:extLst>
          </p:cNvPr>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81F90A-8CA4-0915-403E-FBADB66BEDF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𝐿</m:t>
                          </m:r>
                        </m:e>
                      </m:d>
                      <m:r>
                        <a:rPr lang="en-US" sz="2800" b="0" i="1" smtClean="0">
                          <a:latin typeface="Cambria Math" panose="02040503050406030204" pitchFamily="18" charset="0"/>
                        </a:rPr>
                        <m:t>=0.1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𝑇</m:t>
                          </m:r>
                        </m:e>
                      </m:d>
                      <m:r>
                        <a:rPr lang="en-US" sz="2800" b="0" i="1" smtClean="0">
                          <a:latin typeface="Cambria Math" panose="02040503050406030204" pitchFamily="18" charset="0"/>
                        </a:rPr>
                        <m:t>=0.05</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𝐿</m:t>
                          </m:r>
                          <m:r>
                            <a:rPr lang="en-US" sz="2800" i="1">
                              <a:latin typeface="Cambria Math" panose="02040503050406030204" pitchFamily="18" charset="0"/>
                            </a:rPr>
                            <m:t>∩</m:t>
                          </m:r>
                          <m:r>
                            <a:rPr lang="en-US" sz="2800" b="0" i="1" smtClean="0">
                              <a:latin typeface="Cambria Math" panose="02040503050406030204" pitchFamily="18" charset="0"/>
                            </a:rPr>
                            <m:t>𝑇</m:t>
                          </m:r>
                        </m:e>
                      </m:d>
                      <m:r>
                        <a:rPr lang="en-US" sz="2800" b="0" i="1" smtClean="0">
                          <a:latin typeface="Cambria Math" panose="02040503050406030204" pitchFamily="18" charset="0"/>
                        </a:rPr>
                        <m:t>=0.8%=0.008</m:t>
                      </m:r>
                    </m:oMath>
                  </m:oMathPara>
                </a14:m>
                <a:endParaRPr lang="en-US" dirty="0"/>
              </a:p>
              <a:p>
                <a:pPr marL="0" indent="0">
                  <a:buNone/>
                </a:pPr>
                <a:endParaRPr lang="en-US" dirty="0"/>
              </a:p>
              <a:p>
                <a:pPr marL="0" indent="0">
                  <a:buNone/>
                </a:pPr>
                <a:r>
                  <a:rPr lang="en-US" dirty="0"/>
                  <a:t>Required </a:t>
                </a:r>
                <a14:m>
                  <m:oMath xmlns:m="http://schemas.openxmlformats.org/officeDocument/2006/math">
                    <m:r>
                      <a:rPr lang="en-US" sz="2800" i="1" smtClean="0">
                        <a:latin typeface="Cambria Math" panose="02040503050406030204" pitchFamily="18" charset="0"/>
                      </a:rPr>
                      <m:t>𝑃</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𝐿</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a:latin typeface="Cambria Math" panose="02040503050406030204" pitchFamily="18" charset="0"/>
                            </a:rPr>
                          </m:ctrlPr>
                        </m:dPr>
                        <m:e>
                          <m:r>
                            <a:rPr lang="en-US" sz="2800" b="0" i="1" smtClean="0">
                              <a:latin typeface="Cambria Math" panose="02040503050406030204" pitchFamily="18" charset="0"/>
                            </a:rPr>
                            <m:t>𝑇</m:t>
                          </m:r>
                          <m:r>
                            <a:rPr lang="en-US" sz="2800" i="1">
                              <a:latin typeface="Cambria Math" panose="02040503050406030204" pitchFamily="18" charset="0"/>
                            </a:rPr>
                            <m:t>|</m:t>
                          </m:r>
                          <m:r>
                            <a:rPr lang="en-US" sz="2800" b="0" i="1" smtClean="0">
                              <a:latin typeface="Cambria Math" panose="02040503050406030204" pitchFamily="18" charset="0"/>
                            </a:rPr>
                            <m:t>𝐿</m:t>
                          </m:r>
                        </m:e>
                      </m:d>
                      <m:r>
                        <a:rPr lang="en-US" sz="2800" i="1">
                          <a:latin typeface="Cambria Math" panose="02040503050406030204" pitchFamily="18" charset="0"/>
                        </a:rPr>
                        <m:t>=</m:t>
                      </m:r>
                      <m:f>
                        <m:fPr>
                          <m:ctrlPr>
                            <a:rPr lang="en-US" sz="2800"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𝑇</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𝐿</m:t>
                              </m:r>
                            </m:e>
                          </m:d>
                        </m:den>
                      </m:f>
                      <m:r>
                        <a:rPr lang="en-US" sz="2800"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0.008</m:t>
                          </m:r>
                        </m:num>
                        <m:den>
                          <m:r>
                            <a:rPr lang="en-US" b="0" i="1" smtClean="0">
                              <a:latin typeface="Cambria Math" panose="02040503050406030204" pitchFamily="18" charset="0"/>
                            </a:rPr>
                            <m:t>0.1</m:t>
                          </m:r>
                        </m:den>
                      </m:f>
                      <m:r>
                        <a:rPr lang="en-US" b="0" i="1" smtClean="0">
                          <a:latin typeface="Cambria Math" panose="02040503050406030204" pitchFamily="18" charset="0"/>
                        </a:rPr>
                        <m:t>=0.08</m:t>
                      </m:r>
                    </m:oMath>
                  </m:oMathPara>
                </a14:m>
                <a:endParaRPr lang="en-US" sz="2800" i="1" dirty="0">
                  <a:latin typeface="Cambria Math" panose="02040503050406030204" pitchFamily="18" charset="0"/>
                </a:endParaRP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0081F90A-8CA4-0915-403E-FBADB66BEDF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01362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ED817FA-655B-0D26-B6F3-E9A229DA72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22B0B7A-A73C-CADA-B809-97FC261DB3D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3D4A5D7F-DC96-6C7E-1EC3-4824FBC41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C44146-19F4-D39C-5EA6-0D7EAE524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7C6076-815C-D2EC-4137-56592DA2D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9CA7F9F1-740A-764D-CB42-7F5AFA212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0E6A8A4-1171-83A2-BE54-BD43F5C5BF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F37D11-2C74-BE28-2BB4-3431DF9F67E1}"/>
              </a:ext>
            </a:extLst>
          </p:cNvPr>
          <p:cNvSpPr>
            <a:spLocks noGrp="1"/>
          </p:cNvSpPr>
          <p:nvPr>
            <p:ph type="title"/>
          </p:nvPr>
        </p:nvSpPr>
        <p:spPr/>
        <p:txBody>
          <a:bodyPr/>
          <a:lstStyle/>
          <a:p>
            <a:r>
              <a:rPr lang="en-US"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758D52-7772-3498-E970-30C676FFE9EF}"/>
                  </a:ext>
                </a:extLst>
              </p:cNvPr>
              <p:cNvSpPr>
                <a:spLocks noGrp="1"/>
              </p:cNvSpPr>
              <p:nvPr>
                <p:ph idx="1"/>
              </p:nvPr>
            </p:nvSpPr>
            <p:spPr>
              <a:xfrm>
                <a:off x="838200" y="1789010"/>
                <a:ext cx="10515600" cy="5167312"/>
              </a:xfrm>
            </p:spPr>
            <p:txBody>
              <a:bodyPr>
                <a:normAutofit/>
              </a:bodyPr>
              <a:lstStyle/>
              <a:p>
                <a:r>
                  <a:rPr lang="en-US" sz="2000" dirty="0"/>
                  <a:t>A die rolled twice, what is the probability that their sum is equal to 10 given that the first dice recorded 6</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46, 55, </m:t>
                          </m:r>
                          <m:r>
                            <a:rPr lang="en-US" sz="2000" b="1" i="1" smtClean="0">
                              <a:solidFill>
                                <a:srgbClr val="0070C0"/>
                              </a:solidFill>
                              <a:latin typeface="Cambria Math" panose="02040503050406030204" pitchFamily="18" charset="0"/>
                            </a:rPr>
                            <m:t>𝟔𝟒</m:t>
                          </m:r>
                        </m:e>
                      </m:d>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61,</m:t>
                          </m:r>
                          <m:r>
                            <a:rPr lang="en-US" sz="2000" i="1">
                              <a:latin typeface="Cambria Math" panose="02040503050406030204" pitchFamily="18" charset="0"/>
                            </a:rPr>
                            <m:t>6</m:t>
                          </m:r>
                          <m:r>
                            <a:rPr lang="en-US" sz="2000" b="0" i="1" smtClean="0">
                              <a:latin typeface="Cambria Math" panose="02040503050406030204" pitchFamily="18" charset="0"/>
                            </a:rPr>
                            <m:t>2,</m:t>
                          </m:r>
                          <m:r>
                            <a:rPr lang="en-US" sz="2000" i="1">
                              <a:latin typeface="Cambria Math" panose="02040503050406030204" pitchFamily="18" charset="0"/>
                            </a:rPr>
                            <m:t>6</m:t>
                          </m:r>
                          <m:r>
                            <a:rPr lang="en-US" sz="2000" b="0" i="1" smtClean="0">
                              <a:latin typeface="Cambria Math" panose="02040503050406030204" pitchFamily="18" charset="0"/>
                            </a:rPr>
                            <m:t>3</m:t>
                          </m:r>
                          <m:r>
                            <a:rPr lang="en-US" sz="2000" i="1">
                              <a:latin typeface="Cambria Math" panose="02040503050406030204" pitchFamily="18" charset="0"/>
                            </a:rPr>
                            <m:t>,</m:t>
                          </m:r>
                          <m:r>
                            <a:rPr lang="en-US" sz="2000" b="1" i="1" smtClean="0">
                              <a:solidFill>
                                <a:srgbClr val="0070C0"/>
                              </a:solidFill>
                              <a:latin typeface="Cambria Math" panose="02040503050406030204" pitchFamily="18" charset="0"/>
                            </a:rPr>
                            <m:t>𝟔𝟒</m:t>
                          </m:r>
                          <m:r>
                            <a:rPr lang="en-US" sz="2000" i="1">
                              <a:latin typeface="Cambria Math" panose="02040503050406030204" pitchFamily="18" charset="0"/>
                            </a:rPr>
                            <m:t>,6</m:t>
                          </m:r>
                          <m:r>
                            <a:rPr lang="en-US" sz="2000" b="0" i="1" smtClean="0">
                              <a:latin typeface="Cambria Math" panose="02040503050406030204" pitchFamily="18" charset="0"/>
                            </a:rPr>
                            <m:t>5</m:t>
                          </m:r>
                          <m:r>
                            <a:rPr lang="en-US" sz="2000" i="1">
                              <a:latin typeface="Cambria Math" panose="02040503050406030204" pitchFamily="18" charset="0"/>
                            </a:rPr>
                            <m:t>,6</m:t>
                          </m:r>
                          <m:r>
                            <a:rPr lang="en-US" sz="2000" b="0" i="1" smtClean="0">
                              <a:latin typeface="Cambria Math" panose="02040503050406030204" pitchFamily="18" charset="0"/>
                            </a:rPr>
                            <m:t>6</m:t>
                          </m:r>
                        </m:e>
                      </m:d>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𝑃</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𝐵</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6 </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𝑣𝑎𝑙𝑖𝑑</m:t>
                          </m:r>
                          <m:r>
                            <a:rPr lang="en-US" sz="2000" b="0" i="1" smtClean="0">
                              <a:latin typeface="Cambria Math" panose="02040503050406030204" pitchFamily="18" charset="0"/>
                            </a:rPr>
                            <m:t> </m:t>
                          </m:r>
                          <m:r>
                            <a:rPr lang="en-US" sz="2000" b="0" i="1" smtClean="0">
                              <a:latin typeface="Cambria Math" panose="02040503050406030204" pitchFamily="18" charset="0"/>
                            </a:rPr>
                            <m:t>𝑜𝑢𝑡𝑐𝑜𝑚𝑒𝑠</m:t>
                          </m:r>
                        </m:num>
                        <m:den>
                          <m:r>
                            <a:rPr lang="en-US" sz="2000" b="0" i="1" smtClean="0">
                              <a:latin typeface="Cambria Math" panose="02040503050406030204" pitchFamily="18" charset="0"/>
                            </a:rPr>
                            <m:t>36 </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𝑜𝑢𝑡𝑐𝑜𝑚𝑒𝑠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𝑟𝑜𝑙𝑙𝑖𝑛𝑔</m:t>
                          </m:r>
                          <m:r>
                            <a:rPr lang="en-US" sz="2000" b="0" i="1" smtClean="0">
                              <a:latin typeface="Cambria Math" panose="02040503050406030204" pitchFamily="18" charset="0"/>
                            </a:rPr>
                            <m:t> 2 </m:t>
                          </m:r>
                          <m:r>
                            <a:rPr lang="en-US" sz="2000" b="0" i="1" smtClean="0">
                              <a:latin typeface="Cambria Math" panose="02040503050406030204" pitchFamily="18" charset="0"/>
                            </a:rPr>
                            <m:t>𝑑𝑖𝑒</m:t>
                          </m:r>
                        </m:den>
                      </m:f>
                    </m:oMath>
                  </m:oMathPara>
                </a14:m>
                <a:endParaRPr lang="en-US" sz="2000" b="0" i="1" dirty="0">
                  <a:latin typeface="Cambria Math" panose="02040503050406030204" pitchFamily="18" charset="0"/>
                </a:endParaRPr>
              </a:p>
              <a:p>
                <a:pPr marL="0" indent="0">
                  <a:buNone/>
                </a:pP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1 </m:t>
                          </m:r>
                          <m:r>
                            <a:rPr lang="en-US" sz="2000" b="0" i="1" smtClean="0">
                              <a:latin typeface="Cambria Math" panose="02040503050406030204" pitchFamily="18" charset="0"/>
                            </a:rPr>
                            <m:t>𝑚𝑢𝑡𝑢𝑎𝑙</m:t>
                          </m:r>
                          <m:r>
                            <a:rPr lang="en-US" sz="2000" b="0" i="1" smtClean="0">
                              <a:latin typeface="Cambria Math" panose="02040503050406030204" pitchFamily="18" charset="0"/>
                            </a:rPr>
                            <m:t> </m:t>
                          </m:r>
                          <m:r>
                            <a:rPr lang="en-US" sz="2000" b="0" i="1" smtClean="0">
                              <a:latin typeface="Cambria Math" panose="02040503050406030204" pitchFamily="18" charset="0"/>
                            </a:rPr>
                            <m:t>𝑜𝑢𝑡𝑐𝑜𝑚𝑒𝑠</m:t>
                          </m:r>
                          <m:r>
                            <a:rPr lang="en-US" sz="2000" b="0" i="1" smtClean="0">
                              <a:latin typeface="Cambria Math" panose="02040503050406030204" pitchFamily="18" charset="0"/>
                            </a:rPr>
                            <m:t> </m:t>
                          </m:r>
                          <m:r>
                            <a:rPr lang="en-US" sz="2000" b="0" i="1" smtClean="0">
                              <a:latin typeface="Cambria Math" panose="02040503050406030204" pitchFamily="18" charset="0"/>
                            </a:rPr>
                            <m:t>𝑏𝑒𝑡𝑤𝑒𝑒𝑛</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𝑠𝑒𝑡𝑠</m:t>
                          </m:r>
                        </m:num>
                        <m:den>
                          <m:r>
                            <a:rPr lang="en-US" sz="2000" b="0" i="1" smtClean="0">
                              <a:latin typeface="Cambria Math" panose="02040503050406030204" pitchFamily="18" charset="0"/>
                            </a:rPr>
                            <m:t>36 </m:t>
                          </m:r>
                          <m:r>
                            <a:rPr lang="en-US" sz="2000" b="0" i="1" smtClean="0">
                              <a:latin typeface="Cambria Math" panose="02040503050406030204" pitchFamily="18" charset="0"/>
                            </a:rPr>
                            <m:t>𝑡𝑜𝑡𝑎𝑙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𝑜𝑢𝑡𝑐𝑜𝑚𝑒𝑠</m:t>
                          </m:r>
                        </m:den>
                      </m:f>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num>
                        <m:den>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𝐵</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36</m:t>
                              </m:r>
                            </m:den>
                          </m:f>
                        </m:num>
                        <m:den>
                          <m:f>
                            <m:fPr>
                              <m:ctrlPr>
                                <a:rPr lang="en-US" sz="2000" i="1">
                                  <a:latin typeface="Cambria Math" panose="02040503050406030204" pitchFamily="18" charset="0"/>
                                </a:rPr>
                              </m:ctrlPr>
                            </m:fPr>
                            <m:num>
                              <m:r>
                                <a:rPr lang="en-US" sz="2000" b="0" i="1" smtClean="0">
                                  <a:latin typeface="Cambria Math" panose="02040503050406030204" pitchFamily="18" charset="0"/>
                                </a:rPr>
                                <m:t>6</m:t>
                              </m:r>
                            </m:num>
                            <m:den>
                              <m:r>
                                <a:rPr lang="en-US" sz="2000" i="1">
                                  <a:latin typeface="Cambria Math" panose="02040503050406030204" pitchFamily="18" charset="0"/>
                                </a:rPr>
                                <m:t>36</m:t>
                              </m:r>
                            </m:den>
                          </m:f>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6</m:t>
                          </m:r>
                        </m:den>
                      </m:f>
                    </m:oMath>
                  </m:oMathPara>
                </a14:m>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7C758D52-7772-3498-E970-30C676FFE9EF}"/>
                  </a:ext>
                </a:extLst>
              </p:cNvPr>
              <p:cNvSpPr>
                <a:spLocks noGrp="1" noRot="1" noChangeAspect="1" noMove="1" noResize="1" noEditPoints="1" noAdjustHandles="1" noChangeArrowheads="1" noChangeShapeType="1" noTextEdit="1"/>
              </p:cNvSpPr>
              <p:nvPr>
                <p:ph idx="1"/>
              </p:nvPr>
            </p:nvSpPr>
            <p:spPr>
              <a:xfrm>
                <a:off x="838200" y="1789010"/>
                <a:ext cx="10515600" cy="5167312"/>
              </a:xfrm>
              <a:blipFill>
                <a:blip r:embed="rId2"/>
                <a:stretch>
                  <a:fillRect l="-522" t="-1061"/>
                </a:stretch>
              </a:blipFill>
            </p:spPr>
            <p:txBody>
              <a:bodyPr/>
              <a:lstStyle/>
              <a:p>
                <a:r>
                  <a:rPr lang="en-US">
                    <a:noFill/>
                  </a:rPr>
                  <a:t> </a:t>
                </a:r>
              </a:p>
            </p:txBody>
          </p:sp>
        </mc:Fallback>
      </mc:AlternateContent>
    </p:spTree>
    <p:extLst>
      <p:ext uri="{BB962C8B-B14F-4D97-AF65-F5344CB8AC3E}">
        <p14:creationId xmlns:p14="http://schemas.microsoft.com/office/powerpoint/2010/main" val="4212353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ED817FA-655B-0D26-B6F3-E9A229DA72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22B0B7A-A73C-CADA-B809-97FC261DB3D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3D4A5D7F-DC96-6C7E-1EC3-4824FBC41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C44146-19F4-D39C-5EA6-0D7EAE524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7C6076-815C-D2EC-4137-56592DA2D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9CA7F9F1-740A-764D-CB42-7F5AFA212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0E6A8A4-1171-83A2-BE54-BD43F5C5BF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F37D11-2C74-BE28-2BB4-3431DF9F67E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C758D52-7772-3498-E970-30C676FFE9EF}"/>
              </a:ext>
            </a:extLst>
          </p:cNvPr>
          <p:cNvSpPr>
            <a:spLocks noGrp="1"/>
          </p:cNvSpPr>
          <p:nvPr>
            <p:ph idx="1"/>
          </p:nvPr>
        </p:nvSpPr>
        <p:spPr>
          <a:xfrm>
            <a:off x="838200" y="1789010"/>
            <a:ext cx="10515600" cy="5167312"/>
          </a:xfrm>
        </p:spPr>
        <p:txBody>
          <a:bodyPr>
            <a:normAutofit/>
          </a:bodyPr>
          <a:lstStyle/>
          <a:p>
            <a:pPr marL="457200" indent="-457200">
              <a:buFont typeface="+mj-lt"/>
              <a:buAutoNum type="arabicPeriod"/>
            </a:pPr>
            <a:r>
              <a:rPr lang="en-US" sz="2000" dirty="0"/>
              <a:t>Imagine a bag contains 6 red balls and 4 green balls. If two balls are drawn randomly without replacement, what is the probability that the second ball is green given the first ball drawn was red?</a:t>
            </a:r>
          </a:p>
          <a:p>
            <a:pPr marL="457200" indent="-457200">
              <a:buFont typeface="+mj-lt"/>
              <a:buAutoNum type="arabicPeriod"/>
            </a:pPr>
            <a:r>
              <a:rPr lang="en-US" sz="2000" dirty="0"/>
              <a:t>Consider a bag with 3 red, 2 blue, and 5 green balls. If you draw a ball, note its color, and then put it back before drawing again, what is the probability of drawing a green ball twice in a row?</a:t>
            </a:r>
          </a:p>
          <a:p>
            <a:pPr marL="457200" indent="-457200">
              <a:buFont typeface="+mj-lt"/>
              <a:buAutoNum type="arabicPeriod"/>
            </a:pPr>
            <a:r>
              <a:rPr lang="en-US" sz="2000" dirty="0"/>
              <a:t>A bag with 4 red and 5 green balls. You draw two times with replacement. what is the probability of the second ball being a </a:t>
            </a:r>
            <a:r>
              <a:rPr lang="en-US" sz="2000" b="1" dirty="0"/>
              <a:t>green</a:t>
            </a:r>
            <a:r>
              <a:rPr lang="en-US" sz="2000" dirty="0"/>
              <a:t> ball given that the first ball was red</a:t>
            </a:r>
          </a:p>
        </p:txBody>
      </p:sp>
    </p:spTree>
    <p:extLst>
      <p:ext uri="{BB962C8B-B14F-4D97-AF65-F5344CB8AC3E}">
        <p14:creationId xmlns:p14="http://schemas.microsoft.com/office/powerpoint/2010/main" val="214335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F9CF94CA-C587-88B1-7C70-8C7F30F3C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1621FA1-E861-16F6-DA46-815230393DC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80078395-A6B2-B119-4A14-48BF8FE69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F0B490-616D-0B56-CBCC-527579271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905A0-0FC3-2AC5-D71F-FC9FE0DFD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AC1645C5-D62B-B658-23E7-FE09924F0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FF939C0-EEF3-50A4-A7A7-D20CDF5856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F0387C-DD59-79E2-8768-EA8182806A8E}"/>
              </a:ext>
            </a:extLst>
          </p:cNvPr>
          <p:cNvSpPr>
            <a:spLocks noGrp="1"/>
          </p:cNvSpPr>
          <p:nvPr>
            <p:ph type="title"/>
          </p:nvPr>
        </p:nvSpPr>
        <p:spPr/>
        <p:txBody>
          <a:bodyPr/>
          <a:lstStyle/>
          <a:p>
            <a:r>
              <a:rPr lang="en-US" dirty="0"/>
              <a:t>Sample Space</a:t>
            </a:r>
          </a:p>
        </p:txBody>
      </p:sp>
      <p:sp>
        <p:nvSpPr>
          <p:cNvPr id="3" name="Content Placeholder 2">
            <a:extLst>
              <a:ext uri="{FF2B5EF4-FFF2-40B4-BE49-F238E27FC236}">
                <a16:creationId xmlns:a16="http://schemas.microsoft.com/office/drawing/2014/main" id="{E480C9E2-2CDF-E753-5661-0728FFC51ADF}"/>
              </a:ext>
            </a:extLst>
          </p:cNvPr>
          <p:cNvSpPr>
            <a:spLocks noGrp="1"/>
          </p:cNvSpPr>
          <p:nvPr>
            <p:ph idx="1"/>
          </p:nvPr>
        </p:nvSpPr>
        <p:spPr/>
        <p:txBody>
          <a:bodyPr/>
          <a:lstStyle/>
          <a:p>
            <a:r>
              <a:rPr lang="en-US" dirty="0"/>
              <a:t>A sample space, S, is the set of all possible outcomes of a random experiment</a:t>
            </a:r>
          </a:p>
          <a:p>
            <a:r>
              <a:rPr lang="en-US" dirty="0"/>
              <a:t>A sample space is </a:t>
            </a:r>
            <a:r>
              <a:rPr lang="en-US" b="1" dirty="0">
                <a:solidFill>
                  <a:srgbClr val="C00000"/>
                </a:solidFill>
              </a:rPr>
              <a:t>discrete</a:t>
            </a:r>
            <a:r>
              <a:rPr lang="en-US" dirty="0"/>
              <a:t> if it consists of a countable set of outcomes</a:t>
            </a:r>
          </a:p>
          <a:p>
            <a:r>
              <a:rPr lang="en-US" dirty="0"/>
              <a:t>A sample space is </a:t>
            </a:r>
            <a:r>
              <a:rPr lang="en-US" b="1" dirty="0">
                <a:solidFill>
                  <a:srgbClr val="C00000"/>
                </a:solidFill>
              </a:rPr>
              <a:t>continuous</a:t>
            </a:r>
            <a:r>
              <a:rPr lang="en-US" dirty="0"/>
              <a:t> if it contains an interval (uncountable) set of outcomes</a:t>
            </a:r>
          </a:p>
        </p:txBody>
      </p:sp>
    </p:spTree>
    <p:extLst>
      <p:ext uri="{BB962C8B-B14F-4D97-AF65-F5344CB8AC3E}">
        <p14:creationId xmlns:p14="http://schemas.microsoft.com/office/powerpoint/2010/main" val="332045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30DCF068-3F50-C407-FF9D-F9C331EDC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717D1CE-D154-83BF-C08B-9ADDAAD180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8" name="Rectangle 7">
              <a:extLst>
                <a:ext uri="{FF2B5EF4-FFF2-40B4-BE49-F238E27FC236}">
                  <a16:creationId xmlns:a16="http://schemas.microsoft.com/office/drawing/2014/main" id="{A09AD432-A5F8-F573-2B28-C25BAAD8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BECBCA-A6BF-D047-E854-1091E519D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BA8F38-62C1-A7E1-F7E5-97DC6D3A1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291BCC5D-D2CA-45CC-8D77-8935EEB6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39295C7-51BB-29B0-5630-D5D69A8400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56029D4-30B9-BDE1-A63D-5260856D8B9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B22CBA1-1C3B-DFC4-7FF8-D1D2A3FC8333}"/>
              </a:ext>
            </a:extLst>
          </p:cNvPr>
          <p:cNvSpPr>
            <a:spLocks noGrp="1"/>
          </p:cNvSpPr>
          <p:nvPr>
            <p:ph idx="1"/>
          </p:nvPr>
        </p:nvSpPr>
        <p:spPr/>
        <p:txBody>
          <a:bodyPr/>
          <a:lstStyle/>
          <a:p>
            <a:r>
              <a:rPr lang="en-US" dirty="0"/>
              <a:t>A sample space is </a:t>
            </a:r>
            <a:r>
              <a:rPr lang="en-US" b="1" dirty="0">
                <a:solidFill>
                  <a:srgbClr val="C00000"/>
                </a:solidFill>
              </a:rPr>
              <a:t>discrete</a:t>
            </a:r>
            <a:r>
              <a:rPr lang="en-US" dirty="0"/>
              <a:t> if it consists of</a:t>
            </a:r>
            <a:br>
              <a:rPr lang="en-US" dirty="0"/>
            </a:br>
            <a:r>
              <a:rPr lang="en-US" dirty="0"/>
              <a:t> a countable set of outcomes</a:t>
            </a:r>
          </a:p>
          <a:p>
            <a:endParaRPr lang="en-US" dirty="0"/>
          </a:p>
        </p:txBody>
      </p:sp>
      <p:pic>
        <p:nvPicPr>
          <p:cNvPr id="5" name="Picture 4">
            <a:extLst>
              <a:ext uri="{FF2B5EF4-FFF2-40B4-BE49-F238E27FC236}">
                <a16:creationId xmlns:a16="http://schemas.microsoft.com/office/drawing/2014/main" id="{816C4FEB-A836-3539-1324-2553DFC2750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2079" y="3053967"/>
            <a:ext cx="8755880" cy="3463197"/>
          </a:xfrm>
          <a:prstGeom prst="rect">
            <a:avLst/>
          </a:prstGeom>
        </p:spPr>
      </p:pic>
      <p:pic>
        <p:nvPicPr>
          <p:cNvPr id="7" name="Picture 6">
            <a:extLst>
              <a:ext uri="{FF2B5EF4-FFF2-40B4-BE49-F238E27FC236}">
                <a16:creationId xmlns:a16="http://schemas.microsoft.com/office/drawing/2014/main" id="{35726532-EE44-C022-1F5A-0617410678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55224" y="2067403"/>
            <a:ext cx="2179509" cy="3048264"/>
          </a:xfrm>
          <a:prstGeom prst="rect">
            <a:avLst/>
          </a:prstGeom>
        </p:spPr>
      </p:pic>
    </p:spTree>
    <p:extLst>
      <p:ext uri="{BB962C8B-B14F-4D97-AF65-F5344CB8AC3E}">
        <p14:creationId xmlns:p14="http://schemas.microsoft.com/office/powerpoint/2010/main" val="183438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FE7F755-E2EC-7C76-F808-5AC4F243F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87261C7-AACE-0DF7-DFA6-E8FB28B694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39A60F83-C7F0-081E-3FD6-219C1BE05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F41818-AEB2-BAFF-7DD2-E0260B59C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09A290-96FB-3791-EBA9-B91773E67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0B3BB872-4414-D63B-CEA5-424E10928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CE4E557-E3FD-19EA-0215-E1919EBBF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36A6C7-EE62-D9C9-38FA-D028F6FED8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5A83AD1-7F37-B596-FD99-A3D51C5D5E17}"/>
              </a:ext>
            </a:extLst>
          </p:cNvPr>
          <p:cNvSpPr>
            <a:spLocks noGrp="1"/>
          </p:cNvSpPr>
          <p:nvPr>
            <p:ph idx="1"/>
          </p:nvPr>
        </p:nvSpPr>
        <p:spPr/>
        <p:txBody>
          <a:bodyPr/>
          <a:lstStyle/>
          <a:p>
            <a:r>
              <a:rPr lang="en-US" dirty="0"/>
              <a:t>What is the Sample space, S, for a random experiment of flipping a coin two times?</a:t>
            </a:r>
          </a:p>
          <a:p>
            <a:endParaRPr lang="en-US" dirty="0"/>
          </a:p>
          <a:p>
            <a:endParaRPr lang="en-US" dirty="0"/>
          </a:p>
        </p:txBody>
      </p:sp>
    </p:spTree>
    <p:extLst>
      <p:ext uri="{BB962C8B-B14F-4D97-AF65-F5344CB8AC3E}">
        <p14:creationId xmlns:p14="http://schemas.microsoft.com/office/powerpoint/2010/main" val="236861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FE7F755-E2EC-7C76-F808-5AC4F243F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87261C7-AACE-0DF7-DFA6-E8FB28B694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39A60F83-C7F0-081E-3FD6-219C1BE05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F41818-AEB2-BAFF-7DD2-E0260B59C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09A290-96FB-3791-EBA9-B91773E67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0B3BB872-4414-D63B-CEA5-424E10928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CE4E557-E3FD-19EA-0215-E1919EBBF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36A6C7-EE62-D9C9-38FA-D028F6FED81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A83AD1-7F37-B596-FD99-A3D51C5D5E17}"/>
                  </a:ext>
                </a:extLst>
              </p:cNvPr>
              <p:cNvSpPr>
                <a:spLocks noGrp="1"/>
              </p:cNvSpPr>
              <p:nvPr>
                <p:ph idx="1"/>
              </p:nvPr>
            </p:nvSpPr>
            <p:spPr/>
            <p:txBody>
              <a:bodyPr/>
              <a:lstStyle/>
              <a:p>
                <a:r>
                  <a:rPr lang="en-US" dirty="0"/>
                  <a:t>What is the Sample space, S, for a random experiment of flipping a coin two times?</a:t>
                </a:r>
              </a:p>
              <a:p>
                <a:endParaRPr lang="en-US" dirty="0"/>
              </a:p>
              <a:p>
                <a:endParaRPr lang="en-US" dirty="0"/>
              </a:p>
              <a:p>
                <a:r>
                  <a:rPr lang="en-US" dirty="0"/>
                  <a:t>Solution: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𝐻𝐻</m:t>
                      </m:r>
                      <m:r>
                        <a:rPr lang="en-US" b="0" i="1" smtClean="0">
                          <a:latin typeface="Cambria Math" panose="02040503050406030204" pitchFamily="18" charset="0"/>
                        </a:rPr>
                        <m:t>, </m:t>
                      </m:r>
                      <m:r>
                        <a:rPr lang="en-US" b="0" i="1" smtClean="0">
                          <a:latin typeface="Cambria Math" panose="02040503050406030204" pitchFamily="18" charset="0"/>
                        </a:rPr>
                        <m:t>𝐻𝑇</m:t>
                      </m:r>
                      <m:r>
                        <a:rPr lang="en-US" b="0" i="1" smtClean="0">
                          <a:latin typeface="Cambria Math" panose="02040503050406030204" pitchFamily="18" charset="0"/>
                        </a:rPr>
                        <m:t>, </m:t>
                      </m:r>
                      <m:r>
                        <a:rPr lang="en-US" b="0" i="1" smtClean="0">
                          <a:latin typeface="Cambria Math" panose="02040503050406030204" pitchFamily="18" charset="0"/>
                        </a:rPr>
                        <m:t>𝑇𝐻</m:t>
                      </m:r>
                      <m:r>
                        <a:rPr lang="en-US" b="0" i="1" smtClean="0">
                          <a:latin typeface="Cambria Math" panose="02040503050406030204" pitchFamily="18" charset="0"/>
                        </a:rPr>
                        <m:t>, </m:t>
                      </m:r>
                      <m:r>
                        <a:rPr lang="en-US" b="0" i="1" smtClean="0">
                          <a:latin typeface="Cambria Math" panose="02040503050406030204" pitchFamily="18" charset="0"/>
                        </a:rPr>
                        <m:t>𝑇𝑇</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65A83AD1-7F37-B596-FD99-A3D51C5D5E17}"/>
                  </a:ext>
                </a:extLst>
              </p:cNvPr>
              <p:cNvSpPr>
                <a:spLocks noGrp="1" noRot="1" noChangeAspect="1" noMove="1" noResize="1" noEditPoints="1" noAdjustHandles="1" noChangeArrowheads="1" noChangeShapeType="1" noTextEdit="1"/>
              </p:cNvSpPr>
              <p:nvPr>
                <p:ph idx="1"/>
              </p:nvPr>
            </p:nvSpPr>
            <p:spPr>
              <a:blipFill>
                <a:blip r:embed="rId2"/>
                <a:stretch>
                  <a:fillRect l="-1043" t="-2381" r="-1797"/>
                </a:stretch>
              </a:blipFill>
            </p:spPr>
            <p:txBody>
              <a:bodyPr/>
              <a:lstStyle/>
              <a:p>
                <a:r>
                  <a:rPr lang="en-US">
                    <a:noFill/>
                  </a:rPr>
                  <a:t> </a:t>
                </a:r>
              </a:p>
            </p:txBody>
          </p:sp>
        </mc:Fallback>
      </mc:AlternateContent>
    </p:spTree>
    <p:extLst>
      <p:ext uri="{BB962C8B-B14F-4D97-AF65-F5344CB8AC3E}">
        <p14:creationId xmlns:p14="http://schemas.microsoft.com/office/powerpoint/2010/main" val="276048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74BEF89-C5E4-59D1-6254-1BAB89EBE6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707594-8AD9-7617-D540-08E523C5B3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8" name="Rectangle 7">
              <a:extLst>
                <a:ext uri="{FF2B5EF4-FFF2-40B4-BE49-F238E27FC236}">
                  <a16:creationId xmlns:a16="http://schemas.microsoft.com/office/drawing/2014/main" id="{29AD73E6-2FAC-E12D-D3C4-DDBC1373B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31C1C8-854E-CD0B-99D7-2521282064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8CA938-5B77-779D-9726-E99D74C6C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9BA49114-E3F5-CC0E-77F6-9D2C9922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76DEC73-3DEE-4343-FD48-2BBF42896C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DDC3BD-B2CD-0208-6711-105FFCB9412B}"/>
              </a:ext>
            </a:extLst>
          </p:cNvPr>
          <p:cNvSpPr>
            <a:spLocks noGrp="1"/>
          </p:cNvSpPr>
          <p:nvPr>
            <p:ph type="title"/>
          </p:nvPr>
        </p:nvSpPr>
        <p:spPr/>
        <p:txBody>
          <a:bodyPr/>
          <a:lstStyle/>
          <a:p>
            <a:r>
              <a:rPr lang="en-US" dirty="0"/>
              <a:t>Tree diagram</a:t>
            </a:r>
          </a:p>
        </p:txBody>
      </p:sp>
      <p:sp>
        <p:nvSpPr>
          <p:cNvPr id="3" name="Content Placeholder 2">
            <a:extLst>
              <a:ext uri="{FF2B5EF4-FFF2-40B4-BE49-F238E27FC236}">
                <a16:creationId xmlns:a16="http://schemas.microsoft.com/office/drawing/2014/main" id="{AEE6380D-C78A-CC9E-6262-34B12AAE2C29}"/>
              </a:ext>
            </a:extLst>
          </p:cNvPr>
          <p:cNvSpPr>
            <a:spLocks noGrp="1"/>
          </p:cNvSpPr>
          <p:nvPr>
            <p:ph idx="1"/>
          </p:nvPr>
        </p:nvSpPr>
        <p:spPr/>
        <p:txBody>
          <a:bodyPr/>
          <a:lstStyle/>
          <a:p>
            <a:r>
              <a:rPr lang="en-US" dirty="0"/>
              <a:t>This can be presented in what is called a Tree diagram</a:t>
            </a:r>
          </a:p>
        </p:txBody>
      </p:sp>
      <p:pic>
        <p:nvPicPr>
          <p:cNvPr id="4" name="Picture 3">
            <a:extLst>
              <a:ext uri="{FF2B5EF4-FFF2-40B4-BE49-F238E27FC236}">
                <a16:creationId xmlns:a16="http://schemas.microsoft.com/office/drawing/2014/main" id="{AF6580FF-F4CE-9FE7-CB77-09C4AB72F3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6964" y="3365301"/>
            <a:ext cx="1476787" cy="1723882"/>
          </a:xfrm>
          <a:prstGeom prst="rect">
            <a:avLst/>
          </a:prstGeom>
        </p:spPr>
      </p:pic>
      <p:cxnSp>
        <p:nvCxnSpPr>
          <p:cNvPr id="6" name="Straight Arrow Connector 5">
            <a:extLst>
              <a:ext uri="{FF2B5EF4-FFF2-40B4-BE49-F238E27FC236}">
                <a16:creationId xmlns:a16="http://schemas.microsoft.com/office/drawing/2014/main" id="{65DB27DE-5BB1-DA20-728F-DD4BA3BEFABD}"/>
              </a:ext>
            </a:extLst>
          </p:cNvPr>
          <p:cNvCxnSpPr>
            <a:cxnSpLocks/>
            <a:stCxn id="4" idx="3"/>
            <a:endCxn id="12" idx="1"/>
          </p:cNvCxnSpPr>
          <p:nvPr/>
        </p:nvCxnSpPr>
        <p:spPr>
          <a:xfrm flipV="1">
            <a:off x="2423751" y="3343807"/>
            <a:ext cx="1661348" cy="883435"/>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E2D257-4440-8662-23E8-F171587BBEFF}"/>
                  </a:ext>
                </a:extLst>
              </p:cNvPr>
              <p:cNvSpPr txBox="1"/>
              <p:nvPr/>
            </p:nvSpPr>
            <p:spPr>
              <a:xfrm>
                <a:off x="4085099" y="3159141"/>
                <a:ext cx="40824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oMath>
                  </m:oMathPara>
                </a14:m>
                <a:endParaRPr lang="en-US" dirty="0"/>
              </a:p>
            </p:txBody>
          </p:sp>
        </mc:Choice>
        <mc:Fallback xmlns="">
          <p:sp>
            <p:nvSpPr>
              <p:cNvPr id="12" name="TextBox 11">
                <a:extLst>
                  <a:ext uri="{FF2B5EF4-FFF2-40B4-BE49-F238E27FC236}">
                    <a16:creationId xmlns:a16="http://schemas.microsoft.com/office/drawing/2014/main" id="{BBE2D257-4440-8662-23E8-F171587BBEFF}"/>
                  </a:ext>
                </a:extLst>
              </p:cNvPr>
              <p:cNvSpPr txBox="1">
                <a:spLocks noRot="1" noChangeAspect="1" noMove="1" noResize="1" noEditPoints="1" noAdjustHandles="1" noChangeArrowheads="1" noChangeShapeType="1" noTextEdit="1"/>
              </p:cNvSpPr>
              <p:nvPr/>
            </p:nvSpPr>
            <p:spPr>
              <a:xfrm>
                <a:off x="4085099" y="3159141"/>
                <a:ext cx="40824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52B9E2-FFF5-20DE-8B81-28A563267D6D}"/>
                  </a:ext>
                </a:extLst>
              </p:cNvPr>
              <p:cNvSpPr txBox="1"/>
              <p:nvPr/>
            </p:nvSpPr>
            <p:spPr>
              <a:xfrm>
                <a:off x="4085099" y="5046655"/>
                <a:ext cx="40824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15" name="TextBox 14">
                <a:extLst>
                  <a:ext uri="{FF2B5EF4-FFF2-40B4-BE49-F238E27FC236}">
                    <a16:creationId xmlns:a16="http://schemas.microsoft.com/office/drawing/2014/main" id="{7752B9E2-FFF5-20DE-8B81-28A563267D6D}"/>
                  </a:ext>
                </a:extLst>
              </p:cNvPr>
              <p:cNvSpPr txBox="1">
                <a:spLocks noRot="1" noChangeAspect="1" noMove="1" noResize="1" noEditPoints="1" noAdjustHandles="1" noChangeArrowheads="1" noChangeShapeType="1" noTextEdit="1"/>
              </p:cNvSpPr>
              <p:nvPr/>
            </p:nvSpPr>
            <p:spPr>
              <a:xfrm>
                <a:off x="4085099" y="5046655"/>
                <a:ext cx="408242" cy="369332"/>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99885B0-DE92-8A56-5A36-C8FB23A71D27}"/>
              </a:ext>
            </a:extLst>
          </p:cNvPr>
          <p:cNvCxnSpPr>
            <a:cxnSpLocks/>
            <a:stCxn id="4" idx="3"/>
            <a:endCxn id="15" idx="1"/>
          </p:cNvCxnSpPr>
          <p:nvPr/>
        </p:nvCxnSpPr>
        <p:spPr>
          <a:xfrm>
            <a:off x="2423751" y="4227242"/>
            <a:ext cx="1661348" cy="1004079"/>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EA51C82-A4F9-20D4-01A8-4D2D4F2821D9}"/>
              </a:ext>
            </a:extLst>
          </p:cNvPr>
          <p:cNvCxnSpPr>
            <a:cxnSpLocks/>
            <a:stCxn id="12" idx="3"/>
            <a:endCxn id="27" idx="1"/>
          </p:cNvCxnSpPr>
          <p:nvPr/>
        </p:nvCxnSpPr>
        <p:spPr>
          <a:xfrm flipV="1">
            <a:off x="4493341" y="2782529"/>
            <a:ext cx="1476788" cy="561278"/>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0CFB743-2F8D-8865-2594-692C3C8D4627}"/>
              </a:ext>
            </a:extLst>
          </p:cNvPr>
          <p:cNvCxnSpPr>
            <a:cxnSpLocks/>
            <a:stCxn id="12" idx="3"/>
            <a:endCxn id="28" idx="1"/>
          </p:cNvCxnSpPr>
          <p:nvPr/>
        </p:nvCxnSpPr>
        <p:spPr>
          <a:xfrm>
            <a:off x="4493341" y="3343807"/>
            <a:ext cx="1476788" cy="362333"/>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74F16E0-70E5-4A5B-32FE-D256E7BC1534}"/>
                  </a:ext>
                </a:extLst>
              </p:cNvPr>
              <p:cNvSpPr txBox="1"/>
              <p:nvPr/>
            </p:nvSpPr>
            <p:spPr>
              <a:xfrm>
                <a:off x="5970129" y="2597863"/>
                <a:ext cx="40824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oMath>
                  </m:oMathPara>
                </a14:m>
                <a:endParaRPr lang="en-US" dirty="0"/>
              </a:p>
            </p:txBody>
          </p:sp>
        </mc:Choice>
        <mc:Fallback xmlns="">
          <p:sp>
            <p:nvSpPr>
              <p:cNvPr id="27" name="TextBox 26">
                <a:extLst>
                  <a:ext uri="{FF2B5EF4-FFF2-40B4-BE49-F238E27FC236}">
                    <a16:creationId xmlns:a16="http://schemas.microsoft.com/office/drawing/2014/main" id="{674F16E0-70E5-4A5B-32FE-D256E7BC1534}"/>
                  </a:ext>
                </a:extLst>
              </p:cNvPr>
              <p:cNvSpPr txBox="1">
                <a:spLocks noRot="1" noChangeAspect="1" noMove="1" noResize="1" noEditPoints="1" noAdjustHandles="1" noChangeArrowheads="1" noChangeShapeType="1" noTextEdit="1"/>
              </p:cNvSpPr>
              <p:nvPr/>
            </p:nvSpPr>
            <p:spPr>
              <a:xfrm>
                <a:off x="5970129" y="2597863"/>
                <a:ext cx="40824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BEC6891-48CA-A1E1-1F53-7330078E5FFB}"/>
                  </a:ext>
                </a:extLst>
              </p:cNvPr>
              <p:cNvSpPr txBox="1"/>
              <p:nvPr/>
            </p:nvSpPr>
            <p:spPr>
              <a:xfrm>
                <a:off x="5970129" y="3521474"/>
                <a:ext cx="40824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28" name="TextBox 27">
                <a:extLst>
                  <a:ext uri="{FF2B5EF4-FFF2-40B4-BE49-F238E27FC236}">
                    <a16:creationId xmlns:a16="http://schemas.microsoft.com/office/drawing/2014/main" id="{DBEC6891-48CA-A1E1-1F53-7330078E5FFB}"/>
                  </a:ext>
                </a:extLst>
              </p:cNvPr>
              <p:cNvSpPr txBox="1">
                <a:spLocks noRot="1" noChangeAspect="1" noMove="1" noResize="1" noEditPoints="1" noAdjustHandles="1" noChangeArrowheads="1" noChangeShapeType="1" noTextEdit="1"/>
              </p:cNvSpPr>
              <p:nvPr/>
            </p:nvSpPr>
            <p:spPr>
              <a:xfrm>
                <a:off x="5970129" y="3521474"/>
                <a:ext cx="408242" cy="369332"/>
              </a:xfrm>
              <a:prstGeom prst="rect">
                <a:avLst/>
              </a:prstGeom>
              <a:blipFill>
                <a:blip r:embed="rId6"/>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81CE82E0-FBBA-1657-27FD-40BE20120250}"/>
              </a:ext>
            </a:extLst>
          </p:cNvPr>
          <p:cNvCxnSpPr>
            <a:cxnSpLocks/>
            <a:endCxn id="35" idx="1"/>
          </p:cNvCxnSpPr>
          <p:nvPr/>
        </p:nvCxnSpPr>
        <p:spPr>
          <a:xfrm flipV="1">
            <a:off x="4493341" y="4677042"/>
            <a:ext cx="1476788" cy="561278"/>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138A3DF-0611-2A56-484B-23C8FCB83160}"/>
              </a:ext>
            </a:extLst>
          </p:cNvPr>
          <p:cNvCxnSpPr>
            <a:cxnSpLocks/>
            <a:stCxn id="15" idx="3"/>
            <a:endCxn id="36" idx="1"/>
          </p:cNvCxnSpPr>
          <p:nvPr/>
        </p:nvCxnSpPr>
        <p:spPr>
          <a:xfrm>
            <a:off x="4493341" y="5231321"/>
            <a:ext cx="1476788" cy="369332"/>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0D86332-0370-83D6-57E8-9946018AB769}"/>
                  </a:ext>
                </a:extLst>
              </p:cNvPr>
              <p:cNvSpPr txBox="1"/>
              <p:nvPr/>
            </p:nvSpPr>
            <p:spPr>
              <a:xfrm>
                <a:off x="5970129" y="4492376"/>
                <a:ext cx="40824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oMath>
                  </m:oMathPara>
                </a14:m>
                <a:endParaRPr lang="en-US" dirty="0"/>
              </a:p>
            </p:txBody>
          </p:sp>
        </mc:Choice>
        <mc:Fallback xmlns="">
          <p:sp>
            <p:nvSpPr>
              <p:cNvPr id="35" name="TextBox 34">
                <a:extLst>
                  <a:ext uri="{FF2B5EF4-FFF2-40B4-BE49-F238E27FC236}">
                    <a16:creationId xmlns:a16="http://schemas.microsoft.com/office/drawing/2014/main" id="{50D86332-0370-83D6-57E8-9946018AB769}"/>
                  </a:ext>
                </a:extLst>
              </p:cNvPr>
              <p:cNvSpPr txBox="1">
                <a:spLocks noRot="1" noChangeAspect="1" noMove="1" noResize="1" noEditPoints="1" noAdjustHandles="1" noChangeArrowheads="1" noChangeShapeType="1" noTextEdit="1"/>
              </p:cNvSpPr>
              <p:nvPr/>
            </p:nvSpPr>
            <p:spPr>
              <a:xfrm>
                <a:off x="5970129" y="4492376"/>
                <a:ext cx="40824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9F57E65-1B0F-1186-F507-71B2A5D309FC}"/>
                  </a:ext>
                </a:extLst>
              </p:cNvPr>
              <p:cNvSpPr txBox="1"/>
              <p:nvPr/>
            </p:nvSpPr>
            <p:spPr>
              <a:xfrm>
                <a:off x="5970129" y="5415987"/>
                <a:ext cx="40824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p:txBody>
          </p:sp>
        </mc:Choice>
        <mc:Fallback xmlns="">
          <p:sp>
            <p:nvSpPr>
              <p:cNvPr id="36" name="TextBox 35">
                <a:extLst>
                  <a:ext uri="{FF2B5EF4-FFF2-40B4-BE49-F238E27FC236}">
                    <a16:creationId xmlns:a16="http://schemas.microsoft.com/office/drawing/2014/main" id="{E9F57E65-1B0F-1186-F507-71B2A5D309FC}"/>
                  </a:ext>
                </a:extLst>
              </p:cNvPr>
              <p:cNvSpPr txBox="1">
                <a:spLocks noRot="1" noChangeAspect="1" noMove="1" noResize="1" noEditPoints="1" noAdjustHandles="1" noChangeArrowheads="1" noChangeShapeType="1" noTextEdit="1"/>
              </p:cNvSpPr>
              <p:nvPr/>
            </p:nvSpPr>
            <p:spPr>
              <a:xfrm>
                <a:off x="5970129" y="5415987"/>
                <a:ext cx="40824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798DEB6-9D94-AAF1-1DA9-8FD85B7DD15F}"/>
                  </a:ext>
                </a:extLst>
              </p:cNvPr>
              <p:cNvSpPr txBox="1"/>
              <p:nvPr/>
            </p:nvSpPr>
            <p:spPr>
              <a:xfrm>
                <a:off x="7000568" y="2509372"/>
                <a:ext cx="6288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𝐻𝐻</m:t>
                      </m:r>
                    </m:oMath>
                  </m:oMathPara>
                </a14:m>
                <a:endParaRPr lang="en-US" dirty="0"/>
              </a:p>
            </p:txBody>
          </p:sp>
        </mc:Choice>
        <mc:Fallback xmlns="">
          <p:sp>
            <p:nvSpPr>
              <p:cNvPr id="41" name="TextBox 40">
                <a:extLst>
                  <a:ext uri="{FF2B5EF4-FFF2-40B4-BE49-F238E27FC236}">
                    <a16:creationId xmlns:a16="http://schemas.microsoft.com/office/drawing/2014/main" id="{0798DEB6-9D94-AAF1-1DA9-8FD85B7DD15F}"/>
                  </a:ext>
                </a:extLst>
              </p:cNvPr>
              <p:cNvSpPr txBox="1">
                <a:spLocks noRot="1" noChangeAspect="1" noMove="1" noResize="1" noEditPoints="1" noAdjustHandles="1" noChangeArrowheads="1" noChangeShapeType="1" noTextEdit="1"/>
              </p:cNvSpPr>
              <p:nvPr/>
            </p:nvSpPr>
            <p:spPr>
              <a:xfrm>
                <a:off x="7000568" y="2509372"/>
                <a:ext cx="62885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B0FBBE8-B3F0-9C22-2F3E-BCB5E3DEC29F}"/>
                  </a:ext>
                </a:extLst>
              </p:cNvPr>
              <p:cNvSpPr txBox="1"/>
              <p:nvPr/>
            </p:nvSpPr>
            <p:spPr>
              <a:xfrm>
                <a:off x="7000567" y="3521474"/>
                <a:ext cx="6288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𝐻𝑇</m:t>
                      </m:r>
                    </m:oMath>
                  </m:oMathPara>
                </a14:m>
                <a:endParaRPr lang="en-US" dirty="0"/>
              </a:p>
            </p:txBody>
          </p:sp>
        </mc:Choice>
        <mc:Fallback xmlns="">
          <p:sp>
            <p:nvSpPr>
              <p:cNvPr id="42" name="TextBox 41">
                <a:extLst>
                  <a:ext uri="{FF2B5EF4-FFF2-40B4-BE49-F238E27FC236}">
                    <a16:creationId xmlns:a16="http://schemas.microsoft.com/office/drawing/2014/main" id="{3B0FBBE8-B3F0-9C22-2F3E-BCB5E3DEC29F}"/>
                  </a:ext>
                </a:extLst>
              </p:cNvPr>
              <p:cNvSpPr txBox="1">
                <a:spLocks noRot="1" noChangeAspect="1" noMove="1" noResize="1" noEditPoints="1" noAdjustHandles="1" noChangeArrowheads="1" noChangeShapeType="1" noTextEdit="1"/>
              </p:cNvSpPr>
              <p:nvPr/>
            </p:nvSpPr>
            <p:spPr>
              <a:xfrm>
                <a:off x="7000567" y="3521474"/>
                <a:ext cx="62885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97BEBD7-B39C-6461-27FA-040887A4229B}"/>
                  </a:ext>
                </a:extLst>
              </p:cNvPr>
              <p:cNvSpPr txBox="1"/>
              <p:nvPr/>
            </p:nvSpPr>
            <p:spPr>
              <a:xfrm>
                <a:off x="7000566" y="4475024"/>
                <a:ext cx="6288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𝑇𝐻</m:t>
                      </m:r>
                    </m:oMath>
                  </m:oMathPara>
                </a14:m>
                <a:endParaRPr lang="en-US" dirty="0"/>
              </a:p>
            </p:txBody>
          </p:sp>
        </mc:Choice>
        <mc:Fallback xmlns="">
          <p:sp>
            <p:nvSpPr>
              <p:cNvPr id="43" name="TextBox 42">
                <a:extLst>
                  <a:ext uri="{FF2B5EF4-FFF2-40B4-BE49-F238E27FC236}">
                    <a16:creationId xmlns:a16="http://schemas.microsoft.com/office/drawing/2014/main" id="{797BEBD7-B39C-6461-27FA-040887A4229B}"/>
                  </a:ext>
                </a:extLst>
              </p:cNvPr>
              <p:cNvSpPr txBox="1">
                <a:spLocks noRot="1" noChangeAspect="1" noMove="1" noResize="1" noEditPoints="1" noAdjustHandles="1" noChangeArrowheads="1" noChangeShapeType="1" noTextEdit="1"/>
              </p:cNvSpPr>
              <p:nvPr/>
            </p:nvSpPr>
            <p:spPr>
              <a:xfrm>
                <a:off x="7000566" y="4475024"/>
                <a:ext cx="62885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E7B864E-712C-A408-A1A4-91627A76BF02}"/>
                  </a:ext>
                </a:extLst>
              </p:cNvPr>
              <p:cNvSpPr txBox="1"/>
              <p:nvPr/>
            </p:nvSpPr>
            <p:spPr>
              <a:xfrm>
                <a:off x="7000565" y="5422964"/>
                <a:ext cx="6288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𝑇𝑇</m:t>
                      </m:r>
                    </m:oMath>
                  </m:oMathPara>
                </a14:m>
                <a:endParaRPr lang="en-US" dirty="0"/>
              </a:p>
            </p:txBody>
          </p:sp>
        </mc:Choice>
        <mc:Fallback xmlns="">
          <p:sp>
            <p:nvSpPr>
              <p:cNvPr id="44" name="TextBox 43">
                <a:extLst>
                  <a:ext uri="{FF2B5EF4-FFF2-40B4-BE49-F238E27FC236}">
                    <a16:creationId xmlns:a16="http://schemas.microsoft.com/office/drawing/2014/main" id="{8E7B864E-712C-A408-A1A4-91627A76BF02}"/>
                  </a:ext>
                </a:extLst>
              </p:cNvPr>
              <p:cNvSpPr txBox="1">
                <a:spLocks noRot="1" noChangeAspect="1" noMove="1" noResize="1" noEditPoints="1" noAdjustHandles="1" noChangeArrowheads="1" noChangeShapeType="1" noTextEdit="1"/>
              </p:cNvSpPr>
              <p:nvPr/>
            </p:nvSpPr>
            <p:spPr>
              <a:xfrm>
                <a:off x="7000565" y="5422964"/>
                <a:ext cx="628857"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8F7F204-9C74-6080-445C-5F7837002617}"/>
                  </a:ext>
                </a:extLst>
              </p:cNvPr>
              <p:cNvSpPr txBox="1"/>
              <p:nvPr/>
            </p:nvSpPr>
            <p:spPr>
              <a:xfrm>
                <a:off x="6277693" y="6170873"/>
                <a:ext cx="2502513"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𝐻𝐻</m:t>
                      </m:r>
                      <m:r>
                        <a:rPr lang="en-US" b="0" i="1" smtClean="0">
                          <a:latin typeface="Cambria Math" panose="02040503050406030204" pitchFamily="18" charset="0"/>
                        </a:rPr>
                        <m:t>, </m:t>
                      </m:r>
                      <m:r>
                        <a:rPr lang="en-US" b="0" i="1" smtClean="0">
                          <a:latin typeface="Cambria Math" panose="02040503050406030204" pitchFamily="18" charset="0"/>
                        </a:rPr>
                        <m:t>𝐻𝑇</m:t>
                      </m:r>
                      <m:r>
                        <a:rPr lang="en-US" b="0" i="1" smtClean="0">
                          <a:latin typeface="Cambria Math" panose="02040503050406030204" pitchFamily="18" charset="0"/>
                        </a:rPr>
                        <m:t>, </m:t>
                      </m:r>
                      <m:r>
                        <a:rPr lang="en-US" b="0" i="1" smtClean="0">
                          <a:latin typeface="Cambria Math" panose="02040503050406030204" pitchFamily="18" charset="0"/>
                        </a:rPr>
                        <m:t>𝑇𝐻</m:t>
                      </m:r>
                      <m:r>
                        <a:rPr lang="en-US" b="0" i="1" smtClean="0">
                          <a:latin typeface="Cambria Math" panose="02040503050406030204" pitchFamily="18" charset="0"/>
                        </a:rPr>
                        <m:t>, </m:t>
                      </m:r>
                      <m:r>
                        <a:rPr lang="en-US" b="0" i="1" smtClean="0">
                          <a:latin typeface="Cambria Math" panose="02040503050406030204" pitchFamily="18" charset="0"/>
                        </a:rPr>
                        <m:t>𝑇𝑇</m:t>
                      </m:r>
                      <m:r>
                        <a:rPr lang="en-US" b="0" i="1" smtClean="0">
                          <a:latin typeface="Cambria Math" panose="02040503050406030204" pitchFamily="18" charset="0"/>
                        </a:rPr>
                        <m:t>}</m:t>
                      </m:r>
                    </m:oMath>
                  </m:oMathPara>
                </a14:m>
                <a:endParaRPr lang="en-US" dirty="0"/>
              </a:p>
            </p:txBody>
          </p:sp>
        </mc:Choice>
        <mc:Fallback xmlns="">
          <p:sp>
            <p:nvSpPr>
              <p:cNvPr id="46" name="TextBox 45">
                <a:extLst>
                  <a:ext uri="{FF2B5EF4-FFF2-40B4-BE49-F238E27FC236}">
                    <a16:creationId xmlns:a16="http://schemas.microsoft.com/office/drawing/2014/main" id="{78F7F204-9C74-6080-445C-5F7837002617}"/>
                  </a:ext>
                </a:extLst>
              </p:cNvPr>
              <p:cNvSpPr txBox="1">
                <a:spLocks noRot="1" noChangeAspect="1" noMove="1" noResize="1" noEditPoints="1" noAdjustHandles="1" noChangeArrowheads="1" noChangeShapeType="1" noTextEdit="1"/>
              </p:cNvSpPr>
              <p:nvPr/>
            </p:nvSpPr>
            <p:spPr>
              <a:xfrm>
                <a:off x="6277693" y="6170873"/>
                <a:ext cx="2502513" cy="369332"/>
              </a:xfrm>
              <a:prstGeom prst="rect">
                <a:avLst/>
              </a:prstGeom>
              <a:blipFill>
                <a:blip r:embed="rId1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266589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FE7F755-E2EC-7C76-F808-5AC4F243F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87261C7-AACE-0DF7-DFA6-E8FB28B694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694522"/>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39A60F83-C7F0-081E-3FD6-219C1BE05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F41818-AEB2-BAFF-7DD2-E0260B59C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09A290-96FB-3791-EBA9-B91773E67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0B3BB872-4414-D63B-CEA5-424E10928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8839" y="0"/>
            <a:ext cx="10907487" cy="17022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CE4E557-E3FD-19EA-0215-E1919EBBF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946964" y="6752206"/>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36A6C7-EE62-D9C9-38FA-D028F6FED813}"/>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65A83AD1-7F37-B596-FD99-A3D51C5D5E17}"/>
              </a:ext>
            </a:extLst>
          </p:cNvPr>
          <p:cNvSpPr>
            <a:spLocks noGrp="1"/>
          </p:cNvSpPr>
          <p:nvPr>
            <p:ph idx="1"/>
          </p:nvPr>
        </p:nvSpPr>
        <p:spPr/>
        <p:txBody>
          <a:bodyPr/>
          <a:lstStyle/>
          <a:p>
            <a:r>
              <a:rPr lang="en-US" dirty="0"/>
              <a:t>What is the Sample space, S, for a random experiment of flipping a coin and rolling a dice?</a:t>
            </a:r>
          </a:p>
          <a:p>
            <a:endParaRPr lang="en-US" dirty="0"/>
          </a:p>
          <a:p>
            <a:r>
              <a:rPr lang="en-US" dirty="0"/>
              <a:t>Present it using the tree diagram………..</a:t>
            </a:r>
          </a:p>
        </p:txBody>
      </p:sp>
    </p:spTree>
    <p:extLst>
      <p:ext uri="{BB962C8B-B14F-4D97-AF65-F5344CB8AC3E}">
        <p14:creationId xmlns:p14="http://schemas.microsoft.com/office/powerpoint/2010/main" val="420447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709</TotalTime>
  <Words>1700</Words>
  <Application>Microsoft Office PowerPoint</Application>
  <PresentationFormat>Widescreen</PresentationFormat>
  <Paragraphs>235</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Display</vt:lpstr>
      <vt:lpstr>Arial</vt:lpstr>
      <vt:lpstr>Cambria Math</vt:lpstr>
      <vt:lpstr>KaTeX_Math</vt:lpstr>
      <vt:lpstr>Söhne</vt:lpstr>
      <vt:lpstr>Office Theme</vt:lpstr>
      <vt:lpstr>Probabilities</vt:lpstr>
      <vt:lpstr>Outline</vt:lpstr>
      <vt:lpstr>Random Experiment</vt:lpstr>
      <vt:lpstr>Sample Space</vt:lpstr>
      <vt:lpstr>Cont.</vt:lpstr>
      <vt:lpstr>Example</vt:lpstr>
      <vt:lpstr>Example</vt:lpstr>
      <vt:lpstr>Tree diagram</vt:lpstr>
      <vt:lpstr>Practice</vt:lpstr>
      <vt:lpstr>Example 2</vt:lpstr>
      <vt:lpstr>Event (E)</vt:lpstr>
      <vt:lpstr>Probability</vt:lpstr>
      <vt:lpstr>Cont.</vt:lpstr>
      <vt:lpstr>Equally likely outcomes</vt:lpstr>
      <vt:lpstr>Cont.</vt:lpstr>
      <vt:lpstr>Example 1</vt:lpstr>
      <vt:lpstr>Example 2</vt:lpstr>
      <vt:lpstr>Not equally likely outcomes</vt:lpstr>
      <vt:lpstr>Example</vt:lpstr>
      <vt:lpstr>Solution</vt:lpstr>
      <vt:lpstr>Conditional Probability</vt:lpstr>
      <vt:lpstr>definition</vt:lpstr>
      <vt:lpstr>Independent Events</vt:lpstr>
      <vt:lpstr>Example</vt:lpstr>
      <vt:lpstr>Dependent Events</vt:lpstr>
      <vt:lpstr>Example 1</vt:lpstr>
      <vt:lpstr>Solution </vt:lpstr>
      <vt:lpstr>Example 2</vt:lpstr>
      <vt:lpstr>Cont.</vt:lpstr>
      <vt:lpstr>Example 3</vt:lpstr>
      <vt:lpstr>Solution</vt:lpstr>
      <vt:lpstr>Example 4</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Probabilities</dc:title>
  <dc:creator>Dr.ahmad salem altarawneh</dc:creator>
  <cp:lastModifiedBy>Dr.ahmad salem altarawneh</cp:lastModifiedBy>
  <cp:revision>9</cp:revision>
  <dcterms:created xsi:type="dcterms:W3CDTF">2024-02-23T16:25:04Z</dcterms:created>
  <dcterms:modified xsi:type="dcterms:W3CDTF">2024-03-17T16:42:20Z</dcterms:modified>
</cp:coreProperties>
</file>