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BCD89-32A7-3636-3EAF-C56F4C0EF268}" v="1" dt="2024-10-14T15:05:22.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784" autoAdjust="0"/>
    <p:restoredTop sz="94660"/>
  </p:normalViewPr>
  <p:slideViewPr>
    <p:cSldViewPr snapToGrid="0">
      <p:cViewPr varScale="1">
        <p:scale>
          <a:sx n="105" d="100"/>
          <a:sy n="105" d="100"/>
        </p:scale>
        <p:origin x="15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سجود محمد عطا الله الحنيفات" userId="S::120232222073@mutah.edu.jo::952128b3-d5f4-449a-b231-ffc73569733b" providerId="AD" clId="Web-{DF4BCD89-32A7-3636-3EAF-C56F4C0EF268}"/>
    <pc:docChg chg="modSld">
      <pc:chgData name="سجود محمد عطا الله الحنيفات" userId="S::120232222073@mutah.edu.jo::952128b3-d5f4-449a-b231-ffc73569733b" providerId="AD" clId="Web-{DF4BCD89-32A7-3636-3EAF-C56F4C0EF268}" dt="2024-10-14T15:05:22.894" v="0" actId="1076"/>
      <pc:docMkLst>
        <pc:docMk/>
      </pc:docMkLst>
      <pc:sldChg chg="modSp">
        <pc:chgData name="سجود محمد عطا الله الحنيفات" userId="S::120232222073@mutah.edu.jo::952128b3-d5f4-449a-b231-ffc73569733b" providerId="AD" clId="Web-{DF4BCD89-32A7-3636-3EAF-C56F4C0EF268}" dt="2024-10-14T15:05:22.894" v="0" actId="1076"/>
        <pc:sldMkLst>
          <pc:docMk/>
          <pc:sldMk cId="1188619837" sldId="268"/>
        </pc:sldMkLst>
        <pc:spChg chg="mod">
          <ac:chgData name="سجود محمد عطا الله الحنيفات" userId="S::120232222073@mutah.edu.jo::952128b3-d5f4-449a-b231-ffc73569733b" providerId="AD" clId="Web-{DF4BCD89-32A7-3636-3EAF-C56F4C0EF268}" dt="2024-10-14T15:05:22.894" v="0" actId="1076"/>
          <ac:spMkLst>
            <pc:docMk/>
            <pc:sldMk cId="1188619837"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76DE6-CC8B-4CF9-BED0-BEA9A2E2476B}" type="datetimeFigureOut">
              <a:rPr lang="en-AE" smtClean="0"/>
              <a:t>09/09/2025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DAF25-2D51-45A7-A59C-D158FAD0ABA6}" type="slidenum">
              <a:rPr lang="en-AE" smtClean="0"/>
              <a:t>‹#›</a:t>
            </a:fld>
            <a:endParaRPr lang="en-AE"/>
          </a:p>
        </p:txBody>
      </p:sp>
    </p:spTree>
    <p:extLst>
      <p:ext uri="{BB962C8B-B14F-4D97-AF65-F5344CB8AC3E}">
        <p14:creationId xmlns:p14="http://schemas.microsoft.com/office/powerpoint/2010/main" val="208576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D9DAF25-2D51-45A7-A59C-D158FAD0ABA6}" type="slidenum">
              <a:rPr lang="en-AE" smtClean="0"/>
              <a:t>21</a:t>
            </a:fld>
            <a:endParaRPr lang="en-AE"/>
          </a:p>
        </p:txBody>
      </p:sp>
    </p:spTree>
    <p:extLst>
      <p:ext uri="{BB962C8B-B14F-4D97-AF65-F5344CB8AC3E}">
        <p14:creationId xmlns:p14="http://schemas.microsoft.com/office/powerpoint/2010/main" val="409488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8692E58-3571-4C18-ABE4-BF19D79D38AB}"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4403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692E58-3571-4C18-ABE4-BF19D79D38AB}"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359286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692E58-3571-4C18-ABE4-BF19D79D38AB}"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108299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692E58-3571-4C18-ABE4-BF19D79D38AB}"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133280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2E58-3571-4C18-ABE4-BF19D79D38AB}"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214808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8692E58-3571-4C18-ABE4-BF19D79D38AB}"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25781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8692E58-3571-4C18-ABE4-BF19D79D38AB}" type="datetimeFigureOut">
              <a:rPr lang="en-GB" smtClean="0"/>
              <a:t>09/09/2025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253475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8692E58-3571-4C18-ABE4-BF19D79D38AB}" type="datetimeFigureOut">
              <a:rPr lang="en-GB" smtClean="0"/>
              <a:t>09/09/2025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125569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92E58-3571-4C18-ABE4-BF19D79D38AB}" type="datetimeFigureOut">
              <a:rPr lang="en-GB" smtClean="0"/>
              <a:t>09/09/2025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418519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92E58-3571-4C18-ABE4-BF19D79D38AB}"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125604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92E58-3571-4C18-ABE4-BF19D79D38AB}"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DF70AF-FA4B-4110-B86F-266F04C34DF5}" type="slidenum">
              <a:rPr lang="en-GB" smtClean="0"/>
              <a:t>‹#›</a:t>
            </a:fld>
            <a:endParaRPr lang="en-GB"/>
          </a:p>
        </p:txBody>
      </p:sp>
    </p:spTree>
    <p:extLst>
      <p:ext uri="{BB962C8B-B14F-4D97-AF65-F5344CB8AC3E}">
        <p14:creationId xmlns:p14="http://schemas.microsoft.com/office/powerpoint/2010/main" val="858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92E58-3571-4C18-ABE4-BF19D79D38AB}" type="datetimeFigureOut">
              <a:rPr lang="en-GB" smtClean="0"/>
              <a:t>09/09/2025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F70AF-FA4B-4110-B86F-266F04C34DF5}" type="slidenum">
              <a:rPr lang="en-GB" smtClean="0"/>
              <a:t>‹#›</a:t>
            </a:fld>
            <a:endParaRPr lang="en-GB"/>
          </a:p>
        </p:txBody>
      </p:sp>
    </p:spTree>
    <p:extLst>
      <p:ext uri="{BB962C8B-B14F-4D97-AF65-F5344CB8AC3E}">
        <p14:creationId xmlns:p14="http://schemas.microsoft.com/office/powerpoint/2010/main" val="116948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1480"/>
            <a:ext cx="9144000" cy="5504688"/>
          </a:xfrm>
        </p:spPr>
        <p:txBody>
          <a:bodyPr>
            <a:normAutofit/>
          </a:bodyPr>
          <a:lstStyle/>
          <a:p>
            <a:pPr>
              <a:lnSpc>
                <a:spcPct val="100000"/>
              </a:lnSpc>
            </a:pPr>
            <a:r>
              <a:rPr lang="en-NZ" sz="4400" b="1" dirty="0">
                <a:latin typeface="Calibri" panose="020F0502020204030204" pitchFamily="34" charset="0"/>
                <a:cs typeface="Calibri" panose="020F0502020204030204" pitchFamily="34" charset="0"/>
              </a:rPr>
              <a:t>Data Engineering</a:t>
            </a:r>
            <a:br>
              <a:rPr lang="en-NZ" sz="4400" b="1" dirty="0">
                <a:latin typeface="Calibri" panose="020F0502020204030204" pitchFamily="34" charset="0"/>
                <a:cs typeface="Calibri" panose="020F0502020204030204" pitchFamily="34" charset="0"/>
              </a:rPr>
            </a:br>
            <a:r>
              <a:rPr lang="en-NZ" sz="4400" b="1" dirty="0">
                <a:latin typeface="Calibri" panose="020F0502020204030204" pitchFamily="34" charset="0"/>
                <a:cs typeface="Calibri" panose="020F0502020204030204" pitchFamily="34" charset="0"/>
              </a:rPr>
              <a:t>Ch1</a:t>
            </a:r>
            <a:br>
              <a:rPr lang="en-NZ" sz="4400" b="1" dirty="0">
                <a:latin typeface="Calibri" panose="020F0502020204030204" pitchFamily="34" charset="0"/>
                <a:cs typeface="Calibri" panose="020F0502020204030204" pitchFamily="34" charset="0"/>
              </a:rPr>
            </a:br>
            <a:r>
              <a:rPr lang="en-NZ" sz="4400" b="1" dirty="0">
                <a:latin typeface="Calibri" panose="020F0502020204030204" pitchFamily="34" charset="0"/>
                <a:cs typeface="Calibri" panose="020F0502020204030204" pitchFamily="34" charset="0"/>
              </a:rPr>
              <a:t>Data Engineering Described</a:t>
            </a:r>
            <a:br>
              <a:rPr lang="ar-JO" sz="4400" b="1" dirty="0">
                <a:latin typeface="Calibri" panose="020F0502020204030204" pitchFamily="34" charset="0"/>
                <a:cs typeface="Calibri" panose="020F0502020204030204" pitchFamily="34" charset="0"/>
              </a:rPr>
            </a:br>
            <a:br>
              <a:rPr lang="en-NZ" sz="3200" b="1" dirty="0">
                <a:latin typeface="Calibri" panose="020F0502020204030204" pitchFamily="34" charset="0"/>
                <a:cs typeface="Calibri" panose="020F0502020204030204" pitchFamily="34" charset="0"/>
              </a:rPr>
            </a:br>
            <a:r>
              <a:rPr lang="ar-JO" sz="3200" b="1" dirty="0">
                <a:latin typeface="Calibri" panose="020F0502020204030204" pitchFamily="34" charset="0"/>
                <a:cs typeface="Calibri" panose="020F0502020204030204" pitchFamily="34" charset="0"/>
              </a:rPr>
              <a:t>د. معاذ </a:t>
            </a:r>
            <a:r>
              <a:rPr lang="ar-JO" sz="3200" b="1" dirty="0" err="1">
                <a:latin typeface="Calibri" panose="020F0502020204030204" pitchFamily="34" charset="0"/>
                <a:cs typeface="Calibri" panose="020F0502020204030204" pitchFamily="34" charset="0"/>
              </a:rPr>
              <a:t>الحجايا</a:t>
            </a:r>
            <a:br>
              <a:rPr lang="en-US" sz="3200" b="1" dirty="0">
                <a:latin typeface="Calibri" panose="020F0502020204030204" pitchFamily="34" charset="0"/>
                <a:cs typeface="Calibri" panose="020F0502020204030204" pitchFamily="34" charset="0"/>
              </a:rPr>
            </a:br>
            <a:r>
              <a:rPr lang="ar-JO" sz="3200" b="1" dirty="0">
                <a:latin typeface="Calibri" panose="020F0502020204030204" pitchFamily="34" charset="0"/>
                <a:cs typeface="Calibri" panose="020F0502020204030204" pitchFamily="34" charset="0"/>
              </a:rPr>
              <a:t>قسم علم البيانات</a:t>
            </a:r>
            <a:br>
              <a:rPr lang="ar-JO" sz="3200" b="1" dirty="0">
                <a:latin typeface="Calibri" panose="020F0502020204030204" pitchFamily="34" charset="0"/>
                <a:cs typeface="Calibri" panose="020F0502020204030204" pitchFamily="34" charset="0"/>
              </a:rPr>
            </a:br>
            <a:r>
              <a:rPr lang="ar-JO" sz="3200" b="1" dirty="0">
                <a:latin typeface="Calibri" panose="020F0502020204030204" pitchFamily="34" charset="0"/>
                <a:cs typeface="Calibri" panose="020F0502020204030204" pitchFamily="34" charset="0"/>
              </a:rPr>
              <a:t>كلية تكنولوجيا المعلومات</a:t>
            </a:r>
            <a:br>
              <a:rPr lang="ar-JO" sz="3200" b="1" dirty="0">
                <a:latin typeface="Calibri" panose="020F0502020204030204" pitchFamily="34" charset="0"/>
                <a:cs typeface="Calibri" panose="020F0502020204030204" pitchFamily="34" charset="0"/>
              </a:rPr>
            </a:br>
            <a:r>
              <a:rPr lang="ar-JO" sz="3200" b="1" dirty="0">
                <a:latin typeface="Calibri" panose="020F0502020204030204" pitchFamily="34" charset="0"/>
                <a:cs typeface="Calibri" panose="020F0502020204030204" pitchFamily="34" charset="0"/>
              </a:rPr>
              <a:t>جامعة مؤتة</a:t>
            </a:r>
            <a:br>
              <a:rPr lang="ar-JO" sz="3200" b="1" dirty="0">
                <a:latin typeface="Calibri" panose="020F0502020204030204" pitchFamily="34" charset="0"/>
                <a:cs typeface="Calibri" panose="020F0502020204030204" pitchFamily="34" charset="0"/>
              </a:rPr>
            </a:br>
            <a:r>
              <a:rPr lang="ar-JO" sz="3200" b="1">
                <a:latin typeface="Calibri" panose="020F0502020204030204" pitchFamily="34" charset="0"/>
                <a:cs typeface="Calibri" panose="020F0502020204030204" pitchFamily="34" charset="0"/>
              </a:rPr>
              <a:t>الفصل الصيفي 2024</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29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The Data Engineering Lifecycle</a:t>
            </a:r>
          </a:p>
        </p:txBody>
      </p:sp>
      <p:sp>
        <p:nvSpPr>
          <p:cNvPr id="3" name="Content Placeholder 2"/>
          <p:cNvSpPr>
            <a:spLocks noGrp="1"/>
          </p:cNvSpPr>
          <p:nvPr>
            <p:ph idx="1"/>
          </p:nvPr>
        </p:nvSpPr>
        <p:spPr/>
        <p:txBody>
          <a:bodyPr>
            <a:noAutofit/>
          </a:bodyPr>
          <a:lstStyle/>
          <a:p>
            <a:r>
              <a:rPr lang="en-US" sz="2200" dirty="0">
                <a:latin typeface="Calibri" panose="020F0502020204030204" pitchFamily="34" charset="0"/>
                <a:cs typeface="Calibri" panose="020F0502020204030204" pitchFamily="34" charset="0"/>
              </a:rPr>
              <a:t>It is all too easy to fixate on technology and miss the bigger picture myopically.</a:t>
            </a:r>
          </a:p>
          <a:p>
            <a:r>
              <a:rPr lang="en-US" sz="2200" dirty="0">
                <a:latin typeface="Calibri" panose="020F0502020204030204" pitchFamily="34" charset="0"/>
                <a:cs typeface="Calibri" panose="020F0502020204030204" pitchFamily="34" charset="0"/>
              </a:rPr>
              <a:t>This book centers around a big idea called the data engineering lifecycle (figure next slide), which we believe gives data engineers the holistic context to view their role.</a:t>
            </a:r>
          </a:p>
          <a:p>
            <a:r>
              <a:rPr lang="en-US" sz="2200" dirty="0">
                <a:latin typeface="Calibri" panose="020F0502020204030204" pitchFamily="34" charset="0"/>
                <a:cs typeface="Calibri" panose="020F0502020204030204" pitchFamily="34" charset="0"/>
              </a:rPr>
              <a:t>The data engineering lifecycle shifts the conversation away from technology and toward the data itself and the end goals that it must serve.</a:t>
            </a:r>
          </a:p>
          <a:p>
            <a:r>
              <a:rPr lang="en-US" sz="2200" dirty="0">
                <a:latin typeface="Calibri" panose="020F0502020204030204" pitchFamily="34" charset="0"/>
                <a:cs typeface="Calibri" panose="020F0502020204030204" pitchFamily="34" charset="0"/>
              </a:rPr>
              <a:t>The stages of the data engineering lifecycle are as follows:</a:t>
            </a:r>
          </a:p>
          <a:p>
            <a:pPr>
              <a:buFont typeface="Wingdings" panose="05000000000000000000" pitchFamily="2" charset="2"/>
              <a:buChar char="q"/>
            </a:pPr>
            <a:r>
              <a:rPr lang="en-US" sz="2200" dirty="0">
                <a:latin typeface="Calibri" panose="020F0502020204030204" pitchFamily="34" charset="0"/>
                <a:cs typeface="Calibri" panose="020F0502020204030204" pitchFamily="34" charset="0"/>
              </a:rPr>
              <a:t>Generation</a:t>
            </a:r>
          </a:p>
          <a:p>
            <a:pPr>
              <a:buFont typeface="Wingdings" panose="05000000000000000000" pitchFamily="2" charset="2"/>
              <a:buChar char="q"/>
            </a:pPr>
            <a:r>
              <a:rPr lang="en-US" sz="2200" dirty="0">
                <a:latin typeface="Calibri" panose="020F0502020204030204" pitchFamily="34" charset="0"/>
                <a:cs typeface="Calibri" panose="020F0502020204030204" pitchFamily="34" charset="0"/>
              </a:rPr>
              <a:t>Storage</a:t>
            </a:r>
          </a:p>
          <a:p>
            <a:pPr>
              <a:buFont typeface="Wingdings" panose="05000000000000000000" pitchFamily="2" charset="2"/>
              <a:buChar char="q"/>
            </a:pPr>
            <a:r>
              <a:rPr lang="en-US" sz="2200" dirty="0">
                <a:latin typeface="Calibri" panose="020F0502020204030204" pitchFamily="34" charset="0"/>
                <a:cs typeface="Calibri" panose="020F0502020204030204" pitchFamily="34" charset="0"/>
              </a:rPr>
              <a:t>Ingestion</a:t>
            </a:r>
          </a:p>
          <a:p>
            <a:pPr>
              <a:buFont typeface="Wingdings" panose="05000000000000000000" pitchFamily="2" charset="2"/>
              <a:buChar char="q"/>
            </a:pPr>
            <a:r>
              <a:rPr lang="en-US" sz="2200" dirty="0">
                <a:latin typeface="Calibri" panose="020F0502020204030204" pitchFamily="34" charset="0"/>
                <a:cs typeface="Calibri" panose="020F0502020204030204" pitchFamily="34" charset="0"/>
              </a:rPr>
              <a:t>Transformation</a:t>
            </a:r>
          </a:p>
          <a:p>
            <a:pPr>
              <a:buFont typeface="Wingdings" panose="05000000000000000000" pitchFamily="2" charset="2"/>
              <a:buChar char="q"/>
            </a:pPr>
            <a:r>
              <a:rPr lang="en-US" sz="2200" dirty="0">
                <a:latin typeface="Calibri" panose="020F0502020204030204" pitchFamily="34" charset="0"/>
                <a:cs typeface="Calibri" panose="020F0502020204030204" pitchFamily="34" charset="0"/>
              </a:rPr>
              <a:t>Serving</a:t>
            </a: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0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The Data Engineering Lifecycle – cont.</a:t>
            </a:r>
          </a:p>
        </p:txBody>
      </p:sp>
      <p:pic>
        <p:nvPicPr>
          <p:cNvPr id="5" name="Content Placeholder 4">
            <a:extLst>
              <a:ext uri="{FF2B5EF4-FFF2-40B4-BE49-F238E27FC236}">
                <a16:creationId xmlns:a16="http://schemas.microsoft.com/office/drawing/2014/main" id="{EAF3D78A-F406-4910-B783-4200A3219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951" y="1690688"/>
            <a:ext cx="8980098" cy="4572000"/>
          </a:xfrm>
        </p:spPr>
      </p:pic>
    </p:spTree>
    <p:extLst>
      <p:ext uri="{BB962C8B-B14F-4D97-AF65-F5344CB8AC3E}">
        <p14:creationId xmlns:p14="http://schemas.microsoft.com/office/powerpoint/2010/main" val="10426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The Data Engineering Lifecycle – cont.</a:t>
            </a:r>
          </a:p>
        </p:txBody>
      </p:sp>
      <p:sp>
        <p:nvSpPr>
          <p:cNvPr id="3" name="Content Placeholder 2"/>
          <p:cNvSpPr>
            <a:spLocks noGrp="1"/>
          </p:cNvSpPr>
          <p:nvPr>
            <p:ph idx="1"/>
          </p:nvPr>
        </p:nvSpPr>
        <p:spPr/>
        <p:txBody>
          <a:bodyPr>
            <a:noAutofit/>
          </a:bodyPr>
          <a:lstStyle/>
          <a:p>
            <a:r>
              <a:rPr lang="en-US" sz="2500" dirty="0">
                <a:latin typeface="Calibri" panose="020F0502020204030204" pitchFamily="34" charset="0"/>
                <a:cs typeface="Calibri" panose="020F0502020204030204" pitchFamily="34" charset="0"/>
              </a:rPr>
              <a:t>The data engineering lifecycle also has a notion of undercurrents—critical ideas across the entire lifecycle.</a:t>
            </a:r>
          </a:p>
          <a:p>
            <a:r>
              <a:rPr lang="en-US" sz="2500" dirty="0">
                <a:latin typeface="Calibri" panose="020F0502020204030204" pitchFamily="34" charset="0"/>
                <a:cs typeface="Calibri" panose="020F0502020204030204" pitchFamily="34" charset="0"/>
              </a:rPr>
              <a:t>These include security, data management, DataOps, data architecture, orchestration, and software engineering.</a:t>
            </a:r>
          </a:p>
          <a:p>
            <a:r>
              <a:rPr lang="en-US" sz="2500" dirty="0">
                <a:latin typeface="Calibri" panose="020F0502020204030204" pitchFamily="34" charset="0"/>
                <a:cs typeface="Calibri" panose="020F0502020204030204" pitchFamily="34" charset="0"/>
              </a:rPr>
              <a:t>We cover the data engineering lifecycle and its undercurrents more extensively in next chapter.</a:t>
            </a:r>
          </a:p>
          <a:p>
            <a:r>
              <a:rPr lang="en-US" sz="2500" dirty="0">
                <a:latin typeface="Calibri" panose="020F0502020204030204" pitchFamily="34" charset="0"/>
                <a:cs typeface="Calibri" panose="020F0502020204030204" pitchFamily="34" charset="0"/>
              </a:rPr>
              <a:t>Still, we introduce it here because it is essential to our definition of data engineering and the discussion that follows in this chapter.</a:t>
            </a:r>
          </a:p>
          <a:p>
            <a:r>
              <a:rPr lang="en-US" sz="2500" dirty="0">
                <a:latin typeface="Calibri" panose="020F0502020204030204" pitchFamily="34" charset="0"/>
                <a:cs typeface="Calibri" panose="020F0502020204030204" pitchFamily="34" charset="0"/>
              </a:rPr>
              <a:t>Now that you have a working definition of data engineering and an introduction to its lifecycle, let’s take a step back and look at a bit of history.</a:t>
            </a:r>
            <a:endParaRPr lang="en-GB"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947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Evolution of the Data Engineering - The 2020s: Engineering for the data lifecycle</a:t>
            </a:r>
            <a:endParaRPr lang="en-GB"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34992" y="1696229"/>
            <a:ext cx="10515600" cy="4351338"/>
          </a:xfrm>
        </p:spPr>
        <p:txBody>
          <a:bodyPr>
            <a:noAutofit/>
          </a:bodyPr>
          <a:lstStyle/>
          <a:p>
            <a:r>
              <a:rPr lang="en-US" sz="2100" dirty="0">
                <a:latin typeface="Calibri" panose="020F0502020204030204" pitchFamily="34" charset="0"/>
                <a:cs typeface="Calibri" panose="020F0502020204030204" pitchFamily="34" charset="0"/>
              </a:rPr>
              <a:t>At the time of this writing, the data engineering role is evolving rapidly.</a:t>
            </a:r>
          </a:p>
          <a:p>
            <a:r>
              <a:rPr lang="en-US" sz="2100" dirty="0">
                <a:latin typeface="Calibri" panose="020F0502020204030204" pitchFamily="34" charset="0"/>
                <a:cs typeface="Calibri" panose="020F0502020204030204" pitchFamily="34" charset="0"/>
              </a:rPr>
              <a:t>We expect this evolution to continue at a rapid clip for the foreseeable future.</a:t>
            </a:r>
          </a:p>
          <a:p>
            <a:r>
              <a:rPr lang="en-US" sz="2100" dirty="0">
                <a:latin typeface="Calibri" panose="020F0502020204030204" pitchFamily="34" charset="0"/>
                <a:cs typeface="Calibri" panose="020F0502020204030204" pitchFamily="34" charset="0"/>
              </a:rPr>
              <a:t>Whereas data engineers historically tended to the low-level details of monolithic frameworks such as Hadoop, Spark, or Informatica, the trend is moving toward decentralized, modularized, managed, and highly abstracted tools.</a:t>
            </a:r>
          </a:p>
          <a:p>
            <a:r>
              <a:rPr lang="en-US" sz="2100" dirty="0">
                <a:latin typeface="Calibri" panose="020F0502020204030204" pitchFamily="34" charset="0"/>
                <a:cs typeface="Calibri" panose="020F0502020204030204" pitchFamily="34" charset="0"/>
              </a:rPr>
              <a:t>Indeed, data tools have proliferated at an astonishing rate (see figure next slide).</a:t>
            </a:r>
          </a:p>
          <a:p>
            <a:r>
              <a:rPr lang="en-US" sz="2100" dirty="0">
                <a:latin typeface="Calibri" panose="020F0502020204030204" pitchFamily="34" charset="0"/>
                <a:cs typeface="Calibri" panose="020F0502020204030204" pitchFamily="34" charset="0"/>
              </a:rPr>
              <a:t>Popular trends in the early 2020s include the modern data stack, representing a collection of off-the-shelf open source and third-party products assembled to make analysts’ lives easier.</a:t>
            </a:r>
          </a:p>
          <a:p>
            <a:r>
              <a:rPr lang="en-US" sz="2100" dirty="0">
                <a:latin typeface="Calibri" panose="020F0502020204030204" pitchFamily="34" charset="0"/>
                <a:cs typeface="Calibri" panose="020F0502020204030204" pitchFamily="34" charset="0"/>
              </a:rPr>
              <a:t>At the same time, data sources and data formats are growing both in variety and size.</a:t>
            </a:r>
          </a:p>
          <a:p>
            <a:r>
              <a:rPr lang="en-US" sz="2100" dirty="0">
                <a:latin typeface="Calibri" panose="020F0502020204030204" pitchFamily="34" charset="0"/>
                <a:cs typeface="Calibri" panose="020F0502020204030204" pitchFamily="34" charset="0"/>
              </a:rPr>
              <a:t>Data engineering is increasingly a discipline of interoperation, and connecting various technologies like LEGO bricks, to serve ultimate business goals.</a:t>
            </a:r>
            <a:endParaRPr lang="en-GB"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861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latin typeface="Calibri" panose="020F0502020204030204" pitchFamily="34" charset="0"/>
                <a:cs typeface="Calibri" panose="020F0502020204030204" pitchFamily="34" charset="0"/>
              </a:rPr>
              <a:t>Data Landscape in 2012 versus 2021</a:t>
            </a:r>
            <a:endParaRPr lang="en-GB"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7157533-F94F-474D-8136-9421E0254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766" y="1690688"/>
            <a:ext cx="9954467" cy="3931920"/>
          </a:xfrm>
        </p:spPr>
      </p:pic>
    </p:spTree>
    <p:extLst>
      <p:ext uri="{BB962C8B-B14F-4D97-AF65-F5344CB8AC3E}">
        <p14:creationId xmlns:p14="http://schemas.microsoft.com/office/powerpoint/2010/main" val="307117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Engineering and Data Science</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Where does data engineering fit in with data science?</a:t>
            </a:r>
          </a:p>
          <a:p>
            <a:r>
              <a:rPr lang="en-US" sz="2600" dirty="0">
                <a:latin typeface="Calibri" panose="020F0502020204030204" pitchFamily="34" charset="0"/>
                <a:cs typeface="Calibri" panose="020F0502020204030204" pitchFamily="34" charset="0"/>
              </a:rPr>
              <a:t>There’s some debate, with some arguing data engineering is a subdiscipline of data science.</a:t>
            </a:r>
          </a:p>
          <a:p>
            <a:r>
              <a:rPr lang="en-US" sz="2600" dirty="0">
                <a:latin typeface="Calibri" panose="020F0502020204030204" pitchFamily="34" charset="0"/>
                <a:cs typeface="Calibri" panose="020F0502020204030204" pitchFamily="34" charset="0"/>
              </a:rPr>
              <a:t>We believe data engineering is separate from data science and analytics.</a:t>
            </a:r>
          </a:p>
          <a:p>
            <a:r>
              <a:rPr lang="en-US" sz="2600" dirty="0">
                <a:latin typeface="Calibri" panose="020F0502020204030204" pitchFamily="34" charset="0"/>
                <a:cs typeface="Calibri" panose="020F0502020204030204" pitchFamily="34" charset="0"/>
              </a:rPr>
              <a:t>They complement each other, but they are distinctly different.</a:t>
            </a:r>
          </a:p>
          <a:p>
            <a:r>
              <a:rPr lang="en-US" sz="2600" dirty="0">
                <a:latin typeface="Calibri" panose="020F0502020204030204" pitchFamily="34" charset="0"/>
                <a:cs typeface="Calibri" panose="020F0502020204030204" pitchFamily="34" charset="0"/>
              </a:rPr>
              <a:t>Data engineering sits upstream from data science (figure next slide), meaning data engineers provide the inputs used by data scientists (downstream from data engineering), who convert these inputs into something useful.</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68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Data engineering sits upstream from data science</a:t>
            </a:r>
            <a:endParaRPr lang="en-GB" sz="36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6ED353C-A78C-4BA3-AE57-2B8488621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457" y="2698214"/>
            <a:ext cx="9369085" cy="1645920"/>
          </a:xfrm>
        </p:spPr>
      </p:pic>
    </p:spTree>
    <p:extLst>
      <p:ext uri="{BB962C8B-B14F-4D97-AF65-F5344CB8AC3E}">
        <p14:creationId xmlns:p14="http://schemas.microsoft.com/office/powerpoint/2010/main" val="89858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Science Hierarchy of Needs</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600" dirty="0">
                <a:latin typeface="Calibri" panose="020F0502020204030204" pitchFamily="34" charset="0"/>
                <a:cs typeface="Calibri" panose="020F0502020204030204" pitchFamily="34" charset="0"/>
              </a:rPr>
              <a:t>Consider the Data Science Hierarchy of Needs (figure next slide).</a:t>
            </a:r>
          </a:p>
          <a:p>
            <a:r>
              <a:rPr lang="en-US" sz="2600" dirty="0">
                <a:latin typeface="Calibri" panose="020F0502020204030204" pitchFamily="34" charset="0"/>
                <a:cs typeface="Calibri" panose="020F0502020204030204" pitchFamily="34" charset="0"/>
              </a:rPr>
              <a:t>In 2017, Monica Rogati published this hierarchy in an article that showed where AI and machine learning (ML) sat in proximity to more “mundane” areas such as data movement/storage, collection, and infrastructure.</a:t>
            </a:r>
          </a:p>
          <a:p>
            <a:r>
              <a:rPr lang="en-US" sz="2600" dirty="0">
                <a:latin typeface="Calibri" panose="020F0502020204030204" pitchFamily="34" charset="0"/>
                <a:cs typeface="Calibri" panose="020F0502020204030204" pitchFamily="34" charset="0"/>
              </a:rPr>
              <a:t>Although many data scientists are eager to build and tune ML models, the reality is an estimated 70% to 80% of their time is spent toiling in the bottom three parts of the hierarchy—gathering data, cleaning data, processing data—and only a tiny slice of their time on analysis and ML.</a:t>
            </a:r>
          </a:p>
          <a:p>
            <a:r>
              <a:rPr lang="en-US" sz="2600" dirty="0">
                <a:latin typeface="Calibri" panose="020F0502020204030204" pitchFamily="34" charset="0"/>
                <a:cs typeface="Calibri" panose="020F0502020204030204" pitchFamily="34" charset="0"/>
              </a:rPr>
              <a:t>Rogati argues that companies need to build a solid data foundation (the bottom three levels of the hierarchy) before tackling areas such as AI and ML.</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73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The Data Science Hierarchy of Needs – cont.</a:t>
            </a:r>
            <a:endParaRPr lang="en-GB" sz="40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6E4D539-7678-4649-96CF-352D8B2C1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242" y="1690688"/>
            <a:ext cx="8045516" cy="5029200"/>
          </a:xfrm>
        </p:spPr>
      </p:pic>
    </p:spTree>
    <p:extLst>
      <p:ext uri="{BB962C8B-B14F-4D97-AF65-F5344CB8AC3E}">
        <p14:creationId xmlns:p14="http://schemas.microsoft.com/office/powerpoint/2010/main" val="86126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The Data Science Hierarchy of Needs – cont.</a:t>
            </a:r>
            <a:endParaRPr lang="en-GB"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300" dirty="0">
                <a:latin typeface="Calibri" panose="020F0502020204030204" pitchFamily="34" charset="0"/>
                <a:cs typeface="Calibri" panose="020F0502020204030204" pitchFamily="34" charset="0"/>
              </a:rPr>
              <a:t>Data scientists aren’t typically trained to engineer production-grade data systems, and they end up doing this work haphazardly because they lack the support and resources of a data engineer.</a:t>
            </a:r>
          </a:p>
          <a:p>
            <a:r>
              <a:rPr lang="en-US" sz="2300" dirty="0">
                <a:latin typeface="Calibri" panose="020F0502020204030204" pitchFamily="34" charset="0"/>
                <a:cs typeface="Calibri" panose="020F0502020204030204" pitchFamily="34" charset="0"/>
              </a:rPr>
              <a:t>In an ideal world, data scientists should spend more than 90% of their time focused on the top layers of the pyramid: analytics, experimentation, and ML.</a:t>
            </a:r>
          </a:p>
          <a:p>
            <a:r>
              <a:rPr lang="en-US" sz="2300" dirty="0">
                <a:latin typeface="Calibri" panose="020F0502020204030204" pitchFamily="34" charset="0"/>
                <a:cs typeface="Calibri" panose="020F0502020204030204" pitchFamily="34" charset="0"/>
              </a:rPr>
              <a:t>When data engineers focus on these bottom parts of the hierarchy, they build a solid foundation for data scientists to succeed.</a:t>
            </a:r>
          </a:p>
          <a:p>
            <a:r>
              <a:rPr lang="en-US" sz="2300" dirty="0">
                <a:latin typeface="Calibri" panose="020F0502020204030204" pitchFamily="34" charset="0"/>
                <a:cs typeface="Calibri" panose="020F0502020204030204" pitchFamily="34" charset="0"/>
              </a:rPr>
              <a:t>With data science driving advanced analytics and ML, data engineering straddles the divide between getting data and getting value from data (see figure next slide).</a:t>
            </a:r>
          </a:p>
          <a:p>
            <a:r>
              <a:rPr lang="en-US" sz="2300" dirty="0">
                <a:latin typeface="Calibri" panose="020F0502020204030204" pitchFamily="34" charset="0"/>
                <a:cs typeface="Calibri" panose="020F0502020204030204" pitchFamily="34" charset="0"/>
              </a:rPr>
              <a:t>We believe data engineering is of equal importance and visibility to data science, with data engineers playing a vital role in making data science successful in production.</a:t>
            </a:r>
            <a:endParaRPr lang="en-GB"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302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What Is Data Engineering?</a:t>
            </a:r>
          </a:p>
        </p:txBody>
      </p:sp>
      <p:sp>
        <p:nvSpPr>
          <p:cNvPr id="3" name="Content Placeholder 2"/>
          <p:cNvSpPr>
            <a:spLocks noGrp="1"/>
          </p:cNvSpPr>
          <p:nvPr>
            <p:ph idx="1"/>
          </p:nvPr>
        </p:nvSpPr>
        <p:spPr/>
        <p:txBody>
          <a:bodyPr>
            <a:noAutofit/>
          </a:bodyPr>
          <a:lstStyle/>
          <a:p>
            <a:pPr algn="l"/>
            <a:r>
              <a:rPr lang="en-US" sz="2000" b="0" i="0" u="none" strike="noStrike" baseline="0" dirty="0">
                <a:latin typeface="MinionPro-Regular"/>
              </a:rPr>
              <a:t>If you work in data or software, you may have noticed data engineering emerging from the shadows and now sharing the stage with data science.</a:t>
            </a:r>
          </a:p>
          <a:p>
            <a:pPr algn="l"/>
            <a:r>
              <a:rPr lang="en-US" sz="2000" b="0" i="0" u="none" strike="noStrike" baseline="0" dirty="0">
                <a:latin typeface="MinionPro-Regular"/>
              </a:rPr>
              <a:t>Data engineering is one of the hottest fields in data and technology, and for a good reason.</a:t>
            </a:r>
          </a:p>
          <a:p>
            <a:pPr algn="l"/>
            <a:r>
              <a:rPr lang="en-US" sz="2000" b="0" i="0" u="none" strike="noStrike" baseline="0" dirty="0">
                <a:latin typeface="MinionPro-Regular"/>
              </a:rPr>
              <a:t>It builds the foundation for data science and analytics in production.</a:t>
            </a:r>
          </a:p>
          <a:p>
            <a:pPr algn="l"/>
            <a:r>
              <a:rPr lang="en-US" sz="2000" b="0" i="0" u="none" strike="noStrike" baseline="0" dirty="0">
                <a:latin typeface="MinionPro-Regular"/>
              </a:rPr>
              <a:t>This chapter explores what data engineering is, how the field was born and its evolution, the skills of data engineers, and with whom they work.</a:t>
            </a:r>
          </a:p>
          <a:p>
            <a:pPr algn="l"/>
            <a:r>
              <a:rPr lang="en-US" sz="2000" dirty="0">
                <a:latin typeface="Calibri" panose="020F0502020204030204" pitchFamily="34" charset="0"/>
                <a:cs typeface="Calibri" panose="020F0502020204030204" pitchFamily="34" charset="0"/>
              </a:rPr>
              <a:t>Despite the current popularity of data engineering, there’s a lot of confusion about what data engineering means and what data engineers do.</a:t>
            </a:r>
          </a:p>
          <a:p>
            <a:pPr algn="l"/>
            <a:r>
              <a:rPr lang="en-US" sz="2000" dirty="0">
                <a:latin typeface="Calibri" panose="020F0502020204030204" pitchFamily="34" charset="0"/>
                <a:cs typeface="Calibri" panose="020F0502020204030204" pitchFamily="34" charset="0"/>
              </a:rPr>
              <a:t>Data engineering has existed in some form since companies started doing things with data—such as predictive analysis, descriptive analytics, and reports—and came into sharp focus alongside the rise of data science in the 2010s.</a:t>
            </a:r>
          </a:p>
          <a:p>
            <a:pPr algn="l"/>
            <a:r>
              <a:rPr lang="en-US" sz="2000" dirty="0">
                <a:latin typeface="Calibri" panose="020F0502020204030204" pitchFamily="34" charset="0"/>
                <a:cs typeface="Calibri" panose="020F0502020204030204" pitchFamily="34" charset="0"/>
              </a:rPr>
              <a:t>For the purpose of this book, it’s critical to define what data engineering and data engineer mean.</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021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A data engineer gets data and provides value from the data</a:t>
            </a:r>
            <a:endParaRPr lang="en-GB" sz="32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11598C7-2688-4537-A3E4-EE85F8410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351" y="3429000"/>
            <a:ext cx="11389298" cy="1280160"/>
          </a:xfrm>
        </p:spPr>
      </p:pic>
    </p:spTree>
    <p:extLst>
      <p:ext uri="{BB962C8B-B14F-4D97-AF65-F5344CB8AC3E}">
        <p14:creationId xmlns:p14="http://schemas.microsoft.com/office/powerpoint/2010/main" val="195308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Engineering Skills and Activities</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skill set of a data engineer encompasses the “undercurrents” of data engineering: security, data management, DataOps, data architecture, and software engineering.</a:t>
            </a:r>
          </a:p>
          <a:p>
            <a:r>
              <a:rPr lang="en-US" sz="2400" dirty="0">
                <a:latin typeface="Calibri" panose="020F0502020204030204" pitchFamily="34" charset="0"/>
                <a:cs typeface="Calibri" panose="020F0502020204030204" pitchFamily="34" charset="0"/>
              </a:rPr>
              <a:t>This skill set requires an understanding of how to evaluate data tools and how they fit together across the data engineering lifecycle.</a:t>
            </a:r>
          </a:p>
          <a:p>
            <a:r>
              <a:rPr lang="en-US" sz="2400" dirty="0">
                <a:latin typeface="Calibri" panose="020F0502020204030204" pitchFamily="34" charset="0"/>
                <a:cs typeface="Calibri" panose="020F0502020204030204" pitchFamily="34" charset="0"/>
              </a:rPr>
              <a:t>It’s also critical to know how data is produced in source systems and how </a:t>
            </a:r>
            <a:r>
              <a:rPr lang="en-US" sz="2400" dirty="0">
                <a:highlight>
                  <a:srgbClr val="FFFF00"/>
                </a:highlight>
                <a:latin typeface="Calibri" panose="020F0502020204030204" pitchFamily="34" charset="0"/>
                <a:cs typeface="Calibri" panose="020F0502020204030204" pitchFamily="34" charset="0"/>
              </a:rPr>
              <a:t>analysts</a:t>
            </a:r>
            <a:r>
              <a:rPr lang="en-US" sz="2400" dirty="0">
                <a:latin typeface="Calibri" panose="020F0502020204030204" pitchFamily="34" charset="0"/>
                <a:cs typeface="Calibri" panose="020F0502020204030204" pitchFamily="34" charset="0"/>
              </a:rPr>
              <a:t> and data scientists will consume and create value after processing and curating data.</a:t>
            </a:r>
          </a:p>
          <a:p>
            <a:r>
              <a:rPr lang="en-US" sz="2400" dirty="0">
                <a:latin typeface="Calibri" panose="020F0502020204030204" pitchFamily="34" charset="0"/>
                <a:cs typeface="Calibri" panose="020F0502020204030204" pitchFamily="34" charset="0"/>
              </a:rPr>
              <a:t>Finally, a data engineer juggles a lot of complex moving parts and must constantly optimize along the axes of </a:t>
            </a:r>
            <a:r>
              <a:rPr lang="en-US" sz="2400" dirty="0">
                <a:highlight>
                  <a:srgbClr val="FFFF00"/>
                </a:highlight>
                <a:latin typeface="Calibri" panose="020F0502020204030204" pitchFamily="34" charset="0"/>
                <a:cs typeface="Calibri" panose="020F0502020204030204" pitchFamily="34" charset="0"/>
              </a:rPr>
              <a:t>cost, agility, scalability, simplicity, reuse, and interoperability </a:t>
            </a:r>
            <a:r>
              <a:rPr lang="en-US" sz="2400" dirty="0">
                <a:latin typeface="Calibri" panose="020F0502020204030204" pitchFamily="34" charset="0"/>
                <a:cs typeface="Calibri" panose="020F0502020204030204" pitchFamily="34" charset="0"/>
              </a:rPr>
              <a:t>(figure next slide).</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51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The balancing act of data engineering</a:t>
            </a:r>
            <a:endParaRPr lang="en-GB" sz="40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3EC5E800-9F42-4712-A57C-4387A4080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955" y="2880360"/>
            <a:ext cx="9716089" cy="1097280"/>
          </a:xfrm>
        </p:spPr>
      </p:pic>
    </p:spTree>
    <p:extLst>
      <p:ext uri="{BB962C8B-B14F-4D97-AF65-F5344CB8AC3E}">
        <p14:creationId xmlns:p14="http://schemas.microsoft.com/office/powerpoint/2010/main" val="265395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Engineering Skills and Activities – cont.</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10515600" cy="4652140"/>
          </a:xfrm>
        </p:spPr>
        <p:txBody>
          <a:bodyPr>
            <a:noAutofit/>
          </a:bodyPr>
          <a:lstStyle/>
          <a:p>
            <a:r>
              <a:rPr lang="en-US" sz="2400" dirty="0">
                <a:latin typeface="Calibri" panose="020F0502020204030204" pitchFamily="34" charset="0"/>
                <a:cs typeface="Calibri" panose="020F0502020204030204" pitchFamily="34" charset="0"/>
              </a:rPr>
              <a:t>As we discussed, in the recent past, a data engineer was expected to know and understand how to use a small handful of powerful and </a:t>
            </a:r>
            <a:r>
              <a:rPr lang="en-US" sz="2400" dirty="0">
                <a:solidFill>
                  <a:srgbClr val="FF0000"/>
                </a:solidFill>
                <a:latin typeface="Calibri" panose="020F0502020204030204" pitchFamily="34" charset="0"/>
                <a:cs typeface="Calibri" panose="020F0502020204030204" pitchFamily="34" charset="0"/>
              </a:rPr>
              <a:t>monolithic technologies </a:t>
            </a:r>
            <a:r>
              <a:rPr lang="en-US" sz="2400" dirty="0">
                <a:latin typeface="Calibri" panose="020F0502020204030204" pitchFamily="34" charset="0"/>
                <a:cs typeface="Calibri" panose="020F0502020204030204" pitchFamily="34" charset="0"/>
              </a:rPr>
              <a:t>(</a:t>
            </a:r>
            <a:r>
              <a:rPr lang="en-US" sz="2400" dirty="0">
                <a:highlight>
                  <a:srgbClr val="FFFF00"/>
                </a:highlight>
                <a:latin typeface="Calibri" panose="020F0502020204030204" pitchFamily="34" charset="0"/>
                <a:cs typeface="Calibri" panose="020F0502020204030204" pitchFamily="34" charset="0"/>
              </a:rPr>
              <a:t>Hadoop, Spark, Teradata, Hive</a:t>
            </a:r>
            <a:r>
              <a:rPr lang="en-US" sz="2400" dirty="0">
                <a:latin typeface="Calibri" panose="020F0502020204030204" pitchFamily="34" charset="0"/>
                <a:cs typeface="Calibri" panose="020F0502020204030204" pitchFamily="34" charset="0"/>
              </a:rPr>
              <a:t>, and many others) to create a data solution.</a:t>
            </a:r>
          </a:p>
          <a:p>
            <a:r>
              <a:rPr lang="en-US" sz="2400" dirty="0">
                <a:latin typeface="Calibri" panose="020F0502020204030204" pitchFamily="34" charset="0"/>
                <a:cs typeface="Calibri" panose="020F0502020204030204" pitchFamily="34" charset="0"/>
              </a:rPr>
              <a:t>Utilizing these technologies often </a:t>
            </a:r>
            <a:r>
              <a:rPr lang="en-US" sz="2400" dirty="0">
                <a:highlight>
                  <a:srgbClr val="FFFF00"/>
                </a:highlight>
                <a:latin typeface="Calibri" panose="020F0502020204030204" pitchFamily="34" charset="0"/>
                <a:cs typeface="Calibri" panose="020F0502020204030204" pitchFamily="34" charset="0"/>
              </a:rPr>
              <a:t>requires a sophisticated understanding </a:t>
            </a:r>
            <a:r>
              <a:rPr lang="en-US" sz="2400" dirty="0">
                <a:latin typeface="Calibri" panose="020F0502020204030204" pitchFamily="34" charset="0"/>
                <a:cs typeface="Calibri" panose="020F0502020204030204" pitchFamily="34" charset="0"/>
              </a:rPr>
              <a:t>of </a:t>
            </a:r>
            <a:r>
              <a:rPr lang="en-US" sz="2400" dirty="0">
                <a:solidFill>
                  <a:srgbClr val="FF0000"/>
                </a:solidFill>
                <a:latin typeface="Calibri" panose="020F0502020204030204" pitchFamily="34" charset="0"/>
                <a:cs typeface="Calibri" panose="020F0502020204030204" pitchFamily="34" charset="0"/>
              </a:rPr>
              <a:t>software engineering, networking, distributed computing, storage</a:t>
            </a:r>
            <a:r>
              <a:rPr lang="en-US" sz="2400" dirty="0">
                <a:latin typeface="Calibri" panose="020F0502020204030204" pitchFamily="34" charset="0"/>
                <a:cs typeface="Calibri" panose="020F0502020204030204" pitchFamily="34" charset="0"/>
              </a:rPr>
              <a:t>, or other low-level details.</a:t>
            </a:r>
          </a:p>
          <a:p>
            <a:r>
              <a:rPr lang="en-US" sz="2400" dirty="0">
                <a:latin typeface="Calibri" panose="020F0502020204030204" pitchFamily="34" charset="0"/>
                <a:cs typeface="Calibri" panose="020F0502020204030204" pitchFamily="34" charset="0"/>
              </a:rPr>
              <a:t>Their work would be devoted to cluster administration and maintenance, managing overhead, and writing pipeline and transformation jobs, among other tasks.</a:t>
            </a:r>
          </a:p>
          <a:p>
            <a:r>
              <a:rPr lang="en-US" sz="2400" dirty="0">
                <a:latin typeface="Calibri" panose="020F0502020204030204" pitchFamily="34" charset="0"/>
                <a:cs typeface="Calibri" panose="020F0502020204030204" pitchFamily="34" charset="0"/>
              </a:rPr>
              <a:t>Nowadays, the data-tooling landscape is dramatically less complicated to manage and deploy.</a:t>
            </a:r>
          </a:p>
          <a:p>
            <a:r>
              <a:rPr lang="en-US" sz="2400" dirty="0">
                <a:latin typeface="Calibri" panose="020F0502020204030204" pitchFamily="34" charset="0"/>
                <a:cs typeface="Calibri" panose="020F0502020204030204" pitchFamily="34" charset="0"/>
              </a:rPr>
              <a:t>Modern data tools considerably abstract and simplify workflows.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67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Engineering Skills and Activities – cont.</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500" dirty="0">
                <a:latin typeface="Calibri" panose="020F0502020204030204" pitchFamily="34" charset="0"/>
                <a:cs typeface="Calibri" panose="020F0502020204030204" pitchFamily="34" charset="0"/>
              </a:rPr>
              <a:t>As a result, data engineers are now focused on </a:t>
            </a:r>
            <a:r>
              <a:rPr lang="en-US" sz="2500" dirty="0">
                <a:highlight>
                  <a:srgbClr val="FFFF00"/>
                </a:highlight>
                <a:latin typeface="Calibri" panose="020F0502020204030204" pitchFamily="34" charset="0"/>
                <a:cs typeface="Calibri" panose="020F0502020204030204" pitchFamily="34" charset="0"/>
              </a:rPr>
              <a:t>balancing</a:t>
            </a:r>
            <a:r>
              <a:rPr lang="en-US" sz="2500" dirty="0">
                <a:latin typeface="Calibri" panose="020F0502020204030204" pitchFamily="34" charset="0"/>
                <a:cs typeface="Calibri" panose="020F0502020204030204" pitchFamily="34" charset="0"/>
              </a:rPr>
              <a:t> the simplest and most cost-effective, best-of-breed services that deliver value to the business.</a:t>
            </a:r>
          </a:p>
          <a:p>
            <a:r>
              <a:rPr lang="en-US" sz="2500" dirty="0">
                <a:latin typeface="Calibri" panose="020F0502020204030204" pitchFamily="34" charset="0"/>
                <a:cs typeface="Calibri" panose="020F0502020204030204" pitchFamily="34" charset="0"/>
              </a:rPr>
              <a:t>The data engineer is also expected to create agile data architectures that evolve as new trends emerge.</a:t>
            </a:r>
          </a:p>
          <a:p>
            <a:r>
              <a:rPr lang="en-US" sz="2500" dirty="0">
                <a:latin typeface="Calibri" panose="020F0502020204030204" pitchFamily="34" charset="0"/>
                <a:cs typeface="Calibri" panose="020F0502020204030204" pitchFamily="34" charset="0"/>
              </a:rPr>
              <a:t>What are some things a data engineer does not do?</a:t>
            </a:r>
          </a:p>
          <a:p>
            <a:r>
              <a:rPr lang="en-US" sz="2500" dirty="0">
                <a:latin typeface="Calibri" panose="020F0502020204030204" pitchFamily="34" charset="0"/>
                <a:cs typeface="Calibri" panose="020F0502020204030204" pitchFamily="34" charset="0"/>
              </a:rPr>
              <a:t>A data engineer typically does not directly build ML models, create reports or dashboards, perform data analysis, build key performance indicators (KPIs), or develop software applications.</a:t>
            </a:r>
          </a:p>
          <a:p>
            <a:r>
              <a:rPr lang="en-US" sz="2500" dirty="0">
                <a:latin typeface="Calibri" panose="020F0502020204030204" pitchFamily="34" charset="0"/>
                <a:cs typeface="Calibri" panose="020F0502020204030204" pitchFamily="34" charset="0"/>
              </a:rPr>
              <a:t>A data engineer should have a good functioning understanding of these areas to serve stakeholders best.</a:t>
            </a:r>
            <a:endParaRPr lang="en-GB"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182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The Background and Skills of a Data Engineer</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200" dirty="0">
                <a:latin typeface="Calibri" panose="020F0502020204030204" pitchFamily="34" charset="0"/>
                <a:cs typeface="Calibri" panose="020F0502020204030204" pitchFamily="34" charset="0"/>
              </a:rPr>
              <a:t>Data engineering is a fast-growing field, and a lot of questions remain about how to become a data engineer.</a:t>
            </a:r>
          </a:p>
          <a:p>
            <a:r>
              <a:rPr lang="en-US" sz="2200" dirty="0">
                <a:latin typeface="Calibri" panose="020F0502020204030204" pitchFamily="34" charset="0"/>
                <a:cs typeface="Calibri" panose="020F0502020204030204" pitchFamily="34" charset="0"/>
              </a:rPr>
              <a:t>Because data engineering is a relatively new discipline, little formal training is available to enter the field.</a:t>
            </a:r>
          </a:p>
          <a:p>
            <a:r>
              <a:rPr lang="en-US" sz="2200" dirty="0">
                <a:latin typeface="Calibri" panose="020F0502020204030204" pitchFamily="34" charset="0"/>
                <a:cs typeface="Calibri" panose="020F0502020204030204" pitchFamily="34" charset="0"/>
              </a:rPr>
              <a:t>Universities don’t have a standard data engineering path. Although a handful of data engineering boot camps and online tutorials cover random topics, </a:t>
            </a:r>
            <a:r>
              <a:rPr lang="en-US" sz="2200" dirty="0">
                <a:highlight>
                  <a:srgbClr val="FFFF00"/>
                </a:highlight>
                <a:latin typeface="Calibri" panose="020F0502020204030204" pitchFamily="34" charset="0"/>
                <a:cs typeface="Calibri" panose="020F0502020204030204" pitchFamily="34" charset="0"/>
              </a:rPr>
              <a:t>a common curriculum for the subject doesn’t yet exist.</a:t>
            </a:r>
          </a:p>
          <a:p>
            <a:r>
              <a:rPr lang="en-US" sz="2200" dirty="0">
                <a:latin typeface="Calibri" panose="020F0502020204030204" pitchFamily="34" charset="0"/>
                <a:cs typeface="Calibri" panose="020F0502020204030204" pitchFamily="34" charset="0"/>
              </a:rPr>
              <a:t>People entering data engineering arrive with varying backgrounds in education, career, and skill set.</a:t>
            </a:r>
          </a:p>
          <a:p>
            <a:r>
              <a:rPr lang="en-US" sz="2200" dirty="0">
                <a:latin typeface="Calibri" panose="020F0502020204030204" pitchFamily="34" charset="0"/>
                <a:cs typeface="Calibri" panose="020F0502020204030204" pitchFamily="34" charset="0"/>
              </a:rPr>
              <a:t>Everyone entering the field should expect to invest a significant amount of time in self-study.</a:t>
            </a:r>
          </a:p>
        </p:txBody>
      </p:sp>
    </p:spTree>
    <p:extLst>
      <p:ext uri="{BB962C8B-B14F-4D97-AF65-F5344CB8AC3E}">
        <p14:creationId xmlns:p14="http://schemas.microsoft.com/office/powerpoint/2010/main" val="1574536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The Background and Skills of a Data Engineer – cont.</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400" dirty="0">
                <a:latin typeface="Calibri" panose="020F0502020204030204" pitchFamily="34" charset="0"/>
                <a:cs typeface="Calibri" panose="020F0502020204030204" pitchFamily="34" charset="0"/>
              </a:rPr>
              <a:t>If you’re pivoting your career into data engineering, we’ve found that the transition is easiest when moving from an adjacent field, such as software engineering, ETL development, database administration, data science, or data analysis.</a:t>
            </a:r>
          </a:p>
          <a:p>
            <a:r>
              <a:rPr lang="en-US" sz="2400" dirty="0">
                <a:latin typeface="Calibri" panose="020F0502020204030204" pitchFamily="34" charset="0"/>
                <a:cs typeface="Calibri" panose="020F0502020204030204" pitchFamily="34" charset="0"/>
              </a:rPr>
              <a:t>These disciplines tend to be “data aware” and provide good context for data roles in an organization.</a:t>
            </a:r>
          </a:p>
          <a:p>
            <a:r>
              <a:rPr lang="en-US" sz="2400" dirty="0">
                <a:latin typeface="Calibri" panose="020F0502020204030204" pitchFamily="34" charset="0"/>
                <a:cs typeface="Calibri" panose="020F0502020204030204" pitchFamily="34" charset="0"/>
              </a:rPr>
              <a:t>They also equip folks with the relevant technical skills and context to solve data engineering problems.</a:t>
            </a:r>
          </a:p>
          <a:p>
            <a:r>
              <a:rPr lang="en-US" sz="2400" dirty="0">
                <a:latin typeface="Calibri" panose="020F0502020204030204" pitchFamily="34" charset="0"/>
                <a:cs typeface="Calibri" panose="020F0502020204030204" pitchFamily="34" charset="0"/>
              </a:rPr>
              <a:t>Despite the lack of a formalized path, a requisite body of knowledge exists that we believe a data engineer should know to be successful.</a:t>
            </a:r>
          </a:p>
          <a:p>
            <a:r>
              <a:rPr lang="en-US" sz="2400" dirty="0">
                <a:latin typeface="Calibri" panose="020F0502020204030204" pitchFamily="34" charset="0"/>
                <a:cs typeface="Calibri" panose="020F0502020204030204" pitchFamily="34" charset="0"/>
              </a:rPr>
              <a:t>By definition, a data engineer must understand both data and technology.</a:t>
            </a:r>
          </a:p>
        </p:txBody>
      </p:sp>
    </p:spTree>
    <p:extLst>
      <p:ext uri="{BB962C8B-B14F-4D97-AF65-F5344CB8AC3E}">
        <p14:creationId xmlns:p14="http://schemas.microsoft.com/office/powerpoint/2010/main" val="163710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The Background and Skills of a Data Engineer – cont.</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With respect to data, this entails knowing about various best practices around data management.</a:t>
            </a:r>
          </a:p>
          <a:p>
            <a:r>
              <a:rPr lang="en-US" sz="2600" dirty="0">
                <a:latin typeface="Calibri" panose="020F0502020204030204" pitchFamily="34" charset="0"/>
                <a:cs typeface="Calibri" panose="020F0502020204030204" pitchFamily="34" charset="0"/>
              </a:rPr>
              <a:t>On the technology end, a data engineer must be aware of various options for tools, their interplay, and their trade-offs. This requires a good understanding of software engineering, DataOps, and data architecture.</a:t>
            </a:r>
          </a:p>
          <a:p>
            <a:r>
              <a:rPr lang="en-US" sz="2600" dirty="0">
                <a:latin typeface="Calibri" panose="020F0502020204030204" pitchFamily="34" charset="0"/>
                <a:cs typeface="Calibri" panose="020F0502020204030204" pitchFamily="34" charset="0"/>
              </a:rPr>
              <a:t>Zooming out, a data engineer must also understand the requirements of data consumers (data analysts and data scientists) and the broader implications of data across the organization.</a:t>
            </a:r>
          </a:p>
          <a:p>
            <a:r>
              <a:rPr lang="en-US" sz="2600" dirty="0">
                <a:latin typeface="Calibri" panose="020F0502020204030204" pitchFamily="34" charset="0"/>
                <a:cs typeface="Calibri" panose="020F0502020204030204" pitchFamily="34" charset="0"/>
              </a:rPr>
              <a:t>Data engineering is a holistic practice; the best data engineers view their responsibilities through business and technical lenses.</a:t>
            </a:r>
          </a:p>
        </p:txBody>
      </p:sp>
    </p:spTree>
    <p:extLst>
      <p:ext uri="{BB962C8B-B14F-4D97-AF65-F5344CB8AC3E}">
        <p14:creationId xmlns:p14="http://schemas.microsoft.com/office/powerpoint/2010/main" val="3070774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macro responsibilities we list in this section aren’t exclusive to data engineers but are crucial for anyone working in a data or technology field.</a:t>
            </a:r>
          </a:p>
          <a:p>
            <a:r>
              <a:rPr lang="en-US" sz="2400" dirty="0">
                <a:latin typeface="Calibri" panose="020F0502020204030204" pitchFamily="34" charset="0"/>
                <a:cs typeface="Calibri" panose="020F0502020204030204" pitchFamily="34" charset="0"/>
              </a:rPr>
              <a:t>Because a simple Google search will yield tons of resources to learn about these areas, we will simply list them for brevity:</a:t>
            </a:r>
          </a:p>
          <a:p>
            <a:r>
              <a:rPr lang="en-US" sz="2400" b="1" i="1" dirty="0">
                <a:latin typeface="Calibri" panose="020F0502020204030204" pitchFamily="34" charset="0"/>
                <a:cs typeface="Calibri" panose="020F0502020204030204" pitchFamily="34" charset="0"/>
              </a:rPr>
              <a:t>Know how to communicate with nontechnical and technical people.</a:t>
            </a:r>
          </a:p>
          <a:p>
            <a:r>
              <a:rPr lang="en-US" sz="2400" dirty="0">
                <a:latin typeface="Calibri" panose="020F0502020204030204" pitchFamily="34" charset="0"/>
                <a:cs typeface="Calibri" panose="020F0502020204030204" pitchFamily="34" charset="0"/>
              </a:rPr>
              <a:t>Communication is key, and you need to be able to establish rapport and trust with people across the organization.</a:t>
            </a:r>
          </a:p>
          <a:p>
            <a:r>
              <a:rPr lang="en-US" sz="2400" dirty="0">
                <a:highlight>
                  <a:srgbClr val="FFFF00"/>
                </a:highlight>
                <a:latin typeface="Calibri" panose="020F0502020204030204" pitchFamily="34" charset="0"/>
                <a:cs typeface="Calibri" panose="020F0502020204030204" pitchFamily="34" charset="0"/>
              </a:rPr>
              <a:t>We suggest paying close attention to organizational hierarchies, who reports to whom, how people interact, and which silos exist.</a:t>
            </a:r>
          </a:p>
          <a:p>
            <a:r>
              <a:rPr lang="en-US" sz="2400" dirty="0">
                <a:latin typeface="Calibri" panose="020F0502020204030204" pitchFamily="34" charset="0"/>
                <a:cs typeface="Calibri" panose="020F0502020204030204" pitchFamily="34" charset="0"/>
              </a:rPr>
              <a:t>These observations will be invaluable to your success.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71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 – cont.</a:t>
            </a:r>
          </a:p>
        </p:txBody>
      </p:sp>
      <p:sp>
        <p:nvSpPr>
          <p:cNvPr id="3" name="Content Placeholder 2"/>
          <p:cNvSpPr>
            <a:spLocks noGrp="1"/>
          </p:cNvSpPr>
          <p:nvPr>
            <p:ph idx="1"/>
          </p:nvPr>
        </p:nvSpPr>
        <p:spPr/>
        <p:txBody>
          <a:bodyPr>
            <a:normAutofit/>
          </a:bodyPr>
          <a:lstStyle/>
          <a:p>
            <a:r>
              <a:rPr lang="en-US" b="1" i="1" dirty="0">
                <a:latin typeface="Calibri" panose="020F0502020204030204" pitchFamily="34" charset="0"/>
                <a:cs typeface="Calibri" panose="020F0502020204030204" pitchFamily="34" charset="0"/>
              </a:rPr>
              <a:t>Understand how to scope and gather business and product requirements.</a:t>
            </a:r>
          </a:p>
          <a:p>
            <a:r>
              <a:rPr lang="en-US" dirty="0">
                <a:latin typeface="Calibri" panose="020F0502020204030204" pitchFamily="34" charset="0"/>
                <a:cs typeface="Calibri" panose="020F0502020204030204" pitchFamily="34" charset="0"/>
              </a:rPr>
              <a:t>You need to know what to build and ensure that your stakeholders agree with your assessment.</a:t>
            </a:r>
          </a:p>
          <a:p>
            <a:r>
              <a:rPr lang="en-US" dirty="0">
                <a:latin typeface="Calibri" panose="020F0502020204030204" pitchFamily="34" charset="0"/>
                <a:cs typeface="Calibri" panose="020F0502020204030204" pitchFamily="34" charset="0"/>
              </a:rPr>
              <a:t>In addition, develop a sense of how data and technology decisions impact the business.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037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What Is Data Engineering?</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First, let’s look at the landscape of how data engineering is described and develop some terminology we can use throughout this book.</a:t>
            </a:r>
          </a:p>
          <a:p>
            <a:r>
              <a:rPr lang="en-US" sz="2600" dirty="0">
                <a:latin typeface="Calibri" panose="020F0502020204030204" pitchFamily="34" charset="0"/>
                <a:cs typeface="Calibri" panose="020F0502020204030204" pitchFamily="34" charset="0"/>
              </a:rPr>
              <a:t>Endless definitions of data engineering exist.</a:t>
            </a:r>
          </a:p>
          <a:p>
            <a:r>
              <a:rPr lang="en-US" sz="2600" dirty="0">
                <a:latin typeface="Calibri" panose="020F0502020204030204" pitchFamily="34" charset="0"/>
                <a:cs typeface="Calibri" panose="020F0502020204030204" pitchFamily="34" charset="0"/>
              </a:rPr>
              <a:t>In early 2022, a Google exact-match search for “what is data engineering?” returns over 91,000 unique results.</a:t>
            </a:r>
          </a:p>
          <a:p>
            <a:r>
              <a:rPr lang="en-US" sz="2600" dirty="0">
                <a:latin typeface="Calibri" panose="020F0502020204030204" pitchFamily="34" charset="0"/>
                <a:cs typeface="Calibri" panose="020F0502020204030204" pitchFamily="34" charset="0"/>
              </a:rPr>
              <a:t>Before we give our definition, here are a few examples of how some experts in the field define data engineering:</a:t>
            </a:r>
          </a:p>
        </p:txBody>
      </p:sp>
    </p:spTree>
    <p:extLst>
      <p:ext uri="{BB962C8B-B14F-4D97-AF65-F5344CB8AC3E}">
        <p14:creationId xmlns:p14="http://schemas.microsoft.com/office/powerpoint/2010/main" val="2892179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 – cont.</a:t>
            </a:r>
          </a:p>
        </p:txBody>
      </p:sp>
      <p:sp>
        <p:nvSpPr>
          <p:cNvPr id="3" name="Content Placeholder 2"/>
          <p:cNvSpPr>
            <a:spLocks noGrp="1"/>
          </p:cNvSpPr>
          <p:nvPr>
            <p:ph idx="1"/>
          </p:nvPr>
        </p:nvSpPr>
        <p:spPr/>
        <p:txBody>
          <a:bodyPr>
            <a:normAutofit/>
          </a:bodyPr>
          <a:lstStyle/>
          <a:p>
            <a:r>
              <a:rPr lang="en-US" sz="2600" b="1" i="1" dirty="0">
                <a:latin typeface="Calibri" panose="020F0502020204030204" pitchFamily="34" charset="0"/>
                <a:cs typeface="Calibri" panose="020F0502020204030204" pitchFamily="34" charset="0"/>
              </a:rPr>
              <a:t>Understand the cultural foundations of Agile, DevOps, and DataOps.</a:t>
            </a:r>
          </a:p>
          <a:p>
            <a:r>
              <a:rPr lang="en-US" sz="2600" dirty="0">
                <a:latin typeface="Calibri" panose="020F0502020204030204" pitchFamily="34" charset="0"/>
                <a:cs typeface="Calibri" panose="020F0502020204030204" pitchFamily="34" charset="0"/>
              </a:rPr>
              <a:t>Many technologists mistakenly believe these practices are solved through technology.</a:t>
            </a:r>
          </a:p>
          <a:p>
            <a:r>
              <a:rPr lang="en-US" sz="2600" dirty="0">
                <a:latin typeface="Calibri" panose="020F0502020204030204" pitchFamily="34" charset="0"/>
                <a:cs typeface="Calibri" panose="020F0502020204030204" pitchFamily="34" charset="0"/>
              </a:rPr>
              <a:t>We feel this is dangerously wrong.</a:t>
            </a:r>
          </a:p>
          <a:p>
            <a:r>
              <a:rPr lang="en-US" sz="2600" dirty="0">
                <a:latin typeface="Calibri" panose="020F0502020204030204" pitchFamily="34" charset="0"/>
                <a:cs typeface="Calibri" panose="020F0502020204030204" pitchFamily="34" charset="0"/>
              </a:rPr>
              <a:t>Agile, DevOps, and DataOps are fundamentally cultural, requiring buy-in across the organization.</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913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 – cont.</a:t>
            </a:r>
          </a:p>
        </p:txBody>
      </p:sp>
      <p:sp>
        <p:nvSpPr>
          <p:cNvPr id="3" name="Content Placeholder 2"/>
          <p:cNvSpPr>
            <a:spLocks noGrp="1"/>
          </p:cNvSpPr>
          <p:nvPr>
            <p:ph idx="1"/>
          </p:nvPr>
        </p:nvSpPr>
        <p:spPr/>
        <p:txBody>
          <a:bodyPr>
            <a:normAutofit/>
          </a:bodyPr>
          <a:lstStyle/>
          <a:p>
            <a:r>
              <a:rPr lang="en-US" sz="2600" b="1" i="1" dirty="0">
                <a:latin typeface="Calibri" panose="020F0502020204030204" pitchFamily="34" charset="0"/>
                <a:cs typeface="Calibri" panose="020F0502020204030204" pitchFamily="34" charset="0"/>
              </a:rPr>
              <a:t>Control costs.</a:t>
            </a:r>
          </a:p>
          <a:p>
            <a:r>
              <a:rPr lang="en-US" sz="2600" dirty="0">
                <a:latin typeface="Calibri" panose="020F0502020204030204" pitchFamily="34" charset="0"/>
                <a:cs typeface="Calibri" panose="020F0502020204030204" pitchFamily="34" charset="0"/>
              </a:rPr>
              <a:t>You’ll be successful when you can keep costs low while providing outsized value.</a:t>
            </a:r>
          </a:p>
          <a:p>
            <a:r>
              <a:rPr lang="en-US" sz="2600" dirty="0">
                <a:latin typeface="Calibri" panose="020F0502020204030204" pitchFamily="34" charset="0"/>
                <a:cs typeface="Calibri" panose="020F0502020204030204" pitchFamily="34" charset="0"/>
              </a:rPr>
              <a:t>Know how to optimize for time to value, the total cost of ownership, and opportunity cost.</a:t>
            </a:r>
          </a:p>
          <a:p>
            <a:r>
              <a:rPr lang="en-US" sz="2600" dirty="0">
                <a:latin typeface="Calibri" panose="020F0502020204030204" pitchFamily="34" charset="0"/>
                <a:cs typeface="Calibri" panose="020F0502020204030204" pitchFamily="34" charset="0"/>
              </a:rPr>
              <a:t>Learn to monitor costs to avoid surprises.</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010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 – cont.</a:t>
            </a:r>
          </a:p>
        </p:txBody>
      </p:sp>
      <p:sp>
        <p:nvSpPr>
          <p:cNvPr id="3" name="Content Placeholder 2"/>
          <p:cNvSpPr>
            <a:spLocks noGrp="1"/>
          </p:cNvSpPr>
          <p:nvPr>
            <p:ph idx="1"/>
          </p:nvPr>
        </p:nvSpPr>
        <p:spPr/>
        <p:txBody>
          <a:bodyPr>
            <a:normAutofit/>
          </a:bodyPr>
          <a:lstStyle/>
          <a:p>
            <a:r>
              <a:rPr lang="en-US" b="1" i="1" dirty="0">
                <a:latin typeface="Calibri" panose="020F0502020204030204" pitchFamily="34" charset="0"/>
                <a:cs typeface="Calibri" panose="020F0502020204030204" pitchFamily="34" charset="0"/>
              </a:rPr>
              <a:t>Learn continuously.</a:t>
            </a:r>
          </a:p>
          <a:p>
            <a:r>
              <a:rPr lang="en-US" dirty="0">
                <a:latin typeface="Calibri" panose="020F0502020204030204" pitchFamily="34" charset="0"/>
                <a:cs typeface="Calibri" panose="020F0502020204030204" pitchFamily="34" charset="0"/>
              </a:rPr>
              <a:t>The data field feels like it’s changing at light speed.</a:t>
            </a:r>
          </a:p>
          <a:p>
            <a:r>
              <a:rPr lang="en-US" dirty="0">
                <a:latin typeface="Calibri" panose="020F0502020204030204" pitchFamily="34" charset="0"/>
                <a:cs typeface="Calibri" panose="020F0502020204030204" pitchFamily="34" charset="0"/>
              </a:rPr>
              <a:t>People who succeed in it are great at picking up new things while sharpening their fundamental knowledge.</a:t>
            </a:r>
          </a:p>
          <a:p>
            <a:r>
              <a:rPr lang="en-US" dirty="0">
                <a:latin typeface="Calibri" panose="020F0502020204030204" pitchFamily="34" charset="0"/>
                <a:cs typeface="Calibri" panose="020F0502020204030204" pitchFamily="34" charset="0"/>
              </a:rPr>
              <a:t>They’re also good at filtering, determining which new developments are most relevant to their work, which are still immature, and which are just fads.</a:t>
            </a:r>
          </a:p>
          <a:p>
            <a:r>
              <a:rPr lang="en-US" dirty="0">
                <a:latin typeface="Calibri" panose="020F0502020204030204" pitchFamily="34" charset="0"/>
                <a:cs typeface="Calibri" panose="020F0502020204030204" pitchFamily="34" charset="0"/>
              </a:rPr>
              <a:t>Stay abreast of the field and learn how to learn.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4104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Business Responsibilities – cont.</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A successful data engineer always zooms out to understand the big picture and how to achieve outsized value for the business.</a:t>
            </a:r>
          </a:p>
          <a:p>
            <a:r>
              <a:rPr lang="en-US" dirty="0">
                <a:latin typeface="Calibri" panose="020F0502020204030204" pitchFamily="34" charset="0"/>
                <a:cs typeface="Calibri" panose="020F0502020204030204" pitchFamily="34" charset="0"/>
              </a:rPr>
              <a:t>Communication is vital, both for technical and nontechnical people.</a:t>
            </a:r>
          </a:p>
          <a:p>
            <a:r>
              <a:rPr lang="en-US" dirty="0">
                <a:latin typeface="Calibri" panose="020F0502020204030204" pitchFamily="34" charset="0"/>
                <a:cs typeface="Calibri" panose="020F0502020204030204" pitchFamily="34" charset="0"/>
              </a:rPr>
              <a:t>We often see data teams succeed based on their communication with other stakeholders; success or failure is rarely a technology issue.</a:t>
            </a:r>
          </a:p>
          <a:p>
            <a:r>
              <a:rPr lang="en-US" dirty="0">
                <a:latin typeface="Calibri" panose="020F0502020204030204" pitchFamily="34" charset="0"/>
                <a:cs typeface="Calibri" panose="020F0502020204030204" pitchFamily="34" charset="0"/>
              </a:rPr>
              <a:t>Knowing how to navigate an organization, scope and gather requirements, control costs, and continuously learn will set you apart from the data engineers who rely solely on their technical abilities to carry their career.</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8222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Technical Responsibilities</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You must understand how to build architectures that optimize performance and cost at a high level, using prepackaged or homegrown components.</a:t>
            </a:r>
          </a:p>
          <a:p>
            <a:r>
              <a:rPr lang="en-US" sz="2400" dirty="0">
                <a:latin typeface="Calibri" panose="020F0502020204030204" pitchFamily="34" charset="0"/>
                <a:cs typeface="Calibri" panose="020F0502020204030204" pitchFamily="34" charset="0"/>
              </a:rPr>
              <a:t>Ultimately, architectures and constituent technologies are building blocks to serve the data engineering lifecycle.</a:t>
            </a:r>
          </a:p>
          <a:p>
            <a:r>
              <a:rPr lang="en-US" sz="2400" dirty="0">
                <a:latin typeface="Calibri" panose="020F0502020204030204" pitchFamily="34" charset="0"/>
                <a:cs typeface="Calibri" panose="020F0502020204030204" pitchFamily="34" charset="0"/>
              </a:rPr>
              <a:t>Recall the stages of the data engineering lifecycle:</a:t>
            </a:r>
          </a:p>
          <a:p>
            <a:pPr>
              <a:buFont typeface="Wingdings" panose="05000000000000000000" pitchFamily="2" charset="2"/>
              <a:buChar char="q"/>
            </a:pPr>
            <a:r>
              <a:rPr lang="en-US" sz="2400" dirty="0">
                <a:latin typeface="Calibri" panose="020F0502020204030204" pitchFamily="34" charset="0"/>
                <a:cs typeface="Calibri" panose="020F0502020204030204" pitchFamily="34" charset="0"/>
              </a:rPr>
              <a:t>Generation</a:t>
            </a:r>
          </a:p>
          <a:p>
            <a:pPr>
              <a:buFont typeface="Wingdings" panose="05000000000000000000" pitchFamily="2" charset="2"/>
              <a:buChar char="q"/>
            </a:pPr>
            <a:r>
              <a:rPr lang="en-US" sz="2400" dirty="0">
                <a:latin typeface="Calibri" panose="020F0502020204030204" pitchFamily="34" charset="0"/>
                <a:cs typeface="Calibri" panose="020F0502020204030204" pitchFamily="34" charset="0"/>
              </a:rPr>
              <a:t>Storage</a:t>
            </a:r>
          </a:p>
          <a:p>
            <a:pPr>
              <a:buFont typeface="Wingdings" panose="05000000000000000000" pitchFamily="2" charset="2"/>
              <a:buChar char="q"/>
            </a:pPr>
            <a:r>
              <a:rPr lang="en-US" sz="2400" dirty="0">
                <a:latin typeface="Calibri" panose="020F0502020204030204" pitchFamily="34" charset="0"/>
                <a:cs typeface="Calibri" panose="020F0502020204030204" pitchFamily="34" charset="0"/>
              </a:rPr>
              <a:t>Ingestion</a:t>
            </a:r>
          </a:p>
          <a:p>
            <a:pPr>
              <a:buFont typeface="Wingdings" panose="05000000000000000000" pitchFamily="2" charset="2"/>
              <a:buChar char="q"/>
            </a:pPr>
            <a:r>
              <a:rPr lang="en-US" sz="2400" dirty="0">
                <a:latin typeface="Calibri" panose="020F0502020204030204" pitchFamily="34" charset="0"/>
                <a:cs typeface="Calibri" panose="020F0502020204030204" pitchFamily="34" charset="0"/>
              </a:rPr>
              <a:t>Transformation</a:t>
            </a:r>
          </a:p>
          <a:p>
            <a:pPr>
              <a:buFont typeface="Wingdings" panose="05000000000000000000" pitchFamily="2" charset="2"/>
              <a:buChar char="q"/>
            </a:pPr>
            <a:r>
              <a:rPr lang="en-US" sz="2400" dirty="0">
                <a:latin typeface="Calibri" panose="020F0502020204030204" pitchFamily="34" charset="0"/>
                <a:cs typeface="Calibri" panose="020F0502020204030204" pitchFamily="34" charset="0"/>
              </a:rPr>
              <a:t>Serving</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663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Technical Responsibilities - cont.</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The undercurrents of the data engineering lifecycle are the following:</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Security</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Data management</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DataOps</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Data architecture</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Orchestration</a:t>
            </a:r>
          </a:p>
          <a:p>
            <a:pPr>
              <a:buFont typeface="Wingdings" panose="05000000000000000000" pitchFamily="2" charset="2"/>
              <a:buChar char="q"/>
            </a:pPr>
            <a:r>
              <a:rPr lang="en-US" sz="2600" dirty="0">
                <a:latin typeface="Calibri" panose="020F0502020204030204" pitchFamily="34" charset="0"/>
                <a:cs typeface="Calibri" panose="020F0502020204030204" pitchFamily="34" charset="0"/>
              </a:rPr>
              <a:t>Software engineering</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1876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Technical Responsibilities - cont.</a:t>
            </a:r>
          </a:p>
        </p:txBody>
      </p:sp>
      <p:sp>
        <p:nvSpPr>
          <p:cNvPr id="3" name="Content Placeholder 2"/>
          <p:cNvSpPr>
            <a:spLocks noGrp="1"/>
          </p:cNvSpPr>
          <p:nvPr>
            <p:ph idx="1"/>
          </p:nvPr>
        </p:nvSpPr>
        <p:spPr/>
        <p:txBody>
          <a:bodyPr>
            <a:noAutofit/>
          </a:bodyPr>
          <a:lstStyle/>
          <a:p>
            <a:r>
              <a:rPr lang="en-US" sz="2200" dirty="0">
                <a:latin typeface="Calibri" panose="020F0502020204030204" pitchFamily="34" charset="0"/>
                <a:cs typeface="Calibri" panose="020F0502020204030204" pitchFamily="34" charset="0"/>
              </a:rPr>
              <a:t>Zooming in a bit, we discuss some of the tactical data and technology skills you’ll need as a data engineer in this section; we discuss these in more detail in subsequent chapters.</a:t>
            </a:r>
          </a:p>
          <a:p>
            <a:r>
              <a:rPr lang="en-US" sz="2200" dirty="0">
                <a:latin typeface="Calibri" panose="020F0502020204030204" pitchFamily="34" charset="0"/>
                <a:cs typeface="Calibri" panose="020F0502020204030204" pitchFamily="34" charset="0"/>
              </a:rPr>
              <a:t>People often ask, should a data engineer know how to code? Short answer: yes.</a:t>
            </a:r>
          </a:p>
          <a:p>
            <a:r>
              <a:rPr lang="en-US" sz="2200" dirty="0">
                <a:latin typeface="Calibri" panose="020F0502020204030204" pitchFamily="34" charset="0"/>
                <a:cs typeface="Calibri" panose="020F0502020204030204" pitchFamily="34" charset="0"/>
              </a:rPr>
              <a:t>A data engineer should have production-grade software engineering chops. We note that the nature of software development projects undertaken by data engineers has changed fundamentally in the last few years.</a:t>
            </a:r>
          </a:p>
          <a:p>
            <a:r>
              <a:rPr lang="en-US" sz="2200" dirty="0">
                <a:latin typeface="Calibri" panose="020F0502020204030204" pitchFamily="34" charset="0"/>
                <a:cs typeface="Calibri" panose="020F0502020204030204" pitchFamily="34" charset="0"/>
              </a:rPr>
              <a:t>Fully managed services now replace a great deal of low-level programming effort previously expected of engineers, who now use managed open source, and simple plug-and-play software-as-a-service (SaaS) offerings.</a:t>
            </a:r>
          </a:p>
          <a:p>
            <a:r>
              <a:rPr lang="en-US" sz="2200" dirty="0">
                <a:latin typeface="Calibri" panose="020F0502020204030204" pitchFamily="34" charset="0"/>
                <a:cs typeface="Calibri" panose="020F0502020204030204" pitchFamily="34" charset="0"/>
              </a:rPr>
              <a:t>For example, data engineers now focus on high-level abstractions or writing pipelines as code within an orchestration framework.</a:t>
            </a: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493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Technical Responsibilities - cont.</a:t>
            </a:r>
          </a:p>
        </p:txBody>
      </p:sp>
      <p:sp>
        <p:nvSpPr>
          <p:cNvPr id="3" name="Content Placeholder 2"/>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Even in a more abstract world, software engineering best practices provide a competitive advantage, and data engineers who can dive into the deep architectural details of a codebase give their companies an edge when specific technical needs arise.</a:t>
            </a:r>
          </a:p>
          <a:p>
            <a:r>
              <a:rPr lang="en-US" sz="2400" dirty="0">
                <a:latin typeface="Calibri" panose="020F0502020204030204" pitchFamily="34" charset="0"/>
                <a:cs typeface="Calibri" panose="020F0502020204030204" pitchFamily="34" charset="0"/>
              </a:rPr>
              <a:t>In short, a data engineer who can’t write production-grade code will be severely hindered, and we don’t see this changing anytime soon.</a:t>
            </a:r>
          </a:p>
          <a:p>
            <a:r>
              <a:rPr lang="en-US" sz="2400" dirty="0">
                <a:latin typeface="Calibri" panose="020F0502020204030204" pitchFamily="34" charset="0"/>
                <a:cs typeface="Calibri" panose="020F0502020204030204" pitchFamily="34" charset="0"/>
              </a:rPr>
              <a:t>Data engineers remain software engineers, in addition to their many other roles.</a:t>
            </a:r>
          </a:p>
          <a:p>
            <a:r>
              <a:rPr lang="en-US" sz="2400" dirty="0">
                <a:latin typeface="Calibri" panose="020F0502020204030204" pitchFamily="34" charset="0"/>
                <a:cs typeface="Calibri" panose="020F0502020204030204" pitchFamily="34" charset="0"/>
              </a:rPr>
              <a:t>What languages should a data engineer know?</a:t>
            </a:r>
          </a:p>
          <a:p>
            <a:r>
              <a:rPr lang="en-US" sz="2400" dirty="0">
                <a:latin typeface="Calibri" panose="020F0502020204030204" pitchFamily="34" charset="0"/>
                <a:cs typeface="Calibri" panose="020F0502020204030204" pitchFamily="34" charset="0"/>
              </a:rPr>
              <a:t>We divide data engineering programming languages into primary and secondary categories.</a:t>
            </a:r>
          </a:p>
          <a:p>
            <a:r>
              <a:rPr lang="en-US" sz="2400" dirty="0">
                <a:latin typeface="Calibri" panose="020F0502020204030204" pitchFamily="34" charset="0"/>
                <a:cs typeface="Calibri" panose="020F0502020204030204" pitchFamily="34" charset="0"/>
              </a:rPr>
              <a:t>At the time of this writing, </a:t>
            </a:r>
            <a:r>
              <a:rPr lang="en-US" sz="2400" dirty="0">
                <a:highlight>
                  <a:srgbClr val="FFFF00"/>
                </a:highlight>
                <a:latin typeface="Calibri" panose="020F0502020204030204" pitchFamily="34" charset="0"/>
                <a:cs typeface="Calibri" panose="020F0502020204030204" pitchFamily="34" charset="0"/>
              </a:rPr>
              <a:t>the primary languages of data engineering are SQL, Python, a Java Virtual Machine (JVM) language (usually Java or Scala), and bash</a:t>
            </a:r>
            <a:r>
              <a:rPr lang="en-US" sz="2400" dirty="0">
                <a:latin typeface="Calibri" panose="020F0502020204030204" pitchFamily="34" charset="0"/>
                <a:cs typeface="Calibri" panose="020F0502020204030204" pitchFamily="34" charset="0"/>
              </a:rPr>
              <a:t>.</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3701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Technical Responsibilities - cont.</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Data engineers may also need to develop proficiency in secondary programming languages, including R, JavaScript, Go, Rust, C/C++, C#, and Julia.</a:t>
            </a:r>
          </a:p>
          <a:p>
            <a:r>
              <a:rPr lang="en-US" sz="2600" dirty="0">
                <a:latin typeface="Calibri" panose="020F0502020204030204" pitchFamily="34" charset="0"/>
                <a:cs typeface="Calibri" panose="020F0502020204030204" pitchFamily="34" charset="0"/>
              </a:rPr>
              <a:t>Developing in these languages is often necessary when popular across the company or used with domain-specific data tools.</a:t>
            </a:r>
          </a:p>
          <a:p>
            <a:r>
              <a:rPr lang="en-US" sz="2600" dirty="0">
                <a:latin typeface="Calibri" panose="020F0502020204030204" pitchFamily="34" charset="0"/>
                <a:cs typeface="Calibri" panose="020F0502020204030204" pitchFamily="34" charset="0"/>
              </a:rPr>
              <a:t>For instance, JavaScript has proven popular as a language for user-defined functions in cloud data warehouses.</a:t>
            </a:r>
          </a:p>
          <a:p>
            <a:r>
              <a:rPr lang="en-US" sz="2600" dirty="0">
                <a:latin typeface="Calibri" panose="020F0502020204030204" pitchFamily="34" charset="0"/>
                <a:cs typeface="Calibri" panose="020F0502020204030204" pitchFamily="34" charset="0"/>
              </a:rPr>
              <a:t>At the same time, C# and PowerShell are essential in companies that leverage Azure and the Microsoft ecosystem.</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203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The Continuum of Data Engineering Roles, from A to B</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Although job descriptions paint a data engineer as a “unicorn” who must possess every data skill imaginable, data engineers don’t all do the same type of work or have the same skill set.</a:t>
            </a:r>
          </a:p>
          <a:p>
            <a:r>
              <a:rPr lang="en-US" sz="2600" dirty="0">
                <a:latin typeface="Calibri" panose="020F0502020204030204" pitchFamily="34" charset="0"/>
                <a:cs typeface="Calibri" panose="020F0502020204030204" pitchFamily="34" charset="0"/>
              </a:rPr>
              <a:t>Data maturity is a helpful guide to understanding the types of data challenges a company will face as it grows its data capability.</a:t>
            </a:r>
          </a:p>
          <a:p>
            <a:r>
              <a:rPr lang="en-US" sz="2600" dirty="0">
                <a:latin typeface="Calibri" panose="020F0502020204030204" pitchFamily="34" charset="0"/>
                <a:cs typeface="Calibri" panose="020F0502020204030204" pitchFamily="34" charset="0"/>
              </a:rPr>
              <a:t>It’s beneficial to look at some critical distinctions in the kinds of work data engineers do.</a:t>
            </a:r>
          </a:p>
          <a:p>
            <a:r>
              <a:rPr lang="en-US" sz="2600" dirty="0">
                <a:latin typeface="Calibri" panose="020F0502020204030204" pitchFamily="34" charset="0"/>
                <a:cs typeface="Calibri" panose="020F0502020204030204" pitchFamily="34" charset="0"/>
              </a:rPr>
              <a:t>Though these distinctions are simplistic, they clarify what data scientists and data engineers do and avoid lumping either role into the unicorn bucket.</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6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—From “Data Engineering and Its Main Concepts” by AlexSoft</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i="1" dirty="0">
                <a:latin typeface="Calibri" panose="020F0502020204030204" pitchFamily="34" charset="0"/>
                <a:cs typeface="Calibri" panose="020F0502020204030204" pitchFamily="34" charset="0"/>
              </a:rPr>
              <a:t>“Data engineering is a set of operations aimed at creating interfaces and mechanisms for the flow and access of information. It takes dedicated specialists—data engineers— to maintain data so that it remains available and usable by others. In short, data engineers set up and operate the organization’s data infrastructure, preparing it for further analysis by data analysts and scientists”.</a:t>
            </a:r>
            <a:endParaRPr lang="en-GB"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76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The Continuum of Data Engineering Roles, from A to B – cont.</a:t>
            </a:r>
            <a:endParaRPr lang="en-GB"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In data science, there’s the notion of type A and type B data scientists.</a:t>
            </a:r>
          </a:p>
          <a:p>
            <a:r>
              <a:rPr lang="en-US" sz="2600" dirty="0">
                <a:latin typeface="Calibri" panose="020F0502020204030204" pitchFamily="34" charset="0"/>
                <a:cs typeface="Calibri" panose="020F0502020204030204" pitchFamily="34" charset="0"/>
              </a:rPr>
              <a:t>Type A data scientists—where A stands for analysis—focus on understanding and deriving insight from data.</a:t>
            </a:r>
          </a:p>
          <a:p>
            <a:r>
              <a:rPr lang="en-US" sz="2600" dirty="0">
                <a:latin typeface="Calibri" panose="020F0502020204030204" pitchFamily="34" charset="0"/>
                <a:cs typeface="Calibri" panose="020F0502020204030204" pitchFamily="34" charset="0"/>
              </a:rPr>
              <a:t>Type B data scientists—where B stands for building—share similar backgrounds as type A data scientists and possess strong programming skills.</a:t>
            </a:r>
          </a:p>
          <a:p>
            <a:r>
              <a:rPr lang="en-US" sz="2600" dirty="0">
                <a:latin typeface="Calibri" panose="020F0502020204030204" pitchFamily="34" charset="0"/>
                <a:cs typeface="Calibri" panose="020F0502020204030204" pitchFamily="34" charset="0"/>
              </a:rPr>
              <a:t>The type B data scientist </a:t>
            </a:r>
            <a:r>
              <a:rPr lang="en-US" sz="2600" dirty="0">
                <a:highlight>
                  <a:srgbClr val="FFFF00"/>
                </a:highlight>
                <a:latin typeface="Calibri" panose="020F0502020204030204" pitchFamily="34" charset="0"/>
                <a:cs typeface="Calibri" panose="020F0502020204030204" pitchFamily="34" charset="0"/>
              </a:rPr>
              <a:t>builds systems </a:t>
            </a:r>
            <a:r>
              <a:rPr lang="en-US" sz="2600" dirty="0">
                <a:latin typeface="Calibri" panose="020F0502020204030204" pitchFamily="34" charset="0"/>
                <a:cs typeface="Calibri" panose="020F0502020204030204" pitchFamily="34" charset="0"/>
              </a:rPr>
              <a:t>that make data science work in production.</a:t>
            </a:r>
          </a:p>
          <a:p>
            <a:r>
              <a:rPr lang="en-US" sz="2600" dirty="0">
                <a:latin typeface="Calibri" panose="020F0502020204030204" pitchFamily="34" charset="0"/>
                <a:cs typeface="Calibri" panose="020F0502020204030204" pitchFamily="34" charset="0"/>
              </a:rPr>
              <a:t>Borrowing from this data scientist continuum, we’ll create a similar distinction for two types of data engineers:</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7489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Type A data engineers</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A stands for abstraction.</a:t>
            </a:r>
          </a:p>
          <a:p>
            <a:r>
              <a:rPr lang="en-US" dirty="0">
                <a:latin typeface="Calibri" panose="020F0502020204030204" pitchFamily="34" charset="0"/>
                <a:cs typeface="Calibri" panose="020F0502020204030204" pitchFamily="34" charset="0"/>
              </a:rPr>
              <a:t>In this case, the data engineer avoids undifferentiated heavy lifting, keeping data architecture as abstract and straightforward as possible and not reinventing the wheel.</a:t>
            </a:r>
          </a:p>
          <a:p>
            <a:r>
              <a:rPr lang="en-US" dirty="0">
                <a:latin typeface="Calibri" panose="020F0502020204030204" pitchFamily="34" charset="0"/>
                <a:cs typeface="Calibri" panose="020F0502020204030204" pitchFamily="34" charset="0"/>
              </a:rPr>
              <a:t>Type A data engineers manage the data engineering lifecycle mainly by using </a:t>
            </a:r>
            <a:r>
              <a:rPr lang="en-US" dirty="0">
                <a:highlight>
                  <a:srgbClr val="FFFF00"/>
                </a:highlight>
                <a:latin typeface="Calibri" panose="020F0502020204030204" pitchFamily="34" charset="0"/>
                <a:cs typeface="Calibri" panose="020F0502020204030204" pitchFamily="34" charset="0"/>
              </a:rPr>
              <a:t>entirely off-the-shelf products</a:t>
            </a:r>
            <a:r>
              <a:rPr lang="en-US" dirty="0">
                <a:latin typeface="Calibri" panose="020F0502020204030204" pitchFamily="34" charset="0"/>
                <a:cs typeface="Calibri" panose="020F0502020204030204" pitchFamily="34" charset="0"/>
              </a:rPr>
              <a:t>, </a:t>
            </a:r>
            <a:r>
              <a:rPr lang="en-US" dirty="0">
                <a:highlight>
                  <a:srgbClr val="FFFF00"/>
                </a:highlight>
                <a:latin typeface="Calibri" panose="020F0502020204030204" pitchFamily="34" charset="0"/>
                <a:cs typeface="Calibri" panose="020F0502020204030204" pitchFamily="34" charset="0"/>
              </a:rPr>
              <a:t>managed services, and tools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Type A data engineers work at companies across industries and at all levels of data maturity.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71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Type B data engineers</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B stands for build.</a:t>
            </a:r>
          </a:p>
          <a:p>
            <a:r>
              <a:rPr lang="en-US" dirty="0">
                <a:latin typeface="Calibri" panose="020F0502020204030204" pitchFamily="34" charset="0"/>
                <a:cs typeface="Calibri" panose="020F0502020204030204" pitchFamily="34" charset="0"/>
              </a:rPr>
              <a:t>Type B data engineers </a:t>
            </a:r>
            <a:r>
              <a:rPr lang="en-US" dirty="0">
                <a:highlight>
                  <a:srgbClr val="FFFF00"/>
                </a:highlight>
                <a:latin typeface="Calibri" panose="020F0502020204030204" pitchFamily="34" charset="0"/>
                <a:cs typeface="Calibri" panose="020F0502020204030204" pitchFamily="34" charset="0"/>
              </a:rPr>
              <a:t>build data tools and systems that scale and leverage a company’s core competency and competitive advantage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In the data maturity range, a type B data engineer is more commonly found at companies in stage 2 and 3 (scaling and leading with data), or when an initial data use case is so unique and mission-critical that custom data tools are required to get started.</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604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The Continuum of Data Engineering Roles, from A to B – cont.</a:t>
            </a:r>
            <a:endParaRPr lang="en-GB"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Type A and type B data engineers may work in the same company and </a:t>
            </a:r>
            <a:r>
              <a:rPr lang="en-US" dirty="0">
                <a:solidFill>
                  <a:srgbClr val="FF0000"/>
                </a:solidFill>
                <a:latin typeface="Calibri" panose="020F0502020204030204" pitchFamily="34" charset="0"/>
                <a:cs typeface="Calibri" panose="020F0502020204030204" pitchFamily="34" charset="0"/>
              </a:rPr>
              <a:t>may even be the same person!</a:t>
            </a:r>
          </a:p>
          <a:p>
            <a:r>
              <a:rPr lang="en-US" dirty="0">
                <a:latin typeface="Calibri" panose="020F0502020204030204" pitchFamily="34" charset="0"/>
                <a:cs typeface="Calibri" panose="020F0502020204030204" pitchFamily="34" charset="0"/>
              </a:rPr>
              <a:t>More commonly, a type A data engineer is first hired to set the foundation, with type B data engineer skill sets either learned or hired as the need arises within a company.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989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Engineers Inside an Organization</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Data engineers don’t work in a vacuum.</a:t>
            </a:r>
          </a:p>
          <a:p>
            <a:r>
              <a:rPr lang="en-US" dirty="0">
                <a:latin typeface="Calibri" panose="020F0502020204030204" pitchFamily="34" charset="0"/>
                <a:cs typeface="Calibri" panose="020F0502020204030204" pitchFamily="34" charset="0"/>
              </a:rPr>
              <a:t>Depending on what they’re working on, they will interact with technical and nontechnical people and face different directions (internal and external).</a:t>
            </a:r>
          </a:p>
          <a:p>
            <a:r>
              <a:rPr lang="en-US" dirty="0">
                <a:latin typeface="Calibri" panose="020F0502020204030204" pitchFamily="34" charset="0"/>
                <a:cs typeface="Calibri" panose="020F0502020204030204" pitchFamily="34" charset="0"/>
              </a:rPr>
              <a:t>Let’s explore what data engineers do inside an organization and with whom they interact.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7072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Internal-Facing Versus External-Facing Data Engineers</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A data engineer serves several end users and faces many internal and external directions (figure next slide).</a:t>
            </a:r>
          </a:p>
          <a:p>
            <a:r>
              <a:rPr lang="en-US" dirty="0">
                <a:latin typeface="Calibri" panose="020F0502020204030204" pitchFamily="34" charset="0"/>
                <a:cs typeface="Calibri" panose="020F0502020204030204" pitchFamily="34" charset="0"/>
              </a:rPr>
              <a:t>Since not all data engineering workloads and responsibilities are the same, it’s essential to understand whom the data engineer serves.</a:t>
            </a:r>
          </a:p>
          <a:p>
            <a:r>
              <a:rPr lang="en-US" dirty="0">
                <a:latin typeface="Calibri" panose="020F0502020204030204" pitchFamily="34" charset="0"/>
                <a:cs typeface="Calibri" panose="020F0502020204030204" pitchFamily="34" charset="0"/>
              </a:rPr>
              <a:t>Depending on the end-use cases, a data engineer’s primary responsibilities are external facing, internal facing, or a blend of the two.</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431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The directions a data engineer faces</a:t>
            </a:r>
            <a:endParaRPr lang="en-GB"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3358A14-8D78-48B6-9487-C2776C7E6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53" y="2902069"/>
            <a:ext cx="10616493" cy="1188720"/>
          </a:xfrm>
        </p:spPr>
      </p:pic>
    </p:spTree>
    <p:extLst>
      <p:ext uri="{BB962C8B-B14F-4D97-AF65-F5344CB8AC3E}">
        <p14:creationId xmlns:p14="http://schemas.microsoft.com/office/powerpoint/2010/main" val="4028024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Internal-Facing Versus External-Facing Data Engineers – cont.</a:t>
            </a:r>
            <a:endParaRPr lang="en-GB"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An external-facing data engineer typically aligns with the users of external-facing applications, such as social media apps, Internet of Things (IoT) devices, and ecommerce platforms.</a:t>
            </a:r>
          </a:p>
          <a:p>
            <a:r>
              <a:rPr lang="en-US" dirty="0">
                <a:latin typeface="Calibri" panose="020F0502020204030204" pitchFamily="34" charset="0"/>
                <a:cs typeface="Calibri" panose="020F0502020204030204" pitchFamily="34" charset="0"/>
              </a:rPr>
              <a:t>This data engineer architects, builds, and manages the systems that collect, store, and process transactional and event data from these applications.</a:t>
            </a:r>
          </a:p>
          <a:p>
            <a:r>
              <a:rPr lang="en-US" dirty="0">
                <a:latin typeface="Calibri" panose="020F0502020204030204" pitchFamily="34" charset="0"/>
                <a:cs typeface="Calibri" panose="020F0502020204030204" pitchFamily="34" charset="0"/>
              </a:rPr>
              <a:t>The systems built by these data engineers have a feedback loop from the application to the data pipeline, and then back to the application (figure next slide).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02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External-facing data engineer systems</a:t>
            </a:r>
          </a:p>
        </p:txBody>
      </p:sp>
      <p:pic>
        <p:nvPicPr>
          <p:cNvPr id="5" name="Content Placeholder 4">
            <a:extLst>
              <a:ext uri="{FF2B5EF4-FFF2-40B4-BE49-F238E27FC236}">
                <a16:creationId xmlns:a16="http://schemas.microsoft.com/office/drawing/2014/main" id="{0D3E4BE8-3C12-414C-A566-F5F5BC7D08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877" y="2411473"/>
            <a:ext cx="7910245" cy="2850127"/>
          </a:xfrm>
        </p:spPr>
      </p:pic>
    </p:spTree>
    <p:extLst>
      <p:ext uri="{BB962C8B-B14F-4D97-AF65-F5344CB8AC3E}">
        <p14:creationId xmlns:p14="http://schemas.microsoft.com/office/powerpoint/2010/main" val="3364442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Calibri" panose="020F0502020204030204" pitchFamily="34" charset="0"/>
                <a:cs typeface="Calibri" panose="020F0502020204030204" pitchFamily="34" charset="0"/>
              </a:rPr>
              <a:t>External-facing data engineer systems – cont.</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External-facing data engineering comes with a unique set of problems.</a:t>
            </a:r>
          </a:p>
          <a:p>
            <a:r>
              <a:rPr lang="en-US" dirty="0">
                <a:latin typeface="Calibri" panose="020F0502020204030204" pitchFamily="34" charset="0"/>
                <a:cs typeface="Calibri" panose="020F0502020204030204" pitchFamily="34" charset="0"/>
              </a:rPr>
              <a:t>External-facing query engines often handle much larger concurrency loads than internal-facing systems.</a:t>
            </a:r>
          </a:p>
          <a:p>
            <a:r>
              <a:rPr lang="en-US" dirty="0">
                <a:latin typeface="Calibri" panose="020F0502020204030204" pitchFamily="34" charset="0"/>
                <a:cs typeface="Calibri" panose="020F0502020204030204" pitchFamily="34" charset="0"/>
              </a:rPr>
              <a:t>Engineers also need to consider putting tight limits on queries that users can run to limit the infrastructure impact of any single user.</a:t>
            </a:r>
          </a:p>
          <a:p>
            <a:r>
              <a:rPr lang="en-US" dirty="0">
                <a:latin typeface="Calibri" panose="020F0502020204030204" pitchFamily="34" charset="0"/>
                <a:cs typeface="Calibri" panose="020F0502020204030204" pitchFamily="34" charset="0"/>
              </a:rPr>
              <a:t>In addition, </a:t>
            </a:r>
            <a:r>
              <a:rPr lang="en-US" dirty="0">
                <a:highlight>
                  <a:srgbClr val="FFFF00"/>
                </a:highlight>
                <a:latin typeface="Calibri" panose="020F0502020204030204" pitchFamily="34" charset="0"/>
                <a:cs typeface="Calibri" panose="020F0502020204030204" pitchFamily="34" charset="0"/>
              </a:rPr>
              <a:t>security</a:t>
            </a:r>
            <a:r>
              <a:rPr lang="en-US" dirty="0">
                <a:latin typeface="Calibri" panose="020F0502020204030204" pitchFamily="34" charset="0"/>
                <a:cs typeface="Calibri" panose="020F0502020204030204" pitchFamily="34" charset="0"/>
              </a:rPr>
              <a:t> is a much more complex and sensitive problem for external queries, especially if the data being queried is multitenant (data from many customers and housed in a single table).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776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—Jesse Anderson</a:t>
            </a:r>
          </a:p>
        </p:txBody>
      </p:sp>
      <p:sp>
        <p:nvSpPr>
          <p:cNvPr id="3" name="Content Placeholder 2"/>
          <p:cNvSpPr>
            <a:spLocks noGrp="1"/>
          </p:cNvSpPr>
          <p:nvPr>
            <p:ph idx="1"/>
          </p:nvPr>
        </p:nvSpPr>
        <p:spPr/>
        <p:txBody>
          <a:bodyPr>
            <a:normAutofit/>
          </a:bodyPr>
          <a:lstStyle/>
          <a:p>
            <a:r>
              <a:rPr lang="en-US" sz="2600" i="1" dirty="0">
                <a:latin typeface="Calibri" panose="020F0502020204030204" pitchFamily="34" charset="0"/>
                <a:cs typeface="Calibri" panose="020F0502020204030204" pitchFamily="34" charset="0"/>
              </a:rPr>
              <a:t>“The first type of data engineering is SQL-focused. The work and primary storage of the data is in relational databases. All of the data processing is done with SQL or a SQL-based language. Sometimes, this data processing is done with an ETL tool.2 The second type of data engineering is Big Data–focused. The work and primary storage of the data is in Big Data technologies like Hadoop, Cassandra, and HBase. All of the data processing is done in Big Data frameworks like MapReduce, Spark, and </a:t>
            </a:r>
            <a:r>
              <a:rPr lang="en-US" sz="2600" i="1" dirty="0" err="1">
                <a:latin typeface="Calibri" panose="020F0502020204030204" pitchFamily="34" charset="0"/>
                <a:cs typeface="Calibri" panose="020F0502020204030204" pitchFamily="34" charset="0"/>
              </a:rPr>
              <a:t>Flink</a:t>
            </a:r>
            <a:r>
              <a:rPr lang="en-US" sz="2600" i="1" dirty="0">
                <a:latin typeface="Calibri" panose="020F0502020204030204" pitchFamily="34" charset="0"/>
                <a:cs typeface="Calibri" panose="020F0502020204030204" pitchFamily="34" charset="0"/>
              </a:rPr>
              <a:t>. While SQL is used, the primary processing is done with programming languages like Java, Scala, and Python”.</a:t>
            </a:r>
            <a:endParaRPr lang="en-GB"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231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Internal-facing data engineer</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An internal-facing data engineer typically focuses on </a:t>
            </a:r>
            <a:r>
              <a:rPr lang="en-US" sz="2600" dirty="0">
                <a:highlight>
                  <a:srgbClr val="FFFF00"/>
                </a:highlight>
                <a:latin typeface="Calibri" panose="020F0502020204030204" pitchFamily="34" charset="0"/>
                <a:cs typeface="Calibri" panose="020F0502020204030204" pitchFamily="34" charset="0"/>
              </a:rPr>
              <a:t>activities crucial to the needs of the business and internal stakeholders</a:t>
            </a:r>
            <a:r>
              <a:rPr lang="en-US" sz="2600" dirty="0">
                <a:latin typeface="Calibri" panose="020F0502020204030204" pitchFamily="34" charset="0"/>
                <a:cs typeface="Calibri" panose="020F0502020204030204" pitchFamily="34" charset="0"/>
              </a:rPr>
              <a:t> (figure next slide).</a:t>
            </a:r>
          </a:p>
          <a:p>
            <a:r>
              <a:rPr lang="en-US" sz="2600" dirty="0">
                <a:latin typeface="Calibri" panose="020F0502020204030204" pitchFamily="34" charset="0"/>
                <a:cs typeface="Calibri" panose="020F0502020204030204" pitchFamily="34" charset="0"/>
              </a:rPr>
              <a:t>Examples include creating and maintaining data pipelines and data warehouses for BI dashboards, reports, business processes, data science, and ML models.</a:t>
            </a:r>
          </a:p>
          <a:p>
            <a:r>
              <a:rPr lang="en-US" sz="2600" dirty="0">
                <a:latin typeface="Calibri" panose="020F0502020204030204" pitchFamily="34" charset="0"/>
                <a:cs typeface="Calibri" panose="020F0502020204030204" pitchFamily="34" charset="0"/>
              </a:rPr>
              <a:t>External-facing and internal-facing responsibilities are often blended.</a:t>
            </a:r>
          </a:p>
          <a:p>
            <a:r>
              <a:rPr lang="en-US" sz="2600" dirty="0">
                <a:latin typeface="Calibri" panose="020F0502020204030204" pitchFamily="34" charset="0"/>
                <a:cs typeface="Calibri" panose="020F0502020204030204" pitchFamily="34" charset="0"/>
              </a:rPr>
              <a:t>In practice, internal-facing data is usually a prerequisite to external-facing data.</a:t>
            </a:r>
          </a:p>
          <a:p>
            <a:r>
              <a:rPr lang="en-US" sz="2600" dirty="0">
                <a:latin typeface="Calibri" panose="020F0502020204030204" pitchFamily="34" charset="0"/>
                <a:cs typeface="Calibri" panose="020F0502020204030204" pitchFamily="34" charset="0"/>
              </a:rPr>
              <a:t>The data engineer has two sets of users with very different requirements for query concurrency, security, and more.</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7993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Internal-facing data engineer – cont.</a:t>
            </a:r>
          </a:p>
        </p:txBody>
      </p:sp>
      <p:pic>
        <p:nvPicPr>
          <p:cNvPr id="5" name="Content Placeholder 4">
            <a:extLst>
              <a:ext uri="{FF2B5EF4-FFF2-40B4-BE49-F238E27FC236}">
                <a16:creationId xmlns:a16="http://schemas.microsoft.com/office/drawing/2014/main" id="{211046F7-D76D-4D95-AC15-FFF2CCEFE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178" y="3046850"/>
            <a:ext cx="9661643" cy="1097280"/>
          </a:xfrm>
        </p:spPr>
      </p:pic>
    </p:spTree>
    <p:extLst>
      <p:ext uri="{BB962C8B-B14F-4D97-AF65-F5344CB8AC3E}">
        <p14:creationId xmlns:p14="http://schemas.microsoft.com/office/powerpoint/2010/main" val="826168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Engineers and Other Technical Roles</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100" dirty="0">
                <a:latin typeface="Calibri" panose="020F0502020204030204" pitchFamily="34" charset="0"/>
                <a:cs typeface="Calibri" panose="020F0502020204030204" pitchFamily="34" charset="0"/>
              </a:rPr>
              <a:t>In practice, the data engineering lifecycle cuts across many domains of responsibility.</a:t>
            </a:r>
          </a:p>
          <a:p>
            <a:r>
              <a:rPr lang="en-US" sz="2100" dirty="0">
                <a:latin typeface="Calibri" panose="020F0502020204030204" pitchFamily="34" charset="0"/>
                <a:cs typeface="Calibri" panose="020F0502020204030204" pitchFamily="34" charset="0"/>
              </a:rPr>
              <a:t>Data engineers sit at the nexus of various roles, directly or through managers, interacting with many organizational units.</a:t>
            </a:r>
          </a:p>
          <a:p>
            <a:r>
              <a:rPr lang="en-US" sz="2100" dirty="0">
                <a:latin typeface="Calibri" panose="020F0502020204030204" pitchFamily="34" charset="0"/>
                <a:cs typeface="Calibri" panose="020F0502020204030204" pitchFamily="34" charset="0"/>
              </a:rPr>
              <a:t>Let’s look at whom a data engineer may impact.</a:t>
            </a:r>
          </a:p>
          <a:p>
            <a:r>
              <a:rPr lang="en-US" sz="2100" dirty="0">
                <a:latin typeface="Calibri" panose="020F0502020204030204" pitchFamily="34" charset="0"/>
                <a:cs typeface="Calibri" panose="020F0502020204030204" pitchFamily="34" charset="0"/>
              </a:rPr>
              <a:t>In this section, we’ll discuss technical roles connected to data engineering (figure next slide).</a:t>
            </a:r>
          </a:p>
          <a:p>
            <a:r>
              <a:rPr lang="en-US" sz="2100" dirty="0">
                <a:latin typeface="Calibri" panose="020F0502020204030204" pitchFamily="34" charset="0"/>
                <a:cs typeface="Calibri" panose="020F0502020204030204" pitchFamily="34" charset="0"/>
              </a:rPr>
              <a:t>The data engineer is a hub between data producers, such as software engineers, data architects, and DevOps or site-reliability engineers (SREs), and data consumers, such as data analysts, data scientists, and ML engineers.</a:t>
            </a:r>
          </a:p>
          <a:p>
            <a:r>
              <a:rPr lang="en-US" sz="2100" dirty="0">
                <a:latin typeface="Calibri" panose="020F0502020204030204" pitchFamily="34" charset="0"/>
                <a:cs typeface="Calibri" panose="020F0502020204030204" pitchFamily="34" charset="0"/>
              </a:rPr>
              <a:t>In addition, data engineers will interact with those in operational roles, such as DevOps engineers.</a:t>
            </a:r>
          </a:p>
          <a:p>
            <a:r>
              <a:rPr lang="en-US" sz="2100" dirty="0">
                <a:latin typeface="Calibri" panose="020F0502020204030204" pitchFamily="34" charset="0"/>
                <a:cs typeface="Calibri" panose="020F0502020204030204" pitchFamily="34" charset="0"/>
              </a:rPr>
              <a:t>Given the pace at which new data roles come into vogue (analytics and ML engineers come to mind), this is by no means an exhaustive list.</a:t>
            </a:r>
            <a:endParaRPr lang="en-GB"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5160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Key technical stakeholders of data engineering</a:t>
            </a:r>
            <a:endParaRPr lang="en-GB" sz="40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D7BA06A5-3F71-4277-9C27-73FAC64892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308" y="2203864"/>
            <a:ext cx="7887383" cy="3215919"/>
          </a:xfrm>
        </p:spPr>
      </p:pic>
    </p:spTree>
    <p:extLst>
      <p:ext uri="{BB962C8B-B14F-4D97-AF65-F5344CB8AC3E}">
        <p14:creationId xmlns:p14="http://schemas.microsoft.com/office/powerpoint/2010/main" val="221938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—Maxime Beauchemin</a:t>
            </a:r>
          </a:p>
        </p:txBody>
      </p:sp>
      <p:sp>
        <p:nvSpPr>
          <p:cNvPr id="3" name="Content Placeholder 2"/>
          <p:cNvSpPr>
            <a:spLocks noGrp="1"/>
          </p:cNvSpPr>
          <p:nvPr>
            <p:ph idx="1"/>
          </p:nvPr>
        </p:nvSpPr>
        <p:spPr/>
        <p:txBody>
          <a:bodyPr>
            <a:normAutofit/>
          </a:bodyPr>
          <a:lstStyle/>
          <a:p>
            <a:r>
              <a:rPr lang="en-US" sz="2600" i="1" dirty="0">
                <a:latin typeface="Calibri" panose="020F0502020204030204" pitchFamily="34" charset="0"/>
                <a:cs typeface="Calibri" panose="020F0502020204030204" pitchFamily="34" charset="0"/>
              </a:rPr>
              <a:t>“In relation to previously existing roles, the data engineering field could be thought of as a superset of business intelligence and data warehousing that brings more elements from software engineering. This discipline also integrates specialization around the operation of so-called “big data” distributed systems, along with concepts around the extended Hadoop ecosystem, stream processing, and in computation at scale”.</a:t>
            </a:r>
            <a:endParaRPr lang="en-GB"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465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—Lewis Gavin</a:t>
            </a:r>
          </a:p>
        </p:txBody>
      </p:sp>
      <p:sp>
        <p:nvSpPr>
          <p:cNvPr id="3" name="Content Placeholder 2"/>
          <p:cNvSpPr>
            <a:spLocks noGrp="1"/>
          </p:cNvSpPr>
          <p:nvPr>
            <p:ph idx="1"/>
          </p:nvPr>
        </p:nvSpPr>
        <p:spPr/>
        <p:txBody>
          <a:bodyPr>
            <a:normAutofit/>
          </a:bodyPr>
          <a:lstStyle/>
          <a:p>
            <a:r>
              <a:rPr lang="en-US" sz="3000" i="1" dirty="0">
                <a:latin typeface="Calibri" panose="020F0502020204030204" pitchFamily="34" charset="0"/>
                <a:cs typeface="Calibri" panose="020F0502020204030204" pitchFamily="34" charset="0"/>
              </a:rPr>
              <a:t>“Data engineering is all about the movement, manipulation, and management of data”.</a:t>
            </a:r>
            <a:endParaRPr lang="en-GB" sz="3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575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Data Engineering Defined</a:t>
            </a:r>
          </a:p>
        </p:txBody>
      </p:sp>
      <p:sp>
        <p:nvSpPr>
          <p:cNvPr id="3" name="Content Placeholder 2"/>
          <p:cNvSpPr>
            <a:spLocks noGrp="1"/>
          </p:cNvSpPr>
          <p:nvPr>
            <p:ph idx="1"/>
          </p:nvPr>
        </p:nvSpPr>
        <p:spPr/>
        <p:txBody>
          <a:bodyPr>
            <a:normAutofit/>
          </a:bodyPr>
          <a:lstStyle/>
          <a:p>
            <a:r>
              <a:rPr lang="en-US" sz="3000" dirty="0">
                <a:latin typeface="Calibri" panose="020F0502020204030204" pitchFamily="34" charset="0"/>
                <a:cs typeface="Calibri" panose="020F0502020204030204" pitchFamily="34" charset="0"/>
              </a:rPr>
              <a:t>When we unpack the common threads of how various people define data engineering, an obvious pattern emerges: a data engineer gets data, stores it, and prepares it for consumption by data scientists, analysts, and others.</a:t>
            </a:r>
          </a:p>
          <a:p>
            <a:r>
              <a:rPr lang="en-US" sz="3000" dirty="0">
                <a:latin typeface="Calibri" panose="020F0502020204030204" pitchFamily="34" charset="0"/>
                <a:cs typeface="Calibri" panose="020F0502020204030204" pitchFamily="34" charset="0"/>
              </a:rPr>
              <a:t>We define data engineering and data engineer as follows:</a:t>
            </a:r>
            <a:endParaRPr lang="en-GB"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659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Data Engineering Defined – cont.</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Data engineering is the development, implementation, and maintenance of systems and processes that take in raw data and produce high-quality, consistent information that supports downstream use cases, such as analysis and machine learning. Data engineering is the intersection of security, data management, DataOps, data architecture, orchestration, and software engineering. A data engineer manages the data engineering lifecycle, beginning with getting data from source systems and ending with serving data for use cases, such as analysis or machine learning.</a:t>
            </a:r>
            <a:endParaRPr lang="en-GB"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50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E5C2FBECC44CD94183A9D3BA255240A6" ma:contentTypeVersion="4" ma:contentTypeDescription="إنشاء مستند جديد." ma:contentTypeScope="" ma:versionID="af4b4257897b102155d5d4b026b4d138">
  <xsd:schema xmlns:xsd="http://www.w3.org/2001/XMLSchema" xmlns:xs="http://www.w3.org/2001/XMLSchema" xmlns:p="http://schemas.microsoft.com/office/2006/metadata/properties" xmlns:ns2="73cf65ce-48b0-44c4-994f-ac7d2d2b48e4" targetNamespace="http://schemas.microsoft.com/office/2006/metadata/properties" ma:root="true" ma:fieldsID="de2f04ca14a062615b354dc625e72e0a" ns2:_="">
    <xsd:import namespace="73cf65ce-48b0-44c4-994f-ac7d2d2b48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f65ce-48b0-44c4-994f-ac7d2d2b48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22F5B-8473-494C-BA6C-845655292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f65ce-48b0-44c4-994f-ac7d2d2b4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17A19-E08C-49A4-84E1-8EB3532E5A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12554</TotalTime>
  <Words>4193</Words>
  <Application>Microsoft Office PowerPoint</Application>
  <PresentationFormat>Widescreen</PresentationFormat>
  <Paragraphs>234</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Aptos</vt:lpstr>
      <vt:lpstr>Arial</vt:lpstr>
      <vt:lpstr>Calibri</vt:lpstr>
      <vt:lpstr>Calibri Light</vt:lpstr>
      <vt:lpstr>MinionPro-Regular</vt:lpstr>
      <vt:lpstr>Wingdings</vt:lpstr>
      <vt:lpstr>Office Theme</vt:lpstr>
      <vt:lpstr>Data Engineering Ch1 Data Engineering Described  د. معاذ الحجايا قسم علم البيانات كلية تكنولوجيا المعلومات جامعة مؤتة الفصل الصيفي 2024</vt:lpstr>
      <vt:lpstr>What Is Data Engineering?</vt:lpstr>
      <vt:lpstr>What Is Data Engineering?</vt:lpstr>
      <vt:lpstr>—From “Data Engineering and Its Main Concepts” by AlexSoft</vt:lpstr>
      <vt:lpstr>—Jesse Anderson</vt:lpstr>
      <vt:lpstr>—Maxime Beauchemin</vt:lpstr>
      <vt:lpstr>—Lewis Gavin</vt:lpstr>
      <vt:lpstr>Data Engineering Defined</vt:lpstr>
      <vt:lpstr>Data Engineering Defined – cont.</vt:lpstr>
      <vt:lpstr>The Data Engineering Lifecycle</vt:lpstr>
      <vt:lpstr>The Data Engineering Lifecycle – cont.</vt:lpstr>
      <vt:lpstr>The Data Engineering Lifecycle – cont.</vt:lpstr>
      <vt:lpstr>Evolution of the Data Engineering - The 2020s: Engineering for the data lifecycle</vt:lpstr>
      <vt:lpstr>Data Landscape in 2012 versus 2021</vt:lpstr>
      <vt:lpstr>Data Engineering and Data Science</vt:lpstr>
      <vt:lpstr>Data engineering sits upstream from data science</vt:lpstr>
      <vt:lpstr>Data Science Hierarchy of Needs</vt:lpstr>
      <vt:lpstr>The Data Science Hierarchy of Needs – cont.</vt:lpstr>
      <vt:lpstr>The Data Science Hierarchy of Needs – cont.</vt:lpstr>
      <vt:lpstr>A data engineer gets data and provides value from the data</vt:lpstr>
      <vt:lpstr>Data Engineering Skills and Activities</vt:lpstr>
      <vt:lpstr>The balancing act of data engineering</vt:lpstr>
      <vt:lpstr>Data Engineering Skills and Activities – cont.</vt:lpstr>
      <vt:lpstr>Data Engineering Skills and Activities – cont.</vt:lpstr>
      <vt:lpstr>The Background and Skills of a Data Engineer</vt:lpstr>
      <vt:lpstr>The Background and Skills of a Data Engineer – cont.</vt:lpstr>
      <vt:lpstr>The Background and Skills of a Data Engineer – cont.</vt:lpstr>
      <vt:lpstr>Business Responsibilities</vt:lpstr>
      <vt:lpstr>Business Responsibilities – cont.</vt:lpstr>
      <vt:lpstr>Business Responsibilities – cont.</vt:lpstr>
      <vt:lpstr>Business Responsibilities – cont.</vt:lpstr>
      <vt:lpstr>Business Responsibilities – cont.</vt:lpstr>
      <vt:lpstr>Business Responsibilities – cont.</vt:lpstr>
      <vt:lpstr>Technical Responsibilities</vt:lpstr>
      <vt:lpstr>Technical Responsibilities - cont.</vt:lpstr>
      <vt:lpstr>Technical Responsibilities - cont.</vt:lpstr>
      <vt:lpstr>Technical Responsibilities - cont.</vt:lpstr>
      <vt:lpstr>Technical Responsibilities - cont.</vt:lpstr>
      <vt:lpstr>The Continuum of Data Engineering Roles, from A to B</vt:lpstr>
      <vt:lpstr>The Continuum of Data Engineering Roles, from A to B – cont.</vt:lpstr>
      <vt:lpstr>Type A data engineers</vt:lpstr>
      <vt:lpstr>Type B data engineers</vt:lpstr>
      <vt:lpstr>The Continuum of Data Engineering Roles, from A to B – cont.</vt:lpstr>
      <vt:lpstr>Data Engineers Inside an Organization</vt:lpstr>
      <vt:lpstr>Internal-Facing Versus External-Facing Data Engineers</vt:lpstr>
      <vt:lpstr>The directions a data engineer faces</vt:lpstr>
      <vt:lpstr>Internal-Facing Versus External-Facing Data Engineers – cont.</vt:lpstr>
      <vt:lpstr>External-facing data engineer systems</vt:lpstr>
      <vt:lpstr>External-facing data engineer systems – cont.</vt:lpstr>
      <vt:lpstr>Internal-facing data engineer</vt:lpstr>
      <vt:lpstr>Internal-facing data engineer – cont.</vt:lpstr>
      <vt:lpstr>Data Engineers and Other Technical Roles</vt:lpstr>
      <vt:lpstr>Key technical stakeholders of data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Database</dc:title>
  <dc:creator>Windows User</dc:creator>
  <cp:lastModifiedBy>نورالدين خالد سميح البيايضه</cp:lastModifiedBy>
  <cp:revision>80</cp:revision>
  <dcterms:created xsi:type="dcterms:W3CDTF">2019-09-28T18:51:50Z</dcterms:created>
  <dcterms:modified xsi:type="dcterms:W3CDTF">2025-09-09T09:54:09Z</dcterms:modified>
</cp:coreProperties>
</file>