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76" r:id="rId10"/>
    <p:sldId id="266" r:id="rId11"/>
    <p:sldId id="272" r:id="rId12"/>
    <p:sldId id="277" r:id="rId13"/>
    <p:sldId id="273" r:id="rId14"/>
    <p:sldId id="274" r:id="rId15"/>
    <p:sldId id="275" r:id="rId16"/>
    <p:sldId id="269" r:id="rId17"/>
    <p:sldId id="270" r:id="rId18"/>
    <p:sldId id="271" r:id="rId19"/>
    <p:sldId id="268" r:id="rId20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F4B7-C901-4A26-B5EC-A08CC3A512A6}" type="datetimeFigureOut">
              <a:rPr lang="ar-JO" smtClean="0"/>
              <a:pPr/>
              <a:t>26/08/1445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3695-B117-4ABE-BC05-A8E97826DB31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Excitation and Contraction of Smooth Muscle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Smooth Muscle, which is compose of smaller fibers than skeletal muscles, usually 1 - 5 µm in diameter and only 20 - 500 µm in length.</a:t>
            </a:r>
          </a:p>
          <a:p>
            <a:pPr algn="l" rtl="0"/>
            <a:r>
              <a:rPr lang="en-US" dirty="0" smtClean="0"/>
              <a:t> In contrast, skeletal muscle fibers are as much as 30 times greater in diameter and hundreds of times as long. </a:t>
            </a:r>
          </a:p>
          <a:p>
            <a:pPr algn="l" rtl="0"/>
            <a:r>
              <a:rPr lang="en-US" dirty="0" smtClean="0"/>
              <a:t>Some principles of contraction are similar in both smooth muscle as to skeletal muscle; like attractive forces between myosin and </a:t>
            </a:r>
            <a:r>
              <a:rPr lang="en-US" dirty="0" err="1" smtClean="0"/>
              <a:t>actin</a:t>
            </a:r>
            <a:r>
              <a:rPr lang="en-US" dirty="0" smtClean="0"/>
              <a:t>, but the internal physical arrangement of smooth muscle fibers is different.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1- Smooth muscle / Skeletal muscle contraction</a:t>
            </a:r>
            <a:endParaRPr lang="ar-JO" sz="28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    skeletal muscles contract and relax rapidly.</a:t>
            </a:r>
          </a:p>
          <a:p>
            <a:pPr algn="l" rtl="0">
              <a:buNone/>
            </a:pPr>
            <a:r>
              <a:rPr lang="en-US" dirty="0" smtClean="0"/>
              <a:t>    while, smooth muscle contraction is prolonged tonic contraction, sometimes lasting hours or even days.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2- Nervous and Hormonal Control  of Smooth Muscle Contraction</a:t>
            </a:r>
            <a:endParaRPr lang="ar-JO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skeletal muscle fibers are stimulated by the nervous system</a:t>
            </a:r>
          </a:p>
          <a:p>
            <a:pPr algn="l" rtl="0"/>
            <a:r>
              <a:rPr lang="en-US" dirty="0" smtClean="0"/>
              <a:t>While, smooth muscle can be stimulated by:</a:t>
            </a:r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dirty="0" smtClean="0"/>
              <a:t>    nervous signals, hormonal stimulation, stretch of the muscle, and in several other ways.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. 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Smooth muscle contains many types of receptor ( adrenergic, cholinergic ) that can stimulate / inhibit the contractile process, while skeletal muscle just have only one type (nicotinic). </a:t>
            </a:r>
            <a:endParaRPr lang="ar-J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Innervations of Smooth Muscle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A</a:t>
            </a:r>
            <a:r>
              <a:rPr lang="en-US" dirty="0" smtClean="0"/>
              <a:t>utonomic nerve fibers innervate smooth muscle generally branch diffusely on top of a sheet of muscle fibers not make a direct contact with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 smtClean="0"/>
              <a:t>  muscle, instead</a:t>
            </a:r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diffuse junction; </a:t>
            </a:r>
          </a:p>
          <a:p>
            <a:pPr algn="l" rtl="0">
              <a:buNone/>
            </a:pPr>
            <a:r>
              <a:rPr lang="en-US" dirty="0" smtClean="0"/>
              <a:t>Secret its </a:t>
            </a:r>
            <a:r>
              <a:rPr lang="en-US" dirty="0" err="1" smtClean="0"/>
              <a:t>neurotras</a:t>
            </a:r>
            <a:r>
              <a:rPr lang="en-US" dirty="0" smtClean="0"/>
              <a:t>-</a:t>
            </a:r>
          </a:p>
          <a:p>
            <a:pPr algn="l" rtl="0">
              <a:buNone/>
            </a:pPr>
            <a:r>
              <a:rPr lang="en-US" dirty="0" err="1"/>
              <a:t>m</a:t>
            </a:r>
            <a:r>
              <a:rPr lang="en-US" dirty="0" err="1" smtClean="0"/>
              <a:t>itters</a:t>
            </a:r>
            <a:r>
              <a:rPr lang="en-US" dirty="0" smtClean="0"/>
              <a:t> in the Matrix</a:t>
            </a:r>
          </a:p>
          <a:p>
            <a:pPr algn="l" rtl="0">
              <a:buNone/>
            </a:pPr>
            <a:r>
              <a:rPr lang="en-US" dirty="0"/>
              <a:t>a</a:t>
            </a:r>
            <a:r>
              <a:rPr lang="en-US" dirty="0" smtClean="0"/>
              <a:t>round smooth muscle.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 </a:t>
            </a:r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ar-J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02" y="3071810"/>
            <a:ext cx="5072098" cy="353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Innervations of smooth muscle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/>
              <a:t>N</a:t>
            </a:r>
            <a:r>
              <a:rPr lang="en-US" dirty="0" smtClean="0"/>
              <a:t>erve fibers innervate the outer layer. Muscle excitation travels from outer layer to the inner layers by AP conduction by additional diffusion of the transmitter substance.</a:t>
            </a:r>
          </a:p>
          <a:p>
            <a:pPr algn="l" rtl="0"/>
            <a:r>
              <a:rPr lang="en-US" dirty="0" smtClean="0"/>
              <a:t>most of the fine terminal axons have </a:t>
            </a:r>
            <a:r>
              <a:rPr lang="en-US" b="1" dirty="0" smtClean="0"/>
              <a:t>multiple varicosities</a:t>
            </a:r>
            <a:r>
              <a:rPr lang="en-US" dirty="0" smtClean="0"/>
              <a:t>, vesicles contain transmitter substance. </a:t>
            </a:r>
          </a:p>
          <a:p>
            <a:pPr algn="l" rtl="0"/>
            <a:r>
              <a:rPr lang="en-US" dirty="0"/>
              <a:t>V</a:t>
            </a:r>
            <a:r>
              <a:rPr lang="en-US" dirty="0" smtClean="0"/>
              <a:t>esicles of skeletal muscle junctions, contain acetylcholine,  While here the autonomic nerve fiber endings contain </a:t>
            </a:r>
            <a:r>
              <a:rPr lang="en-US" b="1" dirty="0" smtClean="0"/>
              <a:t>acetylcholine</a:t>
            </a:r>
            <a:r>
              <a:rPr lang="en-US" dirty="0" smtClean="0"/>
              <a:t>  in some fibers and </a:t>
            </a:r>
            <a:r>
              <a:rPr lang="en-US" b="1" dirty="0" err="1" smtClean="0"/>
              <a:t>norepinephrine</a:t>
            </a:r>
            <a:r>
              <a:rPr lang="en-US" dirty="0" smtClean="0"/>
              <a:t>  in another,  (both are excitatory  or inhibitory depends on receptors ). </a:t>
            </a:r>
          </a:p>
          <a:p>
            <a:pPr algn="l" rtl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285784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Action Potentials with Plateaus</a:t>
            </a:r>
            <a:endParaRPr lang="ar-JO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107154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The smooth muscle cell membrane has far more </a:t>
            </a:r>
            <a:r>
              <a:rPr lang="en-US" b="1" dirty="0" smtClean="0"/>
              <a:t>voltage-gated Ca-channels </a:t>
            </a:r>
            <a:r>
              <a:rPr lang="en-US" dirty="0" smtClean="0"/>
              <a:t>and few voltage-gated Na channels. Therefore, Na participates little in the generation of the AP in smooth muscle. Instead, </a:t>
            </a:r>
            <a:r>
              <a:rPr lang="en-US" b="1" u="sng" dirty="0" smtClean="0"/>
              <a:t>flow of Ca++ to the interior is mainly responsible for the AP.  </a:t>
            </a:r>
            <a:r>
              <a:rPr lang="en-US" dirty="0" smtClean="0"/>
              <a:t>Also, Ca-channels open more slowly than Na-channels, and remain open much longer &gt;&gt;&gt; </a:t>
            </a:r>
            <a:r>
              <a:rPr lang="en-US" b="1" dirty="0" smtClean="0"/>
              <a:t>prolonged plateau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 smtClean="0"/>
              <a:t>Also, Inflow of these Ca act directly on the smooth muscle contractile mechanism to cause contraction. </a:t>
            </a:r>
          </a:p>
          <a:p>
            <a:pPr algn="l" rtl="0"/>
            <a:r>
              <a:rPr lang="en-US" b="1" dirty="0" smtClean="0"/>
              <a:t>Plateau: </a:t>
            </a:r>
            <a:r>
              <a:rPr lang="en-US" dirty="0" smtClean="0"/>
              <a:t>The onset of this AP is similar to that of the typical potential. However, the </a:t>
            </a:r>
            <a:r>
              <a:rPr lang="en-US" dirty="0" err="1" smtClean="0"/>
              <a:t>repolarization</a:t>
            </a:r>
            <a:r>
              <a:rPr lang="en-US" dirty="0" smtClean="0"/>
              <a:t> is delayed for several hundred to 1 second.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4563" y="4786322"/>
            <a:ext cx="527943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Regulation of Contraction by Calcium Ions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Like skeletal muscle, the initiating stimulus for smooth muscle contraction is an increase in </a:t>
            </a:r>
            <a:r>
              <a:rPr lang="en-US" b="1" dirty="0" smtClean="0"/>
              <a:t>intracellular calcium ions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 smtClean="0"/>
              <a:t>Increasing of Ca could mainly by: </a:t>
            </a:r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dirty="0" smtClean="0"/>
              <a:t>    nerve stimulation, hormonal stimulation, stretch of the fiber ….etc.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Ca-</a:t>
            </a:r>
            <a:r>
              <a:rPr lang="en-US" dirty="0" err="1" smtClean="0"/>
              <a:t>Calmedulin</a:t>
            </a:r>
            <a:r>
              <a:rPr lang="en-US" dirty="0" smtClean="0"/>
              <a:t> – Myosin </a:t>
            </a:r>
            <a:r>
              <a:rPr lang="en-US" dirty="0" err="1" smtClean="0"/>
              <a:t>Kinase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smtClean="0"/>
              <a:t>  Smooth muscle cells contain a large amount </a:t>
            </a:r>
            <a:r>
              <a:rPr lang="en-US" dirty="0" err="1" smtClean="0"/>
              <a:t>calmodulin</a:t>
            </a:r>
            <a:r>
              <a:rPr lang="en-US" dirty="0" smtClean="0"/>
              <a:t> similar to </a:t>
            </a:r>
            <a:r>
              <a:rPr lang="en-US" dirty="0" err="1" smtClean="0"/>
              <a:t>troponin</a:t>
            </a:r>
            <a:r>
              <a:rPr lang="en-US" dirty="0" smtClean="0"/>
              <a:t>:</a:t>
            </a:r>
          </a:p>
          <a:p>
            <a:pPr marL="514350" indent="-514350" algn="l" rtl="0">
              <a:buFont typeface="+mj-lt"/>
              <a:buAutoNum type="arabicParenR"/>
            </a:pPr>
            <a:r>
              <a:rPr lang="en-US" dirty="0" smtClean="0"/>
              <a:t>Intracellular Ca ++ conc. increases; through Ca-VGC in the cell membrane or the </a:t>
            </a:r>
            <a:r>
              <a:rPr lang="en-US" dirty="0" err="1" smtClean="0"/>
              <a:t>sarcoplasmic</a:t>
            </a:r>
            <a:r>
              <a:rPr lang="en-US" dirty="0" smtClean="0"/>
              <a:t> reticulum (SR).</a:t>
            </a:r>
          </a:p>
          <a:p>
            <a:pPr marL="514350" indent="-514350" algn="l" rtl="0">
              <a:buFont typeface="+mj-lt"/>
              <a:buAutoNum type="arabicParenR"/>
            </a:pPr>
            <a:r>
              <a:rPr lang="en-US" dirty="0" smtClean="0"/>
              <a:t>  Ca ++  binds to </a:t>
            </a:r>
            <a:r>
              <a:rPr lang="en-US" dirty="0" err="1" smtClean="0"/>
              <a:t>calmodulin</a:t>
            </a:r>
            <a:r>
              <a:rPr lang="en-US" dirty="0" smtClean="0"/>
              <a:t> ; Ca ++ --  </a:t>
            </a:r>
            <a:r>
              <a:rPr lang="en-US" dirty="0" err="1" smtClean="0"/>
              <a:t>calmodulin</a:t>
            </a:r>
            <a:r>
              <a:rPr lang="en-US" dirty="0" smtClean="0"/>
              <a:t> complex</a:t>
            </a:r>
          </a:p>
          <a:p>
            <a:pPr marL="514350" indent="-514350" algn="l" rtl="0">
              <a:buFont typeface="+mj-lt"/>
              <a:buAutoNum type="arabicParenR"/>
            </a:pPr>
            <a:r>
              <a:rPr lang="en-US" dirty="0" smtClean="0"/>
              <a:t>Complex, then activates myosin light chain </a:t>
            </a:r>
            <a:r>
              <a:rPr lang="en-US" dirty="0" err="1" smtClean="0"/>
              <a:t>kinase</a:t>
            </a:r>
            <a:r>
              <a:rPr lang="en-US" dirty="0" smtClean="0"/>
              <a:t> (MLCK). </a:t>
            </a:r>
          </a:p>
          <a:p>
            <a:pPr marL="514350" indent="-514350" algn="l" rtl="0">
              <a:buFont typeface="+mj-lt"/>
              <a:buAutoNum type="arabicParenR"/>
            </a:pPr>
            <a:r>
              <a:rPr lang="en-US" dirty="0" smtClean="0"/>
              <a:t>The MLCK </a:t>
            </a:r>
            <a:r>
              <a:rPr lang="en-US" dirty="0" err="1" smtClean="0"/>
              <a:t>phosphorylates</a:t>
            </a:r>
            <a:r>
              <a:rPr lang="en-US" dirty="0" smtClean="0"/>
              <a:t> the myosin light chain (MLC) leading to contraction of the smooth muscle. </a:t>
            </a:r>
          </a:p>
          <a:p>
            <a:pPr marL="514350" indent="-514350" algn="l" rtl="0">
              <a:buFont typeface="+mj-lt"/>
              <a:buAutoNum type="arabicParenR"/>
            </a:pPr>
            <a:r>
              <a:rPr lang="en-US" dirty="0" smtClean="0"/>
              <a:t>When Ca ++  conc. decreases, due to pumping of Ca ++  out of the cell, the process is reversed and myosin </a:t>
            </a:r>
            <a:r>
              <a:rPr lang="en-US" dirty="0" err="1" smtClean="0"/>
              <a:t>phosphatase</a:t>
            </a:r>
            <a:r>
              <a:rPr lang="en-US" dirty="0" smtClean="0"/>
              <a:t> removes the phosphate from MLC, leading to relaxation Leads for :</a:t>
            </a:r>
          </a:p>
          <a:p>
            <a:pPr marL="514350" indent="-514350" algn="l" rtl="0">
              <a:buNone/>
            </a:pPr>
            <a:r>
              <a:rPr lang="en-US" b="1" dirty="0"/>
              <a:t> </a:t>
            </a:r>
            <a:r>
              <a:rPr lang="en-US" b="1" dirty="0" smtClean="0"/>
              <a:t>        attachment-detachment cycling of the  myosin head with the </a:t>
            </a:r>
            <a:r>
              <a:rPr lang="en-US" b="1" dirty="0" err="1" smtClean="0"/>
              <a:t>actin</a:t>
            </a:r>
            <a:r>
              <a:rPr lang="en-US" b="1" dirty="0" smtClean="0"/>
              <a:t> filament</a:t>
            </a:r>
            <a:r>
              <a:rPr lang="en-US" dirty="0" smtClean="0"/>
              <a:t>.</a:t>
            </a:r>
            <a:endParaRPr lang="ar-J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80010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Stress-Relaxation of Smooth Muscle.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An important characteristic of smooth muscle, especially in visceral hollow organs; allow a hollow organ to maintain about the </a:t>
            </a:r>
            <a:r>
              <a:rPr lang="en-US" b="1" dirty="0" smtClean="0"/>
              <a:t>same amount of pressure </a:t>
            </a:r>
            <a:r>
              <a:rPr lang="en-US" dirty="0" smtClean="0"/>
              <a:t>inside its lumen despite long-term, large changes in volume.</a:t>
            </a:r>
          </a:p>
          <a:p>
            <a:pPr algn="l" rtl="0"/>
            <a:r>
              <a:rPr lang="en-US" dirty="0" smtClean="0"/>
              <a:t>For example, a sudden increase in fluid volume in the urinary bladder &gt;&gt;&gt; stretching the smooth muscle in the bladder wall &gt;&gt;&gt;  increase in pressure in the bladder.  SO by stress – relaxation of smooth muscles after 15 sec to 1 min, the pressure returns back to the original level. </a:t>
            </a:r>
          </a:p>
          <a:p>
            <a:pPr algn="l" rtl="0">
              <a:buNone/>
            </a:pPr>
            <a:endParaRPr lang="ar-J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smooth muscle can be divided into two major types: </a:t>
            </a:r>
          </a:p>
          <a:p>
            <a:pPr algn="l" rtl="0"/>
            <a:r>
              <a:rPr lang="en-US" dirty="0" smtClean="0"/>
              <a:t>1- multi-unit smooth muscle.</a:t>
            </a:r>
          </a:p>
          <a:p>
            <a:pPr algn="l" rtl="0"/>
            <a:r>
              <a:rPr lang="en-US" dirty="0" smtClean="0"/>
              <a:t>2- unitary  (or single-unit ) smooth muscle.</a:t>
            </a:r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935409"/>
            <a:ext cx="4572000" cy="370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multi-Unit Smooth Muscle.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separate smooth muscle fibers. Each fiber is innervated by a single nerve ending, as occurs for skeletal muscle fibers.</a:t>
            </a:r>
          </a:p>
          <a:p>
            <a:pPr algn="l" rtl="0"/>
            <a:r>
              <a:rPr lang="en-US" dirty="0" smtClean="0"/>
              <a:t> Some examples of multi-unit smooth muscle are the </a:t>
            </a:r>
            <a:r>
              <a:rPr lang="en-US" dirty="0" err="1" smtClean="0"/>
              <a:t>ciliary</a:t>
            </a:r>
            <a:r>
              <a:rPr lang="en-US" dirty="0" smtClean="0"/>
              <a:t> muscle of the eye, and the </a:t>
            </a:r>
            <a:r>
              <a:rPr lang="en-US" dirty="0" err="1" smtClean="0"/>
              <a:t>piloerector</a:t>
            </a:r>
            <a:r>
              <a:rPr lang="en-US" dirty="0" smtClean="0"/>
              <a:t> muscles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Smooth Muscle.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/>
              <a:t>A</a:t>
            </a:r>
            <a:r>
              <a:rPr lang="en-US" dirty="0" smtClean="0"/>
              <a:t>lso called visceral smooth muscle. </a:t>
            </a:r>
            <a:endParaRPr lang="en-US" dirty="0"/>
          </a:p>
          <a:p>
            <a:pPr algn="l" rtl="0"/>
            <a:r>
              <a:rPr lang="en-US" dirty="0" smtClean="0"/>
              <a:t>Its a mass of thousands of smooth muscle fibers that contract together as a single unit. The fibers usually are arranged in sheets or bundles. cell membranes are adherent to one another at multiple points (</a:t>
            </a:r>
            <a:r>
              <a:rPr lang="en-US" b="1" dirty="0" smtClean="0"/>
              <a:t>by gap junctions)</a:t>
            </a:r>
            <a:r>
              <a:rPr lang="en-US" dirty="0" smtClean="0"/>
              <a:t> so that force generated in one muscle fiber can be transmitted to the next.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I</a:t>
            </a:r>
            <a:r>
              <a:rPr lang="en-US" dirty="0" smtClean="0"/>
              <a:t>t is found in the walls of most viscera of the body, including the gastrointestinal tract, bile ducts, </a:t>
            </a:r>
            <a:r>
              <a:rPr lang="en-US" dirty="0" err="1" smtClean="0"/>
              <a:t>ureters</a:t>
            </a:r>
            <a:r>
              <a:rPr lang="en-US" dirty="0" smtClean="0"/>
              <a:t>, uterus, and many blood vessels.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Contractile Mechanism in Smooth Muscle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Smooth muscle contains both </a:t>
            </a:r>
            <a:r>
              <a:rPr lang="en-US" dirty="0" err="1" smtClean="0"/>
              <a:t>actin</a:t>
            </a:r>
            <a:r>
              <a:rPr lang="en-US" dirty="0" smtClean="0"/>
              <a:t>  and myosin filaments.</a:t>
            </a:r>
          </a:p>
          <a:p>
            <a:pPr algn="l" rtl="0"/>
            <a:r>
              <a:rPr lang="en-US" dirty="0" smtClean="0"/>
              <a:t>Contractile process is activated by Ca, and ATP. </a:t>
            </a:r>
          </a:p>
          <a:p>
            <a:pPr algn="l" rtl="0"/>
            <a:r>
              <a:rPr lang="en-US" dirty="0" smtClean="0"/>
              <a:t>There are differences between smooth/ skeletal muscles, in:</a:t>
            </a:r>
          </a:p>
          <a:p>
            <a:pPr algn="l" rtl="0"/>
            <a:r>
              <a:rPr lang="en-US" dirty="0" smtClean="0"/>
              <a:t>1-  excitation-contraction coupling, </a:t>
            </a:r>
          </a:p>
          <a:p>
            <a:pPr algn="l" rtl="0"/>
            <a:r>
              <a:rPr lang="en-US" dirty="0" smtClean="0"/>
              <a:t>2-way of control of the contractile process by Ca, </a:t>
            </a:r>
          </a:p>
          <a:p>
            <a:pPr algn="l" rtl="0"/>
            <a:r>
              <a:rPr lang="en-US" dirty="0" smtClean="0"/>
              <a:t>3-duration of contraction, </a:t>
            </a:r>
          </a:p>
          <a:p>
            <a:pPr algn="l" rtl="0"/>
            <a:r>
              <a:rPr lang="en-US" dirty="0" smtClean="0"/>
              <a:t>4- amount of energy required for contraction.</a:t>
            </a:r>
          </a:p>
          <a:p>
            <a:pPr algn="l" rtl="0"/>
            <a:r>
              <a:rPr lang="en-US" dirty="0" smtClean="0"/>
              <a:t>5- have not </a:t>
            </a:r>
            <a:r>
              <a:rPr lang="en-US" dirty="0" err="1" smtClean="0"/>
              <a:t>troponin</a:t>
            </a:r>
            <a:r>
              <a:rPr lang="en-US" dirty="0" smtClean="0"/>
              <a:t> complex like in </a:t>
            </a:r>
            <a:r>
              <a:rPr lang="en-US" dirty="0" err="1" smtClean="0"/>
              <a:t>ske.muscles</a:t>
            </a:r>
            <a:r>
              <a:rPr lang="en-US" dirty="0" smtClean="0"/>
              <a:t>  &gt;&gt;&gt; so  contraction process is dif. </a:t>
            </a:r>
          </a:p>
          <a:p>
            <a:pPr algn="l" rtl="0"/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Basis for Smooth Muscle Contraction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have not striated arrangement of </a:t>
            </a:r>
            <a:r>
              <a:rPr lang="en-US" dirty="0" err="1" smtClean="0"/>
              <a:t>actin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myosin as is found in skeletal muscle. </a:t>
            </a:r>
          </a:p>
          <a:p>
            <a:pPr algn="l" rtl="0"/>
            <a:r>
              <a:rPr lang="en-US" dirty="0" smtClean="0"/>
              <a:t>Instead, large numbers of </a:t>
            </a:r>
            <a:r>
              <a:rPr lang="en-US" dirty="0" err="1" smtClean="0"/>
              <a:t>actin</a:t>
            </a:r>
            <a:r>
              <a:rPr lang="en-US" dirty="0" smtClean="0"/>
              <a:t> filaments attached  to </a:t>
            </a:r>
            <a:r>
              <a:rPr lang="en-US" b="1" dirty="0" smtClean="0"/>
              <a:t>dense bodies.  T</a:t>
            </a:r>
            <a:r>
              <a:rPr lang="en-US" dirty="0" smtClean="0"/>
              <a:t>hese bodies are attached to the cell membrane or dispersed inside the cell. .</a:t>
            </a:r>
          </a:p>
          <a:p>
            <a:pPr algn="l" rtl="0"/>
            <a:r>
              <a:rPr lang="en-US" dirty="0" smtClean="0"/>
              <a:t>so, large numbers of </a:t>
            </a:r>
            <a:r>
              <a:rPr lang="en-US" dirty="0" err="1" smtClean="0"/>
              <a:t>actin</a:t>
            </a:r>
            <a:r>
              <a:rPr lang="en-US" dirty="0" smtClean="0"/>
              <a:t> filaments radiating from two dense bodies; the ends of these filaments overlap a myosin filament located midway between the dense bodies. 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85728"/>
            <a:ext cx="4286268" cy="61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dense bodies serve the same role as the Z discs in skeletal muscle. </a:t>
            </a:r>
          </a:p>
          <a:p>
            <a:pPr algn="l" rtl="0"/>
            <a:r>
              <a:rPr lang="en-US" b="1" dirty="0" err="1" smtClean="0"/>
              <a:t>Sidepolar</a:t>
            </a:r>
            <a:r>
              <a:rPr lang="en-US" b="1" dirty="0" smtClean="0"/>
              <a:t> of myosin cross-bridges; </a:t>
            </a:r>
            <a:r>
              <a:rPr lang="en-US" dirty="0" smtClean="0"/>
              <a:t>This allows the myosin to pull an </a:t>
            </a:r>
            <a:r>
              <a:rPr lang="en-US" dirty="0" err="1" smtClean="0"/>
              <a:t>actin</a:t>
            </a:r>
            <a:r>
              <a:rPr lang="en-US" dirty="0" smtClean="0"/>
              <a:t> filament in one direction on one side while pulling another </a:t>
            </a:r>
            <a:r>
              <a:rPr lang="en-US" dirty="0" err="1" smtClean="0"/>
              <a:t>actin</a:t>
            </a:r>
            <a:r>
              <a:rPr lang="en-US" dirty="0" smtClean="0"/>
              <a:t> filament in the opposite direction. </a:t>
            </a:r>
            <a:endParaRPr lang="ar-J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ar-JO" b="1" dirty="0" smtClean="0"/>
              <a:t> </a:t>
            </a:r>
            <a:r>
              <a:rPr lang="en-US" b="1" dirty="0" smtClean="0"/>
              <a:t>Main differences between skeletal muscles and smooth muscles </a:t>
            </a:r>
            <a:endParaRPr lang="ar-JO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E5C2FBECC44CD94183A9D3BA255240A6" ma:contentTypeVersion="8" ma:contentTypeDescription="إنشاء مستند جديد." ma:contentTypeScope="" ma:versionID="54434f73c332b450025678d6dad8ed27">
  <xsd:schema xmlns:xsd="http://www.w3.org/2001/XMLSchema" xmlns:xs="http://www.w3.org/2001/XMLSchema" xmlns:p="http://schemas.microsoft.com/office/2006/metadata/properties" xmlns:ns2="73cf65ce-48b0-44c4-994f-ac7d2d2b48e4" targetNamespace="http://schemas.microsoft.com/office/2006/metadata/properties" ma:root="true" ma:fieldsID="282434109e5094088f1f2e2f5e598262" ns2:_="">
    <xsd:import namespace="73cf65ce-48b0-44c4-994f-ac7d2d2b4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65ce-48b0-44c4-994f-ac7d2d2b48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BEC916-4313-4275-A4D0-5A257871695D}"/>
</file>

<file path=customXml/itemProps2.xml><?xml version="1.0" encoding="utf-8"?>
<ds:datastoreItem xmlns:ds="http://schemas.openxmlformats.org/officeDocument/2006/customXml" ds:itemID="{6B65CBC8-CC62-433A-8C4B-71C52FE454A4}"/>
</file>

<file path=customXml/itemProps3.xml><?xml version="1.0" encoding="utf-8"?>
<ds:datastoreItem xmlns:ds="http://schemas.openxmlformats.org/officeDocument/2006/customXml" ds:itemID="{564235D8-2900-4622-8A4B-6680CC2CA232}"/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1082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سمة Office</vt:lpstr>
      <vt:lpstr>Excitation and Contraction of Smooth Muscle</vt:lpstr>
      <vt:lpstr>PowerPoint Presentation</vt:lpstr>
      <vt:lpstr>multi-Unit Smooth Muscle.</vt:lpstr>
      <vt:lpstr>Unitary Smooth Muscle.</vt:lpstr>
      <vt:lpstr>Contractile Mechanism in Smooth Muscle</vt:lpstr>
      <vt:lpstr>Physical Basis for Smooth Muscle Contraction</vt:lpstr>
      <vt:lpstr>PowerPoint Presentation</vt:lpstr>
      <vt:lpstr>PowerPoint Presentation</vt:lpstr>
      <vt:lpstr>PowerPoint Presentation</vt:lpstr>
      <vt:lpstr>1- Smooth muscle / Skeletal muscle contraction</vt:lpstr>
      <vt:lpstr>2- Nervous and Hormonal Control  of Smooth Muscle Contraction</vt:lpstr>
      <vt:lpstr>PowerPoint Presentation</vt:lpstr>
      <vt:lpstr>Innervations of Smooth Muscle</vt:lpstr>
      <vt:lpstr>Innervations of smooth muscle</vt:lpstr>
      <vt:lpstr>Action Potentials with Plateaus</vt:lpstr>
      <vt:lpstr>Regulation of Contraction by Calcium Ions</vt:lpstr>
      <vt:lpstr>Ca-Calmedulin – Myosin Kinase</vt:lpstr>
      <vt:lpstr>PowerPoint Presentation</vt:lpstr>
      <vt:lpstr>Stress-Relaxation of Smooth Muscle.</vt:lpstr>
    </vt:vector>
  </TitlesOfParts>
  <Company>LARA PC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ALI SAHIUNY</dc:creator>
  <cp:lastModifiedBy>Admin</cp:lastModifiedBy>
  <cp:revision>70</cp:revision>
  <dcterms:created xsi:type="dcterms:W3CDTF">2017-03-10T17:47:13Z</dcterms:created>
  <dcterms:modified xsi:type="dcterms:W3CDTF">2024-03-06T07:40:38Z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0x010100E5C2FBECC44CD94183A9D3BA255240A6</vt:lpwstr>
  </property>
</Properties>
</file>