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56" r:id="rId3"/>
    <p:sldId id="257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FB56A9-B3A8-43B9-8AE6-BA651D115679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A1791B-D436-4C2E-9C99-A7005F807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84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D8FBE-E12F-47E8-A370-240FE58C0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6482E8-8253-410A-B539-13C6BB26A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E9C68-2665-405D-BAFA-8AD962F65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188E-6B46-4570-929B-3C1FCED6FBCE}" type="datetime1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26BFB-53A5-43EC-8A50-725D66DC7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faisal.ramzan@studio.unibo.it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0187B-C241-41A8-BC9B-D51A69B13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88CA-7332-423B-BFA3-B71B8AB4E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44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74BD7-BEF5-4BDF-B69F-9D441AD5B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7C5F81-BD44-41EB-87F3-6BCB23CD0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AB458-6C71-4EED-8CE0-B8234D3DF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33967-47C7-4F39-AC56-C5D34C95B356}" type="datetime1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4C678-D2A8-4A9A-A38D-82456D6A1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faisal.ramzan@studio.unibo.it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36392-6EF3-4A1D-9B82-4B465A304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88CA-7332-423B-BFA3-B71B8AB4E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293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7D7FB6-E54F-4875-B41A-8FE51E10EE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5EEE47-0797-4F95-8D60-AF09E4D64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2E6FA-D511-4F29-8A82-92C2D5EF6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5A2E-F8AB-419B-8470-8054F6F1BB0D}" type="datetime1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97CEA-DD45-49F5-A764-378AA8453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faisal.ramzan@studio.unibo.it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8A07E-6847-4D51-9ED1-FF007C02E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88CA-7332-423B-BFA3-B71B8AB4E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83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C7C2A-3730-45F2-8EFA-95BBB728D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4BB17-A32A-4FCC-A798-CB0BBC120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D77E4-2599-4A04-8F95-A1E93773C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BB02C-8A8A-4406-A36D-0DCCD84D2179}" type="datetime1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63580-4F38-4A36-AF1F-DD367C768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faisal.ramzan@studio.unibo.it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F7994-297E-43EA-8E75-A11511A5D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88CA-7332-423B-BFA3-B71B8AB4E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09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B4952-2DBB-4B19-8AED-C2D29A0EC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7BC75-9012-4A9A-A898-1F4755042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CFA84-AF71-431A-A686-304D6015C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82965-A8B5-40D9-BA7C-32CB409F6FFA}" type="datetime1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17A6C-E9AD-4DE2-84F1-27235C4FB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faisal.ramzan@studio.unibo.it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6C13D-456A-49F8-9253-8F739CB2B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88CA-7332-423B-BFA3-B71B8AB4E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78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13659-A2F1-4B58-94B8-1E332AE5B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C444F-3F97-430E-A5FC-E88B56D74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3D7F3-87CE-49A1-AFB9-1CEF64BD9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C7B5B-07D2-4BEE-8032-6CD199DE7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D0E11-E463-43E6-8855-7550E80070EF}" type="datetime1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90055-7D57-4107-A882-5715F72AC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faisal.ramzan@studio.unibo.it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78BF6-1A31-4BB2-9F22-98F39D9FE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88CA-7332-423B-BFA3-B71B8AB4E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25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C4CBF-4FC5-4130-9CB6-34578AFD9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31378-E0B7-4481-A1C1-E7DD12B91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107484-E44A-43A3-A576-08E9D8C25D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FFDA6-240A-4E19-93F3-0644B2E96C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943FB9-C2BD-4DF8-A716-800B929C6B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394CF5-F776-4CC8-8810-C7BBFCCB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8C5F1-509E-4B76-B9F5-805096EFA259}" type="datetime1">
              <a:rPr lang="en-US" smtClean="0"/>
              <a:t>5/15/2021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D5EDB9-7657-4488-8326-F46BEC863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faisal.ramzan@studio.unibo.it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2F548D-4937-4C52-BF12-E27E563B1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88CA-7332-423B-BFA3-B71B8AB4E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7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9F005-76B3-4A01-8FB3-BE69ADBF6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80E6D2-321C-4A87-AAC8-A9FE700D0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B2C6-09B6-445D-BAF8-D9B0ADD0133B}" type="datetime1">
              <a:rPr lang="en-US" smtClean="0"/>
              <a:t>5/15/2021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E7432-5FB1-4290-93B6-607852423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faisal.ramzan@studio.unibo.it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891EBF-CDC8-4E79-87F2-EC2635FE2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88CA-7332-423B-BFA3-B71B8AB4E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5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1FEC38-AB7C-48D2-A418-5494AFB04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61D4D-DB2B-4A47-BC19-ECFB2AAD7304}" type="datetime1">
              <a:rPr lang="en-US" smtClean="0"/>
              <a:t>5/15/2021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106635-86D1-43B4-ADD4-E81043FA2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faisal.ramzan@studio.unibo.it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D747A-DAE2-4B9F-B73B-FB8E9EF36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88CA-7332-423B-BFA3-B71B8AB4E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68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1AFFD-8CDC-4303-AD1F-9C09142F3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24651-413A-4D3D-8864-10561BAE7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27AB36-7C85-4806-8CD6-FE4EE4008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7F4DF-7288-40EF-A141-4D25E0AA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BA90A-E769-43F3-8AE2-414A12530705}" type="datetime1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190DF2-06F9-4B83-959A-518766991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faisal.ramzan@studio.unibo.it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9C11A-2185-44CA-879B-98ED5586C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88CA-7332-423B-BFA3-B71B8AB4E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69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DA64-C86D-4184-9888-AAA673D5E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86EE5F-EF27-4C07-8C3F-8A3F73FBFC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511FE-3239-4EF2-AAC0-FAC819A6F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6F215-AF3C-485E-8390-CBCB3C91A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719BB-87A6-4E96-B9EC-0BCA429DF0D6}" type="datetime1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7DE4A-628F-4A06-8E96-4AE2B623E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faisal.ramzan@studio.unibo.it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77728-4033-4BA2-B6ED-EB1FB1BE5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88CA-7332-423B-BFA3-B71B8AB4E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4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A979AE-A473-4C07-8F52-15AFF3175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DA8E0-5275-4CDF-8801-2301A4EF8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EE83B-B47C-4804-9154-FC5DA5ADC5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AB3EB-A700-4F0B-B4EF-3D045AF7C9E0}" type="datetime1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5F7F5-76EE-4E7D-929D-6CF2AD116C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b-NO"/>
              <a:t>faisal.ramzan@studio.unibo.it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CA7F-F650-42B3-8CAE-9186211351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688CA-7332-423B-BFA3-B71B8AB4E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58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faisal.ramzan@studio.unibo.it" TargetMode="Externa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faisal.ramzan@studio.unibo.it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faisal.ramzan@studio.unibo.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B9B8D-3D01-4291-8295-09FF1E331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University of Bologna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8E733-4129-4121-82E4-605823EF8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3432" y="2256127"/>
            <a:ext cx="5157787" cy="823912"/>
          </a:xfrm>
        </p:spPr>
        <p:txBody>
          <a:bodyPr>
            <a:normAutofit fontScale="47500" lnSpcReduction="20000"/>
          </a:bodyPr>
          <a:lstStyle/>
          <a:p>
            <a:endParaRPr lang="en-US"/>
          </a:p>
          <a:p>
            <a:endParaRPr lang="en-US"/>
          </a:p>
          <a:p>
            <a:r>
              <a:rPr lang="en-US" sz="4400"/>
              <a:t>Faisal Ramzan</a:t>
            </a:r>
          </a:p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7C9D9B-3238-477F-A5D9-26A42CE16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106" y="13649"/>
            <a:ext cx="2120114" cy="2101754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482987B-D7CD-4BE5-8A21-2C7FF22B3640}"/>
              </a:ext>
            </a:extLst>
          </p:cNvPr>
          <p:cNvSpPr txBox="1">
            <a:spLocks/>
          </p:cNvSpPr>
          <p:nvPr/>
        </p:nvSpPr>
        <p:spPr>
          <a:xfrm>
            <a:off x="839782" y="2911888"/>
            <a:ext cx="5157787" cy="9063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  <a:p>
            <a:endParaRPr lang="en-US"/>
          </a:p>
          <a:p>
            <a:r>
              <a:rPr lang="en-US" sz="4400"/>
              <a:t>Department of Artificial Intelligence (DISI) </a:t>
            </a:r>
          </a:p>
          <a:p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F209666-026A-43B3-A4A8-E7BC898650A4}"/>
              </a:ext>
            </a:extLst>
          </p:cNvPr>
          <p:cNvSpPr txBox="1">
            <a:spLocks/>
          </p:cNvSpPr>
          <p:nvPr/>
        </p:nvSpPr>
        <p:spPr>
          <a:xfrm>
            <a:off x="839782" y="3544844"/>
            <a:ext cx="5157787" cy="9063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  <a:p>
            <a:endParaRPr lang="en-US"/>
          </a:p>
          <a:p>
            <a:r>
              <a:rPr lang="en-US" sz="4400"/>
              <a:t>Reg. no : 0001005787</a:t>
            </a:r>
          </a:p>
          <a:p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9AB9D50-B367-4477-B5A1-EB73C75F3D6A}"/>
              </a:ext>
            </a:extLst>
          </p:cNvPr>
          <p:cNvSpPr txBox="1">
            <a:spLocks/>
          </p:cNvSpPr>
          <p:nvPr/>
        </p:nvSpPr>
        <p:spPr>
          <a:xfrm>
            <a:off x="839782" y="4241800"/>
            <a:ext cx="5157787" cy="9063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  <a:p>
            <a:endParaRPr lang="en-US"/>
          </a:p>
          <a:p>
            <a:r>
              <a:rPr lang="en-US" sz="4400"/>
              <a:t>Faisal.Ramzan@studio.unibo.it</a:t>
            </a:r>
          </a:p>
          <a:p>
            <a:endParaRPr lang="en-US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4D37001-ACF4-47C1-871E-DA055B9B98FB}"/>
              </a:ext>
            </a:extLst>
          </p:cNvPr>
          <p:cNvSpPr txBox="1">
            <a:spLocks/>
          </p:cNvSpPr>
          <p:nvPr/>
        </p:nvSpPr>
        <p:spPr>
          <a:xfrm>
            <a:off x="787555" y="5018400"/>
            <a:ext cx="5157787" cy="5426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/>
          </a:p>
          <a:p>
            <a:pPr algn="ctr"/>
            <a:endParaRPr lang="en-US" sz="2000"/>
          </a:p>
          <a:p>
            <a:r>
              <a:rPr lang="en-US" sz="2000"/>
              <a:t>Combinatorial and Decision Making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4B6505-3B6D-4A5C-8BA3-88B6E8C1B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356350"/>
            <a:ext cx="12178517" cy="501650"/>
          </a:xfrm>
        </p:spPr>
        <p:txBody>
          <a:bodyPr/>
          <a:lstStyle/>
          <a:p>
            <a:pPr algn="l"/>
            <a:r>
              <a:rPr lang="nb-NO"/>
              <a:t>                     </a:t>
            </a:r>
            <a:r>
              <a:rPr lang="nb-NO">
                <a:hlinkClick r:id="rId3"/>
              </a:rPr>
              <a:t>faisal.ramzan@studio.unibo.it</a:t>
            </a:r>
            <a:r>
              <a:rPr lang="nb-NO"/>
              <a:t>								DISI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46D14D-1587-4698-A858-6F1EA249B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88CA-7332-423B-BFA3-B71B8AB4EE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39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E551F-1775-42C5-B2B8-FB24D7D7D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Backpropogation (LOSS Function)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AB98E-F5A5-4809-ADF1-75AB346AB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>
                <a:solidFill>
                  <a:srgbClr val="212121"/>
                </a:solidFill>
                <a:effectLst/>
                <a:latin typeface="charter"/>
              </a:rPr>
              <a:t>A </a:t>
            </a:r>
            <a:r>
              <a:rPr lang="en-US" b="1" i="0">
                <a:solidFill>
                  <a:srgbClr val="212121"/>
                </a:solidFill>
                <a:effectLst/>
                <a:latin typeface="charter"/>
              </a:rPr>
              <a:t>"loss function" </a:t>
            </a:r>
            <a:r>
              <a:rPr lang="en-US" b="0" i="0">
                <a:solidFill>
                  <a:srgbClr val="212121"/>
                </a:solidFill>
                <a:effectLst/>
                <a:latin typeface="charter"/>
              </a:rPr>
              <a:t>that measures how good the network's predictions are.</a:t>
            </a:r>
          </a:p>
          <a:p>
            <a:pPr algn="l"/>
            <a:r>
              <a:rPr lang="en-US" b="1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ERROR = PREDICTED - ACTUAL RESULT</a:t>
            </a:r>
          </a:p>
          <a:p>
            <a:pPr algn="l"/>
            <a:r>
              <a:rPr lang="en-US" b="0" i="0">
                <a:solidFill>
                  <a:srgbClr val="212121"/>
                </a:solidFill>
                <a:effectLst/>
                <a:latin typeface="charter"/>
              </a:rPr>
              <a:t>An "optimizer" that can tell the network how to change its weights.</a:t>
            </a:r>
          </a:p>
          <a:p>
            <a:pPr marL="0" indent="0" algn="l" fontAlgn="base">
              <a:buNone/>
            </a:pPr>
            <a:r>
              <a:rPr lang="en-US">
                <a:solidFill>
                  <a:srgbClr val="212121"/>
                </a:solidFill>
                <a:latin typeface="charter"/>
              </a:rPr>
              <a:t>   </a:t>
            </a:r>
            <a:r>
              <a:rPr lang="en-US" b="1">
                <a:solidFill>
                  <a:srgbClr val="222222"/>
                </a:solidFill>
                <a:effectLst/>
                <a:latin typeface="charter"/>
              </a:rPr>
              <a:t>Mean Squared Error Loss</a:t>
            </a:r>
          </a:p>
          <a:p>
            <a:pPr algn="l" fontAlgn="base"/>
            <a:r>
              <a:rPr lang="en-US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harter"/>
              </a:rPr>
              <a:t>Mean Squared Error loss, or MSE for short, is calculated as the 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harter"/>
              </a:rPr>
              <a:t>average of the squared differences between the predicted and actual values</a:t>
            </a:r>
            <a:r>
              <a:rPr lang="en-US" b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harter"/>
              </a:rPr>
              <a:t>.</a:t>
            </a:r>
          </a:p>
          <a:p>
            <a:pPr marL="0" indent="0" algn="l">
              <a:buNone/>
            </a:pPr>
            <a:endParaRPr lang="en-US" b="0" i="0">
              <a:solidFill>
                <a:srgbClr val="212121"/>
              </a:solidFill>
              <a:effectLst/>
              <a:latin typeface="charter"/>
            </a:endParaRP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754134-FFE5-4E98-AD33-B1810A07B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faisal.ramzan@studio.unibo.it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BE25BF-5787-4467-901A-3BBD2DB6D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88CA-7332-423B-BFA3-B71B8AB4EE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66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B5241-F0A8-41C1-B8C3-E557C46CB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>
                <a:solidFill>
                  <a:srgbClr val="000000"/>
                </a:solidFill>
                <a:effectLst/>
                <a:latin typeface="Montserrat"/>
              </a:rPr>
              <a:t>How do you determine the right parameters for the algorithm?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0F73A-D88B-4837-B0A1-7E8585D5F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solidFill>
                  <a:srgbClr val="292929"/>
                </a:solidFill>
                <a:latin typeface="charter"/>
              </a:rPr>
              <a:t>B</a:t>
            </a:r>
            <a:r>
              <a:rPr lang="en-US" b="1" i="0">
                <a:solidFill>
                  <a:srgbClr val="292929"/>
                </a:solidFill>
                <a:effectLst/>
                <a:latin typeface="charter"/>
              </a:rPr>
              <a:t>ackpropagation aims to minimize the cost function by adjusting network’s weights and biases.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3DF263-A324-409F-881B-441F59392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faisal.ramzan@studio.unibo.it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F75416-7F4A-4A5E-B86E-AAA23A4D6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88CA-7332-423B-BFA3-B71B8AB4EEF5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D05461-4514-454A-9FE5-AE0D4BF67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91606"/>
            <a:ext cx="5671782" cy="352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404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4BD00-52F7-472D-9E18-3A9A32B97E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BackPropogation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21B2DA-5179-4CAD-9502-16E13D2719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Implementation of backpropogation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571099-AE62-4C77-8CF3-40B6199AA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88CA-7332-423B-BFA3-B71B8AB4EEF5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1DDAB5C-273F-44ED-9D16-0EF85E95F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356350"/>
            <a:ext cx="12178517" cy="501650"/>
          </a:xfrm>
        </p:spPr>
        <p:txBody>
          <a:bodyPr/>
          <a:lstStyle/>
          <a:p>
            <a:pPr algn="l"/>
            <a:r>
              <a:rPr lang="nb-NO"/>
              <a:t>                     </a:t>
            </a:r>
            <a:r>
              <a:rPr lang="nb-NO">
                <a:hlinkClick r:id="rId2"/>
              </a:rPr>
              <a:t>faisal.ramzan@studio.unibo.it</a:t>
            </a:r>
            <a:r>
              <a:rPr lang="nb-NO"/>
              <a:t>								DISI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56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6B056-A55B-44BC-86A8-EEF4F6EA9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62F83-4963-4D79-B359-1D2556EB5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  <a:p>
            <a:r>
              <a:rPr lang="en-US"/>
              <a:t>Problem</a:t>
            </a:r>
          </a:p>
          <a:p>
            <a:r>
              <a:rPr lang="en-US"/>
              <a:t>Forward propogation</a:t>
            </a:r>
          </a:p>
          <a:p>
            <a:r>
              <a:rPr lang="en-US"/>
              <a:t>Backward propogation</a:t>
            </a:r>
          </a:p>
          <a:p>
            <a:r>
              <a:rPr lang="en-US"/>
              <a:t>Optimization of parameter’s (Weight)</a:t>
            </a:r>
          </a:p>
          <a:p>
            <a:r>
              <a:rPr lang="en-US"/>
              <a:t>Chain Rule (Derivatives)</a:t>
            </a:r>
          </a:p>
          <a:p>
            <a:r>
              <a:rPr lang="en-US"/>
              <a:t>Implementation(Code)</a:t>
            </a:r>
          </a:p>
          <a:p>
            <a:r>
              <a:rPr lang="en-US"/>
              <a:t>Gradient Decent (Implementation)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DC15A9-96DE-455E-BE25-C8B67B296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88CA-7332-423B-BFA3-B71B8AB4EEF5}" type="slidenum">
              <a:rPr lang="en-US" smtClean="0"/>
              <a:t>3</a:t>
            </a:fld>
            <a:endParaRPr lang="en-US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5F2EF91A-D9DB-4215-96A2-E4872C301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356350"/>
            <a:ext cx="12178517" cy="501650"/>
          </a:xfrm>
        </p:spPr>
        <p:txBody>
          <a:bodyPr/>
          <a:lstStyle/>
          <a:p>
            <a:pPr algn="l"/>
            <a:r>
              <a:rPr lang="nb-NO"/>
              <a:t>                     </a:t>
            </a:r>
            <a:r>
              <a:rPr lang="nb-NO">
                <a:hlinkClick r:id="rId2"/>
              </a:rPr>
              <a:t>faisal.ramzan@studio.unibo.it</a:t>
            </a:r>
            <a:r>
              <a:rPr lang="nb-NO"/>
              <a:t>								DISI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3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4168-FC45-4C16-8EB0-057CCF70A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Why we use Backpropogation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D8B70-8723-46AD-8E8F-CD030D159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Neural Network Basics</a:t>
            </a:r>
          </a:p>
          <a:p>
            <a:r>
              <a:rPr lang="en-US"/>
              <a:t>Why we use Backward Propogation instead of forward?</a:t>
            </a:r>
          </a:p>
          <a:p>
            <a:r>
              <a:rPr lang="en-US"/>
              <a:t>Example of manual adjusting weights for optimized output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7B3DE2-D426-4F3F-907C-EC2D7A957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faisal.ramzan@studio.unibo.it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633E58-AD42-42B9-AF6F-8EE240BE1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88CA-7332-423B-BFA3-B71B8AB4EE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968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13CA6-FB53-4764-BF11-18D2314A4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Backpropogation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7D438-D41E-4F82-BC0E-ED54550A0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5"/>
          </a:xfrm>
        </p:spPr>
        <p:txBody>
          <a:bodyPr>
            <a:normAutofit/>
          </a:bodyPr>
          <a:lstStyle/>
          <a:p>
            <a:endParaRPr lang="en-US" b="1" i="0">
              <a:solidFill>
                <a:srgbClr val="292929"/>
              </a:solidFill>
              <a:effectLst/>
              <a:latin typeface="charter"/>
            </a:endParaRPr>
          </a:p>
          <a:p>
            <a:r>
              <a:rPr lang="en-US" b="1" i="0">
                <a:solidFill>
                  <a:srgbClr val="292929"/>
                </a:solidFill>
                <a:effectLst/>
                <a:latin typeface="charter"/>
              </a:rPr>
              <a:t>The algorithm is used to effectively train a neural network through a method called chain rule.</a:t>
            </a:r>
            <a:endParaRPr lang="en-US">
              <a:solidFill>
                <a:srgbClr val="292929"/>
              </a:solidFill>
              <a:latin typeface="charter"/>
            </a:endParaRPr>
          </a:p>
          <a:p>
            <a:r>
              <a:rPr lang="en-US" b="0" i="0">
                <a:solidFill>
                  <a:srgbClr val="292929"/>
                </a:solidFill>
                <a:effectLst/>
                <a:latin typeface="charter"/>
              </a:rPr>
              <a:t>The purpose of the training NN is for better prediction. </a:t>
            </a:r>
          </a:p>
          <a:p>
            <a:r>
              <a:rPr lang="en-US" b="0" i="0">
                <a:solidFill>
                  <a:srgbClr val="292929"/>
                </a:solidFill>
                <a:effectLst/>
                <a:latin typeface="charter"/>
              </a:rPr>
              <a:t>In simple terms, after each forward pass through a network, backpropagation performs a backward pass while adjusting the model’s parameters (</a:t>
            </a:r>
            <a:r>
              <a:rPr lang="en-US" b="1" i="0">
                <a:solidFill>
                  <a:srgbClr val="292929"/>
                </a:solidFill>
                <a:effectLst/>
                <a:latin typeface="charter"/>
              </a:rPr>
              <a:t>weights and biases</a:t>
            </a:r>
            <a:r>
              <a:rPr lang="en-US" b="0" i="0">
                <a:solidFill>
                  <a:srgbClr val="292929"/>
                </a:solidFill>
                <a:effectLst/>
                <a:latin typeface="charter"/>
              </a:rPr>
              <a:t>).</a:t>
            </a:r>
            <a:endParaRPr lang="en-US"/>
          </a:p>
          <a:p>
            <a:endParaRPr lang="en-US" b="0" i="0">
              <a:solidFill>
                <a:srgbClr val="292929"/>
              </a:solidFill>
              <a:effectLst/>
              <a:latin typeface="charter"/>
            </a:endParaRPr>
          </a:p>
          <a:p>
            <a:pPr marL="0" indent="0">
              <a:buNone/>
            </a:pPr>
            <a:endParaRPr lang="en-US" b="0" i="0">
              <a:solidFill>
                <a:srgbClr val="292929"/>
              </a:solidFill>
              <a:effectLst/>
              <a:latin typeface="charte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C404C0-E0A5-4930-8FAC-6E8B2129E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faisal.ramzan@studio.unibo.it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2F143E-FE6B-45D3-8DA6-999733857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88CA-7332-423B-BFA3-B71B8AB4EE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44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5AAD3-5219-471E-B964-472EC79A1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Defining a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B26D5-2947-4523-B71A-81627E45F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faisal.ramzan@studio.unibo.it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80F2BC-EF28-46C7-9A3A-CE3CB27E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88CA-7332-423B-BFA3-B71B8AB4EEF5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7BE8B1C-5DF6-4F4D-BFCA-D51F547F58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984" y="1825625"/>
            <a:ext cx="944403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993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1AAA8-7D57-4C32-9E4A-352276610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Activation Function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706B0D-E65F-49A1-AFEB-A35D5053A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faisal.ramzan@studio.unibo.it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2254DF-48CC-4FF7-AF4C-507016BFE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88CA-7332-423B-BFA3-B71B8AB4EEF5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 descr="How to Choose a Hidden Layer Activation Function">
            <a:extLst>
              <a:ext uri="{FF2B5EF4-FFF2-40B4-BE49-F238E27FC236}">
                <a16:creationId xmlns:a16="http://schemas.microsoft.com/office/drawing/2014/main" id="{DD682F73-0F59-4FE3-91D1-50FAFC74BF9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96" y="1690688"/>
            <a:ext cx="734641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671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A448C-DBB8-446D-ACD4-CF291721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Activation Function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CE66AD-551C-46B9-92F2-6371D6060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faisal.ramzan@studio.unibo.it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8A83F-3C24-4362-915C-7ACB9B80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88CA-7332-423B-BFA3-B71B8AB4EEF5}" type="slidenum">
              <a:rPr lang="en-US" smtClean="0"/>
              <a:t>8</a:t>
            </a:fld>
            <a:endParaRPr lang="en-US"/>
          </a:p>
        </p:txBody>
      </p:sp>
      <p:pic>
        <p:nvPicPr>
          <p:cNvPr id="4098" name="Picture 2" descr="How to Choose an Output Layer Activation Function">
            <a:extLst>
              <a:ext uri="{FF2B5EF4-FFF2-40B4-BE49-F238E27FC236}">
                <a16:creationId xmlns:a16="http://schemas.microsoft.com/office/drawing/2014/main" id="{3D15483E-FAC5-4FB6-9001-80711E28D2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827" y="1825625"/>
            <a:ext cx="734641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304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901F5-F13F-4C31-A55B-52163DF71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Forward Propogation and Evaluations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54AB00-8FD6-4B47-941A-3644B588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faisal.ramzan@studio.unibo.it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2BCF9-2825-4929-B822-E13DCAC63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688CA-7332-423B-BFA3-B71B8AB4EEF5}" type="slidenum">
              <a:rPr lang="en-US" smtClean="0"/>
              <a:t>9</a:t>
            </a:fld>
            <a:endParaRPr lang="en-US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D4503AFB-552F-43DF-8947-FA2DE094F38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20" y="1784681"/>
            <a:ext cx="854727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172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</TotalTime>
  <Words>388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charter</vt:lpstr>
      <vt:lpstr>Montserrat</vt:lpstr>
      <vt:lpstr>Roboto</vt:lpstr>
      <vt:lpstr>Office Theme</vt:lpstr>
      <vt:lpstr>University of Bologna </vt:lpstr>
      <vt:lpstr>BackPropogation</vt:lpstr>
      <vt:lpstr>Content</vt:lpstr>
      <vt:lpstr>Why we use Backpropogation</vt:lpstr>
      <vt:lpstr>Backpropogation</vt:lpstr>
      <vt:lpstr>Defining a model</vt:lpstr>
      <vt:lpstr>Activation Function</vt:lpstr>
      <vt:lpstr>Activation Function</vt:lpstr>
      <vt:lpstr>Forward Propogation and Evaluations</vt:lpstr>
      <vt:lpstr>Backpropogation (LOSS Function)</vt:lpstr>
      <vt:lpstr>How do you determine the right parameters for the algorithm?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BackPropogation</dc:title>
  <dc:creator>Faisal Ramzan - faisal.ramzan@studio.unibo.it</dc:creator>
  <cp:lastModifiedBy>Faisal Ramzan - faisal.ramzan@studio.unibo.it</cp:lastModifiedBy>
  <cp:revision>36</cp:revision>
  <dcterms:created xsi:type="dcterms:W3CDTF">2021-04-19T01:01:24Z</dcterms:created>
  <dcterms:modified xsi:type="dcterms:W3CDTF">2021-05-15T16:10:19Z</dcterms:modified>
</cp:coreProperties>
</file>