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308" r:id="rId4"/>
    <p:sldId id="312" r:id="rId5"/>
    <p:sldId id="303" r:id="rId6"/>
    <p:sldId id="304" r:id="rId7"/>
    <p:sldId id="307" r:id="rId8"/>
    <p:sldId id="306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5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3178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0B555D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9CAD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84" y="5803640"/>
            <a:ext cx="2560865" cy="87599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94522" y="3427836"/>
            <a:ext cx="11173603" cy="2752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</p:spTree>
    <p:extLst>
      <p:ext uri="{BB962C8B-B14F-4D97-AF65-F5344CB8AC3E}">
        <p14:creationId xmlns:p14="http://schemas.microsoft.com/office/powerpoint/2010/main" val="348962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7" name="Group 26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090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7" name="Group 26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249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252" y="36693"/>
            <a:ext cx="11429999" cy="34607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 baseline="0">
                <a:solidFill>
                  <a:srgbClr val="0B55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52" y="855386"/>
            <a:ext cx="11429999" cy="512499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8" name="Group 7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7466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3"/>
          </p:nvPr>
        </p:nvSpPr>
        <p:spPr>
          <a:xfrm>
            <a:off x="1524000" y="3605330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09CAD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431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252" y="925756"/>
            <a:ext cx="5412828" cy="5054621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0286" y="925755"/>
            <a:ext cx="5425965" cy="5054621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86253" y="36693"/>
            <a:ext cx="11429998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984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480" y="927918"/>
            <a:ext cx="5157787" cy="322596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009CAD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80" y="1398684"/>
            <a:ext cx="5157787" cy="4581693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6027" y="924245"/>
            <a:ext cx="5183188" cy="322596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009CAD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6027" y="1398683"/>
            <a:ext cx="5183188" cy="4581693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3" name="Group 32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7" name="Rectangle 36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252" y="671232"/>
            <a:ext cx="11430000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174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9" name="Group 28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113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25" name="Group 24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29" name="Rectangle 28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27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0" y="921459"/>
            <a:ext cx="4154545" cy="308251"/>
          </a:xfrm>
        </p:spPr>
        <p:txBody>
          <a:bodyPr anchor="ctr">
            <a:normAutofit/>
          </a:bodyPr>
          <a:lstStyle>
            <a:lvl1pPr>
              <a:defRPr sz="1400" b="1">
                <a:solidFill>
                  <a:srgbClr val="009C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21458"/>
            <a:ext cx="6388699" cy="5058919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B555D"/>
                </a:solidFill>
                <a:latin typeface="+mj-lt"/>
              </a:defRPr>
            </a:lvl1pPr>
            <a:lvl2pPr>
              <a:defRPr sz="1200">
                <a:solidFill>
                  <a:srgbClr val="0B555D"/>
                </a:solidFill>
                <a:latin typeface="+mj-lt"/>
              </a:defRPr>
            </a:lvl2pPr>
            <a:lvl3pPr>
              <a:defRPr sz="1200">
                <a:solidFill>
                  <a:srgbClr val="0B555D"/>
                </a:solidFill>
                <a:latin typeface="+mj-lt"/>
              </a:defRPr>
            </a:lvl3pPr>
            <a:lvl4pPr>
              <a:defRPr sz="1200">
                <a:solidFill>
                  <a:srgbClr val="0B555D"/>
                </a:solidFill>
                <a:latin typeface="+mj-lt"/>
              </a:defRPr>
            </a:lvl4pPr>
            <a:lvl5pPr>
              <a:defRPr sz="1200">
                <a:solidFill>
                  <a:srgbClr val="0B555D"/>
                </a:solidFill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0" y="1345325"/>
            <a:ext cx="4154545" cy="46350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B555D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809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80" y="924365"/>
            <a:ext cx="4154545" cy="305346"/>
          </a:xfrm>
        </p:spPr>
        <p:txBody>
          <a:bodyPr anchor="t">
            <a:normAutofit/>
          </a:bodyPr>
          <a:lstStyle>
            <a:lvl1pPr algn="ctr">
              <a:defRPr sz="1600" b="1">
                <a:solidFill>
                  <a:srgbClr val="009CAD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924365"/>
            <a:ext cx="6388699" cy="50560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80" y="1345324"/>
            <a:ext cx="4154545" cy="46350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B555D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17481" y="36693"/>
            <a:ext cx="10954407" cy="34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480" y="671232"/>
            <a:ext cx="10954408" cy="4571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17480" y="397029"/>
            <a:ext cx="10954407" cy="31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1600" b="0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9CAD"/>
                </a:solidFill>
              </a:rPr>
              <a:t>Click to edit Point of Emphasis</a:t>
            </a:r>
            <a:endParaRPr lang="en-US" dirty="0">
              <a:solidFill>
                <a:srgbClr val="009CAD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5902" y="6257203"/>
            <a:ext cx="5686098" cy="558188"/>
            <a:chOff x="4925" y="5695519"/>
            <a:chExt cx="9139076" cy="895631"/>
          </a:xfrm>
        </p:grpSpPr>
        <p:grpSp>
          <p:nvGrpSpPr>
            <p:cNvPr id="31" name="Group 30"/>
            <p:cNvGrpSpPr/>
            <p:nvPr/>
          </p:nvGrpSpPr>
          <p:grpSpPr>
            <a:xfrm>
              <a:off x="4925" y="5695519"/>
              <a:ext cx="9139076" cy="895631"/>
              <a:chOff x="6566" y="5695518"/>
              <a:chExt cx="12185436" cy="89563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566" y="5804983"/>
                <a:ext cx="12185436" cy="679214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/>
                <a:endParaRPr lang="id-ID" sz="2000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148" y="5695518"/>
                <a:ext cx="3408852" cy="895631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1" y="6077230"/>
              <a:ext cx="2590231" cy="358395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1" y="6324644"/>
            <a:ext cx="8367054" cy="423308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5098" y="6324642"/>
            <a:ext cx="2332999" cy="42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6400598"/>
            <a:ext cx="2087965" cy="316005"/>
          </a:xfrm>
          <a:prstGeom prst="rect">
            <a:avLst/>
          </a:prstGeom>
          <a:solidFill>
            <a:srgbClr val="E3E3E3"/>
          </a:solidFill>
        </p:spPr>
      </p:pic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806" y="6351478"/>
            <a:ext cx="865174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E3E3E3"/>
                </a:solidFill>
                <a:latin typeface="+mj-lt"/>
              </a:defRPr>
            </a:lvl1pPr>
          </a:lstStyle>
          <a:p>
            <a:fld id="{C4740706-8C7D-4A9B-9ADE-F851BE57C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1"/>
          <p:cNvSpPr txBox="1">
            <a:spLocks/>
          </p:cNvSpPr>
          <p:nvPr/>
        </p:nvSpPr>
        <p:spPr>
          <a:xfrm>
            <a:off x="6826263" y="6417764"/>
            <a:ext cx="3840480" cy="242345"/>
          </a:xfrm>
          <a:prstGeom prst="rect">
            <a:avLst/>
          </a:prstGeom>
        </p:spPr>
        <p:txBody>
          <a:bodyPr lIns="91426" tIns="45713" rIns="91426" bIns="45713" anchor="ctr"/>
          <a:lstStyle>
            <a:defPPr>
              <a:defRPr lang="id-ID"/>
            </a:defPPr>
            <a:lvl1pPr marL="0" algn="l" defTabSz="914254" rtl="0" eaLnBrk="1" latinLnBrk="0" hangingPunct="1">
              <a:defRPr sz="20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128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2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10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7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5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93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21" algn="l" defTabSz="91425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C00000"/>
                </a:solidFill>
                <a:latin typeface="Calibri Light" panose="020F0302020204030204"/>
              </a:rPr>
              <a:t>Strictly confidential</a:t>
            </a:r>
            <a:r>
              <a:rPr lang="en-US" sz="1000" dirty="0" smtClean="0">
                <a:solidFill>
                  <a:srgbClr val="0B555D"/>
                </a:solidFill>
                <a:latin typeface="Calibri Light" panose="020F0302020204030204"/>
              </a:rPr>
              <a:t>, for </a:t>
            </a:r>
            <a:r>
              <a:rPr lang="en-US" sz="1000" dirty="0">
                <a:solidFill>
                  <a:srgbClr val="0B555D"/>
                </a:solidFill>
                <a:latin typeface="Calibri Light" panose="020F0302020204030204"/>
              </a:rPr>
              <a:t>internal purposes only 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│ </a:t>
            </a:r>
            <a:r>
              <a:rPr lang="en-US" sz="1000" i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www.panin-am.co.id</a:t>
            </a:r>
            <a:r>
              <a:rPr lang="en-US" sz="1000" b="1" dirty="0">
                <a:solidFill>
                  <a:srgbClr val="0B555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d-ID" sz="1000" b="1" dirty="0">
              <a:solidFill>
                <a:srgbClr val="0B555D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14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179095" y="2182479"/>
            <a:ext cx="1094873" cy="316456"/>
          </a:xfrm>
          <a:prstGeom prst="rect">
            <a:avLst/>
          </a:prstGeom>
          <a:solidFill>
            <a:srgbClr val="0B555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11, 85, 93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179094" y="2569306"/>
            <a:ext cx="1094872" cy="316456"/>
          </a:xfrm>
          <a:prstGeom prst="rect">
            <a:avLst/>
          </a:prstGeom>
          <a:solidFill>
            <a:srgbClr val="009CA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0, 156, 173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179094" y="2956133"/>
            <a:ext cx="1094872" cy="316456"/>
          </a:xfrm>
          <a:prstGeom prst="rect">
            <a:avLst/>
          </a:prstGeom>
          <a:solidFill>
            <a:srgbClr val="E3E3E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227, 227, 227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179095" y="3342960"/>
            <a:ext cx="1094872" cy="316456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192, 0, 0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179096" y="3729787"/>
            <a:ext cx="1094873" cy="316456"/>
          </a:xfrm>
          <a:prstGeom prst="rect">
            <a:avLst/>
          </a:prstGeom>
          <a:solidFill>
            <a:srgbClr val="02698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2, 105, 132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9097" y="4116614"/>
            <a:ext cx="1094873" cy="316456"/>
          </a:xfrm>
          <a:prstGeom prst="rect">
            <a:avLst/>
          </a:prstGeom>
          <a:solidFill>
            <a:srgbClr val="47BDC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71, 189, 205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179097" y="4503441"/>
            <a:ext cx="1094873" cy="316456"/>
          </a:xfrm>
          <a:prstGeom prst="rect">
            <a:avLst/>
          </a:prstGeom>
          <a:solidFill>
            <a:srgbClr val="7BD0DB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123, 208, 219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179097" y="4890268"/>
            <a:ext cx="1094873" cy="316456"/>
          </a:xfrm>
          <a:prstGeom prst="rect">
            <a:avLst/>
          </a:prstGeom>
          <a:solidFill>
            <a:srgbClr val="A2DEE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162, 222, 230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179097" y="5277095"/>
            <a:ext cx="1094873" cy="316456"/>
          </a:xfrm>
          <a:prstGeom prst="rect">
            <a:avLst/>
          </a:prstGeom>
          <a:solidFill>
            <a:srgbClr val="D4F0F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212, 240, 244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179098" y="5663922"/>
            <a:ext cx="1094873" cy="316456"/>
          </a:xfrm>
          <a:prstGeom prst="rect">
            <a:avLst/>
          </a:prstGeom>
          <a:solidFill>
            <a:srgbClr val="E7F7F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</a:rPr>
              <a:t>231, 247, 249</a:t>
            </a:r>
          </a:p>
        </p:txBody>
      </p:sp>
    </p:spTree>
    <p:extLst>
      <p:ext uri="{BB962C8B-B14F-4D97-AF65-F5344CB8AC3E}">
        <p14:creationId xmlns:p14="http://schemas.microsoft.com/office/powerpoint/2010/main" val="344707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 Model – </a:t>
            </a:r>
            <a:r>
              <a:rPr lang="en-US" b="0" dirty="0" smtClean="0"/>
              <a:t>Exhaustive</a:t>
            </a:r>
            <a:r>
              <a:rPr lang="en-US" dirty="0" smtClean="0"/>
              <a:t> </a:t>
            </a:r>
            <a:r>
              <a:rPr lang="en-US" b="0" dirty="0" smtClean="0"/>
              <a:t>Feature </a:t>
            </a:r>
            <a:r>
              <a:rPr lang="en-US" b="0" dirty="0" smtClean="0"/>
              <a:t>Selection </a:t>
            </a:r>
            <a:r>
              <a:rPr lang="en-US" b="0" dirty="0"/>
              <a:t>via </a:t>
            </a:r>
            <a:r>
              <a:rPr lang="en-US" b="0" dirty="0" smtClean="0"/>
              <a:t>Grid </a:t>
            </a:r>
            <a:r>
              <a:rPr lang="en-US" b="0" dirty="0" smtClean="0"/>
              <a:t>Search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Accuracy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Test Accuracy with </a:t>
            </a:r>
            <a:r>
              <a:rPr lang="en-US" dirty="0" smtClean="0"/>
              <a:t>varying loss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51"/>
          <a:stretch/>
        </p:blipFill>
        <p:spPr>
          <a:xfrm>
            <a:off x="386252" y="1691185"/>
            <a:ext cx="6916248" cy="345339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058675"/>
              </p:ext>
            </p:extLst>
          </p:nvPr>
        </p:nvGraphicFramePr>
        <p:xfrm>
          <a:off x="7399089" y="2491527"/>
          <a:ext cx="4423794" cy="1432285"/>
        </p:xfrm>
        <a:graphic>
          <a:graphicData uri="http://schemas.openxmlformats.org/drawingml/2006/table">
            <a:tbl>
              <a:tblPr/>
              <a:tblGrid>
                <a:gridCol w="1467682"/>
                <a:gridCol w="739028"/>
                <a:gridCol w="739028"/>
                <a:gridCol w="739028"/>
                <a:gridCol w="739028"/>
              </a:tblGrid>
              <a:tr h="192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Features : [momentum, IDX30_IHSG_grad, </a:t>
            </a:r>
            <a:r>
              <a:rPr lang="en-US" sz="1400" b="0" dirty="0" err="1" smtClean="0">
                <a:solidFill>
                  <a:srgbClr val="009CAD"/>
                </a:solidFill>
              </a:rPr>
              <a:t>EIDO_SPY_grad</a:t>
            </a:r>
            <a:r>
              <a:rPr lang="en-US" sz="1400" b="0" dirty="0" smtClean="0">
                <a:solidFill>
                  <a:srgbClr val="009CAD"/>
                </a:solidFill>
              </a:rPr>
              <a:t>, </a:t>
            </a:r>
            <a:r>
              <a:rPr lang="en-US" sz="1400" b="0" dirty="0" err="1" smtClean="0">
                <a:solidFill>
                  <a:srgbClr val="009CAD"/>
                </a:solidFill>
              </a:rPr>
              <a:t>Volume_grad</a:t>
            </a:r>
            <a:r>
              <a:rPr lang="en-US" sz="1400" b="0" dirty="0" smtClean="0">
                <a:solidFill>
                  <a:srgbClr val="009CAD"/>
                </a:solidFill>
              </a:rPr>
              <a:t>] Scaler: </a:t>
            </a:r>
            <a:r>
              <a:rPr lang="en-US" sz="1400" b="0" dirty="0" err="1" smtClean="0">
                <a:solidFill>
                  <a:srgbClr val="009CAD"/>
                </a:solidFill>
              </a:rPr>
              <a:t>StandardScaler</a:t>
            </a:r>
            <a:endParaRPr lang="en-US" sz="1400" b="0" dirty="0">
              <a:solidFill>
                <a:srgbClr val="009C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4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Test Accuracy with </a:t>
            </a:r>
            <a:r>
              <a:rPr lang="en-US" dirty="0" smtClean="0"/>
              <a:t>varying # of Neurons (20, 40, 80, 100)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Features : [momentum, IDX30_IHSG_grad, </a:t>
            </a:r>
            <a:r>
              <a:rPr lang="en-US" sz="1400" b="0" dirty="0" err="1" smtClean="0">
                <a:solidFill>
                  <a:srgbClr val="009CAD"/>
                </a:solidFill>
              </a:rPr>
              <a:t>EIDO_SPY_grad</a:t>
            </a:r>
            <a:r>
              <a:rPr lang="en-US" sz="1400" b="0" dirty="0" smtClean="0">
                <a:solidFill>
                  <a:srgbClr val="009CAD"/>
                </a:solidFill>
              </a:rPr>
              <a:t>, </a:t>
            </a:r>
            <a:r>
              <a:rPr lang="en-US" sz="1400" b="0" dirty="0" err="1" smtClean="0">
                <a:solidFill>
                  <a:srgbClr val="009CAD"/>
                </a:solidFill>
              </a:rPr>
              <a:t>Volume_grad</a:t>
            </a:r>
            <a:r>
              <a:rPr lang="en-US" sz="1400" b="0" dirty="0">
                <a:solidFill>
                  <a:srgbClr val="009CAD"/>
                </a:solidFill>
              </a:rPr>
              <a:t>] Scaler: </a:t>
            </a:r>
            <a:r>
              <a:rPr lang="en-US" sz="1400" b="0" dirty="0" err="1">
                <a:solidFill>
                  <a:srgbClr val="009CAD"/>
                </a:solidFill>
              </a:rPr>
              <a:t>StandardScaler</a:t>
            </a:r>
            <a:r>
              <a:rPr lang="en-US" sz="1400" b="0" dirty="0">
                <a:solidFill>
                  <a:srgbClr val="009CAD"/>
                </a:solidFill>
              </a:rPr>
              <a:t> – Loss: hinge</a:t>
            </a:r>
            <a:endParaRPr lang="en-US" sz="1400" b="0" dirty="0">
              <a:solidFill>
                <a:srgbClr val="009CAD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41909"/>
              </p:ext>
            </p:extLst>
          </p:nvPr>
        </p:nvGraphicFramePr>
        <p:xfrm>
          <a:off x="1565534" y="4525548"/>
          <a:ext cx="4423794" cy="1432285"/>
        </p:xfrm>
        <a:graphic>
          <a:graphicData uri="http://schemas.openxmlformats.org/drawingml/2006/table">
            <a:tbl>
              <a:tblPr/>
              <a:tblGrid>
                <a:gridCol w="1467682"/>
                <a:gridCol w="739028"/>
                <a:gridCol w="739028"/>
                <a:gridCol w="739028"/>
                <a:gridCol w="739028"/>
              </a:tblGrid>
              <a:tr h="192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713"/>
          <a:stretch/>
        </p:blipFill>
        <p:spPr>
          <a:xfrm>
            <a:off x="386252" y="947956"/>
            <a:ext cx="6782359" cy="3453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90" y="1679848"/>
            <a:ext cx="4547261" cy="33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9" y="860950"/>
            <a:ext cx="6729679" cy="34820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252" y="36693"/>
            <a:ext cx="11429999" cy="346070"/>
          </a:xfrm>
        </p:spPr>
        <p:txBody>
          <a:bodyPr/>
          <a:lstStyle/>
          <a:p>
            <a:r>
              <a:rPr lang="en-US" dirty="0"/>
              <a:t>Comparison of Test Accuracy with </a:t>
            </a:r>
            <a:r>
              <a:rPr lang="en-US" dirty="0" smtClean="0"/>
              <a:t>varying # of Neurons (100, 160, 240, 480)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Features : [momentum, IDX30_IHSG_grad, </a:t>
            </a:r>
            <a:r>
              <a:rPr lang="en-US" sz="1400" b="0" dirty="0" err="1" smtClean="0">
                <a:solidFill>
                  <a:srgbClr val="009CAD"/>
                </a:solidFill>
              </a:rPr>
              <a:t>EIDO_SPY_grad</a:t>
            </a:r>
            <a:r>
              <a:rPr lang="en-US" sz="1400" b="0" dirty="0" smtClean="0">
                <a:solidFill>
                  <a:srgbClr val="009CAD"/>
                </a:solidFill>
              </a:rPr>
              <a:t>, </a:t>
            </a:r>
            <a:r>
              <a:rPr lang="en-US" sz="1400" b="0" dirty="0" err="1" smtClean="0">
                <a:solidFill>
                  <a:srgbClr val="009CAD"/>
                </a:solidFill>
              </a:rPr>
              <a:t>Volume_grad</a:t>
            </a:r>
            <a:r>
              <a:rPr lang="en-US" sz="1400" b="0" dirty="0" smtClean="0">
                <a:solidFill>
                  <a:srgbClr val="009CAD"/>
                </a:solidFill>
              </a:rPr>
              <a:t>] Scaler: </a:t>
            </a:r>
            <a:r>
              <a:rPr lang="en-US" sz="1400" b="0" dirty="0" err="1" smtClean="0">
                <a:solidFill>
                  <a:srgbClr val="009CAD"/>
                </a:solidFill>
              </a:rPr>
              <a:t>StandardScaler</a:t>
            </a:r>
            <a:r>
              <a:rPr lang="en-US" sz="1400" b="0" dirty="0" smtClean="0">
                <a:solidFill>
                  <a:srgbClr val="009CAD"/>
                </a:solidFill>
              </a:rPr>
              <a:t> – Loss: hinge</a:t>
            </a:r>
            <a:endParaRPr lang="en-US" sz="1400" b="0" dirty="0">
              <a:solidFill>
                <a:srgbClr val="009CAD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88826"/>
              </p:ext>
            </p:extLst>
          </p:nvPr>
        </p:nvGraphicFramePr>
        <p:xfrm>
          <a:off x="1334847" y="4512371"/>
          <a:ext cx="4547261" cy="1495410"/>
        </p:xfrm>
        <a:graphic>
          <a:graphicData uri="http://schemas.openxmlformats.org/drawingml/2006/table">
            <a:tbl>
              <a:tblPr/>
              <a:tblGrid>
                <a:gridCol w="1508645"/>
                <a:gridCol w="759654"/>
                <a:gridCol w="759654"/>
                <a:gridCol w="759654"/>
                <a:gridCol w="759654"/>
              </a:tblGrid>
              <a:tr h="200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846" y="1740673"/>
            <a:ext cx="4568405" cy="34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Features : [momentum, IDX30_IHSG_grad, </a:t>
            </a:r>
            <a:r>
              <a:rPr lang="en-US" sz="1400" b="0" dirty="0" err="1" smtClean="0">
                <a:solidFill>
                  <a:srgbClr val="009CAD"/>
                </a:solidFill>
              </a:rPr>
              <a:t>EIDO_SPY_grad</a:t>
            </a:r>
            <a:r>
              <a:rPr lang="en-US" sz="1400" b="0" dirty="0" smtClean="0">
                <a:solidFill>
                  <a:srgbClr val="009CAD"/>
                </a:solidFill>
              </a:rPr>
              <a:t>, </a:t>
            </a:r>
            <a:r>
              <a:rPr lang="en-US" sz="1400" b="0" dirty="0" err="1" smtClean="0">
                <a:solidFill>
                  <a:srgbClr val="009CAD"/>
                </a:solidFill>
              </a:rPr>
              <a:t>Volume_grad</a:t>
            </a:r>
            <a:r>
              <a:rPr lang="en-US" sz="1400" b="0" dirty="0" smtClean="0">
                <a:solidFill>
                  <a:srgbClr val="009CAD"/>
                </a:solidFill>
              </a:rPr>
              <a:t>]</a:t>
            </a:r>
            <a:endParaRPr lang="en-US" sz="1400" b="0" dirty="0">
              <a:solidFill>
                <a:srgbClr val="009CAD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6252" y="36693"/>
            <a:ext cx="11429999" cy="346070"/>
          </a:xfrm>
        </p:spPr>
        <p:txBody>
          <a:bodyPr/>
          <a:lstStyle/>
          <a:p>
            <a:r>
              <a:rPr lang="en-US" dirty="0" smtClean="0"/>
              <a:t>Comparison of Test Accuracy with Best FAST_MA and SLOW_MA parameter – no USDIDR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2" y="1622948"/>
            <a:ext cx="6803113" cy="350441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44678"/>
              </p:ext>
            </p:extLst>
          </p:nvPr>
        </p:nvGraphicFramePr>
        <p:xfrm>
          <a:off x="7399089" y="2491527"/>
          <a:ext cx="4423794" cy="1432285"/>
        </p:xfrm>
        <a:graphic>
          <a:graphicData uri="http://schemas.openxmlformats.org/drawingml/2006/table">
            <a:tbl>
              <a:tblPr/>
              <a:tblGrid>
                <a:gridCol w="1467682"/>
                <a:gridCol w="739028"/>
                <a:gridCol w="739028"/>
                <a:gridCol w="739028"/>
                <a:gridCol w="739028"/>
              </a:tblGrid>
              <a:tr h="192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7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6252" y="323017"/>
            <a:ext cx="11429999" cy="251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baseline="0">
                <a:solidFill>
                  <a:srgbClr val="0B55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>
                <a:solidFill>
                  <a:srgbClr val="009CAD"/>
                </a:solidFill>
              </a:rPr>
              <a:t>Lower overall accuracy compared to model </a:t>
            </a:r>
            <a:r>
              <a:rPr lang="en-US" sz="1400" i="1" dirty="0" smtClean="0">
                <a:solidFill>
                  <a:srgbClr val="009CAD"/>
                </a:solidFill>
              </a:rPr>
              <a:t>without</a:t>
            </a:r>
            <a:r>
              <a:rPr lang="en-US" sz="1400" b="0" dirty="0" smtClean="0">
                <a:solidFill>
                  <a:srgbClr val="009CAD"/>
                </a:solidFill>
              </a:rPr>
              <a:t> USDIDR parameter</a:t>
            </a:r>
            <a:endParaRPr lang="en-US" sz="1400" b="0" dirty="0">
              <a:solidFill>
                <a:srgbClr val="009CAD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6252" y="36693"/>
            <a:ext cx="11429999" cy="346070"/>
          </a:xfrm>
        </p:spPr>
        <p:txBody>
          <a:bodyPr/>
          <a:lstStyle/>
          <a:p>
            <a:r>
              <a:rPr lang="en-US" dirty="0" smtClean="0"/>
              <a:t>Comparison of Test Accuracy with USDIDR parameter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2" y="1620200"/>
            <a:ext cx="6954115" cy="349847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01353"/>
              </p:ext>
            </p:extLst>
          </p:nvPr>
        </p:nvGraphicFramePr>
        <p:xfrm>
          <a:off x="8499570" y="2607438"/>
          <a:ext cx="2159000" cy="1333500"/>
        </p:xfrm>
        <a:graphic>
          <a:graphicData uri="http://schemas.openxmlformats.org/drawingml/2006/table">
            <a:tbl>
              <a:tblPr/>
              <a:tblGrid>
                <a:gridCol w="1445674"/>
                <a:gridCol w="71332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 - 14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59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Combination from Grid Search (Combination </a:t>
            </a:r>
            <a:r>
              <a:rPr lang="en-US" dirty="0" smtClean="0"/>
              <a:t>0-49)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5764" y="1906572"/>
          <a:ext cx="11429998" cy="3022632"/>
        </p:xfrm>
        <a:graphic>
          <a:graphicData uri="http://schemas.openxmlformats.org/drawingml/2006/table">
            <a:tbl>
              <a:tblPr/>
              <a:tblGrid>
                <a:gridCol w="863960"/>
                <a:gridCol w="1140763"/>
                <a:gridCol w="1367238"/>
                <a:gridCol w="1163131"/>
                <a:gridCol w="1165927"/>
                <a:gridCol w="1118395"/>
                <a:gridCol w="1274970"/>
                <a:gridCol w="1219050"/>
                <a:gridCol w="1084844"/>
                <a:gridCol w="1031720"/>
              </a:tblGrid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 of Test Accuracy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Test Accuracy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of Test Accuracy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0.593361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0.6294607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0.60166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0.6294606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0.605809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0.62925325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0.66805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0.62925315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0.66805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0.62883825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0.59751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0.6238588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0.672199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0.547718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0.62365145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0.66805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0.589212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0.62095445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0.6209544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0.585062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0.6197096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0.647303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0.61929475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0.568465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0.61887975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0.655602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0.61721995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0.589212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0.6172199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0.6170125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0.61639005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0.655602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96" marR="8396" marT="83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</a:t>
            </a:r>
            <a:r>
              <a:rPr lang="en-US" dirty="0"/>
              <a:t>Combination from Grid Search (Combination </a:t>
            </a:r>
            <a:r>
              <a:rPr lang="en-US" dirty="0" smtClean="0"/>
              <a:t>50-99)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85763" y="1888599"/>
          <a:ext cx="11430000" cy="3058578"/>
        </p:xfrm>
        <a:graphic>
          <a:graphicData uri="http://schemas.openxmlformats.org/drawingml/2006/table">
            <a:tbl>
              <a:tblPr/>
              <a:tblGrid>
                <a:gridCol w="738424"/>
                <a:gridCol w="1154316"/>
                <a:gridCol w="1383483"/>
                <a:gridCol w="1176950"/>
                <a:gridCol w="1179780"/>
                <a:gridCol w="1131684"/>
                <a:gridCol w="1290119"/>
                <a:gridCol w="1233534"/>
                <a:gridCol w="1097732"/>
                <a:gridCol w="1043978"/>
              </a:tblGrid>
              <a:tr h="169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 of Test Accuracy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Test Accuracy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of Test Accuracy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0.593361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0.61784235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0.61763485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0.655602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0.61701245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0.585062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0.6157677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0.585062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0.614523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0.580913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0.6143155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0.580913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0.551867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0.61348565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0.568465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0.6120333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0.61182585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0.647303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0.6116183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0.580913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0.61141085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0.61078845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0.634855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0.53112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0.60995855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0.580913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0.60954365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0.630705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0.556017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0.60933625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2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0.547718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0.60933615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6" marR="8496" marT="8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5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20 Combination from Grid Search (Combination 200-219)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0706-8C7D-4A9B-9ADE-F851BE57CFA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5763" y="1649499"/>
          <a:ext cx="11429999" cy="3536778"/>
        </p:xfrm>
        <a:graphic>
          <a:graphicData uri="http://schemas.openxmlformats.org/drawingml/2006/table">
            <a:tbl>
              <a:tblPr/>
              <a:tblGrid>
                <a:gridCol w="830253"/>
                <a:gridCol w="1144402"/>
                <a:gridCol w="1371600"/>
                <a:gridCol w="1166842"/>
                <a:gridCol w="1169646"/>
                <a:gridCol w="1121963"/>
                <a:gridCol w="1279038"/>
                <a:gridCol w="1222940"/>
                <a:gridCol w="1088304"/>
                <a:gridCol w="1035011"/>
              </a:tblGrid>
              <a:tr h="168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 #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 of Test Accuracy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of Test Accuracy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 of Test Accuracy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SLOW_MA_EIDO_SPY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FAST_MA_EIDO_SPY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SLOW_MA_IDX30_IHSG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FAST_MA_IDX30_IHSG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SLOW_MA_Volume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FAST_MA_Volume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0.543568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0.61244805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0.647303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0.53527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0.6056017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0.639004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0.60477185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0.5993777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0.634855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0.6010374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0.585062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0.61037335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0.651452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0.564315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0.6010374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0.647303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0.556017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0.5923237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0.639004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0.572614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0.60082985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0.634855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0.568465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0.5993776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0.626556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0.576763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0.60829865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0.655602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0.539419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0.6076763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0.66805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0.556017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0.59792525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0.634855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0.551867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0.5919086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0.622407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0.556017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0.5981329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0.626556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0.543568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0.6018672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0.5970954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0.639004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0.551867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0.59460575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0.659751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0.5948132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0.639004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0.5977178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0.643154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1" marR="8421" marT="8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21653"/>
      </p:ext>
    </p:extLst>
  </p:cSld>
  <p:clrMapOvr>
    <a:masterClrMapping/>
  </p:clrMapOvr>
</p:sld>
</file>

<file path=ppt/theme/theme1.xml><?xml version="1.0" encoding="utf-8"?>
<a:theme xmlns:a="http://schemas.openxmlformats.org/drawingml/2006/main" name="Panin Asset Managemen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in Asset Management 1" id="{E95F6F42-9DF7-45AC-A81B-B72DEBB5E3B6}" vid="{F2CD1B7D-AECB-4995-9F8F-72941CA766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Panin Asset Management 1</Template>
  <TotalTime>44384</TotalTime>
  <Words>976</Words>
  <Application>Microsoft Office PowerPoint</Application>
  <PresentationFormat>Widescreen</PresentationFormat>
  <Paragraphs>747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Panin Asset Management 1</vt:lpstr>
      <vt:lpstr>GRU Model – Exhaustive Feature Selection via Grid Search v2.0</vt:lpstr>
      <vt:lpstr>Comparison of Test Accuracy with varying loss function</vt:lpstr>
      <vt:lpstr>Comparison of Test Accuracy with varying # of Neurons (20, 40, 80, 100)</vt:lpstr>
      <vt:lpstr>Comparison of Test Accuracy with varying # of Neurons (100, 160, 240, 480)</vt:lpstr>
      <vt:lpstr>Comparison of Test Accuracy with Best FAST_MA and SLOW_MA parameter – no USDIDR</vt:lpstr>
      <vt:lpstr>Comparison of Test Accuracy with USDIDR parameter</vt:lpstr>
      <vt:lpstr>Top 20 Combination from Grid Search (Combination 0-49)</vt:lpstr>
      <vt:lpstr>Top 20 Combination from Grid Search (Combination 50-99)</vt:lpstr>
      <vt:lpstr>Last 20 Combination from Grid Search (Combination 200-219)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for IDX30 Momentum Trading</dc:title>
  <dc:creator>Faisal Rasbihan</dc:creator>
  <cp:lastModifiedBy>Faisal Rasbihan</cp:lastModifiedBy>
  <cp:revision>136</cp:revision>
  <dcterms:created xsi:type="dcterms:W3CDTF">2020-10-16T08:15:11Z</dcterms:created>
  <dcterms:modified xsi:type="dcterms:W3CDTF">2021-01-14T08:02:13Z</dcterms:modified>
</cp:coreProperties>
</file>