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1" r:id="rId4"/>
  </p:sldMasterIdLst>
  <p:sldIdLst>
    <p:sldId id="298" r:id="rId5"/>
    <p:sldId id="306" r:id="rId6"/>
    <p:sldId id="302" r:id="rId7"/>
    <p:sldId id="304" r:id="rId8"/>
    <p:sldId id="305" r:id="rId9"/>
    <p:sldId id="307" r:id="rId10"/>
    <p:sldId id="308" r:id="rId11"/>
    <p:sldId id="316" r:id="rId12"/>
    <p:sldId id="320" r:id="rId13"/>
    <p:sldId id="314" r:id="rId14"/>
    <p:sldId id="309" r:id="rId15"/>
    <p:sldId id="310" r:id="rId16"/>
    <p:sldId id="311" r:id="rId17"/>
    <p:sldId id="312" r:id="rId18"/>
    <p:sldId id="318" r:id="rId19"/>
    <p:sldId id="315" r:id="rId20"/>
    <p:sldId id="31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27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E32AF-4D2D-4683-8E00-4439FB55453B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BE9A8C-EBBA-4555-8765-1611E3EB1038}">
      <dgm:prSet/>
      <dgm:spPr/>
      <dgm:t>
        <a:bodyPr/>
        <a:lstStyle/>
        <a:p>
          <a:r>
            <a:rPr lang="en-US"/>
            <a:t>In place of web pages, we use sentences.</a:t>
          </a:r>
        </a:p>
      </dgm:t>
    </dgm:pt>
    <dgm:pt modelId="{CDADC2B1-2F1A-4A7C-91B4-B3339DEBCC2C}" type="parTrans" cxnId="{83401E10-065B-40E7-8F72-392325140FE1}">
      <dgm:prSet/>
      <dgm:spPr/>
      <dgm:t>
        <a:bodyPr/>
        <a:lstStyle/>
        <a:p>
          <a:endParaRPr lang="en-US"/>
        </a:p>
      </dgm:t>
    </dgm:pt>
    <dgm:pt modelId="{AE2F2940-E5B4-43E0-9B1B-D7660B16890D}" type="sibTrans" cxnId="{83401E10-065B-40E7-8F72-392325140F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C65ABA-C137-419F-BFBB-3EC35A3F90AD}">
      <dgm:prSet/>
      <dgm:spPr/>
      <dgm:t>
        <a:bodyPr/>
        <a:lstStyle/>
        <a:p>
          <a:r>
            <a:rPr lang="en-US"/>
            <a:t>Similarity between any two sentences is used as an equivalent to the web page transition probability.</a:t>
          </a:r>
        </a:p>
      </dgm:t>
    </dgm:pt>
    <dgm:pt modelId="{DD4B7564-C86A-4C27-8398-2FDF11A06F84}" type="parTrans" cxnId="{060ECFD9-1B46-41E0-A639-1B4D6FBA1CAA}">
      <dgm:prSet/>
      <dgm:spPr/>
      <dgm:t>
        <a:bodyPr/>
        <a:lstStyle/>
        <a:p>
          <a:endParaRPr lang="en-US"/>
        </a:p>
      </dgm:t>
    </dgm:pt>
    <dgm:pt modelId="{96974497-6F41-4A68-835D-39505B296073}" type="sibTrans" cxnId="{060ECFD9-1B46-41E0-A639-1B4D6FBA1C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E65977-4594-49EC-9377-5C33204CE52E}">
      <dgm:prSet/>
      <dgm:spPr/>
      <dgm:t>
        <a:bodyPr/>
        <a:lstStyle/>
        <a:p>
          <a:r>
            <a:rPr lang="en-US" dirty="0"/>
            <a:t>The similarity scores are stored in a square matrix, similar to the matrix M used for PageRank.</a:t>
          </a:r>
        </a:p>
      </dgm:t>
    </dgm:pt>
    <dgm:pt modelId="{190DCEF7-52D1-4D31-8421-8FD93F7CDF2A}" type="parTrans" cxnId="{8253D357-650E-412A-A250-9EC68984B7D2}">
      <dgm:prSet/>
      <dgm:spPr/>
      <dgm:t>
        <a:bodyPr/>
        <a:lstStyle/>
        <a:p>
          <a:endParaRPr lang="en-US"/>
        </a:p>
      </dgm:t>
    </dgm:pt>
    <dgm:pt modelId="{E743F260-C721-4A0A-A742-C4BEB1744112}" type="sibTrans" cxnId="{8253D357-650E-412A-A250-9EC68984B7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788D92-B9F2-4934-993D-791F568EB7AE}">
      <dgm:prSet/>
      <dgm:spPr/>
      <dgm:t>
        <a:bodyPr/>
        <a:lstStyle/>
        <a:p>
          <a:r>
            <a:rPr lang="en-US"/>
            <a:t>Sentence similarity matrix is used to rank sentences. </a:t>
          </a:r>
        </a:p>
      </dgm:t>
    </dgm:pt>
    <dgm:pt modelId="{26A322EA-BE7B-4B16-89E1-82EA873EBFAE}" type="parTrans" cxnId="{9F37493F-3C83-4539-B59F-2BE48E2BB0BC}">
      <dgm:prSet/>
      <dgm:spPr/>
      <dgm:t>
        <a:bodyPr/>
        <a:lstStyle/>
        <a:p>
          <a:endParaRPr lang="en-US"/>
        </a:p>
      </dgm:t>
    </dgm:pt>
    <dgm:pt modelId="{5A885B3A-7103-490D-BCA6-457948CF4936}" type="sibTrans" cxnId="{9F37493F-3C83-4539-B59F-2BE48E2BB0BC}">
      <dgm:prSet/>
      <dgm:spPr/>
      <dgm:t>
        <a:bodyPr/>
        <a:lstStyle/>
        <a:p>
          <a:endParaRPr lang="en-US"/>
        </a:p>
      </dgm:t>
    </dgm:pt>
    <dgm:pt modelId="{55CFB5BE-447D-409F-9295-FDA91D0895E8}" type="pres">
      <dgm:prSet presAssocID="{163E32AF-4D2D-4683-8E00-4439FB55453B}" presName="outerComposite" presStyleCnt="0">
        <dgm:presLayoutVars>
          <dgm:chMax val="5"/>
          <dgm:dir/>
          <dgm:resizeHandles val="exact"/>
        </dgm:presLayoutVars>
      </dgm:prSet>
      <dgm:spPr/>
    </dgm:pt>
    <dgm:pt modelId="{A02FAE3A-9E9D-4EA7-B8C1-145594418295}" type="pres">
      <dgm:prSet presAssocID="{163E32AF-4D2D-4683-8E00-4439FB55453B}" presName="dummyMaxCanvas" presStyleCnt="0">
        <dgm:presLayoutVars/>
      </dgm:prSet>
      <dgm:spPr/>
    </dgm:pt>
    <dgm:pt modelId="{12F99741-5FEA-4831-89AB-CDC0B16BF9BD}" type="pres">
      <dgm:prSet presAssocID="{163E32AF-4D2D-4683-8E00-4439FB55453B}" presName="FourNodes_1" presStyleLbl="node1" presStyleIdx="0" presStyleCnt="4">
        <dgm:presLayoutVars>
          <dgm:bulletEnabled val="1"/>
        </dgm:presLayoutVars>
      </dgm:prSet>
      <dgm:spPr/>
    </dgm:pt>
    <dgm:pt modelId="{95E55254-761C-4415-AB5D-50C624479831}" type="pres">
      <dgm:prSet presAssocID="{163E32AF-4D2D-4683-8E00-4439FB55453B}" presName="FourNodes_2" presStyleLbl="node1" presStyleIdx="1" presStyleCnt="4">
        <dgm:presLayoutVars>
          <dgm:bulletEnabled val="1"/>
        </dgm:presLayoutVars>
      </dgm:prSet>
      <dgm:spPr/>
    </dgm:pt>
    <dgm:pt modelId="{69A47E89-E52A-47A6-8397-CB37CDD556D8}" type="pres">
      <dgm:prSet presAssocID="{163E32AF-4D2D-4683-8E00-4439FB55453B}" presName="FourNodes_3" presStyleLbl="node1" presStyleIdx="2" presStyleCnt="4">
        <dgm:presLayoutVars>
          <dgm:bulletEnabled val="1"/>
        </dgm:presLayoutVars>
      </dgm:prSet>
      <dgm:spPr/>
    </dgm:pt>
    <dgm:pt modelId="{1C314C14-2A38-42B5-B6F2-93DA5C41B809}" type="pres">
      <dgm:prSet presAssocID="{163E32AF-4D2D-4683-8E00-4439FB55453B}" presName="FourNodes_4" presStyleLbl="node1" presStyleIdx="3" presStyleCnt="4">
        <dgm:presLayoutVars>
          <dgm:bulletEnabled val="1"/>
        </dgm:presLayoutVars>
      </dgm:prSet>
      <dgm:spPr/>
    </dgm:pt>
    <dgm:pt modelId="{6917F332-5F2C-40A2-96D2-6CAFE1520593}" type="pres">
      <dgm:prSet presAssocID="{163E32AF-4D2D-4683-8E00-4439FB55453B}" presName="FourConn_1-2" presStyleLbl="fgAccFollowNode1" presStyleIdx="0" presStyleCnt="3">
        <dgm:presLayoutVars>
          <dgm:bulletEnabled val="1"/>
        </dgm:presLayoutVars>
      </dgm:prSet>
      <dgm:spPr/>
    </dgm:pt>
    <dgm:pt modelId="{2E668C76-412D-4244-8A5C-9B840288A84C}" type="pres">
      <dgm:prSet presAssocID="{163E32AF-4D2D-4683-8E00-4439FB55453B}" presName="FourConn_2-3" presStyleLbl="fgAccFollowNode1" presStyleIdx="1" presStyleCnt="3">
        <dgm:presLayoutVars>
          <dgm:bulletEnabled val="1"/>
        </dgm:presLayoutVars>
      </dgm:prSet>
      <dgm:spPr/>
    </dgm:pt>
    <dgm:pt modelId="{EA614368-B967-41C0-A01A-B91C6AA0DCA4}" type="pres">
      <dgm:prSet presAssocID="{163E32AF-4D2D-4683-8E00-4439FB55453B}" presName="FourConn_3-4" presStyleLbl="fgAccFollowNode1" presStyleIdx="2" presStyleCnt="3">
        <dgm:presLayoutVars>
          <dgm:bulletEnabled val="1"/>
        </dgm:presLayoutVars>
      </dgm:prSet>
      <dgm:spPr/>
    </dgm:pt>
    <dgm:pt modelId="{91F05DB1-58F9-4281-B312-421809DAB75A}" type="pres">
      <dgm:prSet presAssocID="{163E32AF-4D2D-4683-8E00-4439FB55453B}" presName="FourNodes_1_text" presStyleLbl="node1" presStyleIdx="3" presStyleCnt="4">
        <dgm:presLayoutVars>
          <dgm:bulletEnabled val="1"/>
        </dgm:presLayoutVars>
      </dgm:prSet>
      <dgm:spPr/>
    </dgm:pt>
    <dgm:pt modelId="{A62C7A2F-8A6C-4418-8CDC-FD87347293CB}" type="pres">
      <dgm:prSet presAssocID="{163E32AF-4D2D-4683-8E00-4439FB55453B}" presName="FourNodes_2_text" presStyleLbl="node1" presStyleIdx="3" presStyleCnt="4">
        <dgm:presLayoutVars>
          <dgm:bulletEnabled val="1"/>
        </dgm:presLayoutVars>
      </dgm:prSet>
      <dgm:spPr/>
    </dgm:pt>
    <dgm:pt modelId="{8D5764A9-8C64-455E-9D01-E2DCAF9920A8}" type="pres">
      <dgm:prSet presAssocID="{163E32AF-4D2D-4683-8E00-4439FB55453B}" presName="FourNodes_3_text" presStyleLbl="node1" presStyleIdx="3" presStyleCnt="4">
        <dgm:presLayoutVars>
          <dgm:bulletEnabled val="1"/>
        </dgm:presLayoutVars>
      </dgm:prSet>
      <dgm:spPr/>
    </dgm:pt>
    <dgm:pt modelId="{8602CD29-41ED-4FA3-BB8F-7A02DC04988A}" type="pres">
      <dgm:prSet presAssocID="{163E32AF-4D2D-4683-8E00-4439FB5545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401E10-065B-40E7-8F72-392325140FE1}" srcId="{163E32AF-4D2D-4683-8E00-4439FB55453B}" destId="{DDBE9A8C-EBBA-4555-8765-1611E3EB1038}" srcOrd="0" destOrd="0" parTransId="{CDADC2B1-2F1A-4A7C-91B4-B3339DEBCC2C}" sibTransId="{AE2F2940-E5B4-43E0-9B1B-D7660B16890D}"/>
    <dgm:cxn modelId="{57F36F17-8016-430C-B9A4-4E6944CC2ACA}" type="presOf" srcId="{B1E65977-4594-49EC-9377-5C33204CE52E}" destId="{8D5764A9-8C64-455E-9D01-E2DCAF9920A8}" srcOrd="1" destOrd="0" presId="urn:microsoft.com/office/officeart/2005/8/layout/vProcess5"/>
    <dgm:cxn modelId="{9F37493F-3C83-4539-B59F-2BE48E2BB0BC}" srcId="{163E32AF-4D2D-4683-8E00-4439FB55453B}" destId="{FB788D92-B9F2-4934-993D-791F568EB7AE}" srcOrd="3" destOrd="0" parTransId="{26A322EA-BE7B-4B16-89E1-82EA873EBFAE}" sibTransId="{5A885B3A-7103-490D-BCA6-457948CF4936}"/>
    <dgm:cxn modelId="{04794469-B290-4656-8212-A4FB6A5A8AEB}" type="presOf" srcId="{163E32AF-4D2D-4683-8E00-4439FB55453B}" destId="{55CFB5BE-447D-409F-9295-FDA91D0895E8}" srcOrd="0" destOrd="0" presId="urn:microsoft.com/office/officeart/2005/8/layout/vProcess5"/>
    <dgm:cxn modelId="{D77E016C-1A50-4D7F-A7B8-CEFC8E102BFE}" type="presOf" srcId="{DDBE9A8C-EBBA-4555-8765-1611E3EB1038}" destId="{91F05DB1-58F9-4281-B312-421809DAB75A}" srcOrd="1" destOrd="0" presId="urn:microsoft.com/office/officeart/2005/8/layout/vProcess5"/>
    <dgm:cxn modelId="{8368EA4C-6909-44AD-9FCC-3C8B7A9F5F5C}" type="presOf" srcId="{AE2F2940-E5B4-43E0-9B1B-D7660B16890D}" destId="{6917F332-5F2C-40A2-96D2-6CAFE1520593}" srcOrd="0" destOrd="0" presId="urn:microsoft.com/office/officeart/2005/8/layout/vProcess5"/>
    <dgm:cxn modelId="{CFE6164D-D82B-40F4-8DE9-D5C37B776FDF}" type="presOf" srcId="{FB788D92-B9F2-4934-993D-791F568EB7AE}" destId="{1C314C14-2A38-42B5-B6F2-93DA5C41B809}" srcOrd="0" destOrd="0" presId="urn:microsoft.com/office/officeart/2005/8/layout/vProcess5"/>
    <dgm:cxn modelId="{504DD776-1DF2-4C99-921A-4F6FEE1B47C1}" type="presOf" srcId="{F5C65ABA-C137-419F-BFBB-3EC35A3F90AD}" destId="{95E55254-761C-4415-AB5D-50C624479831}" srcOrd="0" destOrd="0" presId="urn:microsoft.com/office/officeart/2005/8/layout/vProcess5"/>
    <dgm:cxn modelId="{8253D357-650E-412A-A250-9EC68984B7D2}" srcId="{163E32AF-4D2D-4683-8E00-4439FB55453B}" destId="{B1E65977-4594-49EC-9377-5C33204CE52E}" srcOrd="2" destOrd="0" parTransId="{190DCEF7-52D1-4D31-8421-8FD93F7CDF2A}" sibTransId="{E743F260-C721-4A0A-A742-C4BEB1744112}"/>
    <dgm:cxn modelId="{1F610278-FBD0-461B-AA32-1449D7D62684}" type="presOf" srcId="{E743F260-C721-4A0A-A742-C4BEB1744112}" destId="{EA614368-B967-41C0-A01A-B91C6AA0DCA4}" srcOrd="0" destOrd="0" presId="urn:microsoft.com/office/officeart/2005/8/layout/vProcess5"/>
    <dgm:cxn modelId="{C307B258-DB7D-4031-9699-1C13F40E48BC}" type="presOf" srcId="{FB788D92-B9F2-4934-993D-791F568EB7AE}" destId="{8602CD29-41ED-4FA3-BB8F-7A02DC04988A}" srcOrd="1" destOrd="0" presId="urn:microsoft.com/office/officeart/2005/8/layout/vProcess5"/>
    <dgm:cxn modelId="{A6610E85-E51B-407C-83E9-E7A4004A084C}" type="presOf" srcId="{F5C65ABA-C137-419F-BFBB-3EC35A3F90AD}" destId="{A62C7A2F-8A6C-4418-8CDC-FD87347293CB}" srcOrd="1" destOrd="0" presId="urn:microsoft.com/office/officeart/2005/8/layout/vProcess5"/>
    <dgm:cxn modelId="{9D42F394-B5DD-4A07-B802-7CF55F32AAEC}" type="presOf" srcId="{B1E65977-4594-49EC-9377-5C33204CE52E}" destId="{69A47E89-E52A-47A6-8397-CB37CDD556D8}" srcOrd="0" destOrd="0" presId="urn:microsoft.com/office/officeart/2005/8/layout/vProcess5"/>
    <dgm:cxn modelId="{06951DA7-7B6B-4935-99DD-111AD074B637}" type="presOf" srcId="{96974497-6F41-4A68-835D-39505B296073}" destId="{2E668C76-412D-4244-8A5C-9B840288A84C}" srcOrd="0" destOrd="0" presId="urn:microsoft.com/office/officeart/2005/8/layout/vProcess5"/>
    <dgm:cxn modelId="{060ECFD9-1B46-41E0-A639-1B4D6FBA1CAA}" srcId="{163E32AF-4D2D-4683-8E00-4439FB55453B}" destId="{F5C65ABA-C137-419F-BFBB-3EC35A3F90AD}" srcOrd="1" destOrd="0" parTransId="{DD4B7564-C86A-4C27-8398-2FDF11A06F84}" sibTransId="{96974497-6F41-4A68-835D-39505B296073}"/>
    <dgm:cxn modelId="{A01D2FEA-F9A2-4BF4-A908-B07D93251AD7}" type="presOf" srcId="{DDBE9A8C-EBBA-4555-8765-1611E3EB1038}" destId="{12F99741-5FEA-4831-89AB-CDC0B16BF9BD}" srcOrd="0" destOrd="0" presId="urn:microsoft.com/office/officeart/2005/8/layout/vProcess5"/>
    <dgm:cxn modelId="{10DD8B45-9FFD-4364-AEC6-866C675C2605}" type="presParOf" srcId="{55CFB5BE-447D-409F-9295-FDA91D0895E8}" destId="{A02FAE3A-9E9D-4EA7-B8C1-145594418295}" srcOrd="0" destOrd="0" presId="urn:microsoft.com/office/officeart/2005/8/layout/vProcess5"/>
    <dgm:cxn modelId="{58A320D3-1167-49A9-8B31-B0E014DE6BBF}" type="presParOf" srcId="{55CFB5BE-447D-409F-9295-FDA91D0895E8}" destId="{12F99741-5FEA-4831-89AB-CDC0B16BF9BD}" srcOrd="1" destOrd="0" presId="urn:microsoft.com/office/officeart/2005/8/layout/vProcess5"/>
    <dgm:cxn modelId="{659B9865-18DE-430E-9FB1-2097C04AE23F}" type="presParOf" srcId="{55CFB5BE-447D-409F-9295-FDA91D0895E8}" destId="{95E55254-761C-4415-AB5D-50C624479831}" srcOrd="2" destOrd="0" presId="urn:microsoft.com/office/officeart/2005/8/layout/vProcess5"/>
    <dgm:cxn modelId="{B94883D2-057C-43ED-B05A-53FBB9755BA5}" type="presParOf" srcId="{55CFB5BE-447D-409F-9295-FDA91D0895E8}" destId="{69A47E89-E52A-47A6-8397-CB37CDD556D8}" srcOrd="3" destOrd="0" presId="urn:microsoft.com/office/officeart/2005/8/layout/vProcess5"/>
    <dgm:cxn modelId="{8C8E1FFC-9866-4853-BC2F-7E163973081C}" type="presParOf" srcId="{55CFB5BE-447D-409F-9295-FDA91D0895E8}" destId="{1C314C14-2A38-42B5-B6F2-93DA5C41B809}" srcOrd="4" destOrd="0" presId="urn:microsoft.com/office/officeart/2005/8/layout/vProcess5"/>
    <dgm:cxn modelId="{D237A81C-6B4A-4774-BE4D-F5B13435BF21}" type="presParOf" srcId="{55CFB5BE-447D-409F-9295-FDA91D0895E8}" destId="{6917F332-5F2C-40A2-96D2-6CAFE1520593}" srcOrd="5" destOrd="0" presId="urn:microsoft.com/office/officeart/2005/8/layout/vProcess5"/>
    <dgm:cxn modelId="{D299287B-1A9D-4D29-928B-C44521755722}" type="presParOf" srcId="{55CFB5BE-447D-409F-9295-FDA91D0895E8}" destId="{2E668C76-412D-4244-8A5C-9B840288A84C}" srcOrd="6" destOrd="0" presId="urn:microsoft.com/office/officeart/2005/8/layout/vProcess5"/>
    <dgm:cxn modelId="{7695B37E-DBD7-44AF-8C41-1F69FA5C2BAB}" type="presParOf" srcId="{55CFB5BE-447D-409F-9295-FDA91D0895E8}" destId="{EA614368-B967-41C0-A01A-B91C6AA0DCA4}" srcOrd="7" destOrd="0" presId="urn:microsoft.com/office/officeart/2005/8/layout/vProcess5"/>
    <dgm:cxn modelId="{1B232C0F-33F5-4517-968F-B14F4B64F150}" type="presParOf" srcId="{55CFB5BE-447D-409F-9295-FDA91D0895E8}" destId="{91F05DB1-58F9-4281-B312-421809DAB75A}" srcOrd="8" destOrd="0" presId="urn:microsoft.com/office/officeart/2005/8/layout/vProcess5"/>
    <dgm:cxn modelId="{F94FDB70-53DB-4EED-B8C8-44187C01514E}" type="presParOf" srcId="{55CFB5BE-447D-409F-9295-FDA91D0895E8}" destId="{A62C7A2F-8A6C-4418-8CDC-FD87347293CB}" srcOrd="9" destOrd="0" presId="urn:microsoft.com/office/officeart/2005/8/layout/vProcess5"/>
    <dgm:cxn modelId="{76EDFC26-23A7-48DF-B326-18F8F1A40A52}" type="presParOf" srcId="{55CFB5BE-447D-409F-9295-FDA91D0895E8}" destId="{8D5764A9-8C64-455E-9D01-E2DCAF9920A8}" srcOrd="10" destOrd="0" presId="urn:microsoft.com/office/officeart/2005/8/layout/vProcess5"/>
    <dgm:cxn modelId="{85EAE31E-49CF-4E6F-A1BA-A6C290EEB3DD}" type="presParOf" srcId="{55CFB5BE-447D-409F-9295-FDA91D0895E8}" destId="{8602CD29-41ED-4FA3-BB8F-7A02DC04988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99741-5FEA-4831-89AB-CDC0B16BF9BD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place of web pages, we use sentences.</a:t>
          </a:r>
        </a:p>
      </dsp:txBody>
      <dsp:txXfrm>
        <a:off x="26377" y="26377"/>
        <a:ext cx="6646626" cy="847812"/>
      </dsp:txXfrm>
    </dsp:sp>
    <dsp:sp modelId="{95E55254-761C-4415-AB5D-50C624479831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Similarity between any two sentences is used as an equivalent to the web page transition probability.</a:t>
          </a:r>
        </a:p>
      </dsp:txBody>
      <dsp:txXfrm>
        <a:off x="670791" y="1090682"/>
        <a:ext cx="6411969" cy="847812"/>
      </dsp:txXfrm>
    </dsp:sp>
    <dsp:sp modelId="{69A47E89-E52A-47A6-8397-CB37CDD556D8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similarity scores are stored in a square matrix, similar to the matrix M used for PageRank.</a:t>
          </a:r>
        </a:p>
      </dsp:txBody>
      <dsp:txXfrm>
        <a:off x="1305588" y="2154987"/>
        <a:ext cx="6421587" cy="847812"/>
      </dsp:txXfrm>
    </dsp:sp>
    <dsp:sp modelId="{1C314C14-2A38-42B5-B6F2-93DA5C41B809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Sentence similarity matrix is used to rank sentences. </a:t>
          </a:r>
        </a:p>
      </dsp:txBody>
      <dsp:txXfrm>
        <a:off x="1950003" y="3219292"/>
        <a:ext cx="6411969" cy="847812"/>
      </dsp:txXfrm>
    </dsp:sp>
    <dsp:sp modelId="{6917F332-5F2C-40A2-96D2-6CAFE1520593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240846" y="689751"/>
        <a:ext cx="321951" cy="440489"/>
      </dsp:txXfrm>
    </dsp:sp>
    <dsp:sp modelId="{2E668C76-412D-4244-8A5C-9B840288A84C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85261" y="1754057"/>
        <a:ext cx="321951" cy="440489"/>
      </dsp:txXfrm>
    </dsp:sp>
    <dsp:sp modelId="{EA614368-B967-41C0-A01A-B91C6AA0DCA4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520058" y="2818362"/>
        <a:ext cx="321951" cy="44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7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960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134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01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508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87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274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34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7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1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4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9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2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19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pear-think-idea-2010011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165" y="437321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b="1"/>
              <a:t>Extractive Text Summarization </a:t>
            </a:r>
            <a:endParaRPr lang="en-US" sz="4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803" y="5203529"/>
            <a:ext cx="7885835" cy="93852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Faisal Riaz         F2019313020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Waseem Abbas   F2019313001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56EB7-FB15-4505-B29D-945CBA81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65" y="1654471"/>
            <a:ext cx="7673800" cy="32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92E045-8F00-4D83-8867-0CF355AC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Text As Graph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2D1B2E3-4983-4CEE-9E20-4AB03CD8AC3C}"/>
              </a:ext>
            </a:extLst>
          </p:cNvPr>
          <p:cNvSpPr txBox="1">
            <a:spLocks/>
          </p:cNvSpPr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4 steps of Graph-based ranking algorithms</a:t>
            </a:r>
          </a:p>
          <a:p>
            <a:pPr lvl="0"/>
            <a:r>
              <a:rPr lang="en-US" dirty="0"/>
              <a:t>Identify text units</a:t>
            </a:r>
          </a:p>
          <a:p>
            <a:pPr lvl="0"/>
            <a:r>
              <a:rPr lang="en-US" dirty="0"/>
              <a:t>Best define the task at hand and add them as vertices in the graph</a:t>
            </a:r>
          </a:p>
          <a:p>
            <a:pPr lvl="0"/>
            <a:r>
              <a:rPr lang="en-US" dirty="0"/>
              <a:t>Identify relations</a:t>
            </a:r>
          </a:p>
          <a:p>
            <a:pPr lvl="0"/>
            <a:r>
              <a:rPr lang="en-US" dirty="0"/>
              <a:t>Connect such text units</a:t>
            </a:r>
          </a:p>
          <a:p>
            <a:pPr lvl="0"/>
            <a:r>
              <a:rPr lang="en-US" dirty="0"/>
              <a:t>Use these relations to draw edges</a:t>
            </a:r>
          </a:p>
          <a:p>
            <a:pPr lvl="0"/>
            <a:r>
              <a:rPr lang="en-US" dirty="0"/>
              <a:t>Directed and   Undirected</a:t>
            </a:r>
          </a:p>
          <a:p>
            <a:pPr lvl="0"/>
            <a:r>
              <a:rPr lang="en-US" dirty="0"/>
              <a:t>Iterate the graph-based ranking algorithm</a:t>
            </a:r>
          </a:p>
          <a:p>
            <a:pPr lvl="0"/>
            <a:r>
              <a:rPr lang="en-US" dirty="0"/>
              <a:t>Until convergence</a:t>
            </a:r>
          </a:p>
          <a:p>
            <a:pPr lvl="0"/>
            <a:r>
              <a:rPr lang="en-US" dirty="0"/>
              <a:t>Sort vertices based on their final score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7F30EB-0ED2-477F-928C-4A7C80FA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97" y="423451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Text Summarizer Workflow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33D4757-0B73-40BB-A287-1FE43937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770" y="1951685"/>
            <a:ext cx="7541598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4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6B0A9A-1600-4E5F-BA04-BE666693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Text Summarizer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A194-1A37-4FFB-B370-BEEC9ED1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Selecting and article from a dataset and extracting all the text.</a:t>
            </a:r>
          </a:p>
          <a:p>
            <a:pPr lvl="0">
              <a:lnSpc>
                <a:spcPct val="90000"/>
              </a:lnSpc>
            </a:pPr>
            <a:r>
              <a:rPr lang="en-US"/>
              <a:t>Splitting the Text into sentences.</a:t>
            </a:r>
          </a:p>
          <a:p>
            <a:pPr lvl="0">
              <a:lnSpc>
                <a:spcPct val="90000"/>
              </a:lnSpc>
            </a:pPr>
            <a:r>
              <a:rPr lang="en-US"/>
              <a:t>Converting all the words in a sentence to vectors.</a:t>
            </a:r>
          </a:p>
          <a:p>
            <a:pPr lvl="0">
              <a:lnSpc>
                <a:spcPct val="90000"/>
              </a:lnSpc>
            </a:pPr>
            <a:r>
              <a:rPr lang="en-US"/>
              <a:t>Generating similarity matrix across sentences from their vectors.</a:t>
            </a:r>
          </a:p>
          <a:p>
            <a:pPr lvl="0">
              <a:lnSpc>
                <a:spcPct val="90000"/>
              </a:lnSpc>
            </a:pPr>
            <a:r>
              <a:rPr lang="en-US"/>
              <a:t>Similarity matrix is then converted into graph, where sentences are the Nodes/Vertices and the scores as edges to calculate sentence rank.</a:t>
            </a:r>
          </a:p>
          <a:p>
            <a:pPr lvl="0">
              <a:lnSpc>
                <a:spcPct val="90000"/>
              </a:lnSpc>
            </a:pPr>
            <a:r>
              <a:rPr lang="en-US"/>
              <a:t>Graph for all the sentences is drawn.</a:t>
            </a:r>
          </a:p>
          <a:p>
            <a:pPr lvl="0">
              <a:lnSpc>
                <a:spcPct val="90000"/>
              </a:lnSpc>
            </a:pPr>
            <a:r>
              <a:rPr lang="en-US"/>
              <a:t>Sentences ranks are sorted in descending order.</a:t>
            </a:r>
          </a:p>
          <a:p>
            <a:pPr lvl="0">
              <a:lnSpc>
                <a:spcPct val="90000"/>
              </a:lnSpc>
            </a:pPr>
            <a:r>
              <a:rPr lang="en-US"/>
              <a:t>N numbers of top ranked sentences are selected to generate summarized text.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02B2-00ED-4676-BC17-A22E09F2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Count Vectorizer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97EA-D51E-4D56-BC97-AF438148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“He is playing in the field. He is running towards the football. The football game ended. It started raining while everyone was playing in the field.”</a:t>
            </a:r>
            <a:endParaRPr lang="en-US" sz="1500" b="1" i="1" dirty="0"/>
          </a:p>
          <a:p>
            <a:pPr>
              <a:lnSpc>
                <a:spcPct val="90000"/>
              </a:lnSpc>
            </a:pPr>
            <a:r>
              <a:rPr lang="en-US" sz="1500" b="1" i="1" dirty="0"/>
              <a:t>Unique List</a:t>
            </a:r>
            <a:r>
              <a:rPr lang="en-US" sz="1500" dirty="0"/>
              <a:t> = ['ended', 'everyone', 'field', 'football', 'game', 'he', 'in', 'is', 'it', 'playing', 'raining', 'running', 'started', 'the', 'towards', 'was', 'while']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Vector1</a:t>
            </a:r>
            <a:r>
              <a:rPr lang="en-US" sz="1500" dirty="0"/>
              <a:t> = [0, 0, 0, 0, 0, 0, 0, 0, 0, 0, 0, 0, 0, 0, 0, 0, 0].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Let’s take the first sentence, </a:t>
            </a:r>
            <a:r>
              <a:rPr lang="en-US" sz="1500" b="1" i="1" dirty="0">
                <a:solidFill>
                  <a:srgbClr val="00B0F0"/>
                </a:solidFill>
              </a:rPr>
              <a:t>He is playing in the field.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first word is </a:t>
            </a:r>
            <a:r>
              <a:rPr lang="en-US" sz="1500" b="1" i="1" dirty="0">
                <a:solidFill>
                  <a:srgbClr val="00B0F0"/>
                </a:solidFill>
              </a:rPr>
              <a:t>He</a:t>
            </a:r>
            <a:r>
              <a:rPr lang="en-US" sz="1500" dirty="0"/>
              <a:t>. Its position is </a:t>
            </a:r>
            <a:r>
              <a:rPr lang="en-US" sz="1500" b="1" i="1" dirty="0">
                <a:solidFill>
                  <a:srgbClr val="00B0F0"/>
                </a:solidFill>
              </a:rPr>
              <a:t>6th</a:t>
            </a:r>
            <a:r>
              <a:rPr lang="en-US" sz="1500" dirty="0"/>
              <a:t> from the starting (Unique List). I’ll just update its vector and it will now be: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Vector1</a:t>
            </a:r>
            <a:r>
              <a:rPr lang="en-US" sz="1500" dirty="0"/>
              <a:t> =[0, 0, 0, 0, 0,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/>
              <a:t>, 0, 0, 0, 0, 0, 0, 0, 0, 0, 0, 0].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Similarly, we will find each word from the </a:t>
            </a:r>
            <a:r>
              <a:rPr lang="en-US" sz="1500" b="1" dirty="0"/>
              <a:t>Unique List</a:t>
            </a:r>
            <a:r>
              <a:rPr lang="en-US" sz="1500" dirty="0"/>
              <a:t> is searched and its respective index is updated (</a:t>
            </a:r>
            <a:r>
              <a:rPr lang="en-US" sz="1500" b="1" dirty="0"/>
              <a:t>0+1</a:t>
            </a:r>
            <a:r>
              <a:rPr lang="en-US" sz="1500" dirty="0"/>
              <a:t>) in the </a:t>
            </a:r>
            <a:r>
              <a:rPr lang="en-US" sz="1500" b="1" dirty="0"/>
              <a:t>Vector1. </a:t>
            </a:r>
            <a:r>
              <a:rPr lang="en-US" sz="1500" dirty="0"/>
              <a:t>Complete representation of </a:t>
            </a:r>
            <a:r>
              <a:rPr lang="en-US" sz="1500" b="1" i="1" dirty="0"/>
              <a:t>He is playing in the field </a:t>
            </a:r>
            <a:r>
              <a:rPr lang="en-US" sz="1500" dirty="0"/>
              <a:t>would become as: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Vector1</a:t>
            </a:r>
            <a:r>
              <a:rPr lang="en-US" sz="1500" dirty="0"/>
              <a:t> =</a:t>
            </a:r>
            <a:r>
              <a:rPr lang="en-US" sz="1500" dirty="0">
                <a:solidFill>
                  <a:srgbClr val="00B0F0"/>
                </a:solidFill>
              </a:rPr>
              <a:t>[0, 0,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>
                <a:solidFill>
                  <a:srgbClr val="00B0F0"/>
                </a:solidFill>
              </a:rPr>
              <a:t>, 0, 0,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>
                <a:solidFill>
                  <a:srgbClr val="00B0F0"/>
                </a:solidFill>
              </a:rPr>
              <a:t>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>
                <a:solidFill>
                  <a:srgbClr val="00B0F0"/>
                </a:solidFill>
              </a:rPr>
              <a:t>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>
                <a:solidFill>
                  <a:srgbClr val="00B0F0"/>
                </a:solidFill>
              </a:rPr>
              <a:t>, 0,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>
                <a:solidFill>
                  <a:srgbClr val="00B0F0"/>
                </a:solidFill>
              </a:rPr>
              <a:t>, 0, 0, 0, </a:t>
            </a:r>
            <a:r>
              <a:rPr lang="en-US" sz="1500" b="1" i="1" dirty="0">
                <a:solidFill>
                  <a:srgbClr val="00B0F0"/>
                </a:solidFill>
              </a:rPr>
              <a:t>1</a:t>
            </a:r>
            <a:r>
              <a:rPr lang="en-US" sz="1500" dirty="0">
                <a:solidFill>
                  <a:srgbClr val="00B0F0"/>
                </a:solidFill>
              </a:rPr>
              <a:t>, 0, 0, 0]</a:t>
            </a:r>
            <a:r>
              <a:rPr lang="en-US" sz="1500" dirty="0"/>
              <a:t>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14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F21-6959-4156-8036-4BF70EA7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Cosine Distance /Cosine Similarity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9B952-4EAC-4529-BF82-88C50D92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Cosine similarity is used to determine the similarity between documents, sentences or vectors. Mathematically, it measures the cosine of the angle between two vectors projected in a multi-dimensional space.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D94FD-D989-49CE-BD61-52AAE97E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1" y="2234721"/>
            <a:ext cx="3944549" cy="1676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D6B07-E330-4FE2-891A-2236088C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72" y="4590642"/>
            <a:ext cx="3944549" cy="10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835C-D8DA-44AA-93D7-4E166DA8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56" y="185575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917A29E-5301-4F77-B877-977C208E5CCD}"/>
              </a:ext>
            </a:extLst>
          </p:cNvPr>
          <p:cNvSpPr txBox="1">
            <a:spLocks/>
          </p:cNvSpPr>
          <p:nvPr/>
        </p:nvSpPr>
        <p:spPr>
          <a:xfrm>
            <a:off x="657294" y="1272694"/>
            <a:ext cx="8965008" cy="293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of an article is shown as the top 3 sentences with word cloud.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9E7DFE-05B7-4A48-9EB2-E6D306F6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6" y="3429000"/>
            <a:ext cx="8803612" cy="2583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612CB2-91B5-4521-87D8-22B23AF7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6" y="2068345"/>
            <a:ext cx="8803612" cy="10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5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7835C-D8DA-44AA-93D7-4E166DA8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917A29E-5301-4F77-B877-977C208E5CCD}"/>
              </a:ext>
            </a:extLst>
          </p:cNvPr>
          <p:cNvSpPr txBox="1">
            <a:spLocks/>
          </p:cNvSpPr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Graph is generated for 58 sentences Article as shown below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7C4D5F-6A78-4B9B-96DB-35494F22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54" y="0"/>
            <a:ext cx="6993708" cy="4698613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48D38-CC44-4029-8B95-2CF41774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06" b="149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66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EDE076E-F1E6-41B5-A032-DA8A74B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623049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Text Summarization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52BBA-823E-417B-B560-2C04B27B5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The technique for generating a concise and precise summary texts without losing the overall meaning.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Transform lengthy documents into shortened versions.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Machine learning algorithms can be trained to comprehend documents and identify the sections that convey important facts and information before retrieving the required summarized texts.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Text summarization methods are greatly needed to address the ever-growing amount of text data available online.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94B222E-8CA2-486A-AF7D-1E42E2B3734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91" y="2594239"/>
            <a:ext cx="4602747" cy="24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E076E-F1E6-41B5-A032-DA8A74B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3300" b="1" dirty="0"/>
              <a:t>Extractive Summarization</a:t>
            </a:r>
          </a:p>
        </p:txBody>
      </p:sp>
      <p:sp>
        <p:nvSpPr>
          <p:cNvPr id="37" name="Isosceles Triangle 2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3B76-34CC-4D82-A7C1-CC0196B7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extractive text summarization technique involves pulling key phrases from the source.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Generation summary with pulled key phrases and sentences.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change is performed in the extracted text.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Here is an 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Source text: </a:t>
            </a:r>
            <a:r>
              <a:rPr lang="en-US" sz="2000" b="1" dirty="0">
                <a:solidFill>
                  <a:srgbClr val="00B0F0"/>
                </a:solidFill>
              </a:rPr>
              <a:t>Joseph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and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Mary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rode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on a donkey to </a:t>
            </a:r>
            <a:r>
              <a:rPr lang="en-US" sz="2000" b="1" dirty="0">
                <a:solidFill>
                  <a:srgbClr val="00B0F0"/>
                </a:solidFill>
              </a:rPr>
              <a:t>attend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the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annual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event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in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Jerusalem</a:t>
            </a:r>
            <a:r>
              <a:rPr lang="en-US" i="1" dirty="0">
                <a:solidFill>
                  <a:srgbClr val="00B0F0"/>
                </a:solidFill>
              </a:rPr>
              <a:t>. </a:t>
            </a:r>
            <a:r>
              <a:rPr lang="en-US" sz="1600" dirty="0">
                <a:solidFill>
                  <a:srgbClr val="00B0F0"/>
                </a:solidFill>
              </a:rPr>
              <a:t>In the city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sz="2000" b="1" dirty="0">
                <a:solidFill>
                  <a:srgbClr val="00B0F0"/>
                </a:solidFill>
              </a:rPr>
              <a:t>Mary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gave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birth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to a child named </a:t>
            </a:r>
            <a:r>
              <a:rPr lang="en-US" sz="2000" b="1" dirty="0">
                <a:solidFill>
                  <a:srgbClr val="00B0F0"/>
                </a:solidFill>
              </a:rPr>
              <a:t>Jesus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Extractive summary</a:t>
            </a:r>
            <a:r>
              <a:rPr lang="en-US" b="1" i="1" dirty="0"/>
              <a:t>: </a:t>
            </a:r>
            <a:r>
              <a:rPr lang="en-US" i="1" dirty="0">
                <a:solidFill>
                  <a:srgbClr val="00B0F0"/>
                </a:solidFill>
              </a:rPr>
              <a:t>Joseph and Mary attend event Jerusalem. Mary birth Jesus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 you can see above, the words in bold have been extracted and joined to create a summary — although sometimes the summary can be grammatically strange.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6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E076E-F1E6-41B5-A032-DA8A74B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3300" b="1"/>
              <a:t>Abstractive Summarization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3B76-34CC-4D82-A7C1-CC0196B7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0" y="1109144"/>
            <a:ext cx="6663264" cy="527840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technique entails paraphrasing and shortening parts of the source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overcome the grammar inconsistencies of the extractive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Algorithms create new phrases and sentences from the original text — </a:t>
            </a:r>
            <a:r>
              <a:rPr lang="en-US" b="1" dirty="0"/>
              <a:t>just like humans do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abstraction performs better than extraction.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Algorithms required to do abstraction are more difficult to develop, that’s why the use of extraction is still popular.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is an example: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Joseph and Mary rode on a donkey to attend the annual event in Jerusalem. In the city, Mary gave birth to a child named Jesus.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Abstractive summary</a:t>
            </a:r>
            <a:r>
              <a:rPr lang="en-US" dirty="0"/>
              <a:t>: </a:t>
            </a:r>
            <a:r>
              <a:rPr lang="en-US" i="1" dirty="0">
                <a:solidFill>
                  <a:srgbClr val="00B0F0"/>
                </a:solidFill>
              </a:rPr>
              <a:t>Joseph and Mary came to Jerusalem where Jesus was born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4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DE076E-F1E6-41B5-A032-DA8A74B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Text Rank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3B76-34CC-4D82-A7C1-CC0196B7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9285"/>
            <a:ext cx="5299396" cy="42269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Text Rank is based on Page Rank Algorithm.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We will briefly explain Page Rank and later will develop analogy with Text Rank.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4 web pages — </a:t>
            </a:r>
            <a:r>
              <a:rPr lang="en-US" b="1" dirty="0">
                <a:solidFill>
                  <a:srgbClr val="0070C0"/>
                </a:solidFill>
              </a:rPr>
              <a:t>w1</a:t>
            </a:r>
            <a:r>
              <a:rPr lang="en-US" sz="1700" dirty="0"/>
              <a:t>, </a:t>
            </a:r>
            <a:r>
              <a:rPr lang="en-US" b="1" dirty="0">
                <a:solidFill>
                  <a:srgbClr val="0070C0"/>
                </a:solidFill>
              </a:rPr>
              <a:t>w2</a:t>
            </a:r>
            <a:r>
              <a:rPr lang="en-US" sz="1700" dirty="0"/>
              <a:t>, </a:t>
            </a:r>
            <a:r>
              <a:rPr lang="en-US" b="1" dirty="0">
                <a:solidFill>
                  <a:srgbClr val="0070C0"/>
                </a:solidFill>
              </a:rPr>
              <a:t>w3</a:t>
            </a:r>
            <a:r>
              <a:rPr lang="en-US" sz="1700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w4</a:t>
            </a:r>
            <a:r>
              <a:rPr lang="en-US" sz="1700" dirty="0"/>
              <a:t>. These pages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Links pointing to one another.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Web page </a:t>
            </a:r>
            <a:r>
              <a:rPr lang="en-US" b="1" dirty="0">
                <a:solidFill>
                  <a:srgbClr val="0070C0"/>
                </a:solidFill>
              </a:rPr>
              <a:t>w1</a:t>
            </a:r>
            <a:r>
              <a:rPr lang="en-US" sz="1700" dirty="0"/>
              <a:t> has links directing to </a:t>
            </a:r>
            <a:r>
              <a:rPr lang="en-US" b="1" dirty="0">
                <a:solidFill>
                  <a:srgbClr val="0070C0"/>
                </a:solidFill>
              </a:rPr>
              <a:t>w2</a:t>
            </a:r>
            <a:r>
              <a:rPr lang="en-US" sz="1700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w4</a:t>
            </a:r>
            <a:r>
              <a:rPr lang="en-US" sz="1700" dirty="0"/>
              <a:t>.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w2</a:t>
            </a:r>
            <a:r>
              <a:rPr lang="en-US" sz="1700" dirty="0"/>
              <a:t> has links for </a:t>
            </a:r>
            <a:r>
              <a:rPr lang="en-US" b="1" dirty="0">
                <a:solidFill>
                  <a:srgbClr val="0070C0"/>
                </a:solidFill>
              </a:rPr>
              <a:t>w3</a:t>
            </a:r>
            <a:r>
              <a:rPr lang="en-US" sz="1700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w1</a:t>
            </a:r>
            <a:r>
              <a:rPr lang="en-US" sz="1700" dirty="0"/>
              <a:t>.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w4</a:t>
            </a:r>
            <a:r>
              <a:rPr lang="en-US" sz="1700" dirty="0"/>
              <a:t> has links only for the web page </a:t>
            </a:r>
            <a:r>
              <a:rPr lang="en-US" b="1" dirty="0">
                <a:solidFill>
                  <a:srgbClr val="0070C0"/>
                </a:solidFill>
              </a:rPr>
              <a:t>w1</a:t>
            </a:r>
            <a:r>
              <a:rPr lang="en-US" sz="1700" dirty="0"/>
              <a:t>.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w3</a:t>
            </a:r>
            <a:r>
              <a:rPr lang="en-US" sz="1700" dirty="0"/>
              <a:t> has no links and hence it will be called a dangling page.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A7E0D-CFFC-4A17-806A-A717D610BF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012" y="2197994"/>
            <a:ext cx="2979764" cy="2921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5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DE076E-F1E6-41B5-A032-DA8A74B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Text Rank Algorithm cont..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5F528BE-E127-4ACF-B1E7-D41EAFF4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" y="2050392"/>
            <a:ext cx="5963479" cy="41980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PageRank score is the probability of a user visiting that page.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Create a Transition Matrix for </a:t>
            </a:r>
            <a:r>
              <a:rPr lang="en-US" sz="1600" b="1" i="1" dirty="0"/>
              <a:t>N</a:t>
            </a:r>
            <a:r>
              <a:rPr lang="en-US" sz="1600" dirty="0"/>
              <a:t> number of pages</a:t>
            </a:r>
            <a:r>
              <a:rPr lang="en-US" sz="1600" b="1" i="1" dirty="0"/>
              <a:t> </a:t>
            </a:r>
            <a:r>
              <a:rPr lang="en-US" sz="1600" i="1" dirty="0"/>
              <a:t>M = </a:t>
            </a:r>
            <a:r>
              <a:rPr lang="en-US" sz="1600" i="1" dirty="0" err="1"/>
              <a:t>NxN</a:t>
            </a:r>
            <a:r>
              <a:rPr lang="en-US" sz="1600" i="1" dirty="0"/>
              <a:t> </a:t>
            </a:r>
            <a:r>
              <a:rPr lang="en-US" sz="1600" b="1" i="1" dirty="0"/>
              <a:t>, </a:t>
            </a:r>
            <a:r>
              <a:rPr lang="en-US" sz="1600" dirty="0"/>
              <a:t>which contains the transitions probabilities of navigation from one page to another.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Each element of this matrix denotes the probability.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Probability of going from page </a:t>
            </a:r>
            <a:r>
              <a:rPr lang="en-US" sz="1600" b="1" i="1" dirty="0" err="1"/>
              <a:t>i</a:t>
            </a:r>
            <a:r>
              <a:rPr lang="en-US" sz="1600" dirty="0"/>
              <a:t> to </a:t>
            </a:r>
            <a:r>
              <a:rPr lang="en-US" sz="1600" b="1" i="1" dirty="0"/>
              <a:t>j</a:t>
            </a:r>
            <a:r>
              <a:rPr lang="en-US" sz="1600" dirty="0"/>
              <a:t>, i.e., </a:t>
            </a:r>
            <a:r>
              <a:rPr lang="en-US" sz="1600" b="1" i="1" dirty="0"/>
              <a:t>M[ </a:t>
            </a:r>
            <a:r>
              <a:rPr lang="en-US" sz="1600" b="1" i="1" dirty="0" err="1"/>
              <a:t>i</a:t>
            </a:r>
            <a:r>
              <a:rPr lang="en-US" sz="1600" b="1" i="1" dirty="0"/>
              <a:t> ][ j ]</a:t>
            </a:r>
            <a:r>
              <a:rPr lang="en-US" sz="1600" dirty="0"/>
              <a:t>, is initialized with 1/(number of unique links in web page W</a:t>
            </a:r>
            <a:r>
              <a:rPr lang="en-US" sz="1600" baseline="-25000" dirty="0"/>
              <a:t>i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If no link between the page </a:t>
            </a:r>
            <a:r>
              <a:rPr lang="en-US" sz="1600" b="1" i="1" dirty="0" err="1"/>
              <a:t>i</a:t>
            </a:r>
            <a:r>
              <a:rPr lang="en-US" sz="1600" dirty="0"/>
              <a:t> and </a:t>
            </a:r>
            <a:r>
              <a:rPr lang="en-US" sz="1600" b="1" i="1" dirty="0"/>
              <a:t>j</a:t>
            </a:r>
            <a:r>
              <a:rPr lang="en-US" sz="1600" dirty="0"/>
              <a:t>, then the probability will be initialized with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If dangling page, then it is assumed that it is equally likely to transition to any page. Hence, </a:t>
            </a:r>
            <a:r>
              <a:rPr lang="en-US" sz="1600" b="1" i="1" dirty="0"/>
              <a:t>M[ </a:t>
            </a:r>
            <a:r>
              <a:rPr lang="en-US" sz="1600" b="1" i="1" dirty="0" err="1"/>
              <a:t>i</a:t>
            </a:r>
            <a:r>
              <a:rPr lang="en-US" sz="1600" b="1" i="1" dirty="0"/>
              <a:t> ][ j ]</a:t>
            </a:r>
            <a:r>
              <a:rPr lang="en-US" sz="1600" dirty="0"/>
              <a:t> will be initialized with 1/(number of web pages)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067A2-CE88-490F-9A30-C3E11EAC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96" y="1930400"/>
            <a:ext cx="3002092" cy="1333305"/>
          </a:xfrm>
          <a:prstGeom prst="rect">
            <a:avLst/>
          </a:prstGeom>
        </p:spPr>
      </p:pic>
      <p:pic>
        <p:nvPicPr>
          <p:cNvPr id="3084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9B7799A-516E-4637-A3D8-46898621C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r="5183" b="1"/>
          <a:stretch/>
        </p:blipFill>
        <p:spPr bwMode="auto">
          <a:xfrm>
            <a:off x="6335361" y="3594296"/>
            <a:ext cx="2924106" cy="201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8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8F7BA4-B6D7-4093-BC9D-BA2CF918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1490F55-F54C-467C-B8A6-A31153CC5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2F2A405-ED68-4CB8-9732-67DA21F2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23">
              <a:extLst>
                <a:ext uri="{FF2B5EF4-FFF2-40B4-BE49-F238E27FC236}">
                  <a16:creationId xmlns:a16="http://schemas.microsoft.com/office/drawing/2014/main" id="{8A7D2B90-65E1-48B0-8CA7-52D54740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5">
              <a:extLst>
                <a:ext uri="{FF2B5EF4-FFF2-40B4-BE49-F238E27FC236}">
                  <a16:creationId xmlns:a16="http://schemas.microsoft.com/office/drawing/2014/main" id="{E924D5FD-FDCC-4B58-A2A3-D540DA62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E193FF4-6DE7-4427-8CA6-6391CF05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7">
              <a:extLst>
                <a:ext uri="{FF2B5EF4-FFF2-40B4-BE49-F238E27FC236}">
                  <a16:creationId xmlns:a16="http://schemas.microsoft.com/office/drawing/2014/main" id="{B53557E8-484E-4039-B233-EBFF43A3B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8">
              <a:extLst>
                <a:ext uri="{FF2B5EF4-FFF2-40B4-BE49-F238E27FC236}">
                  <a16:creationId xmlns:a16="http://schemas.microsoft.com/office/drawing/2014/main" id="{45E1412B-7A92-4620-B822-2510023D4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D21DAC8F-94C8-4EBC-8454-1525B0F59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A34D249F-4969-44EA-A390-4FCDA5EB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AB39E86-A756-4CA8-B71D-0AF734B3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9" name="Rectangle 115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30EB-0ED2-477F-928C-4A7C80FA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Text Rank Analogy with Page Rank</a:t>
            </a:r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B5F43083-FA51-475A-9298-9BEF1BED0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63221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98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FA844EB-B4EF-4B2F-95CF-9E5C16B5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43">
              <a:extLst>
                <a:ext uri="{FF2B5EF4-FFF2-40B4-BE49-F238E27FC236}">
                  <a16:creationId xmlns:a16="http://schemas.microsoft.com/office/drawing/2014/main" id="{D31205C9-9B34-4789-AA9B-D7B86D3A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1E24DB-0094-4D06-8F57-85C95C87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DE703DF5-9BDF-42DB-9820-EDEAC68B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045EAFA8-4C32-4942-9360-AB2082086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CAD2203-A7B2-45D8-9240-A3542F0FD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5DC5EF1D-D76F-48F5-ACAF-7F209B64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C021030B-EC50-4CBB-847B-BF6FA897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E8ACDF8F-1AEB-4514-AC25-BDD3A547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D6FF1EB-A33A-4569-B7E2-09FD56D16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844DC64-9C05-463C-B2AB-40225DA8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7F30EB-0ED2-477F-928C-4A7C80FA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Text Rank Algorithm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95C9993-325F-45C7-AFF9-933B00B15FEC}"/>
              </a:ext>
            </a:extLst>
          </p:cNvPr>
          <p:cNvSpPr txBox="1">
            <a:spLocks/>
          </p:cNvSpPr>
          <p:nvPr/>
        </p:nvSpPr>
        <p:spPr>
          <a:xfrm>
            <a:off x="4654294" y="816638"/>
            <a:ext cx="4945973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Graph-based model</a:t>
            </a:r>
          </a:p>
          <a:p>
            <a:pPr lvl="0"/>
            <a:r>
              <a:rPr lang="en-US" dirty="0"/>
              <a:t>For graphs extracted from  texts</a:t>
            </a:r>
          </a:p>
          <a:p>
            <a:pPr lvl="0"/>
            <a:r>
              <a:rPr lang="en-US" dirty="0"/>
              <a:t>Two tasks (Keyword  extraction , Sentence  extraction)</a:t>
            </a:r>
          </a:p>
          <a:p>
            <a:pPr lvl="0"/>
            <a:r>
              <a:rPr lang="en-US" dirty="0"/>
              <a:t>The Score of Graph</a:t>
            </a:r>
          </a:p>
          <a:p>
            <a:pPr lvl="1"/>
            <a:r>
              <a:rPr lang="en-US" dirty="0"/>
              <a:t>Starting from arbitrary values</a:t>
            </a:r>
          </a:p>
          <a:p>
            <a:pPr lvl="1"/>
            <a:r>
              <a:rPr lang="en-US" dirty="0"/>
              <a:t>The computation iterates</a:t>
            </a:r>
          </a:p>
          <a:p>
            <a:pPr lvl="1"/>
            <a:r>
              <a:rPr lang="en-US" dirty="0"/>
              <a:t>Until convergence below a given threshold is achieved</a:t>
            </a:r>
          </a:p>
          <a:p>
            <a:pPr lvl="0"/>
            <a:r>
              <a:rPr lang="en-US" dirty="0"/>
              <a:t>The Score of vertex</a:t>
            </a:r>
          </a:p>
          <a:p>
            <a:pPr lvl="1"/>
            <a:r>
              <a:rPr lang="en-US" dirty="0"/>
              <a:t>Importance of the vertex</a:t>
            </a:r>
          </a:p>
          <a:p>
            <a:pPr lvl="1"/>
            <a:r>
              <a:rPr lang="en-US" dirty="0"/>
              <a:t>The final values are not affected by the initial value</a:t>
            </a:r>
          </a:p>
          <a:p>
            <a:pPr lvl="1"/>
            <a:r>
              <a:rPr lang="en-US" dirty="0"/>
              <a:t>Only the number of iterations to convergence may be different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830338B-3BA7-47EB-8B86-8A75C144F981}"/>
              </a:ext>
            </a:extLst>
          </p:cNvPr>
          <p:cNvSpPr txBox="1">
            <a:spLocks/>
          </p:cNvSpPr>
          <p:nvPr/>
        </p:nvSpPr>
        <p:spPr>
          <a:xfrm>
            <a:off x="1272353" y="58426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Text Rank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5">
                <a:extLst>
                  <a:ext uri="{FF2B5EF4-FFF2-40B4-BE49-F238E27FC236}">
                    <a16:creationId xmlns:a16="http://schemas.microsoft.com/office/drawing/2014/main" id="{F4121F22-EE5C-4367-B7D4-B9180EDD81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1740" y="1732559"/>
                <a:ext cx="8596668" cy="388077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dirty="0"/>
                  <a:t>Score of the Vertex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:the score of the vertex.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		:is the vertex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) 	:no of vertices that point to it.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𝑉𝑗</m:t>
                    </m:r>
                  </m:oMath>
                </a14:m>
                <a:r>
                  <a:rPr lang="en-US" altLang="ko-KR" dirty="0"/>
                  <a:t>) 	:no of vertices that vertex point to.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 		:the damping factor (0.85)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22" name="Content Placeholder 5">
                <a:extLst>
                  <a:ext uri="{FF2B5EF4-FFF2-40B4-BE49-F238E27FC236}">
                    <a16:creationId xmlns:a16="http://schemas.microsoft.com/office/drawing/2014/main" id="{F4121F22-EE5C-4367-B7D4-B9180EDD8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40" y="1732559"/>
                <a:ext cx="8596668" cy="3880773"/>
              </a:xfrm>
              <a:prstGeom prst="rect">
                <a:avLst/>
              </a:prstGeom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D332F337-FC93-4342-9E12-AFD60E5D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82" y="4738282"/>
            <a:ext cx="5067300" cy="8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6646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Trebuchet MS</vt:lpstr>
      <vt:lpstr>Wingdings</vt:lpstr>
      <vt:lpstr>Wingdings 3</vt:lpstr>
      <vt:lpstr>Facet</vt:lpstr>
      <vt:lpstr>Extractive Text Summarization </vt:lpstr>
      <vt:lpstr>Text Summarization</vt:lpstr>
      <vt:lpstr>Extractive Summarization</vt:lpstr>
      <vt:lpstr>Abstractive Summarization</vt:lpstr>
      <vt:lpstr>Text Rank Algorithm</vt:lpstr>
      <vt:lpstr>Text Rank Algorithm cont..</vt:lpstr>
      <vt:lpstr>Text Rank Analogy with Page Rank</vt:lpstr>
      <vt:lpstr>Text Rank Algorithm</vt:lpstr>
      <vt:lpstr>PowerPoint Presentation</vt:lpstr>
      <vt:lpstr>Text As Graph</vt:lpstr>
      <vt:lpstr>Text Summarizer Workflow</vt:lpstr>
      <vt:lpstr>Text Summarizer Workflow</vt:lpstr>
      <vt:lpstr>Count Vectorizer</vt:lpstr>
      <vt:lpstr>Cosine Distance /Cosine Similarity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2020-06-28T15:12:45Z</dcterms:created>
  <dcterms:modified xsi:type="dcterms:W3CDTF">2020-06-29T17:33:36Z</dcterms:modified>
</cp:coreProperties>
</file>