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 id="2147483685" r:id="rId2"/>
    <p:sldMasterId id="2147483703" r:id="rId3"/>
    <p:sldMasterId id="2147483721" r:id="rId4"/>
    <p:sldMasterId id="2147483739" r:id="rId5"/>
  </p:sldMasterIdLst>
  <p:sldIdLst>
    <p:sldId id="256" r:id="rId6"/>
    <p:sldId id="257" r:id="rId7"/>
    <p:sldId id="258" r:id="rId8"/>
    <p:sldId id="259" r:id="rId9"/>
    <p:sldId id="260" r:id="rId10"/>
    <p:sldId id="285" r:id="rId11"/>
    <p:sldId id="286" r:id="rId12"/>
    <p:sldId id="262" r:id="rId13"/>
    <p:sldId id="263" r:id="rId14"/>
    <p:sldId id="287" r:id="rId15"/>
    <p:sldId id="264" r:id="rId16"/>
    <p:sldId id="265" r:id="rId17"/>
    <p:sldId id="266" r:id="rId18"/>
    <p:sldId id="267" r:id="rId19"/>
    <p:sldId id="288" r:id="rId20"/>
    <p:sldId id="268" r:id="rId21"/>
    <p:sldId id="269" r:id="rId22"/>
    <p:sldId id="290" r:id="rId23"/>
    <p:sldId id="291" r:id="rId24"/>
    <p:sldId id="270" r:id="rId25"/>
    <p:sldId id="273" r:id="rId26"/>
    <p:sldId id="274" r:id="rId27"/>
    <p:sldId id="276" r:id="rId28"/>
    <p:sldId id="278" r:id="rId29"/>
    <p:sldId id="299" r:id="rId30"/>
    <p:sldId id="281" r:id="rId31"/>
    <p:sldId id="282" r:id="rId32"/>
    <p:sldId id="283" r:id="rId33"/>
    <p:sldId id="297" r:id="rId34"/>
    <p:sldId id="298" r:id="rId35"/>
    <p:sldId id="284"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C23ED0B-5BC3-084D-80C9-304A99C56B8F}">
          <p14:sldIdLst>
            <p14:sldId id="256"/>
            <p14:sldId id="257"/>
            <p14:sldId id="258"/>
          </p14:sldIdLst>
        </p14:section>
        <p14:section name="Untitled Section" id="{3ED82562-01F2-384D-8DD2-361EAF3D10E1}">
          <p14:sldIdLst>
            <p14:sldId id="259"/>
            <p14:sldId id="260"/>
            <p14:sldId id="285"/>
            <p14:sldId id="286"/>
            <p14:sldId id="262"/>
            <p14:sldId id="263"/>
            <p14:sldId id="287"/>
            <p14:sldId id="264"/>
            <p14:sldId id="265"/>
            <p14:sldId id="266"/>
            <p14:sldId id="267"/>
            <p14:sldId id="288"/>
            <p14:sldId id="268"/>
            <p14:sldId id="269"/>
            <p14:sldId id="290"/>
            <p14:sldId id="291"/>
            <p14:sldId id="270"/>
            <p14:sldId id="273"/>
            <p14:sldId id="274"/>
            <p14:sldId id="276"/>
            <p14:sldId id="278"/>
            <p14:sldId id="299"/>
            <p14:sldId id="281"/>
            <p14:sldId id="282"/>
            <p14:sldId id="283"/>
            <p14:sldId id="297"/>
            <p14:sldId id="298"/>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29"/>
  </p:normalViewPr>
  <p:slideViewPr>
    <p:cSldViewPr snapToGrid="0" snapToObjects="1">
      <p:cViewPr varScale="1">
        <p:scale>
          <a:sx n="72" d="100"/>
          <a:sy n="72"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7988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52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0382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102513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008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9B482E8-6E0E-1B4F-B1FD-C69DB9E858D9}" type="datetimeFigureOut">
              <a:rPr lang="en-US" smtClean="0"/>
              <a:pPr/>
              <a:t>6/12/2020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3235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9B482E8-6E0E-1B4F-B1FD-C69DB9E858D9}" type="datetimeFigureOut">
              <a:rPr lang="en-US" smtClean="0"/>
              <a:pPr/>
              <a:t>6/12/2020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9244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786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D62726E-379B-B349-9EED-81ED093FA806}" type="datetimeFigureOut">
              <a:rPr lang="en-US" smtClean="0"/>
              <a:pPr/>
              <a:t>6/12/2020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3560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62664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83913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7482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44510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5297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6/12/2020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49640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6/12/2020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2423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6/12/2020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4345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59961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14394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42133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08398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033993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2498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0201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6/12/2020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75765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6/12/2020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43602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27202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6/12/2020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01712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1243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4006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6153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274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6/12/2020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883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5857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6/12/2020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2586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6/12/2020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2125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302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15521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6855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7870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7958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9838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6/12/2020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7976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6/12/2020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2081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6/12/2020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8511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9992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6/12/2020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0416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08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4568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048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6697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6/12/2020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319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6/12/2020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6458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6/12/2020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211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916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6/12/2020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365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1335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682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636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390323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2449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6/12/2020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5899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6/12/2020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73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0936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6/12/2020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25716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810" y="1905000"/>
            <a:ext cx="9146382"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5309" y="4724400"/>
            <a:ext cx="8634184"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grpSp>
      <p:sp>
        <p:nvSpPr>
          <p:cNvPr id="3" name="Subtitle 2"/>
          <p:cNvSpPr>
            <a:spLocks noGrp="1"/>
          </p:cNvSpPr>
          <p:nvPr>
            <p:ph type="subTitle" idx="1"/>
          </p:nvPr>
        </p:nvSpPr>
        <p:spPr>
          <a:xfrm>
            <a:off x="1522810" y="5105400"/>
            <a:ext cx="9146381"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299109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818C68F-D26B-8F47-958C-23B49CF8A634}" type="datetimeFigureOut">
              <a:rPr lang="en-US" smtClean="0"/>
              <a:pPr/>
              <a:t>6/12/2020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790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p>
            <a:r>
              <a:rPr lang="en-US"/>
              <a:t>Click to edit Master title style</a:t>
            </a:r>
            <a:endParaRPr/>
          </a:p>
        </p:txBody>
      </p:sp>
      <p:grpSp>
        <p:nvGrpSpPr>
          <p:cNvPr id="167" name="line" descr="Line graphic"/>
          <p:cNvGrpSpPr/>
          <p:nvPr/>
        </p:nvGrpSpPr>
        <p:grpSpPr bwMode="invGray">
          <a:xfrm>
            <a:off x="1522810" y="1514475"/>
            <a:ext cx="10572328"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6/12/2020</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599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810" y="1905000"/>
            <a:ext cx="9146382"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5309" y="4724400"/>
            <a:ext cx="8634184"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grpSp>
      <p:sp>
        <p:nvSpPr>
          <p:cNvPr id="3" name="Text Placeholder 2"/>
          <p:cNvSpPr>
            <a:spLocks noGrp="1"/>
          </p:cNvSpPr>
          <p:nvPr>
            <p:ph type="body" idx="1"/>
          </p:nvPr>
        </p:nvSpPr>
        <p:spPr>
          <a:xfrm>
            <a:off x="1522810" y="5102526"/>
            <a:ext cx="9146381"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8DFA1846-DA80-1C48-A609-854EA85C59AD}" type="datetimeFigureOut">
              <a:rPr lang="en-US" smtClean="0"/>
              <a:pPr/>
              <a:t>6/12/2020</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6938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p>
            <a:r>
              <a:rPr lang="en-US"/>
              <a:t>Click to edit Master title style</a:t>
            </a:r>
            <a:endParaRPr/>
          </a:p>
        </p:txBody>
      </p:sp>
      <p:grpSp>
        <p:nvGrpSpPr>
          <p:cNvPr id="158" name="line" descr="Line graphic"/>
          <p:cNvGrpSpPr/>
          <p:nvPr/>
        </p:nvGrpSpPr>
        <p:grpSpPr bwMode="invGray">
          <a:xfrm>
            <a:off x="1522810" y="1514475"/>
            <a:ext cx="10572328"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Content Placeholder 2"/>
          <p:cNvSpPr>
            <a:spLocks noGrp="1"/>
          </p:cNvSpPr>
          <p:nvPr>
            <p:ph sz="half" idx="1"/>
          </p:nvPr>
        </p:nvSpPr>
        <p:spPr>
          <a:xfrm>
            <a:off x="1522810" y="1905000"/>
            <a:ext cx="4420750"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8442" y="1905000"/>
            <a:ext cx="442074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6/12/2020</a:t>
            </a:fld>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8834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810" y="1514475"/>
            <a:ext cx="10572328"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Text Placeholder 2"/>
          <p:cNvSpPr>
            <a:spLocks noGrp="1"/>
          </p:cNvSpPr>
          <p:nvPr>
            <p:ph type="body" idx="1"/>
          </p:nvPr>
        </p:nvSpPr>
        <p:spPr>
          <a:xfrm>
            <a:off x="1522810"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810" y="2819400"/>
            <a:ext cx="441770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51488"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1488" y="2819400"/>
            <a:ext cx="441770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6/12/2020</a:t>
            </a:fld>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6907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810" y="1514475"/>
            <a:ext cx="10572328"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4" name="Footer Placeholder 3"/>
          <p:cNvSpPr>
            <a:spLocks noGrp="1"/>
          </p:cNvSpPr>
          <p:nvPr>
            <p:ph type="ftr" sz="quarter" idx="11"/>
          </p:nvPr>
        </p:nvSpPr>
        <p:spPr/>
        <p:txBody>
          <a:bodyPr/>
          <a:lstStyle/>
          <a:p>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6/12/2020</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4243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2" name="Date Placeholder 1"/>
          <p:cNvSpPr>
            <a:spLocks noGrp="1"/>
          </p:cNvSpPr>
          <p:nvPr>
            <p:ph type="dt" sz="half" idx="10"/>
          </p:nvPr>
        </p:nvSpPr>
        <p:spPr/>
        <p:txBody>
          <a:bodyPr/>
          <a:lstStyle/>
          <a:p>
            <a:fld id="{8818C68F-D26B-8F47-958C-23B49CF8A634}" type="datetimeFigureOut">
              <a:rPr lang="en-US" smtClean="0"/>
              <a:pPr/>
              <a:t>6/12/2020</a:t>
            </a:fld>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533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809" y="3429000"/>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1249" y="1905000"/>
            <a:ext cx="5670757"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8990" y="1630822"/>
            <a:ext cx="6292667"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sp>
        <p:nvSpPr>
          <p:cNvPr id="6" name="Footer Placeholder 5"/>
          <p:cNvSpPr>
            <a:spLocks noGrp="1"/>
          </p:cNvSpPr>
          <p:nvPr>
            <p:ph type="ftr" sz="quarter" idx="11"/>
          </p:nvPr>
        </p:nvSpPr>
        <p:spPr/>
        <p:txBody>
          <a:bodyPr/>
          <a:lstStyle/>
          <a:p>
            <a:endParaRPr lang="en-US" dirty="0"/>
          </a:p>
        </p:txBody>
      </p:sp>
      <p:sp>
        <p:nvSpPr>
          <p:cNvPr id="5" name="Date Placeholder 4"/>
          <p:cNvSpPr>
            <a:spLocks noGrp="1"/>
          </p:cNvSpPr>
          <p:nvPr>
            <p:ph type="dt" sz="half" idx="10"/>
          </p:nvPr>
        </p:nvSpPr>
        <p:spPr/>
        <p:txBody>
          <a:bodyPr/>
          <a:lstStyle/>
          <a:p>
            <a:fld id="{D0DF5E60-9974-AC48-9591-99C2BB44B7CF}" type="datetimeFigureOut">
              <a:rPr lang="en-US" smtClean="0"/>
              <a:pPr/>
              <a:t>6/12/2020</a:t>
            </a:fld>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2443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6293" y="1884311"/>
            <a:ext cx="5670757"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877" y="1630822"/>
            <a:ext cx="6292667"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sp>
        <p:nvSpPr>
          <p:cNvPr id="4" name="Text Placeholder 3"/>
          <p:cNvSpPr>
            <a:spLocks noGrp="1"/>
          </p:cNvSpPr>
          <p:nvPr>
            <p:ph type="body" sz="half" idx="2"/>
          </p:nvPr>
        </p:nvSpPr>
        <p:spPr>
          <a:xfrm>
            <a:off x="7908018" y="3411748"/>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5" name="Date Placeholder 4"/>
          <p:cNvSpPr>
            <a:spLocks noGrp="1"/>
          </p:cNvSpPr>
          <p:nvPr>
            <p:ph type="dt" sz="half" idx="10"/>
          </p:nvPr>
        </p:nvSpPr>
        <p:spPr/>
        <p:txBody>
          <a:bodyPr/>
          <a:lstStyle/>
          <a:p>
            <a:fld id="{09B482E8-6E0E-1B4F-B1FD-C69DB9E858D9}" type="datetimeFigureOut">
              <a:rPr lang="en-US" smtClean="0"/>
              <a:pPr/>
              <a:t>6/12/2020</a:t>
            </a:fld>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7922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810" y="1514475"/>
            <a:ext cx="10572328"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6/12/2020</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0744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4311" y="274640"/>
            <a:ext cx="1371957"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7046" y="3472590"/>
            <a:ext cx="6492240" cy="64025"/>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Vertical Text Placeholder 2"/>
          <p:cNvSpPr>
            <a:spLocks noGrp="1"/>
          </p:cNvSpPr>
          <p:nvPr>
            <p:ph type="body" orient="vert" idx="1" hasCustomPrompt="1"/>
          </p:nvPr>
        </p:nvSpPr>
        <p:spPr>
          <a:xfrm>
            <a:off x="608171" y="277814"/>
            <a:ext cx="9146383"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6/12/2020</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328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4716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02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1.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6.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5.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9B482E8-6E0E-1B4F-B1FD-C69DB9E858D9}" type="datetimeFigureOut">
              <a:rPr lang="en-US" smtClean="0"/>
              <a:pPr/>
              <a:t>6/12/2020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114996"/>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6/12/2020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251125489"/>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6/12/2020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98864199"/>
      </p:ext>
    </p:extLst>
  </p:cSld>
  <p:clrMap bg1="dk1" tx1="lt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6/12/2020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08529793"/>
      </p:ext>
    </p:extLst>
  </p:cSld>
  <p:clrMap bg1="dk1" tx1="lt1" bg2="dk2" tx2="lt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811" y="274638"/>
            <a:ext cx="9146380"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11" y="1905000"/>
            <a:ext cx="9146382"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810" y="6400801"/>
            <a:ext cx="6326246"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7716" y="6400801"/>
            <a:ext cx="1244183"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09B482E8-6E0E-1B4F-B1FD-C69DB9E858D9}" type="datetimeFigureOut">
              <a:rPr lang="en-US" smtClean="0"/>
              <a:pPr/>
              <a:t>6/12/2020</a:t>
            </a:fld>
            <a:endParaRPr lang="en-US" dirty="0"/>
          </a:p>
        </p:txBody>
      </p:sp>
      <p:sp>
        <p:nvSpPr>
          <p:cNvPr id="6" name="Slide Number Placeholder 5"/>
          <p:cNvSpPr>
            <a:spLocks noGrp="1"/>
          </p:cNvSpPr>
          <p:nvPr>
            <p:ph type="sldNum" sz="quarter" idx="4"/>
          </p:nvPr>
        </p:nvSpPr>
        <p:spPr>
          <a:xfrm>
            <a:off x="9525893" y="6400801"/>
            <a:ext cx="1143300"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1432006"/>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9.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0.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7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0.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0.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0.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0.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0.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7B3BF-D0A6-5949-910D-0460089464F8}"/>
              </a:ext>
            </a:extLst>
          </p:cNvPr>
          <p:cNvSpPr>
            <a:spLocks noGrp="1"/>
          </p:cNvSpPr>
          <p:nvPr>
            <p:ph type="ctrTitle"/>
          </p:nvPr>
        </p:nvSpPr>
        <p:spPr/>
        <p:txBody>
          <a:bodyPr/>
          <a:lstStyle/>
          <a:p>
            <a:r>
              <a:rPr lang="en-PK" dirty="0">
                <a:latin typeface="American Typewriter" panose="02090604020004020304" pitchFamily="18" charset="77"/>
              </a:rPr>
              <a:t>TnT Part of Speech Tagger</a:t>
            </a:r>
          </a:p>
        </p:txBody>
      </p:sp>
      <p:pic>
        <p:nvPicPr>
          <p:cNvPr id="1025" name="Picture 1" descr="page1image27842752">
            <a:extLst>
              <a:ext uri="{FF2B5EF4-FFF2-40B4-BE49-F238E27FC236}">
                <a16:creationId xmlns:a16="http://schemas.microsoft.com/office/drawing/2014/main" id="{92032BFB-6B0E-C24E-A182-7C61090C9C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987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1image27842752">
            <a:extLst>
              <a:ext uri="{FF2B5EF4-FFF2-40B4-BE49-F238E27FC236}">
                <a16:creationId xmlns:a16="http://schemas.microsoft.com/office/drawing/2014/main" id="{523B05A8-9ED3-3649-8B18-6FA1004D69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987800" cy="6858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CE2B1E43-58BB-4FAE-8817-39AFB71D0572}"/>
              </a:ext>
            </a:extLst>
          </p:cNvPr>
          <p:cNvSpPr txBox="1">
            <a:spLocks/>
          </p:cNvSpPr>
          <p:nvPr/>
        </p:nvSpPr>
        <p:spPr>
          <a:xfrm>
            <a:off x="1720403" y="3674165"/>
            <a:ext cx="9146382" cy="26670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400" dirty="0">
                <a:latin typeface="American Typewriter" panose="02090604020004020304" pitchFamily="18" charset="77"/>
              </a:rPr>
              <a:t>Faisal Riaz (F2019313020)</a:t>
            </a:r>
          </a:p>
          <a:p>
            <a:pPr algn="ctr"/>
            <a:r>
              <a:rPr lang="en-US" sz="2400" dirty="0">
                <a:latin typeface="American Typewriter" panose="02090604020004020304" pitchFamily="18" charset="77"/>
              </a:rPr>
              <a:t>Talha Rasool(F2019313039)</a:t>
            </a:r>
          </a:p>
          <a:p>
            <a:pPr algn="ctr"/>
            <a:r>
              <a:rPr lang="en-US" sz="2400" dirty="0">
                <a:latin typeface="American Typewriter" panose="02090604020004020304" pitchFamily="18" charset="77"/>
              </a:rPr>
              <a:t>Waseem Abbas(F2019313001)</a:t>
            </a:r>
          </a:p>
          <a:p>
            <a:endParaRPr lang="en-PK" sz="3200" dirty="0">
              <a:latin typeface="American Typewriter" panose="02090604020004020304" pitchFamily="18" charset="77"/>
            </a:endParaRPr>
          </a:p>
        </p:txBody>
      </p:sp>
    </p:spTree>
    <p:extLst>
      <p:ext uri="{BB962C8B-B14F-4D97-AF65-F5344CB8AC3E}">
        <p14:creationId xmlns:p14="http://schemas.microsoft.com/office/powerpoint/2010/main" val="21497419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0E724-E662-114E-B23F-2EC201A4D8AC}"/>
              </a:ext>
            </a:extLst>
          </p:cNvPr>
          <p:cNvSpPr>
            <a:spLocks noGrp="1"/>
          </p:cNvSpPr>
          <p:nvPr>
            <p:ph type="title"/>
          </p:nvPr>
        </p:nvSpPr>
        <p:spPr/>
        <p:txBody>
          <a:bodyPr>
            <a:normAutofit/>
          </a:bodyPr>
          <a:lstStyle/>
          <a:p>
            <a:r>
              <a:rPr lang="en-PK" dirty="0">
                <a:latin typeface="American Typewriter" panose="02090604020004020304" pitchFamily="18" charset="77"/>
              </a:rPr>
              <a:t>Smoothing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95674DA-BDAD-8E44-A80F-6971F8A9B797}"/>
                  </a:ext>
                </a:extLst>
              </p:cNvPr>
              <p:cNvSpPr>
                <a:spLocks noGrp="1"/>
              </p:cNvSpPr>
              <p:nvPr>
                <p:ph idx="1"/>
              </p:nvPr>
            </p:nvSpPr>
            <p:spPr/>
            <p:txBody>
              <a:bodyPr/>
              <a:lstStyle/>
              <a:p>
                <a:r>
                  <a:rPr lang="en-US" sz="2000" dirty="0">
                    <a:latin typeface="American Typewriter" panose="02090604020004020304"/>
                  </a:rPr>
                  <a:t>Tested frequency groups were assigned set of  </a:t>
                </a:r>
                <a14:m>
                  <m:oMath xmlns:m="http://schemas.openxmlformats.org/officeDocument/2006/math">
                    <m:r>
                      <a:rPr lang="en-US" sz="2000" i="1">
                        <a:latin typeface="Cambria Math" panose="02040503050406030204" pitchFamily="18" charset="0"/>
                      </a:rPr>
                      <m:t>𝜆</m:t>
                    </m:r>
                  </m:oMath>
                </a14:m>
                <a:r>
                  <a:rPr lang="en-US" sz="2000" dirty="0">
                    <a:latin typeface="American Typewriter" panose="02090604020004020304"/>
                  </a:rPr>
                  <a:t>s according to following rule</a:t>
                </a:r>
                <a:endParaRPr lang="en-PK" sz="2000" dirty="0">
                  <a:latin typeface="American Typewriter" panose="02090604020004020304"/>
                </a:endParaRPr>
              </a:p>
              <a:p>
                <a:r>
                  <a:rPr lang="en-US" sz="2000" dirty="0">
                    <a:latin typeface="American Typewriter" panose="02090604020004020304"/>
                  </a:rPr>
                  <a:t>One set of </a:t>
                </a:r>
                <a14:m>
                  <m:oMath xmlns:m="http://schemas.openxmlformats.org/officeDocument/2006/math">
                    <m:r>
                      <a:rPr lang="en-US" sz="2000" i="1">
                        <a:latin typeface="Cambria Math" panose="02040503050406030204" pitchFamily="18" charset="0"/>
                      </a:rPr>
                      <m:t>𝜆</m:t>
                    </m:r>
                  </m:oMath>
                </a14:m>
                <a:r>
                  <a:rPr lang="en-US" sz="2000" dirty="0">
                    <a:latin typeface="American Typewriter" panose="02090604020004020304"/>
                  </a:rPr>
                  <a:t>s for each frequency value</a:t>
                </a:r>
                <a:endParaRPr lang="en-PK" sz="2000" dirty="0">
                  <a:latin typeface="American Typewriter" panose="02090604020004020304"/>
                </a:endParaRPr>
              </a:p>
              <a:p>
                <a:r>
                  <a:rPr lang="en-US" sz="2000" dirty="0">
                    <a:latin typeface="American Typewriter" panose="02090604020004020304"/>
                  </a:rPr>
                  <a:t>Two classes on low and high frequency values on the two ends of the scale.</a:t>
                </a:r>
                <a:endParaRPr lang="en-PK" sz="2000" dirty="0">
                  <a:latin typeface="American Typewriter" panose="02090604020004020304"/>
                </a:endParaRPr>
              </a:p>
              <a:p>
                <a:r>
                  <a:rPr lang="en-US" sz="2000" dirty="0">
                    <a:latin typeface="American Typewriter" panose="02090604020004020304"/>
                  </a:rPr>
                  <a:t>Several frequency groupings in between them and several setting for partitioning classes.</a:t>
                </a:r>
                <a:endParaRPr lang="en-PK" sz="2000" dirty="0">
                  <a:latin typeface="American Typewriter" panose="02090604020004020304"/>
                </a:endParaRPr>
              </a:p>
              <a:p>
                <a:endParaRPr lang="en-PK" dirty="0"/>
              </a:p>
            </p:txBody>
          </p:sp>
        </mc:Choice>
        <mc:Fallback>
          <p:sp>
            <p:nvSpPr>
              <p:cNvPr id="3" name="Content Placeholder 2">
                <a:extLst>
                  <a:ext uri="{FF2B5EF4-FFF2-40B4-BE49-F238E27FC236}">
                    <a16:creationId xmlns:a16="http://schemas.microsoft.com/office/drawing/2014/main" id="{095674DA-BDAD-8E44-A80F-6971F8A9B797}"/>
                  </a:ext>
                </a:extLst>
              </p:cNvPr>
              <p:cNvSpPr>
                <a:spLocks noGrp="1" noRot="1" noChangeAspect="1" noMove="1" noResize="1" noEditPoints="1" noAdjustHandles="1" noChangeArrowheads="1" noChangeShapeType="1" noTextEdit="1"/>
              </p:cNvSpPr>
              <p:nvPr>
                <p:ph idx="1"/>
              </p:nvPr>
            </p:nvSpPr>
            <p:spPr>
              <a:blipFill>
                <a:blip r:embed="rId2"/>
                <a:stretch>
                  <a:fillRect l="-600" t="-1286"/>
                </a:stretch>
              </a:blipFill>
            </p:spPr>
            <p:txBody>
              <a:bodyPr/>
              <a:lstStyle/>
              <a:p>
                <a:r>
                  <a:rPr lang="en-US">
                    <a:noFill/>
                  </a:rPr>
                  <a:t> </a:t>
                </a:r>
              </a:p>
            </p:txBody>
          </p:sp>
        </mc:Fallback>
      </mc:AlternateContent>
    </p:spTree>
    <p:extLst>
      <p:ext uri="{BB962C8B-B14F-4D97-AF65-F5344CB8AC3E}">
        <p14:creationId xmlns:p14="http://schemas.microsoft.com/office/powerpoint/2010/main" val="108788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227F-3B29-9144-A602-FA31E37E9E0C}"/>
              </a:ext>
            </a:extLst>
          </p:cNvPr>
          <p:cNvSpPr>
            <a:spLocks noGrp="1"/>
          </p:cNvSpPr>
          <p:nvPr>
            <p:ph type="title"/>
          </p:nvPr>
        </p:nvSpPr>
        <p:spPr/>
        <p:txBody>
          <a:bodyPr/>
          <a:lstStyle/>
          <a:p>
            <a:r>
              <a:rPr lang="en-GB" dirty="0">
                <a:latin typeface="American Typewriter" panose="02090604020004020304" pitchFamily="18" charset="77"/>
              </a:rPr>
              <a:t>Procedure to calculate </a:t>
            </a:r>
            <a:r>
              <a:rPr lang="el-GR" dirty="0"/>
              <a:t>λ</a:t>
            </a:r>
            <a:r>
              <a:rPr lang="en-GB" sz="2000" dirty="0" err="1">
                <a:latin typeface="American Typewriter" panose="02090604020004020304" pitchFamily="18" charset="77"/>
              </a:rPr>
              <a:t>i</a:t>
            </a:r>
            <a:r>
              <a:rPr lang="en-GB" dirty="0">
                <a:latin typeface="American Typewriter" panose="02090604020004020304" pitchFamily="18" charset="77"/>
              </a:rPr>
              <a:t> </a:t>
            </a:r>
            <a:endParaRPr lang="en-PK" dirty="0">
              <a:latin typeface="American Typewriter" panose="02090604020004020304" pitchFamily="18" charset="77"/>
            </a:endParaRPr>
          </a:p>
        </p:txBody>
      </p:sp>
      <p:sp>
        <p:nvSpPr>
          <p:cNvPr id="3" name="Content Placeholder 2">
            <a:extLst>
              <a:ext uri="{FF2B5EF4-FFF2-40B4-BE49-F238E27FC236}">
                <a16:creationId xmlns:a16="http://schemas.microsoft.com/office/drawing/2014/main" id="{A3B2101E-411C-A542-9AD3-93B9F1FCA3CA}"/>
              </a:ext>
            </a:extLst>
          </p:cNvPr>
          <p:cNvSpPr>
            <a:spLocks noGrp="1"/>
          </p:cNvSpPr>
          <p:nvPr>
            <p:ph idx="1"/>
          </p:nvPr>
        </p:nvSpPr>
        <p:spPr>
          <a:xfrm>
            <a:off x="801288" y="1550504"/>
            <a:ext cx="10554574" cy="4504237"/>
          </a:xfrm>
        </p:spPr>
        <p:txBody>
          <a:bodyPr>
            <a:noAutofit/>
          </a:bodyPr>
          <a:lstStyle/>
          <a:p>
            <a:r>
              <a:rPr lang="en-GB" sz="2000" dirty="0">
                <a:latin typeface="American Typewriter" panose="02090604020004020304"/>
              </a:rPr>
              <a:t>set</a:t>
            </a:r>
            <a:r>
              <a:rPr lang="el-GR" sz="2000" dirty="0"/>
              <a:t>λ1 =λ2 =λ3 =0</a:t>
            </a:r>
          </a:p>
          <a:p>
            <a:r>
              <a:rPr lang="en-GB" sz="2000" dirty="0">
                <a:latin typeface="American Typewriter" panose="02090604020004020304"/>
              </a:rPr>
              <a:t>for each trigram t1, t2, t3 with f (t1, t2, t3) &gt; 0 do </a:t>
            </a:r>
          </a:p>
          <a:p>
            <a:r>
              <a:rPr lang="en-GB" sz="2000" dirty="0">
                <a:latin typeface="American Typewriter" panose="02090604020004020304"/>
              </a:rPr>
              <a:t>depending on maximum value</a:t>
            </a:r>
          </a:p>
          <a:p>
            <a:pPr marL="0" indent="0">
              <a:buNone/>
            </a:pPr>
            <a:r>
              <a:rPr lang="en-GB" sz="2000" dirty="0">
                <a:latin typeface="American Typewriter" panose="02090604020004020304"/>
              </a:rPr>
              <a:t>          case f (t1,t2,t3)−1 / f (t1,t2)−1 </a:t>
            </a:r>
            <a:r>
              <a:rPr lang="el-GR" sz="2000" dirty="0"/>
              <a:t>: λ3 = λ3 </a:t>
            </a:r>
            <a:r>
              <a:rPr lang="en-GB" sz="2000" dirty="0">
                <a:latin typeface="American Typewriter" panose="02090604020004020304"/>
              </a:rPr>
              <a:t>+ f (t1, t2, t3) </a:t>
            </a:r>
          </a:p>
          <a:p>
            <a:pPr marL="0" indent="0">
              <a:buNone/>
            </a:pPr>
            <a:r>
              <a:rPr lang="en-GB" sz="2000" dirty="0">
                <a:latin typeface="American Typewriter" panose="02090604020004020304"/>
              </a:rPr>
              <a:t>         case f (t2,t3)−1 / f (t2)−1 </a:t>
            </a:r>
            <a:r>
              <a:rPr lang="el-GR" sz="2000" dirty="0"/>
              <a:t>: λ</a:t>
            </a:r>
            <a:r>
              <a:rPr lang="en-US" sz="2000" dirty="0">
                <a:latin typeface="American Typewriter" panose="02090604020004020304"/>
              </a:rPr>
              <a:t>2</a:t>
            </a:r>
            <a:r>
              <a:rPr lang="el-GR" sz="2000" dirty="0"/>
              <a:t> = λ</a:t>
            </a:r>
            <a:r>
              <a:rPr lang="en-US" sz="2000" dirty="0">
                <a:latin typeface="American Typewriter" panose="02090604020004020304"/>
              </a:rPr>
              <a:t>2</a:t>
            </a:r>
            <a:r>
              <a:rPr lang="el-GR" sz="2000" dirty="0"/>
              <a:t> </a:t>
            </a:r>
            <a:r>
              <a:rPr lang="en-GB" sz="2000" dirty="0">
                <a:latin typeface="American Typewriter" panose="02090604020004020304"/>
              </a:rPr>
              <a:t>+ f (t1, t2, t3)</a:t>
            </a:r>
          </a:p>
          <a:p>
            <a:pPr marL="0" indent="0">
              <a:buNone/>
            </a:pPr>
            <a:r>
              <a:rPr lang="en-GB" sz="2000" dirty="0">
                <a:latin typeface="American Typewriter" panose="02090604020004020304"/>
              </a:rPr>
              <a:t>         case f (t3)−1 / N−1 </a:t>
            </a:r>
            <a:r>
              <a:rPr lang="el-GR" sz="2000" dirty="0"/>
              <a:t>: λ</a:t>
            </a:r>
            <a:r>
              <a:rPr lang="en-US" sz="2000" dirty="0">
                <a:latin typeface="American Typewriter" panose="02090604020004020304"/>
              </a:rPr>
              <a:t>1</a:t>
            </a:r>
            <a:r>
              <a:rPr lang="el-GR" sz="2000" dirty="0"/>
              <a:t> = λ</a:t>
            </a:r>
            <a:r>
              <a:rPr lang="en-US" sz="2000" dirty="0">
                <a:latin typeface="American Typewriter" panose="02090604020004020304"/>
              </a:rPr>
              <a:t>21</a:t>
            </a:r>
            <a:r>
              <a:rPr lang="en-GB" sz="2000" dirty="0">
                <a:latin typeface="American Typewriter" panose="02090604020004020304"/>
              </a:rPr>
              <a:t>+ f (t1, t2, t3)</a:t>
            </a:r>
          </a:p>
          <a:p>
            <a:pPr marL="0" indent="0">
              <a:buNone/>
            </a:pPr>
            <a:r>
              <a:rPr lang="en-GB" sz="2000" dirty="0">
                <a:latin typeface="American Typewriter" panose="02090604020004020304"/>
              </a:rPr>
              <a:t>       end </a:t>
            </a:r>
          </a:p>
          <a:p>
            <a:r>
              <a:rPr lang="en-GB" sz="2000" dirty="0">
                <a:latin typeface="American Typewriter" panose="02090604020004020304"/>
              </a:rPr>
              <a:t>end for </a:t>
            </a:r>
          </a:p>
          <a:p>
            <a:r>
              <a:rPr lang="en-GB" sz="2000" dirty="0">
                <a:latin typeface="American Typewriter" panose="02090604020004020304"/>
              </a:rPr>
              <a:t>end </a:t>
            </a:r>
          </a:p>
          <a:p>
            <a:r>
              <a:rPr lang="en-GB" sz="2000" dirty="0">
                <a:latin typeface="American Typewriter" panose="02090604020004020304"/>
              </a:rPr>
              <a:t>end for </a:t>
            </a:r>
          </a:p>
          <a:p>
            <a:r>
              <a:rPr lang="en-GB" sz="2000" dirty="0">
                <a:latin typeface="American Typewriter" panose="02090604020004020304"/>
              </a:rPr>
              <a:t>normalize </a:t>
            </a:r>
            <a:r>
              <a:rPr lang="el-GR" sz="2000" dirty="0"/>
              <a:t>λ1, λ2, λ</a:t>
            </a:r>
            <a:r>
              <a:rPr lang="en-US" sz="2000" dirty="0">
                <a:latin typeface="American Typewriter" panose="02090604020004020304"/>
              </a:rPr>
              <a:t>3</a:t>
            </a:r>
            <a:endParaRPr lang="el-GR" sz="2000" dirty="0"/>
          </a:p>
        </p:txBody>
      </p:sp>
    </p:spTree>
    <p:extLst>
      <p:ext uri="{BB962C8B-B14F-4D97-AF65-F5344CB8AC3E}">
        <p14:creationId xmlns:p14="http://schemas.microsoft.com/office/powerpoint/2010/main" val="4162303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3D78A-BADE-9543-8BCC-FF45DD00BA66}"/>
              </a:ext>
            </a:extLst>
          </p:cNvPr>
          <p:cNvSpPr>
            <a:spLocks noGrp="1"/>
          </p:cNvSpPr>
          <p:nvPr>
            <p:ph type="title"/>
          </p:nvPr>
        </p:nvSpPr>
        <p:spPr/>
        <p:txBody>
          <a:bodyPr/>
          <a:lstStyle/>
          <a:p>
            <a:r>
              <a:rPr lang="en-GB" dirty="0">
                <a:latin typeface="American Typewriter" panose="02090604020004020304" pitchFamily="18" charset="77"/>
              </a:rPr>
              <a:t>Capitalization</a:t>
            </a:r>
            <a:r>
              <a:rPr lang="en-GB" dirty="0"/>
              <a:t> </a:t>
            </a:r>
            <a:endParaRPr lang="en-PK" dirty="0"/>
          </a:p>
        </p:txBody>
      </p:sp>
      <p:sp>
        <p:nvSpPr>
          <p:cNvPr id="3" name="Content Placeholder 2">
            <a:extLst>
              <a:ext uri="{FF2B5EF4-FFF2-40B4-BE49-F238E27FC236}">
                <a16:creationId xmlns:a16="http://schemas.microsoft.com/office/drawing/2014/main" id="{BFC17517-11ED-4947-87C4-F1D155AE4975}"/>
              </a:ext>
            </a:extLst>
          </p:cNvPr>
          <p:cNvSpPr>
            <a:spLocks noGrp="1"/>
          </p:cNvSpPr>
          <p:nvPr>
            <p:ph idx="1"/>
          </p:nvPr>
        </p:nvSpPr>
        <p:spPr/>
        <p:txBody>
          <a:bodyPr/>
          <a:lstStyle/>
          <a:p>
            <a:r>
              <a:rPr lang="en-GB" sz="2000" dirty="0">
                <a:latin typeface="American Typewriter" panose="02090604020004020304" pitchFamily="18" charset="77"/>
              </a:rPr>
              <a:t>Capitalization plays a vital role </a:t>
            </a:r>
          </a:p>
          <a:p>
            <a:pPr marL="0" indent="0">
              <a:buNone/>
            </a:pPr>
            <a:r>
              <a:rPr lang="en-GB" sz="2000" dirty="0">
                <a:latin typeface="American Typewriter" panose="02090604020004020304" pitchFamily="18" charset="77"/>
              </a:rPr>
              <a:t>     English: Proper nouns </a:t>
            </a:r>
          </a:p>
          <a:p>
            <a:pPr marL="0" indent="0">
              <a:buNone/>
            </a:pPr>
            <a:r>
              <a:rPr lang="en-GB" sz="2000" dirty="0">
                <a:latin typeface="American Typewriter" panose="02090604020004020304" pitchFamily="18" charset="77"/>
              </a:rPr>
              <a:t>     German: All nouns </a:t>
            </a:r>
          </a:p>
          <a:p>
            <a:r>
              <a:rPr lang="en-GB" sz="2000" dirty="0">
                <a:latin typeface="American Typewriter" panose="02090604020004020304" pitchFamily="18" charset="77"/>
              </a:rPr>
              <a:t>Probability distribution of tags around capitalized words differs from the rest</a:t>
            </a:r>
            <a:r>
              <a:rPr lang="en-GB" dirty="0">
                <a:latin typeface="American Typewriter" panose="02090604020004020304" pitchFamily="18" charset="77"/>
              </a:rPr>
              <a:t>. </a:t>
            </a:r>
          </a:p>
          <a:p>
            <a:pPr marL="0" indent="0">
              <a:buNone/>
            </a:pPr>
            <a:endParaRPr lang="en-GB" dirty="0">
              <a:latin typeface="American Typewriter" panose="02090604020004020304" pitchFamily="18" charset="77"/>
            </a:endParaRPr>
          </a:p>
        </p:txBody>
      </p:sp>
      <p:pic>
        <p:nvPicPr>
          <p:cNvPr id="5" name="Picture 4">
            <a:extLst>
              <a:ext uri="{FF2B5EF4-FFF2-40B4-BE49-F238E27FC236}">
                <a16:creationId xmlns:a16="http://schemas.microsoft.com/office/drawing/2014/main" id="{18D64AB2-7A30-B844-AF69-85C09CC729EF}"/>
              </a:ext>
            </a:extLst>
          </p:cNvPr>
          <p:cNvPicPr>
            <a:picLocks noChangeAspect="1"/>
          </p:cNvPicPr>
          <p:nvPr/>
        </p:nvPicPr>
        <p:blipFill>
          <a:blip r:embed="rId2"/>
          <a:stretch>
            <a:fillRect/>
          </a:stretch>
        </p:blipFill>
        <p:spPr>
          <a:xfrm>
            <a:off x="3236685" y="4764316"/>
            <a:ext cx="4482597" cy="1176127"/>
          </a:xfrm>
          <a:prstGeom prst="rect">
            <a:avLst/>
          </a:prstGeom>
        </p:spPr>
      </p:pic>
    </p:spTree>
    <p:extLst>
      <p:ext uri="{BB962C8B-B14F-4D97-AF65-F5344CB8AC3E}">
        <p14:creationId xmlns:p14="http://schemas.microsoft.com/office/powerpoint/2010/main" val="2778754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1BDF-445E-4940-B93C-AAA963A695EF}"/>
              </a:ext>
            </a:extLst>
          </p:cNvPr>
          <p:cNvSpPr>
            <a:spLocks noGrp="1"/>
          </p:cNvSpPr>
          <p:nvPr>
            <p:ph type="title"/>
          </p:nvPr>
        </p:nvSpPr>
        <p:spPr/>
        <p:txBody>
          <a:bodyPr/>
          <a:lstStyle/>
          <a:p>
            <a:r>
              <a:rPr lang="en-GB" dirty="0">
                <a:latin typeface="American Typewriter" panose="02090604020004020304" pitchFamily="18" charset="77"/>
              </a:rPr>
              <a:t>Capitalization</a:t>
            </a:r>
            <a:endParaRPr lang="en-PK" dirty="0">
              <a:latin typeface="American Typewriter" panose="02090604020004020304" pitchFamily="18" charset="77"/>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D15483F-08AC-D740-B71D-277226048CF6}"/>
                  </a:ext>
                </a:extLst>
              </p:cNvPr>
              <p:cNvSpPr>
                <a:spLocks noGrp="1"/>
              </p:cNvSpPr>
              <p:nvPr>
                <p:ph idx="1"/>
              </p:nvPr>
            </p:nvSpPr>
            <p:spPr/>
            <p:txBody>
              <a:bodyPr/>
              <a:lstStyle/>
              <a:p>
                <a:r>
                  <a:rPr lang="en-GB" sz="2000" dirty="0">
                    <a:latin typeface="American Typewriter" panose="02090604020004020304" pitchFamily="18" charset="77"/>
                  </a:rPr>
                  <a:t>So use P(t3, c3|t1, c1, t2, c2) instead of P(t3|t1, t2). The tri-gram model equations need to be changed accordingly. </a:t>
                </a:r>
              </a:p>
              <a:p>
                <a:r>
                  <a:rPr lang="en-US" sz="2000" dirty="0">
                    <a:latin typeface="American Typewriter" panose="02090604020004020304" pitchFamily="18" charset="77"/>
                  </a:rPr>
                  <a:t>This condition implies that in order to estimates the MLE / probability of the capitalized tokens we have to update equation (3) to (5) incorporating the flag </a:t>
                </a:r>
                <a14:m>
                  <m:oMath xmlns:m="http://schemas.openxmlformats.org/officeDocument/2006/math">
                    <m:sSub>
                      <m:sSubPr>
                        <m:ctrlPr>
                          <a:rPr lang="en-PK"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𝑖</m:t>
                        </m:r>
                      </m:sub>
                    </m:sSub>
                  </m:oMath>
                </a14:m>
                <a:r>
                  <a:rPr lang="en-PK" sz="2000" dirty="0">
                    <a:latin typeface="American Typewriter" panose="02090604020004020304" pitchFamily="18" charset="77"/>
                  </a:rPr>
                  <a:t> </a:t>
                </a:r>
                <a:endParaRPr lang="en-GB" sz="2000" dirty="0">
                  <a:latin typeface="American Typewriter" panose="02090604020004020304" pitchFamily="18" charset="77"/>
                </a:endParaRPr>
              </a:p>
              <a:p>
                <a:endParaRPr lang="en-GB" sz="2000" dirty="0">
                  <a:latin typeface="American Typewriter" panose="02090604020004020304" pitchFamily="18" charset="77"/>
                </a:endParaRPr>
              </a:p>
              <a:p>
                <a:endParaRPr lang="en-PK" dirty="0">
                  <a:latin typeface="American Typewriter" panose="02090604020004020304" pitchFamily="18" charset="77"/>
                </a:endParaRPr>
              </a:p>
            </p:txBody>
          </p:sp>
        </mc:Choice>
        <mc:Fallback>
          <p:sp>
            <p:nvSpPr>
              <p:cNvPr id="3" name="Content Placeholder 2">
                <a:extLst>
                  <a:ext uri="{FF2B5EF4-FFF2-40B4-BE49-F238E27FC236}">
                    <a16:creationId xmlns:a16="http://schemas.microsoft.com/office/drawing/2014/main" id="{FD15483F-08AC-D740-B71D-277226048CF6}"/>
                  </a:ext>
                </a:extLst>
              </p:cNvPr>
              <p:cNvSpPr>
                <a:spLocks noGrp="1" noRot="1" noChangeAspect="1" noMove="1" noResize="1" noEditPoints="1" noAdjustHandles="1" noChangeArrowheads="1" noChangeShapeType="1" noTextEdit="1"/>
              </p:cNvSpPr>
              <p:nvPr>
                <p:ph idx="1"/>
              </p:nvPr>
            </p:nvSpPr>
            <p:spPr>
              <a:blipFill>
                <a:blip r:embed="rId2"/>
                <a:stretch>
                  <a:fillRect l="-600" t="-1429" r="-2333"/>
                </a:stretch>
              </a:blipFill>
            </p:spPr>
            <p:txBody>
              <a:bodyPr/>
              <a:lstStyle/>
              <a:p>
                <a:r>
                  <a:rPr lang="en-US">
                    <a:noFill/>
                  </a:rPr>
                  <a:t> </a:t>
                </a:r>
              </a:p>
            </p:txBody>
          </p:sp>
        </mc:Fallback>
      </mc:AlternateContent>
    </p:spTree>
    <p:extLst>
      <p:ext uri="{BB962C8B-B14F-4D97-AF65-F5344CB8AC3E}">
        <p14:creationId xmlns:p14="http://schemas.microsoft.com/office/powerpoint/2010/main" val="3971524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0AB54-4624-2248-8129-D915002881CB}"/>
              </a:ext>
            </a:extLst>
          </p:cNvPr>
          <p:cNvSpPr>
            <a:spLocks noGrp="1"/>
          </p:cNvSpPr>
          <p:nvPr>
            <p:ph type="title"/>
          </p:nvPr>
        </p:nvSpPr>
        <p:spPr/>
        <p:txBody>
          <a:bodyPr/>
          <a:lstStyle/>
          <a:p>
            <a:r>
              <a:rPr lang="en-GB" dirty="0">
                <a:latin typeface="American Typewriter" panose="02090604020004020304" pitchFamily="18" charset="77"/>
              </a:rPr>
              <a:t>Handling of Unknown Words </a:t>
            </a:r>
            <a:endParaRPr lang="en-PK" dirty="0">
              <a:latin typeface="American Typewriter" panose="02090604020004020304" pitchFamily="18" charset="77"/>
            </a:endParaRPr>
          </a:p>
        </p:txBody>
      </p:sp>
      <p:sp>
        <p:nvSpPr>
          <p:cNvPr id="3" name="Content Placeholder 2">
            <a:extLst>
              <a:ext uri="{FF2B5EF4-FFF2-40B4-BE49-F238E27FC236}">
                <a16:creationId xmlns:a16="http://schemas.microsoft.com/office/drawing/2014/main" id="{318C7BE7-96C4-BA47-B1A7-692E60E2AB66}"/>
              </a:ext>
            </a:extLst>
          </p:cNvPr>
          <p:cNvSpPr>
            <a:spLocks noGrp="1"/>
          </p:cNvSpPr>
          <p:nvPr>
            <p:ph idx="1"/>
          </p:nvPr>
        </p:nvSpPr>
        <p:spPr>
          <a:xfrm>
            <a:off x="801288" y="1683026"/>
            <a:ext cx="10554574" cy="4929667"/>
          </a:xfrm>
        </p:spPr>
        <p:txBody>
          <a:bodyPr>
            <a:normAutofit fontScale="85000" lnSpcReduction="10000"/>
          </a:bodyPr>
          <a:lstStyle/>
          <a:p>
            <a:r>
              <a:rPr lang="en-GB" dirty="0">
                <a:latin typeface="American Typewriter" panose="02090604020004020304" pitchFamily="18" charset="77"/>
              </a:rPr>
              <a:t>Handled best by suffix analysis (proposed by Samuelson in 1993) for inflected languages</a:t>
            </a:r>
          </a:p>
          <a:p>
            <a:r>
              <a:rPr lang="en-US" dirty="0">
                <a:latin typeface="American Typewriter" panose="02090604020004020304" pitchFamily="18" charset="77"/>
              </a:rPr>
              <a:t>Tag probabilities of unknown words are estimated according to the letters where word is ending. In English language suffix is the strong predictor of the class of the word. </a:t>
            </a:r>
          </a:p>
          <a:p>
            <a:r>
              <a:rPr lang="en-US" dirty="0">
                <a:latin typeface="American Typewriter" panose="02090604020004020304" pitchFamily="18" charset="77"/>
              </a:rPr>
              <a:t>In a study conducted for the words in Wall Street Journal which is a part of Penn Treebank, words (e.g. fashionable) ending with “able” are adjectives (JJ) 98% of the total words observed. Whereas, only 2% were nouns (e.g. cable, variable). </a:t>
            </a:r>
            <a:endParaRPr lang="en-GB" dirty="0">
              <a:latin typeface="American Typewriter" panose="02090604020004020304" pitchFamily="18" charset="77"/>
            </a:endParaRPr>
          </a:p>
          <a:p>
            <a:r>
              <a:rPr lang="en-GB" dirty="0">
                <a:latin typeface="American Typewriter" panose="02090604020004020304" pitchFamily="18" charset="77"/>
              </a:rPr>
              <a:t>What is meant by “suffix”? </a:t>
            </a:r>
          </a:p>
          <a:p>
            <a:pPr marL="0" indent="0">
              <a:buNone/>
            </a:pPr>
            <a:r>
              <a:rPr lang="en-GB" dirty="0">
                <a:latin typeface="American Typewriter" panose="02090604020004020304" pitchFamily="18" charset="77"/>
              </a:rPr>
              <a:t>“Final sequence of characters of a word” which is not necessarily a linguistically meaningful suffix .</a:t>
            </a:r>
          </a:p>
          <a:p>
            <a:r>
              <a:rPr lang="en-GB" dirty="0" err="1">
                <a:latin typeface="American Typewriter" panose="02090604020004020304" pitchFamily="18" charset="77"/>
              </a:rPr>
              <a:t>e.g</a:t>
            </a:r>
            <a:r>
              <a:rPr lang="en-GB" dirty="0">
                <a:latin typeface="American Typewriter" panose="02090604020004020304" pitchFamily="18" charset="77"/>
              </a:rPr>
              <a:t>: smoothing </a:t>
            </a:r>
          </a:p>
          <a:p>
            <a:pPr marL="0" indent="0">
              <a:buNone/>
            </a:pPr>
            <a:r>
              <a:rPr lang="en-GB" dirty="0">
                <a:latin typeface="American Typewriter" panose="02090604020004020304" pitchFamily="18" charset="77"/>
              </a:rPr>
              <a:t>G, ng, </a:t>
            </a:r>
            <a:r>
              <a:rPr lang="en-GB" dirty="0" err="1">
                <a:latin typeface="American Typewriter" panose="02090604020004020304" pitchFamily="18" charset="77"/>
              </a:rPr>
              <a:t>ing</a:t>
            </a:r>
            <a:r>
              <a:rPr lang="en-GB" dirty="0">
                <a:latin typeface="American Typewriter" panose="02090604020004020304" pitchFamily="18" charset="77"/>
              </a:rPr>
              <a:t>, </a:t>
            </a:r>
            <a:r>
              <a:rPr lang="en-GB" dirty="0" err="1">
                <a:latin typeface="American Typewriter" panose="02090604020004020304" pitchFamily="18" charset="77"/>
              </a:rPr>
              <a:t>hing</a:t>
            </a:r>
            <a:r>
              <a:rPr lang="en-GB" dirty="0">
                <a:latin typeface="American Typewriter" panose="02090604020004020304" pitchFamily="18" charset="77"/>
              </a:rPr>
              <a:t>, thing,  </a:t>
            </a:r>
            <a:r>
              <a:rPr lang="en-GB" dirty="0" err="1">
                <a:latin typeface="American Typewriter" panose="02090604020004020304" pitchFamily="18" charset="77"/>
              </a:rPr>
              <a:t>othing</a:t>
            </a:r>
            <a:r>
              <a:rPr lang="en-GB" dirty="0">
                <a:latin typeface="American Typewriter" panose="02090604020004020304" pitchFamily="18" charset="77"/>
              </a:rPr>
              <a:t>,  </a:t>
            </a:r>
            <a:r>
              <a:rPr lang="en-GB" dirty="0" err="1">
                <a:latin typeface="American Typewriter" panose="02090604020004020304" pitchFamily="18" charset="77"/>
              </a:rPr>
              <a:t>oothing</a:t>
            </a:r>
            <a:r>
              <a:rPr lang="en-GB" dirty="0">
                <a:latin typeface="American Typewriter" panose="02090604020004020304" pitchFamily="18" charset="77"/>
              </a:rPr>
              <a:t>, </a:t>
            </a:r>
            <a:r>
              <a:rPr lang="en-GB" dirty="0" err="1">
                <a:latin typeface="American Typewriter" panose="02090604020004020304" pitchFamily="18" charset="77"/>
              </a:rPr>
              <a:t>moothing</a:t>
            </a:r>
            <a:r>
              <a:rPr lang="en-GB" dirty="0">
                <a:latin typeface="American Typewriter" panose="02090604020004020304" pitchFamily="18" charset="77"/>
              </a:rPr>
              <a:t>, smoothing </a:t>
            </a:r>
          </a:p>
          <a:p>
            <a:endParaRPr lang="en-PK" dirty="0">
              <a:latin typeface="American Typewriter" panose="02090604020004020304" pitchFamily="18" charset="77"/>
            </a:endParaRPr>
          </a:p>
        </p:txBody>
      </p:sp>
    </p:spTree>
    <p:extLst>
      <p:ext uri="{BB962C8B-B14F-4D97-AF65-F5344CB8AC3E}">
        <p14:creationId xmlns:p14="http://schemas.microsoft.com/office/powerpoint/2010/main" val="1775660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F3FC6-7078-6E49-AFD8-8260639F907B}"/>
              </a:ext>
            </a:extLst>
          </p:cNvPr>
          <p:cNvSpPr>
            <a:spLocks noGrp="1"/>
          </p:cNvSpPr>
          <p:nvPr>
            <p:ph type="title"/>
          </p:nvPr>
        </p:nvSpPr>
        <p:spPr/>
        <p:txBody>
          <a:bodyPr/>
          <a:lstStyle/>
          <a:p>
            <a:r>
              <a:rPr lang="en-GB" dirty="0">
                <a:latin typeface="American Typewriter" panose="02090604020004020304" pitchFamily="18" charset="77"/>
              </a:rPr>
              <a:t>Handling of Unknown Words</a:t>
            </a:r>
            <a:endParaRPr lang="en-PK" dirty="0">
              <a:latin typeface="American Typewriter" panose="02090604020004020304" pitchFamily="18" charset="77"/>
            </a:endParaRPr>
          </a:p>
        </p:txBody>
      </p:sp>
      <p:sp>
        <p:nvSpPr>
          <p:cNvPr id="3" name="Content Placeholder 2">
            <a:extLst>
              <a:ext uri="{FF2B5EF4-FFF2-40B4-BE49-F238E27FC236}">
                <a16:creationId xmlns:a16="http://schemas.microsoft.com/office/drawing/2014/main" id="{5D50B36E-CB63-4447-92CB-3FB2DCAFB2E8}"/>
              </a:ext>
            </a:extLst>
          </p:cNvPr>
          <p:cNvSpPr>
            <a:spLocks noGrp="1"/>
          </p:cNvSpPr>
          <p:nvPr>
            <p:ph idx="1"/>
          </p:nvPr>
        </p:nvSpPr>
        <p:spPr>
          <a:xfrm>
            <a:off x="818712" y="1550504"/>
            <a:ext cx="10554574" cy="5032858"/>
          </a:xfrm>
        </p:spPr>
        <p:txBody>
          <a:bodyPr>
            <a:normAutofit fontScale="92500"/>
          </a:bodyPr>
          <a:lstStyle/>
          <a:p>
            <a:r>
              <a:rPr lang="en-US" sz="2800" baseline="-25000" dirty="0">
                <a:latin typeface="American Typewriter" panose="02090604020004020304"/>
              </a:rPr>
              <a:t>Probability distribution of a particular suffix is generated from all the words in the training set that share the same suffix of some predefined maximum length.</a:t>
            </a:r>
            <a:endParaRPr lang="en-PK" sz="2800" baseline="-25000" dirty="0">
              <a:latin typeface="American Typewriter" panose="02090604020004020304"/>
            </a:endParaRPr>
          </a:p>
          <a:p>
            <a:r>
              <a:rPr lang="en-US" sz="2800" baseline="-25000" dirty="0">
                <a:latin typeface="American Typewriter" panose="02090604020004020304"/>
              </a:rPr>
              <a:t>This calculates the probability of a tag t given the last m letters li of an n letter word:</a:t>
            </a:r>
            <a:endParaRPr lang="en-PK" sz="2800" baseline="-25000" dirty="0">
              <a:latin typeface="American Typewriter" panose="02090604020004020304"/>
            </a:endParaRPr>
          </a:p>
          <a:p>
            <a:r>
              <a:rPr lang="en-US" sz="2800" baseline="-25000" dirty="0">
                <a:latin typeface="American Typewriter" panose="02090604020004020304"/>
              </a:rPr>
              <a:t>P(t|ln−m+1, . . . ln). The sequence of increasingly more general contexts omits more and more characters of the suffix, such that P(t|ln−m+2, . . . , ln), P(t|ln−m+3, . . . , ln), . . . , P(t) are used for smoothing. As we have shown in the above for the case of smoothing.</a:t>
            </a:r>
          </a:p>
          <a:p>
            <a:r>
              <a:rPr lang="en-US" sz="2800" baseline="-25000" dirty="0">
                <a:latin typeface="American Typewriter" panose="02090604020004020304"/>
              </a:rPr>
              <a:t>Here is problem pointing to the choice of tokens/words in lexicon. . Should we use all words or fix words for suffix handling in the lexicons.</a:t>
            </a:r>
            <a:r>
              <a:rPr lang="en-PK" sz="2800" baseline="-25000" dirty="0">
                <a:latin typeface="American Typewriter" panose="02090604020004020304"/>
              </a:rPr>
              <a:t> </a:t>
            </a:r>
          </a:p>
          <a:p>
            <a:r>
              <a:rPr lang="en-US" sz="2800" baseline="-25000" dirty="0">
                <a:latin typeface="American Typewriter" panose="02090604020004020304"/>
              </a:rPr>
              <a:t>Author has assumed here that unknown words are those which are appearing less frequent in the lexicons and using the suffixes of infrequent words.</a:t>
            </a:r>
          </a:p>
          <a:p>
            <a:r>
              <a:rPr lang="en-US" sz="2800" baseline="-25000" dirty="0">
                <a:latin typeface="American Typewriter" panose="02090604020004020304"/>
              </a:rPr>
              <a:t>A threshold of frequency less than or equal to 10. This choice turned out to be a good choice.</a:t>
            </a:r>
            <a:endParaRPr lang="en-PK" sz="2800" baseline="-25000" dirty="0">
              <a:latin typeface="American Typewriter" panose="02090604020004020304"/>
            </a:endParaRPr>
          </a:p>
          <a:p>
            <a:endParaRPr lang="en-PK" dirty="0">
              <a:latin typeface="American Typewriter" panose="02090604020004020304" pitchFamily="18" charset="77"/>
            </a:endParaRPr>
          </a:p>
        </p:txBody>
      </p:sp>
    </p:spTree>
    <p:extLst>
      <p:ext uri="{BB962C8B-B14F-4D97-AF65-F5344CB8AC3E}">
        <p14:creationId xmlns:p14="http://schemas.microsoft.com/office/powerpoint/2010/main" val="1409438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93752-88C6-D147-ACBE-AC39ED7244FE}"/>
              </a:ext>
            </a:extLst>
          </p:cNvPr>
          <p:cNvSpPr>
            <a:spLocks noGrp="1"/>
          </p:cNvSpPr>
          <p:nvPr>
            <p:ph type="title"/>
          </p:nvPr>
        </p:nvSpPr>
        <p:spPr/>
        <p:txBody>
          <a:bodyPr/>
          <a:lstStyle/>
          <a:p>
            <a:r>
              <a:rPr lang="en-GB" dirty="0">
                <a:latin typeface="American Typewriter" panose="02090604020004020304" pitchFamily="18" charset="77"/>
              </a:rPr>
              <a:t>Handling of Unknown Words </a:t>
            </a:r>
            <a:endParaRPr lang="en-PK" dirty="0">
              <a:latin typeface="American Typewriter" panose="02090604020004020304" pitchFamily="18" charset="77"/>
            </a:endParaRPr>
          </a:p>
        </p:txBody>
      </p:sp>
      <p:sp>
        <p:nvSpPr>
          <p:cNvPr id="3" name="Content Placeholder 2">
            <a:extLst>
              <a:ext uri="{FF2B5EF4-FFF2-40B4-BE49-F238E27FC236}">
                <a16:creationId xmlns:a16="http://schemas.microsoft.com/office/drawing/2014/main" id="{849855B0-F4AC-E343-BEBC-6DB4DD2E394E}"/>
              </a:ext>
            </a:extLst>
          </p:cNvPr>
          <p:cNvSpPr>
            <a:spLocks noGrp="1"/>
          </p:cNvSpPr>
          <p:nvPr>
            <p:ph idx="1"/>
          </p:nvPr>
        </p:nvSpPr>
        <p:spPr>
          <a:xfrm>
            <a:off x="818712" y="2467215"/>
            <a:ext cx="10554574" cy="3636511"/>
          </a:xfrm>
        </p:spPr>
        <p:txBody>
          <a:bodyPr>
            <a:noAutofit/>
          </a:bodyPr>
          <a:lstStyle/>
          <a:p>
            <a:r>
              <a:rPr lang="en-GB" sz="2000" dirty="0">
                <a:latin typeface="American Typewriter" panose="02090604020004020304"/>
              </a:rPr>
              <a:t>Given suffix length: </a:t>
            </a:r>
            <a:r>
              <a:rPr lang="en-GB" sz="2000" dirty="0" err="1">
                <a:latin typeface="American Typewriter" panose="02090604020004020304"/>
              </a:rPr>
              <a:t>i</a:t>
            </a:r>
            <a:r>
              <a:rPr lang="en-GB" sz="2000" dirty="0">
                <a:latin typeface="American Typewriter" panose="02090604020004020304"/>
              </a:rPr>
              <a:t> = m to 0 </a:t>
            </a:r>
          </a:p>
          <a:p>
            <a:pPr marL="0" indent="0">
              <a:buNone/>
            </a:pPr>
            <a:r>
              <a:rPr lang="en-GB" sz="2000" dirty="0">
                <a:latin typeface="American Typewriter" panose="02090604020004020304"/>
              </a:rPr>
              <a:t>P(ln−i+1, ...</a:t>
            </a:r>
            <a:r>
              <a:rPr lang="en-GB" sz="2000" dirty="0" err="1">
                <a:latin typeface="American Typewriter" panose="02090604020004020304"/>
              </a:rPr>
              <a:t>ln|t</a:t>
            </a:r>
            <a:r>
              <a:rPr lang="en-GB" sz="2000" dirty="0">
                <a:latin typeface="American Typewriter" panose="02090604020004020304"/>
              </a:rPr>
              <a:t>) ∝ P(t|ln−i+1, ...ln)P(t) </a:t>
            </a:r>
          </a:p>
          <a:p>
            <a:r>
              <a:rPr lang="en-GB" sz="2000" dirty="0">
                <a:latin typeface="American Typewriter" panose="02090604020004020304"/>
              </a:rPr>
              <a:t>Define: P as the ML estimate obtained from frequencies in the lexicon </a:t>
            </a:r>
          </a:p>
          <a:p>
            <a:pPr marL="0" indent="0">
              <a:buNone/>
            </a:pPr>
            <a:r>
              <a:rPr lang="en-GB" sz="2000" dirty="0">
                <a:latin typeface="American Typewriter" panose="02090604020004020304"/>
              </a:rPr>
              <a:t>P(t) = P’(t)</a:t>
            </a:r>
          </a:p>
          <a:p>
            <a:pPr marL="0" indent="0">
              <a:buNone/>
            </a:pPr>
            <a:r>
              <a:rPr lang="en-GB" sz="2000" dirty="0">
                <a:latin typeface="American Typewriter" panose="02090604020004020304"/>
              </a:rPr>
              <a:t>P(t|ln−i+1, ...ln) = P’(t|ln−i+1,...ln)+</a:t>
            </a:r>
            <a:r>
              <a:rPr lang="el-GR" sz="2000" dirty="0">
                <a:latin typeface="Avenir Book" panose="02000503020000020003" pitchFamily="2" charset="0"/>
              </a:rPr>
              <a:t>θ</a:t>
            </a:r>
            <a:r>
              <a:rPr lang="en-GB" sz="2000" dirty="0" err="1">
                <a:latin typeface="American Typewriter" panose="02090604020004020304"/>
              </a:rPr>
              <a:t>i</a:t>
            </a:r>
            <a:r>
              <a:rPr lang="en-GB" sz="2000" dirty="0">
                <a:latin typeface="American Typewriter" panose="02090604020004020304"/>
              </a:rPr>
              <a:t> P(</a:t>
            </a:r>
            <a:r>
              <a:rPr lang="en-GB" sz="2000" dirty="0" err="1">
                <a:latin typeface="American Typewriter" panose="02090604020004020304"/>
              </a:rPr>
              <a:t>t|ln−i</a:t>
            </a:r>
            <a:r>
              <a:rPr lang="en-GB" sz="2000" dirty="0">
                <a:latin typeface="American Typewriter" panose="02090604020004020304"/>
              </a:rPr>
              <a:t> ,...ln)/ 1 + </a:t>
            </a:r>
            <a:r>
              <a:rPr lang="el-GR" sz="2000" dirty="0">
                <a:latin typeface="Avenir Book" panose="02000503020000020003" pitchFamily="2" charset="0"/>
              </a:rPr>
              <a:t>θ</a:t>
            </a:r>
            <a:r>
              <a:rPr lang="en-GB" sz="2000" dirty="0" err="1">
                <a:latin typeface="American Typewriter" panose="02090604020004020304"/>
              </a:rPr>
              <a:t>i</a:t>
            </a:r>
            <a:r>
              <a:rPr lang="en-GB" sz="2000" dirty="0">
                <a:latin typeface="American Typewriter" panose="02090604020004020304"/>
              </a:rPr>
              <a:t>.</a:t>
            </a:r>
          </a:p>
          <a:p>
            <a:r>
              <a:rPr lang="en-GB" sz="2000" dirty="0">
                <a:latin typeface="American Typewriter" panose="02090604020004020304"/>
              </a:rPr>
              <a:t>Where</a:t>
            </a:r>
          </a:p>
          <a:p>
            <a:pPr marL="0" indent="0">
              <a:buNone/>
            </a:pPr>
            <a:endParaRPr lang="en-GB" sz="2000" dirty="0">
              <a:latin typeface="American Typewriter" panose="02090604020004020304"/>
            </a:endParaRPr>
          </a:p>
          <a:p>
            <a:pPr marL="0" indent="0">
              <a:buNone/>
            </a:pPr>
            <a:br>
              <a:rPr lang="en-GB" sz="2000" dirty="0">
                <a:latin typeface="American Typewriter" panose="02090604020004020304"/>
              </a:rPr>
            </a:br>
            <a:r>
              <a:rPr lang="en-GB" sz="2000" dirty="0">
                <a:latin typeface="American Typewriter" panose="02090604020004020304"/>
              </a:rPr>
              <a:t>Here m = 10</a:t>
            </a:r>
          </a:p>
        </p:txBody>
      </p:sp>
      <p:pic>
        <p:nvPicPr>
          <p:cNvPr id="6" name="Picture 5">
            <a:extLst>
              <a:ext uri="{FF2B5EF4-FFF2-40B4-BE49-F238E27FC236}">
                <a16:creationId xmlns:a16="http://schemas.microsoft.com/office/drawing/2014/main" id="{0B95FDC9-B3E8-C64C-9307-6F517AD831DF}"/>
              </a:ext>
            </a:extLst>
          </p:cNvPr>
          <p:cNvPicPr>
            <a:picLocks noChangeAspect="1"/>
          </p:cNvPicPr>
          <p:nvPr/>
        </p:nvPicPr>
        <p:blipFill>
          <a:blip r:embed="rId2"/>
          <a:stretch>
            <a:fillRect/>
          </a:stretch>
        </p:blipFill>
        <p:spPr>
          <a:xfrm>
            <a:off x="3954173" y="5122363"/>
            <a:ext cx="2675890" cy="981363"/>
          </a:xfrm>
          <a:prstGeom prst="rect">
            <a:avLst/>
          </a:prstGeom>
        </p:spPr>
      </p:pic>
    </p:spTree>
    <p:extLst>
      <p:ext uri="{BB962C8B-B14F-4D97-AF65-F5344CB8AC3E}">
        <p14:creationId xmlns:p14="http://schemas.microsoft.com/office/powerpoint/2010/main" val="3345795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55B5E-36CF-9B4B-BFD4-5251D386BC33}"/>
              </a:ext>
            </a:extLst>
          </p:cNvPr>
          <p:cNvSpPr>
            <a:spLocks noGrp="1"/>
          </p:cNvSpPr>
          <p:nvPr>
            <p:ph type="title"/>
          </p:nvPr>
        </p:nvSpPr>
        <p:spPr/>
        <p:txBody>
          <a:bodyPr/>
          <a:lstStyle/>
          <a:p>
            <a:r>
              <a:rPr lang="en-PK" dirty="0">
                <a:latin typeface="American Typewriter" panose="02090604020004020304" pitchFamily="18" charset="77"/>
              </a:rPr>
              <a:t>Beam Search</a:t>
            </a:r>
          </a:p>
        </p:txBody>
      </p:sp>
      <p:sp>
        <p:nvSpPr>
          <p:cNvPr id="3" name="Content Placeholder 2">
            <a:extLst>
              <a:ext uri="{FF2B5EF4-FFF2-40B4-BE49-F238E27FC236}">
                <a16:creationId xmlns:a16="http://schemas.microsoft.com/office/drawing/2014/main" id="{D037C1CE-D83D-CA4B-BE62-EDCDE8260186}"/>
              </a:ext>
            </a:extLst>
          </p:cNvPr>
          <p:cNvSpPr>
            <a:spLocks noGrp="1"/>
          </p:cNvSpPr>
          <p:nvPr>
            <p:ph idx="1"/>
          </p:nvPr>
        </p:nvSpPr>
        <p:spPr/>
        <p:txBody>
          <a:bodyPr>
            <a:normAutofit fontScale="85000" lnSpcReduction="10000"/>
          </a:bodyPr>
          <a:lstStyle/>
          <a:p>
            <a:endParaRPr lang="en-GB" dirty="0">
              <a:latin typeface="American Typewriter" panose="02090604020004020304" pitchFamily="18" charset="77"/>
            </a:endParaRPr>
          </a:p>
          <a:p>
            <a:r>
              <a:rPr lang="en-US" dirty="0">
                <a:latin typeface="American Typewriter" panose="02090604020004020304" pitchFamily="18" charset="77"/>
              </a:rPr>
              <a:t>The simplest idea is to rank all the alternatives produced so far by their probabilities, and always just expand the most likely sequences ( with highest probability). This is called a </a:t>
            </a:r>
            <a:r>
              <a:rPr lang="en-US" b="1" i="1" dirty="0">
                <a:latin typeface="American Typewriter" panose="02090604020004020304" pitchFamily="18" charset="77"/>
              </a:rPr>
              <a:t>beam search</a:t>
            </a:r>
            <a:r>
              <a:rPr lang="en-US" dirty="0">
                <a:latin typeface="American Typewriter" panose="02090604020004020304" pitchFamily="18" charset="77"/>
              </a:rPr>
              <a:t>.</a:t>
            </a:r>
          </a:p>
          <a:p>
            <a:r>
              <a:rPr lang="en-US" dirty="0">
                <a:latin typeface="American Typewriter" panose="02090604020004020304" pitchFamily="18" charset="77"/>
              </a:rPr>
              <a:t>A beam search prunes out the unpromising states at every step, leaving only the best to be used in future calculations. We can decide how many to keep using several different methods.  </a:t>
            </a:r>
          </a:p>
          <a:p>
            <a:r>
              <a:rPr lang="en-GB" dirty="0">
                <a:latin typeface="American Typewriter" panose="02090604020004020304" pitchFamily="18" charset="77"/>
              </a:rPr>
              <a:t>A faster and approximated version of Viterbi algorithm. </a:t>
            </a:r>
          </a:p>
          <a:p>
            <a:r>
              <a:rPr lang="en-GB" dirty="0">
                <a:latin typeface="American Typewriter" panose="02090604020004020304" pitchFamily="18" charset="77"/>
              </a:rPr>
              <a:t>Explore states above a certain threshold.</a:t>
            </a:r>
          </a:p>
          <a:p>
            <a:r>
              <a:rPr lang="en-GB" dirty="0">
                <a:latin typeface="American Typewriter" panose="02090604020004020304" pitchFamily="18" charset="77"/>
              </a:rPr>
              <a:t>Does not guarantee the correct path but performs well. </a:t>
            </a:r>
          </a:p>
          <a:p>
            <a:endParaRPr lang="en-PK" dirty="0">
              <a:latin typeface="American Typewriter" panose="02090604020004020304" pitchFamily="18" charset="77"/>
            </a:endParaRPr>
          </a:p>
        </p:txBody>
      </p:sp>
    </p:spTree>
    <p:extLst>
      <p:ext uri="{BB962C8B-B14F-4D97-AF65-F5344CB8AC3E}">
        <p14:creationId xmlns:p14="http://schemas.microsoft.com/office/powerpoint/2010/main" val="3689883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81416-6A06-ED41-B722-114153B4965C}"/>
              </a:ext>
            </a:extLst>
          </p:cNvPr>
          <p:cNvSpPr>
            <a:spLocks noGrp="1"/>
          </p:cNvSpPr>
          <p:nvPr>
            <p:ph type="title"/>
          </p:nvPr>
        </p:nvSpPr>
        <p:spPr/>
        <p:txBody>
          <a:bodyPr/>
          <a:lstStyle/>
          <a:p>
            <a:r>
              <a:rPr lang="en-PK" dirty="0">
                <a:latin typeface="American Typewriter" panose="02090604020004020304" pitchFamily="18" charset="77"/>
              </a:rPr>
              <a:t>Beam Search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85924A-845D-F342-BB76-090173EDCBAE}"/>
                  </a:ext>
                </a:extLst>
              </p:cNvPr>
              <p:cNvSpPr>
                <a:spLocks noGrp="1"/>
              </p:cNvSpPr>
              <p:nvPr>
                <p:ph idx="1"/>
              </p:nvPr>
            </p:nvSpPr>
            <p:spPr/>
            <p:txBody>
              <a:bodyPr/>
              <a:lstStyle/>
              <a:p>
                <a:r>
                  <a:rPr lang="en-US" dirty="0">
                    <a:latin typeface="American Typewriter" panose="02090604020004020304" pitchFamily="18" charset="77"/>
                  </a:rPr>
                  <a:t>The processing time for Viterbi Algorithm can be reduced by introducing a beam search. </a:t>
                </a:r>
              </a:p>
              <a:p>
                <a:r>
                  <a:rPr lang="en-US" dirty="0">
                    <a:latin typeface="American Typewriter" panose="02090604020004020304" pitchFamily="18" charset="77"/>
                  </a:rPr>
                  <a:t>Each state that receives a </a:t>
                </a:r>
                <a14:m>
                  <m:oMath xmlns:m="http://schemas.openxmlformats.org/officeDocument/2006/math">
                    <m:r>
                      <a:rPr lang="en-US" i="1">
                        <a:latin typeface="Cambria Math" panose="02040503050406030204" pitchFamily="18" charset="0"/>
                      </a:rPr>
                      <m:t>𝛿</m:t>
                    </m:r>
                  </m:oMath>
                </a14:m>
                <a:r>
                  <a:rPr lang="en-US" dirty="0">
                    <a:latin typeface="American Typewriter" panose="02090604020004020304" pitchFamily="18" charset="77"/>
                  </a:rPr>
                  <a:t> value smaller than the largest </a:t>
                </a:r>
                <a14:m>
                  <m:oMath xmlns:m="http://schemas.openxmlformats.org/officeDocument/2006/math">
                    <m:r>
                      <a:rPr lang="en-US" i="1">
                        <a:latin typeface="Cambria Math" panose="02040503050406030204" pitchFamily="18" charset="0"/>
                      </a:rPr>
                      <m:t>𝛿</m:t>
                    </m:r>
                  </m:oMath>
                </a14:m>
                <a:r>
                  <a:rPr lang="en-US" dirty="0">
                    <a:latin typeface="American Typewriter" panose="02090604020004020304" pitchFamily="18" charset="77"/>
                  </a:rPr>
                  <a:t> divided by some threshold value </a:t>
                </a:r>
                <a14:m>
                  <m:oMath xmlns:m="http://schemas.openxmlformats.org/officeDocument/2006/math">
                    <m:r>
                      <a:rPr lang="en-US" i="1">
                        <a:latin typeface="Cambria Math" panose="02040503050406030204" pitchFamily="18" charset="0"/>
                      </a:rPr>
                      <m:t>𝜃</m:t>
                    </m:r>
                  </m:oMath>
                </a14:m>
                <a:r>
                  <a:rPr lang="en-US" dirty="0">
                    <a:latin typeface="American Typewriter" panose="02090604020004020304" pitchFamily="18" charset="77"/>
                  </a:rPr>
                  <a:t>  is excluded from further processing.</a:t>
                </a:r>
                <a:r>
                  <a:rPr lang="en-PK" dirty="0">
                    <a:effectLst/>
                    <a:latin typeface="American Typewriter" panose="02090604020004020304" pitchFamily="18" charset="77"/>
                  </a:rPr>
                  <a:t> </a:t>
                </a:r>
                <a:endParaRPr lang="en-PK" dirty="0">
                  <a:latin typeface="American Typewriter" panose="02090604020004020304" pitchFamily="18" charset="77"/>
                </a:endParaRPr>
              </a:p>
            </p:txBody>
          </p:sp>
        </mc:Choice>
        <mc:Fallback xmlns="">
          <p:sp>
            <p:nvSpPr>
              <p:cNvPr id="3" name="Content Placeholder 2">
                <a:extLst>
                  <a:ext uri="{FF2B5EF4-FFF2-40B4-BE49-F238E27FC236}">
                    <a16:creationId xmlns:a16="http://schemas.microsoft.com/office/drawing/2014/main" id="{3385924A-845D-F342-BB76-090173EDCBAE}"/>
                  </a:ext>
                </a:extLst>
              </p:cNvPr>
              <p:cNvSpPr>
                <a:spLocks noGrp="1" noRot="1" noChangeAspect="1" noMove="1" noResize="1" noEditPoints="1" noAdjustHandles="1" noChangeArrowheads="1" noChangeShapeType="1" noTextEdit="1"/>
              </p:cNvSpPr>
              <p:nvPr>
                <p:ph idx="1"/>
              </p:nvPr>
            </p:nvSpPr>
            <p:spPr>
              <a:blipFill>
                <a:blip r:embed="rId2"/>
                <a:stretch>
                  <a:fillRect l="-972" t="-1780" r="-1667"/>
                </a:stretch>
              </a:blipFill>
            </p:spPr>
            <p:txBody>
              <a:bodyPr/>
              <a:lstStyle/>
              <a:p>
                <a:r>
                  <a:rPr lang="en-PK">
                    <a:noFill/>
                  </a:rPr>
                  <a:t> </a:t>
                </a:r>
              </a:p>
            </p:txBody>
          </p:sp>
        </mc:Fallback>
      </mc:AlternateContent>
    </p:spTree>
    <p:extLst>
      <p:ext uri="{BB962C8B-B14F-4D97-AF65-F5344CB8AC3E}">
        <p14:creationId xmlns:p14="http://schemas.microsoft.com/office/powerpoint/2010/main" val="3446683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38157-B56B-1442-941C-8C1A92F83CF4}"/>
              </a:ext>
            </a:extLst>
          </p:cNvPr>
          <p:cNvSpPr>
            <a:spLocks noGrp="1"/>
          </p:cNvSpPr>
          <p:nvPr>
            <p:ph type="title"/>
          </p:nvPr>
        </p:nvSpPr>
        <p:spPr/>
        <p:txBody>
          <a:bodyPr/>
          <a:lstStyle/>
          <a:p>
            <a:r>
              <a:rPr lang="en-US" dirty="0">
                <a:latin typeface="American Typewriter" panose="02090604020004020304" pitchFamily="18" charset="77"/>
              </a:rPr>
              <a:t>Model Evaluation and Experiments Strategy</a:t>
            </a:r>
            <a:endParaRPr lang="en-PK" dirty="0">
              <a:latin typeface="American Typewriter" panose="02090604020004020304" pitchFamily="18" charset="77"/>
            </a:endParaRPr>
          </a:p>
        </p:txBody>
      </p:sp>
      <p:sp>
        <p:nvSpPr>
          <p:cNvPr id="3" name="Content Placeholder 2">
            <a:extLst>
              <a:ext uri="{FF2B5EF4-FFF2-40B4-BE49-F238E27FC236}">
                <a16:creationId xmlns:a16="http://schemas.microsoft.com/office/drawing/2014/main" id="{DD0877F7-1264-3C45-9ADD-58A912C7DF9C}"/>
              </a:ext>
            </a:extLst>
          </p:cNvPr>
          <p:cNvSpPr>
            <a:spLocks noGrp="1"/>
          </p:cNvSpPr>
          <p:nvPr>
            <p:ph idx="1"/>
          </p:nvPr>
        </p:nvSpPr>
        <p:spPr>
          <a:xfrm>
            <a:off x="818712" y="2222287"/>
            <a:ext cx="10554574" cy="4188525"/>
          </a:xfrm>
        </p:spPr>
        <p:txBody>
          <a:bodyPr>
            <a:normAutofit/>
          </a:bodyPr>
          <a:lstStyle/>
          <a:p>
            <a:r>
              <a:rPr lang="en-US" sz="2000" dirty="0">
                <a:latin typeface="American Typewriter" panose="02090604020004020304" pitchFamily="18" charset="77"/>
              </a:rPr>
              <a:t>Accuracy of tagger was evaluated for ten iterations and then averaged out as the overall accuracy. In addition to that separate accuracies for known and unknown words were also measured.</a:t>
            </a:r>
            <a:endParaRPr lang="en-PK" sz="2000" dirty="0">
              <a:latin typeface="American Typewriter" panose="02090604020004020304" pitchFamily="18" charset="77"/>
            </a:endParaRPr>
          </a:p>
          <a:p>
            <a:r>
              <a:rPr lang="en-US" sz="2000" dirty="0">
                <a:latin typeface="American Typewriter" panose="02090604020004020304" pitchFamily="18" charset="77"/>
              </a:rPr>
              <a:t>Tagger was trained over corpora of different sizes ranging from 1000 token to the entire corpus</a:t>
            </a:r>
            <a:r>
              <a:rPr lang="en-PK" sz="2000" dirty="0">
                <a:latin typeface="American Typewriter" panose="02090604020004020304" pitchFamily="18" charset="77"/>
              </a:rPr>
              <a:t>.</a:t>
            </a:r>
          </a:p>
          <a:p>
            <a:r>
              <a:rPr lang="en-US" sz="2000" dirty="0">
                <a:latin typeface="American Typewriter" panose="02090604020004020304" pitchFamily="18" charset="77"/>
              </a:rPr>
              <a:t>Author has used 90/10 Train, Test ratio. </a:t>
            </a:r>
            <a:endParaRPr lang="en-PK" sz="2000" dirty="0">
              <a:latin typeface="American Typewriter" panose="02090604020004020304" pitchFamily="18" charset="77"/>
            </a:endParaRPr>
          </a:p>
          <a:p>
            <a:r>
              <a:rPr lang="en-US" sz="2000" dirty="0">
                <a:latin typeface="American Typewriter" panose="02090604020004020304" pitchFamily="18" charset="77"/>
              </a:rPr>
              <a:t>Tagger was trained with 10 Fold cross validation and results were averaged out for single outcome.</a:t>
            </a:r>
            <a:endParaRPr lang="en-PK" sz="2000" dirty="0">
              <a:latin typeface="American Typewriter" panose="02090604020004020304" pitchFamily="18" charset="77"/>
            </a:endParaRPr>
          </a:p>
          <a:p>
            <a:r>
              <a:rPr lang="en-US" sz="2000" dirty="0">
                <a:latin typeface="American Typewriter" panose="02090604020004020304" pitchFamily="18" charset="77"/>
              </a:rPr>
              <a:t>Accuracy is calculated by dividing the no of correctly assigned tags by total no of tokens in the corpus processed. </a:t>
            </a:r>
            <a:endParaRPr lang="en-PK" sz="2000" dirty="0">
              <a:latin typeface="American Typewriter" panose="02090604020004020304" pitchFamily="18" charset="77"/>
            </a:endParaRPr>
          </a:p>
          <a:p>
            <a:endParaRPr lang="en-PK" dirty="0">
              <a:latin typeface="American Typewriter" panose="02090604020004020304" pitchFamily="18" charset="77"/>
            </a:endParaRPr>
          </a:p>
        </p:txBody>
      </p:sp>
    </p:spTree>
    <p:extLst>
      <p:ext uri="{BB962C8B-B14F-4D97-AF65-F5344CB8AC3E}">
        <p14:creationId xmlns:p14="http://schemas.microsoft.com/office/powerpoint/2010/main" val="2770551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CFDD3-2349-CC41-B9DC-89E50398ADF4}"/>
              </a:ext>
            </a:extLst>
          </p:cNvPr>
          <p:cNvSpPr>
            <a:spLocks noGrp="1"/>
          </p:cNvSpPr>
          <p:nvPr>
            <p:ph type="title"/>
          </p:nvPr>
        </p:nvSpPr>
        <p:spPr/>
        <p:txBody>
          <a:bodyPr/>
          <a:lstStyle/>
          <a:p>
            <a:r>
              <a:rPr lang="en-PK" dirty="0">
                <a:latin typeface="American Typewriter" panose="02090604020004020304" pitchFamily="18" charset="77"/>
              </a:rPr>
              <a:t>Outline</a:t>
            </a:r>
          </a:p>
        </p:txBody>
      </p:sp>
      <p:sp>
        <p:nvSpPr>
          <p:cNvPr id="3" name="Content Placeholder 2">
            <a:extLst>
              <a:ext uri="{FF2B5EF4-FFF2-40B4-BE49-F238E27FC236}">
                <a16:creationId xmlns:a16="http://schemas.microsoft.com/office/drawing/2014/main" id="{E514BAFB-AEE0-B547-9D7D-43CE52475138}"/>
              </a:ext>
            </a:extLst>
          </p:cNvPr>
          <p:cNvSpPr>
            <a:spLocks noGrp="1"/>
          </p:cNvSpPr>
          <p:nvPr>
            <p:ph idx="1"/>
          </p:nvPr>
        </p:nvSpPr>
        <p:spPr/>
        <p:txBody>
          <a:bodyPr>
            <a:normAutofit fontScale="92500" lnSpcReduction="10000"/>
          </a:bodyPr>
          <a:lstStyle/>
          <a:p>
            <a:pPr marL="0" indent="0">
              <a:buNone/>
            </a:pPr>
            <a:r>
              <a:rPr lang="en-US" sz="2200" dirty="0">
                <a:latin typeface="American Typewriter" panose="02090604020004020304" pitchFamily="18" charset="77"/>
              </a:rPr>
              <a:t>This paper presents evaluation of statistical part of speech tagging method using second order Hidden Markov Model. A POS tagger is a piece of software that reads text in some language and assigns a part of speech tag to each one of the words. Predicting the part of speech (POS) tag of an unknown word in a sentence is a significant challenge.</a:t>
            </a:r>
            <a:r>
              <a:rPr lang="en-PK" sz="2200" dirty="0">
                <a:latin typeface="American Typewriter" panose="02090604020004020304" pitchFamily="18" charset="77"/>
              </a:rPr>
              <a:t> We will discover about the TnT Tagger with the help of following:</a:t>
            </a:r>
          </a:p>
          <a:p>
            <a:r>
              <a:rPr lang="en-PK" sz="2200" dirty="0">
                <a:latin typeface="American Typewriter" panose="02090604020004020304" pitchFamily="18" charset="77"/>
              </a:rPr>
              <a:t>Why?</a:t>
            </a:r>
          </a:p>
          <a:p>
            <a:r>
              <a:rPr lang="en-PK" sz="2200" dirty="0">
                <a:latin typeface="American Typewriter" panose="02090604020004020304" pitchFamily="18" charset="77"/>
              </a:rPr>
              <a:t>What is it?</a:t>
            </a:r>
          </a:p>
          <a:p>
            <a:r>
              <a:rPr lang="en-PK" sz="2200" dirty="0">
                <a:latin typeface="American Typewriter" panose="02090604020004020304" pitchFamily="18" charset="77"/>
              </a:rPr>
              <a:t>How well?</a:t>
            </a:r>
          </a:p>
          <a:p>
            <a:r>
              <a:rPr lang="en-PK" sz="2200" dirty="0">
                <a:latin typeface="American Typewriter" panose="02090604020004020304" pitchFamily="18" charset="77"/>
              </a:rPr>
              <a:t>Conclusion</a:t>
            </a:r>
          </a:p>
          <a:p>
            <a:endParaRPr lang="en-PK" dirty="0">
              <a:latin typeface="American Typewriter" panose="02090604020004020304" pitchFamily="18" charset="77"/>
            </a:endParaRPr>
          </a:p>
        </p:txBody>
      </p:sp>
    </p:spTree>
    <p:extLst>
      <p:ext uri="{BB962C8B-B14F-4D97-AF65-F5344CB8AC3E}">
        <p14:creationId xmlns:p14="http://schemas.microsoft.com/office/powerpoint/2010/main" val="17188265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F5869-4F95-3E4A-8FB6-60BE9DBAB950}"/>
              </a:ext>
            </a:extLst>
          </p:cNvPr>
          <p:cNvSpPr>
            <a:spLocks noGrp="1"/>
          </p:cNvSpPr>
          <p:nvPr>
            <p:ph type="title"/>
          </p:nvPr>
        </p:nvSpPr>
        <p:spPr/>
        <p:txBody>
          <a:bodyPr/>
          <a:lstStyle/>
          <a:p>
            <a:r>
              <a:rPr lang="en-GB" dirty="0">
                <a:latin typeface="American Typewriter" panose="02090604020004020304" pitchFamily="18" charset="77"/>
              </a:rPr>
              <a:t>Evaluation Setting </a:t>
            </a:r>
            <a:r>
              <a:rPr lang="en-GB" dirty="0" err="1">
                <a:latin typeface="American Typewriter" panose="02090604020004020304" pitchFamily="18" charset="77"/>
              </a:rPr>
              <a:t>DataSets</a:t>
            </a:r>
            <a:endParaRPr lang="en-PK" dirty="0">
              <a:latin typeface="American Typewriter" panose="02090604020004020304" pitchFamily="18" charset="77"/>
            </a:endParaRPr>
          </a:p>
        </p:txBody>
      </p:sp>
      <p:sp>
        <p:nvSpPr>
          <p:cNvPr id="3" name="Content Placeholder 2">
            <a:extLst>
              <a:ext uri="{FF2B5EF4-FFF2-40B4-BE49-F238E27FC236}">
                <a16:creationId xmlns:a16="http://schemas.microsoft.com/office/drawing/2014/main" id="{D2F7470E-1133-1742-BD18-C33736B3B52B}"/>
              </a:ext>
            </a:extLst>
          </p:cNvPr>
          <p:cNvSpPr>
            <a:spLocks noGrp="1"/>
          </p:cNvSpPr>
          <p:nvPr>
            <p:ph idx="1"/>
          </p:nvPr>
        </p:nvSpPr>
        <p:spPr/>
        <p:txBody>
          <a:bodyPr>
            <a:normAutofit fontScale="92500" lnSpcReduction="20000"/>
          </a:bodyPr>
          <a:lstStyle/>
          <a:p>
            <a:pPr marL="274320" lvl="1" indent="0">
              <a:buNone/>
            </a:pPr>
            <a:r>
              <a:rPr lang="en-GB" sz="2200" dirty="0">
                <a:latin typeface="American Typewriter" panose="02090604020004020304" pitchFamily="18" charset="77"/>
              </a:rPr>
              <a:t>Datasets</a:t>
            </a:r>
          </a:p>
          <a:p>
            <a:pPr lvl="1"/>
            <a:r>
              <a:rPr lang="en-GB" sz="2200" dirty="0">
                <a:latin typeface="American Typewriter" panose="02090604020004020304" pitchFamily="18" charset="77"/>
              </a:rPr>
              <a:t>Negra Corpus: German Newspaper corpus </a:t>
            </a:r>
          </a:p>
          <a:p>
            <a:pPr lvl="1"/>
            <a:r>
              <a:rPr lang="en-GB" sz="2200" dirty="0">
                <a:latin typeface="American Typewriter" panose="02090604020004020304" pitchFamily="18" charset="77"/>
              </a:rPr>
              <a:t>Penn Treebank: The Wall Street Journal portion of Penn-Treebank corpus.</a:t>
            </a:r>
          </a:p>
          <a:p>
            <a:r>
              <a:rPr lang="en-GB" sz="2200" dirty="0">
                <a:latin typeface="American Typewriter" panose="02090604020004020304" pitchFamily="18" charset="77"/>
              </a:rPr>
              <a:t>Dataset Split</a:t>
            </a:r>
          </a:p>
          <a:p>
            <a:pPr lvl="1"/>
            <a:r>
              <a:rPr lang="en-GB" sz="2200" dirty="0">
                <a:latin typeface="American Typewriter" panose="02090604020004020304" pitchFamily="18" charset="77"/>
              </a:rPr>
              <a:t>Contiguous </a:t>
            </a:r>
          </a:p>
          <a:p>
            <a:pPr lvl="1"/>
            <a:r>
              <a:rPr lang="en-GB" sz="2200" dirty="0">
                <a:latin typeface="American Typewriter" panose="02090604020004020304" pitchFamily="18" charset="77"/>
              </a:rPr>
              <a:t>Round-Robin </a:t>
            </a:r>
          </a:p>
          <a:p>
            <a:pPr lvl="1"/>
            <a:endParaRPr lang="en-GB" sz="2200" dirty="0">
              <a:latin typeface="American Typewriter" panose="02090604020004020304" pitchFamily="18" charset="77"/>
            </a:endParaRPr>
          </a:p>
          <a:p>
            <a:pPr marL="274320" lvl="1" indent="0">
              <a:buNone/>
            </a:pPr>
            <a:r>
              <a:rPr lang="en-GB" sz="2200" dirty="0">
                <a:latin typeface="American Typewriter" panose="02090604020004020304" pitchFamily="18" charset="77"/>
              </a:rPr>
              <a:t>Evaluation Setting Performance Metrics</a:t>
            </a:r>
          </a:p>
          <a:p>
            <a:pPr marL="274320" lvl="1" indent="0">
              <a:buNone/>
            </a:pPr>
            <a:r>
              <a:rPr lang="en-GB" sz="2200" dirty="0">
                <a:latin typeface="American Typewriter" panose="02090604020004020304" pitchFamily="18" charset="77"/>
              </a:rPr>
              <a:t>	</a:t>
            </a:r>
          </a:p>
          <a:p>
            <a:pPr lvl="1"/>
            <a:r>
              <a:rPr lang="en-GB" sz="2200" dirty="0">
                <a:latin typeface="American Typewriter" panose="02090604020004020304" pitchFamily="18" charset="77"/>
              </a:rPr>
              <a:t>Tagging Accuracy for known, and more importantly, unknown words.</a:t>
            </a:r>
          </a:p>
          <a:p>
            <a:pPr lvl="1"/>
            <a:r>
              <a:rPr lang="en-GB" sz="2200" dirty="0">
                <a:latin typeface="American Typewriter" panose="02090604020004020304" pitchFamily="18" charset="77"/>
              </a:rPr>
              <a:t>Effect of amount of training dataset on accuracy.</a:t>
            </a:r>
          </a:p>
          <a:p>
            <a:pPr lvl="1"/>
            <a:r>
              <a:rPr lang="en-GB" sz="2200" dirty="0">
                <a:latin typeface="American Typewriter" panose="02090604020004020304" pitchFamily="18" charset="77"/>
              </a:rPr>
              <a:t>Accuracy of Reliable Tag Assignments</a:t>
            </a:r>
            <a:r>
              <a:rPr lang="en-GB" dirty="0">
                <a:latin typeface="American Typewriter" panose="02090604020004020304" pitchFamily="18" charset="77"/>
              </a:rPr>
              <a:t>. </a:t>
            </a:r>
          </a:p>
          <a:p>
            <a:endParaRPr lang="en-GB" dirty="0">
              <a:latin typeface="American Typewriter" panose="02090604020004020304" pitchFamily="18" charset="77"/>
            </a:endParaRPr>
          </a:p>
          <a:p>
            <a:endParaRPr lang="en-PK" dirty="0">
              <a:latin typeface="American Typewriter" panose="02090604020004020304" pitchFamily="18" charset="77"/>
            </a:endParaRPr>
          </a:p>
        </p:txBody>
      </p:sp>
    </p:spTree>
    <p:extLst>
      <p:ext uri="{BB962C8B-B14F-4D97-AF65-F5344CB8AC3E}">
        <p14:creationId xmlns:p14="http://schemas.microsoft.com/office/powerpoint/2010/main" val="349859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2B330-4FA6-914E-B4AE-4BD594360D4A}"/>
              </a:ext>
            </a:extLst>
          </p:cNvPr>
          <p:cNvSpPr>
            <a:spLocks noGrp="1"/>
          </p:cNvSpPr>
          <p:nvPr>
            <p:ph type="title"/>
          </p:nvPr>
        </p:nvSpPr>
        <p:spPr/>
        <p:txBody>
          <a:bodyPr/>
          <a:lstStyle/>
          <a:p>
            <a:r>
              <a:rPr lang="en-US" dirty="0">
                <a:latin typeface="American Typewriter" panose="02090604020004020304" pitchFamily="18" charset="77"/>
              </a:rPr>
              <a:t>Unknown Words Accuracy</a:t>
            </a:r>
            <a:endParaRPr lang="en-PK" dirty="0">
              <a:latin typeface="American Typewriter" panose="02090604020004020304" pitchFamily="18" charset="77"/>
            </a:endParaRPr>
          </a:p>
        </p:txBody>
      </p:sp>
      <p:pic>
        <p:nvPicPr>
          <p:cNvPr id="7" name="Content Placeholder 6">
            <a:extLst>
              <a:ext uri="{FF2B5EF4-FFF2-40B4-BE49-F238E27FC236}">
                <a16:creationId xmlns:a16="http://schemas.microsoft.com/office/drawing/2014/main" id="{46C21ED5-D0F6-784C-B73E-E13AE8610B8B}"/>
              </a:ext>
            </a:extLst>
          </p:cNvPr>
          <p:cNvPicPr>
            <a:picLocks noGrp="1" noChangeAspect="1"/>
          </p:cNvPicPr>
          <p:nvPr>
            <p:ph idx="1"/>
          </p:nvPr>
        </p:nvPicPr>
        <p:blipFill>
          <a:blip r:embed="rId2"/>
          <a:stretch>
            <a:fillRect/>
          </a:stretch>
        </p:blipFill>
        <p:spPr>
          <a:xfrm>
            <a:off x="1898734" y="1893355"/>
            <a:ext cx="7493385" cy="1905098"/>
          </a:xfrm>
        </p:spPr>
      </p:pic>
      <p:pic>
        <p:nvPicPr>
          <p:cNvPr id="4" name="Content Placeholder 6">
            <a:extLst>
              <a:ext uri="{FF2B5EF4-FFF2-40B4-BE49-F238E27FC236}">
                <a16:creationId xmlns:a16="http://schemas.microsoft.com/office/drawing/2014/main" id="{984215B2-0B9B-45E6-BBDF-E57E1BD3C4EF}"/>
              </a:ext>
            </a:extLst>
          </p:cNvPr>
          <p:cNvPicPr>
            <a:picLocks noChangeAspect="1"/>
          </p:cNvPicPr>
          <p:nvPr/>
        </p:nvPicPr>
        <p:blipFill>
          <a:blip r:embed="rId3"/>
          <a:stretch>
            <a:fillRect/>
          </a:stretch>
        </p:blipFill>
        <p:spPr>
          <a:xfrm>
            <a:off x="1898733" y="3798453"/>
            <a:ext cx="7493385" cy="1917799"/>
          </a:xfrm>
          <a:prstGeom prst="rect">
            <a:avLst/>
          </a:prstGeom>
        </p:spPr>
      </p:pic>
    </p:spTree>
    <p:extLst>
      <p:ext uri="{BB962C8B-B14F-4D97-AF65-F5344CB8AC3E}">
        <p14:creationId xmlns:p14="http://schemas.microsoft.com/office/powerpoint/2010/main" val="1920730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DE5C3-6285-E249-9CB3-984A91B98A7F}"/>
              </a:ext>
            </a:extLst>
          </p:cNvPr>
          <p:cNvSpPr>
            <a:spLocks noGrp="1"/>
          </p:cNvSpPr>
          <p:nvPr>
            <p:ph type="title"/>
          </p:nvPr>
        </p:nvSpPr>
        <p:spPr/>
        <p:txBody>
          <a:bodyPr/>
          <a:lstStyle/>
          <a:p>
            <a:r>
              <a:rPr lang="en-US" dirty="0">
                <a:latin typeface="American Typewriter" panose="02090604020004020304" pitchFamily="18" charset="77"/>
              </a:rPr>
              <a:t>Learning curve of GERMAN NEGRA CORPUS</a:t>
            </a:r>
            <a:endParaRPr lang="en-PK" dirty="0">
              <a:latin typeface="American Typewriter" panose="02090604020004020304" pitchFamily="18" charset="77"/>
            </a:endParaRPr>
          </a:p>
        </p:txBody>
      </p:sp>
      <p:pic>
        <p:nvPicPr>
          <p:cNvPr id="7" name="Content Placeholder 6">
            <a:extLst>
              <a:ext uri="{FF2B5EF4-FFF2-40B4-BE49-F238E27FC236}">
                <a16:creationId xmlns:a16="http://schemas.microsoft.com/office/drawing/2014/main" id="{92476709-7C0A-BC4A-B28C-BE7B89B9AD01}"/>
              </a:ext>
            </a:extLst>
          </p:cNvPr>
          <p:cNvPicPr>
            <a:picLocks noGrp="1" noChangeAspect="1"/>
          </p:cNvPicPr>
          <p:nvPr>
            <p:ph idx="1"/>
          </p:nvPr>
        </p:nvPicPr>
        <p:blipFill>
          <a:blip r:embed="rId2"/>
          <a:stretch>
            <a:fillRect/>
          </a:stretch>
        </p:blipFill>
        <p:spPr>
          <a:xfrm>
            <a:off x="2304855" y="1968393"/>
            <a:ext cx="7582290" cy="4140413"/>
          </a:xfrm>
        </p:spPr>
      </p:pic>
    </p:spTree>
    <p:extLst>
      <p:ext uri="{BB962C8B-B14F-4D97-AF65-F5344CB8AC3E}">
        <p14:creationId xmlns:p14="http://schemas.microsoft.com/office/powerpoint/2010/main" val="1215567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E5D60-3945-FD41-B19B-E3F663F77B13}"/>
              </a:ext>
            </a:extLst>
          </p:cNvPr>
          <p:cNvSpPr>
            <a:spLocks noGrp="1"/>
          </p:cNvSpPr>
          <p:nvPr>
            <p:ph type="title"/>
          </p:nvPr>
        </p:nvSpPr>
        <p:spPr/>
        <p:txBody>
          <a:bodyPr/>
          <a:lstStyle/>
          <a:p>
            <a:r>
              <a:rPr lang="en-PK" dirty="0">
                <a:latin typeface="American Typewriter" panose="02090604020004020304" pitchFamily="18" charset="77"/>
              </a:rPr>
              <a:t>Accuracy Of Reliable Assignments</a:t>
            </a:r>
          </a:p>
        </p:txBody>
      </p:sp>
      <p:pic>
        <p:nvPicPr>
          <p:cNvPr id="7" name="Content Placeholder 6">
            <a:extLst>
              <a:ext uri="{FF2B5EF4-FFF2-40B4-BE49-F238E27FC236}">
                <a16:creationId xmlns:a16="http://schemas.microsoft.com/office/drawing/2014/main" id="{CCCDEA8A-7B8A-8C46-9F85-1B927AE422BD}"/>
              </a:ext>
            </a:extLst>
          </p:cNvPr>
          <p:cNvPicPr>
            <a:picLocks noGrp="1" noChangeAspect="1"/>
          </p:cNvPicPr>
          <p:nvPr>
            <p:ph idx="1"/>
          </p:nvPr>
        </p:nvPicPr>
        <p:blipFill>
          <a:blip r:embed="rId2"/>
          <a:stretch>
            <a:fillRect/>
          </a:stretch>
        </p:blipFill>
        <p:spPr>
          <a:xfrm>
            <a:off x="2362008" y="2228757"/>
            <a:ext cx="7467984" cy="3619686"/>
          </a:xfrm>
        </p:spPr>
      </p:pic>
    </p:spTree>
    <p:extLst>
      <p:ext uri="{BB962C8B-B14F-4D97-AF65-F5344CB8AC3E}">
        <p14:creationId xmlns:p14="http://schemas.microsoft.com/office/powerpoint/2010/main" val="29032617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54E4F-7163-0649-AB53-B98BCAE399F9}"/>
              </a:ext>
            </a:extLst>
          </p:cNvPr>
          <p:cNvSpPr>
            <a:spLocks noGrp="1"/>
          </p:cNvSpPr>
          <p:nvPr>
            <p:ph type="title"/>
          </p:nvPr>
        </p:nvSpPr>
        <p:spPr/>
        <p:txBody>
          <a:bodyPr/>
          <a:lstStyle/>
          <a:p>
            <a:r>
              <a:rPr lang="en-US" dirty="0">
                <a:latin typeface="American Typewriter" panose="02090604020004020304" pitchFamily="18" charset="77"/>
              </a:rPr>
              <a:t>Learning curve Pen Tree Bank</a:t>
            </a:r>
            <a:endParaRPr lang="en-PK" dirty="0">
              <a:latin typeface="American Typewriter" panose="02090604020004020304" pitchFamily="18" charset="77"/>
            </a:endParaRPr>
          </a:p>
        </p:txBody>
      </p:sp>
      <p:pic>
        <p:nvPicPr>
          <p:cNvPr id="11" name="Content Placeholder 10">
            <a:extLst>
              <a:ext uri="{FF2B5EF4-FFF2-40B4-BE49-F238E27FC236}">
                <a16:creationId xmlns:a16="http://schemas.microsoft.com/office/drawing/2014/main" id="{D58E9031-63AB-8048-98C6-299788F0C047}"/>
              </a:ext>
            </a:extLst>
          </p:cNvPr>
          <p:cNvPicPr>
            <a:picLocks noGrp="1" noChangeAspect="1"/>
          </p:cNvPicPr>
          <p:nvPr>
            <p:ph idx="1"/>
          </p:nvPr>
        </p:nvPicPr>
        <p:blipFill>
          <a:blip r:embed="rId2"/>
          <a:stretch>
            <a:fillRect/>
          </a:stretch>
        </p:blipFill>
        <p:spPr>
          <a:xfrm>
            <a:off x="2387410" y="2292260"/>
            <a:ext cx="7417181" cy="3492679"/>
          </a:xfrm>
        </p:spPr>
      </p:pic>
    </p:spTree>
    <p:extLst>
      <p:ext uri="{BB962C8B-B14F-4D97-AF65-F5344CB8AC3E}">
        <p14:creationId xmlns:p14="http://schemas.microsoft.com/office/powerpoint/2010/main" val="2224838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E5D60-3945-FD41-B19B-E3F663F77B13}"/>
              </a:ext>
            </a:extLst>
          </p:cNvPr>
          <p:cNvSpPr>
            <a:spLocks noGrp="1"/>
          </p:cNvSpPr>
          <p:nvPr>
            <p:ph type="title"/>
          </p:nvPr>
        </p:nvSpPr>
        <p:spPr/>
        <p:txBody>
          <a:bodyPr/>
          <a:lstStyle/>
          <a:p>
            <a:r>
              <a:rPr lang="en-PK" dirty="0">
                <a:latin typeface="American Typewriter" panose="02090604020004020304" pitchFamily="18" charset="77"/>
              </a:rPr>
              <a:t>Accuracy Of Reliable Assignments</a:t>
            </a:r>
          </a:p>
        </p:txBody>
      </p:sp>
      <p:pic>
        <p:nvPicPr>
          <p:cNvPr id="5" name="Content Placeholder 4">
            <a:extLst>
              <a:ext uri="{FF2B5EF4-FFF2-40B4-BE49-F238E27FC236}">
                <a16:creationId xmlns:a16="http://schemas.microsoft.com/office/drawing/2014/main" id="{3BA5EF9A-80E5-440C-8D64-30E5BC224628}"/>
              </a:ext>
            </a:extLst>
          </p:cNvPr>
          <p:cNvPicPr>
            <a:picLocks noGrp="1" noChangeAspect="1"/>
          </p:cNvPicPr>
          <p:nvPr>
            <p:ph idx="1"/>
          </p:nvPr>
        </p:nvPicPr>
        <p:blipFill>
          <a:blip r:embed="rId2"/>
          <a:stretch>
            <a:fillRect/>
          </a:stretch>
        </p:blipFill>
        <p:spPr>
          <a:xfrm>
            <a:off x="1938857" y="1952885"/>
            <a:ext cx="8314286" cy="4171429"/>
          </a:xfrm>
          <a:prstGeom prst="rect">
            <a:avLst/>
          </a:prstGeom>
        </p:spPr>
      </p:pic>
    </p:spTree>
    <p:extLst>
      <p:ext uri="{BB962C8B-B14F-4D97-AF65-F5344CB8AC3E}">
        <p14:creationId xmlns:p14="http://schemas.microsoft.com/office/powerpoint/2010/main" val="14307771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8DDD2-6188-5C48-9316-D414979E64AB}"/>
              </a:ext>
            </a:extLst>
          </p:cNvPr>
          <p:cNvSpPr>
            <a:spLocks noGrp="1"/>
          </p:cNvSpPr>
          <p:nvPr>
            <p:ph type="title"/>
          </p:nvPr>
        </p:nvSpPr>
        <p:spPr/>
        <p:txBody>
          <a:bodyPr/>
          <a:lstStyle/>
          <a:p>
            <a:r>
              <a:rPr lang="en-PK" dirty="0">
                <a:latin typeface="American Typewriter" panose="02090604020004020304" pitchFamily="18" charset="77"/>
              </a:rPr>
              <a:t>Different Domains</a:t>
            </a:r>
          </a:p>
        </p:txBody>
      </p:sp>
      <p:sp>
        <p:nvSpPr>
          <p:cNvPr id="3" name="Content Placeholder 2">
            <a:extLst>
              <a:ext uri="{FF2B5EF4-FFF2-40B4-BE49-F238E27FC236}">
                <a16:creationId xmlns:a16="http://schemas.microsoft.com/office/drawing/2014/main" id="{8A480AA9-F6E4-2543-A98A-2E5654EC5030}"/>
              </a:ext>
            </a:extLst>
          </p:cNvPr>
          <p:cNvSpPr>
            <a:spLocks noGrp="1"/>
          </p:cNvSpPr>
          <p:nvPr>
            <p:ph idx="1"/>
          </p:nvPr>
        </p:nvSpPr>
        <p:spPr/>
        <p:txBody>
          <a:bodyPr/>
          <a:lstStyle/>
          <a:p>
            <a:r>
              <a:rPr lang="en-GB" dirty="0">
                <a:latin typeface="American Typewriter" panose="02090604020004020304" pitchFamily="18" charset="77"/>
              </a:rPr>
              <a:t>Works well for domain specific POS task.</a:t>
            </a:r>
          </a:p>
          <a:p>
            <a:r>
              <a:rPr lang="en-GB" dirty="0">
                <a:latin typeface="American Typewriter" panose="02090604020004020304" pitchFamily="18" charset="77"/>
              </a:rPr>
              <a:t>If trained using large domain specific corpora.</a:t>
            </a:r>
          </a:p>
          <a:p>
            <a:r>
              <a:rPr lang="en-GB" dirty="0">
                <a:latin typeface="American Typewriter" panose="02090604020004020304" pitchFamily="18" charset="77"/>
              </a:rPr>
              <a:t>If trained using large generic corpora with an additional small domain specific corpora</a:t>
            </a:r>
          </a:p>
          <a:p>
            <a:endParaRPr lang="en-GB" dirty="0">
              <a:latin typeface="American Typewriter" panose="02090604020004020304" pitchFamily="18" charset="77"/>
            </a:endParaRPr>
          </a:p>
        </p:txBody>
      </p:sp>
    </p:spTree>
    <p:extLst>
      <p:ext uri="{BB962C8B-B14F-4D97-AF65-F5344CB8AC3E}">
        <p14:creationId xmlns:p14="http://schemas.microsoft.com/office/powerpoint/2010/main" val="884540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25438-C97A-0846-8F4E-FE4447E15A6D}"/>
              </a:ext>
            </a:extLst>
          </p:cNvPr>
          <p:cNvSpPr>
            <a:spLocks noGrp="1"/>
          </p:cNvSpPr>
          <p:nvPr>
            <p:ph type="title"/>
          </p:nvPr>
        </p:nvSpPr>
        <p:spPr/>
        <p:txBody>
          <a:bodyPr/>
          <a:lstStyle/>
          <a:p>
            <a:r>
              <a:rPr lang="en-GB" dirty="0">
                <a:latin typeface="American Typewriter" panose="02090604020004020304" pitchFamily="18" charset="77"/>
              </a:rPr>
              <a:t>Accuracy Issue</a:t>
            </a:r>
            <a:endParaRPr lang="en-PK" dirty="0">
              <a:latin typeface="American Typewriter" panose="02090604020004020304" pitchFamily="18" charset="77"/>
            </a:endParaRPr>
          </a:p>
        </p:txBody>
      </p:sp>
      <p:sp>
        <p:nvSpPr>
          <p:cNvPr id="3" name="Content Placeholder 2">
            <a:extLst>
              <a:ext uri="{FF2B5EF4-FFF2-40B4-BE49-F238E27FC236}">
                <a16:creationId xmlns:a16="http://schemas.microsoft.com/office/drawing/2014/main" id="{39BE4621-56D0-DE48-A97A-11DB00563CBD}"/>
              </a:ext>
            </a:extLst>
          </p:cNvPr>
          <p:cNvSpPr>
            <a:spLocks noGrp="1"/>
          </p:cNvSpPr>
          <p:nvPr>
            <p:ph idx="1"/>
          </p:nvPr>
        </p:nvSpPr>
        <p:spPr>
          <a:xfrm>
            <a:off x="827424" y="2341418"/>
            <a:ext cx="10554574" cy="3032470"/>
          </a:xfrm>
        </p:spPr>
        <p:txBody>
          <a:bodyPr/>
          <a:lstStyle/>
          <a:p>
            <a:r>
              <a:rPr lang="en-US" dirty="0">
                <a:latin typeface="American Typewriter" panose="02090604020004020304" pitchFamily="18" charset="77"/>
              </a:rPr>
              <a:t>Author has not explained anything about the sentence level accuracy.</a:t>
            </a:r>
            <a:r>
              <a:rPr lang="en-PK" dirty="0">
                <a:latin typeface="American Typewriter" panose="02090604020004020304" pitchFamily="18" charset="77"/>
              </a:rPr>
              <a:t> </a:t>
            </a:r>
          </a:p>
          <a:p>
            <a:r>
              <a:rPr lang="en-US" dirty="0">
                <a:latin typeface="American Typewriter" panose="02090604020004020304" pitchFamily="18" charset="77"/>
              </a:rPr>
              <a:t>At first glance, current part-of-speech taggers work rapidly and reliably, with per-token accuracies of slightly over 97%.</a:t>
            </a:r>
            <a:br>
              <a:rPr lang="en-GB" dirty="0">
                <a:latin typeface="American Typewriter" panose="02090604020004020304" pitchFamily="18" charset="77"/>
              </a:rPr>
            </a:br>
            <a:endParaRPr lang="en-GB" dirty="0">
              <a:latin typeface="American Typewriter" panose="02090604020004020304" pitchFamily="18" charset="77"/>
            </a:endParaRPr>
          </a:p>
          <a:p>
            <a:endParaRPr lang="en-PK" dirty="0">
              <a:latin typeface="American Typewriter" panose="02090604020004020304" pitchFamily="18" charset="77"/>
            </a:endParaRPr>
          </a:p>
        </p:txBody>
      </p:sp>
      <p:pic>
        <p:nvPicPr>
          <p:cNvPr id="7" name="Picture 6">
            <a:extLst>
              <a:ext uri="{FF2B5EF4-FFF2-40B4-BE49-F238E27FC236}">
                <a16:creationId xmlns:a16="http://schemas.microsoft.com/office/drawing/2014/main" id="{CD64C5D3-7C0D-8A48-B129-D30263D658E7}"/>
              </a:ext>
            </a:extLst>
          </p:cNvPr>
          <p:cNvPicPr>
            <a:picLocks noChangeAspect="1"/>
          </p:cNvPicPr>
          <p:nvPr/>
        </p:nvPicPr>
        <p:blipFill>
          <a:blip r:embed="rId2"/>
          <a:stretch>
            <a:fillRect/>
          </a:stretch>
        </p:blipFill>
        <p:spPr>
          <a:xfrm>
            <a:off x="2776434" y="4374261"/>
            <a:ext cx="5607545" cy="2244962"/>
          </a:xfrm>
          <a:prstGeom prst="rect">
            <a:avLst/>
          </a:prstGeom>
        </p:spPr>
      </p:pic>
    </p:spTree>
    <p:extLst>
      <p:ext uri="{BB962C8B-B14F-4D97-AF65-F5344CB8AC3E}">
        <p14:creationId xmlns:p14="http://schemas.microsoft.com/office/powerpoint/2010/main" val="3022449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9C9A6-989B-B44B-9720-6967EBA82877}"/>
              </a:ext>
            </a:extLst>
          </p:cNvPr>
          <p:cNvSpPr>
            <a:spLocks noGrp="1"/>
          </p:cNvSpPr>
          <p:nvPr>
            <p:ph type="title"/>
          </p:nvPr>
        </p:nvSpPr>
        <p:spPr/>
        <p:txBody>
          <a:bodyPr/>
          <a:lstStyle/>
          <a:p>
            <a:r>
              <a:rPr lang="en-GB" dirty="0">
                <a:latin typeface="American Typewriter" panose="02090604020004020304" pitchFamily="18" charset="77"/>
              </a:rPr>
              <a:t>Different POS Tagging Error types </a:t>
            </a:r>
            <a:endParaRPr lang="en-PK" dirty="0">
              <a:latin typeface="American Typewriter" panose="02090604020004020304" pitchFamily="18" charset="77"/>
            </a:endParaRPr>
          </a:p>
        </p:txBody>
      </p:sp>
      <p:pic>
        <p:nvPicPr>
          <p:cNvPr id="5" name="Content Placeholder 4">
            <a:extLst>
              <a:ext uri="{FF2B5EF4-FFF2-40B4-BE49-F238E27FC236}">
                <a16:creationId xmlns:a16="http://schemas.microsoft.com/office/drawing/2014/main" id="{1D47E595-9035-3446-B5AC-8B73B2BD192E}"/>
              </a:ext>
            </a:extLst>
          </p:cNvPr>
          <p:cNvPicPr>
            <a:picLocks noGrp="1" noChangeAspect="1"/>
          </p:cNvPicPr>
          <p:nvPr>
            <p:ph idx="1"/>
          </p:nvPr>
        </p:nvPicPr>
        <p:blipFill>
          <a:blip r:embed="rId2"/>
          <a:stretch>
            <a:fillRect/>
          </a:stretch>
        </p:blipFill>
        <p:spPr>
          <a:xfrm>
            <a:off x="2555428" y="1905000"/>
            <a:ext cx="7081144" cy="4267200"/>
          </a:xfrm>
        </p:spPr>
      </p:pic>
    </p:spTree>
    <p:extLst>
      <p:ext uri="{BB962C8B-B14F-4D97-AF65-F5344CB8AC3E}">
        <p14:creationId xmlns:p14="http://schemas.microsoft.com/office/powerpoint/2010/main" val="630998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9D040-10D1-9344-95FF-9295A2CA3A57}"/>
              </a:ext>
            </a:extLst>
          </p:cNvPr>
          <p:cNvSpPr>
            <a:spLocks noGrp="1"/>
          </p:cNvSpPr>
          <p:nvPr>
            <p:ph type="title"/>
          </p:nvPr>
        </p:nvSpPr>
        <p:spPr/>
        <p:txBody>
          <a:bodyPr/>
          <a:lstStyle/>
          <a:p>
            <a:r>
              <a:rPr lang="en-US" dirty="0">
                <a:latin typeface="American Typewriter" panose="02090604020004020304" pitchFamily="18" charset="77"/>
              </a:rPr>
              <a:t>Morphological Languages</a:t>
            </a:r>
            <a:endParaRPr lang="en-PK" dirty="0">
              <a:latin typeface="American Typewriter" panose="02090604020004020304" pitchFamily="18" charset="77"/>
            </a:endParaRPr>
          </a:p>
        </p:txBody>
      </p:sp>
      <p:sp>
        <p:nvSpPr>
          <p:cNvPr id="3" name="Content Placeholder 2">
            <a:extLst>
              <a:ext uri="{FF2B5EF4-FFF2-40B4-BE49-F238E27FC236}">
                <a16:creationId xmlns:a16="http://schemas.microsoft.com/office/drawing/2014/main" id="{D91A1459-F6EE-1B40-8848-920C190D0DDD}"/>
              </a:ext>
            </a:extLst>
          </p:cNvPr>
          <p:cNvSpPr>
            <a:spLocks noGrp="1"/>
          </p:cNvSpPr>
          <p:nvPr>
            <p:ph idx="1"/>
          </p:nvPr>
        </p:nvSpPr>
        <p:spPr/>
        <p:txBody>
          <a:bodyPr/>
          <a:lstStyle/>
          <a:p>
            <a:r>
              <a:rPr lang="en-US" dirty="0" err="1">
                <a:latin typeface="American Typewriter" panose="02090604020004020304" pitchFamily="18" charset="77"/>
              </a:rPr>
              <a:t>TnT</a:t>
            </a:r>
            <a:r>
              <a:rPr lang="en-US" dirty="0">
                <a:latin typeface="American Typewriter" panose="02090604020004020304" pitchFamily="18" charset="77"/>
              </a:rPr>
              <a:t> Statistical Part of speech tagger did not perform well on morphological rich languages like Icelandic language.</a:t>
            </a:r>
          </a:p>
          <a:p>
            <a:r>
              <a:rPr lang="en-US" dirty="0">
                <a:latin typeface="American Typewriter" panose="02090604020004020304" pitchFamily="18" charset="77"/>
              </a:rPr>
              <a:t>Solution was proposed by (</a:t>
            </a:r>
            <a:r>
              <a:rPr lang="en-US" dirty="0" err="1">
                <a:latin typeface="American Typewriter" panose="02090604020004020304" pitchFamily="18" charset="77"/>
              </a:rPr>
              <a:t>Loftsson</a:t>
            </a:r>
            <a:r>
              <a:rPr lang="en-US" dirty="0">
                <a:latin typeface="American Typewriter" panose="02090604020004020304" pitchFamily="18" charset="77"/>
              </a:rPr>
              <a:t>, 2007)  by filling in the gaps in the lexicon using language morphological analyzer.</a:t>
            </a:r>
            <a:r>
              <a:rPr lang="en-PK" dirty="0">
                <a:latin typeface="American Typewriter" panose="02090604020004020304" pitchFamily="18" charset="77"/>
              </a:rPr>
              <a:t> </a:t>
            </a:r>
          </a:p>
        </p:txBody>
      </p:sp>
    </p:spTree>
    <p:extLst>
      <p:ext uri="{BB962C8B-B14F-4D97-AF65-F5344CB8AC3E}">
        <p14:creationId xmlns:p14="http://schemas.microsoft.com/office/powerpoint/2010/main" val="865339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D36D1-1B29-2045-B3F6-9D8169932765}"/>
              </a:ext>
            </a:extLst>
          </p:cNvPr>
          <p:cNvSpPr>
            <a:spLocks noGrp="1"/>
          </p:cNvSpPr>
          <p:nvPr>
            <p:ph type="title"/>
          </p:nvPr>
        </p:nvSpPr>
        <p:spPr/>
        <p:txBody>
          <a:bodyPr/>
          <a:lstStyle/>
          <a:p>
            <a:r>
              <a:rPr lang="en-PK" dirty="0">
                <a:latin typeface="American Typewriter" panose="02090604020004020304" pitchFamily="18" charset="77"/>
              </a:rPr>
              <a:t>Why then</a:t>
            </a:r>
          </a:p>
        </p:txBody>
      </p:sp>
      <p:sp>
        <p:nvSpPr>
          <p:cNvPr id="3" name="Content Placeholder 2">
            <a:extLst>
              <a:ext uri="{FF2B5EF4-FFF2-40B4-BE49-F238E27FC236}">
                <a16:creationId xmlns:a16="http://schemas.microsoft.com/office/drawing/2014/main" id="{40675EB1-C055-614B-A055-2CE2C81D0DA2}"/>
              </a:ext>
            </a:extLst>
          </p:cNvPr>
          <p:cNvSpPr>
            <a:spLocks noGrp="1"/>
          </p:cNvSpPr>
          <p:nvPr>
            <p:ph idx="1"/>
          </p:nvPr>
        </p:nvSpPr>
        <p:spPr/>
        <p:txBody>
          <a:bodyPr>
            <a:normAutofit/>
          </a:bodyPr>
          <a:lstStyle/>
          <a:p>
            <a:r>
              <a:rPr lang="en-GB" sz="2000" dirty="0">
                <a:latin typeface="American Typewriter" panose="02090604020004020304" pitchFamily="18" charset="77"/>
              </a:rPr>
              <a:t>One of the first to show that tagger based on Markov models can yield state-of-the-art results. </a:t>
            </a:r>
          </a:p>
          <a:p>
            <a:r>
              <a:rPr lang="en-US" sz="2000" dirty="0">
                <a:latin typeface="American Typewriter" panose="02090604020004020304" pitchFamily="18" charset="77"/>
              </a:rPr>
              <a:t>In </a:t>
            </a:r>
            <a:r>
              <a:rPr lang="en-US" dirty="0">
                <a:latin typeface="American Typewriter" panose="02090604020004020304" pitchFamily="18" charset="77"/>
              </a:rPr>
              <a:t>corpus linguistics, part-of-speech tagging (POS tagging or POS tagging or POST), also called grammatical tagging or word-category disambiguation</a:t>
            </a:r>
            <a:r>
              <a:rPr lang="en-PK" dirty="0">
                <a:latin typeface="American Typewriter" panose="02090604020004020304" pitchFamily="18" charset="77"/>
              </a:rPr>
              <a:t>.</a:t>
            </a:r>
            <a:endParaRPr lang="en-GB" dirty="0">
              <a:latin typeface="American Typewriter" panose="02090604020004020304" pitchFamily="18" charset="77"/>
            </a:endParaRPr>
          </a:p>
          <a:p>
            <a:r>
              <a:rPr lang="en-GB" dirty="0">
                <a:latin typeface="American Typewriter" panose="02090604020004020304" pitchFamily="18" charset="77"/>
              </a:rPr>
              <a:t>Fall into two distinctive groups:</a:t>
            </a:r>
          </a:p>
          <a:p>
            <a:pPr>
              <a:buFont typeface="+mj-lt"/>
              <a:buAutoNum type="arabicPeriod"/>
            </a:pPr>
            <a:r>
              <a:rPr lang="en-GB" dirty="0">
                <a:latin typeface="American Typewriter" panose="02090604020004020304" pitchFamily="18" charset="77"/>
              </a:rPr>
              <a:t> Rule-based </a:t>
            </a:r>
          </a:p>
          <a:p>
            <a:pPr>
              <a:buFont typeface="+mj-lt"/>
              <a:buAutoNum type="arabicPeriod"/>
            </a:pPr>
            <a:r>
              <a:rPr lang="en-GB" dirty="0">
                <a:latin typeface="American Typewriter" panose="02090604020004020304" pitchFamily="18" charset="77"/>
              </a:rPr>
              <a:t> Stochastic</a:t>
            </a:r>
            <a:endParaRPr lang="en-PK" dirty="0">
              <a:latin typeface="American Typewriter" panose="02090604020004020304" pitchFamily="18" charset="77"/>
            </a:endParaRPr>
          </a:p>
        </p:txBody>
      </p:sp>
    </p:spTree>
    <p:extLst>
      <p:ext uri="{BB962C8B-B14F-4D97-AF65-F5344CB8AC3E}">
        <p14:creationId xmlns:p14="http://schemas.microsoft.com/office/powerpoint/2010/main" val="2589136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C8B16-A716-DD4F-B609-2EBFB5BCC75C}"/>
              </a:ext>
            </a:extLst>
          </p:cNvPr>
          <p:cNvSpPr>
            <a:spLocks noGrp="1"/>
          </p:cNvSpPr>
          <p:nvPr>
            <p:ph type="title"/>
          </p:nvPr>
        </p:nvSpPr>
        <p:spPr/>
        <p:txBody>
          <a:bodyPr/>
          <a:lstStyle/>
          <a:p>
            <a:r>
              <a:rPr lang="en-US" dirty="0" err="1">
                <a:latin typeface="American Typewriter" panose="02090604020004020304" pitchFamily="18" charset="77"/>
              </a:rPr>
              <a:t>TnT</a:t>
            </a:r>
            <a:r>
              <a:rPr lang="en-US" dirty="0">
                <a:latin typeface="American Typewriter" panose="02090604020004020304" pitchFamily="18" charset="77"/>
              </a:rPr>
              <a:t> proprietary Issue</a:t>
            </a:r>
            <a:endParaRPr lang="en-PK" dirty="0">
              <a:latin typeface="American Typewriter" panose="02090604020004020304" pitchFamily="18" charset="77"/>
            </a:endParaRPr>
          </a:p>
        </p:txBody>
      </p:sp>
      <p:sp>
        <p:nvSpPr>
          <p:cNvPr id="3" name="Content Placeholder 2">
            <a:extLst>
              <a:ext uri="{FF2B5EF4-FFF2-40B4-BE49-F238E27FC236}">
                <a16:creationId xmlns:a16="http://schemas.microsoft.com/office/drawing/2014/main" id="{BFB04E28-3D32-5247-8891-49CDC5DC109E}"/>
              </a:ext>
            </a:extLst>
          </p:cNvPr>
          <p:cNvSpPr>
            <a:spLocks noGrp="1"/>
          </p:cNvSpPr>
          <p:nvPr>
            <p:ph idx="1"/>
          </p:nvPr>
        </p:nvSpPr>
        <p:spPr/>
        <p:txBody>
          <a:bodyPr/>
          <a:lstStyle/>
          <a:p>
            <a:r>
              <a:rPr lang="en-PK" dirty="0">
                <a:latin typeface="American Typewriter" panose="02090604020004020304" pitchFamily="18" charset="77"/>
              </a:rPr>
              <a:t>According to the code it is not open source. </a:t>
            </a:r>
          </a:p>
          <a:p>
            <a:r>
              <a:rPr lang="en-US" dirty="0">
                <a:latin typeface="American Typewriter" panose="02090604020004020304" pitchFamily="18" charset="77"/>
              </a:rPr>
              <a:t>An ubiquitous problem in HMM tagging originates from the standard way of calculating lexical probabilities by means of a lexicon generated during training.</a:t>
            </a:r>
            <a:r>
              <a:rPr lang="en-PK" dirty="0">
                <a:latin typeface="American Typewriter" panose="02090604020004020304" pitchFamily="18" charset="77"/>
              </a:rPr>
              <a:t> </a:t>
            </a:r>
          </a:p>
        </p:txBody>
      </p:sp>
    </p:spTree>
    <p:extLst>
      <p:ext uri="{BB962C8B-B14F-4D97-AF65-F5344CB8AC3E}">
        <p14:creationId xmlns:p14="http://schemas.microsoft.com/office/powerpoint/2010/main" val="110351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39F5A-5136-234B-A86A-2A51E03D3E6B}"/>
              </a:ext>
            </a:extLst>
          </p:cNvPr>
          <p:cNvSpPr>
            <a:spLocks noGrp="1"/>
          </p:cNvSpPr>
          <p:nvPr>
            <p:ph type="title"/>
          </p:nvPr>
        </p:nvSpPr>
        <p:spPr/>
        <p:txBody>
          <a:bodyPr/>
          <a:lstStyle/>
          <a:p>
            <a:r>
              <a:rPr lang="en-GB" dirty="0">
                <a:latin typeface="American Typewriter" panose="02090604020004020304" pitchFamily="18" charset="77"/>
              </a:rPr>
              <a:t>Conclusion </a:t>
            </a:r>
            <a:endParaRPr lang="en-PK" dirty="0">
              <a:latin typeface="American Typewriter" panose="02090604020004020304" pitchFamily="18" charset="77"/>
            </a:endParaRPr>
          </a:p>
        </p:txBody>
      </p:sp>
      <p:sp>
        <p:nvSpPr>
          <p:cNvPr id="3" name="Content Placeholder 2">
            <a:extLst>
              <a:ext uri="{FF2B5EF4-FFF2-40B4-BE49-F238E27FC236}">
                <a16:creationId xmlns:a16="http://schemas.microsoft.com/office/drawing/2014/main" id="{39984758-3B40-BE48-A59C-75B56AA40FF7}"/>
              </a:ext>
            </a:extLst>
          </p:cNvPr>
          <p:cNvSpPr>
            <a:spLocks noGrp="1"/>
          </p:cNvSpPr>
          <p:nvPr>
            <p:ph idx="1"/>
          </p:nvPr>
        </p:nvSpPr>
        <p:spPr/>
        <p:txBody>
          <a:bodyPr/>
          <a:lstStyle/>
          <a:p>
            <a:r>
              <a:rPr lang="en-GB" dirty="0">
                <a:latin typeface="American Typewriter" panose="02090604020004020304" pitchFamily="18" charset="77"/>
              </a:rPr>
              <a:t>A significant milestone in the history of Part-of-Speech Tagging.</a:t>
            </a:r>
          </a:p>
          <a:p>
            <a:r>
              <a:rPr lang="en-GB" dirty="0">
                <a:latin typeface="American Typewriter" panose="02090604020004020304" pitchFamily="18" charset="77"/>
              </a:rPr>
              <a:t>A good point of entry into Statistical NLP. </a:t>
            </a:r>
          </a:p>
          <a:p>
            <a:r>
              <a:rPr lang="en-US" dirty="0">
                <a:latin typeface="American Typewriter" panose="02090604020004020304" pitchFamily="18" charset="77"/>
              </a:rPr>
              <a:t>Author clearly explained and outlined the procedure for handling of start and end sequence, exact smoothing technique</a:t>
            </a:r>
            <a:r>
              <a:rPr lang="en-PK" dirty="0">
                <a:latin typeface="American Typewriter" panose="02090604020004020304" pitchFamily="18" charset="77"/>
              </a:rPr>
              <a:t>.</a:t>
            </a:r>
          </a:p>
          <a:p>
            <a:r>
              <a:rPr lang="en-US" dirty="0">
                <a:latin typeface="American Typewriter" panose="02090604020004020304" pitchFamily="18" charset="77"/>
              </a:rPr>
              <a:t>. Author not only achieved good results for German and English Corpus but model also performed well for other set of languages</a:t>
            </a:r>
            <a:r>
              <a:rPr lang="en-PK" dirty="0">
                <a:latin typeface="American Typewriter" panose="02090604020004020304" pitchFamily="18" charset="77"/>
              </a:rPr>
              <a:t> </a:t>
            </a:r>
            <a:endParaRPr lang="en-GB" dirty="0">
              <a:latin typeface="American Typewriter" panose="02090604020004020304" pitchFamily="18" charset="77"/>
            </a:endParaRPr>
          </a:p>
          <a:p>
            <a:pPr marL="0" indent="0">
              <a:buNone/>
            </a:pPr>
            <a:endParaRPr lang="en-PK" dirty="0">
              <a:latin typeface="American Typewriter" panose="02090604020004020304" pitchFamily="18" charset="77"/>
            </a:endParaRPr>
          </a:p>
        </p:txBody>
      </p:sp>
    </p:spTree>
    <p:extLst>
      <p:ext uri="{BB962C8B-B14F-4D97-AF65-F5344CB8AC3E}">
        <p14:creationId xmlns:p14="http://schemas.microsoft.com/office/powerpoint/2010/main" val="9117967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130EF-C64E-6C48-A1F9-A1D9587F9F58}"/>
              </a:ext>
            </a:extLst>
          </p:cNvPr>
          <p:cNvSpPr>
            <a:spLocks noGrp="1"/>
          </p:cNvSpPr>
          <p:nvPr>
            <p:ph type="title"/>
          </p:nvPr>
        </p:nvSpPr>
        <p:spPr/>
        <p:txBody>
          <a:bodyPr/>
          <a:lstStyle/>
          <a:p>
            <a:r>
              <a:rPr lang="en-PK" dirty="0">
                <a:latin typeface="American Typewriter" panose="02090604020004020304" pitchFamily="18" charset="77"/>
              </a:rPr>
              <a:t>Why Now?</a:t>
            </a:r>
          </a:p>
        </p:txBody>
      </p:sp>
      <p:sp>
        <p:nvSpPr>
          <p:cNvPr id="3" name="Content Placeholder 2">
            <a:extLst>
              <a:ext uri="{FF2B5EF4-FFF2-40B4-BE49-F238E27FC236}">
                <a16:creationId xmlns:a16="http://schemas.microsoft.com/office/drawing/2014/main" id="{2D40C789-119F-5644-AF00-E6B85BBB8C7E}"/>
              </a:ext>
            </a:extLst>
          </p:cNvPr>
          <p:cNvSpPr>
            <a:spLocks noGrp="1"/>
          </p:cNvSpPr>
          <p:nvPr>
            <p:ph idx="1"/>
          </p:nvPr>
        </p:nvSpPr>
        <p:spPr/>
        <p:txBody>
          <a:bodyPr>
            <a:normAutofit/>
          </a:bodyPr>
          <a:lstStyle/>
          <a:p>
            <a:r>
              <a:rPr lang="en-PK" sz="2000" dirty="0">
                <a:latin typeface="American Typewriter" panose="02090604020004020304" pitchFamily="18" charset="77"/>
              </a:rPr>
              <a:t>Tested across different languages.</a:t>
            </a:r>
          </a:p>
          <a:p>
            <a:r>
              <a:rPr lang="en-PK" sz="2000" dirty="0">
                <a:latin typeface="American Typewriter" panose="02090604020004020304" pitchFamily="18" charset="77"/>
              </a:rPr>
              <a:t>Tested across different domains.</a:t>
            </a:r>
          </a:p>
          <a:p>
            <a:r>
              <a:rPr lang="en-GB" sz="2000" dirty="0">
                <a:latin typeface="American Typewriter" panose="02090604020004020304" pitchFamily="18" charset="77"/>
              </a:rPr>
              <a:t>T</a:t>
            </a:r>
            <a:r>
              <a:rPr lang="en-PK" sz="2000" dirty="0">
                <a:latin typeface="American Typewriter" panose="02090604020004020304" pitchFamily="18" charset="77"/>
              </a:rPr>
              <a:t>he current citation count is </a:t>
            </a:r>
            <a:r>
              <a:rPr lang="en-US" sz="2000" dirty="0">
                <a:latin typeface="American Typewriter" panose="02090604020004020304" pitchFamily="18" charset="77"/>
              </a:rPr>
              <a:t>2133</a:t>
            </a:r>
            <a:r>
              <a:rPr lang="en-PK" sz="2000" dirty="0">
                <a:latin typeface="American Typewriter" panose="02090604020004020304" pitchFamily="18" charset="77"/>
              </a:rPr>
              <a:t>.</a:t>
            </a:r>
          </a:p>
        </p:txBody>
      </p:sp>
    </p:spTree>
    <p:extLst>
      <p:ext uri="{BB962C8B-B14F-4D97-AF65-F5344CB8AC3E}">
        <p14:creationId xmlns:p14="http://schemas.microsoft.com/office/powerpoint/2010/main" val="1160621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331E3-303B-CA40-998B-8597B702C160}"/>
              </a:ext>
            </a:extLst>
          </p:cNvPr>
          <p:cNvSpPr>
            <a:spLocks noGrp="1"/>
          </p:cNvSpPr>
          <p:nvPr>
            <p:ph type="title"/>
          </p:nvPr>
        </p:nvSpPr>
        <p:spPr/>
        <p:txBody>
          <a:bodyPr/>
          <a:lstStyle/>
          <a:p>
            <a:r>
              <a:rPr lang="en-PK" dirty="0">
                <a:latin typeface="American Typewriter" panose="02090604020004020304" pitchFamily="18" charset="77"/>
              </a:rPr>
              <a:t>W</a:t>
            </a:r>
            <a:r>
              <a:rPr lang="en-GB" dirty="0">
                <a:latin typeface="American Typewriter" panose="02090604020004020304" pitchFamily="18" charset="77"/>
              </a:rPr>
              <a:t>ha</a:t>
            </a:r>
            <a:r>
              <a:rPr lang="en-PK" dirty="0">
                <a:latin typeface="American Typewriter" panose="02090604020004020304" pitchFamily="18" charset="77"/>
              </a:rPr>
              <a:t>t is it?</a:t>
            </a:r>
          </a:p>
        </p:txBody>
      </p:sp>
      <p:sp>
        <p:nvSpPr>
          <p:cNvPr id="3" name="Content Placeholder 2">
            <a:extLst>
              <a:ext uri="{FF2B5EF4-FFF2-40B4-BE49-F238E27FC236}">
                <a16:creationId xmlns:a16="http://schemas.microsoft.com/office/drawing/2014/main" id="{BE8716EF-DE63-4542-B982-3C38AA0D8EEF}"/>
              </a:ext>
            </a:extLst>
          </p:cNvPr>
          <p:cNvSpPr>
            <a:spLocks noGrp="1"/>
          </p:cNvSpPr>
          <p:nvPr>
            <p:ph idx="1"/>
          </p:nvPr>
        </p:nvSpPr>
        <p:spPr>
          <a:xfrm>
            <a:off x="818712" y="2774301"/>
            <a:ext cx="10554574" cy="3636511"/>
          </a:xfrm>
        </p:spPr>
        <p:txBody>
          <a:bodyPr>
            <a:normAutofit lnSpcReduction="10000"/>
          </a:bodyPr>
          <a:lstStyle/>
          <a:p>
            <a:r>
              <a:rPr lang="en-GB" dirty="0">
                <a:latin typeface="American Typewriter" panose="02090604020004020304" pitchFamily="18" charset="77"/>
              </a:rPr>
              <a:t>A second order Hidden Markov Model.</a:t>
            </a:r>
          </a:p>
          <a:p>
            <a:r>
              <a:rPr lang="en-GB" dirty="0">
                <a:latin typeface="American Typewriter" panose="02090604020004020304" pitchFamily="18" charset="77"/>
              </a:rPr>
              <a:t>Equipped with careful decisions handling.</a:t>
            </a:r>
          </a:p>
          <a:p>
            <a:r>
              <a:rPr lang="en-GB" dirty="0">
                <a:latin typeface="American Typewriter" panose="02090604020004020304" pitchFamily="18" charset="77"/>
              </a:rPr>
              <a:t>Ability of handling of start- and end-of-sequence .</a:t>
            </a:r>
          </a:p>
          <a:p>
            <a:r>
              <a:rPr lang="en-GB" dirty="0">
                <a:latin typeface="American Typewriter" panose="02090604020004020304" pitchFamily="18" charset="77"/>
              </a:rPr>
              <a:t>Smoothing.</a:t>
            </a:r>
          </a:p>
          <a:p>
            <a:r>
              <a:rPr lang="en-GB" dirty="0">
                <a:latin typeface="American Typewriter" panose="02090604020004020304" pitchFamily="18" charset="77"/>
              </a:rPr>
              <a:t>Capitalization </a:t>
            </a:r>
          </a:p>
          <a:p>
            <a:r>
              <a:rPr lang="en-GB" dirty="0">
                <a:latin typeface="American Typewriter" panose="02090604020004020304" pitchFamily="18" charset="77"/>
              </a:rPr>
              <a:t>Handling of unknown words </a:t>
            </a:r>
          </a:p>
          <a:p>
            <a:r>
              <a:rPr lang="en-GB" dirty="0">
                <a:latin typeface="American Typewriter" panose="02090604020004020304" pitchFamily="18" charset="77"/>
              </a:rPr>
              <a:t>Improving speed of tagging </a:t>
            </a:r>
          </a:p>
          <a:p>
            <a:endParaRPr lang="en-GB" dirty="0">
              <a:latin typeface="American Typewriter" panose="02090604020004020304" pitchFamily="18" charset="77"/>
            </a:endParaRPr>
          </a:p>
          <a:p>
            <a:endParaRPr lang="en-GB" dirty="0">
              <a:latin typeface="American Typewriter" panose="02090604020004020304" pitchFamily="18" charset="77"/>
            </a:endParaRPr>
          </a:p>
          <a:p>
            <a:endParaRPr lang="en-GB" dirty="0">
              <a:latin typeface="American Typewriter" panose="02090604020004020304" pitchFamily="18" charset="77"/>
            </a:endParaRPr>
          </a:p>
          <a:p>
            <a:endParaRPr lang="en-PK" dirty="0">
              <a:latin typeface="American Typewriter" panose="02090604020004020304" pitchFamily="18" charset="77"/>
            </a:endParaRPr>
          </a:p>
        </p:txBody>
      </p:sp>
    </p:spTree>
    <p:extLst>
      <p:ext uri="{BB962C8B-B14F-4D97-AF65-F5344CB8AC3E}">
        <p14:creationId xmlns:p14="http://schemas.microsoft.com/office/powerpoint/2010/main" val="3996481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BCDD-4444-4D41-A83D-E885B6B5A4C6}"/>
              </a:ext>
            </a:extLst>
          </p:cNvPr>
          <p:cNvSpPr>
            <a:spLocks noGrp="1"/>
          </p:cNvSpPr>
          <p:nvPr>
            <p:ph type="title"/>
          </p:nvPr>
        </p:nvSpPr>
        <p:spPr/>
        <p:txBody>
          <a:bodyPr/>
          <a:lstStyle/>
          <a:p>
            <a:r>
              <a:rPr lang="en-GB" dirty="0">
                <a:latin typeface="American Typewriter" panose="02090604020004020304" pitchFamily="18" charset="77"/>
              </a:rPr>
              <a:t>Second Order Hidden Markov Model </a:t>
            </a:r>
            <a:endParaRPr lang="en-PK" dirty="0">
              <a:latin typeface="American Typewriter" panose="02090604020004020304" pitchFamily="18" charset="77"/>
            </a:endParaRPr>
          </a:p>
        </p:txBody>
      </p:sp>
      <p:sp>
        <p:nvSpPr>
          <p:cNvPr id="3" name="Content Placeholder 2">
            <a:extLst>
              <a:ext uri="{FF2B5EF4-FFF2-40B4-BE49-F238E27FC236}">
                <a16:creationId xmlns:a16="http://schemas.microsoft.com/office/drawing/2014/main" id="{52AB3155-E778-4947-9F46-F78AD4EFF852}"/>
              </a:ext>
            </a:extLst>
          </p:cNvPr>
          <p:cNvSpPr>
            <a:spLocks noGrp="1"/>
          </p:cNvSpPr>
          <p:nvPr>
            <p:ph idx="1"/>
          </p:nvPr>
        </p:nvSpPr>
        <p:spPr/>
        <p:txBody>
          <a:bodyPr>
            <a:normAutofit/>
          </a:bodyPr>
          <a:lstStyle/>
          <a:p>
            <a:r>
              <a:rPr lang="en-GB" sz="2000" dirty="0">
                <a:latin typeface="American Typewriter" panose="02090604020004020304" pitchFamily="18" charset="77"/>
              </a:rPr>
              <a:t>Given word sequence: w1, w2, . . . , </a:t>
            </a:r>
            <a:r>
              <a:rPr lang="en-GB" sz="2000" dirty="0" err="1">
                <a:latin typeface="American Typewriter" panose="02090604020004020304" pitchFamily="18" charset="77"/>
              </a:rPr>
              <a:t>wT</a:t>
            </a:r>
            <a:r>
              <a:rPr lang="en-GB" sz="2000" dirty="0">
                <a:latin typeface="American Typewriter" panose="02090604020004020304" pitchFamily="18" charset="77"/>
              </a:rPr>
              <a:t> .Find the tag sequence: t1, t2, . . . , </a:t>
            </a:r>
            <a:r>
              <a:rPr lang="en-GB" sz="2000" dirty="0" err="1">
                <a:latin typeface="American Typewriter" panose="02090604020004020304" pitchFamily="18" charset="77"/>
              </a:rPr>
              <a:t>tT</a:t>
            </a:r>
            <a:r>
              <a:rPr lang="en-GB" sz="2000" dirty="0">
                <a:latin typeface="American Typewriter" panose="02090604020004020304" pitchFamily="18" charset="77"/>
              </a:rPr>
              <a:t> where ∀</a:t>
            </a:r>
            <a:r>
              <a:rPr lang="en-GB" sz="2000" dirty="0" err="1">
                <a:latin typeface="American Typewriter" panose="02090604020004020304" pitchFamily="18" charset="77"/>
              </a:rPr>
              <a:t>ti</a:t>
            </a:r>
            <a:r>
              <a:rPr lang="en-GB" sz="2000" dirty="0">
                <a:latin typeface="American Typewriter" panose="02090604020004020304" pitchFamily="18" charset="77"/>
              </a:rPr>
              <a:t> ∈ Tag Set.</a:t>
            </a:r>
          </a:p>
          <a:p>
            <a:r>
              <a:rPr lang="en-GB" sz="2000" dirty="0">
                <a:latin typeface="American Typewriter" panose="02090604020004020304" pitchFamily="18" charset="77"/>
              </a:rPr>
              <a:t>Specifically we need s beginning-of-sequence and end-of-sequence. </a:t>
            </a:r>
          </a:p>
          <a:p>
            <a:r>
              <a:rPr lang="en-GB" sz="2000" dirty="0">
                <a:latin typeface="American Typewriter" panose="02090604020004020304" pitchFamily="18" charset="77"/>
              </a:rPr>
              <a:t>Given word sequence: w1, w2, . . . , </a:t>
            </a:r>
            <a:r>
              <a:rPr lang="en-GB" sz="2000" dirty="0" err="1">
                <a:latin typeface="American Typewriter" panose="02090604020004020304" pitchFamily="18" charset="77"/>
              </a:rPr>
              <a:t>wT</a:t>
            </a:r>
            <a:r>
              <a:rPr lang="en-GB" sz="2000" dirty="0">
                <a:latin typeface="American Typewriter" panose="02090604020004020304" pitchFamily="18" charset="77"/>
              </a:rPr>
              <a:t> . Find the tag sequence: t1, t2, . . . , </a:t>
            </a:r>
            <a:r>
              <a:rPr lang="en-GB" sz="2000" dirty="0" err="1">
                <a:latin typeface="American Typewriter" panose="02090604020004020304" pitchFamily="18" charset="77"/>
              </a:rPr>
              <a:t>tT</a:t>
            </a:r>
            <a:r>
              <a:rPr lang="en-GB" sz="2000" dirty="0">
                <a:latin typeface="American Typewriter" panose="02090604020004020304" pitchFamily="18" charset="77"/>
              </a:rPr>
              <a:t> where ∀</a:t>
            </a:r>
            <a:r>
              <a:rPr lang="en-GB" sz="2000" dirty="0" err="1">
                <a:latin typeface="American Typewriter" panose="02090604020004020304" pitchFamily="18" charset="77"/>
              </a:rPr>
              <a:t>ti</a:t>
            </a:r>
            <a:r>
              <a:rPr lang="en-GB" sz="2000" dirty="0">
                <a:latin typeface="American Typewriter" panose="02090604020004020304" pitchFamily="18" charset="77"/>
              </a:rPr>
              <a:t> ∈ Tag Set </a:t>
            </a:r>
          </a:p>
          <a:p>
            <a:pPr marL="0" indent="0">
              <a:buNone/>
            </a:pPr>
            <a:r>
              <a:rPr lang="en-GB" sz="2000" dirty="0">
                <a:latin typeface="American Typewriter" panose="02090604020004020304" pitchFamily="18" charset="77"/>
              </a:rPr>
              <a:t>NOTE: If sentence boundaries are not marked in the input, </a:t>
            </a:r>
            <a:r>
              <a:rPr lang="en-GB" sz="2000" dirty="0" err="1">
                <a:latin typeface="American Typewriter" panose="02090604020004020304" pitchFamily="18" charset="77"/>
              </a:rPr>
              <a:t>TnT</a:t>
            </a:r>
            <a:r>
              <a:rPr lang="en-GB" sz="2000" dirty="0">
                <a:latin typeface="American Typewriter" panose="02090604020004020304" pitchFamily="18" charset="77"/>
              </a:rPr>
              <a:t> adds these tags if it encounters one of [.!?; ] as a token. </a:t>
            </a:r>
          </a:p>
          <a:p>
            <a:endParaRPr lang="en-PK" dirty="0">
              <a:latin typeface="American Typewriter" panose="02090604020004020304" pitchFamily="18" charset="77"/>
            </a:endParaRPr>
          </a:p>
        </p:txBody>
      </p:sp>
    </p:spTree>
    <p:extLst>
      <p:ext uri="{BB962C8B-B14F-4D97-AF65-F5344CB8AC3E}">
        <p14:creationId xmlns:p14="http://schemas.microsoft.com/office/powerpoint/2010/main" val="1404378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277F68-E7BD-9148-A4D7-7A80DD9139DA}"/>
              </a:ext>
            </a:extLst>
          </p:cNvPr>
          <p:cNvPicPr>
            <a:picLocks noChangeAspect="1"/>
          </p:cNvPicPr>
          <p:nvPr/>
        </p:nvPicPr>
        <p:blipFill>
          <a:blip r:embed="rId2"/>
          <a:stretch>
            <a:fillRect/>
          </a:stretch>
        </p:blipFill>
        <p:spPr>
          <a:xfrm>
            <a:off x="7715686" y="372717"/>
            <a:ext cx="3657600" cy="1143000"/>
          </a:xfrm>
          <a:prstGeom prst="rect">
            <a:avLst/>
          </a:prstGeom>
          <a:effectLst>
            <a:softEdge rad="12700"/>
          </a:effectLst>
        </p:spPr>
      </p:pic>
      <p:sp>
        <p:nvSpPr>
          <p:cNvPr id="2" name="Title 1">
            <a:extLst>
              <a:ext uri="{FF2B5EF4-FFF2-40B4-BE49-F238E27FC236}">
                <a16:creationId xmlns:a16="http://schemas.microsoft.com/office/drawing/2014/main" id="{8C2D43FE-49D7-3F45-B4FB-9CD4CFA3D264}"/>
              </a:ext>
            </a:extLst>
          </p:cNvPr>
          <p:cNvSpPr>
            <a:spLocks noGrp="1"/>
          </p:cNvSpPr>
          <p:nvPr>
            <p:ph type="title"/>
          </p:nvPr>
        </p:nvSpPr>
        <p:spPr/>
        <p:txBody>
          <a:bodyPr/>
          <a:lstStyle/>
          <a:p>
            <a:r>
              <a:rPr lang="en-US" dirty="0">
                <a:latin typeface="American Typewriter" panose="02090604020004020304" pitchFamily="18" charset="77"/>
              </a:rPr>
              <a:t>Working of </a:t>
            </a:r>
            <a:r>
              <a:rPr lang="en-US" dirty="0" err="1">
                <a:latin typeface="American Typewriter" panose="02090604020004020304" pitchFamily="18" charset="77"/>
              </a:rPr>
              <a:t>TnT</a:t>
            </a:r>
            <a:r>
              <a:rPr lang="en-US" dirty="0">
                <a:latin typeface="American Typewriter" panose="02090604020004020304" pitchFamily="18" charset="77"/>
              </a:rPr>
              <a:t> POS</a:t>
            </a:r>
            <a:endParaRPr lang="en-PK" dirty="0">
              <a:latin typeface="American Typewriter" panose="02090604020004020304" pitchFamily="18" charset="77"/>
            </a:endParaRPr>
          </a:p>
        </p:txBody>
      </p:sp>
      <p:sp>
        <p:nvSpPr>
          <p:cNvPr id="7" name="Content Placeholder 2">
            <a:extLst>
              <a:ext uri="{FF2B5EF4-FFF2-40B4-BE49-F238E27FC236}">
                <a16:creationId xmlns:a16="http://schemas.microsoft.com/office/drawing/2014/main" id="{740F93F6-D487-41EE-BD03-AEAC576A6FE0}"/>
              </a:ext>
            </a:extLst>
          </p:cNvPr>
          <p:cNvSpPr>
            <a:spLocks noGrp="1"/>
          </p:cNvSpPr>
          <p:nvPr>
            <p:ph idx="1"/>
          </p:nvPr>
        </p:nvSpPr>
        <p:spPr>
          <a:xfrm>
            <a:off x="818712" y="2222287"/>
            <a:ext cx="10554574" cy="4188525"/>
          </a:xfrm>
        </p:spPr>
        <p:txBody>
          <a:bodyPr>
            <a:normAutofit/>
          </a:bodyPr>
          <a:lstStyle/>
          <a:p>
            <a:r>
              <a:rPr lang="en-US" sz="2000" dirty="0">
                <a:latin typeface="American Typewriter" panose="02090604020004020304" pitchFamily="18" charset="77"/>
              </a:rPr>
              <a:t>The first term is P(</a:t>
            </a:r>
            <a:r>
              <a:rPr lang="en-US" sz="2000" dirty="0" err="1">
                <a:latin typeface="American Typewriter" panose="02090604020004020304" pitchFamily="18" charset="77"/>
              </a:rPr>
              <a:t>ti|ti</a:t>
            </a:r>
            <a:r>
              <a:rPr lang="en-US" sz="2000" dirty="0">
                <a:latin typeface="American Typewriter" panose="02090604020004020304" pitchFamily="18" charset="77"/>
              </a:rPr>
              <a:t> -1,ti-2), and suggests that each word tag depends on 2 previous tags.</a:t>
            </a:r>
          </a:p>
          <a:p>
            <a:r>
              <a:rPr lang="en-US" sz="2000" dirty="0">
                <a:latin typeface="American Typewriter" panose="02090604020004020304" pitchFamily="18" charset="77"/>
              </a:rPr>
              <a:t>The second term is P(</a:t>
            </a:r>
            <a:r>
              <a:rPr lang="en-US" sz="2000" dirty="0" err="1">
                <a:latin typeface="American Typewriter" panose="02090604020004020304" pitchFamily="18" charset="77"/>
              </a:rPr>
              <a:t>wi</a:t>
            </a:r>
            <a:r>
              <a:rPr lang="en-US" sz="2000" dirty="0">
                <a:latin typeface="American Typewriter" panose="02090604020004020304" pitchFamily="18" charset="77"/>
              </a:rPr>
              <a:t> | </a:t>
            </a:r>
            <a:r>
              <a:rPr lang="en-US" sz="2000" dirty="0" err="1">
                <a:latin typeface="American Typewriter" panose="02090604020004020304" pitchFamily="18" charset="77"/>
              </a:rPr>
              <a:t>ti</a:t>
            </a:r>
            <a:r>
              <a:rPr lang="en-US" sz="2000" dirty="0">
                <a:latin typeface="American Typewriter" panose="02090604020004020304" pitchFamily="18" charset="77"/>
              </a:rPr>
              <a:t>), which determines the word probability distribution given a POS tag, and refer to it from now on as the word conditional probability.  </a:t>
            </a:r>
          </a:p>
          <a:p>
            <a:r>
              <a:rPr lang="en-US" sz="2000" dirty="0">
                <a:latin typeface="American Typewriter" panose="02090604020004020304" pitchFamily="18" charset="77"/>
              </a:rPr>
              <a:t>Third term P(tT+1|tT) is the probability of that tag appearing at a particular position i.e. at the beginning or the end of the sequence. tags t−1, t0, and tT+1 are beginning-of-sequence and end-of-sequence markers</a:t>
            </a:r>
            <a:r>
              <a:rPr lang="en-PK" sz="2000" dirty="0">
                <a:latin typeface="American Typewriter" panose="02090604020004020304" pitchFamily="18" charset="77"/>
              </a:rPr>
              <a:t>.</a:t>
            </a:r>
          </a:p>
        </p:txBody>
      </p:sp>
    </p:spTree>
    <p:extLst>
      <p:ext uri="{BB962C8B-B14F-4D97-AF65-F5344CB8AC3E}">
        <p14:creationId xmlns:p14="http://schemas.microsoft.com/office/powerpoint/2010/main" val="1195472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0DF0C-680D-684F-BDF2-A3E6DD0A487A}"/>
              </a:ext>
            </a:extLst>
          </p:cNvPr>
          <p:cNvSpPr>
            <a:spLocks noGrp="1"/>
          </p:cNvSpPr>
          <p:nvPr>
            <p:ph type="title"/>
          </p:nvPr>
        </p:nvSpPr>
        <p:spPr/>
        <p:txBody>
          <a:bodyPr/>
          <a:lstStyle/>
          <a:p>
            <a:r>
              <a:rPr lang="en-PK" dirty="0">
                <a:latin typeface="American Typewriter" panose="02090604020004020304" pitchFamily="18" charset="77"/>
              </a:rPr>
              <a:t>Define working of models</a:t>
            </a:r>
          </a:p>
        </p:txBody>
      </p:sp>
      <p:sp>
        <p:nvSpPr>
          <p:cNvPr id="3" name="Content Placeholder 2">
            <a:extLst>
              <a:ext uri="{FF2B5EF4-FFF2-40B4-BE49-F238E27FC236}">
                <a16:creationId xmlns:a16="http://schemas.microsoft.com/office/drawing/2014/main" id="{305721C7-4F6C-7948-B91D-B5980751829D}"/>
              </a:ext>
            </a:extLst>
          </p:cNvPr>
          <p:cNvSpPr>
            <a:spLocks noGrp="1"/>
          </p:cNvSpPr>
          <p:nvPr>
            <p:ph idx="1"/>
          </p:nvPr>
        </p:nvSpPr>
        <p:spPr>
          <a:xfrm>
            <a:off x="810000" y="3089186"/>
            <a:ext cx="10554574" cy="3636511"/>
          </a:xfrm>
        </p:spPr>
        <p:txBody>
          <a:bodyPr>
            <a:normAutofit fontScale="92500" lnSpcReduction="20000"/>
          </a:bodyPr>
          <a:lstStyle/>
          <a:p>
            <a:r>
              <a:rPr lang="en-GB" sz="2200" dirty="0">
                <a:latin typeface="American Typewriter" panose="02090604020004020304" pitchFamily="18" charset="77"/>
              </a:rPr>
              <a:t>P =⇒ Maximum likelihood probability</a:t>
            </a:r>
          </a:p>
          <a:p>
            <a:r>
              <a:rPr lang="en-GB" sz="2200" dirty="0">
                <a:latin typeface="American Typewriter" panose="02090604020004020304" pitchFamily="18" charset="77"/>
              </a:rPr>
              <a:t>N =⇒ Total number of tokens in the training corpus </a:t>
            </a:r>
          </a:p>
          <a:p>
            <a:pPr marL="0" indent="0">
              <a:buNone/>
            </a:pPr>
            <a:r>
              <a:rPr lang="en-GB" sz="2200" dirty="0">
                <a:latin typeface="American Typewriter" panose="02090604020004020304" pitchFamily="18" charset="77"/>
              </a:rPr>
              <a:t>Unigrams: P(t3) = f(t3)/N</a:t>
            </a:r>
          </a:p>
          <a:p>
            <a:pPr marL="0" indent="0">
              <a:buNone/>
            </a:pPr>
            <a:r>
              <a:rPr lang="en-GB" sz="2200" dirty="0">
                <a:latin typeface="American Typewriter" panose="02090604020004020304" pitchFamily="18" charset="77"/>
              </a:rPr>
              <a:t>Bigrams : P(t3|t2) = f(t2,t3)/ f(t2)</a:t>
            </a:r>
          </a:p>
          <a:p>
            <a:pPr marL="0" indent="0">
              <a:buNone/>
            </a:pPr>
            <a:r>
              <a:rPr lang="en-GB" sz="2200" dirty="0">
                <a:latin typeface="American Typewriter" panose="02090604020004020304" pitchFamily="18" charset="77"/>
              </a:rPr>
              <a:t>Trigrams : P(t3|t1,t2) = f(t1,t2,t3)/ f(t1,t2)</a:t>
            </a:r>
          </a:p>
          <a:p>
            <a:pPr marL="0" indent="0">
              <a:buNone/>
            </a:pPr>
            <a:r>
              <a:rPr lang="en-GB" sz="2200" dirty="0">
                <a:latin typeface="American Typewriter" panose="02090604020004020304" pitchFamily="18" charset="77"/>
              </a:rPr>
              <a:t>Lexical : P(w3|t3) = f(w3 ,t3)/ f(t3)</a:t>
            </a:r>
          </a:p>
          <a:p>
            <a:pPr marL="0" indent="0">
              <a:buNone/>
            </a:pPr>
            <a:r>
              <a:rPr lang="en-GB" sz="2200" dirty="0">
                <a:latin typeface="American Typewriter" panose="02090604020004020304" pitchFamily="18" charset="77"/>
              </a:rPr>
              <a:t>Where all t1,t2,t3 are in tag set and w3 is in the lexicon.</a:t>
            </a:r>
          </a:p>
          <a:p>
            <a:pPr marL="0" indent="0">
              <a:buNone/>
            </a:pPr>
            <a:r>
              <a:rPr lang="en-GB" sz="2200" dirty="0">
                <a:latin typeface="American Typewriter" panose="02090604020004020304" pitchFamily="18" charset="77"/>
              </a:rPr>
              <a:t>NOTE: P = 0 if numerator ,  denominator = 0</a:t>
            </a:r>
          </a:p>
          <a:p>
            <a:pPr marL="0" indent="0">
              <a:buNone/>
            </a:pPr>
            <a:endParaRPr lang="en-GB" dirty="0">
              <a:latin typeface="American Typewriter" panose="02090604020004020304" pitchFamily="18" charset="77"/>
            </a:endParaRPr>
          </a:p>
          <a:p>
            <a:pPr marL="0" indent="0">
              <a:buNone/>
            </a:pPr>
            <a:endParaRPr lang="en-GB" dirty="0">
              <a:latin typeface="American Typewriter" panose="02090604020004020304" pitchFamily="18" charset="77"/>
            </a:endParaRPr>
          </a:p>
          <a:p>
            <a:pPr marL="0" indent="0">
              <a:buNone/>
            </a:pPr>
            <a:endParaRPr lang="en-GB" dirty="0">
              <a:latin typeface="American Typewriter" panose="02090604020004020304" pitchFamily="18" charset="77"/>
            </a:endParaRPr>
          </a:p>
          <a:p>
            <a:endParaRPr lang="en-PK" dirty="0">
              <a:latin typeface="American Typewriter" panose="02090604020004020304" pitchFamily="18" charset="77"/>
            </a:endParaRPr>
          </a:p>
        </p:txBody>
      </p:sp>
    </p:spTree>
    <p:extLst>
      <p:ext uri="{BB962C8B-B14F-4D97-AF65-F5344CB8AC3E}">
        <p14:creationId xmlns:p14="http://schemas.microsoft.com/office/powerpoint/2010/main" val="4131373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CA1C0-70E4-CA4F-BA2E-561BF9F15121}"/>
              </a:ext>
            </a:extLst>
          </p:cNvPr>
          <p:cNvSpPr>
            <a:spLocks noGrp="1"/>
          </p:cNvSpPr>
          <p:nvPr>
            <p:ph type="title"/>
          </p:nvPr>
        </p:nvSpPr>
        <p:spPr/>
        <p:txBody>
          <a:bodyPr/>
          <a:lstStyle/>
          <a:p>
            <a:r>
              <a:rPr lang="en-GB" dirty="0">
                <a:latin typeface="American Typewriter" panose="02090604020004020304" pitchFamily="18" charset="77"/>
              </a:rPr>
              <a:t>Smoothing</a:t>
            </a:r>
            <a:r>
              <a:rPr lang="en-GB" dirty="0"/>
              <a:t> </a:t>
            </a:r>
            <a:endParaRPr lang="en-GB" dirty="0">
              <a:effectLst/>
            </a:endParaRPr>
          </a:p>
        </p:txBody>
      </p:sp>
      <p:sp>
        <p:nvSpPr>
          <p:cNvPr id="3" name="Content Placeholder 2">
            <a:extLst>
              <a:ext uri="{FF2B5EF4-FFF2-40B4-BE49-F238E27FC236}">
                <a16:creationId xmlns:a16="http://schemas.microsoft.com/office/drawing/2014/main" id="{0C8FAD84-8848-9344-A9CC-7EA9B7D55495}"/>
              </a:ext>
            </a:extLst>
          </p:cNvPr>
          <p:cNvSpPr>
            <a:spLocks noGrp="1"/>
          </p:cNvSpPr>
          <p:nvPr>
            <p:ph idx="1"/>
          </p:nvPr>
        </p:nvSpPr>
        <p:spPr>
          <a:xfrm>
            <a:off x="810000" y="1722783"/>
            <a:ext cx="10554574" cy="4925535"/>
          </a:xfrm>
        </p:spPr>
        <p:txBody>
          <a:bodyPr>
            <a:noAutofit/>
          </a:bodyPr>
          <a:lstStyle/>
          <a:p>
            <a:r>
              <a:rPr lang="en-US" sz="2000" dirty="0">
                <a:latin typeface="American Typewriter" panose="02090604020004020304"/>
              </a:rPr>
              <a:t>Author has come up with a solution to that problem with a smoothing paradigm that produced the best results in </a:t>
            </a:r>
            <a:r>
              <a:rPr lang="en-US" sz="2000" dirty="0" err="1">
                <a:latin typeface="American Typewriter" panose="02090604020004020304"/>
              </a:rPr>
              <a:t>Tnt</a:t>
            </a:r>
            <a:r>
              <a:rPr lang="en-US" sz="2000" dirty="0">
                <a:latin typeface="American Typewriter" panose="02090604020004020304"/>
              </a:rPr>
              <a:t> was linear interpolation . In mathematics, linear interpolation is a method of curve fitting using linear polynomials to construct new data points within the range of a discrete set of known data points.</a:t>
            </a:r>
          </a:p>
          <a:p>
            <a:endParaRPr lang="en-US" sz="2000" dirty="0">
              <a:latin typeface="American Typewriter" panose="02090604020004020304"/>
            </a:endParaRPr>
          </a:p>
          <a:p>
            <a:endParaRPr lang="en-GB" sz="2000" dirty="0">
              <a:latin typeface="American Typewriter" panose="02090604020004020304"/>
            </a:endParaRPr>
          </a:p>
          <a:p>
            <a:endParaRPr lang="en-GB" sz="2000" dirty="0">
              <a:latin typeface="American Typewriter" panose="02090604020004020304"/>
            </a:endParaRPr>
          </a:p>
          <a:p>
            <a:endParaRPr lang="en-GB" sz="2000" dirty="0">
              <a:latin typeface="American Typewriter" panose="02090604020004020304"/>
            </a:endParaRPr>
          </a:p>
          <a:p>
            <a:r>
              <a:rPr lang="en-GB" sz="2000" dirty="0">
                <a:latin typeface="American Typewriter" panose="02090604020004020304"/>
              </a:rPr>
              <a:t>P(t3|t1, t2) = </a:t>
            </a:r>
            <a:r>
              <a:rPr lang="el-GR" sz="2000" dirty="0">
                <a:latin typeface="Avenir Book" panose="02000503020000020003" pitchFamily="2" charset="0"/>
              </a:rPr>
              <a:t>λ1</a:t>
            </a:r>
            <a:r>
              <a:rPr lang="en-GB" sz="2000" dirty="0">
                <a:latin typeface="American Typewriter" panose="02090604020004020304"/>
              </a:rPr>
              <a:t>P(t3) + </a:t>
            </a:r>
            <a:r>
              <a:rPr lang="el-GR" sz="2000" dirty="0">
                <a:latin typeface="Avenir Book" panose="02000503020000020003" pitchFamily="2" charset="0"/>
              </a:rPr>
              <a:t>λ2</a:t>
            </a:r>
            <a:r>
              <a:rPr lang="en-GB" sz="2000" dirty="0">
                <a:latin typeface="American Typewriter" panose="02090604020004020304"/>
              </a:rPr>
              <a:t>P(t3|t2) + </a:t>
            </a:r>
            <a:r>
              <a:rPr lang="el-GR" sz="2000" dirty="0">
                <a:latin typeface="Avenir Book" panose="02000503020000020003" pitchFamily="2" charset="0"/>
              </a:rPr>
              <a:t>λ3</a:t>
            </a:r>
            <a:r>
              <a:rPr lang="en-GB" sz="2000" dirty="0">
                <a:latin typeface="American Typewriter" panose="02090604020004020304"/>
              </a:rPr>
              <a:t>P(t3|t1, t2) where 0 ≤ </a:t>
            </a:r>
            <a:r>
              <a:rPr lang="el-GR" sz="2000" dirty="0">
                <a:latin typeface="Avenir Book" panose="02000503020000020003" pitchFamily="2" charset="0"/>
              </a:rPr>
              <a:t>λ</a:t>
            </a:r>
            <a:r>
              <a:rPr lang="en-GB" sz="2000" dirty="0" err="1">
                <a:latin typeface="American Typewriter" panose="02090604020004020304"/>
              </a:rPr>
              <a:t>i</a:t>
            </a:r>
            <a:r>
              <a:rPr lang="en-GB" sz="2000" dirty="0">
                <a:latin typeface="American Typewriter" panose="02090604020004020304"/>
              </a:rPr>
              <a:t> ≤ 1, </a:t>
            </a:r>
            <a:r>
              <a:rPr lang="en-GB" sz="2000" dirty="0" err="1">
                <a:latin typeface="American Typewriter" panose="02090604020004020304"/>
              </a:rPr>
              <a:t>i</a:t>
            </a:r>
            <a:r>
              <a:rPr lang="en-GB" sz="2000" dirty="0">
                <a:latin typeface="American Typewriter" panose="02090604020004020304"/>
              </a:rPr>
              <a:t> ∈ {1, 2, 3} such that </a:t>
            </a:r>
            <a:r>
              <a:rPr lang="el-GR" sz="2000" dirty="0">
                <a:latin typeface="Avenir Book" panose="02000503020000020003" pitchFamily="2" charset="0"/>
              </a:rPr>
              <a:t>λ1 + λ2 + λ3 = 1</a:t>
            </a:r>
            <a:r>
              <a:rPr lang="en-US" sz="2000" dirty="0">
                <a:latin typeface="American Typewriter" panose="02090604020004020304"/>
              </a:rPr>
              <a:t>.</a:t>
            </a:r>
          </a:p>
          <a:p>
            <a:r>
              <a:rPr lang="en-GB" sz="2000" dirty="0">
                <a:latin typeface="American Typewriter" panose="02090604020004020304"/>
              </a:rPr>
              <a:t>the values of </a:t>
            </a:r>
            <a:r>
              <a:rPr lang="el-GR" sz="2000" dirty="0"/>
              <a:t>λ ’</a:t>
            </a:r>
            <a:r>
              <a:rPr lang="en-GB" sz="2000" dirty="0">
                <a:latin typeface="American Typewriter" panose="02090604020004020304"/>
              </a:rPr>
              <a:t>s are estimated by deleted interpolation.</a:t>
            </a:r>
            <a:r>
              <a:rPr lang="en-GB" sz="2000" dirty="0">
                <a:latin typeface="American Typewriter" panose="02090604020004020304" pitchFamily="18" charset="77"/>
              </a:rPr>
              <a:t> </a:t>
            </a:r>
          </a:p>
          <a:p>
            <a:pPr marL="0" indent="0">
              <a:buNone/>
            </a:pPr>
            <a:endParaRPr lang="el-GR" sz="2000" dirty="0">
              <a:latin typeface="Avenir Book" panose="02000503020000020003" pitchFamily="2" charset="0"/>
            </a:endParaRPr>
          </a:p>
          <a:p>
            <a:endParaRPr lang="en-PK" sz="2000" dirty="0">
              <a:latin typeface="American Typewriter" panose="02090604020004020304" pitchFamily="18" charset="77"/>
            </a:endParaRPr>
          </a:p>
        </p:txBody>
      </p:sp>
      <p:pic>
        <p:nvPicPr>
          <p:cNvPr id="5" name="Picture 4">
            <a:extLst>
              <a:ext uri="{FF2B5EF4-FFF2-40B4-BE49-F238E27FC236}">
                <a16:creationId xmlns:a16="http://schemas.microsoft.com/office/drawing/2014/main" id="{3AAF7470-35FE-694B-A263-8887D939B4FC}"/>
              </a:ext>
            </a:extLst>
          </p:cNvPr>
          <p:cNvPicPr>
            <a:picLocks noChangeAspect="1"/>
          </p:cNvPicPr>
          <p:nvPr/>
        </p:nvPicPr>
        <p:blipFill>
          <a:blip r:embed="rId2"/>
          <a:stretch>
            <a:fillRect/>
          </a:stretch>
        </p:blipFill>
        <p:spPr>
          <a:xfrm>
            <a:off x="3617137" y="3722053"/>
            <a:ext cx="4940300" cy="698500"/>
          </a:xfrm>
          <a:prstGeom prst="rect">
            <a:avLst/>
          </a:prstGeom>
        </p:spPr>
      </p:pic>
    </p:spTree>
    <p:extLst>
      <p:ext uri="{BB962C8B-B14F-4D97-AF65-F5344CB8AC3E}">
        <p14:creationId xmlns:p14="http://schemas.microsoft.com/office/powerpoint/2010/main" val="1771142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5.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1_Berlin">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op 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2.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3.xml><?xml version="1.0" encoding="utf-8"?>
<a:theme xmlns:a="http://schemas.openxmlformats.org/drawingml/2006/main" name="2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4.xml><?xml version="1.0" encoding="utf-8"?>
<a:theme xmlns:a="http://schemas.openxmlformats.org/drawingml/2006/main" name="3_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5.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docProps/app.xml><?xml version="1.0" encoding="utf-8"?>
<Properties xmlns="http://schemas.openxmlformats.org/officeDocument/2006/extended-properties" xmlns:vt="http://schemas.openxmlformats.org/officeDocument/2006/docPropsVTypes">
  <Template>tf00001054</Template>
  <TotalTime>320</TotalTime>
  <Words>2015</Words>
  <Application>Microsoft Office PowerPoint</Application>
  <PresentationFormat>Widescreen</PresentationFormat>
  <Paragraphs>160</Paragraphs>
  <Slides>31</Slides>
  <Notes>0</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31</vt:i4>
      </vt:variant>
    </vt:vector>
  </HeadingPairs>
  <TitlesOfParts>
    <vt:vector size="45" baseType="lpstr">
      <vt:lpstr>American Typewriter</vt:lpstr>
      <vt:lpstr>Arial</vt:lpstr>
      <vt:lpstr>Avenir Book</vt:lpstr>
      <vt:lpstr>Calibri</vt:lpstr>
      <vt:lpstr>Cambria Math</vt:lpstr>
      <vt:lpstr>Consolas</vt:lpstr>
      <vt:lpstr>Franklin Gothic Book</vt:lpstr>
      <vt:lpstr>Franklin Gothic Medium</vt:lpstr>
      <vt:lpstr>Trebuchet MS</vt:lpstr>
      <vt:lpstr>1_Berlin</vt:lpstr>
      <vt:lpstr>Berlin</vt:lpstr>
      <vt:lpstr>2_Berlin</vt:lpstr>
      <vt:lpstr>3_Berlin</vt:lpstr>
      <vt:lpstr>Chalkboard 16x9</vt:lpstr>
      <vt:lpstr>TnT Part of Speech Tagger</vt:lpstr>
      <vt:lpstr>Outline</vt:lpstr>
      <vt:lpstr>Why then</vt:lpstr>
      <vt:lpstr>Why Now?</vt:lpstr>
      <vt:lpstr>What is it?</vt:lpstr>
      <vt:lpstr>Second Order Hidden Markov Model </vt:lpstr>
      <vt:lpstr>Working of TnT POS</vt:lpstr>
      <vt:lpstr>Define working of models</vt:lpstr>
      <vt:lpstr>Smoothing </vt:lpstr>
      <vt:lpstr>Smoothing</vt:lpstr>
      <vt:lpstr>Procedure to calculate λi </vt:lpstr>
      <vt:lpstr>Capitalization </vt:lpstr>
      <vt:lpstr>Capitalization</vt:lpstr>
      <vt:lpstr>Handling of Unknown Words </vt:lpstr>
      <vt:lpstr>Handling of Unknown Words</vt:lpstr>
      <vt:lpstr>Handling of Unknown Words </vt:lpstr>
      <vt:lpstr>Beam Search</vt:lpstr>
      <vt:lpstr>Beam Search</vt:lpstr>
      <vt:lpstr>Model Evaluation and Experiments Strategy</vt:lpstr>
      <vt:lpstr>Evaluation Setting DataSets</vt:lpstr>
      <vt:lpstr>Unknown Words Accuracy</vt:lpstr>
      <vt:lpstr>Learning curve of GERMAN NEGRA CORPUS</vt:lpstr>
      <vt:lpstr>Accuracy Of Reliable Assignments</vt:lpstr>
      <vt:lpstr>Learning curve Pen Tree Bank</vt:lpstr>
      <vt:lpstr>Accuracy Of Reliable Assignments</vt:lpstr>
      <vt:lpstr>Different Domains</vt:lpstr>
      <vt:lpstr>Accuracy Issue</vt:lpstr>
      <vt:lpstr>Different POS Tagging Error types </vt:lpstr>
      <vt:lpstr>Morphological Languages</vt:lpstr>
      <vt:lpstr>TnT proprietary Issue</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TnT Part of Speech Tagger</dc:title>
  <dc:creator>Tlha750@outlook.com</dc:creator>
  <cp:lastModifiedBy>Faisal Riaz</cp:lastModifiedBy>
  <cp:revision>67</cp:revision>
  <dcterms:created xsi:type="dcterms:W3CDTF">2020-06-05T09:34:24Z</dcterms:created>
  <dcterms:modified xsi:type="dcterms:W3CDTF">2020-06-13T05:49:13Z</dcterms:modified>
</cp:coreProperties>
</file>