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58" d="100"/>
          <a:sy n="58" d="100"/>
        </p:scale>
        <p:origin x="20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90BE-FD35-4F4F-859D-F95C503F7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C5152-0DCE-CB49-BCA7-23E80C34E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5F7A46-53BF-6241-A099-1808503A4D2D}"/>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27BDF805-32AF-9A40-9262-682ED2D0E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F8B74-F415-FF4D-8BE0-5F4EFA20B3CF}"/>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85352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1932-1E5A-AC4A-9C04-A4769F632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3715BC-BBC6-2244-9D13-9C8C18C40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0AEDA-A2F5-BB4B-9A78-1C92E142CDB6}"/>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E3D7CC02-561F-9F45-88E9-B59A18A58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A77A1-4151-D846-AB17-F044A039941D}"/>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15615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A13B6-353B-2943-B1BB-812631F298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00C469-1818-5C42-BE28-308272299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0F8E1-B2F4-C541-8B94-EA7B1CB5A8ED}"/>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1A8F6041-0B97-ED48-B59D-10416910B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2E87E-86C9-064A-B8B9-08111D529DC0}"/>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277008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E622-3404-3649-ABD9-1220E99C1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8ED7A-94CA-CE42-97C8-B60ED5DD3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7C54B-1DB3-E446-9FD1-10AE52AC3625}"/>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89DA6C1D-7C3E-BB4D-BABC-AB05C03B7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53EEB-61C9-504E-8E0D-5DE42CDC2367}"/>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53559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2805-8256-3B43-812C-A06237D3D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FA93B0-43CA-B142-9D3E-526C6F29F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3D8EC-874E-D847-92DD-14762DF285F9}"/>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894E71A0-DE2C-4F49-95B3-A0438C48B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10FB6-71F7-AA44-AED6-7712D8A84013}"/>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61186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3E4E-912E-9548-B24F-C7786C672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3E265-A05C-8640-B0C9-BF80A425C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9D7B4F-A9EE-A743-B1FE-B8B1E11B4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5AFB6-EF9D-9344-8E97-40253F52AD41}"/>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0C14CDAD-A8A3-204F-81A1-508B7C128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510D4-1EE2-DD4C-901F-4271FD7F2A9F}"/>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41371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6280-EAD3-8440-8A62-4C6FC6E74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2FA59-3E5F-DB40-93F4-F698A6A1E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A6C83-485F-A947-B6A5-47997180F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5D30E-F7AD-D647-A0E0-DFDBF75BA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69F10-DB91-854B-AF58-0FFD0C2CC9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24ABD-F4A6-2848-B11D-69A6F78C2033}"/>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8" name="Footer Placeholder 7">
            <a:extLst>
              <a:ext uri="{FF2B5EF4-FFF2-40B4-BE49-F238E27FC236}">
                <a16:creationId xmlns:a16="http://schemas.microsoft.com/office/drawing/2014/main" id="{B30925C6-F7DD-ED4B-9B17-8FDC4826C5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C9FED-4422-9F4D-8CE3-EBD580210C43}"/>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1165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622-0B37-4F44-81C0-989B808DF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F136D-4C59-5E4B-9C5B-1306890CBBA6}"/>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4" name="Footer Placeholder 3">
            <a:extLst>
              <a:ext uri="{FF2B5EF4-FFF2-40B4-BE49-F238E27FC236}">
                <a16:creationId xmlns:a16="http://schemas.microsoft.com/office/drawing/2014/main" id="{E7F39184-7D46-E541-ABFD-69E19340D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894F09-1037-FF44-8816-D26E6C990A20}"/>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131961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03184-8759-6441-96C7-35EB90EDFAEB}"/>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3" name="Footer Placeholder 2">
            <a:extLst>
              <a:ext uri="{FF2B5EF4-FFF2-40B4-BE49-F238E27FC236}">
                <a16:creationId xmlns:a16="http://schemas.microsoft.com/office/drawing/2014/main" id="{2D3A5C77-A04E-4F40-97E7-EABFA43D9A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1F553-27A3-BB4A-8907-2BAF484B9767}"/>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3884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71F-35B6-AC4D-9053-31725B9EC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236B46-4E91-2F45-86E8-BB523DD8D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191C69-62BF-AD40-BED5-852F771A2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6BFD8-FD60-9545-A3FC-3B71C8E7F84E}"/>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2E92AD63-5596-4945-91F7-F0E1728C4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437F0-1C24-364B-B63C-7EC267A6014A}"/>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0994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6A4C-7BF9-1541-AAAB-10F3EB5E0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8E17B1-A916-7043-A6A9-483104A53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C624D-0DA3-1642-AAF7-F90517A70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B023E-4450-E842-A7E7-168AC25C0E92}"/>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AD1C5045-315F-A042-94FB-83C1C1790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A3771-096E-764C-86D0-E6EB721894C9}"/>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201287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4908A-BBEC-F14F-BC33-BBE998001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7DF3A-FFAC-1344-95DB-B7A091036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A99F3-EA88-FC43-A9D9-E4F567E56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151814BB-1245-144F-AEF0-02892A6DF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6A12D-1ED6-9346-8172-67F0A0A02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10496-60EF-D44E-B114-27A017A7B312}" type="slidenum">
              <a:rPr lang="en-US" smtClean="0"/>
              <a:t>‹#›</a:t>
            </a:fld>
            <a:endParaRPr lang="en-US"/>
          </a:p>
        </p:txBody>
      </p:sp>
    </p:spTree>
    <p:extLst>
      <p:ext uri="{BB962C8B-B14F-4D97-AF65-F5344CB8AC3E}">
        <p14:creationId xmlns:p14="http://schemas.microsoft.com/office/powerpoint/2010/main" val="378712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A42-C48A-E74A-8398-09A54B1FC3DB}"/>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DE696EC9-50B2-0547-9863-607D0B1E5E44}"/>
              </a:ext>
            </a:extLst>
          </p:cNvPr>
          <p:cNvSpPr>
            <a:spLocks noGrp="1"/>
          </p:cNvSpPr>
          <p:nvPr>
            <p:ph type="subTitle" idx="1"/>
          </p:nvPr>
        </p:nvSpPr>
        <p:spPr/>
        <p:txBody>
          <a:bodyPr/>
          <a:lstStyle/>
          <a:p>
            <a:r>
              <a:rPr lang="en-US" dirty="0"/>
              <a:t>Faisal </a:t>
            </a:r>
            <a:r>
              <a:rPr lang="en-US" dirty="0" err="1"/>
              <a:t>Sahak</a:t>
            </a:r>
            <a:endParaRPr lang="en-US" dirty="0"/>
          </a:p>
          <a:p>
            <a:r>
              <a:rPr lang="en-US"/>
              <a:t>Sameer Manjrekar </a:t>
            </a:r>
            <a:endParaRPr lang="en-US" dirty="0"/>
          </a:p>
          <a:p>
            <a:endParaRPr lang="en-US" dirty="0"/>
          </a:p>
        </p:txBody>
      </p:sp>
    </p:spTree>
    <p:extLst>
      <p:ext uri="{BB962C8B-B14F-4D97-AF65-F5344CB8AC3E}">
        <p14:creationId xmlns:p14="http://schemas.microsoft.com/office/powerpoint/2010/main" val="11250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E5C1-46A9-5545-B509-34EFCDBD8523}"/>
              </a:ext>
            </a:extLst>
          </p:cNvPr>
          <p:cNvSpPr>
            <a:spLocks noGrp="1"/>
          </p:cNvSpPr>
          <p:nvPr>
            <p:ph type="title"/>
          </p:nvPr>
        </p:nvSpPr>
        <p:spPr>
          <a:xfrm>
            <a:off x="363638" y="87312"/>
            <a:ext cx="10515600" cy="1325563"/>
          </a:xfrm>
        </p:spPr>
        <p:txBody>
          <a:bodyPr/>
          <a:lstStyle/>
          <a:p>
            <a:r>
              <a:rPr lang="en-US" dirty="0"/>
              <a:t>Annual Income of Borrowers</a:t>
            </a:r>
          </a:p>
        </p:txBody>
      </p:sp>
      <p:pic>
        <p:nvPicPr>
          <p:cNvPr id="5" name="Content Placeholder 4">
            <a:extLst>
              <a:ext uri="{FF2B5EF4-FFF2-40B4-BE49-F238E27FC236}">
                <a16:creationId xmlns:a16="http://schemas.microsoft.com/office/drawing/2014/main" id="{6B13F919-9FD4-EC48-B1AE-F7C4756C1B82}"/>
              </a:ext>
            </a:extLst>
          </p:cNvPr>
          <p:cNvPicPr>
            <a:picLocks noGrp="1" noChangeAspect="1"/>
          </p:cNvPicPr>
          <p:nvPr>
            <p:ph idx="1"/>
          </p:nvPr>
        </p:nvPicPr>
        <p:blipFill>
          <a:blip r:embed="rId2"/>
          <a:stretch>
            <a:fillRect/>
          </a:stretch>
        </p:blipFill>
        <p:spPr>
          <a:xfrm>
            <a:off x="9955931" y="1286708"/>
            <a:ext cx="2108200" cy="2260600"/>
          </a:xfrm>
        </p:spPr>
      </p:pic>
      <p:pic>
        <p:nvPicPr>
          <p:cNvPr id="7" name="Picture 6">
            <a:extLst>
              <a:ext uri="{FF2B5EF4-FFF2-40B4-BE49-F238E27FC236}">
                <a16:creationId xmlns:a16="http://schemas.microsoft.com/office/drawing/2014/main" id="{E39CDFD0-B168-BF4D-9793-0669FA85BC2F}"/>
              </a:ext>
            </a:extLst>
          </p:cNvPr>
          <p:cNvPicPr>
            <a:picLocks noChangeAspect="1"/>
          </p:cNvPicPr>
          <p:nvPr/>
        </p:nvPicPr>
        <p:blipFill>
          <a:blip r:embed="rId3"/>
          <a:stretch>
            <a:fillRect/>
          </a:stretch>
        </p:blipFill>
        <p:spPr>
          <a:xfrm>
            <a:off x="6450866" y="1225374"/>
            <a:ext cx="3629216" cy="2605846"/>
          </a:xfrm>
          <a:prstGeom prst="rect">
            <a:avLst/>
          </a:prstGeom>
        </p:spPr>
      </p:pic>
      <p:pic>
        <p:nvPicPr>
          <p:cNvPr id="9" name="Picture 8">
            <a:extLst>
              <a:ext uri="{FF2B5EF4-FFF2-40B4-BE49-F238E27FC236}">
                <a16:creationId xmlns:a16="http://schemas.microsoft.com/office/drawing/2014/main" id="{10B88196-AB0D-804F-A14D-8216E3D0F260}"/>
              </a:ext>
            </a:extLst>
          </p:cNvPr>
          <p:cNvPicPr>
            <a:picLocks noChangeAspect="1"/>
          </p:cNvPicPr>
          <p:nvPr/>
        </p:nvPicPr>
        <p:blipFill>
          <a:blip r:embed="rId4"/>
          <a:stretch>
            <a:fillRect/>
          </a:stretch>
        </p:blipFill>
        <p:spPr>
          <a:xfrm>
            <a:off x="3508784" y="1290635"/>
            <a:ext cx="3302001" cy="2540585"/>
          </a:xfrm>
          <a:prstGeom prst="rect">
            <a:avLst/>
          </a:prstGeom>
        </p:spPr>
      </p:pic>
      <p:pic>
        <p:nvPicPr>
          <p:cNvPr id="11" name="Picture 10">
            <a:extLst>
              <a:ext uri="{FF2B5EF4-FFF2-40B4-BE49-F238E27FC236}">
                <a16:creationId xmlns:a16="http://schemas.microsoft.com/office/drawing/2014/main" id="{CA4E0AED-0855-6344-A403-66BA77D54354}"/>
              </a:ext>
            </a:extLst>
          </p:cNvPr>
          <p:cNvPicPr>
            <a:picLocks noChangeAspect="1"/>
          </p:cNvPicPr>
          <p:nvPr/>
        </p:nvPicPr>
        <p:blipFill>
          <a:blip r:embed="rId5"/>
          <a:stretch>
            <a:fillRect/>
          </a:stretch>
        </p:blipFill>
        <p:spPr>
          <a:xfrm>
            <a:off x="120104" y="1225374"/>
            <a:ext cx="3632214" cy="2918363"/>
          </a:xfrm>
          <a:prstGeom prst="rect">
            <a:avLst/>
          </a:prstGeom>
        </p:spPr>
      </p:pic>
      <p:pic>
        <p:nvPicPr>
          <p:cNvPr id="13" name="Picture 12">
            <a:extLst>
              <a:ext uri="{FF2B5EF4-FFF2-40B4-BE49-F238E27FC236}">
                <a16:creationId xmlns:a16="http://schemas.microsoft.com/office/drawing/2014/main" id="{0655B934-079B-C04E-ADD9-0E18D5146154}"/>
              </a:ext>
            </a:extLst>
          </p:cNvPr>
          <p:cNvPicPr>
            <a:picLocks noChangeAspect="1"/>
          </p:cNvPicPr>
          <p:nvPr/>
        </p:nvPicPr>
        <p:blipFill>
          <a:blip r:embed="rId6"/>
          <a:stretch>
            <a:fillRect/>
          </a:stretch>
        </p:blipFill>
        <p:spPr>
          <a:xfrm>
            <a:off x="8279217" y="3831220"/>
            <a:ext cx="3473152" cy="2210900"/>
          </a:xfrm>
          <a:prstGeom prst="rect">
            <a:avLst/>
          </a:prstGeom>
        </p:spPr>
      </p:pic>
      <p:sp>
        <p:nvSpPr>
          <p:cNvPr id="14" name="TextBox 13">
            <a:extLst>
              <a:ext uri="{FF2B5EF4-FFF2-40B4-BE49-F238E27FC236}">
                <a16:creationId xmlns:a16="http://schemas.microsoft.com/office/drawing/2014/main" id="{9DCBC6B1-4D26-7F4F-A689-DFB2E0E333DA}"/>
              </a:ext>
            </a:extLst>
          </p:cNvPr>
          <p:cNvSpPr txBox="1"/>
          <p:nvPr/>
        </p:nvSpPr>
        <p:spPr>
          <a:xfrm>
            <a:off x="343284" y="4254842"/>
            <a:ext cx="11409085" cy="2308324"/>
          </a:xfrm>
          <a:prstGeom prst="rect">
            <a:avLst/>
          </a:prstGeom>
          <a:noFill/>
        </p:spPr>
        <p:txBody>
          <a:bodyPr wrap="none" rtlCol="0">
            <a:spAutoFit/>
          </a:bodyPr>
          <a:lstStyle/>
          <a:p>
            <a:r>
              <a:rPr lang="en-US" dirty="0"/>
              <a:t>Most of the borrowers’ income seem to be between 40 - 60 thousands, with</a:t>
            </a:r>
          </a:p>
          <a:p>
            <a:r>
              <a:rPr lang="en-US" dirty="0"/>
              <a:t>A few outliers in the ranges of 200,000 and above, and some below 10,000</a:t>
            </a:r>
          </a:p>
          <a:p>
            <a:r>
              <a:rPr lang="en-US" dirty="0"/>
              <a:t>The average income of the loaners is around 68,968, the standard deviation is 63,793</a:t>
            </a:r>
          </a:p>
          <a:p>
            <a:r>
              <a:rPr lang="en-US" dirty="0"/>
              <a:t>the lowest income is 4,000 and the highest is 6,000,000, which really begs the</a:t>
            </a:r>
          </a:p>
          <a:p>
            <a:r>
              <a:rPr lang="en-US" dirty="0"/>
              <a:t>question as to what are they doing with their income. Most of the borrowers have</a:t>
            </a:r>
          </a:p>
          <a:p>
            <a:r>
              <a:rPr lang="en-US" dirty="0"/>
              <a:t>10 years or more of job experience, the second most borrowers seem to have less than</a:t>
            </a:r>
          </a:p>
          <a:p>
            <a:r>
              <a:rPr lang="en-US" dirty="0"/>
              <a:t>1 year of experience, which means that there isn’t really that much of a correlation between borrowing and years of job</a:t>
            </a:r>
          </a:p>
          <a:p>
            <a:r>
              <a:rPr lang="en-US" dirty="0"/>
              <a:t>experience</a:t>
            </a:r>
          </a:p>
        </p:txBody>
      </p:sp>
    </p:spTree>
    <p:extLst>
      <p:ext uri="{BB962C8B-B14F-4D97-AF65-F5344CB8AC3E}">
        <p14:creationId xmlns:p14="http://schemas.microsoft.com/office/powerpoint/2010/main" val="15555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E3AD-D823-BC43-8814-203977AA4E50}"/>
              </a:ext>
            </a:extLst>
          </p:cNvPr>
          <p:cNvSpPr>
            <a:spLocks noGrp="1"/>
          </p:cNvSpPr>
          <p:nvPr>
            <p:ph type="title"/>
          </p:nvPr>
        </p:nvSpPr>
        <p:spPr/>
        <p:txBody>
          <a:bodyPr/>
          <a:lstStyle/>
          <a:p>
            <a:r>
              <a:rPr lang="en-US" dirty="0"/>
              <a:t>Conclusion </a:t>
            </a:r>
            <a:r>
              <a:rPr lang="en-US"/>
              <a:t>and Recommendations</a:t>
            </a:r>
            <a:endParaRPr lang="en-US" dirty="0"/>
          </a:p>
        </p:txBody>
      </p:sp>
      <p:sp>
        <p:nvSpPr>
          <p:cNvPr id="3" name="Content Placeholder 2">
            <a:extLst>
              <a:ext uri="{FF2B5EF4-FFF2-40B4-BE49-F238E27FC236}">
                <a16:creationId xmlns:a16="http://schemas.microsoft.com/office/drawing/2014/main" id="{1777E06F-50E3-AA40-A6B7-DE1C9C96C55E}"/>
              </a:ext>
            </a:extLst>
          </p:cNvPr>
          <p:cNvSpPr>
            <a:spLocks noGrp="1"/>
          </p:cNvSpPr>
          <p:nvPr>
            <p:ph idx="1"/>
          </p:nvPr>
        </p:nvSpPr>
        <p:spPr/>
        <p:txBody>
          <a:bodyPr/>
          <a:lstStyle/>
          <a:p>
            <a:r>
              <a:rPr lang="en-US" sz="1600" dirty="0"/>
              <a:t>The Club loans anywhere between few hundreds to as high as $40,000</a:t>
            </a:r>
          </a:p>
          <a:p>
            <a:r>
              <a:rPr lang="en-US" sz="1600" dirty="0"/>
              <a:t>Those who default on their loans take out an average of $10,000</a:t>
            </a:r>
          </a:p>
          <a:p>
            <a:r>
              <a:rPr lang="en-US" sz="1600" dirty="0"/>
              <a:t>Majority of the loans are taking out for the purpose of debt consolidation and paying off credit card debts</a:t>
            </a:r>
          </a:p>
          <a:p>
            <a:r>
              <a:rPr lang="en-US" sz="1600" dirty="0"/>
              <a:t>Most loans are taken for 36 or 60 months</a:t>
            </a:r>
          </a:p>
          <a:p>
            <a:r>
              <a:rPr lang="en-US" sz="1600" dirty="0"/>
              <a:t>California, New York and Florida are the top states that take out the most loans with type B being the frequent</a:t>
            </a:r>
          </a:p>
          <a:p>
            <a:r>
              <a:rPr lang="en-US" sz="1600" dirty="0"/>
              <a:t>The average interest rate is between 10 and 15 percent, with grade A having the lowest with 5% and G having the highest with 25%</a:t>
            </a:r>
          </a:p>
          <a:p>
            <a:r>
              <a:rPr lang="en-US" sz="1600" dirty="0"/>
              <a:t>The average income of the borrowers is around 69,000 with the lowest being 4,000 and highest being 6,000,000</a:t>
            </a:r>
          </a:p>
          <a:p>
            <a:r>
              <a:rPr lang="en-US" sz="1600" dirty="0"/>
              <a:t>If an applicant selects their purpose for loan to be credit card repayment or debt consolidation, they will likely have a higher rate of defaulting on their loan.</a:t>
            </a:r>
          </a:p>
          <a:p>
            <a:r>
              <a:rPr lang="en-US" sz="1600" dirty="0"/>
              <a:t>Also those belonging to the states of CA, Fl, and NY will also have a higher change of defaulting</a:t>
            </a:r>
          </a:p>
          <a:p>
            <a:r>
              <a:rPr lang="en-US" sz="1800" dirty="0"/>
              <a:t>Those who get the lower grade loans will likely default on their loans</a:t>
            </a:r>
          </a:p>
          <a:p>
            <a:endParaRPr lang="en-US" dirty="0"/>
          </a:p>
        </p:txBody>
      </p:sp>
    </p:spTree>
    <p:extLst>
      <p:ext uri="{BB962C8B-B14F-4D97-AF65-F5344CB8AC3E}">
        <p14:creationId xmlns:p14="http://schemas.microsoft.com/office/powerpoint/2010/main" val="163243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1E99-DF4A-6642-9BAE-402381829856}"/>
              </a:ext>
            </a:extLst>
          </p:cNvPr>
          <p:cNvSpPr>
            <a:spLocks noGrp="1"/>
          </p:cNvSpPr>
          <p:nvPr>
            <p:ph type="title"/>
          </p:nvPr>
        </p:nvSpPr>
        <p:spPr/>
        <p:txBody>
          <a:bodyPr/>
          <a:lstStyle/>
          <a:p>
            <a:r>
              <a:rPr lang="en-US" dirty="0"/>
              <a:t>Case Study Objectives</a:t>
            </a:r>
          </a:p>
        </p:txBody>
      </p:sp>
      <p:sp>
        <p:nvSpPr>
          <p:cNvPr id="3" name="Content Placeholder 2">
            <a:extLst>
              <a:ext uri="{FF2B5EF4-FFF2-40B4-BE49-F238E27FC236}">
                <a16:creationId xmlns:a16="http://schemas.microsoft.com/office/drawing/2014/main" id="{10AEF243-6E68-C649-B574-82F7D1B26BBA}"/>
              </a:ext>
            </a:extLst>
          </p:cNvPr>
          <p:cNvSpPr>
            <a:spLocks noGrp="1"/>
          </p:cNvSpPr>
          <p:nvPr>
            <p:ph idx="1"/>
          </p:nvPr>
        </p:nvSpPr>
        <p:spPr/>
        <p:txBody>
          <a:bodyPr/>
          <a:lstStyle/>
          <a:p>
            <a:pPr marL="2743200" lvl="6" indent="0">
              <a:buNone/>
            </a:pPr>
            <a:endParaRPr lang="en-US" dirty="0"/>
          </a:p>
        </p:txBody>
      </p:sp>
      <p:sp>
        <p:nvSpPr>
          <p:cNvPr id="4" name="Rectangle 3">
            <a:extLst>
              <a:ext uri="{FF2B5EF4-FFF2-40B4-BE49-F238E27FC236}">
                <a16:creationId xmlns:a16="http://schemas.microsoft.com/office/drawing/2014/main" id="{4F607C8B-A3B7-CB44-B235-A89822FCB57E}"/>
              </a:ext>
            </a:extLst>
          </p:cNvPr>
          <p:cNvSpPr/>
          <p:nvPr/>
        </p:nvSpPr>
        <p:spPr>
          <a:xfrm>
            <a:off x="1235674" y="2252813"/>
            <a:ext cx="3237471" cy="34969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Business Objective</a:t>
            </a:r>
            <a:r>
              <a:rPr lang="en-US" dirty="0"/>
              <a:t>:</a:t>
            </a:r>
          </a:p>
          <a:p>
            <a:pPr algn="ctr"/>
            <a:r>
              <a:rPr lang="en-CA" dirty="0"/>
              <a:t>company is the largest online loan marketplace, facilitating personal loans, business loans, and financing of medical procedures. Borrowers can easily access lower interest rate loans through a fast online interface</a:t>
            </a:r>
            <a:endParaRPr lang="en-US" dirty="0"/>
          </a:p>
        </p:txBody>
      </p:sp>
      <p:sp>
        <p:nvSpPr>
          <p:cNvPr id="5" name="Rectangle 4">
            <a:extLst>
              <a:ext uri="{FF2B5EF4-FFF2-40B4-BE49-F238E27FC236}">
                <a16:creationId xmlns:a16="http://schemas.microsoft.com/office/drawing/2014/main" id="{E5172615-A975-B241-ABB9-499A1709DAF5}"/>
              </a:ext>
            </a:extLst>
          </p:cNvPr>
          <p:cNvSpPr/>
          <p:nvPr/>
        </p:nvSpPr>
        <p:spPr>
          <a:xfrm>
            <a:off x="4676001" y="2252813"/>
            <a:ext cx="3237471" cy="3496960"/>
          </a:xfrm>
          <a:prstGeom prst="rect">
            <a:avLst/>
          </a:prstGeom>
        </p:spPr>
        <p:style>
          <a:lnRef idx="1">
            <a:schemeClr val="accent4"/>
          </a:lnRef>
          <a:fillRef idx="2">
            <a:schemeClr val="accent4"/>
          </a:fillRef>
          <a:effectRef idx="1">
            <a:schemeClr val="accent4"/>
          </a:effectRef>
          <a:fontRef idx="minor">
            <a:schemeClr val="dk1"/>
          </a:fontRef>
        </p:style>
        <p:txBody>
          <a:bodyPr tIns="0" bIns="0" rtlCol="0" anchor="ctr"/>
          <a:lstStyle/>
          <a:p>
            <a:pPr algn="ctr"/>
            <a:r>
              <a:rPr lang="en-US" sz="2400" b="1" dirty="0"/>
              <a:t>Problem Context:</a:t>
            </a:r>
          </a:p>
          <a:p>
            <a:pPr algn="ctr"/>
            <a:r>
              <a:rPr lang="en-CA" dirty="0"/>
              <a:t>the company wants to understand the driving factors (or driver variables) behind loan default, i.e. the variables which are strong indicators of default.  The company can utilise this knowledge for its portfolio and risk assessment.</a:t>
            </a:r>
            <a:endParaRPr lang="en-US" dirty="0"/>
          </a:p>
        </p:txBody>
      </p:sp>
      <p:sp>
        <p:nvSpPr>
          <p:cNvPr id="6" name="Rectangle 5">
            <a:extLst>
              <a:ext uri="{FF2B5EF4-FFF2-40B4-BE49-F238E27FC236}">
                <a16:creationId xmlns:a16="http://schemas.microsoft.com/office/drawing/2014/main" id="{5C88BFB4-33ED-D549-A40C-DBBCCBA3FDC1}"/>
              </a:ext>
            </a:extLst>
          </p:cNvPr>
          <p:cNvSpPr/>
          <p:nvPr/>
        </p:nvSpPr>
        <p:spPr>
          <a:xfrm>
            <a:off x="8116328" y="2252813"/>
            <a:ext cx="2839997" cy="3496960"/>
          </a:xfrm>
          <a:prstGeom prst="rect">
            <a:avLst/>
          </a:prstGeom>
        </p:spPr>
        <p:style>
          <a:lnRef idx="1">
            <a:schemeClr val="accent4"/>
          </a:lnRef>
          <a:fillRef idx="2">
            <a:schemeClr val="accent4"/>
          </a:fillRef>
          <a:effectRef idx="1">
            <a:schemeClr val="accent4"/>
          </a:effectRef>
          <a:fontRef idx="minor">
            <a:schemeClr val="dk1"/>
          </a:fontRef>
        </p:style>
        <p:txBody>
          <a:bodyPr lIns="108000" tIns="0" bIns="827999" rtlCol="0" anchor="ctr"/>
          <a:lstStyle/>
          <a:p>
            <a:pPr algn="ctr"/>
            <a:r>
              <a:rPr lang="en-US" sz="2400" b="1" dirty="0"/>
              <a:t>Problem Statement:</a:t>
            </a:r>
          </a:p>
          <a:p>
            <a:pPr algn="ctr"/>
            <a:r>
              <a:rPr lang="en-US" dirty="0"/>
              <a:t>The company wants to know based on previous applicants which future applicant will likely default  on their loans</a:t>
            </a:r>
          </a:p>
        </p:txBody>
      </p:sp>
    </p:spTree>
    <p:extLst>
      <p:ext uri="{BB962C8B-B14F-4D97-AF65-F5344CB8AC3E}">
        <p14:creationId xmlns:p14="http://schemas.microsoft.com/office/powerpoint/2010/main" val="168175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B0CD-0D98-034A-90E9-871C4C0708AD}"/>
              </a:ext>
            </a:extLst>
          </p:cNvPr>
          <p:cNvSpPr>
            <a:spLocks noGrp="1"/>
          </p:cNvSpPr>
          <p:nvPr>
            <p:ph type="title"/>
          </p:nvPr>
        </p:nvSpPr>
        <p:spPr/>
        <p:txBody>
          <a:bodyPr/>
          <a:lstStyle/>
          <a:p>
            <a:r>
              <a:rPr lang="en-US" dirty="0"/>
              <a:t>Problem Solving Methodology</a:t>
            </a:r>
          </a:p>
        </p:txBody>
      </p:sp>
      <p:pic>
        <p:nvPicPr>
          <p:cNvPr id="5" name="Content Placeholder 4">
            <a:extLst>
              <a:ext uri="{FF2B5EF4-FFF2-40B4-BE49-F238E27FC236}">
                <a16:creationId xmlns:a16="http://schemas.microsoft.com/office/drawing/2014/main" id="{1B0FFAB6-620F-AB45-A024-28991AF330FF}"/>
              </a:ext>
            </a:extLst>
          </p:cNvPr>
          <p:cNvPicPr>
            <a:picLocks noGrp="1" noChangeAspect="1"/>
          </p:cNvPicPr>
          <p:nvPr>
            <p:ph idx="1"/>
          </p:nvPr>
        </p:nvPicPr>
        <p:blipFill>
          <a:blip r:embed="rId2"/>
          <a:stretch>
            <a:fillRect/>
          </a:stretch>
        </p:blipFill>
        <p:spPr>
          <a:xfrm>
            <a:off x="1008994" y="1950818"/>
            <a:ext cx="9522372" cy="4071609"/>
          </a:xfrm>
        </p:spPr>
      </p:pic>
    </p:spTree>
    <p:extLst>
      <p:ext uri="{BB962C8B-B14F-4D97-AF65-F5344CB8AC3E}">
        <p14:creationId xmlns:p14="http://schemas.microsoft.com/office/powerpoint/2010/main" val="160996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2F6F-EE3F-8945-8801-80E19F1E29A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B174F6E-B4C0-D24E-9F7D-9C87346544FE}"/>
              </a:ext>
            </a:extLst>
          </p:cNvPr>
          <p:cNvSpPr>
            <a:spLocks noGrp="1"/>
          </p:cNvSpPr>
          <p:nvPr>
            <p:ph idx="1"/>
          </p:nvPr>
        </p:nvSpPr>
        <p:spPr/>
        <p:txBody>
          <a:bodyPr/>
          <a:lstStyle/>
          <a:p>
            <a:r>
              <a:rPr lang="en-US" dirty="0"/>
              <a:t>Import Data in the form of csv</a:t>
            </a:r>
          </a:p>
          <a:p>
            <a:r>
              <a:rPr lang="en-US" dirty="0"/>
              <a:t>Delete unnecessary or unwanted columns, such as duplicate rows, or columns that wont add any kind of value to our analysis, </a:t>
            </a:r>
            <a:r>
              <a:rPr lang="en-US" dirty="0" err="1"/>
              <a:t>e.g</a:t>
            </a:r>
            <a:r>
              <a:rPr lang="en-US" dirty="0"/>
              <a:t> id</a:t>
            </a:r>
          </a:p>
          <a:p>
            <a:r>
              <a:rPr lang="en-US" dirty="0"/>
              <a:t>Missing Values: either drop the columns if there are too many missing values, if not then fill it with appropriate filler, such as mean or median</a:t>
            </a:r>
          </a:p>
          <a:p>
            <a:endParaRPr lang="en-US" dirty="0"/>
          </a:p>
          <a:p>
            <a:endParaRPr lang="en-US" dirty="0"/>
          </a:p>
        </p:txBody>
      </p:sp>
    </p:spTree>
    <p:extLst>
      <p:ext uri="{BB962C8B-B14F-4D97-AF65-F5344CB8AC3E}">
        <p14:creationId xmlns:p14="http://schemas.microsoft.com/office/powerpoint/2010/main" val="19180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278D-B828-5A41-B307-2583A6737EFF}"/>
              </a:ext>
            </a:extLst>
          </p:cNvPr>
          <p:cNvSpPr>
            <a:spLocks noGrp="1"/>
          </p:cNvSpPr>
          <p:nvPr>
            <p:ph type="title"/>
          </p:nvPr>
        </p:nvSpPr>
        <p:spPr/>
        <p:txBody>
          <a:bodyPr/>
          <a:lstStyle/>
          <a:p>
            <a:r>
              <a:rPr lang="en-US" dirty="0"/>
              <a:t>Analysis of Club’s Loans</a:t>
            </a:r>
          </a:p>
        </p:txBody>
      </p:sp>
      <p:pic>
        <p:nvPicPr>
          <p:cNvPr id="5" name="Content Placeholder 4">
            <a:extLst>
              <a:ext uri="{FF2B5EF4-FFF2-40B4-BE49-F238E27FC236}">
                <a16:creationId xmlns:a16="http://schemas.microsoft.com/office/drawing/2014/main" id="{9E91AB6D-E6B3-DA4D-9EE2-18AA13D0B3A8}"/>
              </a:ext>
            </a:extLst>
          </p:cNvPr>
          <p:cNvPicPr>
            <a:picLocks noGrp="1" noChangeAspect="1"/>
          </p:cNvPicPr>
          <p:nvPr>
            <p:ph idx="1"/>
          </p:nvPr>
        </p:nvPicPr>
        <p:blipFill>
          <a:blip r:embed="rId2"/>
          <a:stretch>
            <a:fillRect/>
          </a:stretch>
        </p:blipFill>
        <p:spPr>
          <a:xfrm>
            <a:off x="270204" y="1422400"/>
            <a:ext cx="3598634" cy="3716317"/>
          </a:xfrm>
        </p:spPr>
      </p:pic>
      <p:pic>
        <p:nvPicPr>
          <p:cNvPr id="7" name="Picture 6">
            <a:extLst>
              <a:ext uri="{FF2B5EF4-FFF2-40B4-BE49-F238E27FC236}">
                <a16:creationId xmlns:a16="http://schemas.microsoft.com/office/drawing/2014/main" id="{2655FE5C-1C9C-2546-A522-C27DEFF1260D}"/>
              </a:ext>
            </a:extLst>
          </p:cNvPr>
          <p:cNvPicPr>
            <a:picLocks noChangeAspect="1"/>
          </p:cNvPicPr>
          <p:nvPr/>
        </p:nvPicPr>
        <p:blipFill>
          <a:blip r:embed="rId3"/>
          <a:stretch>
            <a:fillRect/>
          </a:stretch>
        </p:blipFill>
        <p:spPr>
          <a:xfrm>
            <a:off x="4166886" y="1615191"/>
            <a:ext cx="2986268" cy="3010704"/>
          </a:xfrm>
          <a:prstGeom prst="rect">
            <a:avLst/>
          </a:prstGeom>
        </p:spPr>
      </p:pic>
      <p:sp>
        <p:nvSpPr>
          <p:cNvPr id="8" name="TextBox 7">
            <a:extLst>
              <a:ext uri="{FF2B5EF4-FFF2-40B4-BE49-F238E27FC236}">
                <a16:creationId xmlns:a16="http://schemas.microsoft.com/office/drawing/2014/main" id="{3A0F33D3-26BE-3344-85E9-67F229C813C4}"/>
              </a:ext>
            </a:extLst>
          </p:cNvPr>
          <p:cNvSpPr txBox="1"/>
          <p:nvPr/>
        </p:nvSpPr>
        <p:spPr>
          <a:xfrm>
            <a:off x="844952" y="5254906"/>
            <a:ext cx="10794302" cy="923330"/>
          </a:xfrm>
          <a:prstGeom prst="rect">
            <a:avLst/>
          </a:prstGeom>
          <a:noFill/>
        </p:spPr>
        <p:txBody>
          <a:bodyPr wrap="none" rtlCol="0">
            <a:spAutoFit/>
          </a:bodyPr>
          <a:lstStyle/>
          <a:p>
            <a:r>
              <a:rPr lang="en-US" dirty="0"/>
              <a:t>The above bar chart displays the Club’s defaulters and those who have paid their loans in full.</a:t>
            </a:r>
          </a:p>
          <a:p>
            <a:r>
              <a:rPr lang="en-US" dirty="0"/>
              <a:t>The box plot indicates the loan amounts. It seems the the max amount is in the ranges of $35,000 to $40,000 and</a:t>
            </a:r>
          </a:p>
          <a:p>
            <a:r>
              <a:rPr lang="en-US" dirty="0"/>
              <a:t>The median is around $10,000 and the lowers seems to be in the rages of hundreds</a:t>
            </a:r>
          </a:p>
        </p:txBody>
      </p:sp>
      <p:pic>
        <p:nvPicPr>
          <p:cNvPr id="10" name="Picture 9">
            <a:extLst>
              <a:ext uri="{FF2B5EF4-FFF2-40B4-BE49-F238E27FC236}">
                <a16:creationId xmlns:a16="http://schemas.microsoft.com/office/drawing/2014/main" id="{36CF359B-4B3F-FE4F-B3BC-D71A2F9ED2CC}"/>
              </a:ext>
            </a:extLst>
          </p:cNvPr>
          <p:cNvPicPr>
            <a:picLocks noChangeAspect="1"/>
          </p:cNvPicPr>
          <p:nvPr/>
        </p:nvPicPr>
        <p:blipFill>
          <a:blip r:embed="rId4"/>
          <a:stretch>
            <a:fillRect/>
          </a:stretch>
        </p:blipFill>
        <p:spPr>
          <a:xfrm>
            <a:off x="7844026" y="1806877"/>
            <a:ext cx="3655486" cy="2209538"/>
          </a:xfrm>
          <a:prstGeom prst="rect">
            <a:avLst/>
          </a:prstGeom>
        </p:spPr>
      </p:pic>
      <p:pic>
        <p:nvPicPr>
          <p:cNvPr id="12" name="Picture 11">
            <a:extLst>
              <a:ext uri="{FF2B5EF4-FFF2-40B4-BE49-F238E27FC236}">
                <a16:creationId xmlns:a16="http://schemas.microsoft.com/office/drawing/2014/main" id="{E99550C9-3D5C-BF4E-B61D-84E68C63AB05}"/>
              </a:ext>
            </a:extLst>
          </p:cNvPr>
          <p:cNvPicPr>
            <a:picLocks noChangeAspect="1"/>
          </p:cNvPicPr>
          <p:nvPr/>
        </p:nvPicPr>
        <p:blipFill>
          <a:blip r:embed="rId5"/>
          <a:stretch>
            <a:fillRect/>
          </a:stretch>
        </p:blipFill>
        <p:spPr>
          <a:xfrm>
            <a:off x="3868838" y="1470736"/>
            <a:ext cx="4164040" cy="3155160"/>
          </a:xfrm>
          <a:prstGeom prst="rect">
            <a:avLst/>
          </a:prstGeom>
        </p:spPr>
      </p:pic>
    </p:spTree>
    <p:extLst>
      <p:ext uri="{BB962C8B-B14F-4D97-AF65-F5344CB8AC3E}">
        <p14:creationId xmlns:p14="http://schemas.microsoft.com/office/powerpoint/2010/main" val="303197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9203-27C3-184E-885D-D0087A1AB5A1}"/>
              </a:ext>
            </a:extLst>
          </p:cNvPr>
          <p:cNvSpPr>
            <a:spLocks noGrp="1"/>
          </p:cNvSpPr>
          <p:nvPr>
            <p:ph type="title"/>
          </p:nvPr>
        </p:nvSpPr>
        <p:spPr/>
        <p:txBody>
          <a:bodyPr/>
          <a:lstStyle/>
          <a:p>
            <a:r>
              <a:rPr lang="en-US" dirty="0"/>
              <a:t>Loans taken out for Various of reasons</a:t>
            </a:r>
          </a:p>
        </p:txBody>
      </p:sp>
      <p:pic>
        <p:nvPicPr>
          <p:cNvPr id="5" name="Content Placeholder 4">
            <a:extLst>
              <a:ext uri="{FF2B5EF4-FFF2-40B4-BE49-F238E27FC236}">
                <a16:creationId xmlns:a16="http://schemas.microsoft.com/office/drawing/2014/main" id="{F82DFBC3-A1F0-FE46-9EDE-0C8B4C938B03}"/>
              </a:ext>
            </a:extLst>
          </p:cNvPr>
          <p:cNvPicPr>
            <a:picLocks noGrp="1" noChangeAspect="1"/>
          </p:cNvPicPr>
          <p:nvPr>
            <p:ph idx="1"/>
          </p:nvPr>
        </p:nvPicPr>
        <p:blipFill>
          <a:blip r:embed="rId2"/>
          <a:stretch>
            <a:fillRect/>
          </a:stretch>
        </p:blipFill>
        <p:spPr>
          <a:xfrm>
            <a:off x="838199" y="1455234"/>
            <a:ext cx="7738641" cy="4112189"/>
          </a:xfrm>
        </p:spPr>
      </p:pic>
      <p:sp>
        <p:nvSpPr>
          <p:cNvPr id="8" name="TextBox 7">
            <a:extLst>
              <a:ext uri="{FF2B5EF4-FFF2-40B4-BE49-F238E27FC236}">
                <a16:creationId xmlns:a16="http://schemas.microsoft.com/office/drawing/2014/main" id="{909B7660-AF6E-1740-9ADF-A07454B9C3E8}"/>
              </a:ext>
            </a:extLst>
          </p:cNvPr>
          <p:cNvSpPr txBox="1"/>
          <p:nvPr/>
        </p:nvSpPr>
        <p:spPr>
          <a:xfrm>
            <a:off x="1169043" y="5440101"/>
            <a:ext cx="10588220" cy="1200329"/>
          </a:xfrm>
          <a:prstGeom prst="rect">
            <a:avLst/>
          </a:prstGeom>
          <a:noFill/>
        </p:spPr>
        <p:txBody>
          <a:bodyPr wrap="none" rtlCol="0">
            <a:spAutoFit/>
          </a:bodyPr>
          <a:lstStyle/>
          <a:p>
            <a:r>
              <a:rPr lang="en-US" dirty="0"/>
              <a:t>It seems that top reason that the borrowers are loaning money is for debt consolidation, and second being</a:t>
            </a:r>
          </a:p>
          <a:p>
            <a:r>
              <a:rPr lang="en-US" dirty="0"/>
              <a:t>Paying off their credit cards. While debt consolidation is the top reason why most apply for a loan, it is also the </a:t>
            </a:r>
          </a:p>
          <a:p>
            <a:r>
              <a:rPr lang="en-US" dirty="0"/>
              <a:t>Top reason in which where they default on their loans as well.</a:t>
            </a:r>
          </a:p>
          <a:p>
            <a:endParaRPr lang="en-US" dirty="0"/>
          </a:p>
        </p:txBody>
      </p:sp>
    </p:spTree>
    <p:extLst>
      <p:ext uri="{BB962C8B-B14F-4D97-AF65-F5344CB8AC3E}">
        <p14:creationId xmlns:p14="http://schemas.microsoft.com/office/powerpoint/2010/main" val="27507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73A-6C63-4845-A06A-62716B113BBA}"/>
              </a:ext>
            </a:extLst>
          </p:cNvPr>
          <p:cNvSpPr>
            <a:spLocks noGrp="1"/>
          </p:cNvSpPr>
          <p:nvPr>
            <p:ph type="title"/>
          </p:nvPr>
        </p:nvSpPr>
        <p:spPr/>
        <p:txBody>
          <a:bodyPr/>
          <a:lstStyle/>
          <a:p>
            <a:r>
              <a:rPr lang="en-US" dirty="0"/>
              <a:t>Duration of loans</a:t>
            </a:r>
          </a:p>
        </p:txBody>
      </p:sp>
      <p:pic>
        <p:nvPicPr>
          <p:cNvPr id="4" name="Content Placeholder 3">
            <a:extLst>
              <a:ext uri="{FF2B5EF4-FFF2-40B4-BE49-F238E27FC236}">
                <a16:creationId xmlns:a16="http://schemas.microsoft.com/office/drawing/2014/main" id="{46AF84A5-EEE0-2142-A7A5-8AC084DC6BC8}"/>
              </a:ext>
            </a:extLst>
          </p:cNvPr>
          <p:cNvPicPr>
            <a:picLocks noGrp="1" noChangeAspect="1"/>
          </p:cNvPicPr>
          <p:nvPr>
            <p:ph idx="1"/>
          </p:nvPr>
        </p:nvPicPr>
        <p:blipFill>
          <a:blip r:embed="rId2"/>
          <a:stretch>
            <a:fillRect/>
          </a:stretch>
        </p:blipFill>
        <p:spPr>
          <a:xfrm>
            <a:off x="399084" y="1714635"/>
            <a:ext cx="5237788" cy="3551875"/>
          </a:xfrm>
          <a:prstGeom prst="rect">
            <a:avLst/>
          </a:prstGeom>
        </p:spPr>
      </p:pic>
      <p:pic>
        <p:nvPicPr>
          <p:cNvPr id="6" name="Picture 5">
            <a:extLst>
              <a:ext uri="{FF2B5EF4-FFF2-40B4-BE49-F238E27FC236}">
                <a16:creationId xmlns:a16="http://schemas.microsoft.com/office/drawing/2014/main" id="{6B940727-20EB-E445-B3A9-E4A92BEE59A4}"/>
              </a:ext>
            </a:extLst>
          </p:cNvPr>
          <p:cNvPicPr>
            <a:picLocks noChangeAspect="1"/>
          </p:cNvPicPr>
          <p:nvPr/>
        </p:nvPicPr>
        <p:blipFill>
          <a:blip r:embed="rId3"/>
          <a:stretch>
            <a:fillRect/>
          </a:stretch>
        </p:blipFill>
        <p:spPr>
          <a:xfrm>
            <a:off x="5518793" y="1690688"/>
            <a:ext cx="5321300" cy="3556000"/>
          </a:xfrm>
          <a:prstGeom prst="rect">
            <a:avLst/>
          </a:prstGeom>
        </p:spPr>
      </p:pic>
      <p:sp>
        <p:nvSpPr>
          <p:cNvPr id="8" name="TextBox 7">
            <a:extLst>
              <a:ext uri="{FF2B5EF4-FFF2-40B4-BE49-F238E27FC236}">
                <a16:creationId xmlns:a16="http://schemas.microsoft.com/office/drawing/2014/main" id="{0FF6AE11-E045-B04F-9A9C-D512D52002FF}"/>
              </a:ext>
            </a:extLst>
          </p:cNvPr>
          <p:cNvSpPr txBox="1"/>
          <p:nvPr/>
        </p:nvSpPr>
        <p:spPr>
          <a:xfrm>
            <a:off x="891251" y="5532699"/>
            <a:ext cx="10706905" cy="923330"/>
          </a:xfrm>
          <a:prstGeom prst="rect">
            <a:avLst/>
          </a:prstGeom>
          <a:noFill/>
        </p:spPr>
        <p:txBody>
          <a:bodyPr wrap="none" rtlCol="0">
            <a:spAutoFit/>
          </a:bodyPr>
          <a:lstStyle/>
          <a:p>
            <a:r>
              <a:rPr lang="en-US" dirty="0"/>
              <a:t>The duration that most loans are taken out are for 36 and 60 months respectively, </a:t>
            </a:r>
          </a:p>
          <a:p>
            <a:r>
              <a:rPr lang="en-US" dirty="0"/>
              <a:t>It seems that the default ratio between those who take out loans for 36 months and those who take it out for 60</a:t>
            </a:r>
          </a:p>
          <a:p>
            <a:r>
              <a:rPr lang="en-US" dirty="0"/>
              <a:t>Is almost the same, there isn’t much of a correlation between the defaulters to fully paid in either of the cases</a:t>
            </a:r>
          </a:p>
        </p:txBody>
      </p:sp>
    </p:spTree>
    <p:extLst>
      <p:ext uri="{BB962C8B-B14F-4D97-AF65-F5344CB8AC3E}">
        <p14:creationId xmlns:p14="http://schemas.microsoft.com/office/powerpoint/2010/main" val="17882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E9A-9320-9E43-8A20-0698C5AE170B}"/>
              </a:ext>
            </a:extLst>
          </p:cNvPr>
          <p:cNvSpPr>
            <a:spLocks noGrp="1"/>
          </p:cNvSpPr>
          <p:nvPr>
            <p:ph type="title"/>
          </p:nvPr>
        </p:nvSpPr>
        <p:spPr>
          <a:xfrm>
            <a:off x="838200" y="-205356"/>
            <a:ext cx="10515600" cy="1325563"/>
          </a:xfrm>
        </p:spPr>
        <p:txBody>
          <a:bodyPr/>
          <a:lstStyle/>
          <a:p>
            <a:r>
              <a:rPr lang="en-US" dirty="0"/>
              <a:t>Funding By State</a:t>
            </a:r>
          </a:p>
        </p:txBody>
      </p:sp>
      <p:pic>
        <p:nvPicPr>
          <p:cNvPr id="5" name="Content Placeholder 4">
            <a:extLst>
              <a:ext uri="{FF2B5EF4-FFF2-40B4-BE49-F238E27FC236}">
                <a16:creationId xmlns:a16="http://schemas.microsoft.com/office/drawing/2014/main" id="{092CEF90-CBD7-374E-A1F8-E48BD703A526}"/>
              </a:ext>
            </a:extLst>
          </p:cNvPr>
          <p:cNvPicPr>
            <a:picLocks noGrp="1" noChangeAspect="1"/>
          </p:cNvPicPr>
          <p:nvPr>
            <p:ph idx="1"/>
          </p:nvPr>
        </p:nvPicPr>
        <p:blipFill>
          <a:blip r:embed="rId2"/>
          <a:stretch>
            <a:fillRect/>
          </a:stretch>
        </p:blipFill>
        <p:spPr>
          <a:xfrm>
            <a:off x="399115" y="593544"/>
            <a:ext cx="3559428" cy="3517900"/>
          </a:xfrm>
        </p:spPr>
      </p:pic>
      <p:pic>
        <p:nvPicPr>
          <p:cNvPr id="9" name="Picture 8">
            <a:extLst>
              <a:ext uri="{FF2B5EF4-FFF2-40B4-BE49-F238E27FC236}">
                <a16:creationId xmlns:a16="http://schemas.microsoft.com/office/drawing/2014/main" id="{8E0B2CCB-7865-E147-A640-22962C9241AE}"/>
              </a:ext>
            </a:extLst>
          </p:cNvPr>
          <p:cNvPicPr>
            <a:picLocks noChangeAspect="1"/>
          </p:cNvPicPr>
          <p:nvPr/>
        </p:nvPicPr>
        <p:blipFill>
          <a:blip r:embed="rId3"/>
          <a:stretch>
            <a:fillRect/>
          </a:stretch>
        </p:blipFill>
        <p:spPr>
          <a:xfrm>
            <a:off x="3798247" y="2554436"/>
            <a:ext cx="4415750" cy="1441285"/>
          </a:xfrm>
          <a:prstGeom prst="rect">
            <a:avLst/>
          </a:prstGeom>
        </p:spPr>
      </p:pic>
      <p:pic>
        <p:nvPicPr>
          <p:cNvPr id="11" name="Picture 10">
            <a:extLst>
              <a:ext uri="{FF2B5EF4-FFF2-40B4-BE49-F238E27FC236}">
                <a16:creationId xmlns:a16="http://schemas.microsoft.com/office/drawing/2014/main" id="{CB695AC2-79B4-C049-840A-D06174F6B573}"/>
              </a:ext>
            </a:extLst>
          </p:cNvPr>
          <p:cNvPicPr>
            <a:picLocks noChangeAspect="1"/>
          </p:cNvPicPr>
          <p:nvPr/>
        </p:nvPicPr>
        <p:blipFill>
          <a:blip r:embed="rId4"/>
          <a:stretch>
            <a:fillRect/>
          </a:stretch>
        </p:blipFill>
        <p:spPr>
          <a:xfrm>
            <a:off x="8110461" y="2612296"/>
            <a:ext cx="4042967" cy="1325563"/>
          </a:xfrm>
          <a:prstGeom prst="rect">
            <a:avLst/>
          </a:prstGeom>
        </p:spPr>
      </p:pic>
      <p:sp>
        <p:nvSpPr>
          <p:cNvPr id="12" name="TextBox 11">
            <a:extLst>
              <a:ext uri="{FF2B5EF4-FFF2-40B4-BE49-F238E27FC236}">
                <a16:creationId xmlns:a16="http://schemas.microsoft.com/office/drawing/2014/main" id="{A70D69CF-6FD6-BF4B-BA3A-D8FCFECE150C}"/>
              </a:ext>
            </a:extLst>
          </p:cNvPr>
          <p:cNvSpPr txBox="1"/>
          <p:nvPr/>
        </p:nvSpPr>
        <p:spPr>
          <a:xfrm>
            <a:off x="925975" y="4849792"/>
            <a:ext cx="11517961" cy="2031325"/>
          </a:xfrm>
          <a:prstGeom prst="rect">
            <a:avLst/>
          </a:prstGeom>
          <a:noFill/>
        </p:spPr>
        <p:txBody>
          <a:bodyPr wrap="none" rtlCol="0">
            <a:spAutoFit/>
          </a:bodyPr>
          <a:lstStyle/>
          <a:p>
            <a:r>
              <a:rPr lang="en-US" dirty="0"/>
              <a:t>Top loaners are from from California, New York, and Florida and the top defaulters are also from the same States.</a:t>
            </a:r>
          </a:p>
          <a:p>
            <a:r>
              <a:rPr lang="en-US" dirty="0"/>
              <a:t>The top loan grade assigned by the Club is B.</a:t>
            </a:r>
          </a:p>
          <a:p>
            <a:r>
              <a:rPr lang="en-US" dirty="0"/>
              <a:t>It seems that the ratio of defaulters to fully paid for grade D and C is much higher than B.</a:t>
            </a:r>
          </a:p>
          <a:p>
            <a:r>
              <a:rPr lang="en-US" dirty="0"/>
              <a:t>Although there are more people that take out Grade B loans than C and D, the defaulters are much higher for C and D</a:t>
            </a:r>
          </a:p>
          <a:p>
            <a:r>
              <a:rPr lang="en-US" dirty="0"/>
              <a:t>The second highest number of loaners belong to grade A but the default ratio is much smaller compared to fully paid,</a:t>
            </a:r>
          </a:p>
          <a:p>
            <a:r>
              <a:rPr lang="en-US" dirty="0"/>
              <a:t>Which could mean that those who belong to Grade A do not want to default on their loans and pay them on time, which </a:t>
            </a:r>
          </a:p>
          <a:p>
            <a:r>
              <a:rPr lang="en-US" dirty="0"/>
              <a:t>Could mean that they have good credit</a:t>
            </a:r>
          </a:p>
        </p:txBody>
      </p:sp>
      <p:pic>
        <p:nvPicPr>
          <p:cNvPr id="14" name="Picture 13">
            <a:extLst>
              <a:ext uri="{FF2B5EF4-FFF2-40B4-BE49-F238E27FC236}">
                <a16:creationId xmlns:a16="http://schemas.microsoft.com/office/drawing/2014/main" id="{A59F907B-EB51-9041-B34A-0672676E0916}"/>
              </a:ext>
            </a:extLst>
          </p:cNvPr>
          <p:cNvPicPr>
            <a:picLocks noChangeAspect="1"/>
          </p:cNvPicPr>
          <p:nvPr/>
        </p:nvPicPr>
        <p:blipFill>
          <a:blip r:embed="rId5"/>
          <a:stretch>
            <a:fillRect/>
          </a:stretch>
        </p:blipFill>
        <p:spPr>
          <a:xfrm>
            <a:off x="4652299" y="0"/>
            <a:ext cx="4757918" cy="2563974"/>
          </a:xfrm>
          <a:prstGeom prst="rect">
            <a:avLst/>
          </a:prstGeom>
        </p:spPr>
      </p:pic>
      <p:pic>
        <p:nvPicPr>
          <p:cNvPr id="16" name="Picture 15">
            <a:extLst>
              <a:ext uri="{FF2B5EF4-FFF2-40B4-BE49-F238E27FC236}">
                <a16:creationId xmlns:a16="http://schemas.microsoft.com/office/drawing/2014/main" id="{79056532-A6D5-4C41-98EB-1F7D429B9D82}"/>
              </a:ext>
            </a:extLst>
          </p:cNvPr>
          <p:cNvPicPr>
            <a:picLocks noChangeAspect="1"/>
          </p:cNvPicPr>
          <p:nvPr/>
        </p:nvPicPr>
        <p:blipFill>
          <a:blip r:embed="rId6"/>
          <a:stretch>
            <a:fillRect/>
          </a:stretch>
        </p:blipFill>
        <p:spPr>
          <a:xfrm>
            <a:off x="9410216" y="170877"/>
            <a:ext cx="1852061" cy="2120909"/>
          </a:xfrm>
          <a:prstGeom prst="rect">
            <a:avLst/>
          </a:prstGeom>
        </p:spPr>
      </p:pic>
    </p:spTree>
    <p:extLst>
      <p:ext uri="{BB962C8B-B14F-4D97-AF65-F5344CB8AC3E}">
        <p14:creationId xmlns:p14="http://schemas.microsoft.com/office/powerpoint/2010/main" val="319911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2C62-E3E6-5E41-B5C5-0B2345D5ACC2}"/>
              </a:ext>
            </a:extLst>
          </p:cNvPr>
          <p:cNvSpPr>
            <a:spLocks noGrp="1"/>
          </p:cNvSpPr>
          <p:nvPr>
            <p:ph type="title"/>
          </p:nvPr>
        </p:nvSpPr>
        <p:spPr/>
        <p:txBody>
          <a:bodyPr/>
          <a:lstStyle/>
          <a:p>
            <a:r>
              <a:rPr lang="en-US" dirty="0"/>
              <a:t>Loan Distribution and Interest rate</a:t>
            </a:r>
          </a:p>
        </p:txBody>
      </p:sp>
      <p:pic>
        <p:nvPicPr>
          <p:cNvPr id="5" name="Content Placeholder 4">
            <a:extLst>
              <a:ext uri="{FF2B5EF4-FFF2-40B4-BE49-F238E27FC236}">
                <a16:creationId xmlns:a16="http://schemas.microsoft.com/office/drawing/2014/main" id="{3CB82782-0431-474A-AB1C-88CC0F3FBB3D}"/>
              </a:ext>
            </a:extLst>
          </p:cNvPr>
          <p:cNvPicPr>
            <a:picLocks noGrp="1" noChangeAspect="1"/>
          </p:cNvPicPr>
          <p:nvPr>
            <p:ph idx="1"/>
          </p:nvPr>
        </p:nvPicPr>
        <p:blipFill>
          <a:blip r:embed="rId2"/>
          <a:stretch>
            <a:fillRect/>
          </a:stretch>
        </p:blipFill>
        <p:spPr>
          <a:xfrm>
            <a:off x="1" y="1690688"/>
            <a:ext cx="6398188" cy="2927611"/>
          </a:xfrm>
        </p:spPr>
      </p:pic>
      <p:pic>
        <p:nvPicPr>
          <p:cNvPr id="7" name="Picture 6">
            <a:extLst>
              <a:ext uri="{FF2B5EF4-FFF2-40B4-BE49-F238E27FC236}">
                <a16:creationId xmlns:a16="http://schemas.microsoft.com/office/drawing/2014/main" id="{3F012C33-A37F-F843-9516-3423812C89A6}"/>
              </a:ext>
            </a:extLst>
          </p:cNvPr>
          <p:cNvPicPr>
            <a:picLocks noChangeAspect="1"/>
          </p:cNvPicPr>
          <p:nvPr/>
        </p:nvPicPr>
        <p:blipFill>
          <a:blip r:embed="rId3"/>
          <a:stretch>
            <a:fillRect/>
          </a:stretch>
        </p:blipFill>
        <p:spPr>
          <a:xfrm>
            <a:off x="6642002" y="2239701"/>
            <a:ext cx="4147413" cy="2820634"/>
          </a:xfrm>
          <a:prstGeom prst="rect">
            <a:avLst/>
          </a:prstGeom>
        </p:spPr>
      </p:pic>
      <p:sp>
        <p:nvSpPr>
          <p:cNvPr id="8" name="TextBox 7">
            <a:extLst>
              <a:ext uri="{FF2B5EF4-FFF2-40B4-BE49-F238E27FC236}">
                <a16:creationId xmlns:a16="http://schemas.microsoft.com/office/drawing/2014/main" id="{826FB0B0-9ED1-1844-ABAB-6621740FFB0C}"/>
              </a:ext>
            </a:extLst>
          </p:cNvPr>
          <p:cNvSpPr txBox="1"/>
          <p:nvPr/>
        </p:nvSpPr>
        <p:spPr>
          <a:xfrm>
            <a:off x="688191" y="5167312"/>
            <a:ext cx="10805469" cy="1200329"/>
          </a:xfrm>
          <a:prstGeom prst="rect">
            <a:avLst/>
          </a:prstGeom>
          <a:noFill/>
        </p:spPr>
        <p:txBody>
          <a:bodyPr wrap="square" rtlCol="0">
            <a:spAutoFit/>
          </a:bodyPr>
          <a:lstStyle/>
          <a:p>
            <a:r>
              <a:rPr lang="en-US" dirty="0"/>
              <a:t>It looks like as the years go by the number of loaners increase almost quadratically</a:t>
            </a:r>
          </a:p>
          <a:p>
            <a:r>
              <a:rPr lang="en-US" dirty="0"/>
              <a:t>The interest rate fluctuates between 5 and 25, with most getting an interest rate of between 10 and 15 percent</a:t>
            </a:r>
          </a:p>
          <a:p>
            <a:r>
              <a:rPr lang="en-US" dirty="0"/>
              <a:t>It seems that those who don’t have a good history of paying back loans and/or have a bad credit history get the higher ranges of the interest rate.</a:t>
            </a:r>
          </a:p>
        </p:txBody>
      </p:sp>
      <p:pic>
        <p:nvPicPr>
          <p:cNvPr id="10" name="Picture 9">
            <a:extLst>
              <a:ext uri="{FF2B5EF4-FFF2-40B4-BE49-F238E27FC236}">
                <a16:creationId xmlns:a16="http://schemas.microsoft.com/office/drawing/2014/main" id="{99CD6A5C-9690-0841-A0C6-EE69958475E7}"/>
              </a:ext>
            </a:extLst>
          </p:cNvPr>
          <p:cNvPicPr>
            <a:picLocks noChangeAspect="1"/>
          </p:cNvPicPr>
          <p:nvPr/>
        </p:nvPicPr>
        <p:blipFill>
          <a:blip r:embed="rId4"/>
          <a:stretch>
            <a:fillRect/>
          </a:stretch>
        </p:blipFill>
        <p:spPr>
          <a:xfrm>
            <a:off x="8715708" y="276386"/>
            <a:ext cx="3145000" cy="2101743"/>
          </a:xfrm>
          <a:prstGeom prst="rect">
            <a:avLst/>
          </a:prstGeom>
        </p:spPr>
      </p:pic>
    </p:spTree>
    <p:extLst>
      <p:ext uri="{BB962C8B-B14F-4D97-AF65-F5344CB8AC3E}">
        <p14:creationId xmlns:p14="http://schemas.microsoft.com/office/powerpoint/2010/main" val="148582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894</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Lending Club Case Study</vt:lpstr>
      <vt:lpstr>Case Study Objectives</vt:lpstr>
      <vt:lpstr>Problem Solving Methodology</vt:lpstr>
      <vt:lpstr>Data Cleaning</vt:lpstr>
      <vt:lpstr>Analysis of Club’s Loans</vt:lpstr>
      <vt:lpstr>Loans taken out for Various of reasons</vt:lpstr>
      <vt:lpstr>Duration of loans</vt:lpstr>
      <vt:lpstr>Funding By State</vt:lpstr>
      <vt:lpstr>Loan Distribution and Interest rate</vt:lpstr>
      <vt:lpstr>Annual Income of Borrowers</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33</cp:revision>
  <dcterms:created xsi:type="dcterms:W3CDTF">2021-01-17T23:15:33Z</dcterms:created>
  <dcterms:modified xsi:type="dcterms:W3CDTF">2021-01-18T02:30:45Z</dcterms:modified>
</cp:coreProperties>
</file>