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Nunito Bold" charset="1" panose="00000000000000000000"/>
      <p:regular r:id="rId10"/>
    </p:embeddedFont>
    <p:embeddedFont>
      <p:font typeface="Roca One Light" charset="1" panose="00000400000000000000"/>
      <p:regular r:id="rId11"/>
    </p:embeddedFont>
    <p:embeddedFont>
      <p:font typeface="Roca One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https://jifti.upnjatim.ac.id/index.php/jifti/article/download/131/41/77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4968" y="6368343"/>
            <a:ext cx="3341616" cy="1243216"/>
            <a:chOff x="0" y="0"/>
            <a:chExt cx="4455488" cy="165762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55488" cy="1657621"/>
              <a:chOff x="0" y="0"/>
              <a:chExt cx="2557899" cy="95164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57899" cy="951642"/>
              </a:xfrm>
              <a:custGeom>
                <a:avLst/>
                <a:gdLst/>
                <a:ahLst/>
                <a:cxnLst/>
                <a:rect r="r" b="b" t="t" l="l"/>
                <a:pathLst>
                  <a:path h="951642" w="2557899">
                    <a:moveTo>
                      <a:pt x="2433439" y="951642"/>
                    </a:moveTo>
                    <a:lnTo>
                      <a:pt x="124460" y="951642"/>
                    </a:lnTo>
                    <a:cubicBezTo>
                      <a:pt x="55880" y="951642"/>
                      <a:pt x="0" y="895762"/>
                      <a:pt x="0" y="8271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33439" y="0"/>
                    </a:lnTo>
                    <a:cubicBezTo>
                      <a:pt x="2502019" y="0"/>
                      <a:pt x="2557899" y="55880"/>
                      <a:pt x="2557899" y="124460"/>
                    </a:cubicBezTo>
                    <a:lnTo>
                      <a:pt x="2557899" y="827182"/>
                    </a:lnTo>
                    <a:cubicBezTo>
                      <a:pt x="2557899" y="895762"/>
                      <a:pt x="2502019" y="951642"/>
                      <a:pt x="2433439" y="951642"/>
                    </a:cubicBezTo>
                    <a:close/>
                  </a:path>
                </a:pathLst>
              </a:custGeom>
              <a:solidFill>
                <a:srgbClr val="F66B1D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24935" y="326547"/>
              <a:ext cx="3605618" cy="966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51"/>
                </a:lnSpc>
              </a:pPr>
              <a:r>
                <a:rPr lang="en-US" sz="2108">
                  <a:solidFill>
                    <a:srgbClr val="E1E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Faisal Wildan Habibi</a:t>
              </a:r>
            </a:p>
            <a:p>
              <a:pPr algn="ctr">
                <a:lnSpc>
                  <a:spcPts val="2951"/>
                </a:lnSpc>
              </a:pPr>
              <a:r>
                <a:rPr lang="en-US" sz="2108">
                  <a:solidFill>
                    <a:srgbClr val="E1E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21081010216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28898" y="1501798"/>
            <a:ext cx="5530904" cy="7283403"/>
            <a:chOff x="0" y="0"/>
            <a:chExt cx="7374538" cy="97112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931759"/>
              <a:ext cx="7374538" cy="7779446"/>
            </a:xfrm>
            <a:custGeom>
              <a:avLst/>
              <a:gdLst/>
              <a:ahLst/>
              <a:cxnLst/>
              <a:rect r="r" b="b" t="t" l="l"/>
              <a:pathLst>
                <a:path h="7779446" w="7374538">
                  <a:moveTo>
                    <a:pt x="0" y="0"/>
                  </a:moveTo>
                  <a:lnTo>
                    <a:pt x="7374538" y="0"/>
                  </a:lnTo>
                  <a:lnTo>
                    <a:pt x="7374538" y="7779446"/>
                  </a:lnTo>
                  <a:lnTo>
                    <a:pt x="0" y="7779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9634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65869" y="0"/>
              <a:ext cx="3731337" cy="2635758"/>
            </a:xfrm>
            <a:custGeom>
              <a:avLst/>
              <a:gdLst/>
              <a:ahLst/>
              <a:cxnLst/>
              <a:rect r="r" b="b" t="t" l="l"/>
              <a:pathLst>
                <a:path h="2635758" w="3731337">
                  <a:moveTo>
                    <a:pt x="0" y="0"/>
                  </a:moveTo>
                  <a:lnTo>
                    <a:pt x="3731337" y="0"/>
                  </a:lnTo>
                  <a:lnTo>
                    <a:pt x="3731337" y="2635758"/>
                  </a:lnTo>
                  <a:lnTo>
                    <a:pt x="0" y="2635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4163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64968" y="3136099"/>
            <a:ext cx="9963930" cy="311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4919">
                <a:solidFill>
                  <a:srgbClr val="1F5692"/>
                </a:solidFill>
                <a:latin typeface="Roca One Light"/>
                <a:ea typeface="Roca One Light"/>
                <a:cs typeface="Roca One Light"/>
                <a:sym typeface="Roca One Light"/>
              </a:rPr>
              <a:t>Perbandingan Penggunaan Algoritma Naive Bayes dengan Decision Tree dalam Klasifikasi Tingkat Kepuasan Siswa terhadap Pembelajaran Daring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6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82146" y="3275778"/>
            <a:ext cx="4111528" cy="812027"/>
          </a:xfrm>
          <a:custGeom>
            <a:avLst/>
            <a:gdLst/>
            <a:ahLst/>
            <a:cxnLst/>
            <a:rect r="r" b="b" t="t" l="l"/>
            <a:pathLst>
              <a:path h="812027" w="4111528">
                <a:moveTo>
                  <a:pt x="0" y="0"/>
                </a:moveTo>
                <a:lnTo>
                  <a:pt x="4111528" y="0"/>
                </a:lnTo>
                <a:lnTo>
                  <a:pt x="4111528" y="812027"/>
                </a:lnTo>
                <a:lnTo>
                  <a:pt x="0" y="812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77820" y="2266181"/>
            <a:ext cx="7481480" cy="1844366"/>
            <a:chOff x="0" y="0"/>
            <a:chExt cx="9375953" cy="2311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75953" cy="2311400"/>
            </a:xfrm>
            <a:custGeom>
              <a:avLst/>
              <a:gdLst/>
              <a:ahLst/>
              <a:cxnLst/>
              <a:rect r="r" b="b" t="t" l="l"/>
              <a:pathLst>
                <a:path h="2311400" w="9375953">
                  <a:moveTo>
                    <a:pt x="907115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9071153" y="2311400"/>
                  </a:lnTo>
                  <a:cubicBezTo>
                    <a:pt x="9240063" y="2311400"/>
                    <a:pt x="9375953" y="2175510"/>
                    <a:pt x="9375953" y="2006600"/>
                  </a:cubicBezTo>
                  <a:lnTo>
                    <a:pt x="9375953" y="304800"/>
                  </a:lnTo>
                  <a:cubicBezTo>
                    <a:pt x="9375953" y="135890"/>
                    <a:pt x="9240063" y="0"/>
                    <a:pt x="90711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293920" y="1755380"/>
            <a:ext cx="1456848" cy="1926411"/>
          </a:xfrm>
          <a:custGeom>
            <a:avLst/>
            <a:gdLst/>
            <a:ahLst/>
            <a:cxnLst/>
            <a:rect r="r" b="b" t="t" l="l"/>
            <a:pathLst>
              <a:path h="1926411" w="1456848">
                <a:moveTo>
                  <a:pt x="0" y="0"/>
                </a:moveTo>
                <a:lnTo>
                  <a:pt x="1456848" y="0"/>
                </a:lnTo>
                <a:lnTo>
                  <a:pt x="1456848" y="1926411"/>
                </a:lnTo>
                <a:lnTo>
                  <a:pt x="0" y="1926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82146" y="5726439"/>
            <a:ext cx="4111528" cy="812027"/>
          </a:xfrm>
          <a:custGeom>
            <a:avLst/>
            <a:gdLst/>
            <a:ahLst/>
            <a:cxnLst/>
            <a:rect r="r" b="b" t="t" l="l"/>
            <a:pathLst>
              <a:path h="812027" w="4111528">
                <a:moveTo>
                  <a:pt x="0" y="0"/>
                </a:moveTo>
                <a:lnTo>
                  <a:pt x="4111528" y="0"/>
                </a:lnTo>
                <a:lnTo>
                  <a:pt x="4111528" y="812026"/>
                </a:lnTo>
                <a:lnTo>
                  <a:pt x="0" y="81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77820" y="4716842"/>
            <a:ext cx="7481480" cy="1844366"/>
            <a:chOff x="0" y="0"/>
            <a:chExt cx="9375953" cy="2311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75953" cy="2311400"/>
            </a:xfrm>
            <a:custGeom>
              <a:avLst/>
              <a:gdLst/>
              <a:ahLst/>
              <a:cxnLst/>
              <a:rect r="r" b="b" t="t" l="l"/>
              <a:pathLst>
                <a:path h="2311400" w="9375953">
                  <a:moveTo>
                    <a:pt x="907115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9071153" y="2311400"/>
                  </a:lnTo>
                  <a:cubicBezTo>
                    <a:pt x="9240063" y="2311400"/>
                    <a:pt x="9375953" y="2175510"/>
                    <a:pt x="9375953" y="2006600"/>
                  </a:cubicBezTo>
                  <a:lnTo>
                    <a:pt x="9375953" y="304800"/>
                  </a:lnTo>
                  <a:cubicBezTo>
                    <a:pt x="9375953" y="135890"/>
                    <a:pt x="9240063" y="0"/>
                    <a:pt x="90711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966430" y="4206041"/>
            <a:ext cx="1784338" cy="1926411"/>
          </a:xfrm>
          <a:custGeom>
            <a:avLst/>
            <a:gdLst/>
            <a:ahLst/>
            <a:cxnLst/>
            <a:rect r="r" b="b" t="t" l="l"/>
            <a:pathLst>
              <a:path h="1926411" w="1784338">
                <a:moveTo>
                  <a:pt x="0" y="0"/>
                </a:moveTo>
                <a:lnTo>
                  <a:pt x="1784338" y="0"/>
                </a:lnTo>
                <a:lnTo>
                  <a:pt x="1784338" y="1926411"/>
                </a:lnTo>
                <a:lnTo>
                  <a:pt x="0" y="1926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79334" y="8215634"/>
            <a:ext cx="4111528" cy="812027"/>
          </a:xfrm>
          <a:custGeom>
            <a:avLst/>
            <a:gdLst/>
            <a:ahLst/>
            <a:cxnLst/>
            <a:rect r="r" b="b" t="t" l="l"/>
            <a:pathLst>
              <a:path h="812027" w="4111528">
                <a:moveTo>
                  <a:pt x="0" y="0"/>
                </a:moveTo>
                <a:lnTo>
                  <a:pt x="4111527" y="0"/>
                </a:lnTo>
                <a:lnTo>
                  <a:pt x="4111527" y="812026"/>
                </a:lnTo>
                <a:lnTo>
                  <a:pt x="0" y="81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75008" y="7206037"/>
            <a:ext cx="7484292" cy="1845060"/>
            <a:chOff x="0" y="0"/>
            <a:chExt cx="9375953" cy="2311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75953" cy="2311400"/>
            </a:xfrm>
            <a:custGeom>
              <a:avLst/>
              <a:gdLst/>
              <a:ahLst/>
              <a:cxnLst/>
              <a:rect r="r" b="b" t="t" l="l"/>
              <a:pathLst>
                <a:path h="2311400" w="9375953">
                  <a:moveTo>
                    <a:pt x="907115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9071153" y="2311400"/>
                  </a:lnTo>
                  <a:cubicBezTo>
                    <a:pt x="9240063" y="2311400"/>
                    <a:pt x="9375953" y="2175510"/>
                    <a:pt x="9375953" y="2006600"/>
                  </a:cubicBezTo>
                  <a:lnTo>
                    <a:pt x="9375953" y="304800"/>
                  </a:lnTo>
                  <a:cubicBezTo>
                    <a:pt x="9375953" y="135890"/>
                    <a:pt x="9240063" y="0"/>
                    <a:pt x="90711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072591" y="6888395"/>
            <a:ext cx="1909555" cy="1926411"/>
          </a:xfrm>
          <a:custGeom>
            <a:avLst/>
            <a:gdLst/>
            <a:ahLst/>
            <a:cxnLst/>
            <a:rect r="r" b="b" t="t" l="l"/>
            <a:pathLst>
              <a:path h="1926411" w="1909555">
                <a:moveTo>
                  <a:pt x="0" y="0"/>
                </a:moveTo>
                <a:lnTo>
                  <a:pt x="1909555" y="0"/>
                </a:lnTo>
                <a:lnTo>
                  <a:pt x="1909555" y="1926411"/>
                </a:lnTo>
                <a:lnTo>
                  <a:pt x="0" y="1926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171575"/>
            <a:ext cx="8265220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Rumusan Masalah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1622791" y="2898174"/>
            <a:ext cx="3949767" cy="6680367"/>
          </a:xfrm>
          <a:custGeom>
            <a:avLst/>
            <a:gdLst/>
            <a:ahLst/>
            <a:cxnLst/>
            <a:rect r="r" b="b" t="t" l="l"/>
            <a:pathLst>
              <a:path h="6680367" w="3949767">
                <a:moveTo>
                  <a:pt x="3949767" y="0"/>
                </a:moveTo>
                <a:lnTo>
                  <a:pt x="0" y="0"/>
                </a:lnTo>
                <a:lnTo>
                  <a:pt x="0" y="6680368"/>
                </a:lnTo>
                <a:lnTo>
                  <a:pt x="3949767" y="6680368"/>
                </a:lnTo>
                <a:lnTo>
                  <a:pt x="3949767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750768" y="2480340"/>
            <a:ext cx="6331603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1F5692"/>
                </a:solidFill>
                <a:latin typeface="Nunito Bold"/>
                <a:ea typeface="Nunito Bold"/>
                <a:cs typeface="Nunito Bold"/>
                <a:sym typeface="Nunito Bold"/>
              </a:rPr>
              <a:t>Bagaimana kinerja algoritma Naive Bayes dibandingkan dengan Decision Tree dalam mengklasifikasikan tingkat kepuasan siswa terhadap pembelajaran daring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50768" y="4754788"/>
            <a:ext cx="6331603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1F5692"/>
                </a:solidFill>
                <a:latin typeface="Nunito Bold"/>
                <a:ea typeface="Nunito Bold"/>
                <a:cs typeface="Nunito Bold"/>
                <a:sym typeface="Nunito Bold"/>
              </a:rPr>
              <a:t>Apakah kedua algoritma mampu memberikan hasil yang akurat dan dapat diandalkan untuk dataset yang digunakan? Bagaimana tingkat akurasi, precision, recall, dan F1-score masing-masing algoritma?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50768" y="7596754"/>
            <a:ext cx="6331603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1F5692"/>
                </a:solidFill>
                <a:latin typeface="Nunito Bold"/>
                <a:ea typeface="Nunito Bold"/>
                <a:cs typeface="Nunito Bold"/>
                <a:sym typeface="Nunito Bold"/>
              </a:rPr>
              <a:t>Bagaimana hasil algoritma  Decision Tree dalam mengklasifikasikan tingkat kepuasan siswa terhadap pembelajaran daring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4170">
            <a:off x="1211154" y="1445057"/>
            <a:ext cx="6768151" cy="7396887"/>
          </a:xfrm>
          <a:custGeom>
            <a:avLst/>
            <a:gdLst/>
            <a:ahLst/>
            <a:cxnLst/>
            <a:rect r="r" b="b" t="t" l="l"/>
            <a:pathLst>
              <a:path h="7396887" w="6768151">
                <a:moveTo>
                  <a:pt x="0" y="0"/>
                </a:moveTo>
                <a:lnTo>
                  <a:pt x="6768152" y="0"/>
                </a:lnTo>
                <a:lnTo>
                  <a:pt x="6768152" y="7396886"/>
                </a:lnTo>
                <a:lnTo>
                  <a:pt x="0" y="739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2262" y="4414681"/>
            <a:ext cx="3385708" cy="3385708"/>
          </a:xfrm>
          <a:custGeom>
            <a:avLst/>
            <a:gdLst/>
            <a:ahLst/>
            <a:cxnLst/>
            <a:rect r="r" b="b" t="t" l="l"/>
            <a:pathLst>
              <a:path h="3385708" w="3385708">
                <a:moveTo>
                  <a:pt x="0" y="0"/>
                </a:moveTo>
                <a:lnTo>
                  <a:pt x="3385708" y="0"/>
                </a:lnTo>
                <a:lnTo>
                  <a:pt x="3385708" y="3385707"/>
                </a:lnTo>
                <a:lnTo>
                  <a:pt x="0" y="3385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62262" y="952500"/>
            <a:ext cx="9097038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F5692"/>
                </a:solidFill>
                <a:latin typeface="Roca One Light"/>
                <a:ea typeface="Roca One Light"/>
                <a:cs typeface="Roca One Light"/>
                <a:sym typeface="Roca One Light"/>
              </a:rPr>
              <a:t>Penerapan Algoritma Naïve Bayes dalam Klasifikasi Tingkat Kepuasan Siswa terhadap Pembelajaran Daring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2262" y="7873999"/>
            <a:ext cx="9097038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u="sng">
                <a:solidFill>
                  <a:srgbClr val="1F5692"/>
                </a:solidFill>
                <a:latin typeface="Roca One Light"/>
                <a:ea typeface="Roca One Light"/>
                <a:cs typeface="Roca One Light"/>
                <a:sym typeface="Roca One Light"/>
                <a:hlinkClick r:id="rId4" tooltip="https://jifti.upnjatim.ac.id/index.php/jifti/article/download/131/41/77"/>
              </a:rPr>
              <a:t>https://jifti.upnjatim.ac.id/index.php/jifti/article/download/131/41/77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9724"/>
            <a:ext cx="9097038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1F5692"/>
                </a:solidFill>
                <a:latin typeface="Roca One Light"/>
                <a:ea typeface="Roca One Light"/>
                <a:cs typeface="Roca One Light"/>
                <a:sym typeface="Roca One Light"/>
              </a:rPr>
              <a:t>Acuan Penelitian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8119" y="2186918"/>
            <a:ext cx="6071762" cy="7071382"/>
          </a:xfrm>
          <a:custGeom>
            <a:avLst/>
            <a:gdLst/>
            <a:ahLst/>
            <a:cxnLst/>
            <a:rect r="r" b="b" t="t" l="l"/>
            <a:pathLst>
              <a:path h="7071382" w="6071762">
                <a:moveTo>
                  <a:pt x="0" y="0"/>
                </a:moveTo>
                <a:lnTo>
                  <a:pt x="6071762" y="0"/>
                </a:lnTo>
                <a:lnTo>
                  <a:pt x="6071762" y="7071382"/>
                </a:lnTo>
                <a:lnTo>
                  <a:pt x="0" y="7071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5878" y="1236568"/>
            <a:ext cx="6936244" cy="107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5"/>
              </a:lnSpc>
            </a:pPr>
            <a:r>
              <a:rPr lang="en-US" sz="6325">
                <a:solidFill>
                  <a:srgbClr val="1F5692"/>
                </a:solidFill>
                <a:latin typeface="Roca One Light"/>
                <a:ea typeface="Roca One Light"/>
                <a:cs typeface="Roca One Light"/>
                <a:sym typeface="Roca One Light"/>
              </a:rPr>
              <a:t>MindMap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DAGYuKasBao</dc:identifier>
  <dcterms:modified xsi:type="dcterms:W3CDTF">2011-08-01T06:04:30Z</dcterms:modified>
  <cp:revision>1</cp:revision>
  <dc:title>Riset</dc:title>
</cp:coreProperties>
</file>