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288" r:id="rId2"/>
    <p:sldId id="257" r:id="rId3"/>
    <p:sldId id="291" r:id="rId4"/>
    <p:sldId id="278" r:id="rId5"/>
    <p:sldId id="279" r:id="rId6"/>
    <p:sldId id="281" r:id="rId7"/>
    <p:sldId id="282" r:id="rId8"/>
    <p:sldId id="284" r:id="rId9"/>
    <p:sldId id="289" r:id="rId10"/>
    <p:sldId id="266" r:id="rId11"/>
    <p:sldId id="290" r:id="rId12"/>
    <p:sldId id="273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EFA"/>
    <a:srgbClr val="E20C5E"/>
    <a:srgbClr val="B70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0B352-7EA8-4B46-A453-4834E23977DB}" type="datetimeFigureOut">
              <a:rPr lang="id-ID" smtClean="0"/>
              <a:t>24/07/2021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34EC2-F3EF-4C95-B96C-44A5D10663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0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8AE8-7137-43A7-B247-5B22D869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DCECD-CF4C-48BA-8C44-3342F2A38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F29E-22B5-4001-8630-EC8974B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C25A-3287-42DE-ADB9-F2F691E6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7F5C-BB66-42B0-AA8D-78B4189D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3E9-F94B-4A78-BA40-FD2141AA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A726F-6B7E-49E9-9920-55A69E125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3DAD-6473-4483-8383-C58A78D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DF3-680C-449F-AB96-12DC05FA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FD9F-AA33-46D7-8198-888D5BF3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FE32F-3817-4AAA-9443-AABCE208F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31015-2027-47DD-8E10-07C5602F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360E-024C-430C-9E42-D21A0C28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A813-8037-41C6-A2A2-FB208D40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1FB4-47A9-4A47-91C8-A5E80477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1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5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9B2-C2AB-43DE-9234-B42CEB3C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3E15-332C-4E5E-835E-13902EEC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AA13-65E6-49EE-85E1-D45FDA26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4ABD-6BCA-4059-A53E-78D80E9A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6F91-A31A-47B7-86F4-089EF72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5CD-62B7-4F28-8C26-43156819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8043-7651-4AB0-B02F-BA2C4CC4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7CD4-2A03-486C-936F-69BE817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5791-D651-476F-9840-68CEA5B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ECA8-789D-42C2-97E5-112FFF49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10F-2046-41A5-8C78-DA288714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ACA0-E779-4BFF-8151-DA7AB5DF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D28C-C28D-42D8-84D6-342F235F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32C8-8186-4D88-B827-B7BC902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202D-5AB0-42BD-BAF6-983CD530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E2F9-8DF5-4D68-B93B-5777EA8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D096-8A83-4EF0-AF79-FE53ACB3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1E24-433C-496B-A40D-1CEF100F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44E0-B6D7-4CC9-BC5B-8E144AD0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A0E29-6DB1-471C-AA05-124FC1F63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F3E70-4729-48D5-A02A-B0F950EDD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C1304-337F-40D0-B893-290C2E53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DB1AA-90CF-4D89-8B95-D92E39A5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ED4E7-4948-4336-BF14-CBBAF9F9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3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5820-4309-41E3-B3F6-BB564CC2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22224-31DF-4D53-994E-3882F93A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6BD2-2623-45DA-BB08-F39E5F9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62DF-BBA4-43CA-A464-85D6CD1D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B1B8E-D330-47C6-BA5F-ADD926CF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D90-2171-4ED2-87D4-666528C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489B-37C7-44F4-B661-B44677D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97B8-722F-4674-A41D-10720419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8534-A88A-4441-811E-E57AB943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6F01-6A17-4448-A8ED-BAC9FE86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2E59-F141-4571-BE39-4F714BF0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720E-41E7-47A1-A156-55A37A49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0317-62D7-4A6A-96F4-F33F4961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8F-C91D-44F6-80E5-4FA9E0D5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17576-DC3F-4830-AAAB-392DD225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407E8-5598-4420-8CD3-45298742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AEA1-F9F6-4EEB-8D79-71FB8E9D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75BC2-E75C-4942-9373-1474D2AF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ECCD-9767-4ACC-AF98-2B2D9EB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71A6C-7428-4BC5-BE30-0B82CA8D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752F-EB3C-4FE1-860F-29928779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64E9-E3DC-4671-911B-0724F625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323-22AE-424A-8D44-DB6AD20E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B358-BF59-432F-9D00-26550878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ickorinaldy/wholesale-customers-dataset-k-mean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fshinea/stanford-cs-229-machine-learning/blob/master/en/cheatsheet-unsupervised-learning.pdf" TargetMode="External"/><Relationship Id="rId4" Type="http://schemas.openxmlformats.org/officeDocument/2006/relationships/hyperlink" Target="https://www.ibm.com/cloud/learn/unsupervised-learn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00A46-EE13-4D78-B3FC-EEDF28E80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C41FAB-86D1-4B97-89CB-6729544E63E2}"/>
              </a:ext>
            </a:extLst>
          </p:cNvPr>
          <p:cNvSpPr/>
          <p:nvPr/>
        </p:nvSpPr>
        <p:spPr>
          <a:xfrm>
            <a:off x="2794000" y="345175"/>
            <a:ext cx="6603999" cy="1511759"/>
          </a:xfrm>
          <a:prstGeom prst="rect">
            <a:avLst/>
          </a:prstGeom>
          <a:solidFill>
            <a:schemeClr val="bg2">
              <a:alpha val="82000"/>
            </a:schemeClr>
          </a:solidFill>
          <a:scene3d>
            <a:camera prst="orthographicFront"/>
            <a:lightRig rig="threePt" dir="t"/>
          </a:scene3d>
          <a:sp3d prstMaterial="matte">
            <a:bevelT prst="angle"/>
            <a:bevelB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Unsupervised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By DSU Team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23/07/2021</a:t>
            </a:r>
          </a:p>
        </p:txBody>
      </p:sp>
    </p:spTree>
    <p:extLst>
      <p:ext uri="{BB962C8B-B14F-4D97-AF65-F5344CB8AC3E}">
        <p14:creationId xmlns:p14="http://schemas.microsoft.com/office/powerpoint/2010/main" val="23447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307B847-D64D-456B-B216-57562E2DCC63}"/>
              </a:ext>
            </a:extLst>
          </p:cNvPr>
          <p:cNvSpPr txBox="1">
            <a:spLocks/>
          </p:cNvSpPr>
          <p:nvPr/>
        </p:nvSpPr>
        <p:spPr>
          <a:xfrm>
            <a:off x="1977341" y="1372022"/>
            <a:ext cx="3344788" cy="864741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sz="5400" b="1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Algoritma</a:t>
            </a:r>
            <a:endParaRPr lang="ko-KR" altLang="en-US" sz="5400" b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EE5BB-5597-42A7-B779-55DD856373AD}"/>
              </a:ext>
            </a:extLst>
          </p:cNvPr>
          <p:cNvSpPr/>
          <p:nvPr/>
        </p:nvSpPr>
        <p:spPr>
          <a:xfrm>
            <a:off x="5911293" y="3145802"/>
            <a:ext cx="684080" cy="6956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6D6F-4CCD-43EE-B038-6F454358295B}"/>
              </a:ext>
            </a:extLst>
          </p:cNvPr>
          <p:cNvSpPr txBox="1"/>
          <p:nvPr/>
        </p:nvSpPr>
        <p:spPr>
          <a:xfrm>
            <a:off x="6022115" y="328138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4299-BCC8-4DB9-A855-2C48A446F951}"/>
              </a:ext>
            </a:extLst>
          </p:cNvPr>
          <p:cNvSpPr/>
          <p:nvPr/>
        </p:nvSpPr>
        <p:spPr>
          <a:xfrm>
            <a:off x="6234406" y="1372022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9681D-19BB-41AB-AB1B-4FAD42C15FF6}"/>
              </a:ext>
            </a:extLst>
          </p:cNvPr>
          <p:cNvSpPr txBox="1"/>
          <p:nvPr/>
        </p:nvSpPr>
        <p:spPr>
          <a:xfrm>
            <a:off x="6734331" y="3250609"/>
            <a:ext cx="30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Association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DF8C07-4E7B-48BA-82CC-A92CA4FFA260}"/>
              </a:ext>
            </a:extLst>
          </p:cNvPr>
          <p:cNvSpPr/>
          <p:nvPr/>
        </p:nvSpPr>
        <p:spPr>
          <a:xfrm>
            <a:off x="5892366" y="572631"/>
            <a:ext cx="684080" cy="6956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862A4-8CD2-41DD-82A4-D006BC08DA2F}"/>
              </a:ext>
            </a:extLst>
          </p:cNvPr>
          <p:cNvSpPr txBox="1"/>
          <p:nvPr/>
        </p:nvSpPr>
        <p:spPr>
          <a:xfrm>
            <a:off x="6003188" y="70821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1D667-0BF5-4C87-A8BB-BEEE3F4234FB}"/>
              </a:ext>
            </a:extLst>
          </p:cNvPr>
          <p:cNvSpPr/>
          <p:nvPr/>
        </p:nvSpPr>
        <p:spPr>
          <a:xfrm>
            <a:off x="6234405" y="3980871"/>
            <a:ext cx="45719" cy="695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F6C6B3-BC9C-467C-9D89-955CABE2B1AD}"/>
              </a:ext>
            </a:extLst>
          </p:cNvPr>
          <p:cNvSpPr/>
          <p:nvPr/>
        </p:nvSpPr>
        <p:spPr>
          <a:xfrm>
            <a:off x="5911293" y="4788546"/>
            <a:ext cx="684080" cy="6956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4B882F-70B5-4048-9E0B-AAAEFEAD8A81}"/>
              </a:ext>
            </a:extLst>
          </p:cNvPr>
          <p:cNvSpPr txBox="1"/>
          <p:nvPr/>
        </p:nvSpPr>
        <p:spPr>
          <a:xfrm>
            <a:off x="6022115" y="492413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6F21D-348E-409E-B264-E47C27871A68}"/>
              </a:ext>
            </a:extLst>
          </p:cNvPr>
          <p:cNvSpPr txBox="1"/>
          <p:nvPr/>
        </p:nvSpPr>
        <p:spPr>
          <a:xfrm>
            <a:off x="6672789" y="691589"/>
            <a:ext cx="38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3EA5D-9C32-4247-8474-E9912A2AF898}"/>
              </a:ext>
            </a:extLst>
          </p:cNvPr>
          <p:cNvSpPr txBox="1"/>
          <p:nvPr/>
        </p:nvSpPr>
        <p:spPr>
          <a:xfrm>
            <a:off x="6734331" y="4872294"/>
            <a:ext cx="429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Dimensionality Reduction.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081C2-B6C3-4BB1-BA3F-8CAF6E4149E1}"/>
              </a:ext>
            </a:extLst>
          </p:cNvPr>
          <p:cNvSpPr/>
          <p:nvPr/>
        </p:nvSpPr>
        <p:spPr>
          <a:xfrm>
            <a:off x="6294238" y="3906784"/>
            <a:ext cx="2983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bg1"/>
                </a:solidFill>
              </a:rPr>
              <a:t>Apriori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8FCAFC-0CE7-4F46-A3BE-E4A2EB225D5B}"/>
              </a:ext>
            </a:extLst>
          </p:cNvPr>
          <p:cNvSpPr/>
          <p:nvPr/>
        </p:nvSpPr>
        <p:spPr>
          <a:xfrm>
            <a:off x="6294238" y="1098839"/>
            <a:ext cx="52396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Exclusive (Hard) &amp; Overlapping (Soft)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K-Means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Fuzzy C-Means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Hierarchical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Probabilistic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Gaussian Mixture Models (GMM)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BF867-366B-4B64-B4FE-23C148606533}"/>
              </a:ext>
            </a:extLst>
          </p:cNvPr>
          <p:cNvSpPr/>
          <p:nvPr/>
        </p:nvSpPr>
        <p:spPr>
          <a:xfrm>
            <a:off x="6322374" y="5455476"/>
            <a:ext cx="2062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PCA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8FCAFC-0CE7-4F46-A3BE-E4A2EB225D5B}"/>
              </a:ext>
            </a:extLst>
          </p:cNvPr>
          <p:cNvSpPr/>
          <p:nvPr/>
        </p:nvSpPr>
        <p:spPr>
          <a:xfrm>
            <a:off x="2699389" y="3167390"/>
            <a:ext cx="7018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hlinkClick r:id="rId2"/>
              </a:rPr>
              <a:t>wholesale customers dataset | k-means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447AD-946E-4B41-BF83-E65D4DF20010}"/>
              </a:ext>
            </a:extLst>
          </p:cNvPr>
          <p:cNvSpPr txBox="1"/>
          <p:nvPr/>
        </p:nvSpPr>
        <p:spPr>
          <a:xfrm>
            <a:off x="3191607" y="1012745"/>
            <a:ext cx="5808784" cy="430887"/>
          </a:xfrm>
          <a:prstGeom prst="rect">
            <a:avLst/>
          </a:prstGeom>
          <a:solidFill>
            <a:srgbClr val="00206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Studi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Kasus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rgbClr val="00206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Referensi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Belajar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332" y="2961359"/>
            <a:ext cx="2616290" cy="23967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895203" y="2361638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3748326" y="2361638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895203" y="5210305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3748326" y="5210305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4766909" y="2537299"/>
            <a:ext cx="70780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Bacaan</a:t>
            </a:r>
            <a:r>
              <a:rPr lang="en-US" sz="2400" dirty="0">
                <a:solidFill>
                  <a:schemeClr val="bg1"/>
                </a:solidFill>
              </a:rPr>
              <a:t> - IBM Unsupervised Learning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https://www.ibm.com/cloud/learn/unsupervised-learning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Cheat Sheet - </a:t>
            </a:r>
            <a:r>
              <a:rPr lang="en-US" sz="2400" dirty="0" err="1">
                <a:solidFill>
                  <a:schemeClr val="bg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en-US" sz="2400" dirty="0" err="1">
                <a:solidFill>
                  <a:schemeClr val="bg1"/>
                </a:solidFill>
              </a:rPr>
              <a:t>afshinea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https://github.com/afshinea/stanford-cs-229-machine-learning/blob/master/en/cheatsheet-unsupervised-learning.pdf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br>
              <a:rPr lang="en-US" sz="1400" dirty="0"/>
            </a:b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9B3B6-7645-4D8A-94CF-5FAF1C3E1804}"/>
              </a:ext>
            </a:extLst>
          </p:cNvPr>
          <p:cNvSpPr/>
          <p:nvPr/>
        </p:nvSpPr>
        <p:spPr>
          <a:xfrm>
            <a:off x="5267458" y="2884867"/>
            <a:ext cx="13265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0506DF-669C-4EBA-AC94-80CC1078092E}"/>
              </a:ext>
            </a:extLst>
          </p:cNvPr>
          <p:cNvSpPr/>
          <p:nvPr/>
        </p:nvSpPr>
        <p:spPr>
          <a:xfrm>
            <a:off x="7454520" y="559101"/>
            <a:ext cx="3966694" cy="2240924"/>
          </a:xfrm>
          <a:prstGeom prst="round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C28BCC-9C3F-49AD-BB1E-87DA89833AE5}"/>
              </a:ext>
            </a:extLst>
          </p:cNvPr>
          <p:cNvSpPr/>
          <p:nvPr/>
        </p:nvSpPr>
        <p:spPr>
          <a:xfrm>
            <a:off x="549448" y="559101"/>
            <a:ext cx="3966694" cy="2240924"/>
          </a:xfrm>
          <a:prstGeom prst="roundRect">
            <a:avLst/>
          </a:prstGeom>
          <a:blipFill dpi="0" rotWithShape="1">
            <a:blip r:embed="rId4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1FEC30-0E26-4901-A9CF-1A9F0F07E890}"/>
              </a:ext>
            </a:extLst>
          </p:cNvPr>
          <p:cNvSpPr/>
          <p:nvPr/>
        </p:nvSpPr>
        <p:spPr>
          <a:xfrm>
            <a:off x="4098139" y="4459234"/>
            <a:ext cx="3966694" cy="2240924"/>
          </a:xfrm>
          <a:prstGeom prst="roundRect">
            <a:avLst/>
          </a:prstGeom>
          <a:blipFill dpi="0" rotWithShape="1">
            <a:blip r:embed="rId5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22DF4-14D6-4DEF-884B-0B8113BBC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A8DFC4-CB76-4D2C-B14B-BE211F0D6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B10DD3-A47D-4097-A14D-19E71106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-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4F4D8B-2BA6-4E57-9975-172CAD132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-7260"/>
            <a:ext cx="12217806" cy="68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9B3B6-7645-4D8A-94CF-5FAF1C3E1804}"/>
              </a:ext>
            </a:extLst>
          </p:cNvPr>
          <p:cNvSpPr/>
          <p:nvPr/>
        </p:nvSpPr>
        <p:spPr>
          <a:xfrm>
            <a:off x="5267458" y="2884867"/>
            <a:ext cx="13265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0506DF-669C-4EBA-AC94-80CC1078092E}"/>
              </a:ext>
            </a:extLst>
          </p:cNvPr>
          <p:cNvSpPr/>
          <p:nvPr/>
        </p:nvSpPr>
        <p:spPr>
          <a:xfrm>
            <a:off x="7454520" y="559101"/>
            <a:ext cx="3966694" cy="2240924"/>
          </a:xfrm>
          <a:prstGeom prst="roundRect">
            <a:avLst/>
          </a:prstGeom>
          <a:blipFill dpi="0" rotWithShape="1">
            <a:blip r:embed="rId2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C28BCC-9C3F-49AD-BB1E-87DA89833AE5}"/>
              </a:ext>
            </a:extLst>
          </p:cNvPr>
          <p:cNvSpPr/>
          <p:nvPr/>
        </p:nvSpPr>
        <p:spPr>
          <a:xfrm>
            <a:off x="549448" y="559101"/>
            <a:ext cx="3966694" cy="2240924"/>
          </a:xfrm>
          <a:prstGeom prst="round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1FEC30-0E26-4901-A9CF-1A9F0F07E890}"/>
              </a:ext>
            </a:extLst>
          </p:cNvPr>
          <p:cNvSpPr/>
          <p:nvPr/>
        </p:nvSpPr>
        <p:spPr>
          <a:xfrm>
            <a:off x="4098139" y="4459234"/>
            <a:ext cx="3966694" cy="2240924"/>
          </a:xfrm>
          <a:prstGeom prst="roundRect">
            <a:avLst/>
          </a:prstGeom>
          <a:blipFill dpi="0" rotWithShape="1">
            <a:blip r:embed="rId4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22DF4-14D6-4DEF-884B-0B8113BBC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A8DFC4-CB76-4D2C-B14B-BE211F0D6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0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4B3C71-81AE-43DE-8304-B39F5A74F7BB}"/>
              </a:ext>
            </a:extLst>
          </p:cNvPr>
          <p:cNvSpPr txBox="1"/>
          <p:nvPr/>
        </p:nvSpPr>
        <p:spPr>
          <a:xfrm>
            <a:off x="7339041" y="1596570"/>
            <a:ext cx="40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Enables the machine to think(do things like humans do).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Week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Strong AI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DCC0D-B5CF-4B47-9BA8-32165C78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6CB987-B3BF-4C85-B0D1-1C0FCA0D9254}"/>
              </a:ext>
            </a:extLst>
          </p:cNvPr>
          <p:cNvSpPr/>
          <p:nvPr/>
        </p:nvSpPr>
        <p:spPr>
          <a:xfrm>
            <a:off x="7339041" y="760326"/>
            <a:ext cx="788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FFC8A-443A-4753-80E8-9BFFA8852B28}"/>
              </a:ext>
            </a:extLst>
          </p:cNvPr>
          <p:cNvGrpSpPr/>
          <p:nvPr/>
        </p:nvGrpSpPr>
        <p:grpSpPr>
          <a:xfrm>
            <a:off x="6858000" y="3848714"/>
            <a:ext cx="2427851" cy="2597007"/>
            <a:chOff x="5369718" y="2683668"/>
            <a:chExt cx="1452563" cy="15953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72F448-CEF7-4A78-9DD4-9C85C26735A9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E6BBDF6-AF04-49D1-BF66-DD4471E6DC24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CADBA0-42C1-436F-AB9E-8AA676598119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08F1F5-617F-45CD-8BC0-B1F5F95B2A8D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39B1C6-CC96-4293-B6FD-7DC236FFE267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86AFE84-59F5-4904-8421-2F102573E6B0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230367-CDA0-4FFD-924F-93B59CBAE32D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451ADD-38ED-42C9-85A5-C427C1276A2E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274A3A-9B87-45E6-9D38-E9AE27893ECB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EA0472-2936-4C56-8E3C-97DC391E0F73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582D4D-1187-4FC6-812E-05902502BEC4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A26C4B-100D-49C8-8ADE-83B3E5EC9BCE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A7095F-6EE2-4F72-B653-24F921FBED98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092332-72E7-46B0-97ED-D2C4E3CF0F74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6308B4-24F6-49EB-913A-4D6C7ADE72FE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6AD00F-C7F7-475D-BE91-5E61039CB29F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E7DCE3-8725-4A6C-92D7-5EA25281DB0D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F77A4F-F2D8-453A-AE56-176F046BE8C1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235D59-B517-4BCD-AF6F-E9282E779D09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0103282-53B3-4815-B42C-1D9B56F88F3D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882F11-B3C7-475A-B993-3495D37D8FFE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9332B8-3C4B-432C-8ED9-5939D6998699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480C1C-631C-427B-A976-4D24408F52AE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59B140-BEA4-420D-8B1B-8DA51EA9CF9E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B7DE5B-CBFB-4426-BDB1-5F35A7B9756D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7446F84-4B27-4879-B29F-7BCCD8675ED0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3C6C13-C4A6-4513-9742-E7B7A10B6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9304" r="10800" b="10322"/>
          <a:stretch/>
        </p:blipFill>
        <p:spPr>
          <a:xfrm>
            <a:off x="9464158" y="4065566"/>
            <a:ext cx="2307448" cy="23461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52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4B3C71-81AE-43DE-8304-B39F5A74F7BB}"/>
              </a:ext>
            </a:extLst>
          </p:cNvPr>
          <p:cNvSpPr txBox="1"/>
          <p:nvPr/>
        </p:nvSpPr>
        <p:spPr>
          <a:xfrm>
            <a:off x="7339040" y="1596570"/>
            <a:ext cx="4548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Uses statistical tools to explore and analyze the data to provides machine to learn automatically from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DCC0D-B5CF-4B47-9BA8-32165C78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6CB987-B3BF-4C85-B0D1-1C0FCA0D9254}"/>
              </a:ext>
            </a:extLst>
          </p:cNvPr>
          <p:cNvSpPr/>
          <p:nvPr/>
        </p:nvSpPr>
        <p:spPr>
          <a:xfrm>
            <a:off x="7339041" y="774841"/>
            <a:ext cx="1083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00BF6D-21B4-4FA9-81BE-22C68ADB3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9951"/>
          <a:stretch/>
        </p:blipFill>
        <p:spPr bwMode="auto">
          <a:xfrm>
            <a:off x="7111220" y="4557934"/>
            <a:ext cx="4393414" cy="21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4B3C71-81AE-43DE-8304-B39F5A74F7BB}"/>
              </a:ext>
            </a:extLst>
          </p:cNvPr>
          <p:cNvSpPr txBox="1"/>
          <p:nvPr/>
        </p:nvSpPr>
        <p:spPr>
          <a:xfrm>
            <a:off x="7339041" y="1596570"/>
            <a:ext cx="4025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Can we make the machine learn like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like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how human brain try to learn things? Using Multi Neural Network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Artificial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Convolution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Recurrent Neural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Netwok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DCC0D-B5CF-4B47-9BA8-32165C78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6CB987-B3BF-4C85-B0D1-1C0FCA0D9254}"/>
              </a:ext>
            </a:extLst>
          </p:cNvPr>
          <p:cNvSpPr/>
          <p:nvPr/>
        </p:nvSpPr>
        <p:spPr>
          <a:xfrm>
            <a:off x="7353660" y="774841"/>
            <a:ext cx="91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1D8F7-F2FD-466D-BD09-5AAADF50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8" y="5021942"/>
            <a:ext cx="4650980" cy="17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B8201-6FEF-4AB6-AF2E-7EEBE3027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1" y="-6243"/>
            <a:ext cx="9712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F2B4C-59CD-400B-812F-FCA0E10C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7" y="-6243"/>
            <a:ext cx="926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B8201-6FEF-4AB6-AF2E-7EEBE3027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1" y="-6243"/>
            <a:ext cx="971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8FCAFC-0CE7-4F46-A3BE-E4A2EB225D5B}"/>
              </a:ext>
            </a:extLst>
          </p:cNvPr>
          <p:cNvSpPr/>
          <p:nvPr/>
        </p:nvSpPr>
        <p:spPr>
          <a:xfrm>
            <a:off x="2727525" y="3167390"/>
            <a:ext cx="7018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447AD-946E-4B41-BF83-E65D4DF20010}"/>
              </a:ext>
            </a:extLst>
          </p:cNvPr>
          <p:cNvSpPr txBox="1"/>
          <p:nvPr/>
        </p:nvSpPr>
        <p:spPr>
          <a:xfrm>
            <a:off x="3553264" y="691923"/>
            <a:ext cx="6332221" cy="430887"/>
          </a:xfrm>
          <a:prstGeom prst="rect">
            <a:avLst/>
          </a:prstGeom>
          <a:solidFill>
            <a:srgbClr val="00206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Type of Unsupervised Machine 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09291-B78D-401C-BDC4-8B9D350B0554}"/>
              </a:ext>
            </a:extLst>
          </p:cNvPr>
          <p:cNvSpPr txBox="1">
            <a:spLocks/>
          </p:cNvSpPr>
          <p:nvPr/>
        </p:nvSpPr>
        <p:spPr>
          <a:xfrm>
            <a:off x="3328178" y="1661918"/>
            <a:ext cx="8854441" cy="2980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skerville Old Face" panose="02020602080505020303" pitchFamily="18" charset="0"/>
              </a:rPr>
              <a:t>Clustering (K-means Clustering)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Process of grouping similar entities together.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skerville Old Face" panose="02020602080505020303" pitchFamily="18" charset="0"/>
              </a:rPr>
              <a:t>Dimensionality Reduction (Principal Component Analysis)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 goal is to reduce the number of the dimension.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skerville Old Face" panose="02020602080505020303" pitchFamily="18" charset="0"/>
              </a:rPr>
              <a:t>Association Rules (</a:t>
            </a:r>
            <a:r>
              <a:rPr lang="en-US" dirty="0" err="1">
                <a:latin typeface="Baskerville Old Face" panose="02020602080505020303" pitchFamily="18" charset="0"/>
              </a:rPr>
              <a:t>Apriori</a:t>
            </a:r>
            <a:r>
              <a:rPr lang="en-US" dirty="0">
                <a:latin typeface="Baskerville Old Face" panose="02020602080505020303" pitchFamily="18" charset="0"/>
              </a:rPr>
              <a:t> Algorithm)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Discovering the hidden relationship among objects.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218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Andalus</vt:lpstr>
      <vt:lpstr>Angsana New</vt:lpstr>
      <vt:lpstr>Arial</vt:lpstr>
      <vt:lpstr>Baskerville Old Face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Risky Febriawan</dc:creator>
  <cp:lastModifiedBy>User</cp:lastModifiedBy>
  <cp:revision>68</cp:revision>
  <dcterms:created xsi:type="dcterms:W3CDTF">2020-02-05T03:35:57Z</dcterms:created>
  <dcterms:modified xsi:type="dcterms:W3CDTF">2021-07-24T04:26:18Z</dcterms:modified>
</cp:coreProperties>
</file>