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1jCpYDvxZ4x1i4bPKaJyiV0f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CBF94B-FB85-415C-9FB6-8EA5EDD695AB}">
  <a:tblStyle styleId="{B7CBF94B-FB85-415C-9FB6-8EA5EDD695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SQL 1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By: DSU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COMPANY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ID 		INT    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NAME  		TEXT   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AGE		INT    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ADDRESS 	CHAR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SALARY  	REAL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JOIN_DATE 	DATE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INSERT INTO COMPANY (ID,NAME,AGE,ADDRESS,SALARY,JOIN_DATE) VALUES (1, 'Paul', 32, 'California', 20000.00,'2001-07-13');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INSERT INTO COMPANY (ID,NAME,AGE,ADDRESS,JOIN_DATE) VALUES (2, 'Allen', 25, 'Texas', '2007-12-13');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INSERT INTO COMPANY (ID,NAME,AGE,ADDRESS,SALARY,JOIN_DATE) VALUES (3, 'Teddy', 23, 'Norway', 20000.00, DEFAULT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INSERT INTO COMPANY VALUES (4, 'Mark', 25, 'Rich-Mond ', 65000.00, '2007-12-13' ), (5, 'David', 27, 'Texas', 85000.00, '2007-12-13'), (6, 'Alex', 27, 'Silicon-Valley', 31000.00,'2003-01-01'), (7, 'Raul', 22, 'New-York', 23000.00,'2005-05-13'),(8, 'Paul', 24, 'Houston', 20000.00,'2008-07-14'), (9, 'James', 44, 'Norway', 5000.00,'2007-12-13'),(10, 'James', 45, 'Texas', 5000.00,'2007-12-13');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Mengupdate data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UPDATE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SET column1 = value1, column2 = value2...., columnN = valueN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[condition];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UPDATE COMPANY SET SALARY = 15000 WHERE ID = 3;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UPDATE COMPANY SET ADDRESS = 'Texas', SALARY=20000;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Menghapus Data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DELETE 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[condition];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DELETE FROM COMPANY WHERE ID = 2;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DELETE FROM COMPANY;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Menarik data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Cara 1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SELECT column1, column2, columnN FROM table_name;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Cara 2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FROM table_name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 A (isi di Jupyter)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ID, NAME, SALARY FROM COMPANY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2091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Comparison Operator</a:t>
            </a:r>
            <a:endParaRPr sz="2000"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275" y="128501"/>
            <a:ext cx="5807325" cy="4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Memfilter Data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143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Cara 1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4143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SELECT column1, column2, columnN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4143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table_name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WHERE [CONDITION | EXPRESSION];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Cara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SELECT column1, column2, columnN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WHERE [search_condition]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308825" y="950300"/>
            <a:ext cx="76857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singkatan dari Structured Query Language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memungkinkan Anda mengakses dan memanipulasi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308825" y="2571750"/>
            <a:ext cx="862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dapat mengeksekusi query terhadap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dapat mengambil data dari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dapat menyisipkan catatan dalam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dapat memperbarui catatan dalam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SQL dapat menghapus catatan dari database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04800" y="304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Apa itu SQL?</a:t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61475" y="18643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Apa yang Bisa SQL lakukan?</a:t>
            </a:r>
            <a:endParaRPr b="1" i="0" sz="3600" u="none" cap="none" strike="noStrike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 B (isi di Jupyter)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SALARY = 20000;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AGE &gt;= 25 AND SALARY &gt;= 65000;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AGE = 25 OR AGE =27;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AGE IN ( 25, 27 );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AGE NOT IN ( 25, 27 );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Memfilter Data (LIKE)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152475"/>
            <a:ext cx="41427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SELECT FROM table_name	</a:t>
            </a:r>
            <a:endParaRPr sz="12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WHERE column LIKE '%XXXX%'</a:t>
            </a:r>
            <a:endParaRPr sz="12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SELECT FROM table_name</a:t>
            </a:r>
            <a:endParaRPr sz="11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WHERE column LIKE '_XXXX_'</a:t>
            </a:r>
            <a:endParaRPr sz="12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676050" y="8569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 C (isi di jupyter)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NAME LIKE “A%';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name LIKE '%l%';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NAME LIKE 'Alle_';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WHERE NAME LIKE '_lle_';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Membatasi penarikan data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column1, column2, columnN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 [no of rows]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 D (isi di jupyter)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* FROM COMPANY LIMIT 3;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Mengurutkan Data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column-list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[ORDER BY column1, column2, .. columnN] [ASC | DESC];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 E (isi di jupyter)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ORDER BY AGE ASC;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* FROM COMPANY ORDER BY NAME DESC;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Mencari nilai unik data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DISTINCT column1, column2,.....columnN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 F (isi di jupyter)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DISTINCT name FROM COMPANY;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Menggabungkan data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column-list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table_name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GROUP BY column1, column2....columnN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Buat Tabel</a:t>
            </a:r>
            <a:endParaRPr/>
          </a:p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table_name(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column1 datatype,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column2 datatype,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column3 datatype,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.....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columnN datatype,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 G (isi di jupyter)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NAME, SUM(SALARY) FROM COMPANY GROUP BY NAME;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Menginput data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Cara 1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TABLE_NAME (column1, column2, column3,...columnN)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VALUES (value1, value2, value3,...valueN);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Cara 2</a:t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TABLE_NAME VALUES 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,...</a:t>
            </a:r>
            <a:r>
              <a:rPr lang="en" sz="11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valueN</a:t>
            </a:r>
            <a:r>
              <a:rPr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Tipe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202025" y="-7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Numerik</a:t>
            </a:r>
            <a:endParaRPr/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1129350" y="8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{B7CBF94B-FB85-415C-9FB6-8EA5EDD695AB}</a:tableStyleId>
              </a:tblPr>
              <a:tblGrid>
                <a:gridCol w="1060250"/>
                <a:gridCol w="4740475"/>
              </a:tblGrid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smallint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-32768 to +32767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integer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-2147483648 to +2147483647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bigint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-9223372036854775808 to 9223372036854775807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D0A0B"/>
                          </a:solidFill>
                          <a:highlight>
                            <a:schemeClr val="lt1"/>
                          </a:highlight>
                        </a:rPr>
                        <a:t>1E-37 to 1E+37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72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double precision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D0A0B"/>
                          </a:solidFill>
                          <a:highlight>
                            <a:schemeClr val="lt1"/>
                          </a:highlight>
                        </a:rPr>
                        <a:t>1E-307 to 1E+308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smallserial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to 32767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serial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to 2147483647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6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bigserial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to 9223372036854775807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Character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25" y="1195825"/>
            <a:ext cx="79057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318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</a:t>
            </a:r>
            <a:endParaRPr/>
          </a:p>
        </p:txBody>
      </p:sp>
      <p:graphicFrame>
        <p:nvGraphicFramePr>
          <p:cNvPr id="94" name="Google Shape;94;p5"/>
          <p:cNvGraphicFramePr/>
          <p:nvPr/>
        </p:nvGraphicFramePr>
        <p:xfrm>
          <a:off x="1179575" y="38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{B7CBF94B-FB85-415C-9FB6-8EA5EDD695AB}</a:tableStyleId>
              </a:tblPr>
              <a:tblGrid>
                <a:gridCol w="1399975"/>
                <a:gridCol w="3542350"/>
              </a:tblGrid>
              <a:tr h="50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Name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boolean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state of true or false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Time</a:t>
            </a:r>
            <a:endParaRPr/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1411425" y="64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{B7CBF94B-FB85-415C-9FB6-8EA5EDD695AB}</a:tableStyleId>
              </a:tblPr>
              <a:tblGrid>
                <a:gridCol w="2518350"/>
                <a:gridCol w="2337650"/>
              </a:tblGrid>
              <a:tr h="4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Name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timestamp [(p)] [without time zone ]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both date and time (no time zone)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TIMESTAMPTZ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both date and time, with time zone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date (no time of day)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 [ (p)] [ without time zone ]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 of day (no date)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 [ (p)] with time zone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times of day only, with time zone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5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interval [fields ] [(p) ]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time interval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234750" y="-53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Math Operation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100" y="410600"/>
            <a:ext cx="5705200" cy="4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