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411" r:id="rId3"/>
    <p:sldId id="412" r:id="rId4"/>
    <p:sldId id="413" r:id="rId5"/>
    <p:sldId id="414" r:id="rId6"/>
    <p:sldId id="416" r:id="rId7"/>
    <p:sldId id="415" r:id="rId8"/>
    <p:sldId id="417" r:id="rId9"/>
    <p:sldId id="421" r:id="rId10"/>
    <p:sldId id="422" r:id="rId11"/>
    <p:sldId id="423" r:id="rId12"/>
    <p:sldId id="30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FFFF"/>
    <a:srgbClr val="F17C39"/>
    <a:srgbClr val="F7F7F7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/>
    <p:restoredTop sz="94394" autoAdjust="0"/>
  </p:normalViewPr>
  <p:slideViewPr>
    <p:cSldViewPr snapToGrid="0">
      <p:cViewPr varScale="1">
        <p:scale>
          <a:sx n="128" d="100"/>
          <a:sy n="128" d="100"/>
        </p:scale>
        <p:origin x="20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3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18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15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98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22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15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82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2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87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BDD205-3A5C-6D4D-B67A-E9B67E751226}" type="datetimeFigureOut"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9C9BC-A183-1A4F-A3D6-774AF2E61DE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42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anwar@itats.ac.i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45961-399F-65FD-4DBC-1FFC2B965E0E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E294E-7FF0-873E-C813-F3A4939833C4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F82CA-EC28-9810-F5BF-15D03DEC2901}"/>
              </a:ext>
            </a:extLst>
          </p:cNvPr>
          <p:cNvSpPr txBox="1"/>
          <p:nvPr/>
        </p:nvSpPr>
        <p:spPr>
          <a:xfrm>
            <a:off x="256911" y="2498554"/>
            <a:ext cx="86164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62000">
                      <a:schemeClr val="accent5">
                        <a:lumMod val="95000"/>
                        <a:lumOff val="5000"/>
                      </a:schemeClr>
                    </a:gs>
                    <a:gs pos="83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atin typeface="Poppins" pitchFamily="2" charset="77"/>
                <a:cs typeface="Poppins" pitchFamily="2" charset="77"/>
              </a:rPr>
              <a:t>Pengembangan Antarmuka Sistem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CBEE1-C1CD-06F4-37A7-FC22156904E0}"/>
              </a:ext>
            </a:extLst>
          </p:cNvPr>
          <p:cNvSpPr txBox="1"/>
          <p:nvPr/>
        </p:nvSpPr>
        <p:spPr>
          <a:xfrm>
            <a:off x="256911" y="3144885"/>
            <a:ext cx="606287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62000">
                      <a:schemeClr val="accent5">
                        <a:lumMod val="95000"/>
                        <a:lumOff val="5000"/>
                      </a:schemeClr>
                    </a:gs>
                    <a:gs pos="83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atin typeface="Poppins" pitchFamily="2" charset="77"/>
                <a:cs typeface="Poppins" pitchFamily="2" charset="77"/>
              </a:rPr>
              <a:t>Program Studi Sistem Informasi</a:t>
            </a:r>
          </a:p>
          <a:p>
            <a:r>
              <a:rPr lang="en-US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62000">
                      <a:schemeClr val="accent5">
                        <a:lumMod val="95000"/>
                        <a:lumOff val="5000"/>
                      </a:schemeClr>
                    </a:gs>
                    <a:gs pos="83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atin typeface="Poppins" pitchFamily="2" charset="77"/>
                <a:cs typeface="Poppins" pitchFamily="2" charset="77"/>
              </a:rPr>
              <a:t>Fakultas Teknik Elektro dan Teknologi Informasi</a:t>
            </a:r>
          </a:p>
          <a:p>
            <a:r>
              <a:rPr lang="en-US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62000">
                      <a:schemeClr val="accent5">
                        <a:lumMod val="95000"/>
                        <a:lumOff val="5000"/>
                      </a:schemeClr>
                    </a:gs>
                    <a:gs pos="83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atin typeface="Poppins" pitchFamily="2" charset="77"/>
                <a:cs typeface="Poppins" pitchFamily="2" charset="77"/>
              </a:rPr>
              <a:t>Institut Teknologi Adhi Tama Surabaya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F0D637-DEFA-EFDA-4D48-CFB68004152D}"/>
              </a:ext>
            </a:extLst>
          </p:cNvPr>
          <p:cNvSpPr txBox="1"/>
          <p:nvPr/>
        </p:nvSpPr>
        <p:spPr>
          <a:xfrm>
            <a:off x="256911" y="5151203"/>
            <a:ext cx="233269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tx1">
                    <a:lumMod val="65000"/>
                    <a:lumOff val="35000"/>
                  </a:schemeClr>
                </a:solidFill>
                <a:latin typeface="Poppins" pitchFamily="2" charset="77"/>
                <a:cs typeface="Poppins" pitchFamily="2" charset="77"/>
              </a:rPr>
              <a:t>Anwar Sodik, S.Kom., M.T</a:t>
            </a:r>
            <a:endParaRPr lang="en-US" sz="1050">
              <a:solidFill>
                <a:schemeClr val="tx1">
                  <a:lumMod val="65000"/>
                  <a:lumOff val="3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9467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53441-2DDD-AD67-A740-04514DF1D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61C433-AE23-F44E-F5F9-667A39917482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162BB3-8732-021F-AB71-DA3CC3889B2C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813AEF-8CC1-8A41-34E1-E1C8B3FDB63E}"/>
              </a:ext>
            </a:extLst>
          </p:cNvPr>
          <p:cNvSpPr txBox="1"/>
          <p:nvPr/>
        </p:nvSpPr>
        <p:spPr>
          <a:xfrm>
            <a:off x="715616" y="736217"/>
            <a:ext cx="75636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/>
              <a:t>Halaman 3: Tambah Barang (tambah-barang.html)</a:t>
            </a:r>
          </a:p>
          <a:p>
            <a:br>
              <a:rPr lang="en-ID"/>
            </a:br>
            <a:endParaRPr lang="en-ID"/>
          </a:p>
          <a:p>
            <a:r>
              <a:rPr lang="en-ID" b="1"/>
              <a:t>Fitur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Form input data barang baru: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Kode Barang (input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Nama Barang (input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Kategori (dropdown/select)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Kondisi (radio button: Baik / Rusak)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Lokasi (input text)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Tambahkan tombol </a:t>
            </a:r>
            <a:r>
              <a:rPr lang="en-ID" b="1"/>
              <a:t>Simpan</a:t>
            </a:r>
            <a:r>
              <a:rPr lang="en-ID"/>
              <a:t> dan </a:t>
            </a:r>
            <a:r>
              <a:rPr lang="en-ID" b="1"/>
              <a:t>Kembali</a:t>
            </a:r>
            <a:r>
              <a:rPr lang="en-ID"/>
              <a:t> (menuju halaman Data Barang).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Form harus ditata dengan Bootstrap (form-group, form-control, dan grid layout).</a:t>
            </a:r>
          </a:p>
          <a:p>
            <a:br>
              <a:rPr lang="en-ID"/>
            </a:br>
            <a:endParaRPr lang="en-ID"/>
          </a:p>
          <a:p>
            <a:r>
              <a:rPr lang="en-ID" b="1"/>
              <a:t>Komponen yang harus digunakan: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form, form-label, form-control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form-check, form-check-input, form-check-label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select, btn, btn-success, btn-secondary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container, row, col</a:t>
            </a:r>
          </a:p>
        </p:txBody>
      </p:sp>
    </p:spTree>
    <p:extLst>
      <p:ext uri="{BB962C8B-B14F-4D97-AF65-F5344CB8AC3E}">
        <p14:creationId xmlns:p14="http://schemas.microsoft.com/office/powerpoint/2010/main" val="273844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95247-B111-EFEC-89A1-851B7E778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218CEC-876E-D81B-CE08-B2CEFAD63970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7B716-16C2-5ED9-8D66-295C1B831180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51019-72A7-8631-1183-170FBBF8AD84}"/>
              </a:ext>
            </a:extLst>
          </p:cNvPr>
          <p:cNvSpPr txBox="1"/>
          <p:nvPr/>
        </p:nvSpPr>
        <p:spPr>
          <a:xfrm>
            <a:off x="715616" y="3013501"/>
            <a:ext cx="7563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4800" b="1"/>
              <a:t>Selamat Mengerjakan </a:t>
            </a:r>
            <a:r>
              <a:rPr lang="en-ID" sz="4800" b="1">
                <a:sym typeface="Wingdings" pitchFamily="2" charset="2"/>
              </a:rPr>
              <a:t> </a:t>
            </a:r>
            <a:endParaRPr lang="en-ID" sz="4800"/>
          </a:p>
        </p:txBody>
      </p:sp>
    </p:spTree>
    <p:extLst>
      <p:ext uri="{BB962C8B-B14F-4D97-AF65-F5344CB8AC3E}">
        <p14:creationId xmlns:p14="http://schemas.microsoft.com/office/powerpoint/2010/main" val="4248303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45961-399F-65FD-4DBC-1FFC2B965E0E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E294E-7FF0-873E-C813-F3A4939833C4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63906-2B45-E6C6-578A-77D34459EC0E}"/>
              </a:ext>
            </a:extLst>
          </p:cNvPr>
          <p:cNvSpPr txBox="1"/>
          <p:nvPr/>
        </p:nvSpPr>
        <p:spPr>
          <a:xfrm>
            <a:off x="618596" y="2710190"/>
            <a:ext cx="2618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62000">
                      <a:schemeClr val="accent5">
                        <a:lumMod val="95000"/>
                        <a:lumOff val="5000"/>
                      </a:schemeClr>
                    </a:gs>
                    <a:gs pos="83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atin typeface="Poppins" pitchFamily="2" charset="77"/>
                <a:cs typeface="Poppins" pitchFamily="2" charset="77"/>
              </a:rPr>
              <a:t>Terima Kasih</a:t>
            </a:r>
            <a:endParaRPr lang="en-US" b="1">
              <a:gradFill>
                <a:gsLst>
                  <a:gs pos="0">
                    <a:schemeClr val="accent1">
                      <a:lumMod val="75000"/>
                    </a:schemeClr>
                  </a:gs>
                  <a:gs pos="62000">
                    <a:schemeClr val="accent5">
                      <a:lumMod val="95000"/>
                      <a:lumOff val="5000"/>
                    </a:schemeClr>
                  </a:gs>
                  <a:gs pos="83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91A5F-53BA-A550-4C6B-77BF2BD225E2}"/>
              </a:ext>
            </a:extLst>
          </p:cNvPr>
          <p:cNvSpPr txBox="1"/>
          <p:nvPr/>
        </p:nvSpPr>
        <p:spPr>
          <a:xfrm>
            <a:off x="618596" y="3429000"/>
            <a:ext cx="3720308" cy="88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>
                <a:latin typeface="Poppins" pitchFamily="2" charset="77"/>
                <a:cs typeface="Poppins" pitchFamily="2" charset="77"/>
              </a:rPr>
              <a:t>Phone 	: 0812 – 1729 – 4648</a:t>
            </a:r>
          </a:p>
          <a:p>
            <a:pPr algn="just">
              <a:lnSpc>
                <a:spcPct val="150000"/>
              </a:lnSpc>
            </a:pPr>
            <a:r>
              <a:rPr lang="en-US">
                <a:latin typeface="Poppins" pitchFamily="2" charset="77"/>
                <a:cs typeface="Poppins" pitchFamily="2" charset="77"/>
              </a:rPr>
              <a:t>Email 	: </a:t>
            </a:r>
            <a:r>
              <a:rPr lang="en-US">
                <a:latin typeface="Poppins" pitchFamily="2" charset="77"/>
                <a:cs typeface="Poppins" pitchFamily="2" charset="77"/>
                <a:hlinkClick r:id="rId2"/>
              </a:rPr>
              <a:t>anwar@itats.ac.id</a:t>
            </a:r>
            <a:r>
              <a:rPr lang="en-US">
                <a:latin typeface="Poppins" pitchFamily="2" charset="77"/>
                <a:cs typeface="Poppins" pitchFamily="2" charset="77"/>
              </a:rPr>
              <a:t>  </a:t>
            </a:r>
            <a:endParaRPr lang="en-ID" i="1"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53159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245961-399F-65FD-4DBC-1FFC2B965E0E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9E294E-7FF0-873E-C813-F3A4939833C4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CCBEE1-C1CD-06F4-37A7-FC22156904E0}"/>
              </a:ext>
            </a:extLst>
          </p:cNvPr>
          <p:cNvSpPr txBox="1"/>
          <p:nvPr/>
        </p:nvSpPr>
        <p:spPr>
          <a:xfrm>
            <a:off x="558140" y="2951946"/>
            <a:ext cx="809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62000">
                      <a:schemeClr val="accent5">
                        <a:lumMod val="95000"/>
                        <a:lumOff val="5000"/>
                      </a:schemeClr>
                    </a:gs>
                    <a:gs pos="83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atin typeface="Poppins" pitchFamily="2" charset="77"/>
                <a:cs typeface="Poppins" pitchFamily="2" charset="77"/>
              </a:rPr>
              <a:t>Basic HTML Table</a:t>
            </a:r>
            <a:endParaRPr lang="en-US" b="1">
              <a:gradFill>
                <a:gsLst>
                  <a:gs pos="0">
                    <a:schemeClr val="accent1">
                      <a:lumMod val="75000"/>
                    </a:schemeClr>
                  </a:gs>
                  <a:gs pos="62000">
                    <a:schemeClr val="accent5">
                      <a:lumMod val="95000"/>
                      <a:lumOff val="5000"/>
                    </a:schemeClr>
                  </a:gs>
                  <a:gs pos="83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96527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45AC6-9064-B6B2-4BA1-39BAE6AA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12F435-0207-94D3-1603-A28A4BAB88B7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5C181A-EA35-94DE-35BC-C85B5B4886C6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7CF359D-8E52-DA47-3CFD-61C44A318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70" y="1514227"/>
            <a:ext cx="8478371" cy="2696484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F2DB8D5B-FF69-E65C-70F5-AEC83F216066}"/>
              </a:ext>
            </a:extLst>
          </p:cNvPr>
          <p:cNvSpPr/>
          <p:nvPr/>
        </p:nvSpPr>
        <p:spPr>
          <a:xfrm rot="5400000">
            <a:off x="4129708" y="-1857993"/>
            <a:ext cx="397568" cy="6589646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0021A-B0E1-1088-3F6E-4E4E13085808}"/>
              </a:ext>
            </a:extLst>
          </p:cNvPr>
          <p:cNvSpPr txBox="1"/>
          <p:nvPr/>
        </p:nvSpPr>
        <p:spPr>
          <a:xfrm>
            <a:off x="3585693" y="946112"/>
            <a:ext cx="1619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 b="1"/>
              <a:t>Table head (th)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D26B73-6A47-DF85-4071-B3D3C1CB51A8}"/>
              </a:ext>
            </a:extLst>
          </p:cNvPr>
          <p:cNvSpPr txBox="1"/>
          <p:nvPr/>
        </p:nvSpPr>
        <p:spPr>
          <a:xfrm>
            <a:off x="4328492" y="4597086"/>
            <a:ext cx="1540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/>
              <a:t>Table data (td)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E3E9AF-11A9-FF1A-1B1B-6180A60788F1}"/>
              </a:ext>
            </a:extLst>
          </p:cNvPr>
          <p:cNvCxnSpPr/>
          <p:nvPr/>
        </p:nvCxnSpPr>
        <p:spPr>
          <a:xfrm>
            <a:off x="4890052" y="3319670"/>
            <a:ext cx="0" cy="12774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806AF5-6752-9291-F424-D253525B20F7}"/>
              </a:ext>
            </a:extLst>
          </p:cNvPr>
          <p:cNvCxnSpPr>
            <a:cxnSpLocks/>
          </p:cNvCxnSpPr>
          <p:nvPr/>
        </p:nvCxnSpPr>
        <p:spPr>
          <a:xfrm>
            <a:off x="4028662" y="2999889"/>
            <a:ext cx="0" cy="27954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539F43-E420-1A7F-C16B-F0C395799A7E}"/>
              </a:ext>
            </a:extLst>
          </p:cNvPr>
          <p:cNvSpPr txBox="1"/>
          <p:nvPr/>
        </p:nvSpPr>
        <p:spPr>
          <a:xfrm>
            <a:off x="3188804" y="5795388"/>
            <a:ext cx="148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d-ID"/>
              <a:t>Table row (tr)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A562B281-0362-6414-4A54-3FC6394B57BF}"/>
              </a:ext>
            </a:extLst>
          </p:cNvPr>
          <p:cNvSpPr/>
          <p:nvPr/>
        </p:nvSpPr>
        <p:spPr>
          <a:xfrm rot="16200000">
            <a:off x="3873267" y="-670647"/>
            <a:ext cx="318928" cy="7022143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FCC213-03E2-BD3D-7787-7B744481B66D}"/>
              </a:ext>
            </a:extLst>
          </p:cNvPr>
          <p:cNvSpPr/>
          <p:nvPr/>
        </p:nvSpPr>
        <p:spPr>
          <a:xfrm>
            <a:off x="143970" y="1630017"/>
            <a:ext cx="8642221" cy="60628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519962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C2CB9-5ADB-C38B-5D44-50012A413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E22FDC-5EEA-4360-318A-4DD549907C46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0FD97B-0310-34F8-6D9F-DCE8F44A2233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F2F4F-32B4-686C-94B8-14F3D4DAB11F}"/>
              </a:ext>
            </a:extLst>
          </p:cNvPr>
          <p:cNvSpPr txBox="1"/>
          <p:nvPr/>
        </p:nvSpPr>
        <p:spPr>
          <a:xfrm>
            <a:off x="387626" y="1087888"/>
            <a:ext cx="4572000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ID" b="1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How To Add a Border</a:t>
            </a:r>
          </a:p>
          <a:p>
            <a:pPr algn="l"/>
            <a:r>
              <a:rPr lang="en-ID" sz="12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 border, use the CSS border property on table, th, and td elements: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2490A5-F0E0-C169-0556-8AB671A0CEF1}"/>
              </a:ext>
            </a:extLst>
          </p:cNvPr>
          <p:cNvSpPr txBox="1"/>
          <p:nvPr/>
        </p:nvSpPr>
        <p:spPr>
          <a:xfrm>
            <a:off x="586408" y="2438136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table, th, td </a:t>
            </a:r>
            <a:r>
              <a:rPr lang="en-ID" b="0" i="0" u="none" strike="noStrike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D" b="0" i="0" u="none" strike="noStrike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</a:br>
            <a:r>
              <a:rPr lang="en-ID" b="0" i="0" u="none" strike="noStrike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ID" b="0" i="0" u="none" strike="noStrike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b="0" i="0" u="none" strike="noStrike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ID" b="0" i="0" u="none" strike="noStrike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D" b="0" i="0" u="none" strike="noStrike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</a:br>
            <a:r>
              <a:rPr lang="en-ID" b="0" i="0" u="none" strike="noStrike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1146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E5429-D844-DBBF-FA61-7DF8598B6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8ADC51-3FF9-9196-B35F-6B606318B201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81A7E-D44D-FC0E-54DC-6A44AD84F377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4EE19-DB68-5F6B-8EA3-C9A4497FC643}"/>
              </a:ext>
            </a:extLst>
          </p:cNvPr>
          <p:cNvSpPr txBox="1"/>
          <p:nvPr/>
        </p:nvSpPr>
        <p:spPr>
          <a:xfrm>
            <a:off x="387625" y="493447"/>
            <a:ext cx="4572000" cy="841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  <a:buNone/>
            </a:pPr>
            <a:r>
              <a:rPr lang="en-ID" b="1" i="0" u="none" strike="noStrike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How To Add a Border</a:t>
            </a:r>
          </a:p>
          <a:p>
            <a:pPr algn="l"/>
            <a:r>
              <a:rPr lang="en-ID" sz="1200" b="0" i="0" u="none" strike="noStrike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add a border, use the CSS border property on table, th, and td elements: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501D05-164B-3EA1-DD5A-F56994FC9451}"/>
              </a:ext>
            </a:extLst>
          </p:cNvPr>
          <p:cNvSpPr txBox="1"/>
          <p:nvPr/>
        </p:nvSpPr>
        <p:spPr>
          <a:xfrm>
            <a:off x="586407" y="1843695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0" i="0" u="none" strike="noStrike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table, th, td </a:t>
            </a:r>
            <a:r>
              <a:rPr lang="en-ID" b="0" i="0" u="none" strike="noStrike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D" b="0" i="0" u="none" strike="noStrike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</a:br>
            <a:r>
              <a:rPr lang="en-ID" b="0" i="0" u="none" strike="noStrike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  <a:t>  border</a:t>
            </a:r>
            <a:r>
              <a:rPr lang="en-ID" b="0" i="0" u="none" strike="noStrike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D" b="0" i="0" u="none" strike="noStrike">
                <a:solidFill>
                  <a:srgbClr val="005CC5"/>
                </a:solidFill>
                <a:effectLst/>
                <a:latin typeface="Consolas" panose="020B0609020204030204" pitchFamily="49" charset="0"/>
              </a:rPr>
              <a:t> 1px solid black</a:t>
            </a:r>
            <a:r>
              <a:rPr lang="en-ID" b="0" i="0" u="none" strike="noStrike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D" b="0" i="0" u="none" strike="noStrike">
                <a:solidFill>
                  <a:srgbClr val="D73A49"/>
                </a:solidFill>
                <a:effectLst/>
                <a:latin typeface="Consolas" panose="020B0609020204030204" pitchFamily="49" charset="0"/>
              </a:rPr>
            </a:br>
            <a:r>
              <a:rPr lang="en-ID" b="0" i="0" u="none" strike="noStrike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}</a:t>
            </a:r>
            <a:endParaRPr lang="id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F5CFA-68D6-BD87-8EE0-142BE83DA886}"/>
              </a:ext>
            </a:extLst>
          </p:cNvPr>
          <p:cNvSpPr txBox="1"/>
          <p:nvPr/>
        </p:nvSpPr>
        <p:spPr>
          <a:xfrm>
            <a:off x="387625" y="369320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/>
              <a:t>Dotted Table Borders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98903C3-B48C-0F1E-E8E9-B046895CF4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65009"/>
              </p:ext>
            </p:extLst>
          </p:nvPr>
        </p:nvGraphicFramePr>
        <p:xfrm>
          <a:off x="480414" y="4576889"/>
          <a:ext cx="2835915" cy="1097280"/>
        </p:xfrm>
        <a:graphic>
          <a:graphicData uri="http://schemas.openxmlformats.org/drawingml/2006/table">
            <a:tbl>
              <a:tblPr/>
              <a:tblGrid>
                <a:gridCol w="945305">
                  <a:extLst>
                    <a:ext uri="{9D8B030D-6E8A-4147-A177-3AD203B41FA5}">
                      <a16:colId xmlns:a16="http://schemas.microsoft.com/office/drawing/2014/main" val="4246423578"/>
                    </a:ext>
                  </a:extLst>
                </a:gridCol>
                <a:gridCol w="870218">
                  <a:extLst>
                    <a:ext uri="{9D8B030D-6E8A-4147-A177-3AD203B41FA5}">
                      <a16:colId xmlns:a16="http://schemas.microsoft.com/office/drawing/2014/main" val="3658768727"/>
                    </a:ext>
                  </a:extLst>
                </a:gridCol>
                <a:gridCol w="1020392">
                  <a:extLst>
                    <a:ext uri="{9D8B030D-6E8A-4147-A177-3AD203B41FA5}">
                      <a16:colId xmlns:a16="http://schemas.microsoft.com/office/drawing/2014/main" val="367579334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36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88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D">
                          <a:effectLst/>
                        </a:rPr>
                        <a:t> 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8402689"/>
                  </a:ext>
                </a:extLst>
              </a:tr>
            </a:tbl>
          </a:graphicData>
        </a:graphic>
      </p:graphicFrame>
      <p:sp>
        <p:nvSpPr>
          <p:cNvPr id="10" name="Rectangle 1">
            <a:extLst>
              <a:ext uri="{FF2B5EF4-FFF2-40B4-BE49-F238E27FC236}">
                <a16:creationId xmlns:a16="http://schemas.microsoft.com/office/drawing/2014/main" id="{5F4F442B-0548-1F4A-7269-1A719F7E5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25" y="424317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With the 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border-style</a:t>
            </a: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property, you can set the appearance of the border.</a:t>
            </a:r>
            <a:endParaRPr kumimoji="0" lang="en-US" altLang="en-US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07166-3A69-5404-3F48-5998DD5ECEA1}"/>
              </a:ext>
            </a:extLst>
          </p:cNvPr>
          <p:cNvSpPr txBox="1"/>
          <p:nvPr/>
        </p:nvSpPr>
        <p:spPr>
          <a:xfrm>
            <a:off x="5827672" y="3862256"/>
            <a:ext cx="4765812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1400">
                <a:effectLst/>
              </a:rPr>
              <a:t>The following values are allowed: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dotted 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dashed 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solid 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double 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groove 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ridge 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inset 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outset 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none    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>
                <a:effectLst/>
              </a:rPr>
              <a:t>hidden     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br>
              <a:rPr lang="en-ID" sz="1400">
                <a:effectLst/>
              </a:rPr>
            </a:br>
            <a:endParaRPr lang="en-ID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98655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6F6B3-C81B-7C4F-211A-3D4B569E2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E1200-0EC3-16F3-88B3-A29942878576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BAA3E7-3D2E-AC56-138F-EB7F7B72C816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3572EA-2456-4FC3-8D67-B518CB43D321}"/>
              </a:ext>
            </a:extLst>
          </p:cNvPr>
          <p:cNvSpPr txBox="1"/>
          <p:nvPr/>
        </p:nvSpPr>
        <p:spPr>
          <a:xfrm>
            <a:off x="558140" y="2951946"/>
            <a:ext cx="8098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62000">
                      <a:schemeClr val="accent5">
                        <a:lumMod val="95000"/>
                        <a:lumOff val="5000"/>
                      </a:schemeClr>
                    </a:gs>
                    <a:gs pos="83000">
                      <a:schemeClr val="accent5">
                        <a:lumMod val="60000"/>
                      </a:schemeClr>
                    </a:gs>
                  </a:gsLst>
                  <a:path path="circle">
                    <a:fillToRect l="50000" t="130000" r="50000" b="-30000"/>
                  </a:path>
                </a:gradFill>
                <a:latin typeface="Poppins" pitchFamily="2" charset="77"/>
                <a:cs typeface="Poppins" pitchFamily="2" charset="77"/>
              </a:rPr>
              <a:t>Tugas</a:t>
            </a:r>
            <a:endParaRPr lang="en-US" b="1">
              <a:gradFill>
                <a:gsLst>
                  <a:gs pos="0">
                    <a:schemeClr val="accent1">
                      <a:lumMod val="75000"/>
                    </a:schemeClr>
                  </a:gs>
                  <a:gs pos="62000">
                    <a:schemeClr val="accent5">
                      <a:lumMod val="95000"/>
                      <a:lumOff val="5000"/>
                    </a:schemeClr>
                  </a:gs>
                  <a:gs pos="83000">
                    <a:schemeClr val="accent5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</a:gradFill>
              <a:latin typeface="Poppins" pitchFamily="2" charset="77"/>
              <a:cs typeface="Poppins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48374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617E-EC7A-7812-581B-14DAFEAE8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155EDB2-8F53-3EB6-B858-B62CC2FB8DC1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9500AD-7AF6-7E6A-466D-124E7F6D034B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B5D422-4E7D-7C40-30EA-7697144D64D4}"/>
              </a:ext>
            </a:extLst>
          </p:cNvPr>
          <p:cNvSpPr txBox="1"/>
          <p:nvPr/>
        </p:nvSpPr>
        <p:spPr>
          <a:xfrm>
            <a:off x="506895" y="554721"/>
            <a:ext cx="8140147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D"/>
              <a:t>Buat antarmuka web sederhana untuk </a:t>
            </a:r>
            <a:r>
              <a:rPr lang="en-ID" b="1"/>
              <a:t>Sistem Inventaris Barang</a:t>
            </a:r>
            <a:r>
              <a:rPr lang="en-ID"/>
              <a:t> di sebuah kantor menggunakan </a:t>
            </a:r>
            <a:r>
              <a:rPr lang="en-ID" b="1"/>
              <a:t>Bootstrap</a:t>
            </a:r>
            <a:r>
              <a:rPr lang="en-ID"/>
              <a:t>. Sistem terdiri dari </a:t>
            </a:r>
            <a:r>
              <a:rPr lang="en-ID" b="1"/>
              <a:t>3 halaman</a:t>
            </a:r>
            <a:r>
              <a:rPr lang="en-ID"/>
              <a:t>:</a:t>
            </a:r>
          </a:p>
          <a:p>
            <a:pPr>
              <a:lnSpc>
                <a:spcPct val="150000"/>
              </a:lnSpc>
              <a:buNone/>
            </a:pPr>
            <a:endParaRPr lang="en-ID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D" b="1"/>
              <a:t>Dashboard</a:t>
            </a:r>
            <a:endParaRPr lang="en-ID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D" b="1"/>
              <a:t>Data Barang</a:t>
            </a:r>
            <a:endParaRPr lang="en-ID"/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D" b="1"/>
              <a:t>Tambah Barang</a:t>
            </a:r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2C99B-97D7-4B04-F179-558D22ED89E6}"/>
              </a:ext>
            </a:extLst>
          </p:cNvPr>
          <p:cNvSpPr txBox="1"/>
          <p:nvPr/>
        </p:nvSpPr>
        <p:spPr>
          <a:xfrm>
            <a:off x="506895" y="3533931"/>
            <a:ext cx="8259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/>
              <a:t>Semua halaman wajib menggunakan </a:t>
            </a:r>
            <a:r>
              <a:rPr lang="en-ID" b="1"/>
              <a:t>komponen Bootstrap</a:t>
            </a:r>
            <a:r>
              <a:rPr lang="en-ID"/>
              <a:t> untuk menghasilkan tampilan yang rapi dan responsif.</a:t>
            </a:r>
          </a:p>
        </p:txBody>
      </p:sp>
    </p:spTree>
    <p:extLst>
      <p:ext uri="{BB962C8B-B14F-4D97-AF65-F5344CB8AC3E}">
        <p14:creationId xmlns:p14="http://schemas.microsoft.com/office/powerpoint/2010/main" val="41224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878F5-DEB1-682D-388F-08A344127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2CBAFE-5C02-54AE-72FD-83E045E6D92F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13C59E-83F0-14A5-FE59-E13F64971F21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DADF67-295C-CE62-BE06-4A25CF7AEEEB}"/>
              </a:ext>
            </a:extLst>
          </p:cNvPr>
          <p:cNvSpPr txBox="1"/>
          <p:nvPr/>
        </p:nvSpPr>
        <p:spPr>
          <a:xfrm>
            <a:off x="715617" y="1312687"/>
            <a:ext cx="42539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b="1"/>
              <a:t>Fitur: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Gunakan komponen </a:t>
            </a:r>
            <a:r>
              <a:rPr lang="en-ID" b="1"/>
              <a:t>card Bootstrap</a:t>
            </a:r>
            <a:r>
              <a:rPr lang="en-ID"/>
              <a:t> untuk menampilkan ringkasan informasi: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Total Barang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Barang Aktif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Barang Rusak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Gunakan </a:t>
            </a:r>
            <a:r>
              <a:rPr lang="en-ID" b="1"/>
              <a:t>grid system (row/col)</a:t>
            </a:r>
            <a:r>
              <a:rPr lang="en-ID"/>
              <a:t> untuk tata letak 3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Tambahkan </a:t>
            </a:r>
            <a:r>
              <a:rPr lang="en-ID" b="1"/>
              <a:t>navigasi sederhana</a:t>
            </a:r>
            <a:r>
              <a:rPr lang="en-ID"/>
              <a:t> (navbar atau sidebar).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Tambahkan </a:t>
            </a:r>
            <a:r>
              <a:rPr lang="en-ID" b="1"/>
              <a:t>footer sederhana</a:t>
            </a:r>
            <a:r>
              <a:rPr lang="en-ID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8B7445-8363-097F-6B84-FDF140E36764}"/>
              </a:ext>
            </a:extLst>
          </p:cNvPr>
          <p:cNvSpPr txBox="1"/>
          <p:nvPr/>
        </p:nvSpPr>
        <p:spPr>
          <a:xfrm>
            <a:off x="715617" y="89227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/>
              <a:t>Halaman 1: Dashboard (dashboard.html)</a:t>
            </a:r>
          </a:p>
        </p:txBody>
      </p:sp>
      <p:pic>
        <p:nvPicPr>
          <p:cNvPr id="10" name="Picture 9" descr="A screenshot of a card&#10;&#10;AI-generated content may be incorrect.">
            <a:extLst>
              <a:ext uri="{FF2B5EF4-FFF2-40B4-BE49-F238E27FC236}">
                <a16:creationId xmlns:a16="http://schemas.microsoft.com/office/drawing/2014/main" id="{741BE87C-759C-1BCC-A2D6-F8E3C83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986" y="892279"/>
            <a:ext cx="3256248" cy="4036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9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7EDCD-A803-5D99-52C5-F8C73B0D3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0C4DEC-6335-94D0-CD2A-2C5E25BDB35C}"/>
              </a:ext>
            </a:extLst>
          </p:cNvPr>
          <p:cNvSpPr/>
          <p:nvPr/>
        </p:nvSpPr>
        <p:spPr>
          <a:xfrm>
            <a:off x="0" y="0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033720-1739-5A84-5E0D-5ADB02103E6F}"/>
              </a:ext>
            </a:extLst>
          </p:cNvPr>
          <p:cNvSpPr/>
          <p:nvPr/>
        </p:nvSpPr>
        <p:spPr>
          <a:xfrm>
            <a:off x="0" y="6740769"/>
            <a:ext cx="9144000" cy="11723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62000">
                <a:schemeClr val="accent5">
                  <a:lumMod val="95000"/>
                  <a:lumOff val="5000"/>
                </a:schemeClr>
              </a:gs>
              <a:gs pos="83000">
                <a:schemeClr val="accent5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342399-A2F3-970A-4890-504B3033A5B3}"/>
              </a:ext>
            </a:extLst>
          </p:cNvPr>
          <p:cNvSpPr txBox="1"/>
          <p:nvPr/>
        </p:nvSpPr>
        <p:spPr>
          <a:xfrm>
            <a:off x="715616" y="736217"/>
            <a:ext cx="75636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b="1"/>
              <a:t>Halaman 2: Data Barang (data-barang.html)</a:t>
            </a:r>
          </a:p>
          <a:p>
            <a:br>
              <a:rPr lang="en-ID"/>
            </a:br>
            <a:endParaRPr lang="en-ID"/>
          </a:p>
          <a:p>
            <a:r>
              <a:rPr lang="en-ID" b="1"/>
              <a:t>Fitur: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Tampilkan daftar barang dalam bentuk </a:t>
            </a:r>
            <a:r>
              <a:rPr lang="en-ID" b="1"/>
              <a:t>tabel Bootstrap</a:t>
            </a:r>
            <a:r>
              <a:rPr lang="en-ID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Gunakan (2) table, table-bordered, table-hover, table-striped, dan table-responsive.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Kolom: Kode Barang, Nama Barang, Kategori, Kondisi, Lokasi, Aksi.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Kolom aksi berisi tombol: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Edit (warna </a:t>
            </a:r>
            <a:r>
              <a:rPr lang="en-ID" b="1"/>
              <a:t>primary</a:t>
            </a:r>
            <a:r>
              <a:rPr lang="en-ID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Hapus (warna </a:t>
            </a:r>
            <a:r>
              <a:rPr lang="en-ID" b="1"/>
              <a:t>danger</a:t>
            </a:r>
            <a:r>
              <a:rPr lang="en-ID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Tambahkan tombol </a:t>
            </a:r>
            <a:r>
              <a:rPr lang="en-ID" b="1"/>
              <a:t>“Tambah Barang”</a:t>
            </a:r>
            <a:r>
              <a:rPr lang="en-ID"/>
              <a:t> di atas tabel yang mengarah ke halaman tambah barang.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98C98-49C8-F779-5F5F-1729660083DB}"/>
              </a:ext>
            </a:extLst>
          </p:cNvPr>
          <p:cNvSpPr txBox="1"/>
          <p:nvPr/>
        </p:nvSpPr>
        <p:spPr>
          <a:xfrm>
            <a:off x="715616" y="4499257"/>
            <a:ext cx="4572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b="1"/>
              <a:t>Componen yang harus digunakan: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table, btn, container, table-responsive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btn-primary, btn-danger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/>
              <a:t>badge (untuk menampilkan kondisi barang: baik, rusak, dll.)</a:t>
            </a:r>
          </a:p>
        </p:txBody>
      </p:sp>
    </p:spTree>
    <p:extLst>
      <p:ext uri="{BB962C8B-B14F-4D97-AF65-F5344CB8AC3E}">
        <p14:creationId xmlns:p14="http://schemas.microsoft.com/office/powerpoint/2010/main" val="3627710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5771</TotalTime>
  <Words>500</Words>
  <Application>Microsoft Macintosh PowerPoint</Application>
  <PresentationFormat>On-screen Show (4:3)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Poppins</vt:lpstr>
      <vt:lpstr>Segoe UI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Anwar Sodik</dc:creator>
  <cp:lastModifiedBy>Anwar Sodik</cp:lastModifiedBy>
  <cp:revision>164</cp:revision>
  <dcterms:created xsi:type="dcterms:W3CDTF">2022-09-26T00:32:25Z</dcterms:created>
  <dcterms:modified xsi:type="dcterms:W3CDTF">2025-06-18T11:46:00Z</dcterms:modified>
</cp:coreProperties>
</file>