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7"/>
  </p:notesMasterIdLst>
  <p:sldIdLst>
    <p:sldId id="256" r:id="rId2"/>
    <p:sldId id="298" r:id="rId3"/>
    <p:sldId id="258" r:id="rId4"/>
    <p:sldId id="263" r:id="rId5"/>
    <p:sldId id="259" r:id="rId6"/>
    <p:sldId id="302" r:id="rId7"/>
    <p:sldId id="297" r:id="rId8"/>
    <p:sldId id="276" r:id="rId9"/>
    <p:sldId id="303" r:id="rId10"/>
    <p:sldId id="333" r:id="rId11"/>
    <p:sldId id="299" r:id="rId12"/>
    <p:sldId id="304" r:id="rId13"/>
    <p:sldId id="300" r:id="rId14"/>
    <p:sldId id="305" r:id="rId15"/>
    <p:sldId id="264" r:id="rId16"/>
    <p:sldId id="309" r:id="rId17"/>
    <p:sldId id="310" r:id="rId18"/>
    <p:sldId id="311" r:id="rId19"/>
    <p:sldId id="312" r:id="rId20"/>
    <p:sldId id="318" r:id="rId21"/>
    <p:sldId id="308" r:id="rId22"/>
    <p:sldId id="322" r:id="rId23"/>
    <p:sldId id="319" r:id="rId24"/>
    <p:sldId id="313" r:id="rId25"/>
    <p:sldId id="314" r:id="rId26"/>
    <p:sldId id="316" r:id="rId27"/>
    <p:sldId id="315" r:id="rId28"/>
    <p:sldId id="301" r:id="rId29"/>
    <p:sldId id="334" r:id="rId30"/>
    <p:sldId id="324" r:id="rId31"/>
    <p:sldId id="320" r:id="rId32"/>
    <p:sldId id="269" r:id="rId33"/>
    <p:sldId id="261" r:id="rId34"/>
    <p:sldId id="321" r:id="rId35"/>
    <p:sldId id="330" r:id="rId36"/>
  </p:sldIdLst>
  <p:sldSz cx="9144000" cy="5143500" type="screen16x9"/>
  <p:notesSz cx="6858000" cy="9144000"/>
  <p:embeddedFontLst>
    <p:embeddedFont>
      <p:font typeface="Advent Pro SemiBold" panose="020B0604020202020204" charset="0"/>
      <p:regular r:id="rId38"/>
      <p:bold r:id="rId39"/>
      <p:italic r:id="rId40"/>
      <p:boldItalic r:id="rId41"/>
    </p:embeddedFont>
    <p:embeddedFont>
      <p:font typeface="Fira Sans Condensed Medium" panose="020B0603050000020004" pitchFamily="3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Maven Pro" panose="020B0604020202020204" charset="0"/>
      <p:regular r:id="rId54"/>
      <p:bold r:id="rId55"/>
    </p:embeddedFont>
    <p:embeddedFont>
      <p:font typeface="Share Tech" panose="020B0604020202020204" charset="0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008683"/>
    <a:srgbClr val="F64975"/>
    <a:srgbClr val="00B0AC"/>
    <a:srgbClr val="00CFCC"/>
    <a:srgbClr val="000000"/>
    <a:srgbClr val="1A5E8F"/>
    <a:srgbClr val="E898AC"/>
    <a:srgbClr val="E4F09A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0882D-470D-4861-8208-E5BC42969930}" v="254" dt="2025-03-02T16:39:56.059"/>
  </p1510:revLst>
</p1510:revInfo>
</file>

<file path=ppt/tableStyles.xml><?xml version="1.0" encoding="utf-8"?>
<a:tblStyleLst xmlns:a="http://schemas.openxmlformats.org/drawingml/2006/main" def="{E1074041-4178-42FF-AB24-D829F26A5D64}">
  <a:tblStyle styleId="{E1074041-4178-42FF-AB24-D829F26A5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447BB-5D67-496B-8E87-E561075AD55C}" styleName="Gaya Gelap 1 - Akse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Gaya Gelap 1 - Akse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Gaya Tema 1 - Akse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Gaya Tema 1 - Akse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034E78-7F5D-4C2E-B375-FC64B27BC917}" styleName="Gaya Gelap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Gaya Gelap 1 - Akse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Gaya Medium 2 - Akse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Tanpa Gaya, Tanpa Kis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Gaya Gelap 1 - Akse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7" autoAdjust="0"/>
  </p:normalViewPr>
  <p:slideViewPr>
    <p:cSldViewPr snapToGrid="0">
      <p:cViewPr varScale="1">
        <p:scale>
          <a:sx n="78" d="100"/>
          <a:sy n="78" d="100"/>
        </p:scale>
        <p:origin x="10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COUNT </c:v>
                </c:pt>
              </c:strCache>
            </c:strRef>
          </c:tx>
          <c:dPt>
            <c:idx val="0"/>
            <c:bubble3D val="0"/>
            <c:spPr>
              <a:solidFill>
                <a:srgbClr val="00C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F-4204-AA9A-4BFD14F0C394}"/>
              </c:ext>
            </c:extLst>
          </c:dPt>
          <c:dPt>
            <c:idx val="1"/>
            <c:bubble3D val="0"/>
            <c:explosion val="15"/>
            <c:spPr>
              <a:solidFill>
                <a:srgbClr val="FF99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F-4204-AA9A-4BFD14F0C394}"/>
              </c:ext>
            </c:extLst>
          </c:dPt>
          <c:dLbls>
            <c:dLbl>
              <c:idx val="0"/>
              <c:layout>
                <c:manualLayout>
                  <c:x val="0.20733819583678764"/>
                  <c:y val="9.1055952336752038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AF-4204-AA9A-4BFD14F0C394}"/>
                </c:ext>
              </c:extLst>
            </c:dLbl>
            <c:dLbl>
              <c:idx val="1"/>
              <c:layout>
                <c:manualLayout>
                  <c:x val="-0.17800197361587203"/>
                  <c:y val="-0.1021130738197350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d-ID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AF-4204-AA9A-4BFD14F0C394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NOT CHURN</c:v>
                </c:pt>
                <c:pt idx="1">
                  <c:v>CHURN</c:v>
                </c:pt>
              </c:strCache>
            </c:str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4682</c:v>
                </c:pt>
                <c:pt idx="1">
                  <c:v>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F-4204-AA9A-4BFD14F0C3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53686865891758E-2"/>
          <c:y val="4.7115090221331146E-2"/>
          <c:w val="0.87191216103224711"/>
          <c:h val="0.80471328678235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rgbClr val="00CFC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AF8C17-4CE8-4704-8F69-BAF30F6E7AAC}" type="CELLRANGE">
                      <a:rPr lang="en-US"/>
                      <a:pPr/>
                      <a:t>[RENTANGSEL]</a:t>
                    </a:fld>
                    <a:endParaRPr lang="id-ID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4BB-4DA2-9ECC-D1D9F3D83C4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906E878-A4CC-4B62-A8A0-84AD8F5EB80D}" type="CELLRANGE">
                      <a:rPr lang="id-ID"/>
                      <a:pPr/>
                      <a:t>[RENTANGSEL]</a:t>
                    </a:fld>
                    <a:endParaRPr lang="id-ID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4BB-4DA2-9ECC-D1D9F3D83C4C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Sheet1!$B$2:$C$2</c:f>
              <c:strCache>
                <c:ptCount val="2"/>
                <c:pt idx="0">
                  <c:v>Not Complain</c:v>
                </c:pt>
                <c:pt idx="1">
                  <c:v>Complain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3586</c:v>
                </c:pt>
                <c:pt idx="1">
                  <c:v>1096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Sheet1!$B$5:$C$5</c15:f>
                <c15:dlblRangeCache>
                  <c:ptCount val="2"/>
                  <c:pt idx="0">
                    <c:v>89,07%</c:v>
                  </c:pt>
                  <c:pt idx="1">
                    <c:v>68,33%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B4BB-4DA2-9ECC-D1D9F3D83C4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rgbClr val="FF997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A01892-F509-45CC-A4E9-DCF0DFF481B0}" type="CELLRANGE">
                      <a:rPr lang="en-US"/>
                      <a:pPr/>
                      <a:t>[RENTANGSEL]</a:t>
                    </a:fld>
                    <a:endParaRPr lang="id-ID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4BB-4DA2-9ECC-D1D9F3D83C4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5C2E3C-5CFB-4067-AE82-A40D70652705}" type="CELLRANGE">
                      <a:rPr lang="id-ID"/>
                      <a:pPr/>
                      <a:t>[RENTANGSEL]</a:t>
                    </a:fld>
                    <a:endParaRPr lang="id-ID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4BB-4DA2-9ECC-D1D9F3D83C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Sheet1!$B$2:$C$2</c:f>
              <c:strCache>
                <c:ptCount val="2"/>
                <c:pt idx="0">
                  <c:v>Not Complain</c:v>
                </c:pt>
                <c:pt idx="1">
                  <c:v>Complain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440</c:v>
                </c:pt>
                <c:pt idx="1">
                  <c:v>508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Sheet1!$B$6:$C$6</c15:f>
                <c15:dlblRangeCache>
                  <c:ptCount val="2"/>
                  <c:pt idx="0">
                    <c:v>10,93%</c:v>
                  </c:pt>
                  <c:pt idx="1">
                    <c:v>31,67%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B4BB-4DA2-9ECC-D1D9F3D83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2"/>
        <c:overlap val="-9"/>
        <c:axId val="1750905599"/>
        <c:axId val="1750897439"/>
      </c:barChart>
      <c:catAx>
        <c:axId val="1750905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0897439"/>
        <c:crosses val="autoZero"/>
        <c:auto val="1"/>
        <c:lblAlgn val="ctr"/>
        <c:lblOffset val="100"/>
        <c:noMultiLvlLbl val="0"/>
      </c:catAx>
      <c:valAx>
        <c:axId val="175089743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5090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334359407962863"/>
          <c:y val="0.93737498553600551"/>
          <c:w val="0.2389601558989807"/>
          <c:h val="4.75990064692294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167755612750732E-2"/>
          <c:y val="0.11250000000000002"/>
          <c:w val="0.78453761106453468"/>
          <c:h val="0.813846153846153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Not Churn</c:v>
                </c:pt>
              </c:strCache>
            </c:strRef>
          </c:tx>
          <c:spPr>
            <a:solidFill>
              <a:srgbClr val="00CFC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97B0C30-7FF9-4AF0-8755-77601A0030A4}" type="CELLRANGE">
                      <a:rPr lang="en-US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508-49D7-B2AA-87B37F0DCD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0D5C538-FA60-4A9D-AC81-516AA7C6C7EC}" type="CELLRANGE">
                      <a:rPr lang="id-ID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508-49D7-B2AA-87B37F0DCD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48C53EE-A8B0-420F-B1C4-4B60EE1EDD6B}" type="CELLRANGE">
                      <a:rPr lang="id-ID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508-49D7-B2AA-87B37F0DCD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Sheet1!$B$2:$D$2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3134</c:v>
                </c:pt>
                <c:pt idx="1">
                  <c:v>194</c:v>
                </c:pt>
                <c:pt idx="2">
                  <c:v>1354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Sheet1!$B$6:$D$6</c15:f>
                <c15:dlblRangeCache>
                  <c:ptCount val="3"/>
                  <c:pt idx="0">
                    <c:v>85,49%</c:v>
                  </c:pt>
                  <c:pt idx="1">
                    <c:v>80,17%</c:v>
                  </c:pt>
                  <c:pt idx="2">
                    <c:v>78,63%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3-5508-49D7-B2AA-87B37F0DCDC5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Churn</c:v>
                </c:pt>
              </c:strCache>
            </c:strRef>
          </c:tx>
          <c:spPr>
            <a:solidFill>
              <a:srgbClr val="FF997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A96C2A4-5017-4D7F-BE03-0C4DFA2D9DEF}" type="CELLRANGE">
                      <a:rPr lang="en-US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5508-49D7-B2AA-87B37F0DCDC5}"/>
                </c:ext>
              </c:extLst>
            </c:dLbl>
            <c:dLbl>
              <c:idx val="1"/>
              <c:layout>
                <c:manualLayout>
                  <c:x val="-1.621100551123129E-3"/>
                  <c:y val="-2.4398283173225888E-2"/>
                </c:manualLayout>
              </c:layout>
              <c:tx>
                <c:rich>
                  <a:bodyPr/>
                  <a:lstStyle/>
                  <a:p>
                    <a:fld id="{9FDFACE4-E9C4-4AA4-BC95-351A7C9511B2}" type="CELLRANGE">
                      <a:rPr lang="en-US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508-49D7-B2AA-87B37F0DCD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B610E8-F951-497C-8229-8CA24F6C9BFD}" type="CELLRANGE">
                      <a:rPr lang="id-ID"/>
                      <a:pPr/>
                      <a:t>[RENTANGSEL]</a:t>
                    </a:fld>
                    <a:endParaRPr lang="id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508-49D7-B2AA-87B37F0DCD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Sheet1!$B$2:$D$2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532</c:v>
                </c:pt>
                <c:pt idx="1">
                  <c:v>48</c:v>
                </c:pt>
                <c:pt idx="2">
                  <c:v>368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Sheet1!$B$7:$D$7</c15:f>
                <c15:dlblRangeCache>
                  <c:ptCount val="3"/>
                  <c:pt idx="0">
                    <c:v>14,51%</c:v>
                  </c:pt>
                  <c:pt idx="1">
                    <c:v>19,83%</c:v>
                  </c:pt>
                  <c:pt idx="2">
                    <c:v>21,37%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5508-49D7-B2AA-87B37F0DCD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4"/>
        <c:overlap val="100"/>
        <c:axId val="1763351791"/>
        <c:axId val="1763351311"/>
      </c:barChart>
      <c:catAx>
        <c:axId val="17633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63351311"/>
        <c:crosses val="autoZero"/>
        <c:auto val="1"/>
        <c:lblAlgn val="ctr"/>
        <c:lblOffset val="100"/>
        <c:noMultiLvlLbl val="0"/>
      </c:catAx>
      <c:valAx>
        <c:axId val="176335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6335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Count of Member</a:t>
            </a:r>
            <a:r>
              <a:rPr lang="en-US" sz="1200" b="1" baseline="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Based</a:t>
            </a:r>
          </a:p>
          <a:p>
            <a:pPr>
              <a:defRPr sz="1200" b="1">
                <a:solidFill>
                  <a:schemeClr val="bg1"/>
                </a:solidFill>
              </a:defRPr>
            </a:pPr>
            <a:r>
              <a:rPr lang="en-US" sz="1200" b="1" baseline="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Membership Tier</a:t>
            </a:r>
            <a:endParaRPr lang="id-ID" sz="1200" b="1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c:rich>
      </c:tx>
      <c:layout>
        <c:manualLayout>
          <c:xMode val="edge"/>
          <c:yMode val="edge"/>
          <c:x val="0.5576133786808179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>
        <c:manualLayout>
          <c:layoutTarget val="inner"/>
          <c:xMode val="edge"/>
          <c:yMode val="edge"/>
          <c:x val="0.10658945756780402"/>
          <c:y val="0.14008475789647323"/>
          <c:w val="0.78126574803149607"/>
          <c:h val="0.82754951354101458"/>
        </c:manualLayout>
      </c:layout>
      <c:pieChart>
        <c:varyColors val="1"/>
        <c:ser>
          <c:idx val="0"/>
          <c:order val="0"/>
          <c:tx>
            <c:strRef>
              <c:f>Sheet1!$B$30</c:f>
              <c:strCache>
                <c:ptCount val="1"/>
                <c:pt idx="0">
                  <c:v>Jumlah</c:v>
                </c:pt>
              </c:strCache>
            </c:strRef>
          </c:tx>
          <c:dPt>
            <c:idx val="0"/>
            <c:bubble3D val="0"/>
            <c:explosion val="5"/>
            <c:spPr>
              <a:solidFill>
                <a:srgbClr val="E898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F-430A-8200-94ED7157BFA0}"/>
              </c:ext>
            </c:extLst>
          </c:dPt>
          <c:dPt>
            <c:idx val="1"/>
            <c:bubble3D val="0"/>
            <c:explosion val="5"/>
            <c:spPr>
              <a:solidFill>
                <a:srgbClr val="F6497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F-430A-8200-94ED7157BFA0}"/>
              </c:ext>
            </c:extLst>
          </c:dPt>
          <c:dPt>
            <c:idx val="2"/>
            <c:bubble3D val="0"/>
            <c:explosion val="5"/>
            <c:spPr>
              <a:solidFill>
                <a:srgbClr val="1A5E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F-430A-8200-94ED7157BFA0}"/>
              </c:ext>
            </c:extLst>
          </c:dPt>
          <c:dPt>
            <c:idx val="3"/>
            <c:bubble3D val="0"/>
            <c:explosion val="5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F-430A-8200-94ED7157BFA0}"/>
              </c:ext>
            </c:extLst>
          </c:dPt>
          <c:dLbls>
            <c:dLbl>
              <c:idx val="3"/>
              <c:layout>
                <c:manualLayout>
                  <c:x val="5.8902449693788279E-2"/>
                  <c:y val="0.1467559902082666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40F-430A-8200-94ED7157BF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Sheet1!$A$31:$A$34</c:f>
              <c:strCache>
                <c:ptCount val="4"/>
                <c:pt idx="0">
                  <c:v>Basic Member</c:v>
                </c:pt>
                <c:pt idx="1">
                  <c:v>Gold Member</c:v>
                </c:pt>
                <c:pt idx="2">
                  <c:v>Platinum Member</c:v>
                </c:pt>
                <c:pt idx="3">
                  <c:v>Silver Member</c:v>
                </c:pt>
              </c:strCache>
            </c:strRef>
          </c:cat>
          <c:val>
            <c:numRef>
              <c:f>Sheet1!$B$31:$B$34</c:f>
              <c:numCache>
                <c:formatCode>General</c:formatCode>
                <c:ptCount val="4"/>
                <c:pt idx="0">
                  <c:v>1560</c:v>
                </c:pt>
                <c:pt idx="1">
                  <c:v>1584</c:v>
                </c:pt>
                <c:pt idx="2">
                  <c:v>1896</c:v>
                </c:pt>
                <c:pt idx="3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0F-430A-8200-94ED7157BFA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Avg. Cashback Amount</c:v>
                </c:pt>
              </c:strCache>
            </c:strRef>
          </c:tx>
          <c:spPr>
            <a:solidFill>
              <a:srgbClr val="F6497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Sheet1!$A$55:$A$58</c:f>
              <c:strCache>
                <c:ptCount val="4"/>
                <c:pt idx="0">
                  <c:v>Basic Member</c:v>
                </c:pt>
                <c:pt idx="1">
                  <c:v>Silver Member</c:v>
                </c:pt>
                <c:pt idx="2">
                  <c:v>Gold Member</c:v>
                </c:pt>
                <c:pt idx="3">
                  <c:v>Platinum Member</c:v>
                </c:pt>
              </c:strCache>
            </c:strRef>
          </c:cat>
          <c:val>
            <c:numRef>
              <c:f>Sheet1!$B$55:$B$58</c:f>
              <c:numCache>
                <c:formatCode>_([$$-409]* #,##0.00_);_([$$-409]* \(#,##0.00\);_([$$-409]* "-"??_);_(@_)</c:formatCode>
                <c:ptCount val="4"/>
                <c:pt idx="0">
                  <c:v>155.664237179487</c:v>
                </c:pt>
                <c:pt idx="1">
                  <c:v>169.90599999999978</c:v>
                </c:pt>
                <c:pt idx="2">
                  <c:v>163.31393939393911</c:v>
                </c:pt>
                <c:pt idx="3">
                  <c:v>208.85845464135008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6-4927-932A-883D01125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63342671"/>
        <c:axId val="1763347471"/>
      </c:barChart>
      <c:catAx>
        <c:axId val="1763342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63347471"/>
        <c:crosses val="autoZero"/>
        <c:auto val="1"/>
        <c:lblAlgn val="ctr"/>
        <c:lblOffset val="100"/>
        <c:noMultiLvlLbl val="0"/>
      </c:catAx>
      <c:valAx>
        <c:axId val="1763347471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crossAx val="176334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Sheet1!$C$54</c:f>
              <c:strCache>
                <c:ptCount val="1"/>
                <c:pt idx="0">
                  <c:v>Avg. Order Count</c:v>
                </c:pt>
              </c:strCache>
            </c:strRef>
          </c:tx>
          <c:spPr>
            <a:solidFill>
              <a:srgbClr val="FC723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Sheet1!$A$55:$A$58</c:f>
              <c:strCache>
                <c:ptCount val="4"/>
                <c:pt idx="0">
                  <c:v>Basic Member</c:v>
                </c:pt>
                <c:pt idx="1">
                  <c:v>Silver Member</c:v>
                </c:pt>
                <c:pt idx="2">
                  <c:v>Gold Member</c:v>
                </c:pt>
                <c:pt idx="3">
                  <c:v>Platinum Member</c:v>
                </c:pt>
              </c:strCache>
            </c:strRef>
          </c:cat>
          <c:val>
            <c:numRef>
              <c:f>Sheet1!$C$55:$C$58</c:f>
              <c:numCache>
                <c:formatCode>#,##0.00;\-#,##0.00</c:formatCode>
                <c:ptCount val="4"/>
                <c:pt idx="0">
                  <c:v>2.3173076923076925</c:v>
                </c:pt>
                <c:pt idx="1">
                  <c:v>2.9694915254237286</c:v>
                </c:pt>
                <c:pt idx="2">
                  <c:v>2.7474747474747474</c:v>
                </c:pt>
                <c:pt idx="3">
                  <c:v>3.668776371308017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B5-447F-B52D-BE806054FE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792568831"/>
        <c:axId val="1792558271"/>
      </c:barChart>
      <c:catAx>
        <c:axId val="179256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92558271"/>
        <c:crosses val="autoZero"/>
        <c:auto val="1"/>
        <c:lblAlgn val="ctr"/>
        <c:lblOffset val="100"/>
        <c:noMultiLvlLbl val="0"/>
      </c:catAx>
      <c:valAx>
        <c:axId val="1792558271"/>
        <c:scaling>
          <c:orientation val="minMax"/>
        </c:scaling>
        <c:delete val="1"/>
        <c:axPos val="l"/>
        <c:numFmt formatCode="#,##0.00;\-#,##0.00" sourceLinked="1"/>
        <c:majorTickMark val="out"/>
        <c:minorTickMark val="none"/>
        <c:tickLblPos val="nextTo"/>
        <c:crossAx val="179256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d-ID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Sheet1!$D$54</c:f>
              <c:strCache>
                <c:ptCount val="1"/>
                <c:pt idx="0">
                  <c:v>Count of Churn</c:v>
                </c:pt>
              </c:strCache>
            </c:strRef>
          </c:tx>
          <c:spPr>
            <a:solidFill>
              <a:srgbClr val="1A5E8F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41.9</a:t>
                    </a:r>
                    <a:r>
                      <a:rPr lang="en-US" baseline="0"/>
                      <a:t> 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0-15C2-4592-A850-73CA0C1C542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7.5%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1-15C2-4592-A850-73CA0C1C542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9.8%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2-15C2-4592-A850-73CA0C1C542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5.0</a:t>
                    </a:r>
                    <a:r>
                      <a:rPr lang="en-US" baseline="0"/>
                      <a:t>%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3-15C2-4592-A850-73CA0C1C54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Sheet1!$A$55:$A$58</c:f>
              <c:strCache>
                <c:ptCount val="4"/>
                <c:pt idx="0">
                  <c:v>Basic Member</c:v>
                </c:pt>
                <c:pt idx="1">
                  <c:v>Silver Member</c:v>
                </c:pt>
                <c:pt idx="2">
                  <c:v>Gold Member</c:v>
                </c:pt>
                <c:pt idx="3">
                  <c:v>Platinum Member</c:v>
                </c:pt>
              </c:strCache>
            </c:strRef>
          </c:cat>
          <c:val>
            <c:numRef>
              <c:f>Sheet1!$D$55:$D$58</c:f>
              <c:numCache>
                <c:formatCode>General</c:formatCode>
                <c:ptCount val="4"/>
                <c:pt idx="0">
                  <c:v>653</c:v>
                </c:pt>
                <c:pt idx="1">
                  <c:v>44</c:v>
                </c:pt>
                <c:pt idx="2">
                  <c:v>156</c:v>
                </c:pt>
                <c:pt idx="3">
                  <c:v>95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Sheet1!$E$55:$E$58</c15:f>
                <c15:dlblRangeCache>
                  <c:ptCount val="4"/>
                  <c:pt idx="0">
                    <c:v>68,9%</c:v>
                  </c:pt>
                  <c:pt idx="1">
                    <c:v>4,6%</c:v>
                  </c:pt>
                  <c:pt idx="2">
                    <c:v>16,5%</c:v>
                  </c:pt>
                  <c:pt idx="3">
                    <c:v>10,0%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15C2-4592-A850-73CA0C1C54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-27"/>
        <c:axId val="1763327311"/>
        <c:axId val="1763332591"/>
      </c:barChart>
      <c:catAx>
        <c:axId val="176332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763332591"/>
        <c:crosses val="autoZero"/>
        <c:auto val="1"/>
        <c:lblAlgn val="ctr"/>
        <c:lblOffset val="100"/>
        <c:noMultiLvlLbl val="0"/>
      </c:catAx>
      <c:valAx>
        <c:axId val="1763332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332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33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d-ID" sz="1100" dirty="0">
                <a:solidFill>
                  <a:schemeClr val="bg1"/>
                </a:solidFill>
                <a:latin typeface="Lato" panose="020F0502020204030203" pitchFamily="34" charset="0"/>
              </a:rPr>
              <a:t>Pelanggan dengan </a:t>
            </a:r>
            <a:r>
              <a:rPr lang="id-ID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  <a:r>
              <a:rPr lang="id-ID" sz="1100" dirty="0">
                <a:solidFill>
                  <a:schemeClr val="bg1"/>
                </a:solidFill>
                <a:latin typeface="Lato" panose="020F0502020204030203" pitchFamily="34" charset="0"/>
              </a:rPr>
              <a:t> lebih singkat cenderung memiliki potensi yang lebih tinggi untuk melakukan </a:t>
            </a:r>
            <a:r>
              <a:rPr lang="id-ID" sz="1100" dirty="0" err="1">
                <a:solidFill>
                  <a:schemeClr val="bg1"/>
                </a:solidFill>
                <a:latin typeface="Lato" panose="020F0502020204030203" pitchFamily="34" charset="0"/>
              </a:rPr>
              <a:t>churn</a:t>
            </a:r>
            <a:r>
              <a:rPr lang="id-ID" sz="1100" dirty="0">
                <a:solidFill>
                  <a:schemeClr val="bg1"/>
                </a:solidFill>
                <a:latin typeface="Lato" panose="020F0502020204030203" pitchFamily="34" charset="0"/>
              </a:rPr>
              <a:t> dibandingkan dengan pelanggan dengan </a:t>
            </a:r>
            <a:r>
              <a:rPr lang="id-ID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  <a:r>
              <a:rPr lang="id-ID" sz="1100" dirty="0">
                <a:solidFill>
                  <a:schemeClr val="bg1"/>
                </a:solidFill>
                <a:latin typeface="Lato" panose="020F0502020204030203" pitchFamily="34" charset="0"/>
              </a:rPr>
              <a:t> lebih lama. Ini menunjukkan bahwa semakin lama pelanggan berlangganan, semakin kecil kemungkinan mereka untuk </a:t>
            </a:r>
            <a:r>
              <a:rPr lang="id-ID" sz="1100" dirty="0" err="1">
                <a:solidFill>
                  <a:schemeClr val="bg1"/>
                </a:solidFill>
                <a:latin typeface="Lato" panose="020F0502020204030203" pitchFamily="34" charset="0"/>
              </a:rPr>
              <a:t>churn</a:t>
            </a:r>
            <a:r>
              <a:rPr lang="id-ID" sz="11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marL="15875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034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8468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714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22C0-90AF-87CE-11B4-FF6EF606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49C1A-63E2-F9BB-454F-0E331E512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42309-C34D-9BBA-4F49-D5B2C010E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227FBD72-2E07-F2A9-8D68-8A9E6642D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>
            <a:extLst>
              <a:ext uri="{FF2B5EF4-FFF2-40B4-BE49-F238E27FC236}">
                <a16:creationId xmlns:a16="http://schemas.microsoft.com/office/drawing/2014/main" id="{2ECA48DB-BF38-33EE-8EF4-660C88406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>
            <a:extLst>
              <a:ext uri="{FF2B5EF4-FFF2-40B4-BE49-F238E27FC236}">
                <a16:creationId xmlns:a16="http://schemas.microsoft.com/office/drawing/2014/main" id="{46943232-1ED9-F306-4EB0-5064995B7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31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024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dta</a:t>
            </a:r>
            <a:r>
              <a:rPr lang="en-US" dirty="0"/>
              <a:t> train </a:t>
            </a:r>
            <a:r>
              <a:rPr lang="en-US" dirty="0" err="1"/>
              <a:t>atau</a:t>
            </a:r>
            <a:r>
              <a:rPr lang="en-US" dirty="0"/>
              <a:t> test.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masing </a:t>
            </a:r>
            <a:r>
              <a:rPr lang="en-US" dirty="0" err="1"/>
              <a:t>nilai</a:t>
            </a:r>
            <a:r>
              <a:rPr lang="en-US" dirty="0"/>
              <a:t> recall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lgbm</a:t>
            </a:r>
            <a:r>
              <a:rPr lang="en-US" dirty="0"/>
              <a:t> di highlight.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perbadingan</a:t>
            </a:r>
            <a:r>
              <a:rPr lang="en-US" dirty="0"/>
              <a:t> score hyperparameter tuning </a:t>
            </a:r>
            <a:r>
              <a:rPr lang="en-US" dirty="0" err="1"/>
              <a:t>sebelkum</a:t>
            </a:r>
            <a:r>
              <a:rPr lang="en-US" dirty="0"/>
              <a:t> dan </a:t>
            </a:r>
            <a:r>
              <a:rPr lang="en-US" dirty="0" err="1"/>
              <a:t>sesudah</a:t>
            </a:r>
            <a:r>
              <a:rPr lang="en-US" dirty="0"/>
              <a:t> di slide 20.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8962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32AA8707-CFB1-0047-45C4-A07085AE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79F7D7C6-DA38-7A71-E6A1-D32E5087F1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70CB0886-E3D0-06EF-A964-B51D5D354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02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A4E49-8A65-C930-2A00-A4FE72F2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C93A73DC-51B2-FB49-A964-D4E0CEDF3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772D074F-6339-0E12-42B6-C0644849C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169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>
          <a:extLst>
            <a:ext uri="{FF2B5EF4-FFF2-40B4-BE49-F238E27FC236}">
              <a16:creationId xmlns:a16="http://schemas.microsoft.com/office/drawing/2014/main" id="{4AFBF2EF-E14B-4DA1-EE11-5912AF985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>
            <a:extLst>
              <a:ext uri="{FF2B5EF4-FFF2-40B4-BE49-F238E27FC236}">
                <a16:creationId xmlns:a16="http://schemas.microsoft.com/office/drawing/2014/main" id="{4D7954D0-0F6B-3835-7886-A7A022E37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>
            <a:extLst>
              <a:ext uri="{FF2B5EF4-FFF2-40B4-BE49-F238E27FC236}">
                <a16:creationId xmlns:a16="http://schemas.microsoft.com/office/drawing/2014/main" id="{ACA568FD-E578-6826-022C-60946173FB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95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Tingkat churn pada Perusahaan e-commerce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kondisi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normal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ada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di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angka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15-30%, Akan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tetapi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E-commerce yang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tergolong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kondisi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sehat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ada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di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angka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5%.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Saat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ini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Tingkat churn di E-commerce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TechStyle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ada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di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angka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16,8% dan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tergolong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kondisi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normal,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akan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tetapi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belum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dapat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dikatakan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</a:rPr>
              <a:t>sehat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902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3275" indent="-285750" algn="just">
              <a:buFontTx/>
              <a:buChar char="-"/>
            </a:pP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Annual_Revenue_Loss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:</a:t>
            </a:r>
          </a:p>
          <a:p>
            <a:pPr marL="288925" indent="0" algn="just">
              <a:buNone/>
            </a:pP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	- $384,210.65 * 12 = $4,610,527.80/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tahun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288925" indent="0" algn="just">
              <a:buNone/>
            </a:pP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	- $188,652 * 12 = $2,263,824/</a:t>
            </a:r>
            <a:r>
              <a:rPr lang="en-US" sz="1100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tahun</a:t>
            </a:r>
            <a:endParaRPr lang="en-US" sz="1100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803275" indent="-285750" algn="just">
              <a:buFontTx/>
              <a:buChar char="-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803275" indent="-285750" algn="just">
              <a:buFontTx/>
              <a:buChar char="-"/>
            </a:pP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Total Revenue Loss :</a:t>
            </a:r>
          </a:p>
          <a:p>
            <a:pPr marL="517525" algn="just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$4,610,527.80 + $2,263,824 = </a:t>
            </a:r>
            <a:r>
              <a:rPr lang="en-US" b="1" dirty="0">
                <a:solidFill>
                  <a:srgbClr val="F6497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$6,874,351.8/</a:t>
            </a:r>
            <a:r>
              <a:rPr lang="en-US" b="1" dirty="0" err="1">
                <a:solidFill>
                  <a:srgbClr val="F64975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tahun</a:t>
            </a:r>
            <a:endParaRPr lang="en-US" sz="1100" b="1" dirty="0">
              <a:solidFill>
                <a:srgbClr val="F64975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585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EF76C859-9945-6A30-7DAB-ADC774DC2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53D5DBA1-A68E-06E9-6747-3F5C2544C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AB7DA4DB-9F02-278D-1818-CF5835682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2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C4F4CB99-AAC9-56A4-FF53-4BD3A437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D3CADAC0-A357-D90B-BAD2-5A7C48A10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FB96EBAE-50F4-DD15-0B19-48DB3BD485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1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6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1" r:id="rId8"/>
    <p:sldLayoutId id="2147483667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nkitverma2010/ecommerce-customer-churn-analysis-and-predi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Tu7Se8kTXNeu0nfne0enewkuZP5gXoWv1ZuVc1MnJg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368846" y="870568"/>
            <a:ext cx="832581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Lato" panose="020F0502020204030203" pitchFamily="34" charset="0"/>
              </a:rPr>
              <a:t>E Commerce Customer Churn Analysis &amp; Predict</a:t>
            </a:r>
            <a:endParaRPr sz="4000" dirty="0">
              <a:latin typeface="Lato" panose="020F0502020204030203" pitchFamily="3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C23D3-86ED-95C7-7584-E7AC6F5C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A699DC4-37A9-0101-8DBB-F75FC558D791}"/>
              </a:ext>
            </a:extLst>
          </p:cNvPr>
          <p:cNvSpPr txBox="1">
            <a:spLocks/>
          </p:cNvSpPr>
          <p:nvPr/>
        </p:nvSpPr>
        <p:spPr>
          <a:xfrm>
            <a:off x="2307426" y="44426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b="1" dirty="0">
                <a:latin typeface="Lato" panose="020F0502020204030203" pitchFamily="34" charset="0"/>
              </a:rPr>
              <a:t>STAKEHOLDER ANALYSIS</a:t>
            </a:r>
            <a:endParaRPr lang="id-ID" sz="2400" b="1" dirty="0">
              <a:latin typeface="Lato" panose="020F0502020204030203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DD313A1-6FE5-6B8F-101E-81F36C92520B}"/>
              </a:ext>
            </a:extLst>
          </p:cNvPr>
          <p:cNvGrpSpPr/>
          <p:nvPr/>
        </p:nvGrpSpPr>
        <p:grpSpPr>
          <a:xfrm>
            <a:off x="3616255" y="3826997"/>
            <a:ext cx="662625" cy="662625"/>
            <a:chOff x="4361163" y="3005284"/>
            <a:chExt cx="415500" cy="415500"/>
          </a:xfrm>
        </p:grpSpPr>
        <p:sp>
          <p:nvSpPr>
            <p:cNvPr id="131" name="Google Shape;1178;p42">
              <a:extLst>
                <a:ext uri="{FF2B5EF4-FFF2-40B4-BE49-F238E27FC236}">
                  <a16:creationId xmlns:a16="http://schemas.microsoft.com/office/drawing/2014/main" id="{1D57EFCD-5895-78FC-B3F3-74BCD325DE35}"/>
                </a:ext>
              </a:extLst>
            </p:cNvPr>
            <p:cNvSpPr/>
            <p:nvPr/>
          </p:nvSpPr>
          <p:spPr>
            <a:xfrm>
              <a:off x="4361163" y="3005284"/>
              <a:ext cx="415500" cy="41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Lato" panose="020F0502020204030203" pitchFamily="34" charset="0"/>
              </a:endParaRPr>
            </a:p>
          </p:txBody>
        </p:sp>
        <p:grpSp>
          <p:nvGrpSpPr>
            <p:cNvPr id="132" name="Google Shape;1185;p42">
              <a:extLst>
                <a:ext uri="{FF2B5EF4-FFF2-40B4-BE49-F238E27FC236}">
                  <a16:creationId xmlns:a16="http://schemas.microsoft.com/office/drawing/2014/main" id="{3F7D0B29-B5FB-3251-8E3A-0B2B412B523A}"/>
                </a:ext>
              </a:extLst>
            </p:cNvPr>
            <p:cNvGrpSpPr/>
            <p:nvPr/>
          </p:nvGrpSpPr>
          <p:grpSpPr>
            <a:xfrm>
              <a:off x="4436544" y="3036686"/>
              <a:ext cx="264813" cy="352693"/>
              <a:chOff x="6703732" y="3346936"/>
              <a:chExt cx="264813" cy="352693"/>
            </a:xfrm>
          </p:grpSpPr>
          <p:sp>
            <p:nvSpPr>
              <p:cNvPr id="133" name="Google Shape;1186;p42">
                <a:extLst>
                  <a:ext uri="{FF2B5EF4-FFF2-40B4-BE49-F238E27FC236}">
                    <a16:creationId xmlns:a16="http://schemas.microsoft.com/office/drawing/2014/main" id="{334FA226-FA81-C558-CB4C-FE4BB98D19E9}"/>
                  </a:ext>
                </a:extLst>
              </p:cNvPr>
              <p:cNvSpPr/>
              <p:nvPr/>
            </p:nvSpPr>
            <p:spPr>
              <a:xfrm>
                <a:off x="6797283" y="3468777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345"/>
                    </a:lnTo>
                    <a:cubicBezTo>
                      <a:pt x="0" y="429"/>
                      <a:pt x="84" y="500"/>
                      <a:pt x="167" y="500"/>
                    </a:cubicBezTo>
                    <a:cubicBezTo>
                      <a:pt x="262" y="500"/>
                      <a:pt x="334" y="429"/>
                      <a:pt x="334" y="345"/>
                    </a:cubicBezTo>
                    <a:lnTo>
                      <a:pt x="334" y="167"/>
                    </a:lnTo>
                    <a:cubicBezTo>
                      <a:pt x="334" y="72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34" name="Google Shape;1187;p42">
                <a:extLst>
                  <a:ext uri="{FF2B5EF4-FFF2-40B4-BE49-F238E27FC236}">
                    <a16:creationId xmlns:a16="http://schemas.microsoft.com/office/drawing/2014/main" id="{20304CD9-581B-394A-4BF3-C58622EA4611}"/>
                  </a:ext>
                </a:extLst>
              </p:cNvPr>
              <p:cNvSpPr/>
              <p:nvPr/>
            </p:nvSpPr>
            <p:spPr>
              <a:xfrm>
                <a:off x="6863272" y="3468777"/>
                <a:ext cx="1061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501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345"/>
                    </a:lnTo>
                    <a:cubicBezTo>
                      <a:pt x="1" y="429"/>
                      <a:pt x="84" y="500"/>
                      <a:pt x="167" y="500"/>
                    </a:cubicBezTo>
                    <a:cubicBezTo>
                      <a:pt x="263" y="500"/>
                      <a:pt x="334" y="429"/>
                      <a:pt x="334" y="345"/>
                    </a:cubicBezTo>
                    <a:lnTo>
                      <a:pt x="334" y="167"/>
                    </a:lnTo>
                    <a:cubicBezTo>
                      <a:pt x="334" y="72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35" name="Google Shape;1188;p42">
                <a:extLst>
                  <a:ext uri="{FF2B5EF4-FFF2-40B4-BE49-F238E27FC236}">
                    <a16:creationId xmlns:a16="http://schemas.microsoft.com/office/drawing/2014/main" id="{DBE869D1-534A-8217-29A8-59861D13ABB0}"/>
                  </a:ext>
                </a:extLst>
              </p:cNvPr>
              <p:cNvSpPr/>
              <p:nvPr/>
            </p:nvSpPr>
            <p:spPr>
              <a:xfrm>
                <a:off x="6814231" y="3507712"/>
                <a:ext cx="43433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98" extrusionOk="0">
                    <a:moveTo>
                      <a:pt x="174" y="0"/>
                    </a:moveTo>
                    <a:cubicBezTo>
                      <a:pt x="132" y="0"/>
                      <a:pt x="90" y="15"/>
                      <a:pt x="60" y="45"/>
                    </a:cubicBezTo>
                    <a:cubicBezTo>
                      <a:pt x="1" y="105"/>
                      <a:pt x="1" y="212"/>
                      <a:pt x="60" y="271"/>
                    </a:cubicBezTo>
                    <a:cubicBezTo>
                      <a:pt x="203" y="402"/>
                      <a:pt x="441" y="497"/>
                      <a:pt x="703" y="497"/>
                    </a:cubicBezTo>
                    <a:cubicBezTo>
                      <a:pt x="953" y="497"/>
                      <a:pt x="1192" y="402"/>
                      <a:pt x="1346" y="271"/>
                    </a:cubicBezTo>
                    <a:cubicBezTo>
                      <a:pt x="1370" y="212"/>
                      <a:pt x="1370" y="105"/>
                      <a:pt x="1311" y="45"/>
                    </a:cubicBezTo>
                    <a:cubicBezTo>
                      <a:pt x="1281" y="15"/>
                      <a:pt x="1242" y="0"/>
                      <a:pt x="1203" y="0"/>
                    </a:cubicBezTo>
                    <a:cubicBezTo>
                      <a:pt x="1165" y="0"/>
                      <a:pt x="1126" y="15"/>
                      <a:pt x="1096" y="45"/>
                    </a:cubicBezTo>
                    <a:cubicBezTo>
                      <a:pt x="1037" y="105"/>
                      <a:pt x="882" y="188"/>
                      <a:pt x="692" y="188"/>
                    </a:cubicBezTo>
                    <a:cubicBezTo>
                      <a:pt x="477" y="188"/>
                      <a:pt x="346" y="105"/>
                      <a:pt x="287" y="45"/>
                    </a:cubicBezTo>
                    <a:cubicBezTo>
                      <a:pt x="257" y="15"/>
                      <a:pt x="215" y="0"/>
                      <a:pt x="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36" name="Google Shape;1189;p42">
                <a:extLst>
                  <a:ext uri="{FF2B5EF4-FFF2-40B4-BE49-F238E27FC236}">
                    <a16:creationId xmlns:a16="http://schemas.microsoft.com/office/drawing/2014/main" id="{DE1830B9-676C-E6DB-FA9C-F3BB66D908C5}"/>
                  </a:ext>
                </a:extLst>
              </p:cNvPr>
              <p:cNvSpPr/>
              <p:nvPr/>
            </p:nvSpPr>
            <p:spPr>
              <a:xfrm>
                <a:off x="6902143" y="3489876"/>
                <a:ext cx="32" cy="412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3"/>
                    </a:moveTo>
                    <a:cubicBezTo>
                      <a:pt x="0" y="1"/>
                      <a:pt x="0" y="13"/>
                      <a:pt x="0" y="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37" name="Google Shape;1190;p42">
                <a:extLst>
                  <a:ext uri="{FF2B5EF4-FFF2-40B4-BE49-F238E27FC236}">
                    <a16:creationId xmlns:a16="http://schemas.microsoft.com/office/drawing/2014/main" id="{C1390A88-B865-731E-AFC3-00032BD64161}"/>
                  </a:ext>
                </a:extLst>
              </p:cNvPr>
              <p:cNvSpPr/>
              <p:nvPr/>
            </p:nvSpPr>
            <p:spPr>
              <a:xfrm>
                <a:off x="6703732" y="3346936"/>
                <a:ext cx="264813" cy="352693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1133" extrusionOk="0">
                    <a:moveTo>
                      <a:pt x="4120" y="346"/>
                    </a:moveTo>
                    <a:cubicBezTo>
                      <a:pt x="5668" y="346"/>
                      <a:pt x="6918" y="1596"/>
                      <a:pt x="6918" y="3144"/>
                    </a:cubicBezTo>
                    <a:lnTo>
                      <a:pt x="6918" y="8081"/>
                    </a:lnTo>
                    <a:lnTo>
                      <a:pt x="6918" y="8081"/>
                    </a:lnTo>
                    <a:lnTo>
                      <a:pt x="6049" y="7787"/>
                    </a:lnTo>
                    <a:cubicBezTo>
                      <a:pt x="6037" y="7763"/>
                      <a:pt x="6037" y="7739"/>
                      <a:pt x="6013" y="7716"/>
                    </a:cubicBezTo>
                    <a:lnTo>
                      <a:pt x="5608" y="7311"/>
                    </a:lnTo>
                    <a:cubicBezTo>
                      <a:pt x="5537" y="7239"/>
                      <a:pt x="5442" y="7204"/>
                      <a:pt x="5358" y="7204"/>
                    </a:cubicBezTo>
                    <a:lnTo>
                      <a:pt x="5358" y="6608"/>
                    </a:lnTo>
                    <a:cubicBezTo>
                      <a:pt x="5727" y="6406"/>
                      <a:pt x="6037" y="6084"/>
                      <a:pt x="6251" y="5715"/>
                    </a:cubicBezTo>
                    <a:lnTo>
                      <a:pt x="6251" y="7299"/>
                    </a:lnTo>
                    <a:cubicBezTo>
                      <a:pt x="6251" y="7382"/>
                      <a:pt x="6323" y="7466"/>
                      <a:pt x="6406" y="7466"/>
                    </a:cubicBezTo>
                    <a:cubicBezTo>
                      <a:pt x="6501" y="7466"/>
                      <a:pt x="6573" y="7382"/>
                      <a:pt x="6573" y="7299"/>
                    </a:cubicBezTo>
                    <a:lnTo>
                      <a:pt x="6573" y="4144"/>
                    </a:lnTo>
                    <a:cubicBezTo>
                      <a:pt x="6573" y="3882"/>
                      <a:pt x="6394" y="3667"/>
                      <a:pt x="6144" y="3620"/>
                    </a:cubicBezTo>
                    <a:cubicBezTo>
                      <a:pt x="5858" y="3572"/>
                      <a:pt x="5108" y="3370"/>
                      <a:pt x="4418" y="2370"/>
                    </a:cubicBezTo>
                    <a:cubicBezTo>
                      <a:pt x="4358" y="2274"/>
                      <a:pt x="4251" y="2215"/>
                      <a:pt x="4132" y="2215"/>
                    </a:cubicBezTo>
                    <a:cubicBezTo>
                      <a:pt x="4025" y="2215"/>
                      <a:pt x="3918" y="2274"/>
                      <a:pt x="3846" y="2370"/>
                    </a:cubicBezTo>
                    <a:cubicBezTo>
                      <a:pt x="3739" y="2536"/>
                      <a:pt x="3608" y="2679"/>
                      <a:pt x="3477" y="2810"/>
                    </a:cubicBezTo>
                    <a:cubicBezTo>
                      <a:pt x="3418" y="2870"/>
                      <a:pt x="3418" y="2977"/>
                      <a:pt x="3489" y="3036"/>
                    </a:cubicBezTo>
                    <a:cubicBezTo>
                      <a:pt x="3517" y="3065"/>
                      <a:pt x="3557" y="3080"/>
                      <a:pt x="3596" y="3080"/>
                    </a:cubicBezTo>
                    <a:cubicBezTo>
                      <a:pt x="3640" y="3080"/>
                      <a:pt x="3684" y="3062"/>
                      <a:pt x="3715" y="3025"/>
                    </a:cubicBezTo>
                    <a:cubicBezTo>
                      <a:pt x="3858" y="2870"/>
                      <a:pt x="3977" y="2715"/>
                      <a:pt x="4120" y="2536"/>
                    </a:cubicBezTo>
                    <a:lnTo>
                      <a:pt x="4144" y="2536"/>
                    </a:lnTo>
                    <a:cubicBezTo>
                      <a:pt x="4299" y="2739"/>
                      <a:pt x="4537" y="3036"/>
                      <a:pt x="4846" y="3322"/>
                    </a:cubicBezTo>
                    <a:cubicBezTo>
                      <a:pt x="5227" y="3656"/>
                      <a:pt x="5644" y="3858"/>
                      <a:pt x="6085" y="3929"/>
                    </a:cubicBezTo>
                    <a:cubicBezTo>
                      <a:pt x="6168" y="3953"/>
                      <a:pt x="6227" y="4037"/>
                      <a:pt x="6227" y="4120"/>
                    </a:cubicBezTo>
                    <a:lnTo>
                      <a:pt x="6227" y="4501"/>
                    </a:lnTo>
                    <a:cubicBezTo>
                      <a:pt x="6227" y="5656"/>
                      <a:pt x="5287" y="6596"/>
                      <a:pt x="4132" y="6596"/>
                    </a:cubicBezTo>
                    <a:cubicBezTo>
                      <a:pt x="2965" y="6596"/>
                      <a:pt x="2036" y="5656"/>
                      <a:pt x="2036" y="4513"/>
                    </a:cubicBezTo>
                    <a:lnTo>
                      <a:pt x="2036" y="4144"/>
                    </a:lnTo>
                    <a:cubicBezTo>
                      <a:pt x="2036" y="4048"/>
                      <a:pt x="2096" y="3965"/>
                      <a:pt x="2179" y="3953"/>
                    </a:cubicBezTo>
                    <a:cubicBezTo>
                      <a:pt x="2525" y="3894"/>
                      <a:pt x="2846" y="3751"/>
                      <a:pt x="3179" y="3537"/>
                    </a:cubicBezTo>
                    <a:cubicBezTo>
                      <a:pt x="3251" y="3489"/>
                      <a:pt x="3263" y="3382"/>
                      <a:pt x="3227" y="3310"/>
                    </a:cubicBezTo>
                    <a:cubicBezTo>
                      <a:pt x="3196" y="3264"/>
                      <a:pt x="3141" y="3238"/>
                      <a:pt x="3086" y="3238"/>
                    </a:cubicBezTo>
                    <a:cubicBezTo>
                      <a:pt x="3056" y="3238"/>
                      <a:pt x="3026" y="3246"/>
                      <a:pt x="3001" y="3263"/>
                    </a:cubicBezTo>
                    <a:cubicBezTo>
                      <a:pt x="2715" y="3453"/>
                      <a:pt x="2429" y="3572"/>
                      <a:pt x="2132" y="3632"/>
                    </a:cubicBezTo>
                    <a:cubicBezTo>
                      <a:pt x="1894" y="3679"/>
                      <a:pt x="1703" y="3894"/>
                      <a:pt x="1703" y="4156"/>
                    </a:cubicBezTo>
                    <a:lnTo>
                      <a:pt x="1703" y="7311"/>
                    </a:lnTo>
                    <a:cubicBezTo>
                      <a:pt x="1703" y="7406"/>
                      <a:pt x="1774" y="7477"/>
                      <a:pt x="1870" y="7477"/>
                    </a:cubicBezTo>
                    <a:cubicBezTo>
                      <a:pt x="1953" y="7477"/>
                      <a:pt x="2036" y="7406"/>
                      <a:pt x="2036" y="7311"/>
                    </a:cubicBezTo>
                    <a:lnTo>
                      <a:pt x="2036" y="5739"/>
                    </a:lnTo>
                    <a:cubicBezTo>
                      <a:pt x="2239" y="6108"/>
                      <a:pt x="2548" y="6418"/>
                      <a:pt x="2929" y="6632"/>
                    </a:cubicBezTo>
                    <a:lnTo>
                      <a:pt x="2929" y="7227"/>
                    </a:lnTo>
                    <a:cubicBezTo>
                      <a:pt x="2834" y="7227"/>
                      <a:pt x="2751" y="7251"/>
                      <a:pt x="2667" y="7323"/>
                    </a:cubicBezTo>
                    <a:lnTo>
                      <a:pt x="2275" y="7728"/>
                    </a:lnTo>
                    <a:cubicBezTo>
                      <a:pt x="2251" y="7739"/>
                      <a:pt x="2239" y="7775"/>
                      <a:pt x="2227" y="7799"/>
                    </a:cubicBezTo>
                    <a:lnTo>
                      <a:pt x="1322" y="8120"/>
                    </a:lnTo>
                    <a:lnTo>
                      <a:pt x="1322" y="3144"/>
                    </a:lnTo>
                    <a:cubicBezTo>
                      <a:pt x="1322" y="1596"/>
                      <a:pt x="2572" y="346"/>
                      <a:pt x="4120" y="346"/>
                    </a:cubicBezTo>
                    <a:close/>
                    <a:moveTo>
                      <a:pt x="5037" y="6787"/>
                    </a:moveTo>
                    <a:lnTo>
                      <a:pt x="5037" y="7418"/>
                    </a:lnTo>
                    <a:lnTo>
                      <a:pt x="4168" y="8299"/>
                    </a:lnTo>
                    <a:lnTo>
                      <a:pt x="3287" y="7418"/>
                    </a:lnTo>
                    <a:lnTo>
                      <a:pt x="3287" y="6787"/>
                    </a:lnTo>
                    <a:cubicBezTo>
                      <a:pt x="3548" y="6894"/>
                      <a:pt x="3846" y="6954"/>
                      <a:pt x="4168" y="6954"/>
                    </a:cubicBezTo>
                    <a:cubicBezTo>
                      <a:pt x="4477" y="6954"/>
                      <a:pt x="4775" y="6894"/>
                      <a:pt x="5037" y="6787"/>
                    </a:cubicBezTo>
                    <a:close/>
                    <a:moveTo>
                      <a:pt x="2953" y="7549"/>
                    </a:moveTo>
                    <a:lnTo>
                      <a:pt x="3929" y="8513"/>
                    </a:lnTo>
                    <a:lnTo>
                      <a:pt x="3191" y="9132"/>
                    </a:lnTo>
                    <a:lnTo>
                      <a:pt x="3167" y="9132"/>
                    </a:lnTo>
                    <a:lnTo>
                      <a:pt x="2620" y="7882"/>
                    </a:lnTo>
                    <a:lnTo>
                      <a:pt x="2941" y="7549"/>
                    </a:lnTo>
                    <a:close/>
                    <a:moveTo>
                      <a:pt x="5346" y="7561"/>
                    </a:moveTo>
                    <a:lnTo>
                      <a:pt x="5680" y="7894"/>
                    </a:lnTo>
                    <a:lnTo>
                      <a:pt x="5644" y="7966"/>
                    </a:lnTo>
                    <a:cubicBezTo>
                      <a:pt x="5620" y="8061"/>
                      <a:pt x="5644" y="8144"/>
                      <a:pt x="5739" y="8168"/>
                    </a:cubicBezTo>
                    <a:cubicBezTo>
                      <a:pt x="5759" y="8178"/>
                      <a:pt x="5782" y="8183"/>
                      <a:pt x="5804" y="8183"/>
                    </a:cubicBezTo>
                    <a:cubicBezTo>
                      <a:pt x="5860" y="8183"/>
                      <a:pt x="5916" y="8155"/>
                      <a:pt x="5942" y="8120"/>
                    </a:cubicBezTo>
                    <a:lnTo>
                      <a:pt x="6180" y="8192"/>
                    </a:lnTo>
                    <a:lnTo>
                      <a:pt x="6168" y="8359"/>
                    </a:lnTo>
                    <a:cubicBezTo>
                      <a:pt x="6037" y="9347"/>
                      <a:pt x="5180" y="10109"/>
                      <a:pt x="4168" y="10109"/>
                    </a:cubicBezTo>
                    <a:cubicBezTo>
                      <a:pt x="3156" y="10109"/>
                      <a:pt x="2286" y="9347"/>
                      <a:pt x="2155" y="8359"/>
                    </a:cubicBezTo>
                    <a:lnTo>
                      <a:pt x="2120" y="8168"/>
                    </a:lnTo>
                    <a:lnTo>
                      <a:pt x="2346" y="8097"/>
                    </a:lnTo>
                    <a:lnTo>
                      <a:pt x="2870" y="9263"/>
                    </a:lnTo>
                    <a:cubicBezTo>
                      <a:pt x="2917" y="9359"/>
                      <a:pt x="3001" y="9418"/>
                      <a:pt x="3108" y="9454"/>
                    </a:cubicBezTo>
                    <a:cubicBezTo>
                      <a:pt x="3132" y="9454"/>
                      <a:pt x="3156" y="9466"/>
                      <a:pt x="3179" y="9466"/>
                    </a:cubicBezTo>
                    <a:cubicBezTo>
                      <a:pt x="3251" y="9466"/>
                      <a:pt x="3334" y="9442"/>
                      <a:pt x="3394" y="9394"/>
                    </a:cubicBezTo>
                    <a:lnTo>
                      <a:pt x="4144" y="8751"/>
                    </a:lnTo>
                    <a:lnTo>
                      <a:pt x="4906" y="9394"/>
                    </a:lnTo>
                    <a:cubicBezTo>
                      <a:pt x="4965" y="9442"/>
                      <a:pt x="5037" y="9466"/>
                      <a:pt x="5120" y="9466"/>
                    </a:cubicBezTo>
                    <a:cubicBezTo>
                      <a:pt x="5144" y="9466"/>
                      <a:pt x="5156" y="9466"/>
                      <a:pt x="5192" y="9454"/>
                    </a:cubicBezTo>
                    <a:cubicBezTo>
                      <a:pt x="5299" y="9418"/>
                      <a:pt x="5382" y="9359"/>
                      <a:pt x="5430" y="9263"/>
                    </a:cubicBezTo>
                    <a:lnTo>
                      <a:pt x="5680" y="8704"/>
                    </a:lnTo>
                    <a:cubicBezTo>
                      <a:pt x="5715" y="8620"/>
                      <a:pt x="5680" y="8525"/>
                      <a:pt x="5596" y="8501"/>
                    </a:cubicBezTo>
                    <a:cubicBezTo>
                      <a:pt x="5571" y="8492"/>
                      <a:pt x="5547" y="8488"/>
                      <a:pt x="5525" y="8488"/>
                    </a:cubicBezTo>
                    <a:cubicBezTo>
                      <a:pt x="5461" y="8488"/>
                      <a:pt x="5408" y="8523"/>
                      <a:pt x="5382" y="8585"/>
                    </a:cubicBezTo>
                    <a:lnTo>
                      <a:pt x="5132" y="9144"/>
                    </a:lnTo>
                    <a:lnTo>
                      <a:pt x="5096" y="9144"/>
                    </a:lnTo>
                    <a:lnTo>
                      <a:pt x="4370" y="8525"/>
                    </a:lnTo>
                    <a:lnTo>
                      <a:pt x="5334" y="7561"/>
                    </a:lnTo>
                    <a:close/>
                    <a:moveTo>
                      <a:pt x="4168" y="0"/>
                    </a:moveTo>
                    <a:cubicBezTo>
                      <a:pt x="2441" y="0"/>
                      <a:pt x="1036" y="1405"/>
                      <a:pt x="1036" y="3132"/>
                    </a:cubicBezTo>
                    <a:lnTo>
                      <a:pt x="1036" y="8216"/>
                    </a:lnTo>
                    <a:lnTo>
                      <a:pt x="798" y="8311"/>
                    </a:lnTo>
                    <a:cubicBezTo>
                      <a:pt x="322" y="8478"/>
                      <a:pt x="0" y="8930"/>
                      <a:pt x="0" y="9454"/>
                    </a:cubicBezTo>
                    <a:lnTo>
                      <a:pt x="0" y="10978"/>
                    </a:lnTo>
                    <a:cubicBezTo>
                      <a:pt x="0" y="11061"/>
                      <a:pt x="72" y="11133"/>
                      <a:pt x="155" y="11133"/>
                    </a:cubicBezTo>
                    <a:cubicBezTo>
                      <a:pt x="250" y="11133"/>
                      <a:pt x="322" y="11061"/>
                      <a:pt x="322" y="10978"/>
                    </a:cubicBezTo>
                    <a:lnTo>
                      <a:pt x="322" y="9454"/>
                    </a:lnTo>
                    <a:cubicBezTo>
                      <a:pt x="322" y="9347"/>
                      <a:pt x="334" y="9252"/>
                      <a:pt x="381" y="9144"/>
                    </a:cubicBezTo>
                    <a:lnTo>
                      <a:pt x="1203" y="9847"/>
                    </a:lnTo>
                    <a:cubicBezTo>
                      <a:pt x="1322" y="9942"/>
                      <a:pt x="1393" y="10097"/>
                      <a:pt x="1393" y="10240"/>
                    </a:cubicBezTo>
                    <a:lnTo>
                      <a:pt x="1393" y="10978"/>
                    </a:lnTo>
                    <a:cubicBezTo>
                      <a:pt x="1393" y="11061"/>
                      <a:pt x="1465" y="11133"/>
                      <a:pt x="1560" y="11133"/>
                    </a:cubicBezTo>
                    <a:cubicBezTo>
                      <a:pt x="1643" y="11133"/>
                      <a:pt x="1715" y="11061"/>
                      <a:pt x="1715" y="10978"/>
                    </a:cubicBezTo>
                    <a:lnTo>
                      <a:pt x="1715" y="10240"/>
                    </a:lnTo>
                    <a:cubicBezTo>
                      <a:pt x="1715" y="9990"/>
                      <a:pt x="1620" y="9752"/>
                      <a:pt x="1417" y="9585"/>
                    </a:cubicBezTo>
                    <a:lnTo>
                      <a:pt x="560" y="8847"/>
                    </a:lnTo>
                    <a:cubicBezTo>
                      <a:pt x="643" y="8740"/>
                      <a:pt x="786" y="8656"/>
                      <a:pt x="917" y="8609"/>
                    </a:cubicBezTo>
                    <a:lnTo>
                      <a:pt x="1822" y="8275"/>
                    </a:lnTo>
                    <a:lnTo>
                      <a:pt x="1834" y="8382"/>
                    </a:lnTo>
                    <a:cubicBezTo>
                      <a:pt x="1917" y="8954"/>
                      <a:pt x="2191" y="9466"/>
                      <a:pt x="2632" y="9847"/>
                    </a:cubicBezTo>
                    <a:cubicBezTo>
                      <a:pt x="3060" y="10216"/>
                      <a:pt x="3608" y="10418"/>
                      <a:pt x="4180" y="10418"/>
                    </a:cubicBezTo>
                    <a:cubicBezTo>
                      <a:pt x="4739" y="10418"/>
                      <a:pt x="5287" y="10216"/>
                      <a:pt x="5727" y="9847"/>
                    </a:cubicBezTo>
                    <a:cubicBezTo>
                      <a:pt x="6156" y="9466"/>
                      <a:pt x="6430" y="8954"/>
                      <a:pt x="6513" y="8382"/>
                    </a:cubicBezTo>
                    <a:lnTo>
                      <a:pt x="6525" y="8275"/>
                    </a:lnTo>
                    <a:lnTo>
                      <a:pt x="7430" y="8609"/>
                    </a:lnTo>
                    <a:cubicBezTo>
                      <a:pt x="7573" y="8656"/>
                      <a:pt x="7704" y="8740"/>
                      <a:pt x="7787" y="8847"/>
                    </a:cubicBezTo>
                    <a:lnTo>
                      <a:pt x="6930" y="9585"/>
                    </a:lnTo>
                    <a:cubicBezTo>
                      <a:pt x="6739" y="9752"/>
                      <a:pt x="6632" y="9990"/>
                      <a:pt x="6632" y="10240"/>
                    </a:cubicBezTo>
                    <a:lnTo>
                      <a:pt x="6632" y="10978"/>
                    </a:lnTo>
                    <a:cubicBezTo>
                      <a:pt x="6632" y="11061"/>
                      <a:pt x="6704" y="11133"/>
                      <a:pt x="6799" y="11133"/>
                    </a:cubicBezTo>
                    <a:cubicBezTo>
                      <a:pt x="6882" y="11133"/>
                      <a:pt x="6954" y="11061"/>
                      <a:pt x="6954" y="10978"/>
                    </a:cubicBezTo>
                    <a:lnTo>
                      <a:pt x="6954" y="10240"/>
                    </a:lnTo>
                    <a:cubicBezTo>
                      <a:pt x="6954" y="10097"/>
                      <a:pt x="7037" y="9942"/>
                      <a:pt x="7156" y="9847"/>
                    </a:cubicBezTo>
                    <a:lnTo>
                      <a:pt x="7966" y="9144"/>
                    </a:lnTo>
                    <a:cubicBezTo>
                      <a:pt x="8001" y="9252"/>
                      <a:pt x="8025" y="9347"/>
                      <a:pt x="8025" y="9454"/>
                    </a:cubicBezTo>
                    <a:lnTo>
                      <a:pt x="8025" y="10978"/>
                    </a:lnTo>
                    <a:cubicBezTo>
                      <a:pt x="8025" y="11061"/>
                      <a:pt x="8109" y="11133"/>
                      <a:pt x="8192" y="11133"/>
                    </a:cubicBezTo>
                    <a:cubicBezTo>
                      <a:pt x="8287" y="11133"/>
                      <a:pt x="8359" y="11061"/>
                      <a:pt x="8359" y="10978"/>
                    </a:cubicBezTo>
                    <a:lnTo>
                      <a:pt x="8359" y="9454"/>
                    </a:lnTo>
                    <a:cubicBezTo>
                      <a:pt x="8335" y="8930"/>
                      <a:pt x="8001" y="8478"/>
                      <a:pt x="7525" y="8311"/>
                    </a:cubicBezTo>
                    <a:lnTo>
                      <a:pt x="7287" y="8216"/>
                    </a:lnTo>
                    <a:lnTo>
                      <a:pt x="7287" y="3132"/>
                    </a:lnTo>
                    <a:cubicBezTo>
                      <a:pt x="7287" y="1405"/>
                      <a:pt x="5894" y="0"/>
                      <a:pt x="4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49DC73C-5B1B-8A77-6183-D4A7AB897265}"/>
              </a:ext>
            </a:extLst>
          </p:cNvPr>
          <p:cNvGrpSpPr/>
          <p:nvPr/>
        </p:nvGrpSpPr>
        <p:grpSpPr>
          <a:xfrm>
            <a:off x="1349340" y="1428596"/>
            <a:ext cx="662625" cy="662625"/>
            <a:chOff x="7104124" y="3005284"/>
            <a:chExt cx="415500" cy="415500"/>
          </a:xfrm>
        </p:grpSpPr>
        <p:sp>
          <p:nvSpPr>
            <p:cNvPr id="139" name="Google Shape;1179;p42">
              <a:extLst>
                <a:ext uri="{FF2B5EF4-FFF2-40B4-BE49-F238E27FC236}">
                  <a16:creationId xmlns:a16="http://schemas.microsoft.com/office/drawing/2014/main" id="{E2A82072-B957-0006-C2DB-E28E9727D31E}"/>
                </a:ext>
              </a:extLst>
            </p:cNvPr>
            <p:cNvSpPr/>
            <p:nvPr/>
          </p:nvSpPr>
          <p:spPr>
            <a:xfrm>
              <a:off x="7104124" y="3005284"/>
              <a:ext cx="415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Lato" panose="020F0502020204030203" pitchFamily="34" charset="0"/>
              </a:endParaRPr>
            </a:p>
          </p:txBody>
        </p:sp>
        <p:grpSp>
          <p:nvGrpSpPr>
            <p:cNvPr id="140" name="Google Shape;1216;p42">
              <a:extLst>
                <a:ext uri="{FF2B5EF4-FFF2-40B4-BE49-F238E27FC236}">
                  <a16:creationId xmlns:a16="http://schemas.microsoft.com/office/drawing/2014/main" id="{C157CF3C-41AE-9DC7-BE13-A550B9E616A0}"/>
                </a:ext>
              </a:extLst>
            </p:cNvPr>
            <p:cNvGrpSpPr/>
            <p:nvPr/>
          </p:nvGrpSpPr>
          <p:grpSpPr>
            <a:xfrm>
              <a:off x="7185420" y="3036299"/>
              <a:ext cx="264433" cy="353454"/>
              <a:chOff x="8054820" y="2416399"/>
              <a:chExt cx="264433" cy="353454"/>
            </a:xfrm>
          </p:grpSpPr>
          <p:sp>
            <p:nvSpPr>
              <p:cNvPr id="141" name="Google Shape;1217;p42">
                <a:extLst>
                  <a:ext uri="{FF2B5EF4-FFF2-40B4-BE49-F238E27FC236}">
                    <a16:creationId xmlns:a16="http://schemas.microsoft.com/office/drawing/2014/main" id="{F3B6B7E6-00E9-708E-ABB2-2A350A8B930E}"/>
                  </a:ext>
                </a:extLst>
              </p:cNvPr>
              <p:cNvSpPr/>
              <p:nvPr/>
            </p:nvSpPr>
            <p:spPr>
              <a:xfrm>
                <a:off x="8148371" y="2538621"/>
                <a:ext cx="1020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01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55"/>
                    </a:cubicBezTo>
                    <a:lnTo>
                      <a:pt x="0" y="334"/>
                    </a:lnTo>
                    <a:cubicBezTo>
                      <a:pt x="0" y="429"/>
                      <a:pt x="72" y="500"/>
                      <a:pt x="155" y="500"/>
                    </a:cubicBezTo>
                    <a:cubicBezTo>
                      <a:pt x="250" y="500"/>
                      <a:pt x="322" y="429"/>
                      <a:pt x="322" y="334"/>
                    </a:cubicBezTo>
                    <a:lnTo>
                      <a:pt x="322" y="155"/>
                    </a:lnTo>
                    <a:cubicBezTo>
                      <a:pt x="310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42" name="Google Shape;1218;p42">
                <a:extLst>
                  <a:ext uri="{FF2B5EF4-FFF2-40B4-BE49-F238E27FC236}">
                    <a16:creationId xmlns:a16="http://schemas.microsoft.com/office/drawing/2014/main" id="{D855493D-A559-7E70-E4B6-EDCBB209713B}"/>
                  </a:ext>
                </a:extLst>
              </p:cNvPr>
              <p:cNvSpPr/>
              <p:nvPr/>
            </p:nvSpPr>
            <p:spPr>
              <a:xfrm>
                <a:off x="8214361" y="2538621"/>
                <a:ext cx="1023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1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lnTo>
                      <a:pt x="1" y="334"/>
                    </a:lnTo>
                    <a:cubicBezTo>
                      <a:pt x="1" y="429"/>
                      <a:pt x="72" y="500"/>
                      <a:pt x="156" y="500"/>
                    </a:cubicBezTo>
                    <a:cubicBezTo>
                      <a:pt x="251" y="500"/>
                      <a:pt x="322" y="429"/>
                      <a:pt x="322" y="334"/>
                    </a:cubicBezTo>
                    <a:lnTo>
                      <a:pt x="322" y="155"/>
                    </a:ln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43" name="Google Shape;1219;p42">
                <a:extLst>
                  <a:ext uri="{FF2B5EF4-FFF2-40B4-BE49-F238E27FC236}">
                    <a16:creationId xmlns:a16="http://schemas.microsoft.com/office/drawing/2014/main" id="{0A6CCFB9-0F6D-2D78-792D-62714670B91E}"/>
                  </a:ext>
                </a:extLst>
              </p:cNvPr>
              <p:cNvSpPr/>
              <p:nvPr/>
            </p:nvSpPr>
            <p:spPr>
              <a:xfrm>
                <a:off x="8054820" y="2416399"/>
                <a:ext cx="264433" cy="353454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11157" extrusionOk="0">
                    <a:moveTo>
                      <a:pt x="1703" y="5025"/>
                    </a:moveTo>
                    <a:cubicBezTo>
                      <a:pt x="1787" y="5204"/>
                      <a:pt x="1882" y="5418"/>
                      <a:pt x="1882" y="5573"/>
                    </a:cubicBezTo>
                    <a:cubicBezTo>
                      <a:pt x="1882" y="5680"/>
                      <a:pt x="1787" y="5763"/>
                      <a:pt x="1703" y="5763"/>
                    </a:cubicBezTo>
                    <a:cubicBezTo>
                      <a:pt x="1608" y="5763"/>
                      <a:pt x="1525" y="5668"/>
                      <a:pt x="1525" y="5573"/>
                    </a:cubicBezTo>
                    <a:cubicBezTo>
                      <a:pt x="1525" y="5430"/>
                      <a:pt x="1608" y="5204"/>
                      <a:pt x="1703" y="5025"/>
                    </a:cubicBezTo>
                    <a:close/>
                    <a:moveTo>
                      <a:pt x="6585" y="5025"/>
                    </a:moveTo>
                    <a:cubicBezTo>
                      <a:pt x="6668" y="5204"/>
                      <a:pt x="6763" y="5418"/>
                      <a:pt x="6763" y="5573"/>
                    </a:cubicBezTo>
                    <a:cubicBezTo>
                      <a:pt x="6763" y="5680"/>
                      <a:pt x="6668" y="5763"/>
                      <a:pt x="6585" y="5763"/>
                    </a:cubicBezTo>
                    <a:cubicBezTo>
                      <a:pt x="6490" y="5763"/>
                      <a:pt x="6406" y="5668"/>
                      <a:pt x="6406" y="5573"/>
                    </a:cubicBezTo>
                    <a:cubicBezTo>
                      <a:pt x="6406" y="5430"/>
                      <a:pt x="6490" y="5204"/>
                      <a:pt x="6585" y="5025"/>
                    </a:cubicBezTo>
                    <a:close/>
                    <a:moveTo>
                      <a:pt x="4144" y="322"/>
                    </a:moveTo>
                    <a:cubicBezTo>
                      <a:pt x="6073" y="322"/>
                      <a:pt x="7633" y="1894"/>
                      <a:pt x="7633" y="3823"/>
                    </a:cubicBezTo>
                    <a:cubicBezTo>
                      <a:pt x="7633" y="5847"/>
                      <a:pt x="6478" y="7752"/>
                      <a:pt x="6299" y="8049"/>
                    </a:cubicBezTo>
                    <a:lnTo>
                      <a:pt x="5716" y="7847"/>
                    </a:lnTo>
                    <a:cubicBezTo>
                      <a:pt x="5513" y="7764"/>
                      <a:pt x="5358" y="7561"/>
                      <a:pt x="5358" y="7335"/>
                    </a:cubicBezTo>
                    <a:lnTo>
                      <a:pt x="5358" y="6621"/>
                    </a:lnTo>
                    <a:cubicBezTo>
                      <a:pt x="5692" y="6430"/>
                      <a:pt x="5966" y="6180"/>
                      <a:pt x="6180" y="5859"/>
                    </a:cubicBezTo>
                    <a:cubicBezTo>
                      <a:pt x="6263" y="6001"/>
                      <a:pt x="6418" y="6073"/>
                      <a:pt x="6597" y="6073"/>
                    </a:cubicBezTo>
                    <a:cubicBezTo>
                      <a:pt x="6882" y="6073"/>
                      <a:pt x="7097" y="5847"/>
                      <a:pt x="7097" y="5561"/>
                    </a:cubicBezTo>
                    <a:cubicBezTo>
                      <a:pt x="7097" y="5323"/>
                      <a:pt x="6966" y="5025"/>
                      <a:pt x="6859" y="4823"/>
                    </a:cubicBezTo>
                    <a:cubicBezTo>
                      <a:pt x="7097" y="4751"/>
                      <a:pt x="7275" y="4525"/>
                      <a:pt x="7275" y="4251"/>
                    </a:cubicBezTo>
                    <a:cubicBezTo>
                      <a:pt x="7275" y="3930"/>
                      <a:pt x="7013" y="3656"/>
                      <a:pt x="6680" y="3656"/>
                    </a:cubicBezTo>
                    <a:lnTo>
                      <a:pt x="6597" y="3656"/>
                    </a:lnTo>
                    <a:cubicBezTo>
                      <a:pt x="6597" y="3656"/>
                      <a:pt x="6585" y="3656"/>
                      <a:pt x="6585" y="3644"/>
                    </a:cubicBezTo>
                    <a:lnTo>
                      <a:pt x="6585" y="3120"/>
                    </a:lnTo>
                    <a:cubicBezTo>
                      <a:pt x="6585" y="2453"/>
                      <a:pt x="6049" y="1918"/>
                      <a:pt x="5370" y="1918"/>
                    </a:cubicBezTo>
                    <a:lnTo>
                      <a:pt x="5192" y="1918"/>
                    </a:lnTo>
                    <a:cubicBezTo>
                      <a:pt x="5108" y="1918"/>
                      <a:pt x="5037" y="1989"/>
                      <a:pt x="5037" y="2084"/>
                    </a:cubicBezTo>
                    <a:cubicBezTo>
                      <a:pt x="5037" y="2168"/>
                      <a:pt x="5108" y="2251"/>
                      <a:pt x="5192" y="2251"/>
                    </a:cubicBezTo>
                    <a:lnTo>
                      <a:pt x="5370" y="2251"/>
                    </a:lnTo>
                    <a:cubicBezTo>
                      <a:pt x="5870" y="2251"/>
                      <a:pt x="6251" y="2644"/>
                      <a:pt x="6251" y="3120"/>
                    </a:cubicBezTo>
                    <a:lnTo>
                      <a:pt x="6251" y="3644"/>
                    </a:lnTo>
                    <a:cubicBezTo>
                      <a:pt x="6251" y="3823"/>
                      <a:pt x="6406" y="3989"/>
                      <a:pt x="6597" y="3989"/>
                    </a:cubicBezTo>
                    <a:lnTo>
                      <a:pt x="6680" y="3989"/>
                    </a:lnTo>
                    <a:cubicBezTo>
                      <a:pt x="6835" y="3989"/>
                      <a:pt x="6954" y="4108"/>
                      <a:pt x="6954" y="4251"/>
                    </a:cubicBezTo>
                    <a:cubicBezTo>
                      <a:pt x="6954" y="4406"/>
                      <a:pt x="6835" y="4525"/>
                      <a:pt x="6680" y="4525"/>
                    </a:cubicBezTo>
                    <a:lnTo>
                      <a:pt x="6585" y="4525"/>
                    </a:lnTo>
                    <a:lnTo>
                      <a:pt x="6585" y="4501"/>
                    </a:lnTo>
                    <a:cubicBezTo>
                      <a:pt x="6585" y="4418"/>
                      <a:pt x="6501" y="4346"/>
                      <a:pt x="6418" y="4346"/>
                    </a:cubicBezTo>
                    <a:cubicBezTo>
                      <a:pt x="6323" y="4346"/>
                      <a:pt x="6251" y="4418"/>
                      <a:pt x="6251" y="4501"/>
                    </a:cubicBezTo>
                    <a:cubicBezTo>
                      <a:pt x="6251" y="5668"/>
                      <a:pt x="5311" y="6609"/>
                      <a:pt x="4156" y="6609"/>
                    </a:cubicBezTo>
                    <a:cubicBezTo>
                      <a:pt x="2989" y="6609"/>
                      <a:pt x="2060" y="5668"/>
                      <a:pt x="2060" y="4501"/>
                    </a:cubicBezTo>
                    <a:cubicBezTo>
                      <a:pt x="2060" y="4418"/>
                      <a:pt x="1977" y="4346"/>
                      <a:pt x="1894" y="4346"/>
                    </a:cubicBezTo>
                    <a:cubicBezTo>
                      <a:pt x="1798" y="4346"/>
                      <a:pt x="1727" y="4418"/>
                      <a:pt x="1727" y="4501"/>
                    </a:cubicBezTo>
                    <a:lnTo>
                      <a:pt x="1727" y="4525"/>
                    </a:lnTo>
                    <a:lnTo>
                      <a:pt x="1620" y="4525"/>
                    </a:lnTo>
                    <a:cubicBezTo>
                      <a:pt x="1477" y="4525"/>
                      <a:pt x="1358" y="4406"/>
                      <a:pt x="1358" y="4251"/>
                    </a:cubicBezTo>
                    <a:cubicBezTo>
                      <a:pt x="1358" y="4108"/>
                      <a:pt x="1477" y="3989"/>
                      <a:pt x="1620" y="3989"/>
                    </a:cubicBezTo>
                    <a:lnTo>
                      <a:pt x="1715" y="3989"/>
                    </a:lnTo>
                    <a:cubicBezTo>
                      <a:pt x="1894" y="3989"/>
                      <a:pt x="2060" y="3835"/>
                      <a:pt x="2060" y="3644"/>
                    </a:cubicBezTo>
                    <a:lnTo>
                      <a:pt x="2060" y="3120"/>
                    </a:lnTo>
                    <a:cubicBezTo>
                      <a:pt x="2060" y="2632"/>
                      <a:pt x="2453" y="2251"/>
                      <a:pt x="2930" y="2251"/>
                    </a:cubicBezTo>
                    <a:lnTo>
                      <a:pt x="4501" y="2251"/>
                    </a:lnTo>
                    <a:cubicBezTo>
                      <a:pt x="4585" y="2251"/>
                      <a:pt x="4656" y="2168"/>
                      <a:pt x="4656" y="2084"/>
                    </a:cubicBezTo>
                    <a:cubicBezTo>
                      <a:pt x="4656" y="1989"/>
                      <a:pt x="4585" y="1918"/>
                      <a:pt x="4501" y="1918"/>
                    </a:cubicBezTo>
                    <a:lnTo>
                      <a:pt x="2930" y="1918"/>
                    </a:lnTo>
                    <a:cubicBezTo>
                      <a:pt x="2632" y="1918"/>
                      <a:pt x="2394" y="1679"/>
                      <a:pt x="2394" y="1382"/>
                    </a:cubicBezTo>
                    <a:cubicBezTo>
                      <a:pt x="2394" y="798"/>
                      <a:pt x="3025" y="322"/>
                      <a:pt x="3799" y="322"/>
                    </a:cubicBezTo>
                    <a:close/>
                    <a:moveTo>
                      <a:pt x="2084" y="1310"/>
                    </a:moveTo>
                    <a:lnTo>
                      <a:pt x="2084" y="1406"/>
                    </a:lnTo>
                    <a:cubicBezTo>
                      <a:pt x="2084" y="1679"/>
                      <a:pt x="2203" y="1918"/>
                      <a:pt x="2394" y="2084"/>
                    </a:cubicBezTo>
                    <a:cubicBezTo>
                      <a:pt x="2013" y="2275"/>
                      <a:pt x="1727" y="2692"/>
                      <a:pt x="1727" y="3156"/>
                    </a:cubicBezTo>
                    <a:lnTo>
                      <a:pt x="1727" y="3680"/>
                    </a:lnTo>
                    <a:cubicBezTo>
                      <a:pt x="1727" y="3680"/>
                      <a:pt x="1727" y="3692"/>
                      <a:pt x="1715" y="3692"/>
                    </a:cubicBezTo>
                    <a:lnTo>
                      <a:pt x="1620" y="3692"/>
                    </a:lnTo>
                    <a:cubicBezTo>
                      <a:pt x="1298" y="3692"/>
                      <a:pt x="1025" y="3954"/>
                      <a:pt x="1025" y="4287"/>
                    </a:cubicBezTo>
                    <a:cubicBezTo>
                      <a:pt x="1025" y="4549"/>
                      <a:pt x="1203" y="4775"/>
                      <a:pt x="1441" y="4847"/>
                    </a:cubicBezTo>
                    <a:cubicBezTo>
                      <a:pt x="1346" y="5037"/>
                      <a:pt x="1203" y="5335"/>
                      <a:pt x="1203" y="5597"/>
                    </a:cubicBezTo>
                    <a:cubicBezTo>
                      <a:pt x="1203" y="5870"/>
                      <a:pt x="1429" y="6097"/>
                      <a:pt x="1715" y="6097"/>
                    </a:cubicBezTo>
                    <a:cubicBezTo>
                      <a:pt x="1894" y="6097"/>
                      <a:pt x="2037" y="6013"/>
                      <a:pt x="2132" y="5894"/>
                    </a:cubicBezTo>
                    <a:cubicBezTo>
                      <a:pt x="2334" y="6204"/>
                      <a:pt x="2620" y="6466"/>
                      <a:pt x="2953" y="6656"/>
                    </a:cubicBezTo>
                    <a:lnTo>
                      <a:pt x="2953" y="7347"/>
                    </a:lnTo>
                    <a:cubicBezTo>
                      <a:pt x="2953" y="7573"/>
                      <a:pt x="2799" y="7787"/>
                      <a:pt x="2584" y="7859"/>
                    </a:cubicBezTo>
                    <a:lnTo>
                      <a:pt x="1965" y="8085"/>
                    </a:lnTo>
                    <a:cubicBezTo>
                      <a:pt x="1715" y="7621"/>
                      <a:pt x="834" y="5847"/>
                      <a:pt x="834" y="3882"/>
                    </a:cubicBezTo>
                    <a:cubicBezTo>
                      <a:pt x="834" y="3275"/>
                      <a:pt x="989" y="2727"/>
                      <a:pt x="1263" y="2227"/>
                    </a:cubicBezTo>
                    <a:cubicBezTo>
                      <a:pt x="1477" y="1870"/>
                      <a:pt x="1739" y="1560"/>
                      <a:pt x="2084" y="1310"/>
                    </a:cubicBezTo>
                    <a:close/>
                    <a:moveTo>
                      <a:pt x="3811" y="1"/>
                    </a:moveTo>
                    <a:cubicBezTo>
                      <a:pt x="3346" y="1"/>
                      <a:pt x="2918" y="132"/>
                      <a:pt x="2608" y="382"/>
                    </a:cubicBezTo>
                    <a:cubicBezTo>
                      <a:pt x="2453" y="489"/>
                      <a:pt x="2358" y="620"/>
                      <a:pt x="2263" y="763"/>
                    </a:cubicBezTo>
                    <a:cubicBezTo>
                      <a:pt x="1715" y="1084"/>
                      <a:pt x="1286" y="1537"/>
                      <a:pt x="1001" y="2037"/>
                    </a:cubicBezTo>
                    <a:cubicBezTo>
                      <a:pt x="691" y="2572"/>
                      <a:pt x="524" y="3192"/>
                      <a:pt x="524" y="3858"/>
                    </a:cubicBezTo>
                    <a:cubicBezTo>
                      <a:pt x="524" y="5108"/>
                      <a:pt x="870" y="6251"/>
                      <a:pt x="1144" y="6990"/>
                    </a:cubicBezTo>
                    <a:cubicBezTo>
                      <a:pt x="1358" y="7525"/>
                      <a:pt x="1548" y="7942"/>
                      <a:pt x="1667" y="8156"/>
                    </a:cubicBezTo>
                    <a:lnTo>
                      <a:pt x="810" y="8454"/>
                    </a:lnTo>
                    <a:cubicBezTo>
                      <a:pt x="334" y="8621"/>
                      <a:pt x="1" y="9073"/>
                      <a:pt x="1" y="9597"/>
                    </a:cubicBezTo>
                    <a:lnTo>
                      <a:pt x="1" y="10954"/>
                    </a:lnTo>
                    <a:cubicBezTo>
                      <a:pt x="1" y="11038"/>
                      <a:pt x="72" y="11121"/>
                      <a:pt x="167" y="11121"/>
                    </a:cubicBezTo>
                    <a:cubicBezTo>
                      <a:pt x="251" y="11121"/>
                      <a:pt x="322" y="11038"/>
                      <a:pt x="322" y="10954"/>
                    </a:cubicBezTo>
                    <a:lnTo>
                      <a:pt x="322" y="9633"/>
                    </a:lnTo>
                    <a:cubicBezTo>
                      <a:pt x="322" y="9252"/>
                      <a:pt x="560" y="8918"/>
                      <a:pt x="917" y="8799"/>
                    </a:cubicBezTo>
                    <a:lnTo>
                      <a:pt x="1191" y="8704"/>
                    </a:lnTo>
                    <a:cubicBezTo>
                      <a:pt x="1810" y="9561"/>
                      <a:pt x="2941" y="10097"/>
                      <a:pt x="4180" y="10097"/>
                    </a:cubicBezTo>
                    <a:cubicBezTo>
                      <a:pt x="4727" y="10097"/>
                      <a:pt x="5287" y="10002"/>
                      <a:pt x="5775" y="9788"/>
                    </a:cubicBezTo>
                    <a:cubicBezTo>
                      <a:pt x="5858" y="9764"/>
                      <a:pt x="5894" y="9657"/>
                      <a:pt x="5858" y="9585"/>
                    </a:cubicBezTo>
                    <a:cubicBezTo>
                      <a:pt x="5840" y="9512"/>
                      <a:pt x="5773" y="9481"/>
                      <a:pt x="5711" y="9481"/>
                    </a:cubicBezTo>
                    <a:cubicBezTo>
                      <a:pt x="5692" y="9481"/>
                      <a:pt x="5673" y="9484"/>
                      <a:pt x="5656" y="9490"/>
                    </a:cubicBezTo>
                    <a:cubicBezTo>
                      <a:pt x="5204" y="9680"/>
                      <a:pt x="4704" y="9788"/>
                      <a:pt x="4180" y="9788"/>
                    </a:cubicBezTo>
                    <a:cubicBezTo>
                      <a:pt x="3096" y="9788"/>
                      <a:pt x="2084" y="9347"/>
                      <a:pt x="1513" y="8609"/>
                    </a:cubicBezTo>
                    <a:lnTo>
                      <a:pt x="2727" y="8180"/>
                    </a:lnTo>
                    <a:cubicBezTo>
                      <a:pt x="3061" y="8061"/>
                      <a:pt x="3299" y="7740"/>
                      <a:pt x="3299" y="7383"/>
                    </a:cubicBezTo>
                    <a:lnTo>
                      <a:pt x="3299" y="6823"/>
                    </a:lnTo>
                    <a:cubicBezTo>
                      <a:pt x="3572" y="6930"/>
                      <a:pt x="3870" y="6990"/>
                      <a:pt x="4180" y="6990"/>
                    </a:cubicBezTo>
                    <a:cubicBezTo>
                      <a:pt x="4489" y="6990"/>
                      <a:pt x="4787" y="6930"/>
                      <a:pt x="5061" y="6823"/>
                    </a:cubicBezTo>
                    <a:lnTo>
                      <a:pt x="5061" y="7383"/>
                    </a:lnTo>
                    <a:cubicBezTo>
                      <a:pt x="5061" y="7740"/>
                      <a:pt x="5287" y="8061"/>
                      <a:pt x="5644" y="8180"/>
                    </a:cubicBezTo>
                    <a:lnTo>
                      <a:pt x="6847" y="8609"/>
                    </a:lnTo>
                    <a:cubicBezTo>
                      <a:pt x="6680" y="8823"/>
                      <a:pt x="6478" y="9014"/>
                      <a:pt x="6239" y="9180"/>
                    </a:cubicBezTo>
                    <a:cubicBezTo>
                      <a:pt x="6156" y="9228"/>
                      <a:pt x="6144" y="9323"/>
                      <a:pt x="6192" y="9407"/>
                    </a:cubicBezTo>
                    <a:cubicBezTo>
                      <a:pt x="6216" y="9442"/>
                      <a:pt x="6275" y="9478"/>
                      <a:pt x="6323" y="9478"/>
                    </a:cubicBezTo>
                    <a:cubicBezTo>
                      <a:pt x="6359" y="9478"/>
                      <a:pt x="6382" y="9466"/>
                      <a:pt x="6418" y="9442"/>
                    </a:cubicBezTo>
                    <a:cubicBezTo>
                      <a:pt x="6716" y="9240"/>
                      <a:pt x="6966" y="9002"/>
                      <a:pt x="7156" y="8716"/>
                    </a:cubicBezTo>
                    <a:lnTo>
                      <a:pt x="7430" y="8811"/>
                    </a:lnTo>
                    <a:cubicBezTo>
                      <a:pt x="7787" y="8930"/>
                      <a:pt x="8025" y="9264"/>
                      <a:pt x="8025" y="9645"/>
                    </a:cubicBezTo>
                    <a:lnTo>
                      <a:pt x="8025" y="10990"/>
                    </a:lnTo>
                    <a:cubicBezTo>
                      <a:pt x="8025" y="11085"/>
                      <a:pt x="8097" y="11157"/>
                      <a:pt x="8180" y="11157"/>
                    </a:cubicBezTo>
                    <a:cubicBezTo>
                      <a:pt x="8275" y="11157"/>
                      <a:pt x="8347" y="11085"/>
                      <a:pt x="8347" y="10990"/>
                    </a:cubicBezTo>
                    <a:lnTo>
                      <a:pt x="8347" y="9633"/>
                    </a:lnTo>
                    <a:cubicBezTo>
                      <a:pt x="8323" y="9109"/>
                      <a:pt x="7990" y="8657"/>
                      <a:pt x="7513" y="8478"/>
                    </a:cubicBezTo>
                    <a:lnTo>
                      <a:pt x="6620" y="8168"/>
                    </a:lnTo>
                    <a:cubicBezTo>
                      <a:pt x="6740" y="7978"/>
                      <a:pt x="7013" y="7525"/>
                      <a:pt x="7263" y="6918"/>
                    </a:cubicBezTo>
                    <a:cubicBezTo>
                      <a:pt x="7847" y="5561"/>
                      <a:pt x="7978" y="4489"/>
                      <a:pt x="7978" y="3823"/>
                    </a:cubicBezTo>
                    <a:cubicBezTo>
                      <a:pt x="7978" y="1703"/>
                      <a:pt x="6263" y="1"/>
                      <a:pt x="4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44" name="Google Shape;1220;p42">
                <a:extLst>
                  <a:ext uri="{FF2B5EF4-FFF2-40B4-BE49-F238E27FC236}">
                    <a16:creationId xmlns:a16="http://schemas.microsoft.com/office/drawing/2014/main" id="{59F269BB-EE8A-8118-90A7-F6E8E22DB908}"/>
                  </a:ext>
                </a:extLst>
              </p:cNvPr>
              <p:cNvSpPr/>
              <p:nvPr/>
            </p:nvSpPr>
            <p:spPr>
              <a:xfrm>
                <a:off x="8164972" y="2582371"/>
                <a:ext cx="43782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489" extrusionOk="0">
                    <a:moveTo>
                      <a:pt x="179" y="0"/>
                    </a:moveTo>
                    <a:cubicBezTo>
                      <a:pt x="140" y="0"/>
                      <a:pt x="101" y="12"/>
                      <a:pt x="72" y="36"/>
                    </a:cubicBezTo>
                    <a:cubicBezTo>
                      <a:pt x="0" y="96"/>
                      <a:pt x="0" y="203"/>
                      <a:pt x="72" y="262"/>
                    </a:cubicBezTo>
                    <a:cubicBezTo>
                      <a:pt x="203" y="393"/>
                      <a:pt x="441" y="489"/>
                      <a:pt x="703" y="489"/>
                    </a:cubicBezTo>
                    <a:cubicBezTo>
                      <a:pt x="965" y="489"/>
                      <a:pt x="1191" y="393"/>
                      <a:pt x="1346" y="262"/>
                    </a:cubicBezTo>
                    <a:cubicBezTo>
                      <a:pt x="1381" y="203"/>
                      <a:pt x="1381" y="120"/>
                      <a:pt x="1322" y="36"/>
                    </a:cubicBezTo>
                    <a:cubicBezTo>
                      <a:pt x="1292" y="12"/>
                      <a:pt x="1250" y="0"/>
                      <a:pt x="1209" y="0"/>
                    </a:cubicBezTo>
                    <a:cubicBezTo>
                      <a:pt x="1167" y="0"/>
                      <a:pt x="1125" y="12"/>
                      <a:pt x="1096" y="36"/>
                    </a:cubicBezTo>
                    <a:cubicBezTo>
                      <a:pt x="1036" y="96"/>
                      <a:pt x="881" y="179"/>
                      <a:pt x="691" y="179"/>
                    </a:cubicBezTo>
                    <a:cubicBezTo>
                      <a:pt x="488" y="179"/>
                      <a:pt x="346" y="96"/>
                      <a:pt x="286" y="36"/>
                    </a:cubicBezTo>
                    <a:cubicBezTo>
                      <a:pt x="256" y="12"/>
                      <a:pt x="218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45" name="Google Shape;1221;p42">
                <a:extLst>
                  <a:ext uri="{FF2B5EF4-FFF2-40B4-BE49-F238E27FC236}">
                    <a16:creationId xmlns:a16="http://schemas.microsoft.com/office/drawing/2014/main" id="{B2A20F85-BE1D-0AEE-E23E-5876242632AD}"/>
                  </a:ext>
                </a:extLst>
              </p:cNvPr>
              <p:cNvSpPr/>
              <p:nvPr/>
            </p:nvSpPr>
            <p:spPr>
              <a:xfrm>
                <a:off x="8141592" y="2519137"/>
                <a:ext cx="18501" cy="1384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437" extrusionOk="0">
                    <a:moveTo>
                      <a:pt x="404" y="1"/>
                    </a:moveTo>
                    <a:cubicBezTo>
                      <a:pt x="381" y="1"/>
                      <a:pt x="357" y="7"/>
                      <a:pt x="333" y="20"/>
                    </a:cubicBezTo>
                    <a:lnTo>
                      <a:pt x="119" y="115"/>
                    </a:lnTo>
                    <a:cubicBezTo>
                      <a:pt x="48" y="163"/>
                      <a:pt x="0" y="258"/>
                      <a:pt x="48" y="341"/>
                    </a:cubicBezTo>
                    <a:cubicBezTo>
                      <a:pt x="71" y="401"/>
                      <a:pt x="131" y="437"/>
                      <a:pt x="191" y="437"/>
                    </a:cubicBezTo>
                    <a:cubicBezTo>
                      <a:pt x="226" y="437"/>
                      <a:pt x="238" y="437"/>
                      <a:pt x="274" y="413"/>
                    </a:cubicBezTo>
                    <a:lnTo>
                      <a:pt x="476" y="318"/>
                    </a:lnTo>
                    <a:cubicBezTo>
                      <a:pt x="548" y="270"/>
                      <a:pt x="583" y="163"/>
                      <a:pt x="548" y="91"/>
                    </a:cubicBezTo>
                    <a:cubicBezTo>
                      <a:pt x="522" y="40"/>
                      <a:pt x="465" y="1"/>
                      <a:pt x="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46" name="Google Shape;1222;p42">
                <a:extLst>
                  <a:ext uri="{FF2B5EF4-FFF2-40B4-BE49-F238E27FC236}">
                    <a16:creationId xmlns:a16="http://schemas.microsoft.com/office/drawing/2014/main" id="{DA0DC68F-F2ED-E93F-D1B2-6D995928FD6C}"/>
                  </a:ext>
                </a:extLst>
              </p:cNvPr>
              <p:cNvSpPr/>
              <p:nvPr/>
            </p:nvSpPr>
            <p:spPr>
              <a:xfrm>
                <a:off x="8211731" y="2518409"/>
                <a:ext cx="18881" cy="1381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36" extrusionOk="0">
                    <a:moveTo>
                      <a:pt x="208" y="0"/>
                    </a:moveTo>
                    <a:cubicBezTo>
                      <a:pt x="148" y="0"/>
                      <a:pt x="83" y="39"/>
                      <a:pt x="48" y="91"/>
                    </a:cubicBezTo>
                    <a:cubicBezTo>
                      <a:pt x="1" y="174"/>
                      <a:pt x="48" y="269"/>
                      <a:pt x="120" y="317"/>
                    </a:cubicBezTo>
                    <a:lnTo>
                      <a:pt x="334" y="424"/>
                    </a:lnTo>
                    <a:cubicBezTo>
                      <a:pt x="358" y="436"/>
                      <a:pt x="382" y="436"/>
                      <a:pt x="405" y="436"/>
                    </a:cubicBezTo>
                    <a:cubicBezTo>
                      <a:pt x="465" y="436"/>
                      <a:pt x="524" y="412"/>
                      <a:pt x="560" y="353"/>
                    </a:cubicBezTo>
                    <a:cubicBezTo>
                      <a:pt x="596" y="257"/>
                      <a:pt x="572" y="174"/>
                      <a:pt x="477" y="126"/>
                    </a:cubicBezTo>
                    <a:lnTo>
                      <a:pt x="274" y="19"/>
                    </a:lnTo>
                    <a:cubicBezTo>
                      <a:pt x="255" y="6"/>
                      <a:pt x="232" y="0"/>
                      <a:pt x="2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56EE640-8404-44A2-DA4D-E32EEA3FA672}"/>
              </a:ext>
            </a:extLst>
          </p:cNvPr>
          <p:cNvGrpSpPr/>
          <p:nvPr/>
        </p:nvGrpSpPr>
        <p:grpSpPr>
          <a:xfrm>
            <a:off x="2543826" y="2550270"/>
            <a:ext cx="662625" cy="662625"/>
            <a:chOff x="4361163" y="1163242"/>
            <a:chExt cx="415500" cy="415500"/>
          </a:xfrm>
        </p:grpSpPr>
        <p:sp>
          <p:nvSpPr>
            <p:cNvPr id="148" name="Google Shape;1181;p42">
              <a:extLst>
                <a:ext uri="{FF2B5EF4-FFF2-40B4-BE49-F238E27FC236}">
                  <a16:creationId xmlns:a16="http://schemas.microsoft.com/office/drawing/2014/main" id="{D3DDA50A-61D0-C35D-85EC-C5FABEAFE1E3}"/>
                </a:ext>
              </a:extLst>
            </p:cNvPr>
            <p:cNvSpPr/>
            <p:nvPr/>
          </p:nvSpPr>
          <p:spPr>
            <a:xfrm>
              <a:off x="4361163" y="1163242"/>
              <a:ext cx="415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latin typeface="Lato" panose="020F0502020204030203" pitchFamily="34" charset="0"/>
              </a:endParaRPr>
            </a:p>
          </p:txBody>
        </p:sp>
        <p:grpSp>
          <p:nvGrpSpPr>
            <p:cNvPr id="149" name="Google Shape;1223;p42">
              <a:extLst>
                <a:ext uri="{FF2B5EF4-FFF2-40B4-BE49-F238E27FC236}">
                  <a16:creationId xmlns:a16="http://schemas.microsoft.com/office/drawing/2014/main" id="{A3F09901-9DE9-DCCE-2228-66702A9693DE}"/>
                </a:ext>
              </a:extLst>
            </p:cNvPr>
            <p:cNvGrpSpPr/>
            <p:nvPr/>
          </p:nvGrpSpPr>
          <p:grpSpPr>
            <a:xfrm>
              <a:off x="4435014" y="1193126"/>
              <a:ext cx="267854" cy="355735"/>
              <a:chOff x="4903389" y="1500214"/>
              <a:chExt cx="267854" cy="355735"/>
            </a:xfrm>
          </p:grpSpPr>
          <p:sp>
            <p:nvSpPr>
              <p:cNvPr id="150" name="Google Shape;1224;p42">
                <a:extLst>
                  <a:ext uri="{FF2B5EF4-FFF2-40B4-BE49-F238E27FC236}">
                    <a16:creationId xmlns:a16="http://schemas.microsoft.com/office/drawing/2014/main" id="{69ED66F9-6D6E-3B41-36E8-5882774869DA}"/>
                  </a:ext>
                </a:extLst>
              </p:cNvPr>
              <p:cNvSpPr/>
              <p:nvPr/>
            </p:nvSpPr>
            <p:spPr>
              <a:xfrm>
                <a:off x="4997700" y="1611854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3"/>
                      <a:pt x="167" y="513"/>
                    </a:cubicBezTo>
                    <a:cubicBezTo>
                      <a:pt x="250" y="513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84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51" name="Google Shape;1225;p42">
                <a:extLst>
                  <a:ext uri="{FF2B5EF4-FFF2-40B4-BE49-F238E27FC236}">
                    <a16:creationId xmlns:a16="http://schemas.microsoft.com/office/drawing/2014/main" id="{432B541D-141F-2F05-79FE-02F783309EFB}"/>
                  </a:ext>
                </a:extLst>
              </p:cNvPr>
              <p:cNvSpPr/>
              <p:nvPr/>
            </p:nvSpPr>
            <p:spPr>
              <a:xfrm>
                <a:off x="5064830" y="1611854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3"/>
                      <a:pt x="156" y="513"/>
                    </a:cubicBezTo>
                    <a:cubicBezTo>
                      <a:pt x="251" y="513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84"/>
                      <a:pt x="251" y="1"/>
                      <a:pt x="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52" name="Google Shape;1226;p42">
                <a:extLst>
                  <a:ext uri="{FF2B5EF4-FFF2-40B4-BE49-F238E27FC236}">
                    <a16:creationId xmlns:a16="http://schemas.microsoft.com/office/drawing/2014/main" id="{FBBCECD7-DD3B-82B3-E40D-AA8FE58041C2}"/>
                  </a:ext>
                </a:extLst>
              </p:cNvPr>
              <p:cNvSpPr/>
              <p:nvPr/>
            </p:nvSpPr>
            <p:spPr>
              <a:xfrm>
                <a:off x="5013160" y="1650820"/>
                <a:ext cx="45302" cy="1577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498" extrusionOk="0">
                    <a:moveTo>
                      <a:pt x="188" y="0"/>
                    </a:moveTo>
                    <a:cubicBezTo>
                      <a:pt x="146" y="0"/>
                      <a:pt x="102" y="15"/>
                      <a:pt x="60" y="45"/>
                    </a:cubicBezTo>
                    <a:cubicBezTo>
                      <a:pt x="1" y="104"/>
                      <a:pt x="1" y="199"/>
                      <a:pt x="60" y="283"/>
                    </a:cubicBezTo>
                    <a:cubicBezTo>
                      <a:pt x="203" y="414"/>
                      <a:pt x="453" y="497"/>
                      <a:pt x="703" y="497"/>
                    </a:cubicBezTo>
                    <a:cubicBezTo>
                      <a:pt x="953" y="497"/>
                      <a:pt x="1215" y="414"/>
                      <a:pt x="1346" y="283"/>
                    </a:cubicBezTo>
                    <a:cubicBezTo>
                      <a:pt x="1429" y="223"/>
                      <a:pt x="1429" y="116"/>
                      <a:pt x="1370" y="45"/>
                    </a:cubicBezTo>
                    <a:cubicBezTo>
                      <a:pt x="1340" y="15"/>
                      <a:pt x="1301" y="0"/>
                      <a:pt x="1260" y="0"/>
                    </a:cubicBezTo>
                    <a:cubicBezTo>
                      <a:pt x="1218" y="0"/>
                      <a:pt x="1173" y="15"/>
                      <a:pt x="1132" y="45"/>
                    </a:cubicBezTo>
                    <a:cubicBezTo>
                      <a:pt x="1072" y="104"/>
                      <a:pt x="929" y="176"/>
                      <a:pt x="715" y="176"/>
                    </a:cubicBezTo>
                    <a:cubicBezTo>
                      <a:pt x="513" y="176"/>
                      <a:pt x="358" y="104"/>
                      <a:pt x="298" y="45"/>
                    </a:cubicBezTo>
                    <a:cubicBezTo>
                      <a:pt x="268" y="15"/>
                      <a:pt x="230" y="0"/>
                      <a:pt x="1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53" name="Google Shape;1227;p42">
                <a:extLst>
                  <a:ext uri="{FF2B5EF4-FFF2-40B4-BE49-F238E27FC236}">
                    <a16:creationId xmlns:a16="http://schemas.microsoft.com/office/drawing/2014/main" id="{8E2783E9-2172-4840-59E9-0A7AC11222A2}"/>
                  </a:ext>
                </a:extLst>
              </p:cNvPr>
              <p:cNvSpPr/>
              <p:nvPr/>
            </p:nvSpPr>
            <p:spPr>
              <a:xfrm>
                <a:off x="4903389" y="1500214"/>
                <a:ext cx="267854" cy="355735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11229" extrusionOk="0">
                    <a:moveTo>
                      <a:pt x="1382" y="3144"/>
                    </a:moveTo>
                    <a:lnTo>
                      <a:pt x="1382" y="3394"/>
                    </a:lnTo>
                    <a:cubicBezTo>
                      <a:pt x="1180" y="3489"/>
                      <a:pt x="1025" y="3691"/>
                      <a:pt x="1025" y="3941"/>
                    </a:cubicBezTo>
                    <a:cubicBezTo>
                      <a:pt x="1025" y="4275"/>
                      <a:pt x="1299" y="4537"/>
                      <a:pt x="1620" y="4537"/>
                    </a:cubicBezTo>
                    <a:lnTo>
                      <a:pt x="1739" y="4537"/>
                    </a:lnTo>
                    <a:cubicBezTo>
                      <a:pt x="1811" y="5073"/>
                      <a:pt x="2073" y="5549"/>
                      <a:pt x="2430" y="5930"/>
                    </a:cubicBezTo>
                    <a:cubicBezTo>
                      <a:pt x="2362" y="5952"/>
                      <a:pt x="2270" y="5961"/>
                      <a:pt x="2172" y="5961"/>
                    </a:cubicBezTo>
                    <a:cubicBezTo>
                      <a:pt x="2116" y="5961"/>
                      <a:pt x="2058" y="5958"/>
                      <a:pt x="2001" y="5954"/>
                    </a:cubicBezTo>
                    <a:cubicBezTo>
                      <a:pt x="1656" y="5894"/>
                      <a:pt x="1370" y="5644"/>
                      <a:pt x="1251" y="5299"/>
                    </a:cubicBezTo>
                    <a:cubicBezTo>
                      <a:pt x="1203" y="5168"/>
                      <a:pt x="1192" y="5037"/>
                      <a:pt x="1203" y="4894"/>
                    </a:cubicBezTo>
                    <a:cubicBezTo>
                      <a:pt x="1215" y="4715"/>
                      <a:pt x="1144" y="4537"/>
                      <a:pt x="989" y="4442"/>
                    </a:cubicBezTo>
                    <a:cubicBezTo>
                      <a:pt x="751" y="4275"/>
                      <a:pt x="620" y="3989"/>
                      <a:pt x="691" y="3703"/>
                    </a:cubicBezTo>
                    <a:cubicBezTo>
                      <a:pt x="751" y="3429"/>
                      <a:pt x="965" y="3203"/>
                      <a:pt x="1251" y="3156"/>
                    </a:cubicBezTo>
                    <a:cubicBezTo>
                      <a:pt x="1299" y="3144"/>
                      <a:pt x="1334" y="3144"/>
                      <a:pt x="1382" y="3144"/>
                    </a:cubicBezTo>
                    <a:close/>
                    <a:moveTo>
                      <a:pt x="7002" y="3144"/>
                    </a:moveTo>
                    <a:cubicBezTo>
                      <a:pt x="7037" y="3144"/>
                      <a:pt x="7085" y="3144"/>
                      <a:pt x="7145" y="3156"/>
                    </a:cubicBezTo>
                    <a:cubicBezTo>
                      <a:pt x="7430" y="3203"/>
                      <a:pt x="7669" y="3441"/>
                      <a:pt x="7716" y="3703"/>
                    </a:cubicBezTo>
                    <a:cubicBezTo>
                      <a:pt x="7776" y="3989"/>
                      <a:pt x="7657" y="4275"/>
                      <a:pt x="7418" y="4442"/>
                    </a:cubicBezTo>
                    <a:cubicBezTo>
                      <a:pt x="7264" y="4537"/>
                      <a:pt x="7180" y="4715"/>
                      <a:pt x="7192" y="4894"/>
                    </a:cubicBezTo>
                    <a:cubicBezTo>
                      <a:pt x="7204" y="5037"/>
                      <a:pt x="7192" y="5168"/>
                      <a:pt x="7145" y="5299"/>
                    </a:cubicBezTo>
                    <a:cubicBezTo>
                      <a:pt x="7037" y="5632"/>
                      <a:pt x="6740" y="5894"/>
                      <a:pt x="6406" y="5954"/>
                    </a:cubicBezTo>
                    <a:cubicBezTo>
                      <a:pt x="6348" y="5966"/>
                      <a:pt x="6290" y="5971"/>
                      <a:pt x="6233" y="5971"/>
                    </a:cubicBezTo>
                    <a:cubicBezTo>
                      <a:pt x="6126" y="5971"/>
                      <a:pt x="6023" y="5953"/>
                      <a:pt x="5930" y="5930"/>
                    </a:cubicBezTo>
                    <a:cubicBezTo>
                      <a:pt x="6287" y="5549"/>
                      <a:pt x="6537" y="5073"/>
                      <a:pt x="6609" y="4537"/>
                    </a:cubicBezTo>
                    <a:lnTo>
                      <a:pt x="6728" y="4537"/>
                    </a:lnTo>
                    <a:cubicBezTo>
                      <a:pt x="7061" y="4537"/>
                      <a:pt x="7323" y="4275"/>
                      <a:pt x="7323" y="3941"/>
                    </a:cubicBezTo>
                    <a:cubicBezTo>
                      <a:pt x="7323" y="3703"/>
                      <a:pt x="7168" y="3501"/>
                      <a:pt x="6966" y="3394"/>
                    </a:cubicBezTo>
                    <a:lnTo>
                      <a:pt x="6966" y="3144"/>
                    </a:lnTo>
                    <a:close/>
                    <a:moveTo>
                      <a:pt x="4216" y="346"/>
                    </a:moveTo>
                    <a:cubicBezTo>
                      <a:pt x="5585" y="346"/>
                      <a:pt x="6680" y="1441"/>
                      <a:pt x="6680" y="2810"/>
                    </a:cubicBezTo>
                    <a:lnTo>
                      <a:pt x="6680" y="3346"/>
                    </a:lnTo>
                    <a:lnTo>
                      <a:pt x="6668" y="3346"/>
                    </a:lnTo>
                    <a:cubicBezTo>
                      <a:pt x="6502" y="3346"/>
                      <a:pt x="6347" y="3322"/>
                      <a:pt x="6192" y="3287"/>
                    </a:cubicBezTo>
                    <a:cubicBezTo>
                      <a:pt x="6180" y="3283"/>
                      <a:pt x="6167" y="3281"/>
                      <a:pt x="6154" y="3281"/>
                    </a:cubicBezTo>
                    <a:cubicBezTo>
                      <a:pt x="6081" y="3281"/>
                      <a:pt x="6008" y="3335"/>
                      <a:pt x="5978" y="3406"/>
                    </a:cubicBezTo>
                    <a:cubicBezTo>
                      <a:pt x="5954" y="3501"/>
                      <a:pt x="6014" y="3584"/>
                      <a:pt x="6097" y="3620"/>
                    </a:cubicBezTo>
                    <a:cubicBezTo>
                      <a:pt x="6299" y="3680"/>
                      <a:pt x="6490" y="3691"/>
                      <a:pt x="6668" y="3691"/>
                    </a:cubicBezTo>
                    <a:lnTo>
                      <a:pt x="6752" y="3691"/>
                    </a:lnTo>
                    <a:cubicBezTo>
                      <a:pt x="6907" y="3691"/>
                      <a:pt x="7026" y="3810"/>
                      <a:pt x="7026" y="3965"/>
                    </a:cubicBezTo>
                    <a:cubicBezTo>
                      <a:pt x="7026" y="4108"/>
                      <a:pt x="6907" y="4227"/>
                      <a:pt x="6752" y="4227"/>
                    </a:cubicBezTo>
                    <a:lnTo>
                      <a:pt x="6656" y="4227"/>
                    </a:lnTo>
                    <a:lnTo>
                      <a:pt x="6656" y="4215"/>
                    </a:lnTo>
                    <a:cubicBezTo>
                      <a:pt x="6656" y="4120"/>
                      <a:pt x="6573" y="4049"/>
                      <a:pt x="6490" y="4049"/>
                    </a:cubicBezTo>
                    <a:cubicBezTo>
                      <a:pt x="6395" y="4049"/>
                      <a:pt x="6323" y="4120"/>
                      <a:pt x="6323" y="4215"/>
                    </a:cubicBezTo>
                    <a:cubicBezTo>
                      <a:pt x="6323" y="5370"/>
                      <a:pt x="5371" y="6323"/>
                      <a:pt x="4216" y="6323"/>
                    </a:cubicBezTo>
                    <a:cubicBezTo>
                      <a:pt x="3037" y="6311"/>
                      <a:pt x="2084" y="5358"/>
                      <a:pt x="2084" y="4203"/>
                    </a:cubicBezTo>
                    <a:cubicBezTo>
                      <a:pt x="2084" y="4108"/>
                      <a:pt x="2013" y="4037"/>
                      <a:pt x="1918" y="4037"/>
                    </a:cubicBezTo>
                    <a:cubicBezTo>
                      <a:pt x="1834" y="4037"/>
                      <a:pt x="1763" y="4108"/>
                      <a:pt x="1763" y="4203"/>
                    </a:cubicBezTo>
                    <a:lnTo>
                      <a:pt x="1763" y="4215"/>
                    </a:lnTo>
                    <a:lnTo>
                      <a:pt x="1656" y="4215"/>
                    </a:lnTo>
                    <a:cubicBezTo>
                      <a:pt x="1501" y="4215"/>
                      <a:pt x="1382" y="4096"/>
                      <a:pt x="1382" y="3941"/>
                    </a:cubicBezTo>
                    <a:cubicBezTo>
                      <a:pt x="1382" y="3799"/>
                      <a:pt x="1501" y="3680"/>
                      <a:pt x="1656" y="3680"/>
                    </a:cubicBezTo>
                    <a:lnTo>
                      <a:pt x="1739" y="3680"/>
                    </a:lnTo>
                    <a:cubicBezTo>
                      <a:pt x="2918" y="3680"/>
                      <a:pt x="3847" y="2667"/>
                      <a:pt x="4180" y="2215"/>
                    </a:cubicBezTo>
                    <a:lnTo>
                      <a:pt x="4216" y="2215"/>
                    </a:lnTo>
                    <a:cubicBezTo>
                      <a:pt x="4418" y="2489"/>
                      <a:pt x="4871" y="2977"/>
                      <a:pt x="5454" y="3322"/>
                    </a:cubicBezTo>
                    <a:cubicBezTo>
                      <a:pt x="5476" y="3337"/>
                      <a:pt x="5502" y="3344"/>
                      <a:pt x="5528" y="3344"/>
                    </a:cubicBezTo>
                    <a:cubicBezTo>
                      <a:pt x="5586" y="3344"/>
                      <a:pt x="5644" y="3312"/>
                      <a:pt x="5668" y="3263"/>
                    </a:cubicBezTo>
                    <a:cubicBezTo>
                      <a:pt x="5716" y="3191"/>
                      <a:pt x="5680" y="3084"/>
                      <a:pt x="5609" y="3037"/>
                    </a:cubicBezTo>
                    <a:cubicBezTo>
                      <a:pt x="5073" y="2727"/>
                      <a:pt x="4680" y="2263"/>
                      <a:pt x="4478" y="2025"/>
                    </a:cubicBezTo>
                    <a:cubicBezTo>
                      <a:pt x="4418" y="1929"/>
                      <a:pt x="4323" y="1894"/>
                      <a:pt x="4216" y="1894"/>
                    </a:cubicBezTo>
                    <a:cubicBezTo>
                      <a:pt x="4109" y="1894"/>
                      <a:pt x="4001" y="1941"/>
                      <a:pt x="3942" y="2025"/>
                    </a:cubicBezTo>
                    <a:cubicBezTo>
                      <a:pt x="2989" y="3227"/>
                      <a:pt x="2096" y="3346"/>
                      <a:pt x="1763" y="3346"/>
                    </a:cubicBezTo>
                    <a:lnTo>
                      <a:pt x="1739" y="3346"/>
                    </a:lnTo>
                    <a:lnTo>
                      <a:pt x="1739" y="2810"/>
                    </a:lnTo>
                    <a:cubicBezTo>
                      <a:pt x="1739" y="1453"/>
                      <a:pt x="2846" y="346"/>
                      <a:pt x="4216" y="346"/>
                    </a:cubicBezTo>
                    <a:close/>
                    <a:moveTo>
                      <a:pt x="5085" y="6477"/>
                    </a:moveTo>
                    <a:lnTo>
                      <a:pt x="5085" y="7359"/>
                    </a:lnTo>
                    <a:cubicBezTo>
                      <a:pt x="5085" y="7847"/>
                      <a:pt x="4692" y="8252"/>
                      <a:pt x="4192" y="8252"/>
                    </a:cubicBezTo>
                    <a:cubicBezTo>
                      <a:pt x="3704" y="8252"/>
                      <a:pt x="3299" y="7847"/>
                      <a:pt x="3299" y="7359"/>
                    </a:cubicBezTo>
                    <a:lnTo>
                      <a:pt x="3299" y="6477"/>
                    </a:lnTo>
                    <a:cubicBezTo>
                      <a:pt x="3573" y="6585"/>
                      <a:pt x="3882" y="6644"/>
                      <a:pt x="4192" y="6644"/>
                    </a:cubicBezTo>
                    <a:cubicBezTo>
                      <a:pt x="4513" y="6644"/>
                      <a:pt x="4811" y="6585"/>
                      <a:pt x="5085" y="6477"/>
                    </a:cubicBezTo>
                    <a:close/>
                    <a:moveTo>
                      <a:pt x="5430" y="7061"/>
                    </a:moveTo>
                    <a:lnTo>
                      <a:pt x="5883" y="7204"/>
                    </a:lnTo>
                    <a:cubicBezTo>
                      <a:pt x="5954" y="7239"/>
                      <a:pt x="6002" y="7299"/>
                      <a:pt x="6002" y="7370"/>
                    </a:cubicBezTo>
                    <a:cubicBezTo>
                      <a:pt x="6014" y="7990"/>
                      <a:pt x="5883" y="8502"/>
                      <a:pt x="5752" y="8799"/>
                    </a:cubicBezTo>
                    <a:cubicBezTo>
                      <a:pt x="5664" y="9003"/>
                      <a:pt x="5465" y="9128"/>
                      <a:pt x="5259" y="9128"/>
                    </a:cubicBezTo>
                    <a:cubicBezTo>
                      <a:pt x="5213" y="9128"/>
                      <a:pt x="5166" y="9122"/>
                      <a:pt x="5121" y="9109"/>
                    </a:cubicBezTo>
                    <a:lnTo>
                      <a:pt x="4240" y="8883"/>
                    </a:lnTo>
                    <a:lnTo>
                      <a:pt x="4168" y="8883"/>
                    </a:lnTo>
                    <a:lnTo>
                      <a:pt x="3287" y="9109"/>
                    </a:lnTo>
                    <a:cubicBezTo>
                      <a:pt x="3247" y="9118"/>
                      <a:pt x="3205" y="9123"/>
                      <a:pt x="3164" y="9123"/>
                    </a:cubicBezTo>
                    <a:cubicBezTo>
                      <a:pt x="2953" y="9123"/>
                      <a:pt x="2748" y="8999"/>
                      <a:pt x="2668" y="8799"/>
                    </a:cubicBezTo>
                    <a:cubicBezTo>
                      <a:pt x="2525" y="8490"/>
                      <a:pt x="2394" y="7990"/>
                      <a:pt x="2430" y="7370"/>
                    </a:cubicBezTo>
                    <a:cubicBezTo>
                      <a:pt x="2430" y="7299"/>
                      <a:pt x="2489" y="7216"/>
                      <a:pt x="2549" y="7204"/>
                    </a:cubicBezTo>
                    <a:lnTo>
                      <a:pt x="2989" y="7061"/>
                    </a:lnTo>
                    <a:lnTo>
                      <a:pt x="2989" y="7359"/>
                    </a:lnTo>
                    <a:cubicBezTo>
                      <a:pt x="2989" y="8025"/>
                      <a:pt x="3537" y="8573"/>
                      <a:pt x="4216" y="8573"/>
                    </a:cubicBezTo>
                    <a:cubicBezTo>
                      <a:pt x="4882" y="8573"/>
                      <a:pt x="5430" y="8025"/>
                      <a:pt x="5430" y="7359"/>
                    </a:cubicBezTo>
                    <a:lnTo>
                      <a:pt x="5430" y="7061"/>
                    </a:lnTo>
                    <a:close/>
                    <a:moveTo>
                      <a:pt x="4204" y="0"/>
                    </a:moveTo>
                    <a:cubicBezTo>
                      <a:pt x="2656" y="0"/>
                      <a:pt x="1406" y="1251"/>
                      <a:pt x="1406" y="2798"/>
                    </a:cubicBezTo>
                    <a:lnTo>
                      <a:pt x="1406" y="2810"/>
                    </a:lnTo>
                    <a:cubicBezTo>
                      <a:pt x="1346" y="2810"/>
                      <a:pt x="1263" y="2810"/>
                      <a:pt x="1203" y="2822"/>
                    </a:cubicBezTo>
                    <a:cubicBezTo>
                      <a:pt x="787" y="2906"/>
                      <a:pt x="453" y="3227"/>
                      <a:pt x="370" y="3644"/>
                    </a:cubicBezTo>
                    <a:cubicBezTo>
                      <a:pt x="287" y="4061"/>
                      <a:pt x="465" y="4477"/>
                      <a:pt x="811" y="4715"/>
                    </a:cubicBezTo>
                    <a:cubicBezTo>
                      <a:pt x="870" y="4751"/>
                      <a:pt x="894" y="4823"/>
                      <a:pt x="882" y="4882"/>
                    </a:cubicBezTo>
                    <a:cubicBezTo>
                      <a:pt x="870" y="5061"/>
                      <a:pt x="882" y="5239"/>
                      <a:pt x="941" y="5418"/>
                    </a:cubicBezTo>
                    <a:cubicBezTo>
                      <a:pt x="1084" y="5858"/>
                      <a:pt x="1477" y="6204"/>
                      <a:pt x="1942" y="6299"/>
                    </a:cubicBezTo>
                    <a:cubicBezTo>
                      <a:pt x="2013" y="6311"/>
                      <a:pt x="2096" y="6311"/>
                      <a:pt x="2180" y="6311"/>
                    </a:cubicBezTo>
                    <a:cubicBezTo>
                      <a:pt x="2370" y="6311"/>
                      <a:pt x="2561" y="6263"/>
                      <a:pt x="2739" y="6180"/>
                    </a:cubicBezTo>
                    <a:cubicBezTo>
                      <a:pt x="2811" y="6239"/>
                      <a:pt x="2894" y="6275"/>
                      <a:pt x="2977" y="6323"/>
                    </a:cubicBezTo>
                    <a:lnTo>
                      <a:pt x="2977" y="6716"/>
                    </a:lnTo>
                    <a:lnTo>
                      <a:pt x="2430" y="6906"/>
                    </a:lnTo>
                    <a:cubicBezTo>
                      <a:pt x="2239" y="6978"/>
                      <a:pt x="2096" y="7156"/>
                      <a:pt x="2084" y="7370"/>
                    </a:cubicBezTo>
                    <a:lnTo>
                      <a:pt x="2084" y="7394"/>
                    </a:lnTo>
                    <a:lnTo>
                      <a:pt x="822" y="7847"/>
                    </a:lnTo>
                    <a:cubicBezTo>
                      <a:pt x="334" y="8025"/>
                      <a:pt x="1" y="8466"/>
                      <a:pt x="1" y="8990"/>
                    </a:cubicBezTo>
                    <a:lnTo>
                      <a:pt x="1" y="11061"/>
                    </a:lnTo>
                    <a:cubicBezTo>
                      <a:pt x="1" y="11145"/>
                      <a:pt x="72" y="11228"/>
                      <a:pt x="168" y="11228"/>
                    </a:cubicBezTo>
                    <a:cubicBezTo>
                      <a:pt x="251" y="11228"/>
                      <a:pt x="334" y="11145"/>
                      <a:pt x="334" y="11061"/>
                    </a:cubicBezTo>
                    <a:lnTo>
                      <a:pt x="334" y="8990"/>
                    </a:lnTo>
                    <a:cubicBezTo>
                      <a:pt x="334" y="8883"/>
                      <a:pt x="346" y="8787"/>
                      <a:pt x="394" y="8680"/>
                    </a:cubicBezTo>
                    <a:lnTo>
                      <a:pt x="1227" y="9395"/>
                    </a:lnTo>
                    <a:cubicBezTo>
                      <a:pt x="1346" y="9490"/>
                      <a:pt x="1418" y="9645"/>
                      <a:pt x="1418" y="9787"/>
                    </a:cubicBezTo>
                    <a:lnTo>
                      <a:pt x="1418" y="11061"/>
                    </a:lnTo>
                    <a:cubicBezTo>
                      <a:pt x="1418" y="11145"/>
                      <a:pt x="1489" y="11228"/>
                      <a:pt x="1584" y="11228"/>
                    </a:cubicBezTo>
                    <a:cubicBezTo>
                      <a:pt x="1668" y="11228"/>
                      <a:pt x="1739" y="11145"/>
                      <a:pt x="1739" y="11061"/>
                    </a:cubicBezTo>
                    <a:lnTo>
                      <a:pt x="1739" y="9787"/>
                    </a:lnTo>
                    <a:cubicBezTo>
                      <a:pt x="1739" y="9537"/>
                      <a:pt x="1644" y="9299"/>
                      <a:pt x="1442" y="9144"/>
                    </a:cubicBezTo>
                    <a:lnTo>
                      <a:pt x="584" y="8394"/>
                    </a:lnTo>
                    <a:cubicBezTo>
                      <a:pt x="668" y="8287"/>
                      <a:pt x="811" y="8204"/>
                      <a:pt x="941" y="8156"/>
                    </a:cubicBezTo>
                    <a:lnTo>
                      <a:pt x="2096" y="7751"/>
                    </a:lnTo>
                    <a:cubicBezTo>
                      <a:pt x="2132" y="8263"/>
                      <a:pt x="2251" y="8680"/>
                      <a:pt x="2370" y="8942"/>
                    </a:cubicBezTo>
                    <a:cubicBezTo>
                      <a:pt x="2508" y="9277"/>
                      <a:pt x="2825" y="9481"/>
                      <a:pt x="3167" y="9481"/>
                    </a:cubicBezTo>
                    <a:cubicBezTo>
                      <a:pt x="3238" y="9481"/>
                      <a:pt x="3310" y="9473"/>
                      <a:pt x="3382" y="9454"/>
                    </a:cubicBezTo>
                    <a:lnTo>
                      <a:pt x="4061" y="9287"/>
                    </a:lnTo>
                    <a:lnTo>
                      <a:pt x="4061" y="9823"/>
                    </a:lnTo>
                    <a:cubicBezTo>
                      <a:pt x="4061" y="9918"/>
                      <a:pt x="4144" y="9990"/>
                      <a:pt x="4228" y="9990"/>
                    </a:cubicBezTo>
                    <a:cubicBezTo>
                      <a:pt x="4311" y="9990"/>
                      <a:pt x="4394" y="9918"/>
                      <a:pt x="4394" y="9823"/>
                    </a:cubicBezTo>
                    <a:lnTo>
                      <a:pt x="4394" y="9287"/>
                    </a:lnTo>
                    <a:lnTo>
                      <a:pt x="5073" y="9454"/>
                    </a:lnTo>
                    <a:cubicBezTo>
                      <a:pt x="5144" y="9466"/>
                      <a:pt x="5228" y="9478"/>
                      <a:pt x="5287" y="9478"/>
                    </a:cubicBezTo>
                    <a:cubicBezTo>
                      <a:pt x="5621" y="9478"/>
                      <a:pt x="5942" y="9275"/>
                      <a:pt x="6085" y="8942"/>
                    </a:cubicBezTo>
                    <a:cubicBezTo>
                      <a:pt x="6204" y="8680"/>
                      <a:pt x="6323" y="8263"/>
                      <a:pt x="6359" y="7751"/>
                    </a:cubicBezTo>
                    <a:lnTo>
                      <a:pt x="7514" y="8156"/>
                    </a:lnTo>
                    <a:cubicBezTo>
                      <a:pt x="7669" y="8204"/>
                      <a:pt x="7788" y="8287"/>
                      <a:pt x="7871" y="8394"/>
                    </a:cubicBezTo>
                    <a:lnTo>
                      <a:pt x="7014" y="9133"/>
                    </a:lnTo>
                    <a:cubicBezTo>
                      <a:pt x="6823" y="9299"/>
                      <a:pt x="6716" y="9537"/>
                      <a:pt x="6716" y="9787"/>
                    </a:cubicBezTo>
                    <a:lnTo>
                      <a:pt x="6716" y="11061"/>
                    </a:lnTo>
                    <a:cubicBezTo>
                      <a:pt x="6716" y="11145"/>
                      <a:pt x="6787" y="11216"/>
                      <a:pt x="6871" y="11216"/>
                    </a:cubicBezTo>
                    <a:cubicBezTo>
                      <a:pt x="6966" y="11216"/>
                      <a:pt x="7037" y="11145"/>
                      <a:pt x="7037" y="11061"/>
                    </a:cubicBezTo>
                    <a:lnTo>
                      <a:pt x="7037" y="9787"/>
                    </a:lnTo>
                    <a:cubicBezTo>
                      <a:pt x="7037" y="9633"/>
                      <a:pt x="7109" y="9478"/>
                      <a:pt x="7228" y="9395"/>
                    </a:cubicBezTo>
                    <a:lnTo>
                      <a:pt x="8061" y="8680"/>
                    </a:lnTo>
                    <a:cubicBezTo>
                      <a:pt x="8097" y="8775"/>
                      <a:pt x="8121" y="8883"/>
                      <a:pt x="8121" y="8990"/>
                    </a:cubicBezTo>
                    <a:lnTo>
                      <a:pt x="8121" y="11061"/>
                    </a:lnTo>
                    <a:cubicBezTo>
                      <a:pt x="8121" y="11145"/>
                      <a:pt x="8204" y="11216"/>
                      <a:pt x="8288" y="11216"/>
                    </a:cubicBezTo>
                    <a:cubicBezTo>
                      <a:pt x="8383" y="11216"/>
                      <a:pt x="8454" y="11145"/>
                      <a:pt x="8454" y="11061"/>
                    </a:cubicBezTo>
                    <a:lnTo>
                      <a:pt x="8454" y="8990"/>
                    </a:lnTo>
                    <a:cubicBezTo>
                      <a:pt x="8395" y="8466"/>
                      <a:pt x="8061" y="8013"/>
                      <a:pt x="7573" y="7847"/>
                    </a:cubicBezTo>
                    <a:lnTo>
                      <a:pt x="6311" y="7394"/>
                    </a:lnTo>
                    <a:lnTo>
                      <a:pt x="6311" y="7370"/>
                    </a:lnTo>
                    <a:cubicBezTo>
                      <a:pt x="6299" y="7156"/>
                      <a:pt x="6168" y="6978"/>
                      <a:pt x="5966" y="6906"/>
                    </a:cubicBezTo>
                    <a:lnTo>
                      <a:pt x="5418" y="6716"/>
                    </a:lnTo>
                    <a:lnTo>
                      <a:pt x="5418" y="6323"/>
                    </a:lnTo>
                    <a:cubicBezTo>
                      <a:pt x="5502" y="6275"/>
                      <a:pt x="5585" y="6216"/>
                      <a:pt x="5656" y="6180"/>
                    </a:cubicBezTo>
                    <a:cubicBezTo>
                      <a:pt x="5835" y="6263"/>
                      <a:pt x="6025" y="6311"/>
                      <a:pt x="6216" y="6311"/>
                    </a:cubicBezTo>
                    <a:cubicBezTo>
                      <a:pt x="6299" y="6311"/>
                      <a:pt x="6383" y="6311"/>
                      <a:pt x="6454" y="6299"/>
                    </a:cubicBezTo>
                    <a:cubicBezTo>
                      <a:pt x="6918" y="6204"/>
                      <a:pt x="7311" y="5858"/>
                      <a:pt x="7454" y="5418"/>
                    </a:cubicBezTo>
                    <a:cubicBezTo>
                      <a:pt x="7514" y="5239"/>
                      <a:pt x="7526" y="5061"/>
                      <a:pt x="7514" y="4882"/>
                    </a:cubicBezTo>
                    <a:cubicBezTo>
                      <a:pt x="7514" y="4823"/>
                      <a:pt x="7549" y="4751"/>
                      <a:pt x="7585" y="4715"/>
                    </a:cubicBezTo>
                    <a:cubicBezTo>
                      <a:pt x="7954" y="4477"/>
                      <a:pt x="8109" y="4061"/>
                      <a:pt x="8026" y="3644"/>
                    </a:cubicBezTo>
                    <a:cubicBezTo>
                      <a:pt x="7930" y="3227"/>
                      <a:pt x="7609" y="2906"/>
                      <a:pt x="7192" y="2822"/>
                    </a:cubicBezTo>
                    <a:cubicBezTo>
                      <a:pt x="7133" y="2810"/>
                      <a:pt x="7061" y="2810"/>
                      <a:pt x="7002" y="2810"/>
                    </a:cubicBezTo>
                    <a:lnTo>
                      <a:pt x="7002" y="2798"/>
                    </a:lnTo>
                    <a:cubicBezTo>
                      <a:pt x="7002" y="1251"/>
                      <a:pt x="5752" y="0"/>
                      <a:pt x="4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  <p:sp>
            <p:nvSpPr>
              <p:cNvPr id="154" name="Google Shape;1228;p42">
                <a:extLst>
                  <a:ext uri="{FF2B5EF4-FFF2-40B4-BE49-F238E27FC236}">
                    <a16:creationId xmlns:a16="http://schemas.microsoft.com/office/drawing/2014/main" id="{C31C970E-8BCE-3788-971B-9F3A510E77DD}"/>
                  </a:ext>
                </a:extLst>
              </p:cNvPr>
              <p:cNvSpPr/>
              <p:nvPr/>
            </p:nvSpPr>
            <p:spPr>
              <a:xfrm>
                <a:off x="5031281" y="1828007"/>
                <a:ext cx="1020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01" extrusionOk="0">
                    <a:moveTo>
                      <a:pt x="155" y="0"/>
                    </a:moveTo>
                    <a:cubicBezTo>
                      <a:pt x="72" y="0"/>
                      <a:pt x="0" y="71"/>
                      <a:pt x="0" y="167"/>
                    </a:cubicBezTo>
                    <a:lnTo>
                      <a:pt x="0" y="345"/>
                    </a:lnTo>
                    <a:cubicBezTo>
                      <a:pt x="0" y="429"/>
                      <a:pt x="72" y="500"/>
                      <a:pt x="155" y="500"/>
                    </a:cubicBezTo>
                    <a:cubicBezTo>
                      <a:pt x="250" y="500"/>
                      <a:pt x="322" y="429"/>
                      <a:pt x="322" y="345"/>
                    </a:cubicBezTo>
                    <a:lnTo>
                      <a:pt x="322" y="167"/>
                    </a:lnTo>
                    <a:cubicBezTo>
                      <a:pt x="322" y="71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latin typeface="Lato" panose="020F0502020204030203" pitchFamily="34" charset="0"/>
                </a:endParaRPr>
              </a:p>
            </p:txBody>
          </p:sp>
        </p:grp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73F7C99-3F78-8562-9A54-86AD1F68F16F}"/>
              </a:ext>
            </a:extLst>
          </p:cNvPr>
          <p:cNvSpPr/>
          <p:nvPr/>
        </p:nvSpPr>
        <p:spPr>
          <a:xfrm>
            <a:off x="2156326" y="1422261"/>
            <a:ext cx="4004303" cy="662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2845"/>
                </a:solidFill>
                <a:latin typeface="Lato" panose="020F0502020204030203" pitchFamily="34" charset="0"/>
              </a:rPr>
              <a:t>CEO</a:t>
            </a:r>
            <a:endParaRPr lang="id-ID" sz="1800" b="1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7B64868-651E-7EE5-4801-526616A766BE}"/>
              </a:ext>
            </a:extLst>
          </p:cNvPr>
          <p:cNvSpPr/>
          <p:nvPr/>
        </p:nvSpPr>
        <p:spPr>
          <a:xfrm>
            <a:off x="3369119" y="2559918"/>
            <a:ext cx="4004303" cy="662625"/>
          </a:xfrm>
          <a:prstGeom prst="rect">
            <a:avLst/>
          </a:prstGeom>
          <a:solidFill>
            <a:srgbClr val="00C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2845"/>
                </a:solidFill>
                <a:latin typeface="Lato" panose="020F0502020204030203" pitchFamily="34" charset="0"/>
              </a:rPr>
              <a:t>MARKETING TEAM</a:t>
            </a:r>
            <a:endParaRPr lang="id-ID" sz="1800" b="1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3BEEFC3-1C18-15FA-D1C1-05375B9D5B74}"/>
              </a:ext>
            </a:extLst>
          </p:cNvPr>
          <p:cNvSpPr/>
          <p:nvPr/>
        </p:nvSpPr>
        <p:spPr>
          <a:xfrm>
            <a:off x="4432560" y="3826997"/>
            <a:ext cx="4004303" cy="662625"/>
          </a:xfrm>
          <a:prstGeom prst="rect">
            <a:avLst/>
          </a:prstGeom>
          <a:solidFill>
            <a:srgbClr val="FF99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2845"/>
                </a:solidFill>
                <a:latin typeface="Lato" panose="020F0502020204030203" pitchFamily="34" charset="0"/>
              </a:rPr>
              <a:t>FINANCE TEAM</a:t>
            </a:r>
            <a:endParaRPr lang="id-ID" sz="1800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7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B6B821D2-B4F5-01CF-0CF1-8DD3827F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B63EA109-493B-47C1-EB79-7EFD3BA81E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69950" y="2153100"/>
            <a:ext cx="415031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" panose="020F0502020204030203" pitchFamily="34" charset="0"/>
              </a:rPr>
              <a:t>DATA UNDERSTANDING</a:t>
            </a:r>
            <a:endParaRPr sz="3600" dirty="0">
              <a:latin typeface="Lato" panose="020F0502020204030203" pitchFamily="34" charset="0"/>
            </a:endParaRP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5B778BB5-78B3-8D3B-DFC1-136752AF3D7A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9A7C8740-2BD4-F50F-E03E-97BF68DC13F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782875" y="2122225"/>
            <a:ext cx="1085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Lato" panose="020F0502020204030203" pitchFamily="34" charset="0"/>
              </a:rPr>
              <a:t>02</a:t>
            </a:r>
            <a:endParaRPr sz="5400" dirty="0">
              <a:solidFill>
                <a:schemeClr val="dk2"/>
              </a:solidFill>
              <a:latin typeface="Lato" panose="020F0502020204030203" pitchFamily="34" charset="0"/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BC0EC0CC-8E61-2E9B-84C8-A03CF136DEAD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AA9F0967-1CC5-D681-4DF0-A1D0D43F6400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7CEA79A2-4E86-265E-39B1-49CC400B09E8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460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98206E4-D911-C2E5-1E59-B126F2E65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13943"/>
              </p:ext>
            </p:extLst>
          </p:nvPr>
        </p:nvGraphicFramePr>
        <p:xfrm>
          <a:off x="225071" y="501648"/>
          <a:ext cx="6917136" cy="45186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902745">
                  <a:extLst>
                    <a:ext uri="{9D8B030D-6E8A-4147-A177-3AD203B41FA5}">
                      <a16:colId xmlns:a16="http://schemas.microsoft.com/office/drawing/2014/main" val="2291711321"/>
                    </a:ext>
                  </a:extLst>
                </a:gridCol>
                <a:gridCol w="2244034">
                  <a:extLst>
                    <a:ext uri="{9D8B030D-6E8A-4147-A177-3AD203B41FA5}">
                      <a16:colId xmlns:a16="http://schemas.microsoft.com/office/drawing/2014/main" val="3371188479"/>
                    </a:ext>
                  </a:extLst>
                </a:gridCol>
                <a:gridCol w="3770357">
                  <a:extLst>
                    <a:ext uri="{9D8B030D-6E8A-4147-A177-3AD203B41FA5}">
                      <a16:colId xmlns:a16="http://schemas.microsoft.com/office/drawing/2014/main" val="2737612715"/>
                    </a:ext>
                  </a:extLst>
                </a:gridCol>
              </a:tblGrid>
              <a:tr h="22592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</a:t>
                      </a:r>
                      <a:r>
                        <a:rPr lang="id-ID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id-ID" sz="105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Attribute</a:t>
                      </a:r>
                      <a:endParaRPr lang="id-ID" sz="105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05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id-ID" sz="105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22183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CustomerID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Unique</a:t>
                      </a:r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customer</a:t>
                      </a:r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 ID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421407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Churn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Churn</a:t>
                      </a:r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Flag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907440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Tenure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Tenure of customer in organization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58369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PreferredLoginDevice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Preferred login device of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567833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CityTier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City tier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520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WarehouseToHome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Distance between warehouse and home of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76663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PreferredPaymentMode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Preferred payment method of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622902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Gender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Gender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of</a:t>
                      </a:r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customer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916049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HourSpendOnApp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Number of hours spent on mobile application or website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709425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NumberOfDeviceRegistered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number of devices registered for a particular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74997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PreferedOrderCat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Preferred order category of customer in last month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17640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SatisfactionScore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Satisfaction score of customer on service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5994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Object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MaritalStatus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Marital status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of</a:t>
                      </a:r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id-ID" sz="800" b="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customer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0532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NumberOfAddress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number of addresses added for a particular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11748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Int64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Complain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Any complaint raised in the last month</a:t>
                      </a:r>
                      <a:endParaRPr lang="en-US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727932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OrderAmountHikeFromLastYear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Percentage increase in orders from last year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3570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CouponUsed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number of coupons used in the last month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68241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OrderCount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Total number of orders placed in the last month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074526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DaySinceLastOrder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Days since last order by customer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80572"/>
                  </a:ext>
                </a:extLst>
              </a:tr>
              <a:tr h="199344">
                <a:tc>
                  <a:txBody>
                    <a:bodyPr/>
                    <a:lstStyle/>
                    <a:p>
                      <a:pPr algn="ctr" fontAlgn="b"/>
                      <a:r>
                        <a:rPr lang="id-ID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Float64</a:t>
                      </a:r>
                      <a:endParaRPr lang="id-ID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800" b="0" u="none" strike="noStrike">
                          <a:solidFill>
                            <a:schemeClr val="bg2"/>
                          </a:solidFill>
                          <a:effectLst/>
                        </a:rPr>
                        <a:t>CashbackAmount</a:t>
                      </a:r>
                      <a:endParaRPr lang="id-ID" sz="800" b="0" i="0" u="none" strike="noStrike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 dirty="0">
                          <a:solidFill>
                            <a:schemeClr val="bg2"/>
                          </a:solidFill>
                          <a:effectLst/>
                        </a:rPr>
                        <a:t>Average cashback in the last month</a:t>
                      </a:r>
                      <a:endParaRPr lang="en-US" sz="800" b="0" i="0" u="none" strike="noStrike" dirty="0">
                        <a:solidFill>
                          <a:schemeClr val="bg2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421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86AB75-54A8-7429-4B7A-018A1C7D30A5}"/>
              </a:ext>
            </a:extLst>
          </p:cNvPr>
          <p:cNvSpPr txBox="1">
            <a:spLocks/>
          </p:cNvSpPr>
          <p:nvPr/>
        </p:nvSpPr>
        <p:spPr>
          <a:xfrm>
            <a:off x="2640418" y="-247151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b="1" dirty="0">
                <a:latin typeface="Lato" panose="020F0502020204030203" pitchFamily="34" charset="0"/>
              </a:rPr>
              <a:t>DATA ATTRIBUTION</a:t>
            </a:r>
            <a:endParaRPr lang="id-ID" b="1" dirty="0">
              <a:latin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BEEDE-CF93-8CB4-9B33-CE7C7179B3D4}"/>
              </a:ext>
            </a:extLst>
          </p:cNvPr>
          <p:cNvSpPr txBox="1"/>
          <p:nvPr/>
        </p:nvSpPr>
        <p:spPr>
          <a:xfrm>
            <a:off x="7298725" y="3490402"/>
            <a:ext cx="1771133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id-ID" b="1" dirty="0" err="1">
                <a:solidFill>
                  <a:srgbClr val="569CD6"/>
                </a:solidFill>
                <a:effectLst/>
                <a:latin typeface="Lato" panose="020F0502020204030203" pitchFamily="34" charset="0"/>
              </a:rPr>
              <a:t>Dataset</a:t>
            </a:r>
            <a:r>
              <a:rPr lang="id-ID" b="1" dirty="0">
                <a:solidFill>
                  <a:srgbClr val="569CD6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1" dirty="0" err="1">
                <a:solidFill>
                  <a:srgbClr val="569CD6"/>
                </a:solidFill>
                <a:effectLst/>
                <a:latin typeface="Lato" panose="020F0502020204030203" pitchFamily="34" charset="0"/>
              </a:rPr>
              <a:t>source</a:t>
            </a:r>
            <a:r>
              <a:rPr lang="id-ID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id-ID" b="0" dirty="0">
                <a:solidFill>
                  <a:srgbClr val="CCCCCC"/>
                </a:solidFill>
                <a:effectLst/>
                <a:latin typeface="Lato" panose="020F0502020204030203" pitchFamily="34" charset="0"/>
                <a:hlinkClick r:id="rId2"/>
              </a:rPr>
              <a:t>https://www.kaggle.com/datasets/ankitverma2010/ecommerce-customer-churn-analysis-and-prediction</a:t>
            </a:r>
            <a:r>
              <a:rPr lang="en-US" b="0" dirty="0">
                <a:solidFill>
                  <a:srgbClr val="CCCCCC"/>
                </a:solidFill>
                <a:effectLst/>
                <a:latin typeface="Lato" panose="020F0502020204030203" pitchFamily="34" charset="0"/>
              </a:rPr>
              <a:t> </a:t>
            </a:r>
            <a:endParaRPr lang="id-ID" b="0" dirty="0">
              <a:solidFill>
                <a:srgbClr val="CCCCCC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9FEA8-A17D-8B46-3886-A1D9F327F364}"/>
              </a:ext>
            </a:extLst>
          </p:cNvPr>
          <p:cNvSpPr/>
          <p:nvPr/>
        </p:nvSpPr>
        <p:spPr>
          <a:xfrm>
            <a:off x="68553" y="989267"/>
            <a:ext cx="7230174" cy="204533"/>
          </a:xfrm>
          <a:prstGeom prst="rect">
            <a:avLst/>
          </a:prstGeom>
          <a:solidFill>
            <a:srgbClr val="FF0000">
              <a:alpha val="15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BB31C-AD8B-56CC-7ED3-8D0296967431}"/>
              </a:ext>
            </a:extLst>
          </p:cNvPr>
          <p:cNvSpPr txBox="1"/>
          <p:nvPr/>
        </p:nvSpPr>
        <p:spPr>
          <a:xfrm>
            <a:off x="7633826" y="989267"/>
            <a:ext cx="128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Dependent Variable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5E2A71-3118-4DA1-3D66-FDF1293A93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98727" y="1091534"/>
            <a:ext cx="255370" cy="159343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6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D73B487F-A7EB-89C5-71C4-32C0C08D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FE105CF0-8565-66F7-6132-401AB3AD99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9466" y="2107908"/>
            <a:ext cx="378175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" panose="020F0502020204030203" pitchFamily="34" charset="0"/>
              </a:rPr>
              <a:t>FINDING &amp; SOLUTION</a:t>
            </a:r>
            <a:endParaRPr sz="3600" dirty="0">
              <a:latin typeface="Lato" panose="020F0502020204030203" pitchFamily="34" charset="0"/>
            </a:endParaRP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478CFB75-426C-6B83-2564-D6327C7D5BB2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1223099C-7EB3-7453-CFDE-B8E94EE0AC6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2"/>
                </a:solidFill>
                <a:latin typeface="Lato" panose="020F0502020204030203" pitchFamily="34" charset="0"/>
              </a:rPr>
              <a:t>03</a:t>
            </a:r>
            <a:endParaRPr sz="5400" dirty="0">
              <a:solidFill>
                <a:schemeClr val="dk2"/>
              </a:solidFill>
              <a:latin typeface="Lato" panose="020F0502020204030203" pitchFamily="34" charset="0"/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994C8D91-1732-0E26-9440-806A6D34269F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CE44E050-B4D6-A3A3-FA1C-BC04588C68FF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5437BBB8-6BCB-2537-CCA6-F835916E4EA5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898A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003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8538;p54">
            <a:extLst>
              <a:ext uri="{FF2B5EF4-FFF2-40B4-BE49-F238E27FC236}">
                <a16:creationId xmlns:a16="http://schemas.microsoft.com/office/drawing/2014/main" id="{34412EF7-B6D2-00B2-1CDA-9D8BA59069C6}"/>
              </a:ext>
            </a:extLst>
          </p:cNvPr>
          <p:cNvGrpSpPr/>
          <p:nvPr/>
        </p:nvGrpSpPr>
        <p:grpSpPr>
          <a:xfrm>
            <a:off x="1016000" y="1332385"/>
            <a:ext cx="6978650" cy="2299330"/>
            <a:chOff x="6796238" y="3158297"/>
            <a:chExt cx="1630319" cy="677257"/>
          </a:xfrm>
        </p:grpSpPr>
        <p:cxnSp>
          <p:nvCxnSpPr>
            <p:cNvPr id="20" name="Google Shape;8539;p54">
              <a:extLst>
                <a:ext uri="{FF2B5EF4-FFF2-40B4-BE49-F238E27FC236}">
                  <a16:creationId xmlns:a16="http://schemas.microsoft.com/office/drawing/2014/main" id="{C404D92A-695C-B06E-966F-BDCD145A5D41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" name="Google Shape;8540;p54">
              <a:extLst>
                <a:ext uri="{FF2B5EF4-FFF2-40B4-BE49-F238E27FC236}">
                  <a16:creationId xmlns:a16="http://schemas.microsoft.com/office/drawing/2014/main" id="{4A571A99-F0E5-643C-EDB3-5C16AECA5AE0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" name="Google Shape;8541;p54">
              <a:extLst>
                <a:ext uri="{FF2B5EF4-FFF2-40B4-BE49-F238E27FC236}">
                  <a16:creationId xmlns:a16="http://schemas.microsoft.com/office/drawing/2014/main" id="{E813C8F5-83E1-C681-01E0-5E90264FF469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3" name="Google Shape;8542;p54">
              <a:extLst>
                <a:ext uri="{FF2B5EF4-FFF2-40B4-BE49-F238E27FC236}">
                  <a16:creationId xmlns:a16="http://schemas.microsoft.com/office/drawing/2014/main" id="{9748D12A-B8BE-6B48-E78C-483EFD9A465F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24" name="Google Shape;8543;p54">
              <a:extLst>
                <a:ext uri="{FF2B5EF4-FFF2-40B4-BE49-F238E27FC236}">
                  <a16:creationId xmlns:a16="http://schemas.microsoft.com/office/drawing/2014/main" id="{5CE06BA1-7754-0C0D-07F9-625B3666A962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25" name="Google Shape;8544;p54">
                <a:extLst>
                  <a:ext uri="{FF2B5EF4-FFF2-40B4-BE49-F238E27FC236}">
                    <a16:creationId xmlns:a16="http://schemas.microsoft.com/office/drawing/2014/main" id="{579DCA7C-EA5E-50D2-91D9-946A4AE18A6E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FF9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26" name="Google Shape;8545;p54">
                <a:extLst>
                  <a:ext uri="{FF2B5EF4-FFF2-40B4-BE49-F238E27FC236}">
                    <a16:creationId xmlns:a16="http://schemas.microsoft.com/office/drawing/2014/main" id="{12032F87-873E-2AD2-5E99-D31E869C69D7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F64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 panose="020F0502020204030203" pitchFamily="34" charset="0"/>
                </a:endParaRPr>
              </a:p>
            </p:txBody>
          </p:sp>
          <p:sp>
            <p:nvSpPr>
              <p:cNvPr id="27" name="Google Shape;8546;p54">
                <a:extLst>
                  <a:ext uri="{FF2B5EF4-FFF2-40B4-BE49-F238E27FC236}">
                    <a16:creationId xmlns:a16="http://schemas.microsoft.com/office/drawing/2014/main" id="{857A7F59-CD01-E332-2F89-1998342478EE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00C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 panose="020F0502020204030203" pitchFamily="34" charset="0"/>
                </a:endParaRPr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2EE64ED5-63D2-2E4C-0F60-FB8F8E99F7E5}"/>
              </a:ext>
            </a:extLst>
          </p:cNvPr>
          <p:cNvSpPr txBox="1">
            <a:spLocks/>
          </p:cNvSpPr>
          <p:nvPr/>
        </p:nvSpPr>
        <p:spPr>
          <a:xfrm>
            <a:off x="-368639" y="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DATA CLEANSING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9EAAA57E-E75F-E557-0BCC-92623B0BD576}"/>
              </a:ext>
            </a:extLst>
          </p:cNvPr>
          <p:cNvSpPr txBox="1"/>
          <p:nvPr/>
        </p:nvSpPr>
        <p:spPr>
          <a:xfrm>
            <a:off x="1414434" y="2125651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Drop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kolom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digunakan</a:t>
            </a:r>
            <a:endParaRPr lang="id-ID" sz="1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DA65BEB1-C128-BCA8-ECD3-4E09EC924122}"/>
              </a:ext>
            </a:extLst>
          </p:cNvPr>
          <p:cNvSpPr txBox="1"/>
          <p:nvPr/>
        </p:nvSpPr>
        <p:spPr>
          <a:xfrm>
            <a:off x="3038718" y="2125651"/>
            <a:ext cx="132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Missing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Value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Handling</a:t>
            </a:r>
            <a:endParaRPr lang="id-ID" sz="1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A49ED3CA-8DCC-2526-9C5D-196C50AED239}"/>
              </a:ext>
            </a:extLst>
          </p:cNvPr>
          <p:cNvSpPr txBox="1"/>
          <p:nvPr/>
        </p:nvSpPr>
        <p:spPr>
          <a:xfrm>
            <a:off x="6689009" y="2171876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Outliers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Handling</a:t>
            </a:r>
            <a:endParaRPr lang="id-ID" sz="1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2" name="Kotak Teks 31">
            <a:extLst>
              <a:ext uri="{FF2B5EF4-FFF2-40B4-BE49-F238E27FC236}">
                <a16:creationId xmlns:a16="http://schemas.microsoft.com/office/drawing/2014/main" id="{D5FC1EF8-DC95-15A8-BBEF-687879744B56}"/>
              </a:ext>
            </a:extLst>
          </p:cNvPr>
          <p:cNvSpPr txBox="1"/>
          <p:nvPr/>
        </p:nvSpPr>
        <p:spPr>
          <a:xfrm>
            <a:off x="4860180" y="2234604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Inconsistent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Value</a:t>
            </a:r>
            <a:endParaRPr lang="id-ID" sz="1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FAEEBA29-639E-E631-20B1-AE5AA0BB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87478"/>
              </p:ext>
            </p:extLst>
          </p:nvPr>
        </p:nvGraphicFramePr>
        <p:xfrm>
          <a:off x="3841359" y="3764284"/>
          <a:ext cx="3169173" cy="837349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525500">
                  <a:extLst>
                    <a:ext uri="{9D8B030D-6E8A-4147-A177-3AD203B41FA5}">
                      <a16:colId xmlns:a16="http://schemas.microsoft.com/office/drawing/2014/main" val="2290555193"/>
                    </a:ext>
                  </a:extLst>
                </a:gridCol>
                <a:gridCol w="1643673">
                  <a:extLst>
                    <a:ext uri="{9D8B030D-6E8A-4147-A177-3AD203B41FA5}">
                      <a16:colId xmlns:a16="http://schemas.microsoft.com/office/drawing/2014/main" val="3222641756"/>
                    </a:ext>
                  </a:extLst>
                </a:gridCol>
              </a:tblGrid>
              <a:tr h="204933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900" u="none" strike="noStrike">
                          <a:effectLst/>
                        </a:rPr>
                        <a:t>PreferredLoginDevice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 dirty="0">
                          <a:effectLst/>
                        </a:rPr>
                        <a:t>Mobile </a:t>
                      </a:r>
                      <a:r>
                        <a:rPr lang="id-ID" sz="900" u="none" strike="noStrike" dirty="0" err="1">
                          <a:effectLst/>
                        </a:rPr>
                        <a:t>phone</a:t>
                      </a:r>
                      <a:r>
                        <a:rPr lang="id-ID" sz="900" u="none" strike="noStrike" dirty="0">
                          <a:effectLst/>
                        </a:rPr>
                        <a:t> ==&gt; </a:t>
                      </a:r>
                      <a:r>
                        <a:rPr lang="id-ID" sz="900" u="none" strike="noStrike" dirty="0" err="1">
                          <a:effectLst/>
                        </a:rPr>
                        <a:t>Phone</a:t>
                      </a:r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93614"/>
                  </a:ext>
                </a:extLst>
              </a:tr>
              <a:tr h="415587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900" u="none" strike="noStrike" dirty="0" err="1">
                          <a:effectLst/>
                        </a:rPr>
                        <a:t>PreferredPaymentMode</a:t>
                      </a:r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CC ==&gt; Credit Card,                    COD ==&gt; Cash on Delivery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956448"/>
                  </a:ext>
                </a:extLst>
              </a:tr>
              <a:tr h="216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900" u="none" strike="noStrike">
                          <a:effectLst/>
                        </a:rPr>
                        <a:t>PreferedOrderCat</a:t>
                      </a:r>
                      <a:endParaRPr lang="id-ID" sz="9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900" u="none" strike="noStrike" dirty="0">
                          <a:effectLst/>
                        </a:rPr>
                        <a:t>Mobile </a:t>
                      </a:r>
                      <a:r>
                        <a:rPr lang="id-ID" sz="900" u="none" strike="noStrike" dirty="0" err="1">
                          <a:effectLst/>
                        </a:rPr>
                        <a:t>phone</a:t>
                      </a:r>
                      <a:r>
                        <a:rPr lang="id-ID" sz="900" u="none" strike="noStrike" dirty="0">
                          <a:effectLst/>
                        </a:rPr>
                        <a:t> ==&gt; </a:t>
                      </a:r>
                      <a:r>
                        <a:rPr lang="id-ID" sz="900" u="none" strike="noStrike" dirty="0" err="1">
                          <a:effectLst/>
                        </a:rPr>
                        <a:t>Phone</a:t>
                      </a:r>
                      <a:endParaRPr lang="id-ID" sz="9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484963"/>
                  </a:ext>
                </a:extLst>
              </a:tr>
            </a:tbl>
          </a:graphicData>
        </a:graphic>
      </p:graphicFrame>
      <p:sp>
        <p:nvSpPr>
          <p:cNvPr id="34" name="Kotak Teks 33">
            <a:extLst>
              <a:ext uri="{FF2B5EF4-FFF2-40B4-BE49-F238E27FC236}">
                <a16:creationId xmlns:a16="http://schemas.microsoft.com/office/drawing/2014/main" id="{B7261BDB-A761-8BEF-0467-E572B3E01ADF}"/>
              </a:ext>
            </a:extLst>
          </p:cNvPr>
          <p:cNvSpPr txBox="1"/>
          <p:nvPr/>
        </p:nvSpPr>
        <p:spPr>
          <a:xfrm>
            <a:off x="1308078" y="3657700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Drop Kolom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‘Customer ID’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5" name="Kotak Teks 34">
            <a:extLst>
              <a:ext uri="{FF2B5EF4-FFF2-40B4-BE49-F238E27FC236}">
                <a16:creationId xmlns:a16="http://schemas.microsoft.com/office/drawing/2014/main" id="{BC2A65C8-94DE-8723-DCA1-26A3E9B2091C}"/>
              </a:ext>
            </a:extLst>
          </p:cNvPr>
          <p:cNvSpPr txBox="1"/>
          <p:nvPr/>
        </p:nvSpPr>
        <p:spPr>
          <a:xfrm>
            <a:off x="2670497" y="748372"/>
            <a:ext cx="1959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Mengisi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Missing value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</a:rPr>
              <a:t>Median</a:t>
            </a:r>
            <a:endParaRPr lang="id-ID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B45440A4-D414-0D67-DBE1-47D5703CCFDA}"/>
              </a:ext>
            </a:extLst>
          </p:cNvPr>
          <p:cNvSpPr txBox="1"/>
          <p:nvPr/>
        </p:nvSpPr>
        <p:spPr>
          <a:xfrm>
            <a:off x="6256960" y="1005701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Outliers di Keep</a:t>
            </a:r>
            <a:endParaRPr lang="id-ID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312" y="1599458"/>
            <a:ext cx="2749833" cy="1944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8;p32">
            <a:extLst>
              <a:ext uri="{FF2B5EF4-FFF2-40B4-BE49-F238E27FC236}">
                <a16:creationId xmlns:a16="http://schemas.microsoft.com/office/drawing/2014/main" id="{18CFE492-D8C1-717F-1A58-FBA0646BB476}"/>
              </a:ext>
            </a:extLst>
          </p:cNvPr>
          <p:cNvSpPr txBox="1">
            <a:spLocks/>
          </p:cNvSpPr>
          <p:nvPr/>
        </p:nvSpPr>
        <p:spPr>
          <a:xfrm>
            <a:off x="4113266" y="2057365"/>
            <a:ext cx="3781753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id-ID" sz="3600" dirty="0">
                <a:latin typeface="Lato" panose="020F050202020403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8B05EAD7-4327-6DCF-5954-91EFC948468E}"/>
              </a:ext>
            </a:extLst>
          </p:cNvPr>
          <p:cNvSpPr txBox="1"/>
          <p:nvPr/>
        </p:nvSpPr>
        <p:spPr>
          <a:xfrm>
            <a:off x="2991707" y="258463"/>
            <a:ext cx="3871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CHURN vs NON-CHURN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2A8D41B-128F-9B10-A100-7427817E95FF}"/>
              </a:ext>
            </a:extLst>
          </p:cNvPr>
          <p:cNvSpPr txBox="1"/>
          <p:nvPr/>
        </p:nvSpPr>
        <p:spPr>
          <a:xfrm>
            <a:off x="4927599" y="2202418"/>
            <a:ext cx="3763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16.8%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sebanyak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948 customer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memilih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berhenti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berlangganan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membership</a:t>
            </a:r>
            <a:endParaRPr lang="id-ID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AB238F-2285-7414-3FEF-64A7C6710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877111"/>
              </p:ext>
            </p:extLst>
          </p:nvPr>
        </p:nvGraphicFramePr>
        <p:xfrm>
          <a:off x="679622" y="1087394"/>
          <a:ext cx="4081848" cy="379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333BD5-6C18-5A49-45B4-EF1FB33C84C1}"/>
              </a:ext>
            </a:extLst>
          </p:cNvPr>
          <p:cNvSpPr txBox="1"/>
          <p:nvPr/>
        </p:nvSpPr>
        <p:spPr>
          <a:xfrm>
            <a:off x="2218038" y="2556819"/>
            <a:ext cx="10050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5.630</a:t>
            </a:r>
            <a:b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Member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37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5DB5B7C-23EE-41A5-283B-695820A7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11" y="802301"/>
            <a:ext cx="6028175" cy="3595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D322D6FA-E337-C1C7-BAE0-AFFBBA0FB92E}"/>
              </a:ext>
            </a:extLst>
          </p:cNvPr>
          <p:cNvSpPr txBox="1"/>
          <p:nvPr/>
        </p:nvSpPr>
        <p:spPr>
          <a:xfrm>
            <a:off x="2352646" y="209831"/>
            <a:ext cx="464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CHURN BASED ON TENURE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84943746-9B62-2A04-6AE0-FD06CFE19DCE}"/>
              </a:ext>
            </a:extLst>
          </p:cNvPr>
          <p:cNvSpPr txBox="1"/>
          <p:nvPr/>
        </p:nvSpPr>
        <p:spPr>
          <a:xfrm>
            <a:off x="1448857" y="4528690"/>
            <a:ext cx="6246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  <a:latin typeface="Lato" panose="020F0502020204030203" pitchFamily="34" charset="0"/>
              </a:rPr>
              <a:t>Pelanggan dengan </a:t>
            </a:r>
            <a:r>
              <a:rPr lang="id-ID" sz="1400" dirty="0" err="1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  <a:r>
              <a:rPr lang="id-ID" sz="1400" dirty="0">
                <a:solidFill>
                  <a:schemeClr val="bg1"/>
                </a:solidFill>
                <a:latin typeface="Lato" panose="020F0502020204030203" pitchFamily="34" charset="0"/>
              </a:rPr>
              <a:t> lebih singkat cenderung memiliki potensi yang lebih tinggi untuk melakukan </a:t>
            </a:r>
            <a:r>
              <a:rPr lang="id-ID" sz="1400" dirty="0" err="1">
                <a:solidFill>
                  <a:schemeClr val="bg1"/>
                </a:solidFill>
                <a:latin typeface="Lato" panose="020F0502020204030203" pitchFamily="34" charset="0"/>
              </a:rPr>
              <a:t>churn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0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C1CC1BF3-6CD8-AC9B-2B0B-8D30FF3F32F2}"/>
              </a:ext>
            </a:extLst>
          </p:cNvPr>
          <p:cNvSpPr txBox="1"/>
          <p:nvPr/>
        </p:nvSpPr>
        <p:spPr>
          <a:xfrm>
            <a:off x="2785478" y="259721"/>
            <a:ext cx="464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CHURN BASED ON COMPLAIN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399B65B-8EEC-0039-E689-B04E7ACEDF3F}"/>
              </a:ext>
            </a:extLst>
          </p:cNvPr>
          <p:cNvSpPr txBox="1"/>
          <p:nvPr/>
        </p:nvSpPr>
        <p:spPr>
          <a:xfrm>
            <a:off x="2310187" y="4568790"/>
            <a:ext cx="4940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latin typeface="Lato" panose="020F0502020204030203" pitchFamily="34" charset="0"/>
              </a:rPr>
              <a:t>Pelanggan yang mengajukan komplain memiliki tingkat </a:t>
            </a:r>
            <a:r>
              <a:rPr lang="id-ID" sz="1200" dirty="0" err="1">
                <a:solidFill>
                  <a:schemeClr val="bg1"/>
                </a:solidFill>
                <a:latin typeface="Lato" panose="020F0502020204030203" pitchFamily="34" charset="0"/>
              </a:rPr>
              <a:t>churn</a:t>
            </a:r>
            <a:r>
              <a:rPr lang="id-ID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3 kali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lebih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tinggi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dibanding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pengunjung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komplain</a:t>
            </a:r>
            <a:endParaRPr lang="id-ID" sz="12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D87AFB-6905-E989-22AB-34974ECF51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546911"/>
              </p:ext>
            </p:extLst>
          </p:nvPr>
        </p:nvGraphicFramePr>
        <p:xfrm>
          <a:off x="716692" y="833739"/>
          <a:ext cx="7751805" cy="3622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3556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39BA-38CF-8D72-C944-0E68DE85A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3C3B52AD-5F3A-8EDF-4830-5181B06F59C9}"/>
              </a:ext>
            </a:extLst>
          </p:cNvPr>
          <p:cNvSpPr txBox="1"/>
          <p:nvPr/>
        </p:nvSpPr>
        <p:spPr>
          <a:xfrm>
            <a:off x="2729299" y="133579"/>
            <a:ext cx="464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CHURN BASED ON CITY TIER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5351C7B2-57CD-AA45-BC3B-F40421624CA7}"/>
              </a:ext>
            </a:extLst>
          </p:cNvPr>
          <p:cNvSpPr txBox="1"/>
          <p:nvPr/>
        </p:nvSpPr>
        <p:spPr>
          <a:xfrm>
            <a:off x="1867587" y="4552950"/>
            <a:ext cx="5653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Pelanggan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yang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berada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pada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citi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tier 2 dan 3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persentase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lebih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tinggi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churn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C1E987-7CB1-AC12-75A9-E89B7CE997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174511"/>
              </p:ext>
            </p:extLst>
          </p:nvPr>
        </p:nvGraphicFramePr>
        <p:xfrm>
          <a:off x="922638" y="595244"/>
          <a:ext cx="7834184" cy="3828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771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0CD0B3F-30A4-3F65-57D7-E53CC197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257" y="156244"/>
            <a:ext cx="2622000" cy="837300"/>
          </a:xfrm>
        </p:spPr>
        <p:txBody>
          <a:bodyPr/>
          <a:lstStyle/>
          <a:p>
            <a:r>
              <a:rPr lang="en-US" sz="3600" dirty="0">
                <a:latin typeface="Lato" panose="020F0502020204030203" pitchFamily="34" charset="0"/>
              </a:rPr>
              <a:t>OUR TEAM</a:t>
            </a:r>
            <a:endParaRPr lang="id-ID" sz="3600" dirty="0">
              <a:latin typeface="Lato" panose="020F0502020204030203" pitchFamily="34" charset="0"/>
            </a:endParaRPr>
          </a:p>
        </p:txBody>
      </p:sp>
      <p:grpSp>
        <p:nvGrpSpPr>
          <p:cNvPr id="5" name="Google Shape;12863;p63">
            <a:extLst>
              <a:ext uri="{FF2B5EF4-FFF2-40B4-BE49-F238E27FC236}">
                <a16:creationId xmlns:a16="http://schemas.microsoft.com/office/drawing/2014/main" id="{77C2CB5B-346C-6A81-CD9E-31464D00BE6E}"/>
              </a:ext>
            </a:extLst>
          </p:cNvPr>
          <p:cNvGrpSpPr/>
          <p:nvPr/>
        </p:nvGrpSpPr>
        <p:grpSpPr>
          <a:xfrm>
            <a:off x="1783222" y="1231402"/>
            <a:ext cx="1066798" cy="1100667"/>
            <a:chOff x="1415853" y="1500658"/>
            <a:chExt cx="315872" cy="347488"/>
          </a:xfrm>
        </p:grpSpPr>
        <p:sp>
          <p:nvSpPr>
            <p:cNvPr id="6" name="Google Shape;12864;p63">
              <a:extLst>
                <a:ext uri="{FF2B5EF4-FFF2-40B4-BE49-F238E27FC236}">
                  <a16:creationId xmlns:a16="http://schemas.microsoft.com/office/drawing/2014/main" id="{31A7E467-70B7-E7A7-9C49-526B4DA8A951}"/>
                </a:ext>
              </a:extLst>
            </p:cNvPr>
            <p:cNvSpPr/>
            <p:nvPr/>
          </p:nvSpPr>
          <p:spPr>
            <a:xfrm>
              <a:off x="1415853" y="1500658"/>
              <a:ext cx="315872" cy="347488"/>
            </a:xfrm>
            <a:custGeom>
              <a:avLst/>
              <a:gdLst/>
              <a:ahLst/>
              <a:cxnLst/>
              <a:rect l="l" t="t" r="r" b="b"/>
              <a:pathLst>
                <a:path w="9871" h="10859" extrusionOk="0">
                  <a:moveTo>
                    <a:pt x="4894" y="322"/>
                  </a:moveTo>
                  <a:cubicBezTo>
                    <a:pt x="5739" y="322"/>
                    <a:pt x="6465" y="786"/>
                    <a:pt x="6834" y="1465"/>
                  </a:cubicBezTo>
                  <a:cubicBezTo>
                    <a:pt x="6775" y="1429"/>
                    <a:pt x="6727" y="1393"/>
                    <a:pt x="6668" y="1370"/>
                  </a:cubicBezTo>
                  <a:cubicBezTo>
                    <a:pt x="6643" y="1353"/>
                    <a:pt x="6614" y="1345"/>
                    <a:pt x="6586" y="1345"/>
                  </a:cubicBezTo>
                  <a:cubicBezTo>
                    <a:pt x="6532" y="1345"/>
                    <a:pt x="6481" y="1374"/>
                    <a:pt x="6465" y="1429"/>
                  </a:cubicBezTo>
                  <a:cubicBezTo>
                    <a:pt x="6418" y="1501"/>
                    <a:pt x="6441" y="1608"/>
                    <a:pt x="6525" y="1632"/>
                  </a:cubicBezTo>
                  <a:cubicBezTo>
                    <a:pt x="6882" y="1822"/>
                    <a:pt x="7096" y="2179"/>
                    <a:pt x="7120" y="2584"/>
                  </a:cubicBezTo>
                  <a:cubicBezTo>
                    <a:pt x="7084" y="3787"/>
                    <a:pt x="6108" y="4763"/>
                    <a:pt x="4894" y="4763"/>
                  </a:cubicBezTo>
                  <a:cubicBezTo>
                    <a:pt x="3727" y="4763"/>
                    <a:pt x="2739" y="3822"/>
                    <a:pt x="2703" y="2632"/>
                  </a:cubicBezTo>
                  <a:cubicBezTo>
                    <a:pt x="2727" y="2048"/>
                    <a:pt x="3215" y="1584"/>
                    <a:pt x="3810" y="1584"/>
                  </a:cubicBezTo>
                  <a:cubicBezTo>
                    <a:pt x="4132" y="1584"/>
                    <a:pt x="4441" y="1715"/>
                    <a:pt x="4644" y="1965"/>
                  </a:cubicBezTo>
                  <a:cubicBezTo>
                    <a:pt x="4703" y="2036"/>
                    <a:pt x="4798" y="2060"/>
                    <a:pt x="4882" y="2060"/>
                  </a:cubicBezTo>
                  <a:cubicBezTo>
                    <a:pt x="4989" y="2060"/>
                    <a:pt x="5084" y="2013"/>
                    <a:pt x="5144" y="1929"/>
                  </a:cubicBezTo>
                  <a:cubicBezTo>
                    <a:pt x="5334" y="1679"/>
                    <a:pt x="5632" y="1524"/>
                    <a:pt x="5941" y="1501"/>
                  </a:cubicBezTo>
                  <a:cubicBezTo>
                    <a:pt x="6037" y="1501"/>
                    <a:pt x="6096" y="1429"/>
                    <a:pt x="6096" y="1334"/>
                  </a:cubicBezTo>
                  <a:cubicBezTo>
                    <a:pt x="6096" y="1251"/>
                    <a:pt x="6013" y="1191"/>
                    <a:pt x="5929" y="1191"/>
                  </a:cubicBezTo>
                  <a:cubicBezTo>
                    <a:pt x="5525" y="1215"/>
                    <a:pt x="5132" y="1405"/>
                    <a:pt x="4882" y="1739"/>
                  </a:cubicBezTo>
                  <a:cubicBezTo>
                    <a:pt x="4882" y="1739"/>
                    <a:pt x="4870" y="1739"/>
                    <a:pt x="4870" y="1751"/>
                  </a:cubicBezTo>
                  <a:cubicBezTo>
                    <a:pt x="4596" y="1453"/>
                    <a:pt x="4215" y="1274"/>
                    <a:pt x="3798" y="1274"/>
                  </a:cubicBezTo>
                  <a:cubicBezTo>
                    <a:pt x="3453" y="1274"/>
                    <a:pt x="3143" y="1393"/>
                    <a:pt x="2893" y="1608"/>
                  </a:cubicBezTo>
                  <a:cubicBezTo>
                    <a:pt x="3250" y="846"/>
                    <a:pt x="4024" y="322"/>
                    <a:pt x="4894" y="322"/>
                  </a:cubicBezTo>
                  <a:close/>
                  <a:moveTo>
                    <a:pt x="2310" y="4430"/>
                  </a:moveTo>
                  <a:lnTo>
                    <a:pt x="2310" y="4430"/>
                  </a:lnTo>
                  <a:cubicBezTo>
                    <a:pt x="1726" y="5334"/>
                    <a:pt x="1369" y="6489"/>
                    <a:pt x="1357" y="7537"/>
                  </a:cubicBezTo>
                  <a:cubicBezTo>
                    <a:pt x="1146" y="7654"/>
                    <a:pt x="878" y="7684"/>
                    <a:pt x="652" y="7684"/>
                  </a:cubicBezTo>
                  <a:cubicBezTo>
                    <a:pt x="534" y="7684"/>
                    <a:pt x="427" y="7676"/>
                    <a:pt x="345" y="7668"/>
                  </a:cubicBezTo>
                  <a:cubicBezTo>
                    <a:pt x="703" y="6227"/>
                    <a:pt x="1357" y="5334"/>
                    <a:pt x="1857" y="4834"/>
                  </a:cubicBezTo>
                  <a:cubicBezTo>
                    <a:pt x="2024" y="4668"/>
                    <a:pt x="2179" y="4537"/>
                    <a:pt x="2310" y="4430"/>
                  </a:cubicBezTo>
                  <a:close/>
                  <a:moveTo>
                    <a:pt x="7501" y="4430"/>
                  </a:moveTo>
                  <a:cubicBezTo>
                    <a:pt x="7644" y="4537"/>
                    <a:pt x="7799" y="4668"/>
                    <a:pt x="7953" y="4834"/>
                  </a:cubicBezTo>
                  <a:cubicBezTo>
                    <a:pt x="8454" y="5334"/>
                    <a:pt x="9132" y="6251"/>
                    <a:pt x="9466" y="7680"/>
                  </a:cubicBezTo>
                  <a:cubicBezTo>
                    <a:pt x="9400" y="7687"/>
                    <a:pt x="9313" y="7693"/>
                    <a:pt x="9214" y="7693"/>
                  </a:cubicBezTo>
                  <a:cubicBezTo>
                    <a:pt x="8988" y="7693"/>
                    <a:pt x="8701" y="7661"/>
                    <a:pt x="8477" y="7537"/>
                  </a:cubicBezTo>
                  <a:cubicBezTo>
                    <a:pt x="8454" y="6466"/>
                    <a:pt x="8084" y="5323"/>
                    <a:pt x="7501" y="4430"/>
                  </a:cubicBezTo>
                  <a:close/>
                  <a:moveTo>
                    <a:pt x="3727" y="10192"/>
                  </a:moveTo>
                  <a:cubicBezTo>
                    <a:pt x="3965" y="10192"/>
                    <a:pt x="4155" y="10335"/>
                    <a:pt x="4215" y="10549"/>
                  </a:cubicBezTo>
                  <a:lnTo>
                    <a:pt x="2548" y="10549"/>
                  </a:lnTo>
                  <a:cubicBezTo>
                    <a:pt x="2619" y="10335"/>
                    <a:pt x="2822" y="10192"/>
                    <a:pt x="3036" y="10192"/>
                  </a:cubicBezTo>
                  <a:close/>
                  <a:moveTo>
                    <a:pt x="6930" y="4132"/>
                  </a:moveTo>
                  <a:cubicBezTo>
                    <a:pt x="7692" y="5049"/>
                    <a:pt x="8192" y="6406"/>
                    <a:pt x="8192" y="7644"/>
                  </a:cubicBezTo>
                  <a:cubicBezTo>
                    <a:pt x="8156" y="8513"/>
                    <a:pt x="7799" y="9359"/>
                    <a:pt x="7180" y="9966"/>
                  </a:cubicBezTo>
                  <a:cubicBezTo>
                    <a:pt x="7060" y="9906"/>
                    <a:pt x="6930" y="9859"/>
                    <a:pt x="6787" y="9859"/>
                  </a:cubicBezTo>
                  <a:lnTo>
                    <a:pt x="6108" y="9859"/>
                  </a:lnTo>
                  <a:cubicBezTo>
                    <a:pt x="5703" y="9859"/>
                    <a:pt x="5358" y="10156"/>
                    <a:pt x="5286" y="10549"/>
                  </a:cubicBezTo>
                  <a:lnTo>
                    <a:pt x="4560" y="10549"/>
                  </a:lnTo>
                  <a:cubicBezTo>
                    <a:pt x="4489" y="10156"/>
                    <a:pt x="4143" y="9859"/>
                    <a:pt x="3739" y="9859"/>
                  </a:cubicBezTo>
                  <a:lnTo>
                    <a:pt x="3048" y="9859"/>
                  </a:lnTo>
                  <a:cubicBezTo>
                    <a:pt x="2905" y="9859"/>
                    <a:pt x="2774" y="9894"/>
                    <a:pt x="2667" y="9966"/>
                  </a:cubicBezTo>
                  <a:cubicBezTo>
                    <a:pt x="2036" y="9359"/>
                    <a:pt x="1679" y="8525"/>
                    <a:pt x="1679" y="7644"/>
                  </a:cubicBezTo>
                  <a:cubicBezTo>
                    <a:pt x="1679" y="6406"/>
                    <a:pt x="2179" y="5061"/>
                    <a:pt x="2953" y="4132"/>
                  </a:cubicBezTo>
                  <a:cubicBezTo>
                    <a:pt x="2989" y="4180"/>
                    <a:pt x="3036" y="4239"/>
                    <a:pt x="3084" y="4275"/>
                  </a:cubicBezTo>
                  <a:cubicBezTo>
                    <a:pt x="2655" y="5049"/>
                    <a:pt x="2393" y="6049"/>
                    <a:pt x="2393" y="6954"/>
                  </a:cubicBezTo>
                  <a:cubicBezTo>
                    <a:pt x="2393" y="8442"/>
                    <a:pt x="3548" y="9668"/>
                    <a:pt x="4941" y="9668"/>
                  </a:cubicBezTo>
                  <a:cubicBezTo>
                    <a:pt x="6346" y="9668"/>
                    <a:pt x="7489" y="8442"/>
                    <a:pt x="7489" y="6954"/>
                  </a:cubicBezTo>
                  <a:cubicBezTo>
                    <a:pt x="7489" y="6525"/>
                    <a:pt x="7430" y="6096"/>
                    <a:pt x="7322" y="5644"/>
                  </a:cubicBezTo>
                  <a:cubicBezTo>
                    <a:pt x="7312" y="5569"/>
                    <a:pt x="7234" y="5523"/>
                    <a:pt x="7158" y="5523"/>
                  </a:cubicBezTo>
                  <a:cubicBezTo>
                    <a:pt x="7149" y="5523"/>
                    <a:pt x="7140" y="5524"/>
                    <a:pt x="7132" y="5525"/>
                  </a:cubicBezTo>
                  <a:cubicBezTo>
                    <a:pt x="7037" y="5549"/>
                    <a:pt x="7001" y="5632"/>
                    <a:pt x="7013" y="5727"/>
                  </a:cubicBezTo>
                  <a:cubicBezTo>
                    <a:pt x="7120" y="6144"/>
                    <a:pt x="7156" y="6561"/>
                    <a:pt x="7156" y="6954"/>
                  </a:cubicBezTo>
                  <a:cubicBezTo>
                    <a:pt x="7156" y="8287"/>
                    <a:pt x="6168" y="9359"/>
                    <a:pt x="4941" y="9359"/>
                  </a:cubicBezTo>
                  <a:cubicBezTo>
                    <a:pt x="3727" y="9359"/>
                    <a:pt x="2727" y="8287"/>
                    <a:pt x="2727" y="6954"/>
                  </a:cubicBezTo>
                  <a:cubicBezTo>
                    <a:pt x="2727" y="6120"/>
                    <a:pt x="2953" y="5215"/>
                    <a:pt x="3334" y="4501"/>
                  </a:cubicBezTo>
                  <a:cubicBezTo>
                    <a:pt x="3762" y="4858"/>
                    <a:pt x="4334" y="5084"/>
                    <a:pt x="4941" y="5084"/>
                  </a:cubicBezTo>
                  <a:cubicBezTo>
                    <a:pt x="5548" y="5084"/>
                    <a:pt x="6120" y="4858"/>
                    <a:pt x="6549" y="4501"/>
                  </a:cubicBezTo>
                  <a:cubicBezTo>
                    <a:pt x="6644" y="4668"/>
                    <a:pt x="6727" y="4846"/>
                    <a:pt x="6787" y="5037"/>
                  </a:cubicBezTo>
                  <a:cubicBezTo>
                    <a:pt x="6822" y="5096"/>
                    <a:pt x="6882" y="5144"/>
                    <a:pt x="6941" y="5144"/>
                  </a:cubicBezTo>
                  <a:cubicBezTo>
                    <a:pt x="6953" y="5144"/>
                    <a:pt x="6989" y="5144"/>
                    <a:pt x="7001" y="5132"/>
                  </a:cubicBezTo>
                  <a:cubicBezTo>
                    <a:pt x="7084" y="5096"/>
                    <a:pt x="7120" y="5013"/>
                    <a:pt x="7084" y="4918"/>
                  </a:cubicBezTo>
                  <a:cubicBezTo>
                    <a:pt x="7001" y="4691"/>
                    <a:pt x="6894" y="4477"/>
                    <a:pt x="6787" y="4275"/>
                  </a:cubicBezTo>
                  <a:cubicBezTo>
                    <a:pt x="6834" y="4239"/>
                    <a:pt x="6882" y="4180"/>
                    <a:pt x="6930" y="4132"/>
                  </a:cubicBezTo>
                  <a:close/>
                  <a:moveTo>
                    <a:pt x="6787" y="10192"/>
                  </a:moveTo>
                  <a:cubicBezTo>
                    <a:pt x="7025" y="10192"/>
                    <a:pt x="7227" y="10335"/>
                    <a:pt x="7287" y="10549"/>
                  </a:cubicBezTo>
                  <a:lnTo>
                    <a:pt x="5620" y="10549"/>
                  </a:lnTo>
                  <a:cubicBezTo>
                    <a:pt x="5691" y="10335"/>
                    <a:pt x="5882" y="10192"/>
                    <a:pt x="6108" y="10192"/>
                  </a:cubicBezTo>
                  <a:close/>
                  <a:moveTo>
                    <a:pt x="4929" y="0"/>
                  </a:moveTo>
                  <a:cubicBezTo>
                    <a:pt x="3524" y="0"/>
                    <a:pt x="2381" y="1143"/>
                    <a:pt x="2381" y="2536"/>
                  </a:cubicBezTo>
                  <a:cubicBezTo>
                    <a:pt x="2381" y="3001"/>
                    <a:pt x="2500" y="3429"/>
                    <a:pt x="2727" y="3810"/>
                  </a:cubicBezTo>
                  <a:cubicBezTo>
                    <a:pt x="2548" y="3894"/>
                    <a:pt x="2131" y="4132"/>
                    <a:pt x="1667" y="4596"/>
                  </a:cubicBezTo>
                  <a:cubicBezTo>
                    <a:pt x="1107" y="5156"/>
                    <a:pt x="369" y="6156"/>
                    <a:pt x="12" y="7775"/>
                  </a:cubicBezTo>
                  <a:cubicBezTo>
                    <a:pt x="0" y="7823"/>
                    <a:pt x="12" y="7870"/>
                    <a:pt x="36" y="7894"/>
                  </a:cubicBezTo>
                  <a:cubicBezTo>
                    <a:pt x="60" y="7930"/>
                    <a:pt x="95" y="7954"/>
                    <a:pt x="131" y="7978"/>
                  </a:cubicBezTo>
                  <a:cubicBezTo>
                    <a:pt x="155" y="7978"/>
                    <a:pt x="369" y="8013"/>
                    <a:pt x="655" y="8013"/>
                  </a:cubicBezTo>
                  <a:cubicBezTo>
                    <a:pt x="881" y="8013"/>
                    <a:pt x="1143" y="7990"/>
                    <a:pt x="1381" y="7894"/>
                  </a:cubicBezTo>
                  <a:cubicBezTo>
                    <a:pt x="1441" y="8752"/>
                    <a:pt x="1822" y="9561"/>
                    <a:pt x="2429" y="10156"/>
                  </a:cubicBezTo>
                  <a:cubicBezTo>
                    <a:pt x="2310" y="10311"/>
                    <a:pt x="2238" y="10490"/>
                    <a:pt x="2238" y="10692"/>
                  </a:cubicBezTo>
                  <a:cubicBezTo>
                    <a:pt x="2238" y="10787"/>
                    <a:pt x="2310" y="10859"/>
                    <a:pt x="2393" y="10859"/>
                  </a:cubicBezTo>
                  <a:lnTo>
                    <a:pt x="7501" y="10859"/>
                  </a:lnTo>
                  <a:cubicBezTo>
                    <a:pt x="7596" y="10859"/>
                    <a:pt x="7668" y="10787"/>
                    <a:pt x="7668" y="10692"/>
                  </a:cubicBezTo>
                  <a:cubicBezTo>
                    <a:pt x="7668" y="10490"/>
                    <a:pt x="7596" y="10311"/>
                    <a:pt x="7477" y="10156"/>
                  </a:cubicBezTo>
                  <a:cubicBezTo>
                    <a:pt x="8084" y="9549"/>
                    <a:pt x="8454" y="8752"/>
                    <a:pt x="8513" y="7894"/>
                  </a:cubicBezTo>
                  <a:cubicBezTo>
                    <a:pt x="8751" y="7990"/>
                    <a:pt x="9025" y="8013"/>
                    <a:pt x="9239" y="8013"/>
                  </a:cubicBezTo>
                  <a:cubicBezTo>
                    <a:pt x="9525" y="8013"/>
                    <a:pt x="9751" y="7978"/>
                    <a:pt x="9763" y="7978"/>
                  </a:cubicBezTo>
                  <a:cubicBezTo>
                    <a:pt x="9811" y="7954"/>
                    <a:pt x="9835" y="7942"/>
                    <a:pt x="9870" y="7894"/>
                  </a:cubicBezTo>
                  <a:cubicBezTo>
                    <a:pt x="9847" y="7859"/>
                    <a:pt x="9847" y="7811"/>
                    <a:pt x="9847" y="7775"/>
                  </a:cubicBezTo>
                  <a:cubicBezTo>
                    <a:pt x="9489" y="6156"/>
                    <a:pt x="8739" y="5156"/>
                    <a:pt x="8192" y="4596"/>
                  </a:cubicBezTo>
                  <a:cubicBezTo>
                    <a:pt x="7727" y="4132"/>
                    <a:pt x="7311" y="3894"/>
                    <a:pt x="7132" y="3810"/>
                  </a:cubicBezTo>
                  <a:cubicBezTo>
                    <a:pt x="7334" y="3429"/>
                    <a:pt x="7477" y="3001"/>
                    <a:pt x="7477" y="2536"/>
                  </a:cubicBezTo>
                  <a:cubicBezTo>
                    <a:pt x="7477" y="1143"/>
                    <a:pt x="6334" y="0"/>
                    <a:pt x="4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7" name="Google Shape;12865;p63">
              <a:extLst>
                <a:ext uri="{FF2B5EF4-FFF2-40B4-BE49-F238E27FC236}">
                  <a16:creationId xmlns:a16="http://schemas.microsoft.com/office/drawing/2014/main" id="{2FB66A0A-9FED-1ED5-F97C-5EB647F529B2}"/>
                </a:ext>
              </a:extLst>
            </p:cNvPr>
            <p:cNvSpPr/>
            <p:nvPr/>
          </p:nvSpPr>
          <p:spPr>
            <a:xfrm>
              <a:off x="152404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24" y="322"/>
                  </a:moveTo>
                  <a:cubicBezTo>
                    <a:pt x="631" y="322"/>
                    <a:pt x="703" y="393"/>
                    <a:pt x="703" y="500"/>
                  </a:cubicBezTo>
                  <a:lnTo>
                    <a:pt x="703" y="667"/>
                  </a:lnTo>
                  <a:cubicBezTo>
                    <a:pt x="703" y="774"/>
                    <a:pt x="631" y="846"/>
                    <a:pt x="524" y="846"/>
                  </a:cubicBezTo>
                  <a:cubicBezTo>
                    <a:pt x="417" y="846"/>
                    <a:pt x="346" y="774"/>
                    <a:pt x="346" y="667"/>
                  </a:cubicBezTo>
                  <a:lnTo>
                    <a:pt x="346" y="500"/>
                  </a:lnTo>
                  <a:cubicBezTo>
                    <a:pt x="346" y="393"/>
                    <a:pt x="417" y="322"/>
                    <a:pt x="524" y="32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27" y="1167"/>
                    <a:pt x="512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8" name="Google Shape;12866;p63">
              <a:extLst>
                <a:ext uri="{FF2B5EF4-FFF2-40B4-BE49-F238E27FC236}">
                  <a16:creationId xmlns:a16="http://schemas.microsoft.com/office/drawing/2014/main" id="{D164B858-D0DB-8A8A-4060-2E4DF7D997D0}"/>
                </a:ext>
              </a:extLst>
            </p:cNvPr>
            <p:cNvSpPr/>
            <p:nvPr/>
          </p:nvSpPr>
          <p:spPr>
            <a:xfrm>
              <a:off x="158996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00" y="322"/>
                  </a:moveTo>
                  <a:cubicBezTo>
                    <a:pt x="607" y="322"/>
                    <a:pt x="679" y="393"/>
                    <a:pt x="679" y="500"/>
                  </a:cubicBezTo>
                  <a:lnTo>
                    <a:pt x="679" y="667"/>
                  </a:lnTo>
                  <a:cubicBezTo>
                    <a:pt x="679" y="774"/>
                    <a:pt x="607" y="846"/>
                    <a:pt x="500" y="846"/>
                  </a:cubicBezTo>
                  <a:cubicBezTo>
                    <a:pt x="393" y="846"/>
                    <a:pt x="322" y="774"/>
                    <a:pt x="322" y="667"/>
                  </a:cubicBezTo>
                  <a:lnTo>
                    <a:pt x="322" y="500"/>
                  </a:lnTo>
                  <a:cubicBezTo>
                    <a:pt x="322" y="393"/>
                    <a:pt x="393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15" y="1167"/>
                    <a:pt x="500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988" y="227"/>
                    <a:pt x="774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9" name="Google Shape;12867;p63">
              <a:extLst>
                <a:ext uri="{FF2B5EF4-FFF2-40B4-BE49-F238E27FC236}">
                  <a16:creationId xmlns:a16="http://schemas.microsoft.com/office/drawing/2014/main" id="{FADCBAA3-86EA-D643-FDD9-CC9024BB4C9E}"/>
                </a:ext>
              </a:extLst>
            </p:cNvPr>
            <p:cNvSpPr/>
            <p:nvPr/>
          </p:nvSpPr>
          <p:spPr>
            <a:xfrm>
              <a:off x="1551085" y="1598386"/>
              <a:ext cx="43488" cy="42496"/>
            </a:xfrm>
            <a:custGeom>
              <a:avLst/>
              <a:gdLst/>
              <a:ahLst/>
              <a:cxnLst/>
              <a:rect l="l" t="t" r="r" b="b"/>
              <a:pathLst>
                <a:path w="1359" h="1328" extrusionOk="0">
                  <a:moveTo>
                    <a:pt x="691" y="352"/>
                  </a:moveTo>
                  <a:lnTo>
                    <a:pt x="977" y="542"/>
                  </a:lnTo>
                  <a:lnTo>
                    <a:pt x="691" y="911"/>
                  </a:lnTo>
                  <a:lnTo>
                    <a:pt x="406" y="542"/>
                  </a:lnTo>
                  <a:lnTo>
                    <a:pt x="691" y="352"/>
                  </a:lnTo>
                  <a:close/>
                  <a:moveTo>
                    <a:pt x="685" y="0"/>
                  </a:moveTo>
                  <a:cubicBezTo>
                    <a:pt x="656" y="0"/>
                    <a:pt x="626" y="6"/>
                    <a:pt x="596" y="18"/>
                  </a:cubicBezTo>
                  <a:lnTo>
                    <a:pt x="96" y="364"/>
                  </a:lnTo>
                  <a:cubicBezTo>
                    <a:pt x="60" y="399"/>
                    <a:pt x="37" y="423"/>
                    <a:pt x="25" y="471"/>
                  </a:cubicBezTo>
                  <a:cubicBezTo>
                    <a:pt x="1" y="518"/>
                    <a:pt x="25" y="554"/>
                    <a:pt x="48" y="590"/>
                  </a:cubicBezTo>
                  <a:lnTo>
                    <a:pt x="560" y="1268"/>
                  </a:lnTo>
                  <a:cubicBezTo>
                    <a:pt x="584" y="1316"/>
                    <a:pt x="632" y="1328"/>
                    <a:pt x="691" y="1328"/>
                  </a:cubicBezTo>
                  <a:cubicBezTo>
                    <a:pt x="739" y="1328"/>
                    <a:pt x="799" y="1304"/>
                    <a:pt x="822" y="1268"/>
                  </a:cubicBezTo>
                  <a:lnTo>
                    <a:pt x="1322" y="590"/>
                  </a:lnTo>
                  <a:cubicBezTo>
                    <a:pt x="1358" y="554"/>
                    <a:pt x="1358" y="518"/>
                    <a:pt x="1358" y="471"/>
                  </a:cubicBezTo>
                  <a:cubicBezTo>
                    <a:pt x="1358" y="423"/>
                    <a:pt x="1334" y="399"/>
                    <a:pt x="1287" y="364"/>
                  </a:cubicBezTo>
                  <a:lnTo>
                    <a:pt x="775" y="18"/>
                  </a:lnTo>
                  <a:cubicBezTo>
                    <a:pt x="745" y="6"/>
                    <a:pt x="715" y="0"/>
                    <a:pt x="6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17" name="Kotak Teks 16">
            <a:extLst>
              <a:ext uri="{FF2B5EF4-FFF2-40B4-BE49-F238E27FC236}">
                <a16:creationId xmlns:a16="http://schemas.microsoft.com/office/drawing/2014/main" id="{41ADC93B-C435-3AD7-E9DF-2A5011C50F50}"/>
              </a:ext>
            </a:extLst>
          </p:cNvPr>
          <p:cNvSpPr txBox="1"/>
          <p:nvPr/>
        </p:nvSpPr>
        <p:spPr>
          <a:xfrm>
            <a:off x="3183468" y="134461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</a:rPr>
              <a:t>MUHAMMAD MAHARDIKA RENALDI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DATA SCIENTIST</a:t>
            </a:r>
            <a:endParaRPr lang="id-ID" dirty="0"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muhmahardikar@gmail.com</a:t>
            </a:r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endParaRPr lang="id-ID" dirty="0">
              <a:latin typeface="Lato" panose="020F0502020204030203" pitchFamily="34" charset="0"/>
            </a:endParaRPr>
          </a:p>
        </p:txBody>
      </p:sp>
      <p:grpSp>
        <p:nvGrpSpPr>
          <p:cNvPr id="23" name="Google Shape;12863;p63">
            <a:extLst>
              <a:ext uri="{FF2B5EF4-FFF2-40B4-BE49-F238E27FC236}">
                <a16:creationId xmlns:a16="http://schemas.microsoft.com/office/drawing/2014/main" id="{50019D10-CDE5-B159-DA4E-FF38A526A843}"/>
              </a:ext>
            </a:extLst>
          </p:cNvPr>
          <p:cNvGrpSpPr/>
          <p:nvPr/>
        </p:nvGrpSpPr>
        <p:grpSpPr>
          <a:xfrm>
            <a:off x="1786464" y="3676897"/>
            <a:ext cx="1066798" cy="1100667"/>
            <a:chOff x="1415853" y="1500658"/>
            <a:chExt cx="315872" cy="347488"/>
          </a:xfrm>
        </p:grpSpPr>
        <p:sp>
          <p:nvSpPr>
            <p:cNvPr id="24" name="Google Shape;12864;p63">
              <a:extLst>
                <a:ext uri="{FF2B5EF4-FFF2-40B4-BE49-F238E27FC236}">
                  <a16:creationId xmlns:a16="http://schemas.microsoft.com/office/drawing/2014/main" id="{1251E6EA-7A84-8949-43B5-35C86E8E70D0}"/>
                </a:ext>
              </a:extLst>
            </p:cNvPr>
            <p:cNvSpPr/>
            <p:nvPr/>
          </p:nvSpPr>
          <p:spPr>
            <a:xfrm>
              <a:off x="1415853" y="1500658"/>
              <a:ext cx="315872" cy="347488"/>
            </a:xfrm>
            <a:custGeom>
              <a:avLst/>
              <a:gdLst/>
              <a:ahLst/>
              <a:cxnLst/>
              <a:rect l="l" t="t" r="r" b="b"/>
              <a:pathLst>
                <a:path w="9871" h="10859" extrusionOk="0">
                  <a:moveTo>
                    <a:pt x="4894" y="322"/>
                  </a:moveTo>
                  <a:cubicBezTo>
                    <a:pt x="5739" y="322"/>
                    <a:pt x="6465" y="786"/>
                    <a:pt x="6834" y="1465"/>
                  </a:cubicBezTo>
                  <a:cubicBezTo>
                    <a:pt x="6775" y="1429"/>
                    <a:pt x="6727" y="1393"/>
                    <a:pt x="6668" y="1370"/>
                  </a:cubicBezTo>
                  <a:cubicBezTo>
                    <a:pt x="6643" y="1353"/>
                    <a:pt x="6614" y="1345"/>
                    <a:pt x="6586" y="1345"/>
                  </a:cubicBezTo>
                  <a:cubicBezTo>
                    <a:pt x="6532" y="1345"/>
                    <a:pt x="6481" y="1374"/>
                    <a:pt x="6465" y="1429"/>
                  </a:cubicBezTo>
                  <a:cubicBezTo>
                    <a:pt x="6418" y="1501"/>
                    <a:pt x="6441" y="1608"/>
                    <a:pt x="6525" y="1632"/>
                  </a:cubicBezTo>
                  <a:cubicBezTo>
                    <a:pt x="6882" y="1822"/>
                    <a:pt x="7096" y="2179"/>
                    <a:pt x="7120" y="2584"/>
                  </a:cubicBezTo>
                  <a:cubicBezTo>
                    <a:pt x="7084" y="3787"/>
                    <a:pt x="6108" y="4763"/>
                    <a:pt x="4894" y="4763"/>
                  </a:cubicBezTo>
                  <a:cubicBezTo>
                    <a:pt x="3727" y="4763"/>
                    <a:pt x="2739" y="3822"/>
                    <a:pt x="2703" y="2632"/>
                  </a:cubicBezTo>
                  <a:cubicBezTo>
                    <a:pt x="2727" y="2048"/>
                    <a:pt x="3215" y="1584"/>
                    <a:pt x="3810" y="1584"/>
                  </a:cubicBezTo>
                  <a:cubicBezTo>
                    <a:pt x="4132" y="1584"/>
                    <a:pt x="4441" y="1715"/>
                    <a:pt x="4644" y="1965"/>
                  </a:cubicBezTo>
                  <a:cubicBezTo>
                    <a:pt x="4703" y="2036"/>
                    <a:pt x="4798" y="2060"/>
                    <a:pt x="4882" y="2060"/>
                  </a:cubicBezTo>
                  <a:cubicBezTo>
                    <a:pt x="4989" y="2060"/>
                    <a:pt x="5084" y="2013"/>
                    <a:pt x="5144" y="1929"/>
                  </a:cubicBezTo>
                  <a:cubicBezTo>
                    <a:pt x="5334" y="1679"/>
                    <a:pt x="5632" y="1524"/>
                    <a:pt x="5941" y="1501"/>
                  </a:cubicBezTo>
                  <a:cubicBezTo>
                    <a:pt x="6037" y="1501"/>
                    <a:pt x="6096" y="1429"/>
                    <a:pt x="6096" y="1334"/>
                  </a:cubicBezTo>
                  <a:cubicBezTo>
                    <a:pt x="6096" y="1251"/>
                    <a:pt x="6013" y="1191"/>
                    <a:pt x="5929" y="1191"/>
                  </a:cubicBezTo>
                  <a:cubicBezTo>
                    <a:pt x="5525" y="1215"/>
                    <a:pt x="5132" y="1405"/>
                    <a:pt x="4882" y="1739"/>
                  </a:cubicBezTo>
                  <a:cubicBezTo>
                    <a:pt x="4882" y="1739"/>
                    <a:pt x="4870" y="1739"/>
                    <a:pt x="4870" y="1751"/>
                  </a:cubicBezTo>
                  <a:cubicBezTo>
                    <a:pt x="4596" y="1453"/>
                    <a:pt x="4215" y="1274"/>
                    <a:pt x="3798" y="1274"/>
                  </a:cubicBezTo>
                  <a:cubicBezTo>
                    <a:pt x="3453" y="1274"/>
                    <a:pt x="3143" y="1393"/>
                    <a:pt x="2893" y="1608"/>
                  </a:cubicBezTo>
                  <a:cubicBezTo>
                    <a:pt x="3250" y="846"/>
                    <a:pt x="4024" y="322"/>
                    <a:pt x="4894" y="322"/>
                  </a:cubicBezTo>
                  <a:close/>
                  <a:moveTo>
                    <a:pt x="2310" y="4430"/>
                  </a:moveTo>
                  <a:lnTo>
                    <a:pt x="2310" y="4430"/>
                  </a:lnTo>
                  <a:cubicBezTo>
                    <a:pt x="1726" y="5334"/>
                    <a:pt x="1369" y="6489"/>
                    <a:pt x="1357" y="7537"/>
                  </a:cubicBezTo>
                  <a:cubicBezTo>
                    <a:pt x="1146" y="7654"/>
                    <a:pt x="878" y="7684"/>
                    <a:pt x="652" y="7684"/>
                  </a:cubicBezTo>
                  <a:cubicBezTo>
                    <a:pt x="534" y="7684"/>
                    <a:pt x="427" y="7676"/>
                    <a:pt x="345" y="7668"/>
                  </a:cubicBezTo>
                  <a:cubicBezTo>
                    <a:pt x="703" y="6227"/>
                    <a:pt x="1357" y="5334"/>
                    <a:pt x="1857" y="4834"/>
                  </a:cubicBezTo>
                  <a:cubicBezTo>
                    <a:pt x="2024" y="4668"/>
                    <a:pt x="2179" y="4537"/>
                    <a:pt x="2310" y="4430"/>
                  </a:cubicBezTo>
                  <a:close/>
                  <a:moveTo>
                    <a:pt x="7501" y="4430"/>
                  </a:moveTo>
                  <a:cubicBezTo>
                    <a:pt x="7644" y="4537"/>
                    <a:pt x="7799" y="4668"/>
                    <a:pt x="7953" y="4834"/>
                  </a:cubicBezTo>
                  <a:cubicBezTo>
                    <a:pt x="8454" y="5334"/>
                    <a:pt x="9132" y="6251"/>
                    <a:pt x="9466" y="7680"/>
                  </a:cubicBezTo>
                  <a:cubicBezTo>
                    <a:pt x="9400" y="7687"/>
                    <a:pt x="9313" y="7693"/>
                    <a:pt x="9214" y="7693"/>
                  </a:cubicBezTo>
                  <a:cubicBezTo>
                    <a:pt x="8988" y="7693"/>
                    <a:pt x="8701" y="7661"/>
                    <a:pt x="8477" y="7537"/>
                  </a:cubicBezTo>
                  <a:cubicBezTo>
                    <a:pt x="8454" y="6466"/>
                    <a:pt x="8084" y="5323"/>
                    <a:pt x="7501" y="4430"/>
                  </a:cubicBezTo>
                  <a:close/>
                  <a:moveTo>
                    <a:pt x="3727" y="10192"/>
                  </a:moveTo>
                  <a:cubicBezTo>
                    <a:pt x="3965" y="10192"/>
                    <a:pt x="4155" y="10335"/>
                    <a:pt x="4215" y="10549"/>
                  </a:cubicBezTo>
                  <a:lnTo>
                    <a:pt x="2548" y="10549"/>
                  </a:lnTo>
                  <a:cubicBezTo>
                    <a:pt x="2619" y="10335"/>
                    <a:pt x="2822" y="10192"/>
                    <a:pt x="3036" y="10192"/>
                  </a:cubicBezTo>
                  <a:close/>
                  <a:moveTo>
                    <a:pt x="6930" y="4132"/>
                  </a:moveTo>
                  <a:cubicBezTo>
                    <a:pt x="7692" y="5049"/>
                    <a:pt x="8192" y="6406"/>
                    <a:pt x="8192" y="7644"/>
                  </a:cubicBezTo>
                  <a:cubicBezTo>
                    <a:pt x="8156" y="8513"/>
                    <a:pt x="7799" y="9359"/>
                    <a:pt x="7180" y="9966"/>
                  </a:cubicBezTo>
                  <a:cubicBezTo>
                    <a:pt x="7060" y="9906"/>
                    <a:pt x="6930" y="9859"/>
                    <a:pt x="6787" y="9859"/>
                  </a:cubicBezTo>
                  <a:lnTo>
                    <a:pt x="6108" y="9859"/>
                  </a:lnTo>
                  <a:cubicBezTo>
                    <a:pt x="5703" y="9859"/>
                    <a:pt x="5358" y="10156"/>
                    <a:pt x="5286" y="10549"/>
                  </a:cubicBezTo>
                  <a:lnTo>
                    <a:pt x="4560" y="10549"/>
                  </a:lnTo>
                  <a:cubicBezTo>
                    <a:pt x="4489" y="10156"/>
                    <a:pt x="4143" y="9859"/>
                    <a:pt x="3739" y="9859"/>
                  </a:cubicBezTo>
                  <a:lnTo>
                    <a:pt x="3048" y="9859"/>
                  </a:lnTo>
                  <a:cubicBezTo>
                    <a:pt x="2905" y="9859"/>
                    <a:pt x="2774" y="9894"/>
                    <a:pt x="2667" y="9966"/>
                  </a:cubicBezTo>
                  <a:cubicBezTo>
                    <a:pt x="2036" y="9359"/>
                    <a:pt x="1679" y="8525"/>
                    <a:pt x="1679" y="7644"/>
                  </a:cubicBezTo>
                  <a:cubicBezTo>
                    <a:pt x="1679" y="6406"/>
                    <a:pt x="2179" y="5061"/>
                    <a:pt x="2953" y="4132"/>
                  </a:cubicBezTo>
                  <a:cubicBezTo>
                    <a:pt x="2989" y="4180"/>
                    <a:pt x="3036" y="4239"/>
                    <a:pt x="3084" y="4275"/>
                  </a:cubicBezTo>
                  <a:cubicBezTo>
                    <a:pt x="2655" y="5049"/>
                    <a:pt x="2393" y="6049"/>
                    <a:pt x="2393" y="6954"/>
                  </a:cubicBezTo>
                  <a:cubicBezTo>
                    <a:pt x="2393" y="8442"/>
                    <a:pt x="3548" y="9668"/>
                    <a:pt x="4941" y="9668"/>
                  </a:cubicBezTo>
                  <a:cubicBezTo>
                    <a:pt x="6346" y="9668"/>
                    <a:pt x="7489" y="8442"/>
                    <a:pt x="7489" y="6954"/>
                  </a:cubicBezTo>
                  <a:cubicBezTo>
                    <a:pt x="7489" y="6525"/>
                    <a:pt x="7430" y="6096"/>
                    <a:pt x="7322" y="5644"/>
                  </a:cubicBezTo>
                  <a:cubicBezTo>
                    <a:pt x="7312" y="5569"/>
                    <a:pt x="7234" y="5523"/>
                    <a:pt x="7158" y="5523"/>
                  </a:cubicBezTo>
                  <a:cubicBezTo>
                    <a:pt x="7149" y="5523"/>
                    <a:pt x="7140" y="5524"/>
                    <a:pt x="7132" y="5525"/>
                  </a:cubicBezTo>
                  <a:cubicBezTo>
                    <a:pt x="7037" y="5549"/>
                    <a:pt x="7001" y="5632"/>
                    <a:pt x="7013" y="5727"/>
                  </a:cubicBezTo>
                  <a:cubicBezTo>
                    <a:pt x="7120" y="6144"/>
                    <a:pt x="7156" y="6561"/>
                    <a:pt x="7156" y="6954"/>
                  </a:cubicBezTo>
                  <a:cubicBezTo>
                    <a:pt x="7156" y="8287"/>
                    <a:pt x="6168" y="9359"/>
                    <a:pt x="4941" y="9359"/>
                  </a:cubicBezTo>
                  <a:cubicBezTo>
                    <a:pt x="3727" y="9359"/>
                    <a:pt x="2727" y="8287"/>
                    <a:pt x="2727" y="6954"/>
                  </a:cubicBezTo>
                  <a:cubicBezTo>
                    <a:pt x="2727" y="6120"/>
                    <a:pt x="2953" y="5215"/>
                    <a:pt x="3334" y="4501"/>
                  </a:cubicBezTo>
                  <a:cubicBezTo>
                    <a:pt x="3762" y="4858"/>
                    <a:pt x="4334" y="5084"/>
                    <a:pt x="4941" y="5084"/>
                  </a:cubicBezTo>
                  <a:cubicBezTo>
                    <a:pt x="5548" y="5084"/>
                    <a:pt x="6120" y="4858"/>
                    <a:pt x="6549" y="4501"/>
                  </a:cubicBezTo>
                  <a:cubicBezTo>
                    <a:pt x="6644" y="4668"/>
                    <a:pt x="6727" y="4846"/>
                    <a:pt x="6787" y="5037"/>
                  </a:cubicBezTo>
                  <a:cubicBezTo>
                    <a:pt x="6822" y="5096"/>
                    <a:pt x="6882" y="5144"/>
                    <a:pt x="6941" y="5144"/>
                  </a:cubicBezTo>
                  <a:cubicBezTo>
                    <a:pt x="6953" y="5144"/>
                    <a:pt x="6989" y="5144"/>
                    <a:pt x="7001" y="5132"/>
                  </a:cubicBezTo>
                  <a:cubicBezTo>
                    <a:pt x="7084" y="5096"/>
                    <a:pt x="7120" y="5013"/>
                    <a:pt x="7084" y="4918"/>
                  </a:cubicBezTo>
                  <a:cubicBezTo>
                    <a:pt x="7001" y="4691"/>
                    <a:pt x="6894" y="4477"/>
                    <a:pt x="6787" y="4275"/>
                  </a:cubicBezTo>
                  <a:cubicBezTo>
                    <a:pt x="6834" y="4239"/>
                    <a:pt x="6882" y="4180"/>
                    <a:pt x="6930" y="4132"/>
                  </a:cubicBezTo>
                  <a:close/>
                  <a:moveTo>
                    <a:pt x="6787" y="10192"/>
                  </a:moveTo>
                  <a:cubicBezTo>
                    <a:pt x="7025" y="10192"/>
                    <a:pt x="7227" y="10335"/>
                    <a:pt x="7287" y="10549"/>
                  </a:cubicBezTo>
                  <a:lnTo>
                    <a:pt x="5620" y="10549"/>
                  </a:lnTo>
                  <a:cubicBezTo>
                    <a:pt x="5691" y="10335"/>
                    <a:pt x="5882" y="10192"/>
                    <a:pt x="6108" y="10192"/>
                  </a:cubicBezTo>
                  <a:close/>
                  <a:moveTo>
                    <a:pt x="4929" y="0"/>
                  </a:moveTo>
                  <a:cubicBezTo>
                    <a:pt x="3524" y="0"/>
                    <a:pt x="2381" y="1143"/>
                    <a:pt x="2381" y="2536"/>
                  </a:cubicBezTo>
                  <a:cubicBezTo>
                    <a:pt x="2381" y="3001"/>
                    <a:pt x="2500" y="3429"/>
                    <a:pt x="2727" y="3810"/>
                  </a:cubicBezTo>
                  <a:cubicBezTo>
                    <a:pt x="2548" y="3894"/>
                    <a:pt x="2131" y="4132"/>
                    <a:pt x="1667" y="4596"/>
                  </a:cubicBezTo>
                  <a:cubicBezTo>
                    <a:pt x="1107" y="5156"/>
                    <a:pt x="369" y="6156"/>
                    <a:pt x="12" y="7775"/>
                  </a:cubicBezTo>
                  <a:cubicBezTo>
                    <a:pt x="0" y="7823"/>
                    <a:pt x="12" y="7870"/>
                    <a:pt x="36" y="7894"/>
                  </a:cubicBezTo>
                  <a:cubicBezTo>
                    <a:pt x="60" y="7930"/>
                    <a:pt x="95" y="7954"/>
                    <a:pt x="131" y="7978"/>
                  </a:cubicBezTo>
                  <a:cubicBezTo>
                    <a:pt x="155" y="7978"/>
                    <a:pt x="369" y="8013"/>
                    <a:pt x="655" y="8013"/>
                  </a:cubicBezTo>
                  <a:cubicBezTo>
                    <a:pt x="881" y="8013"/>
                    <a:pt x="1143" y="7990"/>
                    <a:pt x="1381" y="7894"/>
                  </a:cubicBezTo>
                  <a:cubicBezTo>
                    <a:pt x="1441" y="8752"/>
                    <a:pt x="1822" y="9561"/>
                    <a:pt x="2429" y="10156"/>
                  </a:cubicBezTo>
                  <a:cubicBezTo>
                    <a:pt x="2310" y="10311"/>
                    <a:pt x="2238" y="10490"/>
                    <a:pt x="2238" y="10692"/>
                  </a:cubicBezTo>
                  <a:cubicBezTo>
                    <a:pt x="2238" y="10787"/>
                    <a:pt x="2310" y="10859"/>
                    <a:pt x="2393" y="10859"/>
                  </a:cubicBezTo>
                  <a:lnTo>
                    <a:pt x="7501" y="10859"/>
                  </a:lnTo>
                  <a:cubicBezTo>
                    <a:pt x="7596" y="10859"/>
                    <a:pt x="7668" y="10787"/>
                    <a:pt x="7668" y="10692"/>
                  </a:cubicBezTo>
                  <a:cubicBezTo>
                    <a:pt x="7668" y="10490"/>
                    <a:pt x="7596" y="10311"/>
                    <a:pt x="7477" y="10156"/>
                  </a:cubicBezTo>
                  <a:cubicBezTo>
                    <a:pt x="8084" y="9549"/>
                    <a:pt x="8454" y="8752"/>
                    <a:pt x="8513" y="7894"/>
                  </a:cubicBezTo>
                  <a:cubicBezTo>
                    <a:pt x="8751" y="7990"/>
                    <a:pt x="9025" y="8013"/>
                    <a:pt x="9239" y="8013"/>
                  </a:cubicBezTo>
                  <a:cubicBezTo>
                    <a:pt x="9525" y="8013"/>
                    <a:pt x="9751" y="7978"/>
                    <a:pt x="9763" y="7978"/>
                  </a:cubicBezTo>
                  <a:cubicBezTo>
                    <a:pt x="9811" y="7954"/>
                    <a:pt x="9835" y="7942"/>
                    <a:pt x="9870" y="7894"/>
                  </a:cubicBezTo>
                  <a:cubicBezTo>
                    <a:pt x="9847" y="7859"/>
                    <a:pt x="9847" y="7811"/>
                    <a:pt x="9847" y="7775"/>
                  </a:cubicBezTo>
                  <a:cubicBezTo>
                    <a:pt x="9489" y="6156"/>
                    <a:pt x="8739" y="5156"/>
                    <a:pt x="8192" y="4596"/>
                  </a:cubicBezTo>
                  <a:cubicBezTo>
                    <a:pt x="7727" y="4132"/>
                    <a:pt x="7311" y="3894"/>
                    <a:pt x="7132" y="3810"/>
                  </a:cubicBezTo>
                  <a:cubicBezTo>
                    <a:pt x="7334" y="3429"/>
                    <a:pt x="7477" y="3001"/>
                    <a:pt x="7477" y="2536"/>
                  </a:cubicBezTo>
                  <a:cubicBezTo>
                    <a:pt x="7477" y="1143"/>
                    <a:pt x="6334" y="0"/>
                    <a:pt x="4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25" name="Google Shape;12865;p63">
              <a:extLst>
                <a:ext uri="{FF2B5EF4-FFF2-40B4-BE49-F238E27FC236}">
                  <a16:creationId xmlns:a16="http://schemas.microsoft.com/office/drawing/2014/main" id="{EDC940FA-D48F-B634-0892-8AD75D7FB7D8}"/>
                </a:ext>
              </a:extLst>
            </p:cNvPr>
            <p:cNvSpPr/>
            <p:nvPr/>
          </p:nvSpPr>
          <p:spPr>
            <a:xfrm>
              <a:off x="152404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24" y="322"/>
                  </a:moveTo>
                  <a:cubicBezTo>
                    <a:pt x="631" y="322"/>
                    <a:pt x="703" y="393"/>
                    <a:pt x="703" y="500"/>
                  </a:cubicBezTo>
                  <a:lnTo>
                    <a:pt x="703" y="667"/>
                  </a:lnTo>
                  <a:cubicBezTo>
                    <a:pt x="703" y="774"/>
                    <a:pt x="631" y="846"/>
                    <a:pt x="524" y="846"/>
                  </a:cubicBezTo>
                  <a:cubicBezTo>
                    <a:pt x="417" y="846"/>
                    <a:pt x="346" y="774"/>
                    <a:pt x="346" y="667"/>
                  </a:cubicBezTo>
                  <a:lnTo>
                    <a:pt x="346" y="500"/>
                  </a:lnTo>
                  <a:cubicBezTo>
                    <a:pt x="346" y="393"/>
                    <a:pt x="417" y="322"/>
                    <a:pt x="524" y="32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27" y="1167"/>
                    <a:pt x="512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26" name="Google Shape;12866;p63">
              <a:extLst>
                <a:ext uri="{FF2B5EF4-FFF2-40B4-BE49-F238E27FC236}">
                  <a16:creationId xmlns:a16="http://schemas.microsoft.com/office/drawing/2014/main" id="{2F892A3A-F53D-FE18-FF15-B6A52FBDC1F0}"/>
                </a:ext>
              </a:extLst>
            </p:cNvPr>
            <p:cNvSpPr/>
            <p:nvPr/>
          </p:nvSpPr>
          <p:spPr>
            <a:xfrm>
              <a:off x="158996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00" y="322"/>
                  </a:moveTo>
                  <a:cubicBezTo>
                    <a:pt x="607" y="322"/>
                    <a:pt x="679" y="393"/>
                    <a:pt x="679" y="500"/>
                  </a:cubicBezTo>
                  <a:lnTo>
                    <a:pt x="679" y="667"/>
                  </a:lnTo>
                  <a:cubicBezTo>
                    <a:pt x="679" y="774"/>
                    <a:pt x="607" y="846"/>
                    <a:pt x="500" y="846"/>
                  </a:cubicBezTo>
                  <a:cubicBezTo>
                    <a:pt x="393" y="846"/>
                    <a:pt x="322" y="774"/>
                    <a:pt x="322" y="667"/>
                  </a:cubicBezTo>
                  <a:lnTo>
                    <a:pt x="322" y="500"/>
                  </a:lnTo>
                  <a:cubicBezTo>
                    <a:pt x="322" y="393"/>
                    <a:pt x="393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15" y="1167"/>
                    <a:pt x="500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988" y="227"/>
                    <a:pt x="774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27" name="Google Shape;12867;p63">
              <a:extLst>
                <a:ext uri="{FF2B5EF4-FFF2-40B4-BE49-F238E27FC236}">
                  <a16:creationId xmlns:a16="http://schemas.microsoft.com/office/drawing/2014/main" id="{A3522491-9933-CC2B-2391-0D73E8CF467C}"/>
                </a:ext>
              </a:extLst>
            </p:cNvPr>
            <p:cNvSpPr/>
            <p:nvPr/>
          </p:nvSpPr>
          <p:spPr>
            <a:xfrm>
              <a:off x="1551085" y="1598386"/>
              <a:ext cx="43488" cy="42496"/>
            </a:xfrm>
            <a:custGeom>
              <a:avLst/>
              <a:gdLst/>
              <a:ahLst/>
              <a:cxnLst/>
              <a:rect l="l" t="t" r="r" b="b"/>
              <a:pathLst>
                <a:path w="1359" h="1328" extrusionOk="0">
                  <a:moveTo>
                    <a:pt x="691" y="352"/>
                  </a:moveTo>
                  <a:lnTo>
                    <a:pt x="977" y="542"/>
                  </a:lnTo>
                  <a:lnTo>
                    <a:pt x="691" y="911"/>
                  </a:lnTo>
                  <a:lnTo>
                    <a:pt x="406" y="542"/>
                  </a:lnTo>
                  <a:lnTo>
                    <a:pt x="691" y="352"/>
                  </a:lnTo>
                  <a:close/>
                  <a:moveTo>
                    <a:pt x="685" y="0"/>
                  </a:moveTo>
                  <a:cubicBezTo>
                    <a:pt x="656" y="0"/>
                    <a:pt x="626" y="6"/>
                    <a:pt x="596" y="18"/>
                  </a:cubicBezTo>
                  <a:lnTo>
                    <a:pt x="96" y="364"/>
                  </a:lnTo>
                  <a:cubicBezTo>
                    <a:pt x="60" y="399"/>
                    <a:pt x="37" y="423"/>
                    <a:pt x="25" y="471"/>
                  </a:cubicBezTo>
                  <a:cubicBezTo>
                    <a:pt x="1" y="518"/>
                    <a:pt x="25" y="554"/>
                    <a:pt x="48" y="590"/>
                  </a:cubicBezTo>
                  <a:lnTo>
                    <a:pt x="560" y="1268"/>
                  </a:lnTo>
                  <a:cubicBezTo>
                    <a:pt x="584" y="1316"/>
                    <a:pt x="632" y="1328"/>
                    <a:pt x="691" y="1328"/>
                  </a:cubicBezTo>
                  <a:cubicBezTo>
                    <a:pt x="739" y="1328"/>
                    <a:pt x="799" y="1304"/>
                    <a:pt x="822" y="1268"/>
                  </a:cubicBezTo>
                  <a:lnTo>
                    <a:pt x="1322" y="590"/>
                  </a:lnTo>
                  <a:cubicBezTo>
                    <a:pt x="1358" y="554"/>
                    <a:pt x="1358" y="518"/>
                    <a:pt x="1358" y="471"/>
                  </a:cubicBezTo>
                  <a:cubicBezTo>
                    <a:pt x="1358" y="423"/>
                    <a:pt x="1334" y="399"/>
                    <a:pt x="1287" y="364"/>
                  </a:cubicBezTo>
                  <a:lnTo>
                    <a:pt x="775" y="18"/>
                  </a:lnTo>
                  <a:cubicBezTo>
                    <a:pt x="745" y="6"/>
                    <a:pt x="715" y="0"/>
                    <a:pt x="6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29" name="Kotak Teks 28">
            <a:extLst>
              <a:ext uri="{FF2B5EF4-FFF2-40B4-BE49-F238E27FC236}">
                <a16:creationId xmlns:a16="http://schemas.microsoft.com/office/drawing/2014/main" id="{86274D34-9189-A3BA-4FEF-9F5B459B34A3}"/>
              </a:ext>
            </a:extLst>
          </p:cNvPr>
          <p:cNvSpPr txBox="1"/>
          <p:nvPr/>
        </p:nvSpPr>
        <p:spPr>
          <a:xfrm>
            <a:off x="5215468" y="243861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</a:rPr>
              <a:t>MUH FAIS HIDAYAH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DATA SCIENCE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faishidayah171@gmail.com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1" name="Kotak Teks 30">
            <a:extLst>
              <a:ext uri="{FF2B5EF4-FFF2-40B4-BE49-F238E27FC236}">
                <a16:creationId xmlns:a16="http://schemas.microsoft.com/office/drawing/2014/main" id="{D01675B8-27A7-D49F-67B8-234B157C8D56}"/>
              </a:ext>
            </a:extLst>
          </p:cNvPr>
          <p:cNvSpPr txBox="1"/>
          <p:nvPr/>
        </p:nvSpPr>
        <p:spPr>
          <a:xfrm>
            <a:off x="3259968" y="385789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</a:rPr>
              <a:t>MUH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AMMAD DAUD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DATA SCIENCE</a:t>
            </a:r>
          </a:p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muh.daud200@gmail.com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36" name="Google Shape;12863;p63">
            <a:extLst>
              <a:ext uri="{FF2B5EF4-FFF2-40B4-BE49-F238E27FC236}">
                <a16:creationId xmlns:a16="http://schemas.microsoft.com/office/drawing/2014/main" id="{E91A587A-92F6-99EC-1D73-3677B2FCDC0F}"/>
              </a:ext>
            </a:extLst>
          </p:cNvPr>
          <p:cNvGrpSpPr/>
          <p:nvPr/>
        </p:nvGrpSpPr>
        <p:grpSpPr>
          <a:xfrm>
            <a:off x="3928533" y="2332069"/>
            <a:ext cx="1066798" cy="1100667"/>
            <a:chOff x="1415853" y="1500658"/>
            <a:chExt cx="315872" cy="347488"/>
          </a:xfrm>
        </p:grpSpPr>
        <p:sp>
          <p:nvSpPr>
            <p:cNvPr id="37" name="Google Shape;12864;p63">
              <a:extLst>
                <a:ext uri="{FF2B5EF4-FFF2-40B4-BE49-F238E27FC236}">
                  <a16:creationId xmlns:a16="http://schemas.microsoft.com/office/drawing/2014/main" id="{F146AD64-D474-69C8-DA5B-AC6C65DA2F8E}"/>
                </a:ext>
              </a:extLst>
            </p:cNvPr>
            <p:cNvSpPr/>
            <p:nvPr/>
          </p:nvSpPr>
          <p:spPr>
            <a:xfrm>
              <a:off x="1415853" y="1500658"/>
              <a:ext cx="315872" cy="347488"/>
            </a:xfrm>
            <a:custGeom>
              <a:avLst/>
              <a:gdLst/>
              <a:ahLst/>
              <a:cxnLst/>
              <a:rect l="l" t="t" r="r" b="b"/>
              <a:pathLst>
                <a:path w="9871" h="10859" extrusionOk="0">
                  <a:moveTo>
                    <a:pt x="4894" y="322"/>
                  </a:moveTo>
                  <a:cubicBezTo>
                    <a:pt x="5739" y="322"/>
                    <a:pt x="6465" y="786"/>
                    <a:pt x="6834" y="1465"/>
                  </a:cubicBezTo>
                  <a:cubicBezTo>
                    <a:pt x="6775" y="1429"/>
                    <a:pt x="6727" y="1393"/>
                    <a:pt x="6668" y="1370"/>
                  </a:cubicBezTo>
                  <a:cubicBezTo>
                    <a:pt x="6643" y="1353"/>
                    <a:pt x="6614" y="1345"/>
                    <a:pt x="6586" y="1345"/>
                  </a:cubicBezTo>
                  <a:cubicBezTo>
                    <a:pt x="6532" y="1345"/>
                    <a:pt x="6481" y="1374"/>
                    <a:pt x="6465" y="1429"/>
                  </a:cubicBezTo>
                  <a:cubicBezTo>
                    <a:pt x="6418" y="1501"/>
                    <a:pt x="6441" y="1608"/>
                    <a:pt x="6525" y="1632"/>
                  </a:cubicBezTo>
                  <a:cubicBezTo>
                    <a:pt x="6882" y="1822"/>
                    <a:pt x="7096" y="2179"/>
                    <a:pt x="7120" y="2584"/>
                  </a:cubicBezTo>
                  <a:cubicBezTo>
                    <a:pt x="7084" y="3787"/>
                    <a:pt x="6108" y="4763"/>
                    <a:pt x="4894" y="4763"/>
                  </a:cubicBezTo>
                  <a:cubicBezTo>
                    <a:pt x="3727" y="4763"/>
                    <a:pt x="2739" y="3822"/>
                    <a:pt x="2703" y="2632"/>
                  </a:cubicBezTo>
                  <a:cubicBezTo>
                    <a:pt x="2727" y="2048"/>
                    <a:pt x="3215" y="1584"/>
                    <a:pt x="3810" y="1584"/>
                  </a:cubicBezTo>
                  <a:cubicBezTo>
                    <a:pt x="4132" y="1584"/>
                    <a:pt x="4441" y="1715"/>
                    <a:pt x="4644" y="1965"/>
                  </a:cubicBezTo>
                  <a:cubicBezTo>
                    <a:pt x="4703" y="2036"/>
                    <a:pt x="4798" y="2060"/>
                    <a:pt x="4882" y="2060"/>
                  </a:cubicBezTo>
                  <a:cubicBezTo>
                    <a:pt x="4989" y="2060"/>
                    <a:pt x="5084" y="2013"/>
                    <a:pt x="5144" y="1929"/>
                  </a:cubicBezTo>
                  <a:cubicBezTo>
                    <a:pt x="5334" y="1679"/>
                    <a:pt x="5632" y="1524"/>
                    <a:pt x="5941" y="1501"/>
                  </a:cubicBezTo>
                  <a:cubicBezTo>
                    <a:pt x="6037" y="1501"/>
                    <a:pt x="6096" y="1429"/>
                    <a:pt x="6096" y="1334"/>
                  </a:cubicBezTo>
                  <a:cubicBezTo>
                    <a:pt x="6096" y="1251"/>
                    <a:pt x="6013" y="1191"/>
                    <a:pt x="5929" y="1191"/>
                  </a:cubicBezTo>
                  <a:cubicBezTo>
                    <a:pt x="5525" y="1215"/>
                    <a:pt x="5132" y="1405"/>
                    <a:pt x="4882" y="1739"/>
                  </a:cubicBezTo>
                  <a:cubicBezTo>
                    <a:pt x="4882" y="1739"/>
                    <a:pt x="4870" y="1739"/>
                    <a:pt x="4870" y="1751"/>
                  </a:cubicBezTo>
                  <a:cubicBezTo>
                    <a:pt x="4596" y="1453"/>
                    <a:pt x="4215" y="1274"/>
                    <a:pt x="3798" y="1274"/>
                  </a:cubicBezTo>
                  <a:cubicBezTo>
                    <a:pt x="3453" y="1274"/>
                    <a:pt x="3143" y="1393"/>
                    <a:pt x="2893" y="1608"/>
                  </a:cubicBezTo>
                  <a:cubicBezTo>
                    <a:pt x="3250" y="846"/>
                    <a:pt x="4024" y="322"/>
                    <a:pt x="4894" y="322"/>
                  </a:cubicBezTo>
                  <a:close/>
                  <a:moveTo>
                    <a:pt x="2310" y="4430"/>
                  </a:moveTo>
                  <a:lnTo>
                    <a:pt x="2310" y="4430"/>
                  </a:lnTo>
                  <a:cubicBezTo>
                    <a:pt x="1726" y="5334"/>
                    <a:pt x="1369" y="6489"/>
                    <a:pt x="1357" y="7537"/>
                  </a:cubicBezTo>
                  <a:cubicBezTo>
                    <a:pt x="1146" y="7654"/>
                    <a:pt x="878" y="7684"/>
                    <a:pt x="652" y="7684"/>
                  </a:cubicBezTo>
                  <a:cubicBezTo>
                    <a:pt x="534" y="7684"/>
                    <a:pt x="427" y="7676"/>
                    <a:pt x="345" y="7668"/>
                  </a:cubicBezTo>
                  <a:cubicBezTo>
                    <a:pt x="703" y="6227"/>
                    <a:pt x="1357" y="5334"/>
                    <a:pt x="1857" y="4834"/>
                  </a:cubicBezTo>
                  <a:cubicBezTo>
                    <a:pt x="2024" y="4668"/>
                    <a:pt x="2179" y="4537"/>
                    <a:pt x="2310" y="4430"/>
                  </a:cubicBezTo>
                  <a:close/>
                  <a:moveTo>
                    <a:pt x="7501" y="4430"/>
                  </a:moveTo>
                  <a:cubicBezTo>
                    <a:pt x="7644" y="4537"/>
                    <a:pt x="7799" y="4668"/>
                    <a:pt x="7953" y="4834"/>
                  </a:cubicBezTo>
                  <a:cubicBezTo>
                    <a:pt x="8454" y="5334"/>
                    <a:pt x="9132" y="6251"/>
                    <a:pt x="9466" y="7680"/>
                  </a:cubicBezTo>
                  <a:cubicBezTo>
                    <a:pt x="9400" y="7687"/>
                    <a:pt x="9313" y="7693"/>
                    <a:pt x="9214" y="7693"/>
                  </a:cubicBezTo>
                  <a:cubicBezTo>
                    <a:pt x="8988" y="7693"/>
                    <a:pt x="8701" y="7661"/>
                    <a:pt x="8477" y="7537"/>
                  </a:cubicBezTo>
                  <a:cubicBezTo>
                    <a:pt x="8454" y="6466"/>
                    <a:pt x="8084" y="5323"/>
                    <a:pt x="7501" y="4430"/>
                  </a:cubicBezTo>
                  <a:close/>
                  <a:moveTo>
                    <a:pt x="3727" y="10192"/>
                  </a:moveTo>
                  <a:cubicBezTo>
                    <a:pt x="3965" y="10192"/>
                    <a:pt x="4155" y="10335"/>
                    <a:pt x="4215" y="10549"/>
                  </a:cubicBezTo>
                  <a:lnTo>
                    <a:pt x="2548" y="10549"/>
                  </a:lnTo>
                  <a:cubicBezTo>
                    <a:pt x="2619" y="10335"/>
                    <a:pt x="2822" y="10192"/>
                    <a:pt x="3036" y="10192"/>
                  </a:cubicBezTo>
                  <a:close/>
                  <a:moveTo>
                    <a:pt x="6930" y="4132"/>
                  </a:moveTo>
                  <a:cubicBezTo>
                    <a:pt x="7692" y="5049"/>
                    <a:pt x="8192" y="6406"/>
                    <a:pt x="8192" y="7644"/>
                  </a:cubicBezTo>
                  <a:cubicBezTo>
                    <a:pt x="8156" y="8513"/>
                    <a:pt x="7799" y="9359"/>
                    <a:pt x="7180" y="9966"/>
                  </a:cubicBezTo>
                  <a:cubicBezTo>
                    <a:pt x="7060" y="9906"/>
                    <a:pt x="6930" y="9859"/>
                    <a:pt x="6787" y="9859"/>
                  </a:cubicBezTo>
                  <a:lnTo>
                    <a:pt x="6108" y="9859"/>
                  </a:lnTo>
                  <a:cubicBezTo>
                    <a:pt x="5703" y="9859"/>
                    <a:pt x="5358" y="10156"/>
                    <a:pt x="5286" y="10549"/>
                  </a:cubicBezTo>
                  <a:lnTo>
                    <a:pt x="4560" y="10549"/>
                  </a:lnTo>
                  <a:cubicBezTo>
                    <a:pt x="4489" y="10156"/>
                    <a:pt x="4143" y="9859"/>
                    <a:pt x="3739" y="9859"/>
                  </a:cubicBezTo>
                  <a:lnTo>
                    <a:pt x="3048" y="9859"/>
                  </a:lnTo>
                  <a:cubicBezTo>
                    <a:pt x="2905" y="9859"/>
                    <a:pt x="2774" y="9894"/>
                    <a:pt x="2667" y="9966"/>
                  </a:cubicBezTo>
                  <a:cubicBezTo>
                    <a:pt x="2036" y="9359"/>
                    <a:pt x="1679" y="8525"/>
                    <a:pt x="1679" y="7644"/>
                  </a:cubicBezTo>
                  <a:cubicBezTo>
                    <a:pt x="1679" y="6406"/>
                    <a:pt x="2179" y="5061"/>
                    <a:pt x="2953" y="4132"/>
                  </a:cubicBezTo>
                  <a:cubicBezTo>
                    <a:pt x="2989" y="4180"/>
                    <a:pt x="3036" y="4239"/>
                    <a:pt x="3084" y="4275"/>
                  </a:cubicBezTo>
                  <a:cubicBezTo>
                    <a:pt x="2655" y="5049"/>
                    <a:pt x="2393" y="6049"/>
                    <a:pt x="2393" y="6954"/>
                  </a:cubicBezTo>
                  <a:cubicBezTo>
                    <a:pt x="2393" y="8442"/>
                    <a:pt x="3548" y="9668"/>
                    <a:pt x="4941" y="9668"/>
                  </a:cubicBezTo>
                  <a:cubicBezTo>
                    <a:pt x="6346" y="9668"/>
                    <a:pt x="7489" y="8442"/>
                    <a:pt x="7489" y="6954"/>
                  </a:cubicBezTo>
                  <a:cubicBezTo>
                    <a:pt x="7489" y="6525"/>
                    <a:pt x="7430" y="6096"/>
                    <a:pt x="7322" y="5644"/>
                  </a:cubicBezTo>
                  <a:cubicBezTo>
                    <a:pt x="7312" y="5569"/>
                    <a:pt x="7234" y="5523"/>
                    <a:pt x="7158" y="5523"/>
                  </a:cubicBezTo>
                  <a:cubicBezTo>
                    <a:pt x="7149" y="5523"/>
                    <a:pt x="7140" y="5524"/>
                    <a:pt x="7132" y="5525"/>
                  </a:cubicBezTo>
                  <a:cubicBezTo>
                    <a:pt x="7037" y="5549"/>
                    <a:pt x="7001" y="5632"/>
                    <a:pt x="7013" y="5727"/>
                  </a:cubicBezTo>
                  <a:cubicBezTo>
                    <a:pt x="7120" y="6144"/>
                    <a:pt x="7156" y="6561"/>
                    <a:pt x="7156" y="6954"/>
                  </a:cubicBezTo>
                  <a:cubicBezTo>
                    <a:pt x="7156" y="8287"/>
                    <a:pt x="6168" y="9359"/>
                    <a:pt x="4941" y="9359"/>
                  </a:cubicBezTo>
                  <a:cubicBezTo>
                    <a:pt x="3727" y="9359"/>
                    <a:pt x="2727" y="8287"/>
                    <a:pt x="2727" y="6954"/>
                  </a:cubicBezTo>
                  <a:cubicBezTo>
                    <a:pt x="2727" y="6120"/>
                    <a:pt x="2953" y="5215"/>
                    <a:pt x="3334" y="4501"/>
                  </a:cubicBezTo>
                  <a:cubicBezTo>
                    <a:pt x="3762" y="4858"/>
                    <a:pt x="4334" y="5084"/>
                    <a:pt x="4941" y="5084"/>
                  </a:cubicBezTo>
                  <a:cubicBezTo>
                    <a:pt x="5548" y="5084"/>
                    <a:pt x="6120" y="4858"/>
                    <a:pt x="6549" y="4501"/>
                  </a:cubicBezTo>
                  <a:cubicBezTo>
                    <a:pt x="6644" y="4668"/>
                    <a:pt x="6727" y="4846"/>
                    <a:pt x="6787" y="5037"/>
                  </a:cubicBezTo>
                  <a:cubicBezTo>
                    <a:pt x="6822" y="5096"/>
                    <a:pt x="6882" y="5144"/>
                    <a:pt x="6941" y="5144"/>
                  </a:cubicBezTo>
                  <a:cubicBezTo>
                    <a:pt x="6953" y="5144"/>
                    <a:pt x="6989" y="5144"/>
                    <a:pt x="7001" y="5132"/>
                  </a:cubicBezTo>
                  <a:cubicBezTo>
                    <a:pt x="7084" y="5096"/>
                    <a:pt x="7120" y="5013"/>
                    <a:pt x="7084" y="4918"/>
                  </a:cubicBezTo>
                  <a:cubicBezTo>
                    <a:pt x="7001" y="4691"/>
                    <a:pt x="6894" y="4477"/>
                    <a:pt x="6787" y="4275"/>
                  </a:cubicBezTo>
                  <a:cubicBezTo>
                    <a:pt x="6834" y="4239"/>
                    <a:pt x="6882" y="4180"/>
                    <a:pt x="6930" y="4132"/>
                  </a:cubicBezTo>
                  <a:close/>
                  <a:moveTo>
                    <a:pt x="6787" y="10192"/>
                  </a:moveTo>
                  <a:cubicBezTo>
                    <a:pt x="7025" y="10192"/>
                    <a:pt x="7227" y="10335"/>
                    <a:pt x="7287" y="10549"/>
                  </a:cubicBezTo>
                  <a:lnTo>
                    <a:pt x="5620" y="10549"/>
                  </a:lnTo>
                  <a:cubicBezTo>
                    <a:pt x="5691" y="10335"/>
                    <a:pt x="5882" y="10192"/>
                    <a:pt x="6108" y="10192"/>
                  </a:cubicBezTo>
                  <a:close/>
                  <a:moveTo>
                    <a:pt x="4929" y="0"/>
                  </a:moveTo>
                  <a:cubicBezTo>
                    <a:pt x="3524" y="0"/>
                    <a:pt x="2381" y="1143"/>
                    <a:pt x="2381" y="2536"/>
                  </a:cubicBezTo>
                  <a:cubicBezTo>
                    <a:pt x="2381" y="3001"/>
                    <a:pt x="2500" y="3429"/>
                    <a:pt x="2727" y="3810"/>
                  </a:cubicBezTo>
                  <a:cubicBezTo>
                    <a:pt x="2548" y="3894"/>
                    <a:pt x="2131" y="4132"/>
                    <a:pt x="1667" y="4596"/>
                  </a:cubicBezTo>
                  <a:cubicBezTo>
                    <a:pt x="1107" y="5156"/>
                    <a:pt x="369" y="6156"/>
                    <a:pt x="12" y="7775"/>
                  </a:cubicBezTo>
                  <a:cubicBezTo>
                    <a:pt x="0" y="7823"/>
                    <a:pt x="12" y="7870"/>
                    <a:pt x="36" y="7894"/>
                  </a:cubicBezTo>
                  <a:cubicBezTo>
                    <a:pt x="60" y="7930"/>
                    <a:pt x="95" y="7954"/>
                    <a:pt x="131" y="7978"/>
                  </a:cubicBezTo>
                  <a:cubicBezTo>
                    <a:pt x="155" y="7978"/>
                    <a:pt x="369" y="8013"/>
                    <a:pt x="655" y="8013"/>
                  </a:cubicBezTo>
                  <a:cubicBezTo>
                    <a:pt x="881" y="8013"/>
                    <a:pt x="1143" y="7990"/>
                    <a:pt x="1381" y="7894"/>
                  </a:cubicBezTo>
                  <a:cubicBezTo>
                    <a:pt x="1441" y="8752"/>
                    <a:pt x="1822" y="9561"/>
                    <a:pt x="2429" y="10156"/>
                  </a:cubicBezTo>
                  <a:cubicBezTo>
                    <a:pt x="2310" y="10311"/>
                    <a:pt x="2238" y="10490"/>
                    <a:pt x="2238" y="10692"/>
                  </a:cubicBezTo>
                  <a:cubicBezTo>
                    <a:pt x="2238" y="10787"/>
                    <a:pt x="2310" y="10859"/>
                    <a:pt x="2393" y="10859"/>
                  </a:cubicBezTo>
                  <a:lnTo>
                    <a:pt x="7501" y="10859"/>
                  </a:lnTo>
                  <a:cubicBezTo>
                    <a:pt x="7596" y="10859"/>
                    <a:pt x="7668" y="10787"/>
                    <a:pt x="7668" y="10692"/>
                  </a:cubicBezTo>
                  <a:cubicBezTo>
                    <a:pt x="7668" y="10490"/>
                    <a:pt x="7596" y="10311"/>
                    <a:pt x="7477" y="10156"/>
                  </a:cubicBezTo>
                  <a:cubicBezTo>
                    <a:pt x="8084" y="9549"/>
                    <a:pt x="8454" y="8752"/>
                    <a:pt x="8513" y="7894"/>
                  </a:cubicBezTo>
                  <a:cubicBezTo>
                    <a:pt x="8751" y="7990"/>
                    <a:pt x="9025" y="8013"/>
                    <a:pt x="9239" y="8013"/>
                  </a:cubicBezTo>
                  <a:cubicBezTo>
                    <a:pt x="9525" y="8013"/>
                    <a:pt x="9751" y="7978"/>
                    <a:pt x="9763" y="7978"/>
                  </a:cubicBezTo>
                  <a:cubicBezTo>
                    <a:pt x="9811" y="7954"/>
                    <a:pt x="9835" y="7942"/>
                    <a:pt x="9870" y="7894"/>
                  </a:cubicBezTo>
                  <a:cubicBezTo>
                    <a:pt x="9847" y="7859"/>
                    <a:pt x="9847" y="7811"/>
                    <a:pt x="9847" y="7775"/>
                  </a:cubicBezTo>
                  <a:cubicBezTo>
                    <a:pt x="9489" y="6156"/>
                    <a:pt x="8739" y="5156"/>
                    <a:pt x="8192" y="4596"/>
                  </a:cubicBezTo>
                  <a:cubicBezTo>
                    <a:pt x="7727" y="4132"/>
                    <a:pt x="7311" y="3894"/>
                    <a:pt x="7132" y="3810"/>
                  </a:cubicBezTo>
                  <a:cubicBezTo>
                    <a:pt x="7334" y="3429"/>
                    <a:pt x="7477" y="3001"/>
                    <a:pt x="7477" y="2536"/>
                  </a:cubicBezTo>
                  <a:cubicBezTo>
                    <a:pt x="7477" y="1143"/>
                    <a:pt x="6334" y="0"/>
                    <a:pt x="4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38" name="Google Shape;12865;p63">
              <a:extLst>
                <a:ext uri="{FF2B5EF4-FFF2-40B4-BE49-F238E27FC236}">
                  <a16:creationId xmlns:a16="http://schemas.microsoft.com/office/drawing/2014/main" id="{D83499CE-8ED9-3131-55B1-C7E4F818F22D}"/>
                </a:ext>
              </a:extLst>
            </p:cNvPr>
            <p:cNvSpPr/>
            <p:nvPr/>
          </p:nvSpPr>
          <p:spPr>
            <a:xfrm>
              <a:off x="152404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24" y="322"/>
                  </a:moveTo>
                  <a:cubicBezTo>
                    <a:pt x="631" y="322"/>
                    <a:pt x="703" y="393"/>
                    <a:pt x="703" y="500"/>
                  </a:cubicBezTo>
                  <a:lnTo>
                    <a:pt x="703" y="667"/>
                  </a:lnTo>
                  <a:cubicBezTo>
                    <a:pt x="703" y="774"/>
                    <a:pt x="631" y="846"/>
                    <a:pt x="524" y="846"/>
                  </a:cubicBezTo>
                  <a:cubicBezTo>
                    <a:pt x="417" y="846"/>
                    <a:pt x="346" y="774"/>
                    <a:pt x="346" y="667"/>
                  </a:cubicBezTo>
                  <a:lnTo>
                    <a:pt x="346" y="500"/>
                  </a:lnTo>
                  <a:cubicBezTo>
                    <a:pt x="346" y="393"/>
                    <a:pt x="417" y="322"/>
                    <a:pt x="524" y="322"/>
                  </a:cubicBezTo>
                  <a:close/>
                  <a:moveTo>
                    <a:pt x="512" y="0"/>
                  </a:moveTo>
                  <a:cubicBezTo>
                    <a:pt x="227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27" y="1167"/>
                    <a:pt x="512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1012" y="227"/>
                    <a:pt x="786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39" name="Google Shape;12866;p63">
              <a:extLst>
                <a:ext uri="{FF2B5EF4-FFF2-40B4-BE49-F238E27FC236}">
                  <a16:creationId xmlns:a16="http://schemas.microsoft.com/office/drawing/2014/main" id="{CAE322C6-24C1-C6B7-03AF-086BB462E5A1}"/>
                </a:ext>
              </a:extLst>
            </p:cNvPr>
            <p:cNvSpPr/>
            <p:nvPr/>
          </p:nvSpPr>
          <p:spPr>
            <a:xfrm>
              <a:off x="1589965" y="1565810"/>
              <a:ext cx="32416" cy="37376"/>
            </a:xfrm>
            <a:custGeom>
              <a:avLst/>
              <a:gdLst/>
              <a:ahLst/>
              <a:cxnLst/>
              <a:rect l="l" t="t" r="r" b="b"/>
              <a:pathLst>
                <a:path w="1013" h="1168" extrusionOk="0">
                  <a:moveTo>
                    <a:pt x="500" y="322"/>
                  </a:moveTo>
                  <a:cubicBezTo>
                    <a:pt x="607" y="322"/>
                    <a:pt x="679" y="393"/>
                    <a:pt x="679" y="500"/>
                  </a:cubicBezTo>
                  <a:lnTo>
                    <a:pt x="679" y="667"/>
                  </a:lnTo>
                  <a:cubicBezTo>
                    <a:pt x="679" y="774"/>
                    <a:pt x="607" y="846"/>
                    <a:pt x="500" y="846"/>
                  </a:cubicBezTo>
                  <a:cubicBezTo>
                    <a:pt x="393" y="846"/>
                    <a:pt x="322" y="774"/>
                    <a:pt x="322" y="667"/>
                  </a:cubicBezTo>
                  <a:lnTo>
                    <a:pt x="322" y="500"/>
                  </a:lnTo>
                  <a:cubicBezTo>
                    <a:pt x="322" y="393"/>
                    <a:pt x="393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7"/>
                    <a:pt x="0" y="500"/>
                  </a:cubicBezTo>
                  <a:lnTo>
                    <a:pt x="0" y="667"/>
                  </a:lnTo>
                  <a:cubicBezTo>
                    <a:pt x="0" y="953"/>
                    <a:pt x="215" y="1167"/>
                    <a:pt x="500" y="1167"/>
                  </a:cubicBezTo>
                  <a:cubicBezTo>
                    <a:pt x="786" y="1167"/>
                    <a:pt x="1012" y="953"/>
                    <a:pt x="1012" y="667"/>
                  </a:cubicBezTo>
                  <a:lnTo>
                    <a:pt x="1012" y="500"/>
                  </a:lnTo>
                  <a:cubicBezTo>
                    <a:pt x="988" y="227"/>
                    <a:pt x="774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0" name="Google Shape;12867;p63">
              <a:extLst>
                <a:ext uri="{FF2B5EF4-FFF2-40B4-BE49-F238E27FC236}">
                  <a16:creationId xmlns:a16="http://schemas.microsoft.com/office/drawing/2014/main" id="{7E590A7E-48C0-2E15-AADB-46F11A90BD1A}"/>
                </a:ext>
              </a:extLst>
            </p:cNvPr>
            <p:cNvSpPr/>
            <p:nvPr/>
          </p:nvSpPr>
          <p:spPr>
            <a:xfrm>
              <a:off x="1551085" y="1598386"/>
              <a:ext cx="43488" cy="42496"/>
            </a:xfrm>
            <a:custGeom>
              <a:avLst/>
              <a:gdLst/>
              <a:ahLst/>
              <a:cxnLst/>
              <a:rect l="l" t="t" r="r" b="b"/>
              <a:pathLst>
                <a:path w="1359" h="1328" extrusionOk="0">
                  <a:moveTo>
                    <a:pt x="691" y="352"/>
                  </a:moveTo>
                  <a:lnTo>
                    <a:pt x="977" y="542"/>
                  </a:lnTo>
                  <a:lnTo>
                    <a:pt x="691" y="911"/>
                  </a:lnTo>
                  <a:lnTo>
                    <a:pt x="406" y="542"/>
                  </a:lnTo>
                  <a:lnTo>
                    <a:pt x="691" y="352"/>
                  </a:lnTo>
                  <a:close/>
                  <a:moveTo>
                    <a:pt x="685" y="0"/>
                  </a:moveTo>
                  <a:cubicBezTo>
                    <a:pt x="656" y="0"/>
                    <a:pt x="626" y="6"/>
                    <a:pt x="596" y="18"/>
                  </a:cubicBezTo>
                  <a:lnTo>
                    <a:pt x="96" y="364"/>
                  </a:lnTo>
                  <a:cubicBezTo>
                    <a:pt x="60" y="399"/>
                    <a:pt x="37" y="423"/>
                    <a:pt x="25" y="471"/>
                  </a:cubicBezTo>
                  <a:cubicBezTo>
                    <a:pt x="1" y="518"/>
                    <a:pt x="25" y="554"/>
                    <a:pt x="48" y="590"/>
                  </a:cubicBezTo>
                  <a:lnTo>
                    <a:pt x="560" y="1268"/>
                  </a:lnTo>
                  <a:cubicBezTo>
                    <a:pt x="584" y="1316"/>
                    <a:pt x="632" y="1328"/>
                    <a:pt x="691" y="1328"/>
                  </a:cubicBezTo>
                  <a:cubicBezTo>
                    <a:pt x="739" y="1328"/>
                    <a:pt x="799" y="1304"/>
                    <a:pt x="822" y="1268"/>
                  </a:cubicBezTo>
                  <a:lnTo>
                    <a:pt x="1322" y="590"/>
                  </a:lnTo>
                  <a:cubicBezTo>
                    <a:pt x="1358" y="554"/>
                    <a:pt x="1358" y="518"/>
                    <a:pt x="1358" y="471"/>
                  </a:cubicBezTo>
                  <a:cubicBezTo>
                    <a:pt x="1358" y="423"/>
                    <a:pt x="1334" y="399"/>
                    <a:pt x="1287" y="364"/>
                  </a:cubicBezTo>
                  <a:lnTo>
                    <a:pt x="775" y="18"/>
                  </a:lnTo>
                  <a:cubicBezTo>
                    <a:pt x="745" y="6"/>
                    <a:pt x="715" y="0"/>
                    <a:pt x="6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C8ABD-93D3-A021-9153-8F280C1A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A4DD4E3D-B10F-C37E-EB0B-9FD730FAD1B0}"/>
              </a:ext>
            </a:extLst>
          </p:cNvPr>
          <p:cNvSpPr txBox="1"/>
          <p:nvPr/>
        </p:nvSpPr>
        <p:spPr>
          <a:xfrm>
            <a:off x="118476" y="113585"/>
            <a:ext cx="4643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MEMBERSHIP TIER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14DD73-AD3D-AEE8-13B9-69E0DCA53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854502"/>
              </p:ext>
            </p:extLst>
          </p:nvPr>
        </p:nvGraphicFramePr>
        <p:xfrm>
          <a:off x="308919" y="774357"/>
          <a:ext cx="4263081" cy="414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2AD04F-A18E-CAB7-6212-9263D65EE925}"/>
              </a:ext>
            </a:extLst>
          </p:cNvPr>
          <p:cNvSpPr txBox="1"/>
          <p:nvPr/>
        </p:nvSpPr>
        <p:spPr>
          <a:xfrm>
            <a:off x="3888260" y="1987606"/>
            <a:ext cx="95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&lt; 3 Month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0554E-2180-9F2A-7692-BC54FBAD88B6}"/>
              </a:ext>
            </a:extLst>
          </p:cNvPr>
          <p:cNvSpPr txBox="1"/>
          <p:nvPr/>
        </p:nvSpPr>
        <p:spPr>
          <a:xfrm>
            <a:off x="3085071" y="4609811"/>
            <a:ext cx="95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7 - 12 Month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7AD0C-2207-FC27-4C04-0DCC41A1273F}"/>
              </a:ext>
            </a:extLst>
          </p:cNvPr>
          <p:cNvSpPr txBox="1"/>
          <p:nvPr/>
        </p:nvSpPr>
        <p:spPr>
          <a:xfrm>
            <a:off x="0" y="1815352"/>
            <a:ext cx="95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&gt; 12 Month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006E0-3067-D40E-4F2E-F63EFCB53F1E}"/>
              </a:ext>
            </a:extLst>
          </p:cNvPr>
          <p:cNvSpPr txBox="1"/>
          <p:nvPr/>
        </p:nvSpPr>
        <p:spPr>
          <a:xfrm>
            <a:off x="1484870" y="863141"/>
            <a:ext cx="95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Tenure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4 - 6 Month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2BF5756-8CBC-B034-384F-9F45A20293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261988"/>
              </p:ext>
            </p:extLst>
          </p:nvPr>
        </p:nvGraphicFramePr>
        <p:xfrm>
          <a:off x="5314895" y="1834750"/>
          <a:ext cx="3623161" cy="1782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77CE5F5-7CE4-08ED-ECA0-AF6968F13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562113"/>
              </p:ext>
            </p:extLst>
          </p:nvPr>
        </p:nvGraphicFramePr>
        <p:xfrm>
          <a:off x="5306656" y="3616877"/>
          <a:ext cx="3623161" cy="145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ACC678A-1D61-987C-B2C4-F55D18157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10611"/>
              </p:ext>
            </p:extLst>
          </p:nvPr>
        </p:nvGraphicFramePr>
        <p:xfrm>
          <a:off x="5381368" y="189305"/>
          <a:ext cx="3548449" cy="175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5458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F0D40A1-A696-FC48-6270-3B1FFED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88;p32">
            <a:extLst>
              <a:ext uri="{FF2B5EF4-FFF2-40B4-BE49-F238E27FC236}">
                <a16:creationId xmlns:a16="http://schemas.microsoft.com/office/drawing/2014/main" id="{71E43FCE-55B0-258D-C709-9529AB401FD0}"/>
              </a:ext>
            </a:extLst>
          </p:cNvPr>
          <p:cNvSpPr txBox="1">
            <a:spLocks/>
          </p:cNvSpPr>
          <p:nvPr/>
        </p:nvSpPr>
        <p:spPr>
          <a:xfrm>
            <a:off x="4206595" y="2348728"/>
            <a:ext cx="2980403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3600" dirty="0">
                <a:latin typeface="Lato" panose="020F0502020204030203" pitchFamily="34" charset="0"/>
              </a:rPr>
              <a:t>MACHINE LEARNING</a:t>
            </a:r>
            <a:endParaRPr lang="id-ID" sz="3600" dirty="0">
              <a:latin typeface="Lato" panose="020F0502020204030203" pitchFamily="34" charset="0"/>
            </a:endParaRPr>
          </a:p>
        </p:txBody>
      </p:sp>
      <p:grpSp>
        <p:nvGrpSpPr>
          <p:cNvPr id="2" name="Google Shape;9166;p56">
            <a:extLst>
              <a:ext uri="{FF2B5EF4-FFF2-40B4-BE49-F238E27FC236}">
                <a16:creationId xmlns:a16="http://schemas.microsoft.com/office/drawing/2014/main" id="{4C8F1962-B604-5DAC-80F7-FC8945129079}"/>
              </a:ext>
            </a:extLst>
          </p:cNvPr>
          <p:cNvGrpSpPr/>
          <p:nvPr/>
        </p:nvGrpSpPr>
        <p:grpSpPr>
          <a:xfrm>
            <a:off x="1845129" y="1363436"/>
            <a:ext cx="2196193" cy="2101250"/>
            <a:chOff x="4206459" y="1191441"/>
            <a:chExt cx="712557" cy="785901"/>
          </a:xfrm>
          <a:solidFill>
            <a:srgbClr val="FF9973"/>
          </a:solidFill>
        </p:grpSpPr>
        <p:sp>
          <p:nvSpPr>
            <p:cNvPr id="3" name="Google Shape;9167;p56">
              <a:extLst>
                <a:ext uri="{FF2B5EF4-FFF2-40B4-BE49-F238E27FC236}">
                  <a16:creationId xmlns:a16="http://schemas.microsoft.com/office/drawing/2014/main" id="{852BF6B1-84D3-21F5-713D-891A441905DD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1A5E8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168;p56">
              <a:extLst>
                <a:ext uri="{FF2B5EF4-FFF2-40B4-BE49-F238E27FC236}">
                  <a16:creationId xmlns:a16="http://schemas.microsoft.com/office/drawing/2014/main" id="{8199AEA5-E510-1205-4F8B-87074B3DDB70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F6497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169;p56">
              <a:extLst>
                <a:ext uri="{FF2B5EF4-FFF2-40B4-BE49-F238E27FC236}">
                  <a16:creationId xmlns:a16="http://schemas.microsoft.com/office/drawing/2014/main" id="{9BEDA2C5-5A6F-18A9-7C4F-C764A2C917AD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898A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9170;p56">
              <a:extLst>
                <a:ext uri="{FF2B5EF4-FFF2-40B4-BE49-F238E27FC236}">
                  <a16:creationId xmlns:a16="http://schemas.microsoft.com/office/drawing/2014/main" id="{34D84A0E-C75E-4C8C-B963-7C70F363F0E6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9171;p56">
              <a:extLst>
                <a:ext uri="{FF2B5EF4-FFF2-40B4-BE49-F238E27FC236}">
                  <a16:creationId xmlns:a16="http://schemas.microsoft.com/office/drawing/2014/main" id="{C807800F-00A6-BDF8-77D4-85AF060E14AC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  <a:grpFill/>
          </p:grpSpPr>
          <p:sp>
            <p:nvSpPr>
              <p:cNvPr id="38" name="Google Shape;9172;p56">
                <a:extLst>
                  <a:ext uri="{FF2B5EF4-FFF2-40B4-BE49-F238E27FC236}">
                    <a16:creationId xmlns:a16="http://schemas.microsoft.com/office/drawing/2014/main" id="{F00D2BF3-D707-A672-61BF-EF2B5BC95634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173;p56">
                <a:extLst>
                  <a:ext uri="{FF2B5EF4-FFF2-40B4-BE49-F238E27FC236}">
                    <a16:creationId xmlns:a16="http://schemas.microsoft.com/office/drawing/2014/main" id="{039C2876-3475-E6B6-4F3D-CC61A8D54CEE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174;p56">
                <a:extLst>
                  <a:ext uri="{FF2B5EF4-FFF2-40B4-BE49-F238E27FC236}">
                    <a16:creationId xmlns:a16="http://schemas.microsoft.com/office/drawing/2014/main" id="{399C2CFF-86B6-D0A0-27DF-6CE054D6D69F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175;p56">
                <a:extLst>
                  <a:ext uri="{FF2B5EF4-FFF2-40B4-BE49-F238E27FC236}">
                    <a16:creationId xmlns:a16="http://schemas.microsoft.com/office/drawing/2014/main" id="{F6FD60AB-F11D-F183-F621-2FB6470B8966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176;p56">
              <a:extLst>
                <a:ext uri="{FF2B5EF4-FFF2-40B4-BE49-F238E27FC236}">
                  <a16:creationId xmlns:a16="http://schemas.microsoft.com/office/drawing/2014/main" id="{B6258F57-8899-F966-0C29-F2BCB36CEBB0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  <a:grpFill/>
          </p:grpSpPr>
          <p:sp>
            <p:nvSpPr>
              <p:cNvPr id="34" name="Google Shape;9177;p56">
                <a:extLst>
                  <a:ext uri="{FF2B5EF4-FFF2-40B4-BE49-F238E27FC236}">
                    <a16:creationId xmlns:a16="http://schemas.microsoft.com/office/drawing/2014/main" id="{8D57F850-503D-81DF-5320-436C1E2B19CD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178;p56">
                <a:extLst>
                  <a:ext uri="{FF2B5EF4-FFF2-40B4-BE49-F238E27FC236}">
                    <a16:creationId xmlns:a16="http://schemas.microsoft.com/office/drawing/2014/main" id="{46587EDE-2230-D96C-AC74-46D4DE28BC7C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179;p56">
                <a:extLst>
                  <a:ext uri="{FF2B5EF4-FFF2-40B4-BE49-F238E27FC236}">
                    <a16:creationId xmlns:a16="http://schemas.microsoft.com/office/drawing/2014/main" id="{8E6A1916-E0E8-8307-37EE-513FCA1D944E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180;p56">
                <a:extLst>
                  <a:ext uri="{FF2B5EF4-FFF2-40B4-BE49-F238E27FC236}">
                    <a16:creationId xmlns:a16="http://schemas.microsoft.com/office/drawing/2014/main" id="{3446C62B-9A2E-A39B-B12C-D7E23CFF3610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9181;p56">
              <a:extLst>
                <a:ext uri="{FF2B5EF4-FFF2-40B4-BE49-F238E27FC236}">
                  <a16:creationId xmlns:a16="http://schemas.microsoft.com/office/drawing/2014/main" id="{7814863B-CF41-3786-A3AD-815A8AC10751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  <a:grpFill/>
          </p:grpSpPr>
          <p:sp>
            <p:nvSpPr>
              <p:cNvPr id="30" name="Google Shape;9182;p56">
                <a:extLst>
                  <a:ext uri="{FF2B5EF4-FFF2-40B4-BE49-F238E27FC236}">
                    <a16:creationId xmlns:a16="http://schemas.microsoft.com/office/drawing/2014/main" id="{DF4D59BD-7FF6-5372-9444-05128023B895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183;p56">
                <a:extLst>
                  <a:ext uri="{FF2B5EF4-FFF2-40B4-BE49-F238E27FC236}">
                    <a16:creationId xmlns:a16="http://schemas.microsoft.com/office/drawing/2014/main" id="{057FB33D-7B0E-A48E-D133-880384ACC7D4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184;p56">
                <a:extLst>
                  <a:ext uri="{FF2B5EF4-FFF2-40B4-BE49-F238E27FC236}">
                    <a16:creationId xmlns:a16="http://schemas.microsoft.com/office/drawing/2014/main" id="{A3BDC2F0-8B4C-766D-A947-5CFCC40F5323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185;p56">
                <a:extLst>
                  <a:ext uri="{FF2B5EF4-FFF2-40B4-BE49-F238E27FC236}">
                    <a16:creationId xmlns:a16="http://schemas.microsoft.com/office/drawing/2014/main" id="{D7EA2AB4-135E-4A37-47AE-6CBC549745A5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9186;p56">
              <a:extLst>
                <a:ext uri="{FF2B5EF4-FFF2-40B4-BE49-F238E27FC236}">
                  <a16:creationId xmlns:a16="http://schemas.microsoft.com/office/drawing/2014/main" id="{7812392C-CA59-AD8B-C38A-71043D1AD1BF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  <a:grpFill/>
          </p:grpSpPr>
          <p:sp>
            <p:nvSpPr>
              <p:cNvPr id="26" name="Google Shape;9187;p56">
                <a:extLst>
                  <a:ext uri="{FF2B5EF4-FFF2-40B4-BE49-F238E27FC236}">
                    <a16:creationId xmlns:a16="http://schemas.microsoft.com/office/drawing/2014/main" id="{50B2C0E7-B4C2-E552-8C27-EA0AB7CF1ED8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188;p56">
                <a:extLst>
                  <a:ext uri="{FF2B5EF4-FFF2-40B4-BE49-F238E27FC236}">
                    <a16:creationId xmlns:a16="http://schemas.microsoft.com/office/drawing/2014/main" id="{4CCF9543-A886-AC1D-B833-888F772DE41B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189;p56">
                <a:extLst>
                  <a:ext uri="{FF2B5EF4-FFF2-40B4-BE49-F238E27FC236}">
                    <a16:creationId xmlns:a16="http://schemas.microsoft.com/office/drawing/2014/main" id="{451EFAAD-2AD3-7520-4778-33E6DC4FB355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190;p56">
                <a:extLst>
                  <a:ext uri="{FF2B5EF4-FFF2-40B4-BE49-F238E27FC236}">
                    <a16:creationId xmlns:a16="http://schemas.microsoft.com/office/drawing/2014/main" id="{EDBE0778-5058-DFF0-05D2-324331B52AD1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9191;p56">
              <a:extLst>
                <a:ext uri="{FF2B5EF4-FFF2-40B4-BE49-F238E27FC236}">
                  <a16:creationId xmlns:a16="http://schemas.microsoft.com/office/drawing/2014/main" id="{48D4A853-F2D7-19DC-CD4C-D65C71707792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92;p56">
              <a:extLst>
                <a:ext uri="{FF2B5EF4-FFF2-40B4-BE49-F238E27FC236}">
                  <a16:creationId xmlns:a16="http://schemas.microsoft.com/office/drawing/2014/main" id="{EA1A32A0-967D-1078-9CF2-14EF6687F155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93;p56">
              <a:extLst>
                <a:ext uri="{FF2B5EF4-FFF2-40B4-BE49-F238E27FC236}">
                  <a16:creationId xmlns:a16="http://schemas.microsoft.com/office/drawing/2014/main" id="{323DA8D5-F0C4-9650-674E-455D0C16D9B6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194;p56">
              <a:extLst>
                <a:ext uri="{FF2B5EF4-FFF2-40B4-BE49-F238E27FC236}">
                  <a16:creationId xmlns:a16="http://schemas.microsoft.com/office/drawing/2014/main" id="{BCDE8CCD-8BD8-ECC9-751E-12D6377E12E1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9195;p56">
              <a:extLst>
                <a:ext uri="{FF2B5EF4-FFF2-40B4-BE49-F238E27FC236}">
                  <a16:creationId xmlns:a16="http://schemas.microsoft.com/office/drawing/2014/main" id="{C86CAF9E-A8F2-90DC-146A-768033719EAA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  <a:grpFill/>
          </p:grpSpPr>
          <p:sp>
            <p:nvSpPr>
              <p:cNvPr id="22" name="Google Shape;9196;p56">
                <a:extLst>
                  <a:ext uri="{FF2B5EF4-FFF2-40B4-BE49-F238E27FC236}">
                    <a16:creationId xmlns:a16="http://schemas.microsoft.com/office/drawing/2014/main" id="{88DFE140-A0A7-A789-3BA1-1D8E9B7C798F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9197;p56">
                <a:extLst>
                  <a:ext uri="{FF2B5EF4-FFF2-40B4-BE49-F238E27FC236}">
                    <a16:creationId xmlns:a16="http://schemas.microsoft.com/office/drawing/2014/main" id="{39B375A4-73D2-9FBB-C7DF-11AC57820DBA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198;p56">
                <a:extLst>
                  <a:ext uri="{FF2B5EF4-FFF2-40B4-BE49-F238E27FC236}">
                    <a16:creationId xmlns:a16="http://schemas.microsoft.com/office/drawing/2014/main" id="{6A06A034-2397-9544-0EE4-302A00C4A340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199;p56">
                <a:extLst>
                  <a:ext uri="{FF2B5EF4-FFF2-40B4-BE49-F238E27FC236}">
                    <a16:creationId xmlns:a16="http://schemas.microsoft.com/office/drawing/2014/main" id="{D8C90023-448D-8708-142E-A4A6386F6856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9200;p56">
              <a:extLst>
                <a:ext uri="{FF2B5EF4-FFF2-40B4-BE49-F238E27FC236}">
                  <a16:creationId xmlns:a16="http://schemas.microsoft.com/office/drawing/2014/main" id="{2CB09B03-C502-334D-435D-E8BBD6B418C6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  <a:grpFill/>
          </p:grpSpPr>
          <p:sp>
            <p:nvSpPr>
              <p:cNvPr id="18" name="Google Shape;9201;p56">
                <a:extLst>
                  <a:ext uri="{FF2B5EF4-FFF2-40B4-BE49-F238E27FC236}">
                    <a16:creationId xmlns:a16="http://schemas.microsoft.com/office/drawing/2014/main" id="{821E335D-D176-E16D-91BE-09AEC22E0A25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02;p56">
                <a:extLst>
                  <a:ext uri="{FF2B5EF4-FFF2-40B4-BE49-F238E27FC236}">
                    <a16:creationId xmlns:a16="http://schemas.microsoft.com/office/drawing/2014/main" id="{86675859-BC20-FB31-C7DF-E5F76557CA42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03;p56">
                <a:extLst>
                  <a:ext uri="{FF2B5EF4-FFF2-40B4-BE49-F238E27FC236}">
                    <a16:creationId xmlns:a16="http://schemas.microsoft.com/office/drawing/2014/main" id="{7CAC3CE5-196F-D55E-5813-CF33363B7543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04;p56">
                <a:extLst>
                  <a:ext uri="{FF2B5EF4-FFF2-40B4-BE49-F238E27FC236}">
                    <a16:creationId xmlns:a16="http://schemas.microsoft.com/office/drawing/2014/main" id="{AEA905FD-F4A8-A8CA-5CF6-ED1908C910A6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grpFill/>
              <a:ln>
                <a:solidFill>
                  <a:srgbClr val="00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16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E7FDC31A-8095-CA47-0AC4-B4E9B762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53811"/>
              </p:ext>
            </p:extLst>
          </p:nvPr>
        </p:nvGraphicFramePr>
        <p:xfrm>
          <a:off x="2413001" y="1219199"/>
          <a:ext cx="1982153" cy="3416301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1982153">
                  <a:extLst>
                    <a:ext uri="{9D8B030D-6E8A-4147-A177-3AD203B41FA5}">
                      <a16:colId xmlns:a16="http://schemas.microsoft.com/office/drawing/2014/main" val="3958151657"/>
                    </a:ext>
                  </a:extLst>
                </a:gridCol>
              </a:tblGrid>
              <a:tr h="20404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 dirty="0" err="1">
                          <a:effectLst/>
                          <a:latin typeface="Lato" panose="020F0502020204030203" pitchFamily="34" charset="0"/>
                        </a:rPr>
                        <a:t>Churn</a:t>
                      </a:r>
                      <a:endParaRPr lang="id-ID" sz="1000" b="0" i="0" u="none" strike="noStrike" dirty="0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30903"/>
                  </a:ext>
                </a:extLst>
              </a:tr>
              <a:tr h="20404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 dirty="0" err="1">
                          <a:effectLst/>
                          <a:latin typeface="Lato" panose="020F0502020204030203" pitchFamily="34" charset="0"/>
                        </a:rPr>
                        <a:t>Tenure</a:t>
                      </a:r>
                      <a:endParaRPr lang="id-ID" sz="1000" b="0" i="0" u="none" strike="noStrike" dirty="0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68739"/>
                  </a:ext>
                </a:extLst>
              </a:tr>
              <a:tr h="20404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 dirty="0" err="1">
                          <a:effectLst/>
                          <a:latin typeface="Lato" panose="020F0502020204030203" pitchFamily="34" charset="0"/>
                        </a:rPr>
                        <a:t>PreferredLoginDevice</a:t>
                      </a:r>
                      <a:endParaRPr lang="id-ID" sz="1000" b="0" i="0" u="none" strike="noStrike" dirty="0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87572"/>
                  </a:ext>
                </a:extLst>
              </a:tr>
              <a:tr h="18072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CityTier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2901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WarehouseToHome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66623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PreferredPaymentMode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84015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 dirty="0">
                          <a:effectLst/>
                          <a:latin typeface="Lato" panose="020F0502020204030203" pitchFamily="34" charset="0"/>
                        </a:rPr>
                        <a:t>Gender</a:t>
                      </a:r>
                      <a:endParaRPr lang="id-ID" sz="1000" b="0" i="0" u="none" strike="noStrike" dirty="0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816170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HourSpendOnApp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19479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NumberOfDeviceRegistered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67431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PreferedOrderCat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5082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SatisfactionScore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20293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MaritalStatus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032885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NumberOfAddress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55891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Complain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43612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OrderAmountHikeFromLastYear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2869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CouponUsed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46222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OrderCount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15613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>
                          <a:effectLst/>
                          <a:latin typeface="Lato" panose="020F0502020204030203" pitchFamily="34" charset="0"/>
                        </a:rPr>
                        <a:t>DaySinceLastOrder</a:t>
                      </a:r>
                      <a:endParaRPr lang="id-ID" sz="1000" b="0" i="0" u="none" strike="noStrike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873811"/>
                  </a:ext>
                </a:extLst>
              </a:tr>
              <a:tr h="174896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000" u="none" strike="noStrike" dirty="0" err="1">
                          <a:effectLst/>
                          <a:latin typeface="Lato" panose="020F0502020204030203" pitchFamily="34" charset="0"/>
                        </a:rPr>
                        <a:t>CashbackAmount</a:t>
                      </a:r>
                      <a:endParaRPr lang="id-ID" sz="1000" b="0" i="0" u="none" strike="noStrike" dirty="0">
                        <a:solidFill>
                          <a:srgbClr val="002845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5830" marR="5830" marT="583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88584"/>
                  </a:ext>
                </a:extLst>
              </a:tr>
            </a:tbl>
          </a:graphicData>
        </a:graphic>
      </p:graphicFrame>
      <p:sp>
        <p:nvSpPr>
          <p:cNvPr id="6" name="Rectangle 52">
            <a:extLst>
              <a:ext uri="{FF2B5EF4-FFF2-40B4-BE49-F238E27FC236}">
                <a16:creationId xmlns:a16="http://schemas.microsoft.com/office/drawing/2014/main" id="{0B99963A-FB95-5E4E-2E97-B024D6B2FF59}"/>
              </a:ext>
            </a:extLst>
          </p:cNvPr>
          <p:cNvSpPr/>
          <p:nvPr/>
        </p:nvSpPr>
        <p:spPr>
          <a:xfrm rot="16200000">
            <a:off x="364947" y="2587447"/>
            <a:ext cx="3416299" cy="679806"/>
          </a:xfrm>
          <a:prstGeom prst="rect">
            <a:avLst/>
          </a:prstGeom>
          <a:solidFill>
            <a:srgbClr val="0086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3307A4-5C6C-F497-6E5F-F53DE0BABE4D}"/>
              </a:ext>
            </a:extLst>
          </p:cNvPr>
          <p:cNvSpPr txBox="1">
            <a:spLocks/>
          </p:cNvSpPr>
          <p:nvPr/>
        </p:nvSpPr>
        <p:spPr>
          <a:xfrm rot="16200000">
            <a:off x="1162147" y="2643263"/>
            <a:ext cx="1821898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800" dirty="0">
                <a:latin typeface="Lato" panose="020F0502020204030203" pitchFamily="34" charset="0"/>
              </a:rPr>
              <a:t>5630 Baris Data</a:t>
            </a:r>
            <a:endParaRPr lang="id-ID" sz="1800" dirty="0">
              <a:latin typeface="Lato" panose="020F0502020204030203" pitchFamily="34" charset="0"/>
            </a:endParaRPr>
          </a:p>
        </p:txBody>
      </p:sp>
      <p:sp>
        <p:nvSpPr>
          <p:cNvPr id="7" name="Panah: Kanan 6">
            <a:extLst>
              <a:ext uri="{FF2B5EF4-FFF2-40B4-BE49-F238E27FC236}">
                <a16:creationId xmlns:a16="http://schemas.microsoft.com/office/drawing/2014/main" id="{131BF7C7-1154-1C5D-76BD-AB189FB85F47}"/>
              </a:ext>
            </a:extLst>
          </p:cNvPr>
          <p:cNvSpPr/>
          <p:nvPr/>
        </p:nvSpPr>
        <p:spPr>
          <a:xfrm>
            <a:off x="4572000" y="1219199"/>
            <a:ext cx="457200" cy="169334"/>
          </a:xfrm>
          <a:prstGeom prst="rightArrow">
            <a:avLst/>
          </a:prstGeom>
          <a:solidFill>
            <a:srgbClr val="00B0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8" name="Google Shape;10159;p58">
            <a:extLst>
              <a:ext uri="{FF2B5EF4-FFF2-40B4-BE49-F238E27FC236}">
                <a16:creationId xmlns:a16="http://schemas.microsoft.com/office/drawing/2014/main" id="{F3668E21-896A-50F7-3F13-2BE508BDC437}"/>
              </a:ext>
            </a:extLst>
          </p:cNvPr>
          <p:cNvSpPr/>
          <p:nvPr/>
        </p:nvSpPr>
        <p:spPr>
          <a:xfrm>
            <a:off x="6070740" y="1122713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72FD46-A56E-0335-9DE6-4B7F5D887E37}"/>
              </a:ext>
            </a:extLst>
          </p:cNvPr>
          <p:cNvSpPr txBox="1">
            <a:spLocks/>
          </p:cNvSpPr>
          <p:nvPr/>
        </p:nvSpPr>
        <p:spPr>
          <a:xfrm>
            <a:off x="4948492" y="1122713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800" dirty="0">
                <a:latin typeface="Lato" panose="020F0502020204030203" pitchFamily="34" charset="0"/>
              </a:rPr>
              <a:t>Target</a:t>
            </a:r>
            <a:endParaRPr lang="id-ID" sz="1800" dirty="0">
              <a:latin typeface="Lato" panose="020F0502020204030203" pitchFamily="34" charset="0"/>
            </a:endParaRPr>
          </a:p>
        </p:txBody>
      </p:sp>
      <p:sp>
        <p:nvSpPr>
          <p:cNvPr id="11" name="Kurung Kotak Kanan 10">
            <a:extLst>
              <a:ext uri="{FF2B5EF4-FFF2-40B4-BE49-F238E27FC236}">
                <a16:creationId xmlns:a16="http://schemas.microsoft.com/office/drawing/2014/main" id="{1CF1C210-91AA-F6EE-BF81-9333FDBC1824}"/>
              </a:ext>
            </a:extLst>
          </p:cNvPr>
          <p:cNvSpPr/>
          <p:nvPr/>
        </p:nvSpPr>
        <p:spPr>
          <a:xfrm>
            <a:off x="4572000" y="1485019"/>
            <a:ext cx="80709" cy="3027714"/>
          </a:xfrm>
          <a:prstGeom prst="rightBracket">
            <a:avLst/>
          </a:prstGeom>
          <a:ln>
            <a:solidFill>
              <a:srgbClr val="00B0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C2118B-7C19-6023-9AC6-50535A788557}"/>
              </a:ext>
            </a:extLst>
          </p:cNvPr>
          <p:cNvSpPr txBox="1">
            <a:spLocks/>
          </p:cNvSpPr>
          <p:nvPr/>
        </p:nvSpPr>
        <p:spPr>
          <a:xfrm>
            <a:off x="4973064" y="2806700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800" dirty="0">
                <a:latin typeface="Lato" panose="020F0502020204030203" pitchFamily="34" charset="0"/>
              </a:rPr>
              <a:t>Feature </a:t>
            </a:r>
            <a:endParaRPr lang="id-ID" sz="1800" dirty="0">
              <a:latin typeface="Lato" panose="020F0502020204030203" pitchFamily="34" charset="0"/>
            </a:endParaRPr>
          </a:p>
        </p:txBody>
      </p:sp>
      <p:sp>
        <p:nvSpPr>
          <p:cNvPr id="14" name="Panah: Kanan 13">
            <a:extLst>
              <a:ext uri="{FF2B5EF4-FFF2-40B4-BE49-F238E27FC236}">
                <a16:creationId xmlns:a16="http://schemas.microsoft.com/office/drawing/2014/main" id="{A5526794-D53B-4DA8-4575-61659493A364}"/>
              </a:ext>
            </a:extLst>
          </p:cNvPr>
          <p:cNvSpPr/>
          <p:nvPr/>
        </p:nvSpPr>
        <p:spPr>
          <a:xfrm>
            <a:off x="4652709" y="2842682"/>
            <a:ext cx="376491" cy="169334"/>
          </a:xfrm>
          <a:prstGeom prst="rightArrow">
            <a:avLst/>
          </a:prstGeom>
          <a:solidFill>
            <a:srgbClr val="00B0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grpSp>
        <p:nvGrpSpPr>
          <p:cNvPr id="15" name="Google Shape;9863;p58">
            <a:extLst>
              <a:ext uri="{FF2B5EF4-FFF2-40B4-BE49-F238E27FC236}">
                <a16:creationId xmlns:a16="http://schemas.microsoft.com/office/drawing/2014/main" id="{8F4ACDB8-AE4D-3285-0163-C16C4E689269}"/>
              </a:ext>
            </a:extLst>
          </p:cNvPr>
          <p:cNvGrpSpPr/>
          <p:nvPr/>
        </p:nvGrpSpPr>
        <p:grpSpPr>
          <a:xfrm>
            <a:off x="6147067" y="2792894"/>
            <a:ext cx="342192" cy="327140"/>
            <a:chOff x="7441465" y="2302860"/>
            <a:chExt cx="342192" cy="327140"/>
          </a:xfrm>
        </p:grpSpPr>
        <p:sp>
          <p:nvSpPr>
            <p:cNvPr id="16" name="Google Shape;9864;p58">
              <a:extLst>
                <a:ext uri="{FF2B5EF4-FFF2-40B4-BE49-F238E27FC236}">
                  <a16:creationId xmlns:a16="http://schemas.microsoft.com/office/drawing/2014/main" id="{7B0EE2F7-9721-61D4-C124-150A8721EDE0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0"/>
              </a:endParaRPr>
            </a:p>
          </p:txBody>
        </p:sp>
        <p:sp>
          <p:nvSpPr>
            <p:cNvPr id="17" name="Google Shape;9865;p58">
              <a:extLst>
                <a:ext uri="{FF2B5EF4-FFF2-40B4-BE49-F238E27FC236}">
                  <a16:creationId xmlns:a16="http://schemas.microsoft.com/office/drawing/2014/main" id="{6C741645-3510-27BE-85B5-41DEC72852F3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E7A7ED1C-0B09-82EB-9596-9712F12FC8E3}"/>
              </a:ext>
            </a:extLst>
          </p:cNvPr>
          <p:cNvSpPr txBox="1">
            <a:spLocks/>
          </p:cNvSpPr>
          <p:nvPr/>
        </p:nvSpPr>
        <p:spPr>
          <a:xfrm>
            <a:off x="-368639" y="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FEATURE SELECTION </a:t>
            </a:r>
            <a:endParaRPr lang="id-ID" sz="2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8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DE7EA-5518-5135-7C9A-049EF573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7648673-189B-49A5-E771-8DC9037E96A8}"/>
              </a:ext>
            </a:extLst>
          </p:cNvPr>
          <p:cNvSpPr txBox="1">
            <a:spLocks/>
          </p:cNvSpPr>
          <p:nvPr/>
        </p:nvSpPr>
        <p:spPr>
          <a:xfrm>
            <a:off x="-79492" y="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FEATURE ENGINEERING</a:t>
            </a:r>
            <a:endParaRPr lang="id-ID" sz="2400" dirty="0">
              <a:latin typeface="Lato" panose="020F0502020204030203" pitchFamily="34" charset="0"/>
            </a:endParaRPr>
          </a:p>
        </p:txBody>
      </p:sp>
      <p:grpSp>
        <p:nvGrpSpPr>
          <p:cNvPr id="19" name="Google Shape;8575;p54">
            <a:extLst>
              <a:ext uri="{FF2B5EF4-FFF2-40B4-BE49-F238E27FC236}">
                <a16:creationId xmlns:a16="http://schemas.microsoft.com/office/drawing/2014/main" id="{8F9C8D7B-2F1D-5718-97AD-90737ABC4CB1}"/>
              </a:ext>
            </a:extLst>
          </p:cNvPr>
          <p:cNvGrpSpPr/>
          <p:nvPr/>
        </p:nvGrpSpPr>
        <p:grpSpPr>
          <a:xfrm>
            <a:off x="1993649" y="1420857"/>
            <a:ext cx="4354251" cy="1435737"/>
            <a:chOff x="979480" y="2667727"/>
            <a:chExt cx="1059268" cy="419396"/>
          </a:xfrm>
        </p:grpSpPr>
        <p:cxnSp>
          <p:nvCxnSpPr>
            <p:cNvPr id="20" name="Google Shape;8576;p54">
              <a:extLst>
                <a:ext uri="{FF2B5EF4-FFF2-40B4-BE49-F238E27FC236}">
                  <a16:creationId xmlns:a16="http://schemas.microsoft.com/office/drawing/2014/main" id="{E319BC86-FB6F-D34E-CC61-82B6D79E76F0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>
            <a:xfrm rot="16200000" flipH="1">
              <a:off x="1614763" y="2678099"/>
              <a:ext cx="129155" cy="35861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00868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8579;p54">
              <a:extLst>
                <a:ext uri="{FF2B5EF4-FFF2-40B4-BE49-F238E27FC236}">
                  <a16:creationId xmlns:a16="http://schemas.microsoft.com/office/drawing/2014/main" id="{8370E8EA-AEAC-8763-FE95-FC74A468006D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rot="5400000" flipH="1" flipV="1">
              <a:off x="1265231" y="2687178"/>
              <a:ext cx="129155" cy="34045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8578;p54">
              <a:extLst>
                <a:ext uri="{FF2B5EF4-FFF2-40B4-BE49-F238E27FC236}">
                  <a16:creationId xmlns:a16="http://schemas.microsoft.com/office/drawing/2014/main" id="{3D21C03D-CDEB-B1D9-1114-506F0765A98D}"/>
                </a:ext>
              </a:extLst>
            </p:cNvPr>
            <p:cNvSpPr/>
            <p:nvPr/>
          </p:nvSpPr>
          <p:spPr>
            <a:xfrm>
              <a:off x="1678543" y="2921982"/>
              <a:ext cx="360205" cy="165141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1A5E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Lato" panose="020F0502020204030203" pitchFamily="34" charset="0"/>
                </a:rPr>
                <a:t>ONE HOT ENCODING </a:t>
              </a:r>
              <a:endParaRPr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2" name="Google Shape;8580;p54">
              <a:extLst>
                <a:ext uri="{FF2B5EF4-FFF2-40B4-BE49-F238E27FC236}">
                  <a16:creationId xmlns:a16="http://schemas.microsoft.com/office/drawing/2014/main" id="{6FA6D40C-0BC7-1B32-D9B9-B3984EFDACE9}"/>
                </a:ext>
              </a:extLst>
            </p:cNvPr>
            <p:cNvSpPr/>
            <p:nvPr/>
          </p:nvSpPr>
          <p:spPr>
            <a:xfrm>
              <a:off x="979480" y="2921982"/>
              <a:ext cx="360205" cy="165141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FF99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Lato" panose="020F0502020204030203" pitchFamily="34" charset="0"/>
                </a:rPr>
                <a:t>LABEL ENCODING </a:t>
              </a:r>
              <a:endParaRPr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3" name="Google Shape;8577;p54">
              <a:extLst>
                <a:ext uri="{FF2B5EF4-FFF2-40B4-BE49-F238E27FC236}">
                  <a16:creationId xmlns:a16="http://schemas.microsoft.com/office/drawing/2014/main" id="{155E060B-D06E-A69B-1529-4088AED1A9AA}"/>
                </a:ext>
              </a:extLst>
            </p:cNvPr>
            <p:cNvSpPr/>
            <p:nvPr/>
          </p:nvSpPr>
          <p:spPr>
            <a:xfrm>
              <a:off x="1282022" y="2667727"/>
              <a:ext cx="436026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F649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Lato" panose="020F0502020204030203" pitchFamily="34" charset="0"/>
                </a:rPr>
                <a:t>ENCODING</a:t>
              </a:r>
              <a:endParaRPr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43" name="Konektor Panah Lurus 42">
            <a:extLst>
              <a:ext uri="{FF2B5EF4-FFF2-40B4-BE49-F238E27FC236}">
                <a16:creationId xmlns:a16="http://schemas.microsoft.com/office/drawing/2014/main" id="{5354AC7D-7C08-1DFD-763A-515E83C32361}"/>
              </a:ext>
            </a:extLst>
          </p:cNvPr>
          <p:cNvCxnSpPr>
            <a:stCxn id="32" idx="2"/>
          </p:cNvCxnSpPr>
          <p:nvPr/>
        </p:nvCxnSpPr>
        <p:spPr>
          <a:xfrm flipH="1">
            <a:off x="2733982" y="2856594"/>
            <a:ext cx="1" cy="342901"/>
          </a:xfrm>
          <a:prstGeom prst="straightConnector1">
            <a:avLst/>
          </a:prstGeom>
          <a:ln>
            <a:solidFill>
              <a:srgbClr val="0086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Konektor Panah Lurus 43">
            <a:extLst>
              <a:ext uri="{FF2B5EF4-FFF2-40B4-BE49-F238E27FC236}">
                <a16:creationId xmlns:a16="http://schemas.microsoft.com/office/drawing/2014/main" id="{BD246684-E6F2-254A-3D5A-2449CFA68DD6}"/>
              </a:ext>
            </a:extLst>
          </p:cNvPr>
          <p:cNvCxnSpPr/>
          <p:nvPr/>
        </p:nvCxnSpPr>
        <p:spPr>
          <a:xfrm flipH="1">
            <a:off x="5607566" y="2856594"/>
            <a:ext cx="1" cy="34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Kotak Teks 45">
            <a:extLst>
              <a:ext uri="{FF2B5EF4-FFF2-40B4-BE49-F238E27FC236}">
                <a16:creationId xmlns:a16="http://schemas.microsoft.com/office/drawing/2014/main" id="{C4E76EFA-EE27-F448-C49B-0804CB93567A}"/>
              </a:ext>
            </a:extLst>
          </p:cNvPr>
          <p:cNvSpPr txBox="1"/>
          <p:nvPr/>
        </p:nvSpPr>
        <p:spPr>
          <a:xfrm>
            <a:off x="2153133" y="3273336"/>
            <a:ext cx="11154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Gender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6D7013F3-8707-67F6-E1BB-C0E4030CF958}"/>
              </a:ext>
            </a:extLst>
          </p:cNvPr>
          <p:cNvSpPr/>
          <p:nvPr/>
        </p:nvSpPr>
        <p:spPr>
          <a:xfrm>
            <a:off x="2210701" y="3381534"/>
            <a:ext cx="95250" cy="78311"/>
          </a:xfrm>
          <a:prstGeom prst="rect">
            <a:avLst/>
          </a:prstGeom>
          <a:solidFill>
            <a:srgbClr val="008683"/>
          </a:solidFill>
          <a:ln>
            <a:solidFill>
              <a:srgbClr val="0086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48" name="Kotak Teks 47">
            <a:extLst>
              <a:ext uri="{FF2B5EF4-FFF2-40B4-BE49-F238E27FC236}">
                <a16:creationId xmlns:a16="http://schemas.microsoft.com/office/drawing/2014/main" id="{0E84343A-1394-6E75-7186-41B2DB866ED6}"/>
              </a:ext>
            </a:extLst>
          </p:cNvPr>
          <p:cNvSpPr txBox="1"/>
          <p:nvPr/>
        </p:nvSpPr>
        <p:spPr>
          <a:xfrm>
            <a:off x="2140433" y="3547957"/>
            <a:ext cx="2210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PreferrefLoginDevice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C7A3A2B1-BBF3-DCCE-FCEC-DEA96A3E8D79}"/>
              </a:ext>
            </a:extLst>
          </p:cNvPr>
          <p:cNvSpPr/>
          <p:nvPr/>
        </p:nvSpPr>
        <p:spPr>
          <a:xfrm>
            <a:off x="2198001" y="3679984"/>
            <a:ext cx="95250" cy="78311"/>
          </a:xfrm>
          <a:prstGeom prst="rect">
            <a:avLst/>
          </a:prstGeom>
          <a:solidFill>
            <a:srgbClr val="008683"/>
          </a:solidFill>
          <a:ln>
            <a:solidFill>
              <a:srgbClr val="0086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55" name="Kotak Teks 54">
            <a:extLst>
              <a:ext uri="{FF2B5EF4-FFF2-40B4-BE49-F238E27FC236}">
                <a16:creationId xmlns:a16="http://schemas.microsoft.com/office/drawing/2014/main" id="{63908DC7-9175-E6C6-8D69-14D600C31EC2}"/>
              </a:ext>
            </a:extLst>
          </p:cNvPr>
          <p:cNvSpPr txBox="1"/>
          <p:nvPr/>
        </p:nvSpPr>
        <p:spPr>
          <a:xfrm>
            <a:off x="5048732" y="3241586"/>
            <a:ext cx="2388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PreferredPaymentMode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6" name="Rectangle 5">
            <a:extLst>
              <a:ext uri="{FF2B5EF4-FFF2-40B4-BE49-F238E27FC236}">
                <a16:creationId xmlns:a16="http://schemas.microsoft.com/office/drawing/2014/main" id="{829054F0-10EE-174F-EF76-6F0B6CE367C6}"/>
              </a:ext>
            </a:extLst>
          </p:cNvPr>
          <p:cNvSpPr/>
          <p:nvPr/>
        </p:nvSpPr>
        <p:spPr>
          <a:xfrm>
            <a:off x="5106301" y="3349784"/>
            <a:ext cx="95250" cy="78311"/>
          </a:xfrm>
          <a:prstGeom prst="rect">
            <a:avLst/>
          </a:prstGeom>
          <a:solidFill>
            <a:srgbClr val="E898AC"/>
          </a:solidFill>
          <a:ln>
            <a:solidFill>
              <a:srgbClr val="E898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57" name="Kotak Teks 56">
            <a:extLst>
              <a:ext uri="{FF2B5EF4-FFF2-40B4-BE49-F238E27FC236}">
                <a16:creationId xmlns:a16="http://schemas.microsoft.com/office/drawing/2014/main" id="{C8B4E393-974B-4BD0-1B89-2D184450E406}"/>
              </a:ext>
            </a:extLst>
          </p:cNvPr>
          <p:cNvSpPr txBox="1"/>
          <p:nvPr/>
        </p:nvSpPr>
        <p:spPr>
          <a:xfrm>
            <a:off x="5036033" y="3516207"/>
            <a:ext cx="1949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PreferedOrderCat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58" name="Rectangle 5">
            <a:extLst>
              <a:ext uri="{FF2B5EF4-FFF2-40B4-BE49-F238E27FC236}">
                <a16:creationId xmlns:a16="http://schemas.microsoft.com/office/drawing/2014/main" id="{015220EF-40D6-F8F0-6C92-DD37999E6594}"/>
              </a:ext>
            </a:extLst>
          </p:cNvPr>
          <p:cNvSpPr/>
          <p:nvPr/>
        </p:nvSpPr>
        <p:spPr>
          <a:xfrm>
            <a:off x="5093601" y="3648234"/>
            <a:ext cx="95250" cy="78311"/>
          </a:xfrm>
          <a:prstGeom prst="rect">
            <a:avLst/>
          </a:prstGeom>
          <a:solidFill>
            <a:srgbClr val="E898AC"/>
          </a:solidFill>
          <a:ln>
            <a:solidFill>
              <a:srgbClr val="E898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59" name="Kotak Teks 58">
            <a:extLst>
              <a:ext uri="{FF2B5EF4-FFF2-40B4-BE49-F238E27FC236}">
                <a16:creationId xmlns:a16="http://schemas.microsoft.com/office/drawing/2014/main" id="{79DA128D-CC92-308E-681A-C760860A802C}"/>
              </a:ext>
            </a:extLst>
          </p:cNvPr>
          <p:cNvSpPr txBox="1"/>
          <p:nvPr/>
        </p:nvSpPr>
        <p:spPr>
          <a:xfrm>
            <a:off x="5036033" y="3795584"/>
            <a:ext cx="1568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MaritalStatus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5739F5F1-DE0A-F758-4A86-079E0A6485EA}"/>
              </a:ext>
            </a:extLst>
          </p:cNvPr>
          <p:cNvSpPr/>
          <p:nvPr/>
        </p:nvSpPr>
        <p:spPr>
          <a:xfrm>
            <a:off x="5093601" y="3927611"/>
            <a:ext cx="95250" cy="78311"/>
          </a:xfrm>
          <a:prstGeom prst="rect">
            <a:avLst/>
          </a:prstGeom>
          <a:solidFill>
            <a:srgbClr val="E898AC"/>
          </a:solidFill>
          <a:ln>
            <a:solidFill>
              <a:srgbClr val="E898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3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A9056-6363-B0D9-27F1-24AD1B86E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17F85481-8521-1D4C-DD07-67BD35C3C257}"/>
              </a:ext>
            </a:extLst>
          </p:cNvPr>
          <p:cNvSpPr txBox="1">
            <a:spLocks/>
          </p:cNvSpPr>
          <p:nvPr/>
        </p:nvSpPr>
        <p:spPr>
          <a:xfrm>
            <a:off x="-368639" y="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DATA SPLITTING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7657A-0988-1C41-0237-812A555DC086}"/>
              </a:ext>
            </a:extLst>
          </p:cNvPr>
          <p:cNvSpPr/>
          <p:nvPr/>
        </p:nvSpPr>
        <p:spPr>
          <a:xfrm>
            <a:off x="6054084" y="2444817"/>
            <a:ext cx="1252827" cy="679807"/>
          </a:xfrm>
          <a:prstGeom prst="rect">
            <a:avLst/>
          </a:prstGeom>
          <a:solidFill>
            <a:srgbClr val="F649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Lato" panose="020F0502020204030203" pitchFamily="34" charset="0"/>
            </a:endParaRPr>
          </a:p>
        </p:txBody>
      </p:sp>
      <p:sp>
        <p:nvSpPr>
          <p:cNvPr id="9" name="Rectangle 52">
            <a:extLst>
              <a:ext uri="{FF2B5EF4-FFF2-40B4-BE49-F238E27FC236}">
                <a16:creationId xmlns:a16="http://schemas.microsoft.com/office/drawing/2014/main" id="{CD2940B7-AA00-782B-DED4-345AA233FD96}"/>
              </a:ext>
            </a:extLst>
          </p:cNvPr>
          <p:cNvSpPr/>
          <p:nvPr/>
        </p:nvSpPr>
        <p:spPr>
          <a:xfrm>
            <a:off x="1721204" y="2444817"/>
            <a:ext cx="4332880" cy="679806"/>
          </a:xfrm>
          <a:prstGeom prst="rect">
            <a:avLst/>
          </a:prstGeom>
          <a:solidFill>
            <a:srgbClr val="E898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cxnSp>
        <p:nvCxnSpPr>
          <p:cNvPr id="19" name="Konektor Panah Lurus 18">
            <a:extLst>
              <a:ext uri="{FF2B5EF4-FFF2-40B4-BE49-F238E27FC236}">
                <a16:creationId xmlns:a16="http://schemas.microsoft.com/office/drawing/2014/main" id="{AC248525-E93C-D891-88F8-950C8D682E3D}"/>
              </a:ext>
            </a:extLst>
          </p:cNvPr>
          <p:cNvCxnSpPr/>
          <p:nvPr/>
        </p:nvCxnSpPr>
        <p:spPr>
          <a:xfrm>
            <a:off x="1721204" y="3257546"/>
            <a:ext cx="4332880" cy="0"/>
          </a:xfrm>
          <a:prstGeom prst="straightConnector1">
            <a:avLst/>
          </a:prstGeom>
          <a:ln>
            <a:solidFill>
              <a:srgbClr val="00868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Konektor Panah Lurus 19">
            <a:extLst>
              <a:ext uri="{FF2B5EF4-FFF2-40B4-BE49-F238E27FC236}">
                <a16:creationId xmlns:a16="http://schemas.microsoft.com/office/drawing/2014/main" id="{292673EB-F2E9-40DB-031C-A46099CF9BCD}"/>
              </a:ext>
            </a:extLst>
          </p:cNvPr>
          <p:cNvCxnSpPr>
            <a:cxnSpLocks/>
          </p:cNvCxnSpPr>
          <p:nvPr/>
        </p:nvCxnSpPr>
        <p:spPr>
          <a:xfrm>
            <a:off x="6054084" y="2292346"/>
            <a:ext cx="1252827" cy="0"/>
          </a:xfrm>
          <a:prstGeom prst="straightConnector1">
            <a:avLst/>
          </a:prstGeom>
          <a:ln>
            <a:solidFill>
              <a:srgbClr val="00868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56AED47E-D8B3-C6E5-0005-7356D22CEC79}"/>
              </a:ext>
            </a:extLst>
          </p:cNvPr>
          <p:cNvSpPr txBox="1">
            <a:spLocks/>
          </p:cNvSpPr>
          <p:nvPr/>
        </p:nvSpPr>
        <p:spPr>
          <a:xfrm>
            <a:off x="3049105" y="3390469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800" dirty="0">
                <a:latin typeface="Lato" panose="020F0502020204030203" pitchFamily="34" charset="0"/>
              </a:rPr>
              <a:t>Data Train </a:t>
            </a:r>
            <a:endParaRPr lang="id-ID" sz="1800" dirty="0">
              <a:latin typeface="Lato" panose="020F0502020204030203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5BB3E57-B41A-B51C-0B1F-726F34ECA536}"/>
              </a:ext>
            </a:extLst>
          </p:cNvPr>
          <p:cNvSpPr txBox="1">
            <a:spLocks/>
          </p:cNvSpPr>
          <p:nvPr/>
        </p:nvSpPr>
        <p:spPr>
          <a:xfrm>
            <a:off x="5993564" y="1863579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800" dirty="0">
                <a:latin typeface="Lato" panose="020F0502020204030203" pitchFamily="34" charset="0"/>
              </a:rPr>
              <a:t>Data Test </a:t>
            </a:r>
            <a:endParaRPr lang="id-ID" sz="1800" dirty="0">
              <a:latin typeface="Lato" panose="020F0502020204030203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60297B5-09A5-1F7F-7C5E-9D7B7AB33E55}"/>
              </a:ext>
            </a:extLst>
          </p:cNvPr>
          <p:cNvSpPr txBox="1">
            <a:spLocks/>
          </p:cNvSpPr>
          <p:nvPr/>
        </p:nvSpPr>
        <p:spPr>
          <a:xfrm>
            <a:off x="3199026" y="2603567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</a:rPr>
              <a:t>80% (4504)</a:t>
            </a:r>
            <a:endParaRPr lang="id-ID" sz="1400" dirty="0">
              <a:latin typeface="Lato" panose="020F0502020204030203" pitchFamily="34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C010653-166A-341E-478B-A407148E0E51}"/>
              </a:ext>
            </a:extLst>
          </p:cNvPr>
          <p:cNvSpPr txBox="1">
            <a:spLocks/>
          </p:cNvSpPr>
          <p:nvPr/>
        </p:nvSpPr>
        <p:spPr>
          <a:xfrm>
            <a:off x="6012614" y="2603567"/>
            <a:ext cx="1294297" cy="36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</a:rPr>
              <a:t>20% (1126)</a:t>
            </a:r>
            <a:endParaRPr lang="id-ID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3CAF87-2D25-FED6-96F5-D01631BBE2DF}"/>
              </a:ext>
            </a:extLst>
          </p:cNvPr>
          <p:cNvSpPr txBox="1">
            <a:spLocks/>
          </p:cNvSpPr>
          <p:nvPr/>
        </p:nvSpPr>
        <p:spPr>
          <a:xfrm>
            <a:off x="-368639" y="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MODEL SELECTION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510BC8-3613-D211-3000-064A87C6D1F2}"/>
              </a:ext>
            </a:extLst>
          </p:cNvPr>
          <p:cNvSpPr txBox="1">
            <a:spLocks/>
          </p:cNvSpPr>
          <p:nvPr/>
        </p:nvSpPr>
        <p:spPr>
          <a:xfrm>
            <a:off x="620788" y="110732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200" dirty="0">
                <a:latin typeface="Lato" panose="020F0502020204030203" pitchFamily="34" charset="0"/>
              </a:rPr>
              <a:t>Benchmarking </a:t>
            </a:r>
            <a:r>
              <a:rPr lang="en-US" sz="1200" dirty="0" err="1">
                <a:latin typeface="Lato" panose="020F0502020204030203" pitchFamily="34" charset="0"/>
              </a:rPr>
              <a:t>digunakan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dengan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metode</a:t>
            </a:r>
            <a:r>
              <a:rPr lang="en-US" sz="1200" dirty="0">
                <a:latin typeface="Lato" panose="020F0502020204030203" pitchFamily="34" charset="0"/>
              </a:rPr>
              <a:t> K-FOLD </a:t>
            </a:r>
            <a:r>
              <a:rPr lang="id-ID" sz="1200" dirty="0" err="1">
                <a:latin typeface="Lato" panose="020F0502020204030203" pitchFamily="34" charset="0"/>
              </a:rPr>
              <a:t>Cross-Validation</a:t>
            </a:r>
            <a:r>
              <a:rPr lang="id-ID" sz="1200" dirty="0">
                <a:latin typeface="Lato" panose="020F0502020204030203" pitchFamily="34" charset="0"/>
              </a:rPr>
              <a:t> 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dengan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n_splits</a:t>
            </a:r>
            <a:r>
              <a:rPr lang="en-US" sz="1200" dirty="0">
                <a:latin typeface="Lato" panose="020F0502020204030203" pitchFamily="34" charset="0"/>
              </a:rPr>
              <a:t>=5 dan </a:t>
            </a:r>
            <a:r>
              <a:rPr lang="en-US" sz="1200" dirty="0" err="1">
                <a:latin typeface="Lato" panose="020F0502020204030203" pitchFamily="34" charset="0"/>
              </a:rPr>
              <a:t>menggunakan</a:t>
            </a:r>
            <a:r>
              <a:rPr lang="en-US" sz="1200" dirty="0">
                <a:latin typeface="Lato" panose="020F0502020204030203" pitchFamily="34" charset="0"/>
              </a:rPr>
              <a:t> scoring recall</a:t>
            </a:r>
            <a:endParaRPr lang="id-ID" sz="1200" dirty="0">
              <a:latin typeface="Lato" panose="020F0502020204030203" pitchFamily="34" charset="0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60B902F-B2EC-3090-4672-DC45623B4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12266"/>
              </p:ext>
            </p:extLst>
          </p:nvPr>
        </p:nvGraphicFramePr>
        <p:xfrm>
          <a:off x="620788" y="2024742"/>
          <a:ext cx="4188581" cy="2223363"/>
        </p:xfrm>
        <a:graphic>
          <a:graphicData uri="http://schemas.openxmlformats.org/drawingml/2006/table">
            <a:tbl>
              <a:tblPr>
                <a:tableStyleId>{E1074041-4178-42FF-AB24-D829F26A5D64}</a:tableStyleId>
              </a:tblPr>
              <a:tblGrid>
                <a:gridCol w="2007028">
                  <a:extLst>
                    <a:ext uri="{9D8B030D-6E8A-4147-A177-3AD203B41FA5}">
                      <a16:colId xmlns:a16="http://schemas.microsoft.com/office/drawing/2014/main" val="605220177"/>
                    </a:ext>
                  </a:extLst>
                </a:gridCol>
                <a:gridCol w="1373290">
                  <a:extLst>
                    <a:ext uri="{9D8B030D-6E8A-4147-A177-3AD203B41FA5}">
                      <a16:colId xmlns:a16="http://schemas.microsoft.com/office/drawing/2014/main" val="2542948330"/>
                    </a:ext>
                  </a:extLst>
                </a:gridCol>
                <a:gridCol w="808263">
                  <a:extLst>
                    <a:ext uri="{9D8B030D-6E8A-4147-A177-3AD203B41FA5}">
                      <a16:colId xmlns:a16="http://schemas.microsoft.com/office/drawing/2014/main" val="347619978"/>
                    </a:ext>
                  </a:extLst>
                </a:gridCol>
              </a:tblGrid>
              <a:tr h="41637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Model</a:t>
                      </a: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Mean</a:t>
                      </a:r>
                      <a:r>
                        <a:rPr lang="id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Recall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Sdev</a:t>
                      </a:r>
                      <a:endParaRPr lang="id-ID" sz="16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148848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XGBoost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0.860134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0.032177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04521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LightGBM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0.832476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0.033335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400861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Decision</a:t>
                      </a:r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 Tree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0.828529</a:t>
                      </a:r>
                      <a:endParaRPr lang="id-ID" sz="1200" b="1" i="0" u="none" strike="noStrike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0.02986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97100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Random</a:t>
                      </a:r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Forest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Lato" panose="020F0502020204030203" pitchFamily="34" charset="0"/>
                        </a:rPr>
                        <a:t>0.782285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Lato" panose="020F0502020204030203" pitchFamily="34" charset="0"/>
                        </a:rPr>
                        <a:t>0.03171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81985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Logistic</a:t>
                      </a:r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Regression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Lato" panose="020F0502020204030203" pitchFamily="34" charset="0"/>
                        </a:rPr>
                        <a:t>0.505211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Lato" panose="020F0502020204030203" pitchFamily="34" charset="0"/>
                        </a:rPr>
                        <a:t>0.027273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47235"/>
                  </a:ext>
                </a:extLst>
              </a:tr>
              <a:tr h="301164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KNN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Lato" panose="020F0502020204030203" pitchFamily="34" charset="0"/>
                        </a:rPr>
                        <a:t>0.386424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Lato" panose="020F0502020204030203" pitchFamily="34" charset="0"/>
                        </a:rPr>
                        <a:t>0.042004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3844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9A9724F-0CB7-1B00-29F2-7087BF5F0D0D}"/>
              </a:ext>
            </a:extLst>
          </p:cNvPr>
          <p:cNvSpPr txBox="1">
            <a:spLocks/>
          </p:cNvSpPr>
          <p:nvPr/>
        </p:nvSpPr>
        <p:spPr>
          <a:xfrm>
            <a:off x="4932741" y="2266137"/>
            <a:ext cx="3932465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200" dirty="0">
                <a:latin typeface="Lato" panose="020F0502020204030203" pitchFamily="34" charset="0"/>
              </a:rPr>
              <a:t>Mean Recall </a:t>
            </a:r>
            <a:r>
              <a:rPr lang="en-US" sz="1200" dirty="0"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id-ID" sz="1200" dirty="0">
                <a:latin typeface="Lato" panose="020F0502020204030203" pitchFamily="34" charset="0"/>
              </a:rPr>
              <a:t>rata-rata dari nilai </a:t>
            </a:r>
            <a:r>
              <a:rPr lang="id-ID" sz="1200" dirty="0" err="1">
                <a:latin typeface="Lato" panose="020F0502020204030203" pitchFamily="34" charset="0"/>
              </a:rPr>
              <a:t>recall</a:t>
            </a:r>
            <a:r>
              <a:rPr lang="id-ID" sz="1200" dirty="0">
                <a:latin typeface="Lato" panose="020F0502020204030203" pitchFamily="34" charset="0"/>
              </a:rPr>
              <a:t> yang diperoleh di setiap </a:t>
            </a:r>
            <a:r>
              <a:rPr lang="id-ID" sz="1200" dirty="0" err="1">
                <a:latin typeface="Lato" panose="020F0502020204030203" pitchFamily="34" charset="0"/>
              </a:rPr>
              <a:t>fold</a:t>
            </a:r>
            <a:r>
              <a:rPr lang="id-ID" sz="1200" dirty="0">
                <a:latin typeface="Lato" panose="020F0502020204030203" pitchFamily="34" charset="0"/>
              </a:rPr>
              <a:t> selama proses validasi silang.</a:t>
            </a:r>
            <a:endParaRPr lang="id-ID" sz="1400" dirty="0">
              <a:latin typeface="Lato" panose="020F050202020403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DD7701-7F0C-5AF3-767D-D1D8CA3A286A}"/>
              </a:ext>
            </a:extLst>
          </p:cNvPr>
          <p:cNvSpPr txBox="1">
            <a:spLocks/>
          </p:cNvSpPr>
          <p:nvPr/>
        </p:nvSpPr>
        <p:spPr>
          <a:xfrm>
            <a:off x="4932741" y="2912335"/>
            <a:ext cx="4014409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200" dirty="0" err="1">
                <a:latin typeface="Lato" panose="020F0502020204030203" pitchFamily="34" charset="0"/>
              </a:rPr>
              <a:t>Standar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Deviasi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sz="1200" dirty="0" err="1">
                <a:latin typeface="Lato" panose="020F0502020204030203" pitchFamily="34" charset="0"/>
              </a:rPr>
              <a:t>menunjukkan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seberapa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stabil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performa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dalam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setiap</a:t>
            </a:r>
            <a:r>
              <a:rPr lang="en-US" sz="1200" dirty="0">
                <a:latin typeface="Lato" panose="020F0502020204030203" pitchFamily="34" charset="0"/>
              </a:rPr>
              <a:t> </a:t>
            </a:r>
            <a:r>
              <a:rPr lang="en-US" sz="1200" dirty="0" err="1">
                <a:latin typeface="Lato" panose="020F0502020204030203" pitchFamily="34" charset="0"/>
              </a:rPr>
              <a:t>foldnya</a:t>
            </a:r>
            <a:r>
              <a:rPr lang="id-ID" sz="1200" dirty="0">
                <a:latin typeface="Lato" panose="020F0502020204030203" pitchFamily="34" charset="0"/>
              </a:rPr>
              <a:t>.</a:t>
            </a:r>
            <a:endParaRPr lang="id-ID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6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2654AE29-AB94-E1EB-A6AD-9CEC8AF1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70067"/>
              </p:ext>
            </p:extLst>
          </p:nvPr>
        </p:nvGraphicFramePr>
        <p:xfrm>
          <a:off x="1804306" y="2935058"/>
          <a:ext cx="3608615" cy="1738992"/>
        </p:xfrm>
        <a:graphic>
          <a:graphicData uri="http://schemas.openxmlformats.org/drawingml/2006/table">
            <a:tbl>
              <a:tblPr>
                <a:tableStyleId>{E1074041-4178-42FF-AB24-D829F26A5D64}</a:tableStyleId>
              </a:tblPr>
              <a:tblGrid>
                <a:gridCol w="1264558">
                  <a:extLst>
                    <a:ext uri="{9D8B030D-6E8A-4147-A177-3AD203B41FA5}">
                      <a16:colId xmlns:a16="http://schemas.microsoft.com/office/drawing/2014/main" val="2350922101"/>
                    </a:ext>
                  </a:extLst>
                </a:gridCol>
                <a:gridCol w="1202872">
                  <a:extLst>
                    <a:ext uri="{9D8B030D-6E8A-4147-A177-3AD203B41FA5}">
                      <a16:colId xmlns:a16="http://schemas.microsoft.com/office/drawing/2014/main" val="281820615"/>
                    </a:ext>
                  </a:extLst>
                </a:gridCol>
                <a:gridCol w="1141185">
                  <a:extLst>
                    <a:ext uri="{9D8B030D-6E8A-4147-A177-3AD203B41FA5}">
                      <a16:colId xmlns:a16="http://schemas.microsoft.com/office/drawing/2014/main" val="138378173"/>
                    </a:ext>
                  </a:extLst>
                </a:gridCol>
              </a:tblGrid>
              <a:tr h="661457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Model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Recall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Score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before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tuning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Recall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Score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after</a:t>
                      </a:r>
                      <a:r>
                        <a:rPr lang="id-ID" sz="14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tuning</a:t>
                      </a:r>
                      <a:endParaRPr lang="id-ID" sz="14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1A5E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31836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XGB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0.947368421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0.94210526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71398"/>
                  </a:ext>
                </a:extLst>
              </a:tr>
              <a:tr h="37340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 err="1">
                          <a:effectLst/>
                          <a:latin typeface="Lato" panose="020F0502020204030203" pitchFamily="34" charset="0"/>
                        </a:rPr>
                        <a:t>DecisionTree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0.863157895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0.85789474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21923"/>
                  </a:ext>
                </a:extLst>
              </a:tr>
              <a:tr h="37340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effectLst/>
                          <a:latin typeface="Lato" panose="020F0502020204030203" pitchFamily="34" charset="0"/>
                        </a:rPr>
                        <a:t>LGBM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>
                          <a:effectLst/>
                          <a:latin typeface="Lato" panose="020F0502020204030203" pitchFamily="34" charset="0"/>
                        </a:rPr>
                        <a:t>0.936842105</a:t>
                      </a:r>
                      <a:endParaRPr lang="id-ID" sz="1200" b="1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u="none" strike="noStrike" dirty="0">
                          <a:solidFill>
                            <a:schemeClr val="bg1"/>
                          </a:solidFill>
                          <a:effectLst/>
                          <a:latin typeface="Lato" panose="020F0502020204030203" pitchFamily="34" charset="0"/>
                        </a:rPr>
                        <a:t>0.95789474</a:t>
                      </a:r>
                      <a:endParaRPr lang="id-ID" sz="1200" b="1" i="0" u="none" strike="noStrike" dirty="0">
                        <a:solidFill>
                          <a:schemeClr val="bg1"/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64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014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4B8C25B-0CE7-4343-ED06-7EF0316C072A}"/>
              </a:ext>
            </a:extLst>
          </p:cNvPr>
          <p:cNvSpPr txBox="1">
            <a:spLocks/>
          </p:cNvSpPr>
          <p:nvPr/>
        </p:nvSpPr>
        <p:spPr>
          <a:xfrm>
            <a:off x="-164532" y="318407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SCORE BEFORE &amp; AFTER TUNING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BBB5B3-0B4C-51E3-70CF-2906AFCBF138}"/>
              </a:ext>
            </a:extLst>
          </p:cNvPr>
          <p:cNvSpPr txBox="1">
            <a:spLocks/>
          </p:cNvSpPr>
          <p:nvPr/>
        </p:nvSpPr>
        <p:spPr>
          <a:xfrm>
            <a:off x="1526721" y="1463458"/>
            <a:ext cx="5159829" cy="12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Hyperparameter tuning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dilakukan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Oversampling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RandomOversampler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Hyperparameter tuning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menggunakan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data test 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FD3A59-9C4C-F37A-D803-7461600DA57C}"/>
              </a:ext>
            </a:extLst>
          </p:cNvPr>
          <p:cNvSpPr txBox="1">
            <a:spLocks/>
          </p:cNvSpPr>
          <p:nvPr/>
        </p:nvSpPr>
        <p:spPr>
          <a:xfrm>
            <a:off x="5380264" y="3601810"/>
            <a:ext cx="2367643" cy="34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  <a:sym typeface="Wingdings" panose="05000000000000000000" pitchFamily="2" charset="2"/>
              </a:rPr>
              <a:t> Performa </a:t>
            </a:r>
            <a:r>
              <a:rPr lang="en-US" sz="1400" dirty="0" err="1">
                <a:latin typeface="Lato" panose="020F0502020204030203" pitchFamily="34" charset="0"/>
                <a:sym typeface="Wingdings" panose="05000000000000000000" pitchFamily="2" charset="2"/>
              </a:rPr>
              <a:t>turun</a:t>
            </a:r>
            <a:r>
              <a:rPr lang="en-US" sz="1400" dirty="0">
                <a:latin typeface="Lato" panose="020F0502020204030203" pitchFamily="34" charset="0"/>
                <a:sym typeface="Wingdings" panose="05000000000000000000" pitchFamily="2" charset="2"/>
              </a:rPr>
              <a:t> 0.05% </a:t>
            </a:r>
            <a:endParaRPr lang="id-ID" sz="1600" dirty="0">
              <a:latin typeface="Lato" panose="020F050202020403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9EE12A-3BD7-2D99-4CA3-6E83FEA6B56F}"/>
              </a:ext>
            </a:extLst>
          </p:cNvPr>
          <p:cNvSpPr txBox="1">
            <a:spLocks/>
          </p:cNvSpPr>
          <p:nvPr/>
        </p:nvSpPr>
        <p:spPr>
          <a:xfrm>
            <a:off x="5372101" y="3966478"/>
            <a:ext cx="2367643" cy="34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  <a:sym typeface="Wingdings" panose="05000000000000000000" pitchFamily="2" charset="2"/>
              </a:rPr>
              <a:t> Performa </a:t>
            </a:r>
            <a:r>
              <a:rPr lang="en-US" sz="1400" dirty="0" err="1">
                <a:latin typeface="Lato" panose="020F0502020204030203" pitchFamily="34" charset="0"/>
                <a:sym typeface="Wingdings" panose="05000000000000000000" pitchFamily="2" charset="2"/>
              </a:rPr>
              <a:t>turun</a:t>
            </a:r>
            <a:r>
              <a:rPr lang="en-US" sz="1400" dirty="0">
                <a:latin typeface="Lato" panose="020F0502020204030203" pitchFamily="34" charset="0"/>
                <a:sym typeface="Wingdings" panose="05000000000000000000" pitchFamily="2" charset="2"/>
              </a:rPr>
              <a:t> 0.05% </a:t>
            </a:r>
            <a:endParaRPr lang="id-ID" sz="1600" dirty="0">
              <a:latin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3FB5FA-B3AA-F1EB-A0A7-112DF09FE501}"/>
              </a:ext>
            </a:extLst>
          </p:cNvPr>
          <p:cNvSpPr txBox="1">
            <a:spLocks/>
          </p:cNvSpPr>
          <p:nvPr/>
        </p:nvSpPr>
        <p:spPr>
          <a:xfrm>
            <a:off x="5271409" y="4333874"/>
            <a:ext cx="2367643" cy="34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  <a:sym typeface="Wingdings" panose="05000000000000000000" pitchFamily="2" charset="2"/>
              </a:rPr>
              <a:t> Performa naik 2% </a:t>
            </a:r>
            <a:endParaRPr lang="id-ID" sz="16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0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1">
            <a:extLst>
              <a:ext uri="{FF2B5EF4-FFF2-40B4-BE49-F238E27FC236}">
                <a16:creationId xmlns:a16="http://schemas.microsoft.com/office/drawing/2014/main" id="{1669CCCD-2AD4-8FDD-1D39-988A11F9F8FE}"/>
              </a:ext>
            </a:extLst>
          </p:cNvPr>
          <p:cNvSpPr txBox="1">
            <a:spLocks/>
          </p:cNvSpPr>
          <p:nvPr/>
        </p:nvSpPr>
        <p:spPr>
          <a:xfrm>
            <a:off x="-2079201" y="300973"/>
            <a:ext cx="7369467" cy="31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Confusion Matrix</a:t>
            </a:r>
            <a:endParaRPr lang="id-ID" sz="2400" dirty="0">
              <a:latin typeface="Lato" panose="020F0502020204030203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7F709F28-D2A7-50F9-E278-731DCF7CC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1" y="1311693"/>
            <a:ext cx="2716164" cy="2259464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D3DA7D0F-18EC-037B-5011-2A6155154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49" y="1301419"/>
            <a:ext cx="2810208" cy="2259464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A740ADF7-899C-CD90-E821-B082DEE05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08" y="1286293"/>
            <a:ext cx="2692127" cy="2259464"/>
          </a:xfrm>
          <a:prstGeom prst="rect">
            <a:avLst/>
          </a:prstGeom>
        </p:spPr>
      </p:pic>
      <p:sp>
        <p:nvSpPr>
          <p:cNvPr id="12" name="Judul 1">
            <a:extLst>
              <a:ext uri="{FF2B5EF4-FFF2-40B4-BE49-F238E27FC236}">
                <a16:creationId xmlns:a16="http://schemas.microsoft.com/office/drawing/2014/main" id="{E3E0C94B-4E2F-0AFD-2B2B-4E05BD7E13A9}"/>
              </a:ext>
            </a:extLst>
          </p:cNvPr>
          <p:cNvSpPr txBox="1">
            <a:spLocks/>
          </p:cNvSpPr>
          <p:nvPr/>
        </p:nvSpPr>
        <p:spPr>
          <a:xfrm>
            <a:off x="6357199" y="801249"/>
            <a:ext cx="1850468" cy="313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</a:rPr>
              <a:t>LGBM</a:t>
            </a:r>
            <a:endParaRPr lang="id-ID" sz="2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Kotak Teks 12">
            <a:extLst>
              <a:ext uri="{FF2B5EF4-FFF2-40B4-BE49-F238E27FC236}">
                <a16:creationId xmlns:a16="http://schemas.microsoft.com/office/drawing/2014/main" id="{8AF7A9CF-7811-B47C-17A6-8E736425E9CB}"/>
              </a:ext>
            </a:extLst>
          </p:cNvPr>
          <p:cNvSpPr txBox="1"/>
          <p:nvPr/>
        </p:nvSpPr>
        <p:spPr>
          <a:xfrm>
            <a:off x="650509" y="3764604"/>
            <a:ext cx="79220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sesuai dengan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eva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matrics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yang ditentukan di awal, kondisi untuk menurunkan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resiko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churn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adalah menggunakan model dengan nilai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recall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terbaik, maka untuk mendapatkan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recall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yang paling besar kita perlu memilih nilai FN yang paling kecil. sehingga dari ketiga model tersebut, kita memilih model </a:t>
            </a:r>
            <a:r>
              <a:rPr lang="id-ID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LGBM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untuk dijadikan alat dalam membantu perusahaan memprediksi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member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melakukan </a:t>
            </a:r>
            <a:r>
              <a:rPr lang="id-ID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churn</a:t>
            </a:r>
            <a:r>
              <a:rPr lang="id-ID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atau tidak.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4" name="Judul 1">
            <a:extLst>
              <a:ext uri="{FF2B5EF4-FFF2-40B4-BE49-F238E27FC236}">
                <a16:creationId xmlns:a16="http://schemas.microsoft.com/office/drawing/2014/main" id="{5D3599EA-454F-5A2F-B7C2-C93F4180920B}"/>
              </a:ext>
            </a:extLst>
          </p:cNvPr>
          <p:cNvSpPr txBox="1">
            <a:spLocks/>
          </p:cNvSpPr>
          <p:nvPr/>
        </p:nvSpPr>
        <p:spPr>
          <a:xfrm>
            <a:off x="3597699" y="801249"/>
            <a:ext cx="1850468" cy="313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</a:rPr>
              <a:t>DecisionTree</a:t>
            </a:r>
            <a:endParaRPr lang="id-ID" sz="2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Judul 1">
            <a:extLst>
              <a:ext uri="{FF2B5EF4-FFF2-40B4-BE49-F238E27FC236}">
                <a16:creationId xmlns:a16="http://schemas.microsoft.com/office/drawing/2014/main" id="{B27CE1D3-37BE-8A9B-E161-E882B438C381}"/>
              </a:ext>
            </a:extLst>
          </p:cNvPr>
          <p:cNvSpPr txBox="1">
            <a:spLocks/>
          </p:cNvSpPr>
          <p:nvPr/>
        </p:nvSpPr>
        <p:spPr>
          <a:xfrm>
            <a:off x="680299" y="804266"/>
            <a:ext cx="1850468" cy="3139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>
                <a:solidFill>
                  <a:schemeClr val="bg1"/>
                </a:solidFill>
                <a:latin typeface="Lato" panose="020F0502020204030203" pitchFamily="34" charset="0"/>
              </a:rPr>
              <a:t>XGBoost</a:t>
            </a:r>
            <a:endParaRPr lang="id-ID" sz="2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3FC5D44-09E6-545F-00D1-2FB9B3AEBF14}"/>
              </a:ext>
            </a:extLst>
          </p:cNvPr>
          <p:cNvSpPr txBox="1">
            <a:spLocks/>
          </p:cNvSpPr>
          <p:nvPr/>
        </p:nvSpPr>
        <p:spPr>
          <a:xfrm>
            <a:off x="616645" y="2308247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FN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DCA8C22C-5469-9D95-57E2-4E442E764CA4}"/>
              </a:ext>
            </a:extLst>
          </p:cNvPr>
          <p:cNvSpPr txBox="1">
            <a:spLocks/>
          </p:cNvSpPr>
          <p:nvPr/>
        </p:nvSpPr>
        <p:spPr>
          <a:xfrm>
            <a:off x="6936701" y="2863849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AC0B3848-7947-47F6-77D9-B8BAF69D523E}"/>
              </a:ext>
            </a:extLst>
          </p:cNvPr>
          <p:cNvSpPr txBox="1">
            <a:spLocks/>
          </p:cNvSpPr>
          <p:nvPr/>
        </p:nvSpPr>
        <p:spPr>
          <a:xfrm>
            <a:off x="1574800" y="1344759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10" name="Judul 1">
            <a:extLst>
              <a:ext uri="{FF2B5EF4-FFF2-40B4-BE49-F238E27FC236}">
                <a16:creationId xmlns:a16="http://schemas.microsoft.com/office/drawing/2014/main" id="{A1341F18-3774-407E-EC4D-1A85904513A2}"/>
              </a:ext>
            </a:extLst>
          </p:cNvPr>
          <p:cNvSpPr txBox="1">
            <a:spLocks/>
          </p:cNvSpPr>
          <p:nvPr/>
        </p:nvSpPr>
        <p:spPr>
          <a:xfrm>
            <a:off x="5078053" y="1979771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11" name="Judul 1">
            <a:extLst>
              <a:ext uri="{FF2B5EF4-FFF2-40B4-BE49-F238E27FC236}">
                <a16:creationId xmlns:a16="http://schemas.microsoft.com/office/drawing/2014/main" id="{FC64CC85-4814-6B8E-3FCF-09D20147E645}"/>
              </a:ext>
            </a:extLst>
          </p:cNvPr>
          <p:cNvSpPr txBox="1">
            <a:spLocks/>
          </p:cNvSpPr>
          <p:nvPr/>
        </p:nvSpPr>
        <p:spPr>
          <a:xfrm>
            <a:off x="7909986" y="1954371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16" name="Judul 1">
            <a:extLst>
              <a:ext uri="{FF2B5EF4-FFF2-40B4-BE49-F238E27FC236}">
                <a16:creationId xmlns:a16="http://schemas.microsoft.com/office/drawing/2014/main" id="{1858511D-72BD-484C-352F-FC807684227D}"/>
              </a:ext>
            </a:extLst>
          </p:cNvPr>
          <p:cNvSpPr txBox="1">
            <a:spLocks/>
          </p:cNvSpPr>
          <p:nvPr/>
        </p:nvSpPr>
        <p:spPr>
          <a:xfrm>
            <a:off x="625159" y="1353225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>
                <a:solidFill>
                  <a:schemeClr val="bg1"/>
                </a:solidFill>
                <a:latin typeface="Lato" panose="020F0502020204030203" pitchFamily="34" charset="0"/>
              </a:rPr>
              <a:t>TN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8" name="Judul 1">
            <a:extLst>
              <a:ext uri="{FF2B5EF4-FFF2-40B4-BE49-F238E27FC236}">
                <a16:creationId xmlns:a16="http://schemas.microsoft.com/office/drawing/2014/main" id="{83208B69-C9FB-0075-3231-BCD2740F42D6}"/>
              </a:ext>
            </a:extLst>
          </p:cNvPr>
          <p:cNvSpPr txBox="1">
            <a:spLocks/>
          </p:cNvSpPr>
          <p:nvPr/>
        </p:nvSpPr>
        <p:spPr>
          <a:xfrm>
            <a:off x="6930351" y="1953570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19" name="Judul 1">
            <a:extLst>
              <a:ext uri="{FF2B5EF4-FFF2-40B4-BE49-F238E27FC236}">
                <a16:creationId xmlns:a16="http://schemas.microsoft.com/office/drawing/2014/main" id="{AE011875-BEF3-58CB-3999-D538D986A247}"/>
              </a:ext>
            </a:extLst>
          </p:cNvPr>
          <p:cNvSpPr txBox="1">
            <a:spLocks/>
          </p:cNvSpPr>
          <p:nvPr/>
        </p:nvSpPr>
        <p:spPr>
          <a:xfrm>
            <a:off x="1574800" y="2308246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TP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21" name="Judul 1">
            <a:extLst>
              <a:ext uri="{FF2B5EF4-FFF2-40B4-BE49-F238E27FC236}">
                <a16:creationId xmlns:a16="http://schemas.microsoft.com/office/drawing/2014/main" id="{7DD0ED1B-C29D-EDC5-81EC-1598DD7C9536}"/>
              </a:ext>
            </a:extLst>
          </p:cNvPr>
          <p:cNvSpPr txBox="1">
            <a:spLocks/>
          </p:cNvSpPr>
          <p:nvPr/>
        </p:nvSpPr>
        <p:spPr>
          <a:xfrm>
            <a:off x="5086159" y="2930622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22" name="Judul 1">
            <a:extLst>
              <a:ext uri="{FF2B5EF4-FFF2-40B4-BE49-F238E27FC236}">
                <a16:creationId xmlns:a16="http://schemas.microsoft.com/office/drawing/2014/main" id="{AB1700F0-4634-3304-B29B-874F5691D54F}"/>
              </a:ext>
            </a:extLst>
          </p:cNvPr>
          <p:cNvSpPr txBox="1">
            <a:spLocks/>
          </p:cNvSpPr>
          <p:nvPr/>
        </p:nvSpPr>
        <p:spPr>
          <a:xfrm>
            <a:off x="7934467" y="2867468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23" name="Judul 1">
            <a:extLst>
              <a:ext uri="{FF2B5EF4-FFF2-40B4-BE49-F238E27FC236}">
                <a16:creationId xmlns:a16="http://schemas.microsoft.com/office/drawing/2014/main" id="{4289E637-1AC0-0C4B-260A-B5F4D91C9F57}"/>
              </a:ext>
            </a:extLst>
          </p:cNvPr>
          <p:cNvSpPr txBox="1">
            <a:spLocks/>
          </p:cNvSpPr>
          <p:nvPr/>
        </p:nvSpPr>
        <p:spPr>
          <a:xfrm>
            <a:off x="3497071" y="1326906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TN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4" name="Judul 1">
            <a:extLst>
              <a:ext uri="{FF2B5EF4-FFF2-40B4-BE49-F238E27FC236}">
                <a16:creationId xmlns:a16="http://schemas.microsoft.com/office/drawing/2014/main" id="{4705EF05-CB87-FB98-911A-1CD0E3E1C5EC}"/>
              </a:ext>
            </a:extLst>
          </p:cNvPr>
          <p:cNvSpPr txBox="1">
            <a:spLocks/>
          </p:cNvSpPr>
          <p:nvPr/>
        </p:nvSpPr>
        <p:spPr>
          <a:xfrm>
            <a:off x="6374747" y="1327826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TN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5" name="Judul 1">
            <a:extLst>
              <a:ext uri="{FF2B5EF4-FFF2-40B4-BE49-F238E27FC236}">
                <a16:creationId xmlns:a16="http://schemas.microsoft.com/office/drawing/2014/main" id="{BB8F07C0-295F-303C-BC4D-333506E4EC2B}"/>
              </a:ext>
            </a:extLst>
          </p:cNvPr>
          <p:cNvSpPr txBox="1">
            <a:spLocks/>
          </p:cNvSpPr>
          <p:nvPr/>
        </p:nvSpPr>
        <p:spPr>
          <a:xfrm>
            <a:off x="4413795" y="1324200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26" name="Judul 1">
            <a:extLst>
              <a:ext uri="{FF2B5EF4-FFF2-40B4-BE49-F238E27FC236}">
                <a16:creationId xmlns:a16="http://schemas.microsoft.com/office/drawing/2014/main" id="{4E82A0B2-3F5B-A001-81FE-5C65BC1ADF2D}"/>
              </a:ext>
            </a:extLst>
          </p:cNvPr>
          <p:cNvSpPr txBox="1">
            <a:spLocks/>
          </p:cNvSpPr>
          <p:nvPr/>
        </p:nvSpPr>
        <p:spPr>
          <a:xfrm>
            <a:off x="7315814" y="1341301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27" name="Judul 1">
            <a:extLst>
              <a:ext uri="{FF2B5EF4-FFF2-40B4-BE49-F238E27FC236}">
                <a16:creationId xmlns:a16="http://schemas.microsoft.com/office/drawing/2014/main" id="{564BC9C0-E46D-F93B-8067-9477B2EC3FC5}"/>
              </a:ext>
            </a:extLst>
          </p:cNvPr>
          <p:cNvSpPr txBox="1">
            <a:spLocks/>
          </p:cNvSpPr>
          <p:nvPr/>
        </p:nvSpPr>
        <p:spPr>
          <a:xfrm>
            <a:off x="4413795" y="2308245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TP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28" name="Judul 1">
            <a:extLst>
              <a:ext uri="{FF2B5EF4-FFF2-40B4-BE49-F238E27FC236}">
                <a16:creationId xmlns:a16="http://schemas.microsoft.com/office/drawing/2014/main" id="{1752D89E-C33C-D5F8-208D-E001B621465F}"/>
              </a:ext>
            </a:extLst>
          </p:cNvPr>
          <p:cNvSpPr txBox="1">
            <a:spLocks/>
          </p:cNvSpPr>
          <p:nvPr/>
        </p:nvSpPr>
        <p:spPr>
          <a:xfrm>
            <a:off x="7315814" y="2289718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TP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29" name="Judul 1">
            <a:extLst>
              <a:ext uri="{FF2B5EF4-FFF2-40B4-BE49-F238E27FC236}">
                <a16:creationId xmlns:a16="http://schemas.microsoft.com/office/drawing/2014/main" id="{F6AFB65A-286C-75C4-22FC-778A7902305B}"/>
              </a:ext>
            </a:extLst>
          </p:cNvPr>
          <p:cNvSpPr txBox="1">
            <a:spLocks/>
          </p:cNvSpPr>
          <p:nvPr/>
        </p:nvSpPr>
        <p:spPr>
          <a:xfrm>
            <a:off x="3454511" y="2308245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FN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30" name="Judul 1">
            <a:extLst>
              <a:ext uri="{FF2B5EF4-FFF2-40B4-BE49-F238E27FC236}">
                <a16:creationId xmlns:a16="http://schemas.microsoft.com/office/drawing/2014/main" id="{79FFAB57-BC4D-FC0C-754A-A3D9CA26A1AC}"/>
              </a:ext>
            </a:extLst>
          </p:cNvPr>
          <p:cNvSpPr txBox="1">
            <a:spLocks/>
          </p:cNvSpPr>
          <p:nvPr/>
        </p:nvSpPr>
        <p:spPr>
          <a:xfrm>
            <a:off x="6382670" y="2302403"/>
            <a:ext cx="395514" cy="21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00" dirty="0">
                <a:latin typeface="Lato" panose="020F0502020204030203" pitchFamily="34" charset="0"/>
              </a:rPr>
              <a:t>FN</a:t>
            </a:r>
            <a:endParaRPr lang="id-ID" sz="700" dirty="0">
              <a:latin typeface="Lato" panose="020F0502020204030203" pitchFamily="34" charset="0"/>
            </a:endParaRPr>
          </a:p>
        </p:txBody>
      </p:sp>
      <p:sp>
        <p:nvSpPr>
          <p:cNvPr id="39" name="Persegi Panjang 38">
            <a:extLst>
              <a:ext uri="{FF2B5EF4-FFF2-40B4-BE49-F238E27FC236}">
                <a16:creationId xmlns:a16="http://schemas.microsoft.com/office/drawing/2014/main" id="{63157B42-FFD7-F334-29AE-C7BAF189586F}"/>
              </a:ext>
            </a:extLst>
          </p:cNvPr>
          <p:cNvSpPr/>
          <p:nvPr/>
        </p:nvSpPr>
        <p:spPr>
          <a:xfrm>
            <a:off x="6655660" y="2538345"/>
            <a:ext cx="562082" cy="511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Lato" panose="020F0502020204030203" pitchFamily="34" charset="0"/>
              </a:rPr>
              <a:t>8</a:t>
            </a:r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41" name="Persegi Panjang 40">
            <a:extLst>
              <a:ext uri="{FF2B5EF4-FFF2-40B4-BE49-F238E27FC236}">
                <a16:creationId xmlns:a16="http://schemas.microsoft.com/office/drawing/2014/main" id="{D613BD2C-9896-3E8B-1484-4519D3074B09}"/>
              </a:ext>
            </a:extLst>
          </p:cNvPr>
          <p:cNvSpPr/>
          <p:nvPr/>
        </p:nvSpPr>
        <p:spPr>
          <a:xfrm>
            <a:off x="971568" y="2620435"/>
            <a:ext cx="395514" cy="37119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  <p:sp>
        <p:nvSpPr>
          <p:cNvPr id="42" name="Persegi Panjang 41">
            <a:extLst>
              <a:ext uri="{FF2B5EF4-FFF2-40B4-BE49-F238E27FC236}">
                <a16:creationId xmlns:a16="http://schemas.microsoft.com/office/drawing/2014/main" id="{25D47E10-0C4B-A01C-DAC6-3567633DBB91}"/>
              </a:ext>
            </a:extLst>
          </p:cNvPr>
          <p:cNvSpPr/>
          <p:nvPr/>
        </p:nvSpPr>
        <p:spPr>
          <a:xfrm>
            <a:off x="3847308" y="2621576"/>
            <a:ext cx="395514" cy="371198"/>
          </a:xfrm>
          <a:prstGeom prst="rect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100" dirty="0">
              <a:solidFill>
                <a:srgbClr val="FF000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7E596AD9-A450-FACF-CAB1-81DBDA3C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EBC14B25-2975-404F-E00B-40276DD279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42533" y="2153100"/>
            <a:ext cx="378175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" panose="020F0502020204030203" pitchFamily="34" charset="0"/>
              </a:rPr>
              <a:t>CONCLUSION &amp; SOLUTION</a:t>
            </a:r>
            <a:endParaRPr sz="3600" dirty="0">
              <a:latin typeface="Lato" panose="020F0502020204030203" pitchFamily="34" charset="0"/>
            </a:endParaRP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2C437686-CCC5-9F05-86F4-40F5C6AD271B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3DE42BFF-E76D-B31E-BBF6-AA589D6EE1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Lato" panose="020F0502020204030203" pitchFamily="34" charset="0"/>
              </a:rPr>
              <a:t>04</a:t>
            </a:r>
            <a:endParaRPr sz="5400" dirty="0">
              <a:solidFill>
                <a:schemeClr val="dk2"/>
              </a:solidFill>
              <a:latin typeface="Lato" panose="020F0502020204030203" pitchFamily="34" charset="0"/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EAF52275-B49D-925C-5C52-EB06B1296CA2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6D606C75-A53D-E196-F247-B6BABEDECB34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8D994C82-D3BD-0C6A-7656-385EB4917A78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6497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51769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0CFB3-03F3-AFE5-7C06-7DFCC69A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Konten 2">
            <a:extLst>
              <a:ext uri="{FF2B5EF4-FFF2-40B4-BE49-F238E27FC236}">
                <a16:creationId xmlns:a16="http://schemas.microsoft.com/office/drawing/2014/main" id="{DB24CAD2-10B5-80A5-01B0-F7C957D7B538}"/>
              </a:ext>
            </a:extLst>
          </p:cNvPr>
          <p:cNvSpPr txBox="1">
            <a:spLocks/>
          </p:cNvSpPr>
          <p:nvPr/>
        </p:nvSpPr>
        <p:spPr>
          <a:xfrm>
            <a:off x="4743984" y="1325392"/>
            <a:ext cx="1105153" cy="261221"/>
          </a:xfrm>
          <a:prstGeom prst="rect">
            <a:avLst/>
          </a:prstGeom>
          <a:solidFill>
            <a:srgbClr val="008683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59AC8C77-3699-6274-8D01-733987FB2066}"/>
              </a:ext>
            </a:extLst>
          </p:cNvPr>
          <p:cNvSpPr/>
          <p:nvPr/>
        </p:nvSpPr>
        <p:spPr>
          <a:xfrm>
            <a:off x="6649606" y="2797445"/>
            <a:ext cx="2239203" cy="1328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Judul 1">
            <a:extLst>
              <a:ext uri="{FF2B5EF4-FFF2-40B4-BE49-F238E27FC236}">
                <a16:creationId xmlns:a16="http://schemas.microsoft.com/office/drawing/2014/main" id="{97582A79-7399-990C-71C6-C921CA6BD0F7}"/>
              </a:ext>
            </a:extLst>
          </p:cNvPr>
          <p:cNvSpPr txBox="1">
            <a:spLocks/>
          </p:cNvSpPr>
          <p:nvPr/>
        </p:nvSpPr>
        <p:spPr>
          <a:xfrm>
            <a:off x="-239406" y="24680"/>
            <a:ext cx="2942657" cy="65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CONCLUSION 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" name="Tampungan Konten 2">
            <a:extLst>
              <a:ext uri="{FF2B5EF4-FFF2-40B4-BE49-F238E27FC236}">
                <a16:creationId xmlns:a16="http://schemas.microsoft.com/office/drawing/2014/main" id="{88488E72-6640-E85D-1122-B25ABA2A66E9}"/>
              </a:ext>
            </a:extLst>
          </p:cNvPr>
          <p:cNvSpPr txBox="1">
            <a:spLocks/>
          </p:cNvSpPr>
          <p:nvPr/>
        </p:nvSpPr>
        <p:spPr>
          <a:xfrm>
            <a:off x="390057" y="2331812"/>
            <a:ext cx="1500529" cy="52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5630</a:t>
            </a:r>
            <a:b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Total Member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10" name="Straight Arrow Connector 4">
            <a:extLst>
              <a:ext uri="{FF2B5EF4-FFF2-40B4-BE49-F238E27FC236}">
                <a16:creationId xmlns:a16="http://schemas.microsoft.com/office/drawing/2014/main" id="{8C4D836C-2630-6B5D-1229-5B71900D6203}"/>
              </a:ext>
            </a:extLst>
          </p:cNvPr>
          <p:cNvCxnSpPr>
            <a:cxnSpLocks/>
          </p:cNvCxnSpPr>
          <p:nvPr/>
        </p:nvCxnSpPr>
        <p:spPr>
          <a:xfrm flipV="1">
            <a:off x="2844800" y="1221802"/>
            <a:ext cx="1112021" cy="73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CA21A700-90A4-7885-1FAC-30C5A0BAC6BF}"/>
              </a:ext>
            </a:extLst>
          </p:cNvPr>
          <p:cNvCxnSpPr>
            <a:cxnSpLocks/>
          </p:cNvCxnSpPr>
          <p:nvPr/>
        </p:nvCxnSpPr>
        <p:spPr>
          <a:xfrm flipV="1">
            <a:off x="1713863" y="2457789"/>
            <a:ext cx="469670" cy="344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ampungan Konten 2">
            <a:extLst>
              <a:ext uri="{FF2B5EF4-FFF2-40B4-BE49-F238E27FC236}">
                <a16:creationId xmlns:a16="http://schemas.microsoft.com/office/drawing/2014/main" id="{F11CD95F-59D5-ADBB-5B22-E7C565AAD10A}"/>
              </a:ext>
            </a:extLst>
          </p:cNvPr>
          <p:cNvSpPr txBox="1">
            <a:spLocks/>
          </p:cNvSpPr>
          <p:nvPr/>
        </p:nvSpPr>
        <p:spPr>
          <a:xfrm>
            <a:off x="2078665" y="1982016"/>
            <a:ext cx="1073769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4682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Member Loyal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F4A7F59D-8BAD-8504-047E-A0B976769075}"/>
              </a:ext>
            </a:extLst>
          </p:cNvPr>
          <p:cNvSpPr txBox="1">
            <a:spLocks/>
          </p:cNvSpPr>
          <p:nvPr/>
        </p:nvSpPr>
        <p:spPr>
          <a:xfrm>
            <a:off x="1456450" y="3374300"/>
            <a:ext cx="1128227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948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Member Churn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2E014E3C-7DC6-79D8-BA33-14CB25DCB511}"/>
              </a:ext>
            </a:extLst>
          </p:cNvPr>
          <p:cNvCxnSpPr>
            <a:cxnSpLocks/>
          </p:cNvCxnSpPr>
          <p:nvPr/>
        </p:nvCxnSpPr>
        <p:spPr>
          <a:xfrm>
            <a:off x="2020836" y="3925566"/>
            <a:ext cx="0" cy="232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839397FA-E15A-6792-9CF9-3F3094535A53}"/>
              </a:ext>
            </a:extLst>
          </p:cNvPr>
          <p:cNvSpPr txBox="1">
            <a:spLocks/>
          </p:cNvSpPr>
          <p:nvPr/>
        </p:nvSpPr>
        <p:spPr>
          <a:xfrm>
            <a:off x="1564920" y="4226866"/>
            <a:ext cx="1279877" cy="633001"/>
          </a:xfrm>
          <a:prstGeom prst="rect">
            <a:avLst/>
          </a:prstGeom>
          <a:solidFill>
            <a:srgbClr val="F64975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16.8 %</a:t>
            </a:r>
            <a:b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Churn Rate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ampungan Konten 2">
            <a:extLst>
              <a:ext uri="{FF2B5EF4-FFF2-40B4-BE49-F238E27FC236}">
                <a16:creationId xmlns:a16="http://schemas.microsoft.com/office/drawing/2014/main" id="{1AD7F9EF-EFC2-FA21-B1FB-14EACC547325}"/>
              </a:ext>
            </a:extLst>
          </p:cNvPr>
          <p:cNvSpPr txBox="1">
            <a:spLocks/>
          </p:cNvSpPr>
          <p:nvPr/>
        </p:nvSpPr>
        <p:spPr>
          <a:xfrm>
            <a:off x="4053016" y="408324"/>
            <a:ext cx="1928903" cy="13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Pada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periode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berikutnya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bulan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depan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)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Diprediksi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Model ML LGBM (</a:t>
            </a: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</a:rPr>
              <a:t>Recall 96%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) </a:t>
            </a:r>
            <a:endParaRPr lang="id-ID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9" name="Tampungan Konten 2">
            <a:extLst>
              <a:ext uri="{FF2B5EF4-FFF2-40B4-BE49-F238E27FC236}">
                <a16:creationId xmlns:a16="http://schemas.microsoft.com/office/drawing/2014/main" id="{FF84B9FB-8429-216C-0694-E2DA550758FE}"/>
              </a:ext>
            </a:extLst>
          </p:cNvPr>
          <p:cNvSpPr txBox="1">
            <a:spLocks/>
          </p:cNvSpPr>
          <p:nvPr/>
        </p:nvSpPr>
        <p:spPr>
          <a:xfrm>
            <a:off x="5203617" y="3021250"/>
            <a:ext cx="661848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758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TN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0" name="Tampungan Konten 2">
            <a:extLst>
              <a:ext uri="{FF2B5EF4-FFF2-40B4-BE49-F238E27FC236}">
                <a16:creationId xmlns:a16="http://schemas.microsoft.com/office/drawing/2014/main" id="{448F0EF5-D22C-BB6E-E7ED-11F7F7E48D6C}"/>
              </a:ext>
            </a:extLst>
          </p:cNvPr>
          <p:cNvSpPr txBox="1">
            <a:spLocks/>
          </p:cNvSpPr>
          <p:nvPr/>
        </p:nvSpPr>
        <p:spPr>
          <a:xfrm>
            <a:off x="4194386" y="1928984"/>
            <a:ext cx="792482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3850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TP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1" name="Tampungan Konten 2">
            <a:extLst>
              <a:ext uri="{FF2B5EF4-FFF2-40B4-BE49-F238E27FC236}">
                <a16:creationId xmlns:a16="http://schemas.microsoft.com/office/drawing/2014/main" id="{4798931D-4D73-CE9F-607F-7CEB1397063A}"/>
              </a:ext>
            </a:extLst>
          </p:cNvPr>
          <p:cNvSpPr txBox="1">
            <a:spLocks/>
          </p:cNvSpPr>
          <p:nvPr/>
        </p:nvSpPr>
        <p:spPr>
          <a:xfrm>
            <a:off x="7363298" y="1017448"/>
            <a:ext cx="1390645" cy="54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Target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Retensi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</a:rPr>
              <a:t>Optimis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 (80%)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2" name="Tampungan Konten 2">
            <a:extLst>
              <a:ext uri="{FF2B5EF4-FFF2-40B4-BE49-F238E27FC236}">
                <a16:creationId xmlns:a16="http://schemas.microsoft.com/office/drawing/2014/main" id="{2AE596B0-9929-1BC6-46C0-6C8B8D1D54C6}"/>
              </a:ext>
            </a:extLst>
          </p:cNvPr>
          <p:cNvSpPr txBox="1">
            <a:spLocks/>
          </p:cNvSpPr>
          <p:nvPr/>
        </p:nvSpPr>
        <p:spPr>
          <a:xfrm>
            <a:off x="7363299" y="1569024"/>
            <a:ext cx="1390644" cy="932282"/>
          </a:xfrm>
          <a:prstGeom prst="rect">
            <a:avLst/>
          </a:prstGeom>
          <a:solidFill>
            <a:srgbClr val="00868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606</a:t>
            </a:r>
            <a:b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Member yang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berhasil</a:t>
            </a: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Lato" panose="020F0502020204030203" pitchFamily="34" charset="0"/>
              </a:rPr>
              <a:t>dipertahankan</a:t>
            </a:r>
            <a:endParaRPr lang="id-ID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3" name="Tampungan Konten 2">
            <a:extLst>
              <a:ext uri="{FF2B5EF4-FFF2-40B4-BE49-F238E27FC236}">
                <a16:creationId xmlns:a16="http://schemas.microsoft.com/office/drawing/2014/main" id="{9F7FB691-BD52-8BC0-47B3-A0055A8DF988}"/>
              </a:ext>
            </a:extLst>
          </p:cNvPr>
          <p:cNvSpPr txBox="1">
            <a:spLocks/>
          </p:cNvSpPr>
          <p:nvPr/>
        </p:nvSpPr>
        <p:spPr>
          <a:xfrm>
            <a:off x="6734103" y="3044135"/>
            <a:ext cx="893489" cy="96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152</a:t>
            </a:r>
            <a:b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Member yang </a:t>
            </a:r>
            <a:r>
              <a:rPr lang="en-US" sz="1000" dirty="0" err="1">
                <a:solidFill>
                  <a:schemeClr val="bg1"/>
                </a:solidFill>
                <a:latin typeface="Lato" panose="020F0502020204030203" pitchFamily="34" charset="0"/>
              </a:rPr>
              <a:t>tetap</a:t>
            </a:r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 Churn</a:t>
            </a:r>
            <a:endParaRPr lang="id-ID" sz="1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4" name="Tampungan Konten 2">
            <a:extLst>
              <a:ext uri="{FF2B5EF4-FFF2-40B4-BE49-F238E27FC236}">
                <a16:creationId xmlns:a16="http://schemas.microsoft.com/office/drawing/2014/main" id="{06077A7D-CE24-0ADF-F9B5-6C7D17DF34E7}"/>
              </a:ext>
            </a:extLst>
          </p:cNvPr>
          <p:cNvSpPr txBox="1">
            <a:spLocks/>
          </p:cNvSpPr>
          <p:nvPr/>
        </p:nvSpPr>
        <p:spPr>
          <a:xfrm>
            <a:off x="4130553" y="3011665"/>
            <a:ext cx="1614115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32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FN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5" name="Tampungan Konten 2">
            <a:extLst>
              <a:ext uri="{FF2B5EF4-FFF2-40B4-BE49-F238E27FC236}">
                <a16:creationId xmlns:a16="http://schemas.microsoft.com/office/drawing/2014/main" id="{5BE1FECC-331E-A132-E0EB-EEBD5B13D520}"/>
              </a:ext>
            </a:extLst>
          </p:cNvPr>
          <p:cNvSpPr txBox="1">
            <a:spLocks/>
          </p:cNvSpPr>
          <p:nvPr/>
        </p:nvSpPr>
        <p:spPr>
          <a:xfrm>
            <a:off x="5279815" y="1957875"/>
            <a:ext cx="544945" cy="52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42 </a:t>
            </a:r>
            <a:b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  <a:t>FP</a:t>
            </a:r>
            <a:endParaRPr lang="id-ID" sz="1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6" name="Tampungan Konten 2">
            <a:extLst>
              <a:ext uri="{FF2B5EF4-FFF2-40B4-BE49-F238E27FC236}">
                <a16:creationId xmlns:a16="http://schemas.microsoft.com/office/drawing/2014/main" id="{41E2A494-FBFD-5E41-23CC-BBCA7AA07B2D}"/>
              </a:ext>
            </a:extLst>
          </p:cNvPr>
          <p:cNvSpPr txBox="1">
            <a:spLocks/>
          </p:cNvSpPr>
          <p:nvPr/>
        </p:nvSpPr>
        <p:spPr>
          <a:xfrm>
            <a:off x="7962028" y="2884031"/>
            <a:ext cx="893489" cy="129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  <a:latin typeface="Lato" panose="020F0502020204030203" pitchFamily="34" charset="0"/>
              </a:rPr>
              <a:t>32</a:t>
            </a:r>
            <a:br>
              <a:rPr lang="en-US" sz="1100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Member Churn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namun</a:t>
            </a:r>
            <a:r>
              <a:rPr lang="en-US" sz="1050" dirty="0">
                <a:solidFill>
                  <a:schemeClr val="bg1"/>
                </a:solidFill>
                <a:latin typeface="Lato" panose="020F0502020204030203" pitchFamily="34" charset="0"/>
              </a:rPr>
              <a:t> salah </a:t>
            </a:r>
            <a:r>
              <a:rPr lang="en-US" sz="1050" dirty="0" err="1">
                <a:solidFill>
                  <a:schemeClr val="bg1"/>
                </a:solidFill>
                <a:latin typeface="Lato" panose="020F0502020204030203" pitchFamily="34" charset="0"/>
              </a:rPr>
              <a:t>diprediksi</a:t>
            </a:r>
            <a:endParaRPr lang="id-ID" sz="11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27" name="Straight Arrow Connector 48">
            <a:extLst>
              <a:ext uri="{FF2B5EF4-FFF2-40B4-BE49-F238E27FC236}">
                <a16:creationId xmlns:a16="http://schemas.microsoft.com/office/drawing/2014/main" id="{6C9CA11E-C1BD-6CA9-1E7C-4D66DB184F05}"/>
              </a:ext>
            </a:extLst>
          </p:cNvPr>
          <p:cNvCxnSpPr>
            <a:cxnSpLocks/>
          </p:cNvCxnSpPr>
          <p:nvPr/>
        </p:nvCxnSpPr>
        <p:spPr>
          <a:xfrm>
            <a:off x="7948530" y="4178902"/>
            <a:ext cx="0" cy="20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ampungan Konten 2">
            <a:extLst>
              <a:ext uri="{FF2B5EF4-FFF2-40B4-BE49-F238E27FC236}">
                <a16:creationId xmlns:a16="http://schemas.microsoft.com/office/drawing/2014/main" id="{6CFFD0FA-C9D3-4BFF-8BF8-7F96C8D94E26}"/>
              </a:ext>
            </a:extLst>
          </p:cNvPr>
          <p:cNvSpPr txBox="1">
            <a:spLocks/>
          </p:cNvSpPr>
          <p:nvPr/>
        </p:nvSpPr>
        <p:spPr>
          <a:xfrm>
            <a:off x="7488508" y="4433026"/>
            <a:ext cx="1105158" cy="633001"/>
          </a:xfrm>
          <a:prstGeom prst="rect">
            <a:avLst/>
          </a:prstGeom>
          <a:solidFill>
            <a:srgbClr val="00868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  <a:t>3.9 %</a:t>
            </a:r>
            <a:b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</a:rPr>
            </a:b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Churn Rate</a:t>
            </a: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9" name="Rectangle 51">
            <a:extLst>
              <a:ext uri="{FF2B5EF4-FFF2-40B4-BE49-F238E27FC236}">
                <a16:creationId xmlns:a16="http://schemas.microsoft.com/office/drawing/2014/main" id="{81ADDA4E-5787-9B6E-B297-D17AAAB4E234}"/>
              </a:ext>
            </a:extLst>
          </p:cNvPr>
          <p:cNvSpPr/>
          <p:nvPr/>
        </p:nvSpPr>
        <p:spPr>
          <a:xfrm>
            <a:off x="4003284" y="1813098"/>
            <a:ext cx="1898630" cy="19552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32" name="Straight Arrow Connector 5">
            <a:extLst>
              <a:ext uri="{FF2B5EF4-FFF2-40B4-BE49-F238E27FC236}">
                <a16:creationId xmlns:a16="http://schemas.microsoft.com/office/drawing/2014/main" id="{1F587ED7-F74E-83B5-93F3-E1BB4F3E448E}"/>
              </a:ext>
            </a:extLst>
          </p:cNvPr>
          <p:cNvCxnSpPr>
            <a:cxnSpLocks/>
          </p:cNvCxnSpPr>
          <p:nvPr/>
        </p:nvCxnSpPr>
        <p:spPr>
          <a:xfrm>
            <a:off x="1713863" y="2802210"/>
            <a:ext cx="321842" cy="488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">
            <a:extLst>
              <a:ext uri="{FF2B5EF4-FFF2-40B4-BE49-F238E27FC236}">
                <a16:creationId xmlns:a16="http://schemas.microsoft.com/office/drawing/2014/main" id="{665FAA09-4129-E1D7-8F38-B2897E81F373}"/>
              </a:ext>
            </a:extLst>
          </p:cNvPr>
          <p:cNvCxnSpPr>
            <a:cxnSpLocks/>
          </p:cNvCxnSpPr>
          <p:nvPr/>
        </p:nvCxnSpPr>
        <p:spPr>
          <a:xfrm>
            <a:off x="6197294" y="1283688"/>
            <a:ext cx="1010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Kotak Teks 47">
            <a:extLst>
              <a:ext uri="{FF2B5EF4-FFF2-40B4-BE49-F238E27FC236}">
                <a16:creationId xmlns:a16="http://schemas.microsoft.com/office/drawing/2014/main" id="{F017C700-0389-A54E-CDC3-A655E1AB1749}"/>
              </a:ext>
            </a:extLst>
          </p:cNvPr>
          <p:cNvSpPr txBox="1"/>
          <p:nvPr/>
        </p:nvSpPr>
        <p:spPr>
          <a:xfrm>
            <a:off x="7667422" y="311945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+</a:t>
            </a:r>
            <a:endParaRPr lang="id-ID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3" name="Judul 1">
            <a:extLst>
              <a:ext uri="{FF2B5EF4-FFF2-40B4-BE49-F238E27FC236}">
                <a16:creationId xmlns:a16="http://schemas.microsoft.com/office/drawing/2014/main" id="{CF041E94-227A-847C-2978-00BA08BBD456}"/>
              </a:ext>
            </a:extLst>
          </p:cNvPr>
          <p:cNvSpPr txBox="1">
            <a:spLocks/>
          </p:cNvSpPr>
          <p:nvPr/>
        </p:nvSpPr>
        <p:spPr>
          <a:xfrm>
            <a:off x="315647" y="1155610"/>
            <a:ext cx="2140895" cy="65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Periode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Sekarang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Tanpa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Model) </a:t>
            </a:r>
            <a:endParaRPr lang="id-ID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38" name="Straight Arrow Connector 4">
            <a:extLst>
              <a:ext uri="{FF2B5EF4-FFF2-40B4-BE49-F238E27FC236}">
                <a16:creationId xmlns:a16="http://schemas.microsoft.com/office/drawing/2014/main" id="{8892B81B-F661-749F-E79F-240335CE8AE1}"/>
              </a:ext>
            </a:extLst>
          </p:cNvPr>
          <p:cNvCxnSpPr>
            <a:cxnSpLocks/>
          </p:cNvCxnSpPr>
          <p:nvPr/>
        </p:nvCxnSpPr>
        <p:spPr>
          <a:xfrm>
            <a:off x="6197294" y="1283688"/>
            <a:ext cx="536809" cy="1285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4;p27">
            <a:extLst>
              <a:ext uri="{FF2B5EF4-FFF2-40B4-BE49-F238E27FC236}">
                <a16:creationId xmlns:a16="http://schemas.microsoft.com/office/drawing/2014/main" id="{C2053B97-17E7-C1B0-695C-137358F1A0B7}"/>
              </a:ext>
            </a:extLst>
          </p:cNvPr>
          <p:cNvSpPr/>
          <p:nvPr/>
        </p:nvSpPr>
        <p:spPr>
          <a:xfrm>
            <a:off x="6792706" y="1562752"/>
            <a:ext cx="824100" cy="824100"/>
          </a:xfrm>
          <a:prstGeom prst="rect">
            <a:avLst/>
          </a:prstGeom>
          <a:solidFill>
            <a:srgbClr val="F649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</a:endParaRPr>
          </a:p>
        </p:txBody>
      </p:sp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074563" y="3396800"/>
            <a:ext cx="134727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ato" panose="020F0502020204030203" pitchFamily="34" charset="0"/>
              </a:rPr>
              <a:t>FINDING &amp; SOLUTION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113098" y="3396800"/>
            <a:ext cx="182540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>
                <a:latin typeface="Lato" panose="020F0502020204030203" pitchFamily="34" charset="0"/>
              </a:rPr>
              <a:t>D</a:t>
            </a:r>
            <a:r>
              <a:rPr lang="en-US" sz="1400" dirty="0">
                <a:latin typeface="Lato" panose="020F0502020204030203" pitchFamily="34" charset="0"/>
              </a:rPr>
              <a:t>ATA UNDERSTANDING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1570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ato" panose="020F0502020204030203" pitchFamily="34" charset="0"/>
              </a:rPr>
              <a:t>PROBLEM FORMULATION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 panose="020F0502020204030203" pitchFamily="34" charset="0"/>
              </a:rPr>
              <a:t>01</a:t>
            </a:r>
            <a:endParaRPr>
              <a:latin typeface="Lato" panose="020F0502020204030203" pitchFamily="34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11309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 panose="020F0502020204030203" pitchFamily="34" charset="0"/>
              </a:rPr>
              <a:t>02</a:t>
            </a:r>
            <a:endParaRPr>
              <a:latin typeface="Lato" panose="020F0502020204030203" pitchFamily="34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Lato" panose="020F0502020204030203" pitchFamily="34" charset="0"/>
              </a:rPr>
              <a:t>OUTLINE</a:t>
            </a:r>
            <a:endParaRPr sz="3600" b="1" dirty="0">
              <a:latin typeface="Lato" panose="020F0502020204030203" pitchFamily="34" charset="0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03163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 panose="020F0502020204030203" pitchFamily="34" charset="0"/>
              </a:rPr>
              <a:t>03</a:t>
            </a:r>
            <a:endParaRPr>
              <a:latin typeface="Lato" panose="020F0502020204030203" pitchFamily="34" charset="0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311309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5031637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113092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503163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8520401" y="1852003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3245823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5155101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2" name="Google Shape;13692;p64">
            <a:extLst>
              <a:ext uri="{FF2B5EF4-FFF2-40B4-BE49-F238E27FC236}">
                <a16:creationId xmlns:a16="http://schemas.microsoft.com/office/drawing/2014/main" id="{5CC45DF1-8594-DE48-9799-6B414915CECF}"/>
              </a:ext>
            </a:extLst>
          </p:cNvPr>
          <p:cNvGrpSpPr/>
          <p:nvPr/>
        </p:nvGrpSpPr>
        <p:grpSpPr>
          <a:xfrm>
            <a:off x="6884522" y="1662724"/>
            <a:ext cx="644442" cy="624631"/>
            <a:chOff x="5621097" y="1500761"/>
            <a:chExt cx="371424" cy="355446"/>
          </a:xfrm>
        </p:grpSpPr>
        <p:sp>
          <p:nvSpPr>
            <p:cNvPr id="3" name="Google Shape;13693;p64">
              <a:extLst>
                <a:ext uri="{FF2B5EF4-FFF2-40B4-BE49-F238E27FC236}">
                  <a16:creationId xmlns:a16="http://schemas.microsoft.com/office/drawing/2014/main" id="{15F5ADB0-832E-3BAC-196E-93A65813A087}"/>
                </a:ext>
              </a:extLst>
            </p:cNvPr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0"/>
              </a:endParaRPr>
            </a:p>
          </p:txBody>
        </p:sp>
        <p:sp>
          <p:nvSpPr>
            <p:cNvPr id="4" name="Google Shape;13694;p64">
              <a:extLst>
                <a:ext uri="{FF2B5EF4-FFF2-40B4-BE49-F238E27FC236}">
                  <a16:creationId xmlns:a16="http://schemas.microsoft.com/office/drawing/2014/main" id="{361EB230-8C3D-8094-636D-B7F5D627C339}"/>
                </a:ext>
              </a:extLst>
            </p:cNvPr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 panose="020F0502020204030203" pitchFamily="34" charset="0"/>
              </a:endParaRPr>
            </a:p>
          </p:txBody>
        </p:sp>
      </p:grpSp>
      <p:sp>
        <p:nvSpPr>
          <p:cNvPr id="6" name="Google Shape;481;p27">
            <a:extLst>
              <a:ext uri="{FF2B5EF4-FFF2-40B4-BE49-F238E27FC236}">
                <a16:creationId xmlns:a16="http://schemas.microsoft.com/office/drawing/2014/main" id="{80A4274D-8779-B93E-C5BA-11107D30D6CD}"/>
              </a:ext>
            </a:extLst>
          </p:cNvPr>
          <p:cNvSpPr txBox="1">
            <a:spLocks/>
          </p:cNvSpPr>
          <p:nvPr/>
        </p:nvSpPr>
        <p:spPr>
          <a:xfrm>
            <a:off x="6792706" y="2645889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64975"/>
                </a:solidFill>
                <a:latin typeface="Lato" panose="020F0502020204030203" pitchFamily="34" charset="0"/>
              </a:rPr>
              <a:t>04</a:t>
            </a:r>
          </a:p>
        </p:txBody>
      </p:sp>
      <p:cxnSp>
        <p:nvCxnSpPr>
          <p:cNvPr id="8" name="Google Shape;487;p27">
            <a:extLst>
              <a:ext uri="{FF2B5EF4-FFF2-40B4-BE49-F238E27FC236}">
                <a16:creationId xmlns:a16="http://schemas.microsoft.com/office/drawing/2014/main" id="{19BE6E24-A971-9946-CCB5-32E0E004F07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>
            <a:off x="6792706" y="1974802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89;p27">
            <a:extLst>
              <a:ext uri="{FF2B5EF4-FFF2-40B4-BE49-F238E27FC236}">
                <a16:creationId xmlns:a16="http://schemas.microsoft.com/office/drawing/2014/main" id="{ABB66657-59D0-032B-5CDC-6BF2E1C5A954}"/>
              </a:ext>
            </a:extLst>
          </p:cNvPr>
          <p:cNvSpPr/>
          <p:nvPr/>
        </p:nvSpPr>
        <p:spPr>
          <a:xfrm>
            <a:off x="6056098" y="87045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7" name="Google Shape;472;p27">
            <a:extLst>
              <a:ext uri="{FF2B5EF4-FFF2-40B4-BE49-F238E27FC236}">
                <a16:creationId xmlns:a16="http://schemas.microsoft.com/office/drawing/2014/main" id="{23484F1D-E4DF-DF6D-27BB-7C77E61BD992}"/>
              </a:ext>
            </a:extLst>
          </p:cNvPr>
          <p:cNvSpPr txBox="1">
            <a:spLocks/>
          </p:cNvSpPr>
          <p:nvPr/>
        </p:nvSpPr>
        <p:spPr>
          <a:xfrm>
            <a:off x="6565769" y="3367677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400" dirty="0">
                <a:latin typeface="Lato" panose="020F0502020204030203" pitchFamily="34" charset="0"/>
              </a:rPr>
              <a:t>CONCLUSION &amp; RECOMMENDATION</a:t>
            </a:r>
            <a:endParaRPr lang="id-ID" sz="1400" dirty="0"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C669E6E-F76A-85A0-3AFC-91696E0EB2A4}"/>
              </a:ext>
            </a:extLst>
          </p:cNvPr>
          <p:cNvSpPr txBox="1">
            <a:spLocks/>
          </p:cNvSpPr>
          <p:nvPr/>
        </p:nvSpPr>
        <p:spPr>
          <a:xfrm>
            <a:off x="3466841" y="4166598"/>
            <a:ext cx="3298025" cy="292388"/>
          </a:xfrm>
          <a:prstGeom prst="rect">
            <a:avLst/>
          </a:prstGeom>
          <a:solidFill>
            <a:srgbClr val="008683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Tampungan Konten 2">
            <a:extLst>
              <a:ext uri="{FF2B5EF4-FFF2-40B4-BE49-F238E27FC236}">
                <a16:creationId xmlns:a16="http://schemas.microsoft.com/office/drawing/2014/main" id="{D5438748-5F73-43FC-39D9-38BE9AA4747F}"/>
              </a:ext>
            </a:extLst>
          </p:cNvPr>
          <p:cNvSpPr txBox="1">
            <a:spLocks/>
          </p:cNvSpPr>
          <p:nvPr/>
        </p:nvSpPr>
        <p:spPr>
          <a:xfrm>
            <a:off x="4119602" y="3462867"/>
            <a:ext cx="2814598" cy="411343"/>
          </a:xfrm>
          <a:prstGeom prst="rect">
            <a:avLst/>
          </a:prstGeom>
          <a:solidFill>
            <a:srgbClr val="008683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id-ID" sz="2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84BE2CD8-313F-CD29-5F98-322DCAC0B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97318"/>
              </p:ext>
            </p:extLst>
          </p:nvPr>
        </p:nvGraphicFramePr>
        <p:xfrm>
          <a:off x="1534887" y="1522656"/>
          <a:ext cx="4664830" cy="1783880"/>
        </p:xfrm>
        <a:graphic>
          <a:graphicData uri="http://schemas.openxmlformats.org/drawingml/2006/table">
            <a:tbl>
              <a:tblPr>
                <a:tableStyleId>{D03447BB-5D67-496B-8E87-E561075AD55C}</a:tableStyleId>
              </a:tblPr>
              <a:tblGrid>
                <a:gridCol w="2032922">
                  <a:extLst>
                    <a:ext uri="{9D8B030D-6E8A-4147-A177-3AD203B41FA5}">
                      <a16:colId xmlns:a16="http://schemas.microsoft.com/office/drawing/2014/main" val="4128060957"/>
                    </a:ext>
                  </a:extLst>
                </a:gridCol>
                <a:gridCol w="1270577">
                  <a:extLst>
                    <a:ext uri="{9D8B030D-6E8A-4147-A177-3AD203B41FA5}">
                      <a16:colId xmlns:a16="http://schemas.microsoft.com/office/drawing/2014/main" val="3113693423"/>
                    </a:ext>
                  </a:extLst>
                </a:gridCol>
                <a:gridCol w="1361331">
                  <a:extLst>
                    <a:ext uri="{9D8B030D-6E8A-4147-A177-3AD203B41FA5}">
                      <a16:colId xmlns:a16="http://schemas.microsoft.com/office/drawing/2014/main" val="904165745"/>
                    </a:ext>
                  </a:extLst>
                </a:gridCol>
              </a:tblGrid>
              <a:tr h="335676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r>
                        <a:rPr lang="id-ID" sz="1400" u="none" strike="noStrike" dirty="0" err="1">
                          <a:effectLst/>
                        </a:rPr>
                        <a:t>anpa</a:t>
                      </a:r>
                      <a:r>
                        <a:rPr lang="id-ID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r>
                        <a:rPr lang="id-ID" sz="1400" u="none" strike="noStrike" dirty="0" err="1">
                          <a:effectLst/>
                        </a:rPr>
                        <a:t>odel</a:t>
                      </a:r>
                      <a:r>
                        <a:rPr lang="id-ID" sz="1400" u="none" strike="noStrike" dirty="0">
                          <a:effectLst/>
                        </a:rPr>
                        <a:t>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r>
                        <a:rPr lang="id-ID" sz="1400" u="none" strike="noStrike" dirty="0" err="1">
                          <a:effectLst/>
                        </a:rPr>
                        <a:t>engan</a:t>
                      </a:r>
                      <a:r>
                        <a:rPr lang="id-ID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r>
                        <a:rPr lang="id-ID" sz="1400" u="none" strike="noStrike" dirty="0" err="1">
                          <a:effectLst/>
                        </a:rPr>
                        <a:t>odel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09770"/>
                  </a:ext>
                </a:extLst>
              </a:tr>
              <a:tr h="575446"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Jumlah member yang menerima retensi 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5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r>
                        <a:rPr lang="id-ID" sz="1400" u="none" strike="noStrike" dirty="0">
                          <a:effectLst/>
                        </a:rPr>
                        <a:t>360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effectLst/>
                        </a:rPr>
                        <a:t>957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514372"/>
                  </a:ext>
                </a:extLst>
              </a:tr>
              <a:tr h="297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r>
                        <a:rPr lang="id-ID" sz="1400" u="none" strike="noStrike" dirty="0" err="1">
                          <a:effectLst/>
                        </a:rPr>
                        <a:t>iaya</a:t>
                      </a:r>
                      <a:r>
                        <a:rPr lang="id-ID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</a:rPr>
                        <a:t>R</a:t>
                      </a:r>
                      <a:r>
                        <a:rPr lang="id-ID" sz="1400" u="none" strike="noStrike" dirty="0" err="1">
                          <a:effectLst/>
                        </a:rPr>
                        <a:t>etensi</a:t>
                      </a:r>
                      <a:r>
                        <a:rPr lang="id-ID" sz="1400" u="none" strike="noStrike" dirty="0">
                          <a:effectLst/>
                        </a:rPr>
                        <a:t>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 </a:t>
                      </a:r>
                      <a:r>
                        <a:rPr lang="id-ID" sz="1400" u="none" strike="noStrike" dirty="0">
                          <a:effectLst/>
                        </a:rPr>
                        <a:t>60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 </a:t>
                      </a:r>
                      <a:r>
                        <a:rPr lang="id-ID" sz="1400" u="none" strike="noStrike" dirty="0">
                          <a:effectLst/>
                        </a:rPr>
                        <a:t>60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80829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r>
                        <a:rPr lang="id-ID" sz="1400" u="none" strike="noStrike" dirty="0" err="1">
                          <a:effectLst/>
                        </a:rPr>
                        <a:t>otal</a:t>
                      </a:r>
                      <a:r>
                        <a:rPr lang="id-ID" sz="1400" u="none" strike="noStrike" dirty="0">
                          <a:effectLst/>
                        </a:rPr>
                        <a:t> biaya </a:t>
                      </a:r>
                      <a:r>
                        <a:rPr lang="id-ID" sz="1400" u="none" strike="noStrike" dirty="0" err="1">
                          <a:effectLst/>
                        </a:rPr>
                        <a:t>perbulan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 </a:t>
                      </a:r>
                      <a:r>
                        <a:rPr lang="id-ID" sz="1400" u="none" strike="noStrike" dirty="0">
                          <a:effectLst/>
                        </a:rPr>
                        <a:t>337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r>
                        <a:rPr lang="id-ID" sz="1400" u="none" strike="noStrike" dirty="0">
                          <a:effectLst/>
                        </a:rPr>
                        <a:t>800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$ </a:t>
                      </a:r>
                      <a:r>
                        <a:rPr lang="id-ID" sz="1400" u="none" strike="noStrike" dirty="0">
                          <a:effectLst/>
                        </a:rPr>
                        <a:t>57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r>
                        <a:rPr lang="id-ID" sz="1400" u="none" strike="noStrike" dirty="0">
                          <a:effectLst/>
                        </a:rPr>
                        <a:t>420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10064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</a:t>
                      </a:r>
                      <a:r>
                        <a:rPr lang="id-ID" sz="1400" u="none" strike="noStrike" dirty="0" err="1">
                          <a:effectLst/>
                        </a:rPr>
                        <a:t>otal</a:t>
                      </a:r>
                      <a:r>
                        <a:rPr lang="id-ID" sz="1400" u="none" strike="noStrike" dirty="0">
                          <a:effectLst/>
                        </a:rPr>
                        <a:t> biaya </a:t>
                      </a:r>
                      <a:r>
                        <a:rPr lang="id-ID" sz="1400" u="none" strike="noStrike" dirty="0" err="1">
                          <a:effectLst/>
                        </a:rPr>
                        <a:t>pertahun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$ </a:t>
                      </a:r>
                      <a:r>
                        <a:rPr lang="id-ID" sz="1400" b="1" u="none" strike="noStrike" dirty="0">
                          <a:effectLst/>
                        </a:rPr>
                        <a:t>4</a:t>
                      </a:r>
                      <a:r>
                        <a:rPr lang="en-US" sz="1400" b="1" u="none" strike="noStrike" dirty="0">
                          <a:effectLst/>
                        </a:rPr>
                        <a:t>,</a:t>
                      </a:r>
                      <a:r>
                        <a:rPr lang="id-ID" sz="1400" b="1" u="none" strike="noStrike" dirty="0">
                          <a:effectLst/>
                        </a:rPr>
                        <a:t>053</a:t>
                      </a:r>
                      <a:r>
                        <a:rPr lang="en-US" sz="1400" b="1" u="none" strike="noStrike" dirty="0">
                          <a:effectLst/>
                        </a:rPr>
                        <a:t>,</a:t>
                      </a:r>
                      <a:r>
                        <a:rPr lang="id-ID" sz="1400" b="1" u="none" strike="noStrike" dirty="0">
                          <a:effectLst/>
                        </a:rPr>
                        <a:t>600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49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$ </a:t>
                      </a:r>
                      <a:r>
                        <a:rPr lang="id-ID" sz="1400" b="1" u="none" strike="noStrike" dirty="0">
                          <a:effectLst/>
                        </a:rPr>
                        <a:t>689</a:t>
                      </a:r>
                      <a:r>
                        <a:rPr lang="en-US" sz="1400" b="1" u="none" strike="noStrike" dirty="0">
                          <a:effectLst/>
                        </a:rPr>
                        <a:t>,</a:t>
                      </a:r>
                      <a:r>
                        <a:rPr lang="id-ID" sz="1400" b="1" u="none" strike="noStrike" dirty="0">
                          <a:effectLst/>
                        </a:rPr>
                        <a:t>040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49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0020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3ADF459-438E-D2ED-9EF0-70E65CE24511}"/>
              </a:ext>
            </a:extLst>
          </p:cNvPr>
          <p:cNvSpPr txBox="1">
            <a:spLocks/>
          </p:cNvSpPr>
          <p:nvPr/>
        </p:nvSpPr>
        <p:spPr>
          <a:xfrm>
            <a:off x="-130665" y="106740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BUSINESS CONCLUSION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01EA40-4A8C-E4BD-1D7D-6073BBC08218}"/>
              </a:ext>
            </a:extLst>
          </p:cNvPr>
          <p:cNvSpPr txBox="1">
            <a:spLocks/>
          </p:cNvSpPr>
          <p:nvPr/>
        </p:nvSpPr>
        <p:spPr>
          <a:xfrm>
            <a:off x="1311878" y="3390368"/>
            <a:ext cx="5622322" cy="48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l"/>
            <a:r>
              <a:rPr lang="en-US" sz="1600" dirty="0" err="1">
                <a:latin typeface="Lato" panose="020F0502020204030203" pitchFamily="34" charset="0"/>
              </a:rPr>
              <a:t>Penghematan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</a:rPr>
              <a:t>Biaya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</a:rPr>
              <a:t>Retensi</a:t>
            </a:r>
            <a:r>
              <a:rPr lang="en-US" sz="1600" dirty="0">
                <a:latin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sym typeface="Wingdings" panose="05000000000000000000" pitchFamily="2" charset="2"/>
              </a:rPr>
              <a:t> $ </a:t>
            </a:r>
            <a:r>
              <a:rPr lang="en-US" sz="1600" b="1" dirty="0">
                <a:latin typeface="Lato" panose="020F0502020204030203" pitchFamily="34" charset="0"/>
                <a:sym typeface="Wingdings" panose="05000000000000000000" pitchFamily="2" charset="2"/>
              </a:rPr>
              <a:t>3,364,560 </a:t>
            </a:r>
            <a:r>
              <a:rPr lang="en-US" sz="1600" b="1" dirty="0" err="1">
                <a:latin typeface="Lato" panose="020F0502020204030203" pitchFamily="34" charset="0"/>
                <a:sym typeface="Wingdings" panose="05000000000000000000" pitchFamily="2" charset="2"/>
              </a:rPr>
              <a:t>atau</a:t>
            </a:r>
            <a:r>
              <a:rPr lang="en-US" sz="1600" b="1" dirty="0">
                <a:latin typeface="Lato" panose="020F0502020204030203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latin typeface="Lato" panose="020F0502020204030203" pitchFamily="34" charset="0"/>
                <a:sym typeface="Wingdings" panose="05000000000000000000" pitchFamily="2" charset="2"/>
              </a:rPr>
              <a:t>sebesar</a:t>
            </a:r>
            <a:r>
              <a:rPr lang="en-US" sz="1600" b="1" dirty="0">
                <a:latin typeface="Lato" panose="020F0502020204030203" pitchFamily="34" charset="0"/>
                <a:sym typeface="Wingdings" panose="05000000000000000000" pitchFamily="2" charset="2"/>
              </a:rPr>
              <a:t> 83%</a:t>
            </a:r>
            <a:r>
              <a:rPr lang="en-US" sz="1600" dirty="0">
                <a:latin typeface="Lato" panose="020F0502020204030203" pitchFamily="34" charset="0"/>
                <a:sym typeface="Wingdings" panose="05000000000000000000" pitchFamily="2" charset="2"/>
              </a:rPr>
              <a:t>  </a:t>
            </a:r>
            <a:endParaRPr lang="id-ID" sz="1600" dirty="0">
              <a:latin typeface="Lato" panose="020F0502020204030203" pitchFamily="34" charset="0"/>
            </a:endParaRP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0321C20A-BEA4-5C1F-48DF-1DB51E909EB0}"/>
              </a:ext>
            </a:extLst>
          </p:cNvPr>
          <p:cNvSpPr txBox="1"/>
          <p:nvPr/>
        </p:nvSpPr>
        <p:spPr>
          <a:xfrm>
            <a:off x="1337278" y="3874210"/>
            <a:ext cx="63298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Revenue stream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membership program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retensinya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berhasil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sebesar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80%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</a:rPr>
              <a:t>$1,738,464 (728 x $199 x 12 </a:t>
            </a:r>
            <a:r>
              <a:rPr lang="en-US" sz="1600" b="1" dirty="0" err="1">
                <a:solidFill>
                  <a:schemeClr val="bg1"/>
                </a:solidFill>
                <a:latin typeface="Lato" panose="020F0502020204030203" pitchFamily="34" charset="0"/>
              </a:rPr>
              <a:t>bulan</a:t>
            </a:r>
            <a:r>
              <a:rPr lang="en-US" sz="1600" b="1" dirty="0">
                <a:solidFill>
                  <a:schemeClr val="bg1"/>
                </a:solidFill>
                <a:latin typeface="Lato" panose="020F0502020204030203" pitchFamily="34" charset="0"/>
              </a:rPr>
              <a:t>).</a:t>
            </a:r>
            <a:endParaRPr lang="id-ID" sz="16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DB69F8A-69EA-AA87-9313-022121A96F42}"/>
              </a:ext>
            </a:extLst>
          </p:cNvPr>
          <p:cNvSpPr/>
          <p:nvPr/>
        </p:nvSpPr>
        <p:spPr>
          <a:xfrm>
            <a:off x="1209221" y="3632289"/>
            <a:ext cx="95250" cy="78311"/>
          </a:xfrm>
          <a:prstGeom prst="rect">
            <a:avLst/>
          </a:prstGeom>
          <a:solidFill>
            <a:srgbClr val="008683"/>
          </a:solidFill>
          <a:ln>
            <a:solidFill>
              <a:srgbClr val="0086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E28501-BF0A-D89A-4C71-FF2871CE8CF9}"/>
              </a:ext>
            </a:extLst>
          </p:cNvPr>
          <p:cNvSpPr/>
          <p:nvPr/>
        </p:nvSpPr>
        <p:spPr>
          <a:xfrm>
            <a:off x="1209221" y="4007462"/>
            <a:ext cx="95250" cy="78311"/>
          </a:xfrm>
          <a:prstGeom prst="rect">
            <a:avLst/>
          </a:prstGeom>
          <a:solidFill>
            <a:srgbClr val="008683"/>
          </a:solidFill>
          <a:ln>
            <a:solidFill>
              <a:srgbClr val="0086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98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C9ABD-B664-839D-3C16-F2D0F3E08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FD0E2C7-C28F-8A98-25CA-9A5CA1A83BA4}"/>
              </a:ext>
            </a:extLst>
          </p:cNvPr>
          <p:cNvSpPr txBox="1">
            <a:spLocks/>
          </p:cNvSpPr>
          <p:nvPr/>
        </p:nvSpPr>
        <p:spPr>
          <a:xfrm>
            <a:off x="2446866" y="243528"/>
            <a:ext cx="4250267" cy="4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b="1" dirty="0">
                <a:latin typeface="Lato" panose="020F0502020204030203" pitchFamily="34" charset="0"/>
              </a:rPr>
              <a:t>MODEL LIMITATION</a:t>
            </a:r>
            <a:endParaRPr lang="id-ID" sz="2400" b="1" dirty="0">
              <a:latin typeface="Lato" panose="020F0502020204030203" pitchFamily="34" charset="0"/>
            </a:endParaRPr>
          </a:p>
        </p:txBody>
      </p:sp>
      <p:sp>
        <p:nvSpPr>
          <p:cNvPr id="4" name="Google Shape;8641;p54">
            <a:extLst>
              <a:ext uri="{FF2B5EF4-FFF2-40B4-BE49-F238E27FC236}">
                <a16:creationId xmlns:a16="http://schemas.microsoft.com/office/drawing/2014/main" id="{A51327A8-19E4-AD3E-5EF0-1CB5F9268BE4}"/>
              </a:ext>
            </a:extLst>
          </p:cNvPr>
          <p:cNvSpPr/>
          <p:nvPr/>
        </p:nvSpPr>
        <p:spPr>
          <a:xfrm>
            <a:off x="2222078" y="3410650"/>
            <a:ext cx="1117912" cy="828098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5" name="Google Shape;8642;p54">
            <a:extLst>
              <a:ext uri="{FF2B5EF4-FFF2-40B4-BE49-F238E27FC236}">
                <a16:creationId xmlns:a16="http://schemas.microsoft.com/office/drawing/2014/main" id="{751D3ED7-DC9A-95D1-AE88-C5A3E95D174B}"/>
              </a:ext>
            </a:extLst>
          </p:cNvPr>
          <p:cNvSpPr/>
          <p:nvPr/>
        </p:nvSpPr>
        <p:spPr>
          <a:xfrm>
            <a:off x="4726211" y="4238722"/>
            <a:ext cx="328744" cy="45719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" name="Google Shape;8643;p54">
            <a:extLst>
              <a:ext uri="{FF2B5EF4-FFF2-40B4-BE49-F238E27FC236}">
                <a16:creationId xmlns:a16="http://schemas.microsoft.com/office/drawing/2014/main" id="{9C7DEFEF-CD77-D8C2-4714-B2EE2FEC3724}"/>
              </a:ext>
            </a:extLst>
          </p:cNvPr>
          <p:cNvSpPr/>
          <p:nvPr/>
        </p:nvSpPr>
        <p:spPr>
          <a:xfrm>
            <a:off x="3322606" y="3971169"/>
            <a:ext cx="1394918" cy="479005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solidFill>
            <a:srgbClr val="FF9973"/>
          </a:solidFill>
          <a:ln w="38100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845"/>
                </a:solidFill>
                <a:latin typeface="Lato" panose="020F0502020204030203" pitchFamily="34" charset="0"/>
              </a:rPr>
              <a:t>WAREHOUSE TO HOME</a:t>
            </a:r>
            <a:endParaRPr sz="1200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13" name="Google Shape;8650;p54">
            <a:extLst>
              <a:ext uri="{FF2B5EF4-FFF2-40B4-BE49-F238E27FC236}">
                <a16:creationId xmlns:a16="http://schemas.microsoft.com/office/drawing/2014/main" id="{6D6958B1-E129-18FF-0BD1-03AE5A4E654E}"/>
              </a:ext>
            </a:extLst>
          </p:cNvPr>
          <p:cNvSpPr/>
          <p:nvPr/>
        </p:nvSpPr>
        <p:spPr>
          <a:xfrm flipV="1">
            <a:off x="2465178" y="2841420"/>
            <a:ext cx="859358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" y="0"/>
                </a:moveTo>
                <a:lnTo>
                  <a:pt x="17598" y="0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4" name="Google Shape;8651;p54">
            <a:extLst>
              <a:ext uri="{FF2B5EF4-FFF2-40B4-BE49-F238E27FC236}">
                <a16:creationId xmlns:a16="http://schemas.microsoft.com/office/drawing/2014/main" id="{B8129EAA-B65B-AF20-94FA-E9D6831A821A}"/>
              </a:ext>
            </a:extLst>
          </p:cNvPr>
          <p:cNvSpPr/>
          <p:nvPr/>
        </p:nvSpPr>
        <p:spPr>
          <a:xfrm>
            <a:off x="5054954" y="2396092"/>
            <a:ext cx="336493" cy="55364"/>
          </a:xfrm>
          <a:custGeom>
            <a:avLst/>
            <a:gdLst/>
            <a:ahLst/>
            <a:cxnLst/>
            <a:rect l="l" t="t" r="r" b="b"/>
            <a:pathLst>
              <a:path w="32723" h="1" fill="none" extrusionOk="0">
                <a:moveTo>
                  <a:pt x="1" y="1"/>
                </a:moveTo>
                <a:lnTo>
                  <a:pt x="327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5" name="Google Shape;8652;p54">
            <a:extLst>
              <a:ext uri="{FF2B5EF4-FFF2-40B4-BE49-F238E27FC236}">
                <a16:creationId xmlns:a16="http://schemas.microsoft.com/office/drawing/2014/main" id="{700FD9A1-003A-BEDC-9FC1-EE3A6A46F807}"/>
              </a:ext>
            </a:extLst>
          </p:cNvPr>
          <p:cNvSpPr/>
          <p:nvPr/>
        </p:nvSpPr>
        <p:spPr>
          <a:xfrm>
            <a:off x="3322606" y="2396178"/>
            <a:ext cx="416147" cy="1012369"/>
          </a:xfrm>
          <a:custGeom>
            <a:avLst/>
            <a:gdLst/>
            <a:ahLst/>
            <a:cxnLst/>
            <a:rect l="l" t="t" r="r" b="b"/>
            <a:pathLst>
              <a:path w="18623" h="45330" fill="none" extrusionOk="0">
                <a:moveTo>
                  <a:pt x="18623" y="45330"/>
                </a:moveTo>
                <a:lnTo>
                  <a:pt x="5625" y="45330"/>
                </a:lnTo>
                <a:cubicBezTo>
                  <a:pt x="2889" y="45330"/>
                  <a:pt x="0" y="42619"/>
                  <a:pt x="0" y="35634"/>
                </a:cubicBezTo>
                <a:lnTo>
                  <a:pt x="0" y="9697"/>
                </a:lnTo>
                <a:cubicBezTo>
                  <a:pt x="0" y="2711"/>
                  <a:pt x="2889" y="1"/>
                  <a:pt x="5625" y="1"/>
                </a:cubicBezTo>
                <a:lnTo>
                  <a:pt x="186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6" name="Google Shape;8653;p54">
            <a:extLst>
              <a:ext uri="{FF2B5EF4-FFF2-40B4-BE49-F238E27FC236}">
                <a16:creationId xmlns:a16="http://schemas.microsoft.com/office/drawing/2014/main" id="{B2C9DAE7-8B96-A521-EAA9-146C26390155}"/>
              </a:ext>
            </a:extLst>
          </p:cNvPr>
          <p:cNvSpPr/>
          <p:nvPr/>
        </p:nvSpPr>
        <p:spPr>
          <a:xfrm>
            <a:off x="5133651" y="3408525"/>
            <a:ext cx="336493" cy="45719"/>
          </a:xfrm>
          <a:custGeom>
            <a:avLst/>
            <a:gdLst/>
            <a:ahLst/>
            <a:cxnLst/>
            <a:rect l="l" t="t" r="r" b="b"/>
            <a:pathLst>
              <a:path w="32723" h="1" fill="none" extrusionOk="0">
                <a:moveTo>
                  <a:pt x="32723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7" name="Google Shape;8654;p54">
            <a:extLst>
              <a:ext uri="{FF2B5EF4-FFF2-40B4-BE49-F238E27FC236}">
                <a16:creationId xmlns:a16="http://schemas.microsoft.com/office/drawing/2014/main" id="{A3BC8743-5CEC-CE88-D41D-9A930AB5C983}"/>
              </a:ext>
            </a:extLst>
          </p:cNvPr>
          <p:cNvSpPr/>
          <p:nvPr/>
        </p:nvSpPr>
        <p:spPr>
          <a:xfrm>
            <a:off x="3736453" y="2199112"/>
            <a:ext cx="1318501" cy="478984"/>
          </a:xfrm>
          <a:custGeom>
            <a:avLst/>
            <a:gdLst/>
            <a:ahLst/>
            <a:cxnLst/>
            <a:rect l="l" t="t" r="r" b="b"/>
            <a:pathLst>
              <a:path w="37115" h="21447" extrusionOk="0">
                <a:moveTo>
                  <a:pt x="4951" y="0"/>
                </a:moveTo>
                <a:cubicBezTo>
                  <a:pt x="2215" y="0"/>
                  <a:pt x="1" y="2678"/>
                  <a:pt x="1" y="5983"/>
                </a:cubicBezTo>
                <a:lnTo>
                  <a:pt x="1" y="15460"/>
                </a:lnTo>
                <a:cubicBezTo>
                  <a:pt x="1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1" y="21446"/>
                  <a:pt x="37115" y="18765"/>
                  <a:pt x="37115" y="15460"/>
                </a:cubicBezTo>
                <a:lnTo>
                  <a:pt x="37115" y="5983"/>
                </a:lnTo>
                <a:cubicBezTo>
                  <a:pt x="37115" y="2678"/>
                  <a:pt x="34901" y="0"/>
                  <a:pt x="32168" y="0"/>
                </a:cubicBezTo>
                <a:close/>
              </a:path>
            </a:pathLst>
          </a:custGeom>
          <a:solidFill>
            <a:srgbClr val="FF9973"/>
          </a:solidFill>
          <a:ln w="38100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845"/>
                </a:solidFill>
                <a:latin typeface="Lato" panose="020F0502020204030203" pitchFamily="34" charset="0"/>
              </a:rPr>
              <a:t>PAYMENT METHOD</a:t>
            </a:r>
            <a:endParaRPr sz="1200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22" name="Google Shape;8655;p54">
            <a:extLst>
              <a:ext uri="{FF2B5EF4-FFF2-40B4-BE49-F238E27FC236}">
                <a16:creationId xmlns:a16="http://schemas.microsoft.com/office/drawing/2014/main" id="{3A259347-5DD8-F20D-E244-0132512D7BE2}"/>
              </a:ext>
            </a:extLst>
          </p:cNvPr>
          <p:cNvSpPr/>
          <p:nvPr/>
        </p:nvSpPr>
        <p:spPr>
          <a:xfrm>
            <a:off x="3738733" y="3128756"/>
            <a:ext cx="1394918" cy="478913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51" y="1"/>
                </a:moveTo>
                <a:cubicBezTo>
                  <a:pt x="2219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9" y="21443"/>
                  <a:pt x="4951" y="21443"/>
                </a:cubicBezTo>
                <a:lnTo>
                  <a:pt x="32168" y="21443"/>
                </a:lnTo>
                <a:cubicBezTo>
                  <a:pt x="34901" y="21443"/>
                  <a:pt x="37119" y="18766"/>
                  <a:pt x="37119" y="15461"/>
                </a:cubicBezTo>
                <a:lnTo>
                  <a:pt x="37119" y="5983"/>
                </a:lnTo>
                <a:cubicBezTo>
                  <a:pt x="37119" y="2678"/>
                  <a:pt x="34901" y="1"/>
                  <a:pt x="32168" y="1"/>
                </a:cubicBezTo>
                <a:close/>
              </a:path>
            </a:pathLst>
          </a:custGeom>
          <a:solidFill>
            <a:srgbClr val="FF9973"/>
          </a:solidFill>
          <a:ln w="38100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845"/>
                </a:solidFill>
                <a:latin typeface="Lato" panose="020F0502020204030203" pitchFamily="34" charset="0"/>
              </a:rPr>
              <a:t>CITY TIER</a:t>
            </a:r>
            <a:endParaRPr sz="1200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33" name="Google Shape;8663;p54">
            <a:extLst>
              <a:ext uri="{FF2B5EF4-FFF2-40B4-BE49-F238E27FC236}">
                <a16:creationId xmlns:a16="http://schemas.microsoft.com/office/drawing/2014/main" id="{511BC23C-92D8-15E8-98BC-81268060711A}"/>
              </a:ext>
            </a:extLst>
          </p:cNvPr>
          <p:cNvSpPr/>
          <p:nvPr/>
        </p:nvSpPr>
        <p:spPr>
          <a:xfrm>
            <a:off x="2202673" y="1500565"/>
            <a:ext cx="1172596" cy="867607"/>
          </a:xfrm>
          <a:custGeom>
            <a:avLst/>
            <a:gdLst/>
            <a:ahLst/>
            <a:cxnLst/>
            <a:rect l="l" t="t" r="r" b="b"/>
            <a:pathLst>
              <a:path w="29210" h="38848" fill="none" extrusionOk="0">
                <a:moveTo>
                  <a:pt x="29209" y="1"/>
                </a:moveTo>
                <a:lnTo>
                  <a:pt x="17922" y="1"/>
                </a:lnTo>
                <a:cubicBezTo>
                  <a:pt x="14829" y="1"/>
                  <a:pt x="14209" y="3466"/>
                  <a:pt x="14209" y="3466"/>
                </a:cubicBezTo>
                <a:lnTo>
                  <a:pt x="14209" y="26448"/>
                </a:lnTo>
                <a:lnTo>
                  <a:pt x="0" y="26448"/>
                </a:lnTo>
                <a:lnTo>
                  <a:pt x="0" y="38848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35" name="Google Shape;8665;p54">
            <a:extLst>
              <a:ext uri="{FF2B5EF4-FFF2-40B4-BE49-F238E27FC236}">
                <a16:creationId xmlns:a16="http://schemas.microsoft.com/office/drawing/2014/main" id="{0A0AB46C-AC91-4610-625D-282DE64D03B5}"/>
              </a:ext>
            </a:extLst>
          </p:cNvPr>
          <p:cNvSpPr/>
          <p:nvPr/>
        </p:nvSpPr>
        <p:spPr>
          <a:xfrm>
            <a:off x="3375188" y="1289317"/>
            <a:ext cx="1318501" cy="479005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47" y="1"/>
                </a:moveTo>
                <a:cubicBezTo>
                  <a:pt x="2214" y="1"/>
                  <a:pt x="0" y="2682"/>
                  <a:pt x="0" y="5987"/>
                </a:cubicBezTo>
                <a:lnTo>
                  <a:pt x="0" y="15464"/>
                </a:lnTo>
                <a:cubicBezTo>
                  <a:pt x="0" y="18769"/>
                  <a:pt x="2214" y="21447"/>
                  <a:pt x="4950" y="21447"/>
                </a:cubicBezTo>
                <a:lnTo>
                  <a:pt x="32168" y="21447"/>
                </a:lnTo>
                <a:cubicBezTo>
                  <a:pt x="34900" y="21447"/>
                  <a:pt x="37118" y="18769"/>
                  <a:pt x="37118" y="15464"/>
                </a:cubicBezTo>
                <a:lnTo>
                  <a:pt x="37118" y="5987"/>
                </a:lnTo>
                <a:cubicBezTo>
                  <a:pt x="37118" y="2682"/>
                  <a:pt x="34900" y="1"/>
                  <a:pt x="32168" y="1"/>
                </a:cubicBezTo>
                <a:close/>
              </a:path>
            </a:pathLst>
          </a:custGeom>
          <a:solidFill>
            <a:srgbClr val="FF9973"/>
          </a:solidFill>
          <a:ln w="38100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845"/>
                </a:solidFill>
                <a:latin typeface="Lato" panose="020F0502020204030203" pitchFamily="34" charset="0"/>
              </a:rPr>
              <a:t>TENURE</a:t>
            </a:r>
            <a:endParaRPr sz="1200" dirty="0">
              <a:solidFill>
                <a:srgbClr val="002845"/>
              </a:solidFill>
              <a:latin typeface="Lato" panose="020F0502020204030203" pitchFamily="34" charset="0"/>
            </a:endParaRPr>
          </a:p>
        </p:txBody>
      </p:sp>
      <p:sp>
        <p:nvSpPr>
          <p:cNvPr id="37" name="Google Shape;8687;p54">
            <a:extLst>
              <a:ext uri="{FF2B5EF4-FFF2-40B4-BE49-F238E27FC236}">
                <a16:creationId xmlns:a16="http://schemas.microsoft.com/office/drawing/2014/main" id="{DD36EF75-3505-BDCE-C388-95C6FF652816}"/>
              </a:ext>
            </a:extLst>
          </p:cNvPr>
          <p:cNvSpPr/>
          <p:nvPr/>
        </p:nvSpPr>
        <p:spPr>
          <a:xfrm>
            <a:off x="4959953" y="4175115"/>
            <a:ext cx="124332" cy="119508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38" name="Google Shape;8688;p54">
            <a:extLst>
              <a:ext uri="{FF2B5EF4-FFF2-40B4-BE49-F238E27FC236}">
                <a16:creationId xmlns:a16="http://schemas.microsoft.com/office/drawing/2014/main" id="{2C511CBA-2199-6AD0-22B2-9E20E81CA1E2}"/>
              </a:ext>
            </a:extLst>
          </p:cNvPr>
          <p:cNvSpPr/>
          <p:nvPr/>
        </p:nvSpPr>
        <p:spPr>
          <a:xfrm>
            <a:off x="2159955" y="3367405"/>
            <a:ext cx="124246" cy="11946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2" name="Google Shape;8692;p54">
            <a:extLst>
              <a:ext uri="{FF2B5EF4-FFF2-40B4-BE49-F238E27FC236}">
                <a16:creationId xmlns:a16="http://schemas.microsoft.com/office/drawing/2014/main" id="{DDDC2BE4-9939-AC92-CB5A-8AB625D8F06D}"/>
              </a:ext>
            </a:extLst>
          </p:cNvPr>
          <p:cNvSpPr/>
          <p:nvPr/>
        </p:nvSpPr>
        <p:spPr>
          <a:xfrm>
            <a:off x="3258203" y="2832862"/>
            <a:ext cx="124246" cy="11946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2" y="1"/>
                </a:moveTo>
                <a:cubicBezTo>
                  <a:pt x="1802" y="1"/>
                  <a:pt x="828" y="650"/>
                  <a:pt x="412" y="1649"/>
                </a:cubicBezTo>
                <a:cubicBezTo>
                  <a:pt x="0" y="2649"/>
                  <a:pt x="226" y="3798"/>
                  <a:pt x="993" y="4564"/>
                </a:cubicBezTo>
                <a:cubicBezTo>
                  <a:pt x="1502" y="5076"/>
                  <a:pt x="2187" y="5349"/>
                  <a:pt x="2883" y="5349"/>
                </a:cubicBezTo>
                <a:cubicBezTo>
                  <a:pt x="3228" y="5349"/>
                  <a:pt x="3576" y="5282"/>
                  <a:pt x="3907" y="5144"/>
                </a:cubicBezTo>
                <a:cubicBezTo>
                  <a:pt x="4907" y="4732"/>
                  <a:pt x="5556" y="3758"/>
                  <a:pt x="5560" y="2674"/>
                </a:cubicBezTo>
                <a:cubicBezTo>
                  <a:pt x="5560" y="1197"/>
                  <a:pt x="4360" y="1"/>
                  <a:pt x="288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5CE5D0-7FD1-44F1-BD9D-43FC55B2B052}"/>
              </a:ext>
            </a:extLst>
          </p:cNvPr>
          <p:cNvGrpSpPr/>
          <p:nvPr/>
        </p:nvGrpSpPr>
        <p:grpSpPr>
          <a:xfrm>
            <a:off x="4693690" y="1506108"/>
            <a:ext cx="390595" cy="119462"/>
            <a:chOff x="7007348" y="1543082"/>
            <a:chExt cx="390595" cy="119462"/>
          </a:xfrm>
        </p:grpSpPr>
        <p:sp>
          <p:nvSpPr>
            <p:cNvPr id="34" name="Google Shape;8664;p54">
              <a:extLst>
                <a:ext uri="{FF2B5EF4-FFF2-40B4-BE49-F238E27FC236}">
                  <a16:creationId xmlns:a16="http://schemas.microsoft.com/office/drawing/2014/main" id="{EB9B41ED-D9AA-EC37-859D-06A3064882AC}"/>
                </a:ext>
              </a:extLst>
            </p:cNvPr>
            <p:cNvSpPr/>
            <p:nvPr/>
          </p:nvSpPr>
          <p:spPr>
            <a:xfrm>
              <a:off x="7007348" y="1561171"/>
              <a:ext cx="266264" cy="45719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7" name="Google Shape;8697;p54">
              <a:extLst>
                <a:ext uri="{FF2B5EF4-FFF2-40B4-BE49-F238E27FC236}">
                  <a16:creationId xmlns:a16="http://schemas.microsoft.com/office/drawing/2014/main" id="{5924F83D-43AB-946D-3D14-34E49D34793F}"/>
                </a:ext>
              </a:extLst>
            </p:cNvPr>
            <p:cNvSpPr/>
            <p:nvPr/>
          </p:nvSpPr>
          <p:spPr>
            <a:xfrm>
              <a:off x="7273611" y="1543082"/>
              <a:ext cx="124332" cy="119462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48" name="Google Shape;8698;p54">
            <a:extLst>
              <a:ext uri="{FF2B5EF4-FFF2-40B4-BE49-F238E27FC236}">
                <a16:creationId xmlns:a16="http://schemas.microsoft.com/office/drawing/2014/main" id="{4CA3730B-8037-F9DC-788E-50CF68CA8ACA}"/>
              </a:ext>
            </a:extLst>
          </p:cNvPr>
          <p:cNvSpPr/>
          <p:nvPr/>
        </p:nvSpPr>
        <p:spPr>
          <a:xfrm>
            <a:off x="2159955" y="2319445"/>
            <a:ext cx="124246" cy="119483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49" name="Google Shape;8699;p54">
            <a:extLst>
              <a:ext uri="{FF2B5EF4-FFF2-40B4-BE49-F238E27FC236}">
                <a16:creationId xmlns:a16="http://schemas.microsoft.com/office/drawing/2014/main" id="{F05A864C-10F1-EB5C-F589-204B28ECE2CC}"/>
              </a:ext>
            </a:extLst>
          </p:cNvPr>
          <p:cNvSpPr/>
          <p:nvPr/>
        </p:nvSpPr>
        <p:spPr>
          <a:xfrm>
            <a:off x="5358495" y="2388734"/>
            <a:ext cx="124246" cy="119508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3" y="4567"/>
                </a:cubicBezTo>
                <a:cubicBezTo>
                  <a:pt x="1505" y="5080"/>
                  <a:pt x="2190" y="5351"/>
                  <a:pt x="2887" y="5351"/>
                </a:cubicBezTo>
                <a:cubicBezTo>
                  <a:pt x="3232" y="5351"/>
                  <a:pt x="3580" y="5284"/>
                  <a:pt x="3911" y="5148"/>
                </a:cubicBezTo>
                <a:cubicBezTo>
                  <a:pt x="4910" y="4732"/>
                  <a:pt x="5560" y="3758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rgbClr val="445D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50" name="Google Shape;8700;p54">
            <a:extLst>
              <a:ext uri="{FF2B5EF4-FFF2-40B4-BE49-F238E27FC236}">
                <a16:creationId xmlns:a16="http://schemas.microsoft.com/office/drawing/2014/main" id="{9DE28F58-0ED9-F13B-8365-DCFFA80E13B3}"/>
              </a:ext>
            </a:extLst>
          </p:cNvPr>
          <p:cNvSpPr/>
          <p:nvPr/>
        </p:nvSpPr>
        <p:spPr>
          <a:xfrm>
            <a:off x="5408064" y="3410660"/>
            <a:ext cx="124246" cy="11946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0"/>
                </a:moveTo>
                <a:cubicBezTo>
                  <a:pt x="1806" y="0"/>
                  <a:pt x="828" y="650"/>
                  <a:pt x="416" y="1649"/>
                </a:cubicBezTo>
                <a:cubicBezTo>
                  <a:pt x="0" y="2649"/>
                  <a:pt x="230" y="3802"/>
                  <a:pt x="993" y="4564"/>
                </a:cubicBezTo>
                <a:cubicBezTo>
                  <a:pt x="1505" y="5076"/>
                  <a:pt x="2190" y="5349"/>
                  <a:pt x="2887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4"/>
                </a:cubicBezTo>
                <a:cubicBezTo>
                  <a:pt x="5560" y="1197"/>
                  <a:pt x="4363" y="0"/>
                  <a:pt x="2886" y="0"/>
                </a:cubicBez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7548E2C-B9F3-F370-630B-8FF650EE1DAD}"/>
              </a:ext>
            </a:extLst>
          </p:cNvPr>
          <p:cNvGrpSpPr/>
          <p:nvPr/>
        </p:nvGrpSpPr>
        <p:grpSpPr>
          <a:xfrm>
            <a:off x="1053692" y="2187296"/>
            <a:ext cx="1411486" cy="1410594"/>
            <a:chOff x="3914367" y="2254132"/>
            <a:chExt cx="1411486" cy="1410594"/>
          </a:xfrm>
        </p:grpSpPr>
        <p:sp>
          <p:nvSpPr>
            <p:cNvPr id="23" name="Google Shape;8656;p54">
              <a:extLst>
                <a:ext uri="{FF2B5EF4-FFF2-40B4-BE49-F238E27FC236}">
                  <a16:creationId xmlns:a16="http://schemas.microsoft.com/office/drawing/2014/main" id="{64B2D2B8-2E0A-8598-DB6C-193D6343B41A}"/>
                </a:ext>
              </a:extLst>
            </p:cNvPr>
            <p:cNvSpPr/>
            <p:nvPr/>
          </p:nvSpPr>
          <p:spPr>
            <a:xfrm>
              <a:off x="3914367" y="2254132"/>
              <a:ext cx="1411486" cy="1410594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FF7D8F2-D74B-2D43-B727-399FB1A30B43}"/>
                </a:ext>
              </a:extLst>
            </p:cNvPr>
            <p:cNvSpPr txBox="1"/>
            <p:nvPr/>
          </p:nvSpPr>
          <p:spPr>
            <a:xfrm>
              <a:off x="4001992" y="2675185"/>
              <a:ext cx="1236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</a:rPr>
                <a:t>MODEL</a:t>
              </a:r>
              <a:b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Lato" panose="020F0502020204030203" pitchFamily="34" charset="0"/>
                </a:rPr>
                <a:t>LIMITATION</a:t>
              </a:r>
              <a:endParaRPr lang="id-ID" b="1" dirty="0">
                <a:solidFill>
                  <a:schemeClr val="bg1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7855661-E095-4196-FC7B-E6A8EE7C2816}"/>
              </a:ext>
            </a:extLst>
          </p:cNvPr>
          <p:cNvSpPr/>
          <p:nvPr/>
        </p:nvSpPr>
        <p:spPr>
          <a:xfrm>
            <a:off x="5270234" y="1201031"/>
            <a:ext cx="935382" cy="590969"/>
          </a:xfrm>
          <a:prstGeom prst="rect">
            <a:avLst/>
          </a:prstGeom>
          <a:solidFill>
            <a:srgbClr val="00589A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8A9B36-D622-AF80-921B-0D709230D0AA}"/>
              </a:ext>
            </a:extLst>
          </p:cNvPr>
          <p:cNvSpPr txBox="1"/>
          <p:nvPr/>
        </p:nvSpPr>
        <p:spPr>
          <a:xfrm>
            <a:off x="5429509" y="1201032"/>
            <a:ext cx="52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5</a:t>
            </a:r>
            <a:endParaRPr lang="id-ID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1D1A04-3AAB-1C80-67C1-10A900FCDD97}"/>
              </a:ext>
            </a:extLst>
          </p:cNvPr>
          <p:cNvSpPr txBox="1"/>
          <p:nvPr/>
        </p:nvSpPr>
        <p:spPr>
          <a:xfrm>
            <a:off x="5708690" y="1491396"/>
            <a:ext cx="887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years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F00C86-7CE8-CDEB-2890-D14CB966506E}"/>
              </a:ext>
            </a:extLst>
          </p:cNvPr>
          <p:cNvSpPr txBox="1"/>
          <p:nvPr/>
        </p:nvSpPr>
        <p:spPr>
          <a:xfrm>
            <a:off x="5226218" y="1219592"/>
            <a:ext cx="700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MAX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55CED4-B80D-B814-E116-63C59604CB6A}"/>
              </a:ext>
            </a:extLst>
          </p:cNvPr>
          <p:cNvSpPr/>
          <p:nvPr/>
        </p:nvSpPr>
        <p:spPr>
          <a:xfrm>
            <a:off x="5576326" y="2125322"/>
            <a:ext cx="935382" cy="590969"/>
          </a:xfrm>
          <a:prstGeom prst="rect">
            <a:avLst/>
          </a:prstGeom>
          <a:solidFill>
            <a:srgbClr val="00589A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9B241-D19B-49B5-EC9B-E93A6F170F95}"/>
              </a:ext>
            </a:extLst>
          </p:cNvPr>
          <p:cNvSpPr txBox="1"/>
          <p:nvPr/>
        </p:nvSpPr>
        <p:spPr>
          <a:xfrm>
            <a:off x="5735601" y="2125323"/>
            <a:ext cx="52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5</a:t>
            </a:r>
            <a:endParaRPr lang="id-ID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44F216-0CD5-C3AE-84EA-0A417007A34E}"/>
              </a:ext>
            </a:extLst>
          </p:cNvPr>
          <p:cNvSpPr txBox="1"/>
          <p:nvPr/>
        </p:nvSpPr>
        <p:spPr>
          <a:xfrm>
            <a:off x="6014782" y="2415687"/>
            <a:ext cx="887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types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390A45-ACB4-8937-765D-4E2223938973}"/>
              </a:ext>
            </a:extLst>
          </p:cNvPr>
          <p:cNvSpPr txBox="1"/>
          <p:nvPr/>
        </p:nvSpPr>
        <p:spPr>
          <a:xfrm>
            <a:off x="5532310" y="2143883"/>
            <a:ext cx="700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MAX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1E29AF-A1D5-1481-9E21-19C292B4FE75}"/>
              </a:ext>
            </a:extLst>
          </p:cNvPr>
          <p:cNvSpPr/>
          <p:nvPr/>
        </p:nvSpPr>
        <p:spPr>
          <a:xfrm>
            <a:off x="5591600" y="3108218"/>
            <a:ext cx="935382" cy="590969"/>
          </a:xfrm>
          <a:prstGeom prst="rect">
            <a:avLst/>
          </a:prstGeom>
          <a:solidFill>
            <a:srgbClr val="00589A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839FF3-9554-F9DB-7ACB-32F1D6E4CBCA}"/>
              </a:ext>
            </a:extLst>
          </p:cNvPr>
          <p:cNvSpPr txBox="1"/>
          <p:nvPr/>
        </p:nvSpPr>
        <p:spPr>
          <a:xfrm>
            <a:off x="5750875" y="3108219"/>
            <a:ext cx="52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" panose="020F0502020204030203" pitchFamily="34" charset="0"/>
              </a:rPr>
              <a:t>3</a:t>
            </a:r>
            <a:endParaRPr lang="id-ID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CD09B4-B5AA-7BBE-200E-7C410AE5BE42}"/>
              </a:ext>
            </a:extLst>
          </p:cNvPr>
          <p:cNvSpPr txBox="1"/>
          <p:nvPr/>
        </p:nvSpPr>
        <p:spPr>
          <a:xfrm>
            <a:off x="6030056" y="3398583"/>
            <a:ext cx="887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tiers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D7C671-E7C9-E90E-77D0-FCB83D5D8575}"/>
              </a:ext>
            </a:extLst>
          </p:cNvPr>
          <p:cNvSpPr txBox="1"/>
          <p:nvPr/>
        </p:nvSpPr>
        <p:spPr>
          <a:xfrm>
            <a:off x="5547584" y="3126779"/>
            <a:ext cx="700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MAX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496D31-722A-CB87-EF67-1F7D826E0894}"/>
              </a:ext>
            </a:extLst>
          </p:cNvPr>
          <p:cNvSpPr/>
          <p:nvPr/>
        </p:nvSpPr>
        <p:spPr>
          <a:xfrm>
            <a:off x="5217873" y="4007906"/>
            <a:ext cx="935382" cy="590969"/>
          </a:xfrm>
          <a:prstGeom prst="rect">
            <a:avLst/>
          </a:prstGeom>
          <a:solidFill>
            <a:srgbClr val="00589A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8C23C2-2153-1FD6-EA22-33B282C9FB5F}"/>
              </a:ext>
            </a:extLst>
          </p:cNvPr>
          <p:cNvSpPr txBox="1"/>
          <p:nvPr/>
        </p:nvSpPr>
        <p:spPr>
          <a:xfrm>
            <a:off x="5276875" y="4119205"/>
            <a:ext cx="95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127</a:t>
            </a:r>
            <a:endParaRPr lang="id-ID" sz="2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4BC6AA-0486-76C0-D1B6-37BCF495FDE7}"/>
              </a:ext>
            </a:extLst>
          </p:cNvPr>
          <p:cNvSpPr txBox="1"/>
          <p:nvPr/>
        </p:nvSpPr>
        <p:spPr>
          <a:xfrm>
            <a:off x="5804094" y="4321848"/>
            <a:ext cx="722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" panose="020F0502020204030203" pitchFamily="34" charset="0"/>
              </a:rPr>
              <a:t>km</a:t>
            </a:r>
            <a:endParaRPr lang="id-ID" sz="10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5171BA-7530-0C46-EEF6-F9A4F3B0457D}"/>
              </a:ext>
            </a:extLst>
          </p:cNvPr>
          <p:cNvSpPr txBox="1"/>
          <p:nvPr/>
        </p:nvSpPr>
        <p:spPr>
          <a:xfrm>
            <a:off x="5173857" y="4026467"/>
            <a:ext cx="700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Lato" panose="020F0502020204030203" pitchFamily="34" charset="0"/>
              </a:rPr>
              <a:t>MAX</a:t>
            </a:r>
            <a:endParaRPr lang="id-ID" sz="7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9F53EB-14D5-70A6-C5B5-3D63E4E26870}"/>
              </a:ext>
            </a:extLst>
          </p:cNvPr>
          <p:cNvSpPr/>
          <p:nvPr/>
        </p:nvSpPr>
        <p:spPr>
          <a:xfrm>
            <a:off x="7033080" y="2079068"/>
            <a:ext cx="1447087" cy="692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Lato" panose="020F0502020204030203" pitchFamily="34" charset="0"/>
              </a:rPr>
              <a:t>Credit Card, COD, E-Wallet, Debit Card, UPI</a:t>
            </a:r>
            <a:endParaRPr lang="id-ID" sz="11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0DE904-54F1-DC6B-F7D5-0D2BC63067A6}"/>
              </a:ext>
            </a:extLst>
          </p:cNvPr>
          <p:cNvSpPr/>
          <p:nvPr/>
        </p:nvSpPr>
        <p:spPr>
          <a:xfrm>
            <a:off x="7060376" y="3107951"/>
            <a:ext cx="1447087" cy="59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Lato" panose="020F0502020204030203" pitchFamily="34" charset="0"/>
              </a:rPr>
              <a:t>Tier 1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  <a:latin typeface="Lato" panose="020F0502020204030203" pitchFamily="34" charset="0"/>
              </a:rPr>
              <a:t>Tier 2</a:t>
            </a:r>
          </a:p>
          <a:p>
            <a:pPr algn="ctr"/>
            <a:r>
              <a:rPr lang="en-US" sz="1100" dirty="0">
                <a:solidFill>
                  <a:schemeClr val="bg2"/>
                </a:solidFill>
                <a:latin typeface="Lato" panose="020F0502020204030203" pitchFamily="34" charset="0"/>
              </a:rPr>
              <a:t>Tier 3</a:t>
            </a:r>
            <a:endParaRPr lang="id-ID" sz="1100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11" name="Google Shape;8651;p54">
            <a:extLst>
              <a:ext uri="{FF2B5EF4-FFF2-40B4-BE49-F238E27FC236}">
                <a16:creationId xmlns:a16="http://schemas.microsoft.com/office/drawing/2014/main" id="{161D8A06-C4FF-37E2-4E4A-E386759AAAE7}"/>
              </a:ext>
            </a:extLst>
          </p:cNvPr>
          <p:cNvSpPr/>
          <p:nvPr/>
        </p:nvSpPr>
        <p:spPr>
          <a:xfrm>
            <a:off x="6502736" y="2413185"/>
            <a:ext cx="336493" cy="55364"/>
          </a:xfrm>
          <a:custGeom>
            <a:avLst/>
            <a:gdLst/>
            <a:ahLst/>
            <a:cxnLst/>
            <a:rect l="l" t="t" r="r" b="b"/>
            <a:pathLst>
              <a:path w="32723" h="1" fill="none" extrusionOk="0">
                <a:moveTo>
                  <a:pt x="1" y="1"/>
                </a:moveTo>
                <a:lnTo>
                  <a:pt x="32723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2" name="Google Shape;8653;p54">
            <a:extLst>
              <a:ext uri="{FF2B5EF4-FFF2-40B4-BE49-F238E27FC236}">
                <a16:creationId xmlns:a16="http://schemas.microsoft.com/office/drawing/2014/main" id="{681F0CD5-D6B9-9272-8022-B76E30D9F512}"/>
              </a:ext>
            </a:extLst>
          </p:cNvPr>
          <p:cNvSpPr/>
          <p:nvPr/>
        </p:nvSpPr>
        <p:spPr>
          <a:xfrm>
            <a:off x="6524081" y="3434329"/>
            <a:ext cx="336493" cy="45719"/>
          </a:xfrm>
          <a:custGeom>
            <a:avLst/>
            <a:gdLst/>
            <a:ahLst/>
            <a:cxnLst/>
            <a:rect l="l" t="t" r="r" b="b"/>
            <a:pathLst>
              <a:path w="32723" h="1" fill="none" extrusionOk="0">
                <a:moveTo>
                  <a:pt x="32723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rgbClr val="CFD9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19" name="Google Shape;8699;p54">
            <a:extLst>
              <a:ext uri="{FF2B5EF4-FFF2-40B4-BE49-F238E27FC236}">
                <a16:creationId xmlns:a16="http://schemas.microsoft.com/office/drawing/2014/main" id="{4334741E-3912-ECD5-F362-5854B9555741}"/>
              </a:ext>
            </a:extLst>
          </p:cNvPr>
          <p:cNvSpPr/>
          <p:nvPr/>
        </p:nvSpPr>
        <p:spPr>
          <a:xfrm>
            <a:off x="6806277" y="2405827"/>
            <a:ext cx="124246" cy="119508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3" y="4567"/>
                </a:cubicBezTo>
                <a:cubicBezTo>
                  <a:pt x="1505" y="5080"/>
                  <a:pt x="2190" y="5351"/>
                  <a:pt x="2887" y="5351"/>
                </a:cubicBezTo>
                <a:cubicBezTo>
                  <a:pt x="3232" y="5351"/>
                  <a:pt x="3580" y="5284"/>
                  <a:pt x="3911" y="5148"/>
                </a:cubicBezTo>
                <a:cubicBezTo>
                  <a:pt x="4910" y="4732"/>
                  <a:pt x="5560" y="3758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rgbClr val="445D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20" name="Google Shape;8700;p54">
            <a:extLst>
              <a:ext uri="{FF2B5EF4-FFF2-40B4-BE49-F238E27FC236}">
                <a16:creationId xmlns:a16="http://schemas.microsoft.com/office/drawing/2014/main" id="{791C6AE0-BC3A-3452-9F66-224F55B8F514}"/>
              </a:ext>
            </a:extLst>
          </p:cNvPr>
          <p:cNvSpPr/>
          <p:nvPr/>
        </p:nvSpPr>
        <p:spPr>
          <a:xfrm>
            <a:off x="6798494" y="3436464"/>
            <a:ext cx="124246" cy="119462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0"/>
                </a:moveTo>
                <a:cubicBezTo>
                  <a:pt x="1806" y="0"/>
                  <a:pt x="828" y="650"/>
                  <a:pt x="416" y="1649"/>
                </a:cubicBezTo>
                <a:cubicBezTo>
                  <a:pt x="0" y="2649"/>
                  <a:pt x="230" y="3802"/>
                  <a:pt x="993" y="4564"/>
                </a:cubicBezTo>
                <a:cubicBezTo>
                  <a:pt x="1505" y="5076"/>
                  <a:pt x="2190" y="5349"/>
                  <a:pt x="2887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4"/>
                </a:cubicBezTo>
                <a:cubicBezTo>
                  <a:pt x="5560" y="1197"/>
                  <a:pt x="4363" y="0"/>
                  <a:pt x="2886" y="0"/>
                </a:cubicBezTo>
                <a:close/>
              </a:path>
            </a:pathLst>
          </a:cu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1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4592040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7633004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283350" y="25200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Lato" panose="020F0502020204030203" pitchFamily="34" charset="0"/>
              </a:rPr>
              <a:t>RECOMMENDATION BASE ON DATA ANALYST </a:t>
            </a:r>
            <a:endParaRPr sz="2000" dirty="0">
              <a:latin typeface="Lato" panose="020F0502020204030203" pitchFamily="34" charset="0"/>
            </a:endParaRPr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4405294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7437874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0437" y="165491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 panose="020F0502020204030203" pitchFamily="34" charset="0"/>
              </a:rPr>
              <a:t>Program Onboarding </a:t>
            </a:r>
            <a:r>
              <a:rPr lang="en-US" sz="1400" dirty="0" err="1">
                <a:latin typeface="Lato" panose="020F0502020204030203" pitchFamily="34" charset="0"/>
              </a:rPr>
              <a:t>untuk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pelanggan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baru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3387273" y="3473750"/>
            <a:ext cx="229271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 err="1">
                <a:latin typeface="Lato" panose="020F0502020204030203" pitchFamily="34" charset="0"/>
              </a:rPr>
              <a:t>Perbaiki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sistem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penanganan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komplain</a:t>
            </a:r>
            <a:r>
              <a:rPr lang="en-US" sz="1400" dirty="0">
                <a:latin typeface="Lato" panose="020F0502020204030203" pitchFamily="34" charset="0"/>
              </a:rPr>
              <a:t> agar </a:t>
            </a:r>
            <a:r>
              <a:rPr lang="en-US" sz="1400" dirty="0" err="1">
                <a:latin typeface="Lato" panose="020F0502020204030203" pitchFamily="34" charset="0"/>
              </a:rPr>
              <a:t>pelanggan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merasa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didengar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6578054" y="1629545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Lato" panose="020F0502020204030203" pitchFamily="34" charset="0"/>
              </a:rPr>
              <a:t>Optimasi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Layanan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untuk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meningkatkan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</a:rPr>
              <a:t>kepuasan</a:t>
            </a:r>
            <a:r>
              <a:rPr lang="en-US" sz="1400" dirty="0">
                <a:latin typeface="Lato" panose="020F0502020204030203" pitchFamily="34" charset="0"/>
              </a:rPr>
              <a:t> di City Tier 3 </a:t>
            </a:r>
            <a:endParaRPr sz="1400" dirty="0">
              <a:latin typeface="Lato" panose="020F0502020204030203" pitchFamily="34" charset="0"/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Lato" panose="020F0502020204030203" pitchFamily="34" charset="0"/>
              </a:rPr>
              <a:t>Tenure</a:t>
            </a:r>
            <a:endParaRPr lang="id-ID" sz="24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3793730" y="2113408"/>
            <a:ext cx="156094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Lato" panose="020F0502020204030203" pitchFamily="34" charset="0"/>
              </a:rPr>
              <a:t>Komplain</a:t>
            </a:r>
            <a:endParaRPr sz="24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6872960" y="3282474"/>
            <a:ext cx="1403256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3"/>
                </a:solidFill>
                <a:latin typeface="Lato" panose="020F0502020204030203" pitchFamily="34" charset="0"/>
              </a:rPr>
              <a:t>City Tier</a:t>
            </a:r>
            <a:endParaRPr lang="id-ID" sz="2400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385239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>
                <a:latin typeface="Lato" panose="020F0502020204030203" pitchFamily="34" charset="0"/>
              </a:rPr>
              <a:t>RECOMENDATION PER MEMBERSHIP TIER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73"/>
                </a:solidFill>
                <a:latin typeface="Lato" panose="020F0502020204030203" pitchFamily="34" charset="0"/>
              </a:rPr>
              <a:t>Budgeting</a:t>
            </a:r>
            <a:endParaRPr dirty="0">
              <a:solidFill>
                <a:srgbClr val="FF9973"/>
              </a:solidFill>
              <a:latin typeface="Lato" panose="020F0502020204030203" pitchFamily="34" charset="0"/>
            </a:endParaRPr>
          </a:p>
        </p:txBody>
      </p:sp>
      <p:sp>
        <p:nvSpPr>
          <p:cNvPr id="603" name="Google Shape;603;p30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73"/>
                </a:solidFill>
                <a:latin typeface="Lato" panose="020F0502020204030203" pitchFamily="34" charset="0"/>
              </a:rPr>
              <a:t>Cashback</a:t>
            </a:r>
            <a:endParaRPr dirty="0">
              <a:solidFill>
                <a:srgbClr val="FF9973"/>
              </a:solidFill>
              <a:latin typeface="Lato" panose="020F0502020204030203" pitchFamily="34" charset="0"/>
            </a:endParaRP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Lato" panose="020F0502020204030203" pitchFamily="34" charset="0"/>
              </a:rPr>
              <a:t>Strategi Intervensi Spesifik per Tier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605" name="Google Shape;605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73"/>
                </a:solidFill>
                <a:latin typeface="Lato" panose="020F0502020204030203" pitchFamily="34" charset="0"/>
              </a:rPr>
              <a:t>Threshold</a:t>
            </a:r>
            <a:endParaRPr dirty="0">
              <a:solidFill>
                <a:srgbClr val="FF9973"/>
              </a:solidFill>
              <a:latin typeface="Lato" panose="020F0502020204030203" pitchFamily="34" charset="0"/>
            </a:endParaRP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Lato" panose="020F0502020204030203" pitchFamily="34" charset="0"/>
              </a:rPr>
              <a:t> Implementasi </a:t>
            </a:r>
            <a:r>
              <a:rPr lang="id-ID" dirty="0" err="1">
                <a:latin typeface="Lato" panose="020F0502020204030203" pitchFamily="34" charset="0"/>
              </a:rPr>
              <a:t>Threshold</a:t>
            </a:r>
            <a:r>
              <a:rPr lang="id-ID" dirty="0">
                <a:latin typeface="Lato" panose="020F0502020204030203" pitchFamily="34" charset="0"/>
              </a:rPr>
              <a:t> berbeda per </a:t>
            </a:r>
            <a:r>
              <a:rPr lang="id-ID" dirty="0" err="1">
                <a:latin typeface="Lato" panose="020F0502020204030203" pitchFamily="34" charset="0"/>
              </a:rPr>
              <a:t>Tier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Lato" panose="020F0502020204030203" pitchFamily="34" charset="0"/>
              </a:rPr>
              <a:t>Alokasi </a:t>
            </a:r>
            <a:r>
              <a:rPr lang="id-ID" dirty="0" err="1">
                <a:latin typeface="Lato" panose="020F0502020204030203" pitchFamily="34" charset="0"/>
              </a:rPr>
              <a:t>Budget</a:t>
            </a:r>
            <a:r>
              <a:rPr lang="id-ID" dirty="0">
                <a:latin typeface="Lato" panose="020F0502020204030203" pitchFamily="34" charset="0"/>
              </a:rPr>
              <a:t> </a:t>
            </a:r>
            <a:r>
              <a:rPr lang="id-ID" dirty="0" err="1">
                <a:latin typeface="Lato" panose="020F0502020204030203" pitchFamily="34" charset="0"/>
              </a:rPr>
              <a:t>Retansi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>
                <a:latin typeface="Lato" panose="020F0502020204030203" pitchFamily="34" charset="0"/>
              </a:rPr>
              <a:t>Restrukturisasi Program </a:t>
            </a:r>
            <a:r>
              <a:rPr lang="id-ID" dirty="0" err="1">
                <a:latin typeface="Lato" panose="020F0502020204030203" pitchFamily="34" charset="0"/>
              </a:rPr>
              <a:t>Cashback</a:t>
            </a:r>
            <a:r>
              <a:rPr lang="id-ID" dirty="0">
                <a:latin typeface="Lato" panose="020F0502020204030203" pitchFamily="34" charset="0"/>
              </a:rPr>
              <a:t> dan </a:t>
            </a:r>
            <a:r>
              <a:rPr lang="id-ID" dirty="0" err="1">
                <a:latin typeface="Lato" panose="020F0502020204030203" pitchFamily="34" charset="0"/>
              </a:rPr>
              <a:t>Benefit</a:t>
            </a:r>
            <a:endParaRPr dirty="0">
              <a:latin typeface="Lato" panose="020F0502020204030203" pitchFamily="34" charset="0"/>
            </a:endParaRPr>
          </a:p>
        </p:txBody>
      </p:sp>
      <p:sp>
        <p:nvSpPr>
          <p:cNvPr id="609" name="Google Shape;609;p30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973"/>
                </a:solidFill>
                <a:latin typeface="Lato" panose="020F0502020204030203" pitchFamily="34" charset="0"/>
              </a:rPr>
              <a:t>Intervensi</a:t>
            </a:r>
            <a:endParaRPr dirty="0">
              <a:solidFill>
                <a:srgbClr val="FF9973"/>
              </a:solidFill>
              <a:latin typeface="Lato" panose="020F0502020204030203" pitchFamily="34" charset="0"/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13" name="Google Shape;613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stCxn id="611" idx="3"/>
            <a:endCxn id="613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7" name="Google Shape;617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8" name="Google Shape;618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4" name="Google Shape;624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631" name="Google Shape;631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2" name="Google Shape;632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637" name="Google Shape;637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8" name="Google Shape;638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>
          <a:extLst>
            <a:ext uri="{FF2B5EF4-FFF2-40B4-BE49-F238E27FC236}">
              <a16:creationId xmlns:a16="http://schemas.microsoft.com/office/drawing/2014/main" id="{C9A4150A-C5E2-9D80-1028-506D3E9F1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>
            <a:extLst>
              <a:ext uri="{FF2B5EF4-FFF2-40B4-BE49-F238E27FC236}">
                <a16:creationId xmlns:a16="http://schemas.microsoft.com/office/drawing/2014/main" id="{42C2570A-D9E4-F7C7-C8AB-4588208A395C}"/>
              </a:ext>
            </a:extLst>
          </p:cNvPr>
          <p:cNvSpPr txBox="1">
            <a:spLocks noGrp="1"/>
          </p:cNvSpPr>
          <p:nvPr>
            <p:ph type="ctrTitle" idx="8"/>
          </p:nvPr>
        </p:nvSpPr>
        <p:spPr>
          <a:xfrm>
            <a:off x="410817" y="424867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ato" panose="020F0502020204030203" pitchFamily="34" charset="0"/>
              </a:rPr>
              <a:t>RECOMMENDATION BASE ON MACHINE LEARNING</a:t>
            </a:r>
            <a:endParaRPr sz="2400" dirty="0"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9C2F6-BAAF-0FE0-276F-425A5D839DA8}"/>
              </a:ext>
            </a:extLst>
          </p:cNvPr>
          <p:cNvSpPr txBox="1"/>
          <p:nvPr/>
        </p:nvSpPr>
        <p:spPr>
          <a:xfrm>
            <a:off x="3933280" y="4358464"/>
            <a:ext cx="47775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1. 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Mencoba Teknik SMOTE pada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Oversampling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 </a:t>
            </a:r>
            <a:endParaRPr lang="en-US" sz="1300" dirty="0">
              <a:solidFill>
                <a:schemeClr val="bg2">
                  <a:lumMod val="25000"/>
                  <a:lumOff val="75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2. 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Mencoba model lain seperti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Catboost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,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AdaBoost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, Voting</a:t>
            </a:r>
            <a:endParaRPr lang="en-US" sz="1300" dirty="0">
              <a:solidFill>
                <a:schemeClr val="bg2">
                  <a:lumMod val="25000"/>
                  <a:lumOff val="75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3. 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Mencoba metode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tuning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 lain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Bayesian</a:t>
            </a:r>
            <a:r>
              <a:rPr lang="id-ID" sz="1300" dirty="0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 </a:t>
            </a:r>
            <a:r>
              <a:rPr lang="id-ID" sz="13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Lato" panose="020F0502020204030203" pitchFamily="34" charset="0"/>
              </a:rPr>
              <a:t>Optimization</a:t>
            </a:r>
            <a:endParaRPr lang="id-ID" sz="1300" dirty="0">
              <a:solidFill>
                <a:schemeClr val="bg2">
                  <a:lumMod val="25000"/>
                  <a:lumOff val="7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1" name="Google Shape;1703;p52">
            <a:extLst>
              <a:ext uri="{FF2B5EF4-FFF2-40B4-BE49-F238E27FC236}">
                <a16:creationId xmlns:a16="http://schemas.microsoft.com/office/drawing/2014/main" id="{F0DD8A23-2DE1-BBED-E6E7-84EF24455F0E}"/>
              </a:ext>
            </a:extLst>
          </p:cNvPr>
          <p:cNvSpPr/>
          <p:nvPr/>
        </p:nvSpPr>
        <p:spPr>
          <a:xfrm>
            <a:off x="1217830" y="1145300"/>
            <a:ext cx="4937896" cy="777094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Arial"/>
            </a:endParaRPr>
          </a:p>
        </p:txBody>
      </p:sp>
      <p:sp>
        <p:nvSpPr>
          <p:cNvPr id="22" name="Google Shape;1704;p52">
            <a:extLst>
              <a:ext uri="{FF2B5EF4-FFF2-40B4-BE49-F238E27FC236}">
                <a16:creationId xmlns:a16="http://schemas.microsoft.com/office/drawing/2014/main" id="{7CB0F9BC-72D2-4C4E-4DF2-322816E59AE1}"/>
              </a:ext>
            </a:extLst>
          </p:cNvPr>
          <p:cNvSpPr/>
          <p:nvPr/>
        </p:nvSpPr>
        <p:spPr>
          <a:xfrm>
            <a:off x="1320854" y="1245785"/>
            <a:ext cx="584549" cy="576220"/>
          </a:xfrm>
          <a:custGeom>
            <a:avLst/>
            <a:gdLst/>
            <a:ahLst/>
            <a:cxnLst/>
            <a:rect l="l" t="t" r="r" b="b"/>
            <a:pathLst>
              <a:path w="2664" h="2563" extrusionOk="0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D7767-488B-6BCF-C7A3-F551038DEBC3}"/>
              </a:ext>
            </a:extLst>
          </p:cNvPr>
          <p:cNvSpPr txBox="1"/>
          <p:nvPr/>
        </p:nvSpPr>
        <p:spPr>
          <a:xfrm>
            <a:off x="1956222" y="1294040"/>
            <a:ext cx="4642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>
                <a:solidFill>
                  <a:schemeClr val="bg1"/>
                </a:solidFill>
                <a:latin typeface="Lato" panose="020F0502020204030203" pitchFamily="34" charset="0"/>
              </a:rPr>
              <a:t>Perbaikan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S</a:t>
            </a:r>
            <a:r>
              <a:rPr lang="id-ID" sz="2400" dirty="0" err="1">
                <a:solidFill>
                  <a:schemeClr val="bg1"/>
                </a:solidFill>
                <a:latin typeface="Lato" panose="020F0502020204030203" pitchFamily="34" charset="0"/>
              </a:rPr>
              <a:t>ystem</a:t>
            </a:r>
            <a:r>
              <a:rPr lang="id-ID" sz="24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D</a:t>
            </a:r>
            <a:r>
              <a:rPr lang="id-ID" sz="2400" dirty="0" err="1">
                <a:solidFill>
                  <a:schemeClr val="bg1"/>
                </a:solidFill>
                <a:latin typeface="Lato" panose="020F0502020204030203" pitchFamily="34" charset="0"/>
              </a:rPr>
              <a:t>atabase</a:t>
            </a:r>
            <a:endParaRPr lang="id-ID" sz="2400" dirty="0">
              <a:latin typeface="Lato" panose="020F0502020204030203" pitchFamily="34" charset="0"/>
            </a:endParaRPr>
          </a:p>
        </p:txBody>
      </p:sp>
      <p:grpSp>
        <p:nvGrpSpPr>
          <p:cNvPr id="30" name="Google Shape;1702;p52">
            <a:extLst>
              <a:ext uri="{FF2B5EF4-FFF2-40B4-BE49-F238E27FC236}">
                <a16:creationId xmlns:a16="http://schemas.microsoft.com/office/drawing/2014/main" id="{E5100887-5884-5D49-06DD-F2095253CB41}"/>
              </a:ext>
            </a:extLst>
          </p:cNvPr>
          <p:cNvGrpSpPr/>
          <p:nvPr/>
        </p:nvGrpSpPr>
        <p:grpSpPr>
          <a:xfrm>
            <a:off x="2101337" y="2272388"/>
            <a:ext cx="4937896" cy="777094"/>
            <a:chOff x="4404545" y="3301592"/>
            <a:chExt cx="782403" cy="129272"/>
          </a:xfrm>
          <a:solidFill>
            <a:srgbClr val="FF9973"/>
          </a:solidFill>
        </p:grpSpPr>
        <p:sp>
          <p:nvSpPr>
            <p:cNvPr id="31" name="Google Shape;1703;p52">
              <a:extLst>
                <a:ext uri="{FF2B5EF4-FFF2-40B4-BE49-F238E27FC236}">
                  <a16:creationId xmlns:a16="http://schemas.microsoft.com/office/drawing/2014/main" id="{DE35E108-207E-864F-9251-CA9C06F61705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sym typeface="Arial"/>
              </a:endParaRPr>
            </a:p>
          </p:txBody>
        </p:sp>
        <p:sp>
          <p:nvSpPr>
            <p:cNvPr id="32" name="Google Shape;1704;p52">
              <a:extLst>
                <a:ext uri="{FF2B5EF4-FFF2-40B4-BE49-F238E27FC236}">
                  <a16:creationId xmlns:a16="http://schemas.microsoft.com/office/drawing/2014/main" id="{1CD57223-6ABA-C06F-2D12-4DC6E7C18835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sym typeface="Arial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2CAE3C6-389B-9BA1-3C37-06C05D6C4225}"/>
              </a:ext>
            </a:extLst>
          </p:cNvPr>
          <p:cNvSpPr txBox="1"/>
          <p:nvPr/>
        </p:nvSpPr>
        <p:spPr>
          <a:xfrm>
            <a:off x="3023288" y="2384547"/>
            <a:ext cx="3651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dirty="0" err="1">
                <a:solidFill>
                  <a:schemeClr val="bg1"/>
                </a:solidFill>
                <a:latin typeface="Lato" panose="020F0502020204030203" pitchFamily="34" charset="0"/>
              </a:rPr>
              <a:t>Update</a:t>
            </a:r>
            <a:r>
              <a:rPr lang="id-ID" sz="2400" dirty="0">
                <a:solidFill>
                  <a:schemeClr val="bg1"/>
                </a:solidFill>
                <a:latin typeface="Lato" panose="020F0502020204030203" pitchFamily="34" charset="0"/>
              </a:rPr>
              <a:t> kolom </a:t>
            </a:r>
            <a:r>
              <a:rPr lang="id-ID" sz="2400" dirty="0" err="1">
                <a:solidFill>
                  <a:schemeClr val="bg1"/>
                </a:solidFill>
                <a:latin typeface="Lato" panose="020F0502020204030203" pitchFamily="34" charset="0"/>
              </a:rPr>
              <a:t>Complain</a:t>
            </a:r>
            <a:endParaRPr lang="id-ID" sz="2400" dirty="0">
              <a:latin typeface="Lato" panose="020F0502020204030203" pitchFamily="34" charset="0"/>
            </a:endParaRPr>
          </a:p>
        </p:txBody>
      </p:sp>
      <p:sp>
        <p:nvSpPr>
          <p:cNvPr id="36" name="Google Shape;1703;p52">
            <a:extLst>
              <a:ext uri="{FF2B5EF4-FFF2-40B4-BE49-F238E27FC236}">
                <a16:creationId xmlns:a16="http://schemas.microsoft.com/office/drawing/2014/main" id="{69E2B52B-2DC3-A799-B31C-8B1C1D42A5E1}"/>
              </a:ext>
            </a:extLst>
          </p:cNvPr>
          <p:cNvSpPr/>
          <p:nvPr/>
        </p:nvSpPr>
        <p:spPr>
          <a:xfrm>
            <a:off x="3245707" y="3407942"/>
            <a:ext cx="4937896" cy="777094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solidFill>
            <a:srgbClr val="1A5E8F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Arial"/>
            </a:endParaRPr>
          </a:p>
        </p:txBody>
      </p:sp>
      <p:sp>
        <p:nvSpPr>
          <p:cNvPr id="37" name="Google Shape;1704;p52">
            <a:extLst>
              <a:ext uri="{FF2B5EF4-FFF2-40B4-BE49-F238E27FC236}">
                <a16:creationId xmlns:a16="http://schemas.microsoft.com/office/drawing/2014/main" id="{3B21AC65-F5CF-9400-982C-73FDF5FC8739}"/>
              </a:ext>
            </a:extLst>
          </p:cNvPr>
          <p:cNvSpPr/>
          <p:nvPr/>
        </p:nvSpPr>
        <p:spPr>
          <a:xfrm>
            <a:off x="3348731" y="3508427"/>
            <a:ext cx="584549" cy="576220"/>
          </a:xfrm>
          <a:custGeom>
            <a:avLst/>
            <a:gdLst/>
            <a:ahLst/>
            <a:cxnLst/>
            <a:rect l="l" t="t" r="r" b="b"/>
            <a:pathLst>
              <a:path w="2664" h="2563" extrusionOk="0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D5C4C-E45E-EA98-09FF-53E59F885FBD}"/>
              </a:ext>
            </a:extLst>
          </p:cNvPr>
          <p:cNvSpPr txBox="1"/>
          <p:nvPr/>
        </p:nvSpPr>
        <p:spPr>
          <a:xfrm>
            <a:off x="4232465" y="3575779"/>
            <a:ext cx="36514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Lato" panose="020F0502020204030203" pitchFamily="34" charset="0"/>
              </a:rPr>
              <a:t>Tingkatkan</a:t>
            </a:r>
            <a:r>
              <a:rPr lang="en-US" sz="2200" dirty="0">
                <a:solidFill>
                  <a:schemeClr val="bg1"/>
                </a:solidFill>
                <a:latin typeface="Lato" panose="020F0502020204030203" pitchFamily="34" charset="0"/>
              </a:rPr>
              <a:t> Performa Model</a:t>
            </a:r>
            <a:endParaRPr lang="id-ID" sz="2200" dirty="0">
              <a:latin typeface="Lato" panose="020F0502020204030203" pitchFamily="34" charset="0"/>
            </a:endParaRPr>
          </a:p>
        </p:txBody>
      </p:sp>
      <p:grpSp>
        <p:nvGrpSpPr>
          <p:cNvPr id="39" name="Google Shape;13323;p64">
            <a:extLst>
              <a:ext uri="{FF2B5EF4-FFF2-40B4-BE49-F238E27FC236}">
                <a16:creationId xmlns:a16="http://schemas.microsoft.com/office/drawing/2014/main" id="{10EC7E78-D46D-44E3-893D-EE9782893C58}"/>
              </a:ext>
            </a:extLst>
          </p:cNvPr>
          <p:cNvGrpSpPr/>
          <p:nvPr/>
        </p:nvGrpSpPr>
        <p:grpSpPr>
          <a:xfrm>
            <a:off x="1443038" y="1388449"/>
            <a:ext cx="356655" cy="274320"/>
            <a:chOff x="849016" y="2903255"/>
            <a:chExt cx="356655" cy="335425"/>
          </a:xfrm>
        </p:grpSpPr>
        <p:sp>
          <p:nvSpPr>
            <p:cNvPr id="40" name="Google Shape;13324;p64">
              <a:extLst>
                <a:ext uri="{FF2B5EF4-FFF2-40B4-BE49-F238E27FC236}">
                  <a16:creationId xmlns:a16="http://schemas.microsoft.com/office/drawing/2014/main" id="{F10B5D9C-CAF3-05DF-3A1B-39429EAC0CBA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1" name="Google Shape;13325;p64">
              <a:extLst>
                <a:ext uri="{FF2B5EF4-FFF2-40B4-BE49-F238E27FC236}">
                  <a16:creationId xmlns:a16="http://schemas.microsoft.com/office/drawing/2014/main" id="{B382C447-A30C-D63F-0661-D756ED7444FB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2" name="Google Shape;13326;p64">
              <a:extLst>
                <a:ext uri="{FF2B5EF4-FFF2-40B4-BE49-F238E27FC236}">
                  <a16:creationId xmlns:a16="http://schemas.microsoft.com/office/drawing/2014/main" id="{5CA6DE74-31D9-A49E-4354-A90BFD496EB9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3" name="Google Shape;13327;p64">
              <a:extLst>
                <a:ext uri="{FF2B5EF4-FFF2-40B4-BE49-F238E27FC236}">
                  <a16:creationId xmlns:a16="http://schemas.microsoft.com/office/drawing/2014/main" id="{706D5AD0-D23C-5BD0-5671-83616276A6A1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4" name="Google Shape;13328;p64">
              <a:extLst>
                <a:ext uri="{FF2B5EF4-FFF2-40B4-BE49-F238E27FC236}">
                  <a16:creationId xmlns:a16="http://schemas.microsoft.com/office/drawing/2014/main" id="{28C2B147-58F4-0E2B-11EA-DAD75A9A3406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5" name="Google Shape;13329;p64">
              <a:extLst>
                <a:ext uri="{FF2B5EF4-FFF2-40B4-BE49-F238E27FC236}">
                  <a16:creationId xmlns:a16="http://schemas.microsoft.com/office/drawing/2014/main" id="{E6C92336-0A30-7E69-A7AA-A15B61045840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6" name="Google Shape;13330;p64">
              <a:extLst>
                <a:ext uri="{FF2B5EF4-FFF2-40B4-BE49-F238E27FC236}">
                  <a16:creationId xmlns:a16="http://schemas.microsoft.com/office/drawing/2014/main" id="{A496A44A-D9F5-C402-FF71-D3BDB4721B2B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7" name="Google Shape;13331;p64">
              <a:extLst>
                <a:ext uri="{FF2B5EF4-FFF2-40B4-BE49-F238E27FC236}">
                  <a16:creationId xmlns:a16="http://schemas.microsoft.com/office/drawing/2014/main" id="{6C282E0D-643B-16A2-1A98-0A5A7B97D2FC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8" name="Google Shape;13332;p64">
              <a:extLst>
                <a:ext uri="{FF2B5EF4-FFF2-40B4-BE49-F238E27FC236}">
                  <a16:creationId xmlns:a16="http://schemas.microsoft.com/office/drawing/2014/main" id="{444AD098-8F56-AEA2-1979-AB3DFD1106F3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49" name="Google Shape;13333;p64">
              <a:extLst>
                <a:ext uri="{FF2B5EF4-FFF2-40B4-BE49-F238E27FC236}">
                  <a16:creationId xmlns:a16="http://schemas.microsoft.com/office/drawing/2014/main" id="{5BB84F6C-213D-68B9-1065-EB01CB241F5C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0" name="Google Shape;13334;p64">
              <a:extLst>
                <a:ext uri="{FF2B5EF4-FFF2-40B4-BE49-F238E27FC236}">
                  <a16:creationId xmlns:a16="http://schemas.microsoft.com/office/drawing/2014/main" id="{97FDC4FF-8788-545D-9DC2-C0D5CE0395D7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51" name="Google Shape;13221;p64">
            <a:extLst>
              <a:ext uri="{FF2B5EF4-FFF2-40B4-BE49-F238E27FC236}">
                <a16:creationId xmlns:a16="http://schemas.microsoft.com/office/drawing/2014/main" id="{E3B699C6-59C0-1BF4-9744-567EB3612602}"/>
              </a:ext>
            </a:extLst>
          </p:cNvPr>
          <p:cNvGrpSpPr/>
          <p:nvPr/>
        </p:nvGrpSpPr>
        <p:grpSpPr>
          <a:xfrm>
            <a:off x="2366865" y="2511212"/>
            <a:ext cx="330110" cy="308908"/>
            <a:chOff x="2766264" y="3394042"/>
            <a:chExt cx="294873" cy="275934"/>
          </a:xfrm>
        </p:grpSpPr>
        <p:sp>
          <p:nvSpPr>
            <p:cNvPr id="52" name="Google Shape;13222;p64">
              <a:extLst>
                <a:ext uri="{FF2B5EF4-FFF2-40B4-BE49-F238E27FC236}">
                  <a16:creationId xmlns:a16="http://schemas.microsoft.com/office/drawing/2014/main" id="{A115BC37-C97D-AC72-D847-B36BC4CDC93F}"/>
                </a:ext>
              </a:extLst>
            </p:cNvPr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" name="Google Shape;13223;p64">
              <a:extLst>
                <a:ext uri="{FF2B5EF4-FFF2-40B4-BE49-F238E27FC236}">
                  <a16:creationId xmlns:a16="http://schemas.microsoft.com/office/drawing/2014/main" id="{F0BF9627-C89A-C686-D6F2-D197A0ED51B4}"/>
                </a:ext>
              </a:extLst>
            </p:cNvPr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" name="Google Shape;13224;p64">
              <a:extLst>
                <a:ext uri="{FF2B5EF4-FFF2-40B4-BE49-F238E27FC236}">
                  <a16:creationId xmlns:a16="http://schemas.microsoft.com/office/drawing/2014/main" id="{79C8D9EC-04B0-8589-2021-09ACCDAD646C}"/>
                </a:ext>
              </a:extLst>
            </p:cNvPr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" name="Google Shape;13225;p64">
              <a:extLst>
                <a:ext uri="{FF2B5EF4-FFF2-40B4-BE49-F238E27FC236}">
                  <a16:creationId xmlns:a16="http://schemas.microsoft.com/office/drawing/2014/main" id="{5F16EFEE-E606-645B-9469-E7985C8DCC42}"/>
                </a:ext>
              </a:extLst>
            </p:cNvPr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56" name="Google Shape;11288;p60">
            <a:extLst>
              <a:ext uri="{FF2B5EF4-FFF2-40B4-BE49-F238E27FC236}">
                <a16:creationId xmlns:a16="http://schemas.microsoft.com/office/drawing/2014/main" id="{7D9843EE-6601-9F27-A7E5-9EC89379359E}"/>
              </a:ext>
            </a:extLst>
          </p:cNvPr>
          <p:cNvGrpSpPr/>
          <p:nvPr/>
        </p:nvGrpSpPr>
        <p:grpSpPr>
          <a:xfrm>
            <a:off x="3482164" y="3625385"/>
            <a:ext cx="331611" cy="331674"/>
            <a:chOff x="5774124" y="4294550"/>
            <a:chExt cx="331611" cy="331674"/>
          </a:xfrm>
        </p:grpSpPr>
        <p:sp>
          <p:nvSpPr>
            <p:cNvPr id="57" name="Google Shape;11289;p60">
              <a:extLst>
                <a:ext uri="{FF2B5EF4-FFF2-40B4-BE49-F238E27FC236}">
                  <a16:creationId xmlns:a16="http://schemas.microsoft.com/office/drawing/2014/main" id="{FB5297CA-24D0-5F00-F46F-53446E3A463B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8" name="Google Shape;11290;p60">
              <a:extLst>
                <a:ext uri="{FF2B5EF4-FFF2-40B4-BE49-F238E27FC236}">
                  <a16:creationId xmlns:a16="http://schemas.microsoft.com/office/drawing/2014/main" id="{08892CCA-B259-DFB1-D779-8AE63B2AAE5F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834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90;p38">
            <a:extLst>
              <a:ext uri="{FF2B5EF4-FFF2-40B4-BE49-F238E27FC236}">
                <a16:creationId xmlns:a16="http://schemas.microsoft.com/office/drawing/2014/main" id="{4718896B-AFBB-5F81-E4AC-4971C9F3CA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79643" y="2137958"/>
            <a:ext cx="279458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Lato" panose="020F050202020403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981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608666" y="2163855"/>
            <a:ext cx="378175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Lato" panose="020F0502020204030203" pitchFamily="34" charset="0"/>
              </a:rPr>
              <a:t>PROBLEM FORMULATION</a:t>
            </a:r>
            <a:endParaRPr sz="3600" dirty="0">
              <a:latin typeface="Lato" panose="020F0502020204030203" pitchFamily="34" charset="0"/>
            </a:endParaRP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2"/>
                </a:solidFill>
                <a:latin typeface="Lato" panose="020F0502020204030203" pitchFamily="34" charset="0"/>
              </a:rPr>
              <a:t>01</a:t>
            </a:r>
            <a:endParaRPr sz="5400" dirty="0">
              <a:solidFill>
                <a:schemeClr val="dk2"/>
              </a:solidFill>
              <a:latin typeface="Lato" panose="020F0502020204030203" pitchFamily="34" charset="0"/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</a:endParaRPr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455141" y="1062840"/>
            <a:ext cx="4659716" cy="3588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id-ID" sz="1500" b="1" dirty="0" err="1">
                <a:solidFill>
                  <a:srgbClr val="FF9973"/>
                </a:solidFill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TechStyle</a:t>
            </a:r>
            <a:r>
              <a:rPr lang="id-ID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merupakan platform e-</a:t>
            </a:r>
            <a:r>
              <a:rPr lang="id-ID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commerce</a:t>
            </a:r>
            <a:r>
              <a:rPr lang="id-ID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yang berfokus pada penjualan produk elektronik dan gadget, dengan model bisnis yang mengintegrasikan sistem </a:t>
            </a:r>
            <a:r>
              <a:rPr lang="id-ID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membership</a:t>
            </a:r>
            <a:r>
              <a:rPr lang="id-ID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dan </a:t>
            </a:r>
            <a:r>
              <a:rPr lang="id-ID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marketplace</a:t>
            </a:r>
            <a:r>
              <a:rPr lang="id-ID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.</a:t>
            </a:r>
            <a:r>
              <a:rPr lang="id-ID" sz="1500" b="0" dirty="0">
                <a:solidFill>
                  <a:srgbClr val="CCCCCC"/>
                </a:solidFill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cs typeface="Mongolian Baiti" panose="03000500000000000000" pitchFamily="66" charset="0"/>
              </a:rPr>
              <a:t>Saat</a:t>
            </a:r>
            <a:r>
              <a:rPr lang="en-US" sz="1500" dirty="0"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cs typeface="Mongolian Baiti" panose="03000500000000000000" pitchFamily="66" charset="0"/>
              </a:rPr>
              <a:t>ini</a:t>
            </a:r>
            <a:r>
              <a:rPr lang="en-US" sz="1500" dirty="0"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cs typeface="Mongolian Baiti" panose="03000500000000000000" pitchFamily="66" charset="0"/>
              </a:rPr>
              <a:t>techstyle</a:t>
            </a:r>
            <a:r>
              <a:rPr lang="en-US" sz="1500" dirty="0"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dirty="0" err="1">
                <a:latin typeface="Lato" panose="020F0502020204030203" pitchFamily="34" charset="0"/>
                <a:cs typeface="Mongolian Baiti" panose="03000500000000000000" pitchFamily="66" charset="0"/>
              </a:rPr>
              <a:t>memiliki</a:t>
            </a:r>
            <a:r>
              <a:rPr lang="en-US" sz="1500" dirty="0"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id-ID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lebih dari</a:t>
            </a:r>
            <a:r>
              <a:rPr lang="id-ID" sz="1500" b="1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5,600 pelanggan aktif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.</a:t>
            </a:r>
          </a:p>
          <a:p>
            <a:pPr algn="just"/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Techstyle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menyediakan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system membership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dengan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biaya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1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$199/</a:t>
            </a:r>
            <a:r>
              <a:rPr lang="en-US" sz="1500" b="1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bulan</a:t>
            </a:r>
            <a:r>
              <a:rPr lang="en-US" sz="1500" b="1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untuk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tiap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customer. Angka 199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diperoleh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dari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5-10%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dari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rata-rata revenue per member</a:t>
            </a:r>
          </a:p>
          <a:p>
            <a:pPr algn="just"/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Churn yang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yang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dimaksudkan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pada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Analisis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ini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0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adalah</a:t>
            </a:r>
            <a:r>
              <a:rPr lang="en-US" sz="1500" b="0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Ketika customer </a:t>
            </a:r>
            <a:r>
              <a:rPr lang="en-US" sz="1500" b="1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berhenti</a:t>
            </a:r>
            <a:r>
              <a:rPr lang="en-US" sz="1500" b="1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</a:t>
            </a:r>
            <a:r>
              <a:rPr lang="en-US" sz="1500" b="1" dirty="0" err="1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berlangganan</a:t>
            </a:r>
            <a:r>
              <a:rPr lang="en-US" sz="1500" b="1" dirty="0">
                <a:effectLst/>
                <a:latin typeface="Lato" panose="020F0502020204030203" pitchFamily="34" charset="0"/>
                <a:cs typeface="Mongolian Baiti" panose="03000500000000000000" pitchFamily="66" charset="0"/>
              </a:rPr>
              <a:t> membership</a:t>
            </a:r>
          </a:p>
          <a:p>
            <a:pPr algn="just"/>
            <a:endParaRPr lang="id-ID" sz="1500" b="0" dirty="0">
              <a:effectLst/>
              <a:latin typeface="Lato" panose="020F0502020204030203" pitchFamily="34" charset="0"/>
              <a:cs typeface="Mongolian Baiti" panose="03000500000000000000" pitchFamily="66" charset="0"/>
            </a:endParaRPr>
          </a:p>
          <a:p>
            <a:pPr algn="just"/>
            <a:endParaRPr lang="id-ID" sz="1500" dirty="0">
              <a:latin typeface="Lato" panose="020F0502020204030203" pitchFamily="34" charset="0"/>
              <a:cs typeface="Mongolian Baiti" panose="03000500000000000000" pitchFamily="66" charset="0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399263" y="214402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 panose="020F0502020204030203" pitchFamily="34" charset="0"/>
              </a:rPr>
              <a:t>CONTEXT</a:t>
            </a:r>
            <a:endParaRPr sz="2400" dirty="0">
              <a:latin typeface="Lato" panose="020F0502020204030203" pitchFamily="34" charset="0"/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5384850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8216739" y="9132"/>
            <a:ext cx="1151210" cy="2115381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6149431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CD77-F5B6-3CF5-714F-2473766E2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4AD23099-9CCD-2C38-A7F5-63AD5DD4A984}"/>
              </a:ext>
            </a:extLst>
          </p:cNvPr>
          <p:cNvSpPr/>
          <p:nvPr/>
        </p:nvSpPr>
        <p:spPr>
          <a:xfrm>
            <a:off x="695172" y="940933"/>
            <a:ext cx="7718854" cy="28275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49" name="Google Shape;508;p28">
            <a:extLst>
              <a:ext uri="{FF2B5EF4-FFF2-40B4-BE49-F238E27FC236}">
                <a16:creationId xmlns:a16="http://schemas.microsoft.com/office/drawing/2014/main" id="{293B9C46-692C-7ACC-DDA5-BD3D827A44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55301" y="181472"/>
            <a:ext cx="56418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Lato" panose="020F0502020204030203" pitchFamily="34" charset="0"/>
              </a:rPr>
              <a:t>PROBLEM UNDERSTANDING</a:t>
            </a:r>
            <a:endParaRPr sz="2400" b="1" dirty="0">
              <a:latin typeface="Lato" panose="020F0502020204030203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DBA4E9-E0D2-9899-7156-1F2DCBEB4DBE}"/>
              </a:ext>
            </a:extLst>
          </p:cNvPr>
          <p:cNvCxnSpPr>
            <a:cxnSpLocks/>
          </p:cNvCxnSpPr>
          <p:nvPr/>
        </p:nvCxnSpPr>
        <p:spPr>
          <a:xfrm>
            <a:off x="5850586" y="2519586"/>
            <a:ext cx="0" cy="51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E5EA10-178B-8CD0-36F4-4EBF6EAEE0D3}"/>
              </a:ext>
            </a:extLst>
          </p:cNvPr>
          <p:cNvCxnSpPr>
            <a:cxnSpLocks/>
          </p:cNvCxnSpPr>
          <p:nvPr/>
        </p:nvCxnSpPr>
        <p:spPr>
          <a:xfrm>
            <a:off x="3619997" y="2519586"/>
            <a:ext cx="0" cy="51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0FB730-9BBA-7FB1-2F9C-0F93DC15CCA0}"/>
              </a:ext>
            </a:extLst>
          </p:cNvPr>
          <p:cNvCxnSpPr>
            <a:cxnSpLocks/>
          </p:cNvCxnSpPr>
          <p:nvPr/>
        </p:nvCxnSpPr>
        <p:spPr>
          <a:xfrm>
            <a:off x="4690124" y="2602946"/>
            <a:ext cx="0" cy="51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2D4860-3FBE-31BA-9F2F-447D2211D5D0}"/>
              </a:ext>
            </a:extLst>
          </p:cNvPr>
          <p:cNvCxnSpPr>
            <a:cxnSpLocks/>
          </p:cNvCxnSpPr>
          <p:nvPr/>
        </p:nvCxnSpPr>
        <p:spPr>
          <a:xfrm>
            <a:off x="6885969" y="2552930"/>
            <a:ext cx="0" cy="51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D979D2-85E5-C981-02BD-E0FED216FCE0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355301" y="2581830"/>
            <a:ext cx="0" cy="5158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F98113-363B-E639-D29D-CA2C0830F598}"/>
              </a:ext>
            </a:extLst>
          </p:cNvPr>
          <p:cNvSpPr/>
          <p:nvPr/>
        </p:nvSpPr>
        <p:spPr>
          <a:xfrm>
            <a:off x="2355301" y="2273398"/>
            <a:ext cx="466063" cy="616864"/>
          </a:xfrm>
          <a:prstGeom prst="rect">
            <a:avLst/>
          </a:prstGeom>
          <a:solidFill>
            <a:srgbClr val="00C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D2674-CCAA-2AAE-E328-4CC4E18AE524}"/>
              </a:ext>
            </a:extLst>
          </p:cNvPr>
          <p:cNvSpPr/>
          <p:nvPr/>
        </p:nvSpPr>
        <p:spPr>
          <a:xfrm>
            <a:off x="2806977" y="2272458"/>
            <a:ext cx="1049766" cy="616864"/>
          </a:xfrm>
          <a:prstGeom prst="rect">
            <a:avLst/>
          </a:prstGeom>
          <a:solidFill>
            <a:srgbClr val="0086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C0E845-E256-6827-AFE0-BAF0E57A0A56}"/>
              </a:ext>
            </a:extLst>
          </p:cNvPr>
          <p:cNvSpPr/>
          <p:nvPr/>
        </p:nvSpPr>
        <p:spPr>
          <a:xfrm>
            <a:off x="3856743" y="2272458"/>
            <a:ext cx="3029226" cy="616864"/>
          </a:xfrm>
          <a:prstGeom prst="rect">
            <a:avLst/>
          </a:prstGeom>
          <a:solidFill>
            <a:srgbClr val="FF99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1A302C-10DB-DF07-6CF8-6FD0C89936D3}"/>
              </a:ext>
            </a:extLst>
          </p:cNvPr>
          <p:cNvSpPr txBox="1"/>
          <p:nvPr/>
        </p:nvSpPr>
        <p:spPr>
          <a:xfrm>
            <a:off x="2138945" y="3118838"/>
            <a:ext cx="46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</a:rPr>
              <a:t>0%</a:t>
            </a:r>
            <a:endParaRPr lang="id-ID" sz="1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D524C2-2F40-C1A1-C84F-28E2FC918DFD}"/>
              </a:ext>
            </a:extLst>
          </p:cNvPr>
          <p:cNvSpPr txBox="1"/>
          <p:nvPr/>
        </p:nvSpPr>
        <p:spPr>
          <a:xfrm>
            <a:off x="6620038" y="3118838"/>
            <a:ext cx="736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</a:rPr>
              <a:t>100%</a:t>
            </a:r>
            <a:endParaRPr lang="id-ID" sz="1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59DAD3-7B7C-FCE6-0979-13B20A52D0C8}"/>
              </a:ext>
            </a:extLst>
          </p:cNvPr>
          <p:cNvSpPr txBox="1"/>
          <p:nvPr/>
        </p:nvSpPr>
        <p:spPr>
          <a:xfrm>
            <a:off x="4474598" y="3123282"/>
            <a:ext cx="571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</a:rPr>
              <a:t>50%</a:t>
            </a:r>
            <a:endParaRPr lang="id-ID" sz="1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CC1D76-5D8F-0F8E-F467-BA334C5D8A17}"/>
              </a:ext>
            </a:extLst>
          </p:cNvPr>
          <p:cNvSpPr txBox="1"/>
          <p:nvPr/>
        </p:nvSpPr>
        <p:spPr>
          <a:xfrm>
            <a:off x="3361912" y="3118838"/>
            <a:ext cx="571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</a:rPr>
              <a:t>25%</a:t>
            </a:r>
            <a:endParaRPr lang="id-ID" sz="1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34F42E-EB3C-CEFF-69E3-763FE0702017}"/>
              </a:ext>
            </a:extLst>
          </p:cNvPr>
          <p:cNvSpPr txBox="1"/>
          <p:nvPr/>
        </p:nvSpPr>
        <p:spPr>
          <a:xfrm>
            <a:off x="5617445" y="3118838"/>
            <a:ext cx="571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</a:rPr>
              <a:t>75%</a:t>
            </a:r>
            <a:endParaRPr lang="id-ID" sz="10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4C8677-48F4-FD39-21A0-6C897D10396D}"/>
              </a:ext>
            </a:extLst>
          </p:cNvPr>
          <p:cNvSpPr txBox="1"/>
          <p:nvPr/>
        </p:nvSpPr>
        <p:spPr>
          <a:xfrm>
            <a:off x="1907492" y="177527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Healthy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1E6AE7-5A52-DA3D-6912-F023B0C7664A}"/>
              </a:ext>
            </a:extLst>
          </p:cNvPr>
          <p:cNvSpPr txBox="1"/>
          <p:nvPr/>
        </p:nvSpPr>
        <p:spPr>
          <a:xfrm>
            <a:off x="3009078" y="176145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Lato" panose="020F0502020204030203" pitchFamily="34" charset="0"/>
              </a:rPr>
              <a:t>Normal</a:t>
            </a:r>
            <a:endParaRPr lang="id-ID" dirty="0">
              <a:solidFill>
                <a:schemeClr val="bg2">
                  <a:lumMod val="10000"/>
                  <a:lumOff val="9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4A68F6-1E7D-3348-93E2-764C8476A182}"/>
              </a:ext>
            </a:extLst>
          </p:cNvPr>
          <p:cNvSpPr txBox="1"/>
          <p:nvPr/>
        </p:nvSpPr>
        <p:spPr>
          <a:xfrm>
            <a:off x="4760252" y="176145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Lato" panose="020F0502020204030203" pitchFamily="34" charset="0"/>
              </a:rPr>
              <a:t>Danger</a:t>
            </a:r>
            <a:endParaRPr lang="id-ID" dirty="0">
              <a:solidFill>
                <a:schemeClr val="accent6">
                  <a:lumMod val="60000"/>
                  <a:lumOff val="40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1C14D03-84EC-09A6-41D5-5F9C0CEAC220}"/>
              </a:ext>
            </a:extLst>
          </p:cNvPr>
          <p:cNvCxnSpPr>
            <a:cxnSpLocks/>
          </p:cNvCxnSpPr>
          <p:nvPr/>
        </p:nvCxnSpPr>
        <p:spPr>
          <a:xfrm>
            <a:off x="2806977" y="1393294"/>
            <a:ext cx="0" cy="229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ABF03BC-6ECC-B65D-F07A-C916FB429369}"/>
              </a:ext>
            </a:extLst>
          </p:cNvPr>
          <p:cNvCxnSpPr>
            <a:cxnSpLocks/>
          </p:cNvCxnSpPr>
          <p:nvPr/>
        </p:nvCxnSpPr>
        <p:spPr>
          <a:xfrm>
            <a:off x="3855544" y="1399673"/>
            <a:ext cx="0" cy="2296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C10EE4-11EF-2372-9016-897BEACEAE59}"/>
              </a:ext>
            </a:extLst>
          </p:cNvPr>
          <p:cNvSpPr txBox="1"/>
          <p:nvPr/>
        </p:nvSpPr>
        <p:spPr>
          <a:xfrm>
            <a:off x="2500362" y="3768486"/>
            <a:ext cx="6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</a:rPr>
              <a:t>5%</a:t>
            </a:r>
            <a:endParaRPr lang="id-ID" sz="1800" b="1" dirty="0">
              <a:solidFill>
                <a:schemeClr val="tx1">
                  <a:lumMod val="40000"/>
                  <a:lumOff val="6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0C723-9357-02A0-C1BB-0D5B78C2A0D5}"/>
              </a:ext>
            </a:extLst>
          </p:cNvPr>
          <p:cNvSpPr txBox="1"/>
          <p:nvPr/>
        </p:nvSpPr>
        <p:spPr>
          <a:xfrm>
            <a:off x="3612218" y="3758300"/>
            <a:ext cx="64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Lato" panose="020F0502020204030203" pitchFamily="34" charset="0"/>
              </a:rPr>
              <a:t>30%</a:t>
            </a:r>
            <a:endParaRPr lang="id-ID" sz="1800" b="1" dirty="0">
              <a:solidFill>
                <a:schemeClr val="tx1">
                  <a:lumMod val="40000"/>
                  <a:lumOff val="60000"/>
                </a:schemeClr>
              </a:solidFill>
              <a:latin typeface="Lato" panose="020F0502020204030203" pitchFamily="34" charset="0"/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55C66D1-94B5-ECBB-B84A-96AFE6AAB1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64795" y="3282047"/>
            <a:ext cx="1863561" cy="596919"/>
          </a:xfrm>
          <a:prstGeom prst="bentConnector3">
            <a:avLst>
              <a:gd name="adj1" fmla="val 99951"/>
            </a:avLst>
          </a:prstGeom>
          <a:ln w="38100">
            <a:solidFill>
              <a:srgbClr val="E4F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A logo with red lines and blue text&#10;&#10;AI-generated content may be incorrect.">
            <a:extLst>
              <a:ext uri="{FF2B5EF4-FFF2-40B4-BE49-F238E27FC236}">
                <a16:creationId xmlns:a16="http://schemas.microsoft.com/office/drawing/2014/main" id="{7452DF3E-DF01-108A-B503-984A712D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55" y="4172521"/>
            <a:ext cx="839934" cy="68963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94EDFD2-DA23-58A3-99C4-181BEF5D675D}"/>
              </a:ext>
            </a:extLst>
          </p:cNvPr>
          <p:cNvSpPr txBox="1"/>
          <p:nvPr/>
        </p:nvSpPr>
        <p:spPr>
          <a:xfrm>
            <a:off x="4692516" y="4353160"/>
            <a:ext cx="1375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16.8%</a:t>
            </a:r>
            <a:endParaRPr lang="id-ID" sz="32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4A1644-93CF-2AAD-92A2-8770E8F04D34}"/>
              </a:ext>
            </a:extLst>
          </p:cNvPr>
          <p:cNvSpPr txBox="1"/>
          <p:nvPr/>
        </p:nvSpPr>
        <p:spPr>
          <a:xfrm>
            <a:off x="4830197" y="4146844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Churn Rate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B6AD85-11AB-3BA7-FC06-09A65044AE78}"/>
              </a:ext>
            </a:extLst>
          </p:cNvPr>
          <p:cNvSpPr txBox="1"/>
          <p:nvPr/>
        </p:nvSpPr>
        <p:spPr>
          <a:xfrm>
            <a:off x="2138945" y="1008536"/>
            <a:ext cx="455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Churn Rate Indicator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9FE653-C22D-A2D5-9579-4580FA2E2D39}"/>
              </a:ext>
            </a:extLst>
          </p:cNvPr>
          <p:cNvSpPr txBox="1"/>
          <p:nvPr/>
        </p:nvSpPr>
        <p:spPr>
          <a:xfrm>
            <a:off x="-17401" y="489727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</a:rPr>
              <a:t>https://www.chargebee.com/blog/ecommerce-churn-rate/?utm_source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677D6C9-FE73-9BC1-6BDA-92B2038A1B29}"/>
              </a:ext>
            </a:extLst>
          </p:cNvPr>
          <p:cNvSpPr txBox="1"/>
          <p:nvPr/>
        </p:nvSpPr>
        <p:spPr>
          <a:xfrm>
            <a:off x="0" y="4172521"/>
            <a:ext cx="7414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 	(1/2) 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2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0B676F-7E36-7EFD-166F-8143DA383FDE}"/>
              </a:ext>
            </a:extLst>
          </p:cNvPr>
          <p:cNvSpPr/>
          <p:nvPr/>
        </p:nvSpPr>
        <p:spPr>
          <a:xfrm>
            <a:off x="6352788" y="2671614"/>
            <a:ext cx="2399883" cy="954107"/>
          </a:xfrm>
          <a:prstGeom prst="rect">
            <a:avLst/>
          </a:prstGeom>
          <a:solidFill>
            <a:srgbClr val="E4F09A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488600E3-608E-DB9E-C56C-AEB01D39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04195"/>
              </p:ext>
            </p:extLst>
          </p:nvPr>
        </p:nvGraphicFramePr>
        <p:xfrm>
          <a:off x="906327" y="691979"/>
          <a:ext cx="7846345" cy="16215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404201">
                  <a:extLst>
                    <a:ext uri="{9D8B030D-6E8A-4147-A177-3AD203B41FA5}">
                      <a16:colId xmlns:a16="http://schemas.microsoft.com/office/drawing/2014/main" val="589546404"/>
                    </a:ext>
                  </a:extLst>
                </a:gridCol>
                <a:gridCol w="2006382">
                  <a:extLst>
                    <a:ext uri="{9D8B030D-6E8A-4147-A177-3AD203B41FA5}">
                      <a16:colId xmlns:a16="http://schemas.microsoft.com/office/drawing/2014/main" val="3327093424"/>
                    </a:ext>
                  </a:extLst>
                </a:gridCol>
                <a:gridCol w="2435762">
                  <a:extLst>
                    <a:ext uri="{9D8B030D-6E8A-4147-A177-3AD203B41FA5}">
                      <a16:colId xmlns:a16="http://schemas.microsoft.com/office/drawing/2014/main" val="3625502265"/>
                    </a:ext>
                  </a:extLst>
                </a:gridCol>
              </a:tblGrid>
              <a:tr h="42283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 </a:t>
                      </a:r>
                      <a:endParaRPr lang="id-ID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Non-Churn</a:t>
                      </a:r>
                      <a:endParaRPr lang="id-ID" sz="14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Churn</a:t>
                      </a:r>
                      <a:endParaRPr lang="id-ID" sz="14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9468315"/>
                  </a:ext>
                </a:extLst>
              </a:tr>
              <a:tr h="3530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Average</a:t>
                      </a:r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id-ID" sz="1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CashbackAmount</a:t>
                      </a:r>
                      <a:endParaRPr lang="id-ID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$180.64 </a:t>
                      </a:r>
                      <a:endParaRPr lang="id-ID" sz="14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$160.37 </a:t>
                      </a:r>
                      <a:endParaRPr lang="id-ID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9266729"/>
                  </a:ext>
                </a:extLst>
              </a:tr>
              <a:tr h="422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Average</a:t>
                      </a:r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id-ID" sz="1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OrderCount</a:t>
                      </a:r>
                      <a:endParaRPr lang="id-ID" sz="14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3.047 </a:t>
                      </a:r>
                      <a:r>
                        <a:rPr lang="id-ID" sz="1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orders</a:t>
                      </a:r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month</a:t>
                      </a:r>
                      <a:endParaRPr lang="id-ID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2.824 </a:t>
                      </a:r>
                      <a:r>
                        <a:rPr lang="id-ID" sz="14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orders</a:t>
                      </a:r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month</a:t>
                      </a:r>
                      <a:endParaRPr lang="id-ID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6208153"/>
                  </a:ext>
                </a:extLst>
              </a:tr>
              <a:tr h="42283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Revenue</a:t>
                      </a:r>
                      <a:endParaRPr lang="id-ID" sz="1400" b="0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$3,612.70/</a:t>
                      </a:r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month</a:t>
                      </a:r>
                      <a:endParaRPr lang="id-ID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$3,207.42/</a:t>
                      </a:r>
                      <a:r>
                        <a:rPr lang="en-US" sz="14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month</a:t>
                      </a:r>
                      <a:endParaRPr lang="id-ID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7277532"/>
                  </a:ext>
                </a:extLst>
              </a:tr>
            </a:tbl>
          </a:graphicData>
        </a:graphic>
      </p:graphicFrame>
      <p:sp>
        <p:nvSpPr>
          <p:cNvPr id="8" name="Kotak Teks 7">
            <a:extLst>
              <a:ext uri="{FF2B5EF4-FFF2-40B4-BE49-F238E27FC236}">
                <a16:creationId xmlns:a16="http://schemas.microsoft.com/office/drawing/2014/main" id="{227724A8-6C82-012B-F4A7-E05CAC97FB14}"/>
              </a:ext>
            </a:extLst>
          </p:cNvPr>
          <p:cNvSpPr txBox="1"/>
          <p:nvPr/>
        </p:nvSpPr>
        <p:spPr>
          <a:xfrm>
            <a:off x="813660" y="2474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algn="just"/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Transaction Pattern: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57FFD4C7-3B60-1382-0C98-33CDCD231685}"/>
              </a:ext>
            </a:extLst>
          </p:cNvPr>
          <p:cNvSpPr txBox="1"/>
          <p:nvPr/>
        </p:nvSpPr>
        <p:spPr>
          <a:xfrm>
            <a:off x="276206" y="2798000"/>
            <a:ext cx="85011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7525" algn="just"/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Revenue_Loss_per_Customer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$3,612.70 - $3,207.42  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$405.28 /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Month/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cst</a:t>
            </a:r>
            <a:endParaRPr lang="en-US" sz="1400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517525" algn="just"/>
            <a:r>
              <a:rPr lang="en-US" sz="1400" dirty="0" err="1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Total_Monthly_Loss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$405.28 * 948 	      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$384,210.65 /Month</a:t>
            </a:r>
          </a:p>
          <a:p>
            <a:pPr marL="517525" algn="just"/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Fee Membership Loss	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$199 * 948	      	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$188,652 /Month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803275" indent="-285750" algn="just">
              <a:buFontTx/>
              <a:buChar char="-"/>
            </a:pPr>
            <a:endParaRPr lang="en-US" sz="1400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Kotak Teks 7">
            <a:extLst>
              <a:ext uri="{FF2B5EF4-FFF2-40B4-BE49-F238E27FC236}">
                <a16:creationId xmlns:a16="http://schemas.microsoft.com/office/drawing/2014/main" id="{96505812-D1DD-C43A-7752-37B79E460B2F}"/>
              </a:ext>
            </a:extLst>
          </p:cNvPr>
          <p:cNvSpPr txBox="1"/>
          <p:nvPr/>
        </p:nvSpPr>
        <p:spPr>
          <a:xfrm>
            <a:off x="696098" y="24606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325" algn="just"/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Revenue Lost Estimation:</a:t>
            </a:r>
          </a:p>
        </p:txBody>
      </p:sp>
      <p:grpSp>
        <p:nvGrpSpPr>
          <p:cNvPr id="3" name="Google Shape;10917;p60">
            <a:extLst>
              <a:ext uri="{FF2B5EF4-FFF2-40B4-BE49-F238E27FC236}">
                <a16:creationId xmlns:a16="http://schemas.microsoft.com/office/drawing/2014/main" id="{63768EEF-8F32-6221-0CDB-619BFC47A33E}"/>
              </a:ext>
            </a:extLst>
          </p:cNvPr>
          <p:cNvGrpSpPr/>
          <p:nvPr/>
        </p:nvGrpSpPr>
        <p:grpSpPr>
          <a:xfrm>
            <a:off x="188779" y="1182787"/>
            <a:ext cx="557262" cy="519171"/>
            <a:chOff x="2185128" y="2427549"/>
            <a:chExt cx="382758" cy="356595"/>
          </a:xfrm>
        </p:grpSpPr>
        <p:sp>
          <p:nvSpPr>
            <p:cNvPr id="4" name="Google Shape;10918;p60">
              <a:extLst>
                <a:ext uri="{FF2B5EF4-FFF2-40B4-BE49-F238E27FC236}">
                  <a16:creationId xmlns:a16="http://schemas.microsoft.com/office/drawing/2014/main" id="{627AC8EE-866C-5E4B-D7CC-F479B7AC73F2}"/>
                </a:ext>
              </a:extLst>
            </p:cNvPr>
            <p:cNvSpPr/>
            <p:nvPr/>
          </p:nvSpPr>
          <p:spPr>
            <a:xfrm>
              <a:off x="2313584" y="2612467"/>
              <a:ext cx="119417" cy="103853"/>
            </a:xfrm>
            <a:custGeom>
              <a:avLst/>
              <a:gdLst/>
              <a:ahLst/>
              <a:cxnLst/>
              <a:rect l="l" t="t" r="r" b="b"/>
              <a:pathLst>
                <a:path w="3752" h="3263" extrusionOk="0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5" name="Google Shape;10919;p60">
              <a:extLst>
                <a:ext uri="{FF2B5EF4-FFF2-40B4-BE49-F238E27FC236}">
                  <a16:creationId xmlns:a16="http://schemas.microsoft.com/office/drawing/2014/main" id="{20FA4A97-977D-58FF-0311-5A7434548880}"/>
                </a:ext>
              </a:extLst>
            </p:cNvPr>
            <p:cNvSpPr/>
            <p:nvPr/>
          </p:nvSpPr>
          <p:spPr>
            <a:xfrm>
              <a:off x="2311706" y="2427549"/>
              <a:ext cx="129633" cy="171327"/>
            </a:xfrm>
            <a:custGeom>
              <a:avLst/>
              <a:gdLst/>
              <a:ahLst/>
              <a:cxnLst/>
              <a:rect l="l" t="t" r="r" b="b"/>
              <a:pathLst>
                <a:path w="4073" h="5383" extrusionOk="0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7" name="Google Shape;10920;p60">
              <a:extLst>
                <a:ext uri="{FF2B5EF4-FFF2-40B4-BE49-F238E27FC236}">
                  <a16:creationId xmlns:a16="http://schemas.microsoft.com/office/drawing/2014/main" id="{06EBFA78-97D6-7B03-DD2F-50C6602BE650}"/>
                </a:ext>
              </a:extLst>
            </p:cNvPr>
            <p:cNvSpPr/>
            <p:nvPr/>
          </p:nvSpPr>
          <p:spPr>
            <a:xfrm>
              <a:off x="2438252" y="2611703"/>
              <a:ext cx="129633" cy="172441"/>
            </a:xfrm>
            <a:custGeom>
              <a:avLst/>
              <a:gdLst/>
              <a:ahLst/>
              <a:cxnLst/>
              <a:rect l="l" t="t" r="r" b="b"/>
              <a:pathLst>
                <a:path w="4073" h="5418" extrusionOk="0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9" name="Google Shape;10921;p60">
              <a:extLst>
                <a:ext uri="{FF2B5EF4-FFF2-40B4-BE49-F238E27FC236}">
                  <a16:creationId xmlns:a16="http://schemas.microsoft.com/office/drawing/2014/main" id="{63C2C5D8-EFA9-5C33-435D-A521D9F0682A}"/>
                </a:ext>
              </a:extLst>
            </p:cNvPr>
            <p:cNvSpPr/>
            <p:nvPr/>
          </p:nvSpPr>
          <p:spPr>
            <a:xfrm>
              <a:off x="2185128" y="2611703"/>
              <a:ext cx="130015" cy="172441"/>
            </a:xfrm>
            <a:custGeom>
              <a:avLst/>
              <a:gdLst/>
              <a:ahLst/>
              <a:cxnLst/>
              <a:rect l="l" t="t" r="r" b="b"/>
              <a:pathLst>
                <a:path w="4085" h="5418" extrusionOk="0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oogle Shape;11214;p60">
            <a:extLst>
              <a:ext uri="{FF2B5EF4-FFF2-40B4-BE49-F238E27FC236}">
                <a16:creationId xmlns:a16="http://schemas.microsoft.com/office/drawing/2014/main" id="{1DA96F16-0D89-7921-4642-F98FD232E8A9}"/>
              </a:ext>
            </a:extLst>
          </p:cNvPr>
          <p:cNvGrpSpPr/>
          <p:nvPr/>
        </p:nvGrpSpPr>
        <p:grpSpPr>
          <a:xfrm>
            <a:off x="146653" y="2829947"/>
            <a:ext cx="632154" cy="629404"/>
            <a:chOff x="3996113" y="4291176"/>
            <a:chExt cx="336512" cy="335048"/>
          </a:xfrm>
        </p:grpSpPr>
        <p:sp>
          <p:nvSpPr>
            <p:cNvPr id="12" name="Google Shape;11215;p60">
              <a:extLst>
                <a:ext uri="{FF2B5EF4-FFF2-40B4-BE49-F238E27FC236}">
                  <a16:creationId xmlns:a16="http://schemas.microsoft.com/office/drawing/2014/main" id="{F5546551-3561-94D5-A3F5-98F49E73FA3C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" name="Google Shape;11216;p60">
              <a:extLst>
                <a:ext uri="{FF2B5EF4-FFF2-40B4-BE49-F238E27FC236}">
                  <a16:creationId xmlns:a16="http://schemas.microsoft.com/office/drawing/2014/main" id="{17FBFFD4-C685-901F-8311-053E67FB17F1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4" name="Google Shape;11217;p60">
              <a:extLst>
                <a:ext uri="{FF2B5EF4-FFF2-40B4-BE49-F238E27FC236}">
                  <a16:creationId xmlns:a16="http://schemas.microsoft.com/office/drawing/2014/main" id="{8FE6F23B-E96A-BDB1-6A70-3839CD6008EC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29AAF0-373D-645B-2709-7CDB8AC4ABD4}"/>
              </a:ext>
            </a:extLst>
          </p:cNvPr>
          <p:cNvSpPr/>
          <p:nvPr/>
        </p:nvSpPr>
        <p:spPr>
          <a:xfrm>
            <a:off x="906327" y="3746573"/>
            <a:ext cx="2075771" cy="1168696"/>
          </a:xfrm>
          <a:prstGeom prst="roundRect">
            <a:avLst/>
          </a:prstGeom>
          <a:solidFill>
            <a:srgbClr val="00C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</a:rPr>
              <a:t>Customer Revenue Potential Loss</a:t>
            </a:r>
          </a:p>
          <a:p>
            <a:pPr algn="ctr"/>
            <a:endParaRPr lang="en-US" b="1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</a:rPr>
              <a:t>$4,610,527.80 / year</a:t>
            </a:r>
            <a:endParaRPr lang="id-ID" b="1" dirty="0">
              <a:solidFill>
                <a:schemeClr val="bg2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59EE03-170C-3EB7-EBF9-675B2CD737B9}"/>
              </a:ext>
            </a:extLst>
          </p:cNvPr>
          <p:cNvSpPr/>
          <p:nvPr/>
        </p:nvSpPr>
        <p:spPr>
          <a:xfrm>
            <a:off x="3562626" y="3771790"/>
            <a:ext cx="2209634" cy="1168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Lato" panose="020F0502020204030203" pitchFamily="34" charset="0"/>
              </a:rPr>
              <a:t>Membership Fee Potential Loss</a:t>
            </a:r>
          </a:p>
          <a:p>
            <a:pPr algn="ctr"/>
            <a:endParaRPr lang="en-US" b="1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algn="ctr"/>
            <a:r>
              <a:rPr lang="en-US" b="1" dirty="0">
                <a:solidFill>
                  <a:srgbClr val="002845"/>
                </a:solidFill>
                <a:latin typeface="Lato" panose="020F0502020204030203" pitchFamily="34" charset="0"/>
              </a:rPr>
              <a:t>$2,263,824 / year</a:t>
            </a:r>
          </a:p>
          <a:p>
            <a:pPr algn="ctr"/>
            <a:endParaRPr lang="id-ID" dirty="0">
              <a:latin typeface="Lato" panose="020F050202020403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70817D-9A2A-C767-A3EF-3C569FFAF265}"/>
              </a:ext>
            </a:extLst>
          </p:cNvPr>
          <p:cNvSpPr/>
          <p:nvPr/>
        </p:nvSpPr>
        <p:spPr>
          <a:xfrm>
            <a:off x="6352788" y="3768241"/>
            <a:ext cx="2399883" cy="1181430"/>
          </a:xfrm>
          <a:prstGeom prst="roundRect">
            <a:avLst/>
          </a:prstGeom>
          <a:solidFill>
            <a:srgbClr val="FF99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Lato" panose="020F0502020204030203" pitchFamily="34" charset="0"/>
              </a:rPr>
              <a:t>Total Annual Revenue Potential Loss</a:t>
            </a:r>
          </a:p>
          <a:p>
            <a:pPr algn="ctr"/>
            <a:endParaRPr lang="en-US" b="1" dirty="0">
              <a:solidFill>
                <a:schemeClr val="tx1">
                  <a:lumMod val="75000"/>
                </a:schemeClr>
              </a:solidFill>
              <a:latin typeface="Lato" panose="020F0502020204030203" pitchFamily="34" charset="0"/>
            </a:endParaRPr>
          </a:p>
          <a:p>
            <a:pPr algn="ctr"/>
            <a:r>
              <a:rPr lang="en-US" b="1" dirty="0">
                <a:solidFill>
                  <a:srgbClr val="002845"/>
                </a:solidFill>
                <a:latin typeface="Lato" panose="020F0502020204030203" pitchFamily="34" charset="0"/>
              </a:rPr>
              <a:t>$6,874,351.80 / year</a:t>
            </a:r>
          </a:p>
        </p:txBody>
      </p:sp>
      <p:sp>
        <p:nvSpPr>
          <p:cNvPr id="31" name="Google Shape;508;p28">
            <a:extLst>
              <a:ext uri="{FF2B5EF4-FFF2-40B4-BE49-F238E27FC236}">
                <a16:creationId xmlns:a16="http://schemas.microsoft.com/office/drawing/2014/main" id="{B4412249-69FA-E839-4623-1EC1B0A745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67443" y="-57555"/>
            <a:ext cx="523102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Lato" panose="020F0502020204030203" pitchFamily="34" charset="0"/>
              </a:rPr>
              <a:t>PROBLEM UNDERSTANDING</a:t>
            </a:r>
            <a:endParaRPr sz="2400" b="1" dirty="0">
              <a:latin typeface="Lato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C86ED-E7D4-5F2A-8404-9E67E143A7BF}"/>
              </a:ext>
            </a:extLst>
          </p:cNvPr>
          <p:cNvSpPr txBox="1"/>
          <p:nvPr/>
        </p:nvSpPr>
        <p:spPr>
          <a:xfrm>
            <a:off x="-869615" y="4761380"/>
            <a:ext cx="4621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 	(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/2) </a:t>
            </a:r>
            <a:endParaRPr lang="id-ID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3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572901" y="260406"/>
            <a:ext cx="14460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Lato" panose="020F0502020204030203" pitchFamily="34" charset="0"/>
              </a:rPr>
              <a:t>GOALS</a:t>
            </a:r>
            <a:endParaRPr sz="2400" b="1" dirty="0">
              <a:latin typeface="Lato" panose="020F0502020204030203" pitchFamily="34" charset="0"/>
            </a:endParaRPr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713849" y="2653701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Menurunkan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churn rate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hingga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dibawah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10%</a:t>
            </a:r>
            <a:endParaRPr sz="1600" dirty="0">
              <a:latin typeface="Lato" panose="020F0502020204030203" pitchFamily="34" charset="0"/>
            </a:endParaRPr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158625" y="2691060"/>
            <a:ext cx="249247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925" indent="0"/>
            <a:r>
              <a:rPr lang="es-ES" sz="1600" b="0" i="0" dirty="0">
                <a:effectLst/>
                <a:latin typeface="Lato" panose="020F0502020204030203" pitchFamily="34" charset="0"/>
              </a:rPr>
              <a:t>Mengetahui pola dari customer yang churn dan variabel apa saja yang mempengaruhi churn</a:t>
            </a:r>
            <a:endParaRPr lang="en-US" sz="1600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5980758" y="2699884"/>
            <a:ext cx="2384664" cy="1073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925" indent="0"/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Membuat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model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mechine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learning yang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dapat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memprediksi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customer churn (recall </a:t>
            </a:r>
            <a:r>
              <a:rPr lang="en-US" sz="1600" dirty="0" err="1">
                <a:latin typeface="Lato" panose="020F0502020204030203" pitchFamily="34" charset="0"/>
                <a:cs typeface="Arial" panose="020B0604020202020204" pitchFamily="34" charset="0"/>
              </a:rPr>
              <a:t>diatas</a:t>
            </a:r>
            <a:r>
              <a:rPr lang="en-US" sz="1600" dirty="0">
                <a:latin typeface="Lato" panose="020F0502020204030203" pitchFamily="34" charset="0"/>
                <a:cs typeface="Arial" panose="020B0604020202020204" pitchFamily="34" charset="0"/>
              </a:rPr>
              <a:t> 95%)</a:t>
            </a:r>
          </a:p>
        </p:txBody>
      </p:sp>
      <p:grpSp>
        <p:nvGrpSpPr>
          <p:cNvPr id="1261" name="Google Shape;1261;p45"/>
          <p:cNvGrpSpPr/>
          <p:nvPr/>
        </p:nvGrpSpPr>
        <p:grpSpPr>
          <a:xfrm>
            <a:off x="3689974" y="1536783"/>
            <a:ext cx="1748907" cy="960537"/>
            <a:chOff x="2534925" y="2231825"/>
            <a:chExt cx="889350" cy="488475"/>
          </a:xfrm>
        </p:grpSpPr>
        <p:sp>
          <p:nvSpPr>
            <p:cNvPr id="1262" name="Google Shape;1262;p45"/>
            <p:cNvSpPr/>
            <p:nvPr/>
          </p:nvSpPr>
          <p:spPr>
            <a:xfrm>
              <a:off x="3334150" y="2674775"/>
              <a:ext cx="90125" cy="21125"/>
            </a:xfrm>
            <a:custGeom>
              <a:avLst/>
              <a:gdLst/>
              <a:ahLst/>
              <a:cxnLst/>
              <a:rect l="l" t="t" r="r" b="b"/>
              <a:pathLst>
                <a:path w="3605" h="845" extrusionOk="0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534925" y="2656800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327850" y="2589525"/>
              <a:ext cx="90750" cy="31150"/>
            </a:xfrm>
            <a:custGeom>
              <a:avLst/>
              <a:gdLst/>
              <a:ahLst/>
              <a:cxnLst/>
              <a:rect l="l" t="t" r="r" b="b"/>
              <a:pathLst>
                <a:path w="3630" h="1246" extrusionOk="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544075" y="2571875"/>
              <a:ext cx="90125" cy="34100"/>
            </a:xfrm>
            <a:custGeom>
              <a:avLst/>
              <a:gdLst/>
              <a:ahLst/>
              <a:cxnLst/>
              <a:rect l="l" t="t" r="r" b="b"/>
              <a:pathLst>
                <a:path w="3605" h="1364" extrusionOk="0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308325" y="2507375"/>
              <a:ext cx="87900" cy="45050"/>
            </a:xfrm>
            <a:custGeom>
              <a:avLst/>
              <a:gdLst/>
              <a:ahLst/>
              <a:cxnLst/>
              <a:rect l="l" t="t" r="r" b="b"/>
              <a:pathLst>
                <a:path w="3516" h="1802" extrusionOk="0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569900" y="2490675"/>
              <a:ext cx="86650" cy="47800"/>
            </a:xfrm>
            <a:custGeom>
              <a:avLst/>
              <a:gdLst/>
              <a:ahLst/>
              <a:cxnLst/>
              <a:rect l="l" t="t" r="r" b="b"/>
              <a:pathLst>
                <a:path w="3466" h="1912" extrusionOk="0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276175" y="2431275"/>
              <a:ext cx="81625" cy="57700"/>
            </a:xfrm>
            <a:custGeom>
              <a:avLst/>
              <a:gdLst/>
              <a:ahLst/>
              <a:cxnLst/>
              <a:rect l="l" t="t" r="r" b="b"/>
              <a:pathLst>
                <a:path w="3265" h="2308" extrusionOk="0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2611475" y="2416250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3232400" y="2364300"/>
              <a:ext cx="72475" cy="68850"/>
            </a:xfrm>
            <a:custGeom>
              <a:avLst/>
              <a:gdLst/>
              <a:ahLst/>
              <a:cxnLst/>
              <a:rect l="l" t="t" r="r" b="b"/>
              <a:pathLst>
                <a:path w="2899" h="2754" extrusionOk="0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2667250" y="2351575"/>
              <a:ext cx="70275" cy="70725"/>
            </a:xfrm>
            <a:custGeom>
              <a:avLst/>
              <a:gdLst/>
              <a:ahLst/>
              <a:cxnLst/>
              <a:rect l="l" t="t" r="r" b="b"/>
              <a:pathLst>
                <a:path w="2811" h="2829" extrusionOk="0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3178200" y="2308875"/>
              <a:ext cx="62400" cy="78050"/>
            </a:xfrm>
            <a:custGeom>
              <a:avLst/>
              <a:gdLst/>
              <a:ahLst/>
              <a:cxnLst/>
              <a:rect l="l" t="t" r="r" b="b"/>
              <a:pathLst>
                <a:path w="2496" h="3122" extrusionOk="0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2733725" y="2298900"/>
              <a:ext cx="60175" cy="79600"/>
            </a:xfrm>
            <a:custGeom>
              <a:avLst/>
              <a:gdLst/>
              <a:ahLst/>
              <a:cxnLst/>
              <a:rect l="l" t="t" r="r" b="b"/>
              <a:pathLst>
                <a:path w="2407" h="3184" extrusionOk="0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3116150" y="2267350"/>
              <a:ext cx="49800" cy="84650"/>
            </a:xfrm>
            <a:custGeom>
              <a:avLst/>
              <a:gdLst/>
              <a:ahLst/>
              <a:cxnLst/>
              <a:rect l="l" t="t" r="r" b="b"/>
              <a:pathLst>
                <a:path w="1992" h="3386" extrusionOk="0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809950" y="2260450"/>
              <a:ext cx="48225" cy="85700"/>
            </a:xfrm>
            <a:custGeom>
              <a:avLst/>
              <a:gdLst/>
              <a:ahLst/>
              <a:cxnLst/>
              <a:rect l="l" t="t" r="r" b="b"/>
              <a:pathLst>
                <a:path w="1929" h="3428" extrusionOk="0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3048725" y="2241100"/>
              <a:ext cx="35950" cy="88625"/>
            </a:xfrm>
            <a:custGeom>
              <a:avLst/>
              <a:gdLst/>
              <a:ahLst/>
              <a:cxnLst/>
              <a:rect l="l" t="t" r="r" b="b"/>
              <a:pathLst>
                <a:path w="1438" h="3545" extrusionOk="0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892475" y="2237650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978800" y="2231825"/>
              <a:ext cx="19875" cy="89825"/>
            </a:xfrm>
            <a:custGeom>
              <a:avLst/>
              <a:gdLst/>
              <a:ahLst/>
              <a:cxnLst/>
              <a:rect l="l" t="t" r="r" b="b"/>
              <a:pathLst>
                <a:path w="795" h="3593" extrusionOk="0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932775" y="2646625"/>
              <a:ext cx="86700" cy="73675"/>
            </a:xfrm>
            <a:custGeom>
              <a:avLst/>
              <a:gdLst/>
              <a:ahLst/>
              <a:cxnLst/>
              <a:rect l="l" t="t" r="r" b="b"/>
              <a:pathLst>
                <a:path w="3468" h="2947" extrusionOk="0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970300" y="2433775"/>
              <a:ext cx="26475" cy="263375"/>
            </a:xfrm>
            <a:custGeom>
              <a:avLst/>
              <a:gdLst/>
              <a:ahLst/>
              <a:cxnLst/>
              <a:rect l="l" t="t" r="r" b="b"/>
              <a:pathLst>
                <a:path w="1059" h="10535" extrusionOk="0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1281" name="Google Shape;1281;p45"/>
          <p:cNvGrpSpPr/>
          <p:nvPr/>
        </p:nvGrpSpPr>
        <p:grpSpPr>
          <a:xfrm>
            <a:off x="6428178" y="1559543"/>
            <a:ext cx="1752594" cy="965797"/>
            <a:chOff x="3672800" y="2231525"/>
            <a:chExt cx="891225" cy="491150"/>
          </a:xfrm>
        </p:grpSpPr>
        <p:sp>
          <p:nvSpPr>
            <p:cNvPr id="1282" name="Google Shape;1282;p45"/>
            <p:cNvSpPr/>
            <p:nvPr/>
          </p:nvSpPr>
          <p:spPr>
            <a:xfrm>
              <a:off x="3672800" y="2657125"/>
              <a:ext cx="90125" cy="19550"/>
            </a:xfrm>
            <a:custGeom>
              <a:avLst/>
              <a:gdLst/>
              <a:ahLst/>
              <a:cxnLst/>
              <a:rect l="l" t="t" r="r" b="b"/>
              <a:pathLst>
                <a:path w="3605" h="782" extrusionOk="0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4473900" y="2667525"/>
              <a:ext cx="90125" cy="19875"/>
            </a:xfrm>
            <a:custGeom>
              <a:avLst/>
              <a:gdLst/>
              <a:ahLst/>
              <a:cxnLst/>
              <a:rect l="l" t="t" r="r" b="b"/>
              <a:pathLst>
                <a:path w="3605" h="795" extrusionOk="0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4466025" y="2589525"/>
              <a:ext cx="90425" cy="31175"/>
            </a:xfrm>
            <a:custGeom>
              <a:avLst/>
              <a:gdLst/>
              <a:ahLst/>
              <a:cxnLst/>
              <a:rect l="l" t="t" r="r" b="b"/>
              <a:pathLst>
                <a:path w="3617" h="1247" extrusionOk="0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3681925" y="2572075"/>
              <a:ext cx="90125" cy="34200"/>
            </a:xfrm>
            <a:custGeom>
              <a:avLst/>
              <a:gdLst/>
              <a:ahLst/>
              <a:cxnLst/>
              <a:rect l="l" t="t" r="r" b="b"/>
              <a:pathLst>
                <a:path w="3605" h="1368" extrusionOk="0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4446175" y="2507375"/>
              <a:ext cx="87925" cy="45050"/>
            </a:xfrm>
            <a:custGeom>
              <a:avLst/>
              <a:gdLst/>
              <a:ahLst/>
              <a:cxnLst/>
              <a:rect l="l" t="t" r="r" b="b"/>
              <a:pathLst>
                <a:path w="3517" h="1802" extrusionOk="0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3707450" y="2490950"/>
              <a:ext cx="86975" cy="47850"/>
            </a:xfrm>
            <a:custGeom>
              <a:avLst/>
              <a:gdLst/>
              <a:ahLst/>
              <a:cxnLst/>
              <a:rect l="l" t="t" r="r" b="b"/>
              <a:pathLst>
                <a:path w="3479" h="1914" extrusionOk="0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4414050" y="2431425"/>
              <a:ext cx="81600" cy="57650"/>
            </a:xfrm>
            <a:custGeom>
              <a:avLst/>
              <a:gdLst/>
              <a:ahLst/>
              <a:cxnLst/>
              <a:rect l="l" t="t" r="r" b="b"/>
              <a:pathLst>
                <a:path w="3264" h="2306" extrusionOk="0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3749350" y="2416200"/>
              <a:ext cx="80025" cy="60275"/>
            </a:xfrm>
            <a:custGeom>
              <a:avLst/>
              <a:gdLst/>
              <a:ahLst/>
              <a:cxnLst/>
              <a:rect l="l" t="t" r="r" b="b"/>
              <a:pathLst>
                <a:path w="3201" h="2411" extrusionOk="0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4370250" y="2364375"/>
              <a:ext cx="72475" cy="68675"/>
            </a:xfrm>
            <a:custGeom>
              <a:avLst/>
              <a:gdLst/>
              <a:ahLst/>
              <a:cxnLst/>
              <a:rect l="l" t="t" r="r" b="b"/>
              <a:pathLst>
                <a:path w="2899" h="2747" extrusionOk="0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805100" y="2351575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4315750" y="2309200"/>
              <a:ext cx="62725" cy="77850"/>
            </a:xfrm>
            <a:custGeom>
              <a:avLst/>
              <a:gdLst/>
              <a:ahLst/>
              <a:cxnLst/>
              <a:rect l="l" t="t" r="r" b="b"/>
              <a:pathLst>
                <a:path w="2509" h="3114" extrusionOk="0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3871575" y="2298900"/>
              <a:ext cx="60200" cy="79600"/>
            </a:xfrm>
            <a:custGeom>
              <a:avLst/>
              <a:gdLst/>
              <a:ahLst/>
              <a:cxnLst/>
              <a:rect l="l" t="t" r="r" b="b"/>
              <a:pathLst>
                <a:path w="2408" h="3184" extrusionOk="0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4253700" y="2267350"/>
              <a:ext cx="50100" cy="84650"/>
            </a:xfrm>
            <a:custGeom>
              <a:avLst/>
              <a:gdLst/>
              <a:ahLst/>
              <a:cxnLst/>
              <a:rect l="l" t="t" r="r" b="b"/>
              <a:pathLst>
                <a:path w="2004" h="3386" extrusionOk="0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947800" y="2260450"/>
              <a:ext cx="46975" cy="85825"/>
            </a:xfrm>
            <a:custGeom>
              <a:avLst/>
              <a:gdLst/>
              <a:ahLst/>
              <a:cxnLst/>
              <a:rect l="l" t="t" r="r" b="b"/>
              <a:pathLst>
                <a:path w="1879" h="3433" extrusionOk="0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4186900" y="2241100"/>
              <a:ext cx="35325" cy="88925"/>
            </a:xfrm>
            <a:custGeom>
              <a:avLst/>
              <a:gdLst/>
              <a:ahLst/>
              <a:cxnLst/>
              <a:rect l="l" t="t" r="r" b="b"/>
              <a:pathLst>
                <a:path w="1413" h="3557" extrusionOk="0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4030025" y="2237750"/>
              <a:ext cx="33100" cy="89125"/>
            </a:xfrm>
            <a:custGeom>
              <a:avLst/>
              <a:gdLst/>
              <a:ahLst/>
              <a:cxnLst/>
              <a:rect l="l" t="t" r="r" b="b"/>
              <a:pathLst>
                <a:path w="1324" h="3565" extrusionOk="0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4111925" y="2231525"/>
              <a:ext cx="20200" cy="90125"/>
            </a:xfrm>
            <a:custGeom>
              <a:avLst/>
              <a:gdLst/>
              <a:ahLst/>
              <a:cxnLst/>
              <a:rect l="l" t="t" r="r" b="b"/>
              <a:pathLst>
                <a:path w="808" h="3605" extrusionOk="0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4081375" y="2648975"/>
              <a:ext cx="77200" cy="73700"/>
            </a:xfrm>
            <a:custGeom>
              <a:avLst/>
              <a:gdLst/>
              <a:ahLst/>
              <a:cxnLst/>
              <a:rect l="l" t="t" r="r" b="b"/>
              <a:pathLst>
                <a:path w="3088" h="2948" extrusionOk="0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4101850" y="2507800"/>
              <a:ext cx="192200" cy="194700"/>
            </a:xfrm>
            <a:custGeom>
              <a:avLst/>
              <a:gdLst/>
              <a:ahLst/>
              <a:cxnLst/>
              <a:rect l="l" t="t" r="r" b="b"/>
              <a:pathLst>
                <a:path w="7688" h="7788" extrusionOk="0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778817" y="1523067"/>
            <a:ext cx="1751365" cy="974253"/>
            <a:chOff x="4811600" y="2231525"/>
            <a:chExt cx="890600" cy="495450"/>
          </a:xfrm>
        </p:grpSpPr>
        <p:sp>
          <p:nvSpPr>
            <p:cNvPr id="1302" name="Google Shape;1302;p45"/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5122200" y="2485750"/>
              <a:ext cx="158175" cy="217850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F8769-9EC1-C641-3D5E-9B8E3A7DF12F}"/>
              </a:ext>
            </a:extLst>
          </p:cNvPr>
          <p:cNvSpPr/>
          <p:nvPr/>
        </p:nvSpPr>
        <p:spPr>
          <a:xfrm>
            <a:off x="5524618" y="3186928"/>
            <a:ext cx="3010256" cy="395015"/>
          </a:xfrm>
          <a:prstGeom prst="rect">
            <a:avLst/>
          </a:prstGeom>
          <a:solidFill>
            <a:srgbClr val="FF99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Lato" panose="020F0502020204030203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7B8ED76-E99F-CBE6-85B1-170C248D103A}"/>
              </a:ext>
            </a:extLst>
          </p:cNvPr>
          <p:cNvSpPr txBox="1">
            <a:spLocks/>
          </p:cNvSpPr>
          <p:nvPr/>
        </p:nvSpPr>
        <p:spPr>
          <a:xfrm>
            <a:off x="2623942" y="-61272"/>
            <a:ext cx="4250267" cy="74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Lato" panose="020F0502020204030203" pitchFamily="34" charset="0"/>
              </a:rPr>
              <a:t>METRIC EVALUATION</a:t>
            </a:r>
            <a:endParaRPr lang="id-ID" sz="2400" dirty="0">
              <a:latin typeface="Lato" panose="020F0502020204030203" pitchFamily="34" charset="0"/>
            </a:endParaRPr>
          </a:p>
        </p:txBody>
      </p:sp>
      <p:graphicFrame>
        <p:nvGraphicFramePr>
          <p:cNvPr id="19" name="Google Shape;666;p38">
            <a:extLst>
              <a:ext uri="{FF2B5EF4-FFF2-40B4-BE49-F238E27FC236}">
                <a16:creationId xmlns:a16="http://schemas.microsoft.com/office/drawing/2014/main" id="{FFA31DE9-E279-53EA-6AB1-E7E80C76B9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986648"/>
              </p:ext>
            </p:extLst>
          </p:nvPr>
        </p:nvGraphicFramePr>
        <p:xfrm>
          <a:off x="774737" y="1293342"/>
          <a:ext cx="4340960" cy="361641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023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03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CHURN</a:t>
                      </a:r>
                      <a:endParaRPr sz="18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TIDAK CHURN</a:t>
                      </a:r>
                      <a:endParaRPr sz="18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7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" sz="18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True Positif (TP). Model prediksi Churn, Aktual 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False Negative (FN). Model Prediksi Tidak Churn, aktual 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3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TIDAK 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7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False Positive  (FP). Model Prediksi Churn, Aktual tidak 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2"/>
                          </a:solidFill>
                          <a:latin typeface="Lato" panose="020F0502020204030203" pitchFamily="34" charset="0"/>
                        </a:rPr>
                        <a:t>True Negative (TN). Model Prediksi Tidak Churn, Aktual Tidak Churn</a:t>
                      </a:r>
                      <a:endParaRPr sz="1200" dirty="0">
                        <a:solidFill>
                          <a:schemeClr val="bg2"/>
                        </a:solidFill>
                        <a:latin typeface="Lato" panose="020F0502020204030203" pitchFamily="34" charset="0"/>
                      </a:endParaRPr>
                    </a:p>
                  </a:txBody>
                  <a:tcPr marL="91425" marR="91425" marT="91425" marB="91425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89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667;p38">
            <a:extLst>
              <a:ext uri="{FF2B5EF4-FFF2-40B4-BE49-F238E27FC236}">
                <a16:creationId xmlns:a16="http://schemas.microsoft.com/office/drawing/2014/main" id="{8E507419-70AB-97D3-16DA-CBDB5F37AA7A}"/>
              </a:ext>
            </a:extLst>
          </p:cNvPr>
          <p:cNvSpPr txBox="1"/>
          <p:nvPr/>
        </p:nvSpPr>
        <p:spPr>
          <a:xfrm>
            <a:off x="2207687" y="837163"/>
            <a:ext cx="11423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2100" kern="0" dirty="0">
                <a:solidFill>
                  <a:schemeClr val="bg1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Prediksi</a:t>
            </a:r>
            <a:endParaRPr sz="2100" kern="0" dirty="0">
              <a:solidFill>
                <a:schemeClr val="bg1"/>
              </a:solidFill>
              <a:latin typeface="Lato" panose="020F050202020403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68;p38">
            <a:extLst>
              <a:ext uri="{FF2B5EF4-FFF2-40B4-BE49-F238E27FC236}">
                <a16:creationId xmlns:a16="http://schemas.microsoft.com/office/drawing/2014/main" id="{E2C97E02-4727-CA70-86E6-9DE8DDA2617D}"/>
              </a:ext>
            </a:extLst>
          </p:cNvPr>
          <p:cNvSpPr txBox="1"/>
          <p:nvPr/>
        </p:nvSpPr>
        <p:spPr>
          <a:xfrm rot="16200000">
            <a:off x="-186033" y="2483502"/>
            <a:ext cx="13675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chemeClr val="bg1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Aktual</a:t>
            </a:r>
            <a:endParaRPr sz="2400" kern="0" dirty="0">
              <a:solidFill>
                <a:schemeClr val="bg1"/>
              </a:solidFill>
              <a:latin typeface="Lato" panose="020F0502020204030203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9" name="Kotak Teks 28">
            <a:extLst>
              <a:ext uri="{FF2B5EF4-FFF2-40B4-BE49-F238E27FC236}">
                <a16:creationId xmlns:a16="http://schemas.microsoft.com/office/drawing/2014/main" id="{FFA20566-2753-F1F6-6E6D-77002D55728E}"/>
              </a:ext>
            </a:extLst>
          </p:cNvPr>
          <p:cNvSpPr txBox="1"/>
          <p:nvPr/>
        </p:nvSpPr>
        <p:spPr>
          <a:xfrm>
            <a:off x="5524618" y="1094047"/>
            <a:ext cx="31055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Metric evaluation yang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adalah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Recall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. Karena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sesuai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peruntukannya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yaitu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digunakan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Ketika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error false negative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tinggi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/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lebih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fatal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dibandingkan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 false </a:t>
            </a:r>
            <a:r>
              <a:rPr lang="en-US" sz="1600" dirty="0" err="1">
                <a:solidFill>
                  <a:schemeClr val="bg1"/>
                </a:solidFill>
                <a:latin typeface="Lato" panose="020F0502020204030203" pitchFamily="34" charset="0"/>
              </a:rPr>
              <a:t>positif</a:t>
            </a:r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  <a:p>
            <a:pPr algn="ctr"/>
            <a:endParaRPr lang="id-ID" sz="1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0" name="Tabel 29">
            <a:extLst>
              <a:ext uri="{FF2B5EF4-FFF2-40B4-BE49-F238E27FC236}">
                <a16:creationId xmlns:a16="http://schemas.microsoft.com/office/drawing/2014/main" id="{FEE13EE9-6908-C436-7260-04EF31804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8848"/>
              </p:ext>
            </p:extLst>
          </p:nvPr>
        </p:nvGraphicFramePr>
        <p:xfrm>
          <a:off x="5524618" y="3631371"/>
          <a:ext cx="3010256" cy="129918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24679">
                  <a:extLst>
                    <a:ext uri="{9D8B030D-6E8A-4147-A177-3AD203B41FA5}">
                      <a16:colId xmlns:a16="http://schemas.microsoft.com/office/drawing/2014/main" val="460504955"/>
                    </a:ext>
                  </a:extLst>
                </a:gridCol>
                <a:gridCol w="1285577">
                  <a:extLst>
                    <a:ext uri="{9D8B030D-6E8A-4147-A177-3AD203B41FA5}">
                      <a16:colId xmlns:a16="http://schemas.microsoft.com/office/drawing/2014/main" val="3275912506"/>
                    </a:ext>
                  </a:extLst>
                </a:gridCol>
              </a:tblGrid>
              <a:tr h="43306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u="none" strike="noStrike" dirty="0" err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Type</a:t>
                      </a:r>
                      <a:r>
                        <a:rPr lang="id-ID" sz="1400" b="1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id-ID" sz="1400" b="1" u="none" strike="noStrike" dirty="0" err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Error</a:t>
                      </a:r>
                      <a:endParaRPr lang="id-ID" sz="1400" b="1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K</a:t>
                      </a:r>
                      <a:r>
                        <a:rPr lang="id-ID" sz="1400" b="1" u="none" strike="noStrike" dirty="0" err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onsekuensi</a:t>
                      </a:r>
                      <a:endParaRPr lang="id-ID" sz="1400" b="1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1632"/>
                  </a:ext>
                </a:extLst>
              </a:tr>
              <a:tr h="43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Tipe 1 </a:t>
                      </a:r>
                      <a:r>
                        <a:rPr lang="id-ID" sz="1400" u="none" strike="noStrike" dirty="0" err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Error</a:t>
                      </a:r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(FP)</a:t>
                      </a:r>
                      <a:endParaRPr lang="id-ID" sz="1400" b="0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0 USD</a:t>
                      </a:r>
                      <a:endParaRPr lang="id-ID" sz="1400" b="0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42822"/>
                  </a:ext>
                </a:extLst>
              </a:tr>
              <a:tr h="433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Tipe 2 </a:t>
                      </a:r>
                      <a:r>
                        <a:rPr lang="id-ID" sz="1400" u="none" strike="noStrike" dirty="0" err="1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Error</a:t>
                      </a:r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 (FN)</a:t>
                      </a:r>
                      <a:endParaRPr lang="id-ID" sz="1400" b="0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  <a:effectLst/>
                        </a:rPr>
                        <a:t>600 USD</a:t>
                      </a:r>
                      <a:endParaRPr lang="id-ID" sz="1400" b="0" i="0" u="none" strike="noStrike" dirty="0">
                        <a:solidFill>
                          <a:schemeClr val="bg2">
                            <a:lumMod val="90000"/>
                            <a:lumOff val="10000"/>
                          </a:schemeClr>
                        </a:solidFill>
                        <a:effectLst/>
                        <a:latin typeface="Lato" panose="020F0502020204030203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E89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68847"/>
                  </a:ext>
                </a:extLst>
              </a:tr>
            </a:tbl>
          </a:graphicData>
        </a:graphic>
      </p:graphicFrame>
      <p:sp>
        <p:nvSpPr>
          <p:cNvPr id="31" name="Google Shape;667;p38">
            <a:extLst>
              <a:ext uri="{FF2B5EF4-FFF2-40B4-BE49-F238E27FC236}">
                <a16:creationId xmlns:a16="http://schemas.microsoft.com/office/drawing/2014/main" id="{FCF7A434-FE20-E961-8FA9-A28ED63ACA2D}"/>
              </a:ext>
            </a:extLst>
          </p:cNvPr>
          <p:cNvSpPr txBox="1"/>
          <p:nvPr/>
        </p:nvSpPr>
        <p:spPr>
          <a:xfrm>
            <a:off x="6024104" y="3123976"/>
            <a:ext cx="257146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800" b="1" kern="0" dirty="0">
                <a:solidFill>
                  <a:schemeClr val="bg1"/>
                </a:solidFill>
                <a:latin typeface="Lato" panose="020F0502020204030203" pitchFamily="34" charset="0"/>
                <a:ea typeface="Calibri"/>
                <a:cs typeface="Calibri"/>
                <a:sym typeface="Calibri"/>
              </a:rPr>
              <a:t>Konsekuensi Error </a:t>
            </a:r>
            <a:endParaRPr sz="1800" b="1" kern="0" dirty="0">
              <a:solidFill>
                <a:schemeClr val="bg1"/>
              </a:solidFill>
              <a:latin typeface="Lato" panose="020F0502020204030203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53167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1577</Words>
  <Application>Microsoft Office PowerPoint</Application>
  <PresentationFormat>Peragaan Layar (16:9)</PresentationFormat>
  <Paragraphs>420</Paragraphs>
  <Slides>35</Slides>
  <Notes>23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35</vt:i4>
      </vt:variant>
    </vt:vector>
  </HeadingPairs>
  <TitlesOfParts>
    <vt:vector size="45" baseType="lpstr">
      <vt:lpstr>Maven Pro</vt:lpstr>
      <vt:lpstr>Fira Sans Extra Condensed Medium</vt:lpstr>
      <vt:lpstr>Calibri</vt:lpstr>
      <vt:lpstr>Fira Sans Condensed Medium</vt:lpstr>
      <vt:lpstr>Share Tech</vt:lpstr>
      <vt:lpstr>Wingdings</vt:lpstr>
      <vt:lpstr>Lato</vt:lpstr>
      <vt:lpstr>Advent Pro SemiBold</vt:lpstr>
      <vt:lpstr>Arial</vt:lpstr>
      <vt:lpstr>Data Science Consulting by Slidesgo</vt:lpstr>
      <vt:lpstr>E Commerce Customer Churn Analysis &amp; Predict</vt:lpstr>
      <vt:lpstr>OUR TEAM</vt:lpstr>
      <vt:lpstr>FINDING &amp; SOLUTION</vt:lpstr>
      <vt:lpstr>PROBLEM FORMULATION</vt:lpstr>
      <vt:lpstr>CONTEXT</vt:lpstr>
      <vt:lpstr>PROBLEM UNDERSTANDING</vt:lpstr>
      <vt:lpstr>PROBLEM UNDERSTANDING</vt:lpstr>
      <vt:lpstr>GOALS</vt:lpstr>
      <vt:lpstr>Presentasi PowerPoint</vt:lpstr>
      <vt:lpstr>Presentasi PowerPoint</vt:lpstr>
      <vt:lpstr>DATA UNDERSTANDING</vt:lpstr>
      <vt:lpstr>Presentasi PowerPoint</vt:lpstr>
      <vt:lpstr>FINDING &amp; SOLUTION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CONCLUSION &amp; SOLUTION</vt:lpstr>
      <vt:lpstr>Presentasi PowerPoint</vt:lpstr>
      <vt:lpstr>Presentasi PowerPoint</vt:lpstr>
      <vt:lpstr>Presentasi PowerPoint</vt:lpstr>
      <vt:lpstr>RECOMMENDATION BASE ON DATA ANALYST </vt:lpstr>
      <vt:lpstr>RECOMENDATION PER MEMBERSHIP TIER</vt:lpstr>
      <vt:lpstr>RECOMMENDATION BASE ON MACHINE LEARNING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 Fais Hidayah</dc:creator>
  <cp:lastModifiedBy>Muhammad fais hidayah</cp:lastModifiedBy>
  <cp:revision>17</cp:revision>
  <dcterms:modified xsi:type="dcterms:W3CDTF">2025-03-16T14:09:53Z</dcterms:modified>
</cp:coreProperties>
</file>