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Algerian" pitchFamily="82" charset="0"/>
      <p:regular r:id="rId26"/>
    </p:embeddedFont>
    <p:embeddedFont>
      <p:font typeface="Arimo" charset="0"/>
      <p:regular r:id="rId27"/>
      <p:bold r:id="rId28"/>
      <p:italic r:id="rId29"/>
      <p:boldItalic r:id="rId30"/>
    </p:embeddedFont>
    <p:embeddedFont>
      <p:font typeface="Lucida Sans"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3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24104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b887b749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b887b74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0a138f2dfb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0a138f2df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0a138f2dfb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0a138f2df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9d8e9ed5d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9d8e9ed5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5" name="Google Shape;18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2" name="Google Shape;19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a138f2dfb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138f2df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f571299b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f57129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8" name="Google Shape;21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2" name="Google Shape;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5" name="Google Shape;22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a138f2dfb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a138f2df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1d7bac38bd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1d7bac38b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8" name="Google Shape;7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7" name="Google Shape;9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a138f2dfb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a138f2df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4" name="Google Shape;12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9d8e9ed5d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9d8e9ed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a138f2dfb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a138f2df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rmAutofit/>
          </a:bodyPr>
          <a:lstStyle>
            <a:lvl1pPr marL="457200" lvl="0" indent="-306324" algn="l" rtl="0">
              <a:lnSpc>
                <a:spcPct val="100000"/>
              </a:lnSpc>
              <a:spcBef>
                <a:spcPts val="400"/>
              </a:spcBef>
              <a:spcAft>
                <a:spcPts val="0"/>
              </a:spcAft>
              <a:buSzPts val="1224"/>
              <a:buChar char="?"/>
              <a:defRPr/>
            </a:lvl1pPr>
            <a:lvl2pPr marL="914400" lvl="1" indent="-342900" algn="l" rtl="0">
              <a:lnSpc>
                <a:spcPct val="100000"/>
              </a:lnSpc>
              <a:spcBef>
                <a:spcPts val="325"/>
              </a:spcBef>
              <a:spcAft>
                <a:spcPts val="0"/>
              </a:spcAft>
              <a:buSzPts val="1800"/>
              <a:buChar char="◦"/>
              <a:defRPr/>
            </a:lvl2pPr>
            <a:lvl3pPr marL="1371600" lvl="2" indent="-342900" algn="l" rtl="0">
              <a:lnSpc>
                <a:spcPct val="100000"/>
              </a:lnSpc>
              <a:spcBef>
                <a:spcPts val="350"/>
              </a:spcBef>
              <a:spcAft>
                <a:spcPts val="0"/>
              </a:spcAft>
              <a:buSzPts val="1800"/>
              <a:buChar char="●"/>
              <a:defRPr/>
            </a:lvl3pPr>
            <a:lvl4pPr marL="1828800" lvl="3" indent="-342900" algn="l" rtl="0">
              <a:lnSpc>
                <a:spcPct val="100000"/>
              </a:lnSpc>
              <a:spcBef>
                <a:spcPts val="350"/>
              </a:spcBef>
              <a:spcAft>
                <a:spcPts val="0"/>
              </a:spcAft>
              <a:buSzPts val="1800"/>
              <a:buChar char="●"/>
              <a:defRPr/>
            </a:lvl4pPr>
            <a:lvl5pPr marL="2286000" lvl="4" indent="-342900" algn="l" rtl="0">
              <a:lnSpc>
                <a:spcPct val="100000"/>
              </a:lnSpc>
              <a:spcBef>
                <a:spcPts val="350"/>
              </a:spcBef>
              <a:spcAft>
                <a:spcPts val="0"/>
              </a:spcAft>
              <a:buSzPts val="1800"/>
              <a:buChar char="●"/>
              <a:defRPr/>
            </a:lvl5pPr>
            <a:lvl6pPr marL="2743200" lvl="5" indent="-342900" algn="l" rtl="0">
              <a:lnSpc>
                <a:spcPct val="100000"/>
              </a:lnSpc>
              <a:spcBef>
                <a:spcPts val="350"/>
              </a:spcBef>
              <a:spcAft>
                <a:spcPts val="0"/>
              </a:spcAft>
              <a:buSzPts val="1800"/>
              <a:buChar char="■"/>
              <a:defRPr/>
            </a:lvl6pPr>
            <a:lvl7pPr marL="3200400" lvl="6" indent="-342900" algn="l" rtl="0">
              <a:lnSpc>
                <a:spcPct val="100000"/>
              </a:lnSpc>
              <a:spcBef>
                <a:spcPts val="350"/>
              </a:spcBef>
              <a:spcAft>
                <a:spcPts val="0"/>
              </a:spcAft>
              <a:buSzPts val="1800"/>
              <a:buChar char="■"/>
              <a:defRPr/>
            </a:lvl7pPr>
            <a:lvl8pPr marL="3657600" lvl="7" indent="-342900" algn="l" rtl="0">
              <a:lnSpc>
                <a:spcPct val="100000"/>
              </a:lnSpc>
              <a:spcBef>
                <a:spcPts val="350"/>
              </a:spcBef>
              <a:spcAft>
                <a:spcPts val="0"/>
              </a:spcAft>
              <a:buSzPts val="1800"/>
              <a:buChar char="■"/>
              <a:defRPr/>
            </a:lvl8pPr>
            <a:lvl9pPr marL="4114800" lvl="8" indent="-342900" algn="l" rtl="0">
              <a:lnSpc>
                <a:spcPct val="100000"/>
              </a:lnSpc>
              <a:spcBef>
                <a:spcPts val="350"/>
              </a:spcBef>
              <a:spcAft>
                <a:spcPts val="0"/>
              </a:spcAft>
              <a:buSzPts val="1800"/>
              <a:buChar char="■"/>
              <a:defRPr/>
            </a:lvl9pPr>
          </a:lstStyle>
          <a:p>
            <a:endParaRPr/>
          </a:p>
        </p:txBody>
      </p:sp>
      <p:sp>
        <p:nvSpPr>
          <p:cNvPr id="52" name="Google Shape;52;p13"/>
          <p:cNvSpPr txBox="1">
            <a:spLocks noGrp="1"/>
          </p:cNvSpPr>
          <p:nvPr>
            <p:ph type="dt" idx="10"/>
          </p:nvPr>
        </p:nvSpPr>
        <p:spPr>
          <a:xfrm>
            <a:off x="6727032" y="6407944"/>
            <a:ext cx="1920300" cy="365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3" name="Google Shape;53;p13"/>
          <p:cNvSpPr txBox="1">
            <a:spLocks noGrp="1"/>
          </p:cNvSpPr>
          <p:nvPr>
            <p:ph type="ftr" idx="11"/>
          </p:nvPr>
        </p:nvSpPr>
        <p:spPr>
          <a:xfrm>
            <a:off x="4380072" y="6407944"/>
            <a:ext cx="2350800" cy="365100"/>
          </a:xfrm>
          <a:prstGeom prst="rect">
            <a:avLst/>
          </a:prstGeom>
          <a:noFill/>
          <a:ln>
            <a:noFill/>
          </a:ln>
        </p:spPr>
        <p:txBody>
          <a:bodyPr spcFirstLastPara="1" wrap="square" lIns="91425" tIns="45700" rIns="91425" bIns="45700" anchor="b"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4" name="Google Shape;54;p13"/>
          <p:cNvSpPr txBox="1">
            <a:spLocks noGrp="1"/>
          </p:cNvSpPr>
          <p:nvPr>
            <p:ph type="sldNum" idx="12"/>
          </p:nvPr>
        </p:nvSpPr>
        <p:spPr>
          <a:xfrm>
            <a:off x="8647272" y="6407944"/>
            <a:ext cx="365700" cy="3651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dirty="0"/>
          </a:p>
        </p:txBody>
      </p:sp>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457200" y="1481328"/>
            <a:ext cx="4038600" cy="4526100"/>
          </a:xfrm>
          <a:prstGeom prst="rect">
            <a:avLst/>
          </a:prstGeom>
          <a:noFill/>
          <a:ln>
            <a:noFill/>
          </a:ln>
        </p:spPr>
        <p:txBody>
          <a:bodyPr spcFirstLastPara="1" wrap="square" lIns="91425" tIns="45700" rIns="91425" bIns="45700" anchor="t" anchorCtr="0">
            <a:normAutofit/>
          </a:bodyPr>
          <a:lstStyle>
            <a:lvl1pPr marL="457200" lvl="0" indent="-349504" algn="l" rtl="0">
              <a:lnSpc>
                <a:spcPct val="100000"/>
              </a:lnSpc>
              <a:spcBef>
                <a:spcPts val="400"/>
              </a:spcBef>
              <a:spcAft>
                <a:spcPts val="0"/>
              </a:spcAft>
              <a:buSzPts val="1904"/>
              <a:buChar char="?"/>
              <a:defRPr sz="2800"/>
            </a:lvl1pPr>
            <a:lvl2pPr marL="914400" lvl="1" indent="-381000" algn="l" rtl="0">
              <a:lnSpc>
                <a:spcPct val="100000"/>
              </a:lnSpc>
              <a:spcBef>
                <a:spcPts val="325"/>
              </a:spcBef>
              <a:spcAft>
                <a:spcPts val="0"/>
              </a:spcAft>
              <a:buSzPts val="2400"/>
              <a:buChar char="◦"/>
              <a:defRPr sz="2400"/>
            </a:lvl2pPr>
            <a:lvl3pPr marL="1371600" lvl="2" indent="-355600" algn="l" rtl="0">
              <a:lnSpc>
                <a:spcPct val="100000"/>
              </a:lnSpc>
              <a:spcBef>
                <a:spcPts val="350"/>
              </a:spcBef>
              <a:spcAft>
                <a:spcPts val="0"/>
              </a:spcAft>
              <a:buSzPts val="2000"/>
              <a:buChar char="●"/>
              <a:defRPr sz="2000"/>
            </a:lvl3pPr>
            <a:lvl4pPr marL="1828800" lvl="3" indent="-342900" algn="l" rtl="0">
              <a:lnSpc>
                <a:spcPct val="100000"/>
              </a:lnSpc>
              <a:spcBef>
                <a:spcPts val="350"/>
              </a:spcBef>
              <a:spcAft>
                <a:spcPts val="0"/>
              </a:spcAft>
              <a:buSzPts val="1800"/>
              <a:buChar char="●"/>
              <a:defRPr sz="1800"/>
            </a:lvl4pPr>
            <a:lvl5pPr marL="2286000" lvl="4" indent="-342900" algn="l" rtl="0">
              <a:lnSpc>
                <a:spcPct val="100000"/>
              </a:lnSpc>
              <a:spcBef>
                <a:spcPts val="350"/>
              </a:spcBef>
              <a:spcAft>
                <a:spcPts val="0"/>
              </a:spcAft>
              <a:buSzPts val="1800"/>
              <a:buChar char="●"/>
              <a:defRPr sz="1800"/>
            </a:lvl5pPr>
            <a:lvl6pPr marL="2743200" lvl="5" indent="-342900" algn="l" rtl="0">
              <a:lnSpc>
                <a:spcPct val="100000"/>
              </a:lnSpc>
              <a:spcBef>
                <a:spcPts val="350"/>
              </a:spcBef>
              <a:spcAft>
                <a:spcPts val="0"/>
              </a:spcAft>
              <a:buSzPts val="1800"/>
              <a:buChar char="■"/>
              <a:defRPr/>
            </a:lvl6pPr>
            <a:lvl7pPr marL="3200400" lvl="6" indent="-342900" algn="l" rtl="0">
              <a:lnSpc>
                <a:spcPct val="100000"/>
              </a:lnSpc>
              <a:spcBef>
                <a:spcPts val="350"/>
              </a:spcBef>
              <a:spcAft>
                <a:spcPts val="0"/>
              </a:spcAft>
              <a:buSzPts val="1800"/>
              <a:buChar char="■"/>
              <a:defRPr/>
            </a:lvl7pPr>
            <a:lvl8pPr marL="3657600" lvl="7" indent="-342900" algn="l" rtl="0">
              <a:lnSpc>
                <a:spcPct val="100000"/>
              </a:lnSpc>
              <a:spcBef>
                <a:spcPts val="350"/>
              </a:spcBef>
              <a:spcAft>
                <a:spcPts val="0"/>
              </a:spcAft>
              <a:buSzPts val="1800"/>
              <a:buChar char="■"/>
              <a:defRPr/>
            </a:lvl8pPr>
            <a:lvl9pPr marL="4114800" lvl="8" indent="-342900" algn="l" rtl="0">
              <a:lnSpc>
                <a:spcPct val="100000"/>
              </a:lnSpc>
              <a:spcBef>
                <a:spcPts val="350"/>
              </a:spcBef>
              <a:spcAft>
                <a:spcPts val="0"/>
              </a:spcAft>
              <a:buSzPts val="1800"/>
              <a:buChar char="■"/>
              <a:defRPr/>
            </a:lvl9pPr>
          </a:lstStyle>
          <a:p>
            <a:endParaRPr/>
          </a:p>
        </p:txBody>
      </p:sp>
      <p:sp>
        <p:nvSpPr>
          <p:cNvPr id="58" name="Google Shape;58;p14"/>
          <p:cNvSpPr txBox="1">
            <a:spLocks noGrp="1"/>
          </p:cNvSpPr>
          <p:nvPr>
            <p:ph type="body" idx="2"/>
          </p:nvPr>
        </p:nvSpPr>
        <p:spPr>
          <a:xfrm>
            <a:off x="4648200" y="1481328"/>
            <a:ext cx="4038600" cy="4526100"/>
          </a:xfrm>
          <a:prstGeom prst="rect">
            <a:avLst/>
          </a:prstGeom>
          <a:noFill/>
          <a:ln>
            <a:noFill/>
          </a:ln>
        </p:spPr>
        <p:txBody>
          <a:bodyPr spcFirstLastPara="1" wrap="square" lIns="91425" tIns="45700" rIns="91425" bIns="45700" anchor="t" anchorCtr="0">
            <a:normAutofit/>
          </a:bodyPr>
          <a:lstStyle>
            <a:lvl1pPr marL="457200" lvl="0" indent="-349504" algn="l" rtl="0">
              <a:lnSpc>
                <a:spcPct val="100000"/>
              </a:lnSpc>
              <a:spcBef>
                <a:spcPts val="400"/>
              </a:spcBef>
              <a:spcAft>
                <a:spcPts val="0"/>
              </a:spcAft>
              <a:buSzPts val="1904"/>
              <a:buChar char="?"/>
              <a:defRPr sz="2800"/>
            </a:lvl1pPr>
            <a:lvl2pPr marL="914400" lvl="1" indent="-381000" algn="l" rtl="0">
              <a:lnSpc>
                <a:spcPct val="100000"/>
              </a:lnSpc>
              <a:spcBef>
                <a:spcPts val="325"/>
              </a:spcBef>
              <a:spcAft>
                <a:spcPts val="0"/>
              </a:spcAft>
              <a:buSzPts val="2400"/>
              <a:buChar char="◦"/>
              <a:defRPr sz="2400"/>
            </a:lvl2pPr>
            <a:lvl3pPr marL="1371600" lvl="2" indent="-355600" algn="l" rtl="0">
              <a:lnSpc>
                <a:spcPct val="100000"/>
              </a:lnSpc>
              <a:spcBef>
                <a:spcPts val="350"/>
              </a:spcBef>
              <a:spcAft>
                <a:spcPts val="0"/>
              </a:spcAft>
              <a:buSzPts val="2000"/>
              <a:buChar char="●"/>
              <a:defRPr sz="2000"/>
            </a:lvl3pPr>
            <a:lvl4pPr marL="1828800" lvl="3" indent="-342900" algn="l" rtl="0">
              <a:lnSpc>
                <a:spcPct val="100000"/>
              </a:lnSpc>
              <a:spcBef>
                <a:spcPts val="350"/>
              </a:spcBef>
              <a:spcAft>
                <a:spcPts val="0"/>
              </a:spcAft>
              <a:buSzPts val="1800"/>
              <a:buChar char="●"/>
              <a:defRPr sz="1800"/>
            </a:lvl4pPr>
            <a:lvl5pPr marL="2286000" lvl="4" indent="-342900" algn="l" rtl="0">
              <a:lnSpc>
                <a:spcPct val="100000"/>
              </a:lnSpc>
              <a:spcBef>
                <a:spcPts val="350"/>
              </a:spcBef>
              <a:spcAft>
                <a:spcPts val="0"/>
              </a:spcAft>
              <a:buSzPts val="1800"/>
              <a:buChar char="●"/>
              <a:defRPr sz="1800"/>
            </a:lvl5pPr>
            <a:lvl6pPr marL="2743200" lvl="5" indent="-342900" algn="l" rtl="0">
              <a:lnSpc>
                <a:spcPct val="100000"/>
              </a:lnSpc>
              <a:spcBef>
                <a:spcPts val="350"/>
              </a:spcBef>
              <a:spcAft>
                <a:spcPts val="0"/>
              </a:spcAft>
              <a:buSzPts val="1800"/>
              <a:buChar char="■"/>
              <a:defRPr/>
            </a:lvl6pPr>
            <a:lvl7pPr marL="3200400" lvl="6" indent="-342900" algn="l" rtl="0">
              <a:lnSpc>
                <a:spcPct val="100000"/>
              </a:lnSpc>
              <a:spcBef>
                <a:spcPts val="350"/>
              </a:spcBef>
              <a:spcAft>
                <a:spcPts val="0"/>
              </a:spcAft>
              <a:buSzPts val="1800"/>
              <a:buChar char="■"/>
              <a:defRPr/>
            </a:lvl7pPr>
            <a:lvl8pPr marL="3657600" lvl="7" indent="-342900" algn="l" rtl="0">
              <a:lnSpc>
                <a:spcPct val="100000"/>
              </a:lnSpc>
              <a:spcBef>
                <a:spcPts val="350"/>
              </a:spcBef>
              <a:spcAft>
                <a:spcPts val="0"/>
              </a:spcAft>
              <a:buSzPts val="1800"/>
              <a:buChar char="■"/>
              <a:defRPr/>
            </a:lvl8pPr>
            <a:lvl9pPr marL="4114800" lvl="8" indent="-342900" algn="l" rtl="0">
              <a:lnSpc>
                <a:spcPct val="100000"/>
              </a:lnSpc>
              <a:spcBef>
                <a:spcPts val="350"/>
              </a:spcBef>
              <a:spcAft>
                <a:spcPts val="0"/>
              </a:spcAft>
              <a:buSzPts val="1800"/>
              <a:buChar char="■"/>
              <a:defRPr/>
            </a:lvl9pPr>
          </a:lstStyle>
          <a:p>
            <a:endParaRPr/>
          </a:p>
        </p:txBody>
      </p:sp>
      <p:sp>
        <p:nvSpPr>
          <p:cNvPr id="59" name="Google Shape;59;p14"/>
          <p:cNvSpPr txBox="1">
            <a:spLocks noGrp="1"/>
          </p:cNvSpPr>
          <p:nvPr>
            <p:ph type="dt" idx="10"/>
          </p:nvPr>
        </p:nvSpPr>
        <p:spPr>
          <a:xfrm>
            <a:off x="6727032" y="6407944"/>
            <a:ext cx="1920300" cy="365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0" name="Google Shape;60;p14"/>
          <p:cNvSpPr txBox="1">
            <a:spLocks noGrp="1"/>
          </p:cNvSpPr>
          <p:nvPr>
            <p:ph type="ftr" idx="11"/>
          </p:nvPr>
        </p:nvSpPr>
        <p:spPr>
          <a:xfrm>
            <a:off x="4380072" y="6407944"/>
            <a:ext cx="2350800" cy="365100"/>
          </a:xfrm>
          <a:prstGeom prst="rect">
            <a:avLst/>
          </a:prstGeom>
          <a:noFill/>
          <a:ln>
            <a:noFill/>
          </a:ln>
        </p:spPr>
        <p:txBody>
          <a:bodyPr spcFirstLastPara="1" wrap="square" lIns="91425" tIns="45700" rIns="91425" bIns="45700" anchor="b"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1" name="Google Shape;61;p14"/>
          <p:cNvSpPr txBox="1">
            <a:spLocks noGrp="1"/>
          </p:cNvSpPr>
          <p:nvPr>
            <p:ph type="sldNum" idx="12"/>
          </p:nvPr>
        </p:nvSpPr>
        <p:spPr>
          <a:xfrm>
            <a:off x="8647272" y="6407944"/>
            <a:ext cx="365700" cy="3651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dirty="0"/>
          </a:p>
        </p:txBody>
      </p:sp>
      <p:sp>
        <p:nvSpPr>
          <p:cNvPr id="62" name="Google Shape;6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p:nvPr/>
        </p:nvSpPr>
        <p:spPr>
          <a:xfrm>
            <a:off x="2334650" y="638375"/>
            <a:ext cx="434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Lucida Sans"/>
              <a:ea typeface="Lucida Sans"/>
              <a:cs typeface="Lucida Sans"/>
              <a:sym typeface="Lucida Sans"/>
            </a:endParaRPr>
          </a:p>
        </p:txBody>
      </p:sp>
      <p:sp>
        <p:nvSpPr>
          <p:cNvPr id="68" name="Google Shape;68;p15"/>
          <p:cNvSpPr txBox="1"/>
          <p:nvPr/>
        </p:nvSpPr>
        <p:spPr>
          <a:xfrm>
            <a:off x="2863575" y="291825"/>
            <a:ext cx="6165000" cy="18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7030A0"/>
              </a:buClr>
              <a:buSzPts val="4400"/>
              <a:buFont typeface="Algerian"/>
              <a:buNone/>
            </a:pPr>
            <a:r>
              <a:rPr lang="en-US" sz="3500" b="1" dirty="0">
                <a:solidFill>
                  <a:srgbClr val="7030A0"/>
                </a:solidFill>
                <a:latin typeface="Algerian"/>
                <a:ea typeface="Algerian"/>
                <a:cs typeface="Algerian"/>
                <a:sym typeface="Algerian"/>
              </a:rPr>
              <a:t>Capstone Project-2 </a:t>
            </a:r>
            <a:br>
              <a:rPr lang="en-US" sz="3500" b="1" dirty="0">
                <a:solidFill>
                  <a:srgbClr val="7030A0"/>
                </a:solidFill>
                <a:latin typeface="Algerian"/>
                <a:ea typeface="Algerian"/>
                <a:cs typeface="Algerian"/>
                <a:sym typeface="Algerian"/>
              </a:rPr>
            </a:br>
            <a:r>
              <a:rPr lang="en-US" sz="3500" b="1" dirty="0">
                <a:solidFill>
                  <a:srgbClr val="A3171E"/>
                </a:solidFill>
                <a:latin typeface="Algerian"/>
                <a:ea typeface="Algerian"/>
                <a:cs typeface="Algerian"/>
                <a:sym typeface="Algerian"/>
              </a:rPr>
              <a:t> On </a:t>
            </a:r>
            <a:br>
              <a:rPr lang="en-US" sz="3500" b="1" dirty="0">
                <a:solidFill>
                  <a:srgbClr val="A3171E"/>
                </a:solidFill>
                <a:latin typeface="Algerian"/>
                <a:ea typeface="Algerian"/>
                <a:cs typeface="Algerian"/>
                <a:sym typeface="Algerian"/>
              </a:rPr>
            </a:br>
            <a:r>
              <a:rPr lang="en-US" sz="3500" b="1" dirty="0">
                <a:solidFill>
                  <a:srgbClr val="A3171E"/>
                </a:solidFill>
                <a:latin typeface="Algerian"/>
                <a:ea typeface="Algerian"/>
                <a:cs typeface="Algerian"/>
                <a:sym typeface="Algerian"/>
              </a:rPr>
              <a:t>Retail Sales Prediction</a:t>
            </a:r>
            <a:endParaRPr sz="3500" b="1" dirty="0">
              <a:solidFill>
                <a:srgbClr val="A3171E"/>
              </a:solidFill>
              <a:latin typeface="Algerian"/>
              <a:ea typeface="Algerian"/>
              <a:cs typeface="Algerian"/>
              <a:sym typeface="Algerian"/>
            </a:endParaRPr>
          </a:p>
          <a:p>
            <a:pPr marL="0" lvl="0" indent="0" algn="l" rtl="0">
              <a:spcBef>
                <a:spcPts val="0"/>
              </a:spcBef>
              <a:spcAft>
                <a:spcPts val="0"/>
              </a:spcAft>
              <a:buNone/>
            </a:pPr>
            <a:endParaRPr sz="500" dirty="0">
              <a:latin typeface="Lucida Sans"/>
              <a:ea typeface="Lucida Sans"/>
              <a:cs typeface="Lucida Sans"/>
              <a:sym typeface="Lucida Sans"/>
            </a:endParaRPr>
          </a:p>
        </p:txBody>
      </p:sp>
      <p:sp>
        <p:nvSpPr>
          <p:cNvPr id="69" name="Google Shape;69;p15"/>
          <p:cNvSpPr txBox="1"/>
          <p:nvPr/>
        </p:nvSpPr>
        <p:spPr>
          <a:xfrm>
            <a:off x="425700" y="5471825"/>
            <a:ext cx="8718300" cy="116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C00000"/>
                </a:solidFill>
                <a:latin typeface="Lucida Sans"/>
                <a:ea typeface="Lucida Sans"/>
                <a:cs typeface="Lucida Sans"/>
                <a:sym typeface="Lucida Sans"/>
              </a:rPr>
              <a:t>By:</a:t>
            </a:r>
            <a:endParaRPr sz="2400" b="1" dirty="0">
              <a:solidFill>
                <a:srgbClr val="C00000"/>
              </a:solidFill>
              <a:latin typeface="Lucida Sans"/>
              <a:ea typeface="Lucida Sans"/>
              <a:cs typeface="Lucida Sans"/>
              <a:sym typeface="Lucida Sans"/>
            </a:endParaRPr>
          </a:p>
          <a:p>
            <a:pPr marL="0" lvl="0" indent="0" algn="r" rtl="0">
              <a:spcBef>
                <a:spcPts val="0"/>
              </a:spcBef>
              <a:spcAft>
                <a:spcPts val="0"/>
              </a:spcAft>
              <a:buNone/>
            </a:pPr>
            <a:r>
              <a:rPr lang="en-US" sz="2100" b="1" dirty="0">
                <a:solidFill>
                  <a:srgbClr val="C00000"/>
                </a:solidFill>
                <a:latin typeface="Lucida Sans"/>
                <a:ea typeface="Lucida Sans"/>
                <a:cs typeface="Lucida Sans"/>
                <a:sym typeface="Lucida Sans"/>
              </a:rPr>
              <a:t> </a:t>
            </a:r>
            <a:r>
              <a:rPr lang="en-US" sz="2100" b="1" dirty="0">
                <a:solidFill>
                  <a:srgbClr val="C00000"/>
                </a:solidFill>
                <a:latin typeface="Lucida Sans"/>
                <a:ea typeface="Lucida Sans"/>
                <a:cs typeface="Lucida Sans"/>
                <a:sym typeface="Lucida Sans"/>
              </a:rPr>
              <a:t>Mohd</a:t>
            </a:r>
            <a:r>
              <a:rPr lang="en-US" sz="2100" b="1" dirty="0">
                <a:solidFill>
                  <a:srgbClr val="C00000"/>
                </a:solidFill>
                <a:latin typeface="Lucida Sans"/>
                <a:ea typeface="Lucida Sans"/>
                <a:cs typeface="Lucida Sans"/>
                <a:sym typeface="Lucida Sans"/>
              </a:rPr>
              <a:t> Faisal </a:t>
            </a:r>
            <a:r>
              <a:rPr lang="en-US" sz="2100" b="1" dirty="0">
                <a:solidFill>
                  <a:srgbClr val="C00000"/>
                </a:solidFill>
                <a:latin typeface="Lucida Sans"/>
                <a:ea typeface="Lucida Sans"/>
                <a:cs typeface="Lucida Sans"/>
                <a:sym typeface="Lucida Sans"/>
              </a:rPr>
              <a:t>Khaleeq</a:t>
            </a:r>
            <a:endParaRPr sz="2100" b="1" dirty="0">
              <a:solidFill>
                <a:srgbClr val="C00000"/>
              </a:solidFill>
              <a:latin typeface="Lucida Sans"/>
              <a:ea typeface="Lucida Sans"/>
              <a:cs typeface="Lucida Sans"/>
              <a:sym typeface="Lucida Sans"/>
            </a:endParaRPr>
          </a:p>
          <a:p>
            <a:pPr marL="0" lvl="0" indent="0" algn="l" rtl="0">
              <a:spcBef>
                <a:spcPts val="0"/>
              </a:spcBef>
              <a:spcAft>
                <a:spcPts val="0"/>
              </a:spcAft>
              <a:buNone/>
            </a:pPr>
            <a:r>
              <a:rPr lang="en-US" sz="2100" b="1" dirty="0">
                <a:solidFill>
                  <a:srgbClr val="C00000"/>
                </a:solidFill>
                <a:latin typeface="Lucida Sans"/>
                <a:ea typeface="Lucida Sans"/>
                <a:cs typeface="Lucida Sans"/>
                <a:sym typeface="Lucida Sans"/>
              </a:rPr>
              <a:t>                                                                     </a:t>
            </a:r>
            <a:r>
              <a:rPr lang="en-US" sz="2100" b="1" dirty="0">
                <a:solidFill>
                  <a:srgbClr val="C00000"/>
                </a:solidFill>
                <a:latin typeface="Lucida Sans"/>
                <a:ea typeface="Lucida Sans"/>
                <a:cs typeface="Lucida Sans"/>
                <a:sym typeface="Lucida Sans"/>
              </a:rPr>
              <a:t>Mohd</a:t>
            </a:r>
            <a:r>
              <a:rPr lang="en-US" sz="2100" b="1" dirty="0">
                <a:solidFill>
                  <a:srgbClr val="C00000"/>
                </a:solidFill>
                <a:latin typeface="Lucida Sans"/>
                <a:ea typeface="Lucida Sans"/>
                <a:cs typeface="Lucida Sans"/>
                <a:sym typeface="Lucida Sans"/>
              </a:rPr>
              <a:t> </a:t>
            </a:r>
            <a:r>
              <a:rPr lang="en-US" sz="2100" b="1" dirty="0">
                <a:solidFill>
                  <a:srgbClr val="C00000"/>
                </a:solidFill>
                <a:latin typeface="Lucida Sans"/>
                <a:ea typeface="Lucida Sans"/>
                <a:cs typeface="Lucida Sans"/>
                <a:sym typeface="Lucida Sans"/>
              </a:rPr>
              <a:t>Kashan</a:t>
            </a:r>
            <a:endParaRPr sz="2100" b="1" dirty="0">
              <a:solidFill>
                <a:srgbClr val="C00000"/>
              </a:solidFill>
              <a:latin typeface="Lucida Sans"/>
              <a:ea typeface="Lucida Sans"/>
              <a:cs typeface="Lucida Sans"/>
              <a:sym typeface="Lucida Sans"/>
            </a:endParaRPr>
          </a:p>
          <a:p>
            <a:pPr marL="0" lvl="0" indent="0" algn="r" rtl="0">
              <a:spcBef>
                <a:spcPts val="0"/>
              </a:spcBef>
              <a:spcAft>
                <a:spcPts val="0"/>
              </a:spcAft>
              <a:buNone/>
            </a:pPr>
            <a:endParaRPr sz="2100" b="1" dirty="0">
              <a:solidFill>
                <a:srgbClr val="C00000"/>
              </a:solidFill>
              <a:latin typeface="Lucida Sans"/>
              <a:ea typeface="Lucida Sans"/>
              <a:cs typeface="Lucida Sans"/>
              <a:sym typeface="Lucida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57"/>
        <p:cNvGrpSpPr/>
        <p:nvPr/>
      </p:nvGrpSpPr>
      <p:grpSpPr>
        <a:xfrm>
          <a:off x="0" y="0"/>
          <a:ext cx="0" cy="0"/>
          <a:chOff x="0" y="0"/>
          <a:chExt cx="0" cy="0"/>
        </a:xfrm>
      </p:grpSpPr>
      <p:pic>
        <p:nvPicPr>
          <p:cNvPr id="158" name="Google Shape;158;p24" descr="8"/>
          <p:cNvPicPr preferRelativeResize="0">
            <a:picLocks noGrp="1"/>
          </p:cNvPicPr>
          <p:nvPr>
            <p:ph type="body" idx="2"/>
          </p:nvPr>
        </p:nvPicPr>
        <p:blipFill rotWithShape="1">
          <a:blip r:embed="rId3">
            <a:alphaModFix/>
          </a:blip>
          <a:srcRect/>
          <a:stretch/>
        </p:blipFill>
        <p:spPr>
          <a:xfrm>
            <a:off x="127675" y="85575"/>
            <a:ext cx="8937300" cy="4109400"/>
          </a:xfrm>
          <a:prstGeom prst="rect">
            <a:avLst/>
          </a:prstGeom>
          <a:noFill/>
          <a:ln>
            <a:noFill/>
          </a:ln>
        </p:spPr>
      </p:pic>
      <p:sp>
        <p:nvSpPr>
          <p:cNvPr id="159" name="Google Shape;159;p24"/>
          <p:cNvSpPr txBox="1"/>
          <p:nvPr/>
        </p:nvSpPr>
        <p:spPr>
          <a:xfrm>
            <a:off x="237100" y="4122000"/>
            <a:ext cx="2608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t>Observation:</a:t>
            </a:r>
            <a:endParaRPr sz="1500" b="1" dirty="0"/>
          </a:p>
        </p:txBody>
      </p:sp>
      <p:sp>
        <p:nvSpPr>
          <p:cNvPr id="160" name="Google Shape;160;p24"/>
          <p:cNvSpPr txBox="1"/>
          <p:nvPr/>
        </p:nvSpPr>
        <p:spPr>
          <a:xfrm>
            <a:off x="145975" y="4304400"/>
            <a:ext cx="89007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t>As given on the x axis are the given months and on the y axis is given the magnitude of the sales with respect to the given months:-</a:t>
            </a:r>
            <a:endParaRPr sz="1600" dirty="0"/>
          </a:p>
          <a:p>
            <a:pPr marL="457200" lvl="0" indent="-330200" algn="l" rtl="0">
              <a:spcBef>
                <a:spcPts val="0"/>
              </a:spcBef>
              <a:spcAft>
                <a:spcPts val="0"/>
              </a:spcAft>
              <a:buSzPts val="1600"/>
              <a:buAutoNum type="alphaUcPeriod"/>
            </a:pPr>
            <a:r>
              <a:rPr lang="en-US" sz="1600" dirty="0"/>
              <a:t>The first month shows the competition among the different type were in presence with a % of 8.79 and it shows that the competition would be tougher as we carry forward </a:t>
            </a:r>
            <a:endParaRPr sz="1600" dirty="0"/>
          </a:p>
          <a:p>
            <a:pPr marL="457200" lvl="0" indent="-330200" algn="l" rtl="0">
              <a:spcBef>
                <a:spcPts val="0"/>
              </a:spcBef>
              <a:spcAft>
                <a:spcPts val="0"/>
              </a:spcAft>
              <a:buSzPts val="1600"/>
              <a:buAutoNum type="alphaUcPeriod"/>
            </a:pPr>
            <a:r>
              <a:rPr lang="en-US" sz="1600" dirty="0"/>
              <a:t>As we follow on with the passing months we assume that the competition is still in action with the coming months and till the time it is the sixth it records it highest competition among all</a:t>
            </a:r>
            <a:endParaRPr sz="1600" dirty="0"/>
          </a:p>
          <a:p>
            <a:pPr marL="457200" lvl="0" indent="-330200" algn="l" rtl="0">
              <a:spcBef>
                <a:spcPts val="0"/>
              </a:spcBef>
              <a:spcAft>
                <a:spcPts val="0"/>
              </a:spcAft>
              <a:buSzPts val="1600"/>
              <a:buAutoNum type="alphaUcPeriod"/>
            </a:pPr>
            <a:r>
              <a:rPr lang="en-US" sz="1600" dirty="0"/>
              <a:t>And till the end of the year it continues to dominate the market by a continuous competition </a:t>
            </a:r>
            <a:endParaRPr sz="1600" dirty="0"/>
          </a:p>
          <a:p>
            <a:pPr marL="457200" lvl="0" indent="-330200" algn="l" rtl="0">
              <a:spcBef>
                <a:spcPts val="0"/>
              </a:spcBef>
              <a:spcAft>
                <a:spcPts val="0"/>
              </a:spcAft>
              <a:buSzPts val="1600"/>
              <a:buAutoNum type="alphaUcPeriod"/>
            </a:pPr>
            <a:r>
              <a:rPr lang="en-US" sz="1600" dirty="0"/>
              <a:t>So in a </a:t>
            </a:r>
            <a:r>
              <a:rPr lang="en-US" sz="1600" dirty="0" smtClean="0"/>
              <a:t>summarized </a:t>
            </a:r>
            <a:r>
              <a:rPr lang="en-US" sz="1600" dirty="0"/>
              <a:t>assumption , it is noticed that the sales among different store type proves to more competitive and futuristic.</a:t>
            </a:r>
            <a:endParaRPr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64"/>
        <p:cNvGrpSpPr/>
        <p:nvPr/>
      </p:nvGrpSpPr>
      <p:grpSpPr>
        <a:xfrm>
          <a:off x="0" y="0"/>
          <a:ext cx="0" cy="0"/>
          <a:chOff x="0" y="0"/>
          <a:chExt cx="0" cy="0"/>
        </a:xfrm>
      </p:grpSpPr>
      <p:pic>
        <p:nvPicPr>
          <p:cNvPr id="165" name="Google Shape;165;p25" descr="7"/>
          <p:cNvPicPr preferRelativeResize="0">
            <a:picLocks noGrp="1"/>
          </p:cNvPicPr>
          <p:nvPr>
            <p:ph type="body" idx="1"/>
          </p:nvPr>
        </p:nvPicPr>
        <p:blipFill rotWithShape="1">
          <a:blip r:embed="rId3">
            <a:alphaModFix/>
          </a:blip>
          <a:srcRect/>
          <a:stretch/>
        </p:blipFill>
        <p:spPr>
          <a:xfrm>
            <a:off x="93900" y="92025"/>
            <a:ext cx="8956200" cy="4448400"/>
          </a:xfrm>
          <a:prstGeom prst="rect">
            <a:avLst/>
          </a:prstGeom>
          <a:noFill/>
          <a:ln>
            <a:noFill/>
          </a:ln>
        </p:spPr>
      </p:pic>
      <p:sp>
        <p:nvSpPr>
          <p:cNvPr id="166" name="Google Shape;166;p25"/>
          <p:cNvSpPr txBox="1"/>
          <p:nvPr/>
        </p:nvSpPr>
        <p:spPr>
          <a:xfrm>
            <a:off x="83525" y="4456800"/>
            <a:ext cx="89562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dk1"/>
                </a:solidFill>
              </a:rPr>
              <a:t>Observation:</a:t>
            </a:r>
            <a:endParaRPr sz="1800" b="1" dirty="0">
              <a:solidFill>
                <a:schemeClr val="dk1"/>
              </a:solidFill>
            </a:endParaRPr>
          </a:p>
          <a:p>
            <a:pPr marL="0" lvl="0" indent="0" algn="l" rtl="0">
              <a:spcBef>
                <a:spcPts val="0"/>
              </a:spcBef>
              <a:spcAft>
                <a:spcPts val="0"/>
              </a:spcAft>
              <a:buNone/>
            </a:pPr>
            <a:r>
              <a:rPr lang="en-US" sz="1800" dirty="0">
                <a:solidFill>
                  <a:srgbClr val="CC5A49"/>
                </a:solidFill>
              </a:rPr>
              <a:t>a level of assortment (basic)  constitutes to about 27.28% of sales which is lowest among the different levels but it can be taken up by many small stores</a:t>
            </a:r>
            <a:endParaRPr sz="1800" dirty="0">
              <a:solidFill>
                <a:srgbClr val="CC5A49"/>
              </a:solidFill>
            </a:endParaRPr>
          </a:p>
          <a:p>
            <a:pPr marL="0" lvl="0" indent="0" algn="r" rtl="0">
              <a:spcBef>
                <a:spcPts val="0"/>
              </a:spcBef>
              <a:spcAft>
                <a:spcPts val="0"/>
              </a:spcAft>
              <a:buNone/>
            </a:pPr>
            <a:r>
              <a:rPr lang="en-US" sz="1800" dirty="0">
                <a:solidFill>
                  <a:srgbClr val="4586AC"/>
                </a:solidFill>
              </a:rPr>
              <a:t>c level(extended) gives almost 30% of the total sales among the levels of assortment and it can be also opt as an option to enhance the effectiveness and overall performance</a:t>
            </a:r>
            <a:endParaRPr sz="1800" dirty="0">
              <a:solidFill>
                <a:srgbClr val="4586AC"/>
              </a:solidFill>
            </a:endParaRPr>
          </a:p>
          <a:p>
            <a:pPr marL="0" lvl="0" indent="0" algn="r" rtl="0">
              <a:spcBef>
                <a:spcPts val="0"/>
              </a:spcBef>
              <a:spcAft>
                <a:spcPts val="0"/>
              </a:spcAft>
              <a:buNone/>
            </a:pPr>
            <a:r>
              <a:rPr lang="en-US" sz="1800" dirty="0">
                <a:solidFill>
                  <a:srgbClr val="9E97CC"/>
                </a:solidFill>
              </a:rPr>
              <a:t>b level of assortment (extra) dominate the overall share of the assortment type by almost 42% and proves to be the most preferred and worthy among all the levels .</a:t>
            </a:r>
            <a:endParaRPr sz="1800" dirty="0">
              <a:solidFill>
                <a:srgbClr val="9E97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170"/>
        <p:cNvGrpSpPr/>
        <p:nvPr/>
      </p:nvGrpSpPr>
      <p:grpSpPr>
        <a:xfrm>
          <a:off x="0" y="0"/>
          <a:ext cx="0" cy="0"/>
          <a:chOff x="0" y="0"/>
          <a:chExt cx="0" cy="0"/>
        </a:xfrm>
      </p:grpSpPr>
      <p:pic>
        <p:nvPicPr>
          <p:cNvPr id="171" name="Google Shape;171;p26" descr="10"/>
          <p:cNvPicPr preferRelativeResize="0">
            <a:picLocks noGrp="1"/>
          </p:cNvPicPr>
          <p:nvPr>
            <p:ph type="body" idx="1"/>
          </p:nvPr>
        </p:nvPicPr>
        <p:blipFill rotWithShape="1">
          <a:blip r:embed="rId3">
            <a:alphaModFix/>
          </a:blip>
          <a:srcRect/>
          <a:stretch/>
        </p:blipFill>
        <p:spPr>
          <a:xfrm>
            <a:off x="145925" y="2306400"/>
            <a:ext cx="8937300" cy="4551600"/>
          </a:xfrm>
          <a:prstGeom prst="rect">
            <a:avLst/>
          </a:prstGeom>
          <a:noFill/>
          <a:ln>
            <a:noFill/>
          </a:ln>
        </p:spPr>
      </p:pic>
      <p:sp>
        <p:nvSpPr>
          <p:cNvPr id="172" name="Google Shape;172;p26"/>
          <p:cNvSpPr txBox="1"/>
          <p:nvPr/>
        </p:nvSpPr>
        <p:spPr>
          <a:xfrm>
            <a:off x="9040650" y="2626475"/>
            <a:ext cx="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73" name="Google Shape;173;p26"/>
          <p:cNvSpPr txBox="1"/>
          <p:nvPr/>
        </p:nvSpPr>
        <p:spPr>
          <a:xfrm>
            <a:off x="145925" y="182400"/>
            <a:ext cx="8894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Observations of the following graph:</a:t>
            </a:r>
            <a:endParaRPr sz="1800" dirty="0"/>
          </a:p>
          <a:p>
            <a:pPr marL="0" lvl="0" indent="0" algn="l" rtl="0">
              <a:spcBef>
                <a:spcPts val="0"/>
              </a:spcBef>
              <a:spcAft>
                <a:spcPts val="0"/>
              </a:spcAft>
              <a:buNone/>
            </a:pPr>
            <a:r>
              <a:rPr lang="en-US" sz="1800" dirty="0"/>
              <a:t>i. Starting from 2009 </a:t>
            </a:r>
            <a:r>
              <a:rPr lang="en-US" sz="1800" dirty="0"/>
              <a:t>ie,sales</a:t>
            </a:r>
            <a:r>
              <a:rPr lang="en-US" sz="1800" dirty="0"/>
              <a:t> were 15.19% which further shows a downward trend till 2013 reaches down at 12.92% with the respected promo2 among several years</a:t>
            </a:r>
            <a:endParaRPr sz="1800" dirty="0"/>
          </a:p>
          <a:p>
            <a:pPr marL="0" lvl="0" indent="0" algn="l" rtl="0">
              <a:spcBef>
                <a:spcPts val="0"/>
              </a:spcBef>
              <a:spcAft>
                <a:spcPts val="0"/>
              </a:spcAft>
              <a:buNone/>
            </a:pPr>
            <a:r>
              <a:rPr lang="en-US" sz="1800" dirty="0"/>
              <a:t>ii. In the year 2014 it showed a remarkable increase to 15.6% which is the highest among all the years which prove to be revival comeback for the promo2</a:t>
            </a:r>
            <a:endParaRPr sz="1800" dirty="0"/>
          </a:p>
          <a:p>
            <a:pPr marL="0" lvl="0" indent="0" algn="l" rtl="0">
              <a:spcBef>
                <a:spcPts val="0"/>
              </a:spcBef>
              <a:spcAft>
                <a:spcPts val="0"/>
              </a:spcAft>
              <a:buNone/>
            </a:pPr>
            <a:r>
              <a:rPr lang="en-US" sz="1800" dirty="0"/>
              <a:t>iii. In the year 2015 it again decreases to 13.51% which concludes that the sales in the promo2 experiences an intense and irregular competitions.</a:t>
            </a:r>
            <a:endParaRPr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457200" y="1481328"/>
            <a:ext cx="4038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dirty="0"/>
          </a:p>
        </p:txBody>
      </p:sp>
      <p:sp>
        <p:nvSpPr>
          <p:cNvPr id="179" name="Google Shape;179;p27"/>
          <p:cNvSpPr txBox="1">
            <a:spLocks noGrp="1"/>
          </p:cNvSpPr>
          <p:nvPr>
            <p:ph type="body" idx="2"/>
          </p:nvPr>
        </p:nvSpPr>
        <p:spPr>
          <a:xfrm>
            <a:off x="4648200" y="1481328"/>
            <a:ext cx="4038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dirty="0"/>
          </a:p>
        </p:txBody>
      </p:sp>
      <p:sp>
        <p:nvSpPr>
          <p:cNvPr id="180" name="Google Shape;180;p2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pic>
        <p:nvPicPr>
          <p:cNvPr id="181" name="Google Shape;181;p27" descr="correlation matrix"/>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2" name="Google Shape;182;p27"/>
          <p:cNvSpPr txBox="1"/>
          <p:nvPr/>
        </p:nvSpPr>
        <p:spPr>
          <a:xfrm>
            <a:off x="8189475" y="164150"/>
            <a:ext cx="328200" cy="515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dirty="0">
                <a:solidFill>
                  <a:srgbClr val="7ECDBB"/>
                </a:solidFill>
              </a:rPr>
              <a:t>CORRELAT      ION</a:t>
            </a:r>
            <a:endParaRPr sz="1700" b="1" dirty="0">
              <a:solidFill>
                <a:srgbClr val="7ECDBB"/>
              </a:solidFill>
            </a:endParaRPr>
          </a:p>
          <a:p>
            <a:pPr marL="0" lvl="0" indent="0" algn="l" rtl="0">
              <a:spcBef>
                <a:spcPts val="0"/>
              </a:spcBef>
              <a:spcAft>
                <a:spcPts val="0"/>
              </a:spcAft>
              <a:buNone/>
            </a:pPr>
            <a:endParaRPr sz="1700" b="1" dirty="0">
              <a:solidFill>
                <a:srgbClr val="7ECDBB"/>
              </a:solidFill>
            </a:endParaRPr>
          </a:p>
          <a:p>
            <a:pPr marL="0" lvl="0" indent="0" algn="l" rtl="0">
              <a:spcBef>
                <a:spcPts val="0"/>
              </a:spcBef>
              <a:spcAft>
                <a:spcPts val="0"/>
              </a:spcAft>
              <a:buNone/>
            </a:pPr>
            <a:endParaRPr sz="1700" b="1" dirty="0">
              <a:solidFill>
                <a:srgbClr val="7ECDBB"/>
              </a:solidFill>
            </a:endParaRPr>
          </a:p>
          <a:p>
            <a:pPr marL="0" lvl="0" indent="0" algn="ctr" rtl="0">
              <a:spcBef>
                <a:spcPts val="0"/>
              </a:spcBef>
              <a:spcAft>
                <a:spcPts val="0"/>
              </a:spcAft>
              <a:buNone/>
            </a:pPr>
            <a:r>
              <a:rPr lang="en-US" sz="1700" b="1" dirty="0">
                <a:solidFill>
                  <a:srgbClr val="7ECDBB"/>
                </a:solidFill>
              </a:rPr>
              <a:t>MATR IX</a:t>
            </a:r>
            <a:endParaRPr sz="1700" b="1" dirty="0">
              <a:solidFill>
                <a:srgbClr val="7ECDBB"/>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86"/>
        <p:cNvGrpSpPr/>
        <p:nvPr/>
      </p:nvGrpSpPr>
      <p:grpSpPr>
        <a:xfrm>
          <a:off x="0" y="0"/>
          <a:ext cx="0" cy="0"/>
          <a:chOff x="0" y="0"/>
          <a:chExt cx="0" cy="0"/>
        </a:xfrm>
      </p:grpSpPr>
      <p:pic>
        <p:nvPicPr>
          <p:cNvPr id="187" name="Google Shape;187;p28" descr="15"/>
          <p:cNvPicPr preferRelativeResize="0">
            <a:picLocks noGrp="1"/>
          </p:cNvPicPr>
          <p:nvPr>
            <p:ph type="body" idx="2"/>
          </p:nvPr>
        </p:nvPicPr>
        <p:blipFill rotWithShape="1">
          <a:blip r:embed="rId3">
            <a:alphaModFix/>
          </a:blip>
          <a:srcRect/>
          <a:stretch/>
        </p:blipFill>
        <p:spPr>
          <a:xfrm>
            <a:off x="2626481" y="77074"/>
            <a:ext cx="6360600" cy="4609500"/>
          </a:xfrm>
          <a:prstGeom prst="rect">
            <a:avLst/>
          </a:prstGeom>
          <a:noFill/>
          <a:ln>
            <a:noFill/>
          </a:ln>
        </p:spPr>
      </p:pic>
      <p:sp>
        <p:nvSpPr>
          <p:cNvPr id="188" name="Google Shape;188;p28"/>
          <p:cNvSpPr txBox="1"/>
          <p:nvPr/>
        </p:nvSpPr>
        <p:spPr>
          <a:xfrm>
            <a:off x="164150" y="200625"/>
            <a:ext cx="2334600" cy="541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t>Observation:</a:t>
            </a:r>
            <a:endParaRPr sz="1800" b="1" dirty="0"/>
          </a:p>
          <a:p>
            <a:pPr marL="0" lvl="0" indent="0" algn="l" rtl="0">
              <a:spcBef>
                <a:spcPts val="0"/>
              </a:spcBef>
              <a:spcAft>
                <a:spcPts val="0"/>
              </a:spcAft>
              <a:buNone/>
            </a:pPr>
            <a:r>
              <a:rPr lang="en-US" sz="1500" b="1" dirty="0"/>
              <a:t>With respect to the consideration of both the promos :</a:t>
            </a:r>
            <a:endParaRPr sz="1500" b="1" dirty="0"/>
          </a:p>
          <a:p>
            <a:pPr marL="457200" lvl="0" indent="0" algn="l" rtl="0">
              <a:spcBef>
                <a:spcPts val="0"/>
              </a:spcBef>
              <a:spcAft>
                <a:spcPts val="0"/>
              </a:spcAft>
              <a:buNone/>
            </a:pPr>
            <a:endParaRPr sz="1500" b="1" dirty="0"/>
          </a:p>
          <a:p>
            <a:pPr marL="0" lvl="0" indent="0" algn="l" rtl="0">
              <a:spcBef>
                <a:spcPts val="0"/>
              </a:spcBef>
              <a:spcAft>
                <a:spcPts val="0"/>
              </a:spcAft>
              <a:buNone/>
            </a:pPr>
            <a:r>
              <a:rPr lang="en-US" sz="1900" b="1" dirty="0">
                <a:solidFill>
                  <a:srgbClr val="CC5A49"/>
                </a:solidFill>
              </a:rPr>
              <a:t>With respect to promo 0 is the analysis where the store is participating of not so we can predict that promo0 is always less than promo 1 throughout the week and also active on the 7th day as well</a:t>
            </a:r>
            <a:endParaRPr sz="1900" b="1" dirty="0">
              <a:solidFill>
                <a:srgbClr val="CC5A49"/>
              </a:solidFill>
            </a:endParaRPr>
          </a:p>
          <a:p>
            <a:pPr marL="457200" lvl="0" indent="0" algn="l" rtl="0">
              <a:spcBef>
                <a:spcPts val="0"/>
              </a:spcBef>
              <a:spcAft>
                <a:spcPts val="0"/>
              </a:spcAft>
              <a:buNone/>
            </a:pPr>
            <a:endParaRPr sz="1500" b="1" dirty="0">
              <a:solidFill>
                <a:srgbClr val="4586AC"/>
              </a:solidFill>
            </a:endParaRPr>
          </a:p>
        </p:txBody>
      </p:sp>
      <p:sp>
        <p:nvSpPr>
          <p:cNvPr id="189" name="Google Shape;189;p28"/>
          <p:cNvSpPr txBox="1"/>
          <p:nvPr/>
        </p:nvSpPr>
        <p:spPr>
          <a:xfrm>
            <a:off x="401275" y="5398850"/>
            <a:ext cx="8481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rgbClr val="4586AC"/>
                </a:solidFill>
              </a:rPr>
              <a:t>While in case of Promo 1 it is clearly mentioned that it starts it’s week with the apex, and end with no sales on the last day of the week </a:t>
            </a:r>
            <a:endParaRPr sz="2000" dirty="0">
              <a:solidFill>
                <a:srgbClr val="4586AC"/>
              </a:solidFill>
            </a:endParaRPr>
          </a:p>
          <a:p>
            <a:pPr marL="0" lvl="0" indent="0" algn="l" rtl="0">
              <a:spcBef>
                <a:spcPts val="0"/>
              </a:spcBef>
              <a:spcAft>
                <a:spcPts val="0"/>
              </a:spcAft>
              <a:buNone/>
            </a:pPr>
            <a:r>
              <a:rPr lang="en-US" sz="2000" dirty="0">
                <a:solidFill>
                  <a:srgbClr val="4586AC"/>
                </a:solidFill>
              </a:rPr>
              <a:t>it shows a downward trend throughout the week but is always greater than promo 0 and thus it is leading the sales through the week </a:t>
            </a:r>
            <a:endParaRPr sz="2000" dirty="0">
              <a:solidFill>
                <a:srgbClr val="4586A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lin ang="5400012" scaled="0"/>
        </a:gradFill>
        <a:effectLst/>
      </p:bgPr>
    </p:bg>
    <p:spTree>
      <p:nvGrpSpPr>
        <p:cNvPr id="1" name="Shape 193"/>
        <p:cNvGrpSpPr/>
        <p:nvPr/>
      </p:nvGrpSpPr>
      <p:grpSpPr>
        <a:xfrm>
          <a:off x="0" y="0"/>
          <a:ext cx="0" cy="0"/>
          <a:chOff x="0" y="0"/>
          <a:chExt cx="0" cy="0"/>
        </a:xfrm>
      </p:grpSpPr>
      <p:pic>
        <p:nvPicPr>
          <p:cNvPr id="194" name="Google Shape;194;p29" descr="13"/>
          <p:cNvPicPr preferRelativeResize="0">
            <a:picLocks noGrp="1"/>
          </p:cNvPicPr>
          <p:nvPr>
            <p:ph type="body" idx="2"/>
          </p:nvPr>
        </p:nvPicPr>
        <p:blipFill rotWithShape="1">
          <a:blip r:embed="rId3">
            <a:alphaModFix/>
          </a:blip>
          <a:srcRect/>
          <a:stretch/>
        </p:blipFill>
        <p:spPr>
          <a:xfrm>
            <a:off x="595800" y="91200"/>
            <a:ext cx="7952400" cy="3981900"/>
          </a:xfrm>
          <a:prstGeom prst="rect">
            <a:avLst/>
          </a:prstGeom>
          <a:noFill/>
          <a:ln>
            <a:noFill/>
          </a:ln>
        </p:spPr>
      </p:pic>
      <p:sp>
        <p:nvSpPr>
          <p:cNvPr id="195" name="Google Shape;195;p29"/>
          <p:cNvSpPr txBox="1"/>
          <p:nvPr/>
        </p:nvSpPr>
        <p:spPr>
          <a:xfrm>
            <a:off x="419500" y="4559850"/>
            <a:ext cx="8317200" cy="177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solidFill>
                  <a:schemeClr val="lt1"/>
                </a:solidFill>
              </a:rPr>
              <a:t>Observation:</a:t>
            </a:r>
            <a:endParaRPr sz="1900" b="1" dirty="0">
              <a:solidFill>
                <a:schemeClr val="lt1"/>
              </a:solidFill>
            </a:endParaRPr>
          </a:p>
          <a:p>
            <a:pPr marL="457200" lvl="0" indent="-317500" algn="l" rtl="0">
              <a:spcBef>
                <a:spcPts val="0"/>
              </a:spcBef>
              <a:spcAft>
                <a:spcPts val="0"/>
              </a:spcAft>
              <a:buClr>
                <a:schemeClr val="lt1"/>
              </a:buClr>
              <a:buSzPts val="1400"/>
              <a:buChar char="➢"/>
            </a:pPr>
            <a:r>
              <a:rPr lang="en-US" dirty="0">
                <a:solidFill>
                  <a:schemeClr val="lt1"/>
                </a:solidFill>
              </a:rPr>
              <a:t>As shown in the above model it is clearly showing a direct relationship between the number of customers and the given sales. </a:t>
            </a:r>
            <a:endParaRPr dirty="0">
              <a:solidFill>
                <a:schemeClr val="lt1"/>
              </a:solidFill>
            </a:endParaRPr>
          </a:p>
          <a:p>
            <a:pPr marL="457200" lvl="0" indent="-317500" algn="l" rtl="0">
              <a:spcBef>
                <a:spcPts val="0"/>
              </a:spcBef>
              <a:spcAft>
                <a:spcPts val="0"/>
              </a:spcAft>
              <a:buClr>
                <a:schemeClr val="lt1"/>
              </a:buClr>
              <a:buSzPts val="1400"/>
              <a:buChar char="➢"/>
            </a:pPr>
            <a:r>
              <a:rPr lang="en-US" dirty="0">
                <a:solidFill>
                  <a:schemeClr val="lt1"/>
                </a:solidFill>
              </a:rPr>
              <a:t>As the customer increases the sales also increases, and as the number of customer are less the sales also reduces.</a:t>
            </a:r>
            <a:endParaRPr dirty="0">
              <a:solidFill>
                <a:schemeClr val="lt1"/>
              </a:solidFill>
            </a:endParaRPr>
          </a:p>
          <a:p>
            <a:pPr marL="457200" lvl="0" indent="-317500" algn="l" rtl="0">
              <a:spcBef>
                <a:spcPts val="0"/>
              </a:spcBef>
              <a:spcAft>
                <a:spcPts val="0"/>
              </a:spcAft>
              <a:buClr>
                <a:schemeClr val="lt1"/>
              </a:buClr>
              <a:buSzPts val="1400"/>
              <a:buChar char="➢"/>
            </a:pPr>
            <a:r>
              <a:rPr lang="en-US" dirty="0">
                <a:solidFill>
                  <a:schemeClr val="lt1"/>
                </a:solidFill>
              </a:rPr>
              <a:t>It can be predicted that direct trend often leads to a crucial role payer in the functioning of an effective start and end as well.</a:t>
            </a:r>
            <a:endParaRPr dirty="0">
              <a:solidFill>
                <a:schemeClr val="lt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body" idx="1"/>
          </p:nvPr>
        </p:nvSpPr>
        <p:spPr>
          <a:xfrm>
            <a:off x="457200" y="1481328"/>
            <a:ext cx="4038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dirty="0"/>
          </a:p>
        </p:txBody>
      </p:sp>
      <p:sp>
        <p:nvSpPr>
          <p:cNvPr id="201" name="Google Shape;201;p30"/>
          <p:cNvSpPr txBox="1">
            <a:spLocks noGrp="1"/>
          </p:cNvSpPr>
          <p:nvPr>
            <p:ph type="body" idx="2"/>
          </p:nvPr>
        </p:nvSpPr>
        <p:spPr>
          <a:xfrm>
            <a:off x="4648200" y="1481328"/>
            <a:ext cx="4038600" cy="4526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en-US" sz="1800" dirty="0"/>
              <a:t>1.Here we can see that if their is no promo the sales is very less and if promo running their the sales is high.</a:t>
            </a:r>
            <a:endParaRPr dirty="0"/>
          </a:p>
        </p:txBody>
      </p:sp>
      <p:sp>
        <p:nvSpPr>
          <p:cNvPr id="202" name="Google Shape;202;p3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pic>
        <p:nvPicPr>
          <p:cNvPr id="203" name="Google Shape;203;p30" descr="14"/>
          <p:cNvPicPr preferRelativeResize="0">
            <a:picLocks noGrp="1"/>
          </p:cNvPicPr>
          <p:nvPr>
            <p:ph type="body" idx="1"/>
          </p:nvPr>
        </p:nvPicPr>
        <p:blipFill rotWithShape="1">
          <a:blip r:embed="rId3">
            <a:alphaModFix/>
          </a:blip>
          <a:srcRect/>
          <a:stretch/>
        </p:blipFill>
        <p:spPr>
          <a:xfrm>
            <a:off x="0" y="79275"/>
            <a:ext cx="9144000" cy="66729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07"/>
        <p:cNvGrpSpPr/>
        <p:nvPr/>
      </p:nvGrpSpPr>
      <p:grpSpPr>
        <a:xfrm>
          <a:off x="0" y="0"/>
          <a:ext cx="0" cy="0"/>
          <a:chOff x="0" y="0"/>
          <a:chExt cx="0" cy="0"/>
        </a:xfrm>
      </p:grpSpPr>
      <p:pic>
        <p:nvPicPr>
          <p:cNvPr id="208" name="Google Shape;208;p31" descr="17"/>
          <p:cNvPicPr preferRelativeResize="0">
            <a:picLocks noGrp="1"/>
          </p:cNvPicPr>
          <p:nvPr>
            <p:ph type="body" idx="2"/>
          </p:nvPr>
        </p:nvPicPr>
        <p:blipFill rotWithShape="1">
          <a:blip r:embed="rId3">
            <a:alphaModFix/>
          </a:blip>
          <a:srcRect/>
          <a:stretch/>
        </p:blipFill>
        <p:spPr>
          <a:xfrm>
            <a:off x="273600" y="109450"/>
            <a:ext cx="8645700" cy="4025700"/>
          </a:xfrm>
          <a:prstGeom prst="rect">
            <a:avLst/>
          </a:prstGeom>
          <a:noFill/>
          <a:ln>
            <a:noFill/>
          </a:ln>
        </p:spPr>
      </p:pic>
      <p:sp>
        <p:nvSpPr>
          <p:cNvPr id="209" name="Google Shape;209;p31"/>
          <p:cNvSpPr txBox="1"/>
          <p:nvPr/>
        </p:nvSpPr>
        <p:spPr>
          <a:xfrm>
            <a:off x="337500" y="4213300"/>
            <a:ext cx="8517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a:solidFill>
                  <a:srgbClr val="F3F3F3"/>
                </a:solidFill>
              </a:rPr>
              <a:t>Hypothesis Testing (Consideration)</a:t>
            </a:r>
            <a:endParaRPr sz="1800" b="1" dirty="0">
              <a:solidFill>
                <a:srgbClr val="F3F3F3"/>
              </a:solidFill>
            </a:endParaRPr>
          </a:p>
          <a:p>
            <a:pPr marL="0" lvl="0" indent="0" algn="l" rtl="0">
              <a:spcBef>
                <a:spcPts val="0"/>
              </a:spcBef>
              <a:spcAft>
                <a:spcPts val="0"/>
              </a:spcAft>
              <a:buNone/>
            </a:pPr>
            <a:endParaRPr sz="1800" b="1" dirty="0">
              <a:solidFill>
                <a:srgbClr val="F3F3F3"/>
              </a:solidFill>
            </a:endParaRPr>
          </a:p>
        </p:txBody>
      </p:sp>
      <p:sp>
        <p:nvSpPr>
          <p:cNvPr id="210" name="Google Shape;210;p31"/>
          <p:cNvSpPr txBox="1"/>
          <p:nvPr/>
        </p:nvSpPr>
        <p:spPr>
          <a:xfrm>
            <a:off x="337500" y="4578075"/>
            <a:ext cx="8517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D9D9D9"/>
                </a:solidFill>
              </a:rPr>
              <a:t>As shown in the above :</a:t>
            </a:r>
            <a:endParaRPr sz="1800" dirty="0">
              <a:solidFill>
                <a:srgbClr val="D9D9D9"/>
              </a:solidFill>
            </a:endParaRPr>
          </a:p>
          <a:p>
            <a:pPr marL="0" lvl="0" indent="0" algn="l" rtl="0">
              <a:spcBef>
                <a:spcPts val="0"/>
              </a:spcBef>
              <a:spcAft>
                <a:spcPts val="0"/>
              </a:spcAft>
              <a:buNone/>
            </a:pPr>
            <a:r>
              <a:rPr lang="en-US" sz="1800" dirty="0">
                <a:solidFill>
                  <a:srgbClr val="D9D9D9"/>
                </a:solidFill>
              </a:rPr>
              <a:t>The closer is the competition distance the higher is the sales, the more far you are from the field or the range of competition less or no sales is experienced.</a:t>
            </a:r>
            <a:endParaRPr sz="1800" dirty="0">
              <a:solidFill>
                <a:srgbClr val="D9D9D9"/>
              </a:solidFill>
            </a:endParaRPr>
          </a:p>
          <a:p>
            <a:pPr marL="0" lvl="0" indent="0" algn="l" rtl="0">
              <a:spcBef>
                <a:spcPts val="0"/>
              </a:spcBef>
              <a:spcAft>
                <a:spcPts val="0"/>
              </a:spcAft>
              <a:buNone/>
            </a:pPr>
            <a:r>
              <a:rPr lang="en-US" sz="1800" dirty="0">
                <a:solidFill>
                  <a:srgbClr val="D9D9D9"/>
                </a:solidFill>
              </a:rPr>
              <a:t>It is equally important that the sales is enhanced and chased by the competition it seeks, so the more the competition the more is the sales</a:t>
            </a:r>
            <a:endParaRPr sz="1800" dirty="0">
              <a:solidFill>
                <a:srgbClr val="D9D9D9"/>
              </a:solidFill>
            </a:endParaRPr>
          </a:p>
          <a:p>
            <a:pPr marL="0" lvl="0" indent="0" algn="l" rtl="0">
              <a:spcBef>
                <a:spcPts val="0"/>
              </a:spcBef>
              <a:spcAft>
                <a:spcPts val="0"/>
              </a:spcAft>
              <a:buNone/>
            </a:pPr>
            <a:r>
              <a:rPr lang="en-US" sz="1800" dirty="0">
                <a:solidFill>
                  <a:srgbClr val="D9D9D9"/>
                </a:solidFill>
              </a:rPr>
              <a:t>As in the case of 10000 we can clearly </a:t>
            </a:r>
            <a:r>
              <a:rPr lang="en-US" sz="1800" dirty="0" smtClean="0">
                <a:solidFill>
                  <a:srgbClr val="D9D9D9"/>
                </a:solidFill>
              </a:rPr>
              <a:t>analyze </a:t>
            </a:r>
            <a:r>
              <a:rPr lang="en-US" sz="1800" dirty="0">
                <a:solidFill>
                  <a:srgbClr val="D9D9D9"/>
                </a:solidFill>
              </a:rPr>
              <a:t>that the sale is the most, but while it covers more distance at 30000 the sales gradually decreases and at last 70000 it is zero or less sales.</a:t>
            </a:r>
            <a:endParaRPr sz="1800" dirty="0">
              <a:solidFill>
                <a:srgbClr val="D9D9D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p:nvPr/>
        </p:nvSpPr>
        <p:spPr>
          <a:xfrm>
            <a:off x="218875" y="1003175"/>
            <a:ext cx="89250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500" b="1" i="1" u="sng" dirty="0"/>
              <a:t>FEATURE </a:t>
            </a:r>
            <a:endParaRPr sz="7500" b="1" i="1" u="sng" dirty="0"/>
          </a:p>
          <a:p>
            <a:pPr marL="0" lvl="0" indent="0" algn="l" rtl="0">
              <a:spcBef>
                <a:spcPts val="0"/>
              </a:spcBef>
              <a:spcAft>
                <a:spcPts val="0"/>
              </a:spcAft>
              <a:buNone/>
            </a:pPr>
            <a:r>
              <a:rPr lang="en-US" sz="7500" b="1" i="1" u="sng" dirty="0"/>
              <a:t>         </a:t>
            </a:r>
            <a:endParaRPr sz="7500" b="1" i="1" u="sng" dirty="0"/>
          </a:p>
          <a:p>
            <a:pPr marL="0" lvl="0" indent="0" algn="l" rtl="0">
              <a:spcBef>
                <a:spcPts val="0"/>
              </a:spcBef>
              <a:spcAft>
                <a:spcPts val="0"/>
              </a:spcAft>
              <a:buNone/>
            </a:pPr>
            <a:r>
              <a:rPr lang="en-US" sz="7500" b="1" i="1" u="sng" dirty="0"/>
              <a:t>      ENGINEERING </a:t>
            </a:r>
            <a:endParaRPr sz="7500" b="1" i="1" u="sng"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3" descr="Screenshot (5)"/>
          <p:cNvPicPr preferRelativeResize="0">
            <a:picLocks noGrp="1"/>
          </p:cNvPicPr>
          <p:nvPr>
            <p:ph type="body" idx="1"/>
          </p:nvPr>
        </p:nvPicPr>
        <p:blipFill rotWithShape="1">
          <a:blip r:embed="rId3">
            <a:alphaModFix/>
          </a:blip>
          <a:srcRect l="2074" t="29372" r="4113" b="7398"/>
          <a:stretch/>
        </p:blipFill>
        <p:spPr>
          <a:xfrm>
            <a:off x="216175" y="190850"/>
            <a:ext cx="4215900" cy="3493500"/>
          </a:xfrm>
          <a:prstGeom prst="rect">
            <a:avLst/>
          </a:prstGeom>
          <a:noFill/>
          <a:ln>
            <a:noFill/>
          </a:ln>
        </p:spPr>
      </p:pic>
      <p:pic>
        <p:nvPicPr>
          <p:cNvPr id="221" name="Google Shape;221;p33" descr="Screenshot (6)"/>
          <p:cNvPicPr preferRelativeResize="0">
            <a:picLocks noGrp="1"/>
          </p:cNvPicPr>
          <p:nvPr>
            <p:ph type="body" idx="2"/>
          </p:nvPr>
        </p:nvPicPr>
        <p:blipFill rotWithShape="1">
          <a:blip r:embed="rId4">
            <a:alphaModFix/>
          </a:blip>
          <a:srcRect t="32390" b="10220"/>
          <a:stretch/>
        </p:blipFill>
        <p:spPr>
          <a:xfrm>
            <a:off x="4572000" y="162025"/>
            <a:ext cx="4494600" cy="3493500"/>
          </a:xfrm>
          <a:prstGeom prst="rect">
            <a:avLst/>
          </a:prstGeom>
          <a:noFill/>
          <a:ln>
            <a:noFill/>
          </a:ln>
        </p:spPr>
      </p:pic>
      <p:pic>
        <p:nvPicPr>
          <p:cNvPr id="222" name="Google Shape;222;p33" descr="Screenshot (7)"/>
          <p:cNvPicPr preferRelativeResize="0"/>
          <p:nvPr/>
        </p:nvPicPr>
        <p:blipFill rotWithShape="1">
          <a:blip r:embed="rId5">
            <a:alphaModFix/>
          </a:blip>
          <a:srcRect/>
          <a:stretch/>
        </p:blipFill>
        <p:spPr>
          <a:xfrm>
            <a:off x="146788" y="3775549"/>
            <a:ext cx="8850427" cy="29725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107504" y="908720"/>
            <a:ext cx="8928992" cy="5320480"/>
          </a:xfrm>
          <a:prstGeom prst="rect">
            <a:avLst/>
          </a:prstGeom>
          <a:noFill/>
          <a:ln>
            <a:noFill/>
          </a:ln>
        </p:spPr>
        <p:txBody>
          <a:bodyPr spcFirstLastPara="1" wrap="square" lIns="91425" tIns="45700" rIns="91425" bIns="45700" anchor="t" anchorCtr="0">
            <a:normAutofit/>
          </a:bodyPr>
          <a:lstStyle/>
          <a:p>
            <a:pPr marL="365760" lvl="0" indent="-255905" algn="l" rtl="0">
              <a:lnSpc>
                <a:spcPct val="100000"/>
              </a:lnSpc>
              <a:spcBef>
                <a:spcPts val="0"/>
              </a:spcBef>
              <a:spcAft>
                <a:spcPts val="0"/>
              </a:spcAft>
              <a:buSzPts val="1632"/>
              <a:buChar char="❑"/>
            </a:pPr>
            <a:r>
              <a:rPr lang="en-US" sz="2400" dirty="0">
                <a:latin typeface="Arimo"/>
                <a:ea typeface="Arimo"/>
                <a:cs typeface="Arimo"/>
                <a:sym typeface="Arimo"/>
              </a:rPr>
              <a:t>Rossmann</a:t>
            </a:r>
            <a:r>
              <a:rPr lang="en-US" sz="2400" dirty="0">
                <a:latin typeface="Arimo"/>
                <a:ea typeface="Arimo"/>
                <a:cs typeface="Arimo"/>
                <a:sym typeface="Arimo"/>
              </a:rPr>
              <a:t> operates over 3,000 drug stores in 7 European countries. Currently, </a:t>
            </a:r>
            <a:r>
              <a:rPr lang="en-US" sz="2400" dirty="0" smtClean="0">
                <a:latin typeface="Arimo"/>
                <a:ea typeface="Arimo"/>
                <a:cs typeface="Arimo"/>
                <a:sym typeface="Arimo"/>
              </a:rPr>
              <a:t>Rossmann</a:t>
            </a:r>
            <a:r>
              <a:rPr lang="en-US" sz="2400" dirty="0" smtClean="0">
                <a:latin typeface="Arimo"/>
                <a:ea typeface="Arimo"/>
                <a:cs typeface="Arimo"/>
                <a:sym typeface="Arimo"/>
              </a:rPr>
              <a:t> </a:t>
            </a:r>
            <a:r>
              <a:rPr lang="en-US" sz="2400" dirty="0">
                <a:latin typeface="Arimo"/>
                <a:ea typeface="Arimo"/>
                <a:cs typeface="Arimo"/>
                <a:sym typeface="Arimo"/>
              </a:rPr>
              <a:t>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sz="2400" dirty="0">
              <a:latin typeface="Arimo"/>
              <a:ea typeface="Arimo"/>
              <a:cs typeface="Arimo"/>
              <a:sym typeface="Arimo"/>
            </a:endParaRPr>
          </a:p>
          <a:p>
            <a:pPr marL="365760" lvl="0" indent="-152273" algn="l" rtl="0">
              <a:lnSpc>
                <a:spcPct val="100000"/>
              </a:lnSpc>
              <a:spcBef>
                <a:spcPts val="400"/>
              </a:spcBef>
              <a:spcAft>
                <a:spcPts val="0"/>
              </a:spcAft>
              <a:buSzPts val="1632"/>
              <a:buFont typeface="Noto Sans Symbols"/>
              <a:buNone/>
            </a:pPr>
            <a:endParaRPr sz="2400" dirty="0">
              <a:latin typeface="Arimo"/>
              <a:ea typeface="Arimo"/>
              <a:cs typeface="Arimo"/>
              <a:sym typeface="Arimo"/>
            </a:endParaRPr>
          </a:p>
          <a:p>
            <a:pPr marL="365760" lvl="0" indent="-255905" algn="l" rtl="0">
              <a:lnSpc>
                <a:spcPct val="100000"/>
              </a:lnSpc>
              <a:spcBef>
                <a:spcPts val="400"/>
              </a:spcBef>
              <a:spcAft>
                <a:spcPts val="0"/>
              </a:spcAft>
              <a:buSzPts val="1632"/>
              <a:buChar char="❑"/>
            </a:pPr>
            <a:r>
              <a:rPr lang="en-US" sz="2400" dirty="0">
                <a:latin typeface="Arimo"/>
                <a:ea typeface="Arimo"/>
                <a:cs typeface="Arimo"/>
                <a:sym typeface="Arimo"/>
              </a:rPr>
              <a:t>You are provided with historical sales data for 1,115 </a:t>
            </a:r>
            <a:r>
              <a:rPr lang="en-US" sz="2400" dirty="0">
                <a:latin typeface="Arimo"/>
                <a:ea typeface="Arimo"/>
                <a:cs typeface="Arimo"/>
                <a:sym typeface="Arimo"/>
              </a:rPr>
              <a:t>Rossmann</a:t>
            </a:r>
            <a:r>
              <a:rPr lang="en-US" sz="2400" dirty="0">
                <a:latin typeface="Arimo"/>
                <a:ea typeface="Arimo"/>
                <a:cs typeface="Arimo"/>
                <a:sym typeface="Arimo"/>
              </a:rPr>
              <a:t> stores. The task is to forecast the "Sales" column for the test set. Note that some stores in the dataset were temporarily closed for refurbishment</a:t>
            </a:r>
            <a:endParaRPr sz="2400" dirty="0">
              <a:latin typeface="Arimo"/>
              <a:ea typeface="Arimo"/>
              <a:cs typeface="Arimo"/>
              <a:sym typeface="Arimo"/>
            </a:endParaRPr>
          </a:p>
        </p:txBody>
      </p:sp>
      <p:sp>
        <p:nvSpPr>
          <p:cNvPr id="75" name="Google Shape;75;p16"/>
          <p:cNvSpPr txBox="1">
            <a:spLocks noGrp="1"/>
          </p:cNvSpPr>
          <p:nvPr>
            <p:ph type="title"/>
          </p:nvPr>
        </p:nvSpPr>
        <p:spPr>
          <a:xfrm>
            <a:off x="274800" y="482126"/>
            <a:ext cx="8229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4"/>
              </a:buClr>
              <a:buSzPts val="3600"/>
              <a:buFont typeface="Algerian"/>
              <a:buNone/>
            </a:pPr>
            <a:r>
              <a:rPr lang="en-US" sz="3500" dirty="0">
                <a:solidFill>
                  <a:srgbClr val="FF00FF"/>
                </a:solidFill>
                <a:latin typeface="Arial"/>
                <a:ea typeface="Arial"/>
                <a:cs typeface="Arial"/>
                <a:sym typeface="Arial"/>
              </a:rPr>
              <a:t>PROBLEM STATEMENT</a:t>
            </a:r>
            <a:endParaRPr sz="3500" dirty="0">
              <a:solidFill>
                <a:srgbClr val="FF00FF"/>
              </a:solidFill>
              <a:latin typeface="Arial"/>
              <a:ea typeface="Arial"/>
              <a:cs typeface="Arial"/>
              <a:sym typeface="Arial"/>
            </a:endParaRPr>
          </a:p>
          <a:p>
            <a:pPr marL="0" lvl="0" indent="0" algn="r" rtl="0">
              <a:lnSpc>
                <a:spcPct val="100000"/>
              </a:lnSpc>
              <a:spcBef>
                <a:spcPts val="0"/>
              </a:spcBef>
              <a:spcAft>
                <a:spcPts val="0"/>
              </a:spcAft>
              <a:buClr>
                <a:schemeClr val="accent4"/>
              </a:buClr>
              <a:buSzPts val="3600"/>
              <a:buFont typeface="Algerian"/>
              <a:buNone/>
            </a:pPr>
            <a:endParaRPr sz="3500" dirty="0">
              <a:solidFill>
                <a:srgbClr val="FF00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1505350" y="-4"/>
            <a:ext cx="7839300" cy="778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2"/>
              </a:buClr>
              <a:buSzPts val="3600"/>
              <a:buFont typeface="Lucida Sans"/>
              <a:buNone/>
            </a:pPr>
            <a:r>
              <a:rPr lang="en-US" sz="3600" b="1" u="sng" dirty="0"/>
              <a:t>ML Model Implementation</a:t>
            </a:r>
            <a:endParaRPr sz="3600" b="1" u="sng" dirty="0"/>
          </a:p>
        </p:txBody>
      </p:sp>
      <p:pic>
        <p:nvPicPr>
          <p:cNvPr id="228" name="Google Shape;228;p34" descr="regression"/>
          <p:cNvPicPr preferRelativeResize="0">
            <a:picLocks noGrp="1"/>
          </p:cNvPicPr>
          <p:nvPr>
            <p:ph type="body" idx="1"/>
          </p:nvPr>
        </p:nvPicPr>
        <p:blipFill rotWithShape="1">
          <a:blip r:embed="rId3">
            <a:alphaModFix/>
          </a:blip>
          <a:srcRect l="-822" r="-3342" b="4798"/>
          <a:stretch/>
        </p:blipFill>
        <p:spPr>
          <a:xfrm>
            <a:off x="273600" y="906925"/>
            <a:ext cx="8663700" cy="56409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body" idx="1"/>
          </p:nvPr>
        </p:nvSpPr>
        <p:spPr>
          <a:xfrm>
            <a:off x="457200" y="1481328"/>
            <a:ext cx="4038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dirty="0"/>
          </a:p>
        </p:txBody>
      </p:sp>
      <p:sp>
        <p:nvSpPr>
          <p:cNvPr id="234" name="Google Shape;234;p35"/>
          <p:cNvSpPr txBox="1">
            <a:spLocks noGrp="1"/>
          </p:cNvSpPr>
          <p:nvPr>
            <p:ph type="body" idx="2"/>
          </p:nvPr>
        </p:nvSpPr>
        <p:spPr>
          <a:xfrm>
            <a:off x="4648200" y="1481328"/>
            <a:ext cx="4038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dirty="0"/>
          </a:p>
        </p:txBody>
      </p:sp>
      <p:sp>
        <p:nvSpPr>
          <p:cNvPr id="235" name="Google Shape;235;p3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pic>
        <p:nvPicPr>
          <p:cNvPr id="236" name="Google Shape;236;p35" descr="16"/>
          <p:cNvPicPr preferRelativeResize="0">
            <a:picLocks noGrp="1"/>
          </p:cNvPicPr>
          <p:nvPr>
            <p:ph type="body" idx="1"/>
          </p:nvPr>
        </p:nvPicPr>
        <p:blipFill rotWithShape="1">
          <a:blip r:embed="rId3">
            <a:alphaModFix/>
          </a:blip>
          <a:srcRect/>
          <a:stretch/>
        </p:blipFill>
        <p:spPr>
          <a:xfrm>
            <a:off x="0" y="91200"/>
            <a:ext cx="8937300" cy="66027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6"/>
          <p:cNvPicPr preferRelativeResize="0"/>
          <p:nvPr/>
        </p:nvPicPr>
        <p:blipFill>
          <a:blip r:embed="rId3">
            <a:alphaModFix/>
          </a:blip>
          <a:stretch>
            <a:fillRect/>
          </a:stretch>
        </p:blipFill>
        <p:spPr>
          <a:xfrm>
            <a:off x="2214050" y="-526550"/>
            <a:ext cx="8336400" cy="5234701"/>
          </a:xfrm>
          <a:prstGeom prst="rect">
            <a:avLst/>
          </a:prstGeom>
          <a:noFill/>
          <a:ln>
            <a:noFill/>
          </a:ln>
        </p:spPr>
      </p:pic>
      <p:sp>
        <p:nvSpPr>
          <p:cNvPr id="242" name="Google Shape;242;p36"/>
          <p:cNvSpPr txBox="1"/>
          <p:nvPr/>
        </p:nvSpPr>
        <p:spPr>
          <a:xfrm>
            <a:off x="-498600" y="-104925"/>
            <a:ext cx="5070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2000"/>
              <a:buFont typeface="Noto Sans Symbols"/>
              <a:buNone/>
            </a:pPr>
            <a:r>
              <a:rPr lang="en-US" sz="1800" b="1" dirty="0"/>
              <a:t>EDA(Observations)</a:t>
            </a:r>
            <a:endParaRPr sz="1800" b="1" dirty="0"/>
          </a:p>
        </p:txBody>
      </p:sp>
      <p:sp>
        <p:nvSpPr>
          <p:cNvPr id="243" name="Google Shape;243;p36"/>
          <p:cNvSpPr txBox="1"/>
          <p:nvPr/>
        </p:nvSpPr>
        <p:spPr>
          <a:xfrm>
            <a:off x="188400" y="5065475"/>
            <a:ext cx="89556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500" b="1" dirty="0"/>
              <a:t>The MSE and R2 score are commonly used evaluation metrics for regression models. In this case, the Linear Regression and Lasso Regression models have very similar performance, with the Lasso Regression model having a slightly lower MSE and a slightly higher R2 score.</a:t>
            </a:r>
            <a:endParaRPr sz="1500" b="1" dirty="0"/>
          </a:p>
          <a:p>
            <a:pPr marL="0" lvl="0" indent="0" algn="l" rtl="0">
              <a:spcBef>
                <a:spcPts val="0"/>
              </a:spcBef>
              <a:spcAft>
                <a:spcPts val="0"/>
              </a:spcAft>
              <a:buClr>
                <a:schemeClr val="dk1"/>
              </a:buClr>
              <a:buSzPts val="1100"/>
              <a:buFont typeface="Arial"/>
              <a:buNone/>
            </a:pPr>
            <a:r>
              <a:rPr lang="en-US" sz="1500" b="1" dirty="0"/>
              <a:t>The mean squared error (MSE) measures the average squared difference between the predicted and actual values, where a lower MSE indicates better performance. The R-squared (R2) score measures the proportion of the variance in the dependent variable that is predictable from the independent variables, where a higher R2 score indicates better performance.</a:t>
            </a:r>
            <a:endParaRPr sz="1500" b="1" dirty="0"/>
          </a:p>
          <a:p>
            <a:pPr marL="0" lvl="0" indent="0" algn="l" rtl="0">
              <a:spcBef>
                <a:spcPts val="0"/>
              </a:spcBef>
              <a:spcAft>
                <a:spcPts val="0"/>
              </a:spcAft>
              <a:buClr>
                <a:schemeClr val="dk1"/>
              </a:buClr>
              <a:buSzPts val="1100"/>
              <a:buFont typeface="Arial"/>
              <a:buNone/>
            </a:pPr>
            <a:endParaRPr sz="1500" b="1" dirty="0"/>
          </a:p>
          <a:p>
            <a:pPr marL="0" lvl="0" indent="0" algn="l" rtl="0">
              <a:spcBef>
                <a:spcPts val="0"/>
              </a:spcBef>
              <a:spcAft>
                <a:spcPts val="0"/>
              </a:spcAft>
              <a:buNone/>
            </a:pPr>
            <a:endParaRPr sz="1500" b="1" dirty="0"/>
          </a:p>
        </p:txBody>
      </p:sp>
      <p:sp>
        <p:nvSpPr>
          <p:cNvPr id="244" name="Google Shape;244;p36"/>
          <p:cNvSpPr txBox="1"/>
          <p:nvPr/>
        </p:nvSpPr>
        <p:spPr>
          <a:xfrm>
            <a:off x="5052125" y="2902300"/>
            <a:ext cx="412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45" name="Google Shape;245;p36"/>
          <p:cNvSpPr txBox="1"/>
          <p:nvPr/>
        </p:nvSpPr>
        <p:spPr>
          <a:xfrm>
            <a:off x="451475" y="2192850"/>
            <a:ext cx="87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46" name="Google Shape;246;p36"/>
          <p:cNvSpPr txBox="1"/>
          <p:nvPr/>
        </p:nvSpPr>
        <p:spPr>
          <a:xfrm>
            <a:off x="1676875" y="4708150"/>
            <a:ext cx="63636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dirty="0"/>
              <a:t>Feature </a:t>
            </a:r>
            <a:r>
              <a:rPr lang="en-US" sz="1500" b="1" dirty="0" smtClean="0"/>
              <a:t>Engineering </a:t>
            </a:r>
            <a:r>
              <a:rPr lang="en-US" sz="1500" b="1" dirty="0"/>
              <a:t>(Observations)</a:t>
            </a:r>
            <a:endParaRPr sz="1500" b="1" dirty="0"/>
          </a:p>
        </p:txBody>
      </p:sp>
      <p:cxnSp>
        <p:nvCxnSpPr>
          <p:cNvPr id="247" name="Google Shape;247;p36"/>
          <p:cNvCxnSpPr/>
          <p:nvPr/>
        </p:nvCxnSpPr>
        <p:spPr>
          <a:xfrm rot="10800000" flipH="1">
            <a:off x="13225" y="5009025"/>
            <a:ext cx="9145200" cy="519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36"/>
          <p:cNvCxnSpPr/>
          <p:nvPr/>
        </p:nvCxnSpPr>
        <p:spPr>
          <a:xfrm rot="10800000" flipH="1">
            <a:off x="26425" y="4717400"/>
            <a:ext cx="9144000" cy="528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36"/>
          <p:cNvCxnSpPr/>
          <p:nvPr/>
        </p:nvCxnSpPr>
        <p:spPr>
          <a:xfrm rot="10800000" flipH="1">
            <a:off x="0" y="279375"/>
            <a:ext cx="10620300" cy="7740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36"/>
          <p:cNvSpPr txBox="1"/>
          <p:nvPr/>
        </p:nvSpPr>
        <p:spPr>
          <a:xfrm>
            <a:off x="0" y="537450"/>
            <a:ext cx="38202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b="1" dirty="0"/>
              <a:t>More number of participant (promo 1) and sale is at apex on </a:t>
            </a:r>
            <a:r>
              <a:rPr lang="en-US" b="1" dirty="0"/>
              <a:t>monday</a:t>
            </a:r>
            <a:endParaRPr b="1" dirty="0"/>
          </a:p>
          <a:p>
            <a:pPr marL="457200" lvl="0" indent="-317500" algn="l" rtl="0">
              <a:spcBef>
                <a:spcPts val="0"/>
              </a:spcBef>
              <a:spcAft>
                <a:spcPts val="0"/>
              </a:spcAft>
              <a:buSzPts val="1400"/>
              <a:buChar char="●"/>
            </a:pPr>
            <a:r>
              <a:rPr lang="en-US" b="1" dirty="0"/>
              <a:t>School and state both holidays does not affect the sales effectively which shows a positive sign for the sales department to carry on..</a:t>
            </a:r>
            <a:endParaRPr b="1" dirty="0"/>
          </a:p>
          <a:p>
            <a:pPr marL="0" lvl="0" indent="0" algn="l" rtl="0">
              <a:spcBef>
                <a:spcPts val="0"/>
              </a:spcBef>
              <a:spcAft>
                <a:spcPts val="0"/>
              </a:spcAft>
              <a:buNone/>
            </a:pPr>
            <a:endParaRPr dirty="0"/>
          </a:p>
        </p:txBody>
      </p:sp>
      <p:sp>
        <p:nvSpPr>
          <p:cNvPr id="251" name="Google Shape;251;p36"/>
          <p:cNvSpPr txBox="1"/>
          <p:nvPr/>
        </p:nvSpPr>
        <p:spPr>
          <a:xfrm>
            <a:off x="0" y="1876400"/>
            <a:ext cx="6730800" cy="2893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b="1" dirty="0"/>
              <a:t>Among all the stores there is an intense competition throughout the several years and among all different stores (b)store type achieves the highest sales among all the stores and proving to be futuristic and attentive</a:t>
            </a:r>
            <a:endParaRPr b="1" dirty="0"/>
          </a:p>
          <a:p>
            <a:pPr marL="457200" lvl="0" indent="-317500" algn="l" rtl="0">
              <a:spcBef>
                <a:spcPts val="0"/>
              </a:spcBef>
              <a:spcAft>
                <a:spcPts val="0"/>
              </a:spcAft>
              <a:buSzPts val="1400"/>
              <a:buChar char="●"/>
            </a:pPr>
            <a:r>
              <a:rPr lang="en-US" b="1" dirty="0"/>
              <a:t>Among different assortment levels b(extra) type also provides the highest share in the assortment levels.</a:t>
            </a:r>
            <a:endParaRPr b="1" dirty="0"/>
          </a:p>
          <a:p>
            <a:pPr marL="457200" lvl="0" indent="-311150" algn="l" rtl="0">
              <a:spcBef>
                <a:spcPts val="0"/>
              </a:spcBef>
              <a:spcAft>
                <a:spcPts val="0"/>
              </a:spcAft>
              <a:buClr>
                <a:schemeClr val="dk1"/>
              </a:buClr>
              <a:buSzPts val="1300"/>
              <a:buChar char="●"/>
            </a:pPr>
            <a:r>
              <a:rPr lang="en-US" sz="1300" b="1" dirty="0">
                <a:solidFill>
                  <a:schemeClr val="dk1"/>
                </a:solidFill>
              </a:rPr>
              <a:t>With Promo2, slightly more sales were seen without it which indicates there are many stores not participating in promo.</a:t>
            </a:r>
            <a:endParaRPr sz="1300" b="1" dirty="0">
              <a:solidFill>
                <a:schemeClr val="dk1"/>
              </a:solidFill>
            </a:endParaRPr>
          </a:p>
          <a:p>
            <a:pPr marL="457200" lvl="0" indent="-311150" algn="l" rtl="0">
              <a:spcBef>
                <a:spcPts val="0"/>
              </a:spcBef>
              <a:spcAft>
                <a:spcPts val="0"/>
              </a:spcAft>
              <a:buClr>
                <a:schemeClr val="dk1"/>
              </a:buClr>
              <a:buSzPts val="1300"/>
              <a:buChar char="●"/>
            </a:pPr>
            <a:r>
              <a:rPr lang="en-US" sz="1300" b="1" dirty="0">
                <a:solidFill>
                  <a:schemeClr val="dk1"/>
                </a:solidFill>
              </a:rPr>
              <a:t>In the promo2 it was seen that it had an intense competition throughout the years</a:t>
            </a:r>
            <a:endParaRPr sz="1300" b="1" dirty="0">
              <a:solidFill>
                <a:schemeClr val="dk1"/>
              </a:solidFill>
            </a:endParaRPr>
          </a:p>
          <a:p>
            <a:pPr marL="457200" lvl="0" indent="-311150" algn="l" rtl="0">
              <a:spcBef>
                <a:spcPts val="0"/>
              </a:spcBef>
              <a:spcAft>
                <a:spcPts val="0"/>
              </a:spcAft>
              <a:buClr>
                <a:schemeClr val="dk1"/>
              </a:buClr>
              <a:buSzPts val="1300"/>
              <a:buChar char="●"/>
            </a:pPr>
            <a:r>
              <a:rPr lang="en-US" sz="1300" b="1" dirty="0">
                <a:solidFill>
                  <a:schemeClr val="dk1"/>
                </a:solidFill>
              </a:rPr>
              <a:t>Correlation Matrix shows both positive and negative  approaches with relate to one and another factors.</a:t>
            </a:r>
            <a:endParaRPr sz="1300" b="1" dirty="0">
              <a:solidFill>
                <a:schemeClr val="dk1"/>
              </a:solidFill>
            </a:endParaRPr>
          </a:p>
          <a:p>
            <a:pPr marL="0" lvl="0" indent="0" algn="l" rtl="0">
              <a:spcBef>
                <a:spcPts val="0"/>
              </a:spcBef>
              <a:spcAft>
                <a:spcPts val="0"/>
              </a:spcAft>
              <a:buNone/>
            </a:pPr>
            <a:endParaRPr b="1"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246700" y="7092000"/>
            <a:ext cx="8696400" cy="487800"/>
          </a:xfrm>
          <a:prstGeom prst="rect">
            <a:avLst/>
          </a:prstGeom>
          <a:noFill/>
          <a:ln>
            <a:noFill/>
          </a:ln>
        </p:spPr>
        <p:txBody>
          <a:bodyPr spcFirstLastPara="1" wrap="square" lIns="91425" tIns="45700" rIns="91425" bIns="45700" anchor="t" anchorCtr="0">
            <a:normAutofit lnSpcReduction="10000"/>
          </a:bodyPr>
          <a:lstStyle/>
          <a:p>
            <a:pPr marL="109854" lvl="0" indent="0" algn="l" rtl="0">
              <a:lnSpc>
                <a:spcPct val="100000"/>
              </a:lnSpc>
              <a:spcBef>
                <a:spcPts val="400"/>
              </a:spcBef>
              <a:spcAft>
                <a:spcPts val="0"/>
              </a:spcAft>
              <a:buSzPts val="1632"/>
              <a:buNone/>
            </a:pPr>
            <a:endParaRPr sz="2400" dirty="0">
              <a:latin typeface="Arimo"/>
              <a:ea typeface="Arimo"/>
              <a:cs typeface="Arimo"/>
              <a:sym typeface="Arimo"/>
            </a:endParaRPr>
          </a:p>
        </p:txBody>
      </p:sp>
      <p:sp>
        <p:nvSpPr>
          <p:cNvPr id="81" name="Google Shape;81;p17"/>
          <p:cNvSpPr txBox="1">
            <a:spLocks noGrp="1"/>
          </p:cNvSpPr>
          <p:nvPr>
            <p:ph type="title"/>
          </p:nvPr>
        </p:nvSpPr>
        <p:spPr>
          <a:xfrm>
            <a:off x="179512" y="24747"/>
            <a:ext cx="8229600" cy="73995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3"/>
              </a:buClr>
              <a:buSzPts val="4000"/>
              <a:buFont typeface="Algerian"/>
              <a:buNone/>
            </a:pPr>
            <a:r>
              <a:rPr lang="en-US" sz="3700" dirty="0">
                <a:solidFill>
                  <a:srgbClr val="FF9900"/>
                </a:solidFill>
                <a:latin typeface="Algerian"/>
                <a:ea typeface="Algerian"/>
                <a:cs typeface="Algerian"/>
                <a:sym typeface="Algerian"/>
              </a:rPr>
              <a:t>project description</a:t>
            </a:r>
            <a:endParaRPr sz="3700" dirty="0">
              <a:solidFill>
                <a:srgbClr val="FF9900"/>
              </a:solidFill>
              <a:latin typeface="Algerian"/>
              <a:ea typeface="Algerian"/>
              <a:cs typeface="Algerian"/>
              <a:sym typeface="Algerian"/>
            </a:endParaRPr>
          </a:p>
        </p:txBody>
      </p:sp>
      <p:sp>
        <p:nvSpPr>
          <p:cNvPr id="82" name="Google Shape;82;p17"/>
          <p:cNvSpPr/>
          <p:nvPr/>
        </p:nvSpPr>
        <p:spPr>
          <a:xfrm>
            <a:off x="107504" y="980728"/>
            <a:ext cx="7848872" cy="369332"/>
          </a:xfrm>
          <a:prstGeom prst="rect">
            <a:avLst/>
          </a:prstGeom>
          <a:noFill/>
          <a:ln>
            <a:noFill/>
          </a:ln>
        </p:spPr>
        <p:txBody>
          <a:bodyPr spcFirstLastPara="1" wrap="square" lIns="91425" tIns="45700" rIns="91425" bIns="45700" anchor="t" anchorCtr="0">
            <a:noAutofit/>
          </a:bodyPr>
          <a:lstStyle/>
          <a:p>
            <a:pPr marL="109854" marR="0" lvl="0" indent="0" algn="ctr" rtl="0">
              <a:lnSpc>
                <a:spcPct val="100000"/>
              </a:lnSpc>
              <a:spcBef>
                <a:spcPts val="0"/>
              </a:spcBef>
              <a:spcAft>
                <a:spcPts val="0"/>
              </a:spcAft>
              <a:buClr>
                <a:schemeClr val="dk1"/>
              </a:buClr>
              <a:buSzPts val="1800"/>
              <a:buFont typeface="Arimo"/>
              <a:buNone/>
            </a:pPr>
            <a:r>
              <a:rPr lang="en-US" sz="2200" b="1" i="0" u="none" strike="noStrike" cap="none" dirty="0">
                <a:solidFill>
                  <a:schemeClr val="dk1"/>
                </a:solidFill>
                <a:latin typeface="Arimo"/>
                <a:ea typeface="Arimo"/>
                <a:cs typeface="Arimo"/>
                <a:sym typeface="Arimo"/>
              </a:rPr>
              <a:t>So we will divide our work flow into following steps.</a:t>
            </a:r>
            <a:endParaRPr sz="2200" b="1" i="0" u="none" strike="noStrike" cap="none" dirty="0">
              <a:solidFill>
                <a:schemeClr val="dk1"/>
              </a:solidFill>
              <a:latin typeface="Arimo"/>
              <a:ea typeface="Arimo"/>
              <a:cs typeface="Arimo"/>
              <a:sym typeface="Arimo"/>
            </a:endParaRPr>
          </a:p>
        </p:txBody>
      </p:sp>
      <p:sp>
        <p:nvSpPr>
          <p:cNvPr id="83" name="Google Shape;83;p17"/>
          <p:cNvSpPr/>
          <p:nvPr/>
        </p:nvSpPr>
        <p:spPr>
          <a:xfrm>
            <a:off x="251520" y="1700808"/>
            <a:ext cx="2592288" cy="1296144"/>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Data Collection and Understanding </a:t>
            </a:r>
            <a:endParaRPr sz="1800" b="0" i="0" u="none" strike="noStrike" cap="none" dirty="0">
              <a:solidFill>
                <a:schemeClr val="lt1"/>
              </a:solidFill>
              <a:latin typeface="Lucida Sans"/>
              <a:ea typeface="Lucida Sans"/>
              <a:cs typeface="Lucida Sans"/>
              <a:sym typeface="Lucida Sans"/>
            </a:endParaRPr>
          </a:p>
        </p:txBody>
      </p:sp>
      <p:sp>
        <p:nvSpPr>
          <p:cNvPr id="84" name="Google Shape;84;p17"/>
          <p:cNvSpPr/>
          <p:nvPr/>
        </p:nvSpPr>
        <p:spPr>
          <a:xfrm>
            <a:off x="3403778" y="1700380"/>
            <a:ext cx="2668200" cy="1300500"/>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Data Cleaning and Manipulation</a:t>
            </a:r>
            <a:endParaRPr sz="1800" b="0" i="0" u="none" strike="noStrike" cap="none" dirty="0">
              <a:solidFill>
                <a:schemeClr val="lt1"/>
              </a:solidFill>
              <a:latin typeface="Lucida Sans"/>
              <a:ea typeface="Lucida Sans"/>
              <a:cs typeface="Lucida Sans"/>
              <a:sym typeface="Lucida Sans"/>
            </a:endParaRPr>
          </a:p>
        </p:txBody>
      </p:sp>
      <p:sp>
        <p:nvSpPr>
          <p:cNvPr id="85" name="Google Shape;85;p17"/>
          <p:cNvSpPr/>
          <p:nvPr/>
        </p:nvSpPr>
        <p:spPr>
          <a:xfrm>
            <a:off x="6632020" y="1695450"/>
            <a:ext cx="2420700" cy="1301700"/>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Exploratory Data Analysis(EDA)</a:t>
            </a:r>
            <a:endParaRPr sz="1800" b="0" i="0" u="none" strike="noStrike" cap="none" dirty="0">
              <a:solidFill>
                <a:schemeClr val="lt1"/>
              </a:solidFill>
              <a:latin typeface="Lucida Sans"/>
              <a:ea typeface="Lucida Sans"/>
              <a:cs typeface="Lucida Sans"/>
              <a:sym typeface="Lucida Sans"/>
            </a:endParaRPr>
          </a:p>
        </p:txBody>
      </p:sp>
      <p:pic>
        <p:nvPicPr>
          <p:cNvPr id="86" name="Google Shape;86;p17"/>
          <p:cNvPicPr preferRelativeResize="0"/>
          <p:nvPr/>
        </p:nvPicPr>
        <p:blipFill rotWithShape="1">
          <a:blip r:embed="rId3">
            <a:alphaModFix/>
          </a:blip>
          <a:srcRect/>
          <a:stretch/>
        </p:blipFill>
        <p:spPr>
          <a:xfrm>
            <a:off x="10542583" y="783038"/>
            <a:ext cx="899591" cy="764704"/>
          </a:xfrm>
          <a:prstGeom prst="rect">
            <a:avLst/>
          </a:prstGeom>
          <a:noFill/>
          <a:ln>
            <a:noFill/>
          </a:ln>
        </p:spPr>
      </p:pic>
      <p:sp>
        <p:nvSpPr>
          <p:cNvPr id="87" name="Google Shape;87;p17"/>
          <p:cNvSpPr/>
          <p:nvPr/>
        </p:nvSpPr>
        <p:spPr>
          <a:xfrm>
            <a:off x="369505" y="4396398"/>
            <a:ext cx="2592300" cy="1296000"/>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Hypothesis Testing </a:t>
            </a:r>
            <a:endParaRPr sz="1800" b="0" i="0" u="none" strike="noStrike" cap="none" dirty="0">
              <a:solidFill>
                <a:schemeClr val="lt1"/>
              </a:solidFill>
              <a:latin typeface="Lucida Sans"/>
              <a:ea typeface="Lucida Sans"/>
              <a:cs typeface="Lucida Sans"/>
              <a:sym typeface="Lucida Sans"/>
            </a:endParaRPr>
          </a:p>
        </p:txBody>
      </p:sp>
      <p:sp>
        <p:nvSpPr>
          <p:cNvPr id="88" name="Google Shape;88;p17"/>
          <p:cNvSpPr/>
          <p:nvPr/>
        </p:nvSpPr>
        <p:spPr>
          <a:xfrm>
            <a:off x="3485003" y="4411180"/>
            <a:ext cx="2637900" cy="1270500"/>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Feature engineering and Data preprocessing</a:t>
            </a:r>
            <a:endParaRPr sz="1800" b="0" i="0" u="none" strike="noStrike" cap="none" dirty="0">
              <a:solidFill>
                <a:schemeClr val="lt1"/>
              </a:solidFill>
              <a:latin typeface="Lucida Sans"/>
              <a:ea typeface="Lucida Sans"/>
              <a:cs typeface="Lucida Sans"/>
              <a:sym typeface="Lucida Sans"/>
            </a:endParaRPr>
          </a:p>
        </p:txBody>
      </p:sp>
      <p:sp>
        <p:nvSpPr>
          <p:cNvPr id="89" name="Google Shape;89;p17"/>
          <p:cNvSpPr/>
          <p:nvPr/>
        </p:nvSpPr>
        <p:spPr>
          <a:xfrm>
            <a:off x="6591600" y="4458820"/>
            <a:ext cx="2431500" cy="1171500"/>
          </a:xfrm>
          <a:prstGeom prst="homePlate">
            <a:avLst>
              <a:gd name="adj" fmla="val 50000"/>
            </a:avLst>
          </a:prstGeom>
          <a:solidFill>
            <a:srgbClr val="F6B26B"/>
          </a:solidFill>
          <a:ln w="55000" cap="flat" cmpd="thickThin">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Lucida Sans"/>
                <a:ea typeface="Lucida Sans"/>
                <a:cs typeface="Lucida Sans"/>
                <a:sym typeface="Lucida Sans"/>
              </a:rPr>
              <a:t>ML Model Implementation</a:t>
            </a:r>
            <a:endParaRPr sz="1800" b="0" i="0" u="none" strike="noStrike" cap="none" dirty="0">
              <a:solidFill>
                <a:schemeClr val="lt1"/>
              </a:solidFill>
              <a:latin typeface="Lucida Sans"/>
              <a:ea typeface="Lucida Sans"/>
              <a:cs typeface="Lucida Sans"/>
              <a:sym typeface="Lucida Sans"/>
            </a:endParaRPr>
          </a:p>
        </p:txBody>
      </p:sp>
      <p:cxnSp>
        <p:nvCxnSpPr>
          <p:cNvPr id="90" name="Google Shape;90;p17"/>
          <p:cNvCxnSpPr>
            <a:stCxn id="84" idx="1"/>
          </p:cNvCxnSpPr>
          <p:nvPr/>
        </p:nvCxnSpPr>
        <p:spPr>
          <a:xfrm>
            <a:off x="3403778" y="2350630"/>
            <a:ext cx="0" cy="0"/>
          </a:xfrm>
          <a:prstGeom prst="straightConnector1">
            <a:avLst/>
          </a:prstGeom>
          <a:noFill/>
          <a:ln w="9525" cap="flat" cmpd="sng">
            <a:solidFill>
              <a:schemeClr val="dk2"/>
            </a:solidFill>
            <a:prstDash val="solid"/>
            <a:round/>
            <a:headEnd type="none" w="med" len="med"/>
            <a:tailEnd type="stealth" w="med" len="med"/>
          </a:ln>
        </p:spPr>
      </p:cxnSp>
      <p:cxnSp>
        <p:nvCxnSpPr>
          <p:cNvPr id="91" name="Google Shape;91;p17"/>
          <p:cNvCxnSpPr/>
          <p:nvPr/>
        </p:nvCxnSpPr>
        <p:spPr>
          <a:xfrm>
            <a:off x="2959675" y="2341475"/>
            <a:ext cx="328200" cy="18300"/>
          </a:xfrm>
          <a:prstGeom prst="straightConnector1">
            <a:avLst/>
          </a:prstGeom>
          <a:noFill/>
          <a:ln w="38100" cap="flat" cmpd="sng">
            <a:solidFill>
              <a:schemeClr val="dk1"/>
            </a:solidFill>
            <a:prstDash val="solid"/>
            <a:round/>
            <a:headEnd type="none" w="med" len="med"/>
            <a:tailEnd type="triangle" w="med" len="med"/>
          </a:ln>
        </p:spPr>
      </p:cxnSp>
      <p:cxnSp>
        <p:nvCxnSpPr>
          <p:cNvPr id="92" name="Google Shape;92;p17"/>
          <p:cNvCxnSpPr/>
          <p:nvPr/>
        </p:nvCxnSpPr>
        <p:spPr>
          <a:xfrm>
            <a:off x="6187900" y="2337150"/>
            <a:ext cx="328200" cy="18300"/>
          </a:xfrm>
          <a:prstGeom prst="straightConnector1">
            <a:avLst/>
          </a:prstGeom>
          <a:noFill/>
          <a:ln w="38100" cap="flat" cmpd="sng">
            <a:solidFill>
              <a:schemeClr val="dk1"/>
            </a:solidFill>
            <a:prstDash val="solid"/>
            <a:round/>
            <a:headEnd type="none" w="med" len="med"/>
            <a:tailEnd type="triangle" w="med" len="med"/>
          </a:ln>
        </p:spPr>
      </p:cxnSp>
      <p:cxnSp>
        <p:nvCxnSpPr>
          <p:cNvPr id="93" name="Google Shape;93;p17"/>
          <p:cNvCxnSpPr/>
          <p:nvPr/>
        </p:nvCxnSpPr>
        <p:spPr>
          <a:xfrm>
            <a:off x="3091788" y="5037288"/>
            <a:ext cx="328200" cy="18300"/>
          </a:xfrm>
          <a:prstGeom prst="straightConnector1">
            <a:avLst/>
          </a:prstGeom>
          <a:noFill/>
          <a:ln w="38100" cap="flat" cmpd="sng">
            <a:solidFill>
              <a:schemeClr val="dk1"/>
            </a:solidFill>
            <a:prstDash val="solid"/>
            <a:round/>
            <a:headEnd type="none" w="med" len="med"/>
            <a:tailEnd type="triangle" w="med" len="med"/>
          </a:ln>
        </p:spPr>
      </p:cxnSp>
      <p:cxnSp>
        <p:nvCxnSpPr>
          <p:cNvPr id="94" name="Google Shape;94;p17"/>
          <p:cNvCxnSpPr/>
          <p:nvPr/>
        </p:nvCxnSpPr>
        <p:spPr>
          <a:xfrm>
            <a:off x="6193150" y="5035425"/>
            <a:ext cx="328200" cy="18300"/>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218875" y="490365"/>
            <a:ext cx="9036600" cy="5877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00"/>
              </a:spcBef>
              <a:spcAft>
                <a:spcPts val="0"/>
              </a:spcAft>
              <a:buSzPts val="1360"/>
              <a:buNone/>
            </a:pPr>
            <a:r>
              <a:rPr lang="en-US" sz="1700" b="1" dirty="0">
                <a:latin typeface="Arimo"/>
                <a:ea typeface="Arimo"/>
                <a:cs typeface="Arimo"/>
                <a:sym typeface="Arimo"/>
              </a:rPr>
              <a:t>  Id</a:t>
            </a:r>
            <a:r>
              <a:rPr lang="en-US" sz="1700" dirty="0">
                <a:latin typeface="Arimo"/>
                <a:ea typeface="Arimo"/>
                <a:cs typeface="Arimo"/>
                <a:sym typeface="Arimo"/>
              </a:rPr>
              <a:t> - an Id that represents a (Store, Date) duple within the test set</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Store </a:t>
            </a:r>
            <a:r>
              <a:rPr lang="en-US" sz="1700" dirty="0">
                <a:latin typeface="Arimo"/>
                <a:ea typeface="Arimo"/>
                <a:cs typeface="Arimo"/>
                <a:sym typeface="Arimo"/>
              </a:rPr>
              <a:t>- a unique Id for each store</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Sales</a:t>
            </a:r>
            <a:r>
              <a:rPr lang="en-US" sz="1700" dirty="0">
                <a:latin typeface="Arimo"/>
                <a:ea typeface="Arimo"/>
                <a:cs typeface="Arimo"/>
                <a:sym typeface="Arimo"/>
              </a:rPr>
              <a:t> - the turnover for any given day (this is what you are predicting)</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Customers</a:t>
            </a:r>
            <a:r>
              <a:rPr lang="en-US" sz="1700" dirty="0">
                <a:latin typeface="Arimo"/>
                <a:ea typeface="Arimo"/>
                <a:cs typeface="Arimo"/>
                <a:sym typeface="Arimo"/>
              </a:rPr>
              <a:t> - the number of customers on a given day</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Open</a:t>
            </a:r>
            <a:r>
              <a:rPr lang="en-US" sz="1700" dirty="0">
                <a:latin typeface="Arimo"/>
                <a:ea typeface="Arimo"/>
                <a:cs typeface="Arimo"/>
                <a:sym typeface="Arimo"/>
              </a:rPr>
              <a:t> - an indicator for whether the store was open: 0 = closed, 1 = open</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StateHoliday</a:t>
            </a:r>
            <a:r>
              <a:rPr lang="en-US" sz="1700" dirty="0">
                <a:latin typeface="Arimo"/>
                <a:ea typeface="Arimo"/>
                <a:cs typeface="Arimo"/>
                <a:sym typeface="Arimo"/>
              </a:rPr>
              <a:t> - indicates a state holiday. Normally all stores, with few exceptions, are closed on state holidays. Note that all schools are closed on public holidays and weekends. a = public holiday, b = Easter holiday, c = Christmas, 0 = None</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SchoolHoliday</a:t>
            </a:r>
            <a:r>
              <a:rPr lang="en-US" sz="1700" b="1" dirty="0">
                <a:latin typeface="Arimo"/>
                <a:ea typeface="Arimo"/>
                <a:cs typeface="Arimo"/>
                <a:sym typeface="Arimo"/>
              </a:rPr>
              <a:t> </a:t>
            </a:r>
            <a:r>
              <a:rPr lang="en-US" sz="1700" dirty="0">
                <a:latin typeface="Arimo"/>
                <a:ea typeface="Arimo"/>
                <a:cs typeface="Arimo"/>
                <a:sym typeface="Arimo"/>
              </a:rPr>
              <a:t>- indicates if the (Store, Date) was affected by the closure of public schools</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700" b="1" dirty="0">
                <a:latin typeface="Arimo"/>
                <a:ea typeface="Arimo"/>
                <a:cs typeface="Arimo"/>
                <a:sym typeface="Arimo"/>
              </a:rPr>
              <a:t>StoreType</a:t>
            </a:r>
            <a:r>
              <a:rPr lang="en-US" sz="1700" dirty="0">
                <a:latin typeface="Arimo"/>
                <a:ea typeface="Arimo"/>
                <a:cs typeface="Arimo"/>
                <a:sym typeface="Arimo"/>
              </a:rPr>
              <a:t> - differentiates between 4 different store models: a, b, c, d</a:t>
            </a:r>
            <a:endParaRPr sz="1700" dirty="0">
              <a:latin typeface="Arimo"/>
              <a:ea typeface="Arimo"/>
              <a:cs typeface="Arimo"/>
              <a:sym typeface="Arimo"/>
            </a:endParaRPr>
          </a:p>
          <a:p>
            <a:pPr marL="109854" lvl="0" indent="0" algn="l" rtl="0">
              <a:lnSpc>
                <a:spcPct val="100000"/>
              </a:lnSpc>
              <a:spcBef>
                <a:spcPts val="400"/>
              </a:spcBef>
              <a:spcAft>
                <a:spcPts val="0"/>
              </a:spcAft>
              <a:buSzPts val="1360"/>
              <a:buNone/>
            </a:pPr>
            <a:r>
              <a:rPr lang="en-US" sz="1400" b="1" dirty="0">
                <a:latin typeface="Arimo"/>
                <a:ea typeface="Arimo"/>
                <a:cs typeface="Arimo"/>
                <a:sym typeface="Arimo"/>
              </a:rPr>
              <a:t>Assortment</a:t>
            </a:r>
            <a:r>
              <a:rPr lang="en-US" sz="1400" dirty="0">
                <a:latin typeface="Arimo"/>
                <a:ea typeface="Arimo"/>
                <a:cs typeface="Arimo"/>
                <a:sym typeface="Arimo"/>
              </a:rPr>
              <a:t> - describes an assortment level: a = basic, b = extra, c = extended</a:t>
            </a:r>
            <a:endParaRPr sz="1400" dirty="0">
              <a:latin typeface="Arimo"/>
              <a:ea typeface="Arimo"/>
              <a:cs typeface="Arimo"/>
              <a:sym typeface="Arimo"/>
            </a:endParaRPr>
          </a:p>
          <a:p>
            <a:pPr marL="109853" lvl="0" indent="0" algn="l" rtl="0">
              <a:spcBef>
                <a:spcPts val="0"/>
              </a:spcBef>
              <a:spcAft>
                <a:spcPts val="0"/>
              </a:spcAft>
              <a:buClr>
                <a:schemeClr val="dk1"/>
              </a:buClr>
              <a:buSzPts val="1360"/>
              <a:buFont typeface="Arial"/>
              <a:buNone/>
            </a:pPr>
            <a:r>
              <a:rPr lang="en-US" sz="1600" b="1" dirty="0">
                <a:latin typeface="Arimo"/>
                <a:ea typeface="Arimo"/>
                <a:cs typeface="Arimo"/>
                <a:sym typeface="Arimo"/>
              </a:rPr>
              <a:t>CompetitionDistance</a:t>
            </a:r>
            <a:r>
              <a:rPr lang="en-US" sz="1600" dirty="0">
                <a:latin typeface="Arimo"/>
                <a:ea typeface="Arimo"/>
                <a:cs typeface="Arimo"/>
                <a:sym typeface="Arimo"/>
              </a:rPr>
              <a:t> - distance in meters to the nearest competitor store</a:t>
            </a:r>
            <a:endParaRPr sz="1600" dirty="0">
              <a:latin typeface="Arimo"/>
              <a:ea typeface="Arimo"/>
              <a:cs typeface="Arimo"/>
              <a:sym typeface="Arimo"/>
            </a:endParaRPr>
          </a:p>
          <a:p>
            <a:pPr marL="109853" lvl="0" indent="0" algn="l" rtl="0">
              <a:spcBef>
                <a:spcPts val="400"/>
              </a:spcBef>
              <a:spcAft>
                <a:spcPts val="0"/>
              </a:spcAft>
              <a:buClr>
                <a:schemeClr val="dk1"/>
              </a:buClr>
              <a:buSzPts val="1360"/>
              <a:buFont typeface="Arial"/>
              <a:buNone/>
            </a:pPr>
            <a:r>
              <a:rPr lang="en-US" sz="1600" b="1" dirty="0">
                <a:latin typeface="Arimo"/>
                <a:ea typeface="Arimo"/>
                <a:cs typeface="Arimo"/>
                <a:sym typeface="Arimo"/>
              </a:rPr>
              <a:t>CompetitionOpenSince</a:t>
            </a:r>
            <a:r>
              <a:rPr lang="en-US" sz="1600" b="1" dirty="0">
                <a:latin typeface="Arimo"/>
                <a:ea typeface="Arimo"/>
                <a:cs typeface="Arimo"/>
                <a:sym typeface="Arimo"/>
              </a:rPr>
              <a:t>[Month/Year]</a:t>
            </a:r>
            <a:r>
              <a:rPr lang="en-US" sz="1600" dirty="0">
                <a:latin typeface="Arimo"/>
                <a:ea typeface="Arimo"/>
                <a:cs typeface="Arimo"/>
                <a:sym typeface="Arimo"/>
              </a:rPr>
              <a:t> - gives the approximate year and month of the time the nearest competitor was opened</a:t>
            </a:r>
            <a:endParaRPr sz="1600" dirty="0">
              <a:latin typeface="Arimo"/>
              <a:ea typeface="Arimo"/>
              <a:cs typeface="Arimo"/>
              <a:sym typeface="Arimo"/>
            </a:endParaRPr>
          </a:p>
          <a:p>
            <a:pPr marL="109853" lvl="0" indent="0" algn="l" rtl="0">
              <a:spcBef>
                <a:spcPts val="400"/>
              </a:spcBef>
              <a:spcAft>
                <a:spcPts val="0"/>
              </a:spcAft>
              <a:buClr>
                <a:schemeClr val="dk1"/>
              </a:buClr>
              <a:buSzPts val="1360"/>
              <a:buFont typeface="Arial"/>
              <a:buNone/>
            </a:pPr>
            <a:r>
              <a:rPr lang="en-US" sz="1600" b="1" dirty="0">
                <a:latin typeface="Arimo"/>
                <a:ea typeface="Arimo"/>
                <a:cs typeface="Arimo"/>
                <a:sym typeface="Arimo"/>
              </a:rPr>
              <a:t>Promo</a:t>
            </a:r>
            <a:r>
              <a:rPr lang="en-US" sz="1600" dirty="0">
                <a:latin typeface="Arimo"/>
                <a:ea typeface="Arimo"/>
                <a:cs typeface="Arimo"/>
                <a:sym typeface="Arimo"/>
              </a:rPr>
              <a:t> - indicates whether a store is running a promo on that day</a:t>
            </a:r>
            <a:endParaRPr sz="1600" dirty="0">
              <a:latin typeface="Arimo"/>
              <a:ea typeface="Arimo"/>
              <a:cs typeface="Arimo"/>
              <a:sym typeface="Arimo"/>
            </a:endParaRPr>
          </a:p>
          <a:p>
            <a:pPr marL="109853" lvl="0" indent="0" algn="l" rtl="0">
              <a:spcBef>
                <a:spcPts val="400"/>
              </a:spcBef>
              <a:spcAft>
                <a:spcPts val="0"/>
              </a:spcAft>
              <a:buClr>
                <a:schemeClr val="dk1"/>
              </a:buClr>
              <a:buSzPts val="1360"/>
              <a:buFont typeface="Arial"/>
              <a:buNone/>
            </a:pPr>
            <a:r>
              <a:rPr lang="en-US" sz="1600" b="1" dirty="0">
                <a:latin typeface="Arimo"/>
                <a:ea typeface="Arimo"/>
                <a:cs typeface="Arimo"/>
                <a:sym typeface="Arimo"/>
              </a:rPr>
              <a:t>Promo2</a:t>
            </a:r>
            <a:r>
              <a:rPr lang="en-US" sz="1600" dirty="0">
                <a:latin typeface="Arimo"/>
                <a:ea typeface="Arimo"/>
                <a:cs typeface="Arimo"/>
                <a:sym typeface="Arimo"/>
              </a:rPr>
              <a:t> - Promo2 is a continuing and consecutive promotion for some stores: 0 = store is not participating, 1 = store is participating</a:t>
            </a:r>
            <a:endParaRPr sz="1600" dirty="0">
              <a:latin typeface="Arimo"/>
              <a:ea typeface="Arimo"/>
              <a:cs typeface="Arimo"/>
              <a:sym typeface="Arimo"/>
            </a:endParaRPr>
          </a:p>
          <a:p>
            <a:pPr marL="109853" lvl="0" indent="0" algn="l" rtl="0">
              <a:spcBef>
                <a:spcPts val="400"/>
              </a:spcBef>
              <a:spcAft>
                <a:spcPts val="0"/>
              </a:spcAft>
              <a:buClr>
                <a:schemeClr val="dk1"/>
              </a:buClr>
              <a:buSzPts val="1360"/>
              <a:buFont typeface="Arial"/>
              <a:buNone/>
            </a:pPr>
            <a:r>
              <a:rPr lang="en-US" sz="1600" b="1" dirty="0">
                <a:latin typeface="Arimo"/>
                <a:ea typeface="Arimo"/>
                <a:cs typeface="Arimo"/>
                <a:sym typeface="Arimo"/>
              </a:rPr>
              <a:t>Promo2Since[Year/Week] </a:t>
            </a:r>
            <a:r>
              <a:rPr lang="en-US" sz="1600" dirty="0">
                <a:latin typeface="Arimo"/>
                <a:ea typeface="Arimo"/>
                <a:cs typeface="Arimo"/>
                <a:sym typeface="Arimo"/>
              </a:rPr>
              <a:t>- describes the year and calendar week when the store started participating in Promo2</a:t>
            </a:r>
            <a:endParaRPr sz="1600" dirty="0">
              <a:latin typeface="Arimo"/>
              <a:ea typeface="Arimo"/>
              <a:cs typeface="Arimo"/>
              <a:sym typeface="Arimo"/>
            </a:endParaRPr>
          </a:p>
          <a:p>
            <a:pPr marL="109853" lvl="0" indent="0" algn="l" rtl="0">
              <a:spcBef>
                <a:spcPts val="400"/>
              </a:spcBef>
              <a:spcAft>
                <a:spcPts val="0"/>
              </a:spcAft>
              <a:buClr>
                <a:schemeClr val="dk1"/>
              </a:buClr>
              <a:buSzPts val="1360"/>
              <a:buFont typeface="Arial"/>
              <a:buNone/>
            </a:pPr>
            <a:r>
              <a:rPr lang="en-US" sz="1600" b="1" dirty="0">
                <a:latin typeface="Arimo"/>
                <a:ea typeface="Arimo"/>
                <a:cs typeface="Arimo"/>
                <a:sym typeface="Arimo"/>
              </a:rPr>
              <a:t>PromoInterval</a:t>
            </a:r>
            <a:r>
              <a:rPr lang="en-US" sz="1600" dirty="0">
                <a:latin typeface="Arimo"/>
                <a:ea typeface="Arimo"/>
                <a:cs typeface="Arimo"/>
                <a:sym typeface="Arimo"/>
              </a:rPr>
              <a:t> - describes the consecutive intervals Promo2 is started, naming the months the promotion is started anew. E.g. "</a:t>
            </a:r>
            <a:r>
              <a:rPr lang="en-US" sz="1600" dirty="0">
                <a:latin typeface="Arimo"/>
                <a:ea typeface="Arimo"/>
                <a:cs typeface="Arimo"/>
                <a:sym typeface="Arimo"/>
              </a:rPr>
              <a:t>Feb,May,Aug,Nov</a:t>
            </a:r>
            <a:r>
              <a:rPr lang="en-US" sz="1600" dirty="0">
                <a:latin typeface="Arimo"/>
                <a:ea typeface="Arimo"/>
                <a:cs typeface="Arimo"/>
                <a:sym typeface="Arimo"/>
              </a:rPr>
              <a:t>" means each round starts in February, May, August, November of any given year for that store</a:t>
            </a:r>
            <a:endParaRPr sz="1700" dirty="0">
              <a:latin typeface="Arimo"/>
              <a:ea typeface="Arimo"/>
              <a:cs typeface="Arimo"/>
              <a:sym typeface="Arimo"/>
            </a:endParaRPr>
          </a:p>
        </p:txBody>
      </p:sp>
      <p:sp>
        <p:nvSpPr>
          <p:cNvPr id="100" name="Google Shape;100;p18"/>
          <p:cNvSpPr txBox="1">
            <a:spLocks noGrp="1"/>
          </p:cNvSpPr>
          <p:nvPr>
            <p:ph type="title"/>
          </p:nvPr>
        </p:nvSpPr>
        <p:spPr>
          <a:xfrm>
            <a:off x="806900" y="-95009"/>
            <a:ext cx="8229600" cy="620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3"/>
              </a:buClr>
              <a:buSzPts val="3240"/>
              <a:buFont typeface="Algerian"/>
              <a:buNone/>
            </a:pPr>
            <a:r>
              <a:rPr lang="en-US" sz="2340" dirty="0">
                <a:solidFill>
                  <a:srgbClr val="4A86E8"/>
                </a:solidFill>
                <a:latin typeface="Algerian"/>
                <a:ea typeface="Algerian"/>
                <a:cs typeface="Algerian"/>
                <a:sym typeface="Algerian"/>
              </a:rPr>
              <a:t>Data Manipulation</a:t>
            </a:r>
            <a:endParaRPr sz="2340" dirty="0">
              <a:solidFill>
                <a:srgbClr val="4A86E8"/>
              </a:solidFill>
              <a:latin typeface="Algerian"/>
              <a:ea typeface="Algerian"/>
              <a:cs typeface="Algerian"/>
              <a:sym typeface="Algeri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104"/>
        <p:cNvGrpSpPr/>
        <p:nvPr/>
      </p:nvGrpSpPr>
      <p:grpSpPr>
        <a:xfrm>
          <a:off x="0" y="0"/>
          <a:ext cx="0" cy="0"/>
          <a:chOff x="0" y="0"/>
          <a:chExt cx="0" cy="0"/>
        </a:xfrm>
      </p:grpSpPr>
      <p:sp>
        <p:nvSpPr>
          <p:cNvPr id="105" name="Google Shape;105;p19"/>
          <p:cNvSpPr txBox="1"/>
          <p:nvPr/>
        </p:nvSpPr>
        <p:spPr>
          <a:xfrm>
            <a:off x="9616850" y="421425"/>
            <a:ext cx="20514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500" b="1" dirty="0">
              <a:solidFill>
                <a:srgbClr val="FF9900"/>
              </a:solidFill>
              <a:latin typeface="Lucida Sans"/>
              <a:ea typeface="Lucida Sans"/>
              <a:cs typeface="Lucida Sans"/>
              <a:sym typeface="Lucida Sans"/>
            </a:endParaRPr>
          </a:p>
        </p:txBody>
      </p:sp>
      <p:sp>
        <p:nvSpPr>
          <p:cNvPr id="106" name="Google Shape;106;p19"/>
          <p:cNvSpPr txBox="1"/>
          <p:nvPr/>
        </p:nvSpPr>
        <p:spPr>
          <a:xfrm>
            <a:off x="1483700" y="128225"/>
            <a:ext cx="59166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dirty="0"/>
              <a:t>Exploratory Data Analysis(EDA)</a:t>
            </a:r>
            <a:endParaRPr sz="2900" b="1" dirty="0"/>
          </a:p>
          <a:p>
            <a:pPr marL="0" lvl="0" indent="0" algn="l" rtl="0">
              <a:spcBef>
                <a:spcPts val="0"/>
              </a:spcBef>
              <a:spcAft>
                <a:spcPts val="0"/>
              </a:spcAft>
              <a:buNone/>
            </a:pPr>
            <a:endParaRPr sz="2900" b="1" dirty="0"/>
          </a:p>
        </p:txBody>
      </p:sp>
      <p:sp>
        <p:nvSpPr>
          <p:cNvPr id="107" name="Google Shape;107;p19"/>
          <p:cNvSpPr txBox="1"/>
          <p:nvPr/>
        </p:nvSpPr>
        <p:spPr>
          <a:xfrm>
            <a:off x="293075" y="3553575"/>
            <a:ext cx="65760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dirty="0">
                <a:solidFill>
                  <a:schemeClr val="dk1"/>
                </a:solidFill>
              </a:rPr>
              <a:t>            EDA allows us to:</a:t>
            </a:r>
            <a:endParaRPr sz="3400" dirty="0">
              <a:solidFill>
                <a:schemeClr val="dk1"/>
              </a:solidFill>
            </a:endParaRPr>
          </a:p>
          <a:p>
            <a:pPr marL="457200" lvl="0" indent="-444500" algn="l" rtl="0">
              <a:spcBef>
                <a:spcPts val="0"/>
              </a:spcBef>
              <a:spcAft>
                <a:spcPts val="0"/>
              </a:spcAft>
              <a:buClr>
                <a:schemeClr val="dk1"/>
              </a:buClr>
              <a:buSzPts val="3400"/>
              <a:buChar char="●"/>
            </a:pPr>
            <a:r>
              <a:rPr lang="en-US" sz="3400" dirty="0">
                <a:solidFill>
                  <a:schemeClr val="dk1"/>
                </a:solidFill>
              </a:rPr>
              <a:t>better understand the data</a:t>
            </a:r>
            <a:endParaRPr sz="3400" dirty="0">
              <a:solidFill>
                <a:schemeClr val="dk1"/>
              </a:solidFill>
            </a:endParaRPr>
          </a:p>
          <a:p>
            <a:pPr marL="457200" lvl="0" indent="-444500" algn="l" rtl="0">
              <a:spcBef>
                <a:spcPts val="0"/>
              </a:spcBef>
              <a:spcAft>
                <a:spcPts val="0"/>
              </a:spcAft>
              <a:buClr>
                <a:schemeClr val="dk1"/>
              </a:buClr>
              <a:buSzPts val="3400"/>
              <a:buChar char="●"/>
            </a:pPr>
            <a:r>
              <a:rPr lang="en-US" sz="3400" dirty="0">
                <a:solidFill>
                  <a:schemeClr val="dk1"/>
                </a:solidFill>
              </a:rPr>
              <a:t>build an </a:t>
            </a:r>
            <a:r>
              <a:rPr lang="en-US" sz="3400" dirty="0">
                <a:solidFill>
                  <a:schemeClr val="dk1"/>
                </a:solidFill>
              </a:rPr>
              <a:t>intution</a:t>
            </a:r>
            <a:r>
              <a:rPr lang="en-US" sz="3400" dirty="0">
                <a:solidFill>
                  <a:schemeClr val="dk1"/>
                </a:solidFill>
              </a:rPr>
              <a:t> about the data</a:t>
            </a:r>
            <a:endParaRPr sz="3400" dirty="0">
              <a:solidFill>
                <a:schemeClr val="dk1"/>
              </a:solidFill>
            </a:endParaRPr>
          </a:p>
          <a:p>
            <a:pPr marL="457200" lvl="0" indent="-444500" algn="l" rtl="0">
              <a:spcBef>
                <a:spcPts val="0"/>
              </a:spcBef>
              <a:spcAft>
                <a:spcPts val="0"/>
              </a:spcAft>
              <a:buClr>
                <a:schemeClr val="dk1"/>
              </a:buClr>
              <a:buSzPts val="3400"/>
              <a:buChar char="●"/>
            </a:pPr>
            <a:r>
              <a:rPr lang="en-US" sz="3400" dirty="0">
                <a:solidFill>
                  <a:schemeClr val="dk1"/>
                </a:solidFill>
              </a:rPr>
              <a:t>generate </a:t>
            </a:r>
            <a:r>
              <a:rPr lang="en-US" sz="3400" dirty="0">
                <a:solidFill>
                  <a:schemeClr val="dk1"/>
                </a:solidFill>
              </a:rPr>
              <a:t>hypthesizes</a:t>
            </a:r>
            <a:endParaRPr sz="3400" dirty="0">
              <a:solidFill>
                <a:schemeClr val="dk1"/>
              </a:solidFill>
            </a:endParaRPr>
          </a:p>
          <a:p>
            <a:pPr marL="457200" lvl="0" indent="-444500" algn="l" rtl="0">
              <a:spcBef>
                <a:spcPts val="0"/>
              </a:spcBef>
              <a:spcAft>
                <a:spcPts val="0"/>
              </a:spcAft>
              <a:buClr>
                <a:schemeClr val="dk1"/>
              </a:buClr>
              <a:buSzPts val="3400"/>
              <a:buChar char="●"/>
            </a:pPr>
            <a:r>
              <a:rPr lang="en-US" sz="3400" dirty="0">
                <a:solidFill>
                  <a:schemeClr val="dk1"/>
                </a:solidFill>
              </a:rPr>
              <a:t>find and study the insights</a:t>
            </a:r>
            <a:endParaRPr sz="3400" dirty="0">
              <a:solidFill>
                <a:schemeClr val="dk1"/>
              </a:solidFill>
            </a:endParaRPr>
          </a:p>
        </p:txBody>
      </p:sp>
      <p:pic>
        <p:nvPicPr>
          <p:cNvPr id="108" name="Google Shape;108;p19"/>
          <p:cNvPicPr preferRelativeResize="0"/>
          <p:nvPr/>
        </p:nvPicPr>
        <p:blipFill>
          <a:blip r:embed="rId3">
            <a:alphaModFix/>
          </a:blip>
          <a:stretch>
            <a:fillRect/>
          </a:stretch>
        </p:blipFill>
        <p:spPr>
          <a:xfrm>
            <a:off x="1154000" y="707650"/>
            <a:ext cx="6942250" cy="2801400"/>
          </a:xfrm>
          <a:prstGeom prst="rect">
            <a:avLst/>
          </a:prstGeom>
          <a:noFill/>
          <a:ln>
            <a:noFill/>
          </a:ln>
        </p:spPr>
      </p:pic>
      <p:sp>
        <p:nvSpPr>
          <p:cNvPr id="109" name="Google Shape;109;p19"/>
          <p:cNvSpPr txBox="1"/>
          <p:nvPr/>
        </p:nvSpPr>
        <p:spPr>
          <a:xfrm>
            <a:off x="1776775" y="1245575"/>
            <a:ext cx="40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10" name="Google Shape;110;p19"/>
          <p:cNvSpPr txBox="1"/>
          <p:nvPr/>
        </p:nvSpPr>
        <p:spPr>
          <a:xfrm>
            <a:off x="1502025" y="934175"/>
            <a:ext cx="62280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11" name="Google Shape;111;p19"/>
          <p:cNvSpPr txBox="1"/>
          <p:nvPr/>
        </p:nvSpPr>
        <p:spPr>
          <a:xfrm>
            <a:off x="1648550" y="1205525"/>
            <a:ext cx="62280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lin ang="5400012" scaled="0"/>
        </a:gra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418625" y="256350"/>
            <a:ext cx="2205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3"/>
              </a:buClr>
              <a:buSzPts val="3200"/>
              <a:buFont typeface="Algerian"/>
              <a:buNone/>
            </a:pPr>
            <a:r>
              <a:rPr lang="en-US" sz="3200" u="sng" dirty="0">
                <a:solidFill>
                  <a:schemeClr val="accent3"/>
                </a:solidFill>
                <a:latin typeface="Algerian"/>
                <a:ea typeface="Algerian"/>
                <a:cs typeface="Algerian"/>
                <a:sym typeface="Algerian"/>
              </a:rPr>
              <a:t/>
            </a:r>
            <a:br>
              <a:rPr lang="en-US" sz="3200" u="sng" dirty="0">
                <a:solidFill>
                  <a:schemeClr val="accent3"/>
                </a:solidFill>
                <a:latin typeface="Algerian"/>
                <a:ea typeface="Algerian"/>
                <a:cs typeface="Algerian"/>
                <a:sym typeface="Algerian"/>
              </a:rPr>
            </a:br>
            <a:endParaRPr sz="3200" u="sng" dirty="0">
              <a:solidFill>
                <a:schemeClr val="accent3"/>
              </a:solidFill>
              <a:latin typeface="Algerian"/>
              <a:ea typeface="Algerian"/>
              <a:cs typeface="Algerian"/>
              <a:sym typeface="Algerian"/>
            </a:endParaRPr>
          </a:p>
        </p:txBody>
      </p:sp>
      <p:pic>
        <p:nvPicPr>
          <p:cNvPr id="117" name="Google Shape;117;p20" descr="FIEST CHART SALES"/>
          <p:cNvPicPr preferRelativeResize="0">
            <a:picLocks noGrp="1"/>
          </p:cNvPicPr>
          <p:nvPr>
            <p:ph type="body" idx="1"/>
          </p:nvPr>
        </p:nvPicPr>
        <p:blipFill rotWithShape="1">
          <a:blip r:embed="rId3">
            <a:alphaModFix/>
          </a:blip>
          <a:srcRect/>
          <a:stretch/>
        </p:blipFill>
        <p:spPr>
          <a:xfrm>
            <a:off x="366350" y="117125"/>
            <a:ext cx="5073900" cy="3867300"/>
          </a:xfrm>
          <a:prstGeom prst="rect">
            <a:avLst/>
          </a:prstGeom>
          <a:noFill/>
          <a:ln>
            <a:noFill/>
          </a:ln>
        </p:spPr>
      </p:pic>
      <p:pic>
        <p:nvPicPr>
          <p:cNvPr id="118" name="Google Shape;118;p20" descr="3"/>
          <p:cNvPicPr preferRelativeResize="0"/>
          <p:nvPr/>
        </p:nvPicPr>
        <p:blipFill rotWithShape="1">
          <a:blip r:embed="rId4">
            <a:alphaModFix/>
          </a:blip>
          <a:srcRect/>
          <a:stretch/>
        </p:blipFill>
        <p:spPr>
          <a:xfrm>
            <a:off x="5843225" y="117125"/>
            <a:ext cx="3223849" cy="3867300"/>
          </a:xfrm>
          <a:prstGeom prst="rect">
            <a:avLst/>
          </a:prstGeom>
          <a:noFill/>
          <a:ln>
            <a:noFill/>
          </a:ln>
        </p:spPr>
      </p:pic>
      <p:sp>
        <p:nvSpPr>
          <p:cNvPr id="119" name="Google Shape;119;p20"/>
          <p:cNvSpPr txBox="1"/>
          <p:nvPr/>
        </p:nvSpPr>
        <p:spPr>
          <a:xfrm>
            <a:off x="0" y="703250"/>
            <a:ext cx="3114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i="1" dirty="0"/>
              <a:t>GRAPH</a:t>
            </a:r>
            <a:endParaRPr sz="2500" b="1" i="1" dirty="0"/>
          </a:p>
          <a:p>
            <a:pPr marL="0" lvl="0" indent="0" algn="l" rtl="0">
              <a:spcBef>
                <a:spcPts val="0"/>
              </a:spcBef>
              <a:spcAft>
                <a:spcPts val="0"/>
              </a:spcAft>
              <a:buNone/>
            </a:pPr>
            <a:r>
              <a:rPr lang="en-US" sz="2500" b="1" i="1" dirty="0"/>
              <a:t> </a:t>
            </a:r>
            <a:endParaRPr sz="2500" b="1" i="1" dirty="0"/>
          </a:p>
          <a:p>
            <a:pPr marL="0" lvl="0" indent="0" algn="l" rtl="0">
              <a:spcBef>
                <a:spcPts val="0"/>
              </a:spcBef>
              <a:spcAft>
                <a:spcPts val="0"/>
              </a:spcAft>
              <a:buNone/>
            </a:pPr>
            <a:r>
              <a:rPr lang="en-US" sz="2500" b="1" i="1" dirty="0"/>
              <a:t>1</a:t>
            </a:r>
            <a:endParaRPr sz="2500" b="1" i="1" dirty="0"/>
          </a:p>
        </p:txBody>
      </p:sp>
      <p:sp>
        <p:nvSpPr>
          <p:cNvPr id="120" name="Google Shape;120;p20"/>
          <p:cNvSpPr txBox="1"/>
          <p:nvPr/>
        </p:nvSpPr>
        <p:spPr>
          <a:xfrm>
            <a:off x="5440250" y="550800"/>
            <a:ext cx="3114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i="1" dirty="0">
                <a:solidFill>
                  <a:schemeClr val="dk1"/>
                </a:solidFill>
              </a:rPr>
              <a:t>GRAPH</a:t>
            </a:r>
            <a:endParaRPr sz="2500" b="1" i="1" dirty="0">
              <a:solidFill>
                <a:schemeClr val="dk1"/>
              </a:solidFill>
            </a:endParaRPr>
          </a:p>
          <a:p>
            <a:pPr marL="0" lvl="0" indent="0" algn="l" rtl="0">
              <a:spcBef>
                <a:spcPts val="0"/>
              </a:spcBef>
              <a:spcAft>
                <a:spcPts val="0"/>
              </a:spcAft>
              <a:buNone/>
            </a:pPr>
            <a:r>
              <a:rPr lang="en-US" sz="2500" b="1" i="1" dirty="0">
                <a:solidFill>
                  <a:schemeClr val="dk1"/>
                </a:solidFill>
              </a:rPr>
              <a:t> </a:t>
            </a:r>
            <a:endParaRPr sz="2500" b="1" i="1" dirty="0">
              <a:solidFill>
                <a:schemeClr val="dk1"/>
              </a:solidFill>
            </a:endParaRPr>
          </a:p>
          <a:p>
            <a:pPr marL="0" lvl="0" indent="0" algn="l" rtl="0">
              <a:spcBef>
                <a:spcPts val="0"/>
              </a:spcBef>
              <a:spcAft>
                <a:spcPts val="0"/>
              </a:spcAft>
              <a:buNone/>
            </a:pPr>
            <a:r>
              <a:rPr lang="en-US" sz="2500" b="1" i="1" dirty="0">
                <a:solidFill>
                  <a:schemeClr val="dk1"/>
                </a:solidFill>
              </a:rPr>
              <a:t>2</a:t>
            </a:r>
            <a:endParaRPr sz="2500" b="1" i="1" dirty="0">
              <a:solidFill>
                <a:schemeClr val="dk1"/>
              </a:solidFill>
            </a:endParaRPr>
          </a:p>
        </p:txBody>
      </p:sp>
      <p:sp>
        <p:nvSpPr>
          <p:cNvPr id="121" name="Google Shape;121;p20"/>
          <p:cNvSpPr txBox="1"/>
          <p:nvPr/>
        </p:nvSpPr>
        <p:spPr>
          <a:xfrm>
            <a:off x="238125" y="4506050"/>
            <a:ext cx="8554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GRAPH 1 : day 1(</a:t>
            </a:r>
            <a:r>
              <a:rPr lang="en-US" sz="2000" dirty="0"/>
              <a:t>monday</a:t>
            </a:r>
            <a:r>
              <a:rPr lang="en-US" sz="2000" dirty="0"/>
              <a:t>) achieves highest sale in a week and day </a:t>
            </a:r>
            <a:r>
              <a:rPr lang="en-US" sz="2000" dirty="0" smtClean="0"/>
              <a:t>7(</a:t>
            </a:r>
            <a:r>
              <a:rPr lang="en-US" sz="2000" dirty="0" smtClean="0"/>
              <a:t>sunday</a:t>
            </a:r>
            <a:r>
              <a:rPr lang="en-US" sz="2000" dirty="0" smtClean="0"/>
              <a:t>)achieves </a:t>
            </a:r>
            <a:r>
              <a:rPr lang="en-US" sz="2000" dirty="0"/>
              <a:t>lowest or close to no sales.</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sz="2000" dirty="0"/>
              <a:t>GRAPH 2: In the case of promo, 1(participant) are more than the 0( non-participant) in the sales , which gives a positive and an effective signs for a profitable returns.  </a:t>
            </a:r>
            <a:endParaRP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path path="circle">
            <a:fillToRect l="50000" t="50000" r="50000" b="50000"/>
          </a:path>
          <a:tileRect/>
        </a:gradFill>
        <a:effectLst/>
      </p:bgPr>
    </p:bg>
    <p:spTree>
      <p:nvGrpSpPr>
        <p:cNvPr id="1" name="Shape 125"/>
        <p:cNvGrpSpPr/>
        <p:nvPr/>
      </p:nvGrpSpPr>
      <p:grpSpPr>
        <a:xfrm>
          <a:off x="0" y="0"/>
          <a:ext cx="0" cy="0"/>
          <a:chOff x="0" y="0"/>
          <a:chExt cx="0" cy="0"/>
        </a:xfrm>
      </p:grpSpPr>
      <p:pic>
        <p:nvPicPr>
          <p:cNvPr id="126" name="Google Shape;126;p21" descr="12"/>
          <p:cNvPicPr preferRelativeResize="0">
            <a:picLocks noGrp="1"/>
          </p:cNvPicPr>
          <p:nvPr>
            <p:ph type="body" idx="1"/>
          </p:nvPr>
        </p:nvPicPr>
        <p:blipFill rotWithShape="1">
          <a:blip r:embed="rId3">
            <a:alphaModFix/>
          </a:blip>
          <a:srcRect/>
          <a:stretch/>
        </p:blipFill>
        <p:spPr>
          <a:xfrm>
            <a:off x="4024800" y="116250"/>
            <a:ext cx="4973100" cy="3712200"/>
          </a:xfrm>
          <a:prstGeom prst="rect">
            <a:avLst/>
          </a:prstGeom>
          <a:noFill/>
          <a:ln>
            <a:noFill/>
          </a:ln>
        </p:spPr>
      </p:pic>
      <p:sp>
        <p:nvSpPr>
          <p:cNvPr id="127" name="Google Shape;127;p21"/>
          <p:cNvSpPr/>
          <p:nvPr/>
        </p:nvSpPr>
        <p:spPr>
          <a:xfrm>
            <a:off x="109900" y="2143150"/>
            <a:ext cx="146700" cy="1833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1"/>
          <p:cNvSpPr txBox="1"/>
          <p:nvPr/>
        </p:nvSpPr>
        <p:spPr>
          <a:xfrm>
            <a:off x="374300" y="242875"/>
            <a:ext cx="3532800" cy="412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t>It is a good sign that the absence of the school functioning does not very much affects the sale ratios so the non affected is 82.1%</a:t>
            </a:r>
            <a:endParaRPr sz="1900" dirty="0"/>
          </a:p>
          <a:p>
            <a:pPr marL="0" lvl="0" indent="0" algn="l" rtl="0">
              <a:spcBef>
                <a:spcPts val="0"/>
              </a:spcBef>
              <a:spcAft>
                <a:spcPts val="0"/>
              </a:spcAft>
              <a:buNone/>
            </a:pPr>
            <a:endParaRPr dirty="0"/>
          </a:p>
          <a:p>
            <a:pPr marL="0" lvl="0" indent="0" algn="l" rtl="0">
              <a:spcBef>
                <a:spcPts val="0"/>
              </a:spcBef>
              <a:spcAft>
                <a:spcPts val="0"/>
              </a:spcAft>
              <a:buNone/>
            </a:pPr>
            <a:r>
              <a:rPr lang="en-US" sz="1900" dirty="0"/>
              <a:t>Holiday of the school somewhere marks a serious issue in the field of sales </a:t>
            </a:r>
            <a:endParaRPr sz="1900" dirty="0"/>
          </a:p>
          <a:p>
            <a:pPr marL="0" lvl="0" indent="0" algn="l" rtl="0">
              <a:spcBef>
                <a:spcPts val="0"/>
              </a:spcBef>
              <a:spcAft>
                <a:spcPts val="0"/>
              </a:spcAft>
              <a:buNone/>
            </a:pPr>
            <a:r>
              <a:rPr lang="en-US" sz="1900" dirty="0"/>
              <a:t>As sales enhances the financial structure so every % matters .affected is 17.9%</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dirty="0"/>
          </a:p>
        </p:txBody>
      </p:sp>
      <p:sp>
        <p:nvSpPr>
          <p:cNvPr id="129" name="Google Shape;129;p21"/>
          <p:cNvSpPr/>
          <p:nvPr/>
        </p:nvSpPr>
        <p:spPr>
          <a:xfrm>
            <a:off x="109900" y="522050"/>
            <a:ext cx="146700" cy="183300"/>
          </a:xfrm>
          <a:prstGeom prst="rect">
            <a:avLst/>
          </a:prstGeom>
          <a:solidFill>
            <a:srgbClr val="800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1"/>
          <p:cNvSpPr/>
          <p:nvPr/>
        </p:nvSpPr>
        <p:spPr>
          <a:xfrm>
            <a:off x="4136425" y="3449850"/>
            <a:ext cx="146700" cy="183300"/>
          </a:xfrm>
          <a:prstGeom prst="rect">
            <a:avLst/>
          </a:prstGeom>
          <a:solidFill>
            <a:srgbClr val="800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1"/>
          <p:cNvSpPr txBox="1"/>
          <p:nvPr/>
        </p:nvSpPr>
        <p:spPr>
          <a:xfrm>
            <a:off x="4283125" y="3333750"/>
            <a:ext cx="2692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t>Non Affected</a:t>
            </a:r>
            <a:endParaRPr sz="1500" b="1" dirty="0"/>
          </a:p>
        </p:txBody>
      </p:sp>
      <p:sp>
        <p:nvSpPr>
          <p:cNvPr id="132" name="Google Shape;132;p21"/>
          <p:cNvSpPr/>
          <p:nvPr/>
        </p:nvSpPr>
        <p:spPr>
          <a:xfrm>
            <a:off x="4136425" y="2944525"/>
            <a:ext cx="146700" cy="1833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1"/>
          <p:cNvSpPr txBox="1"/>
          <p:nvPr/>
        </p:nvSpPr>
        <p:spPr>
          <a:xfrm>
            <a:off x="4283125" y="2828425"/>
            <a:ext cx="124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t>Affected</a:t>
            </a:r>
            <a:endParaRPr sz="1500" b="1" dirty="0"/>
          </a:p>
        </p:txBody>
      </p:sp>
      <p:sp>
        <p:nvSpPr>
          <p:cNvPr id="134" name="Google Shape;134;p21"/>
          <p:cNvSpPr txBox="1"/>
          <p:nvPr/>
        </p:nvSpPr>
        <p:spPr>
          <a:xfrm>
            <a:off x="677750" y="4451100"/>
            <a:ext cx="81696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i="1" dirty="0"/>
              <a:t>Observations:</a:t>
            </a:r>
            <a:endParaRPr sz="1600" i="1" dirty="0"/>
          </a:p>
          <a:p>
            <a:pPr marL="457200" lvl="0" indent="-330200" algn="l" rtl="0">
              <a:spcBef>
                <a:spcPts val="0"/>
              </a:spcBef>
              <a:spcAft>
                <a:spcPts val="0"/>
              </a:spcAft>
              <a:buSzPts val="1600"/>
              <a:buChar char="➢"/>
            </a:pPr>
            <a:r>
              <a:rPr lang="en-US" sz="1600" i="1" dirty="0"/>
              <a:t>School Holiday plays a vital role in the increase and decrease in the sale in both the aspects</a:t>
            </a:r>
            <a:endParaRPr sz="1600" i="1" dirty="0"/>
          </a:p>
          <a:p>
            <a:pPr marL="457200" lvl="0" indent="-330200" algn="l" rtl="0">
              <a:spcBef>
                <a:spcPts val="0"/>
              </a:spcBef>
              <a:spcAft>
                <a:spcPts val="0"/>
              </a:spcAft>
              <a:buSzPts val="1600"/>
              <a:buChar char="➢"/>
            </a:pPr>
            <a:r>
              <a:rPr lang="en-US" sz="1600" i="1" dirty="0"/>
              <a:t>It is important to eliminate the dependence of the sales with respect to school holidays</a:t>
            </a:r>
            <a:endParaRPr sz="1600" i="1" dirty="0"/>
          </a:p>
          <a:p>
            <a:pPr marL="457200" lvl="0" indent="-330200" algn="l" rtl="0">
              <a:spcBef>
                <a:spcPts val="0"/>
              </a:spcBef>
              <a:spcAft>
                <a:spcPts val="0"/>
              </a:spcAft>
              <a:buSzPts val="1600"/>
              <a:buChar char="➢"/>
            </a:pPr>
            <a:r>
              <a:rPr lang="en-US" sz="1600" i="1" dirty="0"/>
              <a:t>Non affected Ratio marks a positive sign for the sales department as it is not very much affected with the holidays.</a:t>
            </a:r>
            <a:endParaRPr sz="16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lin ang="5400012" scaled="0"/>
        </a:gradFill>
        <a:effectLst/>
      </p:bgPr>
    </p:bg>
    <p:spTree>
      <p:nvGrpSpPr>
        <p:cNvPr id="1" name="Shape 138"/>
        <p:cNvGrpSpPr/>
        <p:nvPr/>
      </p:nvGrpSpPr>
      <p:grpSpPr>
        <a:xfrm>
          <a:off x="0" y="0"/>
          <a:ext cx="0" cy="0"/>
          <a:chOff x="0" y="0"/>
          <a:chExt cx="0" cy="0"/>
        </a:xfrm>
      </p:grpSpPr>
      <p:pic>
        <p:nvPicPr>
          <p:cNvPr id="139" name="Google Shape;139;p22" descr="4"/>
          <p:cNvPicPr preferRelativeResize="0"/>
          <p:nvPr/>
        </p:nvPicPr>
        <p:blipFill rotWithShape="1">
          <a:blip r:embed="rId3">
            <a:alphaModFix/>
          </a:blip>
          <a:srcRect/>
          <a:stretch/>
        </p:blipFill>
        <p:spPr>
          <a:xfrm>
            <a:off x="54825" y="192975"/>
            <a:ext cx="8919000" cy="3947100"/>
          </a:xfrm>
          <a:prstGeom prst="rect">
            <a:avLst/>
          </a:prstGeom>
          <a:noFill/>
          <a:ln>
            <a:noFill/>
          </a:ln>
        </p:spPr>
      </p:pic>
      <p:sp>
        <p:nvSpPr>
          <p:cNvPr id="140" name="Google Shape;140;p22"/>
          <p:cNvSpPr txBox="1"/>
          <p:nvPr/>
        </p:nvSpPr>
        <p:spPr>
          <a:xfrm>
            <a:off x="145925" y="4268000"/>
            <a:ext cx="8919000" cy="257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t>Observation at a glance:</a:t>
            </a:r>
            <a:endParaRPr sz="1900" b="1" dirty="0"/>
          </a:p>
          <a:p>
            <a:pPr marL="457200" lvl="0" indent="-336550" algn="l" rtl="0">
              <a:spcBef>
                <a:spcPts val="0"/>
              </a:spcBef>
              <a:spcAft>
                <a:spcPts val="0"/>
              </a:spcAft>
              <a:buSzPts val="1700"/>
              <a:buChar char="●"/>
            </a:pPr>
            <a:r>
              <a:rPr lang="en-US" sz="1700" dirty="0"/>
              <a:t>State holiday with 0(none) affect the sales precisely</a:t>
            </a:r>
            <a:endParaRPr sz="1700" dirty="0"/>
          </a:p>
          <a:p>
            <a:pPr marL="457200" lvl="0" indent="-336550" algn="l" rtl="0">
              <a:spcBef>
                <a:spcPts val="0"/>
              </a:spcBef>
              <a:spcAft>
                <a:spcPts val="0"/>
              </a:spcAft>
              <a:buSzPts val="1700"/>
              <a:buChar char="●"/>
            </a:pPr>
            <a:r>
              <a:rPr lang="en-US" sz="1700" dirty="0"/>
              <a:t>a(public holiday) does not very much affect the sales % and it is the most </a:t>
            </a:r>
            <a:r>
              <a:rPr lang="en-US" sz="1700" dirty="0" smtClean="0"/>
              <a:t>among </a:t>
            </a:r>
            <a:r>
              <a:rPr lang="en-US" sz="1700" dirty="0"/>
              <a:t>the three differentials of the state holidays</a:t>
            </a:r>
            <a:endParaRPr sz="1700" dirty="0"/>
          </a:p>
          <a:p>
            <a:pPr marL="457200" lvl="0" indent="-336550" algn="l" rtl="0">
              <a:spcBef>
                <a:spcPts val="0"/>
              </a:spcBef>
              <a:spcAft>
                <a:spcPts val="0"/>
              </a:spcAft>
              <a:buSzPts val="1700"/>
              <a:buChar char="●"/>
            </a:pPr>
            <a:r>
              <a:rPr lang="en-US" sz="1700" dirty="0" smtClean="0"/>
              <a:t>b(</a:t>
            </a:r>
            <a:r>
              <a:rPr lang="en-US" sz="1700" dirty="0" smtClean="0"/>
              <a:t>easter</a:t>
            </a:r>
            <a:r>
              <a:rPr lang="en-US" sz="1700" dirty="0" smtClean="0"/>
              <a:t> </a:t>
            </a:r>
            <a:r>
              <a:rPr lang="en-US" sz="1700" dirty="0"/>
              <a:t>holidays) by the name itself it is bounded by the events and dates which makes it limited and restrictive to carry more % in the sales proportion </a:t>
            </a:r>
            <a:endParaRPr sz="1700" dirty="0"/>
          </a:p>
          <a:p>
            <a:pPr marL="457200" lvl="0" indent="-336550" algn="l" rtl="0">
              <a:spcBef>
                <a:spcPts val="0"/>
              </a:spcBef>
              <a:spcAft>
                <a:spcPts val="0"/>
              </a:spcAft>
              <a:buSzPts val="1700"/>
              <a:buChar char="●"/>
            </a:pPr>
            <a:r>
              <a:rPr lang="en-US" sz="1700" dirty="0"/>
              <a:t>c(</a:t>
            </a:r>
            <a:r>
              <a:rPr lang="en-US" sz="1700" dirty="0"/>
              <a:t>christmas</a:t>
            </a:r>
            <a:r>
              <a:rPr lang="en-US" sz="1700" dirty="0"/>
              <a:t>) as it is also only bounded to the event of </a:t>
            </a:r>
            <a:r>
              <a:rPr lang="en-US" sz="1700" dirty="0"/>
              <a:t>christmas</a:t>
            </a:r>
            <a:r>
              <a:rPr lang="en-US" sz="1700" dirty="0"/>
              <a:t> it also does not affect the sales very much but only give a breakthrough to the state holidays.</a:t>
            </a:r>
            <a:endParaRPr sz="1700" dirty="0"/>
          </a:p>
          <a:p>
            <a:pPr marL="457200" lvl="0" indent="-336550" algn="l" rtl="0">
              <a:spcBef>
                <a:spcPts val="0"/>
              </a:spcBef>
              <a:spcAft>
                <a:spcPts val="0"/>
              </a:spcAft>
              <a:buSzPts val="1700"/>
              <a:buChar char="●"/>
            </a:pPr>
            <a:r>
              <a:rPr lang="en-US" sz="1700" dirty="0"/>
              <a:t>At last again with no public holiday it affect the sales </a:t>
            </a:r>
            <a:r>
              <a:rPr lang="en-US" sz="1700" dirty="0" smtClean="0"/>
              <a:t>accordingly. </a:t>
            </a:r>
            <a:endParaRPr sz="1700" dirty="0"/>
          </a:p>
        </p:txBody>
      </p:sp>
      <p:sp>
        <p:nvSpPr>
          <p:cNvPr id="141" name="Google Shape;141;p22"/>
          <p:cNvSpPr txBox="1"/>
          <p:nvPr/>
        </p:nvSpPr>
        <p:spPr>
          <a:xfrm>
            <a:off x="3461250" y="429975"/>
            <a:ext cx="2794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p>
        </p:txBody>
      </p:sp>
      <p:sp>
        <p:nvSpPr>
          <p:cNvPr id="142" name="Google Shape;142;p22"/>
          <p:cNvSpPr txBox="1"/>
          <p:nvPr/>
        </p:nvSpPr>
        <p:spPr>
          <a:xfrm>
            <a:off x="1309750" y="14189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dk1"/>
                </a:solidFill>
              </a:rPr>
              <a:t>none</a:t>
            </a:r>
            <a:endParaRPr dirty="0">
              <a:solidFill>
                <a:schemeClr val="dk1"/>
              </a:solidFill>
            </a:endParaRPr>
          </a:p>
        </p:txBody>
      </p:sp>
      <p:sp>
        <p:nvSpPr>
          <p:cNvPr id="143" name="Google Shape;143;p22"/>
          <p:cNvSpPr txBox="1"/>
          <p:nvPr/>
        </p:nvSpPr>
        <p:spPr>
          <a:xfrm>
            <a:off x="7659225" y="15843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dk1"/>
                </a:solidFill>
              </a:rPr>
              <a:t>none</a:t>
            </a:r>
            <a:endParaRPr dirty="0">
              <a:solidFill>
                <a:schemeClr val="dk1"/>
              </a:solidFill>
            </a:endParaRPr>
          </a:p>
        </p:txBody>
      </p:sp>
      <p:sp>
        <p:nvSpPr>
          <p:cNvPr id="144" name="Google Shape;144;p22"/>
          <p:cNvSpPr txBox="1"/>
          <p:nvPr/>
        </p:nvSpPr>
        <p:spPr>
          <a:xfrm>
            <a:off x="2680150" y="2946950"/>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solidFill>
                  <a:schemeClr val="dk1"/>
                </a:solidFill>
              </a:rPr>
              <a:t>public holiday</a:t>
            </a:r>
            <a:endParaRPr dirty="0"/>
          </a:p>
        </p:txBody>
      </p:sp>
      <p:sp>
        <p:nvSpPr>
          <p:cNvPr id="145" name="Google Shape;145;p22"/>
          <p:cNvSpPr txBox="1"/>
          <p:nvPr/>
        </p:nvSpPr>
        <p:spPr>
          <a:xfrm>
            <a:off x="4455275" y="28314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solidFill>
                  <a:schemeClr val="dk1"/>
                </a:solidFill>
              </a:rPr>
              <a:t>easter</a:t>
            </a:r>
            <a:r>
              <a:rPr lang="en-US" sz="1500" b="1" dirty="0">
                <a:solidFill>
                  <a:schemeClr val="dk1"/>
                </a:solidFill>
              </a:rPr>
              <a:t> </a:t>
            </a:r>
            <a:endParaRPr sz="1500" b="1" dirty="0">
              <a:solidFill>
                <a:schemeClr val="dk1"/>
              </a:solidFill>
            </a:endParaRPr>
          </a:p>
          <a:p>
            <a:pPr marL="0" lvl="0" indent="0" algn="l" rtl="0">
              <a:spcBef>
                <a:spcPts val="0"/>
              </a:spcBef>
              <a:spcAft>
                <a:spcPts val="0"/>
              </a:spcAft>
              <a:buNone/>
            </a:pPr>
            <a:r>
              <a:rPr lang="en-US" sz="1500" b="1" dirty="0">
                <a:solidFill>
                  <a:schemeClr val="dk1"/>
                </a:solidFill>
              </a:rPr>
              <a:t>holidays</a:t>
            </a:r>
            <a:endParaRPr dirty="0"/>
          </a:p>
        </p:txBody>
      </p:sp>
      <p:sp>
        <p:nvSpPr>
          <p:cNvPr id="146" name="Google Shape;146;p22"/>
          <p:cNvSpPr txBox="1"/>
          <p:nvPr/>
        </p:nvSpPr>
        <p:spPr>
          <a:xfrm>
            <a:off x="5973825" y="2473975"/>
            <a:ext cx="30000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dirty="0">
              <a:solidFill>
                <a:srgbClr val="CC5A49"/>
              </a:solidFill>
            </a:endParaRPr>
          </a:p>
          <a:p>
            <a:pPr marL="0" lvl="0" indent="0" algn="l" rtl="0">
              <a:spcBef>
                <a:spcPts val="0"/>
              </a:spcBef>
              <a:spcAft>
                <a:spcPts val="0"/>
              </a:spcAft>
              <a:buNone/>
            </a:pPr>
            <a:endParaRPr sz="1500" b="1" dirty="0">
              <a:solidFill>
                <a:schemeClr val="dk1"/>
              </a:solidFill>
            </a:endParaRPr>
          </a:p>
          <a:p>
            <a:pPr marL="0" lvl="0" indent="0" algn="l" rtl="0">
              <a:spcBef>
                <a:spcPts val="0"/>
              </a:spcBef>
              <a:spcAft>
                <a:spcPts val="0"/>
              </a:spcAft>
              <a:buNone/>
            </a:pPr>
            <a:r>
              <a:rPr lang="en-US" sz="1500" b="1" dirty="0">
                <a:solidFill>
                  <a:schemeClr val="dk1"/>
                </a:solidFill>
              </a:rPr>
              <a:t>christmas</a:t>
            </a:r>
            <a:endParaRPr sz="1500" b="1" dirty="0">
              <a:solidFill>
                <a:schemeClr val="dk1"/>
              </a:solidFill>
            </a:endParaRPr>
          </a:p>
          <a:p>
            <a:pPr marL="0" lvl="0" indent="0" algn="l" rtl="0">
              <a:spcBef>
                <a:spcPts val="0"/>
              </a:spcBef>
              <a:spcAft>
                <a:spcPts val="0"/>
              </a:spcAft>
              <a:buNone/>
            </a:pPr>
            <a:endParaRPr sz="1500" b="1" dirty="0">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50"/>
        <p:cNvGrpSpPr/>
        <p:nvPr/>
      </p:nvGrpSpPr>
      <p:grpSpPr>
        <a:xfrm>
          <a:off x="0" y="0"/>
          <a:ext cx="0" cy="0"/>
          <a:chOff x="0" y="0"/>
          <a:chExt cx="0" cy="0"/>
        </a:xfrm>
      </p:grpSpPr>
      <p:pic>
        <p:nvPicPr>
          <p:cNvPr id="151" name="Google Shape;151;p23" descr="6"/>
          <p:cNvPicPr preferRelativeResize="0"/>
          <p:nvPr/>
        </p:nvPicPr>
        <p:blipFill rotWithShape="1">
          <a:blip r:embed="rId3">
            <a:alphaModFix/>
          </a:blip>
          <a:srcRect/>
          <a:stretch/>
        </p:blipFill>
        <p:spPr>
          <a:xfrm>
            <a:off x="1167725" y="208950"/>
            <a:ext cx="6553200" cy="4022575"/>
          </a:xfrm>
          <a:prstGeom prst="rect">
            <a:avLst/>
          </a:prstGeom>
          <a:noFill/>
          <a:ln>
            <a:noFill/>
          </a:ln>
        </p:spPr>
      </p:pic>
      <p:sp>
        <p:nvSpPr>
          <p:cNvPr id="152" name="Google Shape;152;p23"/>
          <p:cNvSpPr txBox="1"/>
          <p:nvPr/>
        </p:nvSpPr>
        <p:spPr>
          <a:xfrm>
            <a:off x="164125" y="4231525"/>
            <a:ext cx="25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Observations:</a:t>
            </a:r>
            <a:endParaRPr b="1" dirty="0"/>
          </a:p>
        </p:txBody>
      </p:sp>
      <p:sp>
        <p:nvSpPr>
          <p:cNvPr id="153" name="Google Shape;153;p23"/>
          <p:cNvSpPr txBox="1"/>
          <p:nvPr/>
        </p:nvSpPr>
        <p:spPr>
          <a:xfrm>
            <a:off x="231000" y="4631725"/>
            <a:ext cx="8682000" cy="2277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rgbClr val="4586AC"/>
              </a:buClr>
              <a:buSzPts val="1700"/>
              <a:buAutoNum type="arabicPeriod"/>
            </a:pPr>
            <a:r>
              <a:rPr lang="en-US" sz="1700" dirty="0">
                <a:solidFill>
                  <a:srgbClr val="4586AC"/>
                </a:solidFill>
              </a:rPr>
              <a:t>a achieves it’s total sales of about 21.13% which is somewhat equal to both c and d which backs it to an average sale among the different store type</a:t>
            </a:r>
            <a:endParaRPr sz="1700" dirty="0">
              <a:solidFill>
                <a:srgbClr val="4586AC"/>
              </a:solidFill>
            </a:endParaRPr>
          </a:p>
          <a:p>
            <a:pPr marL="457200" lvl="0" indent="-336550" algn="l" rtl="0">
              <a:spcBef>
                <a:spcPts val="0"/>
              </a:spcBef>
              <a:spcAft>
                <a:spcPts val="0"/>
              </a:spcAft>
              <a:buClr>
                <a:srgbClr val="777777"/>
              </a:buClr>
              <a:buSzPts val="1700"/>
              <a:buAutoNum type="arabicPeriod"/>
            </a:pPr>
            <a:r>
              <a:rPr lang="en-US" sz="1700" dirty="0">
                <a:solidFill>
                  <a:srgbClr val="777777"/>
                </a:solidFill>
              </a:rPr>
              <a:t>b achieves the highest sales among all the prescribed store type and proves to be the leading sales store type which constitutes of </a:t>
            </a:r>
            <a:r>
              <a:rPr lang="en-US" sz="1700" dirty="0">
                <a:solidFill>
                  <a:srgbClr val="777777"/>
                </a:solidFill>
              </a:rPr>
              <a:t>upto</a:t>
            </a:r>
            <a:r>
              <a:rPr lang="en-US" sz="1700" dirty="0">
                <a:solidFill>
                  <a:srgbClr val="777777"/>
                </a:solidFill>
              </a:rPr>
              <a:t> 37.03% of sales</a:t>
            </a:r>
            <a:endParaRPr sz="1700" dirty="0">
              <a:solidFill>
                <a:srgbClr val="777777"/>
              </a:solidFill>
            </a:endParaRPr>
          </a:p>
          <a:p>
            <a:pPr marL="457200" lvl="0" indent="-336550" algn="l" rtl="0">
              <a:spcBef>
                <a:spcPts val="0"/>
              </a:spcBef>
              <a:spcAft>
                <a:spcPts val="0"/>
              </a:spcAft>
              <a:buClr>
                <a:srgbClr val="CC5A49"/>
              </a:buClr>
              <a:buSzPts val="1700"/>
              <a:buAutoNum type="arabicPeriod"/>
            </a:pPr>
            <a:r>
              <a:rPr lang="en-US" sz="1700" dirty="0">
                <a:solidFill>
                  <a:srgbClr val="CC5A49"/>
                </a:solidFill>
              </a:rPr>
              <a:t>c also achieves an average sales among a and d which is about 21.07% and is concerned to be more developing </a:t>
            </a:r>
            <a:endParaRPr sz="1700" dirty="0">
              <a:solidFill>
                <a:srgbClr val="CC5A49"/>
              </a:solidFill>
            </a:endParaRPr>
          </a:p>
          <a:p>
            <a:pPr marL="457200" lvl="0" indent="-336550" algn="l" rtl="0">
              <a:spcBef>
                <a:spcPts val="0"/>
              </a:spcBef>
              <a:spcAft>
                <a:spcPts val="0"/>
              </a:spcAft>
              <a:buClr>
                <a:srgbClr val="9E97CC"/>
              </a:buClr>
              <a:buSzPts val="1700"/>
              <a:buAutoNum type="arabicPeriod"/>
            </a:pPr>
            <a:r>
              <a:rPr lang="en-US" sz="1700" dirty="0">
                <a:solidFill>
                  <a:srgbClr val="9E97CC"/>
                </a:solidFill>
              </a:rPr>
              <a:t>d has the lowest or the minimum sales ratio among all the store type but somewhat average to a and c </a:t>
            </a:r>
            <a:endParaRPr sz="1700" dirty="0">
              <a:solidFill>
                <a:srgbClr val="9E97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1803</Words>
  <Application>Microsoft Office PowerPoint</Application>
  <PresentationFormat>On-screen Show (4:3)</PresentationFormat>
  <Paragraphs>126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Algerian</vt:lpstr>
      <vt:lpstr>Arimo</vt:lpstr>
      <vt:lpstr>Noto Sans Symbols</vt:lpstr>
      <vt:lpstr>Lucida Sans</vt:lpstr>
      <vt:lpstr>Simple Light</vt:lpstr>
      <vt:lpstr>PowerPoint Presentation</vt:lpstr>
      <vt:lpstr>PROBLEM STATEMENT </vt:lpstr>
      <vt:lpstr>project description</vt:lpstr>
      <vt:lpstr>Data Manipulation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ML Model Implementation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faisaL Khaleeq</cp:lastModifiedBy>
  <cp:revision>1</cp:revision>
  <dcterms:modified xsi:type="dcterms:W3CDTF">2023-04-27T06:09:43Z</dcterms:modified>
</cp:coreProperties>
</file>