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90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93" r:id="rId21"/>
    <p:sldId id="279" r:id="rId22"/>
    <p:sldId id="280" r:id="rId23"/>
    <p:sldId id="281" r:id="rId24"/>
    <p:sldId id="282" r:id="rId25"/>
    <p:sldId id="283" r:id="rId2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2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3825"/>
            <a:ext cx="837454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13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36930" y="1091184"/>
            <a:ext cx="3670138" cy="1608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6974" y="1602554"/>
            <a:ext cx="7870050" cy="1703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13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57150"/>
            <a:ext cx="7315200" cy="243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74980" algn="ctr">
              <a:lnSpc>
                <a:spcPct val="100000"/>
              </a:lnSpc>
              <a:spcBef>
                <a:spcPts val="100"/>
              </a:spcBef>
            </a:pPr>
            <a:r>
              <a:rPr sz="4200" spc="150" dirty="0" smtClean="0"/>
              <a:t>Capstone</a:t>
            </a:r>
            <a:r>
              <a:rPr sz="4200" spc="-75" dirty="0" smtClean="0"/>
              <a:t> </a:t>
            </a:r>
            <a:r>
              <a:rPr sz="4200" spc="95" dirty="0" smtClean="0"/>
              <a:t>Project</a:t>
            </a:r>
            <a:endParaRPr sz="4200" dirty="0" smtClean="0"/>
          </a:p>
          <a:p>
            <a:pPr marL="12065" marR="5080" algn="ctr">
              <a:lnSpc>
                <a:spcPts val="4350"/>
              </a:lnSpc>
              <a:spcBef>
                <a:spcPts val="80"/>
              </a:spcBef>
            </a:pPr>
            <a:r>
              <a:rPr lang="en-US" sz="3600" spc="120" dirty="0" smtClean="0">
                <a:solidFill>
                  <a:srgbClr val="134F5C"/>
                </a:solidFill>
              </a:rPr>
              <a:t/>
            </a:r>
            <a:br>
              <a:rPr lang="en-US" sz="3600" spc="120" dirty="0" smtClean="0">
                <a:solidFill>
                  <a:srgbClr val="134F5C"/>
                </a:solidFill>
              </a:rPr>
            </a:br>
            <a:r>
              <a:rPr sz="3600" spc="120" dirty="0" smtClean="0">
                <a:solidFill>
                  <a:srgbClr val="134F5C"/>
                </a:solidFill>
              </a:rPr>
              <a:t>Email</a:t>
            </a:r>
            <a:r>
              <a:rPr sz="3600" spc="-60" dirty="0" smtClean="0">
                <a:solidFill>
                  <a:srgbClr val="134F5C"/>
                </a:solidFill>
              </a:rPr>
              <a:t> </a:t>
            </a:r>
            <a:r>
              <a:rPr sz="3600" spc="160" dirty="0" smtClean="0">
                <a:solidFill>
                  <a:srgbClr val="134F5C"/>
                </a:solidFill>
              </a:rPr>
              <a:t>Campaign</a:t>
            </a:r>
            <a:r>
              <a:rPr sz="3600" spc="-55" dirty="0" smtClean="0">
                <a:solidFill>
                  <a:srgbClr val="134F5C"/>
                </a:solidFill>
              </a:rPr>
              <a:t> </a:t>
            </a:r>
            <a:r>
              <a:rPr sz="3600" spc="95" dirty="0" smtClean="0">
                <a:solidFill>
                  <a:srgbClr val="134F5C"/>
                </a:solidFill>
              </a:rPr>
              <a:t>Effectiveness </a:t>
            </a:r>
            <a:r>
              <a:rPr sz="3600" spc="-1040" dirty="0" smtClean="0">
                <a:solidFill>
                  <a:srgbClr val="134F5C"/>
                </a:solidFill>
              </a:rPr>
              <a:t> </a:t>
            </a:r>
            <a:r>
              <a:rPr sz="3600" spc="114" dirty="0" smtClean="0">
                <a:solidFill>
                  <a:srgbClr val="134F5C"/>
                </a:solidFill>
              </a:rPr>
              <a:t>Prediction</a:t>
            </a:r>
            <a:endParaRPr sz="3600" dirty="0"/>
          </a:p>
        </p:txBody>
      </p:sp>
      <p:sp>
        <p:nvSpPr>
          <p:cNvPr id="3" name="Rectangle 2"/>
          <p:cNvSpPr/>
          <p:nvPr/>
        </p:nvSpPr>
        <p:spPr>
          <a:xfrm>
            <a:off x="8534400" y="5715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379095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BY </a:t>
            </a:r>
          </a:p>
          <a:p>
            <a:pPr algn="r"/>
            <a:r>
              <a:rPr lang="en-US" sz="2400" dirty="0" smtClean="0">
                <a:solidFill>
                  <a:srgbClr val="FF0000"/>
                </a:solidFill>
              </a:rPr>
              <a:t>Mohd</a:t>
            </a:r>
            <a:r>
              <a:rPr lang="en-US" sz="2400" dirty="0" smtClean="0">
                <a:solidFill>
                  <a:srgbClr val="FF0000"/>
                </a:solidFill>
              </a:rPr>
              <a:t> Faisal </a:t>
            </a:r>
            <a:r>
              <a:rPr lang="en-US" sz="2400" dirty="0" smtClean="0">
                <a:solidFill>
                  <a:srgbClr val="FF0000"/>
                </a:solidFill>
              </a:rPr>
              <a:t>Khaleeq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r"/>
            <a:r>
              <a:rPr lang="en-US" sz="2400" dirty="0" smtClean="0">
                <a:solidFill>
                  <a:srgbClr val="FF0000"/>
                </a:solidFill>
              </a:rPr>
              <a:t>Mohd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Kashan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4749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Analysis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Continuous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3728085" cy="105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Word_Count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 dirty="0">
              <a:latin typeface="Arial"/>
              <a:cs typeface="Arial"/>
            </a:endParaRPr>
          </a:p>
          <a:p>
            <a:pPr marL="379095" marR="5080">
              <a:lnSpc>
                <a:spcPct val="116100"/>
              </a:lnSpc>
            </a:pP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No one is interested in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reading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Emails that </a:t>
            </a:r>
            <a:r>
              <a:rPr sz="1400" spc="-37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are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too long!!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2200" y="1081980"/>
            <a:ext cx="4159909" cy="40474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52109" y="0"/>
            <a:ext cx="439491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673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24725"/>
            <a:ext cx="54749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Analysis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Continuous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802506"/>
            <a:ext cx="4740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Outliers</a:t>
            </a:r>
            <a:r>
              <a:rPr sz="18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in</a:t>
            </a:r>
            <a:r>
              <a:rPr sz="18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different</a:t>
            </a:r>
            <a:r>
              <a:rPr sz="18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continuous</a:t>
            </a:r>
            <a:r>
              <a:rPr sz="18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features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725" y="1614825"/>
            <a:ext cx="8743435" cy="35043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52109" y="0"/>
            <a:ext cx="439491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24725"/>
            <a:ext cx="54749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Analysis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Continuous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802506"/>
            <a:ext cx="4740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Outliers</a:t>
            </a:r>
            <a:r>
              <a:rPr sz="18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in</a:t>
            </a:r>
            <a:r>
              <a:rPr sz="18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different</a:t>
            </a:r>
            <a:r>
              <a:rPr sz="18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continuous</a:t>
            </a:r>
            <a:r>
              <a:rPr sz="18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features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405" y="1196175"/>
            <a:ext cx="7326949" cy="38436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52109" y="0"/>
            <a:ext cx="439491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964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Outlier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Treatment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5821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More</a:t>
            </a:r>
            <a:r>
              <a:rPr sz="18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than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5%</a:t>
            </a:r>
            <a:r>
              <a:rPr sz="18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data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in</a:t>
            </a:r>
            <a:r>
              <a:rPr sz="18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minority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classes</a:t>
            </a:r>
            <a:r>
              <a:rPr sz="18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is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outlier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50" y="1774300"/>
            <a:ext cx="8420099" cy="31961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52109" y="0"/>
            <a:ext cx="439491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3825"/>
            <a:ext cx="3855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70" dirty="0">
                <a:solidFill>
                  <a:srgbClr val="CC0000"/>
                </a:solidFill>
                <a:latin typeface="Tahoma"/>
                <a:cs typeface="Tahoma"/>
              </a:rPr>
              <a:t>Feature</a:t>
            </a:r>
            <a:r>
              <a:rPr sz="2800" b="1" spc="-8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800" b="1" spc="105" dirty="0">
                <a:solidFill>
                  <a:srgbClr val="CC0000"/>
                </a:solidFill>
                <a:latin typeface="Tahoma"/>
                <a:cs typeface="Tahoma"/>
              </a:rPr>
              <a:t>Engineering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564" y="1286722"/>
            <a:ext cx="4805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4015" algn="l"/>
              </a:tabLst>
            </a:pPr>
            <a:r>
              <a:rPr sz="1600" b="1" spc="-240" dirty="0">
                <a:solidFill>
                  <a:srgbClr val="134F5C"/>
                </a:solidFill>
                <a:latin typeface="Tahoma"/>
                <a:cs typeface="Tahoma"/>
              </a:rPr>
              <a:t>1.	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Combining</a:t>
            </a:r>
            <a:r>
              <a:rPr sz="1600" b="1" spc="-3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134F5C"/>
                </a:solidFill>
                <a:latin typeface="Tahoma"/>
                <a:cs typeface="Tahoma"/>
              </a:rPr>
              <a:t>Total_Images</a:t>
            </a:r>
            <a:r>
              <a:rPr sz="1600" b="1" spc="-3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and</a:t>
            </a:r>
            <a:r>
              <a:rPr sz="16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Total_Links:</a:t>
            </a:r>
            <a:endParaRPr sz="16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805325"/>
            <a:ext cx="4822908" cy="2490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5600" y="1857025"/>
            <a:ext cx="2801947" cy="23803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4725" y="4677338"/>
            <a:ext cx="81832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5" dirty="0">
                <a:solidFill>
                  <a:srgbClr val="134F5C"/>
                </a:solidFill>
                <a:latin typeface="Verdana"/>
                <a:cs typeface="Verdana"/>
              </a:rPr>
              <a:t>High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positive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correlation</a:t>
            </a:r>
            <a:r>
              <a:rPr sz="1400" b="1" spc="-6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134F5C"/>
                </a:solidFill>
                <a:latin typeface="Verdana"/>
                <a:cs typeface="Verdana"/>
              </a:rPr>
              <a:t>observed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34F5C"/>
                </a:solidFill>
                <a:latin typeface="Verdana"/>
                <a:cs typeface="Verdana"/>
              </a:rPr>
              <a:t>and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34F5C"/>
                </a:solidFill>
                <a:latin typeface="Verdana"/>
                <a:cs typeface="Verdana"/>
              </a:rPr>
              <a:t>hence</a:t>
            </a:r>
            <a:r>
              <a:rPr sz="1400" spc="-14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Links_Images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310" dirty="0">
                <a:solidFill>
                  <a:srgbClr val="134F5C"/>
                </a:solidFill>
                <a:latin typeface="Tahoma"/>
                <a:cs typeface="Tahoma"/>
              </a:rPr>
              <a:t>=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134F5C"/>
                </a:solidFill>
                <a:latin typeface="Tahoma"/>
                <a:cs typeface="Tahoma"/>
              </a:rPr>
              <a:t>Total_Images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310" dirty="0">
                <a:solidFill>
                  <a:srgbClr val="134F5C"/>
                </a:solidFill>
                <a:latin typeface="Tahoma"/>
                <a:cs typeface="Tahoma"/>
              </a:rPr>
              <a:t>+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" dirty="0">
                <a:solidFill>
                  <a:srgbClr val="134F5C"/>
                </a:solidFill>
                <a:latin typeface="Tahoma"/>
                <a:cs typeface="Tahoma"/>
              </a:rPr>
              <a:t>Total_Links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52109" y="0"/>
            <a:ext cx="439491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855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0" dirty="0"/>
              <a:t>Feature</a:t>
            </a:r>
            <a:r>
              <a:rPr sz="2800" spc="-80" dirty="0"/>
              <a:t> </a:t>
            </a:r>
            <a:r>
              <a:rPr sz="2800" spc="105" dirty="0"/>
              <a:t>Engineering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574968" y="1286214"/>
            <a:ext cx="4127500" cy="3142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  <a:tabLst>
                <a:tab pos="519430" algn="l"/>
              </a:tabLst>
            </a:pPr>
            <a:r>
              <a:rPr sz="1700" b="1" spc="-80" dirty="0">
                <a:solidFill>
                  <a:srgbClr val="134F5C"/>
                </a:solidFill>
                <a:latin typeface="Tahoma"/>
                <a:cs typeface="Tahoma"/>
              </a:rPr>
              <a:t>2.	</a:t>
            </a:r>
            <a:r>
              <a:rPr sz="1700" b="1" spc="35" dirty="0">
                <a:solidFill>
                  <a:srgbClr val="134F5C"/>
                </a:solidFill>
                <a:latin typeface="Tahoma"/>
                <a:cs typeface="Tahoma"/>
              </a:rPr>
              <a:t>Multicollinearity</a:t>
            </a:r>
            <a:r>
              <a:rPr sz="1700" b="1" spc="-4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45" dirty="0">
                <a:solidFill>
                  <a:srgbClr val="134F5C"/>
                </a:solidFill>
                <a:latin typeface="Tahoma"/>
                <a:cs typeface="Tahoma"/>
              </a:rPr>
              <a:t>Check:</a:t>
            </a:r>
            <a:endParaRPr sz="17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 dirty="0">
              <a:latin typeface="Tahoma"/>
              <a:cs typeface="Tahoma"/>
            </a:endParaRPr>
          </a:p>
          <a:p>
            <a:pPr marL="348615" marR="5080" indent="-336550">
              <a:lnSpc>
                <a:spcPct val="200000"/>
              </a:lnSpc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65" dirty="0">
                <a:solidFill>
                  <a:srgbClr val="134F5C"/>
                </a:solidFill>
                <a:latin typeface="Verdana"/>
                <a:cs typeface="Verdana"/>
              </a:rPr>
              <a:t>Mul</a:t>
            </a:r>
            <a:r>
              <a:rPr sz="1400" spc="15" dirty="0">
                <a:solidFill>
                  <a:srgbClr val="134F5C"/>
                </a:solidFill>
                <a:latin typeface="Verdana"/>
                <a:cs typeface="Verdana"/>
              </a:rPr>
              <a:t>ti</a:t>
            </a:r>
            <a:r>
              <a:rPr sz="1400" spc="10" dirty="0">
                <a:solidFill>
                  <a:srgbClr val="134F5C"/>
                </a:solidFill>
                <a:latin typeface="Verdana"/>
                <a:cs typeface="Verdana"/>
              </a:rPr>
              <a:t>collin</a:t>
            </a:r>
            <a:r>
              <a:rPr sz="1400" spc="-10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400" spc="-30" dirty="0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sz="1400" spc="-40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134F5C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sz="1400" spc="-70" dirty="0">
                <a:solidFill>
                  <a:srgbClr val="134F5C"/>
                </a:solidFill>
                <a:latin typeface="Verdana"/>
                <a:cs typeface="Verdana"/>
              </a:rPr>
              <a:t>y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sz="1400" spc="60" dirty="0">
                <a:solidFill>
                  <a:srgbClr val="134F5C"/>
                </a:solidFill>
                <a:latin typeface="Verdana"/>
                <a:cs typeface="Verdana"/>
              </a:rPr>
              <a:t>h</a:t>
            </a:r>
            <a:r>
              <a:rPr sz="1400" spc="35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400" spc="15" dirty="0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sz="1400" spc="-20" dirty="0">
                <a:solidFill>
                  <a:srgbClr val="134F5C"/>
                </a:solidFill>
                <a:latin typeface="Verdana"/>
                <a:cs typeface="Verdana"/>
              </a:rPr>
              <a:t>k</a:t>
            </a:r>
            <a:r>
              <a:rPr sz="1400" spc="40" dirty="0">
                <a:solidFill>
                  <a:srgbClr val="134F5C"/>
                </a:solidFill>
                <a:latin typeface="Verdana"/>
                <a:cs typeface="Verdana"/>
              </a:rPr>
              <a:t>ed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34F5C"/>
                </a:solidFill>
                <a:latin typeface="Verdana"/>
                <a:cs typeface="Verdana"/>
              </a:rPr>
              <a:t>usin</a:t>
            </a:r>
            <a:r>
              <a:rPr sz="1400" spc="85" dirty="0">
                <a:solidFill>
                  <a:srgbClr val="134F5C"/>
                </a:solidFill>
                <a:latin typeface="Verdana"/>
                <a:cs typeface="Verdana"/>
              </a:rPr>
              <a:t>g</a:t>
            </a:r>
            <a:r>
              <a:rPr sz="1400" spc="-14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b="1" spc="75" dirty="0">
                <a:solidFill>
                  <a:srgbClr val="134F5C"/>
                </a:solidFill>
                <a:latin typeface="Tahoma"/>
                <a:cs typeface="Tahoma"/>
              </a:rPr>
              <a:t>V</a:t>
            </a:r>
            <a:r>
              <a:rPr sz="1400" b="1" spc="-70" dirty="0">
                <a:solidFill>
                  <a:srgbClr val="134F5C"/>
                </a:solidFill>
                <a:latin typeface="Tahoma"/>
                <a:cs typeface="Tahoma"/>
              </a:rPr>
              <a:t>IF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F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a</a:t>
            </a:r>
            <a:r>
              <a:rPr sz="1400" b="1" spc="95" dirty="0">
                <a:solidFill>
                  <a:srgbClr val="134F5C"/>
                </a:solidFill>
                <a:latin typeface="Tahoma"/>
                <a:cs typeface="Tahoma"/>
              </a:rPr>
              <a:t>c</a:t>
            </a:r>
            <a:r>
              <a:rPr sz="1400" b="1" dirty="0">
                <a:solidFill>
                  <a:srgbClr val="134F5C"/>
                </a:solidFill>
                <a:latin typeface="Tahoma"/>
                <a:cs typeface="Tahoma"/>
              </a:rPr>
              <a:t>t</a:t>
            </a:r>
            <a:r>
              <a:rPr sz="1400" b="1" spc="15" dirty="0">
                <a:solidFill>
                  <a:srgbClr val="134F5C"/>
                </a:solidFill>
                <a:latin typeface="Tahoma"/>
                <a:cs typeface="Tahoma"/>
              </a:rPr>
              <a:t>or  </a:t>
            </a:r>
            <a:r>
              <a:rPr sz="1400" b="1" spc="90" dirty="0">
                <a:solidFill>
                  <a:srgbClr val="134F5C"/>
                </a:solidFill>
                <a:latin typeface="Tahoma"/>
                <a:cs typeface="Tahoma"/>
              </a:rPr>
              <a:t>Why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?</a:t>
            </a:r>
            <a:endParaRPr sz="1400" dirty="0">
              <a:latin typeface="Tahoma"/>
              <a:cs typeface="Tahoma"/>
            </a:endParaRPr>
          </a:p>
          <a:p>
            <a:pPr marL="348615" marR="113030" indent="-336550">
              <a:lnSpc>
                <a:spcPct val="100000"/>
              </a:lnSpc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-15" dirty="0">
                <a:solidFill>
                  <a:srgbClr val="134F5C"/>
                </a:solidFill>
                <a:latin typeface="Verdana"/>
                <a:cs typeface="Verdana"/>
              </a:rPr>
              <a:t>Variables </a:t>
            </a:r>
            <a:r>
              <a:rPr sz="1400" spc="35" dirty="0">
                <a:solidFill>
                  <a:srgbClr val="134F5C"/>
                </a:solidFill>
                <a:latin typeface="Verdana"/>
                <a:cs typeface="Verdana"/>
              </a:rPr>
              <a:t>with </a:t>
            </a:r>
            <a:r>
              <a:rPr sz="1400" spc="50" dirty="0">
                <a:solidFill>
                  <a:srgbClr val="134F5C"/>
                </a:solidFill>
                <a:latin typeface="Verdana"/>
                <a:cs typeface="Verdana"/>
              </a:rPr>
              <a:t>high </a:t>
            </a:r>
            <a:r>
              <a:rPr sz="1400" spc="5" dirty="0">
                <a:solidFill>
                  <a:srgbClr val="134F5C"/>
                </a:solidFill>
                <a:latin typeface="Verdana"/>
                <a:cs typeface="Verdana"/>
              </a:rPr>
              <a:t>multicollinearity </a:t>
            </a:r>
            <a:r>
              <a:rPr sz="1400" spc="35" dirty="0">
                <a:solidFill>
                  <a:srgbClr val="134F5C"/>
                </a:solidFill>
                <a:latin typeface="Verdana"/>
                <a:cs typeface="Verdana"/>
              </a:rPr>
              <a:t>can </a:t>
            </a:r>
            <a:r>
              <a:rPr sz="1400" spc="-48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sz="1400" dirty="0">
                <a:solidFill>
                  <a:srgbClr val="134F5C"/>
                </a:solidFill>
                <a:latin typeface="Verdana"/>
                <a:cs typeface="Verdana"/>
              </a:rPr>
              <a:t>d</a:t>
            </a:r>
            <a:r>
              <a:rPr sz="1400" spc="-20" dirty="0">
                <a:solidFill>
                  <a:srgbClr val="134F5C"/>
                </a:solidFill>
                <a:latin typeface="Verdana"/>
                <a:cs typeface="Verdana"/>
              </a:rPr>
              <a:t>v</a:t>
            </a:r>
            <a:r>
              <a:rPr sz="1400" spc="-15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400" spc="-20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134F5C"/>
                </a:solidFill>
                <a:latin typeface="Verdana"/>
                <a:cs typeface="Verdana"/>
              </a:rPr>
              <a:t>sely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34F5C"/>
                </a:solidFill>
                <a:latin typeface="Verdana"/>
                <a:cs typeface="Verdana"/>
              </a:rPr>
              <a:t>af</a:t>
            </a:r>
            <a:r>
              <a:rPr sz="1400" spc="-30" dirty="0">
                <a:solidFill>
                  <a:srgbClr val="134F5C"/>
                </a:solidFill>
                <a:latin typeface="Verdana"/>
                <a:cs typeface="Verdana"/>
              </a:rPr>
              <a:t>f</a:t>
            </a:r>
            <a:r>
              <a:rPr sz="1400" spc="35" dirty="0">
                <a:solidFill>
                  <a:srgbClr val="134F5C"/>
                </a:solidFill>
                <a:latin typeface="Verdana"/>
                <a:cs typeface="Verdana"/>
              </a:rPr>
              <a:t>ec</a:t>
            </a:r>
            <a:r>
              <a:rPr sz="1400" spc="15" dirty="0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34F5C"/>
                </a:solidFill>
                <a:latin typeface="Verdana"/>
                <a:cs typeface="Verdana"/>
              </a:rPr>
              <a:t>th</a:t>
            </a:r>
            <a:r>
              <a:rPr sz="1400" spc="10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120" dirty="0">
                <a:solidFill>
                  <a:srgbClr val="134F5C"/>
                </a:solidFill>
                <a:latin typeface="Verdana"/>
                <a:cs typeface="Verdana"/>
              </a:rPr>
              <a:t>m</a:t>
            </a:r>
            <a:r>
              <a:rPr sz="1400" spc="25" dirty="0">
                <a:solidFill>
                  <a:srgbClr val="134F5C"/>
                </a:solidFill>
                <a:latin typeface="Verdana"/>
                <a:cs typeface="Verdana"/>
              </a:rPr>
              <a:t>odel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34F5C"/>
                </a:solidFill>
                <a:latin typeface="Verdana"/>
                <a:cs typeface="Verdana"/>
              </a:rPr>
              <a:t>an</a:t>
            </a:r>
            <a:r>
              <a:rPr sz="1400" spc="75" dirty="0">
                <a:solidFill>
                  <a:srgbClr val="134F5C"/>
                </a:solidFill>
                <a:latin typeface="Verdana"/>
                <a:cs typeface="Verdana"/>
              </a:rPr>
              <a:t>d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spc="65" dirty="0">
                <a:solidFill>
                  <a:srgbClr val="134F5C"/>
                </a:solidFill>
                <a:latin typeface="Verdana"/>
                <a:cs typeface="Verdana"/>
              </a:rPr>
              <a:t>em</a:t>
            </a:r>
            <a:r>
              <a:rPr sz="1400" spc="5" dirty="0">
                <a:solidFill>
                  <a:srgbClr val="134F5C"/>
                </a:solidFill>
                <a:latin typeface="Verdana"/>
                <a:cs typeface="Verdana"/>
              </a:rPr>
              <a:t>o</a:t>
            </a:r>
            <a:r>
              <a:rPr sz="1400" spc="-10" dirty="0">
                <a:solidFill>
                  <a:srgbClr val="134F5C"/>
                </a:solidFill>
                <a:latin typeface="Verdana"/>
                <a:cs typeface="Verdana"/>
              </a:rPr>
              <a:t>vin</a:t>
            </a:r>
            <a:r>
              <a:rPr sz="1400" spc="60" dirty="0">
                <a:solidFill>
                  <a:srgbClr val="134F5C"/>
                </a:solidFill>
                <a:latin typeface="Verdana"/>
                <a:cs typeface="Verdana"/>
              </a:rPr>
              <a:t>g  </a:t>
            </a:r>
            <a:r>
              <a:rPr sz="1400" spc="20" dirty="0">
                <a:solidFill>
                  <a:srgbClr val="134F5C"/>
                </a:solidFill>
                <a:latin typeface="Verdana"/>
                <a:cs typeface="Verdana"/>
              </a:rPr>
              <a:t>highly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sz="1400" spc="-5" dirty="0">
                <a:solidFill>
                  <a:srgbClr val="13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spc="-60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134F5C"/>
                </a:solidFill>
                <a:latin typeface="Verdana"/>
                <a:cs typeface="Verdana"/>
              </a:rPr>
              <a:t>ela</a:t>
            </a:r>
            <a:r>
              <a:rPr sz="1400" spc="-30" dirty="0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sz="1400" spc="40" dirty="0">
                <a:solidFill>
                  <a:srgbClr val="134F5C"/>
                </a:solidFill>
                <a:latin typeface="Verdana"/>
                <a:cs typeface="Verdana"/>
              </a:rPr>
              <a:t>ed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34F5C"/>
                </a:solidFill>
                <a:latin typeface="Verdana"/>
                <a:cs typeface="Verdana"/>
              </a:rPr>
              <a:t>in</a:t>
            </a:r>
            <a:r>
              <a:rPr sz="1400" spc="45" dirty="0">
                <a:solidFill>
                  <a:srgbClr val="134F5C"/>
                </a:solidFill>
                <a:latin typeface="Verdana"/>
                <a:cs typeface="Verdana"/>
              </a:rPr>
              <a:t>depen</a:t>
            </a:r>
            <a:r>
              <a:rPr sz="1400" spc="40" dirty="0">
                <a:solidFill>
                  <a:srgbClr val="134F5C"/>
                </a:solidFill>
                <a:latin typeface="Verdana"/>
                <a:cs typeface="Verdana"/>
              </a:rPr>
              <a:t>dent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134F5C"/>
                </a:solidFill>
                <a:latin typeface="Verdana"/>
                <a:cs typeface="Verdana"/>
              </a:rPr>
              <a:t>v</a:t>
            </a:r>
            <a:r>
              <a:rPr sz="1400" spc="-30" dirty="0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134F5C"/>
                </a:solidFill>
                <a:latin typeface="Verdana"/>
                <a:cs typeface="Verdana"/>
              </a:rPr>
              <a:t>iables  </a:t>
            </a:r>
            <a:r>
              <a:rPr sz="1400" spc="35" dirty="0">
                <a:solidFill>
                  <a:srgbClr val="134F5C"/>
                </a:solidFill>
                <a:latin typeface="Verdana"/>
                <a:cs typeface="Verdana"/>
              </a:rPr>
              <a:t>can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34F5C"/>
                </a:solidFill>
                <a:latin typeface="Verdana"/>
                <a:cs typeface="Verdana"/>
              </a:rPr>
              <a:t>h</a:t>
            </a:r>
            <a:r>
              <a:rPr sz="1400" spc="25" dirty="0">
                <a:solidFill>
                  <a:srgbClr val="134F5C"/>
                </a:solidFill>
                <a:latin typeface="Verdana"/>
                <a:cs typeface="Verdana"/>
              </a:rPr>
              <a:t>elp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34F5C"/>
                </a:solidFill>
                <a:latin typeface="Verdana"/>
                <a:cs typeface="Verdana"/>
              </a:rPr>
              <a:t>in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spc="40" dirty="0">
                <a:solidFill>
                  <a:srgbClr val="134F5C"/>
                </a:solidFill>
                <a:latin typeface="Verdana"/>
                <a:cs typeface="Verdana"/>
              </a:rPr>
              <a:t>educin</a:t>
            </a:r>
            <a:r>
              <a:rPr sz="1400" spc="85" dirty="0">
                <a:solidFill>
                  <a:srgbClr val="134F5C"/>
                </a:solidFill>
                <a:latin typeface="Verdana"/>
                <a:cs typeface="Verdana"/>
              </a:rPr>
              <a:t>g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34F5C"/>
                </a:solidFill>
                <a:latin typeface="Verdana"/>
                <a:cs typeface="Verdana"/>
              </a:rPr>
              <a:t>cu</a:t>
            </a:r>
            <a:r>
              <a:rPr sz="1400" spc="15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spc="-20" dirty="0">
                <a:solidFill>
                  <a:srgbClr val="134F5C"/>
                </a:solidFill>
                <a:latin typeface="Verdana"/>
                <a:cs typeface="Verdana"/>
              </a:rPr>
              <a:t>se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34F5C"/>
                </a:solidFill>
                <a:latin typeface="Verdana"/>
                <a:cs typeface="Verdana"/>
              </a:rPr>
              <a:t>of  </a:t>
            </a:r>
            <a:r>
              <a:rPr sz="1400" spc="60" dirty="0">
                <a:solidFill>
                  <a:srgbClr val="134F5C"/>
                </a:solidFill>
                <a:latin typeface="Verdana"/>
                <a:cs typeface="Verdana"/>
              </a:rPr>
              <a:t>dim</a:t>
            </a:r>
            <a:r>
              <a:rPr sz="1400" spc="10" dirty="0">
                <a:solidFill>
                  <a:srgbClr val="134F5C"/>
                </a:solidFill>
                <a:latin typeface="Verdana"/>
                <a:cs typeface="Verdana"/>
              </a:rPr>
              <a:t>ensionali</a:t>
            </a:r>
            <a:r>
              <a:rPr sz="1400" spc="-10" dirty="0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sz="1400" spc="-70" dirty="0">
                <a:solidFill>
                  <a:srgbClr val="134F5C"/>
                </a:solidFill>
                <a:latin typeface="Verdana"/>
                <a:cs typeface="Verdana"/>
              </a:rPr>
              <a:t>y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34F5C"/>
                </a:solidFill>
                <a:latin typeface="Verdana"/>
                <a:cs typeface="Verdana"/>
              </a:rPr>
              <a:t>as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34F5C"/>
                </a:solidFill>
                <a:latin typeface="Verdana"/>
                <a:cs typeface="Verdana"/>
              </a:rPr>
              <a:t>w</a:t>
            </a:r>
            <a:r>
              <a:rPr sz="1400" spc="-5" dirty="0">
                <a:solidFill>
                  <a:srgbClr val="134F5C"/>
                </a:solidFill>
                <a:latin typeface="Verdana"/>
                <a:cs typeface="Verdana"/>
              </a:rPr>
              <a:t>ell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34F5C"/>
              </a:buClr>
              <a:buFont typeface="Arial MT"/>
              <a:buChar char="●"/>
            </a:pPr>
            <a:endParaRPr sz="1350" dirty="0">
              <a:latin typeface="Verdana"/>
              <a:cs typeface="Verdana"/>
            </a:endParaRPr>
          </a:p>
          <a:p>
            <a:pPr marL="348615" marR="267335" indent="-33655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90" dirty="0">
                <a:solidFill>
                  <a:srgbClr val="134F5C"/>
                </a:solidFill>
                <a:latin typeface="Verdana"/>
                <a:cs typeface="Verdana"/>
              </a:rPr>
              <a:t>W</a:t>
            </a:r>
            <a:r>
              <a:rPr sz="1400" spc="10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34F5C"/>
                </a:solidFill>
                <a:latin typeface="Verdana"/>
                <a:cs typeface="Verdana"/>
              </a:rPr>
              <a:t>can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34F5C"/>
                </a:solidFill>
                <a:latin typeface="Verdana"/>
                <a:cs typeface="Verdana"/>
              </a:rPr>
              <a:t>obse</a:t>
            </a:r>
            <a:r>
              <a:rPr sz="1400" spc="20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spc="-90" dirty="0">
                <a:solidFill>
                  <a:srgbClr val="134F5C"/>
                </a:solidFill>
                <a:latin typeface="Verdana"/>
                <a:cs typeface="Verdana"/>
              </a:rPr>
              <a:t>v</a:t>
            </a:r>
            <a:r>
              <a:rPr sz="1400" spc="10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34F5C"/>
                </a:solidFill>
                <a:latin typeface="Verdana"/>
                <a:cs typeface="Verdana"/>
              </a:rPr>
              <a:t>that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Verdana"/>
                <a:cs typeface="Verdana"/>
              </a:rPr>
              <a:t>all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134F5C"/>
                </a:solidFill>
                <a:latin typeface="Verdana"/>
                <a:cs typeface="Verdana"/>
              </a:rPr>
              <a:t>num</a:t>
            </a:r>
            <a:r>
              <a:rPr sz="1400" spc="-15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400" spc="-30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spc="5" dirty="0">
                <a:solidFill>
                  <a:srgbClr val="134F5C"/>
                </a:solidFill>
                <a:latin typeface="Verdana"/>
                <a:cs typeface="Verdana"/>
              </a:rPr>
              <a:t>ical  </a:t>
            </a:r>
            <a:r>
              <a:rPr sz="1400" spc="-95" dirty="0">
                <a:solidFill>
                  <a:srgbClr val="134F5C"/>
                </a:solidFill>
                <a:latin typeface="Verdana"/>
                <a:cs typeface="Verdana"/>
              </a:rPr>
              <a:t>v</a:t>
            </a:r>
            <a:r>
              <a:rPr sz="1400" spc="-30" dirty="0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sz="1400" spc="-40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134F5C"/>
                </a:solidFill>
                <a:latin typeface="Verdana"/>
                <a:cs typeface="Verdana"/>
              </a:rPr>
              <a:t>iables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sz="1400" spc="-45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spc="10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34F5C"/>
                </a:solidFill>
                <a:latin typeface="Verdana"/>
                <a:cs typeface="Verdana"/>
              </a:rPr>
              <a:t>within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34F5C"/>
                </a:solidFill>
                <a:latin typeface="Verdana"/>
                <a:cs typeface="Verdana"/>
              </a:rPr>
              <a:t>th</a:t>
            </a:r>
            <a:r>
              <a:rPr sz="1400" spc="10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34F5C"/>
                </a:solidFill>
                <a:latin typeface="Verdana"/>
                <a:cs typeface="Verdana"/>
              </a:rPr>
              <a:t>th</a:t>
            </a:r>
            <a:r>
              <a:rPr sz="1400" spc="-10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spc="5" dirty="0">
                <a:solidFill>
                  <a:srgbClr val="134F5C"/>
                </a:solidFill>
                <a:latin typeface="Verdana"/>
                <a:cs typeface="Verdana"/>
              </a:rPr>
              <a:t>esh</a:t>
            </a:r>
            <a:r>
              <a:rPr sz="1400" spc="-55" dirty="0">
                <a:solidFill>
                  <a:srgbClr val="134F5C"/>
                </a:solidFill>
                <a:latin typeface="Verdana"/>
                <a:cs typeface="Verdana"/>
              </a:rPr>
              <a:t>old(i</a:t>
            </a:r>
            <a:r>
              <a:rPr sz="1400" spc="-70" dirty="0">
                <a:solidFill>
                  <a:srgbClr val="134F5C"/>
                </a:solidFill>
                <a:latin typeface="Verdana"/>
                <a:cs typeface="Verdana"/>
              </a:rPr>
              <a:t>.</a:t>
            </a:r>
            <a:r>
              <a:rPr sz="1400" spc="-105" dirty="0">
                <a:solidFill>
                  <a:srgbClr val="134F5C"/>
                </a:solidFill>
                <a:latin typeface="Verdana"/>
                <a:cs typeface="Verdana"/>
              </a:rPr>
              <a:t>e.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134F5C"/>
                </a:solidFill>
                <a:latin typeface="Verdana"/>
                <a:cs typeface="Verdana"/>
              </a:rPr>
              <a:t>5).</a:t>
            </a:r>
            <a:endParaRPr sz="14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3213" y="2171768"/>
            <a:ext cx="3762954" cy="21762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52109" y="0"/>
            <a:ext cx="439491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3825"/>
            <a:ext cx="3855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70" dirty="0">
                <a:solidFill>
                  <a:srgbClr val="CC0000"/>
                </a:solidFill>
                <a:latin typeface="Tahoma"/>
                <a:cs typeface="Tahoma"/>
              </a:rPr>
              <a:t>Feature</a:t>
            </a:r>
            <a:r>
              <a:rPr sz="2800" b="1" spc="-8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800" b="1" spc="105" dirty="0">
                <a:solidFill>
                  <a:srgbClr val="CC0000"/>
                </a:solidFill>
                <a:latin typeface="Tahoma"/>
                <a:cs typeface="Tahoma"/>
              </a:rPr>
              <a:t>Engineering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825" y="1286214"/>
            <a:ext cx="456311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700" b="1" spc="-85" dirty="0">
                <a:solidFill>
                  <a:srgbClr val="134F5C"/>
                </a:solidFill>
                <a:latin typeface="Tahoma"/>
                <a:cs typeface="Tahoma"/>
              </a:rPr>
              <a:t>3.	</a:t>
            </a:r>
            <a:r>
              <a:rPr sz="1700" b="1" spc="65" dirty="0">
                <a:solidFill>
                  <a:srgbClr val="134F5C"/>
                </a:solidFill>
                <a:latin typeface="Tahoma"/>
                <a:cs typeface="Tahoma"/>
              </a:rPr>
              <a:t>Understanding</a:t>
            </a:r>
            <a:r>
              <a:rPr sz="1700" b="1" spc="-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40" dirty="0">
                <a:solidFill>
                  <a:srgbClr val="134F5C"/>
                </a:solidFill>
                <a:latin typeface="Tahoma"/>
                <a:cs typeface="Tahoma"/>
              </a:rPr>
              <a:t>Feature</a:t>
            </a:r>
            <a:r>
              <a:rPr sz="1700" b="1" spc="-5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20" dirty="0">
                <a:solidFill>
                  <a:srgbClr val="134F5C"/>
                </a:solidFill>
                <a:latin typeface="Tahoma"/>
                <a:cs typeface="Tahoma"/>
              </a:rPr>
              <a:t>Importance:</a:t>
            </a:r>
            <a:endParaRPr sz="17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837" y="1730935"/>
            <a:ext cx="7838807" cy="32609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52109" y="0"/>
            <a:ext cx="439491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855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0" dirty="0"/>
              <a:t>Feature</a:t>
            </a:r>
            <a:r>
              <a:rPr sz="2800" spc="-80" dirty="0"/>
              <a:t> </a:t>
            </a:r>
            <a:r>
              <a:rPr sz="2800" spc="105" dirty="0"/>
              <a:t>Engineering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624825" y="1286214"/>
            <a:ext cx="7536180" cy="324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sz="1700" b="1" spc="65" dirty="0">
                <a:solidFill>
                  <a:srgbClr val="134F5C"/>
                </a:solidFill>
                <a:latin typeface="Tahoma"/>
                <a:cs typeface="Tahoma"/>
              </a:rPr>
              <a:t>Understanding</a:t>
            </a:r>
            <a:r>
              <a:rPr sz="1700" b="1" spc="-4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40" dirty="0">
                <a:solidFill>
                  <a:srgbClr val="134F5C"/>
                </a:solidFill>
                <a:latin typeface="Tahoma"/>
                <a:cs typeface="Tahoma"/>
              </a:rPr>
              <a:t>Feature</a:t>
            </a:r>
            <a:r>
              <a:rPr sz="1700" b="1" spc="-4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20" dirty="0">
                <a:solidFill>
                  <a:srgbClr val="134F5C"/>
                </a:solidFill>
                <a:latin typeface="Tahoma"/>
                <a:cs typeface="Tahoma"/>
              </a:rPr>
              <a:t>Importance:</a:t>
            </a:r>
            <a:endParaRPr sz="1700" dirty="0">
              <a:latin typeface="Tahoma"/>
              <a:cs typeface="Tahoma"/>
            </a:endParaRPr>
          </a:p>
          <a:p>
            <a:pPr marL="952500" lvl="1" indent="-336550">
              <a:lnSpc>
                <a:spcPct val="100000"/>
              </a:lnSpc>
              <a:spcBef>
                <a:spcPts val="1485"/>
              </a:spcBef>
              <a:buFont typeface="Arial MT"/>
              <a:buChar char="●"/>
              <a:tabLst>
                <a:tab pos="952500" algn="l"/>
                <a:tab pos="953135" algn="l"/>
              </a:tabLst>
            </a:pPr>
            <a:r>
              <a:rPr sz="1400" dirty="0">
                <a:solidFill>
                  <a:srgbClr val="134F5C"/>
                </a:solidFill>
                <a:latin typeface="Verdana"/>
                <a:cs typeface="Verdana"/>
              </a:rPr>
              <a:t>The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34F5C"/>
                </a:solidFill>
                <a:latin typeface="Verdana"/>
                <a:cs typeface="Verdana"/>
              </a:rPr>
              <a:t>concept</a:t>
            </a:r>
            <a:r>
              <a:rPr sz="1400" spc="24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34F5C"/>
                </a:solidFill>
                <a:latin typeface="Verdana"/>
                <a:cs typeface="Verdana"/>
              </a:rPr>
              <a:t>used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34F5C"/>
                </a:solidFill>
                <a:latin typeface="Verdana"/>
                <a:cs typeface="Verdana"/>
              </a:rPr>
              <a:t>to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34F5C"/>
                </a:solidFill>
                <a:latin typeface="Verdana"/>
                <a:cs typeface="Verdana"/>
              </a:rPr>
              <a:t>understand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Verdana"/>
                <a:cs typeface="Verdana"/>
              </a:rPr>
              <a:t>feature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34F5C"/>
                </a:solidFill>
                <a:latin typeface="Verdana"/>
                <a:cs typeface="Verdana"/>
              </a:rPr>
              <a:t>importance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34F5C"/>
                </a:solidFill>
                <a:latin typeface="Verdana"/>
                <a:cs typeface="Verdana"/>
              </a:rPr>
              <a:t>is</a:t>
            </a:r>
            <a:r>
              <a:rPr sz="1400" spc="-15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134F5C"/>
                </a:solidFill>
                <a:latin typeface="Tahoma"/>
                <a:cs typeface="Tahoma"/>
              </a:rPr>
              <a:t>Information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Gain</a:t>
            </a:r>
            <a:r>
              <a:rPr sz="1400" spc="-20" dirty="0">
                <a:solidFill>
                  <a:srgbClr val="134F5C"/>
                </a:solidFill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134F5C"/>
              </a:buClr>
              <a:buFont typeface="Arial MT"/>
              <a:buChar char="●"/>
            </a:pPr>
            <a:endParaRPr sz="1350" dirty="0">
              <a:latin typeface="Verdana"/>
              <a:cs typeface="Verdana"/>
            </a:endParaRPr>
          </a:p>
          <a:p>
            <a:pPr marL="952500">
              <a:lnSpc>
                <a:spcPct val="100000"/>
              </a:lnSpc>
            </a:pPr>
            <a:r>
              <a:rPr sz="1400" b="1" spc="85" dirty="0">
                <a:solidFill>
                  <a:srgbClr val="134F5C"/>
                </a:solidFill>
                <a:latin typeface="Tahoma"/>
                <a:cs typeface="Tahoma"/>
              </a:rPr>
              <a:t>Why?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ahoma"/>
              <a:cs typeface="Tahoma"/>
            </a:endParaRPr>
          </a:p>
          <a:p>
            <a:pPr marL="952500" marR="55244" lvl="1" indent="-336550">
              <a:lnSpc>
                <a:spcPct val="100000"/>
              </a:lnSpc>
              <a:buFont typeface="Arial MT"/>
              <a:buChar char="●"/>
              <a:tabLst>
                <a:tab pos="952500" algn="l"/>
                <a:tab pos="953135" algn="l"/>
              </a:tabLst>
            </a:pPr>
            <a:r>
              <a:rPr sz="1400" spc="-75" dirty="0">
                <a:solidFill>
                  <a:srgbClr val="134F5C"/>
                </a:solidFill>
                <a:latin typeface="Verdana"/>
                <a:cs typeface="Verdana"/>
              </a:rPr>
              <a:t>It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Verdana"/>
                <a:cs typeface="Verdana"/>
              </a:rPr>
              <a:t>explains</a:t>
            </a:r>
            <a:r>
              <a:rPr sz="1400" spc="24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34F5C"/>
                </a:solidFill>
                <a:latin typeface="Verdana"/>
                <a:cs typeface="Verdana"/>
              </a:rPr>
              <a:t>which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Verdana"/>
                <a:cs typeface="Verdana"/>
              </a:rPr>
              <a:t>feature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34F5C"/>
                </a:solidFill>
                <a:latin typeface="Verdana"/>
                <a:cs typeface="Verdana"/>
              </a:rPr>
              <a:t>has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34F5C"/>
                </a:solidFill>
                <a:latin typeface="Verdana"/>
                <a:cs typeface="Verdana"/>
              </a:rPr>
              <a:t>maximum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34F5C"/>
                </a:solidFill>
                <a:latin typeface="Verdana"/>
                <a:cs typeface="Verdana"/>
              </a:rPr>
              <a:t>impact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34F5C"/>
                </a:solidFill>
                <a:latin typeface="Verdana"/>
                <a:cs typeface="Verdana"/>
              </a:rPr>
              <a:t>in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34F5C"/>
                </a:solidFill>
                <a:latin typeface="Verdana"/>
                <a:cs typeface="Verdana"/>
              </a:rPr>
              <a:t>classiﬁcation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34F5C"/>
                </a:solidFill>
                <a:latin typeface="Verdana"/>
                <a:cs typeface="Verdana"/>
              </a:rPr>
              <a:t>based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34F5C"/>
                </a:solidFill>
                <a:latin typeface="Verdana"/>
                <a:cs typeface="Verdana"/>
              </a:rPr>
              <a:t>on </a:t>
            </a:r>
            <a:r>
              <a:rPr sz="1400" spc="-47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34F5C"/>
                </a:solidFill>
                <a:latin typeface="Verdana"/>
                <a:cs typeface="Verdana"/>
              </a:rPr>
              <a:t>the</a:t>
            </a:r>
            <a:r>
              <a:rPr sz="1400" spc="-13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notion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Entropy</a:t>
            </a:r>
            <a:r>
              <a:rPr sz="1400" spc="10" dirty="0">
                <a:solidFill>
                  <a:srgbClr val="134F5C"/>
                </a:solidFill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 marL="952500" lvl="1" indent="-336550">
              <a:lnSpc>
                <a:spcPct val="100000"/>
              </a:lnSpc>
              <a:buFont typeface="Arial MT"/>
              <a:buChar char="●"/>
              <a:tabLst>
                <a:tab pos="952500" algn="l"/>
                <a:tab pos="953135" algn="l"/>
              </a:tabLst>
            </a:pPr>
            <a:r>
              <a:rPr sz="1400" spc="-75" dirty="0">
                <a:solidFill>
                  <a:srgbClr val="134F5C"/>
                </a:solidFill>
                <a:latin typeface="Verdana"/>
                <a:cs typeface="Verdana"/>
              </a:rPr>
              <a:t>It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34F5C"/>
                </a:solidFill>
                <a:latin typeface="Verdana"/>
                <a:cs typeface="Verdana"/>
              </a:rPr>
              <a:t>w</a:t>
            </a:r>
            <a:r>
              <a:rPr sz="1400" spc="-5" dirty="0">
                <a:solidFill>
                  <a:srgbClr val="13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spc="-15" dirty="0">
                <a:solidFill>
                  <a:srgbClr val="134F5C"/>
                </a:solidFill>
                <a:latin typeface="Verdana"/>
                <a:cs typeface="Verdana"/>
              </a:rPr>
              <a:t>k</a:t>
            </a:r>
            <a:r>
              <a:rPr sz="1400" spc="-45" dirty="0">
                <a:solidFill>
                  <a:srgbClr val="134F5C"/>
                </a:solidFill>
                <a:latin typeface="Verdana"/>
                <a:cs typeface="Verdana"/>
              </a:rPr>
              <a:t>s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34F5C"/>
                </a:solidFill>
                <a:latin typeface="Verdana"/>
                <a:cs typeface="Verdana"/>
              </a:rPr>
              <a:t>w</a:t>
            </a:r>
            <a:r>
              <a:rPr sz="1400" spc="-5" dirty="0">
                <a:solidFill>
                  <a:srgbClr val="134F5C"/>
                </a:solidFill>
                <a:latin typeface="Verdana"/>
                <a:cs typeface="Verdana"/>
              </a:rPr>
              <a:t>ell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134F5C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134F5C"/>
                </a:solidFill>
                <a:latin typeface="Verdana"/>
                <a:cs typeface="Verdana"/>
              </a:rPr>
              <a:t>or</a:t>
            </a:r>
            <a:r>
              <a:rPr sz="1400" spc="-14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b="1" spc="75" dirty="0">
                <a:solidFill>
                  <a:srgbClr val="134F5C"/>
                </a:solidFill>
                <a:latin typeface="Tahoma"/>
                <a:cs typeface="Tahoma"/>
              </a:rPr>
              <a:t>nu</a:t>
            </a:r>
            <a:r>
              <a:rPr sz="1400" b="1" spc="120" dirty="0">
                <a:solidFill>
                  <a:srgbClr val="134F5C"/>
                </a:solidFill>
                <a:latin typeface="Tahoma"/>
                <a:cs typeface="Tahoma"/>
              </a:rPr>
              <a:t>m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e</a:t>
            </a:r>
            <a:r>
              <a:rPr sz="1400" b="1" spc="15" dirty="0">
                <a:solidFill>
                  <a:srgbClr val="134F5C"/>
                </a:solidFill>
                <a:latin typeface="Tahoma"/>
                <a:cs typeface="Tahoma"/>
              </a:rPr>
              <a:t>r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ic</a:t>
            </a:r>
            <a:r>
              <a:rPr sz="1400" b="1" spc="-5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134F5C"/>
                </a:solidFill>
                <a:latin typeface="Verdana"/>
                <a:cs typeface="Verdana"/>
              </a:rPr>
              <a:t>as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34F5C"/>
                </a:solidFill>
                <a:latin typeface="Verdana"/>
                <a:cs typeface="Verdana"/>
              </a:rPr>
              <a:t>w</a:t>
            </a:r>
            <a:r>
              <a:rPr sz="1400" spc="-5" dirty="0">
                <a:solidFill>
                  <a:srgbClr val="134F5C"/>
                </a:solidFill>
                <a:latin typeface="Verdana"/>
                <a:cs typeface="Verdana"/>
              </a:rPr>
              <a:t>ell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34F5C"/>
                </a:solidFill>
                <a:latin typeface="Verdana"/>
                <a:cs typeface="Verdana"/>
              </a:rPr>
              <a:t>as</a:t>
            </a:r>
            <a:r>
              <a:rPr sz="1400" spc="-13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ca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t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ego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r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ical</a:t>
            </a:r>
            <a:r>
              <a:rPr sz="1400" b="1" spc="-5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134F5C"/>
                </a:solidFill>
                <a:latin typeface="Verdana"/>
                <a:cs typeface="Verdana"/>
              </a:rPr>
              <a:t>data</a:t>
            </a:r>
            <a:endParaRPr sz="14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134F5C"/>
              </a:buClr>
              <a:buFont typeface="Arial MT"/>
              <a:buChar char="●"/>
            </a:pPr>
            <a:endParaRPr sz="1700" dirty="0">
              <a:latin typeface="Verdana"/>
              <a:cs typeface="Verdana"/>
            </a:endParaRPr>
          </a:p>
          <a:p>
            <a:pPr marL="952500" lvl="1" indent="-336550">
              <a:lnSpc>
                <a:spcPct val="100000"/>
              </a:lnSpc>
              <a:spcBef>
                <a:spcPts val="1295"/>
              </a:spcBef>
              <a:buFont typeface="Arial MT"/>
              <a:buChar char="●"/>
              <a:tabLst>
                <a:tab pos="952500" algn="l"/>
                <a:tab pos="953135" algn="l"/>
              </a:tabLst>
            </a:pPr>
            <a:r>
              <a:rPr sz="1400" spc="65" dirty="0">
                <a:solidFill>
                  <a:srgbClr val="134F5C"/>
                </a:solidFill>
                <a:latin typeface="Verdana"/>
                <a:cs typeface="Verdana"/>
              </a:rPr>
              <a:t>F</a:t>
            </a:r>
            <a:r>
              <a:rPr sz="1400" spc="-60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spc="75" dirty="0">
                <a:solidFill>
                  <a:srgbClr val="134F5C"/>
                </a:solidFill>
                <a:latin typeface="Verdana"/>
                <a:cs typeface="Verdana"/>
              </a:rPr>
              <a:t>om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34F5C"/>
                </a:solidFill>
                <a:latin typeface="Verdana"/>
                <a:cs typeface="Verdana"/>
              </a:rPr>
              <a:t>th</a:t>
            </a:r>
            <a:r>
              <a:rPr sz="1400" spc="10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34F5C"/>
                </a:solidFill>
                <a:latin typeface="Verdana"/>
                <a:cs typeface="Verdana"/>
              </a:rPr>
              <a:t>g</a:t>
            </a:r>
            <a:r>
              <a:rPr sz="1400" spc="5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spc="40" dirty="0">
                <a:solidFill>
                  <a:srgbClr val="134F5C"/>
                </a:solidFill>
                <a:latin typeface="Verdana"/>
                <a:cs typeface="Verdana"/>
              </a:rPr>
              <a:t>aph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34F5C"/>
                </a:solidFill>
                <a:latin typeface="Verdana"/>
                <a:cs typeface="Verdana"/>
              </a:rPr>
              <a:t>w</a:t>
            </a:r>
            <a:r>
              <a:rPr sz="1400" spc="10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134F5C"/>
                </a:solidFill>
                <a:latin typeface="Verdana"/>
                <a:cs typeface="Verdana"/>
              </a:rPr>
              <a:t>un</a:t>
            </a:r>
            <a:r>
              <a:rPr sz="1400" spc="15" dirty="0">
                <a:solidFill>
                  <a:srgbClr val="134F5C"/>
                </a:solidFill>
                <a:latin typeface="Verdana"/>
                <a:cs typeface="Verdana"/>
              </a:rPr>
              <a:t>de</a:t>
            </a:r>
            <a:r>
              <a:rPr sz="1400" spc="5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134F5C"/>
                </a:solidFill>
                <a:latin typeface="Verdana"/>
                <a:cs typeface="Verdana"/>
              </a:rPr>
              <a:t>stan</a:t>
            </a:r>
            <a:r>
              <a:rPr sz="1400" spc="75" dirty="0">
                <a:solidFill>
                  <a:srgbClr val="134F5C"/>
                </a:solidFill>
                <a:latin typeface="Verdana"/>
                <a:cs typeface="Verdana"/>
              </a:rPr>
              <a:t>d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34F5C"/>
                </a:solidFill>
                <a:latin typeface="Verdana"/>
                <a:cs typeface="Verdana"/>
              </a:rPr>
              <a:t>that</a:t>
            </a:r>
            <a:r>
              <a:rPr sz="1400" spc="-15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134F5C"/>
                </a:solidFill>
                <a:latin typeface="Tahoma"/>
                <a:cs typeface="Tahoma"/>
              </a:rPr>
              <a:t>T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otal</a:t>
            </a:r>
            <a:r>
              <a:rPr sz="1400" b="1" spc="15" dirty="0">
                <a:solidFill>
                  <a:srgbClr val="134F5C"/>
                </a:solidFill>
                <a:latin typeface="Tahoma"/>
                <a:cs typeface="Tahoma"/>
              </a:rPr>
              <a:t>_</a:t>
            </a:r>
            <a:r>
              <a:rPr sz="1400" b="1" spc="80" dirty="0">
                <a:solidFill>
                  <a:srgbClr val="134F5C"/>
                </a:solidFill>
                <a:latin typeface="Tahoma"/>
                <a:cs typeface="Tahoma"/>
              </a:rPr>
              <a:t>P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as</a:t>
            </a:r>
            <a:r>
              <a:rPr sz="1400" b="1" spc="55" dirty="0">
                <a:solidFill>
                  <a:srgbClr val="134F5C"/>
                </a:solidFill>
                <a:latin typeface="Tahoma"/>
                <a:cs typeface="Tahoma"/>
              </a:rPr>
              <a:t>t</a:t>
            </a:r>
            <a:r>
              <a:rPr sz="1400" b="1" spc="-240" dirty="0">
                <a:solidFill>
                  <a:srgbClr val="134F5C"/>
                </a:solidFill>
                <a:latin typeface="Tahoma"/>
                <a:cs typeface="Tahoma"/>
              </a:rPr>
              <a:t>_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C</a:t>
            </a:r>
            <a:r>
              <a:rPr sz="1400" b="1" spc="55" dirty="0">
                <a:solidFill>
                  <a:srgbClr val="134F5C"/>
                </a:solidFill>
                <a:latin typeface="Tahoma"/>
                <a:cs typeface="Tahoma"/>
              </a:rPr>
              <a:t>ommunications</a:t>
            </a:r>
            <a:r>
              <a:rPr sz="1400" b="1" spc="-6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134F5C"/>
                </a:solidFill>
                <a:latin typeface="Verdana"/>
                <a:cs typeface="Verdana"/>
              </a:rPr>
              <a:t>an</a:t>
            </a:r>
            <a:r>
              <a:rPr sz="1400" spc="75" dirty="0">
                <a:solidFill>
                  <a:srgbClr val="134F5C"/>
                </a:solidFill>
                <a:latin typeface="Verdana"/>
                <a:cs typeface="Verdana"/>
              </a:rPr>
              <a:t>d</a:t>
            </a:r>
            <a:endParaRPr sz="1400" dirty="0">
              <a:latin typeface="Verdana"/>
              <a:cs typeface="Verdana"/>
            </a:endParaRPr>
          </a:p>
          <a:p>
            <a:pPr marL="952500">
              <a:lnSpc>
                <a:spcPct val="100000"/>
              </a:lnSpc>
            </a:pPr>
            <a:r>
              <a:rPr sz="1400" b="1" spc="20" dirty="0">
                <a:solidFill>
                  <a:srgbClr val="134F5C"/>
                </a:solidFill>
                <a:latin typeface="Tahoma"/>
                <a:cs typeface="Tahoma"/>
              </a:rPr>
              <a:t>Email_Campaign_Type</a:t>
            </a:r>
            <a:r>
              <a:rPr sz="1400" b="1" spc="-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134F5C"/>
                </a:solidFill>
                <a:latin typeface="Verdana"/>
                <a:cs typeface="Verdana"/>
              </a:rPr>
              <a:t>have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high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importance</a:t>
            </a:r>
            <a:r>
              <a:rPr sz="1400" spc="25" dirty="0">
                <a:solidFill>
                  <a:srgbClr val="134F5C"/>
                </a:solidFill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 marL="952500" lvl="1" indent="-336550">
              <a:lnSpc>
                <a:spcPct val="100000"/>
              </a:lnSpc>
              <a:buFont typeface="Arial MT"/>
              <a:buChar char="●"/>
              <a:tabLst>
                <a:tab pos="952500" algn="l"/>
                <a:tab pos="953135" algn="l"/>
              </a:tabLst>
            </a:pPr>
            <a:r>
              <a:rPr sz="1400" b="1" spc="15" dirty="0">
                <a:solidFill>
                  <a:srgbClr val="134F5C"/>
                </a:solidFill>
                <a:latin typeface="Tahoma"/>
                <a:cs typeface="Tahoma"/>
              </a:rPr>
              <a:t>Time_Email_Sent_Category</a:t>
            </a:r>
            <a:r>
              <a:rPr sz="14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34F5C"/>
                </a:solidFill>
                <a:latin typeface="Tahoma"/>
                <a:cs typeface="Tahoma"/>
              </a:rPr>
              <a:t>and</a:t>
            </a:r>
            <a:r>
              <a:rPr sz="14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Customer_Location</a:t>
            </a:r>
            <a:r>
              <a:rPr sz="14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134F5C"/>
                </a:solidFill>
                <a:latin typeface="Tahoma"/>
                <a:cs typeface="Tahoma"/>
              </a:rPr>
              <a:t>are</a:t>
            </a:r>
            <a:r>
              <a:rPr sz="14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not</a:t>
            </a:r>
            <a:r>
              <a:rPr sz="1400" b="1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important</a:t>
            </a:r>
            <a:endParaRPr sz="1400" dirty="0">
              <a:latin typeface="Tahoma"/>
              <a:cs typeface="Tahoma"/>
            </a:endParaRPr>
          </a:p>
          <a:p>
            <a:pPr marL="952500">
              <a:lnSpc>
                <a:spcPct val="100000"/>
              </a:lnSpc>
            </a:pPr>
            <a:r>
              <a:rPr sz="1400" spc="20" dirty="0">
                <a:solidFill>
                  <a:srgbClr val="134F5C"/>
                </a:solidFill>
                <a:latin typeface="Verdana"/>
                <a:cs typeface="Verdana"/>
              </a:rPr>
              <a:t>an</a:t>
            </a:r>
            <a:r>
              <a:rPr sz="1400" spc="75" dirty="0">
                <a:solidFill>
                  <a:srgbClr val="134F5C"/>
                </a:solidFill>
                <a:latin typeface="Verdana"/>
                <a:cs typeface="Verdana"/>
              </a:rPr>
              <a:t>d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34F5C"/>
                </a:solidFill>
                <a:latin typeface="Verdana"/>
                <a:cs typeface="Verdana"/>
              </a:rPr>
              <a:t>h</a:t>
            </a:r>
            <a:r>
              <a:rPr sz="1400" spc="35" dirty="0">
                <a:solidFill>
                  <a:srgbClr val="134F5C"/>
                </a:solidFill>
                <a:latin typeface="Verdana"/>
                <a:cs typeface="Verdana"/>
              </a:rPr>
              <a:t>en</a:t>
            </a:r>
            <a:r>
              <a:rPr sz="1400" spc="40" dirty="0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sz="1400" spc="10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34F5C"/>
                </a:solidFill>
                <a:latin typeface="Verdana"/>
                <a:cs typeface="Verdana"/>
              </a:rPr>
              <a:t>w</a:t>
            </a:r>
            <a:r>
              <a:rPr sz="1400" spc="10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34F5C"/>
                </a:solidFill>
                <a:latin typeface="Verdana"/>
                <a:cs typeface="Verdana"/>
              </a:rPr>
              <a:t>decide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sz="1400" spc="25" dirty="0">
                <a:solidFill>
                  <a:srgbClr val="134F5C"/>
                </a:solidFill>
                <a:latin typeface="Verdana"/>
                <a:cs typeface="Verdana"/>
              </a:rPr>
              <a:t>o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34F5C"/>
                </a:solidFill>
                <a:latin typeface="Verdana"/>
                <a:cs typeface="Verdana"/>
              </a:rPr>
              <a:t>d</a:t>
            </a:r>
            <a:r>
              <a:rPr sz="1400" spc="-5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spc="50" dirty="0">
                <a:solidFill>
                  <a:srgbClr val="134F5C"/>
                </a:solidFill>
                <a:latin typeface="Verdana"/>
                <a:cs typeface="Verdana"/>
              </a:rPr>
              <a:t>op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34F5C"/>
                </a:solidFill>
                <a:latin typeface="Verdana"/>
                <a:cs typeface="Verdana"/>
              </a:rPr>
              <a:t>th</a:t>
            </a:r>
            <a:r>
              <a:rPr sz="1400" spc="10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134F5C"/>
                </a:solidFill>
                <a:latin typeface="Verdana"/>
                <a:cs typeface="Verdana"/>
              </a:rPr>
              <a:t>f</a:t>
            </a:r>
            <a:r>
              <a:rPr sz="1400" spc="-10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400" spc="5" dirty="0">
                <a:solidFill>
                  <a:srgbClr val="134F5C"/>
                </a:solidFill>
                <a:latin typeface="Verdana"/>
                <a:cs typeface="Verdana"/>
              </a:rPr>
              <a:t>atu</a:t>
            </a:r>
            <a:r>
              <a:rPr sz="1400" spc="-20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spc="-105" dirty="0">
                <a:solidFill>
                  <a:srgbClr val="134F5C"/>
                </a:solidFill>
                <a:latin typeface="Verdana"/>
                <a:cs typeface="Verdana"/>
              </a:rPr>
              <a:t>e.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52109" y="0"/>
            <a:ext cx="439491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855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0" dirty="0"/>
              <a:t>Feature</a:t>
            </a:r>
            <a:r>
              <a:rPr sz="2800" spc="-80" dirty="0"/>
              <a:t> </a:t>
            </a:r>
            <a:r>
              <a:rPr sz="2800" spc="105" dirty="0"/>
              <a:t>Engineering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453643" y="1465138"/>
            <a:ext cx="8083550" cy="2404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Numerical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34F5C"/>
                </a:solidFill>
                <a:latin typeface="Tahoma"/>
                <a:cs typeface="Tahoma"/>
              </a:rPr>
              <a:t>variables</a:t>
            </a:r>
            <a:r>
              <a:rPr sz="1400" b="1" spc="-5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134F5C"/>
                </a:solidFill>
                <a:latin typeface="Verdana"/>
                <a:cs typeface="Verdana"/>
              </a:rPr>
              <a:t>were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34F5C"/>
                </a:solidFill>
                <a:latin typeface="Verdana"/>
                <a:cs typeface="Verdana"/>
              </a:rPr>
              <a:t>scaled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34F5C"/>
                </a:solidFill>
                <a:latin typeface="Verdana"/>
                <a:cs typeface="Verdana"/>
              </a:rPr>
              <a:t>using</a:t>
            </a:r>
            <a:r>
              <a:rPr sz="1400" spc="-13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MinMaxScaler</a:t>
            </a:r>
            <a:r>
              <a:rPr sz="1400" spc="10" dirty="0">
                <a:solidFill>
                  <a:srgbClr val="134F5C"/>
                </a:solidFill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34F5C"/>
              </a:buClr>
              <a:buFont typeface="Arial MT"/>
              <a:buChar char="●"/>
            </a:pPr>
            <a:endParaRPr sz="1350" dirty="0">
              <a:latin typeface="Verdana"/>
              <a:cs typeface="Verdana"/>
            </a:endParaRPr>
          </a:p>
          <a:p>
            <a:pPr marL="348615">
              <a:lnSpc>
                <a:spcPct val="100000"/>
              </a:lnSpc>
              <a:spcBef>
                <a:spcPts val="5"/>
              </a:spcBef>
            </a:pPr>
            <a:r>
              <a:rPr sz="1400" b="1" spc="85" dirty="0">
                <a:solidFill>
                  <a:srgbClr val="134F5C"/>
                </a:solidFill>
                <a:latin typeface="Tahoma"/>
                <a:cs typeface="Tahoma"/>
              </a:rPr>
              <a:t>Why?</a:t>
            </a:r>
            <a:endParaRPr sz="1400" dirty="0">
              <a:latin typeface="Tahoma"/>
              <a:cs typeface="Tahoma"/>
            </a:endParaRPr>
          </a:p>
          <a:p>
            <a:pPr marL="348615" marR="59055">
              <a:lnSpc>
                <a:spcPct val="100000"/>
              </a:lnSpc>
            </a:pPr>
            <a:r>
              <a:rPr sz="1400" dirty="0">
                <a:solidFill>
                  <a:srgbClr val="134F5C"/>
                </a:solidFill>
                <a:latin typeface="Verdana"/>
                <a:cs typeface="Verdana"/>
              </a:rPr>
              <a:t>The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34F5C"/>
                </a:solidFill>
                <a:latin typeface="Verdana"/>
                <a:cs typeface="Verdana"/>
              </a:rPr>
              <a:t>numerical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Verdana"/>
                <a:cs typeface="Verdana"/>
              </a:rPr>
              <a:t>features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34F5C"/>
                </a:solidFill>
                <a:latin typeface="Verdana"/>
                <a:cs typeface="Verdana"/>
              </a:rPr>
              <a:t>of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34F5C"/>
                </a:solidFill>
                <a:latin typeface="Verdana"/>
                <a:cs typeface="Verdana"/>
              </a:rPr>
              <a:t>the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34F5C"/>
                </a:solidFill>
                <a:latin typeface="Verdana"/>
                <a:cs typeface="Verdana"/>
              </a:rPr>
              <a:t>dataset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34F5C"/>
                </a:solidFill>
                <a:latin typeface="Verdana"/>
                <a:cs typeface="Verdana"/>
              </a:rPr>
              <a:t>do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34F5C"/>
                </a:solidFill>
                <a:latin typeface="Verdana"/>
                <a:cs typeface="Verdana"/>
              </a:rPr>
              <a:t>not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34F5C"/>
                </a:solidFill>
                <a:latin typeface="Verdana"/>
                <a:cs typeface="Verdana"/>
              </a:rPr>
              <a:t>have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34F5C"/>
                </a:solidFill>
                <a:latin typeface="Verdana"/>
                <a:cs typeface="Verdana"/>
              </a:rPr>
              <a:t>certain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34F5C"/>
                </a:solidFill>
                <a:latin typeface="Verdana"/>
                <a:cs typeface="Verdana"/>
              </a:rPr>
              <a:t>range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34F5C"/>
                </a:solidFill>
                <a:latin typeface="Verdana"/>
                <a:cs typeface="Verdana"/>
              </a:rPr>
              <a:t>and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34F5C"/>
                </a:solidFill>
                <a:latin typeface="Verdana"/>
                <a:cs typeface="Verdana"/>
              </a:rPr>
              <a:t>they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Verdana"/>
                <a:cs typeface="Verdana"/>
              </a:rPr>
              <a:t>differ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34F5C"/>
                </a:solidFill>
                <a:latin typeface="Verdana"/>
                <a:cs typeface="Verdana"/>
              </a:rPr>
              <a:t>from </a:t>
            </a:r>
            <a:r>
              <a:rPr sz="1400" spc="-48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34F5C"/>
                </a:solidFill>
                <a:latin typeface="Verdana"/>
                <a:cs typeface="Verdana"/>
              </a:rPr>
              <a:t>each</a:t>
            </a:r>
            <a:r>
              <a:rPr sz="1400" spc="-13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34F5C"/>
                </a:solidFill>
                <a:latin typeface="Verdana"/>
                <a:cs typeface="Verdana"/>
              </a:rPr>
              <a:t>other.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Verdana"/>
              <a:cs typeface="Verdana"/>
            </a:endParaRPr>
          </a:p>
          <a:p>
            <a:pPr marL="348615" indent="-336550">
              <a:lnSpc>
                <a:spcPct val="100000"/>
              </a:lnSpc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Categorical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34F5C"/>
                </a:solidFill>
                <a:latin typeface="Tahoma"/>
                <a:cs typeface="Tahoma"/>
              </a:rPr>
              <a:t>variables</a:t>
            </a:r>
            <a:r>
              <a:rPr sz="1400" b="1" spc="-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134F5C"/>
                </a:solidFill>
                <a:latin typeface="Verdana"/>
                <a:cs typeface="Verdana"/>
              </a:rPr>
              <a:t>were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34F5C"/>
                </a:solidFill>
                <a:latin typeface="Verdana"/>
                <a:cs typeface="Verdana"/>
              </a:rPr>
              <a:t>encoded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34F5C"/>
                </a:solidFill>
                <a:latin typeface="Verdana"/>
                <a:cs typeface="Verdana"/>
              </a:rPr>
              <a:t>using</a:t>
            </a:r>
            <a:r>
              <a:rPr sz="1400" spc="-13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One-Hot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Encoding</a:t>
            </a:r>
            <a:r>
              <a:rPr sz="1400" spc="35" dirty="0">
                <a:solidFill>
                  <a:srgbClr val="134F5C"/>
                </a:solidFill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 dirty="0">
              <a:latin typeface="Verdana"/>
              <a:cs typeface="Verdana"/>
            </a:endParaRPr>
          </a:p>
          <a:p>
            <a:pPr marL="348615">
              <a:lnSpc>
                <a:spcPct val="100000"/>
              </a:lnSpc>
            </a:pPr>
            <a:r>
              <a:rPr sz="1400" b="1" spc="85" dirty="0">
                <a:solidFill>
                  <a:srgbClr val="134F5C"/>
                </a:solidFill>
                <a:latin typeface="Tahoma"/>
                <a:cs typeface="Tahoma"/>
              </a:rPr>
              <a:t>Why?</a:t>
            </a:r>
            <a:endParaRPr sz="1400" dirty="0">
              <a:latin typeface="Tahoma"/>
              <a:cs typeface="Tahoma"/>
            </a:endParaRPr>
          </a:p>
          <a:p>
            <a:pPr marL="348615">
              <a:lnSpc>
                <a:spcPct val="100000"/>
              </a:lnSpc>
            </a:pPr>
            <a:r>
              <a:rPr sz="1400" spc="-15" dirty="0">
                <a:solidFill>
                  <a:srgbClr val="134F5C"/>
                </a:solidFill>
                <a:latin typeface="Verdana"/>
                <a:cs typeface="Verdana"/>
              </a:rPr>
              <a:t>This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34F5C"/>
                </a:solidFill>
                <a:latin typeface="Verdana"/>
                <a:cs typeface="Verdana"/>
              </a:rPr>
              <a:t>method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34F5C"/>
                </a:solidFill>
                <a:latin typeface="Verdana"/>
                <a:cs typeface="Verdana"/>
              </a:rPr>
              <a:t>changes</a:t>
            </a:r>
            <a:r>
              <a:rPr sz="1400" spc="-12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34F5C"/>
                </a:solidFill>
                <a:latin typeface="Verdana"/>
                <a:cs typeface="Verdana"/>
              </a:rPr>
              <a:t>categorical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34F5C"/>
                </a:solidFill>
                <a:latin typeface="Verdana"/>
                <a:cs typeface="Verdana"/>
              </a:rPr>
              <a:t>data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34F5C"/>
                </a:solidFill>
                <a:latin typeface="Verdana"/>
                <a:cs typeface="Verdana"/>
              </a:rPr>
              <a:t>to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sz="1400" spc="-12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34F5C"/>
                </a:solidFill>
                <a:latin typeface="Verdana"/>
                <a:cs typeface="Verdana"/>
              </a:rPr>
              <a:t>numerical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34F5C"/>
                </a:solidFill>
                <a:latin typeface="Verdana"/>
                <a:cs typeface="Verdana"/>
              </a:rPr>
              <a:t>format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34F5C"/>
                </a:solidFill>
                <a:latin typeface="Verdana"/>
                <a:cs typeface="Verdana"/>
              </a:rPr>
              <a:t>and</a:t>
            </a:r>
            <a:r>
              <a:rPr sz="1400" spc="-12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34F5C"/>
                </a:solidFill>
                <a:latin typeface="Verdana"/>
                <a:cs typeface="Verdana"/>
              </a:rPr>
              <a:t>enables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Verdana"/>
                <a:cs typeface="Verdana"/>
              </a:rPr>
              <a:t>you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34F5C"/>
                </a:solidFill>
                <a:latin typeface="Verdana"/>
                <a:cs typeface="Verdana"/>
              </a:rPr>
              <a:t>to</a:t>
            </a:r>
            <a:r>
              <a:rPr sz="1400" spc="-12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34F5C"/>
                </a:solidFill>
                <a:latin typeface="Verdana"/>
                <a:cs typeface="Verdana"/>
              </a:rPr>
              <a:t>group</a:t>
            </a:r>
            <a:endParaRPr sz="1400" dirty="0">
              <a:latin typeface="Verdana"/>
              <a:cs typeface="Verdana"/>
            </a:endParaRPr>
          </a:p>
          <a:p>
            <a:pPr marL="348615">
              <a:lnSpc>
                <a:spcPct val="100000"/>
              </a:lnSpc>
              <a:spcBef>
                <a:spcPts val="254"/>
              </a:spcBef>
            </a:pPr>
            <a:r>
              <a:rPr sz="1400" spc="-15" dirty="0">
                <a:solidFill>
                  <a:srgbClr val="134F5C"/>
                </a:solidFill>
                <a:latin typeface="Verdana"/>
                <a:cs typeface="Verdana"/>
              </a:rPr>
              <a:t>your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34F5C"/>
                </a:solidFill>
                <a:latin typeface="Verdana"/>
                <a:cs typeface="Verdana"/>
              </a:rPr>
              <a:t>categorical</a:t>
            </a:r>
            <a:r>
              <a:rPr sz="1400" spc="-12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34F5C"/>
                </a:solidFill>
                <a:latin typeface="Verdana"/>
                <a:cs typeface="Verdana"/>
              </a:rPr>
              <a:t>data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34F5C"/>
                </a:solidFill>
                <a:latin typeface="Verdana"/>
                <a:cs typeface="Verdana"/>
              </a:rPr>
              <a:t>without</a:t>
            </a:r>
            <a:r>
              <a:rPr sz="1400" spc="-12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34F5C"/>
                </a:solidFill>
                <a:latin typeface="Verdana"/>
                <a:cs typeface="Verdana"/>
              </a:rPr>
              <a:t>losing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34F5C"/>
                </a:solidFill>
                <a:latin typeface="Verdana"/>
                <a:cs typeface="Verdana"/>
              </a:rPr>
              <a:t>any</a:t>
            </a:r>
            <a:r>
              <a:rPr sz="1400" spc="-12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Verdana"/>
                <a:cs typeface="Verdana"/>
              </a:rPr>
              <a:t>information.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52109" y="0"/>
            <a:ext cx="439491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766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5" dirty="0"/>
              <a:t>Understanding</a:t>
            </a:r>
            <a:r>
              <a:rPr sz="2800" spc="-50" dirty="0"/>
              <a:t> </a:t>
            </a:r>
            <a:r>
              <a:rPr sz="2800" spc="50" dirty="0"/>
              <a:t>Target</a:t>
            </a:r>
            <a:r>
              <a:rPr sz="2800" spc="-45" dirty="0"/>
              <a:t> </a:t>
            </a:r>
            <a:r>
              <a:rPr sz="2800" spc="45" dirty="0"/>
              <a:t>Variable</a:t>
            </a:r>
            <a:endParaRPr sz="2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687" y="1537150"/>
            <a:ext cx="3809999" cy="25050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1129">
              <a:lnSpc>
                <a:spcPct val="100000"/>
              </a:lnSpc>
              <a:spcBef>
                <a:spcPts val="100"/>
              </a:spcBef>
            </a:pPr>
            <a:r>
              <a:rPr dirty="0"/>
              <a:t>Th</a:t>
            </a:r>
            <a:r>
              <a:rPr spc="10" dirty="0"/>
              <a:t>e</a:t>
            </a:r>
            <a:r>
              <a:rPr spc="-135" dirty="0"/>
              <a:t> </a:t>
            </a:r>
            <a:r>
              <a:rPr spc="-15" dirty="0"/>
              <a:t>ta</a:t>
            </a:r>
            <a:r>
              <a:rPr spc="-35" dirty="0"/>
              <a:t>r</a:t>
            </a:r>
            <a:r>
              <a:rPr spc="40" dirty="0"/>
              <a:t>get</a:t>
            </a:r>
            <a:r>
              <a:rPr spc="-135" dirty="0"/>
              <a:t> </a:t>
            </a:r>
            <a:r>
              <a:rPr spc="-100" dirty="0"/>
              <a:t>v</a:t>
            </a:r>
            <a:r>
              <a:rPr spc="-35" dirty="0"/>
              <a:t>a</a:t>
            </a:r>
            <a:r>
              <a:rPr spc="-40" dirty="0"/>
              <a:t>r</a:t>
            </a:r>
            <a:r>
              <a:rPr spc="10" dirty="0"/>
              <a:t>iable</a:t>
            </a:r>
            <a:r>
              <a:rPr spc="-135" dirty="0"/>
              <a:t> </a:t>
            </a:r>
            <a:r>
              <a:rPr spc="45" dirty="0"/>
              <a:t>c</a:t>
            </a:r>
            <a:r>
              <a:rPr spc="-10" dirty="0"/>
              <a:t>onsists</a:t>
            </a:r>
            <a:r>
              <a:rPr spc="-135" dirty="0"/>
              <a:t> </a:t>
            </a:r>
            <a:r>
              <a:rPr spc="5" dirty="0"/>
              <a:t>of</a:t>
            </a:r>
            <a:r>
              <a:rPr spc="-135" dirty="0"/>
              <a:t> </a:t>
            </a:r>
            <a:r>
              <a:rPr spc="-110" dirty="0"/>
              <a:t>3</a:t>
            </a:r>
            <a:r>
              <a:rPr spc="-135" dirty="0"/>
              <a:t> </a:t>
            </a:r>
            <a:r>
              <a:rPr spc="45" dirty="0"/>
              <a:t>c</a:t>
            </a:r>
            <a:r>
              <a:rPr spc="-75" dirty="0"/>
              <a:t>lasses:</a:t>
            </a:r>
          </a:p>
          <a:p>
            <a:pPr marL="4418330" indent="-344170">
              <a:lnSpc>
                <a:spcPct val="100000"/>
              </a:lnSpc>
              <a:buFont typeface="Arial MT"/>
              <a:buChar char="●"/>
              <a:tabLst>
                <a:tab pos="4418330" algn="l"/>
                <a:tab pos="4418965" algn="l"/>
              </a:tabLst>
            </a:pPr>
            <a:r>
              <a:rPr spc="35" dirty="0"/>
              <a:t>0</a:t>
            </a:r>
            <a:r>
              <a:rPr spc="-135" dirty="0"/>
              <a:t> </a:t>
            </a:r>
            <a:r>
              <a:rPr spc="-110" dirty="0"/>
              <a:t>-</a:t>
            </a:r>
            <a:r>
              <a:rPr spc="-135" dirty="0"/>
              <a:t> </a:t>
            </a:r>
            <a:r>
              <a:rPr spc="50" dirty="0"/>
              <a:t>ign</a:t>
            </a:r>
            <a:r>
              <a:rPr spc="-5" dirty="0"/>
              <a:t>o</a:t>
            </a:r>
            <a:r>
              <a:rPr spc="-25" dirty="0"/>
              <a:t>r</a:t>
            </a:r>
            <a:r>
              <a:rPr spc="45" dirty="0"/>
              <a:t>ed</a:t>
            </a:r>
            <a:r>
              <a:rPr spc="-135" dirty="0"/>
              <a:t> </a:t>
            </a:r>
            <a:r>
              <a:rPr spc="-110" dirty="0"/>
              <a:t>-</a:t>
            </a:r>
            <a:r>
              <a:rPr spc="-135" dirty="0"/>
              <a:t> </a:t>
            </a:r>
            <a:r>
              <a:rPr spc="-35" dirty="0"/>
              <a:t>5</a:t>
            </a:r>
            <a:r>
              <a:rPr spc="-50" dirty="0"/>
              <a:t>4</a:t>
            </a:r>
            <a:r>
              <a:rPr spc="-5" dirty="0"/>
              <a:t>9</a:t>
            </a:r>
            <a:r>
              <a:rPr spc="-45" dirty="0"/>
              <a:t>4</a:t>
            </a:r>
            <a:r>
              <a:rPr spc="-415" dirty="0"/>
              <a:t>1</a:t>
            </a:r>
          </a:p>
          <a:p>
            <a:pPr marL="4418330" indent="-344170">
              <a:lnSpc>
                <a:spcPct val="100000"/>
              </a:lnSpc>
              <a:buFont typeface="Arial MT"/>
              <a:buChar char="●"/>
              <a:tabLst>
                <a:tab pos="4418330" algn="l"/>
                <a:tab pos="4418965" algn="l"/>
              </a:tabLst>
            </a:pPr>
            <a:r>
              <a:rPr spc="-415" dirty="0"/>
              <a:t>1</a:t>
            </a:r>
            <a:r>
              <a:rPr spc="-135" dirty="0"/>
              <a:t> </a:t>
            </a:r>
            <a:r>
              <a:rPr spc="-110" dirty="0"/>
              <a:t>-</a:t>
            </a:r>
            <a:r>
              <a:rPr spc="-135" dirty="0"/>
              <a:t> </a:t>
            </a:r>
            <a:r>
              <a:rPr spc="-60" dirty="0"/>
              <a:t>r</a:t>
            </a:r>
            <a:r>
              <a:rPr spc="-15" dirty="0"/>
              <a:t>e</a:t>
            </a:r>
            <a:r>
              <a:rPr spc="-20" dirty="0"/>
              <a:t>a</a:t>
            </a:r>
            <a:r>
              <a:rPr spc="80" dirty="0"/>
              <a:t>d</a:t>
            </a:r>
            <a:r>
              <a:rPr spc="-135" dirty="0"/>
              <a:t> </a:t>
            </a:r>
            <a:r>
              <a:rPr spc="-110" dirty="0"/>
              <a:t>-</a:t>
            </a:r>
            <a:r>
              <a:rPr spc="-135" dirty="0"/>
              <a:t> </a:t>
            </a:r>
            <a:r>
              <a:rPr spc="-265" dirty="0"/>
              <a:t>11</a:t>
            </a:r>
            <a:r>
              <a:rPr spc="-280" dirty="0"/>
              <a:t>0</a:t>
            </a:r>
            <a:r>
              <a:rPr spc="-75" dirty="0"/>
              <a:t>39</a:t>
            </a:r>
          </a:p>
          <a:p>
            <a:pPr marL="4418330" indent="-344170">
              <a:lnSpc>
                <a:spcPct val="100000"/>
              </a:lnSpc>
              <a:buFont typeface="Arial MT"/>
              <a:buChar char="●"/>
              <a:tabLst>
                <a:tab pos="4418330" algn="l"/>
                <a:tab pos="4418965" algn="l"/>
              </a:tabLst>
            </a:pPr>
            <a:r>
              <a:rPr spc="-105" dirty="0"/>
              <a:t>2</a:t>
            </a:r>
            <a:r>
              <a:rPr spc="-135" dirty="0"/>
              <a:t> </a:t>
            </a:r>
            <a:r>
              <a:rPr spc="-110" dirty="0"/>
              <a:t>-</a:t>
            </a:r>
            <a:r>
              <a:rPr spc="-135" dirty="0"/>
              <a:t> </a:t>
            </a:r>
            <a:r>
              <a:rPr spc="-20" dirty="0"/>
              <a:t>a</a:t>
            </a:r>
            <a:r>
              <a:rPr spc="45" dirty="0"/>
              <a:t>c</a:t>
            </a:r>
            <a:r>
              <a:rPr spc="-5" dirty="0"/>
              <a:t>k</a:t>
            </a:r>
            <a:r>
              <a:rPr spc="65" dirty="0"/>
              <a:t>n</a:t>
            </a:r>
            <a:r>
              <a:rPr spc="5" dirty="0"/>
              <a:t>o</a:t>
            </a:r>
            <a:r>
              <a:rPr spc="50" dirty="0"/>
              <a:t>wledged</a:t>
            </a:r>
            <a:r>
              <a:rPr spc="-135" dirty="0"/>
              <a:t> </a:t>
            </a:r>
            <a:r>
              <a:rPr spc="-110" dirty="0"/>
              <a:t>-</a:t>
            </a:r>
            <a:r>
              <a:rPr spc="-135" dirty="0"/>
              <a:t> </a:t>
            </a:r>
            <a:r>
              <a:rPr spc="-105" dirty="0"/>
              <a:t>2</a:t>
            </a:r>
            <a:r>
              <a:rPr spc="-125" dirty="0"/>
              <a:t>3</a:t>
            </a:r>
            <a:r>
              <a:rPr spc="-90" dirty="0"/>
              <a:t>7</a:t>
            </a:r>
            <a:r>
              <a:rPr spc="-110" dirty="0"/>
              <a:t>3</a:t>
            </a:r>
          </a:p>
          <a:p>
            <a:pPr marL="3948429">
              <a:lnSpc>
                <a:spcPct val="100000"/>
              </a:lnSpc>
            </a:pPr>
            <a:endParaRPr sz="1800" dirty="0"/>
          </a:p>
          <a:p>
            <a:pPr marL="3948429">
              <a:lnSpc>
                <a:spcPct val="100000"/>
              </a:lnSpc>
              <a:spcBef>
                <a:spcPts val="10"/>
              </a:spcBef>
            </a:pPr>
            <a:endParaRPr sz="1650" dirty="0"/>
          </a:p>
          <a:p>
            <a:pPr marL="4059554">
              <a:lnSpc>
                <a:spcPct val="100000"/>
              </a:lnSpc>
            </a:pPr>
            <a:r>
              <a:rPr spc="-110" dirty="0"/>
              <a:t>T</a:t>
            </a:r>
            <a:r>
              <a:rPr spc="-35" dirty="0"/>
              <a:t>a</a:t>
            </a:r>
            <a:r>
              <a:rPr spc="-45" dirty="0"/>
              <a:t>r</a:t>
            </a:r>
            <a:r>
              <a:rPr spc="40" dirty="0"/>
              <a:t>get</a:t>
            </a:r>
            <a:r>
              <a:rPr spc="-135" dirty="0"/>
              <a:t> </a:t>
            </a:r>
            <a:r>
              <a:rPr spc="-65" dirty="0"/>
              <a:t>V</a:t>
            </a:r>
            <a:r>
              <a:rPr spc="-35" dirty="0"/>
              <a:t>a</a:t>
            </a:r>
            <a:r>
              <a:rPr spc="-40" dirty="0"/>
              <a:t>r</a:t>
            </a:r>
            <a:r>
              <a:rPr spc="10" dirty="0"/>
              <a:t>iable</a:t>
            </a:r>
            <a:r>
              <a:rPr spc="-135" dirty="0"/>
              <a:t> </a:t>
            </a:r>
            <a:r>
              <a:rPr spc="65" dirty="0"/>
              <a:t>w</a:t>
            </a:r>
            <a:r>
              <a:rPr spc="-35" dirty="0"/>
              <a:t>as</a:t>
            </a:r>
            <a:r>
              <a:rPr spc="-140" dirty="0"/>
              <a:t> </a:t>
            </a:r>
            <a:r>
              <a:rPr b="1" spc="45" dirty="0">
                <a:latin typeface="Tahoma"/>
                <a:cs typeface="Tahoma"/>
              </a:rPr>
              <a:t>highly</a:t>
            </a:r>
            <a:r>
              <a:rPr b="1" spc="-15" dirty="0">
                <a:latin typeface="Tahoma"/>
                <a:cs typeface="Tahoma"/>
              </a:rPr>
              <a:t> </a:t>
            </a:r>
            <a:r>
              <a:rPr b="1" spc="75" dirty="0">
                <a:latin typeface="Tahoma"/>
                <a:cs typeface="Tahoma"/>
              </a:rPr>
              <a:t>im</a:t>
            </a:r>
            <a:r>
              <a:rPr b="1" spc="60" dirty="0">
                <a:latin typeface="Tahoma"/>
                <a:cs typeface="Tahoma"/>
              </a:rPr>
              <a:t>b</a:t>
            </a:r>
            <a:r>
              <a:rPr b="1" spc="30" dirty="0">
                <a:latin typeface="Tahoma"/>
                <a:cs typeface="Tahoma"/>
              </a:rPr>
              <a:t>ala</a:t>
            </a:r>
            <a:r>
              <a:rPr b="1" spc="40" dirty="0">
                <a:latin typeface="Tahoma"/>
                <a:cs typeface="Tahoma"/>
              </a:rPr>
              <a:t>n</a:t>
            </a:r>
            <a:r>
              <a:rPr b="1" spc="85" dirty="0">
                <a:latin typeface="Tahoma"/>
                <a:cs typeface="Tahoma"/>
              </a:rPr>
              <a:t>c</a:t>
            </a:r>
            <a:r>
              <a:rPr b="1" spc="70" dirty="0">
                <a:latin typeface="Tahoma"/>
                <a:cs typeface="Tahoma"/>
              </a:rPr>
              <a:t>ed</a:t>
            </a:r>
            <a:r>
              <a:rPr spc="-229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8552109" y="0"/>
            <a:ext cx="439491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">
              <a:schemeClr val="accent1">
                <a:tint val="66000"/>
                <a:satMod val="160000"/>
                <a:lumMod val="97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3951"/>
            <a:ext cx="1531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25" dirty="0"/>
              <a:t>C</a:t>
            </a:r>
            <a:r>
              <a:rPr sz="2800" spc="110" dirty="0"/>
              <a:t>on</a:t>
            </a:r>
            <a:r>
              <a:rPr sz="2800" spc="25" dirty="0"/>
              <a:t>t</a:t>
            </a:r>
            <a:r>
              <a:rPr sz="2800" spc="100" dirty="0"/>
              <a:t>ent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71718" y="1390473"/>
            <a:ext cx="3310890" cy="32448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3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55" dirty="0">
                <a:solidFill>
                  <a:srgbClr val="134F5C"/>
                </a:solidFill>
                <a:latin typeface="Tahoma"/>
                <a:cs typeface="Tahoma"/>
              </a:rPr>
              <a:t>Problem</a:t>
            </a:r>
            <a:r>
              <a:rPr sz="1400" b="1" spc="-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statement</a:t>
            </a:r>
            <a:endParaRPr sz="1400" dirty="0">
              <a:latin typeface="Tahoma"/>
              <a:cs typeface="Tahoma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Data</a:t>
            </a:r>
            <a:r>
              <a:rPr sz="1400" b="1" spc="-4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34F5C"/>
                </a:solidFill>
                <a:latin typeface="Tahoma"/>
                <a:cs typeface="Tahoma"/>
              </a:rPr>
              <a:t>Summary</a:t>
            </a:r>
            <a:endParaRPr sz="1400" dirty="0">
              <a:latin typeface="Tahoma"/>
              <a:cs typeface="Tahoma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Data</a:t>
            </a:r>
            <a:r>
              <a:rPr sz="1400" b="1" spc="-4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Cleaning</a:t>
            </a:r>
            <a:endParaRPr sz="1400" dirty="0">
              <a:latin typeface="Tahoma"/>
              <a:cs typeface="Tahoma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Imputing</a:t>
            </a:r>
            <a:r>
              <a:rPr sz="1400" b="1" spc="-3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missing</a:t>
            </a:r>
            <a:r>
              <a:rPr sz="1400" b="1" spc="-3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values</a:t>
            </a:r>
            <a:endParaRPr sz="1400" dirty="0">
              <a:latin typeface="Tahoma"/>
              <a:cs typeface="Tahoma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Analysis</a:t>
            </a:r>
            <a:r>
              <a:rPr sz="14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categorical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features</a:t>
            </a:r>
            <a:endParaRPr sz="1400" dirty="0">
              <a:latin typeface="Tahoma"/>
              <a:cs typeface="Tahoma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Analysis</a:t>
            </a:r>
            <a:r>
              <a:rPr sz="14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Continuous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features</a:t>
            </a:r>
            <a:endParaRPr sz="1400" dirty="0">
              <a:latin typeface="Tahoma"/>
              <a:cs typeface="Tahoma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Outlier</a:t>
            </a:r>
            <a:r>
              <a:rPr sz="1400" b="1" spc="-4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treatment</a:t>
            </a:r>
            <a:endParaRPr sz="1400" dirty="0">
              <a:latin typeface="Tahoma"/>
              <a:cs typeface="Tahoma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Feature</a:t>
            </a:r>
            <a:r>
              <a:rPr sz="1400" b="1" spc="-4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Engineering</a:t>
            </a:r>
            <a:endParaRPr sz="1400" dirty="0">
              <a:latin typeface="Tahoma"/>
              <a:cs typeface="Tahoma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Understanding</a:t>
            </a:r>
            <a:r>
              <a:rPr sz="1400" b="1" spc="-3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target</a:t>
            </a:r>
            <a:r>
              <a:rPr sz="1400" b="1" spc="-3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34F5C"/>
                </a:solidFill>
                <a:latin typeface="Tahoma"/>
                <a:cs typeface="Tahoma"/>
              </a:rPr>
              <a:t>variable</a:t>
            </a:r>
            <a:endParaRPr sz="1400" dirty="0">
              <a:latin typeface="Tahoma"/>
              <a:cs typeface="Tahoma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Handling</a:t>
            </a:r>
            <a:r>
              <a:rPr sz="14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Imbalanced</a:t>
            </a:r>
            <a:r>
              <a:rPr sz="14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134F5C"/>
                </a:solidFill>
                <a:latin typeface="Tahoma"/>
                <a:cs typeface="Tahoma"/>
              </a:rPr>
              <a:t>data.</a:t>
            </a:r>
            <a:endParaRPr sz="1400" dirty="0">
              <a:latin typeface="Tahoma"/>
              <a:cs typeface="Tahoma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Different</a:t>
            </a:r>
            <a:r>
              <a:rPr sz="1400" b="1" spc="-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Models</a:t>
            </a:r>
            <a:endParaRPr sz="1400" dirty="0">
              <a:latin typeface="Tahoma"/>
              <a:cs typeface="Tahoma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Challenges</a:t>
            </a:r>
            <a:endParaRPr sz="1400" dirty="0">
              <a:latin typeface="Tahoma"/>
              <a:cs typeface="Tahoma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Conclusion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10600" y="34572"/>
            <a:ext cx="381000" cy="514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9809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5" dirty="0"/>
              <a:t>Handling</a:t>
            </a:r>
            <a:r>
              <a:rPr sz="2800" spc="-65" dirty="0"/>
              <a:t> </a:t>
            </a:r>
            <a:r>
              <a:rPr sz="2800" spc="65" dirty="0"/>
              <a:t>Imbalanced</a:t>
            </a:r>
            <a:r>
              <a:rPr sz="2800" spc="-60" dirty="0"/>
              <a:t> </a:t>
            </a:r>
            <a:r>
              <a:rPr sz="2800" spc="80" dirty="0"/>
              <a:t>data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603891" y="1398163"/>
            <a:ext cx="574738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 indent="-37020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82270" algn="l"/>
                <a:tab pos="382905" algn="l"/>
              </a:tabLst>
            </a:pPr>
            <a:r>
              <a:rPr sz="1700" b="1" spc="65" dirty="0">
                <a:solidFill>
                  <a:srgbClr val="134F5C"/>
                </a:solidFill>
                <a:latin typeface="Tahoma"/>
                <a:cs typeface="Tahoma"/>
              </a:rPr>
              <a:t>Undersampling</a:t>
            </a:r>
            <a:r>
              <a:rPr sz="1700" b="1" spc="-4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30" dirty="0">
                <a:solidFill>
                  <a:srgbClr val="134F5C"/>
                </a:solidFill>
                <a:latin typeface="Tahoma"/>
                <a:cs typeface="Tahoma"/>
              </a:rPr>
              <a:t>Technique:</a:t>
            </a:r>
            <a:endParaRPr sz="17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34F5C"/>
              </a:buClr>
              <a:buFont typeface="Tahoma"/>
              <a:buAutoNum type="arabicPeriod"/>
            </a:pPr>
            <a:endParaRPr sz="2700" dirty="0">
              <a:latin typeface="Tahoma"/>
              <a:cs typeface="Tahoma"/>
            </a:endParaRPr>
          </a:p>
          <a:p>
            <a:pPr marL="815975" lvl="1" indent="-337185">
              <a:lnSpc>
                <a:spcPct val="100000"/>
              </a:lnSpc>
              <a:buFont typeface="Arial MT"/>
              <a:buChar char="●"/>
              <a:tabLst>
                <a:tab pos="815340" algn="l"/>
                <a:tab pos="816610" algn="l"/>
              </a:tabLst>
            </a:pPr>
            <a:r>
              <a:rPr sz="1400" spc="-140" dirty="0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400" spc="15" dirty="0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sz="1400" spc="40" dirty="0">
                <a:solidFill>
                  <a:srgbClr val="134F5C"/>
                </a:solidFill>
                <a:latin typeface="Verdana"/>
                <a:cs typeface="Verdana"/>
              </a:rPr>
              <a:t>hnique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34F5C"/>
                </a:solidFill>
                <a:latin typeface="Verdana"/>
                <a:cs typeface="Verdana"/>
              </a:rPr>
              <a:t>used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134F5C"/>
                </a:solidFill>
                <a:latin typeface="Verdana"/>
                <a:cs typeface="Verdana"/>
              </a:rPr>
              <a:t>w</a:t>
            </a:r>
            <a:r>
              <a:rPr sz="1400" spc="-30" dirty="0">
                <a:solidFill>
                  <a:srgbClr val="134F5C"/>
                </a:solidFill>
                <a:latin typeface="Verdana"/>
                <a:cs typeface="Verdana"/>
              </a:rPr>
              <a:t>as</a:t>
            </a:r>
            <a:r>
              <a:rPr sz="1400" spc="-13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34F5C"/>
                </a:solidFill>
                <a:latin typeface="Tahoma"/>
                <a:cs typeface="Tahoma"/>
              </a:rPr>
              <a:t>R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a</a:t>
            </a:r>
            <a:r>
              <a:rPr sz="1400" b="1" spc="55" dirty="0">
                <a:solidFill>
                  <a:srgbClr val="134F5C"/>
                </a:solidFill>
                <a:latin typeface="Tahoma"/>
                <a:cs typeface="Tahoma"/>
              </a:rPr>
              <a:t>n</a:t>
            </a:r>
            <a:r>
              <a:rPr sz="1400" b="1" spc="90" dirty="0">
                <a:solidFill>
                  <a:srgbClr val="134F5C"/>
                </a:solidFill>
                <a:latin typeface="Tahoma"/>
                <a:cs typeface="Tahoma"/>
              </a:rPr>
              <a:t>dom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75" dirty="0">
                <a:solidFill>
                  <a:srgbClr val="134F5C"/>
                </a:solidFill>
                <a:latin typeface="Tahoma"/>
                <a:cs typeface="Tahoma"/>
              </a:rPr>
              <a:t>U</a:t>
            </a:r>
            <a:r>
              <a:rPr sz="1400" b="1" spc="70" dirty="0">
                <a:solidFill>
                  <a:srgbClr val="134F5C"/>
                </a:solidFill>
                <a:latin typeface="Tahoma"/>
                <a:cs typeface="Tahoma"/>
              </a:rPr>
              <a:t>n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de</a:t>
            </a:r>
            <a:r>
              <a:rPr sz="1400" b="1" spc="20" dirty="0">
                <a:solidFill>
                  <a:srgbClr val="134F5C"/>
                </a:solidFill>
                <a:latin typeface="Tahoma"/>
                <a:cs typeface="Tahoma"/>
              </a:rPr>
              <a:t>r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Sampler</a:t>
            </a:r>
            <a:endParaRPr sz="1400" dirty="0">
              <a:latin typeface="Tahoma"/>
              <a:cs typeface="Tahoma"/>
            </a:endParaRPr>
          </a:p>
          <a:p>
            <a:pPr marL="815975" lvl="1" indent="-337185">
              <a:lnSpc>
                <a:spcPct val="100000"/>
              </a:lnSpc>
              <a:buFont typeface="Arial MT"/>
              <a:buChar char="●"/>
              <a:tabLst>
                <a:tab pos="815340" algn="l"/>
                <a:tab pos="816610" algn="l"/>
              </a:tabLst>
            </a:pPr>
            <a:r>
              <a:rPr sz="1400" dirty="0">
                <a:solidFill>
                  <a:srgbClr val="134F5C"/>
                </a:solidFill>
                <a:latin typeface="Verdana"/>
                <a:cs typeface="Verdana"/>
              </a:rPr>
              <a:t>Created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34F5C"/>
                </a:solidFill>
                <a:latin typeface="Verdana"/>
                <a:cs typeface="Verdana"/>
              </a:rPr>
              <a:t>balanced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34F5C"/>
                </a:solidFill>
                <a:latin typeface="Verdana"/>
                <a:cs typeface="Verdana"/>
              </a:rPr>
              <a:t>data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34F5C"/>
                </a:solidFill>
                <a:latin typeface="Verdana"/>
                <a:cs typeface="Verdana"/>
              </a:rPr>
              <a:t>with</a:t>
            </a:r>
            <a:r>
              <a:rPr sz="1400" spc="-14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134F5C"/>
                </a:solidFill>
                <a:latin typeface="Tahoma"/>
                <a:cs typeface="Tahoma"/>
              </a:rPr>
              <a:t>2373</a:t>
            </a:r>
            <a:r>
              <a:rPr sz="1400" b="1" spc="-5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34F5C"/>
                </a:solidFill>
                <a:latin typeface="Verdana"/>
                <a:cs typeface="Verdana"/>
              </a:rPr>
              <a:t>records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34F5C"/>
                </a:solidFill>
                <a:latin typeface="Verdana"/>
                <a:cs typeface="Verdana"/>
              </a:rPr>
              <a:t>for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34F5C"/>
                </a:solidFill>
                <a:latin typeface="Verdana"/>
                <a:cs typeface="Verdana"/>
              </a:rPr>
              <a:t>each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134F5C"/>
                </a:solidFill>
                <a:latin typeface="Verdana"/>
                <a:cs typeface="Verdana"/>
              </a:rPr>
              <a:t>class.</a:t>
            </a:r>
            <a:endParaRPr sz="14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884" y="1451550"/>
            <a:ext cx="1981476" cy="13490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7647" y="3161100"/>
            <a:ext cx="2050860" cy="13963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49975" y="3225997"/>
            <a:ext cx="5434965" cy="115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105" dirty="0">
                <a:solidFill>
                  <a:srgbClr val="134F5C"/>
                </a:solidFill>
                <a:latin typeface="Tahoma"/>
                <a:cs typeface="Tahoma"/>
              </a:rPr>
              <a:t>Why</a:t>
            </a:r>
            <a:r>
              <a:rPr sz="1600" b="1" spc="-3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5" dirty="0">
                <a:solidFill>
                  <a:srgbClr val="134F5C"/>
                </a:solidFill>
                <a:latin typeface="Tahoma"/>
                <a:cs typeface="Tahoma"/>
              </a:rPr>
              <a:t>it</a:t>
            </a:r>
            <a:r>
              <a:rPr sz="1600" b="1" spc="-3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didn’t</a:t>
            </a:r>
            <a:r>
              <a:rPr sz="1600" b="1" spc="-3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work?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sz="1400" spc="-25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sz="1400" spc="40" dirty="0">
                <a:solidFill>
                  <a:srgbClr val="134F5C"/>
                </a:solidFill>
                <a:latin typeface="Verdana"/>
                <a:cs typeface="Verdana"/>
              </a:rPr>
              <a:t>ed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134F5C"/>
                </a:solidFill>
                <a:latin typeface="Verdana"/>
                <a:cs typeface="Verdana"/>
              </a:rPr>
              <a:t>b</a:t>
            </a:r>
            <a:r>
              <a:rPr sz="1400" spc="-5" dirty="0">
                <a:solidFill>
                  <a:srgbClr val="134F5C"/>
                </a:solidFill>
                <a:latin typeface="Verdana"/>
                <a:cs typeface="Verdana"/>
              </a:rPr>
              <a:t>aselin</a:t>
            </a:r>
            <a:r>
              <a:rPr sz="1400" spc="10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120" dirty="0">
                <a:solidFill>
                  <a:srgbClr val="134F5C"/>
                </a:solidFill>
                <a:latin typeface="Verdana"/>
                <a:cs typeface="Verdana"/>
              </a:rPr>
              <a:t>m</a:t>
            </a:r>
            <a:r>
              <a:rPr sz="1400" spc="10" dirty="0">
                <a:solidFill>
                  <a:srgbClr val="134F5C"/>
                </a:solidFill>
                <a:latin typeface="Verdana"/>
                <a:cs typeface="Verdana"/>
              </a:rPr>
              <a:t>odels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34F5C"/>
                </a:solidFill>
                <a:latin typeface="Verdana"/>
                <a:cs typeface="Verdana"/>
              </a:rPr>
              <a:t>with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134F5C"/>
                </a:solidFill>
                <a:latin typeface="Verdana"/>
                <a:cs typeface="Verdana"/>
              </a:rPr>
              <a:t>un</a:t>
            </a:r>
            <a:r>
              <a:rPr sz="1400" spc="15" dirty="0">
                <a:solidFill>
                  <a:srgbClr val="134F5C"/>
                </a:solidFill>
                <a:latin typeface="Verdana"/>
                <a:cs typeface="Verdana"/>
              </a:rPr>
              <a:t>de</a:t>
            </a:r>
            <a:r>
              <a:rPr sz="1400" spc="5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spc="30" dirty="0">
                <a:solidFill>
                  <a:srgbClr val="134F5C"/>
                </a:solidFill>
                <a:latin typeface="Verdana"/>
                <a:cs typeface="Verdana"/>
              </a:rPr>
              <a:t>sampled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34F5C"/>
                </a:solidFill>
                <a:latin typeface="Verdana"/>
                <a:cs typeface="Verdana"/>
              </a:rPr>
              <a:t>data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34F5C"/>
                </a:solidFill>
                <a:latin typeface="Verdana"/>
                <a:cs typeface="Verdana"/>
              </a:rPr>
              <a:t>an</a:t>
            </a:r>
            <a:r>
              <a:rPr sz="1400" spc="75" dirty="0">
                <a:solidFill>
                  <a:srgbClr val="134F5C"/>
                </a:solidFill>
                <a:latin typeface="Verdana"/>
                <a:cs typeface="Verdana"/>
              </a:rPr>
              <a:t>d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34F5C"/>
                </a:solidFill>
                <a:latin typeface="Verdana"/>
                <a:cs typeface="Verdana"/>
              </a:rPr>
              <a:t>it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134F5C"/>
                </a:solidFill>
                <a:latin typeface="Verdana"/>
                <a:cs typeface="Verdana"/>
              </a:rPr>
              <a:t>w</a:t>
            </a:r>
            <a:r>
              <a:rPr sz="1400" spc="-25" dirty="0">
                <a:solidFill>
                  <a:srgbClr val="134F5C"/>
                </a:solidFill>
                <a:latin typeface="Verdana"/>
                <a:cs typeface="Verdana"/>
              </a:rPr>
              <a:t>as  </a:t>
            </a:r>
            <a:r>
              <a:rPr sz="1400" spc="5" dirty="0">
                <a:solidFill>
                  <a:srgbClr val="134F5C"/>
                </a:solidFill>
                <a:latin typeface="Verdana"/>
                <a:cs typeface="Verdana"/>
              </a:rPr>
              <a:t>obse</a:t>
            </a:r>
            <a:r>
              <a:rPr sz="1400" spc="20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spc="-90" dirty="0">
                <a:solidFill>
                  <a:srgbClr val="134F5C"/>
                </a:solidFill>
                <a:latin typeface="Verdana"/>
                <a:cs typeface="Verdana"/>
              </a:rPr>
              <a:t>v</a:t>
            </a:r>
            <a:r>
              <a:rPr sz="1400" spc="40" dirty="0">
                <a:solidFill>
                  <a:srgbClr val="134F5C"/>
                </a:solidFill>
                <a:latin typeface="Verdana"/>
                <a:cs typeface="Verdana"/>
              </a:rPr>
              <a:t>ed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34F5C"/>
                </a:solidFill>
                <a:latin typeface="Verdana"/>
                <a:cs typeface="Verdana"/>
              </a:rPr>
              <a:t>that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34F5C"/>
                </a:solidFill>
                <a:latin typeface="Verdana"/>
                <a:cs typeface="Verdana"/>
              </a:rPr>
              <a:t>th</a:t>
            </a:r>
            <a:r>
              <a:rPr sz="1400" spc="-5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400" spc="-70" dirty="0">
                <a:solidFill>
                  <a:srgbClr val="134F5C"/>
                </a:solidFill>
                <a:latin typeface="Verdana"/>
                <a:cs typeface="Verdana"/>
              </a:rPr>
              <a:t>y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134F5C"/>
                </a:solidFill>
                <a:latin typeface="Verdana"/>
                <a:cs typeface="Verdana"/>
              </a:rPr>
              <a:t>un</a:t>
            </a:r>
            <a:r>
              <a:rPr sz="1400" spc="15" dirty="0">
                <a:solidFill>
                  <a:srgbClr val="134F5C"/>
                </a:solidFill>
                <a:latin typeface="Verdana"/>
                <a:cs typeface="Verdana"/>
              </a:rPr>
              <a:t>de</a:t>
            </a:r>
            <a:r>
              <a:rPr sz="1400" spc="-5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spc="5" dirty="0">
                <a:solidFill>
                  <a:srgbClr val="134F5C"/>
                </a:solidFill>
                <a:latin typeface="Verdana"/>
                <a:cs typeface="Verdana"/>
              </a:rPr>
              <a:t>per</a:t>
            </a:r>
            <a:r>
              <a:rPr sz="1400" spc="-10" dirty="0">
                <a:solidFill>
                  <a:srgbClr val="134F5C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134F5C"/>
                </a:solidFill>
                <a:latin typeface="Verdana"/>
                <a:cs typeface="Verdana"/>
              </a:rPr>
              <a:t>o</a:t>
            </a:r>
            <a:r>
              <a:rPr sz="1400" spc="-15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spc="120" dirty="0">
                <a:solidFill>
                  <a:srgbClr val="134F5C"/>
                </a:solidFill>
                <a:latin typeface="Verdana"/>
                <a:cs typeface="Verdana"/>
              </a:rPr>
              <a:t>m</a:t>
            </a:r>
            <a:r>
              <a:rPr sz="1400" spc="40" dirty="0">
                <a:solidFill>
                  <a:srgbClr val="134F5C"/>
                </a:solidFill>
                <a:latin typeface="Verdana"/>
                <a:cs typeface="Verdana"/>
              </a:rPr>
              <a:t>ed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34F5C"/>
                </a:solidFill>
                <a:latin typeface="Verdana"/>
                <a:cs typeface="Verdana"/>
              </a:rPr>
              <a:t>p</a:t>
            </a:r>
            <a:r>
              <a:rPr sz="1400" spc="5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spc="15" dirty="0">
                <a:solidFill>
                  <a:srgbClr val="134F5C"/>
                </a:solidFill>
                <a:latin typeface="Verdana"/>
                <a:cs typeface="Verdana"/>
              </a:rPr>
              <a:t>ima</a:t>
            </a:r>
            <a:r>
              <a:rPr sz="1400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134F5C"/>
                </a:solidFill>
                <a:latin typeface="Verdana"/>
                <a:cs typeface="Verdana"/>
              </a:rPr>
              <a:t>ily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34F5C"/>
                </a:solidFill>
                <a:latin typeface="Verdana"/>
                <a:cs typeface="Verdana"/>
              </a:rPr>
              <a:t>due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sz="1400" spc="25" dirty="0">
                <a:solidFill>
                  <a:srgbClr val="134F5C"/>
                </a:solidFill>
                <a:latin typeface="Verdana"/>
                <a:cs typeface="Verdana"/>
              </a:rPr>
              <a:t>o</a:t>
            </a:r>
            <a:r>
              <a:rPr sz="1400" spc="-15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134F5C"/>
                </a:solidFill>
                <a:latin typeface="Tahoma"/>
                <a:cs typeface="Tahoma"/>
              </a:rPr>
              <a:t>loss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34F5C"/>
                </a:solidFill>
                <a:latin typeface="Tahoma"/>
                <a:cs typeface="Tahoma"/>
              </a:rPr>
              <a:t>of 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information.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48507" y="0"/>
            <a:ext cx="443093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070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9809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5" dirty="0"/>
              <a:t>Handling</a:t>
            </a:r>
            <a:r>
              <a:rPr sz="2800" spc="-65" dirty="0"/>
              <a:t> </a:t>
            </a:r>
            <a:r>
              <a:rPr sz="2800" spc="65" dirty="0"/>
              <a:t>Imbalanced</a:t>
            </a:r>
            <a:r>
              <a:rPr sz="2800" spc="-60" dirty="0"/>
              <a:t> </a:t>
            </a:r>
            <a:r>
              <a:rPr sz="2800" spc="80" dirty="0"/>
              <a:t>data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355101"/>
            <a:ext cx="5925185" cy="117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4190" indent="-49212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504190" algn="l"/>
                <a:tab pos="504825" algn="l"/>
              </a:tabLst>
            </a:pPr>
            <a:r>
              <a:rPr sz="1700" b="1" spc="60" dirty="0">
                <a:solidFill>
                  <a:srgbClr val="134F5C"/>
                </a:solidFill>
                <a:latin typeface="Tahoma"/>
                <a:cs typeface="Tahoma"/>
              </a:rPr>
              <a:t>Oversampling</a:t>
            </a:r>
            <a:r>
              <a:rPr sz="1700" b="1" spc="-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30" dirty="0">
                <a:solidFill>
                  <a:srgbClr val="134F5C"/>
                </a:solidFill>
                <a:latin typeface="Tahoma"/>
                <a:cs typeface="Tahoma"/>
              </a:rPr>
              <a:t>Technique:</a:t>
            </a:r>
            <a:endParaRPr sz="17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34F5C"/>
              </a:buClr>
              <a:buFont typeface="Tahoma"/>
              <a:buAutoNum type="arabicPeriod" startAt="2"/>
            </a:pPr>
            <a:endParaRPr sz="2000" dirty="0">
              <a:latin typeface="Tahoma"/>
              <a:cs typeface="Tahoma"/>
            </a:endParaRPr>
          </a:p>
          <a:p>
            <a:pPr marL="889635" lvl="1" indent="-337185">
              <a:lnSpc>
                <a:spcPct val="100000"/>
              </a:lnSpc>
              <a:spcBef>
                <a:spcPts val="1220"/>
              </a:spcBef>
              <a:buFont typeface="Arial MT"/>
              <a:buChar char="●"/>
              <a:tabLst>
                <a:tab pos="889000" algn="l"/>
                <a:tab pos="890269" algn="l"/>
              </a:tabLst>
            </a:pPr>
            <a:r>
              <a:rPr sz="1400" spc="-140" dirty="0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400" spc="15" dirty="0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sz="1400" spc="40" dirty="0">
                <a:solidFill>
                  <a:srgbClr val="134F5C"/>
                </a:solidFill>
                <a:latin typeface="Verdana"/>
                <a:cs typeface="Verdana"/>
              </a:rPr>
              <a:t>hnique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34F5C"/>
                </a:solidFill>
                <a:latin typeface="Verdana"/>
                <a:cs typeface="Verdana"/>
              </a:rPr>
              <a:t>used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134F5C"/>
                </a:solidFill>
                <a:latin typeface="Verdana"/>
                <a:cs typeface="Verdana"/>
              </a:rPr>
              <a:t>w</a:t>
            </a:r>
            <a:r>
              <a:rPr sz="1400" spc="-30" dirty="0">
                <a:solidFill>
                  <a:srgbClr val="134F5C"/>
                </a:solidFill>
                <a:latin typeface="Verdana"/>
                <a:cs typeface="Verdana"/>
              </a:rPr>
              <a:t>as</a:t>
            </a:r>
            <a:r>
              <a:rPr sz="1400" spc="-13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b="1" spc="65" dirty="0">
                <a:solidFill>
                  <a:srgbClr val="134F5C"/>
                </a:solidFill>
                <a:latin typeface="Tahoma"/>
                <a:cs typeface="Tahoma"/>
              </a:rPr>
              <a:t>SM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O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TE</a:t>
            </a:r>
            <a:endParaRPr sz="1400" dirty="0">
              <a:latin typeface="Tahoma"/>
              <a:cs typeface="Tahoma"/>
            </a:endParaRPr>
          </a:p>
          <a:p>
            <a:pPr marL="889635" lvl="1" indent="-337185">
              <a:lnSpc>
                <a:spcPct val="100000"/>
              </a:lnSpc>
              <a:buFont typeface="Arial MT"/>
              <a:buChar char="●"/>
              <a:tabLst>
                <a:tab pos="889000" algn="l"/>
                <a:tab pos="890269" algn="l"/>
              </a:tabLst>
            </a:pPr>
            <a:r>
              <a:rPr sz="1400" dirty="0">
                <a:solidFill>
                  <a:srgbClr val="134F5C"/>
                </a:solidFill>
                <a:latin typeface="Verdana"/>
                <a:cs typeface="Verdana"/>
              </a:rPr>
              <a:t>Created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34F5C"/>
                </a:solidFill>
                <a:latin typeface="Verdana"/>
                <a:cs typeface="Verdana"/>
              </a:rPr>
              <a:t>balanced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34F5C"/>
                </a:solidFill>
                <a:latin typeface="Verdana"/>
                <a:cs typeface="Verdana"/>
              </a:rPr>
              <a:t>data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34F5C"/>
                </a:solidFill>
                <a:latin typeface="Verdana"/>
                <a:cs typeface="Verdana"/>
              </a:rPr>
              <a:t>with</a:t>
            </a:r>
            <a:r>
              <a:rPr sz="1400" spc="-14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134F5C"/>
                </a:solidFill>
                <a:latin typeface="Tahoma"/>
                <a:cs typeface="Tahoma"/>
              </a:rPr>
              <a:t>54941</a:t>
            </a:r>
            <a:r>
              <a:rPr sz="1400" b="1" spc="-4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34F5C"/>
                </a:solidFill>
                <a:latin typeface="Verdana"/>
                <a:cs typeface="Verdana"/>
              </a:rPr>
              <a:t>records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34F5C"/>
                </a:solidFill>
                <a:latin typeface="Verdana"/>
                <a:cs typeface="Verdana"/>
              </a:rPr>
              <a:t>for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34F5C"/>
                </a:solidFill>
                <a:latin typeface="Verdana"/>
                <a:cs typeface="Verdana"/>
              </a:rPr>
              <a:t>each</a:t>
            </a:r>
            <a:r>
              <a:rPr sz="1400" spc="-14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134F5C"/>
                </a:solidFill>
                <a:latin typeface="Verdana"/>
                <a:cs typeface="Verdana"/>
              </a:rPr>
              <a:t>class.</a:t>
            </a:r>
            <a:endParaRPr sz="14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7269" y="2855625"/>
            <a:ext cx="2626975" cy="178858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6482" y="2855624"/>
            <a:ext cx="2560677" cy="17434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10600" y="0"/>
            <a:ext cx="3810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138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0" dirty="0"/>
              <a:t>Different</a:t>
            </a:r>
            <a:r>
              <a:rPr sz="2800" spc="-90" dirty="0"/>
              <a:t> </a:t>
            </a:r>
            <a:r>
              <a:rPr sz="2800" spc="100" dirty="0"/>
              <a:t>Models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445824" y="1082114"/>
            <a:ext cx="2177415" cy="755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40" dirty="0">
                <a:solidFill>
                  <a:srgbClr val="134F5C"/>
                </a:solidFill>
                <a:latin typeface="Tahoma"/>
                <a:cs typeface="Tahoma"/>
              </a:rPr>
              <a:t>Evaluation</a:t>
            </a:r>
            <a:r>
              <a:rPr sz="1700" b="1" spc="-7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15" dirty="0">
                <a:solidFill>
                  <a:srgbClr val="134F5C"/>
                </a:solidFill>
                <a:latin typeface="Tahoma"/>
                <a:cs typeface="Tahoma"/>
              </a:rPr>
              <a:t>Metrics:</a:t>
            </a:r>
            <a:endParaRPr sz="17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 dirty="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tabLst>
                <a:tab pos="408305" algn="l"/>
              </a:tabLst>
            </a:pPr>
            <a:r>
              <a:rPr sz="1400" b="1" spc="-210" dirty="0">
                <a:solidFill>
                  <a:srgbClr val="134F5C"/>
                </a:solidFill>
                <a:latin typeface="Tahoma"/>
                <a:cs typeface="Tahoma"/>
              </a:rPr>
              <a:t>1.	</a:t>
            </a:r>
            <a:r>
              <a:rPr sz="1400" b="1" spc="-35" dirty="0">
                <a:solidFill>
                  <a:srgbClr val="134F5C"/>
                </a:solidFill>
                <a:latin typeface="Tahoma"/>
                <a:cs typeface="Tahoma"/>
              </a:rPr>
              <a:t>F1_Score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7027" y="2079200"/>
            <a:ext cx="6549925" cy="2923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10600" y="0"/>
            <a:ext cx="3810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3825"/>
            <a:ext cx="3138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60" dirty="0">
                <a:solidFill>
                  <a:srgbClr val="CC0000"/>
                </a:solidFill>
                <a:latin typeface="Tahoma"/>
                <a:cs typeface="Tahoma"/>
              </a:rPr>
              <a:t>Different</a:t>
            </a:r>
            <a:r>
              <a:rPr sz="2800" b="1" spc="-9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800" b="1" spc="100" dirty="0">
                <a:solidFill>
                  <a:srgbClr val="CC0000"/>
                </a:solidFill>
                <a:latin typeface="Tahoma"/>
                <a:cs typeface="Tahoma"/>
              </a:rPr>
              <a:t>Models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218388"/>
            <a:ext cx="20135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400" spc="-150" dirty="0">
                <a:solidFill>
                  <a:srgbClr val="134F5C"/>
                </a:solidFill>
                <a:latin typeface="Verdana"/>
                <a:cs typeface="Verdana"/>
              </a:rPr>
              <a:t>2.	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ROC_AUC_Score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0774" y="1977937"/>
            <a:ext cx="6442474" cy="2875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10600" y="0"/>
            <a:ext cx="3810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3501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"/>
                <a:cs typeface="Arial"/>
              </a:rPr>
              <a:t>Winner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3763"/>
            <a:ext cx="5334635" cy="1383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25" dirty="0">
                <a:solidFill>
                  <a:srgbClr val="134F5C"/>
                </a:solidFill>
                <a:latin typeface="Tahoma"/>
                <a:cs typeface="Tahoma"/>
              </a:rPr>
              <a:t>XGBoost:</a:t>
            </a:r>
            <a:endParaRPr sz="17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 dirty="0">
              <a:latin typeface="Tahoma"/>
              <a:cs typeface="Tahoma"/>
            </a:endParaRPr>
          </a:p>
          <a:p>
            <a:pPr marL="469900" indent="-336550">
              <a:lnSpc>
                <a:spcPts val="1664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400" spc="25" dirty="0">
                <a:solidFill>
                  <a:srgbClr val="134F5C"/>
                </a:solidFill>
                <a:latin typeface="Verdana"/>
                <a:cs typeface="Verdana"/>
              </a:rPr>
              <a:t>Robust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sz="1400" spc="25" dirty="0">
                <a:solidFill>
                  <a:srgbClr val="134F5C"/>
                </a:solidFill>
                <a:latin typeface="Verdana"/>
                <a:cs typeface="Verdana"/>
              </a:rPr>
              <a:t>o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34F5C"/>
                </a:solidFill>
                <a:latin typeface="Verdana"/>
                <a:cs typeface="Verdana"/>
              </a:rPr>
              <a:t>outlie</a:t>
            </a:r>
            <a:r>
              <a:rPr sz="1400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s.</a:t>
            </a:r>
            <a:endParaRPr sz="1400" dirty="0">
              <a:latin typeface="Verdana"/>
              <a:cs typeface="Verdana"/>
            </a:endParaRPr>
          </a:p>
          <a:p>
            <a:pPr marL="469900" indent="-336550">
              <a:lnSpc>
                <a:spcPts val="165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400" spc="15" dirty="0">
                <a:solidFill>
                  <a:srgbClr val="134F5C"/>
                </a:solidFill>
                <a:latin typeface="Verdana"/>
                <a:cs typeface="Verdana"/>
              </a:rPr>
              <a:t>Suppo</a:t>
            </a:r>
            <a:r>
              <a:rPr sz="1400" spc="25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spc="-15" dirty="0">
                <a:solidFill>
                  <a:srgbClr val="134F5C"/>
                </a:solidFill>
                <a:latin typeface="Verdana"/>
                <a:cs typeface="Verdana"/>
              </a:rPr>
              <a:t>ts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spc="15" dirty="0">
                <a:solidFill>
                  <a:srgbClr val="134F5C"/>
                </a:solidFill>
                <a:latin typeface="Verdana"/>
                <a:cs typeface="Verdana"/>
              </a:rPr>
              <a:t>egula</a:t>
            </a:r>
            <a:r>
              <a:rPr sz="1400" spc="-5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spc="-20" dirty="0">
                <a:solidFill>
                  <a:srgbClr val="134F5C"/>
                </a:solidFill>
                <a:latin typeface="Verdana"/>
                <a:cs typeface="Verdana"/>
              </a:rPr>
              <a:t>ization.</a:t>
            </a:r>
            <a:endParaRPr sz="1400" dirty="0">
              <a:latin typeface="Verdana"/>
              <a:cs typeface="Verdana"/>
            </a:endParaRPr>
          </a:p>
          <a:p>
            <a:pPr marL="469900" indent="-336550">
              <a:lnSpc>
                <a:spcPts val="165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400" spc="90" dirty="0">
                <a:solidFill>
                  <a:srgbClr val="134F5C"/>
                </a:solidFill>
                <a:latin typeface="Verdana"/>
                <a:cs typeface="Verdana"/>
              </a:rPr>
              <a:t>W</a:t>
            </a:r>
            <a:r>
              <a:rPr sz="1400" spc="-5" dirty="0">
                <a:solidFill>
                  <a:srgbClr val="13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spc="-15" dirty="0">
                <a:solidFill>
                  <a:srgbClr val="134F5C"/>
                </a:solidFill>
                <a:latin typeface="Verdana"/>
                <a:cs typeface="Verdana"/>
              </a:rPr>
              <a:t>k</a:t>
            </a:r>
            <a:r>
              <a:rPr sz="1400" spc="-45" dirty="0">
                <a:solidFill>
                  <a:srgbClr val="134F5C"/>
                </a:solidFill>
                <a:latin typeface="Verdana"/>
                <a:cs typeface="Verdana"/>
              </a:rPr>
              <a:t>s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34F5C"/>
                </a:solidFill>
                <a:latin typeface="Verdana"/>
                <a:cs typeface="Verdana"/>
              </a:rPr>
              <a:t>w</a:t>
            </a:r>
            <a:r>
              <a:rPr sz="1400" spc="-5" dirty="0">
                <a:solidFill>
                  <a:srgbClr val="134F5C"/>
                </a:solidFill>
                <a:latin typeface="Verdana"/>
                <a:cs typeface="Verdana"/>
              </a:rPr>
              <a:t>ell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34F5C"/>
                </a:solidFill>
                <a:latin typeface="Verdana"/>
                <a:cs typeface="Verdana"/>
              </a:rPr>
              <a:t>on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34F5C"/>
                </a:solidFill>
                <a:latin typeface="Verdana"/>
                <a:cs typeface="Verdana"/>
              </a:rPr>
              <a:t>small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sz="1400" spc="25" dirty="0">
                <a:solidFill>
                  <a:srgbClr val="134F5C"/>
                </a:solidFill>
                <a:latin typeface="Verdana"/>
                <a:cs typeface="Verdana"/>
              </a:rPr>
              <a:t>o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120" dirty="0">
                <a:solidFill>
                  <a:srgbClr val="134F5C"/>
                </a:solidFill>
                <a:latin typeface="Verdana"/>
                <a:cs typeface="Verdana"/>
              </a:rPr>
              <a:t>m</a:t>
            </a:r>
            <a:r>
              <a:rPr sz="1400" spc="50" dirty="0">
                <a:solidFill>
                  <a:srgbClr val="134F5C"/>
                </a:solidFill>
                <a:latin typeface="Verdana"/>
                <a:cs typeface="Verdana"/>
              </a:rPr>
              <a:t>edium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34F5C"/>
                </a:solidFill>
                <a:latin typeface="Verdana"/>
                <a:cs typeface="Verdana"/>
              </a:rPr>
              <a:t>datase</a:t>
            </a:r>
            <a:r>
              <a:rPr sz="1400" spc="15" dirty="0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sz="1400" spc="-215" dirty="0">
                <a:solidFill>
                  <a:srgbClr val="134F5C"/>
                </a:solidFill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 marL="469900" indent="-336550">
              <a:lnSpc>
                <a:spcPts val="1664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400" spc="-145" dirty="0">
                <a:solidFill>
                  <a:srgbClr val="134F5C"/>
                </a:solidFill>
                <a:latin typeface="Verdana"/>
                <a:cs typeface="Verdana"/>
              </a:rPr>
              <a:t>F1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Verdana"/>
                <a:cs typeface="Verdana"/>
              </a:rPr>
              <a:t>score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34F5C"/>
                </a:solidFill>
                <a:latin typeface="Verdana"/>
                <a:cs typeface="Verdana"/>
              </a:rPr>
              <a:t>for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34F5C"/>
                </a:solidFill>
                <a:latin typeface="Verdana"/>
                <a:cs typeface="Verdana"/>
              </a:rPr>
              <a:t>train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134F5C"/>
                </a:solidFill>
                <a:latin typeface="Verdana"/>
                <a:cs typeface="Verdana"/>
              </a:rPr>
              <a:t>&amp;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Verdana"/>
                <a:cs typeface="Verdana"/>
              </a:rPr>
              <a:t>test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Verdana"/>
                <a:cs typeface="Verdana"/>
              </a:rPr>
              <a:t>set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34F5C"/>
                </a:solidFill>
                <a:latin typeface="Verdana"/>
                <a:cs typeface="Verdana"/>
              </a:rPr>
              <a:t>were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89%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134F5C"/>
                </a:solidFill>
                <a:latin typeface="Verdana"/>
                <a:cs typeface="Verdana"/>
              </a:rPr>
              <a:t>&amp;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245" dirty="0">
                <a:solidFill>
                  <a:srgbClr val="134F5C"/>
                </a:solidFill>
                <a:latin typeface="Verdana"/>
                <a:cs typeface="Verdana"/>
              </a:rPr>
              <a:t>81%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Verdana"/>
                <a:cs typeface="Verdana"/>
              </a:rPr>
              <a:t>respectively</a:t>
            </a:r>
            <a:endParaRPr sz="14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148" y="2666050"/>
            <a:ext cx="4955750" cy="2359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10600" y="0"/>
            <a:ext cx="3810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00" y="121801"/>
            <a:ext cx="8855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spc="125" dirty="0"/>
              <a:t>C</a:t>
            </a:r>
            <a:r>
              <a:rPr sz="2800" spc="120" dirty="0"/>
              <a:t>o</a:t>
            </a:r>
            <a:r>
              <a:rPr sz="2800" spc="135" dirty="0"/>
              <a:t>n</a:t>
            </a:r>
            <a:r>
              <a:rPr sz="2800" spc="160" dirty="0"/>
              <a:t>c</a:t>
            </a:r>
            <a:r>
              <a:rPr sz="2800" spc="70" dirty="0"/>
              <a:t>lusion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43599" y="789208"/>
            <a:ext cx="8133715" cy="3778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279400" indent="-320675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b="1" spc="-65" dirty="0">
                <a:solidFill>
                  <a:srgbClr val="134F5C"/>
                </a:solidFill>
                <a:latin typeface="Tahoma"/>
                <a:cs typeface="Tahoma"/>
              </a:rPr>
              <a:t>In </a:t>
            </a:r>
            <a:r>
              <a:rPr sz="1200" b="1" spc="50" dirty="0">
                <a:solidFill>
                  <a:srgbClr val="134F5C"/>
                </a:solidFill>
                <a:latin typeface="Tahoma"/>
                <a:cs typeface="Tahoma"/>
              </a:rPr>
              <a:t>EDA, </a:t>
            </a:r>
            <a:r>
              <a:rPr sz="1200" b="1" spc="40" dirty="0">
                <a:solidFill>
                  <a:srgbClr val="134F5C"/>
                </a:solidFill>
                <a:latin typeface="Tahoma"/>
                <a:cs typeface="Tahoma"/>
              </a:rPr>
              <a:t>we </a:t>
            </a:r>
            <a:r>
              <a:rPr sz="1200" b="1" spc="35" dirty="0">
                <a:solidFill>
                  <a:srgbClr val="134F5C"/>
                </a:solidFill>
                <a:latin typeface="Tahoma"/>
                <a:cs typeface="Tahoma"/>
              </a:rPr>
              <a:t>observed </a:t>
            </a:r>
            <a:r>
              <a:rPr sz="1200" b="1" spc="30" dirty="0">
                <a:solidFill>
                  <a:srgbClr val="134F5C"/>
                </a:solidFill>
                <a:latin typeface="Tahoma"/>
                <a:cs typeface="Tahoma"/>
              </a:rPr>
              <a:t>that </a:t>
            </a:r>
            <a:r>
              <a:rPr sz="1200" b="1" spc="20" dirty="0">
                <a:solidFill>
                  <a:srgbClr val="134F5C"/>
                </a:solidFill>
                <a:latin typeface="Tahoma"/>
                <a:cs typeface="Tahoma"/>
              </a:rPr>
              <a:t>Email_Campaign_Type was </a:t>
            </a:r>
            <a:r>
              <a:rPr sz="1200" b="1" spc="40" dirty="0">
                <a:solidFill>
                  <a:srgbClr val="134F5C"/>
                </a:solidFill>
                <a:latin typeface="Tahoma"/>
                <a:cs typeface="Tahoma"/>
              </a:rPr>
              <a:t>the </a:t>
            </a:r>
            <a:r>
              <a:rPr sz="1200" b="1" spc="50" dirty="0">
                <a:solidFill>
                  <a:srgbClr val="134F5C"/>
                </a:solidFill>
                <a:latin typeface="Tahoma"/>
                <a:cs typeface="Tahoma"/>
              </a:rPr>
              <a:t>most </a:t>
            </a:r>
            <a:r>
              <a:rPr sz="1200" b="1" spc="40" dirty="0">
                <a:solidFill>
                  <a:srgbClr val="134F5C"/>
                </a:solidFill>
                <a:latin typeface="Tahoma"/>
                <a:cs typeface="Tahoma"/>
              </a:rPr>
              <a:t>important </a:t>
            </a:r>
            <a:r>
              <a:rPr sz="1200" b="1" spc="10" dirty="0">
                <a:solidFill>
                  <a:srgbClr val="134F5C"/>
                </a:solidFill>
                <a:latin typeface="Tahoma"/>
                <a:cs typeface="Tahoma"/>
              </a:rPr>
              <a:t>feature. </a:t>
            </a:r>
            <a:r>
              <a:rPr sz="1200" b="1" spc="-95" dirty="0">
                <a:solidFill>
                  <a:srgbClr val="134F5C"/>
                </a:solidFill>
                <a:latin typeface="Tahoma"/>
                <a:cs typeface="Tahoma"/>
              </a:rPr>
              <a:t>If </a:t>
            </a:r>
            <a:r>
              <a:rPr sz="1200" b="1" spc="25" dirty="0">
                <a:solidFill>
                  <a:srgbClr val="134F5C"/>
                </a:solidFill>
                <a:latin typeface="Tahoma"/>
                <a:cs typeface="Tahoma"/>
              </a:rPr>
              <a:t>your </a:t>
            </a:r>
            <a:r>
              <a:rPr sz="1200" b="1" spc="3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0" dirty="0">
                <a:solidFill>
                  <a:srgbClr val="134F5C"/>
                </a:solidFill>
                <a:latin typeface="Tahoma"/>
                <a:cs typeface="Tahoma"/>
              </a:rPr>
              <a:t>Email_Campaign_Type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0" dirty="0">
                <a:solidFill>
                  <a:srgbClr val="134F5C"/>
                </a:solidFill>
                <a:latin typeface="Tahoma"/>
                <a:cs typeface="Tahoma"/>
              </a:rPr>
              <a:t>was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-180" dirty="0">
                <a:solidFill>
                  <a:srgbClr val="134F5C"/>
                </a:solidFill>
                <a:latin typeface="Tahoma"/>
                <a:cs typeface="Tahoma"/>
              </a:rPr>
              <a:t>1,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solidFill>
                  <a:srgbClr val="134F5C"/>
                </a:solidFill>
                <a:latin typeface="Tahoma"/>
                <a:cs typeface="Tahoma"/>
              </a:rPr>
              <a:t>there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5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0" dirty="0">
                <a:solidFill>
                  <a:srgbClr val="134F5C"/>
                </a:solidFill>
                <a:latin typeface="Tahoma"/>
                <a:cs typeface="Tahoma"/>
              </a:rPr>
              <a:t>a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-114" dirty="0">
                <a:solidFill>
                  <a:srgbClr val="134F5C"/>
                </a:solidFill>
                <a:latin typeface="Tahoma"/>
                <a:cs typeface="Tahoma"/>
              </a:rPr>
              <a:t>90%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solidFill>
                  <a:srgbClr val="134F5C"/>
                </a:solidFill>
                <a:latin typeface="Tahoma"/>
                <a:cs typeface="Tahoma"/>
              </a:rPr>
              <a:t>likelihood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134F5C"/>
                </a:solidFill>
                <a:latin typeface="Tahoma"/>
                <a:cs typeface="Tahoma"/>
              </a:rPr>
              <a:t>your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134F5C"/>
                </a:solidFill>
                <a:latin typeface="Tahoma"/>
                <a:cs typeface="Tahoma"/>
              </a:rPr>
              <a:t>Email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0" dirty="0">
                <a:solidFill>
                  <a:srgbClr val="134F5C"/>
                </a:solidFill>
                <a:latin typeface="Tahoma"/>
                <a:cs typeface="Tahoma"/>
              </a:rPr>
              <a:t>to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55" dirty="0">
                <a:solidFill>
                  <a:srgbClr val="134F5C"/>
                </a:solidFill>
                <a:latin typeface="Tahoma"/>
                <a:cs typeface="Tahoma"/>
              </a:rPr>
              <a:t>be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0" dirty="0">
                <a:solidFill>
                  <a:srgbClr val="134F5C"/>
                </a:solidFill>
                <a:latin typeface="Tahoma"/>
                <a:cs typeface="Tahoma"/>
              </a:rPr>
              <a:t>read/acknowledged.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34F5C"/>
              </a:buClr>
              <a:buFont typeface="Arial"/>
              <a:buChar char="●"/>
            </a:pPr>
            <a:endParaRPr sz="1400" dirty="0">
              <a:latin typeface="Tahoma"/>
              <a:cs typeface="Tahoma"/>
            </a:endParaRPr>
          </a:p>
          <a:p>
            <a:pPr marL="332740" marR="698500" indent="-320675" algn="just">
              <a:lnSpc>
                <a:spcPct val="113700"/>
              </a:lnSpc>
              <a:spcBef>
                <a:spcPts val="1195"/>
              </a:spcBef>
              <a:buFont typeface="Arial"/>
              <a:buChar char="●"/>
              <a:tabLst>
                <a:tab pos="333375" algn="l"/>
              </a:tabLst>
            </a:pPr>
            <a:r>
              <a:rPr sz="1200" b="1" spc="-85" dirty="0">
                <a:solidFill>
                  <a:srgbClr val="134F5C"/>
                </a:solidFill>
                <a:latin typeface="Tahoma"/>
                <a:cs typeface="Tahoma"/>
              </a:rPr>
              <a:t>It</a:t>
            </a:r>
            <a:r>
              <a:rPr sz="1200" b="1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0" dirty="0">
                <a:solidFill>
                  <a:srgbClr val="134F5C"/>
                </a:solidFill>
                <a:latin typeface="Tahoma"/>
                <a:cs typeface="Tahoma"/>
              </a:rPr>
              <a:t>was</a:t>
            </a:r>
            <a:r>
              <a:rPr sz="1200" b="1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134F5C"/>
                </a:solidFill>
                <a:latin typeface="Tahoma"/>
                <a:cs typeface="Tahoma"/>
              </a:rPr>
              <a:t>observed</a:t>
            </a:r>
            <a:r>
              <a:rPr sz="1200" b="1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solidFill>
                  <a:srgbClr val="134F5C"/>
                </a:solidFill>
                <a:latin typeface="Tahoma"/>
                <a:cs typeface="Tahoma"/>
              </a:rPr>
              <a:t>that</a:t>
            </a:r>
            <a:r>
              <a:rPr sz="1200" b="1" spc="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134F5C"/>
                </a:solidFill>
                <a:latin typeface="Tahoma"/>
                <a:cs typeface="Tahoma"/>
              </a:rPr>
              <a:t>both</a:t>
            </a:r>
            <a:r>
              <a:rPr sz="1200" b="1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10" dirty="0">
                <a:solidFill>
                  <a:srgbClr val="134F5C"/>
                </a:solidFill>
                <a:latin typeface="Tahoma"/>
                <a:cs typeface="Tahoma"/>
              </a:rPr>
              <a:t>Time_Email_Sent</a:t>
            </a:r>
            <a:r>
              <a:rPr sz="1200" b="1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134F5C"/>
                </a:solidFill>
                <a:latin typeface="Tahoma"/>
                <a:cs typeface="Tahoma"/>
              </a:rPr>
              <a:t>and</a:t>
            </a:r>
            <a:r>
              <a:rPr sz="1200" b="1" spc="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134F5C"/>
                </a:solidFill>
                <a:latin typeface="Tahoma"/>
                <a:cs typeface="Tahoma"/>
              </a:rPr>
              <a:t>Customer_Location</a:t>
            </a:r>
            <a:r>
              <a:rPr sz="1200" b="1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134F5C"/>
                </a:solidFill>
                <a:latin typeface="Tahoma"/>
                <a:cs typeface="Tahoma"/>
              </a:rPr>
              <a:t>were</a:t>
            </a:r>
            <a:r>
              <a:rPr sz="1200" b="1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134F5C"/>
                </a:solidFill>
                <a:latin typeface="Tahoma"/>
                <a:cs typeface="Tahoma"/>
              </a:rPr>
              <a:t>insigniﬁcant</a:t>
            </a:r>
            <a:r>
              <a:rPr sz="1200" b="1" spc="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solidFill>
                  <a:srgbClr val="134F5C"/>
                </a:solidFill>
                <a:latin typeface="Tahoma"/>
                <a:cs typeface="Tahoma"/>
              </a:rPr>
              <a:t>in </a:t>
            </a:r>
            <a:r>
              <a:rPr sz="1200" b="1" spc="-34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134F5C"/>
                </a:solidFill>
                <a:latin typeface="Tahoma"/>
                <a:cs typeface="Tahoma"/>
              </a:rPr>
              <a:t>determining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10" dirty="0">
                <a:solidFill>
                  <a:srgbClr val="134F5C"/>
                </a:solidFill>
                <a:latin typeface="Tahoma"/>
                <a:cs typeface="Tahoma"/>
              </a:rPr>
              <a:t>Email_status.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2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15" dirty="0">
                <a:solidFill>
                  <a:srgbClr val="134F5C"/>
                </a:solidFill>
                <a:latin typeface="Tahoma"/>
                <a:cs typeface="Tahoma"/>
              </a:rPr>
              <a:t>ratio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15" dirty="0">
                <a:solidFill>
                  <a:srgbClr val="134F5C"/>
                </a:solidFill>
                <a:latin typeface="Tahoma"/>
                <a:cs typeface="Tahoma"/>
              </a:rPr>
              <a:t>Email_Status</a:t>
            </a:r>
            <a:r>
              <a:rPr sz="12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0" dirty="0">
                <a:solidFill>
                  <a:srgbClr val="134F5C"/>
                </a:solidFill>
                <a:latin typeface="Tahoma"/>
                <a:cs typeface="Tahoma"/>
              </a:rPr>
              <a:t>was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134F5C"/>
                </a:solidFill>
                <a:latin typeface="Tahoma"/>
                <a:cs typeface="Tahoma"/>
              </a:rPr>
              <a:t>same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134F5C"/>
                </a:solidFill>
                <a:latin typeface="Tahoma"/>
                <a:cs typeface="Tahoma"/>
              </a:rPr>
              <a:t>irrespective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2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134F5C"/>
                </a:solidFill>
                <a:latin typeface="Tahoma"/>
                <a:cs typeface="Tahoma"/>
              </a:rPr>
              <a:t>the </a:t>
            </a:r>
            <a:r>
              <a:rPr sz="1200" b="1" spc="-34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134F5C"/>
                </a:solidFill>
                <a:latin typeface="Tahoma"/>
                <a:cs typeface="Tahoma"/>
              </a:rPr>
              <a:t>demographic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solidFill>
                  <a:srgbClr val="134F5C"/>
                </a:solidFill>
                <a:latin typeface="Tahoma"/>
                <a:cs typeface="Tahoma"/>
              </a:rPr>
              <a:t>location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0" dirty="0">
                <a:solidFill>
                  <a:srgbClr val="134F5C"/>
                </a:solidFill>
                <a:latin typeface="Tahoma"/>
                <a:cs typeface="Tahoma"/>
              </a:rPr>
              <a:t>or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134F5C"/>
                </a:solidFill>
                <a:latin typeface="Tahoma"/>
                <a:cs typeface="Tahoma"/>
              </a:rPr>
              <a:t>time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134F5C"/>
                </a:solidFill>
                <a:latin typeface="Tahoma"/>
                <a:cs typeface="Tahoma"/>
              </a:rPr>
              <a:t>frame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solidFill>
                  <a:srgbClr val="134F5C"/>
                </a:solidFill>
                <a:latin typeface="Tahoma"/>
                <a:cs typeface="Tahoma"/>
              </a:rPr>
              <a:t>emails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134F5C"/>
                </a:solidFill>
                <a:latin typeface="Tahoma"/>
                <a:cs typeface="Tahoma"/>
              </a:rPr>
              <a:t>were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134F5C"/>
                </a:solidFill>
                <a:latin typeface="Tahoma"/>
                <a:cs typeface="Tahoma"/>
              </a:rPr>
              <a:t>sent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15" dirty="0">
                <a:solidFill>
                  <a:srgbClr val="134F5C"/>
                </a:solidFill>
                <a:latin typeface="Tahoma"/>
                <a:cs typeface="Tahoma"/>
              </a:rPr>
              <a:t>on.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34F5C"/>
              </a:buClr>
              <a:buFont typeface="Arial"/>
              <a:buChar char="●"/>
            </a:pPr>
            <a:endParaRPr sz="1400" dirty="0">
              <a:latin typeface="Tahoma"/>
              <a:cs typeface="Tahoma"/>
            </a:endParaRPr>
          </a:p>
          <a:p>
            <a:pPr marL="332740" marR="143510" indent="-320675">
              <a:lnSpc>
                <a:spcPct val="112799"/>
              </a:lnSpc>
              <a:spcBef>
                <a:spcPts val="1210"/>
              </a:spcBef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b="1" spc="50" dirty="0">
                <a:solidFill>
                  <a:srgbClr val="134F5C"/>
                </a:solidFill>
                <a:latin typeface="Tahoma"/>
                <a:cs typeface="Tahoma"/>
              </a:rPr>
              <a:t>As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0" dirty="0">
                <a:solidFill>
                  <a:srgbClr val="134F5C"/>
                </a:solidFill>
                <a:latin typeface="Tahoma"/>
                <a:cs typeface="Tahoma"/>
              </a:rPr>
              <a:t>word_count</a:t>
            </a:r>
            <a:r>
              <a:rPr sz="12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134F5C"/>
                </a:solidFill>
                <a:latin typeface="Tahoma"/>
                <a:cs typeface="Tahoma"/>
              </a:rPr>
              <a:t>increases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134F5C"/>
                </a:solidFill>
                <a:latin typeface="Tahoma"/>
                <a:cs typeface="Tahoma"/>
              </a:rPr>
              <a:t>beyond</a:t>
            </a:r>
            <a:r>
              <a:rPr sz="12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solidFill>
                  <a:srgbClr val="134F5C"/>
                </a:solidFill>
                <a:latin typeface="Tahoma"/>
                <a:cs typeface="Tahoma"/>
              </a:rPr>
              <a:t>600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134F5C"/>
                </a:solidFill>
                <a:latin typeface="Tahoma"/>
                <a:cs typeface="Tahoma"/>
              </a:rPr>
              <a:t>mark</a:t>
            </a:r>
            <a:r>
              <a:rPr sz="12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134F5C"/>
                </a:solidFill>
                <a:latin typeface="Tahoma"/>
                <a:cs typeface="Tahoma"/>
              </a:rPr>
              <a:t>we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134F5C"/>
                </a:solidFill>
                <a:latin typeface="Tahoma"/>
                <a:cs typeface="Tahoma"/>
              </a:rPr>
              <a:t>see</a:t>
            </a:r>
            <a:r>
              <a:rPr sz="12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solidFill>
                  <a:srgbClr val="134F5C"/>
                </a:solidFill>
                <a:latin typeface="Tahoma"/>
                <a:cs typeface="Tahoma"/>
              </a:rPr>
              <a:t>that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solidFill>
                  <a:srgbClr val="134F5C"/>
                </a:solidFill>
                <a:latin typeface="Tahoma"/>
                <a:cs typeface="Tahoma"/>
              </a:rPr>
              <a:t>there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5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2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0" dirty="0">
                <a:solidFill>
                  <a:srgbClr val="134F5C"/>
                </a:solidFill>
                <a:latin typeface="Tahoma"/>
                <a:cs typeface="Tahoma"/>
              </a:rPr>
              <a:t>a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134F5C"/>
                </a:solidFill>
                <a:latin typeface="Tahoma"/>
                <a:cs typeface="Tahoma"/>
              </a:rPr>
              <a:t>high</a:t>
            </a:r>
            <a:r>
              <a:rPr sz="12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0" dirty="0">
                <a:solidFill>
                  <a:srgbClr val="134F5C"/>
                </a:solidFill>
                <a:latin typeface="Tahoma"/>
                <a:cs typeface="Tahoma"/>
              </a:rPr>
              <a:t>possibility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solidFill>
                  <a:srgbClr val="134F5C"/>
                </a:solidFill>
                <a:latin typeface="Tahoma"/>
                <a:cs typeface="Tahoma"/>
              </a:rPr>
              <a:t>that </a:t>
            </a:r>
            <a:r>
              <a:rPr sz="1200" b="1" spc="-33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134F5C"/>
                </a:solidFill>
                <a:latin typeface="Tahoma"/>
                <a:cs typeface="Tahoma"/>
              </a:rPr>
              <a:t>email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134F5C"/>
                </a:solidFill>
                <a:latin typeface="Tahoma"/>
                <a:cs typeface="Tahoma"/>
              </a:rPr>
              <a:t>being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solidFill>
                  <a:srgbClr val="134F5C"/>
                </a:solidFill>
                <a:latin typeface="Tahoma"/>
                <a:cs typeface="Tahoma"/>
              </a:rPr>
              <a:t>ignored.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0" dirty="0">
                <a:solidFill>
                  <a:srgbClr val="134F5C"/>
                </a:solidFill>
                <a:latin typeface="Tahoma"/>
                <a:cs typeface="Tahoma"/>
              </a:rPr>
              <a:t>ideal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134F5C"/>
                </a:solidFill>
                <a:latin typeface="Tahoma"/>
                <a:cs typeface="Tahoma"/>
              </a:rPr>
              <a:t>mark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5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15" dirty="0">
                <a:solidFill>
                  <a:srgbClr val="134F5C"/>
                </a:solidFill>
                <a:latin typeface="Tahoma"/>
                <a:cs typeface="Tahoma"/>
              </a:rPr>
              <a:t>400-600.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134F5C"/>
                </a:solidFill>
                <a:latin typeface="Tahoma"/>
                <a:cs typeface="Tahoma"/>
              </a:rPr>
              <a:t>No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134F5C"/>
                </a:solidFill>
                <a:latin typeface="Tahoma"/>
                <a:cs typeface="Tahoma"/>
              </a:rPr>
              <a:t>one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5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134F5C"/>
                </a:solidFill>
                <a:latin typeface="Tahoma"/>
                <a:cs typeface="Tahoma"/>
              </a:rPr>
              <a:t>interested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solidFill>
                  <a:srgbClr val="134F5C"/>
                </a:solidFill>
                <a:latin typeface="Tahoma"/>
                <a:cs typeface="Tahoma"/>
              </a:rPr>
              <a:t>in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134F5C"/>
                </a:solidFill>
                <a:latin typeface="Tahoma"/>
                <a:cs typeface="Tahoma"/>
              </a:rPr>
              <a:t>reading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134F5C"/>
                </a:solidFill>
                <a:latin typeface="Tahoma"/>
                <a:cs typeface="Tahoma"/>
              </a:rPr>
              <a:t>long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solidFill>
                  <a:srgbClr val="134F5C"/>
                </a:solidFill>
                <a:latin typeface="Tahoma"/>
                <a:cs typeface="Tahoma"/>
              </a:rPr>
              <a:t>emails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-65" dirty="0">
                <a:solidFill>
                  <a:srgbClr val="134F5C"/>
                </a:solidFill>
                <a:latin typeface="Tahoma"/>
                <a:cs typeface="Tahoma"/>
              </a:rPr>
              <a:t>!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34F5C"/>
              </a:buClr>
              <a:buFont typeface="Arial"/>
              <a:buChar char="●"/>
            </a:pPr>
            <a:endParaRPr sz="1400" dirty="0">
              <a:latin typeface="Tahoma"/>
              <a:cs typeface="Tahoma"/>
            </a:endParaRPr>
          </a:p>
          <a:p>
            <a:pPr marL="332740" marR="5080" indent="-320675">
              <a:lnSpc>
                <a:spcPct val="112799"/>
              </a:lnSpc>
              <a:spcBef>
                <a:spcPts val="1215"/>
              </a:spcBef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b="1" spc="30" dirty="0">
                <a:solidFill>
                  <a:srgbClr val="134F5C"/>
                </a:solidFill>
                <a:latin typeface="Tahoma"/>
                <a:cs typeface="Tahoma"/>
              </a:rPr>
              <a:t>For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134F5C"/>
                </a:solidFill>
                <a:latin typeface="Tahoma"/>
                <a:cs typeface="Tahoma"/>
              </a:rPr>
              <a:t>modelling,</a:t>
            </a:r>
            <a:r>
              <a:rPr sz="12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10" dirty="0">
                <a:solidFill>
                  <a:srgbClr val="134F5C"/>
                </a:solidFill>
                <a:latin typeface="Tahoma"/>
                <a:cs typeface="Tahoma"/>
              </a:rPr>
              <a:t>it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0" dirty="0">
                <a:solidFill>
                  <a:srgbClr val="134F5C"/>
                </a:solidFill>
                <a:latin typeface="Tahoma"/>
                <a:cs typeface="Tahoma"/>
              </a:rPr>
              <a:t>was</a:t>
            </a:r>
            <a:r>
              <a:rPr sz="12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134F5C"/>
                </a:solidFill>
                <a:latin typeface="Tahoma"/>
                <a:cs typeface="Tahoma"/>
              </a:rPr>
              <a:t>observed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solidFill>
                  <a:srgbClr val="134F5C"/>
                </a:solidFill>
                <a:latin typeface="Tahoma"/>
                <a:cs typeface="Tahoma"/>
              </a:rPr>
              <a:t>that</a:t>
            </a:r>
            <a:r>
              <a:rPr sz="12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10" dirty="0">
                <a:solidFill>
                  <a:srgbClr val="134F5C"/>
                </a:solidFill>
                <a:latin typeface="Tahoma"/>
                <a:cs typeface="Tahoma"/>
              </a:rPr>
              <a:t>for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134F5C"/>
                </a:solidFill>
                <a:latin typeface="Tahoma"/>
                <a:cs typeface="Tahoma"/>
              </a:rPr>
              <a:t>imbalance</a:t>
            </a:r>
            <a:r>
              <a:rPr sz="12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134F5C"/>
                </a:solidFill>
                <a:latin typeface="Tahoma"/>
                <a:cs typeface="Tahoma"/>
              </a:rPr>
              <a:t>handling</a:t>
            </a:r>
            <a:r>
              <a:rPr sz="12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134F5C"/>
                </a:solidFill>
                <a:latin typeface="Tahoma"/>
                <a:cs typeface="Tahoma"/>
              </a:rPr>
              <a:t>Oversampling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-25" dirty="0">
                <a:solidFill>
                  <a:srgbClr val="134F5C"/>
                </a:solidFill>
                <a:latin typeface="Tahoma"/>
                <a:cs typeface="Tahoma"/>
              </a:rPr>
              <a:t>i.e.</a:t>
            </a:r>
            <a:r>
              <a:rPr sz="12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134F5C"/>
                </a:solidFill>
                <a:latin typeface="Tahoma"/>
                <a:cs typeface="Tahoma"/>
              </a:rPr>
              <a:t>SMOTE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134F5C"/>
                </a:solidFill>
                <a:latin typeface="Tahoma"/>
                <a:cs typeface="Tahoma"/>
              </a:rPr>
              <a:t>worked</a:t>
            </a:r>
            <a:r>
              <a:rPr sz="12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0" dirty="0">
                <a:solidFill>
                  <a:srgbClr val="134F5C"/>
                </a:solidFill>
                <a:latin typeface="Tahoma"/>
                <a:cs typeface="Tahoma"/>
              </a:rPr>
              <a:t>way </a:t>
            </a:r>
            <a:r>
              <a:rPr sz="1200" b="1" spc="-34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134F5C"/>
                </a:solidFill>
                <a:latin typeface="Tahoma"/>
                <a:cs typeface="Tahoma"/>
              </a:rPr>
              <a:t>better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134F5C"/>
                </a:solidFill>
                <a:latin typeface="Tahoma"/>
                <a:cs typeface="Tahoma"/>
              </a:rPr>
              <a:t>than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134F5C"/>
                </a:solidFill>
                <a:latin typeface="Tahoma"/>
                <a:cs typeface="Tahoma"/>
              </a:rPr>
              <a:t>undersampling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0" dirty="0">
                <a:solidFill>
                  <a:srgbClr val="134F5C"/>
                </a:solidFill>
                <a:latin typeface="Tahoma"/>
                <a:cs typeface="Tahoma"/>
              </a:rPr>
              <a:t>as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10" dirty="0">
                <a:solidFill>
                  <a:srgbClr val="134F5C"/>
                </a:solidFill>
                <a:latin typeface="Tahoma"/>
                <a:cs typeface="Tahoma"/>
              </a:rPr>
              <a:t>latter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solidFill>
                  <a:srgbClr val="134F5C"/>
                </a:solidFill>
                <a:latin typeface="Tahoma"/>
                <a:cs typeface="Tahoma"/>
              </a:rPr>
              <a:t>resulted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solidFill>
                  <a:srgbClr val="134F5C"/>
                </a:solidFill>
                <a:latin typeface="Tahoma"/>
                <a:cs typeface="Tahoma"/>
              </a:rPr>
              <a:t>in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0" dirty="0">
                <a:solidFill>
                  <a:srgbClr val="134F5C"/>
                </a:solidFill>
                <a:latin typeface="Tahoma"/>
                <a:cs typeface="Tahoma"/>
              </a:rPr>
              <a:t>a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0" dirty="0">
                <a:solidFill>
                  <a:srgbClr val="134F5C"/>
                </a:solidFill>
                <a:latin typeface="Tahoma"/>
                <a:cs typeface="Tahoma"/>
              </a:rPr>
              <a:t>lot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0" dirty="0">
                <a:solidFill>
                  <a:srgbClr val="134F5C"/>
                </a:solidFill>
                <a:latin typeface="Tahoma"/>
                <a:cs typeface="Tahoma"/>
              </a:rPr>
              <a:t>loss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0" dirty="0">
                <a:solidFill>
                  <a:srgbClr val="134F5C"/>
                </a:solidFill>
                <a:latin typeface="Tahoma"/>
                <a:cs typeface="Tahoma"/>
              </a:rPr>
              <a:t>information.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34F5C"/>
              </a:buClr>
              <a:buFont typeface="Arial"/>
              <a:buChar char="●"/>
            </a:pPr>
            <a:endParaRPr sz="1400" dirty="0">
              <a:latin typeface="Tahoma"/>
              <a:cs typeface="Tahoma"/>
            </a:endParaRPr>
          </a:p>
          <a:p>
            <a:pPr marL="332740" marR="338455" indent="-320675">
              <a:lnSpc>
                <a:spcPct val="112799"/>
              </a:lnSpc>
              <a:spcBef>
                <a:spcPts val="1210"/>
              </a:spcBef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b="1" spc="50" dirty="0">
                <a:solidFill>
                  <a:srgbClr val="134F5C"/>
                </a:solidFill>
                <a:latin typeface="Tahoma"/>
                <a:cs typeface="Tahoma"/>
              </a:rPr>
              <a:t>Based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134F5C"/>
                </a:solidFill>
                <a:latin typeface="Tahoma"/>
                <a:cs typeface="Tahoma"/>
              </a:rPr>
              <a:t>on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134F5C"/>
                </a:solidFill>
                <a:latin typeface="Tahoma"/>
                <a:cs typeface="Tahoma"/>
              </a:rPr>
              <a:t>metrics,</a:t>
            </a:r>
            <a:r>
              <a:rPr sz="12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134F5C"/>
                </a:solidFill>
                <a:latin typeface="Tahoma"/>
                <a:cs typeface="Tahoma"/>
              </a:rPr>
              <a:t>XGBoost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solidFill>
                  <a:srgbClr val="134F5C"/>
                </a:solidFill>
                <a:latin typeface="Tahoma"/>
                <a:cs typeface="Tahoma"/>
              </a:rPr>
              <a:t>Classiﬁer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134F5C"/>
                </a:solidFill>
                <a:latin typeface="Tahoma"/>
                <a:cs typeface="Tahoma"/>
              </a:rPr>
              <a:t>worked</a:t>
            </a:r>
            <a:r>
              <a:rPr sz="12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134F5C"/>
                </a:solidFill>
                <a:latin typeface="Tahoma"/>
                <a:cs typeface="Tahoma"/>
              </a:rPr>
              <a:t>best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134F5C"/>
                </a:solidFill>
                <a:latin typeface="Tahoma"/>
                <a:cs typeface="Tahoma"/>
              </a:rPr>
              <a:t>giving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0" dirty="0">
                <a:solidFill>
                  <a:srgbClr val="134F5C"/>
                </a:solidFill>
                <a:latin typeface="Tahoma"/>
                <a:cs typeface="Tahoma"/>
              </a:rPr>
              <a:t>a</a:t>
            </a:r>
            <a:r>
              <a:rPr sz="12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15" dirty="0">
                <a:solidFill>
                  <a:srgbClr val="134F5C"/>
                </a:solidFill>
                <a:latin typeface="Tahoma"/>
                <a:cs typeface="Tahoma"/>
              </a:rPr>
              <a:t>train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solidFill>
                  <a:srgbClr val="134F5C"/>
                </a:solidFill>
                <a:latin typeface="Tahoma"/>
                <a:cs typeface="Tahoma"/>
              </a:rPr>
              <a:t>score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2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-120" dirty="0">
                <a:solidFill>
                  <a:srgbClr val="134F5C"/>
                </a:solidFill>
                <a:latin typeface="Tahoma"/>
                <a:cs typeface="Tahoma"/>
              </a:rPr>
              <a:t>89%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134F5C"/>
                </a:solidFill>
                <a:latin typeface="Tahoma"/>
                <a:cs typeface="Tahoma"/>
              </a:rPr>
              <a:t>and</a:t>
            </a:r>
            <a:r>
              <a:rPr sz="12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0" dirty="0">
                <a:solidFill>
                  <a:srgbClr val="134F5C"/>
                </a:solidFill>
                <a:latin typeface="Tahoma"/>
                <a:cs typeface="Tahoma"/>
              </a:rPr>
              <a:t>test </a:t>
            </a:r>
            <a:r>
              <a:rPr sz="1200" b="1" spc="-33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solidFill>
                  <a:srgbClr val="134F5C"/>
                </a:solidFill>
                <a:latin typeface="Tahoma"/>
                <a:cs typeface="Tahoma"/>
              </a:rPr>
              <a:t>score</a:t>
            </a:r>
            <a:r>
              <a:rPr sz="12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-220" dirty="0">
                <a:solidFill>
                  <a:srgbClr val="134F5C"/>
                </a:solidFill>
                <a:latin typeface="Tahoma"/>
                <a:cs typeface="Tahoma"/>
              </a:rPr>
              <a:t>81%</a:t>
            </a:r>
            <a:r>
              <a:rPr sz="1200" b="1" spc="-14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10" dirty="0">
                <a:solidFill>
                  <a:srgbClr val="134F5C"/>
                </a:solidFill>
                <a:latin typeface="Tahoma"/>
                <a:cs typeface="Tahoma"/>
              </a:rPr>
              <a:t>for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-105" dirty="0">
                <a:solidFill>
                  <a:srgbClr val="134F5C"/>
                </a:solidFill>
                <a:latin typeface="Tahoma"/>
                <a:cs typeface="Tahoma"/>
              </a:rPr>
              <a:t>F1</a:t>
            </a:r>
            <a:r>
              <a:rPr sz="12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200" b="1" spc="15" dirty="0">
                <a:solidFill>
                  <a:srgbClr val="134F5C"/>
                </a:solidFill>
                <a:latin typeface="Tahoma"/>
                <a:cs typeface="Tahoma"/>
              </a:rPr>
              <a:t>score.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10600" y="0"/>
            <a:ext cx="3810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590550"/>
            <a:ext cx="45682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110" dirty="0"/>
              <a:t>Problem</a:t>
            </a:r>
            <a:r>
              <a:rPr sz="3200" spc="-70" dirty="0"/>
              <a:t> </a:t>
            </a:r>
            <a:r>
              <a:rPr sz="3200" spc="85" dirty="0"/>
              <a:t>Statement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313649" y="1755293"/>
            <a:ext cx="8327390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115">
              <a:lnSpc>
                <a:spcPct val="113999"/>
              </a:lnSpc>
              <a:spcBef>
                <a:spcPts val="100"/>
              </a:spcBef>
            </a:pPr>
            <a:r>
              <a:rPr sz="1700" dirty="0">
                <a:solidFill>
                  <a:srgbClr val="134F5C"/>
                </a:solidFill>
                <a:latin typeface="Arial MT"/>
                <a:cs typeface="Arial MT"/>
              </a:rPr>
              <a:t>Most </a:t>
            </a:r>
            <a:r>
              <a:rPr sz="1700" spc="-5" dirty="0">
                <a:solidFill>
                  <a:srgbClr val="134F5C"/>
                </a:solidFill>
                <a:latin typeface="Arial MT"/>
                <a:cs typeface="Arial MT"/>
              </a:rPr>
              <a:t>of the </a:t>
            </a:r>
            <a:r>
              <a:rPr sz="1700" dirty="0">
                <a:solidFill>
                  <a:srgbClr val="134F5C"/>
                </a:solidFill>
                <a:latin typeface="Arial MT"/>
                <a:cs typeface="Arial MT"/>
              </a:rPr>
              <a:t>small </a:t>
            </a:r>
            <a:r>
              <a:rPr sz="1700" spc="-5" dirty="0">
                <a:solidFill>
                  <a:srgbClr val="134F5C"/>
                </a:solidFill>
                <a:latin typeface="Arial MT"/>
                <a:cs typeface="Arial MT"/>
              </a:rPr>
              <a:t>to </a:t>
            </a:r>
            <a:r>
              <a:rPr sz="1700" dirty="0">
                <a:solidFill>
                  <a:srgbClr val="134F5C"/>
                </a:solidFill>
                <a:latin typeface="Arial MT"/>
                <a:cs typeface="Arial MT"/>
              </a:rPr>
              <a:t>medium </a:t>
            </a:r>
            <a:r>
              <a:rPr sz="1700" spc="-5" dirty="0">
                <a:solidFill>
                  <a:srgbClr val="134F5C"/>
                </a:solidFill>
                <a:latin typeface="Arial MT"/>
                <a:cs typeface="Arial MT"/>
              </a:rPr>
              <a:t>business owners are </a:t>
            </a:r>
            <a:r>
              <a:rPr sz="1700" dirty="0">
                <a:solidFill>
                  <a:srgbClr val="134F5C"/>
                </a:solidFill>
                <a:latin typeface="Arial MT"/>
                <a:cs typeface="Arial MT"/>
              </a:rPr>
              <a:t>making </a:t>
            </a:r>
            <a:r>
              <a:rPr sz="1700" spc="-10" dirty="0">
                <a:solidFill>
                  <a:srgbClr val="134F5C"/>
                </a:solidFill>
                <a:latin typeface="Arial MT"/>
                <a:cs typeface="Arial MT"/>
              </a:rPr>
              <a:t>effective </a:t>
            </a:r>
            <a:r>
              <a:rPr sz="1700" spc="-5" dirty="0">
                <a:solidFill>
                  <a:srgbClr val="134F5C"/>
                </a:solidFill>
                <a:latin typeface="Arial MT"/>
                <a:cs typeface="Arial MT"/>
              </a:rPr>
              <a:t>use of Gmail-based </a:t>
            </a:r>
            <a:r>
              <a:rPr sz="1700" spc="-459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134F5C"/>
                </a:solidFill>
                <a:latin typeface="Arial MT"/>
                <a:cs typeface="Arial MT"/>
              </a:rPr>
              <a:t>Email </a:t>
            </a:r>
            <a:r>
              <a:rPr sz="1700" dirty="0">
                <a:solidFill>
                  <a:srgbClr val="134F5C"/>
                </a:solidFill>
                <a:latin typeface="Arial MT"/>
                <a:cs typeface="Arial MT"/>
              </a:rPr>
              <a:t>marketing </a:t>
            </a:r>
            <a:r>
              <a:rPr sz="1700" spc="-5" dirty="0">
                <a:solidFill>
                  <a:srgbClr val="134F5C"/>
                </a:solidFill>
                <a:latin typeface="Arial MT"/>
                <a:cs typeface="Arial MT"/>
              </a:rPr>
              <a:t>Strategies for </a:t>
            </a:r>
            <a:r>
              <a:rPr sz="1700" spc="-10" dirty="0">
                <a:solidFill>
                  <a:srgbClr val="134F5C"/>
                </a:solidFill>
                <a:latin typeface="Arial MT"/>
                <a:cs typeface="Arial MT"/>
              </a:rPr>
              <a:t>offline </a:t>
            </a:r>
            <a:r>
              <a:rPr sz="1700" spc="-5" dirty="0">
                <a:solidFill>
                  <a:srgbClr val="134F5C"/>
                </a:solidFill>
                <a:latin typeface="Arial MT"/>
                <a:cs typeface="Arial MT"/>
              </a:rPr>
              <a:t>targeting of </a:t>
            </a:r>
            <a:r>
              <a:rPr sz="1700" dirty="0">
                <a:solidFill>
                  <a:srgbClr val="134F5C"/>
                </a:solidFill>
                <a:latin typeface="Arial MT"/>
                <a:cs typeface="Arial MT"/>
              </a:rPr>
              <a:t>converting </a:t>
            </a:r>
            <a:r>
              <a:rPr sz="1700" spc="-5" dirty="0">
                <a:solidFill>
                  <a:srgbClr val="134F5C"/>
                </a:solidFill>
                <a:latin typeface="Arial MT"/>
                <a:cs typeface="Arial MT"/>
              </a:rPr>
              <a:t>their prospective </a:t>
            </a:r>
            <a:r>
              <a:rPr sz="1700" dirty="0">
                <a:solidFill>
                  <a:srgbClr val="134F5C"/>
                </a:solidFill>
                <a:latin typeface="Arial MT"/>
                <a:cs typeface="Arial MT"/>
              </a:rPr>
              <a:t> customers</a:t>
            </a:r>
            <a:r>
              <a:rPr sz="17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134F5C"/>
                </a:solidFill>
                <a:latin typeface="Arial MT"/>
                <a:cs typeface="Arial MT"/>
              </a:rPr>
              <a:t>into leads </a:t>
            </a:r>
            <a:r>
              <a:rPr sz="1700" dirty="0">
                <a:solidFill>
                  <a:srgbClr val="134F5C"/>
                </a:solidFill>
                <a:latin typeface="Arial MT"/>
                <a:cs typeface="Arial MT"/>
              </a:rPr>
              <a:t>so</a:t>
            </a:r>
            <a:r>
              <a:rPr sz="1700" spc="-5" dirty="0">
                <a:solidFill>
                  <a:srgbClr val="134F5C"/>
                </a:solidFill>
                <a:latin typeface="Arial MT"/>
                <a:cs typeface="Arial MT"/>
              </a:rPr>
              <a:t> that</a:t>
            </a:r>
            <a:r>
              <a:rPr sz="17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134F5C"/>
                </a:solidFill>
                <a:latin typeface="Arial MT"/>
                <a:cs typeface="Arial MT"/>
              </a:rPr>
              <a:t>they </a:t>
            </a:r>
            <a:r>
              <a:rPr sz="1700" dirty="0">
                <a:solidFill>
                  <a:srgbClr val="134F5C"/>
                </a:solidFill>
                <a:latin typeface="Arial MT"/>
                <a:cs typeface="Arial MT"/>
              </a:rPr>
              <a:t>stay</a:t>
            </a:r>
            <a:r>
              <a:rPr sz="1700" spc="-5" dirty="0">
                <a:solidFill>
                  <a:srgbClr val="134F5C"/>
                </a:solidFill>
                <a:latin typeface="Arial MT"/>
                <a:cs typeface="Arial MT"/>
              </a:rPr>
              <a:t> with them</a:t>
            </a:r>
            <a:r>
              <a:rPr sz="17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134F5C"/>
                </a:solidFill>
                <a:latin typeface="Arial MT"/>
                <a:cs typeface="Arial MT"/>
              </a:rPr>
              <a:t>in Business.</a:t>
            </a:r>
            <a:endParaRPr sz="17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Arial MT"/>
              <a:cs typeface="Arial MT"/>
            </a:endParaRPr>
          </a:p>
          <a:p>
            <a:pPr marL="12700" marR="5080">
              <a:lnSpc>
                <a:spcPct val="113999"/>
              </a:lnSpc>
            </a:pPr>
            <a:r>
              <a:rPr sz="1700" b="1" spc="-5" dirty="0">
                <a:solidFill>
                  <a:srgbClr val="134F5C"/>
                </a:solidFill>
                <a:latin typeface="Arial"/>
                <a:cs typeface="Arial"/>
              </a:rPr>
              <a:t>The main objective is </a:t>
            </a:r>
            <a:r>
              <a:rPr sz="17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1700" b="1" spc="-5" dirty="0">
                <a:solidFill>
                  <a:srgbClr val="134F5C"/>
                </a:solidFill>
                <a:latin typeface="Arial"/>
                <a:cs typeface="Arial"/>
              </a:rPr>
              <a:t>create </a:t>
            </a:r>
            <a:r>
              <a:rPr sz="17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1700" b="1" spc="-5" dirty="0">
                <a:solidFill>
                  <a:srgbClr val="134F5C"/>
                </a:solidFill>
                <a:latin typeface="Arial"/>
                <a:cs typeface="Arial"/>
              </a:rPr>
              <a:t>machine learning model </a:t>
            </a:r>
            <a:r>
              <a:rPr sz="17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1700" b="1" spc="-5" dirty="0">
                <a:solidFill>
                  <a:srgbClr val="134F5C"/>
                </a:solidFill>
                <a:latin typeface="Arial"/>
                <a:cs typeface="Arial"/>
              </a:rPr>
              <a:t>characterize </a:t>
            </a:r>
            <a:r>
              <a:rPr sz="17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1700" b="1" spc="-5" dirty="0">
                <a:solidFill>
                  <a:srgbClr val="134F5C"/>
                </a:solidFill>
                <a:latin typeface="Arial"/>
                <a:cs typeface="Arial"/>
              </a:rPr>
              <a:t>mail </a:t>
            </a:r>
            <a:r>
              <a:rPr sz="1700" b="1" spc="-459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7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134F5C"/>
                </a:solidFill>
                <a:latin typeface="Arial"/>
                <a:cs typeface="Arial"/>
              </a:rPr>
              <a:t>track</a:t>
            </a:r>
            <a:r>
              <a:rPr sz="1700" b="1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700" b="1" spc="-5" dirty="0">
                <a:solidFill>
                  <a:srgbClr val="134F5C"/>
                </a:solidFill>
                <a:latin typeface="Arial"/>
                <a:cs typeface="Arial"/>
              </a:rPr>
              <a:t> mail</a:t>
            </a:r>
            <a:r>
              <a:rPr sz="17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134F5C"/>
                </a:solidFill>
                <a:latin typeface="Arial"/>
                <a:cs typeface="Arial"/>
              </a:rPr>
              <a:t>that</a:t>
            </a:r>
            <a:r>
              <a:rPr sz="1700" b="1" spc="-5" dirty="0">
                <a:solidFill>
                  <a:srgbClr val="134F5C"/>
                </a:solidFill>
                <a:latin typeface="Arial"/>
                <a:cs typeface="Arial"/>
              </a:rPr>
              <a:t> is ignored; read;</a:t>
            </a:r>
            <a:r>
              <a:rPr sz="17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134F5C"/>
                </a:solidFill>
                <a:latin typeface="Arial"/>
                <a:cs typeface="Arial"/>
              </a:rPr>
              <a:t>acknowledged by </a:t>
            </a:r>
            <a:r>
              <a:rPr sz="17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7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134F5C"/>
                </a:solidFill>
                <a:latin typeface="Arial"/>
                <a:cs typeface="Arial"/>
              </a:rPr>
              <a:t>reader.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34400" y="57150"/>
            <a:ext cx="533400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0"/>
            <a:ext cx="0" cy="514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1200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126" y="59330"/>
            <a:ext cx="60160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85" dirty="0">
                <a:solidFill>
                  <a:schemeClr val="accent3">
                    <a:lumMod val="50000"/>
                  </a:schemeClr>
                </a:solidFill>
              </a:rPr>
              <a:t>Data</a:t>
            </a:r>
            <a:r>
              <a:rPr sz="3200" spc="-1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sz="3200" spc="114" dirty="0">
                <a:solidFill>
                  <a:schemeClr val="accent3">
                    <a:lumMod val="50000"/>
                  </a:schemeClr>
                </a:solidFill>
              </a:rPr>
              <a:t>Summary</a:t>
            </a:r>
            <a:endParaRPr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993" y="702797"/>
            <a:ext cx="7472680" cy="42481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37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solidFill>
                  <a:srgbClr val="134F5C"/>
                </a:solidFill>
                <a:latin typeface="Verdana"/>
                <a:cs typeface="Verdana"/>
              </a:rPr>
              <a:t>The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34F5C"/>
                </a:solidFill>
                <a:latin typeface="Verdana"/>
                <a:cs typeface="Verdana"/>
              </a:rPr>
              <a:t>dataset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34F5C"/>
                </a:solidFill>
                <a:latin typeface="Verdana"/>
                <a:cs typeface="Verdana"/>
              </a:rPr>
              <a:t>comprised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34F5C"/>
                </a:solidFill>
                <a:latin typeface="Verdana"/>
                <a:cs typeface="Verdana"/>
              </a:rPr>
              <a:t>of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240" dirty="0">
                <a:solidFill>
                  <a:srgbClr val="134F5C"/>
                </a:solidFill>
                <a:latin typeface="Verdana"/>
                <a:cs typeface="Verdana"/>
              </a:rPr>
              <a:t>12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Verdana"/>
                <a:cs typeface="Verdana"/>
              </a:rPr>
              <a:t>features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34F5C"/>
                </a:solidFill>
                <a:latin typeface="Verdana"/>
                <a:cs typeface="Verdana"/>
              </a:rPr>
              <a:t>including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34F5C"/>
                </a:solidFill>
                <a:latin typeface="Verdana"/>
                <a:cs typeface="Verdana"/>
              </a:rPr>
              <a:t>the</a:t>
            </a:r>
            <a:r>
              <a:rPr sz="1400" spc="-12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34F5C"/>
                </a:solidFill>
                <a:latin typeface="Verdana"/>
                <a:cs typeface="Verdana"/>
              </a:rPr>
              <a:t>target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34F5C"/>
                </a:solidFill>
                <a:latin typeface="Verdana"/>
                <a:cs typeface="Verdana"/>
              </a:rPr>
              <a:t>variable</a:t>
            </a:r>
            <a:r>
              <a:rPr sz="1400" spc="-15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34F5C"/>
                </a:solidFill>
                <a:latin typeface="Tahoma"/>
                <a:cs typeface="Tahoma"/>
              </a:rPr>
              <a:t>Email_Status</a:t>
            </a:r>
            <a:r>
              <a:rPr sz="1400" dirty="0">
                <a:solidFill>
                  <a:srgbClr val="134F5C"/>
                </a:solidFill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solidFill>
                  <a:srgbClr val="134F5C"/>
                </a:solidFill>
                <a:latin typeface="Verdana"/>
                <a:cs typeface="Verdana"/>
              </a:rPr>
              <a:t>Th</a:t>
            </a:r>
            <a:r>
              <a:rPr sz="1400" spc="10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134F5C"/>
                </a:solidFill>
                <a:latin typeface="Tahoma"/>
                <a:cs typeface="Tahoma"/>
              </a:rPr>
              <a:t>5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75" dirty="0">
                <a:solidFill>
                  <a:srgbClr val="134F5C"/>
                </a:solidFill>
                <a:latin typeface="Tahoma"/>
                <a:cs typeface="Tahoma"/>
              </a:rPr>
              <a:t>nu</a:t>
            </a:r>
            <a:r>
              <a:rPr sz="1400" b="1" spc="120" dirty="0">
                <a:solidFill>
                  <a:srgbClr val="134F5C"/>
                </a:solidFill>
                <a:latin typeface="Tahoma"/>
                <a:cs typeface="Tahoma"/>
              </a:rPr>
              <a:t>m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e</a:t>
            </a:r>
            <a:r>
              <a:rPr sz="1400" b="1" spc="15" dirty="0">
                <a:solidFill>
                  <a:srgbClr val="134F5C"/>
                </a:solidFill>
                <a:latin typeface="Tahoma"/>
                <a:cs typeface="Tahoma"/>
              </a:rPr>
              <a:t>r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ical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134F5C"/>
                </a:solidFill>
                <a:latin typeface="Tahoma"/>
                <a:cs typeface="Tahoma"/>
              </a:rPr>
              <a:t>v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a</a:t>
            </a:r>
            <a:r>
              <a:rPr sz="1400" b="1" dirty="0">
                <a:solidFill>
                  <a:srgbClr val="134F5C"/>
                </a:solidFill>
                <a:latin typeface="Tahoma"/>
                <a:cs typeface="Tahoma"/>
              </a:rPr>
              <a:t>r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iables</a:t>
            </a:r>
            <a:r>
              <a:rPr sz="1400" b="1" spc="-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134F5C"/>
                </a:solidFill>
                <a:latin typeface="Verdana"/>
                <a:cs typeface="Verdana"/>
              </a:rPr>
              <a:t>w</a:t>
            </a:r>
            <a:r>
              <a:rPr sz="1400" spc="-15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400" spc="-35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spc="10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340" dirty="0">
                <a:solidFill>
                  <a:srgbClr val="134F5C"/>
                </a:solidFill>
                <a:latin typeface="Verdana"/>
                <a:cs typeface="Verdana"/>
              </a:rPr>
              <a:t>:</a:t>
            </a:r>
            <a:endParaRPr sz="1400" dirty="0">
              <a:latin typeface="Verdana"/>
              <a:cs typeface="Verdana"/>
            </a:endParaRPr>
          </a:p>
          <a:p>
            <a:pPr marL="805815" marR="4294505">
              <a:lnSpc>
                <a:spcPct val="155000"/>
              </a:lnSpc>
              <a:spcBef>
                <a:spcPts val="60"/>
              </a:spcBef>
            </a:pPr>
            <a:r>
              <a:rPr sz="1300" spc="5" dirty="0">
                <a:solidFill>
                  <a:srgbClr val="134F5C"/>
                </a:solidFill>
                <a:latin typeface="Verdana"/>
                <a:cs typeface="Verdana"/>
              </a:rPr>
              <a:t>Word_Count </a:t>
            </a:r>
            <a:r>
              <a:rPr sz="1300" spc="1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134F5C"/>
                </a:solidFill>
                <a:latin typeface="Verdana"/>
                <a:cs typeface="Verdana"/>
              </a:rPr>
              <a:t>Total_Past_Communications </a:t>
            </a:r>
            <a:r>
              <a:rPr sz="1300" spc="-44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134F5C"/>
                </a:solidFill>
                <a:latin typeface="Verdana"/>
                <a:cs typeface="Verdana"/>
              </a:rPr>
              <a:t>Subject_Hotness_Score </a:t>
            </a:r>
            <a:r>
              <a:rPr sz="1300" spc="-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134F5C"/>
                </a:solidFill>
                <a:latin typeface="Verdana"/>
                <a:cs typeface="Verdana"/>
              </a:rPr>
              <a:t>Total_Links</a:t>
            </a:r>
            <a:endParaRPr sz="1300" dirty="0">
              <a:latin typeface="Verdana"/>
              <a:cs typeface="Verdana"/>
            </a:endParaRPr>
          </a:p>
          <a:p>
            <a:pPr marL="805815">
              <a:lnSpc>
                <a:spcPct val="100000"/>
              </a:lnSpc>
              <a:spcBef>
                <a:spcPts val="840"/>
              </a:spcBef>
            </a:pPr>
            <a:r>
              <a:rPr sz="1300" spc="-25" dirty="0">
                <a:solidFill>
                  <a:srgbClr val="134F5C"/>
                </a:solidFill>
                <a:latin typeface="Verdana"/>
                <a:cs typeface="Verdana"/>
              </a:rPr>
              <a:t>Total_Images</a:t>
            </a:r>
            <a:endParaRPr sz="1300" dirty="0">
              <a:latin typeface="Verdana"/>
              <a:cs typeface="Verdana"/>
            </a:endParaRPr>
          </a:p>
          <a:p>
            <a:pPr marL="348615" indent="-336550">
              <a:lnSpc>
                <a:spcPct val="100000"/>
              </a:lnSpc>
              <a:spcBef>
                <a:spcPts val="835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solidFill>
                  <a:srgbClr val="134F5C"/>
                </a:solidFill>
                <a:latin typeface="Verdana"/>
                <a:cs typeface="Verdana"/>
              </a:rPr>
              <a:t>Th</a:t>
            </a:r>
            <a:r>
              <a:rPr sz="1400" spc="10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134F5C"/>
                </a:solidFill>
                <a:latin typeface="Tahoma"/>
                <a:cs typeface="Tahoma"/>
              </a:rPr>
              <a:t>5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ca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t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ego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r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ical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134F5C"/>
                </a:solidFill>
                <a:latin typeface="Tahoma"/>
                <a:cs typeface="Tahoma"/>
              </a:rPr>
              <a:t>v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a</a:t>
            </a:r>
            <a:r>
              <a:rPr sz="1400" b="1" dirty="0">
                <a:solidFill>
                  <a:srgbClr val="134F5C"/>
                </a:solidFill>
                <a:latin typeface="Tahoma"/>
                <a:cs typeface="Tahoma"/>
              </a:rPr>
              <a:t>r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iables</a:t>
            </a:r>
            <a:r>
              <a:rPr sz="1400" b="1" spc="-6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134F5C"/>
                </a:solidFill>
                <a:latin typeface="Verdana"/>
                <a:cs typeface="Verdana"/>
              </a:rPr>
              <a:t>w</a:t>
            </a:r>
            <a:r>
              <a:rPr sz="1400" spc="-15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400" spc="-35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spc="-165" dirty="0">
                <a:solidFill>
                  <a:srgbClr val="134F5C"/>
                </a:solidFill>
                <a:latin typeface="Verdana"/>
                <a:cs typeface="Verdana"/>
              </a:rPr>
              <a:t>e:</a:t>
            </a:r>
            <a:endParaRPr sz="1400" dirty="0">
              <a:latin typeface="Verdana"/>
              <a:cs typeface="Verdana"/>
            </a:endParaRPr>
          </a:p>
          <a:p>
            <a:pPr marL="805815" marR="4321175">
              <a:lnSpc>
                <a:spcPct val="154700"/>
              </a:lnSpc>
              <a:spcBef>
                <a:spcPts val="120"/>
              </a:spcBef>
            </a:pPr>
            <a:r>
              <a:rPr sz="1300" spc="-15" dirty="0">
                <a:solidFill>
                  <a:srgbClr val="134F5C"/>
                </a:solidFill>
                <a:latin typeface="Verdana"/>
                <a:cs typeface="Verdana"/>
              </a:rPr>
              <a:t>Email_Type </a:t>
            </a:r>
            <a:r>
              <a:rPr sz="1300" spc="-1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134F5C"/>
                </a:solidFill>
                <a:latin typeface="Verdana"/>
                <a:cs typeface="Verdana"/>
              </a:rPr>
              <a:t>Email_Source_Type </a:t>
            </a:r>
            <a:r>
              <a:rPr sz="1300" spc="-1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134F5C"/>
                </a:solidFill>
                <a:latin typeface="Verdana"/>
                <a:cs typeface="Verdana"/>
              </a:rPr>
              <a:t>Customer_Location </a:t>
            </a:r>
            <a:r>
              <a:rPr sz="1300" spc="1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134F5C"/>
                </a:solidFill>
                <a:latin typeface="Verdana"/>
                <a:cs typeface="Verdana"/>
              </a:rPr>
              <a:t>Email_Campaign_Type </a:t>
            </a:r>
            <a:r>
              <a:rPr sz="130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sz="1300" spc="50" dirty="0">
                <a:solidFill>
                  <a:srgbClr val="134F5C"/>
                </a:solidFill>
                <a:latin typeface="Verdana"/>
                <a:cs typeface="Verdana"/>
              </a:rPr>
              <a:t>im</a:t>
            </a:r>
            <a:r>
              <a:rPr sz="1300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300" spc="-145" dirty="0">
                <a:solidFill>
                  <a:srgbClr val="134F5C"/>
                </a:solidFill>
                <a:latin typeface="Verdana"/>
                <a:cs typeface="Verdana"/>
              </a:rPr>
              <a:t>_</a:t>
            </a:r>
            <a:r>
              <a:rPr sz="1300" spc="-10" dirty="0">
                <a:solidFill>
                  <a:srgbClr val="134F5C"/>
                </a:solidFill>
                <a:latin typeface="Verdana"/>
                <a:cs typeface="Verdana"/>
              </a:rPr>
              <a:t>Email</a:t>
            </a:r>
            <a:r>
              <a:rPr sz="1300" spc="10" dirty="0">
                <a:solidFill>
                  <a:srgbClr val="134F5C"/>
                </a:solidFill>
                <a:latin typeface="Verdana"/>
                <a:cs typeface="Verdana"/>
              </a:rPr>
              <a:t>_</a:t>
            </a:r>
            <a:r>
              <a:rPr sz="1300" spc="-5" dirty="0">
                <a:solidFill>
                  <a:srgbClr val="134F5C"/>
                </a:solidFill>
                <a:latin typeface="Verdana"/>
                <a:cs typeface="Verdana"/>
              </a:rPr>
              <a:t>Sen</a:t>
            </a:r>
            <a:r>
              <a:rPr sz="1300" spc="35" dirty="0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sz="1300" spc="-220" dirty="0">
                <a:solidFill>
                  <a:srgbClr val="134F5C"/>
                </a:solidFill>
                <a:latin typeface="Verdana"/>
                <a:cs typeface="Verdana"/>
              </a:rPr>
              <a:t>_</a:t>
            </a:r>
            <a:r>
              <a:rPr sz="1300" spc="10" dirty="0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sz="1300" dirty="0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sz="1300" spc="-25" dirty="0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sz="1300" spc="-15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300" spc="-30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300" spc="25" dirty="0">
                <a:solidFill>
                  <a:srgbClr val="134F5C"/>
                </a:solidFill>
                <a:latin typeface="Verdana"/>
                <a:cs typeface="Verdana"/>
              </a:rPr>
              <a:t>go</a:t>
            </a:r>
            <a:r>
              <a:rPr sz="1300" spc="30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300" spc="-65" dirty="0">
                <a:solidFill>
                  <a:srgbClr val="134F5C"/>
                </a:solidFill>
                <a:latin typeface="Verdana"/>
                <a:cs typeface="Verdana"/>
              </a:rPr>
              <a:t>y</a:t>
            </a:r>
            <a:endParaRPr sz="1300" dirty="0">
              <a:latin typeface="Verdana"/>
              <a:cs typeface="Verdana"/>
            </a:endParaRPr>
          </a:p>
          <a:p>
            <a:pPr marL="348615" indent="-336550">
              <a:lnSpc>
                <a:spcPct val="100000"/>
              </a:lnSpc>
              <a:spcBef>
                <a:spcPts val="835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solidFill>
                  <a:srgbClr val="134F5C"/>
                </a:solidFill>
                <a:latin typeface="Verdana"/>
                <a:cs typeface="Verdana"/>
              </a:rPr>
              <a:t>Th</a:t>
            </a:r>
            <a:r>
              <a:rPr sz="1400" spc="10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sz="1400" spc="5" dirty="0">
                <a:solidFill>
                  <a:srgbClr val="134F5C"/>
                </a:solidFill>
                <a:latin typeface="Verdana"/>
                <a:cs typeface="Verdana"/>
              </a:rPr>
              <a:t>otal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34F5C"/>
                </a:solidFill>
                <a:latin typeface="Verdana"/>
                <a:cs typeface="Verdana"/>
              </a:rPr>
              <a:t>n</a:t>
            </a:r>
            <a:r>
              <a:rPr sz="1400" spc="5" dirty="0">
                <a:solidFill>
                  <a:srgbClr val="134F5C"/>
                </a:solidFill>
                <a:latin typeface="Verdana"/>
                <a:cs typeface="Verdana"/>
              </a:rPr>
              <a:t>o</a:t>
            </a:r>
            <a:r>
              <a:rPr sz="1400" spc="-215" dirty="0">
                <a:solidFill>
                  <a:srgbClr val="134F5C"/>
                </a:solidFill>
                <a:latin typeface="Verdana"/>
                <a:cs typeface="Verdana"/>
              </a:rPr>
              <a:t>.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34F5C"/>
                </a:solidFill>
                <a:latin typeface="Verdana"/>
                <a:cs typeface="Verdana"/>
              </a:rPr>
              <a:t>of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spc="35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400" spc="15" dirty="0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sz="1400" spc="-5" dirty="0">
                <a:solidFill>
                  <a:srgbClr val="134F5C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400" spc="15" dirty="0">
                <a:solidFill>
                  <a:srgbClr val="134F5C"/>
                </a:solidFill>
                <a:latin typeface="Verdana"/>
                <a:cs typeface="Verdana"/>
              </a:rPr>
              <a:t>ds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34F5C"/>
                </a:solidFill>
                <a:latin typeface="Verdana"/>
                <a:cs typeface="Verdana"/>
              </a:rPr>
              <a:t>in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34F5C"/>
                </a:solidFill>
                <a:latin typeface="Verdana"/>
                <a:cs typeface="Verdana"/>
              </a:rPr>
              <a:t>our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34F5C"/>
                </a:solidFill>
                <a:latin typeface="Verdana"/>
                <a:cs typeface="Verdana"/>
              </a:rPr>
              <a:t>dataset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34F5C"/>
                </a:solidFill>
                <a:latin typeface="Verdana"/>
                <a:cs typeface="Verdana"/>
              </a:rPr>
              <a:t>is</a:t>
            </a:r>
            <a:r>
              <a:rPr sz="1400" spc="-13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134F5C"/>
                </a:solidFill>
                <a:latin typeface="Verdana"/>
                <a:cs typeface="Verdana"/>
              </a:rPr>
              <a:t>68</a:t>
            </a:r>
            <a:r>
              <a:rPr sz="1400" spc="-60" dirty="0">
                <a:solidFill>
                  <a:srgbClr val="134F5C"/>
                </a:solidFill>
                <a:latin typeface="Verdana"/>
                <a:cs typeface="Verdana"/>
              </a:rPr>
              <a:t>3</a:t>
            </a:r>
            <a:r>
              <a:rPr sz="1400" spc="-110" dirty="0">
                <a:solidFill>
                  <a:srgbClr val="134F5C"/>
                </a:solidFill>
                <a:latin typeface="Verdana"/>
                <a:cs typeface="Verdana"/>
              </a:rPr>
              <a:t>5</a:t>
            </a:r>
            <a:r>
              <a:rPr sz="1400" spc="-105" dirty="0">
                <a:solidFill>
                  <a:srgbClr val="134F5C"/>
                </a:solidFill>
                <a:latin typeface="Verdana"/>
                <a:cs typeface="Verdana"/>
              </a:rPr>
              <a:t>3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34400" y="0"/>
            <a:ext cx="533400" cy="5143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3825"/>
            <a:ext cx="26695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85" dirty="0">
                <a:solidFill>
                  <a:srgbClr val="CC0000"/>
                </a:solidFill>
                <a:latin typeface="Tahoma"/>
                <a:cs typeface="Tahoma"/>
              </a:rPr>
              <a:t>Data</a:t>
            </a:r>
            <a:r>
              <a:rPr sz="2800" b="1" spc="-9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800" b="1" spc="95" dirty="0">
                <a:solidFill>
                  <a:srgbClr val="CC0000"/>
                </a:solidFill>
                <a:latin typeface="Tahoma"/>
                <a:cs typeface="Tahoma"/>
              </a:rPr>
              <a:t>Cleaning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547" y="1215847"/>
            <a:ext cx="324548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780" algn="l"/>
              </a:tabLst>
            </a:pPr>
            <a:r>
              <a:rPr sz="1900" b="1" spc="-285" dirty="0">
                <a:solidFill>
                  <a:srgbClr val="134F5C"/>
                </a:solidFill>
                <a:latin typeface="Tahoma"/>
                <a:cs typeface="Tahoma"/>
              </a:rPr>
              <a:t>1.	</a:t>
            </a:r>
            <a:r>
              <a:rPr sz="1900" b="1" spc="35" dirty="0">
                <a:solidFill>
                  <a:srgbClr val="134F5C"/>
                </a:solidFill>
                <a:latin typeface="Tahoma"/>
                <a:cs typeface="Tahoma"/>
              </a:rPr>
              <a:t>Null</a:t>
            </a:r>
            <a:r>
              <a:rPr sz="1900" b="1" spc="-4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900" b="1" spc="40" dirty="0">
                <a:solidFill>
                  <a:srgbClr val="134F5C"/>
                </a:solidFill>
                <a:latin typeface="Tahoma"/>
                <a:cs typeface="Tahoma"/>
              </a:rPr>
              <a:t>Value</a:t>
            </a:r>
            <a:r>
              <a:rPr sz="1900" b="1" spc="-4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900" b="1" spc="15" dirty="0">
                <a:solidFill>
                  <a:srgbClr val="134F5C"/>
                </a:solidFill>
                <a:latin typeface="Tahoma"/>
                <a:cs typeface="Tahoma"/>
              </a:rPr>
              <a:t>Imputation:</a:t>
            </a:r>
            <a:endParaRPr sz="19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1550" y="1701475"/>
            <a:ext cx="3599174" cy="27199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34400" y="0"/>
            <a:ext cx="457200" cy="15308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616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5" dirty="0"/>
              <a:t>Imputing</a:t>
            </a:r>
            <a:r>
              <a:rPr sz="2800" spc="-65" dirty="0"/>
              <a:t> </a:t>
            </a:r>
            <a:r>
              <a:rPr sz="2800" spc="100" dirty="0"/>
              <a:t>missing</a:t>
            </a:r>
            <a:r>
              <a:rPr sz="2800" spc="-65" dirty="0"/>
              <a:t> </a:t>
            </a:r>
            <a:r>
              <a:rPr sz="2800" spc="55" dirty="0"/>
              <a:t>values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475249" y="1228138"/>
            <a:ext cx="5890260" cy="60261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05"/>
              </a:spcBef>
              <a:buSzPct val="128571"/>
              <a:buChar char="●"/>
              <a:tabLst>
                <a:tab pos="379095" algn="l"/>
                <a:tab pos="379730" algn="l"/>
              </a:tabLst>
            </a:pP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Impute the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 missing values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for</a:t>
            </a:r>
            <a:r>
              <a:rPr sz="1400" spc="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134F5C"/>
                </a:solidFill>
                <a:latin typeface="Arial MT"/>
                <a:cs typeface="Arial MT"/>
              </a:rPr>
              <a:t>Total_Past_Communication</a:t>
            </a:r>
            <a:r>
              <a:rPr sz="1300" spc="8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by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 mean</a:t>
            </a:r>
            <a:endParaRPr sz="1400" dirty="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795"/>
              </a:spcBef>
              <a:buSzPct val="128571"/>
              <a:buChar char="●"/>
              <a:tabLst>
                <a:tab pos="379095" algn="l"/>
                <a:tab pos="379730" algn="l"/>
              </a:tabLst>
            </a:pP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Impute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the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missing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values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for</a:t>
            </a:r>
            <a:r>
              <a:rPr sz="1400" spc="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134F5C"/>
                </a:solidFill>
                <a:latin typeface="Arial MT"/>
                <a:cs typeface="Arial MT"/>
              </a:rPr>
              <a:t>Total_Links</a:t>
            </a:r>
            <a:r>
              <a:rPr sz="1300" spc="8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&amp;</a:t>
            </a:r>
            <a:r>
              <a:rPr sz="14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Total_Images</a:t>
            </a:r>
            <a:r>
              <a:rPr sz="1400" spc="5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by the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mode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4150" y="2101457"/>
            <a:ext cx="2949849" cy="29779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4250" y="2070724"/>
            <a:ext cx="2996853" cy="30190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031103"/>
            <a:ext cx="3057599" cy="31123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34400" y="0"/>
            <a:ext cx="4572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9029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5" dirty="0"/>
              <a:t>Analysis</a:t>
            </a:r>
            <a:r>
              <a:rPr sz="2800" spc="-45" dirty="0"/>
              <a:t> </a:t>
            </a:r>
            <a:r>
              <a:rPr sz="2800" spc="55" dirty="0"/>
              <a:t>of</a:t>
            </a:r>
            <a:r>
              <a:rPr sz="2800" spc="-40" dirty="0"/>
              <a:t> </a:t>
            </a:r>
            <a:r>
              <a:rPr sz="2800" spc="75" dirty="0"/>
              <a:t>Categorical</a:t>
            </a:r>
            <a:r>
              <a:rPr sz="2800" spc="-40" dirty="0"/>
              <a:t> </a:t>
            </a:r>
            <a:r>
              <a:rPr sz="2800" spc="50" dirty="0"/>
              <a:t>features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5457190" cy="6096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Customer_Location</a:t>
            </a:r>
            <a:r>
              <a:rPr sz="18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40" dirty="0">
                <a:solidFill>
                  <a:srgbClr val="134F5C"/>
                </a:solidFill>
                <a:latin typeface="Arial"/>
                <a:cs typeface="Arial"/>
              </a:rPr>
              <a:t>w.r.t</a:t>
            </a:r>
            <a:r>
              <a:rPr sz="18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Email_Status</a:t>
            </a:r>
            <a:endParaRPr sz="1800" dirty="0">
              <a:latin typeface="Arial"/>
              <a:cs typeface="Arial"/>
            </a:endParaRPr>
          </a:p>
          <a:p>
            <a:pPr marL="379095">
              <a:lnSpc>
                <a:spcPct val="100000"/>
              </a:lnSpc>
              <a:spcBef>
                <a:spcPts val="330"/>
              </a:spcBef>
            </a:pP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Inference: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same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ratio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Email_Status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for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different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demographics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675" y="1862680"/>
            <a:ext cx="7277758" cy="31493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10600" y="0"/>
            <a:ext cx="457200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9029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5" dirty="0"/>
              <a:t>Analysis</a:t>
            </a:r>
            <a:r>
              <a:rPr sz="2800" spc="-45" dirty="0"/>
              <a:t> </a:t>
            </a:r>
            <a:r>
              <a:rPr sz="2800" spc="55" dirty="0"/>
              <a:t>of</a:t>
            </a:r>
            <a:r>
              <a:rPr sz="2800" spc="-40" dirty="0"/>
              <a:t> </a:t>
            </a:r>
            <a:r>
              <a:rPr sz="2800" spc="75" dirty="0"/>
              <a:t>Categorical</a:t>
            </a:r>
            <a:r>
              <a:rPr sz="2800" spc="-40" dirty="0"/>
              <a:t> </a:t>
            </a:r>
            <a:r>
              <a:rPr sz="2800" spc="50" dirty="0"/>
              <a:t>features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6107430" cy="6096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b="1" spc="-15" dirty="0">
                <a:solidFill>
                  <a:srgbClr val="134F5C"/>
                </a:solidFill>
                <a:latin typeface="Arial"/>
                <a:cs typeface="Arial"/>
              </a:rPr>
              <a:t>Email_Campaign_Type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134F5C"/>
                </a:solidFill>
                <a:latin typeface="Arial"/>
                <a:cs typeface="Arial"/>
              </a:rPr>
              <a:t>w.r.t.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Email_Status</a:t>
            </a:r>
            <a:endParaRPr sz="1800" dirty="0">
              <a:latin typeface="Arial"/>
              <a:cs typeface="Arial"/>
            </a:endParaRPr>
          </a:p>
          <a:p>
            <a:pPr marL="379095">
              <a:lnSpc>
                <a:spcPct val="100000"/>
              </a:lnSpc>
              <a:spcBef>
                <a:spcPts val="330"/>
              </a:spcBef>
            </a:pP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90%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time Email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gets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read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 or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acknowledged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if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Campaign_Type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 is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1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354" y="1880125"/>
            <a:ext cx="6798554" cy="3252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10600" y="0"/>
            <a:ext cx="3810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9029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5" dirty="0"/>
              <a:t>Analysis</a:t>
            </a:r>
            <a:r>
              <a:rPr sz="2800" spc="-45" dirty="0"/>
              <a:t> </a:t>
            </a:r>
            <a:r>
              <a:rPr sz="2800" spc="55" dirty="0"/>
              <a:t>of</a:t>
            </a:r>
            <a:r>
              <a:rPr sz="2800" spc="-40" dirty="0"/>
              <a:t> </a:t>
            </a:r>
            <a:r>
              <a:rPr sz="2800" spc="75" dirty="0"/>
              <a:t>Categorical</a:t>
            </a:r>
            <a:r>
              <a:rPr sz="2800" spc="-40" dirty="0"/>
              <a:t> </a:t>
            </a:r>
            <a:r>
              <a:rPr sz="2800" spc="50" dirty="0"/>
              <a:t>features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4518660" cy="6096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Time_Email_Sent_Catagory</a:t>
            </a:r>
            <a:endParaRPr sz="1800" dirty="0">
              <a:latin typeface="Arial"/>
              <a:cs typeface="Arial"/>
            </a:endParaRPr>
          </a:p>
          <a:p>
            <a:pPr marL="379095">
              <a:lnSpc>
                <a:spcPct val="100000"/>
              </a:lnSpc>
              <a:spcBef>
                <a:spcPts val="330"/>
              </a:spcBef>
            </a:pP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Time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Email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Sent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has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no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influence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over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Email_Status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9470" y="1839849"/>
            <a:ext cx="6204485" cy="3192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58200" y="71261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746</Words>
  <Application>Microsoft Office PowerPoint</Application>
  <PresentationFormat>On-screen Show (16:9)</PresentationFormat>
  <Paragraphs>135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Capstone Project  Email Campaign Effectiveness  Prediction</vt:lpstr>
      <vt:lpstr>Content</vt:lpstr>
      <vt:lpstr>Problem Statement</vt:lpstr>
      <vt:lpstr>Data Summary</vt:lpstr>
      <vt:lpstr>PowerPoint Presentation</vt:lpstr>
      <vt:lpstr>Imputing missing values</vt:lpstr>
      <vt:lpstr>Analysis of Categorical features</vt:lpstr>
      <vt:lpstr>Analysis of Categorical features</vt:lpstr>
      <vt:lpstr>Analysis of Categorical features</vt:lpstr>
      <vt:lpstr>Analysis of Continuous features</vt:lpstr>
      <vt:lpstr>Analysis of Continuous features</vt:lpstr>
      <vt:lpstr>Analysis of Continuous features</vt:lpstr>
      <vt:lpstr>Outlier Treatment</vt:lpstr>
      <vt:lpstr>PowerPoint Presentation</vt:lpstr>
      <vt:lpstr>Feature Engineering</vt:lpstr>
      <vt:lpstr>PowerPoint Presentation</vt:lpstr>
      <vt:lpstr>Feature Engineering</vt:lpstr>
      <vt:lpstr>Feature Engineering</vt:lpstr>
      <vt:lpstr>Understanding Target Variable</vt:lpstr>
      <vt:lpstr>Handling Imbalanced data</vt:lpstr>
      <vt:lpstr>Handling Imbalanced data</vt:lpstr>
      <vt:lpstr>Different Models</vt:lpstr>
      <vt:lpstr>PowerPoint Presentation</vt:lpstr>
      <vt:lpstr>Winner Model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Email Campaign Effectiveness  Prediction</dc:title>
  <dc:creator>faisaL Khaleeq</dc:creator>
  <cp:lastModifiedBy>faisaL Khaleeq</cp:lastModifiedBy>
  <cp:revision>4</cp:revision>
  <dcterms:created xsi:type="dcterms:W3CDTF">2023-06-08T09:53:38Z</dcterms:created>
  <dcterms:modified xsi:type="dcterms:W3CDTF">2023-06-13T14:23:45Z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