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72" r:id="rId7"/>
    <p:sldId id="274" r:id="rId8"/>
    <p:sldId id="275" r:id="rId9"/>
    <p:sldId id="276" r:id="rId10"/>
    <p:sldId id="277" r:id="rId11"/>
    <p:sldId id="280" r:id="rId12"/>
    <p:sldId id="279" r:id="rId13"/>
    <p:sldId id="278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0E0FC3-5D89-467D-87D4-A2EEDDE8EA1F}">
          <p14:sldIdLst>
            <p14:sldId id="271"/>
          </p14:sldIdLst>
        </p14:section>
        <p14:section name="Untitled Section" id="{A639F711-9E11-48E8-B7EC-BA27D9C9D355}">
          <p14:sldIdLst>
            <p14:sldId id="257"/>
            <p14:sldId id="258"/>
            <p14:sldId id="259"/>
            <p14:sldId id="260"/>
            <p14:sldId id="272"/>
            <p14:sldId id="274"/>
            <p14:sldId id="275"/>
            <p14:sldId id="276"/>
            <p14:sldId id="277"/>
            <p14:sldId id="280"/>
            <p14:sldId id="279"/>
            <p14:sldId id="278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3" autoAdjust="0"/>
    <p:restoredTop sz="86477" autoAdjust="0"/>
  </p:normalViewPr>
  <p:slideViewPr>
    <p:cSldViewPr>
      <p:cViewPr varScale="1">
        <p:scale>
          <a:sx n="57" d="100"/>
          <a:sy n="57" d="100"/>
        </p:scale>
        <p:origin x="-492" y="-96"/>
      </p:cViewPr>
      <p:guideLst>
        <p:guide orient="horz" pos="2035"/>
        <p:guide pos="3057"/>
      </p:guideLst>
    </p:cSldViewPr>
  </p:slideViewPr>
  <p:outlineViewPr>
    <p:cViewPr>
      <p:scale>
        <a:sx n="33" d="100"/>
        <a:sy n="33" d="100"/>
      </p:scale>
      <p:origin x="25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678" y="2342515"/>
            <a:ext cx="909702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358" y="4231640"/>
            <a:ext cx="74916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501" y="570237"/>
            <a:ext cx="6457016" cy="2250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0993" y="570147"/>
            <a:ext cx="2422280" cy="1747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5119" y="1737995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11728" y="1737995"/>
            <a:ext cx="465553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8035" y="1033948"/>
            <a:ext cx="690631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0202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120" y="1737995"/>
            <a:ext cx="963214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8811" y="7027545"/>
            <a:ext cx="342476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119" y="7027545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5719" y="7027545"/>
            <a:ext cx="246154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63340" y="431621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Capstone Project 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4100" y="1201062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Netflix  Movies and </a:t>
            </a:r>
            <a:r>
              <a:rPr lang="en-US" sz="2800" b="1" dirty="0" err="1" smtClean="0"/>
              <a:t>Tv</a:t>
            </a:r>
            <a:r>
              <a:rPr lang="en-US" sz="2800" b="1" dirty="0" smtClean="0"/>
              <a:t> Shows Clustering</a:t>
            </a:r>
          </a:p>
          <a:p>
            <a:pPr algn="ctr"/>
            <a:r>
              <a:rPr lang="en-US" sz="2800" b="1" dirty="0" smtClean="0"/>
              <a:t>(Ml Unsupervised) 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337300" y="5759450"/>
            <a:ext cx="435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BY 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Mohd</a:t>
            </a:r>
            <a:r>
              <a:rPr lang="en-US" sz="3200" b="1" dirty="0" smtClean="0">
                <a:solidFill>
                  <a:srgbClr val="FF0000"/>
                </a:solidFill>
              </a:rPr>
              <a:t> Faisal </a:t>
            </a:r>
            <a:r>
              <a:rPr lang="en-US" sz="3200" b="1" dirty="0" err="1" smtClean="0">
                <a:solidFill>
                  <a:srgbClr val="FF0000"/>
                </a:solidFill>
              </a:rPr>
              <a:t>Khaleeq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200" b="1" dirty="0" err="1" smtClean="0">
                <a:solidFill>
                  <a:srgbClr val="FF0000"/>
                </a:solidFill>
              </a:rPr>
              <a:t>Mohd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Kashan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7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06" y="1663218"/>
            <a:ext cx="7850388" cy="42300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26" y="1015370"/>
            <a:ext cx="7672548" cy="552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7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0374"/>
            <a:ext cx="10058400" cy="272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14" y="1752138"/>
            <a:ext cx="7774171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06" y="1752138"/>
            <a:ext cx="7850388" cy="40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6100" y="1035050"/>
            <a:ext cx="97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Feature Engineering 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912" y="421118"/>
            <a:ext cx="9606088" cy="1539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44300"/>
              </a:lnSpc>
              <a:spcBef>
                <a:spcPts val="100"/>
              </a:spcBef>
              <a:buChar char="•"/>
              <a:tabLst>
                <a:tab pos="125730" algn="l"/>
              </a:tabLst>
            </a:pPr>
            <a:r>
              <a:rPr sz="1400" spc="-20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centroids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stabilized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—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there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no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their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because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clustering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has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successful.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300" dirty="0">
              <a:latin typeface="Times New Roman"/>
              <a:cs typeface="Times New Roman"/>
            </a:endParaRPr>
          </a:p>
          <a:p>
            <a:pPr marL="164465" indent="-106680">
              <a:lnSpc>
                <a:spcPct val="100000"/>
              </a:lnSpc>
              <a:buChar char="•"/>
              <a:tabLst>
                <a:tab pos="165100" algn="l"/>
              </a:tabLst>
            </a:pPr>
            <a:r>
              <a:rPr sz="1400" spc="-2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defined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number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iterations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achieved.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42900"/>
              </a:lnSpc>
            </a:pPr>
            <a:r>
              <a:rPr sz="1400" spc="-10" dirty="0">
                <a:latin typeface="Times New Roman"/>
                <a:cs typeface="Times New Roman"/>
              </a:rPr>
              <a:t>K-means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iterative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tries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dataset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into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</a:t>
            </a:r>
            <a:r>
              <a:rPr sz="1400" dirty="0">
                <a:latin typeface="Times New Roman"/>
                <a:cs typeface="Times New Roman"/>
              </a:rPr>
              <a:t> pre-defined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distinct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overlapping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subgroups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where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point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belongs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group.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827" y="4646798"/>
            <a:ext cx="160850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Elbow</a:t>
            </a:r>
            <a:r>
              <a:rPr sz="1600" b="1" spc="-7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Curve: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74" y="1971018"/>
            <a:ext cx="9241568" cy="23149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8415" y="5077161"/>
            <a:ext cx="8846281" cy="2310097"/>
          </a:xfrm>
          <a:prstGeom prst="rect">
            <a:avLst/>
          </a:prstGeom>
        </p:spPr>
      </p:pic>
      <p:sp>
        <p:nvSpPr>
          <p:cNvPr id="6" name="object 5"/>
          <p:cNvSpPr txBox="1"/>
          <p:nvPr/>
        </p:nvSpPr>
        <p:spPr>
          <a:xfrm>
            <a:off x="262927" y="1775066"/>
            <a:ext cx="9604291" cy="2706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 Black"/>
                <a:cs typeface="Arial Black"/>
              </a:rPr>
              <a:t>1.</a:t>
            </a:r>
            <a:r>
              <a:rPr sz="1600" spc="-2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K-means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Clustering</a:t>
            </a:r>
            <a:endParaRPr sz="1600" dirty="0">
              <a:latin typeface="Arial Black"/>
              <a:cs typeface="Arial Black"/>
            </a:endParaRPr>
          </a:p>
          <a:p>
            <a:pPr marL="12700" marR="9525" algn="just">
              <a:lnSpc>
                <a:spcPct val="1436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K-means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popular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unsupervised</a:t>
            </a:r>
            <a:r>
              <a:rPr sz="1400" spc="-5" dirty="0">
                <a:latin typeface="Times New Roman"/>
                <a:cs typeface="Times New Roman"/>
              </a:rPr>
              <a:t> machine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learning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algorithms. </a:t>
            </a:r>
            <a:r>
              <a:rPr sz="1400" spc="-5" dirty="0">
                <a:latin typeface="Times New Roman"/>
                <a:cs typeface="Times New Roman"/>
              </a:rPr>
              <a:t>Typically, unsupervised algorithms </a:t>
            </a:r>
            <a:r>
              <a:rPr sz="1400" spc="-15" dirty="0">
                <a:latin typeface="Times New Roman"/>
                <a:cs typeface="Times New Roman"/>
              </a:rPr>
              <a:t>make </a:t>
            </a:r>
            <a:r>
              <a:rPr sz="1400" spc="-10" dirty="0">
                <a:latin typeface="Times New Roman"/>
                <a:cs typeface="Times New Roman"/>
              </a:rPr>
              <a:t>inferences </a:t>
            </a:r>
            <a:r>
              <a:rPr sz="1400" spc="-5" dirty="0">
                <a:latin typeface="Times New Roman"/>
                <a:cs typeface="Times New Roman"/>
              </a:rPr>
              <a:t>from datasets using </a:t>
            </a:r>
            <a:r>
              <a:rPr sz="1400" dirty="0">
                <a:latin typeface="Times New Roman"/>
                <a:cs typeface="Times New Roman"/>
              </a:rPr>
              <a:t>only </a:t>
            </a:r>
            <a:r>
              <a:rPr sz="1400" spc="-10" dirty="0">
                <a:latin typeface="Times New Roman"/>
                <a:cs typeface="Times New Roman"/>
              </a:rPr>
              <a:t>input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vectors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referring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known,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labelled,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outcomes.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K-means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works:</a:t>
            </a:r>
          </a:p>
          <a:p>
            <a:pPr marL="12700" marR="5080">
              <a:lnSpc>
                <a:spcPct val="144500"/>
              </a:lnSpc>
              <a:spcBef>
                <a:spcPts val="790"/>
              </a:spcBef>
            </a:pPr>
            <a:r>
              <a:rPr sz="1400" spc="-15" dirty="0">
                <a:latin typeface="Times New Roman"/>
                <a:cs typeface="Times New Roman"/>
              </a:rPr>
              <a:t>To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process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learning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K-means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algorithm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mining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starts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first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group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randomly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selected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centroids,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which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beginning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every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</a:p>
          <a:p>
            <a:pPr marL="12700" marR="13970">
              <a:lnSpc>
                <a:spcPct val="142900"/>
              </a:lnSpc>
              <a:spcBef>
                <a:spcPts val="815"/>
              </a:spcBef>
            </a:pPr>
            <a:r>
              <a:rPr sz="1400" spc="-5" dirty="0">
                <a:latin typeface="Times New Roman"/>
                <a:cs typeface="Times New Roman"/>
              </a:rPr>
              <a:t>performs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iterative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(repetitive)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calculations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optimize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positions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centroids.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halts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creating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optimizing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either: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912" y="1173949"/>
            <a:ext cx="9307751" cy="10320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Elbow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Curve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most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popular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methods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determine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value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40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elbow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curve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squared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(SSE)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choose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ideal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value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between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their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assigned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clusters.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913" y="2462144"/>
            <a:ext cx="9603392" cy="2440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indent="-18034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193040" algn="l"/>
              </a:tabLst>
            </a:pP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Silhouette’s</a:t>
            </a:r>
            <a:r>
              <a:rPr sz="1600" b="1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02020"/>
                </a:solidFill>
                <a:latin typeface="Arial"/>
                <a:cs typeface="Arial"/>
              </a:rPr>
              <a:t>Coefficient</a:t>
            </a:r>
            <a:r>
              <a:rPr sz="1600" dirty="0">
                <a:solidFill>
                  <a:srgbClr val="202020"/>
                </a:solidFill>
                <a:latin typeface="Arial MT"/>
                <a:cs typeface="Arial MT"/>
              </a:rPr>
              <a:t>-</a:t>
            </a:r>
            <a:endParaRPr sz="1600">
              <a:latin typeface="Arial MT"/>
              <a:cs typeface="Arial MT"/>
            </a:endParaRPr>
          </a:p>
          <a:p>
            <a:pPr marL="12700" marR="5715" algn="just">
              <a:lnSpc>
                <a:spcPct val="143800"/>
              </a:lnSpc>
              <a:spcBef>
                <a:spcPts val="1075"/>
              </a:spcBef>
            </a:pP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If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ground truth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labels are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not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known, the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evaluation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must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performed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utilizing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itself. The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Silhouette Coefficient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example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such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evaluation, where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 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more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increased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Silhouette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Coefficient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correlates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 a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model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with better-defined clusters.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Silhouette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Coefficient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determined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each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sample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comprised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two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400"/>
              </a:lnSpc>
              <a:buClr>
                <a:srgbClr val="202020"/>
              </a:buClr>
              <a:buSzPct val="71428"/>
              <a:buChar char="●"/>
              <a:tabLst>
                <a:tab pos="193040" algn="l"/>
              </a:tabLst>
            </a:pPr>
            <a:r>
              <a:rPr sz="1400" spc="-5" dirty="0">
                <a:latin typeface="Times New Roman"/>
                <a:cs typeface="Times New Roman"/>
              </a:rPr>
              <a:t>Mean distance between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observation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5" dirty="0">
                <a:latin typeface="Times New Roman"/>
                <a:cs typeface="Times New Roman"/>
              </a:rPr>
              <a:t>all </a:t>
            </a:r>
            <a:r>
              <a:rPr sz="1400" spc="-10" dirty="0">
                <a:latin typeface="Times New Roman"/>
                <a:cs typeface="Times New Roman"/>
              </a:rPr>
              <a:t>other </a:t>
            </a:r>
            <a:r>
              <a:rPr sz="1400" spc="-5" dirty="0">
                <a:latin typeface="Times New Roman"/>
                <a:cs typeface="Times New Roman"/>
              </a:rPr>
              <a:t>data points in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same </a:t>
            </a:r>
            <a:r>
              <a:rPr sz="1400" spc="-10" dirty="0">
                <a:latin typeface="Times New Roman"/>
                <a:cs typeface="Times New Roman"/>
              </a:rPr>
              <a:t>cluster. </a:t>
            </a:r>
            <a:r>
              <a:rPr sz="1400" spc="-15" dirty="0">
                <a:latin typeface="Times New Roman"/>
                <a:cs typeface="Times New Roman"/>
              </a:rPr>
              <a:t>This </a:t>
            </a:r>
            <a:r>
              <a:rPr sz="1400" spc="-10" dirty="0">
                <a:latin typeface="Times New Roman"/>
                <a:cs typeface="Times New Roman"/>
              </a:rPr>
              <a:t> distance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10" dirty="0">
                <a:latin typeface="Times New Roman"/>
                <a:cs typeface="Times New Roman"/>
              </a:rPr>
              <a:t>also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spc="-10" dirty="0">
                <a:latin typeface="Times New Roman"/>
                <a:cs typeface="Times New Roman"/>
              </a:rPr>
              <a:t>called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15" dirty="0">
                <a:latin typeface="Times New Roman"/>
                <a:cs typeface="Times New Roman"/>
              </a:rPr>
              <a:t>mean </a:t>
            </a:r>
            <a:r>
              <a:rPr sz="1400" spc="-5" dirty="0">
                <a:latin typeface="Times New Roman"/>
                <a:cs typeface="Times New Roman"/>
              </a:rPr>
              <a:t>intra-cluster distance. </a:t>
            </a:r>
            <a:r>
              <a:rPr sz="1400" spc="-10" dirty="0">
                <a:latin typeface="Times New Roman"/>
                <a:cs typeface="Times New Roman"/>
              </a:rPr>
              <a:t>The mean distance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denoted </a:t>
            </a:r>
            <a:r>
              <a:rPr sz="1400" spc="5" dirty="0">
                <a:latin typeface="Times New Roman"/>
                <a:cs typeface="Times New Roman"/>
              </a:rPr>
              <a:t>by 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a.Mean </a:t>
            </a:r>
            <a:r>
              <a:rPr sz="1400" spc="-10" dirty="0">
                <a:latin typeface="Times New Roman"/>
                <a:cs typeface="Times New Roman"/>
              </a:rPr>
              <a:t>distance </a:t>
            </a:r>
            <a:r>
              <a:rPr sz="1400" spc="-5" dirty="0">
                <a:latin typeface="Times New Roman"/>
                <a:cs typeface="Times New Roman"/>
              </a:rPr>
              <a:t>between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observation and </a:t>
            </a:r>
            <a:r>
              <a:rPr sz="1400" spc="5" dirty="0">
                <a:latin typeface="Times New Roman"/>
                <a:cs typeface="Times New Roman"/>
              </a:rPr>
              <a:t>all </a:t>
            </a:r>
            <a:r>
              <a:rPr sz="1400" spc="-5" dirty="0">
                <a:latin typeface="Times New Roman"/>
                <a:cs typeface="Times New Roman"/>
              </a:rPr>
              <a:t>other data points of </a:t>
            </a:r>
            <a:r>
              <a:rPr sz="1400" spc="-10" dirty="0">
                <a:latin typeface="Times New Roman"/>
                <a:cs typeface="Times New Roman"/>
              </a:rPr>
              <a:t>the next nearest cluster.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also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called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nearest-cluster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distance.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denoted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912" y="4696338"/>
            <a:ext cx="747280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by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Silhouette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Coefficient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i="1" spc="-5" dirty="0">
                <a:solidFill>
                  <a:srgbClr val="202020"/>
                </a:solidFill>
                <a:latin typeface="Times New Roman"/>
                <a:cs typeface="Times New Roman"/>
              </a:rPr>
              <a:t>s</a:t>
            </a:r>
            <a:r>
              <a:rPr sz="1400" i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single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sample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then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given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as:</a:t>
            </a:r>
            <a:r>
              <a:rPr sz="1400" spc="10" dirty="0">
                <a:solidFill>
                  <a:srgbClr val="202020"/>
                </a:solidFill>
                <a:latin typeface="Cambria Math"/>
                <a:cs typeface="Cambria Math"/>
              </a:rPr>
              <a:t>𝑠</a:t>
            </a:r>
            <a:r>
              <a:rPr sz="1400" spc="100" dirty="0">
                <a:solidFill>
                  <a:srgbClr val="202020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8407" y="4655414"/>
            <a:ext cx="395386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35" dirty="0">
                <a:solidFill>
                  <a:srgbClr val="202020"/>
                </a:solidFill>
                <a:latin typeface="Cambria Math"/>
                <a:cs typeface="Cambria Math"/>
              </a:rPr>
              <a:t>𝑏</a:t>
            </a:r>
            <a:r>
              <a:rPr sz="1000" spc="-5" dirty="0">
                <a:solidFill>
                  <a:srgbClr val="202020"/>
                </a:solidFill>
                <a:latin typeface="Cambria Math"/>
                <a:cs typeface="Cambria Math"/>
              </a:rPr>
              <a:t>−</a:t>
            </a:r>
            <a:r>
              <a:rPr sz="1000" spc="125" dirty="0">
                <a:solidFill>
                  <a:srgbClr val="202020"/>
                </a:solidFill>
                <a:latin typeface="Cambria Math"/>
                <a:cs typeface="Cambria Math"/>
              </a:rPr>
              <a:t>𝑎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4117" y="4795684"/>
            <a:ext cx="845587" cy="1673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0" dirty="0">
                <a:solidFill>
                  <a:srgbClr val="202020"/>
                </a:solidFill>
                <a:latin typeface="Cambria Math"/>
                <a:cs typeface="Cambria Math"/>
              </a:rPr>
              <a:t>𝑚𝑎𝑥(𝑎,𝑏)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92089" y="4789313"/>
            <a:ext cx="807846" cy="8974"/>
          </a:xfrm>
          <a:custGeom>
            <a:avLst/>
            <a:gdLst/>
            <a:ahLst/>
            <a:cxnLst/>
            <a:rect l="l" t="t" r="r" b="b"/>
            <a:pathLst>
              <a:path w="570864" h="12700">
                <a:moveTo>
                  <a:pt x="570280" y="0"/>
                </a:moveTo>
                <a:lnTo>
                  <a:pt x="0" y="0"/>
                </a:lnTo>
                <a:lnTo>
                  <a:pt x="0" y="12192"/>
                </a:lnTo>
                <a:lnTo>
                  <a:pt x="570280" y="12192"/>
                </a:lnTo>
                <a:lnTo>
                  <a:pt x="57028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56" y="5168537"/>
            <a:ext cx="9326477" cy="2299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827" y="512441"/>
            <a:ext cx="3934093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2.</a:t>
            </a:r>
            <a:r>
              <a:rPr sz="1600" spc="-5" dirty="0">
                <a:solidFill>
                  <a:srgbClr val="202020"/>
                </a:solidFill>
                <a:latin typeface="Arial Black"/>
                <a:cs typeface="Arial Black"/>
              </a:rPr>
              <a:t>Hierarchical-clustering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913" y="3484820"/>
            <a:ext cx="9603392" cy="313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434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Hierarchical Clustering, </a:t>
            </a:r>
            <a:r>
              <a:rPr sz="1400" spc="-10" dirty="0">
                <a:latin typeface="Times New Roman"/>
                <a:cs typeface="Times New Roman"/>
              </a:rPr>
              <a:t>also </a:t>
            </a:r>
            <a:r>
              <a:rPr sz="1400" spc="-5" dirty="0">
                <a:latin typeface="Times New Roman"/>
                <a:cs typeface="Times New Roman"/>
              </a:rPr>
              <a:t>known as </a:t>
            </a:r>
            <a:r>
              <a:rPr sz="1400" spc="-10" dirty="0">
                <a:latin typeface="Times New Roman"/>
                <a:cs typeface="Times New Roman"/>
              </a:rPr>
              <a:t>hierarchical </a:t>
            </a:r>
            <a:r>
              <a:rPr sz="1400" spc="-5" dirty="0">
                <a:latin typeface="Times New Roman"/>
                <a:cs typeface="Times New Roman"/>
              </a:rPr>
              <a:t>cluster analysis,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5" dirty="0">
                <a:latin typeface="Times New Roman"/>
                <a:cs typeface="Times New Roman"/>
              </a:rPr>
              <a:t>an algorithm </a:t>
            </a:r>
            <a:r>
              <a:rPr sz="1400" dirty="0">
                <a:latin typeface="Times New Roman"/>
                <a:cs typeface="Times New Roman"/>
              </a:rPr>
              <a:t>that </a:t>
            </a:r>
            <a:r>
              <a:rPr sz="1400" spc="-10" dirty="0">
                <a:latin typeface="Times New Roman"/>
                <a:cs typeface="Times New Roman"/>
              </a:rPr>
              <a:t>groups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similar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into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groups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clusters.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endpoint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clusters,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where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cluster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distinct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within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broadly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similar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each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300"/>
              </a:lnSpc>
              <a:spcBef>
                <a:spcPts val="795"/>
              </a:spcBef>
            </a:pPr>
            <a:r>
              <a:rPr sz="1400" spc="-5" dirty="0">
                <a:latin typeface="Times New Roman"/>
                <a:cs typeface="Times New Roman"/>
              </a:rPr>
              <a:t>Hierarchical Clustering </a:t>
            </a:r>
            <a:r>
              <a:rPr sz="1400" dirty="0">
                <a:latin typeface="Times New Roman"/>
                <a:cs typeface="Times New Roman"/>
              </a:rPr>
              <a:t>can </a:t>
            </a:r>
            <a:r>
              <a:rPr sz="1400" spc="-5" dirty="0">
                <a:latin typeface="Times New Roman"/>
                <a:cs typeface="Times New Roman"/>
              </a:rPr>
              <a:t>be </a:t>
            </a:r>
            <a:r>
              <a:rPr sz="1400" spc="-10" dirty="0">
                <a:latin typeface="Times New Roman"/>
                <a:cs typeface="Times New Roman"/>
              </a:rPr>
              <a:t>performed </a:t>
            </a:r>
            <a:r>
              <a:rPr sz="1400" dirty="0">
                <a:latin typeface="Times New Roman"/>
                <a:cs typeface="Times New Roman"/>
              </a:rPr>
              <a:t>with </a:t>
            </a:r>
            <a:r>
              <a:rPr sz="1400" spc="-10" dirty="0">
                <a:latin typeface="Times New Roman"/>
                <a:cs typeface="Times New Roman"/>
              </a:rPr>
              <a:t>either </a:t>
            </a:r>
            <a:r>
              <a:rPr sz="1400" spc="-5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distance matrix </a:t>
            </a:r>
            <a:r>
              <a:rPr sz="1400" spc="-5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raw </a:t>
            </a:r>
            <a:r>
              <a:rPr sz="1400" spc="-5" dirty="0">
                <a:latin typeface="Times New Roman"/>
                <a:cs typeface="Times New Roman"/>
              </a:rPr>
              <a:t>data. When </a:t>
            </a:r>
            <a:r>
              <a:rPr sz="1400" spc="-10" dirty="0">
                <a:latin typeface="Times New Roman"/>
                <a:cs typeface="Times New Roman"/>
              </a:rPr>
              <a:t>raw </a:t>
            </a:r>
            <a:r>
              <a:rPr sz="1400" spc="-5" dirty="0">
                <a:latin typeface="Times New Roman"/>
                <a:cs typeface="Times New Roman"/>
              </a:rPr>
              <a:t> 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provided,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automatically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compute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matrix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background.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 marR="9525" indent="45720" algn="just">
              <a:lnSpc>
                <a:spcPct val="143600"/>
              </a:lnSpc>
              <a:spcBef>
                <a:spcPts val="5"/>
              </a:spcBef>
            </a:pPr>
            <a:r>
              <a:rPr sz="1400" spc="-2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agglomerative clustering </a:t>
            </a:r>
            <a:r>
              <a:rPr sz="1400" spc="-20" dirty="0">
                <a:latin typeface="Times New Roman"/>
                <a:cs typeface="Times New Roman"/>
              </a:rPr>
              <a:t>is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most </a:t>
            </a:r>
            <a:r>
              <a:rPr sz="1400" spc="-5" dirty="0">
                <a:latin typeface="Times New Roman"/>
                <a:cs typeface="Times New Roman"/>
              </a:rPr>
              <a:t>common </a:t>
            </a:r>
            <a:r>
              <a:rPr sz="1400" dirty="0">
                <a:latin typeface="Times New Roman"/>
                <a:cs typeface="Times New Roman"/>
              </a:rPr>
              <a:t>type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hierarchical clustering </a:t>
            </a:r>
            <a:r>
              <a:rPr sz="1400" spc="-10" dirty="0">
                <a:latin typeface="Times New Roman"/>
                <a:cs typeface="Times New Roman"/>
              </a:rPr>
              <a:t>used </a:t>
            </a:r>
            <a:r>
              <a:rPr sz="1400" spc="-5" dirty="0">
                <a:latin typeface="Times New Roman"/>
                <a:cs typeface="Times New Roman"/>
              </a:rPr>
              <a:t>to group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objects in clusters based on </a:t>
            </a:r>
            <a:r>
              <a:rPr sz="1400" spc="-10" dirty="0">
                <a:latin typeface="Times New Roman"/>
                <a:cs typeface="Times New Roman"/>
              </a:rPr>
              <a:t>their </a:t>
            </a:r>
            <a:r>
              <a:rPr sz="1400" dirty="0">
                <a:latin typeface="Times New Roman"/>
                <a:cs typeface="Times New Roman"/>
              </a:rPr>
              <a:t>similarity. </a:t>
            </a:r>
            <a:r>
              <a:rPr sz="1400" spc="-5" dirty="0">
                <a:latin typeface="Times New Roman"/>
                <a:cs typeface="Times New Roman"/>
              </a:rPr>
              <a:t>... </a:t>
            </a:r>
            <a:r>
              <a:rPr sz="1400" spc="-10" dirty="0">
                <a:latin typeface="Times New Roman"/>
                <a:cs typeface="Times New Roman"/>
              </a:rPr>
              <a:t>Next, </a:t>
            </a:r>
            <a:r>
              <a:rPr sz="1400" spc="-15" dirty="0">
                <a:latin typeface="Times New Roman"/>
                <a:cs typeface="Times New Roman"/>
              </a:rPr>
              <a:t>pairs </a:t>
            </a:r>
            <a:r>
              <a:rPr sz="1400" spc="5" dirty="0">
                <a:latin typeface="Times New Roman"/>
                <a:cs typeface="Times New Roman"/>
              </a:rPr>
              <a:t>of </a:t>
            </a:r>
            <a:r>
              <a:rPr sz="1400" spc="-5" dirty="0">
                <a:latin typeface="Times New Roman"/>
                <a:cs typeface="Times New Roman"/>
              </a:rPr>
              <a:t>clusters </a:t>
            </a:r>
            <a:r>
              <a:rPr sz="1400" spc="-10" dirty="0">
                <a:latin typeface="Times New Roman"/>
                <a:cs typeface="Times New Roman"/>
              </a:rPr>
              <a:t>are </a:t>
            </a:r>
            <a:r>
              <a:rPr sz="1400" spc="-5" dirty="0">
                <a:latin typeface="Times New Roman"/>
                <a:cs typeface="Times New Roman"/>
              </a:rPr>
              <a:t>successively </a:t>
            </a:r>
            <a:r>
              <a:rPr sz="1400" spc="-15" dirty="0">
                <a:latin typeface="Times New Roman"/>
                <a:cs typeface="Times New Roman"/>
              </a:rPr>
              <a:t>merged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until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been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merged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big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cluster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containing</a:t>
            </a:r>
            <a:r>
              <a:rPr sz="1400" spc="5" dirty="0">
                <a:latin typeface="Times New Roman"/>
                <a:cs typeface="Times New Roman"/>
              </a:rPr>
              <a:t> all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046" y="922594"/>
            <a:ext cx="9943748" cy="258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912" y="3517991"/>
            <a:ext cx="9590812" cy="32984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sng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 Black"/>
                <a:cs typeface="Arial Black"/>
              </a:rPr>
              <a:t>Conclusion:</a:t>
            </a:r>
            <a:r>
              <a:rPr sz="1600" u="sng" spc="-55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 Black"/>
                <a:cs typeface="Arial Black"/>
              </a:rPr>
              <a:t> </a:t>
            </a:r>
            <a:r>
              <a:rPr sz="1600" u="sng" dirty="0">
                <a:solidFill>
                  <a:srgbClr val="202020"/>
                </a:solidFill>
                <a:uFill>
                  <a:solidFill>
                    <a:srgbClr val="202020"/>
                  </a:solidFill>
                </a:uFill>
                <a:latin typeface="Arial Black"/>
                <a:cs typeface="Arial Black"/>
              </a:rPr>
              <a:t>-</a:t>
            </a:r>
            <a:endParaRPr sz="1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500">
              <a:latin typeface="Arial Black"/>
              <a:cs typeface="Arial Black"/>
            </a:endParaRPr>
          </a:p>
          <a:p>
            <a:pPr marL="12700" marR="5080">
              <a:lnSpc>
                <a:spcPct val="96500"/>
              </a:lnSpc>
              <a:buSzPct val="92857"/>
              <a:buAutoNum type="arabicPeriod"/>
              <a:tabLst>
                <a:tab pos="1473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 this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project,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worked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text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problem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wherein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had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classify/group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 Netflix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certain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such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that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within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similar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each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other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different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dissimilar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each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other.</a:t>
            </a:r>
            <a:endParaRPr sz="1400">
              <a:latin typeface="Times New Roman"/>
              <a:cs typeface="Times New Roman"/>
            </a:endParaRPr>
          </a:p>
          <a:p>
            <a:pPr marL="12700" marR="180340">
              <a:lnSpc>
                <a:spcPts val="1610"/>
              </a:lnSpc>
              <a:spcBef>
                <a:spcPts val="640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contained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about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7787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records,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12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attributes.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began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dealing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with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the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dataset's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missing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doing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exploratory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analysis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(EDA).</a:t>
            </a:r>
            <a:endParaRPr sz="1400">
              <a:latin typeface="Times New Roman"/>
              <a:cs typeface="Times New Roman"/>
            </a:endParaRPr>
          </a:p>
          <a:p>
            <a:pPr marL="12700" marR="29209">
              <a:lnSpc>
                <a:spcPct val="95800"/>
              </a:lnSpc>
              <a:spcBef>
                <a:spcPts val="555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found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that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hosts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movies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TV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its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platform,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total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added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growing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exponentially.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Also,</a:t>
            </a:r>
            <a:r>
              <a:rPr sz="14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majority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were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produced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United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States,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majority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created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for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adults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young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adults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age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group.</a:t>
            </a:r>
            <a:endParaRPr sz="1400">
              <a:latin typeface="Times New Roman"/>
              <a:cs typeface="Times New Roman"/>
            </a:endParaRPr>
          </a:p>
          <a:p>
            <a:pPr marL="12700" marR="14604">
              <a:lnSpc>
                <a:spcPct val="96200"/>
              </a:lnSpc>
              <a:spcBef>
                <a:spcPts val="590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Once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obtained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required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insights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EDA,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start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with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Pre-processing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text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by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removing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punctuation,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stop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words.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filtered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passed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TF</a:t>
            </a:r>
            <a:r>
              <a:rPr sz="1400" spc="6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-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IDF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Vectorizer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since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are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conducting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text-based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model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needs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be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vectorized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order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predict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desired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results.</a:t>
            </a:r>
            <a:endParaRPr sz="1400">
              <a:latin typeface="Times New Roman"/>
              <a:cs typeface="Times New Roman"/>
            </a:endParaRPr>
          </a:p>
          <a:p>
            <a:pPr marL="12700" marR="123189">
              <a:lnSpc>
                <a:spcPct val="96500"/>
              </a:lnSpc>
              <a:spcBef>
                <a:spcPts val="565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It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decided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data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based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the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attributes: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director,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cast,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country,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genre,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description.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values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in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these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attributes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tokenized,</a:t>
            </a:r>
            <a:r>
              <a:rPr sz="1400" spc="8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pre-processed,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then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vectorized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TFIDF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vectorizer.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2655"/>
            <a:ext cx="9356397" cy="2467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2994" y="639520"/>
            <a:ext cx="9588116" cy="1904624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00"/>
              </a:spcBef>
              <a:buSzPct val="92857"/>
              <a:buAutoNum type="arabicPeriod" startAt="6"/>
              <a:tabLst>
                <a:tab pos="1473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TFIDF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Vectorization,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created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total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20000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attributes.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used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Principal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Component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Analysis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(PCA)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handle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curse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dimensionality.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4000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components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able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capture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more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than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80%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variance,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hence,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12700" marR="53975">
              <a:lnSpc>
                <a:spcPct val="96400"/>
              </a:lnSpc>
              <a:spcBef>
                <a:spcPts val="550"/>
              </a:spcBef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components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restricted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4000.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</a:t>
            </a:r>
            <a:r>
              <a:rPr sz="1400" spc="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first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built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k-means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clustering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algorithm,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optimal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of</a:t>
            </a:r>
            <a:r>
              <a:rPr sz="1400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came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out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6.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obtained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through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 the </a:t>
            </a:r>
            <a:r>
              <a:rPr sz="1400" spc="-3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elbow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method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Silhouette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score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analysis.</a:t>
            </a:r>
            <a:endParaRPr sz="1400">
              <a:latin typeface="Times New Roman"/>
              <a:cs typeface="Times New Roman"/>
            </a:endParaRPr>
          </a:p>
          <a:p>
            <a:pPr marL="12700" marR="342265">
              <a:lnSpc>
                <a:spcPts val="1630"/>
              </a:lnSpc>
              <a:spcBef>
                <a:spcPts val="600"/>
              </a:spcBef>
              <a:buSzPct val="92857"/>
              <a:buAutoNum type="arabicPeriod" startAt="7"/>
              <a:tabLst>
                <a:tab pos="147320" algn="l"/>
              </a:tabLst>
            </a:pP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Then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were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built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Agglomerative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clustering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algorithm,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and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optimal 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clusters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came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out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be</a:t>
            </a:r>
            <a:r>
              <a:rPr sz="1400" spc="5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12.</a:t>
            </a:r>
            <a:r>
              <a:rPr sz="1400" spc="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400" spc="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obtained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after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visualizing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dendrogram.</a:t>
            </a:r>
            <a:endParaRPr sz="1400">
              <a:latin typeface="Times New Roman"/>
              <a:cs typeface="Times New Roman"/>
            </a:endParaRPr>
          </a:p>
          <a:p>
            <a:pPr marL="12700" marR="22225">
              <a:lnSpc>
                <a:spcPct val="95700"/>
              </a:lnSpc>
              <a:spcBef>
                <a:spcPts val="555"/>
              </a:spcBef>
              <a:buSzPct val="92857"/>
              <a:buAutoNum type="arabicPeriod" startAt="7"/>
              <a:tabLst>
                <a:tab pos="147320" algn="l"/>
              </a:tabLst>
            </a:pP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content-based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recommender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was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built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similarity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matrix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obtained</a:t>
            </a:r>
            <a:r>
              <a:rPr sz="1400" spc="3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after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using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cosine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similarity.</a:t>
            </a:r>
            <a:r>
              <a:rPr sz="1400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202020"/>
                </a:solidFill>
                <a:latin typeface="Times New Roman"/>
                <a:cs typeface="Times New Roman"/>
              </a:rPr>
              <a:t>This</a:t>
            </a:r>
            <a:r>
              <a:rPr sz="14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recommender</a:t>
            </a:r>
            <a:r>
              <a:rPr sz="1400" spc="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system</a:t>
            </a:r>
            <a:r>
              <a:rPr sz="1400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202020"/>
                </a:solidFill>
                <a:latin typeface="Times New Roman"/>
                <a:cs typeface="Times New Roman"/>
              </a:rPr>
              <a:t>will</a:t>
            </a:r>
            <a:r>
              <a:rPr sz="14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202020"/>
                </a:solidFill>
                <a:latin typeface="Times New Roman"/>
                <a:cs typeface="Times New Roman"/>
              </a:rPr>
              <a:t>make</a:t>
            </a:r>
            <a:r>
              <a:rPr sz="14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Times New Roman"/>
                <a:cs typeface="Times New Roman"/>
              </a:rPr>
              <a:t>10</a:t>
            </a:r>
            <a:r>
              <a:rPr sz="1400" spc="5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recommendations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to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user</a:t>
            </a:r>
            <a:r>
              <a:rPr sz="12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based </a:t>
            </a:r>
            <a:r>
              <a:rPr sz="1200" spc="-2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on</a:t>
            </a:r>
            <a:r>
              <a:rPr sz="1200" spc="-4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202020"/>
                </a:solidFill>
                <a:latin typeface="Times New Roman"/>
                <a:cs typeface="Times New Roman"/>
              </a:rPr>
              <a:t>type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10" dirty="0">
                <a:solidFill>
                  <a:srgbClr val="202020"/>
                </a:solidFill>
                <a:latin typeface="Times New Roman"/>
                <a:cs typeface="Times New Roman"/>
              </a:rPr>
              <a:t>of</a:t>
            </a:r>
            <a:r>
              <a:rPr sz="1200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show</a:t>
            </a:r>
            <a:r>
              <a:rPr sz="1200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202020"/>
                </a:solidFill>
                <a:latin typeface="Times New Roman"/>
                <a:cs typeface="Times New Roman"/>
              </a:rPr>
              <a:t>they</a:t>
            </a:r>
            <a:r>
              <a:rPr sz="1200" spc="-4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200" spc="-5" dirty="0">
                <a:solidFill>
                  <a:srgbClr val="202020"/>
                </a:solidFill>
                <a:latin typeface="Times New Roman"/>
                <a:cs typeface="Times New Roman"/>
              </a:rPr>
              <a:t>watched.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5912" y="425450"/>
            <a:ext cx="9605189" cy="2301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92D050"/>
                </a:solidFill>
                <a:uFill>
                  <a:solidFill>
                    <a:srgbClr val="202020"/>
                  </a:solidFill>
                </a:uFill>
                <a:latin typeface="Arial Black"/>
                <a:cs typeface="Arial Black"/>
              </a:rPr>
              <a:t>Problem</a:t>
            </a:r>
            <a:r>
              <a:rPr sz="1800" u="heavy" spc="-35" dirty="0">
                <a:solidFill>
                  <a:srgbClr val="92D050"/>
                </a:solidFill>
                <a:uFill>
                  <a:solidFill>
                    <a:srgbClr val="202020"/>
                  </a:solidFill>
                </a:uFill>
                <a:latin typeface="Arial Black"/>
                <a:cs typeface="Arial Black"/>
              </a:rPr>
              <a:t> </a:t>
            </a:r>
            <a:r>
              <a:rPr sz="1800" u="heavy" spc="-5" dirty="0">
                <a:solidFill>
                  <a:srgbClr val="92D050"/>
                </a:solidFill>
                <a:uFill>
                  <a:solidFill>
                    <a:srgbClr val="202020"/>
                  </a:solidFill>
                </a:uFill>
                <a:latin typeface="Arial Black"/>
                <a:cs typeface="Arial Black"/>
              </a:rPr>
              <a:t>Statement</a:t>
            </a:r>
            <a:endParaRPr sz="1800" dirty="0">
              <a:solidFill>
                <a:srgbClr val="92D050"/>
              </a:solidFill>
              <a:latin typeface="Arial Black"/>
              <a:cs typeface="Arial Black"/>
            </a:endParaRPr>
          </a:p>
          <a:p>
            <a:pPr marL="12700" marR="5080" algn="just">
              <a:lnSpc>
                <a:spcPct val="142500"/>
              </a:lnSpc>
              <a:spcBef>
                <a:spcPts val="1300"/>
              </a:spcBef>
            </a:pP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This dataset consists of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and movies available on Netflix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as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2019.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The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dataset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collected</a:t>
            </a:r>
            <a:r>
              <a:rPr sz="16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from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Fixable</a:t>
            </a:r>
            <a:r>
              <a:rPr sz="1600" b="1" spc="1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which</a:t>
            </a:r>
            <a:r>
              <a:rPr sz="16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is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a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third-party</a:t>
            </a:r>
            <a:r>
              <a:rPr sz="1600" b="1" spc="-2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Netflix search</a:t>
            </a:r>
            <a:r>
              <a:rPr sz="1600" b="1" spc="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engine.</a:t>
            </a:r>
            <a:endParaRPr sz="1600" b="1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605"/>
              </a:spcBef>
            </a:pPr>
            <a:r>
              <a:rPr sz="1600" b="1" spc="-15" dirty="0">
                <a:solidFill>
                  <a:srgbClr val="202020"/>
                </a:solidFill>
                <a:latin typeface="Times New Roman"/>
                <a:cs typeface="Times New Roman"/>
              </a:rPr>
              <a:t>In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2018, they released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an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interesting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report which shows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that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the number of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shows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on Netflix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nearly tripled since 2010. The streaming service’s number of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movies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has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decreased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by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more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than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2,000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titles </a:t>
            </a:r>
            <a:r>
              <a:rPr sz="1600" b="1" dirty="0">
                <a:solidFill>
                  <a:srgbClr val="202020"/>
                </a:solidFill>
                <a:latin typeface="Times New Roman"/>
                <a:cs typeface="Times New Roman"/>
              </a:rPr>
              <a:t>since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2010,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while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its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number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of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TV </a:t>
            </a:r>
            <a:r>
              <a:rPr sz="1600" b="1" spc="-38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202020"/>
                </a:solidFill>
                <a:latin typeface="Times New Roman"/>
                <a:cs typeface="Times New Roman"/>
              </a:rPr>
              <a:t>shows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5" dirty="0">
                <a:solidFill>
                  <a:srgbClr val="202020"/>
                </a:solidFill>
                <a:latin typeface="Times New Roman"/>
                <a:cs typeface="Times New Roman"/>
              </a:rPr>
              <a:t>has</a:t>
            </a:r>
            <a:r>
              <a:rPr sz="1600" b="1" spc="-2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nearly</a:t>
            </a:r>
            <a:r>
              <a:rPr sz="1600" b="1" spc="-30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02020"/>
                </a:solidFill>
                <a:latin typeface="Times New Roman"/>
                <a:cs typeface="Times New Roman"/>
              </a:rPr>
              <a:t>tripled.</a:t>
            </a:r>
            <a:endParaRPr sz="16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993" y="3092450"/>
            <a:ext cx="9606088" cy="32054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1600" b="1" u="sng" spc="-5" dirty="0" smtClean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Procedure</a:t>
            </a:r>
            <a:endParaRPr sz="1600" b="1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43800"/>
              </a:lnSpc>
              <a:spcBef>
                <a:spcPts val="1240"/>
              </a:spcBef>
            </a:pPr>
            <a:r>
              <a:rPr sz="1400" b="1" spc="-5" dirty="0">
                <a:latin typeface="Times New Roman"/>
                <a:cs typeface="Times New Roman"/>
              </a:rPr>
              <a:t>Netflix’s recommendation </a:t>
            </a:r>
            <a:r>
              <a:rPr sz="1400" b="1" dirty="0">
                <a:latin typeface="Times New Roman"/>
                <a:cs typeface="Times New Roman"/>
              </a:rPr>
              <a:t>system </a:t>
            </a:r>
            <a:r>
              <a:rPr sz="1400" b="1" spc="-5" dirty="0">
                <a:latin typeface="Times New Roman"/>
                <a:cs typeface="Times New Roman"/>
              </a:rPr>
              <a:t>helps </a:t>
            </a:r>
            <a:r>
              <a:rPr sz="1400" b="1" spc="-10" dirty="0">
                <a:latin typeface="Times New Roman"/>
                <a:cs typeface="Times New Roman"/>
              </a:rPr>
              <a:t>them </a:t>
            </a:r>
            <a:r>
              <a:rPr sz="1400" b="1" spc="-5" dirty="0">
                <a:latin typeface="Times New Roman"/>
                <a:cs typeface="Times New Roman"/>
              </a:rPr>
              <a:t>increase their popularity among service providers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as they help increase </a:t>
            </a:r>
            <a:r>
              <a:rPr sz="1400" b="1" spc="-15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number </a:t>
            </a:r>
            <a:r>
              <a:rPr sz="1400" b="1" spc="5" dirty="0">
                <a:latin typeface="Times New Roman"/>
                <a:cs typeface="Times New Roman"/>
              </a:rPr>
              <a:t>of </a:t>
            </a:r>
            <a:r>
              <a:rPr sz="1400" b="1" spc="-15" dirty="0">
                <a:latin typeface="Times New Roman"/>
                <a:cs typeface="Times New Roman"/>
              </a:rPr>
              <a:t>items </a:t>
            </a:r>
            <a:r>
              <a:rPr sz="1400" b="1" spc="-5" dirty="0">
                <a:latin typeface="Times New Roman"/>
                <a:cs typeface="Times New Roman"/>
              </a:rPr>
              <a:t>sold, </a:t>
            </a:r>
            <a:r>
              <a:rPr sz="1400" b="1" spc="-10" dirty="0">
                <a:latin typeface="Times New Roman"/>
                <a:cs typeface="Times New Roman"/>
              </a:rPr>
              <a:t>offer </a:t>
            </a:r>
            <a:r>
              <a:rPr sz="1400" b="1" spc="-5" dirty="0">
                <a:latin typeface="Times New Roman"/>
                <a:cs typeface="Times New Roman"/>
              </a:rPr>
              <a:t>a </a:t>
            </a:r>
            <a:r>
              <a:rPr sz="1400" b="1" spc="-10" dirty="0">
                <a:latin typeface="Times New Roman"/>
                <a:cs typeface="Times New Roman"/>
              </a:rPr>
              <a:t>diverse selection </a:t>
            </a:r>
            <a:r>
              <a:rPr sz="1400" b="1" spc="5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items, increase </a:t>
            </a:r>
            <a:r>
              <a:rPr sz="1400" b="1" spc="-10" dirty="0">
                <a:latin typeface="Times New Roman"/>
                <a:cs typeface="Times New Roman"/>
              </a:rPr>
              <a:t>user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satisfaction, </a:t>
            </a:r>
            <a:r>
              <a:rPr sz="1400" b="1" spc="-5" dirty="0">
                <a:latin typeface="Times New Roman"/>
                <a:cs typeface="Times New Roman"/>
              </a:rPr>
              <a:t>as well as </a:t>
            </a:r>
            <a:r>
              <a:rPr sz="1400" b="1" spc="-10" dirty="0">
                <a:latin typeface="Times New Roman"/>
                <a:cs typeface="Times New Roman"/>
              </a:rPr>
              <a:t>user loyalty </a:t>
            </a:r>
            <a:r>
              <a:rPr sz="1400" b="1" spc="-5" dirty="0">
                <a:latin typeface="Times New Roman"/>
                <a:cs typeface="Times New Roman"/>
              </a:rPr>
              <a:t>to </a:t>
            </a:r>
            <a:r>
              <a:rPr sz="1400" b="1" spc="-10" dirty="0">
                <a:latin typeface="Times New Roman"/>
                <a:cs typeface="Times New Roman"/>
              </a:rPr>
              <a:t>the company, </a:t>
            </a:r>
            <a:r>
              <a:rPr sz="1400" b="1" spc="-15" dirty="0">
                <a:latin typeface="Times New Roman"/>
                <a:cs typeface="Times New Roman"/>
              </a:rPr>
              <a:t>and </a:t>
            </a:r>
            <a:r>
              <a:rPr sz="1400" b="1" dirty="0">
                <a:latin typeface="Times New Roman"/>
                <a:cs typeface="Times New Roman"/>
              </a:rPr>
              <a:t>they </a:t>
            </a:r>
            <a:r>
              <a:rPr sz="1400" b="1" spc="-10" dirty="0">
                <a:latin typeface="Times New Roman"/>
                <a:cs typeface="Times New Roman"/>
              </a:rPr>
              <a:t>are </a:t>
            </a:r>
            <a:r>
              <a:rPr sz="1400" b="1" dirty="0">
                <a:latin typeface="Times New Roman"/>
                <a:cs typeface="Times New Roman"/>
              </a:rPr>
              <a:t>very </a:t>
            </a:r>
            <a:r>
              <a:rPr sz="1400" b="1" spc="-10" dirty="0">
                <a:latin typeface="Times New Roman"/>
                <a:cs typeface="Times New Roman"/>
              </a:rPr>
              <a:t>helpful </a:t>
            </a:r>
            <a:r>
              <a:rPr sz="1400" b="1" spc="-5" dirty="0">
                <a:latin typeface="Times New Roman"/>
                <a:cs typeface="Times New Roman"/>
              </a:rPr>
              <a:t>in getting a better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understanding </a:t>
            </a:r>
            <a:r>
              <a:rPr sz="1400" b="1" spc="5" dirty="0">
                <a:latin typeface="Times New Roman"/>
                <a:cs typeface="Times New Roman"/>
              </a:rPr>
              <a:t>of </a:t>
            </a:r>
            <a:r>
              <a:rPr sz="1400" b="1" spc="-5" dirty="0">
                <a:latin typeface="Times New Roman"/>
                <a:cs typeface="Times New Roman"/>
              </a:rPr>
              <a:t>what </a:t>
            </a:r>
            <a:r>
              <a:rPr sz="1400" b="1" spc="-10" dirty="0">
                <a:latin typeface="Times New Roman"/>
                <a:cs typeface="Times New Roman"/>
              </a:rPr>
              <a:t>the user </a:t>
            </a:r>
            <a:r>
              <a:rPr sz="1400" b="1" spc="-5" dirty="0">
                <a:latin typeface="Times New Roman"/>
                <a:cs typeface="Times New Roman"/>
              </a:rPr>
              <a:t>wants. </a:t>
            </a:r>
            <a:r>
              <a:rPr sz="1400" b="1" spc="5" dirty="0">
                <a:latin typeface="Times New Roman"/>
                <a:cs typeface="Times New Roman"/>
              </a:rPr>
              <a:t>Then </a:t>
            </a:r>
            <a:r>
              <a:rPr sz="1400" b="1" spc="-10" dirty="0">
                <a:latin typeface="Times New Roman"/>
                <a:cs typeface="Times New Roman"/>
              </a:rPr>
              <a:t>it’s </a:t>
            </a:r>
            <a:r>
              <a:rPr sz="1400" b="1" spc="-5" dirty="0">
                <a:latin typeface="Times New Roman"/>
                <a:cs typeface="Times New Roman"/>
              </a:rPr>
              <a:t>easier to </a:t>
            </a:r>
            <a:r>
              <a:rPr sz="1400" b="1" spc="-15" dirty="0">
                <a:latin typeface="Times New Roman"/>
                <a:cs typeface="Times New Roman"/>
              </a:rPr>
              <a:t>get </a:t>
            </a:r>
            <a:r>
              <a:rPr sz="1400" b="1" spc="-10" dirty="0">
                <a:latin typeface="Times New Roman"/>
                <a:cs typeface="Times New Roman"/>
              </a:rPr>
              <a:t>the user </a:t>
            </a:r>
            <a:r>
              <a:rPr sz="1400" b="1" dirty="0">
                <a:latin typeface="Times New Roman"/>
                <a:cs typeface="Times New Roman"/>
              </a:rPr>
              <a:t>to </a:t>
            </a:r>
            <a:r>
              <a:rPr sz="1400" b="1" spc="-15" dirty="0">
                <a:latin typeface="Times New Roman"/>
                <a:cs typeface="Times New Roman"/>
              </a:rPr>
              <a:t>make </a:t>
            </a:r>
            <a:r>
              <a:rPr sz="1400" b="1" spc="-5" dirty="0">
                <a:latin typeface="Times New Roman"/>
                <a:cs typeface="Times New Roman"/>
              </a:rPr>
              <a:t>better </a:t>
            </a:r>
            <a:r>
              <a:rPr sz="1400" b="1" spc="-10" dirty="0">
                <a:latin typeface="Times New Roman"/>
                <a:cs typeface="Times New Roman"/>
              </a:rPr>
              <a:t>decisions </a:t>
            </a:r>
            <a:r>
              <a:rPr sz="1400" b="1" spc="-5" dirty="0">
                <a:latin typeface="Times New Roman"/>
                <a:cs typeface="Times New Roman"/>
              </a:rPr>
              <a:t> from a </a:t>
            </a:r>
            <a:r>
              <a:rPr sz="1400" b="1" spc="-10" dirty="0">
                <a:latin typeface="Times New Roman"/>
                <a:cs typeface="Times New Roman"/>
              </a:rPr>
              <a:t>wide </a:t>
            </a:r>
            <a:r>
              <a:rPr sz="1400" b="1" spc="-5" dirty="0">
                <a:latin typeface="Times New Roman"/>
                <a:cs typeface="Times New Roman"/>
              </a:rPr>
              <a:t>variety </a:t>
            </a:r>
            <a:r>
              <a:rPr sz="1400" b="1" spc="5" dirty="0">
                <a:latin typeface="Times New Roman"/>
                <a:cs typeface="Times New Roman"/>
              </a:rPr>
              <a:t>of </a:t>
            </a:r>
            <a:r>
              <a:rPr sz="1400" b="1" spc="-10" dirty="0">
                <a:latin typeface="Times New Roman"/>
                <a:cs typeface="Times New Roman"/>
              </a:rPr>
              <a:t>movie </a:t>
            </a:r>
            <a:r>
              <a:rPr sz="1400" b="1" spc="-5" dirty="0">
                <a:latin typeface="Times New Roman"/>
                <a:cs typeface="Times New Roman"/>
              </a:rPr>
              <a:t>products. </a:t>
            </a:r>
            <a:r>
              <a:rPr sz="1400" b="1" spc="-10" dirty="0">
                <a:latin typeface="Times New Roman"/>
                <a:cs typeface="Times New Roman"/>
              </a:rPr>
              <a:t>With </a:t>
            </a:r>
            <a:r>
              <a:rPr sz="1400" b="1" dirty="0">
                <a:latin typeface="Times New Roman"/>
                <a:cs typeface="Times New Roman"/>
              </a:rPr>
              <a:t>over </a:t>
            </a:r>
            <a:r>
              <a:rPr sz="1400" b="1" spc="-5" dirty="0">
                <a:latin typeface="Times New Roman"/>
                <a:cs typeface="Times New Roman"/>
              </a:rPr>
              <a:t>139 million paid subscribers (total viewer </a:t>
            </a:r>
            <a:r>
              <a:rPr sz="1400" b="1" dirty="0">
                <a:latin typeface="Times New Roman"/>
                <a:cs typeface="Times New Roman"/>
              </a:rPr>
              <a:t> pool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-300 </a:t>
            </a:r>
            <a:r>
              <a:rPr sz="1400" b="1" spc="-5" dirty="0">
                <a:latin typeface="Times New Roman"/>
                <a:cs typeface="Times New Roman"/>
              </a:rPr>
              <a:t>million)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across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190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countries,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15,400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titles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across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its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regional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libraries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and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112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Emmy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Award </a:t>
            </a:r>
            <a:r>
              <a:rPr sz="1400" b="1" spc="-5" dirty="0">
                <a:latin typeface="Times New Roman"/>
                <a:cs typeface="Times New Roman"/>
              </a:rPr>
              <a:t>Nominations in 2018 </a:t>
            </a:r>
            <a:r>
              <a:rPr sz="1400" b="1" spc="-10" dirty="0">
                <a:latin typeface="Times New Roman"/>
                <a:cs typeface="Times New Roman"/>
              </a:rPr>
              <a:t>— </a:t>
            </a:r>
            <a:r>
              <a:rPr sz="1400" b="1" spc="-5" dirty="0">
                <a:latin typeface="Times New Roman"/>
                <a:cs typeface="Times New Roman"/>
              </a:rPr>
              <a:t>Netflix </a:t>
            </a:r>
            <a:r>
              <a:rPr sz="1400" b="1" spc="-20" dirty="0">
                <a:latin typeface="Times New Roman"/>
                <a:cs typeface="Times New Roman"/>
              </a:rPr>
              <a:t>is </a:t>
            </a:r>
            <a:r>
              <a:rPr sz="1400" b="1" spc="-15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world’s leading Internet television </a:t>
            </a:r>
            <a:r>
              <a:rPr sz="1400" b="1" spc="-10" dirty="0">
                <a:latin typeface="Times New Roman"/>
                <a:cs typeface="Times New Roman"/>
              </a:rPr>
              <a:t>network </a:t>
            </a:r>
            <a:r>
              <a:rPr sz="1400" b="1" spc="-5" dirty="0">
                <a:latin typeface="Times New Roman"/>
                <a:cs typeface="Times New Roman"/>
              </a:rPr>
              <a:t>and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the </a:t>
            </a:r>
            <a:r>
              <a:rPr sz="1400" b="1" spc="-5" dirty="0">
                <a:latin typeface="Times New Roman"/>
                <a:cs typeface="Times New Roman"/>
              </a:rPr>
              <a:t>most-valued largest </a:t>
            </a:r>
            <a:r>
              <a:rPr sz="1400" b="1" spc="-10" dirty="0">
                <a:latin typeface="Times New Roman"/>
                <a:cs typeface="Times New Roman"/>
              </a:rPr>
              <a:t>streaming </a:t>
            </a:r>
            <a:r>
              <a:rPr sz="1400" b="1" spc="-5" dirty="0">
                <a:latin typeface="Times New Roman"/>
                <a:cs typeface="Times New Roman"/>
              </a:rPr>
              <a:t>service in </a:t>
            </a:r>
            <a:r>
              <a:rPr sz="1400" b="1" spc="-10" dirty="0">
                <a:latin typeface="Times New Roman"/>
                <a:cs typeface="Times New Roman"/>
              </a:rPr>
              <a:t>the world. The </a:t>
            </a:r>
            <a:r>
              <a:rPr sz="1400" b="1" spc="-5" dirty="0">
                <a:latin typeface="Times New Roman"/>
                <a:cs typeface="Times New Roman"/>
              </a:rPr>
              <a:t>amazing </a:t>
            </a:r>
            <a:r>
              <a:rPr sz="1400" b="1" dirty="0">
                <a:latin typeface="Times New Roman"/>
                <a:cs typeface="Times New Roman"/>
              </a:rPr>
              <a:t>digital </a:t>
            </a:r>
            <a:r>
              <a:rPr sz="1400" b="1" spc="-10" dirty="0">
                <a:latin typeface="Times New Roman"/>
                <a:cs typeface="Times New Roman"/>
              </a:rPr>
              <a:t>success </a:t>
            </a:r>
            <a:r>
              <a:rPr sz="1400" b="1" spc="-5" dirty="0">
                <a:latin typeface="Times New Roman"/>
                <a:cs typeface="Times New Roman"/>
              </a:rPr>
              <a:t>story </a:t>
            </a:r>
            <a:r>
              <a:rPr sz="1400" b="1" spc="5" dirty="0">
                <a:latin typeface="Times New Roman"/>
                <a:cs typeface="Times New Roman"/>
              </a:rPr>
              <a:t>of 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Netflix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is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incomplete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without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mention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of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its</a:t>
            </a:r>
            <a:r>
              <a:rPr sz="1400" b="1" spc="-10" dirty="0">
                <a:latin typeface="Times New Roman"/>
                <a:cs typeface="Times New Roman"/>
              </a:rPr>
              <a:t> recommender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that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focus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on 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personalization.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several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methods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create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list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5" dirty="0">
                <a:latin typeface="Times New Roman"/>
                <a:cs typeface="Times New Roman"/>
              </a:rPr>
              <a:t>of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recommendations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according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your </a:t>
            </a:r>
            <a:r>
              <a:rPr sz="1400" b="1" spc="-3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preferences.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You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can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use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(Collaborative-filtering)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and(Content-based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Filtering)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recommendation.</a:t>
            </a:r>
            <a:endParaRPr sz="1400" b="1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5100" y="0"/>
            <a:ext cx="0" cy="755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273050"/>
            <a:ext cx="1069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4900" y="2254250"/>
            <a:ext cx="5804989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u="sng" dirty="0">
                <a:latin typeface="Arial Black"/>
                <a:cs typeface="Arial Black"/>
              </a:rPr>
              <a:t>In</a:t>
            </a:r>
            <a:r>
              <a:rPr sz="1600" u="sng" spc="-15" dirty="0">
                <a:latin typeface="Arial Black"/>
                <a:cs typeface="Arial Black"/>
              </a:rPr>
              <a:t> </a:t>
            </a:r>
            <a:r>
              <a:rPr sz="1600" u="sng" dirty="0">
                <a:latin typeface="Arial Black"/>
                <a:cs typeface="Arial Black"/>
              </a:rPr>
              <a:t>this</a:t>
            </a:r>
            <a:r>
              <a:rPr sz="1600" u="sng" spc="-35" dirty="0">
                <a:latin typeface="Arial Black"/>
                <a:cs typeface="Arial Black"/>
              </a:rPr>
              <a:t> </a:t>
            </a:r>
            <a:r>
              <a:rPr sz="1600" u="sng" dirty="0">
                <a:latin typeface="Arial Black"/>
                <a:cs typeface="Arial Black"/>
              </a:rPr>
              <a:t>project,</a:t>
            </a:r>
            <a:r>
              <a:rPr sz="1600" u="sng" spc="-5" dirty="0">
                <a:latin typeface="Arial Black"/>
                <a:cs typeface="Arial Black"/>
              </a:rPr>
              <a:t> </a:t>
            </a:r>
            <a:r>
              <a:rPr sz="1600" u="sng" dirty="0">
                <a:latin typeface="Arial Black"/>
                <a:cs typeface="Arial Black"/>
              </a:rPr>
              <a:t>we</a:t>
            </a:r>
            <a:r>
              <a:rPr sz="1600" u="sng" spc="-5" dirty="0">
                <a:latin typeface="Arial Black"/>
                <a:cs typeface="Arial Black"/>
              </a:rPr>
              <a:t> are</a:t>
            </a:r>
            <a:r>
              <a:rPr sz="1600" u="sng" spc="-30" dirty="0">
                <a:latin typeface="Arial Black"/>
                <a:cs typeface="Arial Black"/>
              </a:rPr>
              <a:t> </a:t>
            </a:r>
            <a:r>
              <a:rPr sz="1600" u="sng" dirty="0">
                <a:latin typeface="Arial Black"/>
                <a:cs typeface="Arial Black"/>
              </a:rPr>
              <a:t>required</a:t>
            </a:r>
            <a:r>
              <a:rPr sz="1600" u="sng" spc="-35" dirty="0">
                <a:latin typeface="Arial Black"/>
                <a:cs typeface="Arial Black"/>
              </a:rPr>
              <a:t> </a:t>
            </a:r>
            <a:r>
              <a:rPr sz="1600" u="sng" spc="5" dirty="0">
                <a:latin typeface="Arial Black"/>
                <a:cs typeface="Arial Black"/>
              </a:rPr>
              <a:t>to</a:t>
            </a:r>
            <a:r>
              <a:rPr sz="1600" u="sng" spc="-30" dirty="0">
                <a:latin typeface="Arial Black"/>
                <a:cs typeface="Arial Black"/>
              </a:rPr>
              <a:t> </a:t>
            </a:r>
            <a:r>
              <a:rPr sz="1600" u="sng" spc="5" dirty="0">
                <a:latin typeface="Arial Black"/>
                <a:cs typeface="Arial Black"/>
              </a:rPr>
              <a:t>do</a:t>
            </a:r>
            <a:endParaRPr sz="1600" u="sng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912" y="2635250"/>
            <a:ext cx="7668695" cy="135229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19304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Exploratory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Data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Analysis</a:t>
            </a:r>
            <a:endParaRPr sz="1600"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9304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Understanding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what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type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content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is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available</a:t>
            </a:r>
            <a:r>
              <a:rPr sz="1600" b="1" spc="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different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countries</a:t>
            </a:r>
            <a:endParaRPr sz="1600" b="1" dirty="0">
              <a:latin typeface="Times New Roman"/>
              <a:cs typeface="Times New Roman"/>
            </a:endParaRPr>
          </a:p>
          <a:p>
            <a:pPr marL="192405" marR="5080" indent="-180340">
              <a:lnSpc>
                <a:spcPct val="142900"/>
              </a:lnSpc>
              <a:spcBef>
                <a:spcPts val="25"/>
              </a:spcBef>
              <a:buAutoNum type="arabicPeriod"/>
              <a:tabLst>
                <a:tab pos="19304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Is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Netflix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increasingly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focused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on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5" dirty="0">
                <a:latin typeface="Times New Roman"/>
                <a:cs typeface="Times New Roman"/>
              </a:rPr>
              <a:t>TV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rather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than</a:t>
            </a:r>
            <a:r>
              <a:rPr sz="1600" b="1" spc="1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movies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in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recent</a:t>
            </a:r>
            <a:r>
              <a:rPr sz="1600" b="1" spc="3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years? </a:t>
            </a:r>
            <a:r>
              <a:rPr sz="1600" b="1" spc="-33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Clustering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similar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content</a:t>
            </a:r>
            <a:r>
              <a:rPr sz="1600" b="1" spc="5" dirty="0">
                <a:latin typeface="Times New Roman"/>
                <a:cs typeface="Times New Roman"/>
              </a:rPr>
              <a:t> by </a:t>
            </a:r>
            <a:r>
              <a:rPr sz="1600" b="1" spc="-5" dirty="0">
                <a:latin typeface="Times New Roman"/>
                <a:cs typeface="Times New Roman"/>
              </a:rPr>
              <a:t>matching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text-based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features.</a:t>
            </a:r>
            <a:endParaRPr sz="16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7971" y="1615493"/>
            <a:ext cx="98847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352" y="4311650"/>
            <a:ext cx="9606088" cy="3003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Objective</a:t>
            </a:r>
            <a:endParaRPr sz="16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43800"/>
              </a:lnSpc>
              <a:spcBef>
                <a:spcPts val="1270"/>
              </a:spcBef>
            </a:pPr>
            <a:r>
              <a:rPr sz="1600" b="1" spc="-5" dirty="0">
                <a:solidFill>
                  <a:srgbClr val="23292E"/>
                </a:solidFill>
                <a:cs typeface="Times New Roman"/>
              </a:rPr>
              <a:t>Netflix Recommender recommends </a:t>
            </a:r>
            <a:r>
              <a:rPr sz="1600" b="1" dirty="0">
                <a:solidFill>
                  <a:srgbClr val="23292E"/>
                </a:solidFill>
                <a:cs typeface="Times New Roman"/>
              </a:rPr>
              <a:t>Netflix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movies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and TV shows based 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on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a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user's favourite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movie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or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TV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 show.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It uses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 a Natural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Language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Processing (NLP) model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and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a K-Means </a:t>
            </a:r>
            <a:r>
              <a:rPr sz="1600" b="1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Clustering model </a:t>
            </a:r>
            <a:r>
              <a:rPr sz="1600" b="1" dirty="0">
                <a:solidFill>
                  <a:srgbClr val="23292E"/>
                </a:solidFill>
                <a:cs typeface="Times New Roman"/>
              </a:rPr>
              <a:t>to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make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these recommendations.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These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models use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information about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movies </a:t>
            </a:r>
            <a:r>
              <a:rPr sz="1600" b="1" spc="-33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and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TV</a:t>
            </a:r>
            <a:r>
              <a:rPr sz="1600" b="1" spc="1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shows</a:t>
            </a:r>
            <a:r>
              <a:rPr sz="1600" b="1" spc="2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such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as</a:t>
            </a:r>
            <a:r>
              <a:rPr sz="1600" b="1" spc="1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their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plot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descriptions</a:t>
            </a:r>
            <a:r>
              <a:rPr sz="1600" b="1" spc="2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and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genres</a:t>
            </a:r>
            <a:r>
              <a:rPr sz="1600" b="1" spc="1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to</a:t>
            </a:r>
            <a:r>
              <a:rPr sz="1600" b="1" spc="3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20" dirty="0">
                <a:solidFill>
                  <a:srgbClr val="23292E"/>
                </a:solidFill>
                <a:cs typeface="Times New Roman"/>
              </a:rPr>
              <a:t>make</a:t>
            </a:r>
            <a:r>
              <a:rPr sz="1600" b="1" spc="1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suggestions.</a:t>
            </a:r>
            <a:endParaRPr sz="1600" b="1" dirty="0">
              <a:cs typeface="Times New Roman"/>
            </a:endParaRPr>
          </a:p>
          <a:p>
            <a:pPr marL="12700" marR="5080" algn="just">
              <a:lnSpc>
                <a:spcPct val="143400"/>
              </a:lnSpc>
              <a:spcBef>
                <a:spcPts val="810"/>
              </a:spcBef>
            </a:pPr>
            <a:r>
              <a:rPr sz="1600" b="1" spc="-10" dirty="0">
                <a:solidFill>
                  <a:srgbClr val="23292E"/>
                </a:solidFill>
                <a:cs typeface="Times New Roman"/>
              </a:rPr>
              <a:t>The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 motivation </a:t>
            </a:r>
            <a:r>
              <a:rPr sz="1600" b="1" dirty="0">
                <a:solidFill>
                  <a:srgbClr val="23292E"/>
                </a:solidFill>
                <a:cs typeface="Times New Roman"/>
              </a:rPr>
              <a:t>behind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this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project </a:t>
            </a:r>
            <a:r>
              <a:rPr sz="1600" b="1" spc="-20" dirty="0">
                <a:solidFill>
                  <a:srgbClr val="23292E"/>
                </a:solidFill>
                <a:cs typeface="Times New Roman"/>
              </a:rPr>
              <a:t>is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to develop a deeper understanding 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of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recommender </a:t>
            </a:r>
            <a:r>
              <a:rPr sz="1600" b="1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systems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and </a:t>
            </a:r>
            <a:r>
              <a:rPr sz="1600" b="1" spc="-5" dirty="0">
                <a:cs typeface="Times New Roman"/>
              </a:rPr>
              <a:t>create a </a:t>
            </a:r>
            <a:r>
              <a:rPr sz="1600" b="1" spc="-10" dirty="0">
                <a:cs typeface="Times New Roman"/>
              </a:rPr>
              <a:t>model that </a:t>
            </a:r>
            <a:r>
              <a:rPr sz="1600" b="1" spc="-5" dirty="0">
                <a:cs typeface="Times New Roman"/>
              </a:rPr>
              <a:t>can </a:t>
            </a:r>
            <a:r>
              <a:rPr sz="1600" b="1" dirty="0">
                <a:cs typeface="Times New Roman"/>
              </a:rPr>
              <a:t>perform Clustering </a:t>
            </a:r>
            <a:r>
              <a:rPr sz="1600" b="1" spc="5" dirty="0">
                <a:cs typeface="Times New Roman"/>
              </a:rPr>
              <a:t>on </a:t>
            </a:r>
            <a:r>
              <a:rPr sz="1600" b="1" spc="-5" dirty="0">
                <a:cs typeface="Times New Roman"/>
              </a:rPr>
              <a:t>comparable </a:t>
            </a:r>
            <a:r>
              <a:rPr sz="1600" b="1" spc="-10" dirty="0">
                <a:cs typeface="Times New Roman"/>
              </a:rPr>
              <a:t>material </a:t>
            </a:r>
            <a:r>
              <a:rPr sz="1600" b="1" spc="5" dirty="0">
                <a:cs typeface="Times New Roman"/>
              </a:rPr>
              <a:t>by </a:t>
            </a:r>
            <a:r>
              <a:rPr sz="1600" b="1" spc="-5" dirty="0">
                <a:cs typeface="Times New Roman"/>
              </a:rPr>
              <a:t>matching </a:t>
            </a:r>
            <a:r>
              <a:rPr sz="1600" b="1" dirty="0">
                <a:cs typeface="Times New Roman"/>
              </a:rPr>
              <a:t> </a:t>
            </a:r>
            <a:r>
              <a:rPr sz="1600" b="1" spc="-5" dirty="0">
                <a:cs typeface="Times New Roman"/>
              </a:rPr>
              <a:t>text-based</a:t>
            </a:r>
            <a:r>
              <a:rPr sz="1600" b="1" spc="-35" dirty="0">
                <a:cs typeface="Times New Roman"/>
              </a:rPr>
              <a:t> </a:t>
            </a:r>
            <a:r>
              <a:rPr sz="1600" b="1" spc="-5" dirty="0">
                <a:cs typeface="Times New Roman"/>
              </a:rPr>
              <a:t>attributes.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Specifically,</a:t>
            </a:r>
            <a:r>
              <a:rPr sz="1600" b="1" spc="-2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thinking</a:t>
            </a:r>
            <a:r>
              <a:rPr sz="1600" b="1" spc="-3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about</a:t>
            </a:r>
            <a:r>
              <a:rPr sz="1600" b="1" spc="-4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how</a:t>
            </a:r>
            <a:r>
              <a:rPr sz="1600" b="1" spc="-3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Netflix</a:t>
            </a:r>
            <a:r>
              <a:rPr sz="1600" b="1" spc="-6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create</a:t>
            </a:r>
            <a:r>
              <a:rPr sz="1600" b="1" spc="-3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algorithms</a:t>
            </a:r>
            <a:r>
              <a:rPr sz="1600" b="1" spc="-2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to</a:t>
            </a:r>
            <a:r>
              <a:rPr sz="1600" b="1" spc="1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tailor</a:t>
            </a:r>
            <a:r>
              <a:rPr sz="1600" b="1" spc="-4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content </a:t>
            </a:r>
            <a:r>
              <a:rPr sz="1600" b="1" spc="-33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based</a:t>
            </a:r>
            <a:r>
              <a:rPr sz="1600" b="1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on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0" dirty="0">
                <a:solidFill>
                  <a:srgbClr val="23292E"/>
                </a:solidFill>
                <a:cs typeface="Times New Roman"/>
              </a:rPr>
              <a:t>user</a:t>
            </a:r>
            <a:r>
              <a:rPr sz="1600" b="1" spc="2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interests</a:t>
            </a:r>
            <a:r>
              <a:rPr sz="1600" b="1" spc="10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15" dirty="0">
                <a:solidFill>
                  <a:srgbClr val="23292E"/>
                </a:solidFill>
                <a:cs typeface="Times New Roman"/>
              </a:rPr>
              <a:t>and</a:t>
            </a:r>
            <a:r>
              <a:rPr sz="1600" b="1" spc="5" dirty="0">
                <a:solidFill>
                  <a:srgbClr val="23292E"/>
                </a:solidFill>
                <a:cs typeface="Times New Roman"/>
              </a:rPr>
              <a:t> </a:t>
            </a:r>
            <a:r>
              <a:rPr sz="1600" b="1" spc="-5" dirty="0">
                <a:solidFill>
                  <a:srgbClr val="23292E"/>
                </a:solidFill>
                <a:cs typeface="Times New Roman"/>
              </a:rPr>
              <a:t>behaviour.</a:t>
            </a:r>
            <a:endParaRPr sz="1600" b="1" dirty="0">
              <a:cs typeface="Times New Roman"/>
            </a:endParaRPr>
          </a:p>
        </p:txBody>
      </p:sp>
      <p:pic>
        <p:nvPicPr>
          <p:cNvPr id="1026" name="Picture 2" descr="C:\Users\faisaL Khaleeq\AppData\Local\Microsoft\Windows\INetCache\IE\6AK5TR9Q\1453459830_netflix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94" y="273050"/>
            <a:ext cx="3352800" cy="18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26" y="4200804"/>
            <a:ext cx="9613277" cy="347825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844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Country: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list</a:t>
            </a:r>
            <a:r>
              <a:rPr b="1" spc="5" dirty="0">
                <a:latin typeface="Times New Roman"/>
                <a:cs typeface="Times New Roman"/>
              </a:rPr>
              <a:t> 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country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which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show/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movie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is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released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or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watched</a:t>
            </a:r>
            <a:endParaRPr b="1" dirty="0">
              <a:latin typeface="Times New Roman"/>
              <a:cs typeface="Times New Roman"/>
            </a:endParaRPr>
          </a:p>
          <a:p>
            <a:pPr marL="12700" marR="15240">
              <a:lnSpc>
                <a:spcPct val="142900"/>
              </a:lnSpc>
              <a:spcBef>
                <a:spcPts val="20"/>
              </a:spcBef>
              <a:buFont typeface="Times New Roman"/>
              <a:buChar char="●"/>
              <a:tabLst>
                <a:tab pos="193040" algn="l"/>
              </a:tabLst>
            </a:pP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b="1" spc="-10" dirty="0" smtClean="0">
                <a:latin typeface="Times New Roman"/>
                <a:cs typeface="Times New Roman"/>
              </a:rPr>
              <a:t>Duration</a:t>
            </a:r>
            <a:r>
              <a:rPr b="1" spc="-10" dirty="0">
                <a:latin typeface="Times New Roman"/>
                <a:cs typeface="Times New Roman"/>
              </a:rPr>
              <a:t>:</a:t>
            </a:r>
            <a:r>
              <a:rPr b="1" spc="6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Duration</a:t>
            </a:r>
            <a:r>
              <a:rPr b="1" spc="85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is</a:t>
            </a:r>
            <a:r>
              <a:rPr b="1" spc="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specified</a:t>
            </a:r>
            <a:r>
              <a:rPr b="1" spc="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6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terms</a:t>
            </a:r>
            <a:r>
              <a:rPr b="1" spc="7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8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minutes</a:t>
            </a:r>
            <a:r>
              <a:rPr b="1" spc="9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for</a:t>
            </a:r>
            <a:r>
              <a:rPr b="1" spc="8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movies</a:t>
            </a:r>
            <a:r>
              <a:rPr b="1" spc="7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and</a:t>
            </a:r>
            <a:r>
              <a:rPr b="1" spc="9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terms</a:t>
            </a:r>
            <a:r>
              <a:rPr b="1" spc="7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5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number </a:t>
            </a:r>
            <a:r>
              <a:rPr b="1" spc="-335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seasons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case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TV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shows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50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Listed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in: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This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columns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species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category/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genre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content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45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Description: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short </a:t>
            </a:r>
            <a:r>
              <a:rPr b="1" spc="-5" dirty="0">
                <a:latin typeface="Times New Roman"/>
                <a:cs typeface="Times New Roman"/>
              </a:rPr>
              <a:t>summary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about </a:t>
            </a:r>
            <a:r>
              <a:rPr b="1" spc="-15" dirty="0">
                <a:latin typeface="Times New Roman"/>
                <a:cs typeface="Times New Roman"/>
              </a:rPr>
              <a:t>the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storyline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content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20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10" dirty="0">
                <a:latin typeface="Times New Roman"/>
                <a:cs typeface="Times New Roman"/>
              </a:rPr>
              <a:t>Date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added: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date</a:t>
            </a:r>
            <a:r>
              <a:rPr b="1" spc="10" dirty="0">
                <a:latin typeface="Times New Roman"/>
                <a:cs typeface="Times New Roman"/>
              </a:rPr>
              <a:t> on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which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content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was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onboarded</a:t>
            </a:r>
            <a:r>
              <a:rPr b="1" spc="5" dirty="0">
                <a:latin typeface="Times New Roman"/>
                <a:cs typeface="Times New Roman"/>
              </a:rPr>
              <a:t> on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Netflix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platform</a:t>
            </a:r>
          </a:p>
          <a:p>
            <a:pPr marL="192405" indent="-180340">
              <a:lnSpc>
                <a:spcPct val="100000"/>
              </a:lnSpc>
              <a:spcBef>
                <a:spcPts val="745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Release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year: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Year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release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show/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movie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45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Rating: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rating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informs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about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suitability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content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for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specific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age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group</a:t>
            </a:r>
            <a:endParaRPr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01538" y="365814"/>
            <a:ext cx="10202962" cy="381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400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Data</a:t>
            </a:r>
            <a:r>
              <a:rPr sz="2400" u="sng" spc="-5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sng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Description</a:t>
            </a:r>
            <a:endParaRPr sz="2400" dirty="0">
              <a:solidFill>
                <a:srgbClr val="FF0000"/>
              </a:solidFill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Attribute</a:t>
            </a:r>
            <a:r>
              <a:rPr b="1" spc="-9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Information:</a:t>
            </a:r>
            <a:endParaRPr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dataset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provided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contains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7787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rows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and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12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columns.</a:t>
            </a:r>
            <a:endParaRPr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following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are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columns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dataset:</a:t>
            </a:r>
            <a:endParaRPr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Show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id: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Unique</a:t>
            </a:r>
            <a:r>
              <a:rPr b="1" spc="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identifier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record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in</a:t>
            </a:r>
            <a:r>
              <a:rPr b="1" spc="-15" dirty="0">
                <a:latin typeface="Times New Roman"/>
                <a:cs typeface="Times New Roman"/>
              </a:rPr>
              <a:t> the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dataset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20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dirty="0">
                <a:latin typeface="Times New Roman"/>
                <a:cs typeface="Times New Roman"/>
              </a:rPr>
              <a:t>Type: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Whether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it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20" dirty="0">
                <a:latin typeface="Times New Roman"/>
                <a:cs typeface="Times New Roman"/>
              </a:rPr>
              <a:t>is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TV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show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or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movie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50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Title: Title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show</a:t>
            </a:r>
            <a:r>
              <a:rPr b="1" spc="5" dirty="0">
                <a:latin typeface="Times New Roman"/>
                <a:cs typeface="Times New Roman"/>
              </a:rPr>
              <a:t> or</a:t>
            </a:r>
            <a:r>
              <a:rPr b="1" spc="1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movie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20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Director: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Director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TV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show</a:t>
            </a:r>
            <a:r>
              <a:rPr b="1" spc="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or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movie</a:t>
            </a:r>
            <a:endParaRPr b="1" dirty="0">
              <a:latin typeface="Times New Roman"/>
              <a:cs typeface="Times New Roman"/>
            </a:endParaRPr>
          </a:p>
          <a:p>
            <a:pPr marL="192405" indent="-180340">
              <a:lnSpc>
                <a:spcPct val="100000"/>
              </a:lnSpc>
              <a:spcBef>
                <a:spcPts val="745"/>
              </a:spcBef>
              <a:buFont typeface="Times New Roman"/>
              <a:buChar char="●"/>
              <a:tabLst>
                <a:tab pos="193040" algn="l"/>
              </a:tabLst>
            </a:pPr>
            <a:r>
              <a:rPr b="1" spc="-5" dirty="0">
                <a:latin typeface="Times New Roman"/>
                <a:cs typeface="Times New Roman"/>
              </a:rPr>
              <a:t>Cast: </a:t>
            </a:r>
            <a:r>
              <a:rPr b="1" spc="-10" dirty="0">
                <a:latin typeface="Times New Roman"/>
                <a:cs typeface="Times New Roman"/>
              </a:rPr>
              <a:t>The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cast</a:t>
            </a:r>
            <a:r>
              <a:rPr b="1" dirty="0">
                <a:latin typeface="Times New Roman"/>
                <a:cs typeface="Times New Roman"/>
              </a:rPr>
              <a:t> </a:t>
            </a:r>
            <a:r>
              <a:rPr b="1" spc="5" dirty="0">
                <a:latin typeface="Times New Roman"/>
                <a:cs typeface="Times New Roman"/>
              </a:rPr>
              <a:t>of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the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movie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or </a:t>
            </a:r>
            <a:r>
              <a:rPr b="1" spc="-15" dirty="0">
                <a:latin typeface="Times New Roman"/>
                <a:cs typeface="Times New Roman"/>
              </a:rPr>
              <a:t>TV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show</a:t>
            </a:r>
            <a:endParaRPr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9436" y="1339850"/>
            <a:ext cx="9596203" cy="21950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Arial Black"/>
                <a:cs typeface="Arial Black"/>
              </a:rPr>
              <a:t>1.</a:t>
            </a:r>
            <a:r>
              <a:rPr sz="2000" spc="-2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Handling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missing values:</a:t>
            </a:r>
            <a:endParaRPr sz="200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43700"/>
              </a:lnSpc>
              <a:spcBef>
                <a:spcPts val="1245"/>
              </a:spcBef>
            </a:pPr>
            <a:r>
              <a:rPr spc="-10" dirty="0">
                <a:latin typeface="Times New Roman"/>
                <a:cs typeface="Times New Roman"/>
              </a:rPr>
              <a:t>We </a:t>
            </a:r>
            <a:r>
              <a:rPr spc="-5" dirty="0">
                <a:latin typeface="Times New Roman"/>
                <a:cs typeface="Times New Roman"/>
              </a:rPr>
              <a:t>will </a:t>
            </a:r>
            <a:r>
              <a:rPr spc="-10" dirty="0">
                <a:latin typeface="Times New Roman"/>
                <a:cs typeface="Times New Roman"/>
              </a:rPr>
              <a:t>need </a:t>
            </a:r>
            <a:r>
              <a:rPr spc="-5" dirty="0">
                <a:latin typeface="Times New Roman"/>
                <a:cs typeface="Times New Roman"/>
              </a:rPr>
              <a:t>to </a:t>
            </a:r>
            <a:r>
              <a:rPr spc="-10" dirty="0">
                <a:latin typeface="Times New Roman"/>
                <a:cs typeface="Times New Roman"/>
              </a:rPr>
              <a:t>replace blank countries with the </a:t>
            </a:r>
            <a:r>
              <a:rPr spc="-15" dirty="0">
                <a:latin typeface="Times New Roman"/>
                <a:cs typeface="Times New Roman"/>
              </a:rPr>
              <a:t>mode </a:t>
            </a:r>
            <a:r>
              <a:rPr spc="-10" dirty="0">
                <a:latin typeface="Times New Roman"/>
                <a:cs typeface="Times New Roman"/>
              </a:rPr>
              <a:t>(most </a:t>
            </a:r>
            <a:r>
              <a:rPr spc="-5" dirty="0">
                <a:latin typeface="Times New Roman"/>
                <a:cs typeface="Times New Roman"/>
              </a:rPr>
              <a:t>common) </a:t>
            </a:r>
            <a:r>
              <a:rPr spc="-10" dirty="0">
                <a:latin typeface="Times New Roman"/>
                <a:cs typeface="Times New Roman"/>
              </a:rPr>
              <a:t>country. It </a:t>
            </a:r>
            <a:r>
              <a:rPr spc="-5" dirty="0">
                <a:latin typeface="Times New Roman"/>
                <a:cs typeface="Times New Roman"/>
              </a:rPr>
              <a:t>would be 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better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keep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director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because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it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be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fascinating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to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look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at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specific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filmmaker's</a:t>
            </a:r>
            <a:r>
              <a:rPr spc="4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movie.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As </a:t>
            </a:r>
            <a:r>
              <a:rPr spc="-3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result,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substitute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3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null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values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with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word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'unknown'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for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further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analysis.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pc="-10" dirty="0">
                <a:latin typeface="Times New Roman"/>
                <a:cs typeface="Times New Roman"/>
              </a:rPr>
              <a:t>There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are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very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few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null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entries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date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added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fields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thus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we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delete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them.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853" y="3955006"/>
            <a:ext cx="6911171" cy="12661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70"/>
              </a:lnSpc>
            </a:pPr>
            <a:r>
              <a:rPr sz="2000" b="1" spc="-5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pc="5" dirty="0">
                <a:latin typeface="Arial Black"/>
                <a:cs typeface="Arial Black"/>
              </a:rPr>
              <a:t>Du</a:t>
            </a:r>
            <a:r>
              <a:rPr spc="10" dirty="0">
                <a:latin typeface="Arial Black"/>
                <a:cs typeface="Arial Black"/>
              </a:rPr>
              <a:t>p</a:t>
            </a:r>
            <a:r>
              <a:rPr spc="-10" dirty="0">
                <a:latin typeface="Arial Black"/>
                <a:cs typeface="Arial Black"/>
              </a:rPr>
              <a:t>li</a:t>
            </a:r>
            <a:r>
              <a:rPr spc="-15" dirty="0">
                <a:latin typeface="Arial Black"/>
                <a:cs typeface="Arial Black"/>
              </a:rPr>
              <a:t>c</a:t>
            </a:r>
            <a:r>
              <a:rPr spc="10" dirty="0">
                <a:latin typeface="Arial Black"/>
                <a:cs typeface="Arial Black"/>
              </a:rPr>
              <a:t>a</a:t>
            </a:r>
            <a:r>
              <a:rPr spc="-20" dirty="0">
                <a:latin typeface="Arial Black"/>
                <a:cs typeface="Arial Black"/>
              </a:rPr>
              <a:t>t</a:t>
            </a:r>
            <a:r>
              <a:rPr spc="5" dirty="0">
                <a:latin typeface="Arial Black"/>
                <a:cs typeface="Arial Black"/>
              </a:rPr>
              <a:t>e</a:t>
            </a:r>
            <a:r>
              <a:rPr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Val</a:t>
            </a:r>
            <a:r>
              <a:rPr sz="2000" spc="-15" dirty="0">
                <a:latin typeface="Arial Black"/>
                <a:cs typeface="Arial Black"/>
              </a:rPr>
              <a:t>u</a:t>
            </a:r>
            <a:r>
              <a:rPr sz="2000" spc="10" dirty="0">
                <a:latin typeface="Arial Black"/>
                <a:cs typeface="Arial Black"/>
              </a:rPr>
              <a:t>e</a:t>
            </a:r>
            <a:r>
              <a:rPr sz="2000" dirty="0">
                <a:latin typeface="Arial Black"/>
                <a:cs typeface="Arial Black"/>
              </a:rPr>
              <a:t>s</a:t>
            </a:r>
            <a:r>
              <a:rPr spc="-5" dirty="0">
                <a:latin typeface="Arial Black"/>
                <a:cs typeface="Arial Black"/>
              </a:rPr>
              <a:t> T</a:t>
            </a:r>
            <a:r>
              <a:rPr spc="-20" dirty="0">
                <a:latin typeface="Arial Black"/>
                <a:cs typeface="Arial Black"/>
              </a:rPr>
              <a:t>r</a:t>
            </a:r>
            <a:r>
              <a:rPr spc="10" dirty="0">
                <a:latin typeface="Arial Black"/>
                <a:cs typeface="Arial Black"/>
              </a:rPr>
              <a:t>e</a:t>
            </a:r>
            <a:r>
              <a:rPr spc="-15" dirty="0">
                <a:latin typeface="Arial Black"/>
                <a:cs typeface="Arial Black"/>
              </a:rPr>
              <a:t>a</a:t>
            </a:r>
            <a:r>
              <a:rPr spc="5" dirty="0">
                <a:latin typeface="Arial Black"/>
                <a:cs typeface="Arial Black"/>
              </a:rPr>
              <a:t>t</a:t>
            </a:r>
            <a:r>
              <a:rPr spc="-20" dirty="0">
                <a:latin typeface="Arial Black"/>
                <a:cs typeface="Arial Black"/>
              </a:rPr>
              <a:t>m</a:t>
            </a:r>
            <a:r>
              <a:rPr spc="-15" dirty="0">
                <a:latin typeface="Arial Black"/>
                <a:cs typeface="Arial Black"/>
              </a:rPr>
              <a:t>e</a:t>
            </a:r>
            <a:r>
              <a:rPr spc="5" dirty="0">
                <a:latin typeface="Arial Black"/>
                <a:cs typeface="Arial Black"/>
              </a:rPr>
              <a:t>nt</a:t>
            </a:r>
            <a:r>
              <a:rPr dirty="0">
                <a:latin typeface="Arial Black"/>
                <a:cs typeface="Arial Black"/>
              </a:rPr>
              <a:t>:</a:t>
            </a:r>
          </a:p>
          <a:p>
            <a:pPr marL="12700" marR="5080">
              <a:lnSpc>
                <a:spcPct val="191500"/>
              </a:lnSpc>
              <a:spcBef>
                <a:spcPts val="395"/>
              </a:spcBef>
            </a:pPr>
            <a:r>
              <a:rPr sz="1600" spc="-10" dirty="0">
                <a:latin typeface="Times New Roman"/>
                <a:cs typeface="Times New Roman"/>
              </a:rPr>
              <a:t>Duplicate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values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contribute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anything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accuracy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of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results. 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dataset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dose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not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contains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duplicate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values.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653" y="5345248"/>
            <a:ext cx="9767142" cy="16891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7324" y="97213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>
                <a:solidFill>
                  <a:schemeClr val="tx2">
                    <a:lumMod val="50000"/>
                  </a:schemeClr>
                </a:solidFill>
              </a:rPr>
              <a:t>Implementation on missing and duplicate values</a:t>
            </a:r>
            <a:endParaRPr lang="en-IN" sz="3200" b="1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" y="-260350"/>
            <a:ext cx="5004940" cy="52081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1644650"/>
            <a:ext cx="7634439" cy="53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9" y="939153"/>
            <a:ext cx="10058400" cy="537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196850"/>
            <a:ext cx="7850388" cy="406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162"/>
            <a:ext cx="10058400" cy="65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1596</Words>
  <Application>Microsoft Office PowerPoint</Application>
  <PresentationFormat>Custom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RANJIT BISWAL</dc:creator>
  <cp:lastModifiedBy>faisaL Khaleeq</cp:lastModifiedBy>
  <cp:revision>4</cp:revision>
  <dcterms:created xsi:type="dcterms:W3CDTF">2023-06-27T08:05:08Z</dcterms:created>
  <dcterms:modified xsi:type="dcterms:W3CDTF">2023-06-27T08:40:33Z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2023-06-27T00:00:00Z</vt:filetime>
  </property>
</Properties>
</file>