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4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3" r:id="rId11"/>
    <p:sldId id="292" r:id="rId12"/>
    <p:sldId id="284" r:id="rId1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Quadra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Quadra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Quadra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Quadra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Quadra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Quadra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Quadra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Quadra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Quadra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20"/>
  </p:normalViewPr>
  <p:slideViewPr>
    <p:cSldViewPr snapToGrid="0">
      <p:cViewPr varScale="1">
        <p:scale>
          <a:sx n="79" d="100"/>
          <a:sy n="79" d="100"/>
        </p:scale>
        <p:origin x="16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DBD-AE64-4707-A49E-A1FC0A8DB2C4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9F2C-6D12-4285-A585-5F1F8050726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9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9193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4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2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47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1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00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50935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57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722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001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43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2237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214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9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16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625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19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7227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PPT_HG_01.wmf">
            <a:extLst>
              <a:ext uri="{FF2B5EF4-FFF2-40B4-BE49-F238E27FC236}">
                <a16:creationId xmlns:a16="http://schemas.microsoft.com/office/drawing/2014/main" id="{86ED3920-4BD0-4BD3-B8FF-94F5F040A6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6167" y="-438150"/>
            <a:ext cx="15578667" cy="729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elplatzhalter 1">
            <a:extLst>
              <a:ext uri="{FF2B5EF4-FFF2-40B4-BE49-F238E27FC236}">
                <a16:creationId xmlns:a16="http://schemas.microsoft.com/office/drawing/2014/main" id="{9A75EC63-097D-4A96-85C3-986FEF1E02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4417" y="3149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8" name="Textplatzhalter 2">
            <a:extLst>
              <a:ext uri="{FF2B5EF4-FFF2-40B4-BE49-F238E27FC236}">
                <a16:creationId xmlns:a16="http://schemas.microsoft.com/office/drawing/2014/main" id="{A13FC72B-6675-4379-BF0F-88A2CAC045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4581525"/>
            <a:ext cx="109728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pic>
        <p:nvPicPr>
          <p:cNvPr id="1029" name="Picture 19" descr="FH_EmdenLeer_Logo_4c">
            <a:extLst>
              <a:ext uri="{FF2B5EF4-FFF2-40B4-BE49-F238E27FC236}">
                <a16:creationId xmlns:a16="http://schemas.microsoft.com/office/drawing/2014/main" id="{0D4635A9-47D2-4696-852B-9D1FF1D3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17" y="620713"/>
            <a:ext cx="36068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4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ctr" rtl="0" eaLnBrk="1" fontAlgn="base" hangingPunct="1">
        <a:spcBef>
          <a:spcPct val="1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 descr="PPT_HG_01.wmf">
            <a:extLst>
              <a:ext uri="{FF2B5EF4-FFF2-40B4-BE49-F238E27FC236}">
                <a16:creationId xmlns:a16="http://schemas.microsoft.com/office/drawing/2014/main" id="{572ABCE1-7098-4F4D-AB24-7DAC8BFE64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2250" y="1320800"/>
            <a:ext cx="18821401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platzhalter 2">
            <a:extLst>
              <a:ext uri="{FF2B5EF4-FFF2-40B4-BE49-F238E27FC236}">
                <a16:creationId xmlns:a16="http://schemas.microsoft.com/office/drawing/2014/main" id="{04114EE5-E212-40B2-949D-F13336709B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9533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A013B84F-BBD0-485C-8F09-A5FCF77C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7" y="1196975"/>
            <a:ext cx="10752667" cy="71438"/>
          </a:xfrm>
          <a:prstGeom prst="rect">
            <a:avLst/>
          </a:prstGeom>
          <a:gradFill rotWithShape="1">
            <a:gsLst>
              <a:gs pos="0">
                <a:srgbClr val="004D87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0A425A46-9162-4DF4-82E2-EA41138A7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834" y="6308726"/>
            <a:ext cx="89111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Quadrat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Quadrat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Quadrat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Quadrat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Quadra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Quadra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Quadra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Quadra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Quadrat" pitchFamily="2" charset="0"/>
              </a:defRPr>
            </a:lvl9pPr>
          </a:lstStyle>
          <a:p>
            <a:pPr algn="r"/>
            <a:r>
              <a:rPr lang="de-DE" altLang="en-US" sz="800" b="1">
                <a:solidFill>
                  <a:srgbClr val="004D87"/>
                </a:solidFill>
                <a:latin typeface="Arial" panose="020B0604020202020204" pitchFamily="34" charset="0"/>
              </a:rPr>
              <a:t> </a:t>
            </a:r>
            <a:fld id="{C354B66C-34BE-4B39-96F0-A55EA0712FF2}" type="slidenum">
              <a:rPr lang="de-DE" altLang="en-US" sz="800" b="1">
                <a:solidFill>
                  <a:srgbClr val="004D87"/>
                </a:solidFill>
                <a:latin typeface="Arial" panose="020B0604020202020204" pitchFamily="34" charset="0"/>
              </a:rPr>
              <a:pPr algn="r"/>
              <a:t>‹N°›</a:t>
            </a:fld>
            <a:endParaRPr lang="en-US" altLang="en-US" sz="800">
              <a:solidFill>
                <a:srgbClr val="004D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17">
            <a:extLst>
              <a:ext uri="{FF2B5EF4-FFF2-40B4-BE49-F238E27FC236}">
                <a16:creationId xmlns:a16="http://schemas.microsoft.com/office/drawing/2014/main" id="{7037A0AA-FC83-4E87-8288-7386583D0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84" y="6237289"/>
            <a:ext cx="1200149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2">
            <a:extLst>
              <a:ext uri="{FF2B5EF4-FFF2-40B4-BE49-F238E27FC236}">
                <a16:creationId xmlns:a16="http://schemas.microsoft.com/office/drawing/2014/main" id="{DFCAE0E4-E714-40AD-AFC7-434DA827D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8733" y="557213"/>
            <a:ext cx="1188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8331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b="1" kern="1200">
          <a:solidFill>
            <a:schemeClr val="tx1"/>
          </a:solidFill>
          <a:latin typeface="Quadrat" pitchFamily="2" charset="0"/>
          <a:ea typeface="+mj-ea"/>
          <a:cs typeface="+mj-cs"/>
        </a:defRPr>
      </a:lvl1pPr>
      <a:lvl2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b="1">
          <a:solidFill>
            <a:schemeClr val="tx1"/>
          </a:solidFill>
          <a:latin typeface="Quadrat" pitchFamily="2" charset="0"/>
        </a:defRPr>
      </a:lvl2pPr>
      <a:lvl3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b="1">
          <a:solidFill>
            <a:schemeClr val="tx1"/>
          </a:solidFill>
          <a:latin typeface="Quadrat" pitchFamily="2" charset="0"/>
        </a:defRPr>
      </a:lvl3pPr>
      <a:lvl4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b="1">
          <a:solidFill>
            <a:schemeClr val="tx1"/>
          </a:solidFill>
          <a:latin typeface="Quadrat" pitchFamily="2" charset="0"/>
        </a:defRPr>
      </a:lvl4pPr>
      <a:lvl5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b="1">
          <a:solidFill>
            <a:schemeClr val="tx1"/>
          </a:solidFill>
          <a:latin typeface="Quadra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2D2D8A"/>
          </a:solidFill>
          <a:latin typeface="NDSFrutiger 45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2D2D8A"/>
          </a:solidFill>
          <a:latin typeface="NDSFrutiger 45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2D2D8A"/>
          </a:solidFill>
          <a:latin typeface="NDSFrutiger 45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2D2D8A"/>
          </a:solidFill>
          <a:latin typeface="NDSFrutiger 45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ckhoff.com/de-de/produkte/automation/twincat/tfxxxx-twincat-3-functions/tf5xxx-tc3-motion-control/tf5120.html" TargetMode="External"/><Relationship Id="rId3" Type="http://schemas.openxmlformats.org/officeDocument/2006/relationships/hyperlink" Target="http://www.wtech.com.tw/public/download/manual/kuka/krc4/KUKA%20KSS-8.3-Programming-Manual-for-SI.pdf" TargetMode="External"/><Relationship Id="rId7" Type="http://schemas.openxmlformats.org/officeDocument/2006/relationships/hyperlink" Target="https://download.beckhoff.com/download/document/automation/twincat3/TF6100_TC3_OPC-UA_DE.pdf" TargetMode="External"/><Relationship Id="rId2" Type="http://schemas.openxmlformats.org/officeDocument/2006/relationships/hyperlink" Target="http://supportwop.com/IntegrationRobot/content/5-Applicatifs_metiers_KST/SafeRobot/SafeOperation_32_fr.pdf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beckhoff.com/de-de/" TargetMode="External"/><Relationship Id="rId5" Type="http://schemas.openxmlformats.org/officeDocument/2006/relationships/hyperlink" Target="https://opcexpert.com/" TargetMode="External"/><Relationship Id="rId4" Type="http://schemas.openxmlformats.org/officeDocument/2006/relationships/hyperlink" Target="http://supportwop.com/IntegrationRobot/content/6-Syst%C3%A8mes_int%C3%A9grations/OPC-Server/KST_OPC_Server_41_en.pdf" TargetMode="External"/><Relationship Id="rId9" Type="http://schemas.openxmlformats.org/officeDocument/2006/relationships/hyperlink" Target="https://download.beckhoff.com/download/document/Catalog/Beckhoff_Robotic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9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A5A4-DE2A-459A-B950-7FA7F2933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Konzeptvorschlage-Studie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D49840-A9D4-412D-9F61-35E1B99D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406" y="3778622"/>
            <a:ext cx="6683188" cy="1470025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Automatisierungstechnik</a:t>
            </a:r>
          </a:p>
          <a:p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Prof.Dr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.-Ing. Elmar WINGS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784C98-130C-4D83-B784-2B080287C198}"/>
              </a:ext>
            </a:extLst>
          </p:cNvPr>
          <p:cNvSpPr txBox="1"/>
          <p:nvPr/>
        </p:nvSpPr>
        <p:spPr>
          <a:xfrm>
            <a:off x="161365" y="5768788"/>
            <a:ext cx="3576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Yahya Fakhet:7012464</a:t>
            </a:r>
          </a:p>
          <a:p>
            <a:r>
              <a:rPr lang="de-DE" sz="2200" dirty="0" err="1">
                <a:solidFill>
                  <a:schemeClr val="bg1">
                    <a:lumMod val="50000"/>
                  </a:schemeClr>
                </a:solidFill>
              </a:rPr>
              <a:t>Faissal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</a:rPr>
              <a:t> Hammouda:7012301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FAD115-BDDC-4F6F-8F4C-850CF56EB66B}"/>
              </a:ext>
            </a:extLst>
          </p:cNvPr>
          <p:cNvSpPr txBox="1"/>
          <p:nvPr/>
        </p:nvSpPr>
        <p:spPr>
          <a:xfrm>
            <a:off x="10598523" y="5907286"/>
            <a:ext cx="15934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solidFill>
                  <a:schemeClr val="bg1">
                    <a:lumMod val="50000"/>
                  </a:schemeClr>
                </a:solidFill>
              </a:rPr>
              <a:t>WS/2021</a:t>
            </a:r>
          </a:p>
        </p:txBody>
      </p:sp>
    </p:spTree>
    <p:extLst>
      <p:ext uri="{BB962C8B-B14F-4D97-AF65-F5344CB8AC3E}">
        <p14:creationId xmlns:p14="http://schemas.microsoft.com/office/powerpoint/2010/main" val="21316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6247FA-1A16-CD4C-B015-9787A834AC34}"/>
              </a:ext>
            </a:extLst>
          </p:cNvPr>
          <p:cNvGrpSpPr/>
          <p:nvPr/>
        </p:nvGrpSpPr>
        <p:grpSpPr>
          <a:xfrm>
            <a:off x="570298" y="741782"/>
            <a:ext cx="10709341" cy="3198580"/>
            <a:chOff x="206404" y="219268"/>
            <a:chExt cx="10709341" cy="319858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6A69C98-4EA9-0147-9E94-D5C81BE09D42}"/>
                </a:ext>
              </a:extLst>
            </p:cNvPr>
            <p:cNvSpPr txBox="1"/>
            <p:nvPr/>
          </p:nvSpPr>
          <p:spPr>
            <a:xfrm>
              <a:off x="206404" y="219268"/>
              <a:ext cx="15602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de-DE" sz="2400" b="1" i="1" dirty="0"/>
                <a:t>Quellen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D556A6C-02C2-3A47-952F-A1B8B28224AC}"/>
                </a:ext>
              </a:extLst>
            </p:cNvPr>
            <p:cNvSpPr txBox="1"/>
            <p:nvPr/>
          </p:nvSpPr>
          <p:spPr>
            <a:xfrm>
              <a:off x="542306" y="1285403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i="1" dirty="0">
                  <a:hlinkClick r:id="rId2"/>
                </a:rPr>
                <a:t>KUKA.</a:t>
              </a:r>
              <a:r>
                <a:rPr lang="de-DE" i="1" dirty="0" err="1">
                  <a:hlinkClick r:id="rId2"/>
                </a:rPr>
                <a:t>SafeOperation</a:t>
              </a:r>
              <a:r>
                <a:rPr lang="fr-FR" i="1" dirty="0">
                  <a:hlinkClick r:id="rId2"/>
                </a:rPr>
                <a:t> Manual</a:t>
              </a:r>
              <a:endParaRPr lang="de-DE" i="1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0B350A2-F697-4847-93CC-F8A1F94B1ED7}"/>
                </a:ext>
              </a:extLst>
            </p:cNvPr>
            <p:cNvSpPr txBox="1"/>
            <p:nvPr/>
          </p:nvSpPr>
          <p:spPr>
            <a:xfrm>
              <a:off x="542306" y="1887283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>
                  <a:hlinkClick r:id="rId3"/>
                </a:rPr>
                <a:t>KUKA System Software Manual </a:t>
              </a:r>
              <a:endParaRPr lang="de-DE" i="1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CD14673-30AA-2C4B-BDAE-867D56AAD557}"/>
                </a:ext>
              </a:extLst>
            </p:cNvPr>
            <p:cNvSpPr txBox="1"/>
            <p:nvPr/>
          </p:nvSpPr>
          <p:spPr>
            <a:xfrm>
              <a:off x="542306" y="2467897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i="1" dirty="0">
                  <a:hlinkClick r:id="rId4"/>
                </a:rPr>
                <a:t>KUKA.OPC Server </a:t>
              </a:r>
              <a:r>
                <a:rPr lang="de-DE" i="1" dirty="0">
                  <a:hlinkClick r:id="rId4"/>
                </a:rPr>
                <a:t>Manual</a:t>
              </a:r>
              <a:endParaRPr lang="de-DE" i="1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35C351D-1F55-4046-99FC-71C7B111798F}"/>
                </a:ext>
              </a:extLst>
            </p:cNvPr>
            <p:cNvSpPr txBox="1"/>
            <p:nvPr/>
          </p:nvSpPr>
          <p:spPr>
            <a:xfrm>
              <a:off x="542306" y="3048516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>
                  <a:hlinkClick r:id="rId5"/>
                </a:rPr>
                <a:t>opcexpert.com</a:t>
              </a:r>
              <a:endParaRPr lang="de-DE" i="1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B746C2D-0E36-D84D-98BC-F10B18B95332}"/>
                </a:ext>
              </a:extLst>
            </p:cNvPr>
            <p:cNvSpPr txBox="1"/>
            <p:nvPr/>
          </p:nvSpPr>
          <p:spPr>
            <a:xfrm>
              <a:off x="4821225" y="1306664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>
                  <a:hlinkClick r:id="rId6"/>
                </a:rPr>
                <a:t>Beckhoff.com</a:t>
              </a:r>
              <a:endParaRPr lang="de-DE" i="1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5251FC1F-E103-D346-A2FB-02D0D3900846}"/>
                </a:ext>
              </a:extLst>
            </p:cNvPr>
            <p:cNvSpPr txBox="1"/>
            <p:nvPr/>
          </p:nvSpPr>
          <p:spPr>
            <a:xfrm>
              <a:off x="4821225" y="1908544"/>
              <a:ext cx="609452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i="1" dirty="0">
                  <a:hlinkClick r:id="rId7"/>
                </a:rPr>
                <a:t>TC3 OPC UA </a:t>
              </a:r>
              <a:r>
                <a:rPr lang="de-DE" i="1" dirty="0">
                  <a:hlinkClick r:id="rId7"/>
                </a:rPr>
                <a:t>Handbuch</a:t>
              </a:r>
              <a:endParaRPr lang="de-DE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hlinkClick r:id="rId8"/>
                </a:rPr>
                <a:t>TF5120 | TC3 </a:t>
              </a:r>
              <a:r>
                <a:rPr lang="fr-FR" dirty="0" err="1">
                  <a:hlinkClick r:id="rId8"/>
                </a:rPr>
                <a:t>Robotics</a:t>
              </a:r>
              <a:r>
                <a:rPr lang="fr-FR" dirty="0">
                  <a:hlinkClick r:id="rId8"/>
                </a:rPr>
                <a:t> </a:t>
              </a:r>
              <a:r>
                <a:rPr lang="fr-FR" dirty="0" err="1">
                  <a:hlinkClick r:id="rId8"/>
                </a:rPr>
                <a:t>mxAutomation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i="1" dirty="0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E4A9F0CB-CEF8-9942-A148-505A383E1072}"/>
              </a:ext>
            </a:extLst>
          </p:cNvPr>
          <p:cNvSpPr txBox="1"/>
          <p:nvPr/>
        </p:nvSpPr>
        <p:spPr>
          <a:xfrm>
            <a:off x="5185119" y="3540769"/>
            <a:ext cx="5183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9"/>
              </a:rPr>
              <a:t>PC-based Control for Robotics in Handling, Production and Assembly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94012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DEF4B-F3BA-4245-8446-976F2F2D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>
                <a:solidFill>
                  <a:schemeClr val="tx2"/>
                </a:solidFill>
              </a:rPr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22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55BD-F242-48E0-A1A7-07AD8AA4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Inhalt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C401B3B-8234-DA4E-BD60-624B491644C4}"/>
              </a:ext>
            </a:extLst>
          </p:cNvPr>
          <p:cNvGrpSpPr/>
          <p:nvPr/>
        </p:nvGrpSpPr>
        <p:grpSpPr>
          <a:xfrm>
            <a:off x="1016357" y="1771320"/>
            <a:ext cx="6094520" cy="2515937"/>
            <a:chOff x="241916" y="1071524"/>
            <a:chExt cx="6094520" cy="2515937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D7D1079-9066-594E-ABA4-D9BFCA3E55D3}"/>
                </a:ext>
              </a:extLst>
            </p:cNvPr>
            <p:cNvSpPr txBox="1"/>
            <p:nvPr/>
          </p:nvSpPr>
          <p:spPr>
            <a:xfrm>
              <a:off x="241916" y="1071524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de-DE" sz="1800" b="1" i="1" dirty="0"/>
                <a:t>Konfiguration von Sicherheitsfunktionen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3072B8B-7840-C644-8417-C600FBEF7407}"/>
                </a:ext>
              </a:extLst>
            </p:cNvPr>
            <p:cNvSpPr txBox="1"/>
            <p:nvPr/>
          </p:nvSpPr>
          <p:spPr>
            <a:xfrm>
              <a:off x="241916" y="1787059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de-DE" sz="1800" b="1" i="1" dirty="0"/>
                <a:t> Backup-Manager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5531B02-808E-FC4C-A3B7-664BA9191DB5}"/>
                </a:ext>
              </a:extLst>
            </p:cNvPr>
            <p:cNvSpPr txBox="1"/>
            <p:nvPr/>
          </p:nvSpPr>
          <p:spPr>
            <a:xfrm>
              <a:off x="241916" y="2502594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de-DE" sz="1800" b="1" i="1" dirty="0"/>
                <a:t>Hardware Übersicht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B3FD447-CEF4-234B-80CA-A1ADB3102CC4}"/>
                </a:ext>
              </a:extLst>
            </p:cNvPr>
            <p:cNvSpPr txBox="1"/>
            <p:nvPr/>
          </p:nvSpPr>
          <p:spPr>
            <a:xfrm>
              <a:off x="241916" y="3218129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de-DE" sz="1800" b="1" i="1" dirty="0"/>
                <a:t>Kommunikationsprotokoll : OPC</a:t>
              </a:r>
            </a:p>
          </p:txBody>
        </p:sp>
      </p:grpSp>
      <p:sp>
        <p:nvSpPr>
          <p:cNvPr id="12" name="Textfeld 40">
            <a:extLst>
              <a:ext uri="{FF2B5EF4-FFF2-40B4-BE49-F238E27FC236}">
                <a16:creationId xmlns:a16="http://schemas.microsoft.com/office/drawing/2014/main" id="{119D5D17-28A3-CE42-B5F0-47DDEAD464A6}"/>
              </a:ext>
            </a:extLst>
          </p:cNvPr>
          <p:cNvSpPr txBox="1"/>
          <p:nvPr/>
        </p:nvSpPr>
        <p:spPr>
          <a:xfrm>
            <a:off x="1016357" y="4633460"/>
            <a:ext cx="98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de-DE" b="1" i="1" dirty="0"/>
              <a:t>Kommunikation :</a:t>
            </a:r>
            <a:r>
              <a:rPr lang="fr-FR" b="1" i="1" dirty="0"/>
              <a:t> </a:t>
            </a:r>
            <a:r>
              <a:rPr lang="fr-FR" b="1" i="1" dirty="0" err="1"/>
              <a:t>EtherCAT</a:t>
            </a:r>
            <a:r>
              <a:rPr lang="fr-FR" b="1" i="1" dirty="0"/>
              <a:t> Automation </a:t>
            </a:r>
            <a:r>
              <a:rPr lang="de-DE" b="1" i="1" dirty="0"/>
              <a:t>Protokoll  (Master/Slave) </a:t>
            </a:r>
          </a:p>
        </p:txBody>
      </p:sp>
    </p:spTree>
    <p:extLst>
      <p:ext uri="{BB962C8B-B14F-4D97-AF65-F5344CB8AC3E}">
        <p14:creationId xmlns:p14="http://schemas.microsoft.com/office/powerpoint/2010/main" val="404193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C36A8CA-9DF1-A545-81C8-59BA5D574FF6}"/>
              </a:ext>
            </a:extLst>
          </p:cNvPr>
          <p:cNvGrpSpPr/>
          <p:nvPr/>
        </p:nvGrpSpPr>
        <p:grpSpPr>
          <a:xfrm>
            <a:off x="668045" y="574374"/>
            <a:ext cx="6238782" cy="5282215"/>
            <a:chOff x="668045" y="574374"/>
            <a:chExt cx="6238782" cy="528221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5E3D3B7-DEC8-464A-AA57-EAA4E953F567}"/>
                </a:ext>
              </a:extLst>
            </p:cNvPr>
            <p:cNvSpPr txBox="1"/>
            <p:nvPr/>
          </p:nvSpPr>
          <p:spPr>
            <a:xfrm>
              <a:off x="668045" y="574374"/>
              <a:ext cx="60945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de-DE" sz="2400" b="1" i="1" dirty="0"/>
                <a:t>Konfiguration von Sicherheitsfunktionen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479C6F3-FD6B-5E44-BD4C-9A5D1D865642}"/>
                </a:ext>
              </a:extLst>
            </p:cNvPr>
            <p:cNvSpPr txBox="1"/>
            <p:nvPr/>
          </p:nvSpPr>
          <p:spPr>
            <a:xfrm>
              <a:off x="668045" y="1630817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de-DE" b="1" i="1" dirty="0"/>
                <a:t>Aktivierung der sicheren Überwachung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1B69D0C-F935-3F4B-A230-ABD628E8EE25}"/>
                </a:ext>
              </a:extLst>
            </p:cNvPr>
            <p:cNvSpPr txBox="1"/>
            <p:nvPr/>
          </p:nvSpPr>
          <p:spPr>
            <a:xfrm>
              <a:off x="668045" y="2594927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de-DE" b="1" i="1" dirty="0"/>
                <a:t>Festlegung der globalen Parameter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97C6542-4C45-4E42-81A6-8ADCCEF8B466}"/>
                </a:ext>
              </a:extLst>
            </p:cNvPr>
            <p:cNvSpPr txBox="1"/>
            <p:nvPr/>
          </p:nvSpPr>
          <p:spPr>
            <a:xfrm>
              <a:off x="668045" y="3559037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de-DE" b="1" i="1" dirty="0"/>
                <a:t>Festlegen des Zellenbereichs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8E6F631-97DE-E349-9347-50B6DEB345B1}"/>
                </a:ext>
              </a:extLst>
            </p:cNvPr>
            <p:cNvSpPr txBox="1"/>
            <p:nvPr/>
          </p:nvSpPr>
          <p:spPr>
            <a:xfrm>
              <a:off x="668045" y="4523147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de-DE" b="1" i="1" dirty="0"/>
                <a:t>Festlegung von kartesisch überwachten Räumen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5F2E9EB-121E-D34C-B032-85885410150B}"/>
                </a:ext>
              </a:extLst>
            </p:cNvPr>
            <p:cNvSpPr txBox="1"/>
            <p:nvPr/>
          </p:nvSpPr>
          <p:spPr>
            <a:xfrm>
              <a:off x="668045" y="5487257"/>
              <a:ext cx="62387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de-DE" b="1" i="1" dirty="0"/>
                <a:t>Festlegung von achsenspezifischen Überwachungsbereichen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9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DE350BA-9FC2-7C42-A5AC-A866DFAB18F4}"/>
              </a:ext>
            </a:extLst>
          </p:cNvPr>
          <p:cNvGrpSpPr/>
          <p:nvPr/>
        </p:nvGrpSpPr>
        <p:grpSpPr>
          <a:xfrm>
            <a:off x="618930" y="1418253"/>
            <a:ext cx="10954140" cy="4619003"/>
            <a:chOff x="380796" y="476720"/>
            <a:chExt cx="11809724" cy="581246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D90BD14-B568-A74C-B14B-6F5B7830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96" y="1432171"/>
              <a:ext cx="4013651" cy="4857011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BE702BD-CA7E-2743-9B94-9017D2EC3143}"/>
                </a:ext>
              </a:extLst>
            </p:cNvPr>
            <p:cNvSpPr txBox="1"/>
            <p:nvPr/>
          </p:nvSpPr>
          <p:spPr>
            <a:xfrm>
              <a:off x="380796" y="476720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de-DE" b="1" i="1" dirty="0"/>
                <a:t>Registerkarte Backup-Konfiguration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264DA1B-B47D-1A46-94E8-BF056061E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432170"/>
              <a:ext cx="4335262" cy="4857011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FE2F479-417E-AE40-97C2-F806E2928DA1}"/>
                </a:ext>
              </a:extLst>
            </p:cNvPr>
            <p:cNvSpPr txBox="1"/>
            <p:nvPr/>
          </p:nvSpPr>
          <p:spPr>
            <a:xfrm>
              <a:off x="6096000" y="476720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de-DE" b="1" i="1" dirty="0"/>
                <a:t>Registerkarte Signalschnittstelle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F07651D-20BD-DE4C-B786-BCB0876D9B30}"/>
              </a:ext>
            </a:extLst>
          </p:cNvPr>
          <p:cNvGrpSpPr/>
          <p:nvPr/>
        </p:nvGrpSpPr>
        <p:grpSpPr>
          <a:xfrm>
            <a:off x="437225" y="441927"/>
            <a:ext cx="11126124" cy="5861688"/>
            <a:chOff x="437225" y="441927"/>
            <a:chExt cx="11126124" cy="586168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6F518A3-A05A-0544-9F93-1295DE780384}"/>
                </a:ext>
              </a:extLst>
            </p:cNvPr>
            <p:cNvSpPr txBox="1"/>
            <p:nvPr/>
          </p:nvSpPr>
          <p:spPr>
            <a:xfrm>
              <a:off x="437225" y="441927"/>
              <a:ext cx="60945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de-DE" sz="2400" b="1" i="1" dirty="0"/>
                <a:t>Hardware Übersicht</a:t>
              </a:r>
            </a:p>
          </p:txBody>
        </p:sp>
        <p:pic>
          <p:nvPicPr>
            <p:cNvPr id="6" name="Picture 2" descr="Robot Arm Kuka 3D Model - 3D Model | Robot arm, Robot, 3d model">
              <a:extLst>
                <a:ext uri="{FF2B5EF4-FFF2-40B4-BE49-F238E27FC236}">
                  <a16:creationId xmlns:a16="http://schemas.microsoft.com/office/drawing/2014/main" id="{B46B2209-0666-CD4F-B175-279774186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2100" y="1562470"/>
              <a:ext cx="2381249" cy="224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Kompakte Robotersteuerung - KR C4 compact - KUKA AG">
              <a:extLst>
                <a:ext uri="{FF2B5EF4-FFF2-40B4-BE49-F238E27FC236}">
                  <a16:creationId xmlns:a16="http://schemas.microsoft.com/office/drawing/2014/main" id="{0FAB3FF1-6C59-B94D-8763-E287A5D5D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2100" y="4119239"/>
              <a:ext cx="2381249" cy="1614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eXtended Transport System (XTS) - Material Handling 24/7">
              <a:extLst>
                <a:ext uri="{FF2B5EF4-FFF2-40B4-BE49-F238E27FC236}">
                  <a16:creationId xmlns:a16="http://schemas.microsoft.com/office/drawing/2014/main" id="{C6B9DA0F-B6C3-CE4A-9216-C953DFEB9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225" y="1562470"/>
              <a:ext cx="3114675" cy="224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Beckhoff | The IPC Company - Beckhoff Automation">
              <a:extLst>
                <a:ext uri="{FF2B5EF4-FFF2-40B4-BE49-F238E27FC236}">
                  <a16:creationId xmlns:a16="http://schemas.microsoft.com/office/drawing/2014/main" id="{C40E511C-8EEC-5342-847D-6C8F4A253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225" y="4191000"/>
              <a:ext cx="1281112" cy="15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Beckhoff EK1100 Coupler E-Bus Terminal with (2) EL1819, (2)EL2809 and  EL9011 | eBay">
              <a:extLst>
                <a:ext uri="{FF2B5EF4-FFF2-40B4-BE49-F238E27FC236}">
                  <a16:creationId xmlns:a16="http://schemas.microsoft.com/office/drawing/2014/main" id="{3075AFEA-9BE5-3641-AF5B-0E95BD0F6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500" y="4191000"/>
              <a:ext cx="1456400" cy="15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EAD9649-DA43-DC4E-9881-FB5EA82B70EE}"/>
                </a:ext>
              </a:extLst>
            </p:cNvPr>
            <p:cNvSpPr txBox="1"/>
            <p:nvPr/>
          </p:nvSpPr>
          <p:spPr>
            <a:xfrm>
              <a:off x="437225" y="5934283"/>
              <a:ext cx="1382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IPC Beckhoff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0ACBAD8-EA10-394B-84EC-7F13CED75994}"/>
                </a:ext>
              </a:extLst>
            </p:cNvPr>
            <p:cNvSpPr txBox="1"/>
            <p:nvPr/>
          </p:nvSpPr>
          <p:spPr>
            <a:xfrm>
              <a:off x="2095500" y="5934283"/>
              <a:ext cx="10268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/>
                <a:t>EK 1100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170071E-20F5-214B-8117-B9BE3D8F4F80}"/>
                </a:ext>
              </a:extLst>
            </p:cNvPr>
            <p:cNvSpPr txBox="1"/>
            <p:nvPr/>
          </p:nvSpPr>
          <p:spPr>
            <a:xfrm>
              <a:off x="9182100" y="5884070"/>
              <a:ext cx="1293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KUKA KR C4</a:t>
              </a:r>
            </a:p>
          </p:txBody>
        </p:sp>
        <p:sp>
          <p:nvSpPr>
            <p:cNvPr id="14" name="Flèche : double flèche horizontale 8">
              <a:extLst>
                <a:ext uri="{FF2B5EF4-FFF2-40B4-BE49-F238E27FC236}">
                  <a16:creationId xmlns:a16="http://schemas.microsoft.com/office/drawing/2014/main" id="{B675CAC4-9798-7741-AB0C-0E51EA2EFF75}"/>
                </a:ext>
              </a:extLst>
            </p:cNvPr>
            <p:cNvSpPr/>
            <p:nvPr/>
          </p:nvSpPr>
          <p:spPr>
            <a:xfrm>
              <a:off x="1718337" y="4926644"/>
              <a:ext cx="377163" cy="20418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èche : double flèche horizontale 9">
              <a:extLst>
                <a:ext uri="{FF2B5EF4-FFF2-40B4-BE49-F238E27FC236}">
                  <a16:creationId xmlns:a16="http://schemas.microsoft.com/office/drawing/2014/main" id="{26FF6B69-D694-E843-9FD8-5D644F638B57}"/>
                </a:ext>
              </a:extLst>
            </p:cNvPr>
            <p:cNvSpPr/>
            <p:nvPr/>
          </p:nvSpPr>
          <p:spPr>
            <a:xfrm>
              <a:off x="3549680" y="4860431"/>
              <a:ext cx="5630200" cy="20418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FCF62F5-C5C1-FE49-A540-A693A78E5C57}"/>
                </a:ext>
              </a:extLst>
            </p:cNvPr>
            <p:cNvSpPr txBox="1"/>
            <p:nvPr/>
          </p:nvSpPr>
          <p:spPr>
            <a:xfrm>
              <a:off x="5595521" y="4491099"/>
              <a:ext cx="1000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/>
                <a:t>Ethernet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60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68CA439-B359-1D43-9A04-11025D71D905}"/>
              </a:ext>
            </a:extLst>
          </p:cNvPr>
          <p:cNvGrpSpPr/>
          <p:nvPr/>
        </p:nvGrpSpPr>
        <p:grpSpPr>
          <a:xfrm>
            <a:off x="530446" y="583549"/>
            <a:ext cx="10148092" cy="6045967"/>
            <a:chOff x="-113365" y="502223"/>
            <a:chExt cx="10148092" cy="6045967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6CA5339-C16D-A241-9F43-411FA019A903}"/>
                </a:ext>
              </a:extLst>
            </p:cNvPr>
            <p:cNvSpPr txBox="1"/>
            <p:nvPr/>
          </p:nvSpPr>
          <p:spPr>
            <a:xfrm>
              <a:off x="-113365" y="502223"/>
              <a:ext cx="45697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de-DE" sz="2400" b="1" i="1" dirty="0"/>
                <a:t>Kommunikationsprotokoll : OPC</a:t>
              </a:r>
            </a:p>
          </p:txBody>
        </p:sp>
        <p:pic>
          <p:nvPicPr>
            <p:cNvPr id="6" name="Picture 8" descr="Beckhoff | The IPC Company - Beckhoff Automation">
              <a:extLst>
                <a:ext uri="{FF2B5EF4-FFF2-40B4-BE49-F238E27FC236}">
                  <a16:creationId xmlns:a16="http://schemas.microsoft.com/office/drawing/2014/main" id="{C81A18EA-8CFE-2F49-B1B4-21FF7BA99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413" y="1294837"/>
              <a:ext cx="1281112" cy="15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07B0F61-80E8-FC48-91ED-A12D42EFF168}"/>
                </a:ext>
              </a:extLst>
            </p:cNvPr>
            <p:cNvSpPr txBox="1"/>
            <p:nvPr/>
          </p:nvSpPr>
          <p:spPr>
            <a:xfrm>
              <a:off x="890413" y="3038120"/>
              <a:ext cx="1382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IPC Beckhoff</a:t>
              </a:r>
            </a:p>
          </p:txBody>
        </p:sp>
        <p:pic>
          <p:nvPicPr>
            <p:cNvPr id="8" name="Picture 4" descr="Kompakte Robotersteuerung - KR C4 compact - KUKA AG">
              <a:extLst>
                <a:ext uri="{FF2B5EF4-FFF2-40B4-BE49-F238E27FC236}">
                  <a16:creationId xmlns:a16="http://schemas.microsoft.com/office/drawing/2014/main" id="{173157CD-EEF1-8049-B2AC-744C58596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550" y="1294837"/>
              <a:ext cx="2381249" cy="1614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662028-AE32-524C-8E13-C59C2702EBC3}"/>
                </a:ext>
              </a:extLst>
            </p:cNvPr>
            <p:cNvSpPr txBox="1"/>
            <p:nvPr/>
          </p:nvSpPr>
          <p:spPr>
            <a:xfrm>
              <a:off x="7067550" y="3059668"/>
              <a:ext cx="1293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KUKA KR C4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71B5024-580B-864B-A4D5-990EDE7266E7}"/>
                </a:ext>
              </a:extLst>
            </p:cNvPr>
            <p:cNvSpPr/>
            <p:nvPr/>
          </p:nvSpPr>
          <p:spPr>
            <a:xfrm>
              <a:off x="890413" y="3652056"/>
              <a:ext cx="1980575" cy="1342738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OPC UA Server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A1FF15D-04E7-9D40-A12C-53E49637D331}"/>
                </a:ext>
              </a:extLst>
            </p:cNvPr>
            <p:cNvSpPr/>
            <p:nvPr/>
          </p:nvSpPr>
          <p:spPr>
            <a:xfrm>
              <a:off x="7243606" y="3652057"/>
              <a:ext cx="2205193" cy="1342737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OPC Client</a:t>
              </a:r>
            </a:p>
          </p:txBody>
        </p:sp>
        <p:sp>
          <p:nvSpPr>
            <p:cNvPr id="12" name="Flèche : courbe vers la droite 11">
              <a:extLst>
                <a:ext uri="{FF2B5EF4-FFF2-40B4-BE49-F238E27FC236}">
                  <a16:creationId xmlns:a16="http://schemas.microsoft.com/office/drawing/2014/main" id="{0E00EECF-3EBC-E546-A3CF-BDD57B3FDC05}"/>
                </a:ext>
              </a:extLst>
            </p:cNvPr>
            <p:cNvSpPr/>
            <p:nvPr/>
          </p:nvSpPr>
          <p:spPr>
            <a:xfrm>
              <a:off x="177554" y="2446553"/>
              <a:ext cx="712859" cy="189722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617E946A-8DA0-6142-A8A9-EE13FB800AC7}"/>
                </a:ext>
              </a:extLst>
            </p:cNvPr>
            <p:cNvSpPr/>
            <p:nvPr/>
          </p:nvSpPr>
          <p:spPr>
            <a:xfrm>
              <a:off x="9448799" y="2539014"/>
              <a:ext cx="585928" cy="1897224"/>
            </a:xfrm>
            <a:prstGeom prst="curvedLeftArrow">
              <a:avLst>
                <a:gd name="adj1" fmla="val 40396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Flèche : double flèche horizontale 13">
              <a:extLst>
                <a:ext uri="{FF2B5EF4-FFF2-40B4-BE49-F238E27FC236}">
                  <a16:creationId xmlns:a16="http://schemas.microsoft.com/office/drawing/2014/main" id="{FE1E1562-DF77-4941-B5B8-1B9CE1C74B65}"/>
                </a:ext>
              </a:extLst>
            </p:cNvPr>
            <p:cNvSpPr/>
            <p:nvPr/>
          </p:nvSpPr>
          <p:spPr>
            <a:xfrm>
              <a:off x="2870988" y="4252404"/>
              <a:ext cx="4372618" cy="28408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Picture 2" descr="OPC Expert Software | Download Now | Free OPC Client">
              <a:extLst>
                <a:ext uri="{FF2B5EF4-FFF2-40B4-BE49-F238E27FC236}">
                  <a16:creationId xmlns:a16="http://schemas.microsoft.com/office/drawing/2014/main" id="{84DA0AA4-C37B-6643-AC4C-29516F353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217" y="4702668"/>
              <a:ext cx="1622493" cy="131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46784DA-EE49-3D41-9ADF-49BBD98845D2}"/>
                </a:ext>
              </a:extLst>
            </p:cNvPr>
            <p:cNvSpPr txBox="1"/>
            <p:nvPr/>
          </p:nvSpPr>
          <p:spPr>
            <a:xfrm>
              <a:off x="5698217" y="6178858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OPC Expert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76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37BBB79-F84E-934E-8301-2C5AF37BE9C0}"/>
              </a:ext>
            </a:extLst>
          </p:cNvPr>
          <p:cNvGrpSpPr/>
          <p:nvPr/>
        </p:nvGrpSpPr>
        <p:grpSpPr>
          <a:xfrm>
            <a:off x="778878" y="1362269"/>
            <a:ext cx="10772420" cy="4842587"/>
            <a:chOff x="461637" y="319596"/>
            <a:chExt cx="8838447" cy="5588493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06ED4EE-43F9-A54A-98E4-F16CF0EE8C2C}"/>
                </a:ext>
              </a:extLst>
            </p:cNvPr>
            <p:cNvSpPr txBox="1"/>
            <p:nvPr/>
          </p:nvSpPr>
          <p:spPr>
            <a:xfrm>
              <a:off x="461639" y="319596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de-DE" b="1" i="1" dirty="0"/>
                <a:t>OPC UA Server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5116722-32F9-2B49-B53D-71F88EDBA34F}"/>
                </a:ext>
              </a:extLst>
            </p:cNvPr>
            <p:cNvSpPr txBox="1"/>
            <p:nvPr/>
          </p:nvSpPr>
          <p:spPr>
            <a:xfrm>
              <a:off x="461639" y="949911"/>
              <a:ext cx="8838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TwinCat3 Connectivity ermöglicht die Konfiguration des OPC-UA-Servers innerhalb des IPC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519DFCC-B86F-8343-B32E-536A13962FF7}"/>
                </a:ext>
              </a:extLst>
            </p:cNvPr>
            <p:cNvSpPr txBox="1"/>
            <p:nvPr/>
          </p:nvSpPr>
          <p:spPr>
            <a:xfrm>
              <a:off x="461639" y="1580226"/>
              <a:ext cx="1469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de-DE" b="1" i="1" dirty="0"/>
                <a:t>OPC Client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ABF30D2-B689-7948-B718-597525F716BC}"/>
                </a:ext>
              </a:extLst>
            </p:cNvPr>
            <p:cNvSpPr txBox="1"/>
            <p:nvPr/>
          </p:nvSpPr>
          <p:spPr>
            <a:xfrm>
              <a:off x="461639" y="2210541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OPC DA Client Konfiguration 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650C25E-4FB7-4647-9918-E3CA3C0BB6C1}"/>
                </a:ext>
              </a:extLst>
            </p:cNvPr>
            <p:cNvSpPr txBox="1"/>
            <p:nvPr/>
          </p:nvSpPr>
          <p:spPr>
            <a:xfrm>
              <a:off x="461638" y="2841726"/>
              <a:ext cx="75637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000" b="1" i="1" dirty="0"/>
                <a:t>Wie kann der OPC DA Client mit dem OPC UA Server kommunizieren?</a:t>
              </a:r>
            </a:p>
          </p:txBody>
        </p:sp>
        <p:pic>
          <p:nvPicPr>
            <p:cNvPr id="10" name="Picture 4" descr="Question Mark Vector Icône, Interrogation Des Objets Graphiques, Icônes De  Question, Marquer Les Icônes PNG et vecteur pour téléchargement gratuit">
              <a:extLst>
                <a:ext uri="{FF2B5EF4-FFF2-40B4-BE49-F238E27FC236}">
                  <a16:creationId xmlns:a16="http://schemas.microsoft.com/office/drawing/2014/main" id="{0279E33D-67F2-9244-864D-89BF2B7AB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598" y="2532001"/>
              <a:ext cx="383926" cy="70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9718AEB-5F3E-B148-8356-4B3C5F56FC56}"/>
                </a:ext>
              </a:extLst>
            </p:cNvPr>
            <p:cNvSpPr txBox="1"/>
            <p:nvPr/>
          </p:nvSpPr>
          <p:spPr>
            <a:xfrm>
              <a:off x="461637" y="3529784"/>
              <a:ext cx="84426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Die Software OPC Expert konvertiert Daten vom OPC UA Server zum OPC DA Client 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A0E981E-F815-214F-8BBA-97CCFBA4DE57}"/>
                </a:ext>
              </a:extLst>
            </p:cNvPr>
            <p:cNvSpPr txBox="1"/>
            <p:nvPr/>
          </p:nvSpPr>
          <p:spPr>
            <a:xfrm>
              <a:off x="461638" y="4202696"/>
              <a:ext cx="857582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000" b="1" i="1" dirty="0"/>
                <a:t>wie die OPC-DA-Client-Daten innerhalb des Kuka-Programms ausgeführt werden können?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75C9A9B-8E5C-0146-93EA-74F364CE2D1A}"/>
                </a:ext>
              </a:extLst>
            </p:cNvPr>
            <p:cNvSpPr txBox="1"/>
            <p:nvPr/>
          </p:nvSpPr>
          <p:spPr>
            <a:xfrm>
              <a:off x="461637" y="5261758"/>
              <a:ext cx="8096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Die Lösung ist die Verwendung einer XML-Datei, die die Daten vom OPC DA Client enthält und im KUKA Roboterprogramm ausgeführt wird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4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7A995C8-B7C3-5F47-9F4A-80132A9EFE96}"/>
              </a:ext>
            </a:extLst>
          </p:cNvPr>
          <p:cNvGrpSpPr/>
          <p:nvPr/>
        </p:nvGrpSpPr>
        <p:grpSpPr>
          <a:xfrm>
            <a:off x="587350" y="496044"/>
            <a:ext cx="11512424" cy="5387478"/>
            <a:chOff x="503374" y="309432"/>
            <a:chExt cx="11512424" cy="5387478"/>
          </a:xfrm>
        </p:grpSpPr>
        <p:pic>
          <p:nvPicPr>
            <p:cNvPr id="5" name="Grafik 4" descr="Ein Bild, das Elektronik, Kamera enthält.&#10;&#10;Automatisch generierte Beschreibung">
              <a:extLst>
                <a:ext uri="{FF2B5EF4-FFF2-40B4-BE49-F238E27FC236}">
                  <a16:creationId xmlns:a16="http://schemas.microsoft.com/office/drawing/2014/main" id="{993E176F-71A1-BF44-B029-777E81DD1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98" y="3581400"/>
              <a:ext cx="1838325" cy="1524000"/>
            </a:xfrm>
            <a:prstGeom prst="rect">
              <a:avLst/>
            </a:prstGeom>
          </p:spPr>
        </p:pic>
        <p:pic>
          <p:nvPicPr>
            <p:cNvPr id="6" name="Grafik 6" descr="Ein Bild, das Tisch, Paar, Stück, sitzend enthält.&#10;&#10;Automatisch generierte Beschreibung">
              <a:extLst>
                <a:ext uri="{FF2B5EF4-FFF2-40B4-BE49-F238E27FC236}">
                  <a16:creationId xmlns:a16="http://schemas.microsoft.com/office/drawing/2014/main" id="{7CB9B32B-5A0A-264B-B55D-6E695E3F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316" y="1190752"/>
              <a:ext cx="1813619" cy="2335237"/>
            </a:xfrm>
            <a:prstGeom prst="rect">
              <a:avLst/>
            </a:prstGeom>
          </p:spPr>
        </p:pic>
        <p:pic>
          <p:nvPicPr>
            <p:cNvPr id="7" name="Grafik 8">
              <a:extLst>
                <a:ext uri="{FF2B5EF4-FFF2-40B4-BE49-F238E27FC236}">
                  <a16:creationId xmlns:a16="http://schemas.microsoft.com/office/drawing/2014/main" id="{A67B2A30-C580-4442-BEE3-747348E53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09" y="3372728"/>
              <a:ext cx="1838324" cy="1908517"/>
            </a:xfrm>
            <a:prstGeom prst="rect">
              <a:avLst/>
            </a:prstGeom>
          </p:spPr>
        </p:pic>
        <p:pic>
          <p:nvPicPr>
            <p:cNvPr id="8" name="Grafik 10" descr="Ein Bild, das Koffer, Gepäck, Video, stehend enthält.&#10;&#10;Automatisch generierte Beschreibung">
              <a:extLst>
                <a:ext uri="{FF2B5EF4-FFF2-40B4-BE49-F238E27FC236}">
                  <a16:creationId xmlns:a16="http://schemas.microsoft.com/office/drawing/2014/main" id="{84B975C0-44F1-094C-90EF-F498206C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74" y="1333473"/>
              <a:ext cx="2539218" cy="1524001"/>
            </a:xfrm>
            <a:prstGeom prst="rect">
              <a:avLst/>
            </a:prstGeom>
          </p:spPr>
        </p:pic>
        <p:pic>
          <p:nvPicPr>
            <p:cNvPr id="9" name="Grafik 14">
              <a:extLst>
                <a:ext uri="{FF2B5EF4-FFF2-40B4-BE49-F238E27FC236}">
                  <a16:creationId xmlns:a16="http://schemas.microsoft.com/office/drawing/2014/main" id="{3EDB6440-7977-914F-A8F1-DB2D4883A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299" y="3159369"/>
              <a:ext cx="2045677" cy="2025748"/>
            </a:xfrm>
            <a:prstGeom prst="rect">
              <a:avLst/>
            </a:prstGeom>
          </p:spPr>
        </p:pic>
        <p:sp>
          <p:nvSpPr>
            <p:cNvPr id="10" name="AutoShape 2" descr="Beckhoff | The IPC Company - Beckhoff Automation">
              <a:extLst>
                <a:ext uri="{FF2B5EF4-FFF2-40B4-BE49-F238E27FC236}">
                  <a16:creationId xmlns:a16="http://schemas.microsoft.com/office/drawing/2014/main" id="{0C13330F-D497-4543-8397-311B574676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11" name="Grafik 17" descr="Ein Bild, das Text, Whiteboard enthält.&#10;&#10;Automatisch generierte Beschreibung">
              <a:extLst>
                <a:ext uri="{FF2B5EF4-FFF2-40B4-BE49-F238E27FC236}">
                  <a16:creationId xmlns:a16="http://schemas.microsoft.com/office/drawing/2014/main" id="{479A6D4A-595F-504C-8B4E-244FD8C6C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32" y="3079652"/>
              <a:ext cx="1704316" cy="2025748"/>
            </a:xfrm>
            <a:prstGeom prst="rect">
              <a:avLst/>
            </a:prstGeom>
          </p:spPr>
        </p:pic>
        <p:cxnSp>
          <p:nvCxnSpPr>
            <p:cNvPr id="12" name="Gerade Verbindung mit Pfeil 22">
              <a:extLst>
                <a:ext uri="{FF2B5EF4-FFF2-40B4-BE49-F238E27FC236}">
                  <a16:creationId xmlns:a16="http://schemas.microsoft.com/office/drawing/2014/main" id="{EDA19957-1DFA-2E48-B7AD-2D091B3E381E}"/>
                </a:ext>
              </a:extLst>
            </p:cNvPr>
            <p:cNvCxnSpPr>
              <a:cxnSpLocks/>
            </p:cNvCxnSpPr>
            <p:nvPr/>
          </p:nvCxnSpPr>
          <p:spPr>
            <a:xfrm>
              <a:off x="7544925" y="4628271"/>
              <a:ext cx="2308201" cy="0"/>
            </a:xfrm>
            <a:prstGeom prst="straightConnector1">
              <a:avLst/>
            </a:prstGeom>
            <a:ln w="38100">
              <a:solidFill>
                <a:srgbClr val="09EB9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26">
              <a:extLst>
                <a:ext uri="{FF2B5EF4-FFF2-40B4-BE49-F238E27FC236}">
                  <a16:creationId xmlns:a16="http://schemas.microsoft.com/office/drawing/2014/main" id="{C5EB11A0-31DC-074D-9E94-7B8425D23134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40" y="4326987"/>
              <a:ext cx="30595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28">
              <a:extLst>
                <a:ext uri="{FF2B5EF4-FFF2-40B4-BE49-F238E27FC236}">
                  <a16:creationId xmlns:a16="http://schemas.microsoft.com/office/drawing/2014/main" id="{807EF586-040F-824A-A326-B28EE1019576}"/>
                </a:ext>
              </a:extLst>
            </p:cNvPr>
            <p:cNvCxnSpPr>
              <a:cxnSpLocks/>
            </p:cNvCxnSpPr>
            <p:nvPr/>
          </p:nvCxnSpPr>
          <p:spPr>
            <a:xfrm>
              <a:off x="1370390" y="3790070"/>
              <a:ext cx="28358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32">
              <a:extLst>
                <a:ext uri="{FF2B5EF4-FFF2-40B4-BE49-F238E27FC236}">
                  <a16:creationId xmlns:a16="http://schemas.microsoft.com/office/drawing/2014/main" id="{8871D75F-F675-4946-B5AB-05E4EF1D5E8C}"/>
                </a:ext>
              </a:extLst>
            </p:cNvPr>
            <p:cNvSpPr txBox="1"/>
            <p:nvPr/>
          </p:nvSpPr>
          <p:spPr>
            <a:xfrm>
              <a:off x="8063469" y="3974068"/>
              <a:ext cx="1164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Ethernet </a:t>
              </a:r>
            </a:p>
          </p:txBody>
        </p:sp>
        <p:sp>
          <p:nvSpPr>
            <p:cNvPr id="16" name="Textfeld 33">
              <a:extLst>
                <a:ext uri="{FF2B5EF4-FFF2-40B4-BE49-F238E27FC236}">
                  <a16:creationId xmlns:a16="http://schemas.microsoft.com/office/drawing/2014/main" id="{2EA8C01F-FD04-C24D-A4D1-2E4619AC5215}"/>
                </a:ext>
              </a:extLst>
            </p:cNvPr>
            <p:cNvSpPr txBox="1"/>
            <p:nvPr/>
          </p:nvSpPr>
          <p:spPr>
            <a:xfrm>
              <a:off x="5414478" y="3802911"/>
              <a:ext cx="1085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EtherCAT</a:t>
              </a:r>
              <a:r>
                <a:rPr lang="de-DE" dirty="0"/>
                <a:t> </a:t>
              </a:r>
            </a:p>
          </p:txBody>
        </p:sp>
        <p:sp>
          <p:nvSpPr>
            <p:cNvPr id="17" name="Textfeld 34">
              <a:extLst>
                <a:ext uri="{FF2B5EF4-FFF2-40B4-BE49-F238E27FC236}">
                  <a16:creationId xmlns:a16="http://schemas.microsoft.com/office/drawing/2014/main" id="{99885DC8-54F2-8547-A5DD-C9F4B0D81A6E}"/>
                </a:ext>
              </a:extLst>
            </p:cNvPr>
            <p:cNvSpPr txBox="1"/>
            <p:nvPr/>
          </p:nvSpPr>
          <p:spPr>
            <a:xfrm>
              <a:off x="2354271" y="3278277"/>
              <a:ext cx="1376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EtherCAT</a:t>
              </a:r>
              <a:r>
                <a:rPr lang="de-DE" dirty="0"/>
                <a:t> </a:t>
              </a:r>
            </a:p>
          </p:txBody>
        </p:sp>
        <p:sp>
          <p:nvSpPr>
            <p:cNvPr id="18" name="Textfeld 35">
              <a:extLst>
                <a:ext uri="{FF2B5EF4-FFF2-40B4-BE49-F238E27FC236}">
                  <a16:creationId xmlns:a16="http://schemas.microsoft.com/office/drawing/2014/main" id="{F8DB4C7D-3813-964D-800B-BCC81CDD40A0}"/>
                </a:ext>
              </a:extLst>
            </p:cNvPr>
            <p:cNvSpPr txBox="1"/>
            <p:nvPr/>
          </p:nvSpPr>
          <p:spPr>
            <a:xfrm>
              <a:off x="1053838" y="5327578"/>
              <a:ext cx="836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IPC</a:t>
              </a:r>
            </a:p>
          </p:txBody>
        </p:sp>
        <p:sp>
          <p:nvSpPr>
            <p:cNvPr id="19" name="Textfeld 36">
              <a:extLst>
                <a:ext uri="{FF2B5EF4-FFF2-40B4-BE49-F238E27FC236}">
                  <a16:creationId xmlns:a16="http://schemas.microsoft.com/office/drawing/2014/main" id="{4729CA37-18BF-5342-BEC8-82558AA5E839}"/>
                </a:ext>
              </a:extLst>
            </p:cNvPr>
            <p:cNvSpPr txBox="1"/>
            <p:nvPr/>
          </p:nvSpPr>
          <p:spPr>
            <a:xfrm>
              <a:off x="3846006" y="5268909"/>
              <a:ext cx="1080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EK1100</a:t>
              </a:r>
            </a:p>
          </p:txBody>
        </p:sp>
        <p:sp>
          <p:nvSpPr>
            <p:cNvPr id="20" name="Textfeld 37">
              <a:extLst>
                <a:ext uri="{FF2B5EF4-FFF2-40B4-BE49-F238E27FC236}">
                  <a16:creationId xmlns:a16="http://schemas.microsoft.com/office/drawing/2014/main" id="{9A170D61-EDAC-AB46-AD02-A2E0B206D5D7}"/>
                </a:ext>
              </a:extLst>
            </p:cNvPr>
            <p:cNvSpPr txBox="1"/>
            <p:nvPr/>
          </p:nvSpPr>
          <p:spPr>
            <a:xfrm>
              <a:off x="6882076" y="5268909"/>
              <a:ext cx="1181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EL6695</a:t>
              </a:r>
            </a:p>
          </p:txBody>
        </p:sp>
        <p:sp>
          <p:nvSpPr>
            <p:cNvPr id="21" name="Textfeld 38">
              <a:extLst>
                <a:ext uri="{FF2B5EF4-FFF2-40B4-BE49-F238E27FC236}">
                  <a16:creationId xmlns:a16="http://schemas.microsoft.com/office/drawing/2014/main" id="{B21672FB-C03B-EC43-A07E-ACBCDB30A77E}"/>
                </a:ext>
              </a:extLst>
            </p:cNvPr>
            <p:cNvSpPr txBox="1"/>
            <p:nvPr/>
          </p:nvSpPr>
          <p:spPr>
            <a:xfrm>
              <a:off x="10019301" y="5327578"/>
              <a:ext cx="19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KUKA KR c4</a:t>
              </a:r>
            </a:p>
          </p:txBody>
        </p:sp>
        <p:sp>
          <p:nvSpPr>
            <p:cNvPr id="22" name="Textfeld 40">
              <a:extLst>
                <a:ext uri="{FF2B5EF4-FFF2-40B4-BE49-F238E27FC236}">
                  <a16:creationId xmlns:a16="http://schemas.microsoft.com/office/drawing/2014/main" id="{7A6E23F2-5826-FE47-8C77-AA28CCCA71C9}"/>
                </a:ext>
              </a:extLst>
            </p:cNvPr>
            <p:cNvSpPr txBox="1"/>
            <p:nvPr/>
          </p:nvSpPr>
          <p:spPr>
            <a:xfrm>
              <a:off x="518232" y="309432"/>
              <a:ext cx="9889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v"/>
              </a:pPr>
              <a:r>
                <a:rPr lang="de-DE" sz="2400" b="1" i="1" dirty="0"/>
                <a:t>Kommunikation :</a:t>
              </a:r>
              <a:r>
                <a:rPr lang="fr-FR" sz="2400" b="1" i="1" dirty="0"/>
                <a:t> </a:t>
              </a:r>
              <a:r>
                <a:rPr lang="fr-FR" sz="2400" b="1" i="1" dirty="0" err="1"/>
                <a:t>EtherCAT</a:t>
              </a:r>
              <a:r>
                <a:rPr lang="fr-FR" sz="2400" b="1" i="1" dirty="0"/>
                <a:t> Automation </a:t>
              </a:r>
              <a:r>
                <a:rPr lang="de-DE" sz="2400" b="1" i="1" dirty="0"/>
                <a:t>Protokoll  (Master/Slave)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5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BF4899B-EB91-A342-A55E-FEF7BD1719DC}"/>
              </a:ext>
            </a:extLst>
          </p:cNvPr>
          <p:cNvGrpSpPr/>
          <p:nvPr/>
        </p:nvGrpSpPr>
        <p:grpSpPr>
          <a:xfrm>
            <a:off x="863154" y="2092013"/>
            <a:ext cx="10607040" cy="3104339"/>
            <a:chOff x="928468" y="767066"/>
            <a:chExt cx="10607040" cy="3104339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21755F-147C-6748-B992-46C5DA0B628D}"/>
                </a:ext>
              </a:extLst>
            </p:cNvPr>
            <p:cNvSpPr txBox="1"/>
            <p:nvPr/>
          </p:nvSpPr>
          <p:spPr>
            <a:xfrm>
              <a:off x="928468" y="767066"/>
              <a:ext cx="106070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de-DE" b="1" dirty="0"/>
                <a:t>Hardware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" dirty="0"/>
                <a:t>EL6695: ist eine </a:t>
              </a:r>
              <a:r>
                <a:rPr lang="de" dirty="0" err="1"/>
                <a:t>EtherCAT</a:t>
              </a:r>
              <a:r>
                <a:rPr lang="de" dirty="0"/>
                <a:t>-Klemme für den Echtzeit-Datenaustausch, in der ein Frame nämlich von </a:t>
              </a:r>
              <a:r>
                <a:rPr lang="de" dirty="0" err="1"/>
                <a:t>EtherCAT</a:t>
              </a:r>
              <a:r>
                <a:rPr lang="de" dirty="0"/>
                <a:t> auf Ethernet umgesetzt wird.</a:t>
              </a:r>
              <a:endParaRPr lang="de-DE" dirty="0"/>
            </a:p>
          </p:txBody>
        </p:sp>
        <p:sp>
          <p:nvSpPr>
            <p:cNvPr id="6" name="Textfeld 6">
              <a:extLst>
                <a:ext uri="{FF2B5EF4-FFF2-40B4-BE49-F238E27FC236}">
                  <a16:creationId xmlns:a16="http://schemas.microsoft.com/office/drawing/2014/main" id="{50DAB0C1-5D86-A946-9E8B-7FE3AFA83D34}"/>
                </a:ext>
              </a:extLst>
            </p:cNvPr>
            <p:cNvSpPr txBox="1"/>
            <p:nvPr/>
          </p:nvSpPr>
          <p:spPr>
            <a:xfrm>
              <a:off x="928468" y="2117079"/>
              <a:ext cx="97911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de-DE" b="1" dirty="0"/>
                <a:t>Software :</a:t>
              </a:r>
            </a:p>
            <a:p>
              <a:endParaRPr lang="de-DE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" dirty="0"/>
                <a:t>TF5120: Mit </a:t>
              </a:r>
              <a:r>
                <a:rPr lang="de" b="1" dirty="0"/>
                <a:t>der </a:t>
              </a:r>
              <a:r>
                <a:rPr lang="de" b="1" dirty="0" err="1"/>
                <a:t>mxAutomation</a:t>
              </a:r>
              <a:r>
                <a:rPr lang="de" b="1" dirty="0"/>
                <a:t> TC3</a:t>
              </a:r>
              <a:r>
                <a:rPr lang="de" dirty="0"/>
                <a:t> </a:t>
              </a:r>
              <a:r>
                <a:rPr lang="de" b="1" dirty="0" err="1"/>
                <a:t>Robotics</a:t>
              </a:r>
              <a:r>
                <a:rPr lang="de" dirty="0"/>
                <a:t> in </a:t>
              </a:r>
              <a:r>
                <a:rPr lang="de" b="1" dirty="0" err="1"/>
                <a:t>TwinCAT</a:t>
              </a:r>
              <a:r>
                <a:rPr lang="de" dirty="0"/>
                <a:t> kann der KUKA Roboter KR C4 direkt über die BECKHOFF Steuerung programmiert werden.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/>
            </a:p>
            <a:p>
              <a:r>
                <a:rPr lang="de-DE" dirty="0"/>
                <a:t> 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B675FC64-0EDE-5540-8D1F-DFCD3BF07E5D}"/>
              </a:ext>
            </a:extLst>
          </p:cNvPr>
          <p:cNvSpPr txBox="1"/>
          <p:nvPr/>
        </p:nvSpPr>
        <p:spPr>
          <a:xfrm>
            <a:off x="704533" y="606489"/>
            <a:ext cx="371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de-DE" sz="2400" b="1" dirty="0"/>
              <a:t>Vorgehensweise</a:t>
            </a:r>
          </a:p>
        </p:txBody>
      </p:sp>
    </p:spTree>
    <p:extLst>
      <p:ext uri="{BB962C8B-B14F-4D97-AF65-F5344CB8AC3E}">
        <p14:creationId xmlns:p14="http://schemas.microsoft.com/office/powerpoint/2010/main" val="655970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A2FD8CCC-5420-4A02-8CE3-644405C5C419}" vid="{61AD9CA6-8CAB-4676-9D36-659BE089F460}"/>
    </a:ext>
  </a:extLst>
</a:theme>
</file>

<file path=ppt/theme/theme2.xml><?xml version="1.0" encoding="utf-8"?>
<a:theme xmlns:a="http://schemas.openxmlformats.org/drawingml/2006/main" name="Master03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0</TotalTime>
  <Words>285</Words>
  <Application>Microsoft Office PowerPoint</Application>
  <PresentationFormat>Grand écran</PresentationFormat>
  <Paragraphs>67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NDSFrutiger 45 Light</vt:lpstr>
      <vt:lpstr>Quadrat</vt:lpstr>
      <vt:lpstr>Wingdings</vt:lpstr>
      <vt:lpstr>Thème1</vt:lpstr>
      <vt:lpstr>Master03</vt:lpstr>
      <vt:lpstr>Konzeptvorschlage-Studie</vt:lpstr>
      <vt:lpstr>Inhalt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yahya</dc:creator>
  <cp:lastModifiedBy>yahya fakhet</cp:lastModifiedBy>
  <cp:revision>76</cp:revision>
  <dcterms:created xsi:type="dcterms:W3CDTF">2019-06-05T10:05:17Z</dcterms:created>
  <dcterms:modified xsi:type="dcterms:W3CDTF">2021-01-14T20:09:38Z</dcterms:modified>
</cp:coreProperties>
</file>