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70" r:id="rId15"/>
    <p:sldId id="271" r:id="rId16"/>
    <p:sldId id="272" r:id="rId17"/>
    <p:sldId id="273" r:id="rId18"/>
    <p:sldId id="285"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74D2"/>
    <a:srgbClr val="FA541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0"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4BC57D3B-32F5-4214-AAD4-9B483B058021}" type="datetimeFigureOut">
              <a:rPr lang="ja-JP" altLang="en-US"/>
              <a:pPr>
                <a:defRPr/>
              </a:pPr>
              <a:t>2011/8/16</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4A230922-6D40-4595-8D07-85958419C4D6}" type="slidenum">
              <a:rPr lang="ja-JP" altLang="en-US"/>
              <a:pPr>
                <a:defRPr/>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CCB6D2C9-34B9-4223-AD0F-3A9D128B1033}" type="datetimeFigureOut">
              <a:rPr lang="ja-JP" altLang="en-US"/>
              <a:pPr>
                <a:defRPr/>
              </a:pPr>
              <a:t>2011/8/16</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1D4B9BBE-68D7-4366-AD76-B77E735DFA08}"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6CF08DF5-D7FE-45F1-ABDE-EA65697AD296}" type="datetimeFigureOut">
              <a:rPr lang="ja-JP" altLang="en-US"/>
              <a:pPr>
                <a:defRPr/>
              </a:pPr>
              <a:t>2011/8/16</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FCB359F2-10D4-49C3-BFB0-9A6E91A21AC8}"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正方形/長方形 7"/>
          <p:cNvSpPr/>
          <p:nvPr userDrawn="1"/>
        </p:nvSpPr>
        <p:spPr>
          <a:xfrm>
            <a:off x="468313" y="1196975"/>
            <a:ext cx="8207375" cy="46038"/>
          </a:xfrm>
          <a:prstGeom prst="rect">
            <a:avLst/>
          </a:prstGeom>
          <a:solidFill>
            <a:srgbClr val="FA54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a:defRPr/>
            </a:pPr>
            <a:fld id="{255D9E4A-0A55-44FD-AFD1-244FF7720E9D}" type="datetimeFigureOut">
              <a:rPr lang="ja-JP" altLang="en-US"/>
              <a:pPr>
                <a:defRPr/>
              </a:pPr>
              <a:t>2011/8/16</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282D34CC-79C4-4466-BB59-2775C9511D29}"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fld id="{80009707-D21F-47EA-819A-9684B2B37B70}" type="datetimeFigureOut">
              <a:rPr lang="ja-JP" altLang="en-US"/>
              <a:pPr>
                <a:defRPr/>
              </a:pPr>
              <a:t>2011/8/16</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9A1B23C3-0887-4E40-B677-9BA76EA3CF89}"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a:defRPr/>
            </a:pPr>
            <a:fld id="{C1132B5F-CC5A-4637-91EF-DF8F9798541B}" type="datetimeFigureOut">
              <a:rPr lang="ja-JP" altLang="en-US"/>
              <a:pPr>
                <a:defRPr/>
              </a:pPr>
              <a:t>2011/8/16</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F259157D-9EB8-4ED3-96B5-780E7E35F54F}"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a:defRPr/>
            </a:pPr>
            <a:fld id="{620579DB-896A-47FD-87EA-B3AB7DE75670}" type="datetimeFigureOut">
              <a:rPr lang="ja-JP" altLang="en-US"/>
              <a:pPr>
                <a:defRPr/>
              </a:pPr>
              <a:t>2011/8/16</a:t>
            </a:fld>
            <a:endParaRPr lang="ja-JP" altLang="en-US"/>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8FA3382E-05A9-4B23-AA6E-AB2950049F01}"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a:defRPr/>
            </a:pPr>
            <a:fld id="{CEB7F7F7-E1A2-49B7-813C-3DBF75C0D13D}" type="datetimeFigureOut">
              <a:rPr lang="ja-JP" altLang="en-US"/>
              <a:pPr>
                <a:defRPr/>
              </a:pPr>
              <a:t>2011/8/16</a:t>
            </a:fld>
            <a:endParaRPr lang="ja-JP" altLang="en-US"/>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36D8C23E-9818-4EE5-A059-2968589CE993}"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fld id="{88512041-0C1D-4649-BCF5-D82F136FB717}" type="datetimeFigureOut">
              <a:rPr lang="ja-JP" altLang="en-US"/>
              <a:pPr>
                <a:defRPr/>
              </a:pPr>
              <a:t>2011/8/16</a:t>
            </a:fld>
            <a:endParaRPr lang="ja-JP" altLang="en-US"/>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CC30DD97-2705-4F04-8C45-2DE2AC93063D}"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433EAEF7-B66B-420D-9636-B2750BC52748}" type="datetimeFigureOut">
              <a:rPr lang="ja-JP" altLang="en-US"/>
              <a:pPr>
                <a:defRPr/>
              </a:pPr>
              <a:t>2011/8/16</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FFEA2CCA-7EC2-4EA6-9E09-D774D2CA0E24}"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1DE39584-E634-478B-B641-34661E4B2B36}" type="datetimeFigureOut">
              <a:rPr lang="ja-JP" altLang="en-US"/>
              <a:pPr>
                <a:defRPr/>
              </a:pPr>
              <a:t>2011/8/16</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ACB320C7-F865-4411-B267-0B6617709835}"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BAAD9F7-474C-402C-A8E5-3738BC83AD04}" type="datetimeFigureOut">
              <a:rPr lang="ja-JP" altLang="en-US"/>
              <a:pPr>
                <a:defRPr/>
              </a:pPr>
              <a:t>2011/8/16</a:t>
            </a:fld>
            <a:endParaRPr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30AE3DB-2E62-453E-80A9-7DBD73A16585}"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witter.com/" TargetMode="External"/><Relationship Id="rId2" Type="http://schemas.openxmlformats.org/officeDocument/2006/relationships/hyperlink" Target="http://d.hatena.ne.jp/faith_and_brav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タイトル 1"/>
          <p:cNvSpPr>
            <a:spLocks noGrp="1"/>
          </p:cNvSpPr>
          <p:nvPr>
            <p:ph type="ctrTitle"/>
          </p:nvPr>
        </p:nvSpPr>
        <p:spPr>
          <a:xfrm>
            <a:off x="685800" y="2276475"/>
            <a:ext cx="7772400" cy="711200"/>
          </a:xfrm>
        </p:spPr>
        <p:txBody>
          <a:bodyPr/>
          <a:lstStyle/>
          <a:p>
            <a:pPr eaLnBrk="1" hangingPunct="1">
              <a:defRPr/>
            </a:pPr>
            <a:r>
              <a:rPr lang="en-US" altLang="ja-JP" sz="3200" smtClean="0">
                <a:solidFill>
                  <a:srgbClr val="C00000"/>
                </a:solidFill>
                <a:effectLst>
                  <a:outerShdw blurRad="38100" dist="38100" dir="2700000" algn="tl">
                    <a:srgbClr val="000000">
                      <a:alpha val="43137"/>
                    </a:srgbClr>
                  </a:outerShdw>
                </a:effectLst>
                <a:latin typeface="HGP創英ﾌﾟﾚｾﾞﾝｽEB" pitchFamily="18" charset="-128"/>
                <a:ea typeface="HGP創英ﾌﾟﾚｾﾞﾝｽEB" pitchFamily="18" charset="-128"/>
              </a:rPr>
              <a:t>『</a:t>
            </a:r>
            <a:r>
              <a:rPr lang="ja-JP" altLang="en-US" sz="3200" smtClean="0">
                <a:solidFill>
                  <a:srgbClr val="C00000"/>
                </a:solidFill>
                <a:effectLst>
                  <a:outerShdw blurRad="38100" dist="38100" dir="2700000" algn="tl">
                    <a:srgbClr val="000000">
                      <a:alpha val="43137"/>
                    </a:srgbClr>
                  </a:outerShdw>
                </a:effectLst>
                <a:latin typeface="HGP創英ﾌﾟﾚｾﾞﾝｽEB" pitchFamily="18" charset="-128"/>
                <a:ea typeface="HGP創英ﾌﾟﾚｾﾞﾝｽEB" pitchFamily="18" charset="-128"/>
              </a:rPr>
              <a:t>ストラウストラップのプログラミング入門</a:t>
            </a:r>
            <a:r>
              <a:rPr lang="en-US" altLang="ja-JP" sz="3200" smtClean="0">
                <a:solidFill>
                  <a:srgbClr val="C00000"/>
                </a:solidFill>
                <a:effectLst>
                  <a:outerShdw blurRad="38100" dist="38100" dir="2700000" algn="tl">
                    <a:srgbClr val="000000">
                      <a:alpha val="43137"/>
                    </a:srgbClr>
                  </a:outerShdw>
                </a:effectLst>
                <a:latin typeface="HGP創英ﾌﾟﾚｾﾞﾝｽEB" pitchFamily="18" charset="-128"/>
                <a:ea typeface="HGP創英ﾌﾟﾚｾﾞﾝｽEB" pitchFamily="18" charset="-128"/>
              </a:rPr>
              <a:t>』</a:t>
            </a:r>
            <a:endParaRPr lang="ja-JP" altLang="en-US" sz="3200" smtClean="0">
              <a:solidFill>
                <a:srgbClr val="C00000"/>
              </a:solidFill>
              <a:effectLst>
                <a:outerShdw blurRad="38100" dist="38100" dir="2700000" algn="tl">
                  <a:srgbClr val="000000">
                    <a:alpha val="43137"/>
                  </a:srgbClr>
                </a:outerShdw>
              </a:effectLst>
              <a:latin typeface="HGP創英ﾌﾟﾚｾﾞﾝｽEB" pitchFamily="18" charset="-128"/>
              <a:ea typeface="HGP創英ﾌﾟﾚｾﾞﾝｽEB" pitchFamily="18" charset="-128"/>
            </a:endParaRPr>
          </a:p>
        </p:txBody>
      </p:sp>
      <p:sp>
        <p:nvSpPr>
          <p:cNvPr id="13315" name="サブタイトル 2"/>
          <p:cNvSpPr>
            <a:spLocks noGrp="1"/>
          </p:cNvSpPr>
          <p:nvPr>
            <p:ph type="subTitle" idx="1"/>
          </p:nvPr>
        </p:nvSpPr>
        <p:spPr>
          <a:xfrm>
            <a:off x="1700213" y="4581525"/>
            <a:ext cx="6400800" cy="1727200"/>
          </a:xfrm>
        </p:spPr>
        <p:txBody>
          <a:bodyPr/>
          <a:lstStyle/>
          <a:p>
            <a:pPr algn="r" eaLnBrk="1" hangingPunct="1">
              <a:lnSpc>
                <a:spcPct val="90000"/>
              </a:lnSpc>
            </a:pPr>
            <a:r>
              <a:rPr lang="ja-JP" altLang="en-US" sz="2000" smtClean="0">
                <a:solidFill>
                  <a:schemeClr val="tx1"/>
                </a:solidFill>
              </a:rPr>
              <a:t>高橋 晶</a:t>
            </a:r>
            <a:r>
              <a:rPr lang="en-US" altLang="ja-JP" sz="2000" smtClean="0">
                <a:solidFill>
                  <a:schemeClr val="tx1"/>
                </a:solidFill>
              </a:rPr>
              <a:t>(Akira Takahashi)</a:t>
            </a:r>
          </a:p>
          <a:p>
            <a:pPr algn="r" eaLnBrk="1" hangingPunct="1">
              <a:lnSpc>
                <a:spcPct val="90000"/>
              </a:lnSpc>
            </a:pPr>
            <a:r>
              <a:rPr lang="en-US" altLang="ja-JP" sz="2000" smtClean="0">
                <a:solidFill>
                  <a:schemeClr val="tx1"/>
                </a:solidFill>
                <a:hlinkClick r:id="rId2"/>
              </a:rPr>
              <a:t>id:faith_and_brave</a:t>
            </a:r>
            <a:endParaRPr lang="en-US" altLang="ja-JP" sz="2000" smtClean="0">
              <a:solidFill>
                <a:schemeClr val="tx1"/>
              </a:solidFill>
            </a:endParaRPr>
          </a:p>
          <a:p>
            <a:pPr algn="r" eaLnBrk="1" hangingPunct="1">
              <a:lnSpc>
                <a:spcPct val="90000"/>
              </a:lnSpc>
            </a:pPr>
            <a:r>
              <a:rPr lang="en-US" altLang="ja-JP" sz="2000" smtClean="0">
                <a:solidFill>
                  <a:schemeClr val="tx1"/>
                </a:solidFill>
                <a:hlinkClick r:id="rId3"/>
              </a:rPr>
              <a:t>@cpp_akira</a:t>
            </a:r>
            <a:r>
              <a:rPr lang="en-US" altLang="ja-JP" sz="2000" smtClean="0">
                <a:solidFill>
                  <a:schemeClr val="tx1"/>
                </a:solidFill>
              </a:rPr>
              <a:t/>
            </a:r>
            <a:br>
              <a:rPr lang="en-US" altLang="ja-JP" sz="2000" smtClean="0">
                <a:solidFill>
                  <a:schemeClr val="tx1"/>
                </a:solidFill>
              </a:rPr>
            </a:br>
            <a:endParaRPr lang="en-US" altLang="ja-JP" sz="2000" smtClean="0">
              <a:solidFill>
                <a:schemeClr val="tx1"/>
              </a:solidFill>
            </a:endParaRPr>
          </a:p>
          <a:p>
            <a:pPr algn="r" eaLnBrk="1" hangingPunct="1">
              <a:lnSpc>
                <a:spcPct val="90000"/>
              </a:lnSpc>
            </a:pPr>
            <a:r>
              <a:rPr lang="ja-JP" altLang="en-US" sz="2000" smtClean="0">
                <a:solidFill>
                  <a:schemeClr val="tx1"/>
                </a:solidFill>
              </a:rPr>
              <a:t>わんくま東京勉強会 </a:t>
            </a:r>
            <a:r>
              <a:rPr lang="en-US" altLang="ja-JP" sz="2000" smtClean="0">
                <a:solidFill>
                  <a:schemeClr val="tx1"/>
                </a:solidFill>
              </a:rPr>
              <a:t>2011/08/27(</a:t>
            </a:r>
            <a:r>
              <a:rPr lang="ja-JP" altLang="en-US" sz="2000" smtClean="0">
                <a:solidFill>
                  <a:schemeClr val="tx1"/>
                </a:solidFill>
              </a:rPr>
              <a:t>土</a:t>
            </a:r>
            <a:r>
              <a:rPr lang="en-US" altLang="ja-JP" sz="2000" smtClean="0">
                <a:solidFill>
                  <a:schemeClr val="tx1"/>
                </a:solidFill>
              </a:rPr>
              <a:t>)</a:t>
            </a:r>
            <a:endParaRPr lang="ja-JP" altLang="en-US" sz="2000" smtClean="0">
              <a:solidFill>
                <a:schemeClr val="tx1"/>
              </a:solidFill>
            </a:endParaRPr>
          </a:p>
        </p:txBody>
      </p:sp>
      <p:sp>
        <p:nvSpPr>
          <p:cNvPr id="5" name="正方形/長方形 4"/>
          <p:cNvSpPr/>
          <p:nvPr/>
        </p:nvSpPr>
        <p:spPr>
          <a:xfrm>
            <a:off x="1960563" y="3860800"/>
            <a:ext cx="1368425" cy="460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 name="テキスト ボックス 3"/>
          <p:cNvSpPr txBox="1"/>
          <p:nvPr/>
        </p:nvSpPr>
        <p:spPr>
          <a:xfrm>
            <a:off x="1187450" y="2987675"/>
            <a:ext cx="6840538" cy="523875"/>
          </a:xfrm>
          <a:prstGeom prst="rect">
            <a:avLst/>
          </a:prstGeom>
          <a:solidFill>
            <a:srgbClr val="C00000"/>
          </a:solidFill>
        </p:spPr>
        <p:txBody>
          <a:bodyPr>
            <a:spAutoFit/>
          </a:bodyPr>
          <a:lstStyle/>
          <a:p>
            <a:pPr algn="ctr">
              <a:defRPr/>
            </a:pPr>
            <a:r>
              <a:rPr lang="ja-JP" altLang="en-US" sz="2800">
                <a:solidFill>
                  <a:schemeClr val="bg1"/>
                </a:solidFill>
                <a:effectLst>
                  <a:outerShdw blurRad="38100" dist="38100" dir="2700000" algn="tl">
                    <a:srgbClr val="000000">
                      <a:alpha val="43137"/>
                    </a:srgbClr>
                  </a:outerShdw>
                </a:effectLst>
                <a:latin typeface="HGP創英ﾌﾟﾚｾﾞﾝｽEB" pitchFamily="18" charset="-128"/>
                <a:ea typeface="HGP創英ﾌﾟﾚｾﾞﾝｽEB" pitchFamily="18" charset="-128"/>
              </a:rPr>
              <a:t>で語られなかったいくつかのこと</a:t>
            </a:r>
            <a:endParaRPr lang="en-US" altLang="ja-JP" sz="2800">
              <a:solidFill>
                <a:schemeClr val="bg1"/>
              </a:solidFill>
              <a:effectLst>
                <a:outerShdw blurRad="38100" dist="38100" dir="2700000" algn="tl">
                  <a:srgbClr val="000000">
                    <a:alpha val="43137"/>
                  </a:srgbClr>
                </a:outerShdw>
              </a:effectLst>
              <a:latin typeface="HGP創英ﾌﾟﾚｾﾞﾝｽEB" pitchFamily="18" charset="-128"/>
              <a:ea typeface="HGP創英ﾌﾟﾚｾﾞﾝｽEB" pitchFamily="18" charset="-128"/>
            </a:endParaRPr>
          </a:p>
        </p:txBody>
      </p:sp>
      <p:sp>
        <p:nvSpPr>
          <p:cNvPr id="7" name="正方形/長方形 6"/>
          <p:cNvSpPr/>
          <p:nvPr/>
        </p:nvSpPr>
        <p:spPr>
          <a:xfrm>
            <a:off x="5561013" y="3860800"/>
            <a:ext cx="1368425" cy="460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テキスト ボックス 5"/>
          <p:cNvSpPr txBox="1"/>
          <p:nvPr/>
        </p:nvSpPr>
        <p:spPr>
          <a:xfrm>
            <a:off x="3473450" y="3614738"/>
            <a:ext cx="1895475" cy="461962"/>
          </a:xfrm>
          <a:prstGeom prst="rect">
            <a:avLst/>
          </a:prstGeom>
          <a:noFill/>
        </p:spPr>
        <p:txBody>
          <a:bodyPr wrap="none">
            <a:spAutoFit/>
          </a:bodyPr>
          <a:lstStyle/>
          <a:p>
            <a:pPr>
              <a:defRPr/>
            </a:pPr>
            <a:r>
              <a:rPr lang="en-US" altLang="ja-JP" sz="2400" b="1" i="1">
                <a:effectLst>
                  <a:outerShdw blurRad="38100" dist="38100" dir="2700000" algn="tl">
                    <a:srgbClr val="000000">
                      <a:alpha val="43137"/>
                    </a:srgbClr>
                  </a:outerShdw>
                </a:effectLst>
                <a:latin typeface="FangSong" pitchFamily="49" charset="-122"/>
                <a:ea typeface="FangSong" pitchFamily="49" charset="-122"/>
              </a:rPr>
              <a:t>Programming</a:t>
            </a:r>
            <a:endParaRPr lang="ja-JP" altLang="en-US" sz="2400" b="1" i="1">
              <a:effectLst>
                <a:outerShdw blurRad="38100" dist="38100" dir="2700000" algn="tl">
                  <a:srgbClr val="000000">
                    <a:alpha val="43137"/>
                  </a:srgbClr>
                </a:outerShdw>
              </a:effectLst>
              <a:latin typeface="FangSong" pitchFamily="49" charset="-122"/>
              <a:ea typeface="FangSong"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タイトル 1"/>
          <p:cNvSpPr>
            <a:spLocks noGrp="1"/>
          </p:cNvSpPr>
          <p:nvPr>
            <p:ph type="title"/>
          </p:nvPr>
        </p:nvSpPr>
        <p:spPr/>
        <p:txBody>
          <a:bodyPr/>
          <a:lstStyle/>
          <a:p>
            <a:pPr algn="l" eaLnBrk="1" hangingPunct="1"/>
            <a:r>
              <a:rPr lang="ja-JP" altLang="en-US" sz="3200" smtClean="0"/>
              <a:t>並列プログラミングの抽象化</a:t>
            </a:r>
          </a:p>
        </p:txBody>
      </p:sp>
      <p:sp>
        <p:nvSpPr>
          <p:cNvPr id="22530" name="コンテンツ プレースホルダー 2"/>
          <p:cNvSpPr>
            <a:spLocks noGrp="1"/>
          </p:cNvSpPr>
          <p:nvPr>
            <p:ph idx="1"/>
          </p:nvPr>
        </p:nvSpPr>
        <p:spPr/>
        <p:txBody>
          <a:bodyPr/>
          <a:lstStyle/>
          <a:p>
            <a:pPr marL="0" indent="0" eaLnBrk="1" hangingPunct="1">
              <a:lnSpc>
                <a:spcPct val="90000"/>
              </a:lnSpc>
              <a:buFont typeface="Arial" charset="0"/>
              <a:buNone/>
            </a:pPr>
            <a:r>
              <a:rPr lang="ja-JP" altLang="en-US" sz="2400" smtClean="0"/>
              <a:t>並列プログラミングの難しさに対処するため、大きく</a:t>
            </a:r>
            <a:r>
              <a:rPr lang="en-US" altLang="ja-JP" sz="2400" smtClean="0"/>
              <a:t>2</a:t>
            </a:r>
            <a:r>
              <a:rPr lang="ja-JP" altLang="en-US" sz="2400" smtClean="0"/>
              <a:t>つの抽象化モデルが登場した。</a:t>
            </a:r>
            <a:r>
              <a:rPr lang="en-US" altLang="ja-JP" sz="2400" smtClean="0"/>
              <a:t/>
            </a:r>
            <a:br>
              <a:rPr lang="en-US" altLang="ja-JP" sz="2400" smtClean="0"/>
            </a:br>
            <a:endParaRPr lang="en-US" altLang="ja-JP" sz="2400" smtClean="0"/>
          </a:p>
          <a:p>
            <a:pPr marL="0" indent="0" eaLnBrk="1" hangingPunct="1">
              <a:lnSpc>
                <a:spcPct val="90000"/>
              </a:lnSpc>
            </a:pPr>
            <a:r>
              <a:rPr lang="ja-JP" altLang="en-US" sz="2400" smtClean="0"/>
              <a:t>アクターモデル</a:t>
            </a:r>
            <a:r>
              <a:rPr lang="en-US" altLang="ja-JP" sz="2400" smtClean="0"/>
              <a:t/>
            </a:r>
            <a:br>
              <a:rPr lang="en-US" altLang="ja-JP" sz="2400" smtClean="0"/>
            </a:br>
            <a:r>
              <a:rPr lang="ja-JP" altLang="en-US" sz="2400" smtClean="0"/>
              <a:t>メッセージパッシングによって並行プログラミングの安全地帯を提供する。</a:t>
            </a:r>
            <a:r>
              <a:rPr lang="en-US" altLang="ja-JP" sz="2400" smtClean="0"/>
              <a:t/>
            </a:r>
            <a:br>
              <a:rPr lang="en-US" altLang="ja-JP" sz="2400" smtClean="0"/>
            </a:br>
            <a:endParaRPr lang="en-US" altLang="ja-JP" sz="2400" smtClean="0"/>
          </a:p>
          <a:p>
            <a:pPr marL="0" indent="0" eaLnBrk="1" hangingPunct="1">
              <a:lnSpc>
                <a:spcPct val="90000"/>
              </a:lnSpc>
            </a:pPr>
            <a:r>
              <a:rPr lang="en-US" altLang="ja-JP" sz="2400" smtClean="0"/>
              <a:t>STM(Software Transactional Memory)</a:t>
            </a:r>
            <a:br>
              <a:rPr lang="en-US" altLang="ja-JP" sz="2400" smtClean="0"/>
            </a:br>
            <a:r>
              <a:rPr lang="ja-JP" altLang="en-US" sz="2400" smtClean="0"/>
              <a:t>トランザクションによって競合を検知する。</a:t>
            </a:r>
            <a:endParaRPr lang="en-US" altLang="ja-JP" sz="2400" smtClean="0"/>
          </a:p>
          <a:p>
            <a:pPr marL="0" indent="0" eaLnBrk="1" hangingPunct="1">
              <a:lnSpc>
                <a:spcPct val="90000"/>
              </a:lnSpc>
            </a:pPr>
            <a:endParaRPr lang="en-US" altLang="ja-JP" sz="2400" smtClean="0"/>
          </a:p>
          <a:p>
            <a:pPr marL="0" indent="0" eaLnBrk="1" hangingPunct="1">
              <a:lnSpc>
                <a:spcPct val="90000"/>
              </a:lnSpc>
              <a:buFont typeface="Arial" charset="0"/>
              <a:buNone/>
            </a:pPr>
            <a:r>
              <a:rPr lang="ja-JP" altLang="en-US" sz="2400" smtClean="0"/>
              <a:t>これらは、現代の多くの言語で標準、もしくはサードパーティライブラリによって提供され始めている。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タイトル 1"/>
          <p:cNvSpPr>
            <a:spLocks noGrp="1"/>
          </p:cNvSpPr>
          <p:nvPr>
            <p:ph type="title"/>
          </p:nvPr>
        </p:nvSpPr>
        <p:spPr/>
        <p:txBody>
          <a:bodyPr/>
          <a:lstStyle/>
          <a:p>
            <a:pPr algn="l" eaLnBrk="1" hangingPunct="1"/>
            <a:r>
              <a:rPr lang="ja-JP" altLang="en-US" sz="3200" smtClean="0"/>
              <a:t>関数型プログラミング</a:t>
            </a:r>
          </a:p>
        </p:txBody>
      </p:sp>
      <p:sp>
        <p:nvSpPr>
          <p:cNvPr id="3" name="コンテンツ プレースホルダー 2"/>
          <p:cNvSpPr>
            <a:spLocks noGrp="1"/>
          </p:cNvSpPr>
          <p:nvPr>
            <p:ph idx="1"/>
          </p:nvPr>
        </p:nvSpPr>
        <p:spPr/>
        <p:txBody>
          <a:bodyPr rtlCol="0">
            <a:normAutofit fontScale="92500" lnSpcReduction="10000"/>
          </a:bodyPr>
          <a:lstStyle/>
          <a:p>
            <a:pPr marL="0" indent="0" eaLnBrk="1" fontAlgn="auto" hangingPunct="1">
              <a:spcAft>
                <a:spcPts val="0"/>
              </a:spcAft>
              <a:buFont typeface="Arial" pitchFamily="34" charset="0"/>
              <a:buNone/>
              <a:defRPr/>
            </a:pPr>
            <a:r>
              <a:rPr lang="ja-JP" altLang="en-US" sz="2400" smtClean="0"/>
              <a:t>並列プログラミングが難しいのは、「状態が変更されるから」である。</a:t>
            </a:r>
            <a:endParaRPr lang="en-US" altLang="ja-JP" sz="2400"/>
          </a:p>
          <a:p>
            <a:pPr marL="0" indent="0" eaLnBrk="1" fontAlgn="auto" hangingPunct="1">
              <a:spcAft>
                <a:spcPts val="0"/>
              </a:spcAft>
              <a:buFont typeface="Arial" pitchFamily="34" charset="0"/>
              <a:buNone/>
              <a:defRPr/>
            </a:pPr>
            <a:r>
              <a:rPr lang="ja-JP" altLang="en-US" sz="2400" smtClean="0"/>
              <a:t>あちこちでデータを書き換えたりせず、状態の変更を最小限にすれば、並列プログラミングの難しさはかなり緩和される。</a:t>
            </a:r>
            <a:endParaRPr lang="en-US" altLang="ja-JP" sz="2400" smtClean="0"/>
          </a:p>
          <a:p>
            <a:pPr marL="0" indent="0" eaLnBrk="1" fontAlgn="auto" hangingPunct="1">
              <a:spcAft>
                <a:spcPts val="0"/>
              </a:spcAft>
              <a:buFont typeface="Arial" pitchFamily="34" charset="0"/>
              <a:buNone/>
              <a:defRPr/>
            </a:pPr>
            <a:endParaRPr lang="en-US" altLang="ja-JP" sz="2400"/>
          </a:p>
          <a:p>
            <a:pPr marL="0" indent="0" eaLnBrk="1" fontAlgn="auto" hangingPunct="1">
              <a:spcAft>
                <a:spcPts val="0"/>
              </a:spcAft>
              <a:buFont typeface="Arial" pitchFamily="34" charset="0"/>
              <a:buNone/>
              <a:defRPr/>
            </a:pPr>
            <a:r>
              <a:rPr lang="ja-JP" altLang="en-US" sz="2400" smtClean="0"/>
              <a:t>近年、関数型プログラミング</a:t>
            </a:r>
            <a:r>
              <a:rPr lang="en-US" altLang="ja-JP" sz="2400" smtClean="0"/>
              <a:t>(Functional Programming)</a:t>
            </a:r>
            <a:r>
              <a:rPr lang="ja-JP" altLang="en-US" sz="2400" smtClean="0"/>
              <a:t>というパラダイムがようやく脚光を浴び始めた。</a:t>
            </a:r>
            <a:endParaRPr lang="en-US" altLang="ja-JP" sz="2400" smtClean="0"/>
          </a:p>
          <a:p>
            <a:pPr marL="0" indent="0" eaLnBrk="1" fontAlgn="auto" hangingPunct="1">
              <a:spcAft>
                <a:spcPts val="0"/>
              </a:spcAft>
              <a:buFont typeface="Arial" pitchFamily="34" charset="0"/>
              <a:buNone/>
              <a:defRPr/>
            </a:pPr>
            <a:r>
              <a:rPr lang="ja-JP" altLang="en-US" sz="2400" smtClean="0"/>
              <a:t>純粋な関数型プログラミングは、「関数は同じ引数を与えたら必ず同じ値を返す」というポリシーの元、データの不変性を基礎としたプログラミング手法である。</a:t>
            </a:r>
            <a:endParaRPr lang="en-US" altLang="ja-JP" sz="2400" smtClean="0"/>
          </a:p>
          <a:p>
            <a:pPr marL="0" indent="0" eaLnBrk="1" fontAlgn="auto" hangingPunct="1">
              <a:spcAft>
                <a:spcPts val="0"/>
              </a:spcAft>
              <a:buFont typeface="Arial" pitchFamily="34" charset="0"/>
              <a:buNone/>
              <a:defRPr/>
            </a:pPr>
            <a:endParaRPr lang="en-US" altLang="ja-JP" sz="2400"/>
          </a:p>
          <a:p>
            <a:pPr marL="0" indent="0" eaLnBrk="1" fontAlgn="auto" hangingPunct="1">
              <a:spcAft>
                <a:spcPts val="0"/>
              </a:spcAft>
              <a:buFont typeface="Arial" pitchFamily="34" charset="0"/>
              <a:buNone/>
              <a:defRPr/>
            </a:pPr>
            <a:r>
              <a:rPr lang="en-US" altLang="ja-JP" sz="2400" smtClean="0"/>
              <a:t>C#, C++0x, Scala</a:t>
            </a:r>
            <a:r>
              <a:rPr lang="ja-JP" altLang="en-US" sz="2400" smtClean="0"/>
              <a:t>のような近年のプログラミング言語では、関数型プログラミングの特徴を多く取り入れ始め、状態の変更を最小限にできるような言語機能やライブラリを提供し始めている。</a:t>
            </a:r>
            <a:endParaRPr lang="ja-JP"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タイトル 1"/>
          <p:cNvSpPr>
            <a:spLocks noGrp="1"/>
          </p:cNvSpPr>
          <p:nvPr>
            <p:ph type="title"/>
          </p:nvPr>
        </p:nvSpPr>
        <p:spPr/>
        <p:txBody>
          <a:bodyPr/>
          <a:lstStyle/>
          <a:p>
            <a:pPr algn="l" eaLnBrk="1" hangingPunct="1"/>
            <a:r>
              <a:rPr lang="ja-JP" altLang="en-US" sz="3200" smtClean="0"/>
              <a:t>他の並列プログラミングのアプローチ</a:t>
            </a:r>
          </a:p>
        </p:txBody>
      </p:sp>
      <p:sp>
        <p:nvSpPr>
          <p:cNvPr id="24578" name="コンテンツ プレースホルダー 2"/>
          <p:cNvSpPr>
            <a:spLocks noGrp="1"/>
          </p:cNvSpPr>
          <p:nvPr>
            <p:ph idx="1"/>
          </p:nvPr>
        </p:nvSpPr>
        <p:spPr/>
        <p:txBody>
          <a:bodyPr/>
          <a:lstStyle/>
          <a:p>
            <a:pPr eaLnBrk="1" hangingPunct="1">
              <a:lnSpc>
                <a:spcPct val="90000"/>
              </a:lnSpc>
            </a:pPr>
            <a:r>
              <a:rPr lang="en-US" altLang="ja-JP" sz="2200" smtClean="0"/>
              <a:t>Lock-free</a:t>
            </a:r>
            <a:br>
              <a:rPr lang="en-US" altLang="ja-JP" sz="2200" smtClean="0"/>
            </a:br>
            <a:r>
              <a:rPr lang="ja-JP" altLang="en-US" sz="2200" smtClean="0"/>
              <a:t>ミューテックスによる共有変数のロックは重いため、</a:t>
            </a:r>
            <a:r>
              <a:rPr lang="en-US" altLang="ja-JP" sz="2200" smtClean="0"/>
              <a:t>Compare and Swap(CAS)</a:t>
            </a:r>
            <a:r>
              <a:rPr lang="ja-JP" altLang="en-US" sz="2200" smtClean="0"/>
              <a:t>と呼ばれる軽量の競合チェック </a:t>
            </a:r>
            <a:r>
              <a:rPr lang="en-US" altLang="ja-JP" sz="2200" smtClean="0"/>
              <a:t>+ </a:t>
            </a:r>
            <a:r>
              <a:rPr lang="ja-JP" altLang="en-US" sz="2200" smtClean="0"/>
              <a:t>破壊的操作を行う</a:t>
            </a:r>
            <a:r>
              <a:rPr lang="en-US" altLang="ja-JP" sz="2200" smtClean="0"/>
              <a:t>Lock-free</a:t>
            </a:r>
            <a:r>
              <a:rPr lang="ja-JP" altLang="en-US" sz="2200" smtClean="0"/>
              <a:t>という手法が浸透してきている</a:t>
            </a:r>
            <a:r>
              <a:rPr lang="ja-JP" altLang="en-US" sz="2200" smtClean="0"/>
              <a:t>。</a:t>
            </a:r>
            <a:r>
              <a:rPr lang="en-US" altLang="ja-JP" sz="2200" smtClean="0"/>
              <a:t/>
            </a:r>
            <a:br>
              <a:rPr lang="en-US" altLang="ja-JP" sz="2200" smtClean="0"/>
            </a:br>
            <a:r>
              <a:rPr lang="en-US" altLang="ja-JP" sz="2200" smtClean="0"/>
              <a:t>(</a:t>
            </a:r>
            <a:r>
              <a:rPr lang="ja-JP" altLang="en-US" sz="2200" smtClean="0"/>
              <a:t>抽象の中に隠すのが一般的</a:t>
            </a:r>
            <a:r>
              <a:rPr lang="en-US" altLang="ja-JP" sz="2200" smtClean="0"/>
              <a:t>)</a:t>
            </a:r>
            <a:r>
              <a:rPr lang="en-US" altLang="ja-JP" sz="2200" smtClean="0"/>
              <a:t/>
            </a:r>
            <a:br>
              <a:rPr lang="en-US" altLang="ja-JP" sz="2200" smtClean="0"/>
            </a:br>
            <a:endParaRPr lang="en-US" altLang="ja-JP" sz="2200" smtClean="0"/>
          </a:p>
          <a:p>
            <a:pPr eaLnBrk="1" hangingPunct="1">
              <a:lnSpc>
                <a:spcPct val="90000"/>
              </a:lnSpc>
            </a:pPr>
            <a:r>
              <a:rPr lang="en-US" altLang="ja-JP" sz="2200" smtClean="0"/>
              <a:t>GPGPU(General-purpose computing on GPU)</a:t>
            </a:r>
            <a:br>
              <a:rPr lang="en-US" altLang="ja-JP" sz="2200" smtClean="0"/>
            </a:br>
            <a:r>
              <a:rPr lang="ja-JP" altLang="en-US" sz="2200" smtClean="0"/>
              <a:t>近年の</a:t>
            </a:r>
            <a:r>
              <a:rPr lang="en-US" altLang="ja-JP" sz="2200" smtClean="0"/>
              <a:t>GPU</a:t>
            </a:r>
            <a:r>
              <a:rPr lang="ja-JP" altLang="en-US" sz="2200" smtClean="0"/>
              <a:t>は</a:t>
            </a:r>
            <a:r>
              <a:rPr lang="en-US" altLang="ja-JP" sz="2200" smtClean="0"/>
              <a:t>1,000</a:t>
            </a:r>
            <a:r>
              <a:rPr lang="ja-JP" altLang="en-US" sz="2200" smtClean="0"/>
              <a:t>を超える大量のコアを持っているため、同時処理に向いている。</a:t>
            </a:r>
            <a:r>
              <a:rPr lang="en-US" altLang="ja-JP" sz="2200" smtClean="0"/>
              <a:t>GPGPU</a:t>
            </a:r>
            <a:r>
              <a:rPr lang="ja-JP" altLang="en-US" sz="2200" smtClean="0"/>
              <a:t>は、</a:t>
            </a:r>
            <a:r>
              <a:rPr lang="en-US" altLang="ja-JP" sz="2200" smtClean="0"/>
              <a:t>GPU</a:t>
            </a:r>
            <a:r>
              <a:rPr lang="ja-JP" altLang="en-US" sz="2200" smtClean="0"/>
              <a:t>の能力を</a:t>
            </a:r>
            <a:r>
              <a:rPr lang="en-US" altLang="ja-JP" sz="2200" smtClean="0"/>
              <a:t>GPU</a:t>
            </a:r>
            <a:r>
              <a:rPr lang="ja-JP" altLang="en-US" sz="2200" smtClean="0"/>
              <a:t>本来の計算以外の用途に応用する技術である。</a:t>
            </a:r>
            <a:r>
              <a:rPr lang="en-US" altLang="ja-JP" sz="2200" smtClean="0"/>
              <a:t/>
            </a:r>
            <a:br>
              <a:rPr lang="en-US" altLang="ja-JP" sz="2200" smtClean="0"/>
            </a:br>
            <a:endParaRPr lang="en-US" altLang="ja-JP" sz="2200" smtClean="0"/>
          </a:p>
          <a:p>
            <a:pPr eaLnBrk="1" hangingPunct="1">
              <a:lnSpc>
                <a:spcPct val="90000"/>
              </a:lnSpc>
            </a:pPr>
            <a:r>
              <a:rPr lang="ja-JP" altLang="en-US" sz="2200" smtClean="0"/>
              <a:t>分散処理</a:t>
            </a:r>
            <a:r>
              <a:rPr lang="en-US" altLang="ja-JP" sz="2200" smtClean="0"/>
              <a:t/>
            </a:r>
            <a:br>
              <a:rPr lang="en-US" altLang="ja-JP" sz="2200" smtClean="0"/>
            </a:br>
            <a:r>
              <a:rPr lang="ja-JP" altLang="en-US" sz="2200" smtClean="0"/>
              <a:t>もはや一つのマシンだけでは処理しきれない巨大データや計算を扱うために、複数のサーバーに処理を分散させる手法である。</a:t>
            </a:r>
            <a:endParaRPr lang="en-US" altLang="ja-JP" sz="22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コンテンツ プレースホルダー 2"/>
          <p:cNvSpPr>
            <a:spLocks noGrp="1"/>
          </p:cNvSpPr>
          <p:nvPr>
            <p:ph idx="1"/>
          </p:nvPr>
        </p:nvSpPr>
        <p:spPr>
          <a:xfrm>
            <a:off x="457200" y="2708275"/>
            <a:ext cx="8229600" cy="1800225"/>
          </a:xfrm>
        </p:spPr>
        <p:txBody>
          <a:bodyPr/>
          <a:lstStyle/>
          <a:p>
            <a:pPr marL="0" indent="0" algn="ctr" eaLnBrk="1" hangingPunct="1">
              <a:buFont typeface="Arial" charset="0"/>
              <a:buNone/>
            </a:pPr>
            <a:r>
              <a:rPr lang="ja-JP" altLang="en-US" sz="2800" smtClean="0">
                <a:solidFill>
                  <a:srgbClr val="C00000"/>
                </a:solidFill>
                <a:latin typeface="HGP明朝E" pitchFamily="18" charset="-128"/>
                <a:ea typeface="HGP明朝E" pitchFamily="18" charset="-128"/>
              </a:rPr>
              <a:t>ネットワークプログラミング</a:t>
            </a:r>
            <a:endParaRPr lang="en-US" altLang="ja-JP" sz="2800" smtClean="0">
              <a:solidFill>
                <a:srgbClr val="C00000"/>
              </a:solidFill>
              <a:latin typeface="HGP明朝E" pitchFamily="18" charset="-128"/>
              <a:ea typeface="HGP明朝E" pitchFamily="18" charset="-128"/>
            </a:endParaRPr>
          </a:p>
          <a:p>
            <a:pPr marL="0" indent="0" algn="ctr" eaLnBrk="1" hangingPunct="1">
              <a:buFont typeface="Arial" charset="0"/>
              <a:buNone/>
            </a:pPr>
            <a:r>
              <a:rPr lang="en-US" altLang="ja-JP" sz="2800" smtClean="0">
                <a:solidFill>
                  <a:srgbClr val="C00000"/>
                </a:solidFill>
                <a:latin typeface="HGP明朝E" pitchFamily="18" charset="-128"/>
                <a:ea typeface="HGP明朝E" pitchFamily="18" charset="-128"/>
              </a:rPr>
              <a:t>Network Programming</a:t>
            </a:r>
            <a:endParaRPr lang="ja-JP" altLang="en-US" sz="2800" smtClean="0">
              <a:solidFill>
                <a:srgbClr val="C00000"/>
              </a:solidFill>
              <a:latin typeface="HGP明朝E" pitchFamily="18" charset="-128"/>
              <a:ea typeface="HGP明朝E" pitchFamily="18" charset="-128"/>
            </a:endParaRPr>
          </a:p>
        </p:txBody>
      </p:sp>
      <p:sp>
        <p:nvSpPr>
          <p:cNvPr id="25602" name="テキスト ボックス 3"/>
          <p:cNvSpPr txBox="1">
            <a:spLocks noChangeArrowheads="1"/>
          </p:cNvSpPr>
          <p:nvPr/>
        </p:nvSpPr>
        <p:spPr bwMode="auto">
          <a:xfrm>
            <a:off x="1979613" y="2276475"/>
            <a:ext cx="1403350" cy="461963"/>
          </a:xfrm>
          <a:prstGeom prst="rect">
            <a:avLst/>
          </a:prstGeom>
          <a:noFill/>
          <a:ln w="9525">
            <a:noFill/>
            <a:miter lim="800000"/>
            <a:headEnd/>
            <a:tailEnd/>
          </a:ln>
        </p:spPr>
        <p:txBody>
          <a:bodyPr wrap="none">
            <a:spAutoFit/>
          </a:bodyPr>
          <a:lstStyle/>
          <a:p>
            <a:r>
              <a:rPr lang="en-US" altLang="ja-JP" sz="2400" u="sng">
                <a:latin typeface="Calibri" pitchFamily="34" charset="0"/>
              </a:rPr>
              <a:t>Chapter 2</a:t>
            </a:r>
            <a:endParaRPr lang="ja-JP" altLang="en-US" sz="2400" u="sng">
              <a:latin typeface="Calibri" pitchFamily="34" charset="0"/>
            </a:endParaRPr>
          </a:p>
        </p:txBody>
      </p:sp>
      <p:sp>
        <p:nvSpPr>
          <p:cNvPr id="4" name="正方形/長方形 3"/>
          <p:cNvSpPr/>
          <p:nvPr/>
        </p:nvSpPr>
        <p:spPr>
          <a:xfrm>
            <a:off x="250825" y="981075"/>
            <a:ext cx="8569325" cy="719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タイトル 1"/>
          <p:cNvSpPr>
            <a:spLocks noGrp="1"/>
          </p:cNvSpPr>
          <p:nvPr>
            <p:ph type="title"/>
          </p:nvPr>
        </p:nvSpPr>
        <p:spPr/>
        <p:txBody>
          <a:bodyPr/>
          <a:lstStyle/>
          <a:p>
            <a:pPr algn="l" eaLnBrk="1" hangingPunct="1"/>
            <a:r>
              <a:rPr lang="ja-JP" altLang="en-US" sz="3200" smtClean="0"/>
              <a:t>ネットワークプログラミング</a:t>
            </a:r>
          </a:p>
        </p:txBody>
      </p:sp>
      <p:sp>
        <p:nvSpPr>
          <p:cNvPr id="26626" name="コンテンツ プレースホルダー 2"/>
          <p:cNvSpPr>
            <a:spLocks noGrp="1"/>
          </p:cNvSpPr>
          <p:nvPr>
            <p:ph idx="1"/>
          </p:nvPr>
        </p:nvSpPr>
        <p:spPr/>
        <p:txBody>
          <a:bodyPr/>
          <a:lstStyle/>
          <a:p>
            <a:pPr eaLnBrk="1" hangingPunct="1"/>
            <a:r>
              <a:rPr lang="en-US" altLang="ja-JP" sz="2400" smtClean="0"/>
              <a:t>PC</a:t>
            </a:r>
            <a:r>
              <a:rPr lang="ja-JP" altLang="en-US" sz="2400" smtClean="0"/>
              <a:t>やモバイル端末がインターネットに接続できることが前提となる現代において、ネットワークプログラミングは欠かすことのできないものとなった。</a:t>
            </a:r>
            <a:endParaRPr lang="en-US" altLang="ja-JP" sz="2400" smtClean="0"/>
          </a:p>
          <a:p>
            <a:pPr eaLnBrk="1" hangingPunct="1"/>
            <a:r>
              <a:rPr lang="ja-JP" altLang="en-US" sz="2400" smtClean="0"/>
              <a:t>もはやスタンドアロンで目的を達成できるアプリケーションの分野はかなり限られる。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タイトル 1"/>
          <p:cNvSpPr>
            <a:spLocks noGrp="1"/>
          </p:cNvSpPr>
          <p:nvPr>
            <p:ph type="title"/>
          </p:nvPr>
        </p:nvSpPr>
        <p:spPr/>
        <p:txBody>
          <a:bodyPr/>
          <a:lstStyle/>
          <a:p>
            <a:pPr algn="l" eaLnBrk="1" hangingPunct="1"/>
            <a:r>
              <a:rPr lang="ja-JP" altLang="en-US" sz="3200" smtClean="0"/>
              <a:t>ネットワークプログラミングとは何か</a:t>
            </a:r>
          </a:p>
        </p:txBody>
      </p:sp>
      <p:sp>
        <p:nvSpPr>
          <p:cNvPr id="27650" name="コンテンツ プレースホルダー 2"/>
          <p:cNvSpPr>
            <a:spLocks noGrp="1"/>
          </p:cNvSpPr>
          <p:nvPr>
            <p:ph idx="1"/>
          </p:nvPr>
        </p:nvSpPr>
        <p:spPr/>
        <p:txBody>
          <a:bodyPr/>
          <a:lstStyle/>
          <a:p>
            <a:pPr eaLnBrk="1" hangingPunct="1"/>
            <a:r>
              <a:rPr lang="ja-JP" altLang="en-US" sz="2400" smtClean="0"/>
              <a:t>ネットワークプログラミングとは、ネットワークを介して相手とデータのやりとりを行うプログラミングのことである。</a:t>
            </a:r>
            <a:r>
              <a:rPr lang="en-US" altLang="ja-JP" sz="2400" smtClean="0"/>
              <a:t/>
            </a:r>
            <a:br>
              <a:rPr lang="en-US" altLang="ja-JP" sz="2400" smtClean="0"/>
            </a:br>
            <a:endParaRPr lang="en-US" altLang="ja-JP" sz="2400" smtClean="0"/>
          </a:p>
          <a:p>
            <a:pPr eaLnBrk="1" hangingPunct="1"/>
            <a:r>
              <a:rPr lang="ja-JP" altLang="en-US" sz="2400" smtClean="0"/>
              <a:t>サーバーに要求を行い結果を得るクライアント、</a:t>
            </a:r>
            <a:r>
              <a:rPr lang="en-US" altLang="ja-JP" sz="2400" smtClean="0"/>
              <a:t/>
            </a:r>
            <a:br>
              <a:rPr lang="en-US" altLang="ja-JP" sz="2400" smtClean="0"/>
            </a:br>
            <a:r>
              <a:rPr lang="ja-JP" altLang="en-US" sz="2400" smtClean="0"/>
              <a:t>クライアントからの要求を受け結果を渡すサーバー、</a:t>
            </a:r>
            <a:r>
              <a:rPr lang="en-US" altLang="ja-JP" sz="2400" smtClean="0"/>
              <a:t/>
            </a:r>
            <a:br>
              <a:rPr lang="en-US" altLang="ja-JP" sz="2400" smtClean="0"/>
            </a:br>
            <a:r>
              <a:rPr lang="ja-JP" altLang="en-US" sz="2400" smtClean="0"/>
              <a:t>というクライアントサーバーモデルが一般的である。</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タイトル 1"/>
          <p:cNvSpPr>
            <a:spLocks noGrp="1"/>
          </p:cNvSpPr>
          <p:nvPr>
            <p:ph type="title"/>
          </p:nvPr>
        </p:nvSpPr>
        <p:spPr/>
        <p:txBody>
          <a:bodyPr/>
          <a:lstStyle/>
          <a:p>
            <a:pPr algn="l" eaLnBrk="1" hangingPunct="1"/>
            <a:r>
              <a:rPr lang="ja-JP" altLang="en-US" sz="2800" smtClean="0"/>
              <a:t>ネットワークプログラミングの領域は拡大している</a:t>
            </a:r>
          </a:p>
        </p:txBody>
      </p:sp>
      <p:sp>
        <p:nvSpPr>
          <p:cNvPr id="28674" name="コンテンツ プレースホルダー 2"/>
          <p:cNvSpPr>
            <a:spLocks noGrp="1"/>
          </p:cNvSpPr>
          <p:nvPr>
            <p:ph idx="1"/>
          </p:nvPr>
        </p:nvSpPr>
        <p:spPr>
          <a:xfrm>
            <a:off x="468313" y="1341438"/>
            <a:ext cx="8218487" cy="5111750"/>
          </a:xfrm>
        </p:spPr>
        <p:txBody>
          <a:bodyPr/>
          <a:lstStyle/>
          <a:p>
            <a:pPr marL="0" indent="0" eaLnBrk="1" hangingPunct="1">
              <a:lnSpc>
                <a:spcPct val="80000"/>
              </a:lnSpc>
              <a:buFont typeface="Arial" charset="0"/>
              <a:buNone/>
            </a:pPr>
            <a:r>
              <a:rPr lang="ja-JP" altLang="en-US" sz="2200" smtClean="0"/>
              <a:t>ネットワークプログラミングが当たり前となってきた現代において、その用途もまた多岐にわたるようになった。</a:t>
            </a:r>
            <a:r>
              <a:rPr lang="en-US" altLang="ja-JP" sz="2200" smtClean="0"/>
              <a:t/>
            </a:r>
            <a:br>
              <a:rPr lang="en-US" altLang="ja-JP" sz="2200" smtClean="0"/>
            </a:br>
            <a:endParaRPr lang="en-US" altLang="ja-JP" sz="2200" smtClean="0"/>
          </a:p>
          <a:p>
            <a:pPr marL="0" indent="0" eaLnBrk="1" hangingPunct="1">
              <a:lnSpc>
                <a:spcPct val="80000"/>
              </a:lnSpc>
            </a:pPr>
            <a:r>
              <a:rPr lang="en-US" altLang="ja-JP" sz="2200" smtClean="0"/>
              <a:t>Peer to Peer(P2P)</a:t>
            </a:r>
            <a:br>
              <a:rPr lang="en-US" altLang="ja-JP" sz="2200" smtClean="0"/>
            </a:br>
            <a:r>
              <a:rPr lang="ja-JP" altLang="en-US" sz="2200" smtClean="0"/>
              <a:t>お互いがクライアントにもサーバーにもなり得る対等な関係の通信モデル。モバイル端末同士の通信で対戦ゲームなどで使用されている。</a:t>
            </a:r>
            <a:r>
              <a:rPr lang="en-US" altLang="ja-JP" sz="2200" smtClean="0"/>
              <a:t/>
            </a:r>
            <a:br>
              <a:rPr lang="en-US" altLang="ja-JP" sz="2200" smtClean="0"/>
            </a:br>
            <a:endParaRPr lang="en-US" altLang="ja-JP" sz="2200" smtClean="0"/>
          </a:p>
          <a:p>
            <a:pPr marL="0" indent="0" eaLnBrk="1" hangingPunct="1">
              <a:lnSpc>
                <a:spcPct val="80000"/>
              </a:lnSpc>
            </a:pPr>
            <a:r>
              <a:rPr lang="ja-JP" altLang="en-US" sz="2200" smtClean="0"/>
              <a:t>巨大データの分散処理</a:t>
            </a:r>
            <a:r>
              <a:rPr lang="en-US" altLang="ja-JP" sz="2200" smtClean="0"/>
              <a:t/>
            </a:r>
            <a:br>
              <a:rPr lang="en-US" altLang="ja-JP" sz="2200" smtClean="0"/>
            </a:br>
            <a:r>
              <a:rPr lang="ja-JP" altLang="en-US" sz="2200" smtClean="0"/>
              <a:t>ひとつの</a:t>
            </a:r>
            <a:r>
              <a:rPr lang="en-US" altLang="ja-JP" sz="2200" smtClean="0"/>
              <a:t>PC</a:t>
            </a:r>
            <a:r>
              <a:rPr lang="ja-JP" altLang="en-US" sz="2200" smtClean="0"/>
              <a:t>では処理しきれないほど巨大なデータを複数のサーバーを使って処理する手法。ネットワークを介して他のサーバーに処理を依頼する。ログの統計や科学計算などで使用されている。</a:t>
            </a:r>
            <a:r>
              <a:rPr lang="en-US" altLang="ja-JP" sz="2200" smtClean="0"/>
              <a:t/>
            </a:r>
            <a:br>
              <a:rPr lang="en-US" altLang="ja-JP" sz="2200" smtClean="0"/>
            </a:br>
            <a:endParaRPr lang="en-US" altLang="ja-JP" sz="2200" smtClean="0"/>
          </a:p>
          <a:p>
            <a:pPr marL="0" indent="0" eaLnBrk="1" hangingPunct="1">
              <a:lnSpc>
                <a:spcPct val="80000"/>
              </a:lnSpc>
            </a:pPr>
            <a:r>
              <a:rPr lang="ja-JP" altLang="en-US" sz="2200" smtClean="0"/>
              <a:t>ユーザー操作の統計</a:t>
            </a:r>
            <a:r>
              <a:rPr lang="en-US" altLang="ja-JP" sz="2200" smtClean="0"/>
              <a:t/>
            </a:r>
            <a:br>
              <a:rPr lang="en-US" altLang="ja-JP" sz="2200" smtClean="0"/>
            </a:br>
            <a:r>
              <a:rPr lang="ja-JP" altLang="en-US" sz="2200" smtClean="0"/>
              <a:t>「ユーザーがどんな行動をとり、どれくらいの時間でプレイを中断し、二度と復帰しなくなったか」 といった情報は、ソフトウェア開発者にとって重要な情報となり得る。ソーシャルゲームの分野では、ユーザーのあらゆる操作を集計し、次回作のために役立てている。</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タイトル 1"/>
          <p:cNvSpPr>
            <a:spLocks noGrp="1"/>
          </p:cNvSpPr>
          <p:nvPr>
            <p:ph type="title"/>
          </p:nvPr>
        </p:nvSpPr>
        <p:spPr/>
        <p:txBody>
          <a:bodyPr/>
          <a:lstStyle/>
          <a:p>
            <a:pPr algn="l" eaLnBrk="1" hangingPunct="1"/>
            <a:r>
              <a:rPr lang="en-US" altLang="ja-JP" sz="3200" smtClean="0"/>
              <a:t>C++</a:t>
            </a:r>
            <a:r>
              <a:rPr lang="ja-JP" altLang="en-US" sz="3200" smtClean="0"/>
              <a:t>におけるネットワークプログラミング</a:t>
            </a:r>
          </a:p>
        </p:txBody>
      </p:sp>
      <p:sp>
        <p:nvSpPr>
          <p:cNvPr id="29698" name="コンテンツ プレースホルダー 2"/>
          <p:cNvSpPr>
            <a:spLocks noGrp="1"/>
          </p:cNvSpPr>
          <p:nvPr>
            <p:ph idx="1"/>
          </p:nvPr>
        </p:nvSpPr>
        <p:spPr>
          <a:xfrm>
            <a:off x="457200" y="1528763"/>
            <a:ext cx="8229600" cy="1252537"/>
          </a:xfrm>
        </p:spPr>
        <p:txBody>
          <a:bodyPr/>
          <a:lstStyle/>
          <a:p>
            <a:pPr eaLnBrk="1" hangingPunct="1"/>
            <a:r>
              <a:rPr lang="en-US" altLang="ja-JP" sz="2200" smtClean="0"/>
              <a:t>C++</a:t>
            </a:r>
            <a:r>
              <a:rPr lang="ja-JP" altLang="en-US" sz="2200" smtClean="0"/>
              <a:t>では、ネットワークプログラミングの方法として、</a:t>
            </a:r>
            <a:r>
              <a:rPr lang="en-US" altLang="ja-JP" sz="2200" smtClean="0"/>
              <a:t>Boost Asio Library</a:t>
            </a:r>
            <a:r>
              <a:rPr lang="ja-JP" altLang="en-US" sz="2200" smtClean="0"/>
              <a:t>を利用する方法がある。これは、非同期処理全般を扱うライブラリで、次期標準</a:t>
            </a:r>
            <a:r>
              <a:rPr lang="en-US" altLang="ja-JP" sz="2200" smtClean="0"/>
              <a:t>*</a:t>
            </a:r>
            <a:r>
              <a:rPr lang="ja-JP" altLang="en-US" sz="2200" smtClean="0"/>
              <a:t>の候補としても挙がっている。</a:t>
            </a:r>
            <a:endParaRPr lang="en-US" altLang="ja-JP" sz="2200" smtClean="0"/>
          </a:p>
        </p:txBody>
      </p:sp>
      <p:sp>
        <p:nvSpPr>
          <p:cNvPr id="29699" name="テキスト ボックス 3"/>
          <p:cNvSpPr txBox="1">
            <a:spLocks noChangeArrowheads="1"/>
          </p:cNvSpPr>
          <p:nvPr/>
        </p:nvSpPr>
        <p:spPr bwMode="auto">
          <a:xfrm>
            <a:off x="896938" y="2852738"/>
            <a:ext cx="4378325" cy="3759200"/>
          </a:xfrm>
          <a:prstGeom prst="rect">
            <a:avLst/>
          </a:prstGeom>
          <a:noFill/>
          <a:ln w="9525">
            <a:noFill/>
            <a:miter lim="800000"/>
            <a:headEnd/>
            <a:tailEnd/>
          </a:ln>
        </p:spPr>
        <p:txBody>
          <a:bodyPr wrap="none">
            <a:spAutoFit/>
          </a:bodyPr>
          <a:lstStyle/>
          <a:p>
            <a:r>
              <a:rPr lang="en-US" altLang="ja-JP" sz="1600">
                <a:latin typeface="VL ゴシック"/>
                <a:ea typeface="VL ゴシック"/>
                <a:cs typeface="VL ゴシック"/>
              </a:rPr>
              <a:t>asio::io_service io_service;</a:t>
            </a:r>
          </a:p>
          <a:p>
            <a:r>
              <a:rPr lang="en-US" altLang="ja-JP" sz="1600">
                <a:latin typeface="VL ゴシック"/>
                <a:ea typeface="VL ゴシック"/>
                <a:cs typeface="VL ゴシック"/>
              </a:rPr>
              <a:t>tcp::socket socket(io_service);</a:t>
            </a:r>
          </a:p>
          <a:p>
            <a:endParaRPr lang="en-US" altLang="ja-JP" sz="1600">
              <a:latin typeface="VL ゴシック"/>
              <a:ea typeface="VL ゴシック"/>
              <a:cs typeface="VL ゴシック"/>
            </a:endParaRPr>
          </a:p>
          <a:p>
            <a:r>
              <a:rPr lang="en-US" altLang="ja-JP" sz="1600">
                <a:latin typeface="VL ゴシック"/>
                <a:ea typeface="VL ゴシック"/>
                <a:cs typeface="VL ゴシック"/>
              </a:rPr>
              <a:t>…</a:t>
            </a:r>
          </a:p>
          <a:p>
            <a:r>
              <a:rPr lang="en-US" altLang="ja-JP" sz="1600">
                <a:latin typeface="VL ゴシック"/>
                <a:ea typeface="VL ゴシック"/>
                <a:cs typeface="VL ゴシック"/>
              </a:rPr>
              <a:t>// </a:t>
            </a:r>
            <a:r>
              <a:rPr lang="ja-JP" altLang="en-US" sz="1600">
                <a:latin typeface="VL ゴシック"/>
                <a:ea typeface="VL ゴシック"/>
                <a:cs typeface="VL ゴシック"/>
              </a:rPr>
              <a:t>非同期にデータを送信する</a:t>
            </a:r>
            <a:endParaRPr lang="en-US" altLang="ja-JP" sz="1600">
              <a:latin typeface="VL ゴシック"/>
              <a:ea typeface="VL ゴシック"/>
              <a:cs typeface="VL ゴシック"/>
            </a:endParaRPr>
          </a:p>
          <a:p>
            <a:r>
              <a:rPr lang="en-US" altLang="ja-JP" sz="1600">
                <a:latin typeface="VL ゴシック"/>
                <a:ea typeface="VL ゴシック"/>
                <a:cs typeface="VL ゴシック"/>
              </a:rPr>
              <a:t>std::string request = “Hello”;</a:t>
            </a:r>
          </a:p>
          <a:p>
            <a:r>
              <a:rPr lang="en-US" altLang="ja-JP" sz="1600">
                <a:latin typeface="VL ゴシック"/>
                <a:ea typeface="VL ゴシック"/>
                <a:cs typeface="VL ゴシック"/>
              </a:rPr>
              <a:t>async_write(socket, buffer(request), on_send);</a:t>
            </a:r>
          </a:p>
          <a:p>
            <a:endParaRPr lang="en-US" altLang="ja-JP" sz="1600">
              <a:latin typeface="VL ゴシック"/>
              <a:ea typeface="VL ゴシック"/>
              <a:cs typeface="VL ゴシック"/>
            </a:endParaRPr>
          </a:p>
          <a:p>
            <a:r>
              <a:rPr lang="en-US" altLang="ja-JP" sz="1600">
                <a:latin typeface="VL ゴシック"/>
                <a:ea typeface="VL ゴシック"/>
                <a:cs typeface="VL ゴシック"/>
              </a:rPr>
              <a:t>…</a:t>
            </a:r>
          </a:p>
          <a:p>
            <a:r>
              <a:rPr lang="en-US" altLang="ja-JP" sz="1600">
                <a:latin typeface="VL ゴシック"/>
                <a:ea typeface="VL ゴシック"/>
                <a:cs typeface="VL ゴシック"/>
              </a:rPr>
              <a:t>// </a:t>
            </a:r>
            <a:r>
              <a:rPr lang="ja-JP" altLang="en-US" sz="1600">
                <a:latin typeface="VL ゴシック"/>
                <a:ea typeface="VL ゴシック"/>
                <a:cs typeface="VL ゴシック"/>
              </a:rPr>
              <a:t>送信終了時にこの関数が呼ばれる</a:t>
            </a:r>
            <a:endParaRPr lang="en-US" altLang="ja-JP" sz="1600">
              <a:latin typeface="VL ゴシック"/>
              <a:ea typeface="VL ゴシック"/>
              <a:cs typeface="VL ゴシック"/>
            </a:endParaRPr>
          </a:p>
          <a:p>
            <a:r>
              <a:rPr lang="en-US" altLang="ja-JP" sz="1600">
                <a:latin typeface="VL ゴシック"/>
                <a:ea typeface="VL ゴシック"/>
                <a:cs typeface="VL ゴシック"/>
              </a:rPr>
              <a:t>void on_send(const error_code&amp; error)</a:t>
            </a:r>
          </a:p>
          <a:p>
            <a:r>
              <a:rPr lang="en-US" altLang="ja-JP" sz="1600">
                <a:latin typeface="VL ゴシック"/>
                <a:ea typeface="VL ゴシック"/>
                <a:cs typeface="VL ゴシック"/>
              </a:rPr>
              <a:t>{</a:t>
            </a:r>
          </a:p>
          <a:p>
            <a:r>
              <a:rPr lang="en-US" altLang="ja-JP" sz="1600">
                <a:latin typeface="VL ゴシック"/>
                <a:ea typeface="VL ゴシック"/>
                <a:cs typeface="VL ゴシック"/>
              </a:rPr>
              <a:t>    if (!error)</a:t>
            </a:r>
            <a:br>
              <a:rPr lang="en-US" altLang="ja-JP" sz="1600">
                <a:latin typeface="VL ゴシック"/>
                <a:ea typeface="VL ゴシック"/>
                <a:cs typeface="VL ゴシック"/>
              </a:rPr>
            </a:br>
            <a:r>
              <a:rPr lang="en-US" altLang="ja-JP" sz="1600">
                <a:latin typeface="VL ゴシック"/>
                <a:ea typeface="VL ゴシック"/>
                <a:cs typeface="VL ゴシック"/>
              </a:rPr>
              <a:t>        std::cout &lt;&lt; “</a:t>
            </a:r>
            <a:r>
              <a:rPr lang="ja-JP" altLang="en-US" sz="1600">
                <a:latin typeface="VL ゴシック"/>
                <a:ea typeface="VL ゴシック"/>
                <a:cs typeface="VL ゴシック"/>
              </a:rPr>
              <a:t>正常終了</a:t>
            </a:r>
            <a:r>
              <a:rPr lang="en-US" altLang="ja-JP" sz="1600">
                <a:latin typeface="VL ゴシック"/>
                <a:ea typeface="VL ゴシック"/>
                <a:cs typeface="VL ゴシック"/>
              </a:rPr>
              <a:t>” &lt;&lt; std::endl;</a:t>
            </a:r>
            <a:br>
              <a:rPr lang="en-US" altLang="ja-JP" sz="1600">
                <a:latin typeface="VL ゴシック"/>
                <a:ea typeface="VL ゴシック"/>
                <a:cs typeface="VL ゴシック"/>
              </a:rPr>
            </a:br>
            <a:r>
              <a:rPr lang="en-US" altLang="ja-JP" sz="1600">
                <a:latin typeface="VL ゴシック"/>
                <a:ea typeface="VL ゴシック"/>
                <a:cs typeface="VL ゴシック"/>
              </a:rPr>
              <a:t>}</a:t>
            </a:r>
          </a:p>
        </p:txBody>
      </p:sp>
      <p:sp>
        <p:nvSpPr>
          <p:cNvPr id="29700" name="Text Box 5"/>
          <p:cNvSpPr txBox="1">
            <a:spLocks noChangeArrowheads="1"/>
          </p:cNvSpPr>
          <p:nvPr/>
        </p:nvSpPr>
        <p:spPr bwMode="auto">
          <a:xfrm>
            <a:off x="6443663" y="6157913"/>
            <a:ext cx="1466850" cy="366712"/>
          </a:xfrm>
          <a:prstGeom prst="rect">
            <a:avLst/>
          </a:prstGeom>
          <a:noFill/>
          <a:ln w="9525">
            <a:noFill/>
            <a:miter lim="800000"/>
            <a:headEnd/>
            <a:tailEnd/>
          </a:ln>
        </p:spPr>
        <p:txBody>
          <a:bodyPr wrap="none">
            <a:spAutoFit/>
          </a:bodyPr>
          <a:lstStyle/>
          <a:p>
            <a:r>
              <a:rPr lang="ja-JP" altLang="en-US"/>
              <a:t>* </a:t>
            </a:r>
            <a:r>
              <a:rPr lang="en-US" altLang="ja-JP"/>
              <a:t>C++0x</a:t>
            </a:r>
            <a:r>
              <a:rPr lang="ja-JP" altLang="en-US"/>
              <a:t>の後</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タイトル 1"/>
          <p:cNvSpPr>
            <a:spLocks noGrp="1"/>
          </p:cNvSpPr>
          <p:nvPr>
            <p:ph type="title"/>
          </p:nvPr>
        </p:nvSpPr>
        <p:spPr/>
        <p:txBody>
          <a:bodyPr/>
          <a:lstStyle/>
          <a:p>
            <a:pPr algn="l"/>
            <a:r>
              <a:rPr lang="ja-JP" altLang="en-US" sz="3200" smtClean="0"/>
              <a:t>通信で使用されるデータ形式</a:t>
            </a:r>
          </a:p>
        </p:txBody>
      </p:sp>
      <p:sp>
        <p:nvSpPr>
          <p:cNvPr id="30722" name="コンテンツ プレースホルダー 2"/>
          <p:cNvSpPr>
            <a:spLocks noGrp="1"/>
          </p:cNvSpPr>
          <p:nvPr>
            <p:ph idx="1"/>
          </p:nvPr>
        </p:nvSpPr>
        <p:spPr>
          <a:xfrm>
            <a:off x="457200" y="1484313"/>
            <a:ext cx="8229600" cy="5113337"/>
          </a:xfrm>
        </p:spPr>
        <p:txBody>
          <a:bodyPr/>
          <a:lstStyle/>
          <a:p>
            <a:pPr marL="0" indent="0">
              <a:buFont typeface="Arial" charset="0"/>
              <a:buNone/>
            </a:pPr>
            <a:r>
              <a:rPr lang="ja-JP" altLang="en-US" sz="2400" smtClean="0"/>
              <a:t>通信で使用される主なデータ形式は以下：</a:t>
            </a:r>
            <a:r>
              <a:rPr lang="en-US" altLang="ja-JP" sz="2400" smtClean="0"/>
              <a:t/>
            </a:r>
            <a:br>
              <a:rPr lang="en-US" altLang="ja-JP" sz="2400" smtClean="0"/>
            </a:br>
            <a:endParaRPr lang="en-US" altLang="ja-JP" sz="2400" smtClean="0"/>
          </a:p>
          <a:p>
            <a:pPr marL="0" indent="0"/>
            <a:r>
              <a:rPr lang="en-US" altLang="ja-JP" sz="2400" smtClean="0"/>
              <a:t>XML</a:t>
            </a:r>
          </a:p>
          <a:p>
            <a:pPr lvl="1">
              <a:buFont typeface="Arial" charset="0"/>
              <a:buNone/>
            </a:pPr>
            <a:r>
              <a:rPr lang="en-US" altLang="ja-JP" sz="2000" smtClean="0"/>
              <a:t>HTML</a:t>
            </a:r>
            <a:r>
              <a:rPr lang="ja-JP" altLang="en-US" sz="2000" smtClean="0"/>
              <a:t>ライクな、タグで囲んで値を記述する形式</a:t>
            </a:r>
            <a:endParaRPr lang="en-US" altLang="ja-JP" sz="2000" smtClean="0"/>
          </a:p>
          <a:p>
            <a:pPr marL="0" indent="0"/>
            <a:r>
              <a:rPr lang="en-US" altLang="ja-JP" sz="2400" smtClean="0"/>
              <a:t>JSON</a:t>
            </a:r>
          </a:p>
          <a:p>
            <a:pPr lvl="1">
              <a:buFont typeface="Arial" charset="0"/>
              <a:buNone/>
            </a:pPr>
            <a:r>
              <a:rPr lang="ja-JP" altLang="en-US" sz="2000" smtClean="0"/>
              <a:t>名前と値の組でデータを表現し、短い表記で型を表現できるデータ形式</a:t>
            </a:r>
            <a:endParaRPr lang="en-US" altLang="ja-JP" sz="2000" smtClean="0"/>
          </a:p>
          <a:p>
            <a:pPr marL="0" indent="0"/>
            <a:r>
              <a:rPr lang="en-US" altLang="ja-JP" sz="2400" smtClean="0"/>
              <a:t>MessagePack</a:t>
            </a:r>
          </a:p>
          <a:p>
            <a:pPr lvl="1">
              <a:buFont typeface="Arial" charset="0"/>
              <a:buNone/>
            </a:pPr>
            <a:r>
              <a:rPr lang="ja-JP" altLang="en-US" sz="2000" smtClean="0"/>
              <a:t>言語間通信を意図した汎用バイナリ形式。データは現在のところ</a:t>
            </a:r>
          </a:p>
          <a:p>
            <a:pPr lvl="1">
              <a:buFont typeface="Arial" charset="0"/>
              <a:buNone/>
            </a:pPr>
            <a:r>
              <a:rPr lang="ja-JP" altLang="en-US" sz="2000" smtClean="0"/>
              <a:t>最も小さくなる。</a:t>
            </a:r>
            <a:endParaRPr lang="en-US" altLang="ja-JP" sz="2000" smtClean="0"/>
          </a:p>
          <a:p>
            <a:pPr marL="0" indent="0">
              <a:buFont typeface="Arial" charset="0"/>
              <a:buNone/>
            </a:pPr>
            <a:endParaRPr lang="en-US" altLang="ja-JP" sz="2400" smtClean="0"/>
          </a:p>
          <a:p>
            <a:pPr marL="0" indent="0">
              <a:buFont typeface="Arial" charset="0"/>
              <a:buNone/>
            </a:pPr>
            <a:r>
              <a:rPr lang="ja-JP" altLang="en-US" sz="2400" smtClean="0"/>
              <a:t>ライブラリを使用して、ユーザー定義型をこれらのデータ形式にシリアライズして通信で送受信するのが一般的である。</a:t>
            </a:r>
            <a:endParaRPr lang="en-US" altLang="ja-JP"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コンテンツ プレースホルダー 2"/>
          <p:cNvSpPr>
            <a:spLocks noGrp="1"/>
          </p:cNvSpPr>
          <p:nvPr>
            <p:ph idx="1"/>
          </p:nvPr>
        </p:nvSpPr>
        <p:spPr>
          <a:xfrm>
            <a:off x="457200" y="2708275"/>
            <a:ext cx="8229600" cy="1800225"/>
          </a:xfrm>
        </p:spPr>
        <p:txBody>
          <a:bodyPr/>
          <a:lstStyle/>
          <a:p>
            <a:pPr marL="0" indent="0" algn="ctr" eaLnBrk="1" hangingPunct="1">
              <a:buFont typeface="Arial" charset="0"/>
              <a:buNone/>
            </a:pPr>
            <a:r>
              <a:rPr lang="ja-JP" altLang="en-US" sz="2800" smtClean="0">
                <a:solidFill>
                  <a:srgbClr val="C00000"/>
                </a:solidFill>
                <a:latin typeface="HGP明朝E" pitchFamily="18" charset="-128"/>
                <a:ea typeface="HGP明朝E" pitchFamily="18" charset="-128"/>
              </a:rPr>
              <a:t>コンピュータビジョン</a:t>
            </a:r>
            <a:endParaRPr lang="en-US" altLang="ja-JP" sz="2800" smtClean="0">
              <a:solidFill>
                <a:srgbClr val="C00000"/>
              </a:solidFill>
              <a:latin typeface="HGP明朝E" pitchFamily="18" charset="-128"/>
              <a:ea typeface="HGP明朝E" pitchFamily="18" charset="-128"/>
            </a:endParaRPr>
          </a:p>
          <a:p>
            <a:pPr marL="0" indent="0" algn="ctr" eaLnBrk="1" hangingPunct="1">
              <a:buFont typeface="Arial" charset="0"/>
              <a:buNone/>
            </a:pPr>
            <a:r>
              <a:rPr lang="en-US" altLang="ja-JP" sz="2800" smtClean="0">
                <a:solidFill>
                  <a:srgbClr val="C00000"/>
                </a:solidFill>
                <a:latin typeface="HGP明朝E" pitchFamily="18" charset="-128"/>
                <a:ea typeface="HGP明朝E" pitchFamily="18" charset="-128"/>
              </a:rPr>
              <a:t>Computer Vision</a:t>
            </a:r>
            <a:endParaRPr lang="ja-JP" altLang="en-US" sz="2800" smtClean="0">
              <a:solidFill>
                <a:srgbClr val="C00000"/>
              </a:solidFill>
              <a:latin typeface="HGP明朝E" pitchFamily="18" charset="-128"/>
              <a:ea typeface="HGP明朝E" pitchFamily="18" charset="-128"/>
            </a:endParaRPr>
          </a:p>
        </p:txBody>
      </p:sp>
      <p:sp>
        <p:nvSpPr>
          <p:cNvPr id="31746" name="テキスト ボックス 3"/>
          <p:cNvSpPr txBox="1">
            <a:spLocks noChangeArrowheads="1"/>
          </p:cNvSpPr>
          <p:nvPr/>
        </p:nvSpPr>
        <p:spPr bwMode="auto">
          <a:xfrm>
            <a:off x="1979613" y="2276475"/>
            <a:ext cx="1403350" cy="461963"/>
          </a:xfrm>
          <a:prstGeom prst="rect">
            <a:avLst/>
          </a:prstGeom>
          <a:noFill/>
          <a:ln w="9525">
            <a:noFill/>
            <a:miter lim="800000"/>
            <a:headEnd/>
            <a:tailEnd/>
          </a:ln>
        </p:spPr>
        <p:txBody>
          <a:bodyPr wrap="none">
            <a:spAutoFit/>
          </a:bodyPr>
          <a:lstStyle/>
          <a:p>
            <a:r>
              <a:rPr lang="en-US" altLang="ja-JP" sz="2400" u="sng">
                <a:latin typeface="Calibri" pitchFamily="34" charset="0"/>
              </a:rPr>
              <a:t>Chapter 3</a:t>
            </a:r>
            <a:endParaRPr lang="ja-JP" altLang="en-US" sz="2400" u="sng">
              <a:latin typeface="Calibri" pitchFamily="34" charset="0"/>
            </a:endParaRPr>
          </a:p>
        </p:txBody>
      </p:sp>
      <p:sp>
        <p:nvSpPr>
          <p:cNvPr id="4" name="正方形/長方形 3"/>
          <p:cNvSpPr/>
          <p:nvPr/>
        </p:nvSpPr>
        <p:spPr>
          <a:xfrm>
            <a:off x="250825" y="981075"/>
            <a:ext cx="8569325" cy="719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タイトル 1"/>
          <p:cNvSpPr>
            <a:spLocks noGrp="1"/>
          </p:cNvSpPr>
          <p:nvPr>
            <p:ph type="title"/>
          </p:nvPr>
        </p:nvSpPr>
        <p:spPr/>
        <p:txBody>
          <a:bodyPr/>
          <a:lstStyle/>
          <a:p>
            <a:pPr algn="l" eaLnBrk="1" hangingPunct="1"/>
            <a:r>
              <a:rPr lang="ja-JP" altLang="en-US" smtClean="0"/>
              <a:t>動機</a:t>
            </a:r>
          </a:p>
        </p:txBody>
      </p:sp>
      <p:sp>
        <p:nvSpPr>
          <p:cNvPr id="14338" name="コンテンツ プレースホルダー 2"/>
          <p:cNvSpPr>
            <a:spLocks noGrp="1"/>
          </p:cNvSpPr>
          <p:nvPr>
            <p:ph idx="1"/>
          </p:nvPr>
        </p:nvSpPr>
        <p:spPr>
          <a:xfrm>
            <a:off x="457200" y="1412875"/>
            <a:ext cx="8229600" cy="2620963"/>
          </a:xfrm>
        </p:spPr>
        <p:txBody>
          <a:bodyPr/>
          <a:lstStyle/>
          <a:p>
            <a:pPr marL="0" indent="0" eaLnBrk="1" hangingPunct="1">
              <a:buFont typeface="Arial" charset="0"/>
              <a:buNone/>
            </a:pPr>
            <a:r>
              <a:rPr lang="en-US" altLang="ja-JP" sz="2400" smtClean="0"/>
              <a:t>C++</a:t>
            </a:r>
            <a:r>
              <a:rPr lang="ja-JP" altLang="en-US" sz="2400" smtClean="0"/>
              <a:t>の始祖</a:t>
            </a:r>
            <a:r>
              <a:rPr lang="en-US" altLang="ja-JP" sz="2400" smtClean="0"/>
              <a:t>Bjarne Stroustrup</a:t>
            </a:r>
            <a:r>
              <a:rPr lang="ja-JP" altLang="en-US" sz="2400" smtClean="0"/>
              <a:t>による名著</a:t>
            </a:r>
            <a:r>
              <a:rPr lang="en-US" altLang="ja-JP" sz="2400" smtClean="0"/>
              <a:t>『Programming』</a:t>
            </a:r>
            <a:r>
              <a:rPr lang="ja-JP" altLang="en-US" sz="2400" smtClean="0"/>
              <a:t>。</a:t>
            </a:r>
            <a:endParaRPr lang="en-US" altLang="ja-JP" sz="2400" smtClean="0"/>
          </a:p>
          <a:p>
            <a:pPr marL="0" indent="0" eaLnBrk="1" hangingPunct="1">
              <a:buFont typeface="Arial" charset="0"/>
              <a:buNone/>
            </a:pPr>
            <a:r>
              <a:rPr lang="ja-JP" altLang="en-US" sz="2400" smtClean="0"/>
              <a:t>この本では「プログラミングとは何か」というところから始まり、幅広い話題について広く掘り下げて解説されている。</a:t>
            </a:r>
            <a:endParaRPr lang="en-US" altLang="ja-JP" sz="2400" smtClean="0"/>
          </a:p>
          <a:p>
            <a:pPr marL="0" indent="0" eaLnBrk="1" hangingPunct="1">
              <a:buFont typeface="Arial" charset="0"/>
              <a:buNone/>
            </a:pPr>
            <a:endParaRPr lang="en-US" altLang="ja-JP" sz="2400" smtClean="0"/>
          </a:p>
          <a:p>
            <a:pPr marL="0" indent="0" eaLnBrk="1" hangingPunct="1">
              <a:buFont typeface="Arial" charset="0"/>
              <a:buNone/>
            </a:pPr>
            <a:r>
              <a:rPr lang="ja-JP" altLang="en-US" sz="2400" smtClean="0"/>
              <a:t>この発表では、</a:t>
            </a:r>
            <a:r>
              <a:rPr lang="en-US" altLang="ja-JP" sz="2400" smtClean="0"/>
              <a:t>『Programming』</a:t>
            </a:r>
            <a:r>
              <a:rPr lang="ja-JP" altLang="en-US" sz="2400" smtClean="0"/>
              <a:t>で扱われなかったいくつかの重要なプログラミングの分野について解説していきます。</a:t>
            </a:r>
          </a:p>
        </p:txBody>
      </p:sp>
      <p:pic>
        <p:nvPicPr>
          <p:cNvPr id="14339" name="Picture 2"/>
          <p:cNvPicPr>
            <a:picLocks noChangeAspect="1" noChangeArrowheads="1"/>
          </p:cNvPicPr>
          <p:nvPr/>
        </p:nvPicPr>
        <p:blipFill>
          <a:blip r:embed="rId2"/>
          <a:srcRect/>
          <a:stretch>
            <a:fillRect/>
          </a:stretch>
        </p:blipFill>
        <p:spPr bwMode="auto">
          <a:xfrm>
            <a:off x="2057400" y="4149725"/>
            <a:ext cx="1938338" cy="2447925"/>
          </a:xfrm>
          <a:prstGeom prst="rect">
            <a:avLst/>
          </a:prstGeom>
          <a:noFill/>
          <a:ln w="9525">
            <a:noFill/>
            <a:miter lim="800000"/>
            <a:headEnd/>
            <a:tailEnd/>
          </a:ln>
        </p:spPr>
      </p:pic>
      <p:pic>
        <p:nvPicPr>
          <p:cNvPr id="14340" name="Picture 3"/>
          <p:cNvPicPr>
            <a:picLocks noChangeAspect="1" noChangeArrowheads="1"/>
          </p:cNvPicPr>
          <p:nvPr/>
        </p:nvPicPr>
        <p:blipFill>
          <a:blip r:embed="rId3"/>
          <a:srcRect/>
          <a:stretch>
            <a:fillRect/>
          </a:stretch>
        </p:blipFill>
        <p:spPr bwMode="auto">
          <a:xfrm>
            <a:off x="4364038" y="4149725"/>
            <a:ext cx="1936750" cy="244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タイトル 1"/>
          <p:cNvSpPr>
            <a:spLocks noGrp="1"/>
          </p:cNvSpPr>
          <p:nvPr>
            <p:ph type="title"/>
          </p:nvPr>
        </p:nvSpPr>
        <p:spPr/>
        <p:txBody>
          <a:bodyPr/>
          <a:lstStyle/>
          <a:p>
            <a:pPr algn="l" eaLnBrk="1" hangingPunct="1"/>
            <a:r>
              <a:rPr lang="ja-JP" altLang="en-US" sz="3200" smtClean="0"/>
              <a:t>コンピュータビジョンとは</a:t>
            </a:r>
          </a:p>
        </p:txBody>
      </p:sp>
      <p:sp>
        <p:nvSpPr>
          <p:cNvPr id="32770" name="コンテンツ プレースホルダー 2"/>
          <p:cNvSpPr>
            <a:spLocks noGrp="1"/>
          </p:cNvSpPr>
          <p:nvPr>
            <p:ph idx="1"/>
          </p:nvPr>
        </p:nvSpPr>
        <p:spPr/>
        <p:txBody>
          <a:bodyPr/>
          <a:lstStyle/>
          <a:p>
            <a:pPr eaLnBrk="1" hangingPunct="1"/>
            <a:r>
              <a:rPr lang="ja-JP" altLang="en-US" sz="2400" smtClean="0"/>
              <a:t>画像処理、画像認識といった、画像に対する操作、カメラから得られた情報を解析する操作などの分野がコンピュータビジョンと呼ばれている。</a:t>
            </a:r>
            <a:r>
              <a:rPr lang="en-US" altLang="ja-JP" sz="2400" smtClean="0"/>
              <a:t/>
            </a:r>
            <a:br>
              <a:rPr lang="en-US" altLang="ja-JP" sz="2400" smtClean="0"/>
            </a:br>
            <a:endParaRPr lang="en-US" altLang="ja-JP" sz="2400" smtClean="0"/>
          </a:p>
          <a:p>
            <a:pPr eaLnBrk="1" hangingPunct="1"/>
            <a:r>
              <a:rPr lang="ja-JP" altLang="en-US" sz="2400" smtClean="0"/>
              <a:t>この分野は古くから研究／利用されてきてはいるが、コンピュータの速度がネックになっていたため日の目を見なかった。処理速度が向上したことで複雑な処理でもようやく現実的に使えるようになってきた。</a:t>
            </a:r>
            <a:endParaRPr lang="en-US" altLang="ja-JP"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タイトル 1"/>
          <p:cNvSpPr>
            <a:spLocks noGrp="1"/>
          </p:cNvSpPr>
          <p:nvPr>
            <p:ph type="title"/>
          </p:nvPr>
        </p:nvSpPr>
        <p:spPr/>
        <p:txBody>
          <a:bodyPr/>
          <a:lstStyle/>
          <a:p>
            <a:pPr algn="l" eaLnBrk="1" hangingPunct="1"/>
            <a:r>
              <a:rPr lang="ja-JP" altLang="en-US" sz="3200" smtClean="0"/>
              <a:t>画像処理</a:t>
            </a:r>
          </a:p>
        </p:txBody>
      </p:sp>
      <p:sp>
        <p:nvSpPr>
          <p:cNvPr id="33794" name="コンテンツ プレースホルダー 2"/>
          <p:cNvSpPr>
            <a:spLocks noGrp="1"/>
          </p:cNvSpPr>
          <p:nvPr>
            <p:ph idx="1"/>
          </p:nvPr>
        </p:nvSpPr>
        <p:spPr>
          <a:xfrm>
            <a:off x="457200" y="1600200"/>
            <a:ext cx="8229600" cy="1684338"/>
          </a:xfrm>
        </p:spPr>
        <p:txBody>
          <a:bodyPr/>
          <a:lstStyle/>
          <a:p>
            <a:pPr eaLnBrk="1" hangingPunct="1"/>
            <a:r>
              <a:rPr lang="ja-JP" altLang="en-US" sz="2400" smtClean="0"/>
              <a:t>画像に対する処理は、様々な分野において利用されている。</a:t>
            </a:r>
            <a:r>
              <a:rPr lang="en-US" altLang="ja-JP" sz="2400" smtClean="0"/>
              <a:t/>
            </a:r>
            <a:br>
              <a:rPr lang="en-US" altLang="ja-JP" sz="2400" smtClean="0"/>
            </a:br>
            <a:r>
              <a:rPr lang="ja-JP" altLang="en-US" sz="2400" smtClean="0"/>
              <a:t>簡単なところで言うと、画像の各ピクセルの</a:t>
            </a:r>
            <a:r>
              <a:rPr lang="en-US" altLang="ja-JP" sz="2400" smtClean="0"/>
              <a:t>RGB</a:t>
            </a:r>
            <a:r>
              <a:rPr lang="ja-JP" altLang="en-US" sz="2400" smtClean="0"/>
              <a:t>値に対して、ある値を掛けるとグレースケールになる：</a:t>
            </a:r>
          </a:p>
        </p:txBody>
      </p:sp>
      <p:sp>
        <p:nvSpPr>
          <p:cNvPr id="33795" name="テキスト ボックス 3"/>
          <p:cNvSpPr txBox="1">
            <a:spLocks noChangeArrowheads="1"/>
          </p:cNvSpPr>
          <p:nvPr/>
        </p:nvSpPr>
        <p:spPr bwMode="auto">
          <a:xfrm>
            <a:off x="2571736" y="3000372"/>
            <a:ext cx="4161973" cy="1077218"/>
          </a:xfrm>
          <a:prstGeom prst="rect">
            <a:avLst/>
          </a:prstGeom>
          <a:noFill/>
          <a:ln w="9525">
            <a:noFill/>
            <a:miter lim="800000"/>
            <a:headEnd/>
            <a:tailEnd/>
          </a:ln>
        </p:spPr>
        <p:txBody>
          <a:bodyPr wrap="none">
            <a:spAutoFit/>
          </a:bodyPr>
          <a:lstStyle/>
          <a:p>
            <a:r>
              <a:rPr lang="en-US" sz="1600" smtClean="0"/>
              <a:t>Y （</a:t>
            </a:r>
            <a:r>
              <a:rPr lang="ja-JP" altLang="en-US" sz="1600" smtClean="0"/>
              <a:t>輝度） </a:t>
            </a:r>
            <a:r>
              <a:rPr lang="en-US" altLang="ja-JP" sz="1600" smtClean="0"/>
              <a:t>= </a:t>
            </a:r>
            <a:r>
              <a:rPr lang="en-US" sz="1600" smtClean="0"/>
              <a:t>r * 0.229 + g * 0.587 + b * 0.114;</a:t>
            </a:r>
          </a:p>
          <a:p>
            <a:r>
              <a:rPr lang="en-US" altLang="ja-JP" sz="1600" smtClean="0">
                <a:latin typeface="VL ゴシック"/>
                <a:ea typeface="VL ゴシック"/>
                <a:cs typeface="VL ゴシック"/>
              </a:rPr>
              <a:t>r = Y;</a:t>
            </a:r>
          </a:p>
          <a:p>
            <a:r>
              <a:rPr lang="en-US" altLang="ja-JP" sz="1600" smtClean="0">
                <a:latin typeface="VL ゴシック"/>
                <a:ea typeface="VL ゴシック"/>
                <a:cs typeface="VL ゴシック"/>
              </a:rPr>
              <a:t>g = Y;</a:t>
            </a:r>
          </a:p>
          <a:p>
            <a:r>
              <a:rPr lang="en-US" altLang="ja-JP" sz="1600" smtClean="0">
                <a:latin typeface="VL ゴシック"/>
                <a:ea typeface="VL ゴシック"/>
                <a:cs typeface="VL ゴシック"/>
              </a:rPr>
              <a:t>b = Y;</a:t>
            </a:r>
            <a:endParaRPr lang="en-US" altLang="ja-JP" sz="1600">
              <a:latin typeface="VL ゴシック"/>
              <a:ea typeface="VL ゴシック"/>
              <a:cs typeface="VL ゴシック"/>
            </a:endParaRPr>
          </a:p>
        </p:txBody>
      </p:sp>
      <p:sp>
        <p:nvSpPr>
          <p:cNvPr id="5" name="右矢印 4"/>
          <p:cNvSpPr/>
          <p:nvPr/>
        </p:nvSpPr>
        <p:spPr>
          <a:xfrm>
            <a:off x="4067175" y="5105400"/>
            <a:ext cx="979488" cy="484188"/>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33797" name="Picture 8" descr="lenna"/>
          <p:cNvPicPr>
            <a:picLocks noChangeAspect="1" noChangeArrowheads="1"/>
          </p:cNvPicPr>
          <p:nvPr/>
        </p:nvPicPr>
        <p:blipFill>
          <a:blip r:embed="rId2"/>
          <a:srcRect/>
          <a:stretch>
            <a:fillRect/>
          </a:stretch>
        </p:blipFill>
        <p:spPr bwMode="auto">
          <a:xfrm>
            <a:off x="1874838" y="4292600"/>
            <a:ext cx="1905000" cy="1905000"/>
          </a:xfrm>
          <a:prstGeom prst="rect">
            <a:avLst/>
          </a:prstGeom>
          <a:noFill/>
          <a:ln w="9525">
            <a:noFill/>
            <a:miter lim="800000"/>
            <a:headEnd/>
            <a:tailEnd/>
          </a:ln>
        </p:spPr>
      </p:pic>
      <p:pic>
        <p:nvPicPr>
          <p:cNvPr id="33798" name="Picture 9" descr="out"/>
          <p:cNvPicPr>
            <a:picLocks noChangeAspect="1" noChangeArrowheads="1"/>
          </p:cNvPicPr>
          <p:nvPr/>
        </p:nvPicPr>
        <p:blipFill>
          <a:blip r:embed="rId3"/>
          <a:srcRect/>
          <a:stretch>
            <a:fillRect/>
          </a:stretch>
        </p:blipFill>
        <p:spPr bwMode="auto">
          <a:xfrm>
            <a:off x="5364163" y="4292600"/>
            <a:ext cx="19050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タイトル 1"/>
          <p:cNvSpPr>
            <a:spLocks noGrp="1"/>
          </p:cNvSpPr>
          <p:nvPr>
            <p:ph type="title"/>
          </p:nvPr>
        </p:nvSpPr>
        <p:spPr/>
        <p:txBody>
          <a:bodyPr/>
          <a:lstStyle/>
          <a:p>
            <a:pPr algn="l" eaLnBrk="1" hangingPunct="1"/>
            <a:r>
              <a:rPr lang="ja-JP" altLang="en-US" sz="3200" smtClean="0"/>
              <a:t>画像認識</a:t>
            </a:r>
          </a:p>
        </p:txBody>
      </p:sp>
      <p:sp>
        <p:nvSpPr>
          <p:cNvPr id="34818" name="コンテンツ プレースホルダー 2"/>
          <p:cNvSpPr>
            <a:spLocks noGrp="1"/>
          </p:cNvSpPr>
          <p:nvPr>
            <p:ph idx="1"/>
          </p:nvPr>
        </p:nvSpPr>
        <p:spPr>
          <a:xfrm>
            <a:off x="457200" y="1600200"/>
            <a:ext cx="8229600" cy="1684338"/>
          </a:xfrm>
        </p:spPr>
        <p:txBody>
          <a:bodyPr/>
          <a:lstStyle/>
          <a:p>
            <a:pPr eaLnBrk="1" hangingPunct="1"/>
            <a:r>
              <a:rPr lang="ja-JP" altLang="en-US" sz="2400" smtClean="0"/>
              <a:t>画像認識は、画像データや映像データから特定のパターンを認識して情報を抽出する技術である。</a:t>
            </a:r>
            <a:r>
              <a:rPr lang="en-US" altLang="ja-JP" sz="2400" smtClean="0"/>
              <a:t/>
            </a:r>
            <a:br>
              <a:rPr lang="en-US" altLang="ja-JP" sz="2400" smtClean="0"/>
            </a:br>
            <a:r>
              <a:rPr lang="ja-JP" altLang="en-US" sz="2400" smtClean="0"/>
              <a:t>物体検出や、人の顔認識、指紋認識や</a:t>
            </a:r>
            <a:r>
              <a:rPr lang="en-US" altLang="ja-JP" sz="2400" smtClean="0"/>
              <a:t>OCR</a:t>
            </a:r>
            <a:r>
              <a:rPr lang="ja-JP" altLang="en-US" sz="2400" smtClean="0"/>
              <a:t>などが画像認識に当たる。</a:t>
            </a:r>
          </a:p>
        </p:txBody>
      </p:sp>
      <p:pic>
        <p:nvPicPr>
          <p:cNvPr id="34819" name="Picture 2"/>
          <p:cNvPicPr>
            <a:picLocks noChangeAspect="1" noChangeArrowheads="1"/>
          </p:cNvPicPr>
          <p:nvPr/>
        </p:nvPicPr>
        <p:blipFill>
          <a:blip r:embed="rId2"/>
          <a:srcRect/>
          <a:stretch>
            <a:fillRect/>
          </a:stretch>
        </p:blipFill>
        <p:spPr bwMode="auto">
          <a:xfrm>
            <a:off x="1547813" y="3687763"/>
            <a:ext cx="2111375" cy="1584325"/>
          </a:xfrm>
          <a:prstGeom prst="rect">
            <a:avLst/>
          </a:prstGeom>
          <a:noFill/>
          <a:ln w="9525">
            <a:noFill/>
            <a:miter lim="800000"/>
            <a:headEnd/>
            <a:tailEnd/>
          </a:ln>
        </p:spPr>
      </p:pic>
      <p:pic>
        <p:nvPicPr>
          <p:cNvPr id="34820" name="Picture 3"/>
          <p:cNvPicPr>
            <a:picLocks noChangeAspect="1" noChangeArrowheads="1"/>
          </p:cNvPicPr>
          <p:nvPr/>
        </p:nvPicPr>
        <p:blipFill>
          <a:blip r:embed="rId3"/>
          <a:srcRect/>
          <a:stretch>
            <a:fillRect/>
          </a:stretch>
        </p:blipFill>
        <p:spPr bwMode="auto">
          <a:xfrm>
            <a:off x="4067175" y="3459163"/>
            <a:ext cx="2722563" cy="204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1"/>
          <p:cNvSpPr>
            <a:spLocks noGrp="1"/>
          </p:cNvSpPr>
          <p:nvPr>
            <p:ph type="title"/>
          </p:nvPr>
        </p:nvSpPr>
        <p:spPr/>
        <p:txBody>
          <a:bodyPr/>
          <a:lstStyle/>
          <a:p>
            <a:pPr algn="l" eaLnBrk="1" hangingPunct="1"/>
            <a:r>
              <a:rPr lang="ja-JP" altLang="en-US" sz="3200" smtClean="0"/>
              <a:t>コンピュータビジョンはどこで使われるか</a:t>
            </a:r>
          </a:p>
        </p:txBody>
      </p:sp>
      <p:sp>
        <p:nvSpPr>
          <p:cNvPr id="35842" name="コンテンツ プレースホルダー 2"/>
          <p:cNvSpPr>
            <a:spLocks noGrp="1"/>
          </p:cNvSpPr>
          <p:nvPr>
            <p:ph idx="1"/>
          </p:nvPr>
        </p:nvSpPr>
        <p:spPr/>
        <p:txBody>
          <a:bodyPr/>
          <a:lstStyle/>
          <a:p>
            <a:pPr eaLnBrk="1" hangingPunct="1">
              <a:lnSpc>
                <a:spcPct val="90000"/>
              </a:lnSpc>
            </a:pPr>
            <a:r>
              <a:rPr lang="ja-JP" altLang="en-US" sz="2200" smtClean="0"/>
              <a:t>画像処理自体は、ゲームや、一般的なソフトウェアでも使われているが、近年は画像認識がより身近になってきた。</a:t>
            </a:r>
            <a:r>
              <a:rPr lang="en-US" altLang="ja-JP" sz="2200" smtClean="0"/>
              <a:t/>
            </a:r>
            <a:br>
              <a:rPr lang="en-US" altLang="ja-JP" sz="2200" smtClean="0"/>
            </a:br>
            <a:endParaRPr lang="en-US" altLang="ja-JP" sz="2200" smtClean="0"/>
          </a:p>
          <a:p>
            <a:pPr eaLnBrk="1" hangingPunct="1">
              <a:lnSpc>
                <a:spcPct val="90000"/>
              </a:lnSpc>
            </a:pPr>
            <a:r>
              <a:rPr lang="ja-JP" altLang="en-US" sz="2200" smtClean="0"/>
              <a:t>拡張現実</a:t>
            </a:r>
            <a:r>
              <a:rPr lang="en-US" altLang="ja-JP" sz="2200" smtClean="0"/>
              <a:t>(AR : Augmented Reality)</a:t>
            </a:r>
            <a:r>
              <a:rPr lang="ja-JP" altLang="en-US" sz="2200" smtClean="0"/>
              <a:t>と呼ばれる、現実の映像と仮想的な物体を合成してユーザーに提示する技術が注目されてきている。</a:t>
            </a:r>
            <a:r>
              <a:rPr lang="en-US" altLang="ja-JP" sz="2200" smtClean="0"/>
              <a:t/>
            </a:r>
            <a:br>
              <a:rPr lang="en-US" altLang="ja-JP" sz="2200" smtClean="0"/>
            </a:br>
            <a:endParaRPr lang="en-US" altLang="ja-JP" sz="2200" smtClean="0"/>
          </a:p>
          <a:p>
            <a:pPr eaLnBrk="1" hangingPunct="1">
              <a:lnSpc>
                <a:spcPct val="90000"/>
              </a:lnSpc>
            </a:pPr>
            <a:r>
              <a:rPr lang="ja-JP" altLang="en-US" sz="2200" smtClean="0"/>
              <a:t>また、</a:t>
            </a:r>
            <a:r>
              <a:rPr lang="en-US" altLang="ja-JP" sz="2200" smtClean="0"/>
              <a:t>Kinect</a:t>
            </a:r>
            <a:r>
              <a:rPr lang="ja-JP" altLang="en-US" sz="2200" smtClean="0"/>
              <a:t>というデバイスによって、高機能なセンサによる画像認識が低価格で可能となったため、一般ユーザーが画像認識という技術に触れる機会が多くなってきた。</a:t>
            </a:r>
            <a:r>
              <a:rPr lang="en-US" altLang="ja-JP" sz="2200" smtClean="0"/>
              <a:t/>
            </a:r>
            <a:br>
              <a:rPr lang="en-US" altLang="ja-JP" sz="2200" smtClean="0"/>
            </a:br>
            <a:endParaRPr lang="en-US" altLang="ja-JP" sz="2200" smtClean="0"/>
          </a:p>
          <a:p>
            <a:pPr eaLnBrk="1" hangingPunct="1">
              <a:lnSpc>
                <a:spcPct val="90000"/>
              </a:lnSpc>
              <a:buFont typeface="Arial" charset="0"/>
              <a:buNone/>
            </a:pPr>
            <a:r>
              <a:rPr lang="ja-JP" altLang="en-US" sz="2200" smtClean="0"/>
              <a:t>一般のソフトウェア開発者にもコンピュータビジョンを扱う技術・知識が求められるようになってきている。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タイトル 1"/>
          <p:cNvSpPr>
            <a:spLocks noGrp="1"/>
          </p:cNvSpPr>
          <p:nvPr>
            <p:ph type="title"/>
          </p:nvPr>
        </p:nvSpPr>
        <p:spPr/>
        <p:txBody>
          <a:bodyPr/>
          <a:lstStyle/>
          <a:p>
            <a:pPr algn="l" eaLnBrk="1" hangingPunct="1"/>
            <a:r>
              <a:rPr lang="en-US" altLang="ja-JP" sz="3200" smtClean="0"/>
              <a:t>OpenCV</a:t>
            </a:r>
            <a:endParaRPr lang="ja-JP" altLang="en-US" sz="3200" smtClean="0"/>
          </a:p>
        </p:txBody>
      </p:sp>
      <p:sp>
        <p:nvSpPr>
          <p:cNvPr id="36866" name="コンテンツ プレースホルダー 2"/>
          <p:cNvSpPr>
            <a:spLocks noGrp="1"/>
          </p:cNvSpPr>
          <p:nvPr>
            <p:ph idx="1"/>
          </p:nvPr>
        </p:nvSpPr>
        <p:spPr>
          <a:xfrm>
            <a:off x="457200" y="1571625"/>
            <a:ext cx="8229600" cy="4525963"/>
          </a:xfrm>
        </p:spPr>
        <p:txBody>
          <a:bodyPr/>
          <a:lstStyle/>
          <a:p>
            <a:pPr eaLnBrk="1" hangingPunct="1"/>
            <a:r>
              <a:rPr lang="ja-JP" altLang="en-US" sz="2400" smtClean="0"/>
              <a:t>コンピュータビジョンでは、</a:t>
            </a:r>
            <a:r>
              <a:rPr lang="en-US" altLang="ja-JP" sz="2400" smtClean="0"/>
              <a:t>OpenCV</a:t>
            </a:r>
            <a:r>
              <a:rPr lang="ja-JP" altLang="en-US" sz="2400" smtClean="0"/>
              <a:t>というオープンソースのライブラリが広く使われており、</a:t>
            </a:r>
            <a:r>
              <a:rPr lang="en-US" altLang="ja-JP" sz="2400" smtClean="0"/>
              <a:t>C++</a:t>
            </a:r>
            <a:r>
              <a:rPr lang="ja-JP" altLang="en-US" sz="2400" smtClean="0"/>
              <a:t>にも対応している。</a:t>
            </a:r>
            <a:r>
              <a:rPr lang="en-US" altLang="ja-JP" sz="2400" smtClean="0"/>
              <a:t/>
            </a:r>
            <a:br>
              <a:rPr lang="en-US" altLang="ja-JP" sz="2400" smtClean="0"/>
            </a:br>
            <a:endParaRPr lang="en-US" altLang="ja-JP" sz="2400" smtClean="0"/>
          </a:p>
          <a:p>
            <a:pPr eaLnBrk="1" hangingPunct="1"/>
            <a:r>
              <a:rPr lang="ja-JP" altLang="en-US" sz="2400" smtClean="0"/>
              <a:t>このライブラリは、コンピュータビジョンの専門的な技術を抽象化し、クラス・関数として提供しているため、専門知識がそれほどなくても使用することができる。</a:t>
            </a:r>
            <a:r>
              <a:rPr lang="en-US" altLang="ja-JP" sz="2400" smtClean="0"/>
              <a:t/>
            </a:r>
            <a:br>
              <a:rPr lang="en-US" altLang="ja-JP" sz="2400" smtClean="0"/>
            </a:br>
            <a:endParaRPr lang="en-US" altLang="ja-JP" sz="2400" smtClean="0"/>
          </a:p>
          <a:p>
            <a:pPr eaLnBrk="1" hangingPunct="1"/>
            <a:r>
              <a:rPr lang="ja-JP" altLang="en-US" sz="2400" smtClean="0"/>
              <a:t>最近では、</a:t>
            </a:r>
            <a:r>
              <a:rPr lang="en-US" altLang="ja-JP" sz="2400" smtClean="0"/>
              <a:t>OpenMP</a:t>
            </a:r>
            <a:r>
              <a:rPr lang="ja-JP" altLang="en-US" sz="2400" smtClean="0"/>
              <a:t>による並列処理や、</a:t>
            </a:r>
            <a:r>
              <a:rPr lang="en-US" altLang="ja-JP" sz="2400" smtClean="0"/>
              <a:t>CUDA</a:t>
            </a:r>
            <a:r>
              <a:rPr lang="ja-JP" altLang="en-US" sz="2400" smtClean="0"/>
              <a:t>による</a:t>
            </a:r>
            <a:r>
              <a:rPr lang="en-US" altLang="ja-JP" sz="2400" smtClean="0"/>
              <a:t>GPGPU</a:t>
            </a:r>
            <a:r>
              <a:rPr lang="ja-JP" altLang="en-US" sz="2400" smtClean="0"/>
              <a:t>への対応なども行われている。</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コンテンツ プレースホルダー 2"/>
          <p:cNvSpPr>
            <a:spLocks noGrp="1"/>
          </p:cNvSpPr>
          <p:nvPr>
            <p:ph idx="4294967295"/>
          </p:nvPr>
        </p:nvSpPr>
        <p:spPr>
          <a:xfrm>
            <a:off x="457200" y="2708275"/>
            <a:ext cx="8229600" cy="1800225"/>
          </a:xfrm>
        </p:spPr>
        <p:txBody>
          <a:bodyPr/>
          <a:lstStyle/>
          <a:p>
            <a:pPr marL="0" indent="0" algn="ctr" eaLnBrk="1" hangingPunct="1">
              <a:buFont typeface="Arial" charset="0"/>
              <a:buNone/>
            </a:pPr>
            <a:r>
              <a:rPr lang="ja-JP" altLang="en-US" sz="2800" smtClean="0">
                <a:solidFill>
                  <a:srgbClr val="C00000"/>
                </a:solidFill>
                <a:latin typeface="HGP明朝E" pitchFamily="18" charset="-128"/>
                <a:ea typeface="HGP明朝E" pitchFamily="18" charset="-128"/>
              </a:rPr>
              <a:t>メタプログラミング</a:t>
            </a:r>
            <a:endParaRPr lang="en-US" altLang="ja-JP" sz="2800" smtClean="0">
              <a:solidFill>
                <a:srgbClr val="C00000"/>
              </a:solidFill>
              <a:latin typeface="HGP明朝E" pitchFamily="18" charset="-128"/>
              <a:ea typeface="HGP明朝E" pitchFamily="18" charset="-128"/>
            </a:endParaRPr>
          </a:p>
          <a:p>
            <a:pPr marL="0" indent="0" algn="ctr" eaLnBrk="1" hangingPunct="1">
              <a:buFont typeface="Arial" charset="0"/>
              <a:buNone/>
            </a:pPr>
            <a:r>
              <a:rPr lang="en-US" altLang="ja-JP" sz="2800" smtClean="0">
                <a:solidFill>
                  <a:srgbClr val="C00000"/>
                </a:solidFill>
                <a:latin typeface="HGP明朝E" pitchFamily="18" charset="-128"/>
                <a:ea typeface="HGP明朝E" pitchFamily="18" charset="-128"/>
              </a:rPr>
              <a:t>Metaprogramming</a:t>
            </a:r>
            <a:endParaRPr lang="ja-JP" altLang="en-US" sz="2800" smtClean="0">
              <a:solidFill>
                <a:srgbClr val="C00000"/>
              </a:solidFill>
              <a:latin typeface="HGP明朝E" pitchFamily="18" charset="-128"/>
              <a:ea typeface="HGP明朝E" pitchFamily="18" charset="-128"/>
            </a:endParaRPr>
          </a:p>
        </p:txBody>
      </p:sp>
      <p:sp>
        <p:nvSpPr>
          <p:cNvPr id="37890" name="テキスト ボックス 3"/>
          <p:cNvSpPr txBox="1">
            <a:spLocks noChangeArrowheads="1"/>
          </p:cNvSpPr>
          <p:nvPr/>
        </p:nvSpPr>
        <p:spPr bwMode="auto">
          <a:xfrm>
            <a:off x="1979613" y="2276475"/>
            <a:ext cx="1395412" cy="457200"/>
          </a:xfrm>
          <a:prstGeom prst="rect">
            <a:avLst/>
          </a:prstGeom>
          <a:noFill/>
          <a:ln w="9525">
            <a:noFill/>
            <a:miter lim="800000"/>
            <a:headEnd/>
            <a:tailEnd/>
          </a:ln>
        </p:spPr>
        <p:txBody>
          <a:bodyPr wrap="none">
            <a:spAutoFit/>
          </a:bodyPr>
          <a:lstStyle/>
          <a:p>
            <a:r>
              <a:rPr lang="en-US" altLang="ja-JP" sz="2400" u="sng">
                <a:latin typeface="Calibri" pitchFamily="34" charset="0"/>
              </a:rPr>
              <a:t>Chapter 4</a:t>
            </a:r>
            <a:endParaRPr lang="ja-JP" altLang="en-US" sz="2400" u="sng">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タイトル 1"/>
          <p:cNvSpPr>
            <a:spLocks noGrp="1"/>
          </p:cNvSpPr>
          <p:nvPr>
            <p:ph type="title"/>
          </p:nvPr>
        </p:nvSpPr>
        <p:spPr/>
        <p:txBody>
          <a:bodyPr/>
          <a:lstStyle/>
          <a:p>
            <a:pPr algn="l" eaLnBrk="1" hangingPunct="1"/>
            <a:r>
              <a:rPr lang="ja-JP" altLang="en-US" sz="3200" smtClean="0"/>
              <a:t>メタプログラミング</a:t>
            </a:r>
          </a:p>
        </p:txBody>
      </p:sp>
      <p:sp>
        <p:nvSpPr>
          <p:cNvPr id="38914" name="コンテンツ プレースホルダー 2"/>
          <p:cNvSpPr>
            <a:spLocks noGrp="1"/>
          </p:cNvSpPr>
          <p:nvPr>
            <p:ph idx="1"/>
          </p:nvPr>
        </p:nvSpPr>
        <p:spPr/>
        <p:txBody>
          <a:bodyPr/>
          <a:lstStyle/>
          <a:p>
            <a:pPr eaLnBrk="1" hangingPunct="1">
              <a:buFont typeface="Arial" charset="0"/>
              <a:buNone/>
            </a:pPr>
            <a:r>
              <a:rPr lang="ja-JP" altLang="en-US" sz="2400" smtClean="0"/>
              <a:t>メタプログラミングとは、プログラムに関するプログラムである。</a:t>
            </a:r>
            <a:br>
              <a:rPr lang="ja-JP" altLang="en-US" sz="2400" smtClean="0"/>
            </a:br>
            <a:endParaRPr lang="ja-JP" altLang="en-US" sz="2400" smtClean="0"/>
          </a:p>
          <a:p>
            <a:pPr eaLnBrk="1" hangingPunct="1"/>
            <a:r>
              <a:rPr lang="ja-JP" altLang="en-US" sz="2400" smtClean="0"/>
              <a:t>コードの自動生成を行うもの</a:t>
            </a:r>
            <a:br>
              <a:rPr lang="ja-JP" altLang="en-US" sz="2400" smtClean="0"/>
            </a:br>
            <a:r>
              <a:rPr lang="en-US" altLang="ja-JP" sz="2400" smtClean="0"/>
              <a:t>(e.g. C</a:t>
            </a:r>
            <a:r>
              <a:rPr lang="ja-JP" altLang="en-US" sz="2400" smtClean="0"/>
              <a:t>プリプロセッサ、</a:t>
            </a:r>
            <a:r>
              <a:rPr lang="en-US" altLang="ja-JP" sz="2400" smtClean="0"/>
              <a:t>Template Haskell)</a:t>
            </a:r>
          </a:p>
          <a:p>
            <a:pPr eaLnBrk="1" hangingPunct="1"/>
            <a:r>
              <a:rPr lang="ja-JP" altLang="en-US" sz="2400" smtClean="0"/>
              <a:t>構文木を操作するもの</a:t>
            </a:r>
            <a:br>
              <a:rPr lang="ja-JP" altLang="en-US" sz="2400" smtClean="0"/>
            </a:br>
            <a:r>
              <a:rPr lang="en-US" altLang="ja-JP" sz="2400" smtClean="0"/>
              <a:t>(e.g. Lisp</a:t>
            </a:r>
            <a:r>
              <a:rPr lang="ja-JP" altLang="en-US" sz="2400" smtClean="0"/>
              <a:t>マクロ、</a:t>
            </a:r>
            <a:r>
              <a:rPr lang="en-US" altLang="ja-JP" sz="2400" smtClean="0"/>
              <a:t>Template Haskell)</a:t>
            </a:r>
          </a:p>
          <a:p>
            <a:pPr eaLnBrk="1" hangingPunct="1"/>
            <a:r>
              <a:rPr lang="ja-JP" altLang="en-US" sz="2400" smtClean="0"/>
              <a:t>型の操作を行うもの</a:t>
            </a:r>
            <a:br>
              <a:rPr lang="ja-JP" altLang="en-US" sz="2400" smtClean="0"/>
            </a:br>
            <a:r>
              <a:rPr lang="en-US" altLang="ja-JP" sz="2400" smtClean="0"/>
              <a:t>(e.g. C++</a:t>
            </a:r>
            <a:r>
              <a:rPr lang="ja-JP" altLang="en-US" sz="2400" smtClean="0"/>
              <a:t>テンプレート、</a:t>
            </a:r>
            <a:r>
              <a:rPr lang="en-US" altLang="ja-JP" sz="2400" smtClean="0"/>
              <a:t>Haskell</a:t>
            </a:r>
            <a:r>
              <a:rPr lang="ja-JP" altLang="en-US" sz="2400" smtClean="0"/>
              <a:t>の</a:t>
            </a:r>
            <a:r>
              <a:rPr lang="en-US" altLang="ja-JP" sz="2400" smtClean="0"/>
              <a:t>fundeps</a:t>
            </a:r>
            <a:r>
              <a:rPr lang="ja-JP" altLang="en-US" sz="2400" smtClean="0"/>
              <a:t>と</a:t>
            </a:r>
            <a:r>
              <a:rPr lang="en-US" altLang="ja-JP" sz="2400" smtClean="0"/>
              <a:t>type families)</a:t>
            </a:r>
          </a:p>
          <a:p>
            <a:pPr eaLnBrk="1" hangingPunct="1"/>
            <a:r>
              <a:rPr lang="en-US" altLang="ja-JP" sz="2400" smtClean="0"/>
              <a:t>EDSL(Embedded Domain Specific Language)</a:t>
            </a:r>
            <a:r>
              <a:rPr lang="ja-JP" altLang="en-US" sz="2400" smtClean="0"/>
              <a:t>の作成</a:t>
            </a:r>
            <a:r>
              <a:rPr lang="en-US" altLang="ja-JP" sz="2400" smtClean="0"/>
              <a:t/>
            </a:r>
            <a:br>
              <a:rPr lang="en-US" altLang="ja-JP" sz="2400" smtClean="0"/>
            </a:br>
            <a:r>
              <a:rPr lang="en-US" altLang="ja-JP" sz="2400" smtClean="0"/>
              <a:t>(e.g. </a:t>
            </a:r>
            <a:r>
              <a:rPr lang="ja-JP" altLang="en-US" sz="2400" smtClean="0"/>
              <a:t>演算子オーバーロード、関数の中置記法</a:t>
            </a:r>
            <a:r>
              <a:rPr lang="en-US" altLang="ja-JP" sz="2400" smtClean="0"/>
              <a:t>)</a:t>
            </a:r>
            <a:br>
              <a:rPr lang="en-US" altLang="ja-JP" sz="2400" smtClean="0"/>
            </a:br>
            <a:endParaRPr lang="en-US" altLang="ja-JP" sz="2400" smtClean="0"/>
          </a:p>
          <a:p>
            <a:pPr eaLnBrk="1" hangingPunct="1">
              <a:buFont typeface="Arial" charset="0"/>
              <a:buNone/>
            </a:pPr>
            <a:r>
              <a:rPr lang="ja-JP" altLang="en-US" sz="2400" smtClean="0"/>
              <a:t>などがある。</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タイトル 1"/>
          <p:cNvSpPr>
            <a:spLocks noGrp="1"/>
          </p:cNvSpPr>
          <p:nvPr>
            <p:ph type="title"/>
          </p:nvPr>
        </p:nvSpPr>
        <p:spPr/>
        <p:txBody>
          <a:bodyPr/>
          <a:lstStyle/>
          <a:p>
            <a:pPr algn="l" eaLnBrk="1" hangingPunct="1"/>
            <a:r>
              <a:rPr lang="ja-JP" altLang="en-US" sz="3200" smtClean="0"/>
              <a:t>コード生成系メタプログラミング</a:t>
            </a:r>
          </a:p>
        </p:txBody>
      </p:sp>
      <p:sp>
        <p:nvSpPr>
          <p:cNvPr id="39938" name="コンテンツ プレースホルダー 2"/>
          <p:cNvSpPr>
            <a:spLocks noGrp="1"/>
          </p:cNvSpPr>
          <p:nvPr>
            <p:ph idx="1"/>
          </p:nvPr>
        </p:nvSpPr>
        <p:spPr/>
        <p:txBody>
          <a:bodyPr/>
          <a:lstStyle/>
          <a:p>
            <a:pPr eaLnBrk="1" hangingPunct="1"/>
            <a:r>
              <a:rPr lang="ja-JP" altLang="en-US" sz="2400" smtClean="0"/>
              <a:t>言語の通常の構文では抽象化しきれないコードを自動生成するためにメタプログラミングが使われることがある。</a:t>
            </a:r>
            <a:br>
              <a:rPr lang="ja-JP" altLang="en-US" sz="2400" smtClean="0"/>
            </a:br>
            <a:r>
              <a:rPr lang="en-US" altLang="ja-JP" sz="2400" smtClean="0"/>
              <a:t>C++03</a:t>
            </a:r>
            <a:r>
              <a:rPr lang="ja-JP" altLang="en-US" sz="2400" smtClean="0"/>
              <a:t>における型安全な可変引数を生成するために使われたりする。</a:t>
            </a:r>
            <a:br>
              <a:rPr lang="ja-JP" altLang="en-US" sz="2400" smtClean="0"/>
            </a:br>
            <a:endParaRPr lang="ja-JP" altLang="en-US" sz="2400" smtClean="0"/>
          </a:p>
          <a:p>
            <a:pPr eaLnBrk="1" hangingPunct="1"/>
            <a:r>
              <a:rPr lang="en-US" altLang="ja-JP" sz="2400" smtClean="0"/>
              <a:t>Microsoft</a:t>
            </a:r>
            <a:r>
              <a:rPr lang="ja-JP" altLang="en-US" sz="2400" smtClean="0"/>
              <a:t>の</a:t>
            </a:r>
            <a:r>
              <a:rPr lang="en-US" altLang="ja-JP" sz="2400" smtClean="0"/>
              <a:t>T4 Template</a:t>
            </a:r>
            <a:r>
              <a:rPr lang="ja-JP" altLang="en-US" sz="2400" smtClean="0"/>
              <a:t>も、広義においてはコード生成系メタプログラミングの一種ととることができる。</a:t>
            </a:r>
            <a:br>
              <a:rPr lang="ja-JP" altLang="en-US" sz="2400" smtClean="0"/>
            </a:br>
            <a:endParaRPr lang="ja-JP" altLang="en-US" sz="2400" smtClean="0"/>
          </a:p>
          <a:p>
            <a:pPr eaLnBrk="1" hangingPunct="1"/>
            <a:r>
              <a:rPr lang="ja-JP" altLang="en-US" sz="2400" smtClean="0"/>
              <a:t>コピー</a:t>
            </a:r>
            <a:r>
              <a:rPr lang="en-US" altLang="ja-JP" sz="2400" smtClean="0"/>
              <a:t>&amp;</a:t>
            </a:r>
            <a:r>
              <a:rPr lang="ja-JP" altLang="en-US" sz="2400" smtClean="0"/>
              <a:t>ペーストがどうしても必要になってしまう場面で、コード生成を自動化すれば</a:t>
            </a:r>
            <a:r>
              <a:rPr lang="en-US" altLang="ja-JP" sz="2400" smtClean="0"/>
              <a:t>1</a:t>
            </a:r>
            <a:r>
              <a:rPr lang="ja-JP" altLang="en-US" sz="2400" smtClean="0"/>
              <a:t>箇所直せば全て直る、という利点があり、メンテナンスが容易である。</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タイトル 1"/>
          <p:cNvSpPr>
            <a:spLocks noGrp="1"/>
          </p:cNvSpPr>
          <p:nvPr>
            <p:ph type="title"/>
          </p:nvPr>
        </p:nvSpPr>
        <p:spPr/>
        <p:txBody>
          <a:bodyPr/>
          <a:lstStyle/>
          <a:p>
            <a:pPr algn="l" eaLnBrk="1" hangingPunct="1"/>
            <a:r>
              <a:rPr lang="ja-JP" altLang="en-US" sz="3200" smtClean="0"/>
              <a:t>構文木操作系メタプログラミング</a:t>
            </a:r>
          </a:p>
        </p:txBody>
      </p:sp>
      <p:sp>
        <p:nvSpPr>
          <p:cNvPr id="40962" name="コンテンツ プレースホルダー 2"/>
          <p:cNvSpPr>
            <a:spLocks noGrp="1"/>
          </p:cNvSpPr>
          <p:nvPr>
            <p:ph idx="1"/>
          </p:nvPr>
        </p:nvSpPr>
        <p:spPr>
          <a:xfrm>
            <a:off x="468313" y="1484313"/>
            <a:ext cx="8218487" cy="5068887"/>
          </a:xfrm>
        </p:spPr>
        <p:txBody>
          <a:bodyPr/>
          <a:lstStyle/>
          <a:p>
            <a:pPr eaLnBrk="1" hangingPunct="1"/>
            <a:r>
              <a:rPr lang="ja-JP" altLang="en-US" sz="2400" smtClean="0"/>
              <a:t>構文木操作系メタプログラミングは、言語に対してユーザーが独自の構文を追加したり、任意のコンパイル時エラー、警告を発生させたりするのに使用することができる。</a:t>
            </a:r>
            <a:br>
              <a:rPr lang="ja-JP" altLang="en-US" sz="2400" smtClean="0"/>
            </a:br>
            <a:endParaRPr lang="ja-JP" altLang="en-US" sz="2400" smtClean="0"/>
          </a:p>
          <a:p>
            <a:pPr eaLnBrk="1" hangingPunct="1"/>
            <a:r>
              <a:rPr lang="ja-JP" altLang="en-US" sz="2400" smtClean="0"/>
              <a:t>言語機能としては、</a:t>
            </a:r>
            <a:r>
              <a:rPr lang="en-US" altLang="ja-JP" sz="2400" smtClean="0"/>
              <a:t>Lisp</a:t>
            </a:r>
            <a:r>
              <a:rPr lang="ja-JP" altLang="en-US" sz="2400" smtClean="0"/>
              <a:t>マクロ、</a:t>
            </a:r>
            <a:r>
              <a:rPr lang="en-US" altLang="ja-JP" sz="2400" smtClean="0"/>
              <a:t>Groovy</a:t>
            </a:r>
            <a:r>
              <a:rPr lang="ja-JP" altLang="en-US" sz="2400" smtClean="0"/>
              <a:t>の</a:t>
            </a:r>
            <a:r>
              <a:rPr lang="en-US" altLang="ja-JP" sz="2400" smtClean="0"/>
              <a:t>AST</a:t>
            </a:r>
            <a:r>
              <a:rPr lang="ja-JP" altLang="en-US" sz="2400" smtClean="0"/>
              <a:t>変換、</a:t>
            </a:r>
            <a:r>
              <a:rPr lang="en-US" altLang="ja-JP" sz="2400" smtClean="0"/>
              <a:t>D</a:t>
            </a:r>
            <a:r>
              <a:rPr lang="ja-JP" altLang="en-US" sz="2400" smtClean="0"/>
              <a:t>言語に搭載予定のマクロあたりが代表例である。</a:t>
            </a:r>
          </a:p>
          <a:p>
            <a:pPr eaLnBrk="1" hangingPunct="1"/>
            <a:endParaRPr lang="ja-JP" altLang="en-US" sz="2400" smtClean="0"/>
          </a:p>
          <a:p>
            <a:pPr eaLnBrk="1" hangingPunct="1"/>
            <a:r>
              <a:rPr lang="ja-JP" altLang="en-US" sz="2400" smtClean="0"/>
              <a:t>また、近年ではコンパイラプラグインという形で、コンパイラが持っている構文木等のメタ情報を抽出し、操作できる機能を提供しているところも出てきた</a:t>
            </a:r>
            <a:r>
              <a:rPr lang="en-US" altLang="ja-JP" sz="2400" smtClean="0"/>
              <a:t>(</a:t>
            </a:r>
            <a:r>
              <a:rPr lang="ja-JP" altLang="en-US" sz="2400" smtClean="0"/>
              <a:t>例</a:t>
            </a:r>
            <a:r>
              <a:rPr lang="en-US" altLang="ja-JP" sz="2400" smtClean="0"/>
              <a:t>: GCC, Clang, Scala)</a:t>
            </a:r>
            <a:r>
              <a:rPr lang="ja-JP" altLang="en-US" sz="2400" smtClean="0"/>
              <a:t>。</a:t>
            </a:r>
            <a:br>
              <a:rPr lang="ja-JP" altLang="en-US" sz="2400" smtClean="0"/>
            </a:br>
            <a:r>
              <a:rPr lang="ja-JP" altLang="en-US" sz="2400" smtClean="0"/>
              <a:t>これは、</a:t>
            </a:r>
            <a:r>
              <a:rPr lang="en-US" altLang="ja-JP" sz="2400" smtClean="0"/>
              <a:t>IDE</a:t>
            </a:r>
            <a:r>
              <a:rPr lang="ja-JP" altLang="en-US" sz="2400" smtClean="0"/>
              <a:t>の作成に使えるのはもちろんのこと、絶対コーディング標準なども作り出すことができる。</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タイトル 1"/>
          <p:cNvSpPr>
            <a:spLocks noGrp="1"/>
          </p:cNvSpPr>
          <p:nvPr>
            <p:ph type="title"/>
          </p:nvPr>
        </p:nvSpPr>
        <p:spPr/>
        <p:txBody>
          <a:bodyPr/>
          <a:lstStyle/>
          <a:p>
            <a:pPr algn="l" eaLnBrk="1" hangingPunct="1"/>
            <a:r>
              <a:rPr lang="ja-JP" altLang="en-US" sz="3200" smtClean="0"/>
              <a:t>型操作系メタプログラミング</a:t>
            </a:r>
          </a:p>
        </p:txBody>
      </p:sp>
      <p:sp>
        <p:nvSpPr>
          <p:cNvPr id="41986" name="コンテンツ プレースホルダー 2"/>
          <p:cNvSpPr>
            <a:spLocks noGrp="1"/>
          </p:cNvSpPr>
          <p:nvPr>
            <p:ph idx="1"/>
          </p:nvPr>
        </p:nvSpPr>
        <p:spPr/>
        <p:txBody>
          <a:bodyPr/>
          <a:lstStyle/>
          <a:p>
            <a:pPr eaLnBrk="1" hangingPunct="1"/>
            <a:r>
              <a:rPr lang="ja-JP" altLang="en-US" sz="2400" smtClean="0"/>
              <a:t>型操作系メタプログラミングは、型や、型の要件を集めたコンセプトごとに最適な実装を選択させる、最適化やアダプトの機構として使われることが多い。</a:t>
            </a:r>
            <a:br>
              <a:rPr lang="ja-JP" altLang="en-US" sz="2400" smtClean="0"/>
            </a:br>
            <a:endParaRPr lang="ja-JP" altLang="en-US" sz="2400" smtClean="0"/>
          </a:p>
          <a:p>
            <a:pPr eaLnBrk="1" hangingPunct="1"/>
            <a:r>
              <a:rPr lang="ja-JP" altLang="en-US" sz="2400" smtClean="0"/>
              <a:t>ユーザー定義型はコンパイラの最適化が届かない領域であるため、こういったことが必要になる。</a:t>
            </a:r>
            <a:br>
              <a:rPr lang="ja-JP" altLang="en-US" sz="2400" smtClean="0"/>
            </a:br>
            <a:r>
              <a:rPr lang="ja-JP" altLang="en-US" sz="2400" smtClean="0"/>
              <a:t>「抽象化にはコストがともなう」と言われる問題へのアプローチ。</a:t>
            </a:r>
            <a:br>
              <a:rPr lang="ja-JP" altLang="en-US" sz="2400" smtClean="0"/>
            </a:br>
            <a:endParaRPr lang="ja-JP" altLang="en-US" sz="2400" smtClean="0"/>
          </a:p>
          <a:p>
            <a:pPr eaLnBrk="1" hangingPunct="1"/>
            <a:r>
              <a:rPr lang="ja-JP" altLang="en-US" sz="2400" smtClean="0"/>
              <a:t>コンパイル時に戦略を切り替える</a:t>
            </a:r>
            <a:r>
              <a:rPr lang="en-US" altLang="ja-JP" sz="2400" smtClean="0"/>
              <a:t>Policy-based Design</a:t>
            </a:r>
            <a:r>
              <a:rPr lang="ja-JP" altLang="en-US" sz="2400" smtClean="0"/>
              <a:t>は、抽象化された実装をひとつだけ用意するのではなく、あらゆる要求に応えるために用途別の最適な実装を切り替えるのに使用される。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1"/>
          <p:cNvSpPr>
            <a:spLocks noGrp="1"/>
          </p:cNvSpPr>
          <p:nvPr>
            <p:ph type="title"/>
          </p:nvPr>
        </p:nvSpPr>
        <p:spPr/>
        <p:txBody>
          <a:bodyPr/>
          <a:lstStyle/>
          <a:p>
            <a:pPr algn="l" eaLnBrk="1" hangingPunct="1"/>
            <a:r>
              <a:rPr lang="ja-JP" altLang="en-US" smtClean="0"/>
              <a:t>お題</a:t>
            </a:r>
          </a:p>
        </p:txBody>
      </p:sp>
      <p:sp>
        <p:nvSpPr>
          <p:cNvPr id="15362" name="コンテンツ プレースホルダー 2"/>
          <p:cNvSpPr>
            <a:spLocks noGrp="1"/>
          </p:cNvSpPr>
          <p:nvPr>
            <p:ph idx="1"/>
          </p:nvPr>
        </p:nvSpPr>
        <p:spPr/>
        <p:txBody>
          <a:bodyPr/>
          <a:lstStyle/>
          <a:p>
            <a:pPr eaLnBrk="1" hangingPunct="1"/>
            <a:r>
              <a:rPr lang="ja-JP" altLang="en-US" smtClean="0"/>
              <a:t>並列処理</a:t>
            </a:r>
            <a:endParaRPr lang="en-US" altLang="ja-JP" smtClean="0"/>
          </a:p>
          <a:p>
            <a:pPr eaLnBrk="1" hangingPunct="1"/>
            <a:r>
              <a:rPr lang="ja-JP" altLang="en-US" smtClean="0"/>
              <a:t>ネットワーク</a:t>
            </a:r>
            <a:endParaRPr lang="en-US" altLang="ja-JP" smtClean="0"/>
          </a:p>
          <a:p>
            <a:pPr eaLnBrk="1" hangingPunct="1"/>
            <a:r>
              <a:rPr lang="ja-JP" altLang="en-US" smtClean="0"/>
              <a:t>コンピュータビジョン</a:t>
            </a:r>
            <a:endParaRPr lang="en-US" altLang="ja-JP" smtClean="0"/>
          </a:p>
          <a:p>
            <a:pPr eaLnBrk="1" hangingPunct="1"/>
            <a:r>
              <a:rPr lang="ja-JP" altLang="en-US" smtClean="0"/>
              <a:t>メタプログラミング</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タイトル 1"/>
          <p:cNvSpPr>
            <a:spLocks noGrp="1"/>
          </p:cNvSpPr>
          <p:nvPr>
            <p:ph type="title"/>
          </p:nvPr>
        </p:nvSpPr>
        <p:spPr/>
        <p:txBody>
          <a:bodyPr/>
          <a:lstStyle/>
          <a:p>
            <a:pPr algn="l" eaLnBrk="1" hangingPunct="1"/>
            <a:r>
              <a:rPr lang="en-US" altLang="ja-JP" sz="2800" smtClean="0"/>
              <a:t>EDSL(Embedded Domain Specific Language)</a:t>
            </a:r>
            <a:r>
              <a:rPr lang="ja-JP" altLang="en-US" sz="2800" smtClean="0"/>
              <a:t>の作成</a:t>
            </a:r>
          </a:p>
        </p:txBody>
      </p:sp>
      <p:sp>
        <p:nvSpPr>
          <p:cNvPr id="43010" name="コンテンツ プレースホルダー 2"/>
          <p:cNvSpPr>
            <a:spLocks noGrp="1"/>
          </p:cNvSpPr>
          <p:nvPr>
            <p:ph idx="1"/>
          </p:nvPr>
        </p:nvSpPr>
        <p:spPr/>
        <p:txBody>
          <a:bodyPr/>
          <a:lstStyle/>
          <a:p>
            <a:pPr eaLnBrk="1" hangingPunct="1"/>
            <a:r>
              <a:rPr lang="ja-JP" altLang="en-US" sz="2400" smtClean="0"/>
              <a:t>データベース操作や構文解析といった特定のドメインのための構文がほしくなることがある。</a:t>
            </a:r>
            <a:r>
              <a:rPr lang="en-US" altLang="ja-JP" sz="2400" smtClean="0"/>
              <a:t/>
            </a:r>
            <a:br>
              <a:rPr lang="en-US" altLang="ja-JP" sz="2400" smtClean="0"/>
            </a:br>
            <a:r>
              <a:rPr lang="ja-JP" altLang="en-US" sz="2400" smtClean="0"/>
              <a:t>そういった場合に、演算子などに新たな意味を持たせて言語内言語を作ることで有用となり得る。</a:t>
            </a:r>
            <a:r>
              <a:rPr lang="en-US" altLang="ja-JP" sz="2400" smtClean="0"/>
              <a:t/>
            </a:r>
            <a:br>
              <a:rPr lang="en-US" altLang="ja-JP" sz="2400" smtClean="0"/>
            </a:br>
            <a:endParaRPr lang="en-US" altLang="ja-JP" sz="2400" smtClean="0"/>
          </a:p>
          <a:p>
            <a:pPr eaLnBrk="1" hangingPunct="1"/>
            <a:r>
              <a:rPr lang="ja-JP" altLang="en-US" sz="2400" smtClean="0"/>
              <a:t>例：</a:t>
            </a:r>
          </a:p>
          <a:p>
            <a:pPr lvl="1" eaLnBrk="1" hangingPunct="1"/>
            <a:r>
              <a:rPr lang="en-US" altLang="ja-JP" sz="2000" smtClean="0"/>
              <a:t>EBNF</a:t>
            </a:r>
            <a:r>
              <a:rPr lang="ja-JP" altLang="en-US" sz="2000" smtClean="0"/>
              <a:t>ライクな構文解析を</a:t>
            </a:r>
            <a:r>
              <a:rPr lang="en-US" altLang="ja-JP" sz="2000" smtClean="0"/>
              <a:t>C++</a:t>
            </a:r>
            <a:r>
              <a:rPr lang="ja-JP" altLang="en-US" sz="2000" smtClean="0"/>
              <a:t>上で行う</a:t>
            </a:r>
            <a:r>
              <a:rPr lang="en-US" altLang="ja-JP" sz="2000" smtClean="0"/>
              <a:t>Boost.Spirit</a:t>
            </a:r>
          </a:p>
          <a:p>
            <a:pPr lvl="1" eaLnBrk="1" hangingPunct="1"/>
            <a:r>
              <a:rPr lang="en-US" altLang="ja-JP" sz="2000" smtClean="0"/>
              <a:t>C++03</a:t>
            </a:r>
            <a:r>
              <a:rPr lang="ja-JP" altLang="en-US" sz="2000" smtClean="0"/>
              <a:t>でラムダ式を表現する</a:t>
            </a:r>
            <a:r>
              <a:rPr lang="en-US" altLang="ja-JP" sz="2000" smtClean="0"/>
              <a:t>Boost.Lambda</a:t>
            </a:r>
          </a:p>
          <a:p>
            <a:pPr lvl="1" eaLnBrk="1" hangingPunct="1"/>
            <a:r>
              <a:rPr lang="en-US" altLang="ja-JP" sz="2000" smtClean="0"/>
              <a:t>Erlang</a:t>
            </a:r>
            <a:r>
              <a:rPr lang="ja-JP" altLang="en-US" sz="2000" smtClean="0"/>
              <a:t>ライクな構文でアクターモデルを表現する</a:t>
            </a:r>
            <a:r>
              <a:rPr lang="en-US" altLang="ja-JP" sz="2000" smtClean="0"/>
              <a:t>Scala</a:t>
            </a:r>
            <a:r>
              <a:rPr lang="ja-JP" altLang="en-US" sz="2000" smtClean="0"/>
              <a:t>の</a:t>
            </a:r>
            <a:r>
              <a:rPr lang="en-US" altLang="ja-JP" sz="2000" smtClean="0"/>
              <a:t>Actor</a:t>
            </a:r>
          </a:p>
          <a:p>
            <a:pPr lvl="1" eaLnBrk="1" hangingPunct="1"/>
            <a:r>
              <a:rPr lang="en-US" altLang="ja-JP" sz="2000" smtClean="0"/>
              <a:t>Scala</a:t>
            </a:r>
            <a:r>
              <a:rPr lang="ja-JP" altLang="en-US" sz="2000" smtClean="0"/>
              <a:t>でデータベース操作のための</a:t>
            </a:r>
            <a:r>
              <a:rPr lang="en-US" altLang="ja-JP" sz="2000" smtClean="0"/>
              <a:t>Rogue</a:t>
            </a:r>
            <a:endParaRPr lang="ja-JP" altLang="en-US" sz="20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タイトル 1"/>
          <p:cNvSpPr>
            <a:spLocks noGrp="1"/>
          </p:cNvSpPr>
          <p:nvPr>
            <p:ph type="title"/>
          </p:nvPr>
        </p:nvSpPr>
        <p:spPr/>
        <p:txBody>
          <a:bodyPr/>
          <a:lstStyle/>
          <a:p>
            <a:pPr algn="l" eaLnBrk="1" hangingPunct="1"/>
            <a:r>
              <a:rPr lang="ja-JP" altLang="en-US" sz="3200" smtClean="0"/>
              <a:t>まとめ</a:t>
            </a:r>
          </a:p>
        </p:txBody>
      </p:sp>
      <p:sp>
        <p:nvSpPr>
          <p:cNvPr id="44034" name="コンテンツ プレースホルダー 2"/>
          <p:cNvSpPr>
            <a:spLocks noGrp="1"/>
          </p:cNvSpPr>
          <p:nvPr>
            <p:ph idx="1"/>
          </p:nvPr>
        </p:nvSpPr>
        <p:spPr>
          <a:xfrm>
            <a:off x="457200" y="2247900"/>
            <a:ext cx="8229600" cy="1612900"/>
          </a:xfrm>
        </p:spPr>
        <p:txBody>
          <a:bodyPr/>
          <a:lstStyle/>
          <a:p>
            <a:pPr eaLnBrk="1" hangingPunct="1"/>
            <a:r>
              <a:rPr lang="ja-JP" altLang="en-US" sz="2400" smtClean="0"/>
              <a:t>プログラミングの分野は広い。</a:t>
            </a:r>
            <a:r>
              <a:rPr lang="en-US" altLang="ja-JP" sz="2400" smtClean="0"/>
              <a:t/>
            </a:r>
            <a:br>
              <a:rPr lang="en-US" altLang="ja-JP" sz="2400" smtClean="0"/>
            </a:br>
            <a:endParaRPr lang="en-US" altLang="ja-JP" sz="2400" smtClean="0"/>
          </a:p>
          <a:p>
            <a:pPr eaLnBrk="1" hangingPunct="1"/>
            <a:r>
              <a:rPr lang="ja-JP" altLang="en-US" sz="2400" smtClean="0"/>
              <a:t>自分がどの分野に興味があるのか確かめるためにも、いろんな情報を常に仕入れ、飛び込んでいこう。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コンテンツ プレースホルダー 2"/>
          <p:cNvSpPr>
            <a:spLocks noGrp="1"/>
          </p:cNvSpPr>
          <p:nvPr>
            <p:ph idx="1"/>
          </p:nvPr>
        </p:nvSpPr>
        <p:spPr>
          <a:xfrm>
            <a:off x="457200" y="2565400"/>
            <a:ext cx="8229600" cy="1800225"/>
          </a:xfrm>
        </p:spPr>
        <p:txBody>
          <a:bodyPr/>
          <a:lstStyle/>
          <a:p>
            <a:pPr marL="0" indent="0" algn="ctr" eaLnBrk="1" hangingPunct="1">
              <a:buFont typeface="Arial" charset="0"/>
              <a:buNone/>
            </a:pPr>
            <a:r>
              <a:rPr lang="ja-JP" altLang="en-US" sz="4400" smtClean="0">
                <a:solidFill>
                  <a:srgbClr val="C00000"/>
                </a:solidFill>
                <a:latin typeface="HGP明朝E" pitchFamily="18" charset="-128"/>
                <a:ea typeface="HGP明朝E" pitchFamily="18" charset="-128"/>
              </a:rPr>
              <a:t>並列処理</a:t>
            </a:r>
          </a:p>
          <a:p>
            <a:pPr marL="0" indent="0" algn="ctr" eaLnBrk="1" hangingPunct="1">
              <a:buFont typeface="Arial" charset="0"/>
              <a:buNone/>
            </a:pPr>
            <a:r>
              <a:rPr lang="en-US" altLang="ja-JP" sz="2800" smtClean="0">
                <a:solidFill>
                  <a:srgbClr val="C00000"/>
                </a:solidFill>
                <a:latin typeface="HGP明朝E" pitchFamily="18" charset="-128"/>
                <a:ea typeface="HGP明朝E" pitchFamily="18" charset="-128"/>
              </a:rPr>
              <a:t>Parallel Processing</a:t>
            </a:r>
            <a:endParaRPr lang="ja-JP" altLang="en-US" sz="2800" smtClean="0">
              <a:solidFill>
                <a:srgbClr val="C00000"/>
              </a:solidFill>
              <a:latin typeface="HGP明朝E" pitchFamily="18" charset="-128"/>
              <a:ea typeface="HGP明朝E" pitchFamily="18" charset="-128"/>
            </a:endParaRPr>
          </a:p>
        </p:txBody>
      </p:sp>
      <p:sp>
        <p:nvSpPr>
          <p:cNvPr id="16386" name="テキスト ボックス 3"/>
          <p:cNvSpPr txBox="1">
            <a:spLocks noChangeArrowheads="1"/>
          </p:cNvSpPr>
          <p:nvPr/>
        </p:nvSpPr>
        <p:spPr bwMode="auto">
          <a:xfrm>
            <a:off x="1979613" y="2276475"/>
            <a:ext cx="1403350" cy="461963"/>
          </a:xfrm>
          <a:prstGeom prst="rect">
            <a:avLst/>
          </a:prstGeom>
          <a:noFill/>
          <a:ln w="9525">
            <a:noFill/>
            <a:miter lim="800000"/>
            <a:headEnd/>
            <a:tailEnd/>
          </a:ln>
        </p:spPr>
        <p:txBody>
          <a:bodyPr wrap="none">
            <a:spAutoFit/>
          </a:bodyPr>
          <a:lstStyle/>
          <a:p>
            <a:r>
              <a:rPr lang="en-US" altLang="ja-JP" sz="2400" u="sng">
                <a:latin typeface="Calibri" pitchFamily="34" charset="0"/>
              </a:rPr>
              <a:t>Chapter 1</a:t>
            </a:r>
            <a:endParaRPr lang="ja-JP" altLang="en-US" sz="2400" u="sng">
              <a:latin typeface="Calibri" pitchFamily="34" charset="0"/>
            </a:endParaRPr>
          </a:p>
        </p:txBody>
      </p:sp>
      <p:sp>
        <p:nvSpPr>
          <p:cNvPr id="2" name="正方形/長方形 1"/>
          <p:cNvSpPr/>
          <p:nvPr/>
        </p:nvSpPr>
        <p:spPr>
          <a:xfrm>
            <a:off x="250825" y="981075"/>
            <a:ext cx="8569325" cy="719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タイトル 1"/>
          <p:cNvSpPr>
            <a:spLocks noGrp="1"/>
          </p:cNvSpPr>
          <p:nvPr>
            <p:ph type="title"/>
          </p:nvPr>
        </p:nvSpPr>
        <p:spPr/>
        <p:txBody>
          <a:bodyPr/>
          <a:lstStyle/>
          <a:p>
            <a:pPr algn="l" eaLnBrk="1" hangingPunct="1"/>
            <a:r>
              <a:rPr lang="ja-JP" altLang="en-US" sz="3200" smtClean="0"/>
              <a:t>タダ飯の時間はとっくに終わってる</a:t>
            </a:r>
          </a:p>
        </p:txBody>
      </p:sp>
      <p:sp>
        <p:nvSpPr>
          <p:cNvPr id="17410" name="コンテンツ プレースホルダー 2"/>
          <p:cNvSpPr>
            <a:spLocks noGrp="1"/>
          </p:cNvSpPr>
          <p:nvPr>
            <p:ph idx="1"/>
          </p:nvPr>
        </p:nvSpPr>
        <p:spPr/>
        <p:txBody>
          <a:bodyPr/>
          <a:lstStyle/>
          <a:p>
            <a:pPr eaLnBrk="1" hangingPunct="1"/>
            <a:r>
              <a:rPr lang="ja-JP" altLang="en-US" sz="2400" smtClean="0"/>
              <a:t>昔々、そんなに昔ではないけれど、</a:t>
            </a:r>
            <a:r>
              <a:rPr lang="en-US" altLang="ja-JP" sz="2400" smtClean="0"/>
              <a:t/>
            </a:r>
            <a:br>
              <a:rPr lang="en-US" altLang="ja-JP" sz="2400" smtClean="0"/>
            </a:br>
            <a:r>
              <a:rPr lang="ja-JP" altLang="en-US" sz="2400" smtClean="0"/>
              <a:t>遅いプログラムを組んでも、ムーアの法則によってコンピュータが速くなるのを待っていればいい時代がありました。</a:t>
            </a:r>
            <a:endParaRPr lang="en-US" altLang="ja-JP" sz="2400" smtClean="0"/>
          </a:p>
          <a:p>
            <a:pPr eaLnBrk="1" hangingPunct="1"/>
            <a:endParaRPr lang="en-US" altLang="ja-JP" sz="2400" smtClean="0"/>
          </a:p>
          <a:p>
            <a:pPr eaLnBrk="1" hangingPunct="1"/>
            <a:r>
              <a:rPr lang="ja-JP" altLang="en-US" sz="2400" smtClean="0"/>
              <a:t>ムーアの法則に限界が見えて、コンピュータが単純には速くならなくなった時代が到来したとき</a:t>
            </a:r>
            <a:r>
              <a:rPr lang="en-US" altLang="ja-JP" sz="2400" smtClean="0"/>
              <a:t/>
            </a:r>
            <a:br>
              <a:rPr lang="en-US" altLang="ja-JP" sz="2400" smtClean="0"/>
            </a:br>
            <a:r>
              <a:rPr lang="en-US" altLang="ja-JP" sz="2400" smtClean="0"/>
              <a:t>         </a:t>
            </a:r>
            <a:r>
              <a:rPr lang="ja-JP" altLang="en-US" sz="2400" smtClean="0"/>
              <a:t>「</a:t>
            </a:r>
            <a:r>
              <a:rPr lang="en-US" altLang="ja-JP" sz="2400" smtClean="0">
                <a:solidFill>
                  <a:srgbClr val="C00000"/>
                </a:solidFill>
              </a:rPr>
              <a:t>The Free Lunch is Over</a:t>
            </a:r>
            <a:r>
              <a:rPr lang="en-US" altLang="ja-JP" sz="2400" smtClean="0"/>
              <a:t>(</a:t>
            </a:r>
            <a:r>
              <a:rPr lang="ja-JP" altLang="en-US" sz="2400" smtClean="0"/>
              <a:t>タダ飯の時間は終わりだ</a:t>
            </a:r>
            <a:r>
              <a:rPr lang="en-US" altLang="ja-JP" sz="2400" smtClean="0"/>
              <a:t>)</a:t>
            </a:r>
            <a:r>
              <a:rPr lang="ja-JP" altLang="en-US" sz="2400" smtClean="0"/>
              <a:t>」</a:t>
            </a:r>
            <a:r>
              <a:rPr lang="en-US" altLang="ja-JP" sz="2400" smtClean="0"/>
              <a:t/>
            </a:r>
            <a:br>
              <a:rPr lang="en-US" altLang="ja-JP" sz="2400" smtClean="0"/>
            </a:br>
            <a:r>
              <a:rPr lang="ja-JP" altLang="en-US" sz="2400" smtClean="0"/>
              <a:t>という宣言がなされ、並列プログラミングの時代がやってきました。</a:t>
            </a:r>
            <a:endParaRPr lang="en-US" altLang="ja-JP"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タイトル 1"/>
          <p:cNvSpPr>
            <a:spLocks noGrp="1"/>
          </p:cNvSpPr>
          <p:nvPr>
            <p:ph type="title"/>
          </p:nvPr>
        </p:nvSpPr>
        <p:spPr/>
        <p:txBody>
          <a:bodyPr/>
          <a:lstStyle/>
          <a:p>
            <a:pPr algn="l" eaLnBrk="1" hangingPunct="1"/>
            <a:r>
              <a:rPr lang="ja-JP" altLang="en-US" sz="3200" smtClean="0"/>
              <a:t>並行と並列</a:t>
            </a:r>
          </a:p>
        </p:txBody>
      </p:sp>
      <p:sp>
        <p:nvSpPr>
          <p:cNvPr id="3" name="コンテンツ プレースホルダー 2"/>
          <p:cNvSpPr>
            <a:spLocks noGrp="1"/>
          </p:cNvSpPr>
          <p:nvPr>
            <p:ph idx="1"/>
          </p:nvPr>
        </p:nvSpPr>
        <p:spPr>
          <a:xfrm>
            <a:off x="457200" y="1600200"/>
            <a:ext cx="8229600" cy="5141913"/>
          </a:xfrm>
        </p:spPr>
        <p:txBody>
          <a:bodyPr rtlCol="0">
            <a:noAutofit/>
          </a:bodyPr>
          <a:lstStyle/>
          <a:p>
            <a:pPr marL="0" indent="0" eaLnBrk="1" fontAlgn="auto" hangingPunct="1">
              <a:spcAft>
                <a:spcPts val="0"/>
              </a:spcAft>
              <a:buFont typeface="Arial" pitchFamily="34" charset="0"/>
              <a:buNone/>
              <a:defRPr/>
            </a:pPr>
            <a:r>
              <a:rPr lang="ja-JP" altLang="en-US" sz="2400" smtClean="0"/>
              <a:t>シングルスレッドで動かすプログラムは単純にはこれ以上速くならない。そこでとられた</a:t>
            </a:r>
            <a:r>
              <a:rPr lang="en-US" altLang="ja-JP" sz="2400" smtClean="0"/>
              <a:t>2</a:t>
            </a:r>
            <a:r>
              <a:rPr lang="ja-JP" altLang="en-US" sz="2400" smtClean="0"/>
              <a:t>つのアプローチ：</a:t>
            </a:r>
            <a:r>
              <a:rPr lang="en-US" altLang="ja-JP" sz="2400" smtClean="0"/>
              <a:t/>
            </a:r>
            <a:br>
              <a:rPr lang="en-US" altLang="ja-JP" sz="2400" smtClean="0"/>
            </a:br>
            <a:endParaRPr lang="en-US" altLang="ja-JP" sz="2400" smtClean="0"/>
          </a:p>
          <a:p>
            <a:pPr eaLnBrk="1" fontAlgn="auto" hangingPunct="1">
              <a:spcAft>
                <a:spcPts val="0"/>
              </a:spcAft>
              <a:buFont typeface="Arial" pitchFamily="34" charset="0"/>
              <a:buChar char="•"/>
              <a:defRPr/>
            </a:pPr>
            <a:r>
              <a:rPr lang="ja-JP" altLang="en-US" sz="2400" smtClean="0">
                <a:solidFill>
                  <a:srgbClr val="C00000"/>
                </a:solidFill>
              </a:rPr>
              <a:t>スレッドやプロセスによる擬似的な複数同時処理</a:t>
            </a:r>
            <a:endParaRPr lang="en-US" altLang="ja-JP" sz="2400" smtClean="0">
              <a:solidFill>
                <a:srgbClr val="C00000"/>
              </a:solidFill>
            </a:endParaRPr>
          </a:p>
          <a:p>
            <a:pPr eaLnBrk="1" fontAlgn="auto" hangingPunct="1">
              <a:spcAft>
                <a:spcPts val="0"/>
              </a:spcAft>
              <a:buFont typeface="Arial" pitchFamily="34" charset="0"/>
              <a:buChar char="•"/>
              <a:defRPr/>
            </a:pPr>
            <a:r>
              <a:rPr lang="ja-JP" altLang="en-US" sz="2400" smtClean="0">
                <a:solidFill>
                  <a:schemeClr val="accent1"/>
                </a:solidFill>
              </a:rPr>
              <a:t>複数</a:t>
            </a:r>
            <a:r>
              <a:rPr lang="en-US" altLang="ja-JP" sz="2400" smtClean="0">
                <a:solidFill>
                  <a:schemeClr val="accent1"/>
                </a:solidFill>
              </a:rPr>
              <a:t>CPU</a:t>
            </a:r>
            <a:r>
              <a:rPr lang="ja-JP" altLang="en-US" sz="2400" smtClean="0">
                <a:solidFill>
                  <a:schemeClr val="accent1"/>
                </a:solidFill>
              </a:rPr>
              <a:t>による完全な複数同時処理</a:t>
            </a:r>
            <a:endParaRPr lang="en-US" altLang="ja-JP" sz="2400" smtClean="0">
              <a:solidFill>
                <a:schemeClr val="accent1"/>
              </a:solidFill>
            </a:endParaRPr>
          </a:p>
          <a:p>
            <a:pPr marL="0" indent="0" eaLnBrk="1" fontAlgn="auto" hangingPunct="1">
              <a:spcAft>
                <a:spcPts val="0"/>
              </a:spcAft>
              <a:buFont typeface="Arial" pitchFamily="34" charset="0"/>
              <a:buNone/>
              <a:defRPr/>
            </a:pPr>
            <a:endParaRPr lang="en-US" altLang="ja-JP" sz="2400" smtClean="0"/>
          </a:p>
          <a:p>
            <a:pPr marL="0" indent="0" eaLnBrk="1" fontAlgn="auto" hangingPunct="1">
              <a:spcAft>
                <a:spcPts val="0"/>
              </a:spcAft>
              <a:buFont typeface="Arial" pitchFamily="34" charset="0"/>
              <a:buNone/>
              <a:defRPr/>
            </a:pPr>
            <a:r>
              <a:rPr lang="ja-JP" altLang="en-US" sz="2400" smtClean="0"/>
              <a:t>前者を</a:t>
            </a:r>
            <a:r>
              <a:rPr lang="ja-JP" altLang="en-US" sz="2400" smtClean="0">
                <a:solidFill>
                  <a:srgbClr val="C00000"/>
                </a:solidFill>
              </a:rPr>
              <a:t>並行コンピューティング</a:t>
            </a:r>
            <a:r>
              <a:rPr lang="en-US" altLang="ja-JP" sz="2400" smtClean="0"/>
              <a:t>(Concurrent Computing)</a:t>
            </a:r>
          </a:p>
          <a:p>
            <a:pPr marL="0" indent="0" eaLnBrk="1" fontAlgn="auto" hangingPunct="1">
              <a:spcAft>
                <a:spcPts val="0"/>
              </a:spcAft>
              <a:buFont typeface="Arial" pitchFamily="34" charset="0"/>
              <a:buNone/>
              <a:defRPr/>
            </a:pPr>
            <a:r>
              <a:rPr lang="ja-JP" altLang="en-US" sz="2400" smtClean="0"/>
              <a:t>後者を</a:t>
            </a:r>
            <a:r>
              <a:rPr lang="ja-JP" altLang="en-US" sz="2400" smtClean="0">
                <a:solidFill>
                  <a:schemeClr val="accent1"/>
                </a:solidFill>
              </a:rPr>
              <a:t>並列コンピューティング</a:t>
            </a:r>
            <a:r>
              <a:rPr lang="en-US" altLang="ja-JP" sz="2400" smtClean="0"/>
              <a:t>(Parallel Computing)</a:t>
            </a:r>
          </a:p>
          <a:p>
            <a:pPr marL="0" indent="0" eaLnBrk="1" fontAlgn="auto" hangingPunct="1">
              <a:spcAft>
                <a:spcPts val="0"/>
              </a:spcAft>
              <a:buFont typeface="Arial" pitchFamily="34" charset="0"/>
              <a:buNone/>
              <a:defRPr/>
            </a:pPr>
            <a:r>
              <a:rPr lang="ja-JP" altLang="en-US" sz="2400" smtClean="0"/>
              <a:t>と呼び、両方合わせて並列コンピューティングと呼ぶ場合もある。</a:t>
            </a:r>
            <a:r>
              <a:rPr lang="en-US" altLang="ja-JP" sz="2400" smtClean="0"/>
              <a:t/>
            </a:r>
            <a:br>
              <a:rPr lang="en-US" altLang="ja-JP" sz="2400" smtClean="0"/>
            </a:br>
            <a:r>
              <a:rPr lang="en-US" altLang="ja-JP" sz="2400" smtClean="0"/>
              <a:t>(</a:t>
            </a:r>
            <a:r>
              <a:rPr lang="ja-JP" altLang="en-US" sz="2400" smtClean="0"/>
              <a:t>並行は、実行環境によって並列になり得る。</a:t>
            </a:r>
            <a:r>
              <a:rPr lang="en-US" altLang="ja-JP" sz="240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タイトル 1"/>
          <p:cNvSpPr>
            <a:spLocks noGrp="1"/>
          </p:cNvSpPr>
          <p:nvPr>
            <p:ph type="title"/>
          </p:nvPr>
        </p:nvSpPr>
        <p:spPr/>
        <p:txBody>
          <a:bodyPr/>
          <a:lstStyle/>
          <a:p>
            <a:pPr algn="l" eaLnBrk="1" hangingPunct="1"/>
            <a:r>
              <a:rPr lang="ja-JP" altLang="en-US" sz="3200" smtClean="0"/>
              <a:t>並行と並列 </a:t>
            </a:r>
            <a:r>
              <a:rPr lang="en-US" altLang="ja-JP" sz="3200" smtClean="0"/>
              <a:t>– </a:t>
            </a:r>
            <a:r>
              <a:rPr lang="ja-JP" altLang="en-US" sz="3200" smtClean="0"/>
              <a:t>並行コンピューティング</a:t>
            </a:r>
          </a:p>
        </p:txBody>
      </p:sp>
      <p:sp>
        <p:nvSpPr>
          <p:cNvPr id="19458" name="コンテンツ プレースホルダー 2"/>
          <p:cNvSpPr>
            <a:spLocks noGrp="1"/>
          </p:cNvSpPr>
          <p:nvPr>
            <p:ph idx="1"/>
          </p:nvPr>
        </p:nvSpPr>
        <p:spPr>
          <a:xfrm>
            <a:off x="457200" y="1484313"/>
            <a:ext cx="8229600" cy="1685925"/>
          </a:xfrm>
        </p:spPr>
        <p:txBody>
          <a:bodyPr/>
          <a:lstStyle/>
          <a:p>
            <a:pPr marL="0" indent="0" eaLnBrk="1" hangingPunct="1">
              <a:buFont typeface="Arial" charset="0"/>
              <a:buNone/>
            </a:pPr>
            <a:r>
              <a:rPr lang="ja-JP" altLang="en-US" sz="2400" smtClean="0"/>
              <a:t>スレッド</a:t>
            </a:r>
            <a:r>
              <a:rPr lang="en-US" altLang="ja-JP" sz="2400" smtClean="0"/>
              <a:t>/</a:t>
            </a:r>
            <a:r>
              <a:rPr lang="ja-JP" altLang="en-US" sz="2400" smtClean="0"/>
              <a:t>プロセスによる並行コンピューティングは、</a:t>
            </a:r>
            <a:r>
              <a:rPr lang="en-US" altLang="ja-JP" sz="2400" smtClean="0"/>
              <a:t>1</a:t>
            </a:r>
            <a:r>
              <a:rPr lang="ja-JP" altLang="en-US" sz="2400" smtClean="0"/>
              <a:t>つの</a:t>
            </a:r>
            <a:r>
              <a:rPr lang="en-US" altLang="ja-JP" sz="2400" smtClean="0"/>
              <a:t>CPU</a:t>
            </a:r>
            <a:r>
              <a:rPr lang="ja-JP" altLang="en-US" sz="2400" smtClean="0"/>
              <a:t>で複数の処理を同時に行う。</a:t>
            </a:r>
            <a:r>
              <a:rPr lang="en-US" altLang="ja-JP" sz="2400" smtClean="0"/>
              <a:t/>
            </a:r>
            <a:br>
              <a:rPr lang="en-US" altLang="ja-JP" sz="2400" smtClean="0"/>
            </a:br>
            <a:r>
              <a:rPr lang="en-US" altLang="ja-JP" sz="2400" smtClean="0"/>
              <a:t>1</a:t>
            </a:r>
            <a:r>
              <a:rPr lang="ja-JP" altLang="en-US" sz="2400" smtClean="0"/>
              <a:t>つの</a:t>
            </a:r>
            <a:r>
              <a:rPr lang="en-US" altLang="ja-JP" sz="2400" smtClean="0"/>
              <a:t>CPU</a:t>
            </a:r>
            <a:r>
              <a:rPr lang="ja-JP" altLang="en-US" sz="2400" smtClean="0"/>
              <a:t>の性能を分割して複数の操作を行うため、それぞれの処理性能は低下する。</a:t>
            </a:r>
            <a:endParaRPr lang="en-US" altLang="ja-JP" sz="2400" smtClean="0"/>
          </a:p>
        </p:txBody>
      </p:sp>
      <p:sp>
        <p:nvSpPr>
          <p:cNvPr id="19459" name="テキスト ボックス 3"/>
          <p:cNvSpPr txBox="1">
            <a:spLocks noChangeArrowheads="1"/>
          </p:cNvSpPr>
          <p:nvPr/>
        </p:nvSpPr>
        <p:spPr bwMode="auto">
          <a:xfrm>
            <a:off x="896938" y="3213100"/>
            <a:ext cx="3530600" cy="2584450"/>
          </a:xfrm>
          <a:prstGeom prst="rect">
            <a:avLst/>
          </a:prstGeom>
          <a:noFill/>
          <a:ln w="9525">
            <a:noFill/>
            <a:miter lim="800000"/>
            <a:headEnd/>
            <a:tailEnd/>
          </a:ln>
        </p:spPr>
        <p:txBody>
          <a:bodyPr wrap="none">
            <a:spAutoFit/>
          </a:bodyPr>
          <a:lstStyle/>
          <a:p>
            <a:r>
              <a:rPr lang="en-US" altLang="ja-JP">
                <a:latin typeface="VL ゴシック"/>
                <a:ea typeface="VL ゴシック"/>
                <a:cs typeface="VL ゴシック"/>
              </a:rPr>
              <a:t>// </a:t>
            </a:r>
            <a:r>
              <a:rPr lang="ja-JP" altLang="en-US">
                <a:latin typeface="VL ゴシック"/>
                <a:ea typeface="VL ゴシック"/>
                <a:cs typeface="VL ゴシック"/>
              </a:rPr>
              <a:t>関数</a:t>
            </a:r>
            <a:r>
              <a:rPr lang="en-US" altLang="ja-JP">
                <a:latin typeface="VL ゴシック"/>
                <a:ea typeface="VL ゴシック"/>
                <a:cs typeface="VL ゴシック"/>
              </a:rPr>
              <a:t>f</a:t>
            </a:r>
            <a:r>
              <a:rPr lang="ja-JP" altLang="en-US">
                <a:latin typeface="VL ゴシック"/>
                <a:ea typeface="VL ゴシック"/>
                <a:cs typeface="VL ゴシック"/>
              </a:rPr>
              <a:t>と関数</a:t>
            </a:r>
            <a:r>
              <a:rPr lang="en-US" altLang="ja-JP">
                <a:latin typeface="VL ゴシック"/>
                <a:ea typeface="VL ゴシック"/>
                <a:cs typeface="VL ゴシック"/>
              </a:rPr>
              <a:t>g</a:t>
            </a:r>
            <a:r>
              <a:rPr lang="ja-JP" altLang="en-US">
                <a:latin typeface="VL ゴシック"/>
                <a:ea typeface="VL ゴシック"/>
                <a:cs typeface="VL ゴシック"/>
              </a:rPr>
              <a:t>を同時に動かす</a:t>
            </a:r>
            <a:endParaRPr lang="en-US" altLang="ja-JP">
              <a:latin typeface="VL ゴシック"/>
              <a:ea typeface="VL ゴシック"/>
              <a:cs typeface="VL ゴシック"/>
            </a:endParaRPr>
          </a:p>
          <a:p>
            <a:r>
              <a:rPr lang="en-US" altLang="ja-JP">
                <a:latin typeface="VL ゴシック"/>
                <a:ea typeface="VL ゴシック"/>
                <a:cs typeface="VL ゴシック"/>
              </a:rPr>
              <a:t>thread t1(f);</a:t>
            </a:r>
          </a:p>
          <a:p>
            <a:r>
              <a:rPr lang="en-US" altLang="ja-JP">
                <a:latin typeface="VL ゴシック"/>
                <a:ea typeface="VL ゴシック"/>
                <a:cs typeface="VL ゴシック"/>
              </a:rPr>
              <a:t>thread t2(g);</a:t>
            </a:r>
          </a:p>
          <a:p>
            <a:endParaRPr lang="en-US" altLang="ja-JP">
              <a:latin typeface="VL ゴシック"/>
              <a:ea typeface="VL ゴシック"/>
              <a:cs typeface="VL ゴシック"/>
            </a:endParaRPr>
          </a:p>
          <a:p>
            <a:r>
              <a:rPr lang="en-US" altLang="ja-JP">
                <a:latin typeface="VL ゴシック"/>
                <a:ea typeface="VL ゴシック"/>
                <a:cs typeface="VL ゴシック"/>
              </a:rPr>
              <a:t>…</a:t>
            </a:r>
          </a:p>
          <a:p>
            <a:endParaRPr lang="en-US" altLang="ja-JP">
              <a:latin typeface="VL ゴシック"/>
              <a:ea typeface="VL ゴシック"/>
              <a:cs typeface="VL ゴシック"/>
            </a:endParaRPr>
          </a:p>
          <a:p>
            <a:r>
              <a:rPr lang="en-US" altLang="ja-JP">
                <a:latin typeface="VL ゴシック"/>
                <a:ea typeface="VL ゴシック"/>
                <a:cs typeface="VL ゴシック"/>
              </a:rPr>
              <a:t>// </a:t>
            </a:r>
            <a:r>
              <a:rPr lang="ja-JP" altLang="en-US">
                <a:latin typeface="VL ゴシック"/>
                <a:ea typeface="VL ゴシック"/>
                <a:cs typeface="VL ゴシック"/>
              </a:rPr>
              <a:t>終わるまで待つ</a:t>
            </a:r>
            <a:endParaRPr lang="en-US" altLang="ja-JP">
              <a:latin typeface="VL ゴシック"/>
              <a:ea typeface="VL ゴシック"/>
              <a:cs typeface="VL ゴシック"/>
            </a:endParaRPr>
          </a:p>
          <a:p>
            <a:r>
              <a:rPr lang="en-US" altLang="ja-JP">
                <a:latin typeface="VL ゴシック"/>
                <a:ea typeface="VL ゴシック"/>
                <a:cs typeface="VL ゴシック"/>
              </a:rPr>
              <a:t>t1.join();</a:t>
            </a:r>
          </a:p>
          <a:p>
            <a:r>
              <a:rPr lang="en-US" altLang="ja-JP">
                <a:latin typeface="VL ゴシック"/>
                <a:ea typeface="VL ゴシック"/>
                <a:cs typeface="VL ゴシック"/>
              </a:rPr>
              <a:t>t2.join();</a:t>
            </a:r>
            <a:endParaRPr lang="ja-JP" altLang="en-US">
              <a:latin typeface="VL ゴシック"/>
              <a:ea typeface="VL ゴシック"/>
              <a:cs typeface="VL ゴシック"/>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タイトル 1"/>
          <p:cNvSpPr>
            <a:spLocks noGrp="1"/>
          </p:cNvSpPr>
          <p:nvPr>
            <p:ph type="title"/>
          </p:nvPr>
        </p:nvSpPr>
        <p:spPr/>
        <p:txBody>
          <a:bodyPr/>
          <a:lstStyle/>
          <a:p>
            <a:pPr algn="l" eaLnBrk="1" hangingPunct="1"/>
            <a:r>
              <a:rPr lang="ja-JP" altLang="en-US" sz="3200" smtClean="0"/>
              <a:t>並行と並列 </a:t>
            </a:r>
            <a:r>
              <a:rPr lang="en-US" altLang="ja-JP" sz="3200" smtClean="0"/>
              <a:t>- </a:t>
            </a:r>
            <a:r>
              <a:rPr lang="ja-JP" altLang="en-US" sz="3200" smtClean="0"/>
              <a:t>並列コンピューティング</a:t>
            </a:r>
          </a:p>
        </p:txBody>
      </p:sp>
      <p:sp>
        <p:nvSpPr>
          <p:cNvPr id="20482" name="コンテンツ プレースホルダー 2"/>
          <p:cNvSpPr>
            <a:spLocks noGrp="1"/>
          </p:cNvSpPr>
          <p:nvPr>
            <p:ph idx="1"/>
          </p:nvPr>
        </p:nvSpPr>
        <p:spPr>
          <a:xfrm>
            <a:off x="457200" y="1600200"/>
            <a:ext cx="8229600" cy="1252538"/>
          </a:xfrm>
        </p:spPr>
        <p:txBody>
          <a:bodyPr/>
          <a:lstStyle/>
          <a:p>
            <a:pPr marL="0" indent="0" eaLnBrk="1" hangingPunct="1">
              <a:buFont typeface="Arial" charset="0"/>
              <a:buNone/>
            </a:pPr>
            <a:r>
              <a:rPr lang="ja-JP" altLang="en-US" sz="2400" smtClean="0"/>
              <a:t>並列コンピューティングは、複数</a:t>
            </a:r>
            <a:r>
              <a:rPr lang="en-US" altLang="ja-JP" sz="2400" smtClean="0"/>
              <a:t>CPU</a:t>
            </a:r>
            <a:r>
              <a:rPr lang="ja-JP" altLang="en-US" sz="2400" smtClean="0"/>
              <a:t>によって同時に複数処理を行う。これは</a:t>
            </a:r>
            <a:r>
              <a:rPr lang="en-US" altLang="ja-JP" sz="2400" smtClean="0"/>
              <a:t>CPU</a:t>
            </a:r>
            <a:r>
              <a:rPr lang="ja-JP" altLang="en-US" sz="2400" smtClean="0"/>
              <a:t>のコア数 </a:t>
            </a:r>
            <a:r>
              <a:rPr lang="en-US" altLang="ja-JP" sz="2400" smtClean="0"/>
              <a:t>(</a:t>
            </a:r>
            <a:r>
              <a:rPr lang="ja-JP" altLang="en-US" sz="2400" smtClean="0"/>
              <a:t>などのハードウェア並行性</a:t>
            </a:r>
            <a:r>
              <a:rPr lang="en-US" altLang="ja-JP" sz="2400" smtClean="0"/>
              <a:t>)</a:t>
            </a:r>
            <a:r>
              <a:rPr lang="ja-JP" altLang="en-US" sz="2400" smtClean="0"/>
              <a:t>分だけ真に同時に動かすことができる。</a:t>
            </a:r>
          </a:p>
        </p:txBody>
      </p:sp>
      <p:sp>
        <p:nvSpPr>
          <p:cNvPr id="20483" name="テキスト ボックス 3"/>
          <p:cNvSpPr txBox="1">
            <a:spLocks noChangeArrowheads="1"/>
          </p:cNvSpPr>
          <p:nvPr/>
        </p:nvSpPr>
        <p:spPr bwMode="auto">
          <a:xfrm>
            <a:off x="896938" y="3141663"/>
            <a:ext cx="4916487" cy="922337"/>
          </a:xfrm>
          <a:prstGeom prst="rect">
            <a:avLst/>
          </a:prstGeom>
          <a:noFill/>
          <a:ln w="9525">
            <a:noFill/>
            <a:miter lim="800000"/>
            <a:headEnd/>
            <a:tailEnd/>
          </a:ln>
        </p:spPr>
        <p:txBody>
          <a:bodyPr wrap="none">
            <a:spAutoFit/>
          </a:bodyPr>
          <a:lstStyle/>
          <a:p>
            <a:r>
              <a:rPr lang="en-US" altLang="ja-JP">
                <a:latin typeface="VL ゴシック"/>
                <a:ea typeface="VL ゴシック"/>
                <a:cs typeface="VL ゴシック"/>
              </a:rPr>
              <a:t>// CPU</a:t>
            </a:r>
            <a:r>
              <a:rPr lang="ja-JP" altLang="en-US">
                <a:latin typeface="VL ゴシック"/>
                <a:ea typeface="VL ゴシック"/>
                <a:cs typeface="VL ゴシック"/>
              </a:rPr>
              <a:t>の個数分、コンテナ</a:t>
            </a:r>
            <a:r>
              <a:rPr lang="en-US" altLang="ja-JP">
                <a:latin typeface="VL ゴシック"/>
                <a:ea typeface="VL ゴシック"/>
                <a:cs typeface="VL ゴシック"/>
              </a:rPr>
              <a:t>v</a:t>
            </a:r>
            <a:r>
              <a:rPr lang="ja-JP" altLang="en-US">
                <a:latin typeface="VL ゴシック"/>
                <a:ea typeface="VL ゴシック"/>
                <a:cs typeface="VL ゴシック"/>
              </a:rPr>
              <a:t>の各要素に対して</a:t>
            </a:r>
            <a:endParaRPr lang="en-US" altLang="ja-JP">
              <a:latin typeface="VL ゴシック"/>
              <a:ea typeface="VL ゴシック"/>
              <a:cs typeface="VL ゴシック"/>
            </a:endParaRPr>
          </a:p>
          <a:p>
            <a:r>
              <a:rPr lang="en-US" altLang="ja-JP">
                <a:latin typeface="VL ゴシック"/>
                <a:ea typeface="VL ゴシック"/>
                <a:cs typeface="VL ゴシック"/>
              </a:rPr>
              <a:t>// </a:t>
            </a:r>
            <a:r>
              <a:rPr lang="ja-JP" altLang="en-US">
                <a:latin typeface="VL ゴシック"/>
                <a:ea typeface="VL ゴシック"/>
                <a:cs typeface="VL ゴシック"/>
              </a:rPr>
              <a:t>関数</a:t>
            </a:r>
            <a:r>
              <a:rPr lang="en-US" altLang="ja-JP">
                <a:latin typeface="VL ゴシック"/>
                <a:ea typeface="VL ゴシック"/>
                <a:cs typeface="VL ゴシック"/>
              </a:rPr>
              <a:t>f</a:t>
            </a:r>
            <a:r>
              <a:rPr lang="ja-JP" altLang="en-US">
                <a:latin typeface="VL ゴシック"/>
                <a:ea typeface="VL ゴシック"/>
                <a:cs typeface="VL ゴシック"/>
              </a:rPr>
              <a:t>を同時に適用していく</a:t>
            </a:r>
            <a:endParaRPr lang="en-US" altLang="ja-JP">
              <a:latin typeface="VL ゴシック"/>
              <a:ea typeface="VL ゴシック"/>
              <a:cs typeface="VL ゴシック"/>
            </a:endParaRPr>
          </a:p>
          <a:p>
            <a:r>
              <a:rPr lang="en-US" altLang="ja-JP">
                <a:latin typeface="VL ゴシック"/>
                <a:ea typeface="VL ゴシック"/>
                <a:cs typeface="VL ゴシック"/>
              </a:rPr>
              <a:t>parallel_for_each(v, f);</a:t>
            </a:r>
            <a:endParaRPr lang="ja-JP" altLang="en-US">
              <a:latin typeface="VL ゴシック"/>
              <a:ea typeface="VL ゴシック"/>
              <a:cs typeface="VL ゴシック"/>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タイトル 1"/>
          <p:cNvSpPr>
            <a:spLocks noGrp="1"/>
          </p:cNvSpPr>
          <p:nvPr>
            <p:ph type="title"/>
          </p:nvPr>
        </p:nvSpPr>
        <p:spPr/>
        <p:txBody>
          <a:bodyPr/>
          <a:lstStyle/>
          <a:p>
            <a:pPr algn="l" eaLnBrk="1" hangingPunct="1"/>
            <a:r>
              <a:rPr lang="ja-JP" altLang="en-US" sz="3200" smtClean="0"/>
              <a:t>並列プログラミングの難しさ</a:t>
            </a:r>
          </a:p>
        </p:txBody>
      </p:sp>
      <p:sp>
        <p:nvSpPr>
          <p:cNvPr id="21506" name="コンテンツ プレースホルダー 2"/>
          <p:cNvSpPr>
            <a:spLocks noGrp="1"/>
          </p:cNvSpPr>
          <p:nvPr>
            <p:ph idx="1"/>
          </p:nvPr>
        </p:nvSpPr>
        <p:spPr>
          <a:xfrm>
            <a:off x="457200" y="1484313"/>
            <a:ext cx="8229600" cy="2232025"/>
          </a:xfrm>
        </p:spPr>
        <p:txBody>
          <a:bodyPr/>
          <a:lstStyle/>
          <a:p>
            <a:pPr eaLnBrk="1" hangingPunct="1"/>
            <a:r>
              <a:rPr lang="ja-JP" altLang="en-US" sz="2000" smtClean="0"/>
              <a:t>並列プログラミングでは、複数のタスクから同じ変数にアクセスする場合に問題が起こる。</a:t>
            </a:r>
            <a:r>
              <a:rPr lang="en-US" altLang="ja-JP" sz="2000" smtClean="0"/>
              <a:t/>
            </a:r>
            <a:br>
              <a:rPr lang="en-US" altLang="ja-JP" sz="2000" smtClean="0"/>
            </a:br>
            <a:r>
              <a:rPr lang="ja-JP" altLang="en-US" sz="2000" smtClean="0"/>
              <a:t>これは原因の追いにくいバグを生み出しやすい。</a:t>
            </a:r>
            <a:r>
              <a:rPr lang="en-US" altLang="ja-JP" sz="2000" smtClean="0"/>
              <a:t/>
            </a:r>
            <a:br>
              <a:rPr lang="en-US" altLang="ja-JP" sz="2000" smtClean="0"/>
            </a:br>
            <a:r>
              <a:rPr lang="en-US" altLang="ja-JP" sz="2000" smtClean="0"/>
              <a:t>(</a:t>
            </a:r>
            <a:r>
              <a:rPr lang="ja-JP" altLang="en-US" sz="2000" smtClean="0"/>
              <a:t>ミューテックスと呼ばれる仕組みによって、同時に</a:t>
            </a:r>
            <a:r>
              <a:rPr lang="en-US" altLang="ja-JP" sz="2000" smtClean="0"/>
              <a:t>1</a:t>
            </a:r>
            <a:r>
              <a:rPr lang="ja-JP" altLang="en-US" sz="2000" smtClean="0"/>
              <a:t>人しかアクセスできないようロックすることができるが、デッドロックや管理の複雑化などで問題が起き得る</a:t>
            </a:r>
            <a:r>
              <a:rPr lang="en-US" altLang="ja-JP" sz="2000" smtClean="0"/>
              <a:t>)</a:t>
            </a:r>
          </a:p>
          <a:p>
            <a:pPr eaLnBrk="1" hangingPunct="1"/>
            <a:r>
              <a:rPr lang="ja-JP" altLang="en-US" sz="2000" smtClean="0"/>
              <a:t>独立したタスクになるよう強く意識して設計する必要がある。</a:t>
            </a:r>
          </a:p>
        </p:txBody>
      </p:sp>
      <p:sp>
        <p:nvSpPr>
          <p:cNvPr id="21507" name="テキスト ボックス 3"/>
          <p:cNvSpPr txBox="1">
            <a:spLocks noChangeArrowheads="1"/>
          </p:cNvSpPr>
          <p:nvPr/>
        </p:nvSpPr>
        <p:spPr bwMode="auto">
          <a:xfrm>
            <a:off x="896938" y="4005263"/>
            <a:ext cx="3184525" cy="2584450"/>
          </a:xfrm>
          <a:prstGeom prst="rect">
            <a:avLst/>
          </a:prstGeom>
          <a:noFill/>
          <a:ln w="9525">
            <a:noFill/>
            <a:miter lim="800000"/>
            <a:headEnd/>
            <a:tailEnd/>
          </a:ln>
        </p:spPr>
        <p:txBody>
          <a:bodyPr wrap="none">
            <a:spAutoFit/>
          </a:bodyPr>
          <a:lstStyle/>
          <a:p>
            <a:r>
              <a:rPr lang="en-US" altLang="ja-JP">
                <a:latin typeface="VL ゴシック"/>
                <a:ea typeface="VL ゴシック"/>
                <a:cs typeface="VL ゴシック"/>
              </a:rPr>
              <a:t>static int x = 0;</a:t>
            </a:r>
          </a:p>
          <a:p>
            <a:endParaRPr lang="en-US" altLang="ja-JP">
              <a:latin typeface="VL ゴシック"/>
              <a:ea typeface="VL ゴシック"/>
              <a:cs typeface="VL ゴシック"/>
            </a:endParaRPr>
          </a:p>
          <a:p>
            <a:r>
              <a:rPr lang="en-US" altLang="ja-JP">
                <a:latin typeface="VL ゴシック"/>
                <a:ea typeface="VL ゴシック"/>
                <a:cs typeface="VL ゴシック"/>
              </a:rPr>
              <a:t>void f() { … x = 1; }</a:t>
            </a:r>
          </a:p>
          <a:p>
            <a:r>
              <a:rPr lang="en-US" altLang="ja-JP">
                <a:latin typeface="VL ゴシック"/>
                <a:ea typeface="VL ゴシック"/>
                <a:cs typeface="VL ゴシック"/>
              </a:rPr>
              <a:t>void g() { … x = 2; }</a:t>
            </a:r>
          </a:p>
          <a:p>
            <a:endParaRPr lang="en-US" altLang="ja-JP">
              <a:latin typeface="VL ゴシック"/>
              <a:ea typeface="VL ゴシック"/>
              <a:cs typeface="VL ゴシック"/>
            </a:endParaRPr>
          </a:p>
          <a:p>
            <a:r>
              <a:rPr lang="en-US" altLang="ja-JP">
                <a:latin typeface="VL ゴシック"/>
                <a:ea typeface="VL ゴシック"/>
                <a:cs typeface="VL ゴシック"/>
              </a:rPr>
              <a:t>thread t1(f);</a:t>
            </a:r>
          </a:p>
          <a:p>
            <a:r>
              <a:rPr lang="en-US" altLang="ja-JP">
                <a:latin typeface="VL ゴシック"/>
                <a:ea typeface="VL ゴシック"/>
                <a:cs typeface="VL ゴシック"/>
              </a:rPr>
              <a:t>thread t2(g);</a:t>
            </a:r>
          </a:p>
          <a:p>
            <a:endParaRPr lang="en-US" altLang="ja-JP">
              <a:latin typeface="VL ゴシック"/>
              <a:ea typeface="VL ゴシック"/>
              <a:cs typeface="VL ゴシック"/>
            </a:endParaRPr>
          </a:p>
          <a:p>
            <a:r>
              <a:rPr lang="en-US" altLang="ja-JP">
                <a:latin typeface="VL ゴシック"/>
                <a:ea typeface="VL ゴシック"/>
                <a:cs typeface="VL ゴシック"/>
              </a:rPr>
              <a:t>// x</a:t>
            </a:r>
            <a:r>
              <a:rPr lang="ja-JP" altLang="en-US">
                <a:latin typeface="VL ゴシック"/>
                <a:ea typeface="VL ゴシック"/>
                <a:cs typeface="VL ゴシック"/>
              </a:rPr>
              <a:t>の値はどうなるだろう？</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TotalTime>
  <Words>1042</Words>
  <Application>Microsoft Office PowerPoint</Application>
  <PresentationFormat>画面に合わせる (4:3)</PresentationFormat>
  <Paragraphs>175</Paragraphs>
  <Slides>31</Slides>
  <Notes>0</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Office ​​テーマ</vt:lpstr>
      <vt:lpstr>『ストラウストラップのプログラミング入門』</vt:lpstr>
      <vt:lpstr>動機</vt:lpstr>
      <vt:lpstr>お題</vt:lpstr>
      <vt:lpstr>スライド 4</vt:lpstr>
      <vt:lpstr>タダ飯の時間はとっくに終わってる</vt:lpstr>
      <vt:lpstr>並行と並列</vt:lpstr>
      <vt:lpstr>並行と並列 – 並行コンピューティング</vt:lpstr>
      <vt:lpstr>並行と並列 - 並列コンピューティング</vt:lpstr>
      <vt:lpstr>並列プログラミングの難しさ</vt:lpstr>
      <vt:lpstr>並列プログラミングの抽象化</vt:lpstr>
      <vt:lpstr>関数型プログラミング</vt:lpstr>
      <vt:lpstr>他の並列プログラミングのアプローチ</vt:lpstr>
      <vt:lpstr>スライド 13</vt:lpstr>
      <vt:lpstr>ネットワークプログラミング</vt:lpstr>
      <vt:lpstr>ネットワークプログラミングとは何か</vt:lpstr>
      <vt:lpstr>ネットワークプログラミングの領域は拡大している</vt:lpstr>
      <vt:lpstr>C++におけるネットワークプログラミング</vt:lpstr>
      <vt:lpstr>通信で使用されるデータ形式</vt:lpstr>
      <vt:lpstr>スライド 19</vt:lpstr>
      <vt:lpstr>コンピュータビジョンとは</vt:lpstr>
      <vt:lpstr>画像処理</vt:lpstr>
      <vt:lpstr>画像認識</vt:lpstr>
      <vt:lpstr>コンピュータビジョンはどこで使われるか</vt:lpstr>
      <vt:lpstr>OpenCV</vt:lpstr>
      <vt:lpstr>スライド 25</vt:lpstr>
      <vt:lpstr>メタプログラミング</vt:lpstr>
      <vt:lpstr>コード生成系メタプログラミング</vt:lpstr>
      <vt:lpstr>構文木操作系メタプログラミング</vt:lpstr>
      <vt:lpstr>型操作系メタプログラミング</vt:lpstr>
      <vt:lpstr>EDSL(Embedded Domain Specific Language)の作成</vt:lpstr>
      <vt:lpstr>まとめ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『ストラウストラップのプログラミング入門』 で語られなかったいくつかのこと</dc:title>
  <dc:creator>Akira.T</dc:creator>
  <cp:lastModifiedBy>Akira.T</cp:lastModifiedBy>
  <cp:revision>70</cp:revision>
  <dcterms:created xsi:type="dcterms:W3CDTF">2011-07-26T12:47:27Z</dcterms:created>
  <dcterms:modified xsi:type="dcterms:W3CDTF">2011-08-16T05:38:33Z</dcterms:modified>
</cp:coreProperties>
</file>