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3" r:id="rId7"/>
    <p:sldId id="264" r:id="rId8"/>
    <p:sldId id="265" r:id="rId9"/>
    <p:sldId id="260" r:id="rId10"/>
    <p:sldId id="266" r:id="rId11"/>
    <p:sldId id="267" r:id="rId12"/>
    <p:sldId id="268" r:id="rId13"/>
    <p:sldId id="269" r:id="rId14"/>
    <p:sldId id="270" r:id="rId15"/>
    <p:sldId id="271" r:id="rId16"/>
    <p:sldId id="272" r:id="rId17"/>
    <p:sldId id="273" r:id="rId18"/>
    <p:sldId id="261" r:id="rId1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53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CCC28BE-C258-4CD1-A8A2-6F3905CF6BBE}" type="datetimeFigureOut">
              <a:rPr kumimoji="1" lang="ja-JP" altLang="en-US" smtClean="0"/>
              <a:t>2013/6/6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19A0DCA-AEDE-40F5-8F7F-A0B64B4D097D}" type="slidenum">
              <a:rPr kumimoji="1" lang="ja-JP" altLang="en-US" smtClean="0"/>
              <a:t>‹#›</a:t>
            </a:fld>
            <a:endParaRPr kumimoji="1" lang="ja-JP" altLang="en-US"/>
          </a:p>
        </p:txBody>
      </p:sp>
    </p:spTree>
    <p:extLst>
      <p:ext uri="{BB962C8B-B14F-4D97-AF65-F5344CB8AC3E}">
        <p14:creationId xmlns:p14="http://schemas.microsoft.com/office/powerpoint/2010/main" val="3694334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CCC28BE-C258-4CD1-A8A2-6F3905CF6BBE}" type="datetimeFigureOut">
              <a:rPr kumimoji="1" lang="ja-JP" altLang="en-US" smtClean="0"/>
              <a:t>2013/6/6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19A0DCA-AEDE-40F5-8F7F-A0B64B4D097D}" type="slidenum">
              <a:rPr kumimoji="1" lang="ja-JP" altLang="en-US" smtClean="0"/>
              <a:t>‹#›</a:t>
            </a:fld>
            <a:endParaRPr kumimoji="1" lang="ja-JP" altLang="en-US"/>
          </a:p>
        </p:txBody>
      </p:sp>
    </p:spTree>
    <p:extLst>
      <p:ext uri="{BB962C8B-B14F-4D97-AF65-F5344CB8AC3E}">
        <p14:creationId xmlns:p14="http://schemas.microsoft.com/office/powerpoint/2010/main" val="2589358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CCC28BE-C258-4CD1-A8A2-6F3905CF6BBE}" type="datetimeFigureOut">
              <a:rPr kumimoji="1" lang="ja-JP" altLang="en-US" smtClean="0"/>
              <a:t>2013/6/6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19A0DCA-AEDE-40F5-8F7F-A0B64B4D097D}" type="slidenum">
              <a:rPr kumimoji="1" lang="ja-JP" altLang="en-US" smtClean="0"/>
              <a:t>‹#›</a:t>
            </a:fld>
            <a:endParaRPr kumimoji="1" lang="ja-JP" altLang="en-US"/>
          </a:p>
        </p:txBody>
      </p:sp>
    </p:spTree>
    <p:extLst>
      <p:ext uri="{BB962C8B-B14F-4D97-AF65-F5344CB8AC3E}">
        <p14:creationId xmlns:p14="http://schemas.microsoft.com/office/powerpoint/2010/main" val="4086673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850106"/>
          </a:xfrm>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457200" y="1340768"/>
            <a:ext cx="8229600" cy="4785395"/>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CCC28BE-C258-4CD1-A8A2-6F3905CF6BBE}" type="datetimeFigureOut">
              <a:rPr kumimoji="1" lang="ja-JP" altLang="en-US" smtClean="0"/>
              <a:t>2013/6/6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19A0DCA-AEDE-40F5-8F7F-A0B64B4D097D}" type="slidenum">
              <a:rPr kumimoji="1" lang="ja-JP" altLang="en-US" smtClean="0"/>
              <a:t>‹#›</a:t>
            </a:fld>
            <a:endParaRPr kumimoji="1" lang="ja-JP" altLang="en-US"/>
          </a:p>
        </p:txBody>
      </p:sp>
      <p:sp>
        <p:nvSpPr>
          <p:cNvPr id="7" name="正方形/長方形 6"/>
          <p:cNvSpPr/>
          <p:nvPr userDrawn="1"/>
        </p:nvSpPr>
        <p:spPr>
          <a:xfrm>
            <a:off x="467544" y="1124744"/>
            <a:ext cx="8208912" cy="720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467544" y="6165304"/>
            <a:ext cx="8208912"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94438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CCC28BE-C258-4CD1-A8A2-6F3905CF6BBE}" type="datetimeFigureOut">
              <a:rPr kumimoji="1" lang="ja-JP" altLang="en-US" smtClean="0"/>
              <a:t>2013/6/6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19A0DCA-AEDE-40F5-8F7F-A0B64B4D097D}" type="slidenum">
              <a:rPr kumimoji="1" lang="ja-JP" altLang="en-US" smtClean="0"/>
              <a:t>‹#›</a:t>
            </a:fld>
            <a:endParaRPr kumimoji="1" lang="ja-JP" altLang="en-US"/>
          </a:p>
        </p:txBody>
      </p:sp>
    </p:spTree>
    <p:extLst>
      <p:ext uri="{BB962C8B-B14F-4D97-AF65-F5344CB8AC3E}">
        <p14:creationId xmlns:p14="http://schemas.microsoft.com/office/powerpoint/2010/main" val="1317813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CCC28BE-C258-4CD1-A8A2-6F3905CF6BBE}" type="datetimeFigureOut">
              <a:rPr kumimoji="1" lang="ja-JP" altLang="en-US" smtClean="0"/>
              <a:t>2013/6/6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19A0DCA-AEDE-40F5-8F7F-A0B64B4D097D}" type="slidenum">
              <a:rPr kumimoji="1" lang="ja-JP" altLang="en-US" smtClean="0"/>
              <a:t>‹#›</a:t>
            </a:fld>
            <a:endParaRPr kumimoji="1" lang="ja-JP" altLang="en-US"/>
          </a:p>
        </p:txBody>
      </p:sp>
    </p:spTree>
    <p:extLst>
      <p:ext uri="{BB962C8B-B14F-4D97-AF65-F5344CB8AC3E}">
        <p14:creationId xmlns:p14="http://schemas.microsoft.com/office/powerpoint/2010/main" val="2935545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CCC28BE-C258-4CD1-A8A2-6F3905CF6BBE}" type="datetimeFigureOut">
              <a:rPr kumimoji="1" lang="ja-JP" altLang="en-US" smtClean="0"/>
              <a:t>2013/6/6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19A0DCA-AEDE-40F5-8F7F-A0B64B4D097D}" type="slidenum">
              <a:rPr kumimoji="1" lang="ja-JP" altLang="en-US" smtClean="0"/>
              <a:t>‹#›</a:t>
            </a:fld>
            <a:endParaRPr kumimoji="1" lang="ja-JP" altLang="en-US"/>
          </a:p>
        </p:txBody>
      </p:sp>
    </p:spTree>
    <p:extLst>
      <p:ext uri="{BB962C8B-B14F-4D97-AF65-F5344CB8AC3E}">
        <p14:creationId xmlns:p14="http://schemas.microsoft.com/office/powerpoint/2010/main" val="628327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CCC28BE-C258-4CD1-A8A2-6F3905CF6BBE}" type="datetimeFigureOut">
              <a:rPr kumimoji="1" lang="ja-JP" altLang="en-US" smtClean="0"/>
              <a:t>2013/6/6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19A0DCA-AEDE-40F5-8F7F-A0B64B4D097D}" type="slidenum">
              <a:rPr kumimoji="1" lang="ja-JP" altLang="en-US" smtClean="0"/>
              <a:t>‹#›</a:t>
            </a:fld>
            <a:endParaRPr kumimoji="1" lang="ja-JP" altLang="en-US"/>
          </a:p>
        </p:txBody>
      </p:sp>
    </p:spTree>
    <p:extLst>
      <p:ext uri="{BB962C8B-B14F-4D97-AF65-F5344CB8AC3E}">
        <p14:creationId xmlns:p14="http://schemas.microsoft.com/office/powerpoint/2010/main" val="3181703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CCC28BE-C258-4CD1-A8A2-6F3905CF6BBE}" type="datetimeFigureOut">
              <a:rPr kumimoji="1" lang="ja-JP" altLang="en-US" smtClean="0"/>
              <a:t>2013/6/6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19A0DCA-AEDE-40F5-8F7F-A0B64B4D097D}" type="slidenum">
              <a:rPr kumimoji="1" lang="ja-JP" altLang="en-US" smtClean="0"/>
              <a:t>‹#›</a:t>
            </a:fld>
            <a:endParaRPr kumimoji="1" lang="ja-JP" altLang="en-US"/>
          </a:p>
        </p:txBody>
      </p:sp>
    </p:spTree>
    <p:extLst>
      <p:ext uri="{BB962C8B-B14F-4D97-AF65-F5344CB8AC3E}">
        <p14:creationId xmlns:p14="http://schemas.microsoft.com/office/powerpoint/2010/main" val="3297221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CCC28BE-C258-4CD1-A8A2-6F3905CF6BBE}" type="datetimeFigureOut">
              <a:rPr kumimoji="1" lang="ja-JP" altLang="en-US" smtClean="0"/>
              <a:t>2013/6/6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19A0DCA-AEDE-40F5-8F7F-A0B64B4D097D}" type="slidenum">
              <a:rPr kumimoji="1" lang="ja-JP" altLang="en-US" smtClean="0"/>
              <a:t>‹#›</a:t>
            </a:fld>
            <a:endParaRPr kumimoji="1" lang="ja-JP" altLang="en-US"/>
          </a:p>
        </p:txBody>
      </p:sp>
    </p:spTree>
    <p:extLst>
      <p:ext uri="{BB962C8B-B14F-4D97-AF65-F5344CB8AC3E}">
        <p14:creationId xmlns:p14="http://schemas.microsoft.com/office/powerpoint/2010/main" val="2756495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CCC28BE-C258-4CD1-A8A2-6F3905CF6BBE}" type="datetimeFigureOut">
              <a:rPr kumimoji="1" lang="ja-JP" altLang="en-US" smtClean="0"/>
              <a:t>2013/6/6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19A0DCA-AEDE-40F5-8F7F-A0B64B4D097D}" type="slidenum">
              <a:rPr kumimoji="1" lang="ja-JP" altLang="en-US" smtClean="0"/>
              <a:t>‹#›</a:t>
            </a:fld>
            <a:endParaRPr kumimoji="1" lang="ja-JP" altLang="en-US"/>
          </a:p>
        </p:txBody>
      </p:sp>
    </p:spTree>
    <p:extLst>
      <p:ext uri="{BB962C8B-B14F-4D97-AF65-F5344CB8AC3E}">
        <p14:creationId xmlns:p14="http://schemas.microsoft.com/office/powerpoint/2010/main" val="3617513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C28BE-C258-4CD1-A8A2-6F3905CF6BBE}" type="datetimeFigureOut">
              <a:rPr kumimoji="1" lang="ja-JP" altLang="en-US" smtClean="0"/>
              <a:t>2013/6/6</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A0DCA-AEDE-40F5-8F7F-A0B64B4D097D}" type="slidenum">
              <a:rPr kumimoji="1" lang="ja-JP" altLang="en-US" smtClean="0"/>
              <a:t>‹#›</a:t>
            </a:fld>
            <a:endParaRPr kumimoji="1" lang="ja-JP" altLang="en-US"/>
          </a:p>
        </p:txBody>
      </p:sp>
    </p:spTree>
    <p:extLst>
      <p:ext uri="{BB962C8B-B14F-4D97-AF65-F5344CB8AC3E}">
        <p14:creationId xmlns:p14="http://schemas.microsoft.com/office/powerpoint/2010/main" val="2974506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roups.google.com/a/isocpp.org/forum/#!forum/std-discussion" TargetMode="External"/><Relationship Id="rId2" Type="http://schemas.openxmlformats.org/officeDocument/2006/relationships/hyperlink" Target="https://groups.google.com/a/isocpp.org/forum/#!forum/std-proposal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lists.boost.org/mailman/listinfo.cgi/boost-users" TargetMode="External"/><Relationship Id="rId2" Type="http://schemas.openxmlformats.org/officeDocument/2006/relationships/hyperlink" Target="http://lists.boost.org/mailman/listinfo.cgi/boos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226567"/>
          </a:xfrm>
        </p:spPr>
        <p:txBody>
          <a:bodyPr>
            <a:normAutofit/>
          </a:bodyPr>
          <a:lstStyle/>
          <a:p>
            <a:r>
              <a:rPr kumimoji="1" lang="en-US" altLang="ja-JP" sz="4800" b="1" dirty="0" smtClean="0">
                <a:solidFill>
                  <a:srgbClr val="C00000"/>
                </a:solidFill>
                <a:latin typeface="HGP創英角ｺﾞｼｯｸUB" pitchFamily="50" charset="-128"/>
                <a:ea typeface="HGP創英角ｺﾞｼｯｸUB" pitchFamily="50" charset="-128"/>
              </a:rPr>
              <a:t>C++</a:t>
            </a:r>
            <a:r>
              <a:rPr kumimoji="1" lang="ja-JP" altLang="en-US" sz="4800" b="1" dirty="0" smtClean="0">
                <a:solidFill>
                  <a:srgbClr val="C00000"/>
                </a:solidFill>
                <a:latin typeface="HGP創英角ｺﾞｼｯｸUB" pitchFamily="50" charset="-128"/>
                <a:ea typeface="HGP創英角ｺﾞｼｯｸUB" pitchFamily="50" charset="-128"/>
              </a:rPr>
              <a:t>コミュニティを作る</a:t>
            </a:r>
            <a:endParaRPr kumimoji="1" lang="ja-JP" altLang="en-US" sz="4800" b="1" dirty="0">
              <a:solidFill>
                <a:srgbClr val="C00000"/>
              </a:solidFill>
              <a:latin typeface="HGP創英角ｺﾞｼｯｸUB" pitchFamily="50" charset="-128"/>
              <a:ea typeface="HGP創英角ｺﾞｼｯｸUB" pitchFamily="50" charset="-128"/>
            </a:endParaRPr>
          </a:p>
        </p:txBody>
      </p:sp>
      <p:sp>
        <p:nvSpPr>
          <p:cNvPr id="3" name="サブタイトル 2"/>
          <p:cNvSpPr>
            <a:spLocks noGrp="1"/>
          </p:cNvSpPr>
          <p:nvPr>
            <p:ph type="subTitle" idx="1"/>
          </p:nvPr>
        </p:nvSpPr>
        <p:spPr>
          <a:xfrm>
            <a:off x="2267744" y="5517232"/>
            <a:ext cx="6400800" cy="792088"/>
          </a:xfrm>
        </p:spPr>
        <p:txBody>
          <a:bodyPr>
            <a:normAutofit/>
          </a:bodyPr>
          <a:lstStyle/>
          <a:p>
            <a:pPr algn="r"/>
            <a:r>
              <a:rPr kumimoji="1" lang="ja-JP" altLang="en-US" sz="2000" dirty="0" smtClean="0">
                <a:solidFill>
                  <a:schemeClr val="tx1"/>
                </a:solidFill>
              </a:rPr>
              <a:t>高橋 晶</a:t>
            </a:r>
            <a:r>
              <a:rPr kumimoji="1" lang="en-US" altLang="ja-JP" sz="2000" dirty="0" smtClean="0">
                <a:solidFill>
                  <a:schemeClr val="tx1"/>
                </a:solidFill>
              </a:rPr>
              <a:t>(Akira Takahashi)</a:t>
            </a:r>
          </a:p>
          <a:p>
            <a:pPr algn="r"/>
            <a:r>
              <a:rPr lang="en-US" altLang="ja-JP" sz="2000" dirty="0" err="1" smtClean="0">
                <a:solidFill>
                  <a:schemeClr val="tx1"/>
                </a:solidFill>
              </a:rPr>
              <a:t>id:faith_and_brave</a:t>
            </a:r>
            <a:r>
              <a:rPr lang="en-US" altLang="ja-JP" sz="2000" dirty="0" smtClean="0">
                <a:solidFill>
                  <a:schemeClr val="tx1"/>
                </a:solidFill>
              </a:rPr>
              <a:t> / </a:t>
            </a:r>
            <a:r>
              <a:rPr kumimoji="1" lang="en-US" altLang="ja-JP" sz="2000" dirty="0" smtClean="0">
                <a:solidFill>
                  <a:schemeClr val="tx1"/>
                </a:solidFill>
              </a:rPr>
              <a:t>@</a:t>
            </a:r>
            <a:r>
              <a:rPr kumimoji="1" lang="en-US" altLang="ja-JP" sz="2000" dirty="0" err="1" smtClean="0">
                <a:solidFill>
                  <a:schemeClr val="tx1"/>
                </a:solidFill>
              </a:rPr>
              <a:t>cpp_akira</a:t>
            </a:r>
            <a:endParaRPr kumimoji="1" lang="ja-JP" altLang="en-US" sz="2000" dirty="0">
              <a:solidFill>
                <a:schemeClr val="tx1"/>
              </a:solidFill>
            </a:endParaRPr>
          </a:p>
        </p:txBody>
      </p:sp>
      <p:sp>
        <p:nvSpPr>
          <p:cNvPr id="4" name="テキスト ボックス 3"/>
          <p:cNvSpPr txBox="1"/>
          <p:nvPr/>
        </p:nvSpPr>
        <p:spPr>
          <a:xfrm>
            <a:off x="4698156" y="6331927"/>
            <a:ext cx="3925113" cy="369332"/>
          </a:xfrm>
          <a:prstGeom prst="rect">
            <a:avLst/>
          </a:prstGeom>
          <a:noFill/>
        </p:spPr>
        <p:txBody>
          <a:bodyPr wrap="none" rtlCol="0">
            <a:spAutoFit/>
          </a:bodyPr>
          <a:lstStyle/>
          <a:p>
            <a:pPr algn="r"/>
            <a:r>
              <a:rPr kumimoji="1" lang="en-US" altLang="ja-JP" dirty="0" smtClean="0"/>
              <a:t>Boost.</a:t>
            </a:r>
            <a:r>
              <a:rPr kumimoji="1" lang="ja-JP" altLang="en-US" dirty="0" smtClean="0"/>
              <a:t>勉強会 </a:t>
            </a:r>
            <a:r>
              <a:rPr kumimoji="1" lang="en-US" altLang="ja-JP" dirty="0" smtClean="0"/>
              <a:t>#12 </a:t>
            </a:r>
            <a:r>
              <a:rPr kumimoji="1" lang="ja-JP" altLang="en-US" dirty="0" smtClean="0"/>
              <a:t>大阪 </a:t>
            </a:r>
            <a:r>
              <a:rPr lang="en-US" altLang="ja-JP" dirty="0"/>
              <a:t>2013/06/22(</a:t>
            </a:r>
            <a:r>
              <a:rPr lang="ja-JP" altLang="en-US" dirty="0"/>
              <a:t>土</a:t>
            </a:r>
            <a:r>
              <a:rPr lang="en-US" altLang="ja-JP" dirty="0"/>
              <a:t>)</a:t>
            </a:r>
            <a:endParaRPr kumimoji="1" lang="ja-JP" altLang="en-US" dirty="0"/>
          </a:p>
        </p:txBody>
      </p:sp>
      <p:sp>
        <p:nvSpPr>
          <p:cNvPr id="6" name="正方形/長方形 5"/>
          <p:cNvSpPr/>
          <p:nvPr/>
        </p:nvSpPr>
        <p:spPr>
          <a:xfrm>
            <a:off x="755576" y="3212976"/>
            <a:ext cx="7488832"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19157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Standard C++(isocpp.org)</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kumimoji="1" lang="ja-JP" altLang="en-US" dirty="0" smtClean="0"/>
              <a:t>非営利団体</a:t>
            </a:r>
            <a:r>
              <a:rPr kumimoji="1" lang="en-US" altLang="ja-JP" dirty="0" smtClean="0"/>
              <a:t>(NPO) Standard C++ Foundation</a:t>
            </a:r>
            <a:br>
              <a:rPr kumimoji="1" lang="en-US" altLang="ja-JP" dirty="0" smtClean="0"/>
            </a:br>
            <a:endParaRPr kumimoji="1" lang="en-US" altLang="ja-JP" dirty="0" smtClean="0"/>
          </a:p>
          <a:p>
            <a:r>
              <a:rPr lang="ja-JP" altLang="en-US" dirty="0" smtClean="0"/>
              <a:t>標準</a:t>
            </a:r>
            <a:r>
              <a:rPr lang="en-US" altLang="ja-JP" dirty="0" smtClean="0"/>
              <a:t>C++</a:t>
            </a:r>
            <a:r>
              <a:rPr lang="ja-JP" altLang="en-US" dirty="0" smtClean="0"/>
              <a:t>の最新動向、書籍、製品、トレーニングについての情報発信を行っている。</a:t>
            </a:r>
            <a:r>
              <a:rPr lang="en-US" altLang="ja-JP" dirty="0" smtClean="0"/>
              <a:t/>
            </a:r>
            <a:br>
              <a:rPr lang="en-US" altLang="ja-JP" dirty="0" smtClean="0"/>
            </a:br>
            <a:endParaRPr lang="en-US" altLang="ja-JP" dirty="0" smtClean="0"/>
          </a:p>
          <a:p>
            <a:r>
              <a:rPr kumimoji="1" lang="ja-JP" altLang="en-US" dirty="0" smtClean="0"/>
              <a:t>以下の人たちが運営に携わっている</a:t>
            </a:r>
            <a:endParaRPr kumimoji="1" lang="en-US" altLang="ja-JP" dirty="0" smtClean="0"/>
          </a:p>
          <a:p>
            <a:pPr lvl="1"/>
            <a:r>
              <a:rPr lang="en-US" altLang="ja-JP" dirty="0" smtClean="0"/>
              <a:t>Chandler </a:t>
            </a:r>
            <a:r>
              <a:rPr lang="en-US" altLang="ja-JP" dirty="0" err="1"/>
              <a:t>Carruth</a:t>
            </a:r>
            <a:r>
              <a:rPr lang="en-US" altLang="ja-JP" dirty="0"/>
              <a:t> (Google</a:t>
            </a:r>
            <a:r>
              <a:rPr lang="en-US" altLang="ja-JP" dirty="0" smtClean="0"/>
              <a:t>)</a:t>
            </a:r>
            <a:endParaRPr lang="en-US" altLang="ja-JP" dirty="0"/>
          </a:p>
          <a:p>
            <a:pPr lvl="1"/>
            <a:r>
              <a:rPr lang="en-US" altLang="ja-JP" dirty="0" err="1"/>
              <a:t>Beman</a:t>
            </a:r>
            <a:r>
              <a:rPr lang="en-US" altLang="ja-JP" dirty="0"/>
              <a:t> Dawes (</a:t>
            </a:r>
            <a:r>
              <a:rPr lang="en-US" altLang="ja-JP" dirty="0" smtClean="0"/>
              <a:t>Boost)</a:t>
            </a:r>
            <a:endParaRPr lang="en-US" altLang="ja-JP" dirty="0"/>
          </a:p>
          <a:p>
            <a:pPr lvl="1"/>
            <a:r>
              <a:rPr lang="en-US" altLang="ja-JP" dirty="0" err="1"/>
              <a:t>Stefanus</a:t>
            </a:r>
            <a:r>
              <a:rPr lang="en-US" altLang="ja-JP" dirty="0"/>
              <a:t> Du </a:t>
            </a:r>
            <a:r>
              <a:rPr lang="en-US" altLang="ja-JP" dirty="0" err="1"/>
              <a:t>Toit</a:t>
            </a:r>
            <a:r>
              <a:rPr lang="en-US" altLang="ja-JP" dirty="0"/>
              <a:t> (Intel</a:t>
            </a:r>
            <a:r>
              <a:rPr lang="en-US" altLang="ja-JP" dirty="0" smtClean="0"/>
              <a:t>)</a:t>
            </a:r>
            <a:endParaRPr lang="en-US" altLang="ja-JP" dirty="0"/>
          </a:p>
          <a:p>
            <a:pPr lvl="1"/>
            <a:r>
              <a:rPr lang="en-US" altLang="ja-JP" dirty="0" err="1"/>
              <a:t>Bjarne</a:t>
            </a:r>
            <a:r>
              <a:rPr lang="en-US" altLang="ja-JP" dirty="0"/>
              <a:t> </a:t>
            </a:r>
            <a:r>
              <a:rPr lang="en-US" altLang="ja-JP" dirty="0" err="1"/>
              <a:t>Stroustrup</a:t>
            </a:r>
            <a:r>
              <a:rPr lang="en-US" altLang="ja-JP" dirty="0"/>
              <a:t> (</a:t>
            </a:r>
            <a:r>
              <a:rPr lang="en-US" altLang="ja-JP" dirty="0" smtClean="0"/>
              <a:t>Texas A&amp;M University)</a:t>
            </a:r>
            <a:endParaRPr lang="en-US" altLang="ja-JP" dirty="0"/>
          </a:p>
          <a:p>
            <a:pPr lvl="1"/>
            <a:r>
              <a:rPr lang="en-US" altLang="ja-JP" dirty="0"/>
              <a:t>Herb Sutter (</a:t>
            </a:r>
            <a:r>
              <a:rPr lang="en-US" altLang="ja-JP" dirty="0" smtClean="0"/>
              <a:t>Microsoft)</a:t>
            </a:r>
          </a:p>
          <a:p>
            <a:pPr lvl="1"/>
            <a:r>
              <a:rPr lang="en-US" altLang="ja-JP" dirty="0" smtClean="0"/>
              <a:t>Michael </a:t>
            </a:r>
            <a:r>
              <a:rPr lang="en-US" altLang="ja-JP" dirty="0"/>
              <a:t>Wong (IBM</a:t>
            </a:r>
            <a:r>
              <a:rPr lang="en-US" altLang="ja-JP" dirty="0" smtClean="0"/>
              <a:t>)</a:t>
            </a:r>
            <a:endParaRPr kumimoji="1" lang="ja-JP" altLang="en-US" dirty="0"/>
          </a:p>
        </p:txBody>
      </p:sp>
    </p:spTree>
    <p:extLst>
      <p:ext uri="{BB962C8B-B14F-4D97-AF65-F5344CB8AC3E}">
        <p14:creationId xmlns:p14="http://schemas.microsoft.com/office/powerpoint/2010/main" val="3099002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std</a:t>
            </a:r>
            <a:r>
              <a:rPr kumimoji="1" lang="en-US" altLang="ja-JP" dirty="0" smtClean="0"/>
              <a:t>-proposals / </a:t>
            </a:r>
            <a:r>
              <a:rPr kumimoji="1" lang="en-US" altLang="ja-JP" dirty="0" err="1" smtClean="0"/>
              <a:t>std</a:t>
            </a:r>
            <a:r>
              <a:rPr lang="en-US" altLang="ja-JP" dirty="0" smtClean="0"/>
              <a:t>-discussion</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800" dirty="0" err="1" smtClean="0"/>
              <a:t>std</a:t>
            </a:r>
            <a:r>
              <a:rPr kumimoji="1" lang="en-US" altLang="ja-JP" sz="2800" dirty="0" smtClean="0"/>
              <a:t>-proposals</a:t>
            </a:r>
          </a:p>
          <a:p>
            <a:pPr lvl="1"/>
            <a:r>
              <a:rPr lang="en-US" altLang="ja-JP" sz="2400" dirty="0">
                <a:hlinkClick r:id="rId2"/>
              </a:rPr>
              <a:t>https://groups.google.com/a/isocpp.org/forum/#!</a:t>
            </a:r>
            <a:r>
              <a:rPr lang="en-US" altLang="ja-JP" sz="2400" dirty="0" smtClean="0">
                <a:hlinkClick r:id="rId2"/>
              </a:rPr>
              <a:t>forum/std-proposals</a:t>
            </a:r>
            <a:endParaRPr lang="en-US" altLang="ja-JP" sz="2400" dirty="0" smtClean="0"/>
          </a:p>
          <a:p>
            <a:pPr lvl="1"/>
            <a:r>
              <a:rPr kumimoji="1" lang="ja-JP" altLang="en-US" sz="2400" dirty="0" smtClean="0"/>
              <a:t>標準</a:t>
            </a:r>
            <a:r>
              <a:rPr kumimoji="1" lang="en-US" altLang="ja-JP" sz="2400" dirty="0" smtClean="0"/>
              <a:t>C++</a:t>
            </a:r>
            <a:r>
              <a:rPr kumimoji="1" lang="ja-JP" altLang="en-US" sz="2400" dirty="0" err="1" smtClean="0"/>
              <a:t>への</a:t>
            </a:r>
            <a:r>
              <a:rPr kumimoji="1" lang="ja-JP" altLang="en-US" sz="2400" dirty="0" smtClean="0"/>
              <a:t>機能提案／フィードバックを行う開発者コミュニティ</a:t>
            </a:r>
            <a:endParaRPr kumimoji="1" lang="en-US" altLang="ja-JP" sz="2400" dirty="0" smtClean="0"/>
          </a:p>
          <a:p>
            <a:pPr lvl="1"/>
            <a:r>
              <a:rPr lang="ja-JP" altLang="en-US" sz="2400" dirty="0" smtClean="0"/>
              <a:t>「こんな機能があったらいいな」というところから気軽に投稿できる。</a:t>
            </a:r>
            <a:endParaRPr lang="en-US" altLang="ja-JP" sz="2400" dirty="0" smtClean="0"/>
          </a:p>
          <a:p>
            <a:r>
              <a:rPr kumimoji="1" lang="en-US" altLang="ja-JP" sz="2800" dirty="0" err="1" smtClean="0"/>
              <a:t>std</a:t>
            </a:r>
            <a:r>
              <a:rPr kumimoji="1" lang="en-US" altLang="ja-JP" sz="2800" dirty="0" smtClean="0"/>
              <a:t>-discussion</a:t>
            </a:r>
          </a:p>
          <a:p>
            <a:pPr lvl="1"/>
            <a:r>
              <a:rPr lang="en-US" altLang="ja-JP" sz="2400" dirty="0">
                <a:hlinkClick r:id="rId3"/>
              </a:rPr>
              <a:t>https://groups.google.com/a/isocpp.org/forum/#!</a:t>
            </a:r>
            <a:r>
              <a:rPr lang="en-US" altLang="ja-JP" sz="2400" dirty="0" smtClean="0">
                <a:hlinkClick r:id="rId3"/>
              </a:rPr>
              <a:t>forum/std-discussion</a:t>
            </a:r>
            <a:endParaRPr lang="en-US" altLang="ja-JP" sz="2400" dirty="0" smtClean="0"/>
          </a:p>
          <a:p>
            <a:pPr lvl="1"/>
            <a:r>
              <a:rPr lang="ja-JP" altLang="en-US" sz="2400" dirty="0" smtClean="0"/>
              <a:t>標準</a:t>
            </a:r>
            <a:r>
              <a:rPr lang="en-US" altLang="ja-JP" sz="2400" dirty="0" smtClean="0"/>
              <a:t>C++</a:t>
            </a:r>
            <a:r>
              <a:rPr lang="ja-JP" altLang="en-US" sz="2400" dirty="0" smtClean="0"/>
              <a:t>の使い方などを相談するユーザーコミュニティ</a:t>
            </a:r>
            <a:endParaRPr lang="en-US" altLang="ja-JP" sz="2400" dirty="0" smtClean="0"/>
          </a:p>
          <a:p>
            <a:pPr lvl="1"/>
            <a:endParaRPr kumimoji="1" lang="ja-JP" altLang="en-US" dirty="0"/>
          </a:p>
        </p:txBody>
      </p:sp>
    </p:spTree>
    <p:extLst>
      <p:ext uri="{BB962C8B-B14F-4D97-AF65-F5344CB8AC3E}">
        <p14:creationId xmlns:p14="http://schemas.microsoft.com/office/powerpoint/2010/main" val="3094678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Boost</a:t>
            </a:r>
            <a:r>
              <a:rPr kumimoji="1" lang="en-US" altLang="ja-JP" sz="3600" dirty="0" smtClean="0"/>
              <a:t>(boost.org)</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800" dirty="0" smtClean="0"/>
              <a:t>準標準ライブラリ</a:t>
            </a:r>
            <a:r>
              <a:rPr kumimoji="1" lang="en-US" altLang="ja-JP" sz="2800" dirty="0" smtClean="0"/>
              <a:t>Boost</a:t>
            </a:r>
          </a:p>
          <a:p>
            <a:r>
              <a:rPr kumimoji="1" lang="ja-JP" altLang="en-US" sz="2800" dirty="0" smtClean="0"/>
              <a:t>開発者メーリングリスト</a:t>
            </a:r>
            <a:endParaRPr kumimoji="1" lang="en-US" altLang="ja-JP" sz="2800" dirty="0" smtClean="0"/>
          </a:p>
          <a:p>
            <a:pPr lvl="1"/>
            <a:r>
              <a:rPr lang="en-US" altLang="ja-JP" sz="2400" dirty="0">
                <a:hlinkClick r:id="rId2"/>
              </a:rPr>
              <a:t>http://</a:t>
            </a:r>
            <a:r>
              <a:rPr lang="en-US" altLang="ja-JP" sz="2400" dirty="0" smtClean="0">
                <a:hlinkClick r:id="rId2"/>
              </a:rPr>
              <a:t>lists.boost.org/mailman/listinfo.cgi/boost</a:t>
            </a:r>
            <a:endParaRPr lang="en-US" altLang="ja-JP" sz="2400" dirty="0" smtClean="0"/>
          </a:p>
          <a:p>
            <a:pPr lvl="1"/>
            <a:r>
              <a:rPr kumimoji="1" lang="ja-JP" altLang="en-US" sz="2400" dirty="0" smtClean="0"/>
              <a:t>「こんなの書いてみたけど、どう？」というところからの提案からライブラリ全体の方針まで、開発に関するあらゆるやりとりが行われる。</a:t>
            </a:r>
            <a:endParaRPr kumimoji="1" lang="en-US" altLang="ja-JP" sz="2400" dirty="0" smtClean="0"/>
          </a:p>
          <a:p>
            <a:r>
              <a:rPr lang="ja-JP" altLang="en-US" sz="2800" dirty="0" smtClean="0"/>
              <a:t>ユーザーメーリングリスト</a:t>
            </a:r>
            <a:endParaRPr lang="en-US" altLang="ja-JP" sz="2800" dirty="0" smtClean="0"/>
          </a:p>
          <a:p>
            <a:pPr lvl="1"/>
            <a:r>
              <a:rPr lang="en-US" altLang="ja-JP" sz="2400" dirty="0">
                <a:hlinkClick r:id="rId3"/>
              </a:rPr>
              <a:t>http://</a:t>
            </a:r>
            <a:r>
              <a:rPr lang="en-US" altLang="ja-JP" sz="2400" dirty="0" smtClean="0">
                <a:hlinkClick r:id="rId3"/>
              </a:rPr>
              <a:t>lists.boost.org/mailman/listinfo.cgi/boost-users</a:t>
            </a:r>
            <a:endParaRPr lang="en-US" altLang="ja-JP" sz="2400" dirty="0" smtClean="0"/>
          </a:p>
          <a:p>
            <a:pPr lvl="1"/>
            <a:r>
              <a:rPr kumimoji="1" lang="ja-JP" altLang="en-US" sz="2400" dirty="0" smtClean="0"/>
              <a:t>使い方の相談を行うユーザーコミュニティ</a:t>
            </a:r>
            <a:endParaRPr kumimoji="1" lang="ja-JP" altLang="en-US" sz="2400" dirty="0"/>
          </a:p>
        </p:txBody>
      </p:sp>
    </p:spTree>
    <p:extLst>
      <p:ext uri="{BB962C8B-B14F-4D97-AF65-F5344CB8AC3E}">
        <p14:creationId xmlns:p14="http://schemas.microsoft.com/office/powerpoint/2010/main" val="3945835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Meeting C++</a:t>
            </a:r>
            <a:r>
              <a:rPr kumimoji="1" lang="en-US" altLang="ja-JP" sz="3600" dirty="0" smtClean="0"/>
              <a:t>(meetingcpp.com)</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kumimoji="1" lang="ja-JP" altLang="en-US" sz="2800" dirty="0" smtClean="0"/>
              <a:t>ヨーロッパ圏の</a:t>
            </a:r>
            <a:r>
              <a:rPr kumimoji="1" lang="en-US" altLang="ja-JP" sz="2800" dirty="0" smtClean="0"/>
              <a:t>C++</a:t>
            </a:r>
            <a:r>
              <a:rPr kumimoji="1" lang="ja-JP" altLang="en-US" sz="2800" dirty="0" smtClean="0"/>
              <a:t>コミュニティ</a:t>
            </a:r>
            <a:endParaRPr kumimoji="1" lang="en-US" altLang="ja-JP" sz="2800" dirty="0" smtClean="0"/>
          </a:p>
          <a:p>
            <a:r>
              <a:rPr lang="ja-JP" altLang="en-US" sz="2800" dirty="0"/>
              <a:t>オーナーは</a:t>
            </a:r>
            <a:r>
              <a:rPr lang="en-US" altLang="ja-JP" sz="2800" dirty="0"/>
              <a:t>Jens Weller</a:t>
            </a:r>
            <a:r>
              <a:rPr lang="ja-JP" altLang="en-US" sz="2800" dirty="0" err="1" smtClean="0"/>
              <a:t>さん</a:t>
            </a:r>
            <a:r>
              <a:rPr lang="en-US" altLang="ja-JP" sz="2800" dirty="0" smtClean="0"/>
              <a:t/>
            </a:r>
            <a:br>
              <a:rPr lang="en-US" altLang="ja-JP" sz="2800" dirty="0" smtClean="0"/>
            </a:br>
            <a:endParaRPr kumimoji="1" lang="en-US" altLang="ja-JP" sz="2800" dirty="0" smtClean="0"/>
          </a:p>
          <a:p>
            <a:r>
              <a:rPr lang="ja-JP" altLang="en-US" sz="2800" dirty="0"/>
              <a:t>定期的</a:t>
            </a:r>
            <a:r>
              <a:rPr lang="ja-JP" altLang="en-US" sz="2800" dirty="0" smtClean="0"/>
              <a:t>に標準</a:t>
            </a:r>
            <a:r>
              <a:rPr lang="en-US" altLang="ja-JP" sz="2800" dirty="0" smtClean="0"/>
              <a:t>C++</a:t>
            </a:r>
            <a:r>
              <a:rPr lang="ja-JP" altLang="en-US" sz="2800" dirty="0" smtClean="0"/>
              <a:t>や</a:t>
            </a:r>
            <a:r>
              <a:rPr lang="en-US" altLang="ja-JP" sz="2800" dirty="0" smtClean="0"/>
              <a:t>Boost</a:t>
            </a:r>
            <a:r>
              <a:rPr lang="ja-JP" altLang="en-US" sz="2800" dirty="0" err="1" smtClean="0"/>
              <a:t>、</a:t>
            </a:r>
            <a:r>
              <a:rPr lang="ja-JP" altLang="en-US" sz="2800" dirty="0" smtClean="0"/>
              <a:t>その他いろいろな技術の勉強会</a:t>
            </a:r>
            <a:r>
              <a:rPr lang="en-US" altLang="ja-JP" sz="2800" dirty="0" smtClean="0"/>
              <a:t>(meeting)</a:t>
            </a:r>
            <a:r>
              <a:rPr lang="ja-JP" altLang="en-US" sz="2800" dirty="0" smtClean="0"/>
              <a:t>を行っている</a:t>
            </a:r>
            <a:r>
              <a:rPr lang="en-US" altLang="ja-JP" sz="2800" dirty="0" smtClean="0"/>
              <a:t/>
            </a:r>
            <a:br>
              <a:rPr lang="en-US" altLang="ja-JP" sz="2800" dirty="0" smtClean="0"/>
            </a:br>
            <a:endParaRPr lang="en-US" altLang="ja-JP" sz="2800" dirty="0" smtClean="0"/>
          </a:p>
          <a:p>
            <a:r>
              <a:rPr lang="ja-JP" altLang="en-US" sz="2800" dirty="0" smtClean="0"/>
              <a:t>ブログや</a:t>
            </a:r>
            <a:r>
              <a:rPr lang="en-US" altLang="ja-JP" sz="2800" dirty="0" smtClean="0"/>
              <a:t>Twitter</a:t>
            </a:r>
            <a:r>
              <a:rPr lang="ja-JP" altLang="en-US" sz="2800" dirty="0" smtClean="0"/>
              <a:t>による情報発信、</a:t>
            </a:r>
            <a:r>
              <a:rPr lang="en-US" altLang="ja-JP" sz="2800" dirty="0" smtClean="0"/>
              <a:t>C++</a:t>
            </a:r>
            <a:r>
              <a:rPr lang="ja-JP" altLang="en-US" sz="2800" dirty="0" smtClean="0"/>
              <a:t>関係の仕事情報など</a:t>
            </a:r>
            <a:endParaRPr lang="en-US" altLang="ja-JP" sz="2800" dirty="0" smtClean="0"/>
          </a:p>
          <a:p>
            <a:endParaRPr lang="en-US" altLang="ja-JP" sz="2800" dirty="0"/>
          </a:p>
          <a:p>
            <a:r>
              <a:rPr lang="ja-JP" altLang="en-US" sz="2800" dirty="0" smtClean="0"/>
              <a:t>メンバには、以下の人たちがいる：</a:t>
            </a:r>
            <a:endParaRPr lang="en-US" altLang="ja-JP" sz="2800" dirty="0" smtClean="0"/>
          </a:p>
          <a:p>
            <a:pPr lvl="1"/>
            <a:r>
              <a:rPr lang="en-US" altLang="ja-JP" sz="2400" dirty="0" err="1" smtClean="0"/>
              <a:t>Boost.Process</a:t>
            </a:r>
            <a:r>
              <a:rPr lang="ja-JP" altLang="en-US" sz="2400" dirty="0" smtClean="0"/>
              <a:t>の</a:t>
            </a:r>
            <a:r>
              <a:rPr lang="en-US" altLang="ja-JP" sz="2400" dirty="0"/>
              <a:t>Boris </a:t>
            </a:r>
            <a:r>
              <a:rPr lang="en-US" altLang="ja-JP" sz="2400" dirty="0" err="1" smtClean="0"/>
              <a:t>Schäling</a:t>
            </a:r>
            <a:r>
              <a:rPr lang="ja-JP" altLang="en-US" sz="2400" dirty="0" err="1" smtClean="0"/>
              <a:t>さん</a:t>
            </a:r>
            <a:endParaRPr lang="en-US" altLang="ja-JP" sz="2400" dirty="0" smtClean="0"/>
          </a:p>
          <a:p>
            <a:pPr lvl="1"/>
            <a:r>
              <a:rPr lang="en-US" altLang="ja-JP" sz="2400" dirty="0" err="1" smtClean="0"/>
              <a:t>Metaparse</a:t>
            </a:r>
            <a:r>
              <a:rPr lang="ja-JP" altLang="en-US" sz="2400" dirty="0" smtClean="0"/>
              <a:t>の</a:t>
            </a:r>
            <a:r>
              <a:rPr lang="en-US" altLang="ja-JP" sz="2400" dirty="0" err="1"/>
              <a:t>Ábel</a:t>
            </a:r>
            <a:r>
              <a:rPr lang="en-US" altLang="ja-JP" sz="2400" dirty="0"/>
              <a:t> </a:t>
            </a:r>
            <a:r>
              <a:rPr lang="en-US" altLang="ja-JP" sz="2400" dirty="0" err="1" smtClean="0"/>
              <a:t>Sinkovics</a:t>
            </a:r>
            <a:r>
              <a:rPr lang="ja-JP" altLang="en-US" sz="2400" dirty="0" err="1" smtClean="0"/>
              <a:t>さん</a:t>
            </a:r>
            <a:endParaRPr lang="en-US" altLang="ja-JP" sz="2400" dirty="0" smtClean="0"/>
          </a:p>
          <a:p>
            <a:pPr lvl="1"/>
            <a:r>
              <a:rPr lang="en-US" altLang="ja-JP" sz="2400" dirty="0" err="1" smtClean="0"/>
              <a:t>Boost.Odeint</a:t>
            </a:r>
            <a:r>
              <a:rPr lang="ja-JP" altLang="en-US" sz="2400" dirty="0" smtClean="0"/>
              <a:t>の</a:t>
            </a:r>
            <a:r>
              <a:rPr lang="en-US" altLang="ja-JP" sz="2400" dirty="0" err="1"/>
              <a:t>Karsten</a:t>
            </a:r>
            <a:r>
              <a:rPr lang="en-US" altLang="ja-JP" sz="2400" dirty="0"/>
              <a:t> </a:t>
            </a:r>
            <a:r>
              <a:rPr lang="en-US" altLang="ja-JP" sz="2400" dirty="0" err="1" smtClean="0"/>
              <a:t>Ahnert</a:t>
            </a:r>
            <a:r>
              <a:rPr lang="ja-JP" altLang="en-US" sz="2400" dirty="0" err="1" smtClean="0"/>
              <a:t>さん</a:t>
            </a:r>
            <a:endParaRPr lang="en-US" altLang="ja-JP" sz="2400" dirty="0" smtClean="0"/>
          </a:p>
          <a:p>
            <a:pPr lvl="1"/>
            <a:r>
              <a:rPr lang="en-US" altLang="ja-JP" sz="2400" dirty="0" err="1" smtClean="0"/>
              <a:t>Boost.SIMD</a:t>
            </a:r>
            <a:r>
              <a:rPr lang="ja-JP" altLang="en-US" sz="2400" dirty="0" smtClean="0"/>
              <a:t>の</a:t>
            </a:r>
            <a:r>
              <a:rPr lang="en-US" altLang="ja-JP" sz="2400" dirty="0"/>
              <a:t>Joel </a:t>
            </a:r>
            <a:r>
              <a:rPr lang="en-US" altLang="ja-JP" sz="2400" dirty="0" err="1" smtClean="0"/>
              <a:t>Falcou</a:t>
            </a:r>
            <a:r>
              <a:rPr lang="ja-JP" altLang="en-US" sz="2400" dirty="0" err="1" smtClean="0"/>
              <a:t>さん</a:t>
            </a:r>
            <a:endParaRPr lang="en-US" altLang="ja-JP" sz="2400" dirty="0" smtClean="0"/>
          </a:p>
          <a:p>
            <a:pPr lvl="1"/>
            <a:r>
              <a:rPr lang="en-US" altLang="ja-JP" sz="2400" dirty="0" err="1" smtClean="0"/>
              <a:t>Boost.Geometry</a:t>
            </a:r>
            <a:r>
              <a:rPr lang="ja-JP" altLang="en-US" sz="2400" dirty="0" smtClean="0"/>
              <a:t>の</a:t>
            </a:r>
            <a:r>
              <a:rPr lang="en-US" altLang="ja-JP" sz="2400" dirty="0" err="1" smtClean="0"/>
              <a:t>Barend</a:t>
            </a:r>
            <a:r>
              <a:rPr lang="en-US" altLang="ja-JP" sz="2400" dirty="0" smtClean="0"/>
              <a:t> </a:t>
            </a:r>
            <a:r>
              <a:rPr lang="en-US" altLang="ja-JP" sz="2400" dirty="0" err="1" smtClean="0"/>
              <a:t>Gehrels</a:t>
            </a:r>
            <a:r>
              <a:rPr lang="ja-JP" altLang="en-US" sz="2400" dirty="0" err="1" smtClean="0"/>
              <a:t>さん</a:t>
            </a:r>
            <a:endParaRPr lang="en-US" altLang="ja-JP" sz="2400" dirty="0" smtClean="0"/>
          </a:p>
        </p:txBody>
      </p:sp>
    </p:spTree>
    <p:extLst>
      <p:ext uri="{BB962C8B-B14F-4D97-AF65-F5344CB8AC3E}">
        <p14:creationId xmlns:p14="http://schemas.microsoft.com/office/powerpoint/2010/main" val="1206730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日本の</a:t>
            </a:r>
            <a:r>
              <a:rPr kumimoji="1" lang="en-US" altLang="ja-JP" dirty="0" smtClean="0"/>
              <a:t>C++</a:t>
            </a:r>
            <a:r>
              <a:rPr kumimoji="1" lang="ja-JP" altLang="en-US" dirty="0" smtClean="0"/>
              <a:t>コミュニティ </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cppll</a:t>
            </a:r>
            <a:r>
              <a:rPr kumimoji="1" lang="en-US" altLang="ja-JP" dirty="0" smtClean="0"/>
              <a:t> / </a:t>
            </a:r>
            <a:r>
              <a:rPr kumimoji="1" lang="en-US" altLang="ja-JP" dirty="0" err="1" smtClean="0"/>
              <a:t>cppll_novice</a:t>
            </a:r>
            <a:endParaRPr kumimoji="1" lang="en-US" altLang="ja-JP" dirty="0" smtClean="0"/>
          </a:p>
          <a:p>
            <a:pPr lvl="1"/>
            <a:r>
              <a:rPr lang="ja-JP" altLang="en-US" dirty="0"/>
              <a:t>古く</a:t>
            </a:r>
            <a:r>
              <a:rPr lang="ja-JP" altLang="en-US" dirty="0" smtClean="0"/>
              <a:t>からある</a:t>
            </a:r>
            <a:r>
              <a:rPr lang="el-GR" altLang="ja-JP" dirty="0" smtClean="0"/>
              <a:t>επιστημη</a:t>
            </a:r>
            <a:r>
              <a:rPr lang="ja-JP" altLang="en-US" dirty="0" err="1" smtClean="0"/>
              <a:t>さん</a:t>
            </a:r>
            <a:r>
              <a:rPr lang="ja-JP" altLang="en-US" dirty="0" smtClean="0"/>
              <a:t>管理のメーリングリスト</a:t>
            </a:r>
            <a:endParaRPr lang="en-US" altLang="ja-JP" dirty="0" smtClean="0"/>
          </a:p>
          <a:p>
            <a:pPr lvl="1"/>
            <a:r>
              <a:rPr lang="en-US" altLang="ja-JP" dirty="0" smtClean="0"/>
              <a:t>C++03</a:t>
            </a:r>
            <a:r>
              <a:rPr lang="ja-JP" altLang="en-US" dirty="0" smtClean="0"/>
              <a:t>時代は、高度な議論が繰り広げられていた</a:t>
            </a:r>
            <a:endParaRPr lang="en-US" altLang="ja-JP" dirty="0" smtClean="0"/>
          </a:p>
          <a:p>
            <a:pPr lvl="1"/>
            <a:r>
              <a:rPr kumimoji="1" lang="ja-JP" altLang="en-US" dirty="0" smtClean="0"/>
              <a:t>最近は過疎って</a:t>
            </a:r>
            <a:r>
              <a:rPr kumimoji="1" lang="ja-JP" altLang="en-US" dirty="0" err="1" smtClean="0"/>
              <a:t>る</a:t>
            </a:r>
            <a:r>
              <a:rPr kumimoji="1" lang="ja-JP" altLang="en-US" dirty="0" smtClean="0"/>
              <a:t>。</a:t>
            </a:r>
            <a:endParaRPr kumimoji="1" lang="ja-JP" altLang="en-US" dirty="0"/>
          </a:p>
        </p:txBody>
      </p:sp>
    </p:spTree>
    <p:extLst>
      <p:ext uri="{BB962C8B-B14F-4D97-AF65-F5344CB8AC3E}">
        <p14:creationId xmlns:p14="http://schemas.microsoft.com/office/powerpoint/2010/main" val="1008900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日本の</a:t>
            </a:r>
            <a:r>
              <a:rPr kumimoji="1" lang="en-US" altLang="ja-JP" dirty="0" smtClean="0"/>
              <a:t>C++</a:t>
            </a:r>
            <a:r>
              <a:rPr kumimoji="1" lang="ja-JP" altLang="en-US" dirty="0" smtClean="0"/>
              <a:t>コミュニティ </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800" dirty="0" err="1" smtClean="0"/>
              <a:t>boostjp</a:t>
            </a:r>
            <a:endParaRPr kumimoji="1" lang="en-US" altLang="ja-JP" sz="2800" dirty="0" smtClean="0"/>
          </a:p>
          <a:p>
            <a:r>
              <a:rPr kumimoji="1" lang="ja-JP" altLang="en-US" sz="2800" dirty="0" smtClean="0"/>
              <a:t>高橋 晶</a:t>
            </a:r>
            <a:r>
              <a:rPr kumimoji="1" lang="en-US" altLang="ja-JP" sz="2800" dirty="0" smtClean="0"/>
              <a:t>(me!)</a:t>
            </a:r>
            <a:r>
              <a:rPr kumimoji="1" lang="ja-JP" altLang="en-US" sz="2800" dirty="0" smtClean="0"/>
              <a:t>主催のコミュニティ</a:t>
            </a:r>
            <a:endParaRPr kumimoji="1" lang="en-US" altLang="ja-JP" sz="2800" dirty="0" smtClean="0"/>
          </a:p>
          <a:p>
            <a:r>
              <a:rPr lang="en-US" altLang="ja-JP" sz="2800" dirty="0" smtClean="0"/>
              <a:t>Boost.</a:t>
            </a:r>
            <a:r>
              <a:rPr lang="ja-JP" altLang="en-US" sz="2800" dirty="0" smtClean="0"/>
              <a:t>勉強会の開催</a:t>
            </a:r>
            <a:endParaRPr lang="en-US" altLang="ja-JP" sz="2800" dirty="0" smtClean="0"/>
          </a:p>
          <a:p>
            <a:r>
              <a:rPr kumimoji="1" lang="en-US" altLang="ja-JP" sz="2800" dirty="0" smtClean="0"/>
              <a:t>Boost</a:t>
            </a:r>
            <a:r>
              <a:rPr kumimoji="1" lang="ja-JP" altLang="en-US" sz="2800" dirty="0" smtClean="0"/>
              <a:t>逆引きリファレンスの作成</a:t>
            </a:r>
            <a:endParaRPr kumimoji="1" lang="en-US" altLang="ja-JP" sz="2800" dirty="0" smtClean="0"/>
          </a:p>
          <a:p>
            <a:r>
              <a:rPr lang="en-US" altLang="ja-JP" sz="2800" dirty="0" smtClean="0"/>
              <a:t>Boost</a:t>
            </a:r>
            <a:r>
              <a:rPr lang="ja-JP" altLang="en-US" sz="2800" dirty="0" smtClean="0"/>
              <a:t>のリリースノート翻訳</a:t>
            </a:r>
            <a:endParaRPr lang="en-US" altLang="ja-JP" sz="2800" dirty="0" smtClean="0"/>
          </a:p>
          <a:p>
            <a:r>
              <a:rPr kumimoji="1" lang="en-US" altLang="ja-JP" sz="2800" dirty="0" err="1" smtClean="0"/>
              <a:t>BoostCon</a:t>
            </a:r>
            <a:r>
              <a:rPr lang="en-US" altLang="ja-JP" sz="2800" dirty="0"/>
              <a:t> </a:t>
            </a:r>
            <a:r>
              <a:rPr lang="en-US" altLang="ja-JP" sz="2800" dirty="0" smtClean="0"/>
              <a:t>/ C++Now!</a:t>
            </a:r>
            <a:r>
              <a:rPr lang="ja-JP" altLang="en-US" sz="2800" dirty="0" smtClean="0"/>
              <a:t>カンファレンスのセッション概要翻訳</a:t>
            </a:r>
            <a:endParaRPr lang="en-US" altLang="ja-JP" sz="2800" dirty="0" smtClean="0"/>
          </a:p>
          <a:p>
            <a:endParaRPr kumimoji="1" lang="en-US" altLang="ja-JP" sz="2800" dirty="0"/>
          </a:p>
          <a:p>
            <a:r>
              <a:rPr lang="ja-JP" altLang="en-US" sz="2800" dirty="0" smtClean="0"/>
              <a:t>誰でも参加できます！</a:t>
            </a:r>
            <a:endParaRPr kumimoji="1" lang="ja-JP" altLang="en-US" sz="2800" dirty="0"/>
          </a:p>
        </p:txBody>
      </p:sp>
    </p:spTree>
    <p:extLst>
      <p:ext uri="{BB962C8B-B14F-4D97-AF65-F5344CB8AC3E}">
        <p14:creationId xmlns:p14="http://schemas.microsoft.com/office/powerpoint/2010/main" val="931675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日本の</a:t>
            </a:r>
            <a:r>
              <a:rPr kumimoji="1" lang="en-US" altLang="ja-JP" dirty="0" smtClean="0"/>
              <a:t>C++</a:t>
            </a:r>
            <a:r>
              <a:rPr kumimoji="1" lang="ja-JP" altLang="en-US" dirty="0" smtClean="0"/>
              <a:t>コミュニティ </a:t>
            </a:r>
            <a:r>
              <a:rPr kumimoji="1" lang="en-US" altLang="ja-JP" dirty="0" smtClean="0"/>
              <a:t>(3)</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800" dirty="0" err="1" smtClean="0"/>
              <a:t>cpprefjp</a:t>
            </a:r>
            <a:endParaRPr kumimoji="1" lang="en-US" altLang="ja-JP" sz="2800" dirty="0" smtClean="0"/>
          </a:p>
          <a:p>
            <a:r>
              <a:rPr kumimoji="1" lang="ja-JP" altLang="en-US" sz="2800" dirty="0" smtClean="0"/>
              <a:t>標準</a:t>
            </a:r>
            <a:r>
              <a:rPr kumimoji="1" lang="en-US" altLang="ja-JP" sz="2800" dirty="0" smtClean="0"/>
              <a:t>C++</a:t>
            </a:r>
            <a:r>
              <a:rPr kumimoji="1" lang="ja-JP" altLang="en-US" sz="2800" dirty="0" smtClean="0"/>
              <a:t>の日本語リファレンスを提供する</a:t>
            </a:r>
            <a:r>
              <a:rPr kumimoji="1" lang="en-US" altLang="ja-JP" sz="2800" dirty="0" smtClean="0"/>
              <a:t>Web</a:t>
            </a:r>
            <a:r>
              <a:rPr kumimoji="1" lang="ja-JP" altLang="en-US" sz="2800" dirty="0" smtClean="0"/>
              <a:t>サイト</a:t>
            </a:r>
            <a:endParaRPr kumimoji="1" lang="en-US" altLang="ja-JP" sz="2800" dirty="0" smtClean="0"/>
          </a:p>
          <a:p>
            <a:r>
              <a:rPr lang="ja-JP" altLang="en-US" sz="2800" dirty="0"/>
              <a:t>全て</a:t>
            </a:r>
            <a:r>
              <a:rPr lang="ja-JP" altLang="en-US" sz="2800" dirty="0" smtClean="0"/>
              <a:t>のクラス・関数にひとつ以上のサンプルコードをつけている</a:t>
            </a:r>
            <a:endParaRPr lang="en-US" altLang="ja-JP" sz="2800" dirty="0" smtClean="0"/>
          </a:p>
          <a:p>
            <a:r>
              <a:rPr kumimoji="1" lang="ja-JP" altLang="en-US" sz="2800" dirty="0"/>
              <a:t>誰</a:t>
            </a:r>
            <a:r>
              <a:rPr kumimoji="1" lang="ja-JP" altLang="en-US" sz="2800" dirty="0" smtClean="0"/>
              <a:t>でも編集に参加できます！してください！</a:t>
            </a:r>
            <a:endParaRPr kumimoji="1" lang="en-US" altLang="ja-JP" sz="2800" dirty="0" smtClean="0"/>
          </a:p>
          <a:p>
            <a:r>
              <a:rPr lang="ja-JP" altLang="en-US" sz="2800" dirty="0" smtClean="0"/>
              <a:t>現在</a:t>
            </a:r>
            <a:r>
              <a:rPr lang="en-US" altLang="ja-JP" sz="2800" dirty="0" smtClean="0"/>
              <a:t>50%</a:t>
            </a:r>
            <a:r>
              <a:rPr lang="ja-JP" altLang="en-US" sz="2800" dirty="0" smtClean="0"/>
              <a:t>程度の完成度</a:t>
            </a:r>
            <a:endParaRPr lang="en-US" altLang="ja-JP" sz="2800" dirty="0" smtClean="0"/>
          </a:p>
          <a:p>
            <a:endParaRPr kumimoji="1" lang="en-US" altLang="ja-JP" sz="2800" dirty="0"/>
          </a:p>
          <a:p>
            <a:r>
              <a:rPr lang="ja-JP" altLang="en-US" sz="2800" dirty="0" smtClean="0"/>
              <a:t>編集を</a:t>
            </a:r>
            <a:r>
              <a:rPr lang="en-US" altLang="ja-JP" sz="2800" dirty="0" smtClean="0"/>
              <a:t>Google Sites</a:t>
            </a:r>
            <a:r>
              <a:rPr lang="ja-JP" altLang="en-US" sz="2800" dirty="0" smtClean="0"/>
              <a:t>から</a:t>
            </a:r>
            <a:r>
              <a:rPr lang="en-US" altLang="ja-JP" sz="2800" dirty="0" err="1" smtClean="0"/>
              <a:t>GitHub</a:t>
            </a:r>
            <a:r>
              <a:rPr lang="ja-JP" altLang="en-US" sz="2800" dirty="0" smtClean="0"/>
              <a:t>に移行作業中。かなり編集しやすくなるはず。</a:t>
            </a:r>
            <a:endParaRPr kumimoji="1" lang="ja-JP" altLang="en-US" sz="2800" dirty="0"/>
          </a:p>
        </p:txBody>
      </p:sp>
    </p:spTree>
    <p:extLst>
      <p:ext uri="{BB962C8B-B14F-4D97-AF65-F5344CB8AC3E}">
        <p14:creationId xmlns:p14="http://schemas.microsoft.com/office/powerpoint/2010/main" val="681087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2564905"/>
            <a:ext cx="8229600" cy="1224136"/>
          </a:xfrm>
        </p:spPr>
        <p:txBody>
          <a:bodyPr/>
          <a:lstStyle/>
          <a:p>
            <a:pPr marL="0" indent="0">
              <a:buNone/>
            </a:pPr>
            <a:r>
              <a:rPr kumimoji="1" lang="ja-JP" altLang="en-US" dirty="0" smtClean="0"/>
              <a:t>これらを踏まえた上で、</a:t>
            </a:r>
            <a:endParaRPr kumimoji="1" lang="en-US" altLang="ja-JP" dirty="0" smtClean="0"/>
          </a:p>
          <a:p>
            <a:pPr marL="0" indent="0">
              <a:buNone/>
            </a:pPr>
            <a:r>
              <a:rPr kumimoji="1" lang="ja-JP" altLang="en-US" dirty="0" smtClean="0"/>
              <a:t>これからの</a:t>
            </a:r>
            <a:r>
              <a:rPr kumimoji="1" lang="en-US" altLang="ja-JP" dirty="0" smtClean="0"/>
              <a:t>C++</a:t>
            </a:r>
            <a:r>
              <a:rPr kumimoji="1" lang="ja-JP" altLang="en-US" dirty="0" smtClean="0"/>
              <a:t>コミュニティを考えて行きましょう</a:t>
            </a:r>
            <a:endParaRPr kumimoji="1" lang="ja-JP" altLang="en-US" dirty="0"/>
          </a:p>
        </p:txBody>
      </p:sp>
    </p:spTree>
    <p:extLst>
      <p:ext uri="{BB962C8B-B14F-4D97-AF65-F5344CB8AC3E}">
        <p14:creationId xmlns:p14="http://schemas.microsoft.com/office/powerpoint/2010/main" val="620786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a:spLocks noGrp="1"/>
          </p:cNvSpPr>
          <p:nvPr>
            <p:ph idx="1"/>
          </p:nvPr>
        </p:nvSpPr>
        <p:spPr>
          <a:xfrm>
            <a:off x="457200" y="2852936"/>
            <a:ext cx="8229600" cy="936104"/>
          </a:xfrm>
        </p:spPr>
        <p:txBody>
          <a:bodyPr>
            <a:normAutofit/>
          </a:bodyPr>
          <a:lstStyle/>
          <a:p>
            <a:pPr marL="0" indent="0" algn="ctr">
              <a:buNone/>
            </a:pPr>
            <a:r>
              <a:rPr kumimoji="1" lang="ja-JP" altLang="en-US" sz="3600" dirty="0" smtClean="0">
                <a:solidFill>
                  <a:srgbClr val="C00000"/>
                </a:solidFill>
              </a:rPr>
              <a:t>これからの</a:t>
            </a:r>
            <a:r>
              <a:rPr kumimoji="1" lang="en-US" altLang="ja-JP" sz="3600" dirty="0" smtClean="0">
                <a:solidFill>
                  <a:srgbClr val="C00000"/>
                </a:solidFill>
              </a:rPr>
              <a:t>C++</a:t>
            </a:r>
            <a:r>
              <a:rPr kumimoji="1" lang="ja-JP" altLang="en-US" sz="3600" dirty="0" smtClean="0">
                <a:solidFill>
                  <a:srgbClr val="C00000"/>
                </a:solidFill>
              </a:rPr>
              <a:t>コミュニティを考える</a:t>
            </a:r>
            <a:endParaRPr kumimoji="1" lang="ja-JP" altLang="en-US" sz="3600" dirty="0">
              <a:solidFill>
                <a:srgbClr val="C00000"/>
              </a:solidFill>
            </a:endParaRPr>
          </a:p>
        </p:txBody>
      </p:sp>
      <p:sp>
        <p:nvSpPr>
          <p:cNvPr id="5" name="コンテンツ プレースホルダー 2"/>
          <p:cNvSpPr txBox="1">
            <a:spLocks/>
          </p:cNvSpPr>
          <p:nvPr/>
        </p:nvSpPr>
        <p:spPr>
          <a:xfrm>
            <a:off x="1259632" y="2400027"/>
            <a:ext cx="1872208" cy="5040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Arial" pitchFamily="34" charset="0"/>
              <a:buNone/>
            </a:pPr>
            <a:r>
              <a:rPr lang="en-US" altLang="ja-JP" sz="2400" dirty="0" smtClean="0"/>
              <a:t>3rd step</a:t>
            </a:r>
            <a:endParaRPr lang="ja-JP" altLang="en-US" sz="2400" dirty="0"/>
          </a:p>
        </p:txBody>
      </p:sp>
    </p:spTree>
    <p:extLst>
      <p:ext uri="{BB962C8B-B14F-4D97-AF65-F5344CB8AC3E}">
        <p14:creationId xmlns:p14="http://schemas.microsoft.com/office/powerpoint/2010/main" val="7797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自己紹介</a:t>
            </a:r>
            <a:endParaRPr kumimoji="1" lang="ja-JP" altLang="en-US"/>
          </a:p>
        </p:txBody>
      </p:sp>
      <p:sp>
        <p:nvSpPr>
          <p:cNvPr id="3" name="コンテンツ プレースホルダー 2"/>
          <p:cNvSpPr>
            <a:spLocks noGrp="1"/>
          </p:cNvSpPr>
          <p:nvPr>
            <p:ph idx="1"/>
          </p:nvPr>
        </p:nvSpPr>
        <p:spPr/>
        <p:txBody>
          <a:bodyPr>
            <a:normAutofit/>
          </a:bodyPr>
          <a:lstStyle/>
          <a:p>
            <a:r>
              <a:rPr kumimoji="1" lang="en-US" altLang="ja-JP" sz="2800" dirty="0" smtClean="0"/>
              <a:t>Boost.</a:t>
            </a:r>
            <a:r>
              <a:rPr kumimoji="1" lang="ja-JP" altLang="en-US" sz="2800" dirty="0" smtClean="0"/>
              <a:t>勉強会 東京の主催者</a:t>
            </a:r>
            <a:endParaRPr kumimoji="1" lang="en-US" altLang="ja-JP" sz="2800" dirty="0" smtClean="0"/>
          </a:p>
          <a:p>
            <a:r>
              <a:rPr lang="en-US" altLang="ja-JP" sz="2800" dirty="0" err="1" smtClean="0"/>
              <a:t>boostjp</a:t>
            </a:r>
            <a:r>
              <a:rPr lang="en-US" altLang="ja-JP" sz="2800" dirty="0" smtClean="0"/>
              <a:t>/</a:t>
            </a:r>
            <a:r>
              <a:rPr lang="en-US" altLang="ja-JP" sz="2800" dirty="0" err="1" smtClean="0"/>
              <a:t>cpprefjp</a:t>
            </a:r>
            <a:r>
              <a:rPr lang="ja-JP" altLang="en-US" sz="2800" dirty="0" smtClean="0"/>
              <a:t>サイトを作ってます</a:t>
            </a:r>
            <a:endParaRPr lang="en-US" altLang="ja-JP" sz="2800" dirty="0" smtClean="0"/>
          </a:p>
          <a:p>
            <a:r>
              <a:rPr lang="en-US" altLang="ja-JP" sz="2800" dirty="0" smtClean="0"/>
              <a:t>Boost C++ Libraries</a:t>
            </a:r>
            <a:r>
              <a:rPr lang="ja-JP" altLang="en-US" sz="2800" dirty="0" smtClean="0"/>
              <a:t>コントリビュータ</a:t>
            </a:r>
            <a:endParaRPr lang="en-US" altLang="ja-JP" sz="2800" dirty="0" smtClean="0"/>
          </a:p>
          <a:p>
            <a:r>
              <a:rPr kumimoji="1" lang="ja-JP" altLang="en-US" sz="2800" dirty="0" smtClean="0"/>
              <a:t>著書</a:t>
            </a:r>
            <a:endParaRPr kumimoji="1" lang="en-US" altLang="ja-JP" sz="2800" dirty="0" smtClean="0"/>
          </a:p>
          <a:p>
            <a:pPr lvl="1"/>
            <a:r>
              <a:rPr kumimoji="1" lang="en-US" altLang="ja-JP" sz="2400" dirty="0" smtClean="0"/>
              <a:t>『C++</a:t>
            </a:r>
            <a:r>
              <a:rPr kumimoji="1" lang="ja-JP" altLang="en-US" sz="2400" dirty="0" smtClean="0"/>
              <a:t>テンプレートテクニック</a:t>
            </a:r>
            <a:r>
              <a:rPr kumimoji="1" lang="en-US" altLang="ja-JP" sz="2400" dirty="0" smtClean="0"/>
              <a:t>』</a:t>
            </a:r>
          </a:p>
          <a:p>
            <a:pPr lvl="1"/>
            <a:r>
              <a:rPr kumimoji="1" lang="en-US" altLang="ja-JP" sz="2400" dirty="0" smtClean="0"/>
              <a:t>『</a:t>
            </a:r>
            <a:r>
              <a:rPr kumimoji="1" lang="ja-JP" altLang="en-US" sz="2400" dirty="0" smtClean="0"/>
              <a:t>プログラミングの魔導書 </a:t>
            </a:r>
            <a:r>
              <a:rPr kumimoji="1" lang="en-US" altLang="ja-JP" sz="2400" dirty="0" smtClean="0"/>
              <a:t>Vol.1 </a:t>
            </a:r>
            <a:r>
              <a:rPr kumimoji="1" lang="ja-JP" altLang="en-US" sz="2000" dirty="0" smtClean="0"/>
              <a:t>～</a:t>
            </a:r>
            <a:r>
              <a:rPr kumimoji="1" lang="en-US" altLang="ja-JP" sz="2000" dirty="0" smtClean="0"/>
              <a:t>Construct the World, C++</a:t>
            </a:r>
            <a:r>
              <a:rPr kumimoji="1" lang="ja-JP" altLang="en-US" sz="2000" dirty="0" smtClean="0"/>
              <a:t>～</a:t>
            </a:r>
            <a:r>
              <a:rPr kumimoji="1" lang="en-US" altLang="ja-JP" sz="2400" dirty="0" smtClean="0"/>
              <a:t>』</a:t>
            </a:r>
          </a:p>
          <a:p>
            <a:pPr lvl="1"/>
            <a:r>
              <a:rPr lang="en-US" altLang="ja-JP" sz="2400" dirty="0" smtClean="0"/>
              <a:t>『C++</a:t>
            </a:r>
            <a:r>
              <a:rPr lang="ja-JP" altLang="en-US" sz="2400" dirty="0" smtClean="0"/>
              <a:t>ポケットリファレンス</a:t>
            </a:r>
            <a:r>
              <a:rPr lang="en-US" altLang="ja-JP" sz="2400" dirty="0" smtClean="0"/>
              <a:t>』</a:t>
            </a:r>
            <a:endParaRPr kumimoji="1" lang="ja-JP" altLang="en-US" sz="2400" dirty="0"/>
          </a:p>
        </p:txBody>
      </p:sp>
    </p:spTree>
    <p:extLst>
      <p:ext uri="{BB962C8B-B14F-4D97-AF65-F5344CB8AC3E}">
        <p14:creationId xmlns:p14="http://schemas.microsoft.com/office/powerpoint/2010/main" val="2773174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本日のお題</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英語圏と日本、両方の</a:t>
            </a:r>
            <a:r>
              <a:rPr kumimoji="1" lang="en-US" altLang="ja-JP" dirty="0" smtClean="0"/>
              <a:t>C++</a:t>
            </a:r>
            <a:r>
              <a:rPr kumimoji="1" lang="ja-JP" altLang="en-US" dirty="0" smtClean="0"/>
              <a:t>コミュニティの現状を紹介します。</a:t>
            </a:r>
            <a:endParaRPr kumimoji="1" lang="en-US" altLang="ja-JP" dirty="0" smtClean="0"/>
          </a:p>
          <a:p>
            <a:endParaRPr kumimoji="1" lang="en-US" altLang="ja-JP" dirty="0" smtClean="0"/>
          </a:p>
          <a:p>
            <a:r>
              <a:rPr lang="ja-JP" altLang="en-US" dirty="0"/>
              <a:t>自分</a:t>
            </a:r>
            <a:r>
              <a:rPr lang="ja-JP" altLang="en-US" dirty="0" smtClean="0"/>
              <a:t>たちのコミュニティがどんなことをしているのか、他ではどうなのかを知ってもらおうと思います。</a:t>
            </a:r>
            <a:endParaRPr lang="en-US" altLang="ja-JP" dirty="0" smtClean="0"/>
          </a:p>
          <a:p>
            <a:endParaRPr kumimoji="1" lang="en-US" altLang="ja-JP" dirty="0" smtClean="0"/>
          </a:p>
          <a:p>
            <a:r>
              <a:rPr lang="en-US" altLang="ja-JP" dirty="0" smtClean="0"/>
              <a:t>C++</a:t>
            </a:r>
            <a:r>
              <a:rPr lang="ja-JP" altLang="en-US" dirty="0" smtClean="0"/>
              <a:t>コミュニティで新たに活動してくれる人を生み出すことを目的とします。</a:t>
            </a:r>
            <a:endParaRPr kumimoji="1" lang="ja-JP" altLang="en-US" dirty="0"/>
          </a:p>
        </p:txBody>
      </p:sp>
    </p:spTree>
    <p:extLst>
      <p:ext uri="{BB962C8B-B14F-4D97-AF65-F5344CB8AC3E}">
        <p14:creationId xmlns:p14="http://schemas.microsoft.com/office/powerpoint/2010/main" val="3771135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l"/>
            <a:r>
              <a:rPr lang="ja-JP" altLang="en-US" dirty="0" smtClean="0"/>
              <a:t>この話の構成</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コミュニティとは何か</a:t>
            </a:r>
            <a:endParaRPr kumimoji="1" lang="en-US" altLang="ja-JP" dirty="0" smtClean="0"/>
          </a:p>
          <a:p>
            <a:pPr marL="514350" indent="-514350">
              <a:buFont typeface="+mj-lt"/>
              <a:buAutoNum type="arabicPeriod"/>
            </a:pPr>
            <a:r>
              <a:rPr lang="ja-JP" altLang="en-US" dirty="0"/>
              <a:t>現在</a:t>
            </a:r>
            <a:r>
              <a:rPr lang="ja-JP" altLang="en-US" dirty="0" smtClean="0"/>
              <a:t>の</a:t>
            </a:r>
            <a:r>
              <a:rPr lang="en-US" altLang="ja-JP" dirty="0" smtClean="0"/>
              <a:t>C++</a:t>
            </a:r>
            <a:r>
              <a:rPr lang="ja-JP" altLang="en-US" dirty="0" smtClean="0"/>
              <a:t>コミュニティを知る</a:t>
            </a:r>
            <a:endParaRPr lang="en-US" altLang="ja-JP" dirty="0" smtClean="0"/>
          </a:p>
          <a:p>
            <a:pPr marL="514350" indent="-514350">
              <a:buFont typeface="+mj-lt"/>
              <a:buAutoNum type="arabicPeriod"/>
            </a:pPr>
            <a:r>
              <a:rPr kumimoji="1" lang="ja-JP" altLang="en-US" dirty="0"/>
              <a:t>これから</a:t>
            </a:r>
            <a:r>
              <a:rPr kumimoji="1" lang="ja-JP" altLang="en-US" dirty="0" smtClean="0"/>
              <a:t>の</a:t>
            </a:r>
            <a:r>
              <a:rPr kumimoji="1" lang="en-US" altLang="ja-JP" dirty="0" smtClean="0"/>
              <a:t>C++</a:t>
            </a:r>
            <a:r>
              <a:rPr kumimoji="1" lang="ja-JP" altLang="en-US" dirty="0" smtClean="0"/>
              <a:t>コミュニティを考える</a:t>
            </a:r>
            <a:endParaRPr kumimoji="1" lang="ja-JP" altLang="en-US" dirty="0"/>
          </a:p>
        </p:txBody>
      </p:sp>
    </p:spTree>
    <p:extLst>
      <p:ext uri="{BB962C8B-B14F-4D97-AF65-F5344CB8AC3E}">
        <p14:creationId xmlns:p14="http://schemas.microsoft.com/office/powerpoint/2010/main" val="591095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a:spLocks noGrp="1"/>
          </p:cNvSpPr>
          <p:nvPr>
            <p:ph idx="1"/>
          </p:nvPr>
        </p:nvSpPr>
        <p:spPr>
          <a:xfrm>
            <a:off x="457200" y="2852936"/>
            <a:ext cx="8229600" cy="936104"/>
          </a:xfrm>
        </p:spPr>
        <p:txBody>
          <a:bodyPr>
            <a:normAutofit/>
          </a:bodyPr>
          <a:lstStyle/>
          <a:p>
            <a:pPr marL="0" indent="0" algn="ctr">
              <a:buNone/>
            </a:pPr>
            <a:r>
              <a:rPr kumimoji="1" lang="ja-JP" altLang="en-US" sz="3600" dirty="0" smtClean="0">
                <a:solidFill>
                  <a:srgbClr val="C00000"/>
                </a:solidFill>
              </a:rPr>
              <a:t>コミュニティとは何か</a:t>
            </a:r>
            <a:endParaRPr kumimoji="1" lang="ja-JP" altLang="en-US" sz="3600" dirty="0">
              <a:solidFill>
                <a:srgbClr val="C00000"/>
              </a:solidFill>
            </a:endParaRPr>
          </a:p>
        </p:txBody>
      </p:sp>
      <p:sp>
        <p:nvSpPr>
          <p:cNvPr id="5" name="コンテンツ プレースホルダー 2"/>
          <p:cNvSpPr txBox="1">
            <a:spLocks/>
          </p:cNvSpPr>
          <p:nvPr/>
        </p:nvSpPr>
        <p:spPr>
          <a:xfrm>
            <a:off x="2555776" y="2400027"/>
            <a:ext cx="1872208" cy="5040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Arial" pitchFamily="34" charset="0"/>
              <a:buNone/>
            </a:pPr>
            <a:r>
              <a:rPr lang="en-US" altLang="ja-JP" sz="2400" dirty="0" smtClean="0"/>
              <a:t>1st step</a:t>
            </a:r>
            <a:endParaRPr lang="ja-JP" altLang="en-US" sz="2400" dirty="0"/>
          </a:p>
        </p:txBody>
      </p:sp>
    </p:spTree>
    <p:extLst>
      <p:ext uri="{BB962C8B-B14F-4D97-AF65-F5344CB8AC3E}">
        <p14:creationId xmlns:p14="http://schemas.microsoft.com/office/powerpoint/2010/main" val="924187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000" dirty="0" smtClean="0"/>
              <a:t>コミュニティってなんだろう？</a:t>
            </a:r>
            <a:endParaRPr kumimoji="1" lang="ja-JP" altLang="en-US" sz="4000" dirty="0"/>
          </a:p>
        </p:txBody>
      </p:sp>
      <p:sp>
        <p:nvSpPr>
          <p:cNvPr id="3" name="コンテンツ プレースホルダー 2"/>
          <p:cNvSpPr>
            <a:spLocks noGrp="1"/>
          </p:cNvSpPr>
          <p:nvPr>
            <p:ph idx="1"/>
          </p:nvPr>
        </p:nvSpPr>
        <p:spPr>
          <a:xfrm>
            <a:off x="457200" y="2420889"/>
            <a:ext cx="8229600" cy="2664295"/>
          </a:xfrm>
        </p:spPr>
        <p:txBody>
          <a:bodyPr>
            <a:normAutofit/>
          </a:bodyPr>
          <a:lstStyle/>
          <a:p>
            <a:r>
              <a:rPr kumimoji="1" lang="ja-JP" altLang="en-US" sz="2800" dirty="0" smtClean="0"/>
              <a:t>家族</a:t>
            </a:r>
            <a:endParaRPr kumimoji="1" lang="en-US" altLang="ja-JP" sz="2800" dirty="0" smtClean="0"/>
          </a:p>
          <a:p>
            <a:r>
              <a:rPr lang="ja-JP" altLang="en-US" sz="2800" dirty="0" smtClean="0"/>
              <a:t>会社</a:t>
            </a:r>
            <a:endParaRPr lang="en-US" altLang="ja-JP" sz="2800" dirty="0" smtClean="0"/>
          </a:p>
          <a:p>
            <a:r>
              <a:rPr kumimoji="1" lang="ja-JP" altLang="en-US" sz="2800" dirty="0" smtClean="0"/>
              <a:t>クラブ</a:t>
            </a:r>
            <a:endParaRPr kumimoji="1" lang="en-US" altLang="ja-JP" sz="2800" dirty="0" smtClean="0"/>
          </a:p>
          <a:p>
            <a:r>
              <a:rPr lang="ja-JP" altLang="en-US" sz="2800" dirty="0" smtClean="0"/>
              <a:t>学校</a:t>
            </a:r>
            <a:endParaRPr lang="en-US" altLang="ja-JP" sz="2800" dirty="0" smtClean="0"/>
          </a:p>
          <a:p>
            <a:r>
              <a:rPr kumimoji="1" lang="ja-JP" altLang="en-US" sz="2800" dirty="0"/>
              <a:t>宗教</a:t>
            </a:r>
          </a:p>
        </p:txBody>
      </p:sp>
      <p:sp>
        <p:nvSpPr>
          <p:cNvPr id="4" name="テキスト ボックス 3"/>
          <p:cNvSpPr txBox="1"/>
          <p:nvPr/>
        </p:nvSpPr>
        <p:spPr>
          <a:xfrm>
            <a:off x="467544" y="1340768"/>
            <a:ext cx="7735451" cy="830997"/>
          </a:xfrm>
          <a:prstGeom prst="rect">
            <a:avLst/>
          </a:prstGeom>
          <a:noFill/>
        </p:spPr>
        <p:txBody>
          <a:bodyPr wrap="none" rtlCol="0">
            <a:spAutoFit/>
          </a:bodyPr>
          <a:lstStyle/>
          <a:p>
            <a:r>
              <a:rPr kumimoji="1" lang="en-US" altLang="ja-JP" sz="2400" dirty="0" smtClean="0"/>
              <a:t>C++</a:t>
            </a:r>
            <a:r>
              <a:rPr kumimoji="1" lang="ja-JP" altLang="en-US" sz="2400" dirty="0" smtClean="0"/>
              <a:t>から一旦離れて、自然界のコミュニティを考えてみよう。</a:t>
            </a:r>
            <a:endParaRPr kumimoji="1" lang="en-US" altLang="ja-JP" sz="2400" dirty="0" smtClean="0"/>
          </a:p>
          <a:p>
            <a:r>
              <a:rPr lang="ja-JP" altLang="en-US" sz="2400" dirty="0"/>
              <a:t>こんなのがありますね。</a:t>
            </a:r>
            <a:endParaRPr kumimoji="1" lang="ja-JP" altLang="en-US" sz="2400" dirty="0"/>
          </a:p>
        </p:txBody>
      </p:sp>
      <p:sp>
        <p:nvSpPr>
          <p:cNvPr id="5" name="テキスト ボックス 4"/>
          <p:cNvSpPr txBox="1"/>
          <p:nvPr/>
        </p:nvSpPr>
        <p:spPr>
          <a:xfrm>
            <a:off x="539552" y="5229200"/>
            <a:ext cx="8064896" cy="830997"/>
          </a:xfrm>
          <a:prstGeom prst="rect">
            <a:avLst/>
          </a:prstGeom>
          <a:noFill/>
        </p:spPr>
        <p:txBody>
          <a:bodyPr wrap="square" rtlCol="0">
            <a:spAutoFit/>
          </a:bodyPr>
          <a:lstStyle/>
          <a:p>
            <a:r>
              <a:rPr kumimoji="1" lang="ja-JP" altLang="en-US" sz="2400" dirty="0" smtClean="0"/>
              <a:t>つまり、コミュニティとは「</a:t>
            </a:r>
            <a:r>
              <a:rPr kumimoji="1" lang="ja-JP" altLang="en-US" sz="2400" dirty="0" smtClean="0">
                <a:solidFill>
                  <a:srgbClr val="C00000"/>
                </a:solidFill>
              </a:rPr>
              <a:t>人の集まり</a:t>
            </a:r>
            <a:r>
              <a:rPr kumimoji="1" lang="ja-JP" altLang="en-US" sz="2400" dirty="0" smtClean="0"/>
              <a:t>」であると言えます。</a:t>
            </a:r>
            <a:endParaRPr kumimoji="1" lang="en-US" altLang="ja-JP" sz="2400" dirty="0" smtClean="0"/>
          </a:p>
          <a:p>
            <a:r>
              <a:rPr kumimoji="1" lang="ja-JP" altLang="en-US" sz="2400" dirty="0" smtClean="0"/>
              <a:t>そして、人が集まって</a:t>
            </a:r>
            <a:r>
              <a:rPr kumimoji="1" lang="ja-JP" altLang="en-US" sz="2400" dirty="0" smtClean="0">
                <a:solidFill>
                  <a:srgbClr val="C00000"/>
                </a:solidFill>
              </a:rPr>
              <a:t>何かをしています</a:t>
            </a:r>
            <a:r>
              <a:rPr kumimoji="1" lang="ja-JP" altLang="en-US" sz="2400" dirty="0" smtClean="0"/>
              <a:t>。</a:t>
            </a:r>
            <a:endParaRPr kumimoji="1" lang="ja-JP" altLang="en-US" sz="2400" dirty="0"/>
          </a:p>
        </p:txBody>
      </p:sp>
    </p:spTree>
    <p:extLst>
      <p:ext uri="{BB962C8B-B14F-4D97-AF65-F5344CB8AC3E}">
        <p14:creationId xmlns:p14="http://schemas.microsoft.com/office/powerpoint/2010/main" val="834085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sz="3200" dirty="0" smtClean="0"/>
              <a:t>コミュニティがやっていることはなんだろう？</a:t>
            </a:r>
            <a:endParaRPr kumimoji="1" lang="ja-JP" altLang="en-US" sz="3200" dirty="0"/>
          </a:p>
        </p:txBody>
      </p:sp>
      <p:sp>
        <p:nvSpPr>
          <p:cNvPr id="3" name="コンテンツ プレースホルダー 2"/>
          <p:cNvSpPr>
            <a:spLocks noGrp="1"/>
          </p:cNvSpPr>
          <p:nvPr>
            <p:ph idx="1"/>
          </p:nvPr>
        </p:nvSpPr>
        <p:spPr>
          <a:xfrm>
            <a:off x="457200" y="1340769"/>
            <a:ext cx="8229600" cy="3816424"/>
          </a:xfrm>
        </p:spPr>
        <p:txBody>
          <a:bodyPr>
            <a:normAutofit/>
          </a:bodyPr>
          <a:lstStyle/>
          <a:p>
            <a:r>
              <a:rPr kumimoji="1" lang="ja-JP" altLang="en-US" sz="2800" dirty="0" smtClean="0"/>
              <a:t>会社であれば、利益や作りたいもののために、共同作業をしています。</a:t>
            </a:r>
            <a:endParaRPr kumimoji="1" lang="en-US" altLang="ja-JP" sz="2800" dirty="0" smtClean="0"/>
          </a:p>
          <a:p>
            <a:r>
              <a:rPr lang="ja-JP" altLang="en-US" sz="2800" dirty="0" smtClean="0"/>
              <a:t>学校</a:t>
            </a:r>
            <a:r>
              <a:rPr lang="ja-JP" altLang="en-US" sz="2800" dirty="0"/>
              <a:t>なら</a:t>
            </a:r>
            <a:r>
              <a:rPr lang="ja-JP" altLang="en-US" sz="2800" dirty="0" smtClean="0"/>
              <a:t>、学生に教育を施し、学生を社会に送り出しています。</a:t>
            </a:r>
            <a:r>
              <a:rPr lang="en-US" altLang="ja-JP" sz="2800" dirty="0" smtClean="0"/>
              <a:t/>
            </a:r>
            <a:br>
              <a:rPr lang="en-US" altLang="ja-JP" sz="2800" dirty="0" smtClean="0"/>
            </a:br>
            <a:r>
              <a:rPr lang="ja-JP" altLang="en-US" sz="2800" dirty="0" smtClean="0"/>
              <a:t>学生の方は、他の学生と共に学び、自分の興味を見つけます。</a:t>
            </a:r>
            <a:endParaRPr lang="en-US" altLang="ja-JP" sz="2800" dirty="0" smtClean="0"/>
          </a:p>
          <a:p>
            <a:r>
              <a:rPr lang="ja-JP" altLang="en-US" sz="2800" dirty="0" smtClean="0"/>
              <a:t>クラブや宗教は、共通の話題がある人で集まり、絆を生み出しています。</a:t>
            </a:r>
            <a:endParaRPr lang="en-US" altLang="ja-JP" sz="2800" dirty="0" smtClean="0"/>
          </a:p>
        </p:txBody>
      </p:sp>
    </p:spTree>
    <p:extLst>
      <p:ext uri="{BB962C8B-B14F-4D97-AF65-F5344CB8AC3E}">
        <p14:creationId xmlns:p14="http://schemas.microsoft.com/office/powerpoint/2010/main" val="1553739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sz="3200" dirty="0" smtClean="0"/>
              <a:t>プログラミングコミュニティはどうだろう？</a:t>
            </a:r>
            <a:endParaRPr kumimoji="1" lang="ja-JP" altLang="en-US" sz="3200" dirty="0"/>
          </a:p>
        </p:txBody>
      </p:sp>
      <p:sp>
        <p:nvSpPr>
          <p:cNvPr id="3" name="コンテンツ プレースホルダー 2"/>
          <p:cNvSpPr>
            <a:spLocks noGrp="1"/>
          </p:cNvSpPr>
          <p:nvPr>
            <p:ph idx="1"/>
          </p:nvPr>
        </p:nvSpPr>
        <p:spPr>
          <a:xfrm>
            <a:off x="457200" y="2636912"/>
            <a:ext cx="8229600" cy="2232248"/>
          </a:xfrm>
        </p:spPr>
        <p:txBody>
          <a:bodyPr>
            <a:normAutofit lnSpcReduction="10000"/>
          </a:bodyPr>
          <a:lstStyle/>
          <a:p>
            <a:r>
              <a:rPr lang="ja-JP" altLang="en-US" sz="2800" dirty="0" smtClean="0"/>
              <a:t>開発者コミュニティ</a:t>
            </a:r>
            <a:endParaRPr lang="en-US" altLang="ja-JP" sz="2800" dirty="0" smtClean="0"/>
          </a:p>
          <a:p>
            <a:pPr lvl="1"/>
            <a:r>
              <a:rPr lang="ja-JP" altLang="en-US" sz="2400" dirty="0"/>
              <a:t>ユーザー</a:t>
            </a:r>
            <a:r>
              <a:rPr lang="ja-JP" altLang="en-US" sz="2400" dirty="0" smtClean="0"/>
              <a:t>に</a:t>
            </a:r>
            <a:r>
              <a:rPr lang="ja-JP" altLang="en-US" sz="2400" dirty="0"/>
              <a:t>提供</a:t>
            </a:r>
            <a:r>
              <a:rPr lang="ja-JP" altLang="en-US" sz="2400" dirty="0" smtClean="0"/>
              <a:t>する</a:t>
            </a:r>
            <a:r>
              <a:rPr lang="ja-JP" altLang="en-US" sz="2400" dirty="0"/>
              <a:t>もの</a:t>
            </a:r>
            <a:r>
              <a:rPr lang="ja-JP" altLang="en-US" sz="2400" dirty="0" smtClean="0"/>
              <a:t>を共に制作する</a:t>
            </a:r>
            <a:r>
              <a:rPr lang="en-US" altLang="ja-JP" sz="2400" dirty="0" smtClean="0"/>
              <a:t/>
            </a:r>
            <a:br>
              <a:rPr lang="en-US" altLang="ja-JP" sz="2400" dirty="0" smtClean="0"/>
            </a:br>
            <a:endParaRPr lang="en-US" altLang="ja-JP" sz="2400" dirty="0" smtClean="0"/>
          </a:p>
          <a:p>
            <a:r>
              <a:rPr lang="ja-JP" altLang="en-US" sz="2800" dirty="0" smtClean="0"/>
              <a:t>ユーザーコミュニティ</a:t>
            </a:r>
            <a:endParaRPr lang="en-US" altLang="ja-JP" sz="2800" dirty="0" smtClean="0"/>
          </a:p>
          <a:p>
            <a:pPr lvl="1"/>
            <a:r>
              <a:rPr lang="ja-JP" altLang="en-US" sz="2400" dirty="0" smtClean="0"/>
              <a:t>提供</a:t>
            </a:r>
            <a:r>
              <a:rPr lang="ja-JP" altLang="en-US" sz="2400" dirty="0"/>
              <a:t>されたもの</a:t>
            </a:r>
            <a:r>
              <a:rPr lang="ja-JP" altLang="en-US" sz="2400" dirty="0" smtClean="0"/>
              <a:t>の情報を、他のユーザーと共有する</a:t>
            </a:r>
            <a:endParaRPr lang="en-US" altLang="ja-JP" sz="2400" dirty="0" smtClean="0"/>
          </a:p>
        </p:txBody>
      </p:sp>
      <p:sp>
        <p:nvSpPr>
          <p:cNvPr id="4" name="テキスト ボックス 3"/>
          <p:cNvSpPr txBox="1"/>
          <p:nvPr/>
        </p:nvSpPr>
        <p:spPr>
          <a:xfrm>
            <a:off x="467545" y="1340768"/>
            <a:ext cx="8136904" cy="830997"/>
          </a:xfrm>
          <a:prstGeom prst="rect">
            <a:avLst/>
          </a:prstGeom>
          <a:noFill/>
        </p:spPr>
        <p:txBody>
          <a:bodyPr wrap="square" rtlCol="0">
            <a:spAutoFit/>
          </a:bodyPr>
          <a:lstStyle/>
          <a:p>
            <a:r>
              <a:rPr kumimoji="1" lang="ja-JP" altLang="en-US" sz="2400" dirty="0" smtClean="0"/>
              <a:t>プログラミングの世界では、開発者コミュニティとユーザーコミュニティの、大きく</a:t>
            </a:r>
            <a:r>
              <a:rPr kumimoji="1" lang="en-US" altLang="ja-JP" sz="2400" dirty="0" smtClean="0"/>
              <a:t>2</a:t>
            </a:r>
            <a:r>
              <a:rPr kumimoji="1" lang="ja-JP" altLang="en-US" sz="2400" dirty="0" smtClean="0"/>
              <a:t>つが存在します。</a:t>
            </a:r>
            <a:endParaRPr kumimoji="1" lang="ja-JP" altLang="en-US" sz="2400" dirty="0"/>
          </a:p>
        </p:txBody>
      </p:sp>
    </p:spTree>
    <p:extLst>
      <p:ext uri="{BB962C8B-B14F-4D97-AF65-F5344CB8AC3E}">
        <p14:creationId xmlns:p14="http://schemas.microsoft.com/office/powerpoint/2010/main" val="1041028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a:spLocks noGrp="1"/>
          </p:cNvSpPr>
          <p:nvPr>
            <p:ph idx="1"/>
          </p:nvPr>
        </p:nvSpPr>
        <p:spPr>
          <a:xfrm>
            <a:off x="457200" y="2852936"/>
            <a:ext cx="8229600" cy="936104"/>
          </a:xfrm>
        </p:spPr>
        <p:txBody>
          <a:bodyPr>
            <a:normAutofit/>
          </a:bodyPr>
          <a:lstStyle/>
          <a:p>
            <a:pPr marL="0" indent="0" algn="ctr">
              <a:buNone/>
            </a:pPr>
            <a:r>
              <a:rPr kumimoji="1" lang="ja-JP" altLang="en-US" sz="3600" dirty="0" smtClean="0">
                <a:solidFill>
                  <a:srgbClr val="C00000"/>
                </a:solidFill>
              </a:rPr>
              <a:t>現在の</a:t>
            </a:r>
            <a:r>
              <a:rPr kumimoji="1" lang="en-US" altLang="ja-JP" sz="3600" dirty="0" smtClean="0">
                <a:solidFill>
                  <a:srgbClr val="C00000"/>
                </a:solidFill>
              </a:rPr>
              <a:t>C++</a:t>
            </a:r>
            <a:r>
              <a:rPr kumimoji="1" lang="ja-JP" altLang="en-US" sz="3600" dirty="0" smtClean="0">
                <a:solidFill>
                  <a:srgbClr val="C00000"/>
                </a:solidFill>
              </a:rPr>
              <a:t>コミュニティを知る</a:t>
            </a:r>
            <a:endParaRPr kumimoji="1" lang="ja-JP" altLang="en-US" sz="3600" dirty="0">
              <a:solidFill>
                <a:srgbClr val="C00000"/>
              </a:solidFill>
            </a:endParaRPr>
          </a:p>
        </p:txBody>
      </p:sp>
      <p:sp>
        <p:nvSpPr>
          <p:cNvPr id="5" name="コンテンツ プレースホルダー 2"/>
          <p:cNvSpPr txBox="1">
            <a:spLocks/>
          </p:cNvSpPr>
          <p:nvPr/>
        </p:nvSpPr>
        <p:spPr>
          <a:xfrm>
            <a:off x="1835696" y="2400027"/>
            <a:ext cx="1872208" cy="5040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Arial" pitchFamily="34" charset="0"/>
              <a:buNone/>
            </a:pPr>
            <a:r>
              <a:rPr lang="en-US" altLang="ja-JP" sz="2400" dirty="0" smtClean="0"/>
              <a:t>2nd step</a:t>
            </a:r>
            <a:endParaRPr lang="ja-JP" altLang="en-US" sz="2400" dirty="0"/>
          </a:p>
        </p:txBody>
      </p:sp>
    </p:spTree>
    <p:extLst>
      <p:ext uri="{BB962C8B-B14F-4D97-AF65-F5344CB8AC3E}">
        <p14:creationId xmlns:p14="http://schemas.microsoft.com/office/powerpoint/2010/main" val="76275403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1105</TotalTime>
  <Words>609</Words>
  <Application>Microsoft Office PowerPoint</Application>
  <PresentationFormat>画面に合わせる (4:3)</PresentationFormat>
  <Paragraphs>110</Paragraphs>
  <Slides>18</Slides>
  <Notes>0</Notes>
  <HiddenSlides>0</HiddenSlides>
  <MMClips>0</MMClips>
  <ScaleCrop>false</ScaleCrop>
  <HeadingPairs>
    <vt:vector size="4" baseType="variant">
      <vt:variant>
        <vt:lpstr>テーマ</vt:lpstr>
      </vt:variant>
      <vt:variant>
        <vt:i4>1</vt:i4>
      </vt:variant>
      <vt:variant>
        <vt:lpstr>スライド タイトル</vt:lpstr>
      </vt:variant>
      <vt:variant>
        <vt:i4>18</vt:i4>
      </vt:variant>
    </vt:vector>
  </HeadingPairs>
  <TitlesOfParts>
    <vt:vector size="19" baseType="lpstr">
      <vt:lpstr>Office ​​テーマ</vt:lpstr>
      <vt:lpstr>C++コミュニティを作る</vt:lpstr>
      <vt:lpstr>自己紹介</vt:lpstr>
      <vt:lpstr>本日のお題</vt:lpstr>
      <vt:lpstr>この話の構成</vt:lpstr>
      <vt:lpstr>PowerPoint プレゼンテーション</vt:lpstr>
      <vt:lpstr>コミュニティってなんだろう？</vt:lpstr>
      <vt:lpstr>コミュニティがやっていることはなんだろう？</vt:lpstr>
      <vt:lpstr>プログラミングコミュニティはどうだろう？</vt:lpstr>
      <vt:lpstr>PowerPoint プレゼンテーション</vt:lpstr>
      <vt:lpstr>Standard C++(isocpp.org)</vt:lpstr>
      <vt:lpstr>std-proposals / std-discussion</vt:lpstr>
      <vt:lpstr>Boost(boost.org)</vt:lpstr>
      <vt:lpstr>Meeting C++(meetingcpp.com)</vt:lpstr>
      <vt:lpstr>日本のC++コミュニティ (1)</vt:lpstr>
      <vt:lpstr>日本のC++コミュニティ (2)</vt:lpstr>
      <vt:lpstr>日本のC++コミュニティ (3)</vt:lpstr>
      <vt:lpstr>PowerPoint プレゼンテーション</vt:lpstr>
      <vt:lpstr>PowerPoint プレゼンテーション</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テンプレートとは何か</dc:title>
  <dc:creator>高橋　晶</dc:creator>
  <cp:lastModifiedBy>高橋　晶</cp:lastModifiedBy>
  <cp:revision>129</cp:revision>
  <dcterms:created xsi:type="dcterms:W3CDTF">2012-11-13T02:36:41Z</dcterms:created>
  <dcterms:modified xsi:type="dcterms:W3CDTF">2013-06-06T09:38:45Z</dcterms:modified>
</cp:coreProperties>
</file>