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303" r:id="rId22"/>
    <p:sldId id="304" r:id="rId23"/>
    <p:sldId id="305" r:id="rId24"/>
    <p:sldId id="280" r:id="rId25"/>
    <p:sldId id="281" r:id="rId26"/>
    <p:sldId id="282" r:id="rId27"/>
    <p:sldId id="283" r:id="rId28"/>
    <p:sldId id="284" r:id="rId29"/>
    <p:sldId id="285" r:id="rId30"/>
    <p:sldId id="286" r:id="rId31"/>
    <p:sldId id="287" r:id="rId32"/>
    <p:sldId id="288" r:id="rId33"/>
    <p:sldId id="289" r:id="rId34"/>
    <p:sldId id="290" r:id="rId35"/>
    <p:sldId id="307" r:id="rId36"/>
    <p:sldId id="308" r:id="rId37"/>
    <p:sldId id="298" r:id="rId38"/>
    <p:sldId id="299" r:id="rId39"/>
    <p:sldId id="300" r:id="rId40"/>
    <p:sldId id="301" r:id="rId41"/>
    <p:sldId id="291" r:id="rId42"/>
    <p:sldId id="296" r:id="rId43"/>
    <p:sldId id="297" r:id="rId44"/>
    <p:sldId id="292" r:id="rId45"/>
    <p:sldId id="293" r:id="rId46"/>
    <p:sldId id="294" r:id="rId47"/>
    <p:sldId id="302" r:id="rId48"/>
    <p:sldId id="295" r:id="rId49"/>
    <p:sldId id="306" r:id="rId5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8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CCC28BE-C258-4CD1-A8A2-6F3905CF6BBE}" type="datetimeFigureOut">
              <a:rPr kumimoji="1" lang="ja-JP" altLang="en-US" smtClean="0"/>
              <a:t>2013/6/21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3694334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CCC28BE-C258-4CD1-A8A2-6F3905CF6BBE}" type="datetimeFigureOut">
              <a:rPr kumimoji="1" lang="ja-JP" altLang="en-US" smtClean="0"/>
              <a:t>2013/6/21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2589358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CCC28BE-C258-4CD1-A8A2-6F3905CF6BBE}" type="datetimeFigureOut">
              <a:rPr kumimoji="1" lang="ja-JP" altLang="en-US" smtClean="0"/>
              <a:t>2013/6/21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4086673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850106"/>
          </a:xfrm>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57200" y="1340768"/>
            <a:ext cx="8229600" cy="4785395"/>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1CCC28BE-C258-4CD1-A8A2-6F3905CF6BBE}" type="datetimeFigureOut">
              <a:rPr kumimoji="1" lang="ja-JP" altLang="en-US" smtClean="0"/>
              <a:t>2013/6/21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
        <p:nvSpPr>
          <p:cNvPr id="7" name="正方形/長方形 6"/>
          <p:cNvSpPr/>
          <p:nvPr userDrawn="1"/>
        </p:nvSpPr>
        <p:spPr>
          <a:xfrm>
            <a:off x="467544" y="1124744"/>
            <a:ext cx="8208912" cy="7200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467544" y="6165304"/>
            <a:ext cx="8208912"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94438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1CCC28BE-C258-4CD1-A8A2-6F3905CF6BBE}" type="datetimeFigureOut">
              <a:rPr kumimoji="1" lang="ja-JP" altLang="en-US" smtClean="0"/>
              <a:t>2013/6/21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131781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1CCC28BE-C258-4CD1-A8A2-6F3905CF6BBE}" type="datetimeFigureOut">
              <a:rPr kumimoji="1" lang="ja-JP" altLang="en-US" smtClean="0"/>
              <a:t>2013/6/21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293554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CCC28BE-C258-4CD1-A8A2-6F3905CF6BBE}" type="datetimeFigureOut">
              <a:rPr kumimoji="1" lang="ja-JP" altLang="en-US" smtClean="0"/>
              <a:t>2013/6/21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628327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1CCC28BE-C258-4CD1-A8A2-6F3905CF6BBE}" type="datetimeFigureOut">
              <a:rPr kumimoji="1" lang="ja-JP" altLang="en-US" smtClean="0"/>
              <a:t>2013/6/21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318170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CCC28BE-C258-4CD1-A8A2-6F3905CF6BBE}" type="datetimeFigureOut">
              <a:rPr kumimoji="1" lang="ja-JP" altLang="en-US" smtClean="0"/>
              <a:t>2013/6/21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3297221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CCC28BE-C258-4CD1-A8A2-6F3905CF6BBE}" type="datetimeFigureOut">
              <a:rPr kumimoji="1" lang="ja-JP" altLang="en-US" smtClean="0"/>
              <a:t>2013/6/21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2756495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1CCC28BE-C258-4CD1-A8A2-6F3905CF6BBE}" type="datetimeFigureOut">
              <a:rPr kumimoji="1" lang="ja-JP" altLang="en-US" smtClean="0"/>
              <a:t>2013/6/21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3617513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CC28BE-C258-4CD1-A8A2-6F3905CF6BBE}" type="datetimeFigureOut">
              <a:rPr kumimoji="1" lang="ja-JP" altLang="en-US" smtClean="0"/>
              <a:t>2013/6/21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9A0DCA-AEDE-40F5-8F7F-A0B64B4D097D}" type="slidenum">
              <a:rPr kumimoji="1" lang="ja-JP" altLang="en-US" smtClean="0"/>
              <a:t>‹#›</a:t>
            </a:fld>
            <a:endParaRPr kumimoji="1" lang="ja-JP" altLang="en-US"/>
          </a:p>
        </p:txBody>
      </p:sp>
    </p:spTree>
    <p:extLst>
      <p:ext uri="{BB962C8B-B14F-4D97-AF65-F5344CB8AC3E}">
        <p14:creationId xmlns:p14="http://schemas.microsoft.com/office/powerpoint/2010/main" val="2974506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sites.google.com/site/boostjp/tip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sites.google.com/site/boostjp/document/version"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sites.google.com/site/boostjp/study_meet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sites.google.com/site/cpprefjp/"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226567"/>
          </a:xfrm>
        </p:spPr>
        <p:txBody>
          <a:bodyPr>
            <a:normAutofit/>
          </a:bodyPr>
          <a:lstStyle/>
          <a:p>
            <a:r>
              <a:rPr kumimoji="1" lang="en-US" altLang="ja-JP" sz="4800" b="1" dirty="0" smtClean="0">
                <a:solidFill>
                  <a:srgbClr val="C00000"/>
                </a:solidFill>
                <a:latin typeface="HGP創英角ｺﾞｼｯｸUB" pitchFamily="50" charset="-128"/>
                <a:ea typeface="HGP創英角ｺﾞｼｯｸUB" pitchFamily="50" charset="-128"/>
              </a:rPr>
              <a:t>C++</a:t>
            </a:r>
            <a:r>
              <a:rPr kumimoji="1" lang="ja-JP" altLang="en-US" sz="4800" b="1" dirty="0" smtClean="0">
                <a:solidFill>
                  <a:srgbClr val="C00000"/>
                </a:solidFill>
                <a:latin typeface="HGP創英角ｺﾞｼｯｸUB" pitchFamily="50" charset="-128"/>
                <a:ea typeface="HGP創英角ｺﾞｼｯｸUB" pitchFamily="50" charset="-128"/>
              </a:rPr>
              <a:t>コミュニティを作る</a:t>
            </a:r>
            <a:endParaRPr kumimoji="1" lang="ja-JP" altLang="en-US" sz="4800" b="1" dirty="0">
              <a:solidFill>
                <a:srgbClr val="C00000"/>
              </a:solidFill>
              <a:latin typeface="HGP創英角ｺﾞｼｯｸUB" pitchFamily="50" charset="-128"/>
              <a:ea typeface="HGP創英角ｺﾞｼｯｸUB" pitchFamily="50" charset="-128"/>
            </a:endParaRPr>
          </a:p>
        </p:txBody>
      </p:sp>
      <p:sp>
        <p:nvSpPr>
          <p:cNvPr id="3" name="サブタイトル 2"/>
          <p:cNvSpPr>
            <a:spLocks noGrp="1"/>
          </p:cNvSpPr>
          <p:nvPr>
            <p:ph type="subTitle" idx="1"/>
          </p:nvPr>
        </p:nvSpPr>
        <p:spPr>
          <a:xfrm>
            <a:off x="2267744" y="5517232"/>
            <a:ext cx="6400800" cy="792088"/>
          </a:xfrm>
        </p:spPr>
        <p:txBody>
          <a:bodyPr>
            <a:normAutofit/>
          </a:bodyPr>
          <a:lstStyle/>
          <a:p>
            <a:pPr algn="r"/>
            <a:r>
              <a:rPr kumimoji="1" lang="ja-JP" altLang="en-US" sz="2000" dirty="0" smtClean="0">
                <a:solidFill>
                  <a:schemeClr val="tx1"/>
                </a:solidFill>
              </a:rPr>
              <a:t>高橋 晶</a:t>
            </a:r>
            <a:r>
              <a:rPr kumimoji="1" lang="en-US" altLang="ja-JP" sz="2000" dirty="0" smtClean="0">
                <a:solidFill>
                  <a:schemeClr val="tx1"/>
                </a:solidFill>
              </a:rPr>
              <a:t>(Akira Takahashi)</a:t>
            </a:r>
          </a:p>
          <a:p>
            <a:pPr algn="r"/>
            <a:r>
              <a:rPr lang="en-US" altLang="ja-JP" sz="2000" dirty="0" err="1" smtClean="0">
                <a:solidFill>
                  <a:schemeClr val="tx1"/>
                </a:solidFill>
              </a:rPr>
              <a:t>id:faith_and_brave</a:t>
            </a:r>
            <a:r>
              <a:rPr lang="en-US" altLang="ja-JP" sz="2000" dirty="0" smtClean="0">
                <a:solidFill>
                  <a:schemeClr val="tx1"/>
                </a:solidFill>
              </a:rPr>
              <a:t> / </a:t>
            </a:r>
            <a:r>
              <a:rPr kumimoji="1" lang="en-US" altLang="ja-JP" sz="2000" dirty="0" smtClean="0">
                <a:solidFill>
                  <a:schemeClr val="tx1"/>
                </a:solidFill>
              </a:rPr>
              <a:t>@</a:t>
            </a:r>
            <a:r>
              <a:rPr kumimoji="1" lang="en-US" altLang="ja-JP" sz="2000" dirty="0" err="1" smtClean="0">
                <a:solidFill>
                  <a:schemeClr val="tx1"/>
                </a:solidFill>
              </a:rPr>
              <a:t>cpp_akira</a:t>
            </a:r>
            <a:endParaRPr kumimoji="1" lang="ja-JP" altLang="en-US" sz="2000" dirty="0">
              <a:solidFill>
                <a:schemeClr val="tx1"/>
              </a:solidFill>
            </a:endParaRPr>
          </a:p>
        </p:txBody>
      </p:sp>
      <p:sp>
        <p:nvSpPr>
          <p:cNvPr id="4" name="テキスト ボックス 3"/>
          <p:cNvSpPr txBox="1"/>
          <p:nvPr/>
        </p:nvSpPr>
        <p:spPr>
          <a:xfrm>
            <a:off x="4698156" y="6331927"/>
            <a:ext cx="3925113" cy="369332"/>
          </a:xfrm>
          <a:prstGeom prst="rect">
            <a:avLst/>
          </a:prstGeom>
          <a:noFill/>
        </p:spPr>
        <p:txBody>
          <a:bodyPr wrap="none" rtlCol="0">
            <a:spAutoFit/>
          </a:bodyPr>
          <a:lstStyle/>
          <a:p>
            <a:pPr algn="r"/>
            <a:r>
              <a:rPr kumimoji="1" lang="en-US" altLang="ja-JP" dirty="0" smtClean="0"/>
              <a:t>Boost.</a:t>
            </a:r>
            <a:r>
              <a:rPr kumimoji="1" lang="ja-JP" altLang="en-US" dirty="0" smtClean="0"/>
              <a:t>勉強会 </a:t>
            </a:r>
            <a:r>
              <a:rPr kumimoji="1" lang="en-US" altLang="ja-JP" dirty="0" smtClean="0"/>
              <a:t>#12 </a:t>
            </a:r>
            <a:r>
              <a:rPr kumimoji="1" lang="ja-JP" altLang="en-US" dirty="0" smtClean="0"/>
              <a:t>大阪 </a:t>
            </a:r>
            <a:r>
              <a:rPr lang="en-US" altLang="ja-JP" dirty="0"/>
              <a:t>2013/06/22(</a:t>
            </a:r>
            <a:r>
              <a:rPr lang="ja-JP" altLang="en-US" dirty="0"/>
              <a:t>土</a:t>
            </a:r>
            <a:r>
              <a:rPr lang="en-US" altLang="ja-JP" dirty="0"/>
              <a:t>)</a:t>
            </a:r>
            <a:endParaRPr kumimoji="1" lang="ja-JP" altLang="en-US" dirty="0"/>
          </a:p>
        </p:txBody>
      </p:sp>
      <p:sp>
        <p:nvSpPr>
          <p:cNvPr id="6" name="正方形/長方形 5"/>
          <p:cNvSpPr/>
          <p:nvPr/>
        </p:nvSpPr>
        <p:spPr>
          <a:xfrm>
            <a:off x="755576" y="3212976"/>
            <a:ext cx="7488832"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19157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コミュニティ活動の軌跡</a:t>
            </a:r>
            <a:endParaRPr kumimoji="1" lang="ja-JP" altLang="en-US" dirty="0"/>
          </a:p>
        </p:txBody>
      </p:sp>
      <p:sp>
        <p:nvSpPr>
          <p:cNvPr id="3" name="コンテンツ プレースホルダー 2"/>
          <p:cNvSpPr>
            <a:spLocks noGrp="1"/>
          </p:cNvSpPr>
          <p:nvPr>
            <p:ph idx="1"/>
          </p:nvPr>
        </p:nvSpPr>
        <p:spPr/>
        <p:txBody>
          <a:bodyPr/>
          <a:lstStyle/>
          <a:p>
            <a:r>
              <a:rPr lang="ja-JP" altLang="en-US" dirty="0"/>
              <a:t>翌日から</a:t>
            </a:r>
            <a:r>
              <a:rPr lang="ja-JP" altLang="en-US" dirty="0" smtClean="0"/>
              <a:t>、さっそく実践してみました！</a:t>
            </a:r>
            <a:endParaRPr lang="en-US" altLang="ja-JP" dirty="0" smtClean="0"/>
          </a:p>
          <a:p>
            <a:endParaRPr lang="en-US" altLang="ja-JP" dirty="0"/>
          </a:p>
          <a:p>
            <a:r>
              <a:rPr lang="ja-JP" altLang="en-US" dirty="0" smtClean="0"/>
              <a:t>コードがどんどん</a:t>
            </a:r>
            <a:r>
              <a:rPr lang="ja-JP" altLang="en-US" dirty="0"/>
              <a:t>改善</a:t>
            </a:r>
            <a:r>
              <a:rPr lang="ja-JP" altLang="en-US" dirty="0" smtClean="0"/>
              <a:t>していきました！</a:t>
            </a:r>
            <a:endParaRPr lang="en-US" altLang="ja-JP" dirty="0" smtClean="0"/>
          </a:p>
          <a:p>
            <a:endParaRPr kumimoji="1" lang="en-US" altLang="ja-JP" dirty="0"/>
          </a:p>
          <a:p>
            <a:r>
              <a:rPr lang="ja-JP" altLang="en-US" dirty="0" smtClean="0"/>
              <a:t>拡張性が高くなり、エラーを検出しやすくなりました！</a:t>
            </a:r>
            <a:endParaRPr lang="en-US" altLang="ja-JP" dirty="0" smtClean="0"/>
          </a:p>
          <a:p>
            <a:endParaRPr kumimoji="1" lang="en-US" altLang="ja-JP" dirty="0"/>
          </a:p>
          <a:p>
            <a:r>
              <a:rPr lang="ja-JP" altLang="en-US" b="1" dirty="0" smtClean="0">
                <a:solidFill>
                  <a:srgbClr val="C00000"/>
                </a:solidFill>
              </a:rPr>
              <a:t>おもしろい！</a:t>
            </a:r>
            <a:endParaRPr kumimoji="1" lang="ja-JP" altLang="en-US" b="1" dirty="0">
              <a:solidFill>
                <a:srgbClr val="C00000"/>
              </a:solidFill>
            </a:endParaRPr>
          </a:p>
        </p:txBody>
      </p:sp>
    </p:spTree>
    <p:extLst>
      <p:ext uri="{BB962C8B-B14F-4D97-AF65-F5344CB8AC3E}">
        <p14:creationId xmlns:p14="http://schemas.microsoft.com/office/powerpoint/2010/main" val="4056369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コミュニティ活動の軌跡</a:t>
            </a:r>
            <a:endParaRPr kumimoji="1" lang="ja-JP" altLang="en-US" dirty="0"/>
          </a:p>
        </p:txBody>
      </p:sp>
      <p:sp>
        <p:nvSpPr>
          <p:cNvPr id="3" name="コンテンツ プレースホルダー 2"/>
          <p:cNvSpPr>
            <a:spLocks noGrp="1"/>
          </p:cNvSpPr>
          <p:nvPr>
            <p:ph idx="1"/>
          </p:nvPr>
        </p:nvSpPr>
        <p:spPr/>
        <p:txBody>
          <a:bodyPr/>
          <a:lstStyle/>
          <a:p>
            <a:r>
              <a:rPr lang="ja-JP" altLang="en-US" dirty="0"/>
              <a:t>その経験を職場の人に話したら</a:t>
            </a:r>
            <a:r>
              <a:rPr lang="ja-JP" altLang="en-US" dirty="0" smtClean="0"/>
              <a:t>こんな反応</a:t>
            </a:r>
            <a:r>
              <a:rPr lang="ja-JP" altLang="en-US" dirty="0"/>
              <a:t>でした</a:t>
            </a:r>
            <a:r>
              <a:rPr lang="ja-JP" altLang="en-US" dirty="0" smtClean="0"/>
              <a:t>。</a:t>
            </a:r>
            <a:endParaRPr lang="en-US" altLang="ja-JP" dirty="0" smtClean="0"/>
          </a:p>
          <a:p>
            <a:endParaRPr lang="en-US" altLang="ja-JP" dirty="0" smtClean="0"/>
          </a:p>
          <a:p>
            <a:r>
              <a:rPr lang="ja-JP" altLang="en-US" dirty="0"/>
              <a:t>「ふーん」</a:t>
            </a:r>
            <a:endParaRPr kumimoji="1" lang="ja-JP" altLang="en-US" dirty="0"/>
          </a:p>
        </p:txBody>
      </p:sp>
    </p:spTree>
    <p:extLst>
      <p:ext uri="{BB962C8B-B14F-4D97-AF65-F5344CB8AC3E}">
        <p14:creationId xmlns:p14="http://schemas.microsoft.com/office/powerpoint/2010/main" val="1908120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コミュニティ活動の軌跡</a:t>
            </a:r>
            <a:endParaRPr kumimoji="1" lang="ja-JP" altLang="en-US" dirty="0"/>
          </a:p>
        </p:txBody>
      </p:sp>
      <p:sp>
        <p:nvSpPr>
          <p:cNvPr id="3" name="コンテンツ プレースホルダー 2"/>
          <p:cNvSpPr>
            <a:spLocks noGrp="1"/>
          </p:cNvSpPr>
          <p:nvPr>
            <p:ph idx="1"/>
          </p:nvPr>
        </p:nvSpPr>
        <p:spPr>
          <a:xfrm>
            <a:off x="457200" y="2492896"/>
            <a:ext cx="8229600" cy="864095"/>
          </a:xfrm>
        </p:spPr>
        <p:txBody>
          <a:bodyPr>
            <a:normAutofit/>
          </a:bodyPr>
          <a:lstStyle/>
          <a:p>
            <a:pPr marL="0" indent="0" algn="ctr">
              <a:buNone/>
            </a:pPr>
            <a:r>
              <a:rPr lang="ja-JP" altLang="en-US" sz="4400" dirty="0">
                <a:solidFill>
                  <a:srgbClr val="0070C0"/>
                </a:solidFill>
              </a:rPr>
              <a:t>おもしろくない！</a:t>
            </a:r>
            <a:endParaRPr kumimoji="1" lang="ja-JP" altLang="en-US" sz="4400" dirty="0">
              <a:solidFill>
                <a:srgbClr val="0070C0"/>
              </a:solidFill>
            </a:endParaRPr>
          </a:p>
        </p:txBody>
      </p:sp>
    </p:spTree>
    <p:extLst>
      <p:ext uri="{BB962C8B-B14F-4D97-AF65-F5344CB8AC3E}">
        <p14:creationId xmlns:p14="http://schemas.microsoft.com/office/powerpoint/2010/main" val="1100118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コミュニティ活動の軌跡</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こんなにおもしろいのに</a:t>
            </a:r>
            <a:r>
              <a:rPr lang="en-US" altLang="ja-JP" dirty="0" smtClean="0"/>
              <a:t>…</a:t>
            </a:r>
          </a:p>
          <a:p>
            <a:endParaRPr lang="en-US" altLang="ja-JP" dirty="0" smtClean="0"/>
          </a:p>
          <a:p>
            <a:r>
              <a:rPr lang="ja-JP" altLang="en-US" dirty="0" smtClean="0"/>
              <a:t>周りの人は、誰も</a:t>
            </a:r>
            <a:r>
              <a:rPr lang="en-US" altLang="ja-JP" dirty="0" smtClean="0"/>
              <a:t>Effective C++</a:t>
            </a:r>
            <a:r>
              <a:rPr lang="ja-JP" altLang="en-US" dirty="0" smtClean="0"/>
              <a:t>を読んでない</a:t>
            </a:r>
            <a:r>
              <a:rPr lang="en-US" altLang="ja-JP" dirty="0" smtClean="0"/>
              <a:t>…</a:t>
            </a:r>
          </a:p>
          <a:p>
            <a:endParaRPr lang="en-US" altLang="ja-JP" dirty="0"/>
          </a:p>
          <a:p>
            <a:r>
              <a:rPr kumimoji="1" lang="ja-JP" altLang="en-US" dirty="0" smtClean="0"/>
              <a:t>どこかに、このおもしろさを共有できる人はいないだろうか</a:t>
            </a:r>
            <a:endParaRPr kumimoji="1" lang="ja-JP" altLang="en-US" dirty="0"/>
          </a:p>
        </p:txBody>
      </p:sp>
    </p:spTree>
    <p:extLst>
      <p:ext uri="{BB962C8B-B14F-4D97-AF65-F5344CB8AC3E}">
        <p14:creationId xmlns:p14="http://schemas.microsoft.com/office/powerpoint/2010/main" val="2132891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コミュニティ活動の軌跡</a:t>
            </a:r>
            <a:endParaRPr kumimoji="1" lang="ja-JP" altLang="en-US" dirty="0"/>
          </a:p>
        </p:txBody>
      </p:sp>
      <p:sp>
        <p:nvSpPr>
          <p:cNvPr id="3" name="コンテンツ プレースホルダー 2"/>
          <p:cNvSpPr>
            <a:spLocks noGrp="1"/>
          </p:cNvSpPr>
          <p:nvPr>
            <p:ph idx="1"/>
          </p:nvPr>
        </p:nvSpPr>
        <p:spPr/>
        <p:txBody>
          <a:bodyPr/>
          <a:lstStyle/>
          <a:p>
            <a:r>
              <a:rPr lang="ja-JP" altLang="en-US" dirty="0" err="1"/>
              <a:t>わんくま</a:t>
            </a:r>
            <a:r>
              <a:rPr lang="ja-JP" altLang="en-US" dirty="0"/>
              <a:t>同盟 </a:t>
            </a:r>
            <a:r>
              <a:rPr lang="ja-JP" altLang="en-US" dirty="0" smtClean="0"/>
              <a:t>勉強会</a:t>
            </a:r>
            <a:endParaRPr lang="en-US" altLang="ja-JP" dirty="0" smtClean="0"/>
          </a:p>
          <a:p>
            <a:endParaRPr lang="ja-JP" altLang="en-US" dirty="0"/>
          </a:p>
          <a:p>
            <a:r>
              <a:rPr lang="en-US" altLang="ja-JP" dirty="0" smtClean="0"/>
              <a:t> </a:t>
            </a:r>
            <a:r>
              <a:rPr lang="ja-JP" altLang="en-US" dirty="0"/>
              <a:t>そこで、</a:t>
            </a:r>
            <a:r>
              <a:rPr lang="ja-JP" altLang="en-US" dirty="0" err="1"/>
              <a:t>えぴ</a:t>
            </a:r>
            <a:r>
              <a:rPr lang="ja-JP" altLang="en-US" dirty="0"/>
              <a:t>すてーめーさんという</a:t>
            </a:r>
            <a:r>
              <a:rPr lang="ja-JP" altLang="en-US" dirty="0" smtClean="0"/>
              <a:t>人が</a:t>
            </a:r>
            <a:r>
              <a:rPr lang="ja-JP" altLang="en-US" dirty="0"/>
              <a:t>、</a:t>
            </a:r>
            <a:r>
              <a:rPr lang="en-US" altLang="ja-JP" dirty="0"/>
              <a:t>C++</a:t>
            </a:r>
            <a:r>
              <a:rPr lang="ja-JP" altLang="en-US" dirty="0"/>
              <a:t>について発表するらしい</a:t>
            </a:r>
            <a:endParaRPr kumimoji="1" lang="ja-JP" altLang="en-US" dirty="0"/>
          </a:p>
        </p:txBody>
      </p:sp>
    </p:spTree>
    <p:extLst>
      <p:ext uri="{BB962C8B-B14F-4D97-AF65-F5344CB8AC3E}">
        <p14:creationId xmlns:p14="http://schemas.microsoft.com/office/powerpoint/2010/main" val="1505365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コミュニティ活動の軌跡</a:t>
            </a:r>
            <a:endParaRPr kumimoji="1" lang="ja-JP" altLang="en-US" dirty="0"/>
          </a:p>
        </p:txBody>
      </p:sp>
      <p:sp>
        <p:nvSpPr>
          <p:cNvPr id="3" name="コンテンツ プレースホルダー 2"/>
          <p:cNvSpPr>
            <a:spLocks noGrp="1"/>
          </p:cNvSpPr>
          <p:nvPr>
            <p:ph idx="1"/>
          </p:nvPr>
        </p:nvSpPr>
        <p:spPr/>
        <p:txBody>
          <a:bodyPr/>
          <a:lstStyle/>
          <a:p>
            <a:r>
              <a:rPr lang="ja-JP" altLang="en-US" b="1" dirty="0" smtClean="0">
                <a:solidFill>
                  <a:srgbClr val="C00000"/>
                </a:solidFill>
              </a:rPr>
              <a:t>さっそく参加してきました！</a:t>
            </a:r>
            <a:endParaRPr lang="en-US" altLang="ja-JP" b="1" dirty="0" smtClean="0">
              <a:solidFill>
                <a:srgbClr val="C00000"/>
              </a:solidFill>
            </a:endParaRPr>
          </a:p>
          <a:p>
            <a:endParaRPr lang="ja-JP" altLang="en-US" dirty="0"/>
          </a:p>
          <a:p>
            <a:r>
              <a:rPr lang="en-US" altLang="ja-JP" dirty="0" smtClean="0"/>
              <a:t>Effective C++</a:t>
            </a:r>
            <a:r>
              <a:rPr lang="ja-JP" altLang="en-US" dirty="0"/>
              <a:t>を読んだことのある人がたくさん</a:t>
            </a:r>
            <a:r>
              <a:rPr lang="ja-JP" altLang="en-US" dirty="0" smtClean="0"/>
              <a:t>いました。</a:t>
            </a:r>
            <a:endParaRPr lang="en-US" altLang="ja-JP" dirty="0" smtClean="0"/>
          </a:p>
          <a:p>
            <a:endParaRPr lang="ja-JP" altLang="en-US" dirty="0"/>
          </a:p>
          <a:p>
            <a:r>
              <a:rPr lang="en-US" altLang="ja-JP" dirty="0" smtClean="0"/>
              <a:t> </a:t>
            </a:r>
            <a:r>
              <a:rPr lang="ja-JP" altLang="en-US" dirty="0"/>
              <a:t>あんどちん</a:t>
            </a:r>
            <a:r>
              <a:rPr lang="ja-JP" altLang="en-US" dirty="0" err="1" smtClean="0"/>
              <a:t>さん</a:t>
            </a:r>
            <a:r>
              <a:rPr lang="ja-JP" altLang="en-US" dirty="0" smtClean="0"/>
              <a:t>、</a:t>
            </a:r>
            <a:r>
              <a:rPr lang="ja-JP" altLang="en-US" dirty="0" err="1" smtClean="0"/>
              <a:t>める</a:t>
            </a:r>
            <a:r>
              <a:rPr lang="ja-JP" altLang="en-US" dirty="0"/>
              <a:t>ぽんと初対面！</a:t>
            </a:r>
            <a:endParaRPr kumimoji="1" lang="ja-JP" altLang="en-US" dirty="0"/>
          </a:p>
        </p:txBody>
      </p:sp>
    </p:spTree>
    <p:extLst>
      <p:ext uri="{BB962C8B-B14F-4D97-AF65-F5344CB8AC3E}">
        <p14:creationId xmlns:p14="http://schemas.microsoft.com/office/powerpoint/2010/main" val="3036350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コミュニティ活動の軌跡</a:t>
            </a:r>
            <a:endParaRPr kumimoji="1" lang="ja-JP" altLang="en-US" dirty="0"/>
          </a:p>
        </p:txBody>
      </p:sp>
      <p:sp>
        <p:nvSpPr>
          <p:cNvPr id="3" name="コンテンツ プレースホルダー 2"/>
          <p:cNvSpPr>
            <a:spLocks noGrp="1"/>
          </p:cNvSpPr>
          <p:nvPr>
            <p:ph idx="1"/>
          </p:nvPr>
        </p:nvSpPr>
        <p:spPr/>
        <p:txBody>
          <a:bodyPr/>
          <a:lstStyle/>
          <a:p>
            <a:r>
              <a:rPr lang="ja-JP" altLang="en-US" b="1" dirty="0" smtClean="0">
                <a:solidFill>
                  <a:srgbClr val="C00000"/>
                </a:solidFill>
              </a:rPr>
              <a:t>楽しい！</a:t>
            </a:r>
            <a:endParaRPr lang="en-US" altLang="ja-JP" b="1" dirty="0" smtClean="0">
              <a:solidFill>
                <a:srgbClr val="C00000"/>
              </a:solidFill>
            </a:endParaRPr>
          </a:p>
          <a:p>
            <a:endParaRPr lang="ja-JP" altLang="en-US" dirty="0"/>
          </a:p>
          <a:p>
            <a:r>
              <a:rPr lang="ja-JP" altLang="en-US" dirty="0" smtClean="0"/>
              <a:t>自分</a:t>
            </a:r>
            <a:r>
              <a:rPr lang="ja-JP" altLang="en-US" dirty="0"/>
              <a:t>が持っている情熱を、同じくらいの</a:t>
            </a:r>
            <a:r>
              <a:rPr lang="ja-JP" altLang="en-US" dirty="0" smtClean="0"/>
              <a:t>情熱を持って</a:t>
            </a:r>
            <a:r>
              <a:rPr lang="ja-JP" altLang="en-US" dirty="0"/>
              <a:t>応えてくれる</a:t>
            </a:r>
            <a:r>
              <a:rPr lang="ja-JP" altLang="en-US" dirty="0" smtClean="0"/>
              <a:t>！</a:t>
            </a:r>
            <a:endParaRPr lang="ja-JP" altLang="en-US" dirty="0"/>
          </a:p>
        </p:txBody>
      </p:sp>
    </p:spTree>
    <p:extLst>
      <p:ext uri="{BB962C8B-B14F-4D97-AF65-F5344CB8AC3E}">
        <p14:creationId xmlns:p14="http://schemas.microsoft.com/office/powerpoint/2010/main" val="2648131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コミュニティ活動の軌跡</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ja-JP" altLang="en-US" dirty="0" smtClean="0"/>
              <a:t>コミュニティとは</a:t>
            </a:r>
            <a:endParaRPr lang="en-US" altLang="ja-JP" dirty="0" smtClean="0"/>
          </a:p>
          <a:p>
            <a:pPr marL="0" indent="0">
              <a:buNone/>
            </a:pPr>
            <a:endParaRPr lang="ja-JP" altLang="en-US" dirty="0"/>
          </a:p>
          <a:p>
            <a:r>
              <a:rPr lang="ja-JP" altLang="en-US" b="1" dirty="0" smtClean="0">
                <a:solidFill>
                  <a:srgbClr val="C00000"/>
                </a:solidFill>
              </a:rPr>
              <a:t>おもしろさを共有できる場所！</a:t>
            </a:r>
            <a:endParaRPr lang="en-US" altLang="ja-JP" b="1" dirty="0" smtClean="0">
              <a:solidFill>
                <a:srgbClr val="C00000"/>
              </a:solidFill>
            </a:endParaRPr>
          </a:p>
          <a:p>
            <a:pPr lvl="1"/>
            <a:r>
              <a:rPr lang="ja-JP" altLang="en-US" dirty="0" smtClean="0"/>
              <a:t>新しい</a:t>
            </a:r>
            <a:r>
              <a:rPr lang="ja-JP" altLang="en-US" dirty="0"/>
              <a:t>こと</a:t>
            </a:r>
            <a:r>
              <a:rPr lang="ja-JP" altLang="en-US" dirty="0" smtClean="0"/>
              <a:t>を覚えるのは楽しい！</a:t>
            </a:r>
            <a:endParaRPr lang="en-US" altLang="ja-JP" dirty="0" smtClean="0"/>
          </a:p>
          <a:p>
            <a:pPr lvl="1"/>
            <a:r>
              <a:rPr lang="ja-JP" altLang="en-US" dirty="0"/>
              <a:t>他</a:t>
            </a:r>
            <a:r>
              <a:rPr lang="ja-JP" altLang="en-US" dirty="0" smtClean="0"/>
              <a:t>の</a:t>
            </a:r>
            <a:r>
              <a:rPr lang="ja-JP" altLang="en-US" dirty="0"/>
              <a:t>人</a:t>
            </a:r>
            <a:r>
              <a:rPr lang="ja-JP" altLang="en-US" dirty="0" smtClean="0"/>
              <a:t>と話すことで、いろんな見方に気づける！</a:t>
            </a:r>
            <a:endParaRPr lang="en-US" altLang="ja-JP" dirty="0" smtClean="0"/>
          </a:p>
          <a:p>
            <a:endParaRPr lang="en-US" altLang="ja-JP" dirty="0" smtClean="0"/>
          </a:p>
          <a:p>
            <a:r>
              <a:rPr lang="en-US" altLang="ja-JP" dirty="0" smtClean="0"/>
              <a:t>Boost</a:t>
            </a:r>
            <a:r>
              <a:rPr lang="en-US" altLang="ja-JP" dirty="0"/>
              <a:t>.</a:t>
            </a:r>
            <a:r>
              <a:rPr lang="ja-JP" altLang="en-US" dirty="0" smtClean="0"/>
              <a:t>勉強会に</a:t>
            </a:r>
            <a:r>
              <a:rPr lang="ja-JP" altLang="en-US" dirty="0"/>
              <a:t>も</a:t>
            </a:r>
            <a:r>
              <a:rPr lang="ja-JP" altLang="en-US" dirty="0" smtClean="0"/>
              <a:t>、そういう人との出会いや、楽しさの共有を求めて来ている人が</a:t>
            </a:r>
            <a:r>
              <a:rPr lang="ja-JP" altLang="en-US" dirty="0"/>
              <a:t>いるのではないでしょうか。</a:t>
            </a:r>
            <a:endParaRPr kumimoji="1" lang="ja-JP" altLang="en-US" dirty="0"/>
          </a:p>
        </p:txBody>
      </p:sp>
    </p:spTree>
    <p:extLst>
      <p:ext uri="{BB962C8B-B14F-4D97-AF65-F5344CB8AC3E}">
        <p14:creationId xmlns:p14="http://schemas.microsoft.com/office/powerpoint/2010/main" val="589935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そこから始まった</a:t>
            </a:r>
            <a:r>
              <a:rPr lang="en-US" altLang="ja-JP" sz="3600" dirty="0"/>
              <a:t>C++</a:t>
            </a:r>
            <a:r>
              <a:rPr lang="ja-JP" altLang="en-US" sz="3600" dirty="0"/>
              <a:t>コミュニティでの活動</a:t>
            </a:r>
            <a:endParaRPr kumimoji="1" lang="ja-JP" altLang="en-US" sz="3600" dirty="0"/>
          </a:p>
        </p:txBody>
      </p:sp>
      <p:sp>
        <p:nvSpPr>
          <p:cNvPr id="3" name="コンテンツ プレースホルダー 2"/>
          <p:cNvSpPr>
            <a:spLocks noGrp="1"/>
          </p:cNvSpPr>
          <p:nvPr>
            <p:ph idx="1"/>
          </p:nvPr>
        </p:nvSpPr>
        <p:spPr/>
        <p:txBody>
          <a:bodyPr>
            <a:normAutofit/>
          </a:bodyPr>
          <a:lstStyle/>
          <a:p>
            <a:r>
              <a:rPr lang="ja-JP" altLang="en-US" sz="2800" dirty="0" smtClean="0"/>
              <a:t>はじめて勉強会に参加して、</a:t>
            </a:r>
            <a:r>
              <a:rPr lang="en-US" altLang="ja-JP" sz="2800" dirty="0" smtClean="0"/>
              <a:t/>
            </a:r>
            <a:br>
              <a:rPr lang="en-US" altLang="ja-JP" sz="2800" dirty="0" smtClean="0"/>
            </a:br>
            <a:r>
              <a:rPr lang="ja-JP" altLang="en-US" sz="2800" dirty="0" smtClean="0"/>
              <a:t>「</a:t>
            </a:r>
            <a:r>
              <a:rPr lang="ja-JP" altLang="en-US" sz="2800" b="1" dirty="0" smtClean="0">
                <a:solidFill>
                  <a:srgbClr val="C00000"/>
                </a:solidFill>
              </a:rPr>
              <a:t>自分も何かしたい！</a:t>
            </a:r>
            <a:r>
              <a:rPr lang="ja-JP" altLang="en-US" sz="2800" dirty="0" smtClean="0"/>
              <a:t>」</a:t>
            </a:r>
            <a:r>
              <a:rPr lang="en-US" altLang="ja-JP" sz="2800" dirty="0" smtClean="0"/>
              <a:t/>
            </a:r>
            <a:br>
              <a:rPr lang="en-US" altLang="ja-JP" sz="2800" dirty="0" smtClean="0"/>
            </a:br>
            <a:r>
              <a:rPr lang="ja-JP" altLang="en-US" sz="2800" dirty="0" smtClean="0"/>
              <a:t>と思うようになりました。</a:t>
            </a:r>
            <a:endParaRPr lang="en-US" altLang="ja-JP" sz="2800" dirty="0" smtClean="0"/>
          </a:p>
          <a:p>
            <a:endParaRPr lang="ja-JP" altLang="en-US" sz="2800" dirty="0" smtClean="0"/>
          </a:p>
          <a:p>
            <a:r>
              <a:rPr lang="en-US" altLang="ja-JP" sz="2800" dirty="0" smtClean="0"/>
              <a:t> </a:t>
            </a:r>
            <a:r>
              <a:rPr lang="ja-JP" altLang="en-US" sz="2800" dirty="0" smtClean="0"/>
              <a:t>勉強会やインターネットには、役に立つ、おもしろい情報を広めてくれる人たちがたくさんいる！</a:t>
            </a:r>
          </a:p>
        </p:txBody>
      </p:sp>
    </p:spTree>
    <p:extLst>
      <p:ext uri="{BB962C8B-B14F-4D97-AF65-F5344CB8AC3E}">
        <p14:creationId xmlns:p14="http://schemas.microsoft.com/office/powerpoint/2010/main" val="675731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そこから始まった</a:t>
            </a:r>
            <a:r>
              <a:rPr lang="en-US" altLang="ja-JP" sz="3600" dirty="0"/>
              <a:t>C++</a:t>
            </a:r>
            <a:r>
              <a:rPr lang="ja-JP" altLang="en-US" sz="3600" dirty="0"/>
              <a:t>コミュニティでの活動</a:t>
            </a:r>
            <a:endParaRPr kumimoji="1" lang="ja-JP" altLang="en-US" sz="3600" dirty="0"/>
          </a:p>
        </p:txBody>
      </p:sp>
      <p:sp>
        <p:nvSpPr>
          <p:cNvPr id="3" name="コンテンツ プレースホルダー 2"/>
          <p:cNvSpPr>
            <a:spLocks noGrp="1"/>
          </p:cNvSpPr>
          <p:nvPr>
            <p:ph idx="1"/>
          </p:nvPr>
        </p:nvSpPr>
        <p:spPr/>
        <p:txBody>
          <a:bodyPr/>
          <a:lstStyle/>
          <a:p>
            <a:r>
              <a:rPr lang="ja-JP" altLang="en-US" dirty="0" smtClean="0"/>
              <a:t>その</a:t>
            </a:r>
            <a:r>
              <a:rPr lang="ja-JP" altLang="en-US" dirty="0"/>
              <a:t>人たちに恩返しがしたい</a:t>
            </a:r>
            <a:r>
              <a:rPr lang="ja-JP" altLang="en-US" dirty="0" smtClean="0"/>
              <a:t>！</a:t>
            </a:r>
            <a:endParaRPr lang="en-US" altLang="ja-JP" dirty="0" smtClean="0"/>
          </a:p>
          <a:p>
            <a:endParaRPr lang="ja-JP" altLang="en-US" dirty="0"/>
          </a:p>
          <a:p>
            <a:r>
              <a:rPr lang="ja-JP" altLang="en-US" dirty="0" smtClean="0"/>
              <a:t>そうして</a:t>
            </a:r>
            <a:r>
              <a:rPr lang="ja-JP" altLang="en-US" dirty="0"/>
              <a:t>ブログを始めました。</a:t>
            </a:r>
            <a:endParaRPr kumimoji="1" lang="ja-JP" altLang="en-US" dirty="0"/>
          </a:p>
        </p:txBody>
      </p:sp>
    </p:spTree>
    <p:extLst>
      <p:ext uri="{BB962C8B-B14F-4D97-AF65-F5344CB8AC3E}">
        <p14:creationId xmlns:p14="http://schemas.microsoft.com/office/powerpoint/2010/main" val="376033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自己紹介</a:t>
            </a:r>
            <a:endParaRPr kumimoji="1" lang="ja-JP" altLang="en-US"/>
          </a:p>
        </p:txBody>
      </p:sp>
      <p:sp>
        <p:nvSpPr>
          <p:cNvPr id="3" name="コンテンツ プレースホルダー 2"/>
          <p:cNvSpPr>
            <a:spLocks noGrp="1"/>
          </p:cNvSpPr>
          <p:nvPr>
            <p:ph idx="1"/>
          </p:nvPr>
        </p:nvSpPr>
        <p:spPr/>
        <p:txBody>
          <a:bodyPr>
            <a:normAutofit/>
          </a:bodyPr>
          <a:lstStyle/>
          <a:p>
            <a:r>
              <a:rPr kumimoji="1" lang="en-US" altLang="ja-JP" sz="2800" dirty="0" smtClean="0"/>
              <a:t>Boost.</a:t>
            </a:r>
            <a:r>
              <a:rPr kumimoji="1" lang="ja-JP" altLang="en-US" sz="2800" dirty="0" smtClean="0"/>
              <a:t>勉強会 東京の主催者</a:t>
            </a:r>
            <a:endParaRPr kumimoji="1" lang="en-US" altLang="ja-JP" sz="2800" dirty="0" smtClean="0"/>
          </a:p>
          <a:p>
            <a:r>
              <a:rPr lang="en-US" altLang="ja-JP" sz="2800" dirty="0" err="1" smtClean="0"/>
              <a:t>boostjp</a:t>
            </a:r>
            <a:r>
              <a:rPr lang="en-US" altLang="ja-JP" sz="2800" dirty="0" smtClean="0"/>
              <a:t>/</a:t>
            </a:r>
            <a:r>
              <a:rPr lang="en-US" altLang="ja-JP" sz="2800" dirty="0" err="1" smtClean="0"/>
              <a:t>cpprefjp</a:t>
            </a:r>
            <a:r>
              <a:rPr lang="ja-JP" altLang="en-US" sz="2800" dirty="0" smtClean="0"/>
              <a:t>サイトを作ってます</a:t>
            </a:r>
            <a:endParaRPr lang="en-US" altLang="ja-JP" sz="2800" dirty="0" smtClean="0"/>
          </a:p>
          <a:p>
            <a:r>
              <a:rPr lang="en-US" altLang="ja-JP" sz="2800" dirty="0" smtClean="0"/>
              <a:t>Boost C++ Libraries</a:t>
            </a:r>
            <a:r>
              <a:rPr lang="ja-JP" altLang="en-US" sz="2800" dirty="0" smtClean="0"/>
              <a:t>コントリビュータ</a:t>
            </a:r>
            <a:endParaRPr lang="en-US" altLang="ja-JP" sz="2800" dirty="0" smtClean="0"/>
          </a:p>
          <a:p>
            <a:r>
              <a:rPr kumimoji="1" lang="ja-JP" altLang="en-US" sz="2800" dirty="0" smtClean="0"/>
              <a:t>著書</a:t>
            </a:r>
            <a:endParaRPr kumimoji="1" lang="en-US" altLang="ja-JP" sz="2800" dirty="0" smtClean="0"/>
          </a:p>
          <a:p>
            <a:pPr lvl="1"/>
            <a:r>
              <a:rPr kumimoji="1" lang="en-US" altLang="ja-JP" sz="2400" dirty="0" smtClean="0"/>
              <a:t>『C++</a:t>
            </a:r>
            <a:r>
              <a:rPr kumimoji="1" lang="ja-JP" altLang="en-US" sz="2400" dirty="0" smtClean="0"/>
              <a:t>テンプレートテクニック</a:t>
            </a:r>
            <a:r>
              <a:rPr kumimoji="1" lang="en-US" altLang="ja-JP" sz="2400" dirty="0" smtClean="0"/>
              <a:t>』</a:t>
            </a:r>
          </a:p>
          <a:p>
            <a:pPr lvl="1"/>
            <a:r>
              <a:rPr kumimoji="1" lang="en-US" altLang="ja-JP" sz="2400" dirty="0" smtClean="0"/>
              <a:t>『</a:t>
            </a:r>
            <a:r>
              <a:rPr kumimoji="1" lang="ja-JP" altLang="en-US" sz="2400" dirty="0" smtClean="0"/>
              <a:t>プログラミングの魔導書 </a:t>
            </a:r>
            <a:r>
              <a:rPr kumimoji="1" lang="en-US" altLang="ja-JP" sz="2400" dirty="0" smtClean="0"/>
              <a:t>Vol.1 </a:t>
            </a:r>
            <a:r>
              <a:rPr kumimoji="1" lang="ja-JP" altLang="en-US" sz="2000" dirty="0" smtClean="0"/>
              <a:t>～</a:t>
            </a:r>
            <a:r>
              <a:rPr kumimoji="1" lang="en-US" altLang="ja-JP" sz="2000" dirty="0" smtClean="0"/>
              <a:t>Construct the World, C++</a:t>
            </a:r>
            <a:r>
              <a:rPr kumimoji="1" lang="ja-JP" altLang="en-US" sz="2000" dirty="0" smtClean="0"/>
              <a:t>～</a:t>
            </a:r>
            <a:r>
              <a:rPr kumimoji="1" lang="en-US" altLang="ja-JP" sz="2400" dirty="0" smtClean="0"/>
              <a:t>』</a:t>
            </a:r>
          </a:p>
          <a:p>
            <a:pPr lvl="1"/>
            <a:r>
              <a:rPr lang="en-US" altLang="ja-JP" sz="2400" dirty="0" smtClean="0"/>
              <a:t>『C++</a:t>
            </a:r>
            <a:r>
              <a:rPr lang="ja-JP" altLang="en-US" sz="2400" dirty="0" smtClean="0"/>
              <a:t>ポケットリファレンス</a:t>
            </a:r>
            <a:r>
              <a:rPr lang="en-US" altLang="ja-JP" sz="2400" dirty="0" smtClean="0"/>
              <a:t>』</a:t>
            </a:r>
            <a:endParaRPr kumimoji="1" lang="ja-JP" altLang="en-US" sz="2400" dirty="0"/>
          </a:p>
        </p:txBody>
      </p:sp>
    </p:spTree>
    <p:extLst>
      <p:ext uri="{BB962C8B-B14F-4D97-AF65-F5344CB8AC3E}">
        <p14:creationId xmlns:p14="http://schemas.microsoft.com/office/powerpoint/2010/main" val="2773174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活動は拡大する</a:t>
            </a:r>
            <a:endParaRPr kumimoji="1" lang="ja-JP" altLang="en-US" sz="3600" dirty="0"/>
          </a:p>
        </p:txBody>
      </p:sp>
      <p:sp>
        <p:nvSpPr>
          <p:cNvPr id="3" name="コンテンツ プレースホルダー 2"/>
          <p:cNvSpPr>
            <a:spLocks noGrp="1"/>
          </p:cNvSpPr>
          <p:nvPr>
            <p:ph idx="1"/>
          </p:nvPr>
        </p:nvSpPr>
        <p:spPr/>
        <p:txBody>
          <a:bodyPr>
            <a:normAutofit/>
          </a:bodyPr>
          <a:lstStyle/>
          <a:p>
            <a:r>
              <a:rPr lang="ja-JP" altLang="en-US" sz="2800" dirty="0"/>
              <a:t>ブログを通じて、</a:t>
            </a:r>
            <a:r>
              <a:rPr lang="en-US" altLang="ja-JP" sz="2800" dirty="0"/>
              <a:t>C++</a:t>
            </a:r>
            <a:r>
              <a:rPr lang="ja-JP" altLang="en-US" sz="2800" dirty="0"/>
              <a:t>の人たちと</a:t>
            </a:r>
            <a:r>
              <a:rPr lang="ja-JP" altLang="en-US" sz="2800" dirty="0" smtClean="0"/>
              <a:t>少しずつ</a:t>
            </a:r>
            <a:r>
              <a:rPr lang="ja-JP" altLang="en-US" sz="2800" dirty="0"/>
              <a:t>交流を持つようになりました</a:t>
            </a:r>
            <a:r>
              <a:rPr lang="ja-JP" altLang="en-US" sz="2800" dirty="0" smtClean="0"/>
              <a:t>。</a:t>
            </a:r>
            <a:endParaRPr lang="en-US" altLang="ja-JP" sz="2800" dirty="0" smtClean="0"/>
          </a:p>
          <a:p>
            <a:endParaRPr lang="ja-JP" altLang="en-US" sz="2800" dirty="0"/>
          </a:p>
          <a:p>
            <a:r>
              <a:rPr lang="en-US" altLang="ja-JP" sz="2800" dirty="0" smtClean="0"/>
              <a:t>Twitter</a:t>
            </a:r>
            <a:r>
              <a:rPr lang="ja-JP" altLang="en-US" sz="2800" dirty="0"/>
              <a:t>でそれがさらに広がりました</a:t>
            </a:r>
            <a:r>
              <a:rPr lang="ja-JP" altLang="en-US" sz="2800" dirty="0" smtClean="0"/>
              <a:t>。</a:t>
            </a:r>
            <a:endParaRPr lang="en-US" altLang="ja-JP" sz="2800" dirty="0" smtClean="0"/>
          </a:p>
          <a:p>
            <a:endParaRPr lang="ja-JP" altLang="en-US" sz="2800" dirty="0"/>
          </a:p>
          <a:p>
            <a:r>
              <a:rPr lang="ja-JP" altLang="en-US" sz="2800" dirty="0" smtClean="0"/>
              <a:t>「</a:t>
            </a:r>
            <a:r>
              <a:rPr lang="ja-JP" altLang="en-US" sz="2800" dirty="0"/>
              <a:t>やりたいよねー」といいつつ誰も</a:t>
            </a:r>
            <a:r>
              <a:rPr lang="ja-JP" altLang="en-US" sz="2800" dirty="0" smtClean="0"/>
              <a:t>やらなかった</a:t>
            </a:r>
            <a:r>
              <a:rPr lang="ja-JP" altLang="en-US" sz="2800" dirty="0"/>
              <a:t>ので、</a:t>
            </a:r>
            <a:r>
              <a:rPr lang="en-US" altLang="ja-JP" sz="2800" dirty="0"/>
              <a:t>Boost.</a:t>
            </a:r>
            <a:r>
              <a:rPr lang="ja-JP" altLang="en-US" sz="2800" dirty="0"/>
              <a:t>勉強会を</a:t>
            </a:r>
            <a:r>
              <a:rPr lang="ja-JP" altLang="en-US" sz="2800" dirty="0" smtClean="0"/>
              <a:t>主催しました</a:t>
            </a:r>
            <a:r>
              <a:rPr lang="ja-JP" altLang="en-US" sz="2800" dirty="0"/>
              <a:t>。</a:t>
            </a:r>
            <a:endParaRPr kumimoji="1" lang="ja-JP" altLang="en-US" sz="2800" dirty="0"/>
          </a:p>
        </p:txBody>
      </p:sp>
    </p:spTree>
    <p:extLst>
      <p:ext uri="{BB962C8B-B14F-4D97-AF65-F5344CB8AC3E}">
        <p14:creationId xmlns:p14="http://schemas.microsoft.com/office/powerpoint/2010/main" val="1315902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Boost.</a:t>
            </a:r>
            <a:r>
              <a:rPr kumimoji="1" lang="ja-JP" altLang="en-US" dirty="0" smtClean="0"/>
              <a:t>勉強会</a:t>
            </a:r>
            <a:endParaRPr kumimoji="1" lang="ja-JP" altLang="en-US" dirty="0"/>
          </a:p>
        </p:txBody>
      </p:sp>
      <p:sp>
        <p:nvSpPr>
          <p:cNvPr id="3" name="コンテンツ プレースホルダー 2"/>
          <p:cNvSpPr>
            <a:spLocks noGrp="1"/>
          </p:cNvSpPr>
          <p:nvPr>
            <p:ph idx="1"/>
          </p:nvPr>
        </p:nvSpPr>
        <p:spPr>
          <a:xfrm>
            <a:off x="457200" y="1340769"/>
            <a:ext cx="8229600" cy="1008111"/>
          </a:xfrm>
        </p:spPr>
        <p:txBody>
          <a:bodyPr>
            <a:normAutofit lnSpcReduction="10000"/>
          </a:bodyPr>
          <a:lstStyle/>
          <a:p>
            <a:pPr marL="0" indent="0">
              <a:buNone/>
            </a:pPr>
            <a:r>
              <a:rPr kumimoji="1" lang="ja-JP" altLang="en-US" sz="2800" dirty="0" smtClean="0"/>
              <a:t>最初は、</a:t>
            </a:r>
            <a:r>
              <a:rPr kumimoji="1" lang="en-US" altLang="ja-JP" sz="2800" dirty="0" smtClean="0"/>
              <a:t>30</a:t>
            </a:r>
            <a:r>
              <a:rPr kumimoji="1" lang="ja-JP" altLang="en-US" sz="2800" dirty="0" smtClean="0"/>
              <a:t>人くらいは来るかなーと思っていた</a:t>
            </a:r>
            <a:endParaRPr kumimoji="1" lang="en-US" altLang="ja-JP" sz="2800" dirty="0" smtClean="0"/>
          </a:p>
          <a:p>
            <a:pPr marL="0" indent="0">
              <a:buNone/>
            </a:pPr>
            <a:r>
              <a:rPr kumimoji="1" lang="ja-JP" altLang="en-US" sz="2800" dirty="0" smtClean="0"/>
              <a:t>第</a:t>
            </a:r>
            <a:r>
              <a:rPr kumimoji="1" lang="en-US" altLang="ja-JP" sz="2800" dirty="0" smtClean="0"/>
              <a:t>1</a:t>
            </a:r>
            <a:r>
              <a:rPr kumimoji="1" lang="ja-JP" altLang="en-US" sz="2800" dirty="0" smtClean="0"/>
              <a:t>回 </a:t>
            </a:r>
            <a:r>
              <a:rPr kumimoji="1" lang="en-US" altLang="ja-JP" sz="2800" dirty="0" smtClean="0"/>
              <a:t>Boost.</a:t>
            </a:r>
            <a:r>
              <a:rPr kumimoji="1" lang="ja-JP" altLang="en-US" sz="2800" dirty="0" smtClean="0"/>
              <a:t>勉強会。</a:t>
            </a:r>
            <a:endParaRPr kumimoji="1" lang="ja-JP" altLang="en-U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447722"/>
            <a:ext cx="8063563" cy="2886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コンテンツ プレースホルダー 2"/>
          <p:cNvSpPr txBox="1">
            <a:spLocks/>
          </p:cNvSpPr>
          <p:nvPr/>
        </p:nvSpPr>
        <p:spPr>
          <a:xfrm>
            <a:off x="467544" y="5445225"/>
            <a:ext cx="8229600" cy="5760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ja-JP" altLang="en-US" sz="2800" b="1" dirty="0" smtClean="0">
                <a:solidFill>
                  <a:srgbClr val="C00000"/>
                </a:solidFill>
              </a:rPr>
              <a:t>なぜかたくさん集まって</a:t>
            </a:r>
            <a:r>
              <a:rPr lang="ja-JP" altLang="en-US" sz="2800" b="1" smtClean="0">
                <a:solidFill>
                  <a:srgbClr val="C00000"/>
                </a:solidFill>
              </a:rPr>
              <a:t>しまった</a:t>
            </a:r>
            <a:r>
              <a:rPr lang="ja-JP" altLang="en-US" sz="2800" b="1" smtClean="0">
                <a:solidFill>
                  <a:srgbClr val="C00000"/>
                </a:solidFill>
              </a:rPr>
              <a:t>！</a:t>
            </a:r>
            <a:endParaRPr lang="ja-JP" altLang="en-US" sz="2800" b="1" dirty="0">
              <a:solidFill>
                <a:srgbClr val="C00000"/>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780928"/>
            <a:ext cx="704544" cy="704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5860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そしてプログラミングの魔導書へ</a:t>
            </a:r>
            <a:endParaRPr kumimoji="1" lang="ja-JP" altLang="en-US" sz="4000" dirty="0"/>
          </a:p>
        </p:txBody>
      </p:sp>
      <p:sp>
        <p:nvSpPr>
          <p:cNvPr id="3" name="コンテンツ プレースホルダー 2"/>
          <p:cNvSpPr>
            <a:spLocks noGrp="1"/>
          </p:cNvSpPr>
          <p:nvPr>
            <p:ph idx="1"/>
          </p:nvPr>
        </p:nvSpPr>
        <p:spPr>
          <a:xfrm>
            <a:off x="457200" y="1340768"/>
            <a:ext cx="5410944" cy="4320480"/>
          </a:xfrm>
        </p:spPr>
        <p:txBody>
          <a:bodyPr>
            <a:noAutofit/>
          </a:bodyPr>
          <a:lstStyle/>
          <a:p>
            <a:pPr marL="0" indent="0">
              <a:buNone/>
            </a:pPr>
            <a:r>
              <a:rPr kumimoji="1" lang="ja-JP" altLang="en-US" sz="2800" dirty="0" smtClean="0"/>
              <a:t>第</a:t>
            </a:r>
            <a:r>
              <a:rPr kumimoji="1" lang="en-US" altLang="ja-JP" sz="2800" dirty="0" smtClean="0"/>
              <a:t>1</a:t>
            </a:r>
            <a:r>
              <a:rPr kumimoji="1" lang="ja-JP" altLang="en-US" sz="2800" dirty="0" smtClean="0"/>
              <a:t>回 </a:t>
            </a:r>
            <a:r>
              <a:rPr kumimoji="1" lang="en-US" altLang="ja-JP" sz="2800" dirty="0" smtClean="0"/>
              <a:t>Boost.</a:t>
            </a:r>
            <a:r>
              <a:rPr kumimoji="1" lang="ja-JP" altLang="en-US" sz="2800" dirty="0" smtClean="0"/>
              <a:t>勉強会があまりに盛り上がったので、このメンバで何かやりたいなーと思い、本まで出しちゃいました。</a:t>
            </a:r>
            <a:endParaRPr kumimoji="1" lang="en-US" altLang="ja-JP" sz="2800" dirty="0" smtClean="0"/>
          </a:p>
          <a:p>
            <a:pPr marL="0" indent="0">
              <a:buNone/>
            </a:pPr>
            <a:endParaRPr lang="en-US" altLang="ja-JP" sz="2800" dirty="0"/>
          </a:p>
          <a:p>
            <a:pPr marL="0" indent="0">
              <a:buNone/>
            </a:pPr>
            <a:r>
              <a:rPr kumimoji="1" lang="ja-JP" altLang="en-US" sz="2800" dirty="0" smtClean="0"/>
              <a:t>これの著者は、第</a:t>
            </a:r>
            <a:r>
              <a:rPr kumimoji="1" lang="en-US" altLang="ja-JP" sz="2800" dirty="0" smtClean="0"/>
              <a:t>1</a:t>
            </a:r>
            <a:r>
              <a:rPr kumimoji="1" lang="ja-JP" altLang="en-US" sz="2800" dirty="0" smtClean="0"/>
              <a:t>回 </a:t>
            </a:r>
            <a:r>
              <a:rPr kumimoji="1" lang="en-US" altLang="ja-JP" sz="2800" dirty="0" smtClean="0"/>
              <a:t>Boost.</a:t>
            </a:r>
            <a:r>
              <a:rPr kumimoji="1" lang="ja-JP" altLang="en-US" sz="2800" dirty="0" smtClean="0"/>
              <a:t>勉強会の発表者 </a:t>
            </a:r>
            <a:r>
              <a:rPr kumimoji="1" lang="en-US" altLang="ja-JP" sz="2800" dirty="0" smtClean="0"/>
              <a:t>+ α</a:t>
            </a:r>
            <a:r>
              <a:rPr kumimoji="1" lang="ja-JP" altLang="en-US" sz="2800" dirty="0" smtClean="0"/>
              <a:t>です。</a:t>
            </a:r>
            <a:endParaRPr kumimoji="1" lang="en-US" altLang="ja-JP" sz="28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1340768"/>
            <a:ext cx="3253559" cy="4578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0893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そしてプログラミングの魔導書へ</a:t>
            </a:r>
            <a:endParaRPr kumimoji="1" lang="ja-JP" altLang="en-US" sz="4000" dirty="0"/>
          </a:p>
        </p:txBody>
      </p:sp>
      <p:sp>
        <p:nvSpPr>
          <p:cNvPr id="3" name="コンテンツ プレースホルダー 2"/>
          <p:cNvSpPr>
            <a:spLocks noGrp="1"/>
          </p:cNvSpPr>
          <p:nvPr>
            <p:ph idx="1"/>
          </p:nvPr>
        </p:nvSpPr>
        <p:spPr>
          <a:xfrm>
            <a:off x="457200" y="1340768"/>
            <a:ext cx="5410944" cy="4320480"/>
          </a:xfrm>
        </p:spPr>
        <p:txBody>
          <a:bodyPr>
            <a:noAutofit/>
          </a:bodyPr>
          <a:lstStyle/>
          <a:p>
            <a:pPr marL="0" indent="0">
              <a:buNone/>
            </a:pPr>
            <a:r>
              <a:rPr kumimoji="1" lang="ja-JP" altLang="en-US" sz="2800" dirty="0" smtClean="0"/>
              <a:t>第</a:t>
            </a:r>
            <a:r>
              <a:rPr kumimoji="1" lang="en-US" altLang="ja-JP" sz="2800" dirty="0" smtClean="0"/>
              <a:t>1</a:t>
            </a:r>
            <a:r>
              <a:rPr kumimoji="1" lang="ja-JP" altLang="en-US" sz="2800" dirty="0" smtClean="0"/>
              <a:t>回 </a:t>
            </a:r>
            <a:r>
              <a:rPr kumimoji="1" lang="en-US" altLang="ja-JP" sz="2800" dirty="0" smtClean="0"/>
              <a:t>Boost.</a:t>
            </a:r>
            <a:r>
              <a:rPr kumimoji="1" lang="ja-JP" altLang="en-US" sz="2800" dirty="0" smtClean="0"/>
              <a:t>勉強会があまりに盛り上がったので、このメンバで何かやりたいなーと思い、本まで出しちゃいました。</a:t>
            </a:r>
            <a:endParaRPr kumimoji="1" lang="en-US" altLang="ja-JP" sz="2800" dirty="0" smtClean="0"/>
          </a:p>
          <a:p>
            <a:pPr marL="0" indent="0">
              <a:buNone/>
            </a:pPr>
            <a:endParaRPr lang="en-US" altLang="ja-JP" sz="2800" dirty="0"/>
          </a:p>
          <a:p>
            <a:pPr marL="0" indent="0">
              <a:buNone/>
            </a:pPr>
            <a:r>
              <a:rPr kumimoji="1" lang="ja-JP" altLang="en-US" sz="2800" dirty="0" smtClean="0"/>
              <a:t>これの著者は、第</a:t>
            </a:r>
            <a:r>
              <a:rPr kumimoji="1" lang="en-US" altLang="ja-JP" sz="2800" dirty="0" smtClean="0"/>
              <a:t>1</a:t>
            </a:r>
            <a:r>
              <a:rPr kumimoji="1" lang="ja-JP" altLang="en-US" sz="2800" dirty="0" smtClean="0"/>
              <a:t>回 </a:t>
            </a:r>
            <a:r>
              <a:rPr kumimoji="1" lang="en-US" altLang="ja-JP" sz="2800" dirty="0" smtClean="0"/>
              <a:t>Boost.</a:t>
            </a:r>
            <a:r>
              <a:rPr kumimoji="1" lang="ja-JP" altLang="en-US" sz="2800" dirty="0" smtClean="0"/>
              <a:t>勉強会の発表者 </a:t>
            </a:r>
            <a:r>
              <a:rPr kumimoji="1" lang="en-US" altLang="ja-JP" sz="2800" dirty="0" smtClean="0"/>
              <a:t>+ α</a:t>
            </a:r>
            <a:r>
              <a:rPr kumimoji="1" lang="ja-JP" altLang="en-US" sz="2800" dirty="0" smtClean="0"/>
              <a:t>です。</a:t>
            </a:r>
            <a:endParaRPr kumimoji="1" lang="en-US" altLang="ja-JP" sz="2800" dirty="0" smtClean="0"/>
          </a:p>
          <a:p>
            <a:pPr marL="0" indent="0">
              <a:buNone/>
            </a:pPr>
            <a:r>
              <a:rPr lang="en-US" altLang="ja-JP" sz="2800" b="1" dirty="0" err="1" smtClean="0">
                <a:solidFill>
                  <a:srgbClr val="C00000"/>
                </a:solidFill>
              </a:rPr>
              <a:t>Bjarne</a:t>
            </a:r>
            <a:r>
              <a:rPr lang="ja-JP" altLang="en-US" sz="2800" b="1" dirty="0" err="1" smtClean="0">
                <a:solidFill>
                  <a:srgbClr val="C00000"/>
                </a:solidFill>
              </a:rPr>
              <a:t>さんに</a:t>
            </a:r>
            <a:r>
              <a:rPr lang="ja-JP" altLang="en-US" sz="2800" b="1" dirty="0" smtClean="0">
                <a:solidFill>
                  <a:srgbClr val="C00000"/>
                </a:solidFill>
              </a:rPr>
              <a:t>インタビューまでとっちゃいました。</a:t>
            </a:r>
            <a:endParaRPr kumimoji="1" lang="ja-JP" altLang="en-US" sz="2800" b="1" dirty="0">
              <a:solidFill>
                <a:srgbClr val="C00000"/>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60" y="1759074"/>
            <a:ext cx="3351839" cy="4094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6851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zh-TW" sz="3600" dirty="0">
                <a:latin typeface="ＭＳ Ｐゴシック" pitchFamily="50" charset="-128"/>
                <a:ea typeface="ＭＳ Ｐゴシック" pitchFamily="50" charset="-128"/>
              </a:rPr>
              <a:t>C++</a:t>
            </a:r>
            <a:r>
              <a:rPr lang="zh-TW" altLang="en-US" sz="3600" dirty="0">
                <a:latin typeface="ＭＳ Ｐゴシック" pitchFamily="50" charset="-128"/>
                <a:ea typeface="ＭＳ Ｐゴシック" pitchFamily="50" charset="-128"/>
              </a:rPr>
              <a:t>標準化委員会</a:t>
            </a:r>
            <a:endParaRPr kumimoji="1" lang="ja-JP" altLang="en-US" sz="3600" dirty="0">
              <a:latin typeface="ＭＳ Ｐゴシック" pitchFamily="50" charset="-128"/>
              <a:ea typeface="ＭＳ Ｐゴシック" pitchFamily="50" charset="-128"/>
            </a:endParaRPr>
          </a:p>
        </p:txBody>
      </p:sp>
      <p:sp>
        <p:nvSpPr>
          <p:cNvPr id="3" name="コンテンツ プレースホルダー 2"/>
          <p:cNvSpPr>
            <a:spLocks noGrp="1"/>
          </p:cNvSpPr>
          <p:nvPr>
            <p:ph idx="1"/>
          </p:nvPr>
        </p:nvSpPr>
        <p:spPr/>
        <p:txBody>
          <a:bodyPr>
            <a:normAutofit/>
          </a:bodyPr>
          <a:lstStyle/>
          <a:p>
            <a:r>
              <a:rPr lang="ja-JP" altLang="en-US" sz="2800" dirty="0" smtClean="0"/>
              <a:t>ある日、</a:t>
            </a:r>
            <a:r>
              <a:rPr lang="en-US" altLang="ja-JP" sz="2800" dirty="0" err="1" smtClean="0"/>
              <a:t>mixi</a:t>
            </a:r>
            <a:r>
              <a:rPr lang="ja-JP" altLang="en-US" sz="2800" dirty="0"/>
              <a:t>で「</a:t>
            </a:r>
            <a:r>
              <a:rPr lang="en-US" altLang="ja-JP" sz="2800" dirty="0"/>
              <a:t>C++0x</a:t>
            </a:r>
            <a:r>
              <a:rPr lang="ja-JP" altLang="en-US" sz="2800" dirty="0"/>
              <a:t>」で検索したら</a:t>
            </a:r>
            <a:r>
              <a:rPr lang="ja-JP" altLang="en-US" sz="2800" dirty="0" smtClean="0"/>
              <a:t>、</a:t>
            </a:r>
            <a:endParaRPr lang="en-US" altLang="ja-JP" sz="2800" dirty="0" smtClean="0"/>
          </a:p>
          <a:p>
            <a:endParaRPr lang="ja-JP" altLang="en-US" sz="2800" dirty="0"/>
          </a:p>
          <a:p>
            <a:r>
              <a:rPr lang="ja-JP" altLang="en-US" sz="2800" dirty="0" smtClean="0"/>
              <a:t>「</a:t>
            </a:r>
            <a:r>
              <a:rPr lang="ja-JP" altLang="en-US" sz="2800" b="1" dirty="0">
                <a:solidFill>
                  <a:srgbClr val="C00000"/>
                </a:solidFill>
              </a:rPr>
              <a:t>今度会議で</a:t>
            </a:r>
            <a:r>
              <a:rPr lang="en-US" altLang="ja-JP" sz="2800" b="1" dirty="0">
                <a:solidFill>
                  <a:srgbClr val="C00000"/>
                </a:solidFill>
              </a:rPr>
              <a:t>C++0x</a:t>
            </a:r>
            <a:r>
              <a:rPr lang="ja-JP" altLang="en-US" sz="2800" b="1" dirty="0">
                <a:solidFill>
                  <a:srgbClr val="C00000"/>
                </a:solidFill>
              </a:rPr>
              <a:t>について発表</a:t>
            </a:r>
            <a:r>
              <a:rPr lang="ja-JP" altLang="en-US" sz="2800" b="1" dirty="0" smtClean="0">
                <a:solidFill>
                  <a:srgbClr val="C00000"/>
                </a:solidFill>
              </a:rPr>
              <a:t>するん</a:t>
            </a:r>
            <a:r>
              <a:rPr lang="ja-JP" altLang="en-US" sz="2800" b="1" dirty="0">
                <a:solidFill>
                  <a:srgbClr val="C00000"/>
                </a:solidFill>
              </a:rPr>
              <a:t>だ</a:t>
            </a:r>
            <a:r>
              <a:rPr lang="ja-JP" altLang="en-US" sz="2800" dirty="0"/>
              <a:t>」と日記に書いてる人が</a:t>
            </a:r>
            <a:r>
              <a:rPr lang="ja-JP" altLang="en-US" sz="2800" dirty="0" smtClean="0"/>
              <a:t>いました</a:t>
            </a:r>
            <a:r>
              <a:rPr lang="ja-JP" altLang="en-US" sz="2800" dirty="0"/>
              <a:t>。</a:t>
            </a:r>
            <a:endParaRPr kumimoji="1" lang="ja-JP" altLang="en-US" sz="2800" dirty="0"/>
          </a:p>
        </p:txBody>
      </p:sp>
    </p:spTree>
    <p:extLst>
      <p:ext uri="{BB962C8B-B14F-4D97-AF65-F5344CB8AC3E}">
        <p14:creationId xmlns:p14="http://schemas.microsoft.com/office/powerpoint/2010/main" val="447750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zh-TW" sz="3600" dirty="0">
                <a:latin typeface="ＭＳ Ｐゴシック" pitchFamily="50" charset="-128"/>
                <a:ea typeface="ＭＳ Ｐゴシック" pitchFamily="50" charset="-128"/>
              </a:rPr>
              <a:t>C++</a:t>
            </a:r>
            <a:r>
              <a:rPr lang="zh-TW" altLang="en-US" sz="3600" dirty="0">
                <a:latin typeface="ＭＳ Ｐゴシック" pitchFamily="50" charset="-128"/>
                <a:ea typeface="ＭＳ Ｐゴシック" pitchFamily="50" charset="-128"/>
              </a:rPr>
              <a:t>標準化委員会</a:t>
            </a:r>
            <a:endParaRPr kumimoji="1" lang="ja-JP" altLang="en-US" sz="3600" dirty="0"/>
          </a:p>
        </p:txBody>
      </p:sp>
      <p:sp>
        <p:nvSpPr>
          <p:cNvPr id="3" name="コンテンツ プレースホルダー 2"/>
          <p:cNvSpPr>
            <a:spLocks noGrp="1"/>
          </p:cNvSpPr>
          <p:nvPr>
            <p:ph idx="1"/>
          </p:nvPr>
        </p:nvSpPr>
        <p:spPr>
          <a:xfrm>
            <a:off x="457200" y="1340768"/>
            <a:ext cx="8435280" cy="4785395"/>
          </a:xfrm>
        </p:spPr>
        <p:txBody>
          <a:bodyPr>
            <a:normAutofit/>
          </a:bodyPr>
          <a:lstStyle/>
          <a:p>
            <a:r>
              <a:rPr lang="ja-JP" altLang="en-US" sz="2800" dirty="0"/>
              <a:t>「おもしろそうですね！」と</a:t>
            </a:r>
            <a:r>
              <a:rPr lang="ja-JP" altLang="en-US" sz="2800" dirty="0" smtClean="0"/>
              <a:t>コメントを</a:t>
            </a:r>
            <a:r>
              <a:rPr lang="ja-JP" altLang="en-US" sz="2800" dirty="0"/>
              <a:t>書いてみました</a:t>
            </a:r>
            <a:r>
              <a:rPr lang="ja-JP" altLang="en-US" sz="2800" dirty="0" smtClean="0"/>
              <a:t>。</a:t>
            </a:r>
            <a:endParaRPr lang="en-US" altLang="ja-JP" sz="2800" dirty="0" smtClean="0"/>
          </a:p>
          <a:p>
            <a:endParaRPr lang="ja-JP" altLang="en-US" sz="2800" dirty="0"/>
          </a:p>
          <a:p>
            <a:r>
              <a:rPr lang="ja-JP" altLang="en-US" sz="2800" dirty="0" smtClean="0"/>
              <a:t>「</a:t>
            </a:r>
            <a:r>
              <a:rPr lang="ja-JP" altLang="en-US" sz="2800" b="1" dirty="0">
                <a:solidFill>
                  <a:srgbClr val="C00000"/>
                </a:solidFill>
              </a:rPr>
              <a:t>興味があるなら来てみますか？</a:t>
            </a:r>
            <a:r>
              <a:rPr lang="ja-JP" altLang="en-US" sz="2800" dirty="0"/>
              <a:t>」</a:t>
            </a:r>
            <a:r>
              <a:rPr lang="ja-JP" altLang="en-US" sz="2800" dirty="0" smtClean="0"/>
              <a:t>と誘われました！</a:t>
            </a:r>
            <a:endParaRPr lang="en-US" altLang="ja-JP" sz="2800" dirty="0" smtClean="0"/>
          </a:p>
          <a:p>
            <a:endParaRPr lang="ja-JP" altLang="en-US" sz="2800" dirty="0"/>
          </a:p>
          <a:p>
            <a:r>
              <a:rPr lang="ja-JP" altLang="en-US" sz="2800" dirty="0" smtClean="0"/>
              <a:t>それ</a:t>
            </a:r>
            <a:r>
              <a:rPr lang="ja-JP" altLang="en-US" sz="2800" dirty="0"/>
              <a:t>が近藤さん</a:t>
            </a:r>
            <a:r>
              <a:rPr lang="en-US" altLang="ja-JP" sz="2800" dirty="0"/>
              <a:t>(</a:t>
            </a:r>
            <a:r>
              <a:rPr lang="en-US" altLang="ja-JP" sz="2800" dirty="0" err="1"/>
              <a:t>redboltz</a:t>
            </a:r>
            <a:r>
              <a:rPr lang="en-US" altLang="ja-JP" sz="2800" dirty="0"/>
              <a:t>)</a:t>
            </a:r>
            <a:r>
              <a:rPr lang="ja-JP" altLang="en-US" sz="2800" dirty="0"/>
              <a:t>でした。</a:t>
            </a:r>
            <a:endParaRPr kumimoji="1" lang="ja-JP" altLang="en-US" sz="2800" dirty="0"/>
          </a:p>
        </p:txBody>
      </p:sp>
    </p:spTree>
    <p:extLst>
      <p:ext uri="{BB962C8B-B14F-4D97-AF65-F5344CB8AC3E}">
        <p14:creationId xmlns:p14="http://schemas.microsoft.com/office/powerpoint/2010/main" val="2838495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zh-TW" sz="3600" dirty="0">
                <a:latin typeface="ＭＳ Ｐゴシック" pitchFamily="50" charset="-128"/>
                <a:ea typeface="ＭＳ Ｐゴシック" pitchFamily="50" charset="-128"/>
              </a:rPr>
              <a:t>C++</a:t>
            </a:r>
            <a:r>
              <a:rPr lang="zh-TW" altLang="en-US" sz="3600" dirty="0">
                <a:latin typeface="ＭＳ Ｐゴシック" pitchFamily="50" charset="-128"/>
                <a:ea typeface="ＭＳ Ｐゴシック" pitchFamily="50" charset="-128"/>
              </a:rPr>
              <a:t>標準化委員会</a:t>
            </a:r>
            <a:endParaRPr kumimoji="1" lang="ja-JP" altLang="en-US" sz="3600" dirty="0"/>
          </a:p>
        </p:txBody>
      </p:sp>
      <p:sp>
        <p:nvSpPr>
          <p:cNvPr id="3" name="コンテンツ プレースホルダー 2"/>
          <p:cNvSpPr>
            <a:spLocks noGrp="1"/>
          </p:cNvSpPr>
          <p:nvPr>
            <p:ph idx="1"/>
          </p:nvPr>
        </p:nvSpPr>
        <p:spPr/>
        <p:txBody>
          <a:bodyPr>
            <a:normAutofit/>
          </a:bodyPr>
          <a:lstStyle/>
          <a:p>
            <a:r>
              <a:rPr lang="ja-JP" altLang="en-US" sz="2800" dirty="0"/>
              <a:t>会議に参加してきて、その経験をブログに</a:t>
            </a:r>
            <a:r>
              <a:rPr lang="ja-JP" altLang="en-US" sz="2800" dirty="0" smtClean="0"/>
              <a:t>書きました。</a:t>
            </a:r>
            <a:endParaRPr lang="en-US" altLang="ja-JP" sz="2800" dirty="0" smtClean="0"/>
          </a:p>
          <a:p>
            <a:endParaRPr lang="ja-JP" altLang="en-US" sz="2800" dirty="0"/>
          </a:p>
          <a:p>
            <a:r>
              <a:rPr lang="ja-JP" altLang="en-US" sz="2800" dirty="0" smtClean="0"/>
              <a:t>参加</a:t>
            </a:r>
            <a:r>
              <a:rPr lang="ja-JP" altLang="en-US" sz="2800" dirty="0"/>
              <a:t>してみたい！という人が何人かメール</a:t>
            </a:r>
            <a:r>
              <a:rPr lang="ja-JP" altLang="en-US" sz="2800" dirty="0" smtClean="0"/>
              <a:t>をくれました。</a:t>
            </a:r>
            <a:endParaRPr lang="en-US" altLang="ja-JP" sz="2800" dirty="0" smtClean="0"/>
          </a:p>
          <a:p>
            <a:endParaRPr lang="ja-JP" altLang="en-US" sz="2800" dirty="0"/>
          </a:p>
          <a:p>
            <a:r>
              <a:rPr lang="ja-JP" altLang="en-US" sz="2800" dirty="0" smtClean="0"/>
              <a:t>そうして</a:t>
            </a:r>
            <a:r>
              <a:rPr lang="ja-JP" altLang="en-US" sz="2800" dirty="0"/>
              <a:t>、</a:t>
            </a:r>
            <a:r>
              <a:rPr lang="en-US" altLang="ja-JP" sz="2800" dirty="0" err="1"/>
              <a:t>uskz</a:t>
            </a:r>
            <a:r>
              <a:rPr lang="ja-JP" altLang="en-US" sz="2800" dirty="0"/>
              <a:t>さん、江添さん、めるぽん</a:t>
            </a:r>
            <a:r>
              <a:rPr lang="ja-JP" altLang="en-US" sz="2800" dirty="0" smtClean="0"/>
              <a:t>、</a:t>
            </a:r>
            <a:r>
              <a:rPr lang="ja-JP" altLang="en-US" sz="2800" dirty="0" err="1" smtClean="0"/>
              <a:t>ゆ</a:t>
            </a:r>
            <a:r>
              <a:rPr lang="ja-JP" altLang="en-US" sz="2800" dirty="0"/>
              <a:t>ー</a:t>
            </a:r>
            <a:r>
              <a:rPr lang="ja-JP" altLang="en-US" sz="2800" dirty="0" err="1"/>
              <a:t>ゆさん</a:t>
            </a:r>
            <a:r>
              <a:rPr lang="ja-JP" altLang="en-US" sz="2800" dirty="0"/>
              <a:t>、道化師さんたちが委員会に</a:t>
            </a:r>
            <a:r>
              <a:rPr lang="ja-JP" altLang="en-US" sz="2800" dirty="0" smtClean="0"/>
              <a:t>参加する</a:t>
            </a:r>
            <a:r>
              <a:rPr lang="ja-JP" altLang="en-US" sz="2800" dirty="0"/>
              <a:t>ようになりました。</a:t>
            </a:r>
            <a:endParaRPr kumimoji="1" lang="ja-JP" altLang="en-US" sz="2800" dirty="0"/>
          </a:p>
        </p:txBody>
      </p:sp>
    </p:spTree>
    <p:extLst>
      <p:ext uri="{BB962C8B-B14F-4D97-AF65-F5344CB8AC3E}">
        <p14:creationId xmlns:p14="http://schemas.microsoft.com/office/powerpoint/2010/main" val="3154951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zh-TW" sz="3600" dirty="0">
                <a:latin typeface="ＭＳ Ｐゴシック" pitchFamily="50" charset="-128"/>
                <a:ea typeface="ＭＳ Ｐゴシック" pitchFamily="50" charset="-128"/>
              </a:rPr>
              <a:t>C++</a:t>
            </a:r>
            <a:r>
              <a:rPr lang="zh-TW" altLang="en-US" sz="3600" dirty="0">
                <a:latin typeface="ＭＳ Ｐゴシック" pitchFamily="50" charset="-128"/>
                <a:ea typeface="ＭＳ Ｐゴシック" pitchFamily="50" charset="-128"/>
              </a:rPr>
              <a:t>標準化委員会</a:t>
            </a:r>
            <a:endParaRPr kumimoji="1" lang="ja-JP" altLang="en-US" sz="3600" dirty="0"/>
          </a:p>
        </p:txBody>
      </p:sp>
      <p:sp>
        <p:nvSpPr>
          <p:cNvPr id="3" name="コンテンツ プレースホルダー 2"/>
          <p:cNvSpPr>
            <a:spLocks noGrp="1"/>
          </p:cNvSpPr>
          <p:nvPr>
            <p:ph idx="1"/>
          </p:nvPr>
        </p:nvSpPr>
        <p:spPr/>
        <p:txBody>
          <a:bodyPr>
            <a:normAutofit fontScale="85000" lnSpcReduction="20000"/>
          </a:bodyPr>
          <a:lstStyle/>
          <a:p>
            <a:r>
              <a:rPr lang="en-US" altLang="ja-JP" dirty="0"/>
              <a:t>C++0x</a:t>
            </a:r>
            <a:r>
              <a:rPr lang="ja-JP" altLang="en-US" dirty="0"/>
              <a:t>の規格案について日本からの意見を決める、アドホック</a:t>
            </a:r>
            <a:r>
              <a:rPr lang="ja-JP" altLang="en-US" dirty="0" smtClean="0"/>
              <a:t>会議の</a:t>
            </a:r>
            <a:r>
              <a:rPr lang="ja-JP" altLang="en-US" dirty="0"/>
              <a:t>話がでました</a:t>
            </a:r>
            <a:r>
              <a:rPr lang="ja-JP" altLang="en-US" dirty="0" smtClean="0"/>
              <a:t>。</a:t>
            </a:r>
            <a:endParaRPr lang="en-US" altLang="ja-JP" dirty="0" smtClean="0"/>
          </a:p>
          <a:p>
            <a:endParaRPr lang="ja-JP" altLang="en-US" dirty="0"/>
          </a:p>
          <a:p>
            <a:r>
              <a:rPr lang="ja-JP" altLang="en-US" dirty="0" smtClean="0"/>
              <a:t>委員会</a:t>
            </a:r>
            <a:r>
              <a:rPr lang="ja-JP" altLang="en-US" dirty="0"/>
              <a:t>参加者だけでなく、一般の方も参加できる会議です。</a:t>
            </a:r>
          </a:p>
          <a:p>
            <a:endParaRPr lang="en-US" altLang="ja-JP" dirty="0" smtClean="0"/>
          </a:p>
          <a:p>
            <a:r>
              <a:rPr lang="ja-JP" altLang="en-US" dirty="0" smtClean="0"/>
              <a:t>私</a:t>
            </a:r>
            <a:r>
              <a:rPr lang="ja-JP" altLang="en-US" dirty="0"/>
              <a:t>のブログでアナウンスし、</a:t>
            </a:r>
            <a:r>
              <a:rPr lang="en-US" altLang="ja-JP" dirty="0"/>
              <a:t>C++</a:t>
            </a:r>
            <a:r>
              <a:rPr lang="ja-JP" altLang="en-US" dirty="0"/>
              <a:t>コミュニティの人が</a:t>
            </a:r>
            <a:r>
              <a:rPr lang="en-US" altLang="ja-JP" dirty="0"/>
              <a:t>40</a:t>
            </a:r>
            <a:r>
              <a:rPr lang="ja-JP" altLang="en-US" dirty="0"/>
              <a:t>人くらい</a:t>
            </a:r>
            <a:r>
              <a:rPr lang="ja-JP" altLang="en-US" dirty="0" smtClean="0"/>
              <a:t>が参加</a:t>
            </a:r>
            <a:r>
              <a:rPr lang="ja-JP" altLang="en-US" dirty="0"/>
              <a:t>しました</a:t>
            </a:r>
            <a:r>
              <a:rPr lang="ja-JP" altLang="en-US" dirty="0" smtClean="0"/>
              <a:t>。</a:t>
            </a:r>
            <a:endParaRPr lang="en-US" altLang="ja-JP" dirty="0" smtClean="0"/>
          </a:p>
          <a:p>
            <a:endParaRPr lang="ja-JP" altLang="en-US" dirty="0"/>
          </a:p>
          <a:p>
            <a:r>
              <a:rPr lang="ja-JP" altLang="en-US" dirty="0" smtClean="0"/>
              <a:t>そうして</a:t>
            </a:r>
            <a:r>
              <a:rPr lang="ja-JP" altLang="en-US" dirty="0"/>
              <a:t>、日本からのコメントが数十件、本家の委員会に</a:t>
            </a:r>
            <a:r>
              <a:rPr lang="ja-JP" altLang="en-US" dirty="0" smtClean="0"/>
              <a:t>送られました</a:t>
            </a:r>
            <a:r>
              <a:rPr lang="ja-JP" altLang="en-US" dirty="0"/>
              <a:t>。</a:t>
            </a:r>
          </a:p>
          <a:p>
            <a:r>
              <a:rPr lang="ja-JP" altLang="en-US" dirty="0" smtClean="0"/>
              <a:t>そう</a:t>
            </a:r>
            <a:r>
              <a:rPr lang="ja-JP" altLang="en-US" dirty="0"/>
              <a:t>やって実際に入った言語機能もあります。</a:t>
            </a:r>
            <a:endParaRPr kumimoji="1" lang="ja-JP" altLang="en-US" dirty="0"/>
          </a:p>
        </p:txBody>
      </p:sp>
    </p:spTree>
    <p:extLst>
      <p:ext uri="{BB962C8B-B14F-4D97-AF65-F5344CB8AC3E}">
        <p14:creationId xmlns:p14="http://schemas.microsoft.com/office/powerpoint/2010/main" val="3746492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より多くの日本語情報を！</a:t>
            </a:r>
            <a:endParaRPr kumimoji="1" lang="ja-JP" altLang="en-US" sz="3600" dirty="0"/>
          </a:p>
        </p:txBody>
      </p:sp>
      <p:sp>
        <p:nvSpPr>
          <p:cNvPr id="3" name="コンテンツ プレースホルダー 2"/>
          <p:cNvSpPr>
            <a:spLocks noGrp="1"/>
          </p:cNvSpPr>
          <p:nvPr>
            <p:ph idx="1"/>
          </p:nvPr>
        </p:nvSpPr>
        <p:spPr/>
        <p:txBody>
          <a:bodyPr>
            <a:normAutofit/>
          </a:bodyPr>
          <a:lstStyle/>
          <a:p>
            <a:r>
              <a:rPr lang="en-US" altLang="ja-JP" sz="2800" dirty="0"/>
              <a:t>Boost</a:t>
            </a:r>
            <a:r>
              <a:rPr lang="ja-JP" altLang="en-US" sz="2800" dirty="0"/>
              <a:t>を多くのプロジェクトで使って</a:t>
            </a:r>
            <a:r>
              <a:rPr lang="ja-JP" altLang="en-US" sz="2800" dirty="0" smtClean="0"/>
              <a:t>もらいたい！</a:t>
            </a:r>
            <a:endParaRPr lang="en-US" altLang="ja-JP" sz="2800" dirty="0" smtClean="0"/>
          </a:p>
          <a:p>
            <a:endParaRPr lang="ja-JP" altLang="en-US" sz="2800" dirty="0"/>
          </a:p>
          <a:p>
            <a:r>
              <a:rPr lang="ja-JP" altLang="en-US" sz="2800" dirty="0" smtClean="0"/>
              <a:t>しかし</a:t>
            </a:r>
            <a:r>
              <a:rPr lang="ja-JP" altLang="en-US" sz="2800" dirty="0"/>
              <a:t>、日本語情報が少ないという理由</a:t>
            </a:r>
            <a:r>
              <a:rPr lang="ja-JP" altLang="en-US" sz="2800" dirty="0" smtClean="0"/>
              <a:t>で却下される</a:t>
            </a:r>
            <a:r>
              <a:rPr lang="ja-JP" altLang="en-US" sz="2800" dirty="0"/>
              <a:t>ことがあります</a:t>
            </a:r>
            <a:r>
              <a:rPr lang="ja-JP" altLang="en-US" sz="2800" dirty="0" smtClean="0"/>
              <a:t>。</a:t>
            </a:r>
            <a:endParaRPr lang="en-US" altLang="ja-JP" sz="2800" dirty="0" smtClean="0"/>
          </a:p>
          <a:p>
            <a:endParaRPr lang="ja-JP" altLang="en-US" sz="2800" dirty="0"/>
          </a:p>
          <a:p>
            <a:r>
              <a:rPr lang="en-US" altLang="ja-JP" sz="2800" dirty="0" smtClean="0"/>
              <a:t>Boost</a:t>
            </a:r>
            <a:r>
              <a:rPr lang="ja-JP" altLang="en-US" sz="2800" dirty="0"/>
              <a:t>のドキュメントを全て翻訳するだけ</a:t>
            </a:r>
            <a:r>
              <a:rPr lang="ja-JP" altLang="en-US" sz="2800" dirty="0" smtClean="0"/>
              <a:t>のパワー</a:t>
            </a:r>
            <a:r>
              <a:rPr lang="ja-JP" altLang="en-US" sz="2800" dirty="0"/>
              <a:t>はありません。</a:t>
            </a:r>
            <a:endParaRPr kumimoji="1" lang="ja-JP" altLang="en-US" sz="2800" dirty="0"/>
          </a:p>
        </p:txBody>
      </p:sp>
    </p:spTree>
    <p:extLst>
      <p:ext uri="{BB962C8B-B14F-4D97-AF65-F5344CB8AC3E}">
        <p14:creationId xmlns:p14="http://schemas.microsoft.com/office/powerpoint/2010/main" val="2082498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より多くの日本語情報を！</a:t>
            </a:r>
            <a:endParaRPr kumimoji="1" lang="ja-JP" altLang="en-US" sz="3600" dirty="0"/>
          </a:p>
        </p:txBody>
      </p:sp>
      <p:sp>
        <p:nvSpPr>
          <p:cNvPr id="3" name="コンテンツ プレースホルダー 2"/>
          <p:cNvSpPr>
            <a:spLocks noGrp="1"/>
          </p:cNvSpPr>
          <p:nvPr>
            <p:ph idx="1"/>
          </p:nvPr>
        </p:nvSpPr>
        <p:spPr/>
        <p:txBody>
          <a:bodyPr>
            <a:normAutofit fontScale="92500" lnSpcReduction="10000"/>
          </a:bodyPr>
          <a:lstStyle/>
          <a:p>
            <a:r>
              <a:rPr lang="en-US" altLang="ja-JP" dirty="0" err="1"/>
              <a:t>boostjp</a:t>
            </a:r>
            <a:r>
              <a:rPr lang="ja-JP" altLang="en-US" dirty="0"/>
              <a:t>サイトで、</a:t>
            </a:r>
            <a:r>
              <a:rPr lang="en-US" altLang="ja-JP" dirty="0"/>
              <a:t>Boost</a:t>
            </a:r>
            <a:r>
              <a:rPr lang="ja-JP" altLang="en-US" dirty="0"/>
              <a:t>逆引き</a:t>
            </a:r>
            <a:r>
              <a:rPr lang="ja-JP" altLang="en-US" dirty="0" smtClean="0"/>
              <a:t>リファレンスと</a:t>
            </a:r>
            <a:r>
              <a:rPr lang="ja-JP" altLang="en-US" dirty="0"/>
              <a:t>いうのを作り始めました</a:t>
            </a:r>
            <a:r>
              <a:rPr lang="ja-JP" altLang="en-US" dirty="0" smtClean="0"/>
              <a:t>。</a:t>
            </a:r>
            <a:endParaRPr lang="en-US" altLang="ja-JP" dirty="0" smtClean="0"/>
          </a:p>
          <a:p>
            <a:endParaRPr lang="ja-JP" altLang="en-US" dirty="0"/>
          </a:p>
          <a:p>
            <a:r>
              <a:rPr lang="ja-JP" altLang="en-US" dirty="0" smtClean="0"/>
              <a:t>「</a:t>
            </a:r>
            <a:r>
              <a:rPr lang="ja-JP" altLang="en-US" dirty="0"/>
              <a:t>何がしたい」から「どうやって」を</a:t>
            </a:r>
            <a:r>
              <a:rPr lang="ja-JP" altLang="en-US" dirty="0" smtClean="0"/>
              <a:t>調べる</a:t>
            </a:r>
            <a:r>
              <a:rPr lang="ja-JP" altLang="en-US" dirty="0"/>
              <a:t>、目的ベースのリファレンスです</a:t>
            </a:r>
            <a:r>
              <a:rPr lang="ja-JP" altLang="en-US" dirty="0" smtClean="0"/>
              <a:t>。</a:t>
            </a:r>
            <a:endParaRPr lang="en-US" altLang="ja-JP" dirty="0" smtClean="0"/>
          </a:p>
          <a:p>
            <a:endParaRPr lang="ja-JP" altLang="en-US" dirty="0"/>
          </a:p>
          <a:p>
            <a:r>
              <a:rPr lang="ja-JP" altLang="en-US" dirty="0" smtClean="0"/>
              <a:t>翻訳</a:t>
            </a:r>
            <a:r>
              <a:rPr lang="ja-JP" altLang="en-US" dirty="0"/>
              <a:t>ではなく、自分たちの経験に基いて</a:t>
            </a:r>
            <a:r>
              <a:rPr lang="ja-JP" altLang="en-US" dirty="0" smtClean="0"/>
              <a:t>自分たち</a:t>
            </a:r>
            <a:r>
              <a:rPr lang="ja-JP" altLang="en-US" dirty="0"/>
              <a:t>が解説を考えます</a:t>
            </a:r>
            <a:r>
              <a:rPr lang="ja-JP" altLang="en-US" dirty="0" smtClean="0"/>
              <a:t>。</a:t>
            </a:r>
            <a:endParaRPr lang="en-US" altLang="ja-JP" dirty="0" smtClean="0"/>
          </a:p>
          <a:p>
            <a:endParaRPr lang="ja-JP" altLang="en-US" dirty="0"/>
          </a:p>
          <a:p>
            <a:r>
              <a:rPr lang="ja-JP" altLang="en-US" dirty="0" smtClean="0"/>
              <a:t>この</a:t>
            </a:r>
            <a:r>
              <a:rPr lang="ja-JP" altLang="en-US" dirty="0"/>
              <a:t>やり方ならなんとかなる！</a:t>
            </a:r>
            <a:endParaRPr kumimoji="1" lang="ja-JP" altLang="en-US" dirty="0"/>
          </a:p>
        </p:txBody>
      </p:sp>
    </p:spTree>
    <p:extLst>
      <p:ext uri="{BB962C8B-B14F-4D97-AF65-F5344CB8AC3E}">
        <p14:creationId xmlns:p14="http://schemas.microsoft.com/office/powerpoint/2010/main" val="2977494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sz="2800" dirty="0"/>
              <a:t>この発表では</a:t>
            </a:r>
            <a:r>
              <a:rPr lang="ja-JP" altLang="en-US" sz="2800" dirty="0" smtClean="0"/>
              <a:t>、私の主観を元にして、</a:t>
            </a:r>
            <a:endParaRPr lang="en-US" altLang="ja-JP" sz="2800" dirty="0" smtClean="0"/>
          </a:p>
          <a:p>
            <a:pPr marL="0" indent="0">
              <a:buNone/>
            </a:pPr>
            <a:endParaRPr lang="en-US" altLang="ja-JP" sz="2800" dirty="0" smtClean="0"/>
          </a:p>
          <a:p>
            <a:r>
              <a:rPr kumimoji="1" lang="en-US" altLang="ja-JP" sz="2800" dirty="0" smtClean="0"/>
              <a:t>C++</a:t>
            </a:r>
            <a:r>
              <a:rPr kumimoji="1" lang="ja-JP" altLang="en-US" sz="2800" dirty="0" smtClean="0"/>
              <a:t>コミュニティと関わるなかで感じた</a:t>
            </a:r>
            <a:r>
              <a:rPr kumimoji="1" lang="ja-JP" altLang="en-US" sz="2800" b="1" dirty="0" smtClean="0">
                <a:solidFill>
                  <a:srgbClr val="C00000"/>
                </a:solidFill>
              </a:rPr>
              <a:t>楽しさ</a:t>
            </a:r>
            <a:endParaRPr kumimoji="1" lang="en-US" altLang="ja-JP" sz="2800" dirty="0" smtClean="0"/>
          </a:p>
          <a:p>
            <a:r>
              <a:rPr kumimoji="1" lang="en-US" altLang="ja-JP" sz="2800" dirty="0" smtClean="0"/>
              <a:t>C++</a:t>
            </a:r>
            <a:r>
              <a:rPr kumimoji="1" lang="ja-JP" altLang="en-US" sz="2800" dirty="0" smtClean="0"/>
              <a:t>コミュニティにコントリビュートすることで、</a:t>
            </a:r>
            <a:r>
              <a:rPr kumimoji="1" lang="en-US" altLang="ja-JP" sz="2800" dirty="0" smtClean="0"/>
              <a:t/>
            </a:r>
            <a:br>
              <a:rPr kumimoji="1" lang="en-US" altLang="ja-JP" sz="2800" dirty="0" smtClean="0"/>
            </a:br>
            <a:r>
              <a:rPr kumimoji="1" lang="ja-JP" altLang="en-US" sz="2800" dirty="0" smtClean="0">
                <a:solidFill>
                  <a:srgbClr val="C00000"/>
                </a:solidFill>
              </a:rPr>
              <a:t>世界がどのように変わってきたか</a:t>
            </a:r>
            <a:endParaRPr kumimoji="1" lang="en-US" altLang="ja-JP" sz="2800" dirty="0" smtClean="0">
              <a:solidFill>
                <a:srgbClr val="C00000"/>
              </a:solidFill>
            </a:endParaRPr>
          </a:p>
          <a:p>
            <a:r>
              <a:rPr kumimoji="1" lang="en-US" altLang="ja-JP" sz="2800" dirty="0" smtClean="0"/>
              <a:t>C++</a:t>
            </a:r>
            <a:r>
              <a:rPr kumimoji="1" lang="ja-JP" altLang="en-US" sz="2800" dirty="0" smtClean="0"/>
              <a:t>コミュニティがどんな場所であってほしいか</a:t>
            </a:r>
            <a:endParaRPr kumimoji="1" lang="en-US" altLang="ja-JP" sz="2800" dirty="0" smtClean="0"/>
          </a:p>
          <a:p>
            <a:endParaRPr kumimoji="1" lang="en-US" altLang="ja-JP" sz="2800" dirty="0" smtClean="0"/>
          </a:p>
          <a:p>
            <a:pPr marL="0" indent="0">
              <a:buNone/>
            </a:pPr>
            <a:r>
              <a:rPr lang="ja-JP" altLang="en-US" sz="2800" dirty="0" smtClean="0"/>
              <a:t>について話します。</a:t>
            </a:r>
            <a:endParaRPr kumimoji="1" lang="ja-JP" altLang="en-US" sz="2800" dirty="0"/>
          </a:p>
        </p:txBody>
      </p:sp>
    </p:spTree>
    <p:extLst>
      <p:ext uri="{BB962C8B-B14F-4D97-AF65-F5344CB8AC3E}">
        <p14:creationId xmlns:p14="http://schemas.microsoft.com/office/powerpoint/2010/main" val="3771135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より多くの日本語情報を！</a:t>
            </a:r>
            <a:endParaRPr kumimoji="1" lang="ja-JP" altLang="en-US" sz="3600" dirty="0"/>
          </a:p>
        </p:txBody>
      </p:sp>
      <p:sp>
        <p:nvSpPr>
          <p:cNvPr id="3" name="コンテンツ プレースホルダー 2"/>
          <p:cNvSpPr>
            <a:spLocks noGrp="1"/>
          </p:cNvSpPr>
          <p:nvPr>
            <p:ph idx="1"/>
          </p:nvPr>
        </p:nvSpPr>
        <p:spPr/>
        <p:txBody>
          <a:bodyPr>
            <a:normAutofit/>
          </a:bodyPr>
          <a:lstStyle/>
          <a:p>
            <a:r>
              <a:rPr lang="ja-JP" altLang="en-US" sz="2800" dirty="0"/>
              <a:t>多くの人が協力してくれて、かなりのことを</a:t>
            </a:r>
            <a:r>
              <a:rPr lang="ja-JP" altLang="en-US" sz="2800" dirty="0" smtClean="0"/>
              <a:t>調べられる</a:t>
            </a:r>
            <a:r>
              <a:rPr lang="ja-JP" altLang="en-US" sz="2800" dirty="0"/>
              <a:t>ようになりました</a:t>
            </a:r>
            <a:r>
              <a:rPr lang="ja-JP" altLang="en-US" sz="2800" dirty="0" smtClean="0"/>
              <a:t>。</a:t>
            </a:r>
            <a:endParaRPr lang="en-US" altLang="ja-JP" sz="2800" dirty="0" smtClean="0"/>
          </a:p>
          <a:p>
            <a:endParaRPr lang="ja-JP" altLang="en-US" sz="2800" dirty="0"/>
          </a:p>
          <a:p>
            <a:r>
              <a:rPr lang="ja-JP" altLang="en-US" sz="2800" dirty="0" smtClean="0"/>
              <a:t>「</a:t>
            </a:r>
            <a:r>
              <a:rPr lang="ja-JP" altLang="en-US" sz="2800" dirty="0"/>
              <a:t>職場で</a:t>
            </a:r>
            <a:r>
              <a:rPr lang="en-US" altLang="ja-JP" sz="2800" dirty="0"/>
              <a:t>Boost</a:t>
            </a:r>
            <a:r>
              <a:rPr lang="ja-JP" altLang="en-US" sz="2800" dirty="0"/>
              <a:t>逆引きリファレンス見て</a:t>
            </a:r>
            <a:r>
              <a:rPr lang="ja-JP" altLang="en-US" sz="2800" dirty="0" smtClean="0"/>
              <a:t>コード</a:t>
            </a:r>
            <a:r>
              <a:rPr lang="ja-JP" altLang="en-US" sz="2800" dirty="0"/>
              <a:t>書いてる人がいたよ！」という連絡を</a:t>
            </a:r>
            <a:r>
              <a:rPr lang="ja-JP" altLang="en-US" sz="2800" dirty="0" smtClean="0"/>
              <a:t>何度も</a:t>
            </a:r>
            <a:r>
              <a:rPr lang="ja-JP" altLang="en-US" sz="2800" dirty="0"/>
              <a:t>いただきました。</a:t>
            </a:r>
            <a:endParaRPr kumimoji="1" lang="ja-JP" altLang="en-US" sz="2800" dirty="0"/>
          </a:p>
        </p:txBody>
      </p:sp>
    </p:spTree>
    <p:extLst>
      <p:ext uri="{BB962C8B-B14F-4D97-AF65-F5344CB8AC3E}">
        <p14:creationId xmlns:p14="http://schemas.microsoft.com/office/powerpoint/2010/main" val="2394850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より多くの日本語情報を！</a:t>
            </a:r>
            <a:endParaRPr kumimoji="1" lang="ja-JP" altLang="en-US" sz="3600" dirty="0"/>
          </a:p>
        </p:txBody>
      </p:sp>
      <p:sp>
        <p:nvSpPr>
          <p:cNvPr id="3" name="コンテンツ プレースホルダー 2"/>
          <p:cNvSpPr>
            <a:spLocks noGrp="1"/>
          </p:cNvSpPr>
          <p:nvPr>
            <p:ph idx="1"/>
          </p:nvPr>
        </p:nvSpPr>
        <p:spPr/>
        <p:txBody>
          <a:bodyPr>
            <a:normAutofit/>
          </a:bodyPr>
          <a:lstStyle/>
          <a:p>
            <a:r>
              <a:rPr lang="en-US" altLang="ja-JP" sz="2800" dirty="0"/>
              <a:t>C++</a:t>
            </a:r>
            <a:r>
              <a:rPr lang="en-US" altLang="ja-JP" sz="2800" dirty="0" smtClean="0"/>
              <a:t>11</a:t>
            </a:r>
            <a:r>
              <a:rPr lang="ja-JP" altLang="en-US" sz="2800" dirty="0" smtClean="0"/>
              <a:t>は、</a:t>
            </a:r>
            <a:r>
              <a:rPr lang="en-US" altLang="ja-JP" sz="2800" dirty="0" smtClean="0"/>
              <a:t>C++03</a:t>
            </a:r>
            <a:r>
              <a:rPr lang="ja-JP" altLang="en-US" sz="2800" dirty="0" smtClean="0"/>
              <a:t>よりもはるかに便利です！</a:t>
            </a:r>
            <a:r>
              <a:rPr lang="en-US" altLang="ja-JP" sz="2800" dirty="0" smtClean="0"/>
              <a:t/>
            </a:r>
            <a:br>
              <a:rPr lang="en-US" altLang="ja-JP" sz="2800" dirty="0" smtClean="0"/>
            </a:br>
            <a:r>
              <a:rPr lang="ja-JP" altLang="en-US" sz="2800" dirty="0" smtClean="0"/>
              <a:t>日本語情報を充実させ</a:t>
            </a:r>
            <a:r>
              <a:rPr lang="ja-JP" altLang="en-US" sz="2800" dirty="0"/>
              <a:t>て</a:t>
            </a:r>
            <a:r>
              <a:rPr lang="ja-JP" altLang="en-US" sz="2800" dirty="0" smtClean="0"/>
              <a:t>、もっと多くの人に使ってもらいたい！</a:t>
            </a:r>
            <a:endParaRPr lang="en-US" altLang="ja-JP" sz="2800" dirty="0" smtClean="0"/>
          </a:p>
          <a:p>
            <a:endParaRPr lang="ja-JP" altLang="en-US" sz="2800" dirty="0"/>
          </a:p>
          <a:p>
            <a:r>
              <a:rPr lang="ja-JP" altLang="en-US" sz="2800" dirty="0" smtClean="0"/>
              <a:t>そういう想いから、</a:t>
            </a:r>
            <a:r>
              <a:rPr lang="en-US" altLang="ja-JP" sz="2800" dirty="0" smtClean="0"/>
              <a:t>C++11</a:t>
            </a:r>
            <a:r>
              <a:rPr lang="ja-JP" altLang="en-US" sz="2800" dirty="0" smtClean="0"/>
              <a:t>に対応したリファレンスサイト、</a:t>
            </a:r>
            <a:r>
              <a:rPr lang="en-US" altLang="ja-JP" sz="2800" dirty="0" err="1" smtClean="0"/>
              <a:t>cpprefjp</a:t>
            </a:r>
            <a:r>
              <a:rPr lang="ja-JP" altLang="en-US" sz="2800" dirty="0" smtClean="0"/>
              <a:t>を</a:t>
            </a:r>
            <a:r>
              <a:rPr lang="ja-JP" altLang="en-US" sz="2800" dirty="0"/>
              <a:t>作りました</a:t>
            </a:r>
            <a:r>
              <a:rPr lang="ja-JP" altLang="en-US" sz="2800" dirty="0" smtClean="0"/>
              <a:t>。</a:t>
            </a:r>
            <a:endParaRPr lang="en-US" altLang="ja-JP" sz="2800" dirty="0" smtClean="0"/>
          </a:p>
        </p:txBody>
      </p:sp>
    </p:spTree>
    <p:extLst>
      <p:ext uri="{BB962C8B-B14F-4D97-AF65-F5344CB8AC3E}">
        <p14:creationId xmlns:p14="http://schemas.microsoft.com/office/powerpoint/2010/main" val="36682348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より多くの日本語情報を！</a:t>
            </a:r>
            <a:endParaRPr kumimoji="1" lang="ja-JP" altLang="en-US" sz="3600" dirty="0"/>
          </a:p>
        </p:txBody>
      </p:sp>
      <p:sp>
        <p:nvSpPr>
          <p:cNvPr id="3" name="コンテンツ プレースホルダー 2"/>
          <p:cNvSpPr>
            <a:spLocks noGrp="1"/>
          </p:cNvSpPr>
          <p:nvPr>
            <p:ph idx="1"/>
          </p:nvPr>
        </p:nvSpPr>
        <p:spPr/>
        <p:txBody>
          <a:bodyPr>
            <a:normAutofit/>
          </a:bodyPr>
          <a:lstStyle/>
          <a:p>
            <a:r>
              <a:rPr lang="en-US" altLang="ja-JP" dirty="0"/>
              <a:t>2013</a:t>
            </a:r>
            <a:r>
              <a:rPr lang="ja-JP" altLang="en-US" dirty="0"/>
              <a:t>年</a:t>
            </a:r>
            <a:r>
              <a:rPr lang="en-US" altLang="ja-JP" dirty="0"/>
              <a:t>6</a:t>
            </a:r>
            <a:r>
              <a:rPr lang="ja-JP" altLang="en-US" dirty="0"/>
              <a:t>月現在、</a:t>
            </a:r>
            <a:r>
              <a:rPr lang="en-US" altLang="ja-JP" dirty="0"/>
              <a:t>2,100</a:t>
            </a:r>
            <a:r>
              <a:rPr lang="ja-JP" altLang="en-US" dirty="0"/>
              <a:t>ページほどの</a:t>
            </a:r>
            <a:r>
              <a:rPr lang="ja-JP" altLang="en-US" dirty="0" smtClean="0"/>
              <a:t>リファレンス</a:t>
            </a:r>
            <a:r>
              <a:rPr lang="ja-JP" altLang="en-US" dirty="0"/>
              <a:t>ができました</a:t>
            </a:r>
            <a:r>
              <a:rPr lang="ja-JP" altLang="en-US" dirty="0" smtClean="0"/>
              <a:t>。</a:t>
            </a:r>
            <a:endParaRPr lang="en-US" altLang="ja-JP" dirty="0" smtClean="0"/>
          </a:p>
          <a:p>
            <a:endParaRPr lang="ja-JP" altLang="en-US" dirty="0"/>
          </a:p>
          <a:p>
            <a:r>
              <a:rPr lang="ja-JP" altLang="en-US" dirty="0" smtClean="0"/>
              <a:t>しかし</a:t>
            </a:r>
            <a:r>
              <a:rPr lang="ja-JP" altLang="en-US" dirty="0"/>
              <a:t>、まだ全体の</a:t>
            </a:r>
            <a:r>
              <a:rPr lang="en-US" altLang="ja-JP" dirty="0"/>
              <a:t>50%</a:t>
            </a:r>
            <a:r>
              <a:rPr lang="ja-JP" altLang="en-US" dirty="0"/>
              <a:t>くらいです。</a:t>
            </a:r>
            <a:endParaRPr kumimoji="1" lang="ja-JP" altLang="en-US" dirty="0"/>
          </a:p>
        </p:txBody>
      </p:sp>
    </p:spTree>
    <p:extLst>
      <p:ext uri="{BB962C8B-B14F-4D97-AF65-F5344CB8AC3E}">
        <p14:creationId xmlns:p14="http://schemas.microsoft.com/office/powerpoint/2010/main" val="198415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もっと多くの協力が必要です！</a:t>
            </a:r>
            <a:endParaRPr kumimoji="1" lang="ja-JP" altLang="en-US" sz="3600" dirty="0"/>
          </a:p>
        </p:txBody>
      </p:sp>
      <p:sp>
        <p:nvSpPr>
          <p:cNvPr id="3" name="コンテンツ プレースホルダー 2"/>
          <p:cNvSpPr>
            <a:spLocks noGrp="1"/>
          </p:cNvSpPr>
          <p:nvPr>
            <p:ph idx="1"/>
          </p:nvPr>
        </p:nvSpPr>
        <p:spPr/>
        <p:txBody>
          <a:bodyPr>
            <a:normAutofit/>
          </a:bodyPr>
          <a:lstStyle/>
          <a:p>
            <a:r>
              <a:rPr lang="en-US" altLang="ja-JP" sz="2800" dirty="0"/>
              <a:t>Boost.</a:t>
            </a:r>
            <a:r>
              <a:rPr lang="ja-JP" altLang="en-US" sz="2800" dirty="0"/>
              <a:t>勉強会、</a:t>
            </a:r>
            <a:r>
              <a:rPr lang="en-US" altLang="ja-JP" sz="2800" dirty="0"/>
              <a:t>Boost</a:t>
            </a:r>
            <a:r>
              <a:rPr lang="ja-JP" altLang="en-US" sz="2800" dirty="0"/>
              <a:t>逆引きリファレンス</a:t>
            </a:r>
            <a:r>
              <a:rPr lang="ja-JP" altLang="en-US" sz="2800" dirty="0" smtClean="0"/>
              <a:t>、</a:t>
            </a:r>
            <a:r>
              <a:rPr lang="en-US" altLang="ja-JP" sz="2800" dirty="0" err="1" smtClean="0"/>
              <a:t>cpprefjp</a:t>
            </a:r>
            <a:r>
              <a:rPr lang="ja-JP" altLang="en-US" sz="2800" dirty="0" err="1"/>
              <a:t>。</a:t>
            </a:r>
            <a:r>
              <a:rPr lang="ja-JP" altLang="en-US" sz="2800" dirty="0"/>
              <a:t>あらゆることに私が継続的に</a:t>
            </a:r>
            <a:r>
              <a:rPr lang="ja-JP" altLang="en-US" sz="2800" dirty="0" smtClean="0"/>
              <a:t>関わって</a:t>
            </a:r>
            <a:r>
              <a:rPr lang="ja-JP" altLang="en-US" sz="2800" dirty="0"/>
              <a:t>います</a:t>
            </a:r>
            <a:r>
              <a:rPr lang="ja-JP" altLang="en-US" sz="2800" dirty="0" smtClean="0"/>
              <a:t>。</a:t>
            </a:r>
            <a:endParaRPr lang="en-US" altLang="ja-JP" sz="2800" dirty="0" smtClean="0"/>
          </a:p>
          <a:p>
            <a:endParaRPr lang="ja-JP" altLang="en-US" sz="2800" dirty="0"/>
          </a:p>
          <a:p>
            <a:r>
              <a:rPr lang="ja-JP" altLang="en-US" sz="2800" dirty="0" smtClean="0"/>
              <a:t>ボランティア</a:t>
            </a:r>
            <a:r>
              <a:rPr lang="ja-JP" altLang="en-US" sz="2800" dirty="0"/>
              <a:t>で参加してくれる人たちも</a:t>
            </a:r>
            <a:r>
              <a:rPr lang="ja-JP" altLang="en-US" sz="2800" dirty="0" smtClean="0"/>
              <a:t>います</a:t>
            </a:r>
            <a:r>
              <a:rPr lang="ja-JP" altLang="en-US" sz="2800" dirty="0"/>
              <a:t>が、なかなか継続的な活動には</a:t>
            </a:r>
            <a:r>
              <a:rPr lang="ja-JP" altLang="en-US" sz="2800" dirty="0" smtClean="0"/>
              <a:t>つながっていません。</a:t>
            </a:r>
            <a:endParaRPr lang="en-US" altLang="ja-JP" sz="2800" dirty="0" smtClean="0"/>
          </a:p>
          <a:p>
            <a:endParaRPr lang="ja-JP" altLang="en-US" sz="2800" dirty="0"/>
          </a:p>
          <a:p>
            <a:r>
              <a:rPr lang="ja-JP" altLang="en-US" sz="2800" dirty="0" smtClean="0"/>
              <a:t>完成</a:t>
            </a:r>
            <a:r>
              <a:rPr lang="ja-JP" altLang="en-US" sz="2800" dirty="0"/>
              <a:t>に向けて、より多くの協力が必要です！</a:t>
            </a:r>
            <a:endParaRPr kumimoji="1" lang="ja-JP" altLang="en-US" sz="2800" dirty="0"/>
          </a:p>
        </p:txBody>
      </p:sp>
    </p:spTree>
    <p:extLst>
      <p:ext uri="{BB962C8B-B14F-4D97-AF65-F5344CB8AC3E}">
        <p14:creationId xmlns:p14="http://schemas.microsoft.com/office/powerpoint/2010/main" val="1084490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もっと多くの協力が必要です！</a:t>
            </a:r>
            <a:endParaRPr kumimoji="1" lang="ja-JP" altLang="en-US" sz="3600"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a:t>より多くの日本語情報を求める方は、ぜひこの活動にご協力して</a:t>
            </a:r>
            <a:r>
              <a:rPr lang="ja-JP" altLang="en-US" dirty="0" smtClean="0"/>
              <a:t>いただきたい</a:t>
            </a:r>
            <a:r>
              <a:rPr lang="ja-JP" altLang="en-US" dirty="0"/>
              <a:t>です</a:t>
            </a:r>
            <a:r>
              <a:rPr lang="ja-JP" altLang="en-US" dirty="0" smtClean="0"/>
              <a:t>！</a:t>
            </a:r>
            <a:endParaRPr lang="en-US" altLang="ja-JP" dirty="0" smtClean="0"/>
          </a:p>
          <a:p>
            <a:endParaRPr lang="ja-JP" altLang="en-US" dirty="0"/>
          </a:p>
          <a:p>
            <a:r>
              <a:rPr lang="ja-JP" altLang="en-US" dirty="0" smtClean="0"/>
              <a:t>新しい</a:t>
            </a:r>
            <a:r>
              <a:rPr lang="ja-JP" altLang="en-US" dirty="0"/>
              <a:t>技術を使おうとして「日本語情報が少ないと何かあったとき</a:t>
            </a:r>
            <a:r>
              <a:rPr lang="ja-JP" altLang="en-US" dirty="0" smtClean="0"/>
              <a:t>困る</a:t>
            </a:r>
            <a:r>
              <a:rPr lang="ja-JP" altLang="en-US" dirty="0"/>
              <a:t>」と断られる方。</a:t>
            </a:r>
            <a:r>
              <a:rPr lang="en-US" altLang="ja-JP" dirty="0"/>
              <a:t>C++11</a:t>
            </a:r>
            <a:r>
              <a:rPr lang="ja-JP" altLang="en-US" dirty="0"/>
              <a:t>や</a:t>
            </a:r>
            <a:r>
              <a:rPr lang="en-US" altLang="ja-JP" dirty="0"/>
              <a:t>Boost</a:t>
            </a:r>
            <a:r>
              <a:rPr lang="ja-JP" altLang="en-US" dirty="0"/>
              <a:t>の使用を願うなら、ご協力</a:t>
            </a:r>
            <a:r>
              <a:rPr lang="ja-JP" altLang="en-US" dirty="0" smtClean="0"/>
              <a:t>ください！</a:t>
            </a:r>
            <a:endParaRPr lang="en-US" altLang="ja-JP" dirty="0" smtClean="0"/>
          </a:p>
          <a:p>
            <a:endParaRPr lang="ja-JP" altLang="en-US" dirty="0"/>
          </a:p>
          <a:p>
            <a:r>
              <a:rPr lang="ja-JP" altLang="en-US" dirty="0" smtClean="0"/>
              <a:t>私たち</a:t>
            </a:r>
            <a:r>
              <a:rPr lang="ja-JP" altLang="en-US" dirty="0"/>
              <a:t>の活動が広まれば、きっと日本の技術採用状況に影響を</a:t>
            </a:r>
            <a:r>
              <a:rPr lang="ja-JP" altLang="en-US" dirty="0" smtClean="0"/>
              <a:t>与えるはず</a:t>
            </a:r>
            <a:r>
              <a:rPr lang="ja-JP" altLang="en-US" dirty="0"/>
              <a:t>です</a:t>
            </a:r>
            <a:r>
              <a:rPr lang="ja-JP" altLang="en-US" dirty="0" smtClean="0"/>
              <a:t>。</a:t>
            </a:r>
            <a:endParaRPr lang="en-US" altLang="ja-JP" dirty="0" smtClean="0"/>
          </a:p>
          <a:p>
            <a:endParaRPr lang="en-US" altLang="ja-JP" dirty="0"/>
          </a:p>
          <a:p>
            <a:r>
              <a:rPr lang="ja-JP" altLang="en-US" dirty="0" smtClean="0"/>
              <a:t>当たり前</a:t>
            </a:r>
            <a:r>
              <a:rPr lang="ja-JP" altLang="en-US" dirty="0"/>
              <a:t>のように新しい技術を取り込んでいける、</a:t>
            </a:r>
            <a:r>
              <a:rPr lang="ja-JP" altLang="en-US" dirty="0" smtClean="0"/>
              <a:t>そんな業界</a:t>
            </a:r>
            <a:r>
              <a:rPr lang="ja-JP" altLang="en-US" dirty="0"/>
              <a:t>にしていくために、ご協力ください！</a:t>
            </a:r>
            <a:endParaRPr kumimoji="1" lang="ja-JP" altLang="en-US" dirty="0"/>
          </a:p>
        </p:txBody>
      </p:sp>
    </p:spTree>
    <p:extLst>
      <p:ext uri="{BB962C8B-B14F-4D97-AF65-F5344CB8AC3E}">
        <p14:creationId xmlns:p14="http://schemas.microsoft.com/office/powerpoint/2010/main" val="3415735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b="1" dirty="0" smtClean="0">
                <a:solidFill>
                  <a:srgbClr val="C00000"/>
                </a:solidFill>
              </a:rPr>
              <a:t>コラボレーションによる自身の成長を</a:t>
            </a:r>
            <a:endParaRPr kumimoji="1" lang="ja-JP" altLang="en-US" sz="3600" b="1" dirty="0">
              <a:solidFill>
                <a:srgbClr val="C00000"/>
              </a:solidFill>
            </a:endParaRPr>
          </a:p>
        </p:txBody>
      </p:sp>
      <p:sp>
        <p:nvSpPr>
          <p:cNvPr id="3" name="コンテンツ プレースホルダー 2"/>
          <p:cNvSpPr>
            <a:spLocks noGrp="1"/>
          </p:cNvSpPr>
          <p:nvPr>
            <p:ph idx="1"/>
          </p:nvPr>
        </p:nvSpPr>
        <p:spPr/>
        <p:txBody>
          <a:bodyPr>
            <a:normAutofit/>
          </a:bodyPr>
          <a:lstStyle/>
          <a:p>
            <a:r>
              <a:rPr kumimoji="1" lang="en-US" altLang="ja-JP" sz="2800" dirty="0" err="1" smtClean="0"/>
              <a:t>cpprefjp</a:t>
            </a:r>
            <a:r>
              <a:rPr kumimoji="1" lang="ja-JP" altLang="en-US" sz="2800" dirty="0" smtClean="0"/>
              <a:t>サイトのような「みんなで編集していく情報」は、「</a:t>
            </a:r>
            <a:r>
              <a:rPr kumimoji="1" lang="ja-JP" altLang="en-US" sz="2800" b="1" dirty="0" smtClean="0">
                <a:solidFill>
                  <a:srgbClr val="C00000"/>
                </a:solidFill>
              </a:rPr>
              <a:t>集合知</a:t>
            </a:r>
            <a:r>
              <a:rPr kumimoji="1" lang="ja-JP" altLang="en-US" sz="2800" dirty="0" smtClean="0"/>
              <a:t>」と呼ばれています。</a:t>
            </a:r>
            <a:endParaRPr kumimoji="1" lang="en-US" altLang="ja-JP" sz="2800" dirty="0" smtClean="0"/>
          </a:p>
          <a:p>
            <a:endParaRPr lang="en-US" altLang="ja-JP" sz="2800" dirty="0"/>
          </a:p>
          <a:p>
            <a:r>
              <a:rPr kumimoji="1" lang="ja-JP" altLang="en-US" sz="2800" dirty="0" smtClean="0"/>
              <a:t>自分が書いたものを、他の人に意見をもらって、より良いものにしていく</a:t>
            </a:r>
            <a:endParaRPr kumimoji="1" lang="en-US" altLang="ja-JP" sz="2800" dirty="0" smtClean="0"/>
          </a:p>
          <a:p>
            <a:endParaRPr lang="en-US" altLang="ja-JP" sz="2800" dirty="0"/>
          </a:p>
          <a:p>
            <a:r>
              <a:rPr kumimoji="1" lang="ja-JP" altLang="en-US" sz="2800" dirty="0" smtClean="0"/>
              <a:t>そういう、他の人とのコラボレーションによって、自分自身も成長できます！</a:t>
            </a:r>
            <a:endParaRPr kumimoji="1" lang="ja-JP" altLang="en-US" sz="2800" dirty="0"/>
          </a:p>
        </p:txBody>
      </p:sp>
    </p:spTree>
    <p:extLst>
      <p:ext uri="{BB962C8B-B14F-4D97-AF65-F5344CB8AC3E}">
        <p14:creationId xmlns:p14="http://schemas.microsoft.com/office/powerpoint/2010/main" val="23042065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b="1" dirty="0" smtClean="0">
                <a:solidFill>
                  <a:srgbClr val="C00000"/>
                </a:solidFill>
              </a:rPr>
              <a:t>情報発信によって、あらたな仲間を作ろう</a:t>
            </a:r>
            <a:endParaRPr kumimoji="1" lang="ja-JP" altLang="en-US" sz="3600" b="1" dirty="0">
              <a:solidFill>
                <a:srgbClr val="C00000"/>
              </a:solidFill>
            </a:endParaRPr>
          </a:p>
        </p:txBody>
      </p:sp>
      <p:sp>
        <p:nvSpPr>
          <p:cNvPr id="3" name="コンテンツ プレースホルダー 2"/>
          <p:cNvSpPr>
            <a:spLocks noGrp="1"/>
          </p:cNvSpPr>
          <p:nvPr>
            <p:ph idx="1"/>
          </p:nvPr>
        </p:nvSpPr>
        <p:spPr/>
        <p:txBody>
          <a:bodyPr>
            <a:normAutofit/>
          </a:bodyPr>
          <a:lstStyle/>
          <a:p>
            <a:r>
              <a:rPr kumimoji="1" lang="ja-JP" altLang="en-US" sz="2800" dirty="0" smtClean="0"/>
              <a:t>自身の成長だけを求めてインプット</a:t>
            </a:r>
            <a:r>
              <a:rPr kumimoji="1" lang="en-US" altLang="ja-JP" sz="2800" dirty="0" smtClean="0"/>
              <a:t>(</a:t>
            </a:r>
            <a:r>
              <a:rPr kumimoji="1" lang="ja-JP" altLang="en-US" sz="2800" dirty="0" smtClean="0"/>
              <a:t>学習</a:t>
            </a:r>
            <a:r>
              <a:rPr kumimoji="1" lang="en-US" altLang="ja-JP" sz="2800" dirty="0" smtClean="0"/>
              <a:t>)</a:t>
            </a:r>
            <a:r>
              <a:rPr kumimoji="1" lang="ja-JP" altLang="en-US" sz="2800" dirty="0" smtClean="0"/>
              <a:t>だけしていると、そのうち話をする人がいなくなってしまいます。</a:t>
            </a:r>
            <a:endParaRPr kumimoji="1" lang="en-US" altLang="ja-JP" sz="2800" dirty="0" smtClean="0"/>
          </a:p>
          <a:p>
            <a:endParaRPr lang="en-US" altLang="ja-JP" sz="2800" dirty="0"/>
          </a:p>
          <a:p>
            <a:r>
              <a:rPr kumimoji="1" lang="ja-JP" altLang="en-US" sz="2800" dirty="0" smtClean="0"/>
              <a:t>自分が持っている情報をどんどんアウトプットしていくことで、自分が興味を持っていることに興味を持ってくれる人が増えて、きっと楽しくなります！</a:t>
            </a:r>
            <a:endParaRPr kumimoji="1" lang="ja-JP" altLang="en-US" sz="2800" dirty="0"/>
          </a:p>
        </p:txBody>
      </p:sp>
    </p:spTree>
    <p:extLst>
      <p:ext uri="{BB962C8B-B14F-4D97-AF65-F5344CB8AC3E}">
        <p14:creationId xmlns:p14="http://schemas.microsoft.com/office/powerpoint/2010/main" val="1093583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Boost</a:t>
            </a:r>
            <a:r>
              <a:rPr kumimoji="1" lang="ja-JP" altLang="en-US" dirty="0" smtClean="0"/>
              <a:t>逆引きリファレンス</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800" dirty="0">
                <a:hlinkClick r:id="rId2"/>
              </a:rPr>
              <a:t>https://</a:t>
            </a:r>
            <a:r>
              <a:rPr lang="en-US" altLang="ja-JP" sz="2800" dirty="0" smtClean="0">
                <a:hlinkClick r:id="rId2"/>
              </a:rPr>
              <a:t>sites.google.com/site/boostjp/tips</a:t>
            </a:r>
            <a:endParaRPr lang="en-US" altLang="ja-JP" sz="2800" dirty="0" smtClean="0"/>
          </a:p>
          <a:p>
            <a:r>
              <a:rPr kumimoji="1" lang="ja-JP" altLang="en-US" sz="2800" dirty="0"/>
              <a:t>ここ</a:t>
            </a:r>
            <a:r>
              <a:rPr kumimoji="1" lang="ja-JP" altLang="en-US" sz="2800" dirty="0" smtClean="0"/>
              <a:t>のページで、</a:t>
            </a:r>
            <a:r>
              <a:rPr kumimoji="1" lang="en-US" altLang="ja-JP" sz="2800" dirty="0" smtClean="0"/>
              <a:t>Boost</a:t>
            </a:r>
            <a:r>
              <a:rPr kumimoji="1" lang="ja-JP" altLang="en-US" sz="2800" dirty="0" smtClean="0"/>
              <a:t>逆引きリファレンスの作成を行っています。</a:t>
            </a:r>
            <a:endParaRPr kumimoji="1" lang="en-US" altLang="ja-JP" sz="2800" dirty="0" smtClean="0"/>
          </a:p>
          <a:p>
            <a:endParaRPr lang="en-US" altLang="ja-JP" sz="2800" dirty="0"/>
          </a:p>
          <a:p>
            <a:r>
              <a:rPr kumimoji="1" lang="ja-JP" altLang="en-US" sz="2800" dirty="0" smtClean="0"/>
              <a:t>「自分はこんな使い方したよ！」というのを、どんどん書き込んでいっていただきたいです！</a:t>
            </a:r>
            <a:endParaRPr kumimoji="1" lang="en-US" altLang="ja-JP" sz="2800" dirty="0" smtClean="0"/>
          </a:p>
          <a:p>
            <a:r>
              <a:rPr lang="ja-JP" altLang="en-US" sz="2800" dirty="0" smtClean="0"/>
              <a:t>テンプレートページ</a:t>
            </a:r>
            <a:r>
              <a:rPr lang="ja-JP" altLang="en-US" sz="2800" dirty="0"/>
              <a:t>と</a:t>
            </a:r>
            <a:r>
              <a:rPr lang="ja-JP" altLang="en-US" sz="2800" dirty="0" smtClean="0"/>
              <a:t>、他の人が書いたリファレンスを参考にしてください。</a:t>
            </a:r>
            <a:endParaRPr kumimoji="1" lang="ja-JP" altLang="en-US" sz="2800" dirty="0"/>
          </a:p>
        </p:txBody>
      </p:sp>
    </p:spTree>
    <p:extLst>
      <p:ext uri="{BB962C8B-B14F-4D97-AF65-F5344CB8AC3E}">
        <p14:creationId xmlns:p14="http://schemas.microsoft.com/office/powerpoint/2010/main" val="1021375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Boost</a:t>
            </a:r>
            <a:r>
              <a:rPr kumimoji="1" lang="ja-JP" altLang="en-US" sz="4000" dirty="0" smtClean="0"/>
              <a:t>のリリースノート翻訳</a:t>
            </a:r>
            <a:endParaRPr kumimoji="1" lang="ja-JP" altLang="en-US" sz="4000" dirty="0"/>
          </a:p>
        </p:txBody>
      </p:sp>
      <p:sp>
        <p:nvSpPr>
          <p:cNvPr id="3" name="コンテンツ プレースホルダー 2"/>
          <p:cNvSpPr>
            <a:spLocks noGrp="1"/>
          </p:cNvSpPr>
          <p:nvPr>
            <p:ph idx="1"/>
          </p:nvPr>
        </p:nvSpPr>
        <p:spPr/>
        <p:txBody>
          <a:bodyPr>
            <a:normAutofit/>
          </a:bodyPr>
          <a:lstStyle/>
          <a:p>
            <a:r>
              <a:rPr lang="en-US" altLang="ja-JP" sz="2400" dirty="0">
                <a:hlinkClick r:id="rId2"/>
              </a:rPr>
              <a:t>https://</a:t>
            </a:r>
            <a:r>
              <a:rPr lang="en-US" altLang="ja-JP" sz="2400" dirty="0" smtClean="0">
                <a:hlinkClick r:id="rId2"/>
              </a:rPr>
              <a:t>sites.google.com/site/boostjp/document/version</a:t>
            </a:r>
            <a:endParaRPr lang="en-US" altLang="ja-JP" sz="2400" dirty="0" smtClean="0"/>
          </a:p>
          <a:p>
            <a:r>
              <a:rPr kumimoji="1" lang="ja-JP" altLang="en-US" sz="2800" dirty="0"/>
              <a:t>ここ</a:t>
            </a:r>
            <a:r>
              <a:rPr kumimoji="1" lang="ja-JP" altLang="en-US" sz="2800" dirty="0" smtClean="0"/>
              <a:t>のページで、</a:t>
            </a:r>
            <a:r>
              <a:rPr kumimoji="1" lang="en-US" altLang="ja-JP" sz="2800" dirty="0" smtClean="0"/>
              <a:t>Boost</a:t>
            </a:r>
            <a:r>
              <a:rPr kumimoji="1" lang="ja-JP" altLang="en-US" sz="2800" dirty="0" smtClean="0"/>
              <a:t>のリリースノート翻訳および情報補完を行っています。</a:t>
            </a:r>
            <a:endParaRPr kumimoji="1" lang="en-US" altLang="ja-JP" sz="2800" dirty="0" smtClean="0"/>
          </a:p>
          <a:p>
            <a:pPr lvl="1"/>
            <a:r>
              <a:rPr lang="ja-JP" altLang="en-US" sz="2400" dirty="0"/>
              <a:t>チケット</a:t>
            </a:r>
            <a:r>
              <a:rPr lang="ja-JP" altLang="en-US" sz="2400" dirty="0" smtClean="0"/>
              <a:t>番号だけ書いてあっても、修正内容わからないので、できるだけ日本語で全容がわかるようにしています。</a:t>
            </a:r>
            <a:endParaRPr lang="en-US" altLang="ja-JP" sz="2400" dirty="0" smtClean="0"/>
          </a:p>
          <a:p>
            <a:endParaRPr kumimoji="1" lang="en-US" altLang="ja-JP" dirty="0" smtClean="0"/>
          </a:p>
          <a:p>
            <a:r>
              <a:rPr lang="ja-JP" altLang="en-US" sz="2800" dirty="0"/>
              <a:t>英語</a:t>
            </a:r>
            <a:r>
              <a:rPr lang="ja-JP" altLang="en-US" sz="2800" dirty="0" smtClean="0"/>
              <a:t>が得意</a:t>
            </a:r>
            <a:r>
              <a:rPr lang="ja-JP" altLang="en-US" sz="2800" dirty="0"/>
              <a:t>で</a:t>
            </a:r>
            <a:r>
              <a:rPr lang="ja-JP" altLang="en-US" sz="2800" dirty="0" smtClean="0"/>
              <a:t>ない方でも、翻訳サービスを使ったり、辞書を引いたりするところから、比較的容易にはじめられます。</a:t>
            </a:r>
            <a:endParaRPr kumimoji="1" lang="ja-JP" altLang="en-US" sz="2800" dirty="0"/>
          </a:p>
        </p:txBody>
      </p:sp>
    </p:spTree>
    <p:extLst>
      <p:ext uri="{BB962C8B-B14F-4D97-AF65-F5344CB8AC3E}">
        <p14:creationId xmlns:p14="http://schemas.microsoft.com/office/powerpoint/2010/main" val="11152643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smtClean="0"/>
              <a:t>Boost.</a:t>
            </a:r>
            <a:r>
              <a:rPr kumimoji="1" lang="ja-JP" altLang="en-US" sz="4000" dirty="0" smtClean="0"/>
              <a:t>勉強会ページ</a:t>
            </a:r>
            <a:endParaRPr kumimoji="1" lang="ja-JP" altLang="en-US" sz="4000" dirty="0"/>
          </a:p>
        </p:txBody>
      </p:sp>
      <p:sp>
        <p:nvSpPr>
          <p:cNvPr id="3" name="コンテンツ プレースホルダー 2"/>
          <p:cNvSpPr>
            <a:spLocks noGrp="1"/>
          </p:cNvSpPr>
          <p:nvPr>
            <p:ph idx="1"/>
          </p:nvPr>
        </p:nvSpPr>
        <p:spPr/>
        <p:txBody>
          <a:bodyPr>
            <a:normAutofit/>
          </a:bodyPr>
          <a:lstStyle/>
          <a:p>
            <a:r>
              <a:rPr lang="en-US" altLang="ja-JP" sz="2400" dirty="0">
                <a:hlinkClick r:id="rId2"/>
              </a:rPr>
              <a:t>https://</a:t>
            </a:r>
            <a:r>
              <a:rPr lang="en-US" altLang="ja-JP" sz="2400" dirty="0" smtClean="0">
                <a:hlinkClick r:id="rId2"/>
              </a:rPr>
              <a:t>sites.google.com/site/boostjp/study_meeting</a:t>
            </a:r>
            <a:endParaRPr lang="en-US" altLang="ja-JP" sz="2400" dirty="0" smtClean="0"/>
          </a:p>
          <a:p>
            <a:r>
              <a:rPr kumimoji="1" lang="ja-JP" altLang="en-US" sz="2800" dirty="0"/>
              <a:t>ここ</a:t>
            </a:r>
            <a:r>
              <a:rPr kumimoji="1" lang="ja-JP" altLang="en-US" sz="2800" dirty="0" smtClean="0"/>
              <a:t>のページで、</a:t>
            </a:r>
            <a:r>
              <a:rPr kumimoji="1" lang="en-US" altLang="ja-JP" sz="2800" dirty="0" smtClean="0"/>
              <a:t>Boost.</a:t>
            </a:r>
            <a:r>
              <a:rPr kumimoji="1" lang="ja-JP" altLang="en-US" sz="2800" dirty="0" smtClean="0"/>
              <a:t>勉強会のまとめ情報を作成しています。</a:t>
            </a:r>
            <a:endParaRPr kumimoji="1" lang="en-US" altLang="ja-JP" sz="2800" dirty="0" smtClean="0"/>
          </a:p>
          <a:p>
            <a:endParaRPr lang="en-US" altLang="ja-JP" sz="2800" dirty="0"/>
          </a:p>
          <a:p>
            <a:r>
              <a:rPr kumimoji="1" lang="ja-JP" altLang="en-US" sz="2800" dirty="0" smtClean="0"/>
              <a:t>資料のまとめにご協力いただけると、主催者がとても助かります。</a:t>
            </a:r>
            <a:endParaRPr kumimoji="1" lang="en-US" altLang="ja-JP" sz="2800" dirty="0" smtClean="0"/>
          </a:p>
          <a:p>
            <a:r>
              <a:rPr lang="ja-JP" altLang="en-US" sz="2800" dirty="0" smtClean="0"/>
              <a:t>発表者の方も、自分の実績として誇れるページにするために、どんどん編集してください！</a:t>
            </a:r>
            <a:endParaRPr kumimoji="1" lang="ja-JP" altLang="en-US" dirty="0"/>
          </a:p>
        </p:txBody>
      </p:sp>
    </p:spTree>
    <p:extLst>
      <p:ext uri="{BB962C8B-B14F-4D97-AF65-F5344CB8AC3E}">
        <p14:creationId xmlns:p14="http://schemas.microsoft.com/office/powerpoint/2010/main" val="2457047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200" y="2996953"/>
            <a:ext cx="8229600" cy="648072"/>
          </a:xfrm>
        </p:spPr>
        <p:txBody>
          <a:bodyPr/>
          <a:lstStyle/>
          <a:p>
            <a:pPr marL="0" indent="0" algn="ctr">
              <a:buNone/>
            </a:pPr>
            <a:r>
              <a:rPr kumimoji="1" lang="en-US" altLang="ja-JP" dirty="0" smtClean="0"/>
              <a:t>C++</a:t>
            </a:r>
            <a:r>
              <a:rPr kumimoji="1" lang="ja-JP" altLang="en-US" dirty="0" smtClean="0"/>
              <a:t>コミュニティとの</a:t>
            </a:r>
            <a:r>
              <a:rPr kumimoji="1" lang="ja-JP" altLang="en-US" dirty="0" smtClean="0">
                <a:solidFill>
                  <a:srgbClr val="C00000"/>
                </a:solidFill>
              </a:rPr>
              <a:t>出会い</a:t>
            </a:r>
            <a:endParaRPr kumimoji="1" lang="ja-JP" altLang="en-US" dirty="0">
              <a:solidFill>
                <a:srgbClr val="C00000"/>
              </a:solidFill>
            </a:endParaRPr>
          </a:p>
        </p:txBody>
      </p:sp>
    </p:spTree>
    <p:extLst>
      <p:ext uri="{BB962C8B-B14F-4D97-AF65-F5344CB8AC3E}">
        <p14:creationId xmlns:p14="http://schemas.microsoft.com/office/powerpoint/2010/main" val="2503544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cpprefjp</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sz="2800" dirty="0">
                <a:hlinkClick r:id="rId2"/>
              </a:rPr>
              <a:t>https://sites.google.com/site/cpprefjp</a:t>
            </a:r>
            <a:r>
              <a:rPr lang="en-US" altLang="ja-JP" sz="2800" dirty="0" smtClean="0">
                <a:hlinkClick r:id="rId2"/>
              </a:rPr>
              <a:t>/</a:t>
            </a:r>
            <a:endParaRPr lang="en-US" altLang="ja-JP" sz="2800" dirty="0" smtClean="0"/>
          </a:p>
          <a:p>
            <a:r>
              <a:rPr kumimoji="1" lang="ja-JP" altLang="en-US" sz="2800" dirty="0"/>
              <a:t>ここ</a:t>
            </a:r>
            <a:r>
              <a:rPr kumimoji="1" lang="ja-JP" altLang="en-US" sz="2800" dirty="0" smtClean="0"/>
              <a:t>のサイトでは、</a:t>
            </a:r>
            <a:r>
              <a:rPr kumimoji="1" lang="en-US" altLang="ja-JP" sz="2800" dirty="0" smtClean="0"/>
              <a:t>C++</a:t>
            </a:r>
            <a:r>
              <a:rPr kumimoji="1" lang="ja-JP" altLang="en-US" sz="2800" dirty="0" smtClean="0"/>
              <a:t>のライブラリリファレンスを作成しています。</a:t>
            </a:r>
            <a:endParaRPr kumimoji="1" lang="en-US" altLang="ja-JP" sz="2800" dirty="0" smtClean="0"/>
          </a:p>
          <a:p>
            <a:endParaRPr kumimoji="1" lang="en-US" altLang="ja-JP" sz="2800" dirty="0" smtClean="0"/>
          </a:p>
          <a:p>
            <a:r>
              <a:rPr lang="ja-JP" altLang="en-US" sz="2800" dirty="0"/>
              <a:t>全て</a:t>
            </a:r>
            <a:r>
              <a:rPr lang="ja-JP" altLang="en-US" sz="2800" dirty="0" smtClean="0"/>
              <a:t>のクラス・関数に一つ以上のサンプルを提供し、みんなで考えたより良い解説を提供していくのが目標です。</a:t>
            </a:r>
            <a:endParaRPr lang="en-US" altLang="ja-JP" sz="2800" dirty="0" smtClean="0"/>
          </a:p>
          <a:p>
            <a:r>
              <a:rPr lang="ja-JP" altLang="en-US" sz="2800" dirty="0" smtClean="0"/>
              <a:t>大小</a:t>
            </a:r>
            <a:r>
              <a:rPr lang="ja-JP" altLang="en-US" sz="2800" dirty="0"/>
              <a:t>関係</a:t>
            </a:r>
            <a:r>
              <a:rPr lang="ja-JP" altLang="en-US" sz="2800" dirty="0" smtClean="0"/>
              <a:t>なく、様々な協力をお願いしたいです。</a:t>
            </a:r>
            <a:endParaRPr lang="en-US" altLang="ja-JP" sz="2800" dirty="0" smtClean="0"/>
          </a:p>
          <a:p>
            <a:pPr lvl="1"/>
            <a:r>
              <a:rPr kumimoji="1" lang="ja-JP" altLang="en-US" sz="2400" dirty="0" smtClean="0"/>
              <a:t>解説の日本語をもっとわかりやすく</a:t>
            </a:r>
            <a:endParaRPr kumimoji="1" lang="en-US" altLang="ja-JP" sz="2400" dirty="0" smtClean="0"/>
          </a:p>
          <a:p>
            <a:pPr lvl="1"/>
            <a:r>
              <a:rPr lang="ja-JP" altLang="en-US" sz="2400" dirty="0" smtClean="0"/>
              <a:t>もっと簡単なサンプルを</a:t>
            </a:r>
            <a:endParaRPr lang="en-US" altLang="ja-JP" sz="2400" dirty="0" smtClean="0"/>
          </a:p>
          <a:p>
            <a:pPr lvl="1"/>
            <a:r>
              <a:rPr kumimoji="1" lang="ja-JP" altLang="en-US" sz="2400" dirty="0" smtClean="0"/>
              <a:t>自分のコンパイラでの検証</a:t>
            </a:r>
            <a:endParaRPr kumimoji="1" lang="ja-JP" altLang="en-US" sz="2400" dirty="0"/>
          </a:p>
        </p:txBody>
      </p:sp>
    </p:spTree>
    <p:extLst>
      <p:ext uri="{BB962C8B-B14F-4D97-AF65-F5344CB8AC3E}">
        <p14:creationId xmlns:p14="http://schemas.microsoft.com/office/powerpoint/2010/main" val="2834617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協力はしたいけど自分には難しい</a:t>
            </a:r>
            <a:endParaRPr kumimoji="1" lang="ja-JP" altLang="en-US" sz="3600" dirty="0"/>
          </a:p>
        </p:txBody>
      </p:sp>
      <p:sp>
        <p:nvSpPr>
          <p:cNvPr id="3" name="コンテンツ プレースホルダー 2"/>
          <p:cNvSpPr>
            <a:spLocks noGrp="1"/>
          </p:cNvSpPr>
          <p:nvPr>
            <p:ph idx="1"/>
          </p:nvPr>
        </p:nvSpPr>
        <p:spPr/>
        <p:txBody>
          <a:bodyPr>
            <a:normAutofit/>
          </a:bodyPr>
          <a:lstStyle/>
          <a:p>
            <a:r>
              <a:rPr lang="ja-JP" altLang="en-US" sz="2800" dirty="0"/>
              <a:t>そういう声をよくいただきます</a:t>
            </a:r>
            <a:r>
              <a:rPr lang="ja-JP" altLang="en-US" sz="2800" dirty="0" smtClean="0"/>
              <a:t>。</a:t>
            </a:r>
            <a:endParaRPr lang="en-US" altLang="ja-JP" sz="2800" dirty="0" smtClean="0"/>
          </a:p>
          <a:p>
            <a:endParaRPr lang="ja-JP" altLang="en-US" sz="2800" dirty="0"/>
          </a:p>
          <a:p>
            <a:r>
              <a:rPr lang="ja-JP" altLang="en-US" sz="2800" dirty="0" smtClean="0"/>
              <a:t>しかし</a:t>
            </a:r>
            <a:r>
              <a:rPr lang="ja-JP" altLang="en-US" sz="2800" dirty="0"/>
              <a:t>、技術的に優れているもの、英語に</a:t>
            </a:r>
            <a:r>
              <a:rPr lang="ja-JP" altLang="en-US" sz="2800" dirty="0" smtClean="0"/>
              <a:t>長けて</a:t>
            </a:r>
            <a:r>
              <a:rPr lang="ja-JP" altLang="en-US" sz="2800" dirty="0"/>
              <a:t>いることばかりが協力ではありません</a:t>
            </a:r>
            <a:r>
              <a:rPr lang="ja-JP" altLang="en-US" sz="2800" dirty="0" smtClean="0"/>
              <a:t>。</a:t>
            </a:r>
            <a:endParaRPr lang="en-US" altLang="ja-JP" sz="2800" dirty="0" smtClean="0"/>
          </a:p>
          <a:p>
            <a:endParaRPr kumimoji="1" lang="en-US" altLang="ja-JP" sz="2800" dirty="0"/>
          </a:p>
          <a:p>
            <a:r>
              <a:rPr lang="ja-JP" altLang="en-US" sz="2800" dirty="0" smtClean="0"/>
              <a:t>「</a:t>
            </a:r>
            <a:r>
              <a:rPr lang="ja-JP" altLang="en-US" sz="2800" b="1" dirty="0" smtClean="0">
                <a:solidFill>
                  <a:srgbClr val="C00000"/>
                </a:solidFill>
              </a:rPr>
              <a:t>今の自分にできること</a:t>
            </a:r>
            <a:r>
              <a:rPr lang="ja-JP" altLang="en-US" sz="2800" dirty="0" smtClean="0"/>
              <a:t>」からご協力お願いします。</a:t>
            </a:r>
            <a:endParaRPr kumimoji="1" lang="ja-JP" altLang="en-US" sz="2800" dirty="0"/>
          </a:p>
        </p:txBody>
      </p:sp>
    </p:spTree>
    <p:extLst>
      <p:ext uri="{BB962C8B-B14F-4D97-AF65-F5344CB8AC3E}">
        <p14:creationId xmlns:p14="http://schemas.microsoft.com/office/powerpoint/2010/main" val="3642691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latin typeface="+mj-ea"/>
              </a:rPr>
              <a:t>Boost</a:t>
            </a:r>
            <a:r>
              <a:rPr lang="ja-JP" altLang="en-US" sz="3600" dirty="0" err="1">
                <a:latin typeface="+mj-ea"/>
              </a:rPr>
              <a:t>への</a:t>
            </a:r>
            <a:r>
              <a:rPr lang="ja-JP" altLang="en-US" sz="3600" dirty="0">
                <a:latin typeface="+mj-ea"/>
              </a:rPr>
              <a:t>コントリビュート</a:t>
            </a:r>
            <a:endParaRPr kumimoji="1" lang="ja-JP" altLang="en-US" sz="3600" dirty="0">
              <a:latin typeface="+mj-ea"/>
            </a:endParaRPr>
          </a:p>
        </p:txBody>
      </p:sp>
      <p:sp>
        <p:nvSpPr>
          <p:cNvPr id="3" name="コンテンツ プレースホルダー 2"/>
          <p:cNvSpPr>
            <a:spLocks noGrp="1"/>
          </p:cNvSpPr>
          <p:nvPr>
            <p:ph idx="1"/>
          </p:nvPr>
        </p:nvSpPr>
        <p:spPr/>
        <p:txBody>
          <a:bodyPr>
            <a:normAutofit/>
          </a:bodyPr>
          <a:lstStyle/>
          <a:p>
            <a:r>
              <a:rPr lang="en-US" altLang="ja-JP" sz="2800" dirty="0"/>
              <a:t>Boost</a:t>
            </a:r>
            <a:r>
              <a:rPr lang="ja-JP" altLang="en-US" sz="2800" dirty="0"/>
              <a:t>がすごい便利ですごい</a:t>
            </a:r>
            <a:r>
              <a:rPr lang="ja-JP" altLang="en-US" sz="2800" dirty="0" smtClean="0"/>
              <a:t>！</a:t>
            </a:r>
            <a:endParaRPr lang="en-US" altLang="ja-JP" sz="2800" dirty="0" smtClean="0"/>
          </a:p>
          <a:p>
            <a:endParaRPr lang="ja-JP" altLang="en-US" sz="2800" dirty="0"/>
          </a:p>
          <a:p>
            <a:r>
              <a:rPr lang="ja-JP" altLang="en-US" sz="2800" dirty="0" smtClean="0"/>
              <a:t>日本</a:t>
            </a:r>
            <a:r>
              <a:rPr lang="ja-JP" altLang="en-US" sz="2800" dirty="0"/>
              <a:t>の</a:t>
            </a:r>
            <a:r>
              <a:rPr lang="en-US" altLang="ja-JP" sz="2800" dirty="0"/>
              <a:t>C++</a:t>
            </a:r>
            <a:r>
              <a:rPr lang="ja-JP" altLang="en-US" sz="2800" dirty="0"/>
              <a:t>プログラマの中にも、</a:t>
            </a:r>
            <a:r>
              <a:rPr lang="en-US" altLang="ja-JP" sz="2800" dirty="0"/>
              <a:t>Boost</a:t>
            </a:r>
            <a:r>
              <a:rPr lang="ja-JP" altLang="en-US" sz="2800" dirty="0" smtClean="0"/>
              <a:t>レベル</a:t>
            </a:r>
            <a:r>
              <a:rPr lang="ja-JP" altLang="en-US" sz="2800" dirty="0"/>
              <a:t>のコードが書ける人はたくさん</a:t>
            </a:r>
            <a:r>
              <a:rPr lang="ja-JP" altLang="en-US" sz="2800" dirty="0" smtClean="0"/>
              <a:t>いる</a:t>
            </a:r>
            <a:endParaRPr lang="en-US" altLang="ja-JP" sz="2800" dirty="0" smtClean="0"/>
          </a:p>
          <a:p>
            <a:endParaRPr lang="ja-JP" altLang="en-US" sz="2800" dirty="0"/>
          </a:p>
          <a:p>
            <a:r>
              <a:rPr lang="ja-JP" altLang="en-US" sz="2800" dirty="0" smtClean="0"/>
              <a:t>どう</a:t>
            </a:r>
            <a:r>
              <a:rPr lang="ja-JP" altLang="en-US" sz="2800" dirty="0"/>
              <a:t>にかして、日本から</a:t>
            </a:r>
            <a:r>
              <a:rPr lang="en-US" altLang="ja-JP" sz="2800" dirty="0"/>
              <a:t>Boost</a:t>
            </a:r>
            <a:r>
              <a:rPr lang="ja-JP" altLang="en-US" sz="2800" dirty="0"/>
              <a:t>開発者を</a:t>
            </a:r>
            <a:r>
              <a:rPr lang="ja-JP" altLang="en-US" sz="2800" dirty="0" smtClean="0"/>
              <a:t>生み出せない</a:t>
            </a:r>
            <a:r>
              <a:rPr lang="ja-JP" altLang="en-US" sz="2800" dirty="0"/>
              <a:t>だろうか</a:t>
            </a:r>
            <a:r>
              <a:rPr lang="ja-JP" altLang="en-US" sz="2800" dirty="0" smtClean="0"/>
              <a:t>。</a:t>
            </a:r>
            <a:endParaRPr lang="en-US" altLang="ja-JP" sz="2800" dirty="0" smtClean="0"/>
          </a:p>
        </p:txBody>
      </p:sp>
    </p:spTree>
    <p:extLst>
      <p:ext uri="{BB962C8B-B14F-4D97-AF65-F5344CB8AC3E}">
        <p14:creationId xmlns:p14="http://schemas.microsoft.com/office/powerpoint/2010/main" val="18721676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latin typeface="+mj-ea"/>
              </a:rPr>
              <a:t>Boost</a:t>
            </a:r>
            <a:r>
              <a:rPr lang="ja-JP" altLang="en-US" sz="3600" dirty="0" err="1">
                <a:latin typeface="+mj-ea"/>
              </a:rPr>
              <a:t>への</a:t>
            </a:r>
            <a:r>
              <a:rPr lang="ja-JP" altLang="en-US" sz="3600" dirty="0">
                <a:latin typeface="+mj-ea"/>
              </a:rPr>
              <a:t>コントリビュート</a:t>
            </a:r>
            <a:endParaRPr kumimoji="1" lang="ja-JP" altLang="en-US" sz="3600" dirty="0">
              <a:latin typeface="+mj-ea"/>
            </a:endParaRPr>
          </a:p>
        </p:txBody>
      </p:sp>
      <p:sp>
        <p:nvSpPr>
          <p:cNvPr id="3" name="コンテンツ プレースホルダー 2"/>
          <p:cNvSpPr>
            <a:spLocks noGrp="1"/>
          </p:cNvSpPr>
          <p:nvPr>
            <p:ph idx="1"/>
          </p:nvPr>
        </p:nvSpPr>
        <p:spPr/>
        <p:txBody>
          <a:bodyPr>
            <a:normAutofit/>
          </a:bodyPr>
          <a:lstStyle/>
          <a:p>
            <a:r>
              <a:rPr lang="ja-JP" altLang="en-US" sz="2800" dirty="0"/>
              <a:t>メーリングリストに参加し、小さなバグ</a:t>
            </a:r>
            <a:r>
              <a:rPr lang="ja-JP" altLang="en-US" sz="2800" dirty="0" smtClean="0"/>
              <a:t>報告から</a:t>
            </a:r>
            <a:r>
              <a:rPr lang="ja-JP" altLang="en-US" sz="2800" dirty="0"/>
              <a:t>始めました</a:t>
            </a:r>
            <a:r>
              <a:rPr lang="ja-JP" altLang="en-US" sz="2800" dirty="0" smtClean="0"/>
              <a:t>。</a:t>
            </a:r>
            <a:endParaRPr lang="en-US" altLang="ja-JP" sz="2800" dirty="0" smtClean="0"/>
          </a:p>
          <a:p>
            <a:endParaRPr lang="ja-JP" altLang="en-US" sz="2800" dirty="0"/>
          </a:p>
          <a:p>
            <a:r>
              <a:rPr lang="ja-JP" altLang="en-US" sz="2800" dirty="0" smtClean="0"/>
              <a:t>拙い</a:t>
            </a:r>
            <a:r>
              <a:rPr lang="ja-JP" altLang="en-US" sz="2800" dirty="0"/>
              <a:t>英語でもなんとか伝わりました</a:t>
            </a:r>
            <a:r>
              <a:rPr lang="ja-JP" altLang="en-US" sz="2800" dirty="0" smtClean="0"/>
              <a:t>。</a:t>
            </a:r>
            <a:endParaRPr lang="en-US" altLang="ja-JP" sz="2800" dirty="0" smtClean="0"/>
          </a:p>
          <a:p>
            <a:endParaRPr lang="ja-JP" altLang="en-US" sz="2800" dirty="0"/>
          </a:p>
          <a:p>
            <a:r>
              <a:rPr lang="ja-JP" altLang="en-US" sz="2800" dirty="0" smtClean="0"/>
              <a:t>その</a:t>
            </a:r>
            <a:r>
              <a:rPr lang="ja-JP" altLang="en-US" sz="2800" dirty="0"/>
              <a:t>バグ報告の経験をブログに書きました</a:t>
            </a:r>
            <a:r>
              <a:rPr lang="ja-JP" altLang="en-US" sz="2800" dirty="0" smtClean="0"/>
              <a:t>。</a:t>
            </a:r>
            <a:endParaRPr lang="en-US" altLang="ja-JP" sz="2800" dirty="0" smtClean="0"/>
          </a:p>
          <a:p>
            <a:endParaRPr lang="ja-JP" altLang="en-US" sz="2800" dirty="0"/>
          </a:p>
          <a:p>
            <a:r>
              <a:rPr lang="ja-JP" altLang="en-US" sz="2800" dirty="0" smtClean="0"/>
              <a:t>日本</a:t>
            </a:r>
            <a:r>
              <a:rPr lang="ja-JP" altLang="en-US" sz="2800" dirty="0"/>
              <a:t>から、英語でバグ報告してくれる人が</a:t>
            </a:r>
            <a:r>
              <a:rPr lang="ja-JP" altLang="en-US" sz="2800" dirty="0" smtClean="0"/>
              <a:t>すごく</a:t>
            </a:r>
            <a:r>
              <a:rPr lang="ja-JP" altLang="en-US" sz="2800" dirty="0"/>
              <a:t>増えました！</a:t>
            </a:r>
            <a:endParaRPr kumimoji="1" lang="ja-JP" altLang="en-US" sz="2800" dirty="0"/>
          </a:p>
        </p:txBody>
      </p:sp>
    </p:spTree>
    <p:extLst>
      <p:ext uri="{BB962C8B-B14F-4D97-AF65-F5344CB8AC3E}">
        <p14:creationId xmlns:p14="http://schemas.microsoft.com/office/powerpoint/2010/main" val="30870841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t>typo</a:t>
            </a:r>
            <a:r>
              <a:rPr lang="ja-JP" altLang="en-US" sz="3600" dirty="0"/>
              <a:t>ひとつの報告から始めてみましょう！</a:t>
            </a:r>
            <a:endParaRPr kumimoji="1" lang="ja-JP" altLang="en-US" sz="3600" dirty="0"/>
          </a:p>
        </p:txBody>
      </p:sp>
      <p:sp>
        <p:nvSpPr>
          <p:cNvPr id="3" name="コンテンツ プレースホルダー 2"/>
          <p:cNvSpPr>
            <a:spLocks noGrp="1"/>
          </p:cNvSpPr>
          <p:nvPr>
            <p:ph idx="1"/>
          </p:nvPr>
        </p:nvSpPr>
        <p:spPr>
          <a:xfrm>
            <a:off x="457200" y="1196752"/>
            <a:ext cx="8229600" cy="792087"/>
          </a:xfrm>
        </p:spPr>
        <p:txBody>
          <a:bodyPr>
            <a:normAutofit lnSpcReduction="10000"/>
          </a:bodyPr>
          <a:lstStyle/>
          <a:p>
            <a:r>
              <a:rPr lang="ja-JP" altLang="en-US" sz="2400" dirty="0"/>
              <a:t>たとえば、私が</a:t>
            </a:r>
            <a:r>
              <a:rPr lang="en-US" altLang="ja-JP" sz="2400" dirty="0" err="1"/>
              <a:t>Boost.Graph</a:t>
            </a:r>
            <a:r>
              <a:rPr lang="ja-JP" altLang="en-US" sz="2400" dirty="0"/>
              <a:t>に報告した</a:t>
            </a:r>
            <a:r>
              <a:rPr lang="ja-JP" altLang="en-US" sz="2400" dirty="0" smtClean="0"/>
              <a:t>一つの</a:t>
            </a:r>
            <a:r>
              <a:rPr lang="ja-JP" altLang="en-US" sz="2400" dirty="0"/>
              <a:t>バグチケットがあります。</a:t>
            </a:r>
            <a:endParaRPr kumimoji="1" lang="ja-JP" altLang="en-US" sz="2400" dirty="0"/>
          </a:p>
        </p:txBody>
      </p:sp>
      <p:pic>
        <p:nvPicPr>
          <p:cNvPr id="1026" name="Picture 2" descr="E:\Dropbox\Public\presentation\boost_12\bug_tick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060848"/>
            <a:ext cx="7191375" cy="3429000"/>
          </a:xfrm>
          <a:prstGeom prst="rect">
            <a:avLst/>
          </a:prstGeom>
          <a:noFill/>
          <a:extLst>
            <a:ext uri="{909E8E84-426E-40DD-AFC4-6F175D3DCCD1}">
              <a14:hiddenFill xmlns:a14="http://schemas.microsoft.com/office/drawing/2010/main">
                <a:solidFill>
                  <a:srgbClr val="FFFFFF"/>
                </a:solidFill>
              </a14:hiddenFill>
            </a:ext>
          </a:extLst>
        </p:spPr>
      </p:pic>
      <p:sp>
        <p:nvSpPr>
          <p:cNvPr id="5" name="コンテンツ プレースホルダー 2"/>
          <p:cNvSpPr txBox="1">
            <a:spLocks/>
          </p:cNvSpPr>
          <p:nvPr/>
        </p:nvSpPr>
        <p:spPr>
          <a:xfrm>
            <a:off x="446856" y="5445224"/>
            <a:ext cx="8229600" cy="792087"/>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a:t>最小全域木のドキュメントに載っている擬似コードで、</a:t>
            </a:r>
            <a:r>
              <a:rPr lang="en-US" altLang="ja-JP" sz="2400" dirty="0"/>
              <a:t>for</a:t>
            </a:r>
            <a:r>
              <a:rPr lang="ja-JP" altLang="en-US" sz="2400" dirty="0"/>
              <a:t>文の閉じ</a:t>
            </a:r>
            <a:r>
              <a:rPr lang="ja-JP" altLang="en-US" sz="2400" dirty="0" smtClean="0"/>
              <a:t>がない</a:t>
            </a:r>
            <a:r>
              <a:rPr lang="ja-JP" altLang="en-US" sz="2400" dirty="0"/>
              <a:t>、というものです。</a:t>
            </a:r>
          </a:p>
        </p:txBody>
      </p:sp>
    </p:spTree>
    <p:extLst>
      <p:ext uri="{BB962C8B-B14F-4D97-AF65-F5344CB8AC3E}">
        <p14:creationId xmlns:p14="http://schemas.microsoft.com/office/powerpoint/2010/main" val="33261368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t>typo</a:t>
            </a:r>
            <a:r>
              <a:rPr lang="ja-JP" altLang="en-US" sz="3600" dirty="0"/>
              <a:t>ひとつの報告から始めてみましょう！</a:t>
            </a:r>
            <a:endParaRPr kumimoji="1" lang="ja-JP" altLang="en-US" sz="3600" dirty="0"/>
          </a:p>
        </p:txBody>
      </p:sp>
      <p:sp>
        <p:nvSpPr>
          <p:cNvPr id="3" name="コンテンツ プレースホルダー 2"/>
          <p:cNvSpPr>
            <a:spLocks noGrp="1"/>
          </p:cNvSpPr>
          <p:nvPr>
            <p:ph idx="1"/>
          </p:nvPr>
        </p:nvSpPr>
        <p:spPr/>
        <p:txBody>
          <a:bodyPr>
            <a:normAutofit/>
          </a:bodyPr>
          <a:lstStyle/>
          <a:p>
            <a:r>
              <a:rPr lang="en-US" altLang="ja-JP" sz="2400" dirty="0" err="1"/>
              <a:t>Boost.Graph</a:t>
            </a:r>
            <a:r>
              <a:rPr lang="ja-JP" altLang="en-US" sz="2400" dirty="0"/>
              <a:t>は古くから存在するライブラリですが、この問題を</a:t>
            </a:r>
            <a:r>
              <a:rPr lang="ja-JP" altLang="en-US" sz="2400" dirty="0" smtClean="0"/>
              <a:t>報告</a:t>
            </a:r>
            <a:r>
              <a:rPr lang="ja-JP" altLang="en-US" sz="2400" dirty="0"/>
              <a:t>する人は誰もいませんでした。絶対誰か気づいてたはずです。</a:t>
            </a:r>
            <a:r>
              <a:rPr lang="ja-JP" altLang="en-US" sz="2400" dirty="0" smtClean="0"/>
              <a:t>きっと！</a:t>
            </a:r>
            <a:endParaRPr lang="en-US" altLang="ja-JP" sz="2400" dirty="0" smtClean="0"/>
          </a:p>
          <a:p>
            <a:endParaRPr lang="ja-JP" altLang="en-US" sz="2400" dirty="0"/>
          </a:p>
          <a:p>
            <a:r>
              <a:rPr lang="ja-JP" altLang="en-US" sz="2400" dirty="0" smtClean="0"/>
              <a:t>しかし</a:t>
            </a:r>
            <a:r>
              <a:rPr lang="ja-JP" altLang="en-US" sz="2400" dirty="0"/>
              <a:t>、私が気づいて報告しなければ、この些細な問題は永遠に</a:t>
            </a:r>
            <a:r>
              <a:rPr lang="ja-JP" altLang="en-US" sz="2400" dirty="0" smtClean="0"/>
              <a:t>直らなかった</a:t>
            </a:r>
            <a:r>
              <a:rPr lang="ja-JP" altLang="en-US" sz="2400" dirty="0"/>
              <a:t>かもしれません</a:t>
            </a:r>
            <a:r>
              <a:rPr lang="ja-JP" altLang="en-US" sz="2400" dirty="0" smtClean="0"/>
              <a:t>。</a:t>
            </a:r>
            <a:endParaRPr lang="en-US" altLang="ja-JP" sz="2400" dirty="0" smtClean="0"/>
          </a:p>
          <a:p>
            <a:endParaRPr lang="ja-JP" altLang="en-US" sz="2400" dirty="0"/>
          </a:p>
          <a:p>
            <a:r>
              <a:rPr lang="ja-JP" altLang="en-US" sz="2400" dirty="0" smtClean="0"/>
              <a:t>自分</a:t>
            </a:r>
            <a:r>
              <a:rPr lang="ja-JP" altLang="en-US" sz="2400" dirty="0"/>
              <a:t>が気づいた小さな問題を、他の誰かが気づくだろう、と他</a:t>
            </a:r>
            <a:r>
              <a:rPr lang="ja-JP" altLang="en-US" sz="2400" dirty="0" smtClean="0"/>
              <a:t>人任せに</a:t>
            </a:r>
            <a:r>
              <a:rPr lang="ja-JP" altLang="en-US" sz="2400" dirty="0"/>
              <a:t>せず、ほんの少しの勇気と行動力を持って、報告してみて</a:t>
            </a:r>
            <a:r>
              <a:rPr lang="ja-JP" altLang="en-US" sz="2400" dirty="0" smtClean="0"/>
              <a:t>ください</a:t>
            </a:r>
            <a:r>
              <a:rPr lang="ja-JP" altLang="en-US" sz="2400" dirty="0"/>
              <a:t>！</a:t>
            </a:r>
            <a:endParaRPr kumimoji="1" lang="ja-JP" altLang="en-US" sz="2400" dirty="0"/>
          </a:p>
        </p:txBody>
      </p:sp>
    </p:spTree>
    <p:extLst>
      <p:ext uri="{BB962C8B-B14F-4D97-AF65-F5344CB8AC3E}">
        <p14:creationId xmlns:p14="http://schemas.microsoft.com/office/powerpoint/2010/main" val="13330189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a:t>Boost</a:t>
            </a:r>
            <a:r>
              <a:rPr lang="ja-JP" altLang="en-US" sz="3600" dirty="0"/>
              <a:t>開発者を日本から輩出しよう！</a:t>
            </a:r>
            <a:endParaRPr kumimoji="1" lang="ja-JP" altLang="en-US" sz="3600" dirty="0"/>
          </a:p>
        </p:txBody>
      </p:sp>
      <p:sp>
        <p:nvSpPr>
          <p:cNvPr id="3" name="コンテンツ プレースホルダー 2"/>
          <p:cNvSpPr>
            <a:spLocks noGrp="1"/>
          </p:cNvSpPr>
          <p:nvPr>
            <p:ph idx="1"/>
          </p:nvPr>
        </p:nvSpPr>
        <p:spPr/>
        <p:txBody>
          <a:bodyPr>
            <a:normAutofit fontScale="85000" lnSpcReduction="20000"/>
          </a:bodyPr>
          <a:lstStyle/>
          <a:p>
            <a:r>
              <a:rPr lang="ja-JP" altLang="en-US" dirty="0"/>
              <a:t>現在、私の方で、</a:t>
            </a:r>
            <a:r>
              <a:rPr lang="en-US" altLang="ja-JP" dirty="0" err="1"/>
              <a:t>OvenToBoost</a:t>
            </a:r>
            <a:r>
              <a:rPr lang="ja-JP" altLang="en-US" dirty="0"/>
              <a:t>という、</a:t>
            </a:r>
            <a:r>
              <a:rPr lang="en-US" altLang="ja-JP" dirty="0" err="1"/>
              <a:t>PStade.Oven</a:t>
            </a:r>
            <a:r>
              <a:rPr lang="ja-JP" altLang="en-US" dirty="0" smtClean="0"/>
              <a:t>を</a:t>
            </a:r>
            <a:r>
              <a:rPr lang="en-US" altLang="ja-JP" dirty="0" err="1" smtClean="0"/>
              <a:t>Boost.Range</a:t>
            </a:r>
            <a:r>
              <a:rPr lang="ja-JP" altLang="en-US" dirty="0"/>
              <a:t>に移植するプロジェクトを進めています</a:t>
            </a:r>
            <a:r>
              <a:rPr lang="ja-JP" altLang="en-US" dirty="0" smtClean="0"/>
              <a:t>。</a:t>
            </a:r>
            <a:endParaRPr lang="en-US" altLang="ja-JP" dirty="0" smtClean="0"/>
          </a:p>
          <a:p>
            <a:endParaRPr lang="ja-JP" altLang="en-US" dirty="0"/>
          </a:p>
          <a:p>
            <a:r>
              <a:rPr lang="en-US" altLang="ja-JP" dirty="0" smtClean="0"/>
              <a:t>Boost </a:t>
            </a:r>
            <a:r>
              <a:rPr lang="en-US" altLang="ja-JP" dirty="0"/>
              <a:t>ML</a:t>
            </a:r>
            <a:r>
              <a:rPr lang="ja-JP" altLang="en-US" dirty="0" err="1"/>
              <a:t>での</a:t>
            </a:r>
            <a:r>
              <a:rPr lang="ja-JP" altLang="en-US" dirty="0"/>
              <a:t>ミニレビューも大きな問題なく通り、間もなく</a:t>
            </a:r>
            <a:r>
              <a:rPr lang="ja-JP" altLang="en-US" dirty="0" smtClean="0"/>
              <a:t>リポジトリ</a:t>
            </a:r>
            <a:r>
              <a:rPr lang="ja-JP" altLang="en-US" dirty="0"/>
              <a:t>にマージされる予定になっています</a:t>
            </a:r>
            <a:r>
              <a:rPr lang="ja-JP" altLang="en-US" dirty="0" smtClean="0"/>
              <a:t>。</a:t>
            </a:r>
            <a:endParaRPr lang="en-US" altLang="ja-JP" dirty="0" smtClean="0"/>
          </a:p>
          <a:p>
            <a:endParaRPr lang="ja-JP" altLang="en-US" dirty="0"/>
          </a:p>
          <a:p>
            <a:r>
              <a:rPr lang="ja-JP" altLang="en-US" dirty="0" smtClean="0"/>
              <a:t>近藤</a:t>
            </a:r>
            <a:r>
              <a:rPr lang="ja-JP" altLang="en-US" dirty="0"/>
              <a:t>さんも、</a:t>
            </a:r>
            <a:r>
              <a:rPr lang="en-US" altLang="ja-JP" dirty="0" err="1"/>
              <a:t>Boost.Serialization</a:t>
            </a:r>
            <a:r>
              <a:rPr lang="ja-JP" altLang="en-US" dirty="0"/>
              <a:t>や</a:t>
            </a:r>
            <a:r>
              <a:rPr lang="en-US" altLang="ja-JP" dirty="0" err="1"/>
              <a:t>Boost.MSM</a:t>
            </a:r>
            <a:r>
              <a:rPr lang="ja-JP" altLang="en-US" dirty="0"/>
              <a:t>の開発に、大きな</a:t>
            </a:r>
            <a:r>
              <a:rPr lang="ja-JP" altLang="en-US" dirty="0" smtClean="0"/>
              <a:t>貢献</a:t>
            </a:r>
            <a:r>
              <a:rPr lang="ja-JP" altLang="en-US" dirty="0"/>
              <a:t>をしています</a:t>
            </a:r>
            <a:r>
              <a:rPr lang="ja-JP" altLang="en-US" dirty="0" smtClean="0"/>
              <a:t>。</a:t>
            </a:r>
            <a:endParaRPr lang="en-US" altLang="ja-JP" dirty="0" smtClean="0"/>
          </a:p>
          <a:p>
            <a:endParaRPr lang="ja-JP" altLang="en-US" dirty="0"/>
          </a:p>
          <a:p>
            <a:r>
              <a:rPr lang="ja-JP" altLang="en-US" dirty="0" smtClean="0"/>
              <a:t>私たち</a:t>
            </a:r>
            <a:r>
              <a:rPr lang="ja-JP" altLang="en-US" dirty="0"/>
              <a:t>が</a:t>
            </a:r>
            <a:r>
              <a:rPr lang="en-US" altLang="ja-JP" dirty="0"/>
              <a:t>Boost</a:t>
            </a:r>
            <a:r>
              <a:rPr lang="ja-JP" altLang="en-US" dirty="0"/>
              <a:t>開発に参加する前例になります</a:t>
            </a:r>
            <a:r>
              <a:rPr lang="ja-JP" altLang="en-US" dirty="0" smtClean="0"/>
              <a:t>！</a:t>
            </a:r>
            <a:endParaRPr lang="en-US" altLang="ja-JP" dirty="0" smtClean="0"/>
          </a:p>
          <a:p>
            <a:endParaRPr lang="en-US" altLang="ja-JP" dirty="0" smtClean="0"/>
          </a:p>
          <a:p>
            <a:r>
              <a:rPr lang="ja-JP" altLang="en-US" dirty="0" smtClean="0"/>
              <a:t>あと</a:t>
            </a:r>
            <a:r>
              <a:rPr lang="ja-JP" altLang="en-US" dirty="0"/>
              <a:t>に続く人が出てきてくれることを願っています。</a:t>
            </a:r>
            <a:endParaRPr kumimoji="1" lang="ja-JP" altLang="en-US" dirty="0"/>
          </a:p>
        </p:txBody>
      </p:sp>
    </p:spTree>
    <p:extLst>
      <p:ext uri="{BB962C8B-B14F-4D97-AF65-F5344CB8AC3E}">
        <p14:creationId xmlns:p14="http://schemas.microsoft.com/office/powerpoint/2010/main" val="16198096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smtClean="0"/>
              <a:t>今年か来年の目標</a:t>
            </a:r>
            <a:endParaRPr kumimoji="1" lang="ja-JP" altLang="en-US" sz="4000" dirty="0"/>
          </a:p>
        </p:txBody>
      </p:sp>
      <p:sp>
        <p:nvSpPr>
          <p:cNvPr id="3" name="コンテンツ プレースホルダー 2"/>
          <p:cNvSpPr>
            <a:spLocks noGrp="1"/>
          </p:cNvSpPr>
          <p:nvPr>
            <p:ph idx="1"/>
          </p:nvPr>
        </p:nvSpPr>
        <p:spPr/>
        <p:txBody>
          <a:bodyPr>
            <a:normAutofit/>
          </a:bodyPr>
          <a:lstStyle/>
          <a:p>
            <a:r>
              <a:rPr kumimoji="1" lang="en-US" altLang="ja-JP" sz="2800" dirty="0" smtClean="0"/>
              <a:t>C++</a:t>
            </a:r>
            <a:r>
              <a:rPr kumimoji="1" lang="ja-JP" altLang="en-US" sz="2800" dirty="0" smtClean="0"/>
              <a:t>の</a:t>
            </a:r>
            <a:r>
              <a:rPr kumimoji="1" lang="en-US" altLang="ja-JP" sz="2800" dirty="0" smtClean="0"/>
              <a:t>NPO(</a:t>
            </a:r>
            <a:r>
              <a:rPr kumimoji="1" lang="ja-JP" altLang="en-US" sz="2800" dirty="0" smtClean="0"/>
              <a:t>非営利団体</a:t>
            </a:r>
            <a:r>
              <a:rPr kumimoji="1" lang="en-US" altLang="ja-JP" sz="2800" dirty="0" smtClean="0"/>
              <a:t>)</a:t>
            </a:r>
            <a:r>
              <a:rPr kumimoji="1" lang="ja-JP" altLang="en-US" sz="2800" dirty="0" smtClean="0"/>
              <a:t>を作ろうかと考え中</a:t>
            </a:r>
            <a:endParaRPr kumimoji="1" lang="en-US" altLang="ja-JP" sz="2800" dirty="0" smtClean="0"/>
          </a:p>
          <a:p>
            <a:endParaRPr kumimoji="1" lang="en-US" altLang="ja-JP" sz="2800" dirty="0" smtClean="0"/>
          </a:p>
          <a:p>
            <a:r>
              <a:rPr lang="ja-JP" altLang="en-US" sz="2800" dirty="0" smtClean="0"/>
              <a:t>ボランティアの作業者に、何らかの形で報いていきたいと考えています。</a:t>
            </a:r>
            <a:endParaRPr lang="en-US" altLang="ja-JP" sz="2800" dirty="0" smtClean="0"/>
          </a:p>
          <a:p>
            <a:endParaRPr kumimoji="1" lang="en-US" altLang="ja-JP" sz="2800" dirty="0"/>
          </a:p>
          <a:p>
            <a:r>
              <a:rPr lang="ja-JP" altLang="en-US" sz="2800" dirty="0" smtClean="0"/>
              <a:t>寄付／スポンサーを受け付ける法人口座がほしい。</a:t>
            </a:r>
            <a:endParaRPr kumimoji="1" lang="ja-JP" altLang="en-US" sz="2800" dirty="0"/>
          </a:p>
        </p:txBody>
      </p:sp>
    </p:spTree>
    <p:extLst>
      <p:ext uri="{BB962C8B-B14F-4D97-AF65-F5344CB8AC3E}">
        <p14:creationId xmlns:p14="http://schemas.microsoft.com/office/powerpoint/2010/main" val="25621839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私の目標</a:t>
            </a:r>
            <a:endParaRPr kumimoji="1" lang="ja-JP" altLang="en-US" sz="3600" dirty="0"/>
          </a:p>
        </p:txBody>
      </p:sp>
      <p:sp>
        <p:nvSpPr>
          <p:cNvPr id="3" name="コンテンツ プレースホルダー 2"/>
          <p:cNvSpPr>
            <a:spLocks noGrp="1"/>
          </p:cNvSpPr>
          <p:nvPr>
            <p:ph idx="1"/>
          </p:nvPr>
        </p:nvSpPr>
        <p:spPr/>
        <p:txBody>
          <a:bodyPr>
            <a:normAutofit fontScale="77500" lnSpcReduction="20000"/>
          </a:bodyPr>
          <a:lstStyle/>
          <a:p>
            <a:r>
              <a:rPr lang="ja-JP" altLang="en-US" dirty="0"/>
              <a:t>私は、日本の開発現場において、技術のアップデートが当たり前に</a:t>
            </a:r>
            <a:r>
              <a:rPr lang="ja-JP" altLang="en-US" dirty="0" smtClean="0"/>
              <a:t>行われる</a:t>
            </a:r>
            <a:r>
              <a:rPr lang="ja-JP" altLang="en-US" dirty="0"/>
              <a:t>世の中を望みます</a:t>
            </a:r>
            <a:r>
              <a:rPr lang="ja-JP" altLang="en-US" dirty="0" smtClean="0"/>
              <a:t>。</a:t>
            </a:r>
            <a:endParaRPr lang="en-US" altLang="ja-JP" dirty="0" smtClean="0"/>
          </a:p>
          <a:p>
            <a:endParaRPr lang="ja-JP" altLang="en-US" dirty="0"/>
          </a:p>
          <a:p>
            <a:r>
              <a:rPr lang="ja-JP" altLang="en-US" dirty="0" smtClean="0"/>
              <a:t>私</a:t>
            </a:r>
            <a:r>
              <a:rPr lang="ja-JP" altLang="en-US" dirty="0"/>
              <a:t>は、海外から受け取った有用な技術をただ使うだけでなく、</a:t>
            </a:r>
            <a:r>
              <a:rPr lang="ja-JP" altLang="en-US" dirty="0" smtClean="0"/>
              <a:t>受け取った</a:t>
            </a:r>
            <a:r>
              <a:rPr lang="ja-JP" altLang="en-US" dirty="0"/>
              <a:t>恩返しとして貢献することが、当たり前に行われる文化を</a:t>
            </a:r>
            <a:r>
              <a:rPr lang="ja-JP" altLang="en-US" dirty="0" smtClean="0"/>
              <a:t>望みます。</a:t>
            </a:r>
            <a:endParaRPr lang="en-US" altLang="ja-JP" dirty="0" smtClean="0"/>
          </a:p>
          <a:p>
            <a:endParaRPr lang="ja-JP" altLang="en-US" dirty="0"/>
          </a:p>
          <a:p>
            <a:r>
              <a:rPr lang="ja-JP" altLang="en-US" dirty="0" smtClean="0"/>
              <a:t>ほんの</a:t>
            </a:r>
            <a:r>
              <a:rPr lang="ja-JP" altLang="en-US" dirty="0"/>
              <a:t>些細なことでかまいません。私たちのささやかな善意が、</a:t>
            </a:r>
            <a:r>
              <a:rPr lang="ja-JP" altLang="en-US" dirty="0" smtClean="0"/>
              <a:t>世の中</a:t>
            </a:r>
            <a:r>
              <a:rPr lang="ja-JP" altLang="en-US" dirty="0"/>
              <a:t>をより良くすることに、きっとつながります</a:t>
            </a:r>
            <a:r>
              <a:rPr lang="ja-JP" altLang="en-US" dirty="0" smtClean="0"/>
              <a:t>。</a:t>
            </a:r>
            <a:endParaRPr lang="en-US" altLang="ja-JP" dirty="0" smtClean="0"/>
          </a:p>
          <a:p>
            <a:endParaRPr lang="ja-JP" altLang="en-US" dirty="0"/>
          </a:p>
          <a:p>
            <a:r>
              <a:rPr lang="en-US" altLang="ja-JP" dirty="0" smtClean="0"/>
              <a:t>C</a:t>
            </a:r>
            <a:r>
              <a:rPr lang="en-US" altLang="ja-JP" dirty="0"/>
              <a:t>++</a:t>
            </a:r>
            <a:r>
              <a:rPr lang="ja-JP" altLang="en-US" dirty="0"/>
              <a:t>コミュニティ発展のために、私たちがストレスなく働ける業界</a:t>
            </a:r>
            <a:r>
              <a:rPr lang="ja-JP" altLang="en-US" dirty="0" smtClean="0"/>
              <a:t>にして</a:t>
            </a:r>
            <a:r>
              <a:rPr lang="ja-JP" altLang="en-US" dirty="0"/>
              <a:t>いくために、みなさんからのコントリビュートをお待ちして</a:t>
            </a:r>
            <a:r>
              <a:rPr lang="ja-JP" altLang="en-US" dirty="0" smtClean="0"/>
              <a:t>います</a:t>
            </a:r>
            <a:r>
              <a:rPr lang="ja-JP" altLang="en-US" dirty="0"/>
              <a:t>。</a:t>
            </a:r>
            <a:endParaRPr kumimoji="1" lang="ja-JP" altLang="en-US" dirty="0"/>
          </a:p>
        </p:txBody>
      </p:sp>
    </p:spTree>
    <p:extLst>
      <p:ext uri="{BB962C8B-B14F-4D97-AF65-F5344CB8AC3E}">
        <p14:creationId xmlns:p14="http://schemas.microsoft.com/office/powerpoint/2010/main" val="40462885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r>
              <a:rPr kumimoji="1" lang="en-US" altLang="ja-JP" dirty="0" smtClean="0"/>
              <a:t>C++</a:t>
            </a:r>
            <a:r>
              <a:rPr kumimoji="1" lang="ja-JP" altLang="en-US" dirty="0" smtClean="0"/>
              <a:t>コミュニティは、開発者・ユーザー関係なく、一人ひとりの善意と情熱によって支えられています。</a:t>
            </a:r>
            <a:endParaRPr kumimoji="1" lang="en-US" altLang="ja-JP" dirty="0" smtClean="0"/>
          </a:p>
          <a:p>
            <a:endParaRPr lang="en-US" altLang="ja-JP" dirty="0"/>
          </a:p>
          <a:p>
            <a:r>
              <a:rPr kumimoji="1" lang="ja-JP" altLang="en-US" dirty="0" smtClean="0"/>
              <a:t>参加者の方は、まずコミュニティの情熱に触れて、楽しさを味わってください！</a:t>
            </a:r>
            <a:endParaRPr kumimoji="1" lang="en-US" altLang="ja-JP" dirty="0" smtClean="0"/>
          </a:p>
          <a:p>
            <a:endParaRPr lang="en-US" altLang="ja-JP" dirty="0"/>
          </a:p>
          <a:p>
            <a:r>
              <a:rPr kumimoji="1" lang="ja-JP" altLang="en-US" dirty="0" smtClean="0"/>
              <a:t>そしてその情熱を何らかの形で、誰かに伝えていってください！</a:t>
            </a:r>
            <a:endParaRPr kumimoji="1" lang="en-US" altLang="ja-JP" dirty="0" smtClean="0"/>
          </a:p>
          <a:p>
            <a:endParaRPr lang="en-US" altLang="ja-JP" dirty="0"/>
          </a:p>
          <a:p>
            <a:r>
              <a:rPr kumimoji="1" lang="ja-JP" altLang="en-US" dirty="0" smtClean="0"/>
              <a:t>さらにその中から、コミュニティとしての成果を出していくことに情熱を見出す方がでてきてくれることを願っています。</a:t>
            </a:r>
            <a:endParaRPr kumimoji="1" lang="ja-JP" altLang="en-US" dirty="0"/>
          </a:p>
        </p:txBody>
      </p:sp>
    </p:spTree>
    <p:extLst>
      <p:ext uri="{BB962C8B-B14F-4D97-AF65-F5344CB8AC3E}">
        <p14:creationId xmlns:p14="http://schemas.microsoft.com/office/powerpoint/2010/main" val="3907618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コミュニティ活動の軌跡</a:t>
            </a:r>
            <a:endParaRPr kumimoji="1" lang="ja-JP" altLang="en-US" dirty="0"/>
          </a:p>
        </p:txBody>
      </p:sp>
      <p:sp>
        <p:nvSpPr>
          <p:cNvPr id="3" name="コンテンツ プレースホルダー 2"/>
          <p:cNvSpPr>
            <a:spLocks noGrp="1"/>
          </p:cNvSpPr>
          <p:nvPr>
            <p:ph idx="1"/>
          </p:nvPr>
        </p:nvSpPr>
        <p:spPr/>
        <p:txBody>
          <a:bodyPr/>
          <a:lstStyle/>
          <a:p>
            <a:r>
              <a:rPr lang="ja-JP" altLang="en-US" dirty="0"/>
              <a:t>私が</a:t>
            </a:r>
            <a:r>
              <a:rPr lang="ja-JP" altLang="en-US" dirty="0" smtClean="0"/>
              <a:t>新卒入社</a:t>
            </a:r>
            <a:r>
              <a:rPr lang="ja-JP" altLang="en-US" dirty="0"/>
              <a:t>した会社での話</a:t>
            </a:r>
            <a:r>
              <a:rPr lang="ja-JP" altLang="en-US" dirty="0" smtClean="0"/>
              <a:t>です</a:t>
            </a:r>
            <a:r>
              <a:rPr lang="ja-JP" altLang="en-US" dirty="0"/>
              <a:t>。</a:t>
            </a:r>
            <a:endParaRPr kumimoji="1" lang="ja-JP" altLang="en-US" dirty="0"/>
          </a:p>
        </p:txBody>
      </p:sp>
    </p:spTree>
    <p:extLst>
      <p:ext uri="{BB962C8B-B14F-4D97-AF65-F5344CB8AC3E}">
        <p14:creationId xmlns:p14="http://schemas.microsoft.com/office/powerpoint/2010/main" val="60716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コミュニティ活動の軌跡</a:t>
            </a:r>
            <a:endParaRPr kumimoji="1" lang="ja-JP" altLang="en-US" dirty="0"/>
          </a:p>
        </p:txBody>
      </p:sp>
      <p:sp>
        <p:nvSpPr>
          <p:cNvPr id="3" name="コンテンツ プレースホルダー 2"/>
          <p:cNvSpPr>
            <a:spLocks noGrp="1"/>
          </p:cNvSpPr>
          <p:nvPr>
            <p:ph idx="1"/>
          </p:nvPr>
        </p:nvSpPr>
        <p:spPr/>
        <p:txBody>
          <a:bodyPr/>
          <a:lstStyle/>
          <a:p>
            <a:r>
              <a:rPr lang="ja-JP" altLang="en-US" dirty="0"/>
              <a:t>その開発</a:t>
            </a:r>
            <a:r>
              <a:rPr lang="ja-JP" altLang="en-US" dirty="0" smtClean="0"/>
              <a:t>現場</a:t>
            </a:r>
            <a:r>
              <a:rPr lang="ja-JP" altLang="en-US" dirty="0"/>
              <a:t>は</a:t>
            </a:r>
            <a:r>
              <a:rPr lang="ja-JP" altLang="en-US" dirty="0" smtClean="0"/>
              <a:t>、こんなところでした。</a:t>
            </a:r>
            <a:endParaRPr lang="en-US" altLang="ja-JP" dirty="0" smtClean="0"/>
          </a:p>
          <a:p>
            <a:pPr lvl="1"/>
            <a:r>
              <a:rPr lang="ja-JP" altLang="en-US" dirty="0" smtClean="0"/>
              <a:t>技術書読んでない</a:t>
            </a:r>
            <a:endParaRPr lang="en-US" altLang="ja-JP" dirty="0" smtClean="0"/>
          </a:p>
          <a:p>
            <a:pPr lvl="1"/>
            <a:r>
              <a:rPr lang="ja-JP" altLang="en-US" dirty="0" smtClean="0"/>
              <a:t>経験</a:t>
            </a:r>
            <a:r>
              <a:rPr lang="ja-JP" altLang="en-US" dirty="0"/>
              <a:t>に基づいた開発</a:t>
            </a:r>
            <a:r>
              <a:rPr lang="ja-JP" altLang="en-US" dirty="0" smtClean="0"/>
              <a:t>体制</a:t>
            </a:r>
            <a:endParaRPr lang="en-US" altLang="ja-JP" dirty="0"/>
          </a:p>
          <a:p>
            <a:pPr lvl="1"/>
            <a:r>
              <a:rPr kumimoji="1" lang="ja-JP" altLang="en-US" dirty="0" smtClean="0"/>
              <a:t>先輩が書いたコードから学ぶべし！</a:t>
            </a:r>
            <a:endParaRPr kumimoji="1" lang="ja-JP" altLang="en-US" dirty="0"/>
          </a:p>
        </p:txBody>
      </p:sp>
    </p:spTree>
    <p:extLst>
      <p:ext uri="{BB962C8B-B14F-4D97-AF65-F5344CB8AC3E}">
        <p14:creationId xmlns:p14="http://schemas.microsoft.com/office/powerpoint/2010/main" val="3245141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コミュニティ活動の軌跡</a:t>
            </a:r>
            <a:endParaRPr kumimoji="1" lang="ja-JP" altLang="en-US" dirty="0"/>
          </a:p>
        </p:txBody>
      </p:sp>
      <p:sp>
        <p:nvSpPr>
          <p:cNvPr id="3" name="コンテンツ プレースホルダー 2"/>
          <p:cNvSpPr>
            <a:spLocks noGrp="1"/>
          </p:cNvSpPr>
          <p:nvPr>
            <p:ph idx="1"/>
          </p:nvPr>
        </p:nvSpPr>
        <p:spPr/>
        <p:txBody>
          <a:bodyPr/>
          <a:lstStyle/>
          <a:p>
            <a:r>
              <a:rPr lang="ja-JP" altLang="en-US" dirty="0"/>
              <a:t>先輩や上司の</a:t>
            </a:r>
            <a:r>
              <a:rPr lang="ja-JP" altLang="en-US" dirty="0" smtClean="0"/>
              <a:t>プログラムから学ぶものが、</a:t>
            </a:r>
            <a:r>
              <a:rPr lang="ja-JP" altLang="en-US" dirty="0"/>
              <a:t>本当に正しいものなの</a:t>
            </a:r>
            <a:r>
              <a:rPr lang="ja-JP" altLang="en-US" dirty="0" smtClean="0"/>
              <a:t>か？</a:t>
            </a:r>
            <a:endParaRPr lang="en-US" altLang="ja-JP" dirty="0" smtClean="0"/>
          </a:p>
          <a:p>
            <a:endParaRPr lang="en-US" altLang="ja-JP" dirty="0" smtClean="0"/>
          </a:p>
          <a:p>
            <a:r>
              <a:rPr lang="ja-JP" altLang="en-US" dirty="0"/>
              <a:t>そんな</a:t>
            </a:r>
            <a:r>
              <a:rPr lang="ja-JP" altLang="en-US" dirty="0" smtClean="0"/>
              <a:t>疑問</a:t>
            </a:r>
            <a:r>
              <a:rPr lang="ja-JP" altLang="en-US" dirty="0"/>
              <a:t>を持つようになりました。</a:t>
            </a:r>
            <a:endParaRPr kumimoji="1" lang="ja-JP" altLang="en-US" dirty="0"/>
          </a:p>
        </p:txBody>
      </p:sp>
    </p:spTree>
    <p:extLst>
      <p:ext uri="{BB962C8B-B14F-4D97-AF65-F5344CB8AC3E}">
        <p14:creationId xmlns:p14="http://schemas.microsoft.com/office/powerpoint/2010/main" val="3713511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コミュニティ活動の軌跡</a:t>
            </a:r>
            <a:endParaRPr kumimoji="1" lang="ja-JP" altLang="en-US" dirty="0"/>
          </a:p>
        </p:txBody>
      </p:sp>
      <p:sp>
        <p:nvSpPr>
          <p:cNvPr id="3" name="コンテンツ プレースホルダー 2"/>
          <p:cNvSpPr>
            <a:spLocks noGrp="1"/>
          </p:cNvSpPr>
          <p:nvPr>
            <p:ph idx="1"/>
          </p:nvPr>
        </p:nvSpPr>
        <p:spPr/>
        <p:txBody>
          <a:bodyPr/>
          <a:lstStyle/>
          <a:p>
            <a:r>
              <a:rPr lang="ja-JP" altLang="en-US" dirty="0"/>
              <a:t>ある日の</a:t>
            </a:r>
            <a:r>
              <a:rPr lang="ja-JP" altLang="en-US" dirty="0" smtClean="0"/>
              <a:t>昼休み</a:t>
            </a:r>
            <a:endParaRPr lang="en-US" altLang="ja-JP" dirty="0" smtClean="0"/>
          </a:p>
          <a:p>
            <a:endParaRPr lang="ja-JP" altLang="en-US" dirty="0"/>
          </a:p>
          <a:p>
            <a:r>
              <a:rPr lang="ja-JP" altLang="en-US" dirty="0" smtClean="0"/>
              <a:t>インターネット</a:t>
            </a:r>
            <a:r>
              <a:rPr lang="ja-JP" altLang="en-US" dirty="0"/>
              <a:t>で</a:t>
            </a:r>
            <a:r>
              <a:rPr lang="en-US" altLang="ja-JP" dirty="0"/>
              <a:t>C++</a:t>
            </a:r>
            <a:r>
              <a:rPr lang="ja-JP" altLang="en-US" dirty="0"/>
              <a:t>本の評判を</a:t>
            </a:r>
            <a:r>
              <a:rPr lang="ja-JP" altLang="en-US" dirty="0" smtClean="0"/>
              <a:t>調べ</a:t>
            </a:r>
            <a:r>
              <a:rPr lang="ja-JP" altLang="en-US" dirty="0"/>
              <a:t>、</a:t>
            </a:r>
            <a:r>
              <a:rPr lang="en-US" altLang="ja-JP" dirty="0"/>
              <a:t>Effective C++</a:t>
            </a:r>
            <a:r>
              <a:rPr lang="ja-JP" altLang="en-US" dirty="0"/>
              <a:t>と</a:t>
            </a:r>
            <a:r>
              <a:rPr lang="en-US" altLang="ja-JP" dirty="0"/>
              <a:t>Modern C</a:t>
            </a:r>
            <a:r>
              <a:rPr lang="en-US" altLang="ja-JP" dirty="0" smtClean="0"/>
              <a:t>++ Design</a:t>
            </a:r>
            <a:r>
              <a:rPr lang="ja-JP" altLang="en-US" dirty="0"/>
              <a:t>を買いに本屋に走りました。</a:t>
            </a:r>
            <a:endParaRPr kumimoji="1" lang="ja-JP" altLang="en-US" dirty="0"/>
          </a:p>
        </p:txBody>
      </p:sp>
    </p:spTree>
    <p:extLst>
      <p:ext uri="{BB962C8B-B14F-4D97-AF65-F5344CB8AC3E}">
        <p14:creationId xmlns:p14="http://schemas.microsoft.com/office/powerpoint/2010/main" val="195255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コミュニティ活動の軌跡</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800" b="1" dirty="0">
                <a:solidFill>
                  <a:srgbClr val="C00000"/>
                </a:solidFill>
              </a:rPr>
              <a:t>Effective C</a:t>
            </a:r>
            <a:r>
              <a:rPr lang="en-US" altLang="ja-JP" sz="2800" b="1" dirty="0" smtClean="0">
                <a:solidFill>
                  <a:srgbClr val="C00000"/>
                </a:solidFill>
              </a:rPr>
              <a:t>++</a:t>
            </a:r>
            <a:r>
              <a:rPr lang="ja-JP" altLang="en-US" sz="2800" b="1" dirty="0" smtClean="0">
                <a:solidFill>
                  <a:srgbClr val="C00000"/>
                </a:solidFill>
              </a:rPr>
              <a:t>すごいおもしろい！</a:t>
            </a:r>
            <a:endParaRPr lang="en-US" altLang="ja-JP" sz="2800" b="1" dirty="0" smtClean="0">
              <a:solidFill>
                <a:srgbClr val="C00000"/>
              </a:solidFill>
            </a:endParaRPr>
          </a:p>
          <a:p>
            <a:endParaRPr lang="en-US" altLang="ja-JP" sz="2800" dirty="0"/>
          </a:p>
          <a:p>
            <a:r>
              <a:rPr lang="ja-JP" altLang="en-US" sz="2800" dirty="0" smtClean="0"/>
              <a:t>コード</a:t>
            </a:r>
            <a:r>
              <a:rPr lang="ja-JP" altLang="en-US" sz="2800" dirty="0"/>
              <a:t>を良くする方法が、山の</a:t>
            </a:r>
            <a:r>
              <a:rPr lang="ja-JP" altLang="en-US" sz="2800" dirty="0" smtClean="0"/>
              <a:t>ように</a:t>
            </a:r>
            <a:r>
              <a:rPr lang="ja-JP" altLang="en-US" sz="2800" dirty="0"/>
              <a:t>載って</a:t>
            </a:r>
            <a:r>
              <a:rPr lang="ja-JP" altLang="en-US" sz="2800" dirty="0" smtClean="0"/>
              <a:t>いる！</a:t>
            </a:r>
            <a:endParaRPr lang="en-US" altLang="ja-JP" sz="2800" dirty="0" smtClean="0"/>
          </a:p>
          <a:p>
            <a:endParaRPr lang="ja-JP" altLang="en-US" sz="2800" dirty="0"/>
          </a:p>
          <a:p>
            <a:r>
              <a:rPr lang="ja-JP" altLang="en-US" sz="2800" b="1" dirty="0" smtClean="0">
                <a:solidFill>
                  <a:srgbClr val="C00000"/>
                </a:solidFill>
              </a:rPr>
              <a:t>おもしろすぎて</a:t>
            </a:r>
            <a:r>
              <a:rPr lang="ja-JP" altLang="en-US" sz="2800" dirty="0" smtClean="0"/>
              <a:t>、その日のうち</a:t>
            </a:r>
            <a:r>
              <a:rPr lang="en-US" altLang="ja-JP" sz="2800" dirty="0" smtClean="0"/>
              <a:t>(</a:t>
            </a:r>
            <a:r>
              <a:rPr lang="ja-JP" altLang="en-US" sz="2800" dirty="0"/>
              <a:t>仕事中</a:t>
            </a:r>
            <a:r>
              <a:rPr lang="en-US" altLang="ja-JP" sz="2800" dirty="0"/>
              <a:t>)</a:t>
            </a:r>
            <a:r>
              <a:rPr lang="ja-JP" altLang="en-US" sz="2800" dirty="0"/>
              <a:t>に</a:t>
            </a:r>
            <a:r>
              <a:rPr lang="ja-JP" altLang="en-US" sz="2800" dirty="0" smtClean="0"/>
              <a:t>全部読んでしまいました</a:t>
            </a:r>
            <a:r>
              <a:rPr lang="en-US" altLang="ja-JP" sz="2800" dirty="0" smtClean="0"/>
              <a:t>…</a:t>
            </a:r>
          </a:p>
          <a:p>
            <a:endParaRPr lang="ja-JP" altLang="en-US" sz="2800" dirty="0"/>
          </a:p>
          <a:p>
            <a:r>
              <a:rPr lang="ja-JP" altLang="en-US" sz="2800" dirty="0" smtClean="0"/>
              <a:t>記念すべき、最初</a:t>
            </a:r>
            <a:r>
              <a:rPr lang="ja-JP" altLang="en-US" sz="2800" dirty="0"/>
              <a:t>に読んだ</a:t>
            </a:r>
            <a:r>
              <a:rPr lang="ja-JP" altLang="en-US" sz="2800" dirty="0" smtClean="0"/>
              <a:t>技術書でした</a:t>
            </a:r>
            <a:endParaRPr kumimoji="1" lang="ja-JP" altLang="en-US" sz="2800" dirty="0"/>
          </a:p>
        </p:txBody>
      </p:sp>
    </p:spTree>
    <p:extLst>
      <p:ext uri="{BB962C8B-B14F-4D97-AF65-F5344CB8AC3E}">
        <p14:creationId xmlns:p14="http://schemas.microsoft.com/office/powerpoint/2010/main" val="41664461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1277</TotalTime>
  <Words>2321</Words>
  <Application>Microsoft Office PowerPoint</Application>
  <PresentationFormat>画面に合わせる (4:3)</PresentationFormat>
  <Paragraphs>276</Paragraphs>
  <Slides>49</Slides>
  <Notes>0</Notes>
  <HiddenSlides>0</HiddenSlides>
  <MMClips>0</MMClips>
  <ScaleCrop>false</ScaleCrop>
  <HeadingPairs>
    <vt:vector size="4" baseType="variant">
      <vt:variant>
        <vt:lpstr>テーマ</vt:lpstr>
      </vt:variant>
      <vt:variant>
        <vt:i4>1</vt:i4>
      </vt:variant>
      <vt:variant>
        <vt:lpstr>スライド タイトル</vt:lpstr>
      </vt:variant>
      <vt:variant>
        <vt:i4>49</vt:i4>
      </vt:variant>
    </vt:vector>
  </HeadingPairs>
  <TitlesOfParts>
    <vt:vector size="50" baseType="lpstr">
      <vt:lpstr>Office ​​テーマ</vt:lpstr>
      <vt:lpstr>C++コミュニティを作る</vt:lpstr>
      <vt:lpstr>自己紹介</vt:lpstr>
      <vt:lpstr>はじめに</vt:lpstr>
      <vt:lpstr>PowerPoint プレゼンテーション</vt:lpstr>
      <vt:lpstr>コミュニティ活動の軌跡</vt:lpstr>
      <vt:lpstr>コミュニティ活動の軌跡</vt:lpstr>
      <vt:lpstr>コミュニティ活動の軌跡</vt:lpstr>
      <vt:lpstr>コミュニティ活動の軌跡</vt:lpstr>
      <vt:lpstr>コミュニティ活動の軌跡</vt:lpstr>
      <vt:lpstr>コミュニティ活動の軌跡</vt:lpstr>
      <vt:lpstr>コミュニティ活動の軌跡</vt:lpstr>
      <vt:lpstr>コミュニティ活動の軌跡</vt:lpstr>
      <vt:lpstr>コミュニティ活動の軌跡</vt:lpstr>
      <vt:lpstr>コミュニティ活動の軌跡</vt:lpstr>
      <vt:lpstr>コミュニティ活動の軌跡</vt:lpstr>
      <vt:lpstr>コミュニティ活動の軌跡</vt:lpstr>
      <vt:lpstr>コミュニティ活動の軌跡</vt:lpstr>
      <vt:lpstr>そこから始まったC++コミュニティでの活動</vt:lpstr>
      <vt:lpstr>そこから始まったC++コミュニティでの活動</vt:lpstr>
      <vt:lpstr>活動は拡大する</vt:lpstr>
      <vt:lpstr>Boost.勉強会</vt:lpstr>
      <vt:lpstr>そしてプログラミングの魔導書へ</vt:lpstr>
      <vt:lpstr>そしてプログラミングの魔導書へ</vt:lpstr>
      <vt:lpstr>C++標準化委員会</vt:lpstr>
      <vt:lpstr>C++標準化委員会</vt:lpstr>
      <vt:lpstr>C++標準化委員会</vt:lpstr>
      <vt:lpstr>C++標準化委員会</vt:lpstr>
      <vt:lpstr>より多くの日本語情報を！</vt:lpstr>
      <vt:lpstr>より多くの日本語情報を！</vt:lpstr>
      <vt:lpstr>より多くの日本語情報を！</vt:lpstr>
      <vt:lpstr>より多くの日本語情報を！</vt:lpstr>
      <vt:lpstr>より多くの日本語情報を！</vt:lpstr>
      <vt:lpstr>もっと多くの協力が必要です！</vt:lpstr>
      <vt:lpstr>もっと多くの協力が必要です！</vt:lpstr>
      <vt:lpstr>コラボレーションによる自身の成長を</vt:lpstr>
      <vt:lpstr>情報発信によって、あらたな仲間を作ろう</vt:lpstr>
      <vt:lpstr>Boost逆引きリファレンス</vt:lpstr>
      <vt:lpstr>Boostのリリースノート翻訳</vt:lpstr>
      <vt:lpstr>Boost.勉強会ページ</vt:lpstr>
      <vt:lpstr>cpprefjp</vt:lpstr>
      <vt:lpstr>協力はしたいけど自分には難しい</vt:lpstr>
      <vt:lpstr>Boostへのコントリビュート</vt:lpstr>
      <vt:lpstr>Boostへのコントリビュート</vt:lpstr>
      <vt:lpstr>typoひとつの報告から始めてみましょう！</vt:lpstr>
      <vt:lpstr>typoひとつの報告から始めてみましょう！</vt:lpstr>
      <vt:lpstr>Boost開発者を日本から輩出しよう！</vt:lpstr>
      <vt:lpstr>今年か来年の目標</vt:lpstr>
      <vt:lpstr>私の目標</vt:lpstr>
      <vt:lpstr>まとめ</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C++コミュニティを作る</dc:title>
  <dc:creator>高橋　晶</dc:creator>
  <cp:lastModifiedBy>Akira.T</cp:lastModifiedBy>
  <cp:revision>207</cp:revision>
  <dcterms:created xsi:type="dcterms:W3CDTF">2012-11-13T02:36:41Z</dcterms:created>
  <dcterms:modified xsi:type="dcterms:W3CDTF">2013-06-21T12:12:10Z</dcterms:modified>
</cp:coreProperties>
</file>