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3" r:id="rId3"/>
    <p:sldId id="257" r:id="rId4"/>
    <p:sldId id="259" r:id="rId5"/>
    <p:sldId id="258" r:id="rId6"/>
    <p:sldId id="260" r:id="rId7"/>
    <p:sldId id="261" r:id="rId8"/>
    <p:sldId id="262" r:id="rId9"/>
    <p:sldId id="274" r:id="rId10"/>
    <p:sldId id="263" r:id="rId11"/>
    <p:sldId id="264" r:id="rId12"/>
    <p:sldId id="267" r:id="rId13"/>
    <p:sldId id="265" r:id="rId14"/>
    <p:sldId id="266" r:id="rId15"/>
    <p:sldId id="268" r:id="rId16"/>
    <p:sldId id="269" r:id="rId17"/>
    <p:sldId id="270" r:id="rId18"/>
    <p:sldId id="271" r:id="rId19"/>
    <p:sldId id="272" r:id="rId20"/>
    <p:sldId id="275" r:id="rId21"/>
    <p:sldId id="276" r:id="rId22"/>
    <p:sldId id="277" r:id="rId23"/>
    <p:sldId id="283" r:id="rId24"/>
    <p:sldId id="284" r:id="rId25"/>
    <p:sldId id="281" r:id="rId26"/>
    <p:sldId id="278" r:id="rId27"/>
    <p:sldId id="279" r:id="rId28"/>
    <p:sldId id="280" r:id="rId29"/>
    <p:sldId id="282" r:id="rId30"/>
    <p:sldId id="285" r:id="rId31"/>
    <p:sldId id="291" r:id="rId32"/>
    <p:sldId id="288" r:id="rId33"/>
    <p:sldId id="286" r:id="rId34"/>
    <p:sldId id="287" r:id="rId35"/>
    <p:sldId id="289" r:id="rId36"/>
    <p:sldId id="290" r:id="rId37"/>
    <p:sldId id="292" r:id="rId38"/>
    <p:sldId id="293"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282"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4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D0A501-CC15-4AFB-8F59-EA9A03681036}" type="datetimeFigureOut">
              <a:rPr kumimoji="1" lang="ja-JP" altLang="en-US" smtClean="0"/>
              <a:pPr/>
              <a:t>2011/2/25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676C1-6FCE-4E30-9431-DC9CCE3094E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A8B746E5-D7F0-4A2E-BC16-730B4412E703}" type="datetime1">
              <a:rPr kumimoji="1" lang="ja-JP" altLang="en-US" smtClean="0"/>
              <a:t>2011/2/25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04B6712-4D93-43DE-ADF9-71E7179BED58}" type="slidenum">
              <a:rPr lang="ja-JP" altLang="en-US" smtClean="0"/>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0D2E53E4-F5B6-43D9-9B1C-E0C2079A9BF8}" type="datetime1">
              <a:rPr kumimoji="1" lang="ja-JP" altLang="en-US" smtClean="0"/>
              <a:t>2011/2/25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999653C-9327-4B42-B64E-B1E47B8FE968}" type="datetime1">
              <a:rPr kumimoji="1" lang="ja-JP" altLang="en-US" smtClean="0"/>
              <a:t>2011/2/25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14"/>
            <a:ext cx="8229600" cy="642942"/>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457200" y="857232"/>
            <a:ext cx="8229600" cy="5357850"/>
          </a:xfrm>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D880A37-9174-4033-81B2-E0F26836B911}" type="datetime1">
              <a:rPr kumimoji="1" lang="ja-JP" altLang="en-US" smtClean="0"/>
              <a:t>2011/2/25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lvl1pPr>
              <a:defRPr>
                <a:solidFill>
                  <a:srgbClr val="0070C0"/>
                </a:solidFill>
              </a:defRPr>
            </a:lvl1pPr>
          </a:lstStyle>
          <a:p>
            <a:fld id="{904B6712-4D93-43DE-ADF9-71E7179BED58}" type="slidenum">
              <a:rPr lang="ja-JP" altLang="en-US" smtClean="0"/>
              <a:pPr/>
              <a:t>&lt;#&gt;</a:t>
            </a:fld>
            <a:r>
              <a:rPr lang="en-US" altLang="ja-JP" smtClean="0"/>
              <a:t>/38</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3A7F5E3C-379C-4895-9AE2-B1C81CBE9589}" type="datetime1">
              <a:rPr kumimoji="1" lang="ja-JP" altLang="en-US" smtClean="0"/>
              <a:t>2011/2/25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16B1E5C-49EB-419C-B03D-222571B919DF}" type="datetime1">
              <a:rPr kumimoji="1" lang="ja-JP" altLang="en-US" smtClean="0"/>
              <a:t>2011/2/25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C9F04138-0AAF-44B7-B85E-BBE907446CB6}" type="datetime1">
              <a:rPr kumimoji="1" lang="ja-JP" altLang="en-US" smtClean="0"/>
              <a:t>2011/2/25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372B5BD-FCC2-4E40-86FB-2A1D627F825F}" type="datetime1">
              <a:rPr kumimoji="1" lang="ja-JP" altLang="en-US" smtClean="0"/>
              <a:t>2011/2/25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4A9D16A2-37F0-4C7E-9D99-662053C1882F}" type="datetime1">
              <a:rPr kumimoji="1" lang="ja-JP" altLang="en-US" smtClean="0"/>
              <a:t>2011/2/25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7FA0CD7D-C4A9-4E22-AB3A-33A23EF83DF1}" type="datetime1">
              <a:rPr kumimoji="1" lang="ja-JP" altLang="en-US" smtClean="0"/>
              <a:t>2011/2/25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81DE09D-9564-4207-923A-F125776F4CD6}" type="datetime1">
              <a:rPr kumimoji="1" lang="ja-JP" altLang="en-US" smtClean="0"/>
              <a:t>2011/2/25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04B6712-4D93-43DE-ADF9-71E7179BED5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9D120-823D-40F3-90B6-A138D2A7DD03}" type="datetime1">
              <a:rPr kumimoji="1" lang="ja-JP" altLang="en-US" smtClean="0"/>
              <a:t>2011/2/25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B3B49-24CD-49F9-919D-FD336AB1F8E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witter.com/cpp_akira/" TargetMode="External"/><Relationship Id="rId2" Type="http://schemas.openxmlformats.org/officeDocument/2006/relationships/hyperlink" Target="http://d.hatena.ne.jp/faith_and_brav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ideone.com/hIk2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ideone.com/RlhJQ"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ideone.com/IJZy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deone.com/2C4K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ideone.com/gBxX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ideone.com/Haqf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ideone.com/btwFk"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ideone.com/btwF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ideone.com/4FonC" TargetMode="External"/><Relationship Id="rId2" Type="http://schemas.openxmlformats.org/officeDocument/2006/relationships/hyperlink" Target="http://ideone.com/NTZ6z" TargetMode="External"/><Relationship Id="rId1" Type="http://schemas.openxmlformats.org/officeDocument/2006/relationships/slideLayout" Target="../slideLayouts/slideLayout2.xml"/><Relationship Id="rId4" Type="http://schemas.openxmlformats.org/officeDocument/2006/relationships/hyperlink" Target="http://ideone.com/do3IO"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ideone.com/OYf5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boostcon.com/site-media/var/sphene/sphwiki/attachment/2007/05/28/An_Introduction_to_Boost.Fusion.pdf" TargetMode="External"/><Relationship Id="rId2" Type="http://schemas.openxmlformats.org/officeDocument/2006/relationships/hyperlink" Target="http://www.boost.org/libs/fusion/doc/html/index.html" TargetMode="External"/><Relationship Id="rId1" Type="http://schemas.openxmlformats.org/officeDocument/2006/relationships/slideLayout" Target="../slideLayouts/slideLayout2.xml"/><Relationship Id="rId5" Type="http://schemas.openxmlformats.org/officeDocument/2006/relationships/hyperlink" Target="http://blip.tv/file/4245756" TargetMode="External"/><Relationship Id="rId4" Type="http://schemas.openxmlformats.org/officeDocument/2006/relationships/hyperlink" Target="https://github.com/kik/cpppeg/blob/master/peg.h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ideone.com/v0e0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4800" smtClean="0">
                <a:solidFill>
                  <a:srgbClr val="C00000"/>
                </a:solidFill>
                <a:latin typeface="HGP創英角ﾎﾟｯﾌﾟ体" pitchFamily="50" charset="-128"/>
                <a:ea typeface="HGP創英角ﾎﾟｯﾌﾟ体" pitchFamily="50" charset="-128"/>
              </a:rPr>
              <a:t>Boost Fusion Library</a:t>
            </a:r>
            <a:endParaRPr kumimoji="1" lang="ja-JP" altLang="en-US" sz="4800">
              <a:solidFill>
                <a:srgbClr val="C00000"/>
              </a:solidFill>
              <a:latin typeface="HGP創英角ﾎﾟｯﾌﾟ体" pitchFamily="50" charset="-128"/>
              <a:ea typeface="HGP創英角ﾎﾟｯﾌﾟ体" pitchFamily="50" charset="-128"/>
            </a:endParaRPr>
          </a:p>
        </p:txBody>
      </p:sp>
      <p:sp>
        <p:nvSpPr>
          <p:cNvPr id="3" name="サブタイトル 2"/>
          <p:cNvSpPr>
            <a:spLocks noGrp="1"/>
          </p:cNvSpPr>
          <p:nvPr>
            <p:ph type="subTitle" idx="1"/>
          </p:nvPr>
        </p:nvSpPr>
        <p:spPr>
          <a:xfrm>
            <a:off x="2143108" y="4572008"/>
            <a:ext cx="6400800" cy="1500198"/>
          </a:xfrm>
        </p:spPr>
        <p:txBody>
          <a:bodyPr>
            <a:noAutofit/>
          </a:bodyPr>
          <a:lstStyle/>
          <a:p>
            <a:pPr algn="r"/>
            <a:r>
              <a:rPr kumimoji="1" lang="ja-JP" altLang="en-US" sz="2800" smtClean="0">
                <a:solidFill>
                  <a:schemeClr val="tx1"/>
                </a:solidFill>
              </a:rPr>
              <a:t>高橋 晶</a:t>
            </a:r>
            <a:r>
              <a:rPr kumimoji="1" lang="en-US" altLang="ja-JP" sz="2800" smtClean="0">
                <a:solidFill>
                  <a:schemeClr val="tx1"/>
                </a:solidFill>
              </a:rPr>
              <a:t>(Takahashi Akira)</a:t>
            </a:r>
          </a:p>
          <a:p>
            <a:pPr algn="r"/>
            <a:r>
              <a:rPr lang="en-US" altLang="ja-JP" sz="2800" smtClean="0">
                <a:solidFill>
                  <a:schemeClr val="tx1"/>
                </a:solidFill>
                <a:hlinkClick r:id="rId2"/>
              </a:rPr>
              <a:t>id:faith_and_brave</a:t>
            </a:r>
            <a:endParaRPr lang="en-US" altLang="ja-JP" sz="2800" smtClean="0">
              <a:solidFill>
                <a:schemeClr val="tx1"/>
              </a:solidFill>
            </a:endParaRPr>
          </a:p>
          <a:p>
            <a:pPr algn="r"/>
            <a:r>
              <a:rPr kumimoji="1" lang="en-US" altLang="ja-JP" sz="2800" smtClean="0">
                <a:solidFill>
                  <a:schemeClr val="tx1"/>
                </a:solidFill>
                <a:hlinkClick r:id="rId3"/>
              </a:rPr>
              <a:t>@cpp_akira</a:t>
            </a:r>
            <a:endParaRPr kumimoji="1" lang="en-US" altLang="ja-JP" sz="2800" smtClean="0">
              <a:solidFill>
                <a:schemeClr val="tx1"/>
              </a:solidFill>
            </a:endParaRPr>
          </a:p>
        </p:txBody>
      </p:sp>
      <p:sp>
        <p:nvSpPr>
          <p:cNvPr id="4" name="テキスト ボックス 3"/>
          <p:cNvSpPr txBox="1"/>
          <p:nvPr/>
        </p:nvSpPr>
        <p:spPr>
          <a:xfrm>
            <a:off x="5000628" y="6072206"/>
            <a:ext cx="3507844" cy="369332"/>
          </a:xfrm>
          <a:prstGeom prst="rect">
            <a:avLst/>
          </a:prstGeom>
          <a:noFill/>
        </p:spPr>
        <p:txBody>
          <a:bodyPr wrap="square" rtlCol="0">
            <a:spAutoFit/>
          </a:bodyPr>
          <a:lstStyle/>
          <a:p>
            <a:pPr algn="r"/>
            <a:r>
              <a:rPr kumimoji="1" lang="en-US" altLang="ja-JP" smtClean="0">
                <a:solidFill>
                  <a:srgbClr val="C00000"/>
                </a:solidFill>
              </a:rPr>
              <a:t>Boost.</a:t>
            </a:r>
            <a:r>
              <a:rPr kumimoji="1" lang="ja-JP" altLang="en-US" smtClean="0">
                <a:solidFill>
                  <a:srgbClr val="C00000"/>
                </a:solidFill>
              </a:rPr>
              <a:t>勉強会</a:t>
            </a:r>
            <a:r>
              <a:rPr lang="en-US" altLang="ja-JP">
                <a:solidFill>
                  <a:srgbClr val="C00000"/>
                </a:solidFill>
              </a:rPr>
              <a:t> </a:t>
            </a:r>
            <a:r>
              <a:rPr lang="en-US" altLang="ja-JP" smtClean="0">
                <a:solidFill>
                  <a:srgbClr val="C00000"/>
                </a:solidFill>
              </a:rPr>
              <a:t>#4  2011/02/26(</a:t>
            </a:r>
            <a:r>
              <a:rPr lang="ja-JP" altLang="en-US" smtClean="0">
                <a:solidFill>
                  <a:srgbClr val="C00000"/>
                </a:solidFill>
              </a:rPr>
              <a:t>土</a:t>
            </a:r>
            <a:r>
              <a:rPr lang="en-US" altLang="ja-JP" smtClean="0">
                <a:solidFill>
                  <a:srgbClr val="C00000"/>
                </a:solidFill>
              </a:rPr>
              <a:t>)</a:t>
            </a:r>
            <a:endParaRPr kumimoji="1" lang="ja-JP" altLang="en-US">
              <a:solidFill>
                <a:srgbClr val="C00000"/>
              </a:solidFill>
            </a:endParaRPr>
          </a:p>
        </p:txBody>
      </p:sp>
      <p:sp>
        <p:nvSpPr>
          <p:cNvPr id="6" name="スライド番号プレースホルダ 5"/>
          <p:cNvSpPr>
            <a:spLocks noGrp="1"/>
          </p:cNvSpPr>
          <p:nvPr>
            <p:ph type="sldNum" sz="quarter" idx="12"/>
          </p:nvPr>
        </p:nvSpPr>
        <p:spPr/>
        <p:txBody>
          <a:bodyPr/>
          <a:lstStyle/>
          <a:p>
            <a:fld id="{904B6712-4D93-43DE-ADF9-71E7179BED58}" type="slidenum">
              <a:rPr lang="ja-JP" altLang="en-US" smtClean="0">
                <a:solidFill>
                  <a:srgbClr val="0070C0"/>
                </a:solidFill>
              </a:rPr>
              <a:pPr/>
              <a:t>1</a:t>
            </a:fld>
            <a:r>
              <a:rPr lang="en-US" altLang="ja-JP" smtClean="0">
                <a:solidFill>
                  <a:srgbClr val="0070C0"/>
                </a:solidFill>
              </a:rPr>
              <a:t>/38</a:t>
            </a:r>
            <a:endParaRPr lang="ja-JP" altLang="en-US">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14628"/>
            <a:ext cx="8229600" cy="1143000"/>
          </a:xfrm>
        </p:spPr>
        <p:txBody>
          <a:bodyPr>
            <a:normAutofit/>
          </a:bodyPr>
          <a:lstStyle/>
          <a:p>
            <a:r>
              <a:rPr lang="en-US" altLang="ja-JP" smtClean="0">
                <a:solidFill>
                  <a:srgbClr val="C00000"/>
                </a:solidFill>
                <a:latin typeface="HGP創英角ﾎﾟｯﾌﾟ体" pitchFamily="50" charset="-128"/>
                <a:ea typeface="HGP創英角ﾎﾟｯﾌﾟ体" pitchFamily="50" charset="-128"/>
              </a:rPr>
              <a:t>Fusion</a:t>
            </a:r>
            <a:r>
              <a:rPr lang="ja-JP" altLang="en-US" smtClean="0">
                <a:solidFill>
                  <a:srgbClr val="C00000"/>
                </a:solidFill>
                <a:latin typeface="HGP創英角ﾎﾟｯﾌﾟ体" pitchFamily="50" charset="-128"/>
                <a:ea typeface="HGP創英角ﾎﾟｯﾌﾟ体" pitchFamily="50" charset="-128"/>
              </a:rPr>
              <a:t>シーケンス</a:t>
            </a:r>
            <a:endParaRPr kumimoji="1" lang="ja-JP" altLang="en-US">
              <a:solidFill>
                <a:srgbClr val="C00000"/>
              </a:solidFill>
              <a:latin typeface="HGP創英角ﾎﾟｯﾌﾟ体" pitchFamily="50" charset="-128"/>
              <a:ea typeface="HGP創英角ﾎﾟｯﾌﾟ体" pitchFamily="50" charset="-128"/>
            </a:endParaRPr>
          </a:p>
        </p:txBody>
      </p:sp>
      <p:sp>
        <p:nvSpPr>
          <p:cNvPr id="4" name="テキスト ボックス 3"/>
          <p:cNvSpPr txBox="1"/>
          <p:nvPr/>
        </p:nvSpPr>
        <p:spPr>
          <a:xfrm>
            <a:off x="1785918" y="2334276"/>
            <a:ext cx="1763753" cy="523220"/>
          </a:xfrm>
          <a:prstGeom prst="rect">
            <a:avLst/>
          </a:prstGeom>
          <a:noFill/>
        </p:spPr>
        <p:txBody>
          <a:bodyPr wrap="none" rtlCol="0">
            <a:spAutoFit/>
          </a:bodyPr>
          <a:lstStyle/>
          <a:p>
            <a:r>
              <a:rPr kumimoji="1" lang="en-US" altLang="ja-JP" sz="2800" u="sng" smtClean="0">
                <a:solidFill>
                  <a:schemeClr val="tx1">
                    <a:lumMod val="65000"/>
                    <a:lumOff val="35000"/>
                  </a:schemeClr>
                </a:solidFill>
              </a:rPr>
              <a:t>Chapter.02</a:t>
            </a:r>
            <a:endParaRPr kumimoji="1" lang="ja-JP" altLang="en-US" sz="2800" u="sng">
              <a:solidFill>
                <a:schemeClr val="tx1">
                  <a:lumMod val="65000"/>
                  <a:lumOff val="35000"/>
                </a:schemeClr>
              </a:solidFill>
            </a:endParaRPr>
          </a:p>
        </p:txBody>
      </p:sp>
      <p:sp>
        <p:nvSpPr>
          <p:cNvPr id="6" name="スライド番号プレースホルダ 5"/>
          <p:cNvSpPr>
            <a:spLocks noGrp="1"/>
          </p:cNvSpPr>
          <p:nvPr>
            <p:ph type="sldNum" sz="quarter" idx="12"/>
          </p:nvPr>
        </p:nvSpPr>
        <p:spPr/>
        <p:txBody>
          <a:bodyPr/>
          <a:lstStyle/>
          <a:p>
            <a:fld id="{904B6712-4D93-43DE-ADF9-71E7179BED58}" type="slidenum">
              <a:rPr lang="ja-JP" altLang="en-US" smtClean="0"/>
              <a:pPr/>
              <a:t>10</a:t>
            </a:fld>
            <a:r>
              <a:rPr lang="en-US" altLang="ja-JP" smtClean="0"/>
              <a:t>/38</a:t>
            </a:r>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シーケンス</a:t>
            </a:r>
            <a:endParaRPr kumimoji="1" lang="ja-JP" altLang="en-US"/>
          </a:p>
        </p:txBody>
      </p:sp>
      <p:sp>
        <p:nvSpPr>
          <p:cNvPr id="3" name="コンテンツ プレースホルダ 2"/>
          <p:cNvSpPr>
            <a:spLocks noGrp="1"/>
          </p:cNvSpPr>
          <p:nvPr>
            <p:ph idx="1"/>
          </p:nvPr>
        </p:nvSpPr>
        <p:spPr/>
        <p:txBody>
          <a:bodyPr>
            <a:normAutofit/>
          </a:bodyPr>
          <a:lstStyle/>
          <a:p>
            <a:pPr>
              <a:buNone/>
            </a:pPr>
            <a:r>
              <a:rPr kumimoji="1" lang="en-US" altLang="ja-JP" sz="2400" smtClean="0"/>
              <a:t>Boost.Fusion</a:t>
            </a:r>
            <a:r>
              <a:rPr kumimoji="1" lang="ja-JP" altLang="en-US" sz="2400" smtClean="0"/>
              <a:t>では、タプルを</a:t>
            </a:r>
            <a:endParaRPr kumimoji="1" lang="en-US" altLang="ja-JP" sz="2400" smtClean="0"/>
          </a:p>
          <a:p>
            <a:pPr>
              <a:buNone/>
            </a:pPr>
            <a:r>
              <a:rPr kumimoji="1" lang="ja-JP" altLang="en-US" sz="2400" smtClean="0"/>
              <a:t>「異なる型を格納するリスト」と見なす。</a:t>
            </a:r>
            <a:endParaRPr lang="en-US" altLang="ja-JP" sz="2400" smtClean="0"/>
          </a:p>
          <a:p>
            <a:pPr>
              <a:buNone/>
            </a:pPr>
            <a:endParaRPr kumimoji="1" lang="en-US" altLang="ja-JP" sz="2400" smtClean="0"/>
          </a:p>
          <a:p>
            <a:pPr>
              <a:buNone/>
            </a:pPr>
            <a:r>
              <a:rPr kumimoji="1" lang="ja-JP" altLang="en-US" sz="2400" smtClean="0"/>
              <a:t>リストは、同じ型の異なる値を格納する。</a:t>
            </a:r>
            <a:r>
              <a:rPr kumimoji="1" lang="en-US" altLang="ja-JP" sz="2400" smtClean="0"/>
              <a:t/>
            </a:r>
            <a:br>
              <a:rPr kumimoji="1" lang="en-US" altLang="ja-JP" sz="2400" smtClean="0"/>
            </a:br>
            <a:r>
              <a:rPr kumimoji="1" lang="ja-JP" altLang="en-US" sz="2400" smtClean="0"/>
              <a:t>型：</a:t>
            </a:r>
            <a:r>
              <a:rPr kumimoji="1" lang="en-US" altLang="ja-JP" sz="2400" smtClean="0"/>
              <a:t>std::vector&lt;int&gt;</a:t>
            </a:r>
            <a:br>
              <a:rPr kumimoji="1" lang="en-US" altLang="ja-JP" sz="2400" smtClean="0"/>
            </a:br>
            <a:r>
              <a:rPr kumimoji="1" lang="ja-JP" altLang="en-US" sz="2400" smtClean="0"/>
              <a:t>値：</a:t>
            </a:r>
            <a:r>
              <a:rPr kumimoji="1" lang="en-US" altLang="ja-JP" sz="2400" smtClean="0"/>
              <a:t>{1, 2, 3...}</a:t>
            </a:r>
            <a:br>
              <a:rPr kumimoji="1" lang="en-US" altLang="ja-JP" sz="2400" smtClean="0"/>
            </a:br>
            <a:endParaRPr kumimoji="1" lang="en-US" altLang="ja-JP" sz="2400" smtClean="0"/>
          </a:p>
          <a:p>
            <a:pPr>
              <a:buNone/>
            </a:pPr>
            <a:r>
              <a:rPr kumimoji="1" lang="ja-JP" altLang="en-US" sz="2400" smtClean="0"/>
              <a:t>タプル：異なる型の値を格納する。</a:t>
            </a:r>
            <a:r>
              <a:rPr kumimoji="1" lang="en-US" altLang="ja-JP" sz="2400" smtClean="0"/>
              <a:t/>
            </a:r>
            <a:br>
              <a:rPr kumimoji="1" lang="en-US" altLang="ja-JP" sz="2400" smtClean="0"/>
            </a:br>
            <a:r>
              <a:rPr kumimoji="1" lang="ja-JP" altLang="en-US" sz="2400" smtClean="0"/>
              <a:t>型：</a:t>
            </a:r>
            <a:r>
              <a:rPr kumimoji="1" lang="en-US" altLang="ja-JP" sz="2400" smtClean="0"/>
              <a:t>boost::fusion::vector&lt;int, char, std::string&gt;</a:t>
            </a:r>
            <a:br>
              <a:rPr kumimoji="1" lang="en-US" altLang="ja-JP" sz="2400" smtClean="0"/>
            </a:br>
            <a:r>
              <a:rPr kumimoji="1" lang="ja-JP" altLang="en-US" sz="2400" smtClean="0"/>
              <a:t>値：</a:t>
            </a:r>
            <a:r>
              <a:rPr kumimoji="1" lang="en-US" altLang="ja-JP" sz="2400" smtClean="0"/>
              <a:t>(1, ‘a’, “Hello”...)</a:t>
            </a:r>
            <a:endParaRPr kumimoji="1" lang="ja-JP" altLang="en-US" sz="2400"/>
          </a:p>
        </p:txBody>
      </p:sp>
      <p:sp>
        <p:nvSpPr>
          <p:cNvPr id="5" name="テキスト ボックス 4"/>
          <p:cNvSpPr txBox="1"/>
          <p:nvPr/>
        </p:nvSpPr>
        <p:spPr>
          <a:xfrm>
            <a:off x="5867443" y="6357958"/>
            <a:ext cx="2231573" cy="338554"/>
          </a:xfrm>
          <a:prstGeom prst="rect">
            <a:avLst/>
          </a:prstGeom>
          <a:noFill/>
        </p:spPr>
        <p:txBody>
          <a:bodyPr wrap="none" rtlCol="0">
            <a:spAutoFit/>
          </a:bodyPr>
          <a:lstStyle/>
          <a:p>
            <a:r>
              <a:rPr lang="en-US" altLang="ja-JP" sz="1600" smtClean="0">
                <a:hlinkClick r:id="rId2"/>
              </a:rPr>
              <a:t>http://ideone.com/hIk2t</a:t>
            </a:r>
            <a:endParaRPr lang="en-US" altLang="ja-JP" sz="1600" smtClean="0"/>
          </a:p>
        </p:txBody>
      </p:sp>
      <p:sp>
        <p:nvSpPr>
          <p:cNvPr id="6" name="スライド番号プレースホルダ 5"/>
          <p:cNvSpPr>
            <a:spLocks noGrp="1"/>
          </p:cNvSpPr>
          <p:nvPr>
            <p:ph type="sldNum" sz="quarter" idx="12"/>
          </p:nvPr>
        </p:nvSpPr>
        <p:spPr/>
        <p:txBody>
          <a:bodyPr/>
          <a:lstStyle/>
          <a:p>
            <a:fld id="{904B6712-4D93-43DE-ADF9-71E7179BED58}" type="slidenum">
              <a:rPr lang="ja-JP" altLang="en-US" smtClean="0"/>
              <a:pPr/>
              <a:t>11</a:t>
            </a:fld>
            <a:r>
              <a:rPr lang="en-US" altLang="ja-JP" smtClean="0"/>
              <a:t>/38</a:t>
            </a:r>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シーケンスの種類</a:t>
            </a:r>
            <a:endParaRPr kumimoji="1" lang="ja-JP" altLang="en-US"/>
          </a:p>
        </p:txBody>
      </p:sp>
      <p:graphicFrame>
        <p:nvGraphicFramePr>
          <p:cNvPr id="6" name="表 5"/>
          <p:cNvGraphicFramePr>
            <a:graphicFrameLocks noGrp="1"/>
          </p:cNvGraphicFramePr>
          <p:nvPr/>
        </p:nvGraphicFramePr>
        <p:xfrm>
          <a:off x="395536" y="1196752"/>
          <a:ext cx="7992887" cy="2021840"/>
        </p:xfrm>
        <a:graphic>
          <a:graphicData uri="http://schemas.openxmlformats.org/drawingml/2006/table">
            <a:tbl>
              <a:tblPr firstRow="1" bandRow="1">
                <a:tableStyleId>{7DF18680-E054-41AD-8BC1-D1AEF772440D}</a:tableStyleId>
              </a:tblPr>
              <a:tblGrid>
                <a:gridCol w="2892665"/>
                <a:gridCol w="1446332"/>
                <a:gridCol w="3653890"/>
              </a:tblGrid>
              <a:tr h="370840">
                <a:tc>
                  <a:txBody>
                    <a:bodyPr/>
                    <a:lstStyle/>
                    <a:p>
                      <a:pPr algn="ctr"/>
                      <a:r>
                        <a:rPr kumimoji="1" lang="ja-JP" altLang="en-US" smtClean="0">
                          <a:solidFill>
                            <a:schemeClr val="bg1"/>
                          </a:solidFill>
                        </a:rPr>
                        <a:t>種類</a:t>
                      </a:r>
                      <a:endParaRPr kumimoji="1" lang="ja-JP" altLang="en-US">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mtClean="0">
                          <a:solidFill>
                            <a:schemeClr val="bg1"/>
                          </a:solidFill>
                        </a:rPr>
                        <a:t>型</a:t>
                      </a:r>
                      <a:endParaRPr kumimoji="1" lang="ja-JP" altLang="en-US">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mtClean="0">
                          <a:solidFill>
                            <a:schemeClr val="bg1"/>
                          </a:solidFill>
                        </a:rPr>
                        <a:t>補足</a:t>
                      </a:r>
                      <a:endParaRPr kumimoji="1" lang="ja-JP" altLang="en-US">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370840">
                <a:tc>
                  <a:txBody>
                    <a:bodyPr/>
                    <a:lstStyle/>
                    <a:p>
                      <a:r>
                        <a:rPr kumimoji="1" lang="en-US" altLang="ja-JP" smtClean="0"/>
                        <a:t>Random Access Sequence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mtClean="0"/>
                        <a:t>vector</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mtClean="0"/>
                        <a:t>要素にランダムアクセス可能なシーケンス。デフォルトで使用すべき型。</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mtClean="0"/>
                        <a:t>Forward Sequence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mtClean="0"/>
                        <a:t>list</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mtClean="0"/>
                        <a:t>前方向に走査可能なシーケンス。</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mtClean="0"/>
                        <a:t>Bidirectional Sequence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mtClean="0"/>
                        <a:t>deque</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mtClean="0"/>
                        <a:t>双方向に走査可能なシーケンス。</a:t>
                      </a:r>
                      <a:endParaRPr kumimoji="1" lang="en-US" altLang="ja-JP" smtClean="0"/>
                    </a:p>
                    <a:p>
                      <a:r>
                        <a:rPr kumimoji="1" lang="ja-JP" altLang="en-US" smtClean="0"/>
                        <a:t>ただしアンドキュメント。</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テキスト ボックス 6"/>
          <p:cNvSpPr txBox="1"/>
          <p:nvPr/>
        </p:nvSpPr>
        <p:spPr>
          <a:xfrm>
            <a:off x="467544" y="3300760"/>
            <a:ext cx="8064896" cy="2585323"/>
          </a:xfrm>
          <a:prstGeom prst="rect">
            <a:avLst/>
          </a:prstGeom>
          <a:noFill/>
        </p:spPr>
        <p:txBody>
          <a:bodyPr wrap="square" rtlCol="0">
            <a:spAutoFit/>
          </a:bodyPr>
          <a:lstStyle/>
          <a:p>
            <a:r>
              <a:rPr lang="ja-JP" altLang="en-US" smtClean="0"/>
              <a:t>実際は</a:t>
            </a:r>
            <a:r>
              <a:rPr lang="en-US" altLang="ja-JP" smtClean="0"/>
              <a:t>vector</a:t>
            </a:r>
            <a:r>
              <a:rPr lang="ja-JP" altLang="en-US" smtClean="0"/>
              <a:t>しか使わないと考えていい。</a:t>
            </a:r>
            <a:endParaRPr lang="en-US" altLang="ja-JP" smtClean="0"/>
          </a:p>
          <a:p>
            <a:r>
              <a:rPr kumimoji="1" lang="en-US" altLang="ja-JP" smtClean="0"/>
              <a:t>list(</a:t>
            </a:r>
            <a:r>
              <a:rPr kumimoji="1" lang="ja-JP" altLang="en-US" smtClean="0"/>
              <a:t>というか</a:t>
            </a:r>
            <a:r>
              <a:rPr kumimoji="1" lang="en-US" altLang="ja-JP" smtClean="0"/>
              <a:t>cons)</a:t>
            </a:r>
            <a:r>
              <a:rPr kumimoji="1" lang="ja-JP" altLang="en-US" smtClean="0"/>
              <a:t>はいちおう</a:t>
            </a:r>
            <a:r>
              <a:rPr kumimoji="1" lang="en-US" altLang="ja-JP" smtClean="0"/>
              <a:t>Boost.Spirit.(Qi | Karma)</a:t>
            </a:r>
            <a:r>
              <a:rPr kumimoji="1" lang="ja-JP" altLang="en-US" smtClean="0"/>
              <a:t>で使われている。</a:t>
            </a:r>
            <a:endParaRPr kumimoji="1" lang="en-US" altLang="ja-JP" smtClean="0"/>
          </a:p>
          <a:p>
            <a:r>
              <a:rPr lang="en-US" altLang="ja-JP" smtClean="0"/>
              <a:t>deque</a:t>
            </a:r>
            <a:r>
              <a:rPr lang="ja-JP" altLang="en-US" smtClean="0"/>
              <a:t>を使っている人は見たことがない。</a:t>
            </a:r>
            <a:endParaRPr lang="en-US" altLang="ja-JP" smtClean="0"/>
          </a:p>
          <a:p>
            <a:endParaRPr kumimoji="1" lang="en-US" altLang="ja-JP" smtClean="0"/>
          </a:p>
          <a:p>
            <a:r>
              <a:rPr lang="ja-JP" altLang="en-US" smtClean="0"/>
              <a:t>ランダムアクセスな型リスト</a:t>
            </a:r>
            <a:r>
              <a:rPr lang="en-US" altLang="ja-JP" smtClean="0"/>
              <a:t>(</a:t>
            </a:r>
            <a:r>
              <a:rPr lang="ja-JP" altLang="en-US" smtClean="0"/>
              <a:t>タプル</a:t>
            </a:r>
            <a:r>
              <a:rPr lang="en-US" altLang="ja-JP" smtClean="0"/>
              <a:t>)</a:t>
            </a:r>
            <a:r>
              <a:rPr lang="ja-JP" altLang="en-US" smtClean="0"/>
              <a:t>の実装方法は、</a:t>
            </a:r>
            <a:r>
              <a:rPr lang="en-US" altLang="ja-JP" smtClean="0"/>
              <a:t>『C++</a:t>
            </a:r>
            <a:r>
              <a:rPr lang="ja-JP" altLang="en-US" smtClean="0"/>
              <a:t>テンプレートメタプログラミング</a:t>
            </a:r>
            <a:r>
              <a:rPr lang="en-US" altLang="ja-JP" smtClean="0"/>
              <a:t>』</a:t>
            </a:r>
            <a:r>
              <a:rPr lang="ja-JP" altLang="en-US" smtClean="0"/>
              <a:t>を参照。</a:t>
            </a:r>
            <a:r>
              <a:rPr kumimoji="1" lang="ja-JP" altLang="en-US" smtClean="0"/>
              <a:t>添字で特殊化している。</a:t>
            </a:r>
            <a:endParaRPr kumimoji="1" lang="en-US" altLang="ja-JP" smtClean="0"/>
          </a:p>
          <a:p>
            <a:r>
              <a:rPr lang="ja-JP" altLang="en-US" smtClean="0"/>
              <a:t>テンプレートの再帰が必要なくなるので、</a:t>
            </a:r>
            <a:endParaRPr lang="en-US" altLang="ja-JP" smtClean="0"/>
          </a:p>
          <a:p>
            <a:r>
              <a:rPr lang="en-US" altLang="ja-JP" smtClean="0"/>
              <a:t>Forward Sequence</a:t>
            </a:r>
            <a:r>
              <a:rPr lang="ja-JP" altLang="en-US" smtClean="0"/>
              <a:t>より</a:t>
            </a:r>
            <a:r>
              <a:rPr lang="en-US" altLang="ja-JP" smtClean="0"/>
              <a:t>Random Access Sequence</a:t>
            </a:r>
            <a:r>
              <a:rPr lang="ja-JP" altLang="en-US" smtClean="0"/>
              <a:t>の方がコンパイルが速い。</a:t>
            </a:r>
            <a:endParaRPr lang="en-US" altLang="ja-JP" smtClean="0"/>
          </a:p>
          <a:p>
            <a:r>
              <a:rPr lang="en-US" altLang="ja-JP" smtClean="0"/>
              <a:t>for_each</a:t>
            </a:r>
            <a:r>
              <a:rPr lang="ja-JP" altLang="en-US" smtClean="0"/>
              <a:t>等でループのアンロールもしやすい。</a:t>
            </a:r>
            <a:endParaRPr lang="en-US" altLang="ja-JP" smtClean="0"/>
          </a:p>
        </p:txBody>
      </p:sp>
      <p:sp>
        <p:nvSpPr>
          <p:cNvPr id="8" name="スライド番号プレースホルダ 7"/>
          <p:cNvSpPr>
            <a:spLocks noGrp="1"/>
          </p:cNvSpPr>
          <p:nvPr>
            <p:ph type="sldNum" sz="quarter" idx="12"/>
          </p:nvPr>
        </p:nvSpPr>
        <p:spPr/>
        <p:txBody>
          <a:bodyPr/>
          <a:lstStyle/>
          <a:p>
            <a:fld id="{904B6712-4D93-43DE-ADF9-71E7179BED58}" type="slidenum">
              <a:rPr lang="ja-JP" altLang="en-US" smtClean="0"/>
              <a:pPr/>
              <a:t>12</a:t>
            </a:fld>
            <a:r>
              <a:rPr lang="en-US" altLang="ja-JP" smtClean="0"/>
              <a:t>/38</a:t>
            </a:r>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イテレータ</a:t>
            </a:r>
            <a:endParaRPr kumimoji="1" lang="ja-JP" altLang="en-US"/>
          </a:p>
        </p:txBody>
      </p:sp>
      <p:sp>
        <p:nvSpPr>
          <p:cNvPr id="3" name="コンテンツ プレースホルダ 2"/>
          <p:cNvSpPr>
            <a:spLocks noGrp="1"/>
          </p:cNvSpPr>
          <p:nvPr>
            <p:ph idx="1"/>
          </p:nvPr>
        </p:nvSpPr>
        <p:spPr>
          <a:xfrm>
            <a:off x="285720" y="857232"/>
            <a:ext cx="8643998" cy="642942"/>
          </a:xfrm>
        </p:spPr>
        <p:txBody>
          <a:bodyPr>
            <a:normAutofit fontScale="85000" lnSpcReduction="20000"/>
          </a:bodyPr>
          <a:lstStyle/>
          <a:p>
            <a:pPr>
              <a:buNone/>
            </a:pPr>
            <a:r>
              <a:rPr lang="en-US" altLang="ja-JP" sz="2400" smtClean="0"/>
              <a:t>Fusion</a:t>
            </a:r>
            <a:r>
              <a:rPr lang="ja-JP" altLang="en-US" sz="2400" smtClean="0"/>
              <a:t>シーケンスは</a:t>
            </a:r>
            <a:r>
              <a:rPr lang="en-US" altLang="ja-JP" sz="2400" smtClean="0"/>
              <a:t>STL</a:t>
            </a:r>
            <a:r>
              <a:rPr lang="ja-JP" altLang="en-US" sz="2400" smtClean="0"/>
              <a:t>と同様、イテレータのインタフェースを持つ。</a:t>
            </a:r>
            <a:endParaRPr lang="en-US" altLang="ja-JP" sz="2400" smtClean="0"/>
          </a:p>
          <a:p>
            <a:pPr>
              <a:buNone/>
            </a:pPr>
            <a:r>
              <a:rPr kumimoji="1" lang="ja-JP" altLang="en-US" sz="2400" smtClean="0"/>
              <a:t>イテレータは進むたびに異なる型を指す。</a:t>
            </a:r>
            <a:endParaRPr kumimoji="1" lang="ja-JP" altLang="en-US" sz="2400"/>
          </a:p>
        </p:txBody>
      </p:sp>
      <p:sp>
        <p:nvSpPr>
          <p:cNvPr id="5" name="テキスト ボックス 4"/>
          <p:cNvSpPr txBox="1"/>
          <p:nvPr/>
        </p:nvSpPr>
        <p:spPr>
          <a:xfrm>
            <a:off x="214282" y="1687661"/>
            <a:ext cx="8786874"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typedef fusion::vector&lt;int, char, double&gt; vec;</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vec v(1, 'a', 3.14);</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fusion::vector_iterator&lt;const vec, 0&gt; first  = fusion::begin(v);</a:t>
            </a:r>
          </a:p>
          <a:p>
            <a:r>
              <a:rPr lang="en-US" altLang="ja-JP" sz="2000" smtClean="0">
                <a:latin typeface="VL ゴシック" pitchFamily="49" charset="-128"/>
                <a:ea typeface="VL ゴシック" pitchFamily="49" charset="-128"/>
              </a:rPr>
              <a:t>fusion::vector_iterator&lt;const vec, 3&gt; last   = fusion::end(v);</a:t>
            </a:r>
          </a:p>
          <a:p>
            <a:r>
              <a:rPr lang="en-US" altLang="ja-JP" sz="2000" smtClean="0">
                <a:latin typeface="VL ゴシック" pitchFamily="49" charset="-128"/>
                <a:ea typeface="VL ゴシック" pitchFamily="49" charset="-128"/>
              </a:rPr>
              <a:t>fusion::vector_iterator&lt;const vec, 1&gt; second = fusion::next(first);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BOOST_ASSERT(fusion::deref(first)  == 1);</a:t>
            </a:r>
          </a:p>
          <a:p>
            <a:r>
              <a:rPr lang="en-US" altLang="ja-JP" sz="2000" smtClean="0">
                <a:latin typeface="VL ゴシック" pitchFamily="49" charset="-128"/>
                <a:ea typeface="VL ゴシック" pitchFamily="49" charset="-128"/>
              </a:rPr>
              <a:t>BOOST_ASSERT(fusion::deref(second) == 'a');</a:t>
            </a:r>
          </a:p>
        </p:txBody>
      </p:sp>
      <p:sp>
        <p:nvSpPr>
          <p:cNvPr id="6" name="テキスト ボックス 5"/>
          <p:cNvSpPr txBox="1"/>
          <p:nvPr/>
        </p:nvSpPr>
        <p:spPr>
          <a:xfrm>
            <a:off x="5867443" y="6357958"/>
            <a:ext cx="2276457" cy="338554"/>
          </a:xfrm>
          <a:prstGeom prst="rect">
            <a:avLst/>
          </a:prstGeom>
          <a:noFill/>
        </p:spPr>
        <p:txBody>
          <a:bodyPr wrap="none" rtlCol="0">
            <a:spAutoFit/>
          </a:bodyPr>
          <a:lstStyle/>
          <a:p>
            <a:r>
              <a:rPr lang="en-US" altLang="ja-JP" sz="1600" smtClean="0">
                <a:hlinkClick r:id="rId2"/>
              </a:rPr>
              <a:t>http://ideone.com/RlhJQ</a:t>
            </a:r>
            <a:endParaRPr lang="en-US" altLang="ja-JP" sz="1600" smtClean="0"/>
          </a:p>
        </p:txBody>
      </p:sp>
      <p:sp>
        <p:nvSpPr>
          <p:cNvPr id="7" name="コンテンツ プレースホルダ 2"/>
          <p:cNvSpPr txBox="1">
            <a:spLocks/>
          </p:cNvSpPr>
          <p:nvPr/>
        </p:nvSpPr>
        <p:spPr>
          <a:xfrm>
            <a:off x="428596" y="5214950"/>
            <a:ext cx="8229600" cy="928694"/>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0" i="0" u="none" strike="noStrike" kern="1200" cap="none" spc="0" normalizeH="0" baseline="0" noProof="0" smtClean="0">
                <a:ln>
                  <a:noFill/>
                </a:ln>
                <a:solidFill>
                  <a:schemeClr val="tx1"/>
                </a:solidFill>
                <a:effectLst/>
                <a:uLnTx/>
                <a:uFillTx/>
                <a:latin typeface="+mn-lt"/>
                <a:ea typeface="+mn-ea"/>
                <a:cs typeface="+mn-cs"/>
              </a:rPr>
              <a:t>これで、シーケンスとアルゴリズムの橋渡しができるようになった。</a:t>
            </a:r>
            <a:endParaRPr kumimoji="1" lang="en-US" altLang="ja-JP" sz="2400" b="0" i="0" u="none" strike="noStrike" kern="1200" cap="none" spc="0" normalizeH="0" baseline="0" noProof="0" smtClean="0">
              <a:ln>
                <a:noFill/>
              </a:ln>
              <a:solidFill>
                <a:schemeClr val="tx1"/>
              </a:solidFill>
              <a:effectLst/>
              <a:uLnTx/>
              <a:uFillTx/>
              <a:latin typeface="+mn-lt"/>
              <a:ea typeface="+mn-ea"/>
              <a:cs typeface="+mn-cs"/>
            </a:endParaRPr>
          </a:p>
          <a:p>
            <a:pPr marL="342900" indent="-342900">
              <a:spcBef>
                <a:spcPct val="20000"/>
              </a:spcBef>
              <a:defRPr/>
            </a:pPr>
            <a:r>
              <a:rPr lang="en-US" altLang="ja-JP" sz="2400" smtClean="0"/>
              <a:t>※</a:t>
            </a:r>
            <a:r>
              <a:rPr lang="ja-JP" altLang="en-US" sz="2400" smtClean="0"/>
              <a:t>実際は、ユーザーがイテレータを意識することはない。</a:t>
            </a:r>
            <a:endParaRPr lang="en-US" altLang="ja-JP" sz="2400" smtClean="0"/>
          </a:p>
        </p:txBody>
      </p:sp>
      <p:sp>
        <p:nvSpPr>
          <p:cNvPr id="8" name="スライド番号プレースホルダ 7"/>
          <p:cNvSpPr>
            <a:spLocks noGrp="1"/>
          </p:cNvSpPr>
          <p:nvPr>
            <p:ph type="sldNum" sz="quarter" idx="12"/>
          </p:nvPr>
        </p:nvSpPr>
        <p:spPr/>
        <p:txBody>
          <a:bodyPr/>
          <a:lstStyle/>
          <a:p>
            <a:fld id="{904B6712-4D93-43DE-ADF9-71E7179BED58}" type="slidenum">
              <a:rPr lang="ja-JP" altLang="en-US" smtClean="0"/>
              <a:pPr/>
              <a:t>13</a:t>
            </a:fld>
            <a:r>
              <a:rPr lang="en-US" altLang="ja-JP" smtClean="0"/>
              <a:t>/38</a:t>
            </a:r>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for_each</a:t>
            </a:r>
            <a:r>
              <a:rPr kumimoji="1" lang="ja-JP" altLang="en-US" smtClean="0"/>
              <a:t>の実装</a:t>
            </a:r>
            <a:r>
              <a:rPr lang="ja-JP" altLang="en-US" smtClean="0"/>
              <a:t>例</a:t>
            </a:r>
            <a:endParaRPr kumimoji="1" lang="ja-JP" altLang="en-US"/>
          </a:p>
        </p:txBody>
      </p:sp>
      <p:sp>
        <p:nvSpPr>
          <p:cNvPr id="5" name="テキスト ボックス 4"/>
          <p:cNvSpPr txBox="1"/>
          <p:nvPr/>
        </p:nvSpPr>
        <p:spPr>
          <a:xfrm>
            <a:off x="214282" y="785794"/>
            <a:ext cx="8786874" cy="5293757"/>
          </a:xfrm>
          <a:prstGeom prst="rect">
            <a:avLst/>
          </a:prstGeom>
          <a:noFill/>
        </p:spPr>
        <p:txBody>
          <a:bodyPr wrap="square" rtlCol="0">
            <a:spAutoFit/>
          </a:bodyPr>
          <a:lstStyle/>
          <a:p>
            <a:r>
              <a:rPr lang="en-US" altLang="ja-JP" smtClean="0">
                <a:latin typeface="VL ゴシック" pitchFamily="49" charset="-128"/>
                <a:ea typeface="VL ゴシック" pitchFamily="49" charset="-128"/>
              </a:rPr>
              <a:t>template &lt;class First, class Last, class F&gt;</a:t>
            </a:r>
          </a:p>
          <a:p>
            <a:r>
              <a:rPr lang="en-US" altLang="ja-JP" smtClean="0">
                <a:latin typeface="VL ゴシック" pitchFamily="49" charset="-128"/>
                <a:ea typeface="VL ゴシック" pitchFamily="49" charset="-128"/>
              </a:rPr>
              <a:t>void for_each_impl(First first, Last last, F f, mpl::true_) {}</a:t>
            </a:r>
          </a:p>
          <a:p>
            <a:endParaRPr lang="en-US" altLang="ja-JP" sz="1600"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template &lt;class First, class Last, class F&gt;</a:t>
            </a:r>
          </a:p>
          <a:p>
            <a:r>
              <a:rPr lang="en-US" altLang="ja-JP" smtClean="0">
                <a:latin typeface="VL ゴシック" pitchFamily="49" charset="-128"/>
                <a:ea typeface="VL ゴシック" pitchFamily="49" charset="-128"/>
              </a:rPr>
              <a:t>void for_each_impl(First first, Last last, F f, mpl::false_)</a:t>
            </a:r>
          </a:p>
          <a:p>
            <a:r>
              <a:rPr lang="en-US" altLang="ja-JP" smtClean="0">
                <a:latin typeface="VL ゴシック" pitchFamily="49" charset="-128"/>
                <a:ea typeface="VL ゴシック" pitchFamily="49" charset="-128"/>
              </a:rPr>
              <a:t>{</a:t>
            </a:r>
          </a:p>
          <a:p>
            <a:r>
              <a:rPr lang="en-US" altLang="ja-JP" smtClean="0">
                <a:latin typeface="VL ゴシック" pitchFamily="49" charset="-128"/>
                <a:ea typeface="VL ゴシック" pitchFamily="49" charset="-128"/>
              </a:rPr>
              <a:t>  f(deref(first));</a:t>
            </a:r>
          </a:p>
          <a:p>
            <a:r>
              <a:rPr lang="en-US" altLang="ja-JP" smtClean="0">
                <a:latin typeface="VL ゴシック" pitchFamily="49" charset="-128"/>
                <a:ea typeface="VL ゴシック" pitchFamily="49" charset="-128"/>
              </a:rPr>
              <a:t>  for_each_impl(next(first), last, f,</a:t>
            </a:r>
          </a:p>
          <a:p>
            <a:r>
              <a:rPr lang="en-US" altLang="ja-JP" smtClean="0">
                <a:latin typeface="VL ゴシック" pitchFamily="49" charset="-128"/>
                <a:ea typeface="VL ゴシック" pitchFamily="49" charset="-128"/>
              </a:rPr>
              <a:t>     result_of::equal_to&lt;</a:t>
            </a:r>
          </a:p>
          <a:p>
            <a:r>
              <a:rPr lang="en-US" altLang="ja-JP" smtClean="0">
                <a:latin typeface="VL ゴシック" pitchFamily="49" charset="-128"/>
                <a:ea typeface="VL ゴシック" pitchFamily="49" charset="-128"/>
              </a:rPr>
              <a:t>         typename result_of::next&lt;First&gt;::type, Last&gt;());</a:t>
            </a:r>
          </a:p>
          <a:p>
            <a:r>
              <a:rPr lang="en-US" altLang="ja-JP" smtClean="0">
                <a:latin typeface="VL ゴシック" pitchFamily="49" charset="-128"/>
                <a:ea typeface="VL ゴシック" pitchFamily="49" charset="-128"/>
              </a:rPr>
              <a:t>}</a:t>
            </a:r>
          </a:p>
          <a:p>
            <a:endParaRPr lang="en-US" altLang="ja-JP" sz="1600"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template &lt;class Seq, class F&gt;</a:t>
            </a:r>
          </a:p>
          <a:p>
            <a:r>
              <a:rPr lang="en-US" altLang="ja-JP" smtClean="0">
                <a:latin typeface="VL ゴシック" pitchFamily="49" charset="-128"/>
                <a:ea typeface="VL ゴシック" pitchFamily="49" charset="-128"/>
              </a:rPr>
              <a:t>void for_each(const Seq&amp; seq, F f)</a:t>
            </a:r>
          </a:p>
          <a:p>
            <a:r>
              <a:rPr lang="en-US" altLang="ja-JP" smtClean="0">
                <a:latin typeface="VL ゴシック" pitchFamily="49" charset="-128"/>
                <a:ea typeface="VL ゴシック" pitchFamily="49" charset="-128"/>
              </a:rPr>
              <a:t>{</a:t>
            </a:r>
          </a:p>
          <a:p>
            <a:r>
              <a:rPr lang="en-US" altLang="ja-JP" smtClean="0">
                <a:latin typeface="VL ゴシック" pitchFamily="49" charset="-128"/>
                <a:ea typeface="VL ゴシック" pitchFamily="49" charset="-128"/>
              </a:rPr>
              <a:t>  for_each_impl(begin(seq), end(seq), f,</a:t>
            </a:r>
          </a:p>
          <a:p>
            <a:r>
              <a:rPr lang="en-US" altLang="ja-JP" smtClean="0">
                <a:latin typeface="VL ゴシック" pitchFamily="49" charset="-128"/>
                <a:ea typeface="VL ゴシック" pitchFamily="49" charset="-128"/>
              </a:rPr>
              <a:t>     result_of::equal_to&lt;typename result_of::begin&lt;Seq&gt;::type,</a:t>
            </a:r>
          </a:p>
          <a:p>
            <a:r>
              <a:rPr lang="en-US" altLang="ja-JP" smtClean="0">
                <a:latin typeface="VL ゴシック" pitchFamily="49" charset="-128"/>
                <a:ea typeface="VL ゴシック" pitchFamily="49" charset="-128"/>
              </a:rPr>
              <a:t>                         typename result_of::end&lt;Seq&gt;::type &gt;());</a:t>
            </a:r>
          </a:p>
          <a:p>
            <a:r>
              <a:rPr lang="en-US" altLang="ja-JP" smtClean="0">
                <a:latin typeface="VL ゴシック" pitchFamily="49" charset="-128"/>
                <a:ea typeface="VL ゴシック" pitchFamily="49" charset="-128"/>
              </a:rPr>
              <a:t>}</a:t>
            </a:r>
          </a:p>
        </p:txBody>
      </p:sp>
      <p:sp>
        <p:nvSpPr>
          <p:cNvPr id="6" name="テキスト ボックス 5"/>
          <p:cNvSpPr txBox="1"/>
          <p:nvPr/>
        </p:nvSpPr>
        <p:spPr>
          <a:xfrm>
            <a:off x="5867443" y="6357958"/>
            <a:ext cx="2213426" cy="338554"/>
          </a:xfrm>
          <a:prstGeom prst="rect">
            <a:avLst/>
          </a:prstGeom>
          <a:noFill/>
        </p:spPr>
        <p:txBody>
          <a:bodyPr wrap="none" rtlCol="0">
            <a:spAutoFit/>
          </a:bodyPr>
          <a:lstStyle/>
          <a:p>
            <a:r>
              <a:rPr lang="en-US" altLang="ja-JP" sz="1600" smtClean="0">
                <a:hlinkClick r:id="rId2"/>
              </a:rPr>
              <a:t>http://ideone.com/IJZy3</a:t>
            </a:r>
            <a:endParaRPr lang="en-US" altLang="ja-JP" sz="1600" smtClean="0"/>
          </a:p>
        </p:txBody>
      </p:sp>
      <p:sp>
        <p:nvSpPr>
          <p:cNvPr id="7" name="テキスト ボックス 6"/>
          <p:cNvSpPr txBox="1"/>
          <p:nvPr/>
        </p:nvSpPr>
        <p:spPr>
          <a:xfrm>
            <a:off x="285720" y="6274378"/>
            <a:ext cx="5351145" cy="400110"/>
          </a:xfrm>
          <a:prstGeom prst="rect">
            <a:avLst/>
          </a:prstGeom>
          <a:noFill/>
        </p:spPr>
        <p:txBody>
          <a:bodyPr wrap="none" rtlCol="0">
            <a:spAutoFit/>
          </a:bodyPr>
          <a:lstStyle/>
          <a:p>
            <a:r>
              <a:rPr kumimoji="1" lang="ja-JP" altLang="en-US" sz="2000" smtClean="0"/>
              <a:t>毎回型が変わるので</a:t>
            </a:r>
            <a:r>
              <a:rPr lang="ja-JP" altLang="en-US" sz="2000" smtClean="0"/>
              <a:t>、ループ</a:t>
            </a:r>
            <a:r>
              <a:rPr kumimoji="1" lang="ja-JP" altLang="en-US" sz="2000" smtClean="0"/>
              <a:t>ではなく再帰で書く</a:t>
            </a:r>
            <a:endParaRPr kumimoji="1" lang="ja-JP" altLang="en-US" sz="2000"/>
          </a:p>
        </p:txBody>
      </p:sp>
      <p:sp>
        <p:nvSpPr>
          <p:cNvPr id="8" name="スライド番号プレースホルダ 7"/>
          <p:cNvSpPr>
            <a:spLocks noGrp="1"/>
          </p:cNvSpPr>
          <p:nvPr>
            <p:ph type="sldNum" sz="quarter" idx="12"/>
          </p:nvPr>
        </p:nvSpPr>
        <p:spPr/>
        <p:txBody>
          <a:bodyPr/>
          <a:lstStyle/>
          <a:p>
            <a:fld id="{904B6712-4D93-43DE-ADF9-71E7179BED58}" type="slidenum">
              <a:rPr lang="ja-JP" altLang="en-US" smtClean="0"/>
              <a:pPr/>
              <a:t>14</a:t>
            </a:fld>
            <a:r>
              <a:rPr lang="en-US" altLang="ja-JP" smtClean="0"/>
              <a:t>/38</a:t>
            </a:r>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アルゴリズム</a:t>
            </a:r>
            <a:endParaRPr kumimoji="1" lang="ja-JP" altLang="en-US"/>
          </a:p>
        </p:txBody>
      </p:sp>
      <p:sp>
        <p:nvSpPr>
          <p:cNvPr id="3" name="コンテンツ プレースホルダ 2"/>
          <p:cNvSpPr>
            <a:spLocks noGrp="1"/>
          </p:cNvSpPr>
          <p:nvPr>
            <p:ph idx="1"/>
          </p:nvPr>
        </p:nvSpPr>
        <p:spPr>
          <a:xfrm>
            <a:off x="457200" y="857232"/>
            <a:ext cx="8229600" cy="4857784"/>
          </a:xfrm>
        </p:spPr>
        <p:txBody>
          <a:bodyPr>
            <a:normAutofit lnSpcReduction="10000"/>
          </a:bodyPr>
          <a:lstStyle/>
          <a:p>
            <a:r>
              <a:rPr kumimoji="1" lang="ja-JP" altLang="en-US" sz="2400" smtClean="0"/>
              <a:t>シーケンスに対する</a:t>
            </a:r>
            <a:r>
              <a:rPr kumimoji="1" lang="en-US" altLang="ja-JP" sz="2400" smtClean="0"/>
              <a:t>STL</a:t>
            </a:r>
            <a:r>
              <a:rPr kumimoji="1" lang="ja-JP" altLang="en-US" sz="2400" smtClean="0"/>
              <a:t>ライクなアルゴリズムが提供されている。</a:t>
            </a:r>
            <a:r>
              <a:rPr kumimoji="1" lang="en-US" altLang="ja-JP" sz="2400" smtClean="0"/>
              <a:t/>
            </a:r>
            <a:br>
              <a:rPr kumimoji="1" lang="en-US" altLang="ja-JP" sz="2400" smtClean="0"/>
            </a:br>
            <a:endParaRPr kumimoji="1" lang="en-US" altLang="ja-JP" sz="2400" smtClean="0"/>
          </a:p>
          <a:p>
            <a:r>
              <a:rPr lang="en-US" altLang="ja-JP" sz="2400" smtClean="0"/>
              <a:t>Output Iterator</a:t>
            </a:r>
            <a:r>
              <a:rPr lang="ja-JP" altLang="en-US" sz="2400" smtClean="0"/>
              <a:t>ではなく戻り値で返す。</a:t>
            </a:r>
            <a:r>
              <a:rPr lang="en-US" altLang="ja-JP" sz="2400" smtClean="0"/>
              <a:t/>
            </a:r>
            <a:br>
              <a:rPr lang="en-US" altLang="ja-JP" sz="2400" smtClean="0"/>
            </a:br>
            <a:endParaRPr lang="en-US" altLang="ja-JP" sz="2400" smtClean="0"/>
          </a:p>
          <a:p>
            <a:r>
              <a:rPr kumimoji="1" lang="en-US" altLang="ja-JP" sz="2400" smtClean="0"/>
              <a:t>View</a:t>
            </a:r>
            <a:r>
              <a:rPr kumimoji="1" lang="ja-JP" altLang="en-US" sz="2400" smtClean="0"/>
              <a:t>を用いた遅延評価が特徴。複数のアルゴリズムの適用を一度のループで処理する。</a:t>
            </a:r>
            <a:r>
              <a:rPr kumimoji="1" lang="en-US" altLang="ja-JP" sz="2400" smtClean="0"/>
              <a:t/>
            </a:r>
            <a:br>
              <a:rPr kumimoji="1" lang="en-US" altLang="ja-JP" sz="2400" smtClean="0"/>
            </a:br>
            <a:endParaRPr kumimoji="1" lang="en-US" altLang="ja-JP" sz="2400" smtClean="0"/>
          </a:p>
          <a:p>
            <a:r>
              <a:rPr lang="ja-JP" altLang="en-US" sz="2400" smtClean="0"/>
              <a:t>アルゴリズムは「関数」と「メタ関数」、実行時とコンパイル時で一様なものが提供される。</a:t>
            </a:r>
            <a:r>
              <a:rPr lang="en-US" altLang="ja-JP" sz="2400" smtClean="0"/>
              <a:t/>
            </a:r>
            <a:br>
              <a:rPr lang="en-US" altLang="ja-JP" sz="2400" smtClean="0"/>
            </a:br>
            <a:r>
              <a:rPr lang="ja-JP" altLang="en-US" sz="2400" smtClean="0"/>
              <a:t>実行時アルゴリズムは</a:t>
            </a:r>
            <a:r>
              <a:rPr lang="en-US" altLang="ja-JP" sz="2400" smtClean="0"/>
              <a:t>boost::fusion</a:t>
            </a:r>
            <a:r>
              <a:rPr lang="ja-JP" altLang="en-US" sz="2400" smtClean="0"/>
              <a:t>名前空間。</a:t>
            </a:r>
            <a:r>
              <a:rPr lang="en-US" altLang="ja-JP" sz="2400" smtClean="0"/>
              <a:t/>
            </a:r>
            <a:br>
              <a:rPr lang="en-US" altLang="ja-JP" sz="2400" smtClean="0"/>
            </a:br>
            <a:r>
              <a:rPr lang="ja-JP" altLang="en-US" sz="2400" smtClean="0"/>
              <a:t>コンパイル時アルゴリズムは</a:t>
            </a:r>
            <a:r>
              <a:rPr lang="en-US" altLang="ja-JP" sz="2400" smtClean="0"/>
              <a:t>boost::fusion::result_of</a:t>
            </a:r>
            <a:r>
              <a:rPr lang="ja-JP" altLang="en-US" sz="2400" smtClean="0"/>
              <a:t>名前空間。</a:t>
            </a:r>
            <a:endParaRPr kumimoji="1" lang="ja-JP" altLang="en-US" sz="240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15</a:t>
            </a:fld>
            <a:r>
              <a:rPr lang="en-US" altLang="ja-JP" smtClean="0"/>
              <a:t>/38</a:t>
            </a:r>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コンパイル時と実行時</a:t>
            </a:r>
            <a:endParaRPr kumimoji="1" lang="ja-JP" altLang="en-US"/>
          </a:p>
        </p:txBody>
      </p:sp>
      <p:sp>
        <p:nvSpPr>
          <p:cNvPr id="3" name="コンテンツ プレースホルダ 2"/>
          <p:cNvSpPr>
            <a:spLocks noGrp="1"/>
          </p:cNvSpPr>
          <p:nvPr>
            <p:ph idx="1"/>
          </p:nvPr>
        </p:nvSpPr>
        <p:spPr>
          <a:xfrm>
            <a:off x="285720" y="857232"/>
            <a:ext cx="8643998" cy="1143008"/>
          </a:xfrm>
        </p:spPr>
        <p:txBody>
          <a:bodyPr>
            <a:noAutofit/>
          </a:bodyPr>
          <a:lstStyle/>
          <a:p>
            <a:pPr>
              <a:buNone/>
            </a:pPr>
            <a:r>
              <a:rPr kumimoji="1" lang="ja-JP" altLang="en-US" sz="2000" smtClean="0"/>
              <a:t>アルゴリズムの適用結果</a:t>
            </a:r>
            <a:r>
              <a:rPr lang="ja-JP" altLang="en-US" sz="2000" smtClean="0"/>
              <a:t>は、アルゴリズムを適用した型が返される。</a:t>
            </a:r>
            <a:endParaRPr lang="en-US" altLang="ja-JP" sz="2000" smtClean="0"/>
          </a:p>
          <a:p>
            <a:pPr>
              <a:buNone/>
            </a:pPr>
            <a:r>
              <a:rPr kumimoji="1" lang="ja-JP" altLang="en-US" sz="2000" smtClean="0"/>
              <a:t>そのため、実行時の値に対するアルゴリズムだけではなく、</a:t>
            </a:r>
            <a:endParaRPr lang="en-US" altLang="ja-JP" sz="2000" smtClean="0"/>
          </a:p>
          <a:p>
            <a:pPr>
              <a:buNone/>
            </a:pPr>
            <a:r>
              <a:rPr kumimoji="1" lang="ja-JP" altLang="en-US" sz="2000" smtClean="0"/>
              <a:t>戻り値のために、コンパイル時の型に対するアルゴリズムが用意されている。</a:t>
            </a:r>
            <a:endParaRPr kumimoji="1" lang="ja-JP" altLang="en-US" sz="2000"/>
          </a:p>
        </p:txBody>
      </p:sp>
      <p:sp>
        <p:nvSpPr>
          <p:cNvPr id="5" name="テキスト ボックス 4"/>
          <p:cNvSpPr txBox="1"/>
          <p:nvPr/>
        </p:nvSpPr>
        <p:spPr>
          <a:xfrm>
            <a:off x="214282" y="2231777"/>
            <a:ext cx="8786874" cy="2554545"/>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typedef fusion::vector&lt;int, char, std::string&gt; vector_t;</a:t>
            </a:r>
          </a:p>
          <a:p>
            <a:r>
              <a:rPr lang="en-US" altLang="ja-JP" sz="2000" smtClean="0">
                <a:latin typeface="VL ゴシック" pitchFamily="49" charset="-128"/>
                <a:ea typeface="VL ゴシック" pitchFamily="49" charset="-128"/>
              </a:rPr>
              <a:t>const vector_t v(1, 'a', "Hello");</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a:t>
            </a:r>
          </a:p>
          <a:p>
            <a:r>
              <a:rPr lang="en-US" altLang="ja-JP" sz="2000" smtClean="0">
                <a:latin typeface="VL ゴシック" pitchFamily="49" charset="-128"/>
                <a:ea typeface="VL ゴシック" pitchFamily="49" charset="-128"/>
              </a:rPr>
              <a:t>   fusion::</a:t>
            </a:r>
            <a:r>
              <a:rPr lang="en-US" altLang="ja-JP" sz="2000" smtClean="0">
                <a:solidFill>
                  <a:srgbClr val="C00000"/>
                </a:solidFill>
                <a:latin typeface="VL ゴシック" pitchFamily="49" charset="-128"/>
                <a:ea typeface="VL ゴシック" pitchFamily="49" charset="-128"/>
              </a:rPr>
              <a:t>result_of::transform</a:t>
            </a:r>
            <a:r>
              <a:rPr lang="en-US" altLang="ja-JP" sz="2000" smtClean="0">
                <a:latin typeface="VL ゴシック" pitchFamily="49" charset="-128"/>
                <a:ea typeface="VL ゴシック" pitchFamily="49" charset="-128"/>
              </a:rPr>
              <a:t>&lt;const vector_t, to_string&gt;::type</a:t>
            </a:r>
          </a:p>
          <a:p>
            <a:r>
              <a:rPr lang="en-US" altLang="ja-JP" sz="2000" smtClean="0">
                <a:latin typeface="VL ゴシック" pitchFamily="49" charset="-128"/>
                <a:ea typeface="VL ゴシック" pitchFamily="49" charset="-128"/>
              </a:rPr>
              <a:t>result_type;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result_type result = fusion::</a:t>
            </a:r>
            <a:r>
              <a:rPr lang="en-US" altLang="ja-JP" sz="2000" smtClean="0">
                <a:solidFill>
                  <a:srgbClr val="C00000"/>
                </a:solidFill>
                <a:latin typeface="VL ゴシック" pitchFamily="49" charset="-128"/>
                <a:ea typeface="VL ゴシック" pitchFamily="49" charset="-128"/>
              </a:rPr>
              <a:t>transform</a:t>
            </a:r>
            <a:r>
              <a:rPr lang="en-US" altLang="ja-JP" sz="2000" smtClean="0">
                <a:latin typeface="VL ゴシック" pitchFamily="49" charset="-128"/>
                <a:ea typeface="VL ゴシック" pitchFamily="49" charset="-128"/>
              </a:rPr>
              <a:t>(v, to_string());</a:t>
            </a:r>
          </a:p>
        </p:txBody>
      </p:sp>
      <p:sp>
        <p:nvSpPr>
          <p:cNvPr id="6" name="テキスト ボックス 5"/>
          <p:cNvSpPr txBox="1"/>
          <p:nvPr/>
        </p:nvSpPr>
        <p:spPr>
          <a:xfrm>
            <a:off x="5867443" y="6357958"/>
            <a:ext cx="2330959" cy="338554"/>
          </a:xfrm>
          <a:prstGeom prst="rect">
            <a:avLst/>
          </a:prstGeom>
          <a:noFill/>
        </p:spPr>
        <p:txBody>
          <a:bodyPr wrap="none" rtlCol="0">
            <a:spAutoFit/>
          </a:bodyPr>
          <a:lstStyle/>
          <a:p>
            <a:r>
              <a:rPr lang="en-US" altLang="ja-JP" sz="1600" smtClean="0">
                <a:hlinkClick r:id="rId2"/>
              </a:rPr>
              <a:t>http://ideone.com/2C4KY</a:t>
            </a:r>
            <a:endParaRPr lang="en-US" altLang="ja-JP" sz="1600" smtClean="0"/>
          </a:p>
        </p:txBody>
      </p:sp>
      <p:sp>
        <p:nvSpPr>
          <p:cNvPr id="8" name="テキスト ボックス 7"/>
          <p:cNvSpPr txBox="1"/>
          <p:nvPr/>
        </p:nvSpPr>
        <p:spPr>
          <a:xfrm>
            <a:off x="388460" y="5143512"/>
            <a:ext cx="7898316" cy="707886"/>
          </a:xfrm>
          <a:prstGeom prst="rect">
            <a:avLst/>
          </a:prstGeom>
          <a:noFill/>
        </p:spPr>
        <p:txBody>
          <a:bodyPr wrap="none" rtlCol="0">
            <a:spAutoFit/>
          </a:bodyPr>
          <a:lstStyle/>
          <a:p>
            <a:r>
              <a:rPr kumimoji="1" lang="en-US" altLang="ja-JP" sz="2000" smtClean="0"/>
              <a:t>transform</a:t>
            </a:r>
            <a:r>
              <a:rPr kumimoji="1" lang="ja-JP" altLang="en-US" sz="2000" smtClean="0"/>
              <a:t>のような処理は、ユーザーコードで書くのは稀。</a:t>
            </a:r>
            <a:endParaRPr kumimoji="1" lang="en-US" altLang="ja-JP" sz="2000" smtClean="0"/>
          </a:p>
          <a:p>
            <a:r>
              <a:rPr lang="ja-JP" altLang="en-US" sz="2000" smtClean="0"/>
              <a:t>こういった処理はライブラリコードの関数テンプレートで行うのが一般的。</a:t>
            </a:r>
            <a:endParaRPr kumimoji="1" lang="ja-JP" altLang="en-US" sz="2000"/>
          </a:p>
        </p:txBody>
      </p:sp>
      <p:sp>
        <p:nvSpPr>
          <p:cNvPr id="9" name="スライド番号プレースホルダ 8"/>
          <p:cNvSpPr>
            <a:spLocks noGrp="1"/>
          </p:cNvSpPr>
          <p:nvPr>
            <p:ph type="sldNum" sz="quarter" idx="12"/>
          </p:nvPr>
        </p:nvSpPr>
        <p:spPr/>
        <p:txBody>
          <a:bodyPr/>
          <a:lstStyle/>
          <a:p>
            <a:fld id="{904B6712-4D93-43DE-ADF9-71E7179BED58}" type="slidenum">
              <a:rPr lang="ja-JP" altLang="en-US" smtClean="0"/>
              <a:pPr/>
              <a:t>16</a:t>
            </a:fld>
            <a:r>
              <a:rPr lang="en-US" altLang="ja-JP" smtClean="0"/>
              <a:t>/38</a:t>
            </a:r>
            <a:endParaRPr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アルゴリズム一覧 </a:t>
            </a:r>
            <a:r>
              <a:rPr kumimoji="1" lang="en-US" altLang="ja-JP" sz="3600" smtClean="0"/>
              <a:t>- Iteration</a:t>
            </a:r>
            <a:endParaRPr kumimoji="1" lang="ja-JP" altLang="en-US" sz="3600"/>
          </a:p>
        </p:txBody>
      </p:sp>
      <p:graphicFrame>
        <p:nvGraphicFramePr>
          <p:cNvPr id="6" name="表 5"/>
          <p:cNvGraphicFramePr>
            <a:graphicFrameLocks noGrp="1"/>
          </p:cNvGraphicFramePr>
          <p:nvPr/>
        </p:nvGraphicFramePr>
        <p:xfrm>
          <a:off x="395536" y="1416692"/>
          <a:ext cx="8248430" cy="3012440"/>
        </p:xfrm>
        <a:graphic>
          <a:graphicData uri="http://schemas.openxmlformats.org/drawingml/2006/table">
            <a:tbl>
              <a:tblPr firstRow="1" bandRow="1">
                <a:tableStyleId>{7DF18680-E054-41AD-8BC1-D1AEF772440D}</a:tableStyleId>
              </a:tblPr>
              <a:tblGrid>
                <a:gridCol w="1676134"/>
                <a:gridCol w="4071966"/>
                <a:gridCol w="2500330"/>
              </a:tblGrid>
              <a:tr h="370840">
                <a:tc>
                  <a:txBody>
                    <a:bodyPr/>
                    <a:lstStyle/>
                    <a:p>
                      <a:pPr algn="ctr"/>
                      <a:r>
                        <a:rPr kumimoji="1" lang="ja-JP" altLang="en-US" sz="1600" smtClean="0">
                          <a:solidFill>
                            <a:schemeClr val="bg1"/>
                          </a:solidFill>
                        </a:rPr>
                        <a:t>関数</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1600" smtClean="0">
                          <a:solidFill>
                            <a:schemeClr val="bg1"/>
                          </a:solidFill>
                        </a:rPr>
                        <a:t>作用</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1600" smtClean="0">
                          <a:solidFill>
                            <a:schemeClr val="bg1"/>
                          </a:solidFill>
                        </a:rPr>
                        <a:t>説明</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370840">
                <a:tc>
                  <a:txBody>
                    <a:bodyPr/>
                    <a:lstStyle/>
                    <a:p>
                      <a:r>
                        <a:rPr kumimoji="1" lang="en-US" altLang="ja-JP" sz="1600" smtClean="0"/>
                        <a:t>fold</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smtClean="0">
                          <a:latin typeface="VL ゴシック" pitchFamily="49" charset="-128"/>
                          <a:ea typeface="VL ゴシック" pitchFamily="49" charset="-128"/>
                        </a:rPr>
                        <a:t>f(... f(f(initial_state,e1),e2) ...eN)</a:t>
                      </a:r>
                      <a:endParaRPr kumimoji="1" lang="ja-JP" altLang="en-US" sz="1400">
                        <a:latin typeface="VL ゴシック" pitchFamily="49" charset="-128"/>
                        <a:ea typeface="VL ゴシック"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前から畳み込む。</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reverse_fold</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smtClean="0">
                          <a:latin typeface="VL ゴシック" pitchFamily="49" charset="-128"/>
                          <a:ea typeface="VL ゴシック" pitchFamily="49" charset="-128"/>
                        </a:rPr>
                        <a:t>f(... f(f(initial_state,eN),eN-1) ...e1)</a:t>
                      </a:r>
                      <a:endParaRPr kumimoji="1" lang="ja-JP" altLang="en-US" sz="1400">
                        <a:latin typeface="VL ゴシック" pitchFamily="49" charset="-128"/>
                        <a:ea typeface="VL ゴシック"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後ろから畳み込む。</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iter_fold</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smtClean="0">
                          <a:latin typeface="VL ゴシック" pitchFamily="49" charset="-128"/>
                          <a:ea typeface="VL ゴシック" pitchFamily="49" charset="-128"/>
                        </a:rPr>
                        <a:t>f(... f(f(initial_state,it1),it2) ...itN)</a:t>
                      </a:r>
                      <a:endParaRPr kumimoji="1" lang="ja-JP" altLang="en-US" sz="1400">
                        <a:latin typeface="VL ゴシック" pitchFamily="49" charset="-128"/>
                        <a:ea typeface="VL ゴシック"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要素ではなくイテレータが渡される</a:t>
                      </a:r>
                      <a:r>
                        <a:rPr kumimoji="1" lang="en-US" altLang="ja-JP" sz="1600" smtClean="0"/>
                        <a:t>fold</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reverse_iter_fold</a:t>
                      </a:r>
                      <a:endParaRPr kumimoji="1" lang="ja-JP" alt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smtClean="0">
                          <a:latin typeface="VL ゴシック" pitchFamily="49" charset="-128"/>
                          <a:ea typeface="VL ゴシック" pitchFamily="49" charset="-128"/>
                        </a:rPr>
                        <a:t>f(... f(f(initial_state,itN),itN-1) ...it1)</a:t>
                      </a:r>
                      <a:endParaRPr kumimoji="1" lang="ja-JP" altLang="en-US" sz="1400">
                        <a:latin typeface="VL ゴシック" pitchFamily="49" charset="-128"/>
                        <a:ea typeface="VL ゴシック"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要素ではなくイテレータが渡される</a:t>
                      </a:r>
                      <a:r>
                        <a:rPr kumimoji="1" lang="en-US" altLang="ja-JP" sz="1600" smtClean="0"/>
                        <a:t>reverse_fold</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accumulate</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smtClean="0">
                          <a:latin typeface="VL ゴシック" pitchFamily="49" charset="-128"/>
                          <a:ea typeface="VL ゴシック" pitchFamily="49" charset="-128"/>
                        </a:rPr>
                        <a:t>f(... f(f(initial_state,e1),e2) ...eN)</a:t>
                      </a:r>
                      <a:endParaRPr kumimoji="1" lang="ja-JP" altLang="en-US" sz="1400">
                        <a:latin typeface="VL ゴシック" pitchFamily="49" charset="-128"/>
                        <a:ea typeface="VL ゴシック"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smtClean="0"/>
                        <a:t>fold</a:t>
                      </a:r>
                      <a:r>
                        <a:rPr kumimoji="1" lang="ja-JP" altLang="en-US" sz="1600" smtClean="0"/>
                        <a:t>と同じ。</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for_each</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smtClean="0"/>
                        <a:t>f(e)...</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全ての要素に関数を適用</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17</a:t>
            </a:fld>
            <a:r>
              <a:rPr lang="en-US" altLang="ja-JP" smtClean="0"/>
              <a:t>/38</a:t>
            </a:r>
            <a:endParaRPr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アルゴリズム一覧 </a:t>
            </a:r>
            <a:r>
              <a:rPr kumimoji="1" lang="en-US" altLang="ja-JP" sz="3600" smtClean="0"/>
              <a:t>- Query</a:t>
            </a:r>
            <a:endParaRPr kumimoji="1" lang="ja-JP" altLang="en-US" sz="3600"/>
          </a:p>
        </p:txBody>
      </p:sp>
      <p:graphicFrame>
        <p:nvGraphicFramePr>
          <p:cNvPr id="6" name="表 5"/>
          <p:cNvGraphicFramePr>
            <a:graphicFrameLocks noGrp="1"/>
          </p:cNvGraphicFramePr>
          <p:nvPr/>
        </p:nvGraphicFramePr>
        <p:xfrm>
          <a:off x="824164" y="1416692"/>
          <a:ext cx="7176860" cy="2966720"/>
        </p:xfrm>
        <a:graphic>
          <a:graphicData uri="http://schemas.openxmlformats.org/drawingml/2006/table">
            <a:tbl>
              <a:tblPr firstRow="1" bandRow="1">
                <a:tableStyleId>{7DF18680-E054-41AD-8BC1-D1AEF772440D}</a:tableStyleId>
              </a:tblPr>
              <a:tblGrid>
                <a:gridCol w="2747704"/>
                <a:gridCol w="4429156"/>
              </a:tblGrid>
              <a:tr h="370840">
                <a:tc>
                  <a:txBody>
                    <a:bodyPr/>
                    <a:lstStyle/>
                    <a:p>
                      <a:pPr algn="ctr"/>
                      <a:r>
                        <a:rPr kumimoji="1" lang="ja-JP" altLang="en-US" sz="1600" smtClean="0">
                          <a:solidFill>
                            <a:schemeClr val="bg1"/>
                          </a:solidFill>
                        </a:rPr>
                        <a:t>関数</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1600" smtClean="0">
                          <a:solidFill>
                            <a:schemeClr val="bg1"/>
                          </a:solidFill>
                        </a:rPr>
                        <a:t>説明</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370840">
                <a:tc>
                  <a:txBody>
                    <a:bodyPr/>
                    <a:lstStyle/>
                    <a:p>
                      <a:r>
                        <a:rPr kumimoji="1" lang="en-US" altLang="ja-JP" sz="1600" smtClean="0"/>
                        <a:t>any</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述語を満たす要素があるか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all</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全ての要素が述語を満たすか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none</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述語を満たす要素が存在しないか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find</a:t>
                      </a:r>
                      <a:endParaRPr kumimoji="1" lang="ja-JP" alt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値を検索</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find_if</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述語による検索</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count</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指定された値の要素を数える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count_if</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指定された述語を満たす要素を数える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18</a:t>
            </a:fld>
            <a:r>
              <a:rPr lang="en-US" altLang="ja-JP" smtClean="0"/>
              <a:t>/38</a:t>
            </a:r>
            <a:endParaRPr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アルゴリズム一覧 </a:t>
            </a:r>
            <a:r>
              <a:rPr kumimoji="1" lang="en-US" altLang="ja-JP" sz="3600" smtClean="0"/>
              <a:t>- Trasnsform</a:t>
            </a:r>
            <a:endParaRPr kumimoji="1" lang="ja-JP" altLang="en-US" sz="3600"/>
          </a:p>
        </p:txBody>
      </p:sp>
      <p:graphicFrame>
        <p:nvGraphicFramePr>
          <p:cNvPr id="6" name="表 5"/>
          <p:cNvGraphicFramePr>
            <a:graphicFrameLocks noGrp="1"/>
          </p:cNvGraphicFramePr>
          <p:nvPr/>
        </p:nvGraphicFramePr>
        <p:xfrm>
          <a:off x="214282" y="1336374"/>
          <a:ext cx="4286280" cy="4450080"/>
        </p:xfrm>
        <a:graphic>
          <a:graphicData uri="http://schemas.openxmlformats.org/drawingml/2006/table">
            <a:tbl>
              <a:tblPr firstRow="1" bandRow="1">
                <a:tableStyleId>{7DF18680-E054-41AD-8BC1-D1AEF772440D}</a:tableStyleId>
              </a:tblPr>
              <a:tblGrid>
                <a:gridCol w="1357322"/>
                <a:gridCol w="2928958"/>
              </a:tblGrid>
              <a:tr h="370840">
                <a:tc>
                  <a:txBody>
                    <a:bodyPr/>
                    <a:lstStyle/>
                    <a:p>
                      <a:pPr algn="ctr"/>
                      <a:r>
                        <a:rPr kumimoji="1" lang="ja-JP" altLang="en-US" sz="1600" smtClean="0">
                          <a:solidFill>
                            <a:schemeClr val="bg1"/>
                          </a:solidFill>
                        </a:rPr>
                        <a:t>関数</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1600" smtClean="0">
                          <a:solidFill>
                            <a:schemeClr val="bg1"/>
                          </a:solidFill>
                        </a:rPr>
                        <a:t>説明</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370840">
                <a:tc>
                  <a:txBody>
                    <a:bodyPr/>
                    <a:lstStyle/>
                    <a:p>
                      <a:r>
                        <a:rPr kumimoji="1" lang="en-US" altLang="ja-JP" sz="1600" smtClean="0"/>
                        <a:t>filter</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指定された型のみを抽出</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filter_if</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述語を満たす要素を抽出</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transform</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全ての要素に変換関数を適用</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replace</a:t>
                      </a:r>
                      <a:endParaRPr kumimoji="1" lang="ja-JP" alt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値を置き換える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replace_if</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述語を満たす要素を置き換える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remove</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指定された型を削除</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remove_if</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述語を満たす要素を削除</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reverse</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シーケンスを逆順にする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clear</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空のシーケンスを返す</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erase</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イテレータによる要素削除</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erase_key</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キーの指定による要素削除</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 4"/>
          <p:cNvGraphicFramePr>
            <a:graphicFrameLocks noGrp="1"/>
          </p:cNvGraphicFramePr>
          <p:nvPr/>
        </p:nvGraphicFramePr>
        <p:xfrm>
          <a:off x="4572000" y="1336374"/>
          <a:ext cx="4357718" cy="4450080"/>
        </p:xfrm>
        <a:graphic>
          <a:graphicData uri="http://schemas.openxmlformats.org/drawingml/2006/table">
            <a:tbl>
              <a:tblPr firstRow="1" bandRow="1">
                <a:tableStyleId>{7DF18680-E054-41AD-8BC1-D1AEF772440D}</a:tableStyleId>
              </a:tblPr>
              <a:tblGrid>
                <a:gridCol w="1297309"/>
                <a:gridCol w="3060409"/>
              </a:tblGrid>
              <a:tr h="370840">
                <a:tc>
                  <a:txBody>
                    <a:bodyPr/>
                    <a:lstStyle/>
                    <a:p>
                      <a:pPr algn="ctr"/>
                      <a:r>
                        <a:rPr kumimoji="1" lang="ja-JP" altLang="en-US" sz="1600" smtClean="0">
                          <a:solidFill>
                            <a:schemeClr val="bg1"/>
                          </a:solidFill>
                        </a:rPr>
                        <a:t>関数</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1600" smtClean="0">
                          <a:solidFill>
                            <a:schemeClr val="bg1"/>
                          </a:solidFill>
                        </a:rPr>
                        <a:t>説明</a:t>
                      </a:r>
                      <a:endParaRPr kumimoji="1" lang="ja-JP" altLang="en-US" sz="16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370840">
                <a:tc>
                  <a:txBody>
                    <a:bodyPr/>
                    <a:lstStyle/>
                    <a:p>
                      <a:r>
                        <a:rPr kumimoji="1" lang="en-US" altLang="ja-JP" sz="1600" smtClean="0"/>
                        <a:t>insert</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指定位置に要素を挿入</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insert_range</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指定位置にシーケンスを挿入</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join</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smtClean="0"/>
                        <a:t>2</a:t>
                      </a:r>
                      <a:r>
                        <a:rPr kumimoji="1" lang="ja-JP" altLang="en-US" sz="1600" smtClean="0"/>
                        <a:t>つのシーケンスを連結</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zip</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複数のシーケンスを綴じ合わせる</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pop_back</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最後尾要素を削除</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pop_front</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先頭要素を削除</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push_back</a:t>
                      </a:r>
                      <a:endParaRPr kumimoji="1" lang="ja-JP" alt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最後尾に要素を追加</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600" smtClean="0"/>
                        <a:t>push_front</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先頭に要素を追加</a:t>
                      </a:r>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スライド番号プレースホルダ 6"/>
          <p:cNvSpPr>
            <a:spLocks noGrp="1"/>
          </p:cNvSpPr>
          <p:nvPr>
            <p:ph type="sldNum" sz="quarter" idx="12"/>
          </p:nvPr>
        </p:nvSpPr>
        <p:spPr/>
        <p:txBody>
          <a:bodyPr/>
          <a:lstStyle/>
          <a:p>
            <a:fld id="{904B6712-4D93-43DE-ADF9-71E7179BED58}" type="slidenum">
              <a:rPr lang="ja-JP" altLang="en-US" smtClean="0"/>
              <a:pPr/>
              <a:t>19</a:t>
            </a:fld>
            <a:r>
              <a:rPr lang="en-US" altLang="ja-JP" smtClean="0"/>
              <a:t>/38</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動機</a:t>
            </a:r>
            <a:endParaRPr kumimoji="1" lang="ja-JP" altLang="en-US"/>
          </a:p>
        </p:txBody>
      </p:sp>
      <p:sp>
        <p:nvSpPr>
          <p:cNvPr id="3" name="コンテンツ プレースホルダ 2"/>
          <p:cNvSpPr>
            <a:spLocks noGrp="1"/>
          </p:cNvSpPr>
          <p:nvPr>
            <p:ph idx="1"/>
          </p:nvPr>
        </p:nvSpPr>
        <p:spPr/>
        <p:txBody>
          <a:bodyPr>
            <a:normAutofit/>
          </a:bodyPr>
          <a:lstStyle/>
          <a:p>
            <a:r>
              <a:rPr kumimoji="1" lang="en-US" altLang="ja-JP" sz="2400" smtClean="0"/>
              <a:t>Boost.Fusion</a:t>
            </a:r>
            <a:r>
              <a:rPr kumimoji="1" lang="ja-JP" altLang="en-US" sz="2400" smtClean="0"/>
              <a:t>は、ドキュメントはしっかり書かれている。</a:t>
            </a:r>
            <a:endParaRPr kumimoji="1" lang="en-US" altLang="ja-JP" sz="2400" smtClean="0"/>
          </a:p>
          <a:p>
            <a:r>
              <a:rPr lang="ja-JP" altLang="en-US" sz="2400" smtClean="0"/>
              <a:t>しかし、そのドキュメントだけ見ても何に使えばいいのかはさっぱりわからない。</a:t>
            </a:r>
            <a:endParaRPr lang="en-US" altLang="ja-JP" sz="2400" smtClean="0"/>
          </a:p>
          <a:p>
            <a:endParaRPr kumimoji="1" lang="en-US" altLang="ja-JP" sz="2400" smtClean="0"/>
          </a:p>
          <a:p>
            <a:r>
              <a:rPr lang="ja-JP" altLang="en-US" sz="2400" smtClean="0"/>
              <a:t>この発表では、</a:t>
            </a:r>
            <a:r>
              <a:rPr lang="en-US" altLang="ja-JP" sz="2400" smtClean="0"/>
              <a:t>Boost.Fusion</a:t>
            </a:r>
            <a:r>
              <a:rPr lang="ja-JP" altLang="en-US" sz="2400" smtClean="0"/>
              <a:t>をひと通り見て回り、その後このライブラリをどんなケースで使用するのかを解説していきます。</a:t>
            </a:r>
            <a:endParaRPr kumimoji="1" lang="ja-JP" altLang="en-US" sz="240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2</a:t>
            </a:fld>
            <a:r>
              <a:rPr lang="en-US" altLang="ja-JP" smtClean="0"/>
              <a:t>/38</a:t>
            </a:r>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7224" y="71414"/>
            <a:ext cx="7829576" cy="642942"/>
          </a:xfrm>
        </p:spPr>
        <p:txBody>
          <a:bodyPr>
            <a:normAutofit fontScale="90000"/>
          </a:bodyPr>
          <a:lstStyle/>
          <a:p>
            <a:r>
              <a:rPr kumimoji="1" lang="en-US" altLang="ja-JP" smtClean="0"/>
              <a:t>Fusion</a:t>
            </a:r>
            <a:r>
              <a:rPr kumimoji="1" lang="ja-JP" altLang="en-US" smtClean="0"/>
              <a:t>シーケンスへのアダプト</a:t>
            </a:r>
            <a:endParaRPr kumimoji="1" lang="ja-JP" altLang="en-US"/>
          </a:p>
        </p:txBody>
      </p:sp>
      <p:sp>
        <p:nvSpPr>
          <p:cNvPr id="3" name="コンテンツ プレースホルダ 2"/>
          <p:cNvSpPr>
            <a:spLocks noGrp="1"/>
          </p:cNvSpPr>
          <p:nvPr>
            <p:ph idx="1"/>
          </p:nvPr>
        </p:nvSpPr>
        <p:spPr>
          <a:xfrm>
            <a:off x="285720" y="857232"/>
            <a:ext cx="8643998" cy="642942"/>
          </a:xfrm>
        </p:spPr>
        <p:txBody>
          <a:bodyPr>
            <a:normAutofit fontScale="85000" lnSpcReduction="20000"/>
          </a:bodyPr>
          <a:lstStyle/>
          <a:p>
            <a:pPr>
              <a:buNone/>
            </a:pPr>
            <a:r>
              <a:rPr lang="en-US" altLang="ja-JP" sz="2400" smtClean="0"/>
              <a:t>Fusion</a:t>
            </a:r>
            <a:r>
              <a:rPr lang="ja-JP" altLang="en-US" sz="2400" smtClean="0"/>
              <a:t>には、ユーザー定義型を</a:t>
            </a:r>
            <a:r>
              <a:rPr lang="en-US" altLang="ja-JP" sz="2400" smtClean="0"/>
              <a:t>Fusion</a:t>
            </a:r>
            <a:r>
              <a:rPr lang="ja-JP" altLang="en-US" sz="2400" smtClean="0"/>
              <a:t>シーケンスにアダプトする機構が</a:t>
            </a:r>
            <a:endParaRPr lang="en-US" altLang="ja-JP" sz="2400" smtClean="0"/>
          </a:p>
          <a:p>
            <a:pPr>
              <a:buNone/>
            </a:pPr>
            <a:r>
              <a:rPr lang="ja-JP" altLang="en-US" sz="2400" smtClean="0"/>
              <a:t>用意されている。以下はユーザー定義型のメンバ変数を列挙する処理：</a:t>
            </a:r>
            <a:endParaRPr kumimoji="1" lang="ja-JP" altLang="en-US" sz="2400"/>
          </a:p>
        </p:txBody>
      </p:sp>
      <p:sp>
        <p:nvSpPr>
          <p:cNvPr id="5" name="テキスト ボックス 4"/>
          <p:cNvSpPr txBox="1"/>
          <p:nvPr/>
        </p:nvSpPr>
        <p:spPr>
          <a:xfrm>
            <a:off x="214282" y="1687661"/>
            <a:ext cx="8786874" cy="4708981"/>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struct Person {</a:t>
            </a:r>
          </a:p>
          <a:p>
            <a:r>
              <a:rPr lang="en-US" altLang="ja-JP" sz="2000" smtClean="0">
                <a:latin typeface="VL ゴシック" pitchFamily="49" charset="-128"/>
                <a:ea typeface="VL ゴシック" pitchFamily="49" charset="-128"/>
              </a:rPr>
              <a:t>    int identifier;</a:t>
            </a:r>
          </a:p>
          <a:p>
            <a:r>
              <a:rPr lang="en-US" altLang="ja-JP" sz="2000" smtClean="0">
                <a:latin typeface="VL ゴシック" pitchFamily="49" charset="-128"/>
                <a:ea typeface="VL ゴシック" pitchFamily="49" charset="-128"/>
              </a:rPr>
              <a:t>    std::string name;</a:t>
            </a:r>
          </a:p>
          <a:p>
            <a:r>
              <a:rPr lang="en-US" altLang="ja-JP" sz="2000" smtClean="0">
                <a:latin typeface="VL ゴシック" pitchFamily="49" charset="-128"/>
                <a:ea typeface="VL ゴシック" pitchFamily="49" charset="-128"/>
              </a:rPr>
              <a:t>    int age;</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BOOST_FUSION_ADAPT_STRUCT(</a:t>
            </a:r>
          </a:p>
          <a:p>
            <a:r>
              <a:rPr lang="en-US" altLang="ja-JP" sz="2000" smtClean="0">
                <a:latin typeface="VL ゴシック" pitchFamily="49" charset="-128"/>
                <a:ea typeface="VL ゴシック" pitchFamily="49" charset="-128"/>
              </a:rPr>
              <a:t>    Person,</a:t>
            </a:r>
          </a:p>
          <a:p>
            <a:r>
              <a:rPr lang="en-US" altLang="ja-JP" sz="2000" smtClean="0">
                <a:latin typeface="VL ゴシック" pitchFamily="49" charset="-128"/>
                <a:ea typeface="VL ゴシック" pitchFamily="49" charset="-128"/>
              </a:rPr>
              <a:t>    (int, identifier)</a:t>
            </a:r>
          </a:p>
          <a:p>
            <a:r>
              <a:rPr lang="en-US" altLang="ja-JP" sz="2000" smtClean="0">
                <a:latin typeface="VL ゴシック" pitchFamily="49" charset="-128"/>
                <a:ea typeface="VL ゴシック" pitchFamily="49" charset="-128"/>
              </a:rPr>
              <a:t>    (std::string, name)</a:t>
            </a:r>
          </a:p>
          <a:p>
            <a:r>
              <a:rPr lang="en-US" altLang="ja-JP" sz="2000" smtClean="0">
                <a:latin typeface="VL ゴシック" pitchFamily="49" charset="-128"/>
                <a:ea typeface="VL ゴシック" pitchFamily="49" charset="-128"/>
              </a:rPr>
              <a:t>    (int, age)</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Person person = {1, "Akira", 25};</a:t>
            </a:r>
          </a:p>
          <a:p>
            <a:r>
              <a:rPr lang="en-US" altLang="ja-JP" sz="2000" smtClean="0">
                <a:latin typeface="VL ゴシック" pitchFamily="49" charset="-128"/>
                <a:ea typeface="VL ゴシック" pitchFamily="49" charset="-128"/>
              </a:rPr>
              <a:t>fusion::for_each(person, std::cout &lt;&lt; _1 &lt;&lt; ' ');</a:t>
            </a:r>
          </a:p>
        </p:txBody>
      </p:sp>
      <p:sp>
        <p:nvSpPr>
          <p:cNvPr id="6" name="テキスト ボックス 5"/>
          <p:cNvSpPr txBox="1"/>
          <p:nvPr/>
        </p:nvSpPr>
        <p:spPr>
          <a:xfrm>
            <a:off x="5867443" y="6357958"/>
            <a:ext cx="2346668" cy="338554"/>
          </a:xfrm>
          <a:prstGeom prst="rect">
            <a:avLst/>
          </a:prstGeom>
          <a:noFill/>
        </p:spPr>
        <p:txBody>
          <a:bodyPr wrap="none" rtlCol="0">
            <a:spAutoFit/>
          </a:bodyPr>
          <a:lstStyle/>
          <a:p>
            <a:r>
              <a:rPr lang="en-US" altLang="ja-JP" sz="1600" smtClean="0">
                <a:hlinkClick r:id="rId2"/>
              </a:rPr>
              <a:t>http://ideone.com/gBxXw</a:t>
            </a:r>
            <a:endParaRPr lang="en-US" altLang="ja-JP" sz="1600" smtClean="0"/>
          </a:p>
        </p:txBody>
      </p:sp>
      <p:sp>
        <p:nvSpPr>
          <p:cNvPr id="8" name="テキスト ボックス 7"/>
          <p:cNvSpPr txBox="1"/>
          <p:nvPr/>
        </p:nvSpPr>
        <p:spPr>
          <a:xfrm>
            <a:off x="6286512" y="3362926"/>
            <a:ext cx="1785950" cy="923330"/>
          </a:xfrm>
          <a:prstGeom prst="rect">
            <a:avLst/>
          </a:prstGeom>
          <a:solidFill>
            <a:srgbClr val="00B050"/>
          </a:solidFill>
          <a:ln>
            <a:solidFill>
              <a:schemeClr val="tx1"/>
            </a:solidFill>
          </a:ln>
        </p:spPr>
        <p:txBody>
          <a:bodyPr wrap="square" rtlCol="0">
            <a:spAutoFit/>
          </a:bodyPr>
          <a:lstStyle/>
          <a:p>
            <a:r>
              <a:rPr kumimoji="1" lang="en-US" altLang="ja-JP" smtClean="0"/>
              <a:t>1</a:t>
            </a:r>
          </a:p>
          <a:p>
            <a:r>
              <a:rPr lang="en-US" altLang="ja-JP" smtClean="0"/>
              <a:t>Akira</a:t>
            </a:r>
          </a:p>
          <a:p>
            <a:r>
              <a:rPr kumimoji="1" lang="en-US" altLang="ja-JP" smtClean="0"/>
              <a:t>25</a:t>
            </a:r>
            <a:endParaRPr kumimoji="1" lang="ja-JP" altLang="en-US"/>
          </a:p>
        </p:txBody>
      </p:sp>
      <p:sp>
        <p:nvSpPr>
          <p:cNvPr id="9" name="スライド番号プレースホルダ 8"/>
          <p:cNvSpPr>
            <a:spLocks noGrp="1"/>
          </p:cNvSpPr>
          <p:nvPr>
            <p:ph type="sldNum" sz="quarter" idx="12"/>
          </p:nvPr>
        </p:nvSpPr>
        <p:spPr/>
        <p:txBody>
          <a:bodyPr/>
          <a:lstStyle/>
          <a:p>
            <a:fld id="{904B6712-4D93-43DE-ADF9-71E7179BED58}" type="slidenum">
              <a:rPr lang="ja-JP" altLang="en-US" smtClean="0"/>
              <a:pPr/>
              <a:t>20</a:t>
            </a:fld>
            <a:r>
              <a:rPr lang="en-US" altLang="ja-JP" smtClean="0"/>
              <a:t>/38</a:t>
            </a:r>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14628"/>
            <a:ext cx="8229600" cy="1143000"/>
          </a:xfrm>
        </p:spPr>
        <p:txBody>
          <a:bodyPr>
            <a:normAutofit/>
          </a:bodyPr>
          <a:lstStyle/>
          <a:p>
            <a:r>
              <a:rPr lang="en-US" altLang="ja-JP" smtClean="0">
                <a:solidFill>
                  <a:srgbClr val="C00000"/>
                </a:solidFill>
                <a:latin typeface="HGP創英角ﾎﾟｯﾌﾟ体" pitchFamily="50" charset="-128"/>
                <a:ea typeface="HGP創英角ﾎﾟｯﾌﾟ体" pitchFamily="50" charset="-128"/>
              </a:rPr>
              <a:t>Fusion</a:t>
            </a:r>
            <a:r>
              <a:rPr lang="ja-JP" altLang="en-US" smtClean="0">
                <a:solidFill>
                  <a:srgbClr val="C00000"/>
                </a:solidFill>
                <a:latin typeface="HGP創英角ﾎﾟｯﾌﾟ体" pitchFamily="50" charset="-128"/>
                <a:ea typeface="HGP創英角ﾎﾟｯﾌﾟ体" pitchFamily="50" charset="-128"/>
              </a:rPr>
              <a:t>はどこで使うのか</a:t>
            </a:r>
            <a:endParaRPr kumimoji="1" lang="ja-JP" altLang="en-US">
              <a:solidFill>
                <a:srgbClr val="C00000"/>
              </a:solidFill>
              <a:latin typeface="HGP創英角ﾎﾟｯﾌﾟ体" pitchFamily="50" charset="-128"/>
              <a:ea typeface="HGP創英角ﾎﾟｯﾌﾟ体" pitchFamily="50" charset="-128"/>
            </a:endParaRPr>
          </a:p>
        </p:txBody>
      </p:sp>
      <p:sp>
        <p:nvSpPr>
          <p:cNvPr id="4" name="テキスト ボックス 3"/>
          <p:cNvSpPr txBox="1"/>
          <p:nvPr/>
        </p:nvSpPr>
        <p:spPr>
          <a:xfrm>
            <a:off x="1785918" y="2334276"/>
            <a:ext cx="1763753" cy="523220"/>
          </a:xfrm>
          <a:prstGeom prst="rect">
            <a:avLst/>
          </a:prstGeom>
          <a:noFill/>
        </p:spPr>
        <p:txBody>
          <a:bodyPr wrap="none" rtlCol="0">
            <a:spAutoFit/>
          </a:bodyPr>
          <a:lstStyle/>
          <a:p>
            <a:r>
              <a:rPr kumimoji="1" lang="en-US" altLang="ja-JP" sz="2800" u="sng" smtClean="0">
                <a:solidFill>
                  <a:schemeClr val="tx1">
                    <a:lumMod val="65000"/>
                    <a:lumOff val="35000"/>
                  </a:schemeClr>
                </a:solidFill>
              </a:rPr>
              <a:t>Chapter.03</a:t>
            </a:r>
            <a:endParaRPr kumimoji="1" lang="ja-JP" altLang="en-US" sz="2800" u="sng">
              <a:solidFill>
                <a:schemeClr val="tx1">
                  <a:lumMod val="65000"/>
                  <a:lumOff val="35000"/>
                </a:schemeClr>
              </a:solidFill>
            </a:endParaRPr>
          </a:p>
        </p:txBody>
      </p:sp>
      <p:sp>
        <p:nvSpPr>
          <p:cNvPr id="6" name="スライド番号プレースホルダ 5"/>
          <p:cNvSpPr>
            <a:spLocks noGrp="1"/>
          </p:cNvSpPr>
          <p:nvPr>
            <p:ph type="sldNum" sz="quarter" idx="12"/>
          </p:nvPr>
        </p:nvSpPr>
        <p:spPr/>
        <p:txBody>
          <a:bodyPr/>
          <a:lstStyle/>
          <a:p>
            <a:fld id="{904B6712-4D93-43DE-ADF9-71E7179BED58}" type="slidenum">
              <a:rPr lang="ja-JP" altLang="en-US" smtClean="0"/>
              <a:pPr/>
              <a:t>21</a:t>
            </a:fld>
            <a:r>
              <a:rPr lang="en-US" altLang="ja-JP" smtClean="0"/>
              <a:t>/38</a:t>
            </a:r>
            <a:endParaRPr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ユースケース</a:t>
            </a:r>
            <a:endParaRPr kumimoji="1" lang="ja-JP" altLang="en-US"/>
          </a:p>
        </p:txBody>
      </p:sp>
      <p:sp>
        <p:nvSpPr>
          <p:cNvPr id="3" name="コンテンツ プレースホルダ 2"/>
          <p:cNvSpPr>
            <a:spLocks noGrp="1"/>
          </p:cNvSpPr>
          <p:nvPr>
            <p:ph idx="1"/>
          </p:nvPr>
        </p:nvSpPr>
        <p:spPr/>
        <p:txBody>
          <a:bodyPr>
            <a:normAutofit/>
          </a:bodyPr>
          <a:lstStyle/>
          <a:p>
            <a:pPr>
              <a:buNone/>
            </a:pPr>
            <a:r>
              <a:rPr kumimoji="1" lang="en-US" altLang="ja-JP" sz="2400" smtClean="0"/>
              <a:t>Boost.Fusion</a:t>
            </a:r>
            <a:r>
              <a:rPr kumimoji="1" lang="ja-JP" altLang="en-US" sz="2400" smtClean="0"/>
              <a:t>の使いどころは大きく</a:t>
            </a:r>
            <a:r>
              <a:rPr kumimoji="1" lang="en-US" altLang="ja-JP" sz="2400" smtClean="0"/>
              <a:t>2</a:t>
            </a:r>
            <a:r>
              <a:rPr kumimoji="1" lang="ja-JP" altLang="en-US" sz="2400" smtClean="0"/>
              <a:t>つ：</a:t>
            </a:r>
            <a:endParaRPr kumimoji="1" lang="en-US" altLang="ja-JP" sz="2400" smtClean="0"/>
          </a:p>
          <a:p>
            <a:pPr>
              <a:buNone/>
            </a:pPr>
            <a:endParaRPr lang="en-US" altLang="ja-JP" sz="2400" smtClean="0"/>
          </a:p>
          <a:p>
            <a:pPr marL="514350" indent="-514350">
              <a:buFont typeface="Arial" pitchFamily="34" charset="0"/>
              <a:buAutoNum type="arabicPeriod"/>
            </a:pPr>
            <a:r>
              <a:rPr lang="ja-JP" altLang="en-US" sz="2400" smtClean="0"/>
              <a:t>名前が付いているがシーケンスとしても扱いたい場合</a:t>
            </a:r>
            <a:r>
              <a:rPr lang="en-US" altLang="ja-JP" sz="2400" smtClean="0"/>
              <a:t/>
            </a:r>
            <a:br>
              <a:rPr lang="en-US" altLang="ja-JP" sz="2400" smtClean="0"/>
            </a:br>
            <a:r>
              <a:rPr lang="en-US" altLang="ja-JP" sz="2400" smtClean="0"/>
              <a:t>(RGB</a:t>
            </a:r>
            <a:r>
              <a:rPr lang="ja-JP" altLang="en-US" sz="2400" smtClean="0"/>
              <a:t>など</a:t>
            </a:r>
            <a:r>
              <a:rPr lang="en-US" altLang="ja-JP" sz="2400" smtClean="0"/>
              <a:t>)</a:t>
            </a:r>
            <a:br>
              <a:rPr lang="en-US" altLang="ja-JP" sz="2400" smtClean="0"/>
            </a:br>
            <a:endParaRPr lang="en-US" altLang="ja-JP" sz="2400" smtClean="0"/>
          </a:p>
          <a:p>
            <a:pPr marL="514350" indent="-514350">
              <a:buAutoNum type="arabicPeriod"/>
            </a:pPr>
            <a:r>
              <a:rPr kumimoji="1" lang="en-US" altLang="ja-JP" sz="2400" smtClean="0"/>
              <a:t>DSEL</a:t>
            </a:r>
            <a:r>
              <a:rPr kumimoji="1" lang="ja-JP" altLang="en-US" sz="2400" smtClean="0"/>
              <a:t>の内部実装</a:t>
            </a:r>
            <a:r>
              <a:rPr kumimoji="1" lang="en-US" altLang="ja-JP" sz="2400" smtClean="0"/>
              <a:t>(Boost.Spirit.Qi/Karma)</a:t>
            </a:r>
            <a:br>
              <a:rPr kumimoji="1" lang="en-US" altLang="ja-JP" sz="2400" smtClean="0"/>
            </a:br>
            <a:endParaRPr kumimoji="1" lang="en-US" altLang="ja-JP" sz="2400" smtClean="0"/>
          </a:p>
          <a:p>
            <a:pPr marL="514350" indent="-514350">
              <a:buAutoNum type="arabicPeriod"/>
            </a:pPr>
            <a:r>
              <a:rPr kumimoji="1" lang="en-US" altLang="ja-JP" sz="2400" smtClean="0"/>
              <a:t>Fusion Sequence</a:t>
            </a:r>
            <a:r>
              <a:rPr kumimoji="1" lang="ja-JP" altLang="en-US" sz="2400" smtClean="0"/>
              <a:t>をコンセプトとするライブラリへの一括アダプト</a:t>
            </a:r>
            <a:r>
              <a:rPr kumimoji="1" lang="en-US" altLang="ja-JP" sz="2400" smtClean="0"/>
              <a:t>(Boost.Geometry)</a:t>
            </a:r>
            <a:br>
              <a:rPr kumimoji="1" lang="en-US" altLang="ja-JP" sz="2400" smtClean="0"/>
            </a:br>
            <a:endParaRPr kumimoji="1" lang="en-US" altLang="ja-JP" sz="2400" smtClean="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22</a:t>
            </a:fld>
            <a:r>
              <a:rPr lang="en-US" altLang="ja-JP" smtClean="0"/>
              <a:t>/38</a:t>
            </a:r>
            <a:endParaRPr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smtClean="0"/>
              <a:t>RGB</a:t>
            </a:r>
            <a:r>
              <a:rPr lang="ja-JP" altLang="en-US" sz="3600" smtClean="0"/>
              <a:t>値</a:t>
            </a:r>
            <a:endParaRPr kumimoji="1" lang="ja-JP" altLang="en-US" sz="3600"/>
          </a:p>
        </p:txBody>
      </p:sp>
      <p:sp>
        <p:nvSpPr>
          <p:cNvPr id="3" name="コンテンツ プレースホルダ 2"/>
          <p:cNvSpPr>
            <a:spLocks noGrp="1"/>
          </p:cNvSpPr>
          <p:nvPr>
            <p:ph idx="1"/>
          </p:nvPr>
        </p:nvSpPr>
        <p:spPr>
          <a:xfrm>
            <a:off x="457200" y="857232"/>
            <a:ext cx="8229600" cy="3000396"/>
          </a:xfrm>
        </p:spPr>
        <p:txBody>
          <a:bodyPr>
            <a:noAutofit/>
          </a:bodyPr>
          <a:lstStyle/>
          <a:p>
            <a:pPr lvl="0">
              <a:buNone/>
              <a:defRPr/>
            </a:pPr>
            <a:r>
              <a:rPr lang="en-US" altLang="ja-JP" sz="2400" smtClean="0"/>
              <a:t>RGB</a:t>
            </a:r>
            <a:r>
              <a:rPr lang="ja-JP" altLang="en-US" sz="2400" smtClean="0"/>
              <a:t>値は、構造体として扱うと、名前を付けられるがシーケンス</a:t>
            </a:r>
            <a:endParaRPr lang="en-US" altLang="ja-JP" sz="2400" smtClean="0"/>
          </a:p>
          <a:p>
            <a:pPr lvl="0">
              <a:buNone/>
              <a:defRPr/>
            </a:pPr>
            <a:r>
              <a:rPr lang="ja-JP" altLang="en-US" sz="2400" smtClean="0"/>
              <a:t>として扱えず、配列として扱うと名前が</a:t>
            </a:r>
            <a:r>
              <a:rPr lang="en-US" altLang="ja-JP" sz="2400" smtClean="0"/>
              <a:t>…</a:t>
            </a:r>
          </a:p>
          <a:p>
            <a:pPr lvl="0">
              <a:buNone/>
              <a:defRPr/>
            </a:pPr>
            <a:r>
              <a:rPr lang="ja-JP" altLang="en-US" sz="2400" smtClean="0"/>
              <a:t>という一長一短の設計の選択肢がある。</a:t>
            </a:r>
            <a:endParaRPr lang="en-US" altLang="ja-JP" sz="2400" smtClean="0"/>
          </a:p>
          <a:p>
            <a:pPr lvl="0">
              <a:buNone/>
              <a:defRPr/>
            </a:pPr>
            <a:endParaRPr lang="en-US" altLang="ja-JP" sz="1800" smtClean="0"/>
          </a:p>
          <a:p>
            <a:pPr lvl="0">
              <a:buNone/>
              <a:defRPr/>
            </a:pPr>
            <a:r>
              <a:rPr lang="en-US" altLang="ja-JP" sz="2400" smtClean="0"/>
              <a:t>RGB</a:t>
            </a:r>
            <a:r>
              <a:rPr lang="ja-JP" altLang="en-US" sz="2400" smtClean="0"/>
              <a:t>を構造体にして</a:t>
            </a:r>
            <a:r>
              <a:rPr lang="en-US" altLang="ja-JP" sz="2400" smtClean="0"/>
              <a:t>Fusion</a:t>
            </a:r>
            <a:r>
              <a:rPr lang="ja-JP" altLang="en-US" sz="2400" smtClean="0"/>
              <a:t>シーケンスにアダプトすることで、</a:t>
            </a:r>
            <a:endParaRPr lang="en-US" altLang="ja-JP" sz="2400" smtClean="0"/>
          </a:p>
          <a:p>
            <a:pPr lvl="0">
              <a:buNone/>
              <a:defRPr/>
            </a:pPr>
            <a:r>
              <a:rPr lang="ja-JP" altLang="en-US" sz="2400" smtClean="0"/>
              <a:t>名前でのアクセスと、名前を必要としないシーケンスとしての</a:t>
            </a:r>
            <a:endParaRPr lang="en-US" altLang="ja-JP" sz="2400" smtClean="0"/>
          </a:p>
          <a:p>
            <a:pPr lvl="0">
              <a:buNone/>
              <a:defRPr/>
            </a:pPr>
            <a:r>
              <a:rPr lang="ja-JP" altLang="en-US" sz="2400" smtClean="0"/>
              <a:t>アクセス両方が手に入る。</a:t>
            </a:r>
            <a:endParaRPr lang="en-US" altLang="ja-JP" sz="2400" smtClean="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23</a:t>
            </a:fld>
            <a:r>
              <a:rPr lang="en-US" altLang="ja-JP" smtClean="0"/>
              <a:t>/38</a:t>
            </a:r>
            <a:endParaRPr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smtClean="0"/>
              <a:t>RGB</a:t>
            </a:r>
            <a:r>
              <a:rPr lang="ja-JP" altLang="en-US" sz="3600" smtClean="0"/>
              <a:t>値</a:t>
            </a:r>
            <a:endParaRPr kumimoji="1" lang="ja-JP" altLang="en-US" sz="3600"/>
          </a:p>
        </p:txBody>
      </p:sp>
      <p:sp>
        <p:nvSpPr>
          <p:cNvPr id="12" name="テキスト ボックス 11"/>
          <p:cNvSpPr txBox="1"/>
          <p:nvPr/>
        </p:nvSpPr>
        <p:spPr>
          <a:xfrm>
            <a:off x="6743238" y="6072206"/>
            <a:ext cx="2329356" cy="338554"/>
          </a:xfrm>
          <a:prstGeom prst="rect">
            <a:avLst/>
          </a:prstGeom>
          <a:noFill/>
        </p:spPr>
        <p:txBody>
          <a:bodyPr wrap="none" rtlCol="0">
            <a:spAutoFit/>
          </a:bodyPr>
          <a:lstStyle/>
          <a:p>
            <a:r>
              <a:rPr lang="en-US" altLang="ja-JP" sz="1600" smtClean="0">
                <a:hlinkClick r:id="rId2"/>
              </a:rPr>
              <a:t>http://ideone.com/HaqfD</a:t>
            </a:r>
            <a:endParaRPr lang="en-US" altLang="ja-JP" sz="1600" smtClean="0"/>
          </a:p>
        </p:txBody>
      </p:sp>
      <p:pic>
        <p:nvPicPr>
          <p:cNvPr id="1026" name="Picture 2" descr="C:\Documents and Settings\atakaha3.NSW-D\My Documents\Visual Studio 2010\Projects\CppConsole\CppConsole\belle.png"/>
          <p:cNvPicPr>
            <a:picLocks noChangeAspect="1" noChangeArrowheads="1"/>
          </p:cNvPicPr>
          <p:nvPr/>
        </p:nvPicPr>
        <p:blipFill>
          <a:blip r:embed="rId3" cstate="print"/>
          <a:srcRect/>
          <a:stretch>
            <a:fillRect/>
          </a:stretch>
        </p:blipFill>
        <p:spPr bwMode="auto">
          <a:xfrm>
            <a:off x="500034" y="4482458"/>
            <a:ext cx="2786082" cy="2089814"/>
          </a:xfrm>
          <a:prstGeom prst="rect">
            <a:avLst/>
          </a:prstGeom>
          <a:noFill/>
        </p:spPr>
      </p:pic>
      <p:pic>
        <p:nvPicPr>
          <p:cNvPr id="1027" name="Picture 3" descr="C:\Documents and Settings\atakaha3.NSW-D\My Documents\Visual Studio 2010\Projects\CppConsole\CppConsole\out.png"/>
          <p:cNvPicPr>
            <a:picLocks noChangeAspect="1" noChangeArrowheads="1"/>
          </p:cNvPicPr>
          <p:nvPr/>
        </p:nvPicPr>
        <p:blipFill>
          <a:blip r:embed="rId4" cstate="print"/>
          <a:srcRect/>
          <a:stretch>
            <a:fillRect/>
          </a:stretch>
        </p:blipFill>
        <p:spPr bwMode="auto">
          <a:xfrm>
            <a:off x="3929058" y="4482458"/>
            <a:ext cx="2786082" cy="2089561"/>
          </a:xfrm>
          <a:prstGeom prst="rect">
            <a:avLst/>
          </a:prstGeom>
          <a:noFill/>
        </p:spPr>
      </p:pic>
      <p:sp>
        <p:nvSpPr>
          <p:cNvPr id="9" name="コンテンツ プレースホルダ 8"/>
          <p:cNvSpPr>
            <a:spLocks noGrp="1"/>
          </p:cNvSpPr>
          <p:nvPr>
            <p:ph idx="1"/>
          </p:nvPr>
        </p:nvSpPr>
        <p:spPr>
          <a:xfrm>
            <a:off x="457200" y="857232"/>
            <a:ext cx="8229600" cy="1285884"/>
          </a:xfrm>
        </p:spPr>
        <p:txBody>
          <a:bodyPr>
            <a:noAutofit/>
          </a:bodyPr>
          <a:lstStyle/>
          <a:p>
            <a:pPr>
              <a:buNone/>
            </a:pPr>
            <a:r>
              <a:rPr kumimoji="1" lang="ja-JP" altLang="en-US" sz="2400" smtClean="0"/>
              <a:t>以下は、簡単な画像処理</a:t>
            </a:r>
            <a:r>
              <a:rPr kumimoji="1" lang="en-US" altLang="ja-JP" sz="2400" smtClean="0"/>
              <a:t>(</a:t>
            </a:r>
            <a:r>
              <a:rPr lang="ja-JP" altLang="en-US" sz="2400" smtClean="0"/>
              <a:t>ネガ反転</a:t>
            </a:r>
            <a:r>
              <a:rPr lang="en-US" altLang="ja-JP" sz="2400" smtClean="0"/>
              <a:t>)</a:t>
            </a:r>
            <a:r>
              <a:rPr lang="ja-JP" altLang="en-US" sz="2400" smtClean="0"/>
              <a:t>。</a:t>
            </a:r>
            <a:endParaRPr lang="en-US" altLang="ja-JP" sz="2400" smtClean="0"/>
          </a:p>
          <a:p>
            <a:pPr>
              <a:buNone/>
            </a:pPr>
            <a:r>
              <a:rPr kumimoji="1" lang="en-US" altLang="ja-JP" sz="2400" smtClean="0"/>
              <a:t>OpenCV</a:t>
            </a:r>
            <a:r>
              <a:rPr kumimoji="1" lang="ja-JP" altLang="en-US" sz="2400" smtClean="0"/>
              <a:t>は内部の要素型を外部から指定できるので、</a:t>
            </a:r>
            <a:endParaRPr kumimoji="1" lang="en-US" altLang="ja-JP" sz="2400" smtClean="0"/>
          </a:p>
          <a:p>
            <a:pPr>
              <a:buNone/>
            </a:pPr>
            <a:r>
              <a:rPr kumimoji="1" lang="en-US" altLang="ja-JP" sz="2400" smtClean="0"/>
              <a:t>Fusion</a:t>
            </a:r>
            <a:r>
              <a:rPr kumimoji="1" lang="ja-JP" altLang="en-US" sz="2400" smtClean="0"/>
              <a:t>シーケンスへのアダプトが簡単にできる。</a:t>
            </a:r>
            <a:endParaRPr kumimoji="1" lang="ja-JP" altLang="en-US" sz="2400"/>
          </a:p>
        </p:txBody>
      </p:sp>
      <p:sp>
        <p:nvSpPr>
          <p:cNvPr id="10" name="テキスト ボックス 9"/>
          <p:cNvSpPr txBox="1"/>
          <p:nvPr/>
        </p:nvSpPr>
        <p:spPr>
          <a:xfrm>
            <a:off x="500034" y="2196442"/>
            <a:ext cx="6215106" cy="224676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struct Color {</a:t>
            </a:r>
          </a:p>
          <a:p>
            <a:r>
              <a:rPr lang="en-US" altLang="ja-JP" sz="2000" smtClean="0">
                <a:latin typeface="VL ゴシック" pitchFamily="49" charset="-128"/>
                <a:ea typeface="VL ゴシック" pitchFamily="49" charset="-128"/>
              </a:rPr>
              <a:t>  uchar r, g, b;</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Color c;</a:t>
            </a:r>
          </a:p>
          <a:p>
            <a:r>
              <a:rPr lang="en-US" altLang="ja-JP" sz="2000" smtClean="0">
                <a:solidFill>
                  <a:srgbClr val="C00000"/>
                </a:solidFill>
                <a:latin typeface="VL ゴシック" pitchFamily="49" charset="-128"/>
                <a:ea typeface="VL ゴシック" pitchFamily="49" charset="-128"/>
              </a:rPr>
              <a:t>fusion::for_each</a:t>
            </a:r>
            <a:r>
              <a:rPr lang="en-US" altLang="ja-JP" sz="2000" smtClean="0">
                <a:latin typeface="VL ゴシック" pitchFamily="49" charset="-128"/>
                <a:ea typeface="VL ゴシック" pitchFamily="49" charset="-128"/>
              </a:rPr>
              <a:t>(c, _1 = 255 - _1);</a:t>
            </a:r>
          </a:p>
        </p:txBody>
      </p:sp>
      <p:sp>
        <p:nvSpPr>
          <p:cNvPr id="11" name="テキスト ボックス 10"/>
          <p:cNvSpPr txBox="1"/>
          <p:nvPr/>
        </p:nvSpPr>
        <p:spPr>
          <a:xfrm>
            <a:off x="3301057" y="5183567"/>
            <a:ext cx="556563" cy="584775"/>
          </a:xfrm>
          <a:prstGeom prst="rect">
            <a:avLst/>
          </a:prstGeom>
          <a:noFill/>
        </p:spPr>
        <p:txBody>
          <a:bodyPr wrap="none" rtlCol="0">
            <a:spAutoFit/>
          </a:bodyPr>
          <a:lstStyle/>
          <a:p>
            <a:r>
              <a:rPr kumimoji="1" lang="ja-JP" altLang="en-US" sz="3200" b="1" smtClean="0"/>
              <a:t>→</a:t>
            </a:r>
            <a:endParaRPr kumimoji="1" lang="ja-JP" altLang="en-US" sz="3200" b="1"/>
          </a:p>
        </p:txBody>
      </p:sp>
      <p:sp>
        <p:nvSpPr>
          <p:cNvPr id="13" name="スライド番号プレースホルダ 12"/>
          <p:cNvSpPr>
            <a:spLocks noGrp="1"/>
          </p:cNvSpPr>
          <p:nvPr>
            <p:ph type="sldNum" sz="quarter" idx="12"/>
          </p:nvPr>
        </p:nvSpPr>
        <p:spPr/>
        <p:txBody>
          <a:bodyPr/>
          <a:lstStyle/>
          <a:p>
            <a:fld id="{904B6712-4D93-43DE-ADF9-71E7179BED58}" type="slidenum">
              <a:rPr lang="ja-JP" altLang="en-US" smtClean="0"/>
              <a:pPr/>
              <a:t>24</a:t>
            </a:fld>
            <a:r>
              <a:rPr lang="en-US" altLang="ja-JP" smtClean="0"/>
              <a:t>/38</a:t>
            </a:r>
            <a:endParaRPr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DSEL</a:t>
            </a:r>
            <a:r>
              <a:rPr kumimoji="1" lang="ja-JP" altLang="en-US" smtClean="0"/>
              <a:t>の内部実装</a:t>
            </a:r>
            <a:endParaRPr kumimoji="1" lang="ja-JP" altLang="en-US"/>
          </a:p>
        </p:txBody>
      </p:sp>
      <p:sp>
        <p:nvSpPr>
          <p:cNvPr id="3" name="コンテンツ プレースホルダ 2"/>
          <p:cNvSpPr>
            <a:spLocks noGrp="1"/>
          </p:cNvSpPr>
          <p:nvPr>
            <p:ph idx="1"/>
          </p:nvPr>
        </p:nvSpPr>
        <p:spPr/>
        <p:txBody>
          <a:bodyPr>
            <a:normAutofit/>
          </a:bodyPr>
          <a:lstStyle/>
          <a:p>
            <a:r>
              <a:rPr kumimoji="1" lang="en-US" altLang="ja-JP" sz="2800" smtClean="0"/>
              <a:t>DSEL</a:t>
            </a:r>
            <a:r>
              <a:rPr kumimoji="1" lang="ja-JP" altLang="en-US" sz="2800" smtClean="0"/>
              <a:t>では、異なる型のシーケンスを扱う機会が多い。たとえば、正規表現やパーサーコンビネータ。</a:t>
            </a:r>
            <a:r>
              <a:rPr kumimoji="1" lang="en-US" altLang="ja-JP" sz="2800" smtClean="0"/>
              <a:t/>
            </a:r>
            <a:br>
              <a:rPr kumimoji="1" lang="en-US" altLang="ja-JP" sz="2800" smtClean="0"/>
            </a:br>
            <a:r>
              <a:rPr kumimoji="1" lang="en-US" altLang="ja-JP" sz="2800" smtClean="0"/>
              <a:t/>
            </a:r>
            <a:br>
              <a:rPr kumimoji="1" lang="en-US" altLang="ja-JP" sz="2800" smtClean="0"/>
            </a:br>
            <a:r>
              <a:rPr kumimoji="1" lang="ja-JP" altLang="en-US" sz="2800" smtClean="0"/>
              <a:t>これらの内部実装に</a:t>
            </a:r>
            <a:r>
              <a:rPr kumimoji="1" lang="en-US" altLang="ja-JP" sz="2800" smtClean="0"/>
              <a:t>Boost.Fusion</a:t>
            </a:r>
            <a:r>
              <a:rPr kumimoji="1" lang="ja-JP" altLang="en-US" sz="2800" smtClean="0"/>
              <a:t>を使用することで、ユーザーコードが簡潔で柔軟になる。</a:t>
            </a:r>
            <a:endParaRPr kumimoji="1" lang="ja-JP" altLang="en-US" sz="280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25</a:t>
            </a:fld>
            <a:r>
              <a:rPr lang="en-US" altLang="ja-JP" smtClean="0"/>
              <a:t>/38</a:t>
            </a:r>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smtClean="0"/>
              <a:t>DSEL</a:t>
            </a:r>
            <a:r>
              <a:rPr kumimoji="1" lang="ja-JP" altLang="en-US" sz="3600" smtClean="0"/>
              <a:t>の内部実装</a:t>
            </a:r>
            <a:r>
              <a:rPr kumimoji="1" lang="en-US" altLang="ja-JP" sz="3600" smtClean="0"/>
              <a:t>:Boost.Spirit.Qi</a:t>
            </a:r>
            <a:endParaRPr kumimoji="1" lang="ja-JP" altLang="en-US" sz="3600"/>
          </a:p>
        </p:txBody>
      </p:sp>
      <p:sp>
        <p:nvSpPr>
          <p:cNvPr id="3" name="コンテンツ プレースホルダ 2"/>
          <p:cNvSpPr>
            <a:spLocks noGrp="1"/>
          </p:cNvSpPr>
          <p:nvPr>
            <p:ph idx="1"/>
          </p:nvPr>
        </p:nvSpPr>
        <p:spPr>
          <a:xfrm>
            <a:off x="457200" y="857232"/>
            <a:ext cx="8229600" cy="857256"/>
          </a:xfrm>
        </p:spPr>
        <p:txBody>
          <a:bodyPr>
            <a:normAutofit fontScale="92500"/>
          </a:bodyPr>
          <a:lstStyle/>
          <a:p>
            <a:pPr>
              <a:buNone/>
            </a:pPr>
            <a:r>
              <a:rPr kumimoji="1" lang="en-US" altLang="ja-JP" sz="2400" smtClean="0"/>
              <a:t>Boost.Spirit</a:t>
            </a:r>
            <a:r>
              <a:rPr kumimoji="1" lang="ja-JP" altLang="en-US" sz="2400" smtClean="0"/>
              <a:t>では</a:t>
            </a:r>
            <a:r>
              <a:rPr kumimoji="1" lang="en-US" altLang="ja-JP" sz="2400" smtClean="0"/>
              <a:t>Fusion</a:t>
            </a:r>
            <a:r>
              <a:rPr kumimoji="1" lang="ja-JP" altLang="en-US" sz="2400" smtClean="0"/>
              <a:t>を、パース式、およびパース結果の型として</a:t>
            </a:r>
            <a:endParaRPr kumimoji="1" lang="en-US" altLang="ja-JP" sz="2400" smtClean="0"/>
          </a:p>
          <a:p>
            <a:pPr>
              <a:buNone/>
            </a:pPr>
            <a:r>
              <a:rPr kumimoji="1" lang="ja-JP" altLang="en-US" sz="2400" smtClean="0"/>
              <a:t>使用する。</a:t>
            </a:r>
            <a:endParaRPr kumimoji="1" lang="en-US" altLang="ja-JP" sz="2400" smtClean="0"/>
          </a:p>
        </p:txBody>
      </p:sp>
      <p:sp>
        <p:nvSpPr>
          <p:cNvPr id="5" name="テキスト ボックス 4"/>
          <p:cNvSpPr txBox="1"/>
          <p:nvPr/>
        </p:nvSpPr>
        <p:spPr>
          <a:xfrm>
            <a:off x="683568" y="1928802"/>
            <a:ext cx="7166030" cy="1323439"/>
          </a:xfrm>
          <a:prstGeom prst="rect">
            <a:avLst/>
          </a:prstGeom>
          <a:noFill/>
          <a:ln>
            <a:solidFill>
              <a:schemeClr val="tx1"/>
            </a:solidFill>
          </a:ln>
        </p:spPr>
        <p:txBody>
          <a:bodyPr wrap="square" rtlCol="0">
            <a:spAutoFit/>
          </a:bodyPr>
          <a:lstStyle/>
          <a:p>
            <a:r>
              <a:rPr lang="en-US" altLang="ja-JP" sz="2000" smtClean="0">
                <a:solidFill>
                  <a:srgbClr val="C00000"/>
                </a:solidFill>
                <a:latin typeface="VL ゴシック" pitchFamily="49" charset="-128"/>
                <a:ea typeface="VL ゴシック" pitchFamily="49" charset="-128"/>
              </a:rPr>
              <a:t>fusion::vector&lt;int, char, double&gt; </a:t>
            </a:r>
            <a:r>
              <a:rPr lang="en-US" altLang="ja-JP" sz="2000" smtClean="0">
                <a:latin typeface="VL ゴシック" pitchFamily="49" charset="-128"/>
                <a:ea typeface="VL ゴシック" pitchFamily="49" charset="-128"/>
              </a:rPr>
              <a:t>result;</a:t>
            </a:r>
          </a:p>
          <a:p>
            <a:r>
              <a:rPr lang="en-US" altLang="ja-JP" sz="2000" smtClean="0">
                <a:latin typeface="VL ゴシック" pitchFamily="49" charset="-128"/>
                <a:ea typeface="VL ゴシック" pitchFamily="49" charset="-128"/>
              </a:rPr>
              <a:t>parse("1 a 3.14", </a:t>
            </a:r>
            <a:r>
              <a:rPr lang="en-US" altLang="ja-JP" sz="2000" smtClean="0">
                <a:solidFill>
                  <a:srgbClr val="C00000"/>
                </a:solidFill>
                <a:latin typeface="VL ゴシック" pitchFamily="49" charset="-128"/>
                <a:ea typeface="VL ゴシック" pitchFamily="49" charset="-128"/>
              </a:rPr>
              <a:t>int_ &gt;&gt; char_ &gt;&gt; double_</a:t>
            </a:r>
            <a:r>
              <a:rPr lang="en-US" altLang="ja-JP" sz="2000" smtClean="0">
                <a:latin typeface="VL ゴシック" pitchFamily="49" charset="-128"/>
                <a:ea typeface="VL ゴシック" pitchFamily="49" charset="-128"/>
              </a:rPr>
              <a:t>, result);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std::cout &lt;&lt; result &lt;&lt; std::endl;</a:t>
            </a:r>
          </a:p>
        </p:txBody>
      </p:sp>
      <p:sp>
        <p:nvSpPr>
          <p:cNvPr id="6" name="テキスト ボックス 5"/>
          <p:cNvSpPr txBox="1"/>
          <p:nvPr/>
        </p:nvSpPr>
        <p:spPr>
          <a:xfrm>
            <a:off x="5929322" y="6376594"/>
            <a:ext cx="2317237" cy="338554"/>
          </a:xfrm>
          <a:prstGeom prst="rect">
            <a:avLst/>
          </a:prstGeom>
          <a:noFill/>
        </p:spPr>
        <p:txBody>
          <a:bodyPr wrap="none" rtlCol="0">
            <a:spAutoFit/>
          </a:bodyPr>
          <a:lstStyle/>
          <a:p>
            <a:r>
              <a:rPr lang="en-US" altLang="ja-JP" sz="1600" smtClean="0">
                <a:hlinkClick r:id="rId2"/>
              </a:rPr>
              <a:t>http://ideone.com/btwFk</a:t>
            </a:r>
            <a:endParaRPr lang="en-US" altLang="ja-JP" sz="1600" smtClean="0"/>
          </a:p>
        </p:txBody>
      </p:sp>
      <p:sp>
        <p:nvSpPr>
          <p:cNvPr id="7" name="テキスト ボックス 6"/>
          <p:cNvSpPr txBox="1"/>
          <p:nvPr/>
        </p:nvSpPr>
        <p:spPr>
          <a:xfrm>
            <a:off x="6026410" y="3286124"/>
            <a:ext cx="1785950" cy="369332"/>
          </a:xfrm>
          <a:prstGeom prst="rect">
            <a:avLst/>
          </a:prstGeom>
          <a:solidFill>
            <a:srgbClr val="00B050"/>
          </a:solidFill>
          <a:ln>
            <a:solidFill>
              <a:schemeClr val="tx1"/>
            </a:solidFill>
          </a:ln>
        </p:spPr>
        <p:txBody>
          <a:bodyPr wrap="square" rtlCol="0">
            <a:spAutoFit/>
          </a:bodyPr>
          <a:lstStyle/>
          <a:p>
            <a:r>
              <a:rPr lang="en-US" altLang="ja-JP" smtClean="0"/>
              <a:t>(1 a 3.14)</a:t>
            </a:r>
            <a:endParaRPr kumimoji="1" lang="ja-JP" altLang="en-US"/>
          </a:p>
        </p:txBody>
      </p:sp>
      <p:sp>
        <p:nvSpPr>
          <p:cNvPr id="8" name="スライド番号プレースホルダ 7"/>
          <p:cNvSpPr>
            <a:spLocks noGrp="1"/>
          </p:cNvSpPr>
          <p:nvPr>
            <p:ph type="sldNum" sz="quarter" idx="12"/>
          </p:nvPr>
        </p:nvSpPr>
        <p:spPr/>
        <p:txBody>
          <a:bodyPr/>
          <a:lstStyle/>
          <a:p>
            <a:fld id="{904B6712-4D93-43DE-ADF9-71E7179BED58}" type="slidenum">
              <a:rPr lang="ja-JP" altLang="en-US" smtClean="0"/>
              <a:pPr/>
              <a:t>26</a:t>
            </a:fld>
            <a:r>
              <a:rPr lang="en-US" altLang="ja-JP" smtClean="0"/>
              <a:t>/38</a:t>
            </a:r>
            <a:endParaRPr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smtClean="0"/>
              <a:t>DSEL</a:t>
            </a:r>
            <a:r>
              <a:rPr lang="ja-JP" altLang="en-US" sz="3600" smtClean="0"/>
              <a:t>の内部実装</a:t>
            </a:r>
            <a:r>
              <a:rPr lang="en-US" altLang="ja-JP" sz="3600" smtClean="0"/>
              <a:t>:Boost.Spirit.Qi</a:t>
            </a:r>
            <a:endParaRPr kumimoji="1" lang="ja-JP" altLang="en-US" sz="3600"/>
          </a:p>
        </p:txBody>
      </p:sp>
      <p:sp>
        <p:nvSpPr>
          <p:cNvPr id="3" name="コンテンツ プレースホルダ 2"/>
          <p:cNvSpPr>
            <a:spLocks noGrp="1"/>
          </p:cNvSpPr>
          <p:nvPr>
            <p:ph idx="1"/>
          </p:nvPr>
        </p:nvSpPr>
        <p:spPr>
          <a:xfrm>
            <a:off x="457200" y="857232"/>
            <a:ext cx="8229600" cy="1285884"/>
          </a:xfrm>
        </p:spPr>
        <p:txBody>
          <a:bodyPr>
            <a:noAutofit/>
          </a:bodyPr>
          <a:lstStyle/>
          <a:p>
            <a:pPr lvl="0">
              <a:buNone/>
              <a:defRPr/>
            </a:pPr>
            <a:r>
              <a:rPr lang="en-US" altLang="ja-JP" sz="2400" smtClean="0"/>
              <a:t>Fusion</a:t>
            </a:r>
            <a:r>
              <a:rPr lang="ja-JP" altLang="en-US" sz="2400" smtClean="0"/>
              <a:t>シーケンスで結果を返すことにより、</a:t>
            </a:r>
            <a:endParaRPr lang="en-US" altLang="ja-JP" sz="2400" smtClean="0"/>
          </a:p>
          <a:p>
            <a:pPr lvl="0">
              <a:buNone/>
              <a:defRPr/>
            </a:pPr>
            <a:r>
              <a:rPr lang="en-US" altLang="ja-JP" sz="2400" smtClean="0"/>
              <a:t>BOOST_FUSION_ADAPT_STRUCT</a:t>
            </a:r>
            <a:r>
              <a:rPr lang="ja-JP" altLang="en-US" sz="2400" smtClean="0"/>
              <a:t>でアダプトされた</a:t>
            </a:r>
            <a:endParaRPr lang="en-US" altLang="ja-JP" sz="2400" smtClean="0"/>
          </a:p>
          <a:p>
            <a:pPr lvl="0">
              <a:buNone/>
              <a:defRPr/>
            </a:pPr>
            <a:r>
              <a:rPr lang="ja-JP" altLang="en-US" sz="2400" smtClean="0"/>
              <a:t>ユーザー定義型へ一発変換できる。</a:t>
            </a:r>
            <a:endParaRPr lang="en-US" altLang="ja-JP" sz="2400" smtClean="0"/>
          </a:p>
        </p:txBody>
      </p:sp>
      <p:sp>
        <p:nvSpPr>
          <p:cNvPr id="5" name="テキスト ボックス 4"/>
          <p:cNvSpPr txBox="1"/>
          <p:nvPr/>
        </p:nvSpPr>
        <p:spPr>
          <a:xfrm>
            <a:off x="214282" y="2296437"/>
            <a:ext cx="8786874" cy="3477875"/>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struct X {</a:t>
            </a:r>
          </a:p>
          <a:p>
            <a:r>
              <a:rPr lang="en-US" altLang="ja-JP" sz="2000" smtClean="0">
                <a:latin typeface="VL ゴシック" pitchFamily="49" charset="-128"/>
                <a:ea typeface="VL ゴシック" pitchFamily="49" charset="-128"/>
              </a:rPr>
              <a:t>  int n;</a:t>
            </a:r>
          </a:p>
          <a:p>
            <a:r>
              <a:rPr lang="en-US" altLang="ja-JP" sz="2000" smtClean="0">
                <a:latin typeface="VL ゴシック" pitchFamily="49" charset="-128"/>
                <a:ea typeface="VL ゴシック" pitchFamily="49" charset="-128"/>
              </a:rPr>
              <a:t>  char c;</a:t>
            </a:r>
          </a:p>
          <a:p>
            <a:r>
              <a:rPr lang="en-US" altLang="ja-JP" sz="2000" smtClean="0">
                <a:latin typeface="VL ゴシック" pitchFamily="49" charset="-128"/>
                <a:ea typeface="VL ゴシック" pitchFamily="49" charset="-128"/>
              </a:rPr>
              <a:t>  double d;</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X result;</a:t>
            </a:r>
          </a:p>
          <a:p>
            <a:r>
              <a:rPr lang="en-US" altLang="ja-JP" sz="2000" smtClean="0">
                <a:latin typeface="VL ゴシック" pitchFamily="49" charset="-128"/>
                <a:ea typeface="VL ゴシック" pitchFamily="49" charset="-128"/>
              </a:rPr>
              <a:t>parse("1 a 3.14", </a:t>
            </a:r>
            <a:r>
              <a:rPr lang="en-US" altLang="ja-JP" sz="2000" smtClean="0">
                <a:solidFill>
                  <a:srgbClr val="C00000"/>
                </a:solidFill>
                <a:latin typeface="VL ゴシック" pitchFamily="49" charset="-128"/>
                <a:ea typeface="VL ゴシック" pitchFamily="49" charset="-128"/>
              </a:rPr>
              <a:t>int_ &gt;&gt; char_ &gt;&gt; double_</a:t>
            </a:r>
            <a:r>
              <a:rPr lang="en-US" altLang="ja-JP" sz="2000" smtClean="0">
                <a:latin typeface="VL ゴシック" pitchFamily="49" charset="-128"/>
                <a:ea typeface="VL ゴシック" pitchFamily="49" charset="-128"/>
              </a:rPr>
              <a:t>, result);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std::cout &lt;&lt; result.n &lt;&lt; ‘ ’ &lt;&lt; result.c &lt;&lt; ‘ ’ &lt;&lt; result.d;</a:t>
            </a:r>
          </a:p>
        </p:txBody>
      </p:sp>
      <p:sp>
        <p:nvSpPr>
          <p:cNvPr id="6" name="テキスト ボックス 5"/>
          <p:cNvSpPr txBox="1"/>
          <p:nvPr/>
        </p:nvSpPr>
        <p:spPr>
          <a:xfrm>
            <a:off x="5969539" y="6357958"/>
            <a:ext cx="2317237" cy="338554"/>
          </a:xfrm>
          <a:prstGeom prst="rect">
            <a:avLst/>
          </a:prstGeom>
          <a:noFill/>
        </p:spPr>
        <p:txBody>
          <a:bodyPr wrap="none" rtlCol="0">
            <a:spAutoFit/>
          </a:bodyPr>
          <a:lstStyle/>
          <a:p>
            <a:r>
              <a:rPr lang="en-US" altLang="ja-JP" sz="1600" smtClean="0">
                <a:hlinkClick r:id="rId2"/>
              </a:rPr>
              <a:t>http://ideone.com/btwFk</a:t>
            </a:r>
            <a:endParaRPr lang="en-US" altLang="ja-JP" sz="1600" smtClean="0"/>
          </a:p>
        </p:txBody>
      </p:sp>
      <p:sp>
        <p:nvSpPr>
          <p:cNvPr id="10" name="テキスト ボックス 9"/>
          <p:cNvSpPr txBox="1"/>
          <p:nvPr/>
        </p:nvSpPr>
        <p:spPr>
          <a:xfrm>
            <a:off x="6786578" y="5917188"/>
            <a:ext cx="1785950" cy="369332"/>
          </a:xfrm>
          <a:prstGeom prst="rect">
            <a:avLst/>
          </a:prstGeom>
          <a:solidFill>
            <a:srgbClr val="00B050"/>
          </a:solidFill>
          <a:ln>
            <a:solidFill>
              <a:schemeClr val="tx1"/>
            </a:solidFill>
          </a:ln>
        </p:spPr>
        <p:txBody>
          <a:bodyPr wrap="square" rtlCol="0">
            <a:spAutoFit/>
          </a:bodyPr>
          <a:lstStyle/>
          <a:p>
            <a:r>
              <a:rPr lang="en-US" altLang="ja-JP" smtClean="0"/>
              <a:t>1 a 3.14</a:t>
            </a:r>
            <a:endParaRPr kumimoji="1" lang="ja-JP" altLang="en-US"/>
          </a:p>
        </p:txBody>
      </p:sp>
      <p:sp>
        <p:nvSpPr>
          <p:cNvPr id="8" name="スライド番号プレースホルダ 7"/>
          <p:cNvSpPr>
            <a:spLocks noGrp="1"/>
          </p:cNvSpPr>
          <p:nvPr>
            <p:ph type="sldNum" sz="quarter" idx="12"/>
          </p:nvPr>
        </p:nvSpPr>
        <p:spPr/>
        <p:txBody>
          <a:bodyPr/>
          <a:lstStyle/>
          <a:p>
            <a:fld id="{904B6712-4D93-43DE-ADF9-71E7179BED58}" type="slidenum">
              <a:rPr lang="ja-JP" altLang="en-US" smtClean="0"/>
              <a:pPr/>
              <a:t>27</a:t>
            </a:fld>
            <a:r>
              <a:rPr lang="en-US" altLang="ja-JP" smtClean="0"/>
              <a:t>/38</a:t>
            </a:r>
            <a:endParaRPr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smtClean="0"/>
              <a:t>DSEL</a:t>
            </a:r>
            <a:r>
              <a:rPr lang="ja-JP" altLang="en-US" sz="3600" smtClean="0"/>
              <a:t>の内部実装</a:t>
            </a:r>
            <a:r>
              <a:rPr lang="en-US" altLang="ja-JP" sz="3600" smtClean="0"/>
              <a:t>:Boost.Spirit.Qi</a:t>
            </a:r>
            <a:endParaRPr kumimoji="1" lang="ja-JP" altLang="en-US" sz="3600"/>
          </a:p>
        </p:txBody>
      </p:sp>
      <p:sp>
        <p:nvSpPr>
          <p:cNvPr id="3" name="コンテンツ プレースホルダ 2"/>
          <p:cNvSpPr>
            <a:spLocks noGrp="1"/>
          </p:cNvSpPr>
          <p:nvPr>
            <p:ph idx="1"/>
          </p:nvPr>
        </p:nvSpPr>
        <p:spPr>
          <a:xfrm>
            <a:off x="457200" y="857232"/>
            <a:ext cx="8229600" cy="1857388"/>
          </a:xfrm>
        </p:spPr>
        <p:txBody>
          <a:bodyPr>
            <a:noAutofit/>
          </a:bodyPr>
          <a:lstStyle/>
          <a:p>
            <a:pPr lvl="0">
              <a:buNone/>
              <a:defRPr/>
            </a:pPr>
            <a:r>
              <a:rPr lang="ja-JP" altLang="en-US" sz="2000" smtClean="0"/>
              <a:t>さらに、</a:t>
            </a:r>
            <a:r>
              <a:rPr lang="en-US" altLang="ja-JP" sz="2000" smtClean="0"/>
              <a:t>char</a:t>
            </a:r>
            <a:r>
              <a:rPr lang="ja-JP" altLang="en-US" sz="2000" smtClean="0"/>
              <a:t>のシーケンスを以下のいずれの型でも扱えるため、</a:t>
            </a:r>
            <a:endParaRPr lang="en-US" altLang="ja-JP" sz="2000" smtClean="0"/>
          </a:p>
          <a:p>
            <a:pPr lvl="0">
              <a:buNone/>
              <a:defRPr/>
            </a:pPr>
            <a:r>
              <a:rPr lang="ja-JP" altLang="en-US" sz="2000" smtClean="0"/>
              <a:t>ユーザーコードが非常に柔軟になる：</a:t>
            </a:r>
            <a:endParaRPr lang="en-US" altLang="ja-JP" sz="2000" smtClean="0"/>
          </a:p>
          <a:p>
            <a:pPr lvl="0">
              <a:buNone/>
              <a:defRPr/>
            </a:pPr>
            <a:r>
              <a:rPr lang="en-US" altLang="ja-JP" sz="2000" smtClean="0"/>
              <a:t>fusion::vector&lt;char, char, ...&gt;</a:t>
            </a:r>
          </a:p>
          <a:p>
            <a:pPr lvl="0">
              <a:buNone/>
              <a:defRPr/>
            </a:pPr>
            <a:r>
              <a:rPr lang="en-US" altLang="ja-JP" sz="2000" smtClean="0"/>
              <a:t>std::string</a:t>
            </a:r>
          </a:p>
          <a:p>
            <a:pPr lvl="0">
              <a:buNone/>
              <a:defRPr/>
            </a:pPr>
            <a:r>
              <a:rPr lang="en-US" altLang="ja-JP" sz="2000" smtClean="0"/>
              <a:t>std::vector&lt;char&gt;</a:t>
            </a:r>
          </a:p>
        </p:txBody>
      </p:sp>
      <p:sp>
        <p:nvSpPr>
          <p:cNvPr id="5" name="テキスト ボックス 4"/>
          <p:cNvSpPr txBox="1"/>
          <p:nvPr/>
        </p:nvSpPr>
        <p:spPr>
          <a:xfrm>
            <a:off x="1006370" y="2924944"/>
            <a:ext cx="6877998" cy="707886"/>
          </a:xfrm>
          <a:prstGeom prst="rect">
            <a:avLst/>
          </a:prstGeom>
          <a:noFill/>
          <a:ln>
            <a:solidFill>
              <a:schemeClr val="tx1"/>
            </a:solidFill>
          </a:ln>
        </p:spPr>
        <p:txBody>
          <a:bodyPr wrap="square" rtlCol="0">
            <a:spAutoFit/>
          </a:bodyPr>
          <a:lstStyle/>
          <a:p>
            <a:r>
              <a:rPr lang="en-US" altLang="ja-JP" sz="2000" smtClean="0">
                <a:solidFill>
                  <a:srgbClr val="C00000"/>
                </a:solidFill>
                <a:latin typeface="VL ゴシック" pitchFamily="49" charset="-128"/>
                <a:ea typeface="VL ゴシック" pitchFamily="49" charset="-128"/>
              </a:rPr>
              <a:t>fusion::vector&lt;char, char, char&gt; </a:t>
            </a:r>
            <a:r>
              <a:rPr lang="en-US" altLang="ja-JP" sz="2000" smtClean="0">
                <a:latin typeface="VL ゴシック" pitchFamily="49" charset="-128"/>
                <a:ea typeface="VL ゴシック" pitchFamily="49" charset="-128"/>
              </a:rPr>
              <a:t>result;</a:t>
            </a:r>
          </a:p>
          <a:p>
            <a:r>
              <a:rPr lang="en-US" altLang="ja-JP" sz="2000" smtClean="0">
                <a:latin typeface="VL ゴシック" pitchFamily="49" charset="-128"/>
                <a:ea typeface="VL ゴシック" pitchFamily="49" charset="-128"/>
              </a:rPr>
              <a:t>parse("1 a 3.14", char_ &gt;&gt; char_ &gt;&gt; char_, result);</a:t>
            </a:r>
          </a:p>
        </p:txBody>
      </p:sp>
      <p:sp>
        <p:nvSpPr>
          <p:cNvPr id="6" name="テキスト ボックス 5"/>
          <p:cNvSpPr txBox="1"/>
          <p:nvPr/>
        </p:nvSpPr>
        <p:spPr>
          <a:xfrm>
            <a:off x="5563027" y="3567886"/>
            <a:ext cx="2321341" cy="338554"/>
          </a:xfrm>
          <a:prstGeom prst="rect">
            <a:avLst/>
          </a:prstGeom>
          <a:noFill/>
        </p:spPr>
        <p:txBody>
          <a:bodyPr wrap="none" rtlCol="0">
            <a:spAutoFit/>
          </a:bodyPr>
          <a:lstStyle/>
          <a:p>
            <a:r>
              <a:rPr lang="en-US" altLang="ja-JP" sz="1600" smtClean="0">
                <a:hlinkClick r:id="rId2"/>
              </a:rPr>
              <a:t>http://ideone.com/NTZ6z</a:t>
            </a:r>
            <a:endParaRPr lang="en-US" altLang="ja-JP" sz="1600" smtClean="0"/>
          </a:p>
        </p:txBody>
      </p:sp>
      <p:sp>
        <p:nvSpPr>
          <p:cNvPr id="8" name="テキスト ボックス 7"/>
          <p:cNvSpPr txBox="1"/>
          <p:nvPr/>
        </p:nvSpPr>
        <p:spPr>
          <a:xfrm>
            <a:off x="1006370" y="3996514"/>
            <a:ext cx="6877998" cy="707886"/>
          </a:xfrm>
          <a:prstGeom prst="rect">
            <a:avLst/>
          </a:prstGeom>
          <a:noFill/>
          <a:ln>
            <a:solidFill>
              <a:schemeClr val="tx1"/>
            </a:solidFill>
          </a:ln>
        </p:spPr>
        <p:txBody>
          <a:bodyPr wrap="square" rtlCol="0">
            <a:spAutoFit/>
          </a:bodyPr>
          <a:lstStyle/>
          <a:p>
            <a:r>
              <a:rPr lang="en-US" altLang="ja-JP" sz="2000" smtClean="0">
                <a:solidFill>
                  <a:srgbClr val="C00000"/>
                </a:solidFill>
                <a:latin typeface="VL ゴシック" pitchFamily="49" charset="-128"/>
                <a:ea typeface="VL ゴシック" pitchFamily="49" charset="-128"/>
              </a:rPr>
              <a:t>std::string </a:t>
            </a:r>
            <a:r>
              <a:rPr lang="en-US" altLang="ja-JP" sz="2000" smtClean="0">
                <a:latin typeface="VL ゴシック" pitchFamily="49" charset="-128"/>
                <a:ea typeface="VL ゴシック" pitchFamily="49" charset="-128"/>
              </a:rPr>
              <a:t>result;</a:t>
            </a:r>
          </a:p>
          <a:p>
            <a:r>
              <a:rPr lang="en-US" altLang="ja-JP" sz="2000" smtClean="0">
                <a:latin typeface="VL ゴシック" pitchFamily="49" charset="-128"/>
                <a:ea typeface="VL ゴシック" pitchFamily="49" charset="-128"/>
              </a:rPr>
              <a:t>parse("1 a 3.14", char_ &gt;&gt; char_ &gt;&gt; char_, result);</a:t>
            </a:r>
          </a:p>
        </p:txBody>
      </p:sp>
      <p:sp>
        <p:nvSpPr>
          <p:cNvPr id="9" name="テキスト ボックス 8"/>
          <p:cNvSpPr txBox="1"/>
          <p:nvPr/>
        </p:nvSpPr>
        <p:spPr>
          <a:xfrm>
            <a:off x="1006370" y="5146016"/>
            <a:ext cx="6877998" cy="707886"/>
          </a:xfrm>
          <a:prstGeom prst="rect">
            <a:avLst/>
          </a:prstGeom>
          <a:noFill/>
          <a:ln>
            <a:solidFill>
              <a:schemeClr val="tx1"/>
            </a:solidFill>
          </a:ln>
        </p:spPr>
        <p:txBody>
          <a:bodyPr wrap="square" rtlCol="0">
            <a:spAutoFit/>
          </a:bodyPr>
          <a:lstStyle/>
          <a:p>
            <a:r>
              <a:rPr lang="en-US" altLang="ja-JP" sz="2000" smtClean="0">
                <a:solidFill>
                  <a:srgbClr val="C00000"/>
                </a:solidFill>
                <a:latin typeface="VL ゴシック" pitchFamily="49" charset="-128"/>
                <a:ea typeface="VL ゴシック" pitchFamily="49" charset="-128"/>
              </a:rPr>
              <a:t>std::vector&lt;char&gt; </a:t>
            </a:r>
            <a:r>
              <a:rPr lang="en-US" altLang="ja-JP" sz="2000" smtClean="0">
                <a:latin typeface="VL ゴシック" pitchFamily="49" charset="-128"/>
                <a:ea typeface="VL ゴシック" pitchFamily="49" charset="-128"/>
              </a:rPr>
              <a:t>result;</a:t>
            </a:r>
          </a:p>
          <a:p>
            <a:r>
              <a:rPr lang="en-US" altLang="ja-JP" sz="2000" smtClean="0">
                <a:latin typeface="VL ゴシック" pitchFamily="49" charset="-128"/>
                <a:ea typeface="VL ゴシック" pitchFamily="49" charset="-128"/>
              </a:rPr>
              <a:t>parse("1 a 3.14", char_ &gt;&gt; char_ &gt;&gt; char_, result);</a:t>
            </a:r>
          </a:p>
        </p:txBody>
      </p:sp>
      <p:sp>
        <p:nvSpPr>
          <p:cNvPr id="11" name="テキスト ボックス 10"/>
          <p:cNvSpPr txBox="1"/>
          <p:nvPr/>
        </p:nvSpPr>
        <p:spPr>
          <a:xfrm>
            <a:off x="5508104" y="4632962"/>
            <a:ext cx="2328138" cy="338554"/>
          </a:xfrm>
          <a:prstGeom prst="rect">
            <a:avLst/>
          </a:prstGeom>
          <a:noFill/>
        </p:spPr>
        <p:txBody>
          <a:bodyPr wrap="none" rtlCol="0">
            <a:spAutoFit/>
          </a:bodyPr>
          <a:lstStyle/>
          <a:p>
            <a:r>
              <a:rPr lang="en-US" altLang="ja-JP" sz="1600" smtClean="0">
                <a:hlinkClick r:id="rId3"/>
              </a:rPr>
              <a:t>http://ideone.com/4FonC</a:t>
            </a:r>
            <a:endParaRPr lang="en-US" altLang="ja-JP" sz="1600" smtClean="0"/>
          </a:p>
        </p:txBody>
      </p:sp>
      <p:sp>
        <p:nvSpPr>
          <p:cNvPr id="12" name="テキスト ボックス 11"/>
          <p:cNvSpPr txBox="1"/>
          <p:nvPr/>
        </p:nvSpPr>
        <p:spPr>
          <a:xfrm>
            <a:off x="5497431" y="5801100"/>
            <a:ext cx="2314929" cy="338554"/>
          </a:xfrm>
          <a:prstGeom prst="rect">
            <a:avLst/>
          </a:prstGeom>
          <a:noFill/>
        </p:spPr>
        <p:txBody>
          <a:bodyPr wrap="none" rtlCol="0">
            <a:spAutoFit/>
          </a:bodyPr>
          <a:lstStyle/>
          <a:p>
            <a:r>
              <a:rPr lang="en-US" altLang="ja-JP" sz="1600" smtClean="0">
                <a:hlinkClick r:id="rId4"/>
              </a:rPr>
              <a:t>http://ideone.com/do3IO</a:t>
            </a:r>
            <a:endParaRPr lang="en-US" altLang="ja-JP" sz="1600" smtClean="0"/>
          </a:p>
        </p:txBody>
      </p:sp>
      <p:sp>
        <p:nvSpPr>
          <p:cNvPr id="13" name="スライド番号プレースホルダ 12"/>
          <p:cNvSpPr>
            <a:spLocks noGrp="1"/>
          </p:cNvSpPr>
          <p:nvPr>
            <p:ph type="sldNum" sz="quarter" idx="12"/>
          </p:nvPr>
        </p:nvSpPr>
        <p:spPr/>
        <p:txBody>
          <a:bodyPr/>
          <a:lstStyle/>
          <a:p>
            <a:fld id="{904B6712-4D93-43DE-ADF9-71E7179BED58}" type="slidenum">
              <a:rPr lang="ja-JP" altLang="en-US" smtClean="0"/>
              <a:pPr/>
              <a:t>28</a:t>
            </a:fld>
            <a:r>
              <a:rPr lang="en-US" altLang="ja-JP" smtClean="0"/>
              <a:t>/38</a:t>
            </a:r>
            <a:endParaRPr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smtClean="0"/>
              <a:t>Boost.Geometry</a:t>
            </a:r>
            <a:endParaRPr kumimoji="1" lang="ja-JP" altLang="en-US" sz="3600"/>
          </a:p>
        </p:txBody>
      </p:sp>
      <p:sp>
        <p:nvSpPr>
          <p:cNvPr id="3" name="コンテンツ プレースホルダ 2"/>
          <p:cNvSpPr>
            <a:spLocks noGrp="1"/>
          </p:cNvSpPr>
          <p:nvPr>
            <p:ph idx="1"/>
          </p:nvPr>
        </p:nvSpPr>
        <p:spPr>
          <a:xfrm>
            <a:off x="457200" y="857232"/>
            <a:ext cx="8229600" cy="2000264"/>
          </a:xfrm>
        </p:spPr>
        <p:txBody>
          <a:bodyPr>
            <a:noAutofit/>
          </a:bodyPr>
          <a:lstStyle/>
          <a:p>
            <a:pPr lvl="0">
              <a:buNone/>
              <a:defRPr/>
            </a:pPr>
            <a:r>
              <a:rPr lang="en-US" altLang="ja-JP" sz="2400" smtClean="0"/>
              <a:t>Boost.Geometry</a:t>
            </a:r>
            <a:r>
              <a:rPr lang="ja-JP" altLang="en-US" sz="2400" smtClean="0"/>
              <a:t>では、</a:t>
            </a:r>
            <a:r>
              <a:rPr lang="en-US" altLang="ja-JP" sz="2400" smtClean="0"/>
              <a:t>Fusion</a:t>
            </a:r>
            <a:r>
              <a:rPr lang="ja-JP" altLang="en-US" sz="2400" smtClean="0"/>
              <a:t>シーケンスとしてアダプトされた</a:t>
            </a:r>
            <a:endParaRPr lang="en-US" altLang="ja-JP" sz="2400" smtClean="0"/>
          </a:p>
          <a:p>
            <a:pPr lvl="0">
              <a:buNone/>
              <a:defRPr/>
            </a:pPr>
            <a:r>
              <a:rPr lang="ja-JP" altLang="en-US" sz="2400" smtClean="0"/>
              <a:t>全ての型を、</a:t>
            </a:r>
            <a:r>
              <a:rPr lang="en-US" altLang="ja-JP" sz="2400" smtClean="0"/>
              <a:t>Geometry</a:t>
            </a:r>
            <a:r>
              <a:rPr lang="ja-JP" altLang="en-US" sz="2400" smtClean="0"/>
              <a:t>の</a:t>
            </a:r>
            <a:r>
              <a:rPr lang="en-US" altLang="ja-JP" sz="2400" smtClean="0"/>
              <a:t>coordinate</a:t>
            </a:r>
            <a:r>
              <a:rPr lang="ja-JP" altLang="en-US" sz="2400" smtClean="0"/>
              <a:t>として扱うことができる。</a:t>
            </a:r>
            <a:endParaRPr lang="en-US" altLang="ja-JP" sz="2400" smtClean="0"/>
          </a:p>
          <a:p>
            <a:pPr lvl="0">
              <a:buNone/>
              <a:defRPr/>
            </a:pPr>
            <a:endParaRPr lang="en-US" altLang="ja-JP" sz="1400" smtClean="0"/>
          </a:p>
          <a:p>
            <a:pPr lvl="0">
              <a:buNone/>
              <a:defRPr/>
            </a:pPr>
            <a:r>
              <a:rPr lang="ja-JP" altLang="en-US" sz="2400" smtClean="0"/>
              <a:t>以下は、ユーザー定義型で、</a:t>
            </a:r>
            <a:r>
              <a:rPr lang="en-US" altLang="ja-JP" sz="2400" smtClean="0"/>
              <a:t>2</a:t>
            </a:r>
            <a:r>
              <a:rPr lang="ja-JP" altLang="en-US" sz="2400" smtClean="0"/>
              <a:t>つの点の距離を求める</a:t>
            </a:r>
            <a:endParaRPr lang="en-US" altLang="ja-JP" sz="2400" smtClean="0"/>
          </a:p>
          <a:p>
            <a:pPr lvl="0">
              <a:buNone/>
              <a:defRPr/>
            </a:pPr>
            <a:r>
              <a:rPr lang="en-US" altLang="ja-JP" sz="2400" smtClean="0"/>
              <a:t>distance</a:t>
            </a:r>
            <a:r>
              <a:rPr lang="ja-JP" altLang="en-US" sz="2400" smtClean="0"/>
              <a:t>アルゴリズムを使用する例：</a:t>
            </a:r>
            <a:endParaRPr lang="en-US" altLang="ja-JP" sz="2400" smtClean="0"/>
          </a:p>
        </p:txBody>
      </p:sp>
      <p:sp>
        <p:nvSpPr>
          <p:cNvPr id="5" name="テキスト ボックス 4"/>
          <p:cNvSpPr txBox="1"/>
          <p:nvPr/>
        </p:nvSpPr>
        <p:spPr>
          <a:xfrm>
            <a:off x="214282" y="2924132"/>
            <a:ext cx="8786874" cy="286232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namespace bg = boost::geometry;</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struct Point { float x, y; };</a:t>
            </a:r>
          </a:p>
          <a:p>
            <a:r>
              <a:rPr lang="en-US" altLang="ja-JP" sz="2000" smtClean="0">
                <a:solidFill>
                  <a:srgbClr val="C00000"/>
                </a:solidFill>
                <a:latin typeface="VL ゴシック" pitchFamily="49" charset="-128"/>
                <a:ea typeface="VL ゴシック" pitchFamily="49" charset="-128"/>
              </a:rPr>
              <a:t>BOOST_FUSION_ADAPT_STRUCT</a:t>
            </a:r>
            <a:r>
              <a:rPr lang="en-US" altLang="ja-JP" sz="2000" smtClean="0">
                <a:latin typeface="VL ゴシック" pitchFamily="49" charset="-128"/>
                <a:ea typeface="VL ゴシック" pitchFamily="49" charset="-128"/>
              </a:rPr>
              <a:t>(Point, (float, x) (float, y))</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Point a = {0.0f, 0.0f};</a:t>
            </a:r>
          </a:p>
          <a:p>
            <a:r>
              <a:rPr lang="en-US" altLang="ja-JP" sz="2000" smtClean="0">
                <a:latin typeface="VL ゴシック" pitchFamily="49" charset="-128"/>
                <a:ea typeface="VL ゴシック" pitchFamily="49" charset="-128"/>
              </a:rPr>
              <a:t>const Point b = {3.0f, 3.0f};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std::cout &lt;&lt; </a:t>
            </a:r>
            <a:r>
              <a:rPr lang="en-US" altLang="ja-JP" sz="2000" smtClean="0">
                <a:solidFill>
                  <a:srgbClr val="C00000"/>
                </a:solidFill>
                <a:latin typeface="VL ゴシック" pitchFamily="49" charset="-128"/>
                <a:ea typeface="VL ゴシック" pitchFamily="49" charset="-128"/>
              </a:rPr>
              <a:t>bg::distance</a:t>
            </a:r>
            <a:r>
              <a:rPr lang="en-US" altLang="ja-JP" sz="2000" smtClean="0">
                <a:latin typeface="VL ゴシック" pitchFamily="49" charset="-128"/>
                <a:ea typeface="VL ゴシック" pitchFamily="49" charset="-128"/>
              </a:rPr>
              <a:t>(a, b) &lt;&lt; std::endl;</a:t>
            </a:r>
          </a:p>
        </p:txBody>
      </p:sp>
      <p:sp>
        <p:nvSpPr>
          <p:cNvPr id="12" name="テキスト ボックス 11"/>
          <p:cNvSpPr txBox="1"/>
          <p:nvPr/>
        </p:nvSpPr>
        <p:spPr>
          <a:xfrm>
            <a:off x="6084168" y="6357958"/>
            <a:ext cx="2243884" cy="338554"/>
          </a:xfrm>
          <a:prstGeom prst="rect">
            <a:avLst/>
          </a:prstGeom>
          <a:noFill/>
        </p:spPr>
        <p:txBody>
          <a:bodyPr wrap="none" rtlCol="0">
            <a:spAutoFit/>
          </a:bodyPr>
          <a:lstStyle/>
          <a:p>
            <a:r>
              <a:rPr lang="en-US" altLang="ja-JP" sz="1600" smtClean="0">
                <a:hlinkClick r:id="rId2"/>
              </a:rPr>
              <a:t>http://ideone.com/OYf5l</a:t>
            </a:r>
            <a:endParaRPr lang="en-US" altLang="ja-JP" sz="1600" smtClean="0"/>
          </a:p>
        </p:txBody>
      </p:sp>
      <p:sp>
        <p:nvSpPr>
          <p:cNvPr id="13" name="テキスト ボックス 12"/>
          <p:cNvSpPr txBox="1"/>
          <p:nvPr/>
        </p:nvSpPr>
        <p:spPr>
          <a:xfrm>
            <a:off x="3214678" y="6072206"/>
            <a:ext cx="2731838" cy="369332"/>
          </a:xfrm>
          <a:prstGeom prst="rect">
            <a:avLst/>
          </a:prstGeom>
          <a:noFill/>
        </p:spPr>
        <p:txBody>
          <a:bodyPr wrap="none" rtlCol="0">
            <a:spAutoFit/>
          </a:bodyPr>
          <a:lstStyle/>
          <a:p>
            <a:r>
              <a:rPr kumimoji="1" lang="ja-JP" altLang="en-US" b="1" smtClean="0">
                <a:solidFill>
                  <a:srgbClr val="C00000"/>
                </a:solidFill>
              </a:rPr>
              <a:t>この機構はワシが作った。</a:t>
            </a:r>
            <a:endParaRPr kumimoji="1" lang="ja-JP" altLang="en-US" b="1">
              <a:solidFill>
                <a:srgbClr val="C00000"/>
              </a:solidFill>
            </a:endParaRPr>
          </a:p>
        </p:txBody>
      </p:sp>
      <p:sp>
        <p:nvSpPr>
          <p:cNvPr id="14" name="テキスト ボックス 13"/>
          <p:cNvSpPr txBox="1"/>
          <p:nvPr/>
        </p:nvSpPr>
        <p:spPr>
          <a:xfrm>
            <a:off x="6858016" y="5367709"/>
            <a:ext cx="1785950" cy="369332"/>
          </a:xfrm>
          <a:prstGeom prst="rect">
            <a:avLst/>
          </a:prstGeom>
          <a:solidFill>
            <a:srgbClr val="00B050"/>
          </a:solidFill>
          <a:ln>
            <a:solidFill>
              <a:schemeClr val="tx1"/>
            </a:solidFill>
          </a:ln>
        </p:spPr>
        <p:txBody>
          <a:bodyPr wrap="square" rtlCol="0">
            <a:spAutoFit/>
          </a:bodyPr>
          <a:lstStyle/>
          <a:p>
            <a:r>
              <a:rPr lang="en-US" altLang="ja-JP" smtClean="0"/>
              <a:t>4.24264</a:t>
            </a:r>
            <a:endParaRPr kumimoji="1" lang="ja-JP" altLang="en-US"/>
          </a:p>
        </p:txBody>
      </p:sp>
      <p:sp>
        <p:nvSpPr>
          <p:cNvPr id="9" name="スライド番号プレースホルダ 8"/>
          <p:cNvSpPr>
            <a:spLocks noGrp="1"/>
          </p:cNvSpPr>
          <p:nvPr>
            <p:ph type="sldNum" sz="quarter" idx="12"/>
          </p:nvPr>
        </p:nvSpPr>
        <p:spPr/>
        <p:txBody>
          <a:bodyPr/>
          <a:lstStyle/>
          <a:p>
            <a:fld id="{904B6712-4D93-43DE-ADF9-71E7179BED58}" type="slidenum">
              <a:rPr lang="ja-JP" altLang="en-US" smtClean="0"/>
              <a:pPr/>
              <a:t>29</a:t>
            </a:fld>
            <a:r>
              <a:rPr lang="en-US" altLang="ja-JP" smtClean="0"/>
              <a:t>/38</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714380"/>
          </a:xfrm>
        </p:spPr>
        <p:txBody>
          <a:bodyPr>
            <a:normAutofit fontScale="90000"/>
          </a:bodyPr>
          <a:lstStyle/>
          <a:p>
            <a:r>
              <a:rPr lang="ja-JP" altLang="en-US"/>
              <a:t>話すこと</a:t>
            </a:r>
            <a:endParaRPr kumimoji="1" lang="ja-JP" altLang="en-US"/>
          </a:p>
        </p:txBody>
      </p:sp>
      <p:sp>
        <p:nvSpPr>
          <p:cNvPr id="3" name="コンテンツ プレースホルダ 2"/>
          <p:cNvSpPr>
            <a:spLocks noGrp="1"/>
          </p:cNvSpPr>
          <p:nvPr>
            <p:ph idx="1"/>
          </p:nvPr>
        </p:nvSpPr>
        <p:spPr>
          <a:xfrm>
            <a:off x="457200" y="1000108"/>
            <a:ext cx="8229600" cy="4525963"/>
          </a:xfrm>
        </p:spPr>
        <p:txBody>
          <a:bodyPr>
            <a:normAutofit/>
          </a:bodyPr>
          <a:lstStyle/>
          <a:p>
            <a:r>
              <a:rPr kumimoji="1" lang="en-US" altLang="ja-JP" sz="2800" smtClean="0"/>
              <a:t>Boost.Fusion</a:t>
            </a:r>
            <a:r>
              <a:rPr kumimoji="1" lang="ja-JP" altLang="en-US" sz="2800" smtClean="0"/>
              <a:t>とは</a:t>
            </a:r>
            <a:endParaRPr kumimoji="1" lang="en-US" altLang="ja-JP" sz="2800" smtClean="0"/>
          </a:p>
          <a:p>
            <a:r>
              <a:rPr lang="en-US" altLang="ja-JP" sz="2800"/>
              <a:t>F</a:t>
            </a:r>
            <a:r>
              <a:rPr lang="en-US" altLang="ja-JP" sz="2800" smtClean="0"/>
              <a:t>usion</a:t>
            </a:r>
            <a:r>
              <a:rPr lang="ja-JP" altLang="en-US" sz="2800" smtClean="0"/>
              <a:t>シーケンス</a:t>
            </a:r>
            <a:endParaRPr lang="en-US" altLang="ja-JP" sz="2800" smtClean="0"/>
          </a:p>
          <a:p>
            <a:r>
              <a:rPr lang="ja-JP" altLang="en-US" sz="2800" smtClean="0"/>
              <a:t>無名ユーザー定義型と名前ありタプル</a:t>
            </a:r>
            <a:endParaRPr lang="en-US" altLang="ja-JP" sz="2800" smtClean="0"/>
          </a:p>
          <a:p>
            <a:r>
              <a:rPr kumimoji="1" lang="en-US" altLang="ja-JP" sz="2800" smtClean="0"/>
              <a:t>Fusion</a:t>
            </a:r>
            <a:r>
              <a:rPr kumimoji="1" lang="ja-JP" altLang="en-US" sz="2800" smtClean="0"/>
              <a:t>の使いどころ</a:t>
            </a:r>
            <a:endParaRPr kumimoji="1" lang="en-US" altLang="ja-JP" sz="2800" smtClean="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3</a:t>
            </a:fld>
            <a:r>
              <a:rPr lang="en-US" altLang="ja-JP" smtClean="0"/>
              <a:t>/38</a:t>
            </a:r>
            <a:endParaRPr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14628"/>
            <a:ext cx="8229600" cy="1143000"/>
          </a:xfrm>
        </p:spPr>
        <p:txBody>
          <a:bodyPr>
            <a:normAutofit/>
          </a:bodyPr>
          <a:lstStyle/>
          <a:p>
            <a:r>
              <a:rPr kumimoji="1" lang="ja-JP" altLang="en-US" smtClean="0">
                <a:solidFill>
                  <a:srgbClr val="C00000"/>
                </a:solidFill>
                <a:latin typeface="HGP創英角ﾎﾟｯﾌﾟ体" pitchFamily="50" charset="-128"/>
                <a:ea typeface="HGP創英角ﾎﾟｯﾌﾟ体" pitchFamily="50" charset="-128"/>
              </a:rPr>
              <a:t>ライブラリ設計のお話</a:t>
            </a:r>
            <a:endParaRPr kumimoji="1" lang="ja-JP" altLang="en-US">
              <a:solidFill>
                <a:srgbClr val="C00000"/>
              </a:solidFill>
              <a:latin typeface="HGP創英角ﾎﾟｯﾌﾟ体" pitchFamily="50" charset="-128"/>
              <a:ea typeface="HGP創英角ﾎﾟｯﾌﾟ体" pitchFamily="50" charset="-128"/>
            </a:endParaRPr>
          </a:p>
        </p:txBody>
      </p:sp>
      <p:sp>
        <p:nvSpPr>
          <p:cNvPr id="4" name="テキスト ボックス 3"/>
          <p:cNvSpPr txBox="1"/>
          <p:nvPr/>
        </p:nvSpPr>
        <p:spPr>
          <a:xfrm>
            <a:off x="1785918" y="2334276"/>
            <a:ext cx="1763753" cy="523220"/>
          </a:xfrm>
          <a:prstGeom prst="rect">
            <a:avLst/>
          </a:prstGeom>
          <a:noFill/>
        </p:spPr>
        <p:txBody>
          <a:bodyPr wrap="none" rtlCol="0">
            <a:spAutoFit/>
          </a:bodyPr>
          <a:lstStyle/>
          <a:p>
            <a:r>
              <a:rPr kumimoji="1" lang="en-US" altLang="ja-JP" sz="2800" u="sng" smtClean="0">
                <a:solidFill>
                  <a:schemeClr val="tx1">
                    <a:lumMod val="65000"/>
                    <a:lumOff val="35000"/>
                  </a:schemeClr>
                </a:solidFill>
              </a:rPr>
              <a:t>Chapter.04</a:t>
            </a:r>
            <a:endParaRPr kumimoji="1" lang="ja-JP" altLang="en-US" sz="2800" u="sng">
              <a:solidFill>
                <a:schemeClr val="tx1">
                  <a:lumMod val="65000"/>
                  <a:lumOff val="35000"/>
                </a:schemeClr>
              </a:solidFill>
            </a:endParaRPr>
          </a:p>
        </p:txBody>
      </p:sp>
      <p:sp>
        <p:nvSpPr>
          <p:cNvPr id="6" name="スライド番号プレースホルダ 5"/>
          <p:cNvSpPr>
            <a:spLocks noGrp="1"/>
          </p:cNvSpPr>
          <p:nvPr>
            <p:ph type="sldNum" sz="quarter" idx="12"/>
          </p:nvPr>
        </p:nvSpPr>
        <p:spPr/>
        <p:txBody>
          <a:bodyPr/>
          <a:lstStyle/>
          <a:p>
            <a:fld id="{904B6712-4D93-43DE-ADF9-71E7179BED58}" type="slidenum">
              <a:rPr lang="ja-JP" altLang="en-US" smtClean="0"/>
              <a:pPr/>
              <a:t>30</a:t>
            </a:fld>
            <a:r>
              <a:rPr lang="en-US" altLang="ja-JP" smtClean="0"/>
              <a:t>/38</a:t>
            </a:r>
            <a:endParaRPr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名前</a:t>
            </a:r>
            <a:endParaRPr kumimoji="1" lang="ja-JP" altLang="en-US"/>
          </a:p>
        </p:txBody>
      </p:sp>
      <p:sp>
        <p:nvSpPr>
          <p:cNvPr id="3" name="コンテンツ プレースホルダ 2"/>
          <p:cNvSpPr>
            <a:spLocks noGrp="1"/>
          </p:cNvSpPr>
          <p:nvPr>
            <p:ph idx="1"/>
          </p:nvPr>
        </p:nvSpPr>
        <p:spPr/>
        <p:txBody>
          <a:bodyPr>
            <a:normAutofit/>
          </a:bodyPr>
          <a:lstStyle/>
          <a:p>
            <a:r>
              <a:rPr kumimoji="1" lang="ja-JP" altLang="en-US" sz="2400" smtClean="0"/>
              <a:t>タプルは値</a:t>
            </a:r>
            <a:r>
              <a:rPr kumimoji="1" lang="en-US" altLang="ja-JP" sz="2400" smtClean="0"/>
              <a:t>(</a:t>
            </a:r>
            <a:r>
              <a:rPr kumimoji="1" lang="ja-JP" altLang="en-US" sz="2400" smtClean="0"/>
              <a:t>メンバ変数</a:t>
            </a:r>
            <a:r>
              <a:rPr kumimoji="1" lang="en-US" altLang="ja-JP" sz="2400" smtClean="0"/>
              <a:t>)</a:t>
            </a:r>
            <a:r>
              <a:rPr kumimoji="1" lang="ja-JP" altLang="en-US" sz="2400" smtClean="0"/>
              <a:t>と値の集合</a:t>
            </a:r>
            <a:r>
              <a:rPr kumimoji="1" lang="en-US" altLang="ja-JP" sz="2400" smtClean="0"/>
              <a:t>(</a:t>
            </a:r>
            <a:r>
              <a:rPr kumimoji="1" lang="ja-JP" altLang="en-US" sz="2400" smtClean="0"/>
              <a:t>クラス</a:t>
            </a:r>
            <a:r>
              <a:rPr kumimoji="1" lang="en-US" altLang="ja-JP" sz="2400" smtClean="0"/>
              <a:t>)</a:t>
            </a:r>
            <a:r>
              <a:rPr kumimoji="1" lang="ja-JP" altLang="en-US" sz="2400" smtClean="0"/>
              <a:t>に、名前のない複合データ型である。</a:t>
            </a:r>
            <a:r>
              <a:rPr kumimoji="1" lang="en-US" altLang="ja-JP" sz="2400" smtClean="0"/>
              <a:t/>
            </a:r>
            <a:br>
              <a:rPr kumimoji="1" lang="en-US" altLang="ja-JP" sz="2400" smtClean="0"/>
            </a:br>
            <a:endParaRPr kumimoji="1" lang="en-US" altLang="ja-JP" sz="2400" smtClean="0"/>
          </a:p>
          <a:p>
            <a:r>
              <a:rPr lang="en-US" altLang="ja-JP" sz="2400" smtClean="0"/>
              <a:t>Boost.Fusion</a:t>
            </a:r>
            <a:r>
              <a:rPr lang="ja-JP" altLang="en-US" sz="2400" smtClean="0"/>
              <a:t>では、ユーザー定義型を</a:t>
            </a:r>
            <a:r>
              <a:rPr lang="en-US" altLang="ja-JP" sz="2400" smtClean="0"/>
              <a:t>Fusion</a:t>
            </a:r>
            <a:r>
              <a:rPr lang="ja-JP" altLang="en-US" sz="2400" smtClean="0"/>
              <a:t>シーケンスにアダプトすることによって、名前ありタプルと見なすことができるようになる。</a:t>
            </a:r>
            <a:r>
              <a:rPr lang="en-US" altLang="ja-JP" sz="2400" smtClean="0"/>
              <a:t/>
            </a:r>
            <a:br>
              <a:rPr lang="en-US" altLang="ja-JP" sz="2400" smtClean="0"/>
            </a:br>
            <a:r>
              <a:rPr lang="ja-JP" altLang="en-US" sz="2400" smtClean="0"/>
              <a:t>つまり、以下のようになる：</a:t>
            </a:r>
            <a:r>
              <a:rPr lang="en-US" altLang="ja-JP" sz="2400" smtClean="0"/>
              <a:t/>
            </a:r>
            <a:br>
              <a:rPr lang="en-US" altLang="ja-JP" sz="2400" smtClean="0"/>
            </a:br>
            <a:r>
              <a:rPr lang="en-US" altLang="ja-JP" sz="2400" smtClean="0"/>
              <a:t/>
            </a:r>
            <a:br>
              <a:rPr lang="en-US" altLang="ja-JP" sz="2400" smtClean="0"/>
            </a:br>
            <a:r>
              <a:rPr lang="ja-JP" altLang="en-US" sz="2400" smtClean="0"/>
              <a:t>タプル：名無しユーザー定義型</a:t>
            </a:r>
            <a:r>
              <a:rPr lang="en-US" altLang="ja-JP" sz="2400" smtClean="0"/>
              <a:t/>
            </a:r>
            <a:br>
              <a:rPr lang="en-US" altLang="ja-JP" sz="2400" smtClean="0"/>
            </a:br>
            <a:r>
              <a:rPr lang="ja-JP" altLang="en-US" sz="2400" smtClean="0"/>
              <a:t>ユーザー定義型：名前ありタプル</a:t>
            </a:r>
            <a:endParaRPr lang="en-US" altLang="ja-JP" sz="2400" smtClean="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31</a:t>
            </a:fld>
            <a:r>
              <a:rPr lang="en-US" altLang="ja-JP" smtClean="0"/>
              <a:t>/38</a:t>
            </a:r>
            <a:endParaRPr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ライブラリとユーザーコード</a:t>
            </a:r>
            <a:endParaRPr kumimoji="1" lang="ja-JP" altLang="en-US"/>
          </a:p>
        </p:txBody>
      </p:sp>
      <p:sp>
        <p:nvSpPr>
          <p:cNvPr id="3" name="コンテンツ プレースホルダ 2"/>
          <p:cNvSpPr>
            <a:spLocks noGrp="1"/>
          </p:cNvSpPr>
          <p:nvPr>
            <p:ph idx="1"/>
          </p:nvPr>
        </p:nvSpPr>
        <p:spPr>
          <a:xfrm>
            <a:off x="457200" y="857232"/>
            <a:ext cx="8229600" cy="1714512"/>
          </a:xfrm>
        </p:spPr>
        <p:txBody>
          <a:bodyPr>
            <a:normAutofit/>
          </a:bodyPr>
          <a:lstStyle/>
          <a:p>
            <a:r>
              <a:rPr kumimoji="1" lang="en-US" altLang="ja-JP" sz="2400" smtClean="0"/>
              <a:t>Boost.Fusion</a:t>
            </a:r>
            <a:r>
              <a:rPr kumimoji="1" lang="ja-JP" altLang="en-US" sz="2400" smtClean="0"/>
              <a:t>では、「名前」を意識して、ライブラリコードとユーザーコードで、コードの棲み分けを行うことが重要。</a:t>
            </a:r>
            <a:r>
              <a:rPr kumimoji="1" lang="en-US" altLang="ja-JP" sz="2400" smtClean="0"/>
              <a:t/>
            </a:r>
            <a:br>
              <a:rPr kumimoji="1" lang="en-US" altLang="ja-JP" sz="2400" smtClean="0"/>
            </a:br>
            <a:r>
              <a:rPr kumimoji="1" lang="ja-JP" altLang="en-US" sz="2400" smtClean="0"/>
              <a:t>何も考えずユーザーコードを</a:t>
            </a:r>
            <a:r>
              <a:rPr kumimoji="1" lang="en-US" altLang="ja-JP" sz="2400" smtClean="0"/>
              <a:t>Fusion</a:t>
            </a:r>
            <a:r>
              <a:rPr kumimoji="1" lang="ja-JP" altLang="en-US" sz="2400" smtClean="0"/>
              <a:t>を使いまくると、名前のない値で溢れかえってしまう。以下のようにしよう：</a:t>
            </a:r>
            <a:endParaRPr kumimoji="1" lang="en-US" altLang="ja-JP" sz="2400" smtClean="0"/>
          </a:p>
        </p:txBody>
      </p:sp>
      <p:cxnSp>
        <p:nvCxnSpPr>
          <p:cNvPr id="9" name="直線コネクタ 8"/>
          <p:cNvCxnSpPr/>
          <p:nvPr/>
        </p:nvCxnSpPr>
        <p:spPr>
          <a:xfrm>
            <a:off x="785786" y="4498982"/>
            <a:ext cx="7500990" cy="1588"/>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000100" y="4572008"/>
            <a:ext cx="7000924" cy="20717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smtClean="0">
                <a:solidFill>
                  <a:schemeClr val="tx1"/>
                </a:solidFill>
              </a:rPr>
              <a:t>ライブラリコード </a:t>
            </a:r>
            <a:r>
              <a:rPr kumimoji="1" lang="en-US" altLang="ja-JP" sz="2800" smtClean="0">
                <a:solidFill>
                  <a:schemeClr val="tx1"/>
                </a:solidFill>
              </a:rPr>
              <a:t>: </a:t>
            </a:r>
            <a:r>
              <a:rPr kumimoji="1" lang="ja-JP" altLang="en-US" sz="2800" smtClean="0">
                <a:solidFill>
                  <a:schemeClr val="tx1"/>
                </a:solidFill>
              </a:rPr>
              <a:t>名無し世界</a:t>
            </a:r>
            <a:endParaRPr kumimoji="1" lang="en-US" altLang="ja-JP" sz="2800" smtClean="0">
              <a:solidFill>
                <a:schemeClr val="tx1"/>
              </a:solidFill>
            </a:endParaRPr>
          </a:p>
          <a:p>
            <a:pPr algn="ctr"/>
            <a:r>
              <a:rPr lang="en-US" altLang="ja-JP" sz="2800" smtClean="0">
                <a:solidFill>
                  <a:schemeClr val="tx1"/>
                </a:solidFill>
              </a:rPr>
              <a:t>fusion::vector, transform, etc...</a:t>
            </a:r>
            <a:endParaRPr kumimoji="1" lang="ja-JP" altLang="en-US" sz="2800">
              <a:solidFill>
                <a:schemeClr val="tx1"/>
              </a:solidFill>
            </a:endParaRPr>
          </a:p>
        </p:txBody>
      </p:sp>
      <p:sp>
        <p:nvSpPr>
          <p:cNvPr id="11" name="円/楕円 10"/>
          <p:cNvSpPr/>
          <p:nvPr/>
        </p:nvSpPr>
        <p:spPr>
          <a:xfrm>
            <a:off x="1000100" y="2428868"/>
            <a:ext cx="7000924" cy="20002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800" smtClean="0">
              <a:solidFill>
                <a:schemeClr val="tx1"/>
              </a:solidFill>
            </a:endParaRPr>
          </a:p>
        </p:txBody>
      </p:sp>
      <p:sp>
        <p:nvSpPr>
          <p:cNvPr id="12" name="テキスト ボックス 11"/>
          <p:cNvSpPr txBox="1"/>
          <p:nvPr/>
        </p:nvSpPr>
        <p:spPr>
          <a:xfrm>
            <a:off x="1643042" y="3571876"/>
            <a:ext cx="5774338" cy="461665"/>
          </a:xfrm>
          <a:prstGeom prst="rect">
            <a:avLst/>
          </a:prstGeom>
          <a:noFill/>
        </p:spPr>
        <p:txBody>
          <a:bodyPr wrap="none" rtlCol="0">
            <a:spAutoFit/>
          </a:bodyPr>
          <a:lstStyle/>
          <a:p>
            <a:r>
              <a:rPr lang="en-US" altLang="ja-JP" sz="2400" smtClean="0"/>
              <a:t>(</a:t>
            </a:r>
            <a:r>
              <a:rPr lang="ja-JP" altLang="en-US" sz="2400" smtClean="0"/>
              <a:t>ユーザー定義型 </a:t>
            </a:r>
            <a:r>
              <a:rPr lang="en-US" altLang="ja-JP" sz="2400" smtClean="0"/>
              <a:t>+ </a:t>
            </a:r>
            <a:r>
              <a:rPr lang="ja-JP" altLang="en-US" sz="2400" smtClean="0"/>
              <a:t>アダプト</a:t>
            </a:r>
            <a:r>
              <a:rPr lang="en-US" altLang="ja-JP" sz="2400" smtClean="0"/>
              <a:t>)</a:t>
            </a:r>
            <a:r>
              <a:rPr lang="ja-JP" altLang="en-US" sz="2400" smtClean="0"/>
              <a:t> </a:t>
            </a:r>
            <a:r>
              <a:rPr lang="en-US" altLang="ja-JP" sz="2400" smtClean="0"/>
              <a:t>x </a:t>
            </a:r>
            <a:r>
              <a:rPr lang="ja-JP" altLang="en-US" sz="2400" smtClean="0"/>
              <a:t>アルゴリズム</a:t>
            </a:r>
          </a:p>
        </p:txBody>
      </p:sp>
      <p:sp>
        <p:nvSpPr>
          <p:cNvPr id="13" name="テキスト ボックス 12"/>
          <p:cNvSpPr txBox="1"/>
          <p:nvPr/>
        </p:nvSpPr>
        <p:spPr>
          <a:xfrm>
            <a:off x="2143108" y="2928934"/>
            <a:ext cx="4764446" cy="523220"/>
          </a:xfrm>
          <a:prstGeom prst="rect">
            <a:avLst/>
          </a:prstGeom>
          <a:noFill/>
        </p:spPr>
        <p:txBody>
          <a:bodyPr wrap="none" rtlCol="0">
            <a:spAutoFit/>
          </a:bodyPr>
          <a:lstStyle/>
          <a:p>
            <a:r>
              <a:rPr lang="ja-JP" altLang="en-US" sz="2800" smtClean="0"/>
              <a:t>ユーザーコード </a:t>
            </a:r>
            <a:r>
              <a:rPr lang="en-US" altLang="ja-JP" sz="2800" smtClean="0"/>
              <a:t>: </a:t>
            </a:r>
            <a:r>
              <a:rPr lang="ja-JP" altLang="en-US" sz="2800" smtClean="0"/>
              <a:t>名前あり世界</a:t>
            </a:r>
            <a:endParaRPr lang="en-US" altLang="ja-JP" sz="2800" smtClean="0"/>
          </a:p>
        </p:txBody>
      </p:sp>
      <p:sp>
        <p:nvSpPr>
          <p:cNvPr id="14" name="スライド番号プレースホルダ 13"/>
          <p:cNvSpPr>
            <a:spLocks noGrp="1"/>
          </p:cNvSpPr>
          <p:nvPr>
            <p:ph type="sldNum" sz="quarter" idx="12"/>
          </p:nvPr>
        </p:nvSpPr>
        <p:spPr/>
        <p:txBody>
          <a:bodyPr/>
          <a:lstStyle/>
          <a:p>
            <a:fld id="{904B6712-4D93-43DE-ADF9-71E7179BED58}" type="slidenum">
              <a:rPr lang="ja-JP" altLang="en-US" smtClean="0"/>
              <a:pPr/>
              <a:t>32</a:t>
            </a:fld>
            <a:r>
              <a:rPr lang="en-US" altLang="ja-JP" smtClean="0"/>
              <a:t>/38</a:t>
            </a:r>
            <a:endParaRPr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smtClean="0"/>
              <a:t>ユーザーコードでタプルを使わない</a:t>
            </a:r>
            <a:endParaRPr kumimoji="1" lang="ja-JP" altLang="en-US" sz="3200"/>
          </a:p>
        </p:txBody>
      </p:sp>
      <p:sp>
        <p:nvSpPr>
          <p:cNvPr id="3" name="コンテンツ プレースホルダ 2"/>
          <p:cNvSpPr>
            <a:spLocks noGrp="1"/>
          </p:cNvSpPr>
          <p:nvPr>
            <p:ph idx="1"/>
          </p:nvPr>
        </p:nvSpPr>
        <p:spPr/>
        <p:txBody>
          <a:bodyPr>
            <a:normAutofit/>
          </a:bodyPr>
          <a:lstStyle/>
          <a:p>
            <a:r>
              <a:rPr kumimoji="1" lang="ja-JP" altLang="en-US" sz="2400" smtClean="0"/>
              <a:t>タプルは、</a:t>
            </a:r>
            <a:r>
              <a:rPr lang="ja-JP" altLang="en-US" sz="2400" smtClean="0"/>
              <a:t>クラスを作るのがめんどくさいときに即興で使われることが多い。</a:t>
            </a:r>
            <a:r>
              <a:rPr lang="en-US" altLang="ja-JP" sz="2400" smtClean="0"/>
              <a:t/>
            </a:r>
            <a:br>
              <a:rPr lang="en-US" altLang="ja-JP" sz="2400" smtClean="0"/>
            </a:br>
            <a:endParaRPr lang="en-US" altLang="ja-JP" sz="2400" smtClean="0"/>
          </a:p>
          <a:p>
            <a:r>
              <a:rPr kumimoji="1" lang="ja-JP" altLang="en-US" sz="2400" smtClean="0"/>
              <a:t>しかし、やはりめんどくさがらずに値</a:t>
            </a:r>
            <a:r>
              <a:rPr kumimoji="1" lang="en-US" altLang="ja-JP" sz="2400" smtClean="0"/>
              <a:t>(</a:t>
            </a:r>
            <a:r>
              <a:rPr kumimoji="1" lang="ja-JP" altLang="en-US" sz="2400" smtClean="0"/>
              <a:t>メンバ変数</a:t>
            </a:r>
            <a:r>
              <a:rPr kumimoji="1" lang="en-US" altLang="ja-JP" sz="2400" smtClean="0"/>
              <a:t>)</a:t>
            </a:r>
            <a:r>
              <a:rPr kumimoji="1" lang="ja-JP" altLang="en-US" sz="2400" smtClean="0"/>
              <a:t>と値の集合</a:t>
            </a:r>
            <a:r>
              <a:rPr kumimoji="1" lang="en-US" altLang="ja-JP" sz="2400" smtClean="0"/>
              <a:t>(</a:t>
            </a:r>
            <a:r>
              <a:rPr kumimoji="1" lang="ja-JP" altLang="en-US" sz="2400" smtClean="0"/>
              <a:t>クラス</a:t>
            </a:r>
            <a:r>
              <a:rPr kumimoji="1" lang="en-US" altLang="ja-JP" sz="2400" smtClean="0"/>
              <a:t>)</a:t>
            </a:r>
            <a:r>
              <a:rPr kumimoji="1" lang="ja-JP" altLang="en-US" sz="2400" smtClean="0"/>
              <a:t>には名前を付けよう。</a:t>
            </a:r>
            <a:r>
              <a:rPr kumimoji="1" lang="en-US" altLang="ja-JP" sz="2400" smtClean="0"/>
              <a:t/>
            </a:r>
            <a:br>
              <a:rPr kumimoji="1" lang="en-US" altLang="ja-JP" sz="2400" smtClean="0"/>
            </a:br>
            <a:endParaRPr kumimoji="1" lang="en-US" altLang="ja-JP" sz="2400" smtClean="0"/>
          </a:p>
          <a:p>
            <a:r>
              <a:rPr kumimoji="1" lang="ja-JP" altLang="en-US" sz="2400" smtClean="0"/>
              <a:t>データを単なるシーケンスとして扱っていいのはライブラリの中だけ。</a:t>
            </a:r>
            <a:endParaRPr lang="en-US" altLang="ja-JP" sz="2400" smtClean="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33</a:t>
            </a:fld>
            <a:r>
              <a:rPr lang="en-US" altLang="ja-JP" smtClean="0"/>
              <a:t>/38</a:t>
            </a:r>
            <a:endParaRPr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smtClean="0"/>
              <a:t>アダプトしよう</a:t>
            </a:r>
            <a:endParaRPr kumimoji="1" lang="ja-JP" altLang="en-US" sz="3200"/>
          </a:p>
        </p:txBody>
      </p:sp>
      <p:sp>
        <p:nvSpPr>
          <p:cNvPr id="3" name="コンテンツ プレースホルダ 2"/>
          <p:cNvSpPr>
            <a:spLocks noGrp="1"/>
          </p:cNvSpPr>
          <p:nvPr>
            <p:ph idx="1"/>
          </p:nvPr>
        </p:nvSpPr>
        <p:spPr/>
        <p:txBody>
          <a:bodyPr>
            <a:normAutofit/>
          </a:bodyPr>
          <a:lstStyle/>
          <a:p>
            <a:r>
              <a:rPr lang="ja-JP" altLang="en-US" sz="2400" smtClean="0"/>
              <a:t>ユーザーコードでは、ユーザー定義型を</a:t>
            </a:r>
            <a:r>
              <a:rPr lang="en-US" altLang="ja-JP" sz="2400" smtClean="0"/>
              <a:t>Fusion</a:t>
            </a:r>
            <a:r>
              <a:rPr lang="ja-JP" altLang="en-US" sz="2400" smtClean="0"/>
              <a:t>シーケンスへアダプトすることで、有用なアルゴリズムを手に入れよう。</a:t>
            </a:r>
            <a:r>
              <a:rPr lang="en-US" altLang="ja-JP" sz="2400" smtClean="0"/>
              <a:t/>
            </a:r>
            <a:br>
              <a:rPr lang="en-US" altLang="ja-JP" sz="2400" smtClean="0"/>
            </a:br>
            <a:endParaRPr lang="en-US" altLang="ja-JP" sz="2400" smtClean="0"/>
          </a:p>
          <a:p>
            <a:r>
              <a:rPr lang="ja-JP" altLang="en-US" sz="2400" smtClean="0"/>
              <a:t>ライブラリが</a:t>
            </a:r>
            <a:r>
              <a:rPr lang="en-US" altLang="ja-JP" sz="2400" smtClean="0"/>
              <a:t>Fusion</a:t>
            </a:r>
            <a:r>
              <a:rPr lang="ja-JP" altLang="en-US" sz="2400" smtClean="0"/>
              <a:t>で設計されてさえいれば、ユーザー定義型ですでに定義済みの有用なアルゴリズムが手に入る</a:t>
            </a:r>
            <a:r>
              <a:rPr lang="en-US" altLang="ja-JP" sz="2400" smtClean="0"/>
              <a:t/>
            </a:r>
            <a:br>
              <a:rPr lang="en-US" altLang="ja-JP" sz="2400" smtClean="0"/>
            </a:br>
            <a:r>
              <a:rPr lang="en-US" altLang="ja-JP" sz="2400" smtClean="0"/>
              <a:t>(</a:t>
            </a:r>
            <a:r>
              <a:rPr lang="ja-JP" altLang="en-US" sz="2400" smtClean="0"/>
              <a:t>パーサー、一般的なアルゴリズム、幾何学の関数、線形代数の関数など</a:t>
            </a:r>
            <a:r>
              <a:rPr lang="en-US" altLang="ja-JP" sz="2400" smtClean="0"/>
              <a:t>)</a:t>
            </a:r>
            <a:r>
              <a:rPr lang="ja-JP" altLang="en-US" sz="2400" smtClean="0"/>
              <a:t>。</a:t>
            </a:r>
            <a:endParaRPr lang="en-US" altLang="ja-JP" sz="2400" smtClean="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34</a:t>
            </a:fld>
            <a:r>
              <a:rPr lang="en-US" altLang="ja-JP" smtClean="0"/>
              <a:t>/38</a:t>
            </a:r>
            <a:endParaRPr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smtClean="0"/>
              <a:t>ライブラリコードで名前を使いたい場合</a:t>
            </a:r>
            <a:endParaRPr kumimoji="1" lang="ja-JP" altLang="en-US" sz="2800"/>
          </a:p>
        </p:txBody>
      </p:sp>
      <p:sp>
        <p:nvSpPr>
          <p:cNvPr id="3" name="コンテンツ プレースホルダ 2"/>
          <p:cNvSpPr>
            <a:spLocks noGrp="1"/>
          </p:cNvSpPr>
          <p:nvPr>
            <p:ph idx="1"/>
          </p:nvPr>
        </p:nvSpPr>
        <p:spPr>
          <a:xfrm>
            <a:off x="457200" y="857232"/>
            <a:ext cx="8229600" cy="843576"/>
          </a:xfrm>
        </p:spPr>
        <p:txBody>
          <a:bodyPr>
            <a:normAutofit lnSpcReduction="10000"/>
          </a:bodyPr>
          <a:lstStyle/>
          <a:p>
            <a:pPr>
              <a:buNone/>
            </a:pPr>
            <a:r>
              <a:rPr kumimoji="1" lang="ja-JP" altLang="en-US" sz="2400" smtClean="0"/>
              <a:t>全てのライブラリコードで名前が使えないと少々不便。</a:t>
            </a:r>
            <a:endParaRPr kumimoji="1" lang="en-US" altLang="ja-JP" sz="2400" smtClean="0"/>
          </a:p>
          <a:p>
            <a:pPr>
              <a:buNone/>
            </a:pPr>
            <a:r>
              <a:rPr lang="ja-JP" altLang="en-US" sz="2400" smtClean="0"/>
              <a:t>そんなときは、型と値の対応表である</a:t>
            </a:r>
            <a:r>
              <a:rPr lang="en-US" altLang="ja-JP" sz="2400" smtClean="0"/>
              <a:t>fusion::map</a:t>
            </a:r>
            <a:r>
              <a:rPr lang="ja-JP" altLang="en-US" sz="2400" smtClean="0"/>
              <a:t>を使用する。</a:t>
            </a:r>
            <a:endParaRPr kumimoji="1" lang="en-US" altLang="ja-JP" sz="2400" smtClean="0"/>
          </a:p>
        </p:txBody>
      </p:sp>
      <p:sp>
        <p:nvSpPr>
          <p:cNvPr id="14" name="テキスト ボックス 13"/>
          <p:cNvSpPr txBox="1"/>
          <p:nvPr/>
        </p:nvSpPr>
        <p:spPr>
          <a:xfrm>
            <a:off x="214282" y="1714488"/>
            <a:ext cx="8786874" cy="5078313"/>
          </a:xfrm>
          <a:prstGeom prst="rect">
            <a:avLst/>
          </a:prstGeom>
          <a:noFill/>
          <a:ln>
            <a:solidFill>
              <a:schemeClr val="tx1"/>
            </a:solidFill>
          </a:ln>
        </p:spPr>
        <p:txBody>
          <a:bodyPr wrap="square" rtlCol="0">
            <a:spAutoFit/>
          </a:bodyPr>
          <a:lstStyle/>
          <a:p>
            <a:r>
              <a:rPr lang="en-US" smtClean="0">
                <a:latin typeface="VL ゴシック" pitchFamily="49" charset="-128"/>
                <a:ea typeface="VL ゴシック" pitchFamily="49" charset="-128"/>
              </a:rPr>
              <a:t>struct id {}; struct name {};</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template &lt;class AssocSeq&gt;</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void foo_impl(const AssocSeq&amp; seq)</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    std::cout &lt;&lt; "id:"    &lt;&lt; fusion::at_key&lt;id&gt;(seq)</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              &lt;&lt; " name:" &lt;&lt; fusion::at_key&lt;name&gt;(seq);</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template &lt;class Seq&gt;</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void foo(const Seq&amp; seq)</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    foo_impl(</a:t>
            </a:r>
            <a:r>
              <a:rPr lang="en-US" smtClean="0">
                <a:solidFill>
                  <a:srgbClr val="C00000"/>
                </a:solidFill>
                <a:latin typeface="VL ゴシック" pitchFamily="49" charset="-128"/>
                <a:ea typeface="VL ゴシック" pitchFamily="49" charset="-128"/>
              </a:rPr>
              <a:t>fusion::map_tie&lt;id, name&gt;</a:t>
            </a:r>
            <a:r>
              <a:rPr lang="en-US" smtClean="0">
                <a:latin typeface="VL ゴシック" pitchFamily="49" charset="-128"/>
                <a:ea typeface="VL ゴシック" pitchFamily="49" charset="-128"/>
              </a:rPr>
              <a:t>(</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                fusion::at_c&lt;0&gt;(seq),</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                fusion::at_c&lt;1&gt;(seq)));</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foo(fusion::make_vector(1, "Akira"));</a:t>
            </a:r>
            <a:endParaRPr lang="en-US" altLang="ja-JP" smtClean="0">
              <a:latin typeface="VL ゴシック" pitchFamily="49" charset="-128"/>
              <a:ea typeface="VL ゴシック" pitchFamily="49" charset="-128"/>
            </a:endParaRPr>
          </a:p>
        </p:txBody>
      </p:sp>
      <p:sp>
        <p:nvSpPr>
          <p:cNvPr id="6" name="スライド番号プレースホルダ 5"/>
          <p:cNvSpPr>
            <a:spLocks noGrp="1"/>
          </p:cNvSpPr>
          <p:nvPr>
            <p:ph type="sldNum" sz="quarter" idx="12"/>
          </p:nvPr>
        </p:nvSpPr>
        <p:spPr/>
        <p:txBody>
          <a:bodyPr/>
          <a:lstStyle/>
          <a:p>
            <a:fld id="{904B6712-4D93-43DE-ADF9-71E7179BED58}" type="slidenum">
              <a:rPr lang="ja-JP" altLang="en-US" smtClean="0"/>
              <a:pPr/>
              <a:t>35</a:t>
            </a:fld>
            <a:r>
              <a:rPr lang="en-US" altLang="ja-JP" smtClean="0"/>
              <a:t>/38</a:t>
            </a:r>
            <a:endParaRPr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ライブラリ世界での名前</a:t>
            </a:r>
            <a:endParaRPr kumimoji="1" lang="ja-JP" altLang="en-US"/>
          </a:p>
        </p:txBody>
      </p:sp>
      <p:sp>
        <p:nvSpPr>
          <p:cNvPr id="3" name="コンテンツ プレースホルダ 2"/>
          <p:cNvSpPr>
            <a:spLocks noGrp="1"/>
          </p:cNvSpPr>
          <p:nvPr>
            <p:ph idx="1"/>
          </p:nvPr>
        </p:nvSpPr>
        <p:spPr>
          <a:xfrm>
            <a:off x="457200" y="857232"/>
            <a:ext cx="8229600" cy="857256"/>
          </a:xfrm>
        </p:spPr>
        <p:txBody>
          <a:bodyPr>
            <a:normAutofit/>
          </a:bodyPr>
          <a:lstStyle/>
          <a:p>
            <a:r>
              <a:rPr kumimoji="1" lang="en-US" altLang="ja-JP" sz="2400" smtClean="0"/>
              <a:t>fusion::map</a:t>
            </a:r>
            <a:r>
              <a:rPr kumimoji="1" lang="ja-JP" altLang="en-US" sz="2400" smtClean="0"/>
              <a:t>を使用することで、ライブラリ世界で名前が手に入る。</a:t>
            </a:r>
            <a:endParaRPr kumimoji="1" lang="en-US" altLang="ja-JP" sz="2400" smtClean="0"/>
          </a:p>
        </p:txBody>
      </p:sp>
      <p:cxnSp>
        <p:nvCxnSpPr>
          <p:cNvPr id="9" name="直線コネクタ 8"/>
          <p:cNvCxnSpPr/>
          <p:nvPr/>
        </p:nvCxnSpPr>
        <p:spPr>
          <a:xfrm>
            <a:off x="785786" y="3927478"/>
            <a:ext cx="7500990" cy="1588"/>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2357422" y="4143380"/>
            <a:ext cx="5643602" cy="25003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1" name="円/楕円 10"/>
          <p:cNvSpPr/>
          <p:nvPr/>
        </p:nvSpPr>
        <p:spPr>
          <a:xfrm>
            <a:off x="1000100" y="1857364"/>
            <a:ext cx="7000924" cy="20002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800" smtClean="0">
              <a:solidFill>
                <a:schemeClr val="tx1"/>
              </a:solidFill>
            </a:endParaRPr>
          </a:p>
        </p:txBody>
      </p:sp>
      <p:sp>
        <p:nvSpPr>
          <p:cNvPr id="12" name="テキスト ボックス 11"/>
          <p:cNvSpPr txBox="1"/>
          <p:nvPr/>
        </p:nvSpPr>
        <p:spPr>
          <a:xfrm>
            <a:off x="1643042" y="3000372"/>
            <a:ext cx="5774338" cy="461665"/>
          </a:xfrm>
          <a:prstGeom prst="rect">
            <a:avLst/>
          </a:prstGeom>
          <a:noFill/>
        </p:spPr>
        <p:txBody>
          <a:bodyPr wrap="none" rtlCol="0">
            <a:spAutoFit/>
          </a:bodyPr>
          <a:lstStyle/>
          <a:p>
            <a:r>
              <a:rPr lang="en-US" altLang="ja-JP" sz="2400" smtClean="0"/>
              <a:t>(</a:t>
            </a:r>
            <a:r>
              <a:rPr lang="ja-JP" altLang="en-US" sz="2400" smtClean="0"/>
              <a:t>ユーザー定義型 </a:t>
            </a:r>
            <a:r>
              <a:rPr lang="en-US" altLang="ja-JP" sz="2400" smtClean="0"/>
              <a:t>+ </a:t>
            </a:r>
            <a:r>
              <a:rPr lang="ja-JP" altLang="en-US" sz="2400" smtClean="0"/>
              <a:t>アダプト</a:t>
            </a:r>
            <a:r>
              <a:rPr lang="en-US" altLang="ja-JP" sz="2400" smtClean="0"/>
              <a:t>)</a:t>
            </a:r>
            <a:r>
              <a:rPr lang="ja-JP" altLang="en-US" sz="2400" smtClean="0"/>
              <a:t> </a:t>
            </a:r>
            <a:r>
              <a:rPr lang="en-US" altLang="ja-JP" sz="2400" smtClean="0"/>
              <a:t>x </a:t>
            </a:r>
            <a:r>
              <a:rPr lang="ja-JP" altLang="en-US" sz="2400" smtClean="0"/>
              <a:t>アルゴリズム</a:t>
            </a:r>
          </a:p>
        </p:txBody>
      </p:sp>
      <p:sp>
        <p:nvSpPr>
          <p:cNvPr id="13" name="テキスト ボックス 12"/>
          <p:cNvSpPr txBox="1"/>
          <p:nvPr/>
        </p:nvSpPr>
        <p:spPr>
          <a:xfrm>
            <a:off x="2143108" y="2357430"/>
            <a:ext cx="4764446" cy="523220"/>
          </a:xfrm>
          <a:prstGeom prst="rect">
            <a:avLst/>
          </a:prstGeom>
          <a:noFill/>
        </p:spPr>
        <p:txBody>
          <a:bodyPr wrap="none" rtlCol="0">
            <a:spAutoFit/>
          </a:bodyPr>
          <a:lstStyle/>
          <a:p>
            <a:r>
              <a:rPr lang="ja-JP" altLang="en-US" sz="2800" smtClean="0"/>
              <a:t>ユーザーコード </a:t>
            </a:r>
            <a:r>
              <a:rPr lang="en-US" altLang="ja-JP" sz="2800" smtClean="0"/>
              <a:t>: </a:t>
            </a:r>
            <a:r>
              <a:rPr lang="ja-JP" altLang="en-US" sz="2800" smtClean="0"/>
              <a:t>名前あり世界</a:t>
            </a:r>
            <a:endParaRPr lang="en-US" altLang="ja-JP" sz="2800" smtClean="0"/>
          </a:p>
        </p:txBody>
      </p:sp>
      <p:sp>
        <p:nvSpPr>
          <p:cNvPr id="14" name="角丸四角形 13"/>
          <p:cNvSpPr/>
          <p:nvPr/>
        </p:nvSpPr>
        <p:spPr>
          <a:xfrm>
            <a:off x="214282" y="4857760"/>
            <a:ext cx="1643074" cy="11430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smtClean="0">
                <a:solidFill>
                  <a:srgbClr val="FF0000"/>
                </a:solidFill>
              </a:rPr>
              <a:t>名前</a:t>
            </a:r>
            <a:endParaRPr kumimoji="1" lang="ja-JP" altLang="en-US" sz="2800" b="1">
              <a:solidFill>
                <a:srgbClr val="FF0000"/>
              </a:solidFill>
            </a:endParaRPr>
          </a:p>
        </p:txBody>
      </p:sp>
      <p:sp>
        <p:nvSpPr>
          <p:cNvPr id="15" name="右矢印 14"/>
          <p:cNvSpPr/>
          <p:nvPr/>
        </p:nvSpPr>
        <p:spPr>
          <a:xfrm>
            <a:off x="1500166" y="5000636"/>
            <a:ext cx="1785950" cy="85725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fusion::map</a:t>
            </a:r>
            <a:endParaRPr kumimoji="1" lang="ja-JP" altLang="en-US"/>
          </a:p>
        </p:txBody>
      </p:sp>
      <p:sp>
        <p:nvSpPr>
          <p:cNvPr id="16" name="テキスト ボックス 15"/>
          <p:cNvSpPr txBox="1"/>
          <p:nvPr/>
        </p:nvSpPr>
        <p:spPr>
          <a:xfrm>
            <a:off x="3286116" y="4857760"/>
            <a:ext cx="4665123" cy="954107"/>
          </a:xfrm>
          <a:prstGeom prst="rect">
            <a:avLst/>
          </a:prstGeom>
          <a:noFill/>
        </p:spPr>
        <p:txBody>
          <a:bodyPr wrap="none" rtlCol="0">
            <a:spAutoFit/>
          </a:bodyPr>
          <a:lstStyle/>
          <a:p>
            <a:pPr algn="ctr"/>
            <a:r>
              <a:rPr lang="ja-JP" altLang="en-US" sz="2800" smtClean="0"/>
              <a:t>ライブラリコード </a:t>
            </a:r>
            <a:r>
              <a:rPr lang="en-US" altLang="ja-JP" sz="2800" smtClean="0"/>
              <a:t>: </a:t>
            </a:r>
            <a:r>
              <a:rPr lang="ja-JP" altLang="en-US" sz="2800" smtClean="0"/>
              <a:t>名無し世界</a:t>
            </a:r>
            <a:endParaRPr lang="en-US" altLang="ja-JP" sz="2800" smtClean="0"/>
          </a:p>
          <a:p>
            <a:pPr algn="ctr"/>
            <a:r>
              <a:rPr lang="en-US" altLang="ja-JP" sz="2800" smtClean="0"/>
              <a:t>fusion::vector, transform, etc...</a:t>
            </a:r>
            <a:endParaRPr lang="ja-JP" altLang="en-US" sz="2800" smtClean="0"/>
          </a:p>
        </p:txBody>
      </p:sp>
      <p:sp>
        <p:nvSpPr>
          <p:cNvPr id="17" name="スライド番号プレースホルダ 16"/>
          <p:cNvSpPr>
            <a:spLocks noGrp="1"/>
          </p:cNvSpPr>
          <p:nvPr>
            <p:ph type="sldNum" sz="quarter" idx="12"/>
          </p:nvPr>
        </p:nvSpPr>
        <p:spPr/>
        <p:txBody>
          <a:bodyPr/>
          <a:lstStyle/>
          <a:p>
            <a:fld id="{904B6712-4D93-43DE-ADF9-71E7179BED58}" type="slidenum">
              <a:rPr lang="ja-JP" altLang="en-US" smtClean="0"/>
              <a:pPr/>
              <a:t>36</a:t>
            </a:fld>
            <a:r>
              <a:rPr lang="en-US" altLang="ja-JP" smtClean="0"/>
              <a:t>/38</a:t>
            </a:r>
            <a:endParaRPr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まとめ</a:t>
            </a:r>
            <a:endParaRPr kumimoji="1" lang="ja-JP" altLang="en-US"/>
          </a:p>
        </p:txBody>
      </p:sp>
      <p:sp>
        <p:nvSpPr>
          <p:cNvPr id="3" name="コンテンツ プレースホルダ 2"/>
          <p:cNvSpPr>
            <a:spLocks noGrp="1"/>
          </p:cNvSpPr>
          <p:nvPr>
            <p:ph idx="1"/>
          </p:nvPr>
        </p:nvSpPr>
        <p:spPr/>
        <p:txBody>
          <a:bodyPr>
            <a:normAutofit/>
          </a:bodyPr>
          <a:lstStyle/>
          <a:p>
            <a:r>
              <a:rPr lang="en-US" altLang="ja-JP" sz="2800" smtClean="0"/>
              <a:t>Boost.Fusion</a:t>
            </a:r>
            <a:r>
              <a:rPr lang="ja-JP" altLang="en-US" sz="2800" smtClean="0"/>
              <a:t>はタプルをリストと見なす</a:t>
            </a:r>
            <a:endParaRPr lang="en-US" altLang="ja-JP" sz="2800" smtClean="0"/>
          </a:p>
          <a:p>
            <a:r>
              <a:rPr lang="en-US" altLang="ja-JP" sz="2800" smtClean="0"/>
              <a:t>Boost.Fusion</a:t>
            </a:r>
            <a:r>
              <a:rPr lang="ja-JP" altLang="en-US" sz="2800" smtClean="0"/>
              <a:t>はタプルに名前をもたらす</a:t>
            </a:r>
            <a:endParaRPr lang="en-US" altLang="ja-JP" sz="2800" smtClean="0"/>
          </a:p>
          <a:p>
            <a:r>
              <a:rPr lang="ja-JP" altLang="en-US" sz="2800" smtClean="0"/>
              <a:t>ライブラリの設計に</a:t>
            </a:r>
            <a:r>
              <a:rPr lang="en-US" altLang="ja-JP" sz="2800" smtClean="0"/>
              <a:t>Boost.Fusion</a:t>
            </a:r>
            <a:r>
              <a:rPr lang="ja-JP" altLang="en-US" sz="2800" smtClean="0"/>
              <a:t>を取り入れることで、ユーザーコードが柔軟になる</a:t>
            </a:r>
            <a:endParaRPr lang="en-US" altLang="ja-JP" sz="2800" smtClean="0"/>
          </a:p>
          <a:p>
            <a:r>
              <a:rPr kumimoji="1" lang="ja-JP" altLang="en-US" sz="2800" smtClean="0"/>
              <a:t>まだまだ事例が少ないので、各自で応用を考えよう</a:t>
            </a:r>
            <a:endParaRPr kumimoji="1" lang="en-US" altLang="ja-JP" sz="2800" smtClean="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37</a:t>
            </a:fld>
            <a:r>
              <a:rPr lang="en-US" altLang="ja-JP" smtClean="0"/>
              <a:t>/38</a:t>
            </a:r>
            <a:endParaRPr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参考文献</a:t>
            </a:r>
            <a:endParaRPr kumimoji="1" lang="ja-JP" altLang="en-US"/>
          </a:p>
        </p:txBody>
      </p:sp>
      <p:sp>
        <p:nvSpPr>
          <p:cNvPr id="3" name="コンテンツ プレースホルダ 2"/>
          <p:cNvSpPr>
            <a:spLocks noGrp="1"/>
          </p:cNvSpPr>
          <p:nvPr>
            <p:ph idx="1"/>
          </p:nvPr>
        </p:nvSpPr>
        <p:spPr/>
        <p:txBody>
          <a:bodyPr>
            <a:normAutofit/>
          </a:bodyPr>
          <a:lstStyle/>
          <a:p>
            <a:r>
              <a:rPr lang="en-US" altLang="ja-JP" sz="2400" smtClean="0"/>
              <a:t>Boost Fusion Library</a:t>
            </a:r>
            <a:br>
              <a:rPr lang="en-US" altLang="ja-JP" sz="2400" smtClean="0"/>
            </a:br>
            <a:r>
              <a:rPr lang="en-US" altLang="ja-JP" sz="2400" smtClean="0">
                <a:hlinkClick r:id="rId2"/>
              </a:rPr>
              <a:t>http://www.boost.org/libs/fusion/doc/html/index.html</a:t>
            </a:r>
            <a:r>
              <a:rPr lang="en-US" altLang="ja-JP" sz="2400" smtClean="0"/>
              <a:t/>
            </a:r>
            <a:br>
              <a:rPr lang="en-US" altLang="ja-JP" sz="2400" smtClean="0"/>
            </a:br>
            <a:endParaRPr lang="en-US" altLang="ja-JP" sz="2400" smtClean="0"/>
          </a:p>
          <a:p>
            <a:r>
              <a:rPr lang="en-US" altLang="ja-JP" sz="2400" smtClean="0"/>
              <a:t>Fusion by example</a:t>
            </a:r>
            <a:br>
              <a:rPr lang="en-US" altLang="ja-JP" sz="2400" smtClean="0"/>
            </a:br>
            <a:r>
              <a:rPr lang="en-US" altLang="ja-JP" sz="2400" smtClean="0">
                <a:hlinkClick r:id="rId3"/>
              </a:rPr>
              <a:t>http://www.boostcon.com/site-media/var/sphene/sphwiki/attachment/2007/05/28/An_Introduction_to_Boost.Fusion.pdf</a:t>
            </a:r>
            <a:r>
              <a:rPr lang="en-US" altLang="ja-JP" sz="2400" smtClean="0"/>
              <a:t/>
            </a:r>
            <a:br>
              <a:rPr lang="en-US" altLang="ja-JP" sz="2400" smtClean="0"/>
            </a:br>
            <a:endParaRPr lang="en-US" altLang="ja-JP" sz="2400" smtClean="0"/>
          </a:p>
          <a:p>
            <a:r>
              <a:rPr lang="en-US" altLang="ja-JP" sz="2400" smtClean="0"/>
              <a:t>cpppeg : PEG</a:t>
            </a:r>
            <a:r>
              <a:rPr lang="ja-JP" altLang="en-US" sz="2400" smtClean="0"/>
              <a:t>パーサー</a:t>
            </a:r>
            <a:r>
              <a:rPr lang="en-US" altLang="ja-JP" sz="2400" smtClean="0"/>
              <a:t/>
            </a:r>
            <a:br>
              <a:rPr lang="en-US" altLang="ja-JP" sz="2400" smtClean="0"/>
            </a:br>
            <a:r>
              <a:rPr lang="en-US" altLang="ja-JP" sz="2400" smtClean="0">
                <a:hlinkClick r:id="rId4"/>
              </a:rPr>
              <a:t>https://github.com/kik/cpppeg/blob/master/peg.hpp</a:t>
            </a:r>
            <a:endParaRPr lang="en-US" altLang="ja-JP" sz="2400" smtClean="0"/>
          </a:p>
          <a:p>
            <a:pPr>
              <a:buNone/>
            </a:pPr>
            <a:endParaRPr lang="en-US" altLang="ja-JP" sz="2400" smtClean="0"/>
          </a:p>
          <a:p>
            <a:r>
              <a:rPr lang="en-US" altLang="ja-JP" sz="2400" smtClean="0"/>
              <a:t>Spirit: History and Evolution</a:t>
            </a:r>
            <a:br>
              <a:rPr lang="en-US" altLang="ja-JP" sz="2400" smtClean="0"/>
            </a:br>
            <a:r>
              <a:rPr lang="en-US" altLang="ja-JP" sz="2400" smtClean="0">
                <a:hlinkClick r:id="rId5"/>
              </a:rPr>
              <a:t>http://blip.tv/file/4245756</a:t>
            </a:r>
            <a:endParaRPr lang="en-US" altLang="ja-JP" sz="2400" smtClean="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38</a:t>
            </a:fld>
            <a:r>
              <a:rPr lang="en-US" altLang="ja-JP" smtClean="0"/>
              <a:t>/38</a:t>
            </a:r>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14628"/>
            <a:ext cx="8229600" cy="1143000"/>
          </a:xfrm>
        </p:spPr>
        <p:txBody>
          <a:bodyPr>
            <a:normAutofit/>
          </a:bodyPr>
          <a:lstStyle/>
          <a:p>
            <a:r>
              <a:rPr lang="en-US" altLang="ja-JP" smtClean="0">
                <a:solidFill>
                  <a:srgbClr val="C00000"/>
                </a:solidFill>
                <a:latin typeface="HGP創英角ﾎﾟｯﾌﾟ体" pitchFamily="50" charset="-128"/>
                <a:ea typeface="HGP創英角ﾎﾟｯﾌﾟ体" pitchFamily="50" charset="-128"/>
              </a:rPr>
              <a:t>Boost.Fusion</a:t>
            </a:r>
            <a:r>
              <a:rPr lang="ja-JP" altLang="en-US" smtClean="0">
                <a:solidFill>
                  <a:srgbClr val="C00000"/>
                </a:solidFill>
                <a:latin typeface="HGP創英角ﾎﾟｯﾌﾟ体" pitchFamily="50" charset="-128"/>
                <a:ea typeface="HGP創英角ﾎﾟｯﾌﾟ体" pitchFamily="50" charset="-128"/>
              </a:rPr>
              <a:t>とは何か</a:t>
            </a:r>
            <a:endParaRPr kumimoji="1" lang="ja-JP" altLang="en-US">
              <a:solidFill>
                <a:srgbClr val="C00000"/>
              </a:solidFill>
              <a:latin typeface="HGP創英角ﾎﾟｯﾌﾟ体" pitchFamily="50" charset="-128"/>
              <a:ea typeface="HGP創英角ﾎﾟｯﾌﾟ体" pitchFamily="50" charset="-128"/>
            </a:endParaRPr>
          </a:p>
        </p:txBody>
      </p:sp>
      <p:sp>
        <p:nvSpPr>
          <p:cNvPr id="4" name="テキスト ボックス 3"/>
          <p:cNvSpPr txBox="1"/>
          <p:nvPr/>
        </p:nvSpPr>
        <p:spPr>
          <a:xfrm>
            <a:off x="1785918" y="2334276"/>
            <a:ext cx="1763753" cy="523220"/>
          </a:xfrm>
          <a:prstGeom prst="rect">
            <a:avLst/>
          </a:prstGeom>
          <a:noFill/>
        </p:spPr>
        <p:txBody>
          <a:bodyPr wrap="none" rtlCol="0">
            <a:spAutoFit/>
          </a:bodyPr>
          <a:lstStyle/>
          <a:p>
            <a:r>
              <a:rPr kumimoji="1" lang="en-US" altLang="ja-JP" sz="2800" u="sng" smtClean="0">
                <a:solidFill>
                  <a:schemeClr val="tx1">
                    <a:lumMod val="65000"/>
                    <a:lumOff val="35000"/>
                  </a:schemeClr>
                </a:solidFill>
              </a:rPr>
              <a:t>Chapter.01</a:t>
            </a:r>
            <a:endParaRPr kumimoji="1" lang="ja-JP" altLang="en-US" sz="2800" u="sng">
              <a:solidFill>
                <a:schemeClr val="tx1">
                  <a:lumMod val="65000"/>
                  <a:lumOff val="35000"/>
                </a:schemeClr>
              </a:solidFill>
            </a:endParaRPr>
          </a:p>
        </p:txBody>
      </p:sp>
      <p:sp>
        <p:nvSpPr>
          <p:cNvPr id="6" name="スライド番号プレースホルダ 5"/>
          <p:cNvSpPr>
            <a:spLocks noGrp="1"/>
          </p:cNvSpPr>
          <p:nvPr>
            <p:ph type="sldNum" sz="quarter" idx="12"/>
          </p:nvPr>
        </p:nvSpPr>
        <p:spPr/>
        <p:txBody>
          <a:bodyPr/>
          <a:lstStyle/>
          <a:p>
            <a:fld id="{904B6712-4D93-43DE-ADF9-71E7179BED58}" type="slidenum">
              <a:rPr lang="ja-JP" altLang="en-US" smtClean="0"/>
              <a:pPr/>
              <a:t>4</a:t>
            </a:fld>
            <a:r>
              <a:rPr lang="en-US" altLang="ja-JP" smtClean="0"/>
              <a:t>/38</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概要</a:t>
            </a:r>
            <a:endParaRPr kumimoji="1" lang="ja-JP" altLang="en-US"/>
          </a:p>
        </p:txBody>
      </p:sp>
      <p:sp>
        <p:nvSpPr>
          <p:cNvPr id="3" name="コンテンツ プレースホルダ 2"/>
          <p:cNvSpPr>
            <a:spLocks noGrp="1"/>
          </p:cNvSpPr>
          <p:nvPr>
            <p:ph idx="1"/>
          </p:nvPr>
        </p:nvSpPr>
        <p:spPr/>
        <p:txBody>
          <a:bodyPr>
            <a:normAutofit/>
          </a:bodyPr>
          <a:lstStyle/>
          <a:p>
            <a:r>
              <a:rPr kumimoji="1" lang="ja-JP" altLang="en-US" sz="2400" smtClean="0"/>
              <a:t>タプルのデータ構造とアルゴリズムのライブラリ。</a:t>
            </a:r>
            <a:endParaRPr kumimoji="1" lang="en-US" altLang="ja-JP" sz="2400" smtClean="0"/>
          </a:p>
          <a:p>
            <a:r>
              <a:rPr lang="en-US" altLang="ja-JP" sz="2400" smtClean="0"/>
              <a:t>Python, Scheme, Haskell</a:t>
            </a:r>
            <a:r>
              <a:rPr lang="ja-JP" altLang="en-US" sz="2400" smtClean="0"/>
              <a:t>などにあるヘテロなコンテナを表現するために作られた。</a:t>
            </a:r>
            <a:endParaRPr lang="en-US" altLang="ja-JP" sz="2400" smtClean="0"/>
          </a:p>
          <a:p>
            <a:r>
              <a:rPr kumimoji="1" lang="en-US" altLang="ja-JP" sz="2400" smtClean="0"/>
              <a:t>Boost.Fusion</a:t>
            </a:r>
            <a:r>
              <a:rPr kumimoji="1" lang="ja-JP" altLang="en-US" sz="2400" smtClean="0"/>
              <a:t>は元々、</a:t>
            </a:r>
            <a:r>
              <a:rPr kumimoji="1" lang="en-US" altLang="ja-JP" sz="2400" smtClean="0"/>
              <a:t>Boost.Spirit</a:t>
            </a:r>
            <a:r>
              <a:rPr kumimoji="1" lang="ja-JP" altLang="en-US" sz="2400" smtClean="0"/>
              <a:t>に含まれていた。</a:t>
            </a:r>
            <a:endParaRPr kumimoji="1" lang="ja-JP" altLang="en-US" sz="240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5</a:t>
            </a:fld>
            <a:r>
              <a:rPr lang="en-US" altLang="ja-JP" smtClean="0"/>
              <a:t>/38</a:t>
            </a:r>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タプルとは</a:t>
            </a:r>
            <a:endParaRPr kumimoji="1" lang="ja-JP" altLang="en-US"/>
          </a:p>
        </p:txBody>
      </p:sp>
      <p:sp>
        <p:nvSpPr>
          <p:cNvPr id="3" name="コンテンツ プレースホルダ 2"/>
          <p:cNvSpPr>
            <a:spLocks noGrp="1"/>
          </p:cNvSpPr>
          <p:nvPr>
            <p:ph idx="1"/>
          </p:nvPr>
        </p:nvSpPr>
        <p:spPr/>
        <p:txBody>
          <a:bodyPr>
            <a:normAutofit/>
          </a:bodyPr>
          <a:lstStyle/>
          <a:p>
            <a:r>
              <a:rPr kumimoji="1" lang="en-US" altLang="ja-JP" sz="2400" smtClean="0"/>
              <a:t>Boost Tuple Library</a:t>
            </a:r>
            <a:r>
              <a:rPr kumimoji="1" lang="ja-JP" altLang="en-US" sz="2400" smtClean="0"/>
              <a:t>などですでに実装されている、</a:t>
            </a:r>
            <a:r>
              <a:rPr kumimoji="1" lang="en-US" altLang="ja-JP" sz="2400" smtClean="0"/>
              <a:t>std::pair(</a:t>
            </a:r>
            <a:r>
              <a:rPr kumimoji="1" lang="ja-JP" altLang="en-US" sz="2400" smtClean="0"/>
              <a:t>組</a:t>
            </a:r>
            <a:r>
              <a:rPr kumimoji="1" lang="en-US" altLang="ja-JP" sz="2400" smtClean="0"/>
              <a:t>)</a:t>
            </a:r>
            <a:r>
              <a:rPr kumimoji="1" lang="ja-JP" altLang="en-US" sz="2400" smtClean="0"/>
              <a:t>の</a:t>
            </a:r>
            <a:r>
              <a:rPr kumimoji="1" lang="en-US" altLang="ja-JP" sz="2400" smtClean="0"/>
              <a:t>N</a:t>
            </a:r>
            <a:r>
              <a:rPr lang="ja-JP" altLang="en-US" sz="2400" smtClean="0"/>
              <a:t>個バージョン。</a:t>
            </a:r>
            <a:endParaRPr lang="en-US" altLang="ja-JP" sz="2400" smtClean="0"/>
          </a:p>
          <a:p>
            <a:r>
              <a:rPr kumimoji="1" lang="ja-JP" altLang="en-US" sz="2400" smtClean="0"/>
              <a:t>組は</a:t>
            </a:r>
            <a:r>
              <a:rPr kumimoji="1" lang="en-US" altLang="ja-JP" sz="2400" smtClean="0"/>
              <a:t>2</a:t>
            </a:r>
            <a:r>
              <a:rPr kumimoji="1" lang="ja-JP" altLang="en-US" sz="2400" smtClean="0"/>
              <a:t>要素のみ格納できるが、タプルは</a:t>
            </a:r>
            <a:r>
              <a:rPr kumimoji="1" lang="en-US" altLang="ja-JP" sz="2400" smtClean="0"/>
              <a:t>N</a:t>
            </a:r>
            <a:r>
              <a:rPr kumimoji="1" lang="ja-JP" altLang="en-US" sz="2400" smtClean="0"/>
              <a:t>要素格納できる。</a:t>
            </a:r>
            <a:r>
              <a:rPr kumimoji="1" lang="en-US" altLang="ja-JP" smtClean="0"/>
              <a:t/>
            </a:r>
            <a:br>
              <a:rPr kumimoji="1" lang="en-US" altLang="ja-JP" smtClean="0"/>
            </a:br>
            <a:endParaRPr kumimoji="1" lang="en-US" altLang="ja-JP" smtClean="0"/>
          </a:p>
          <a:p>
            <a:pPr>
              <a:buNone/>
            </a:pPr>
            <a:r>
              <a:rPr lang="ja-JP" altLang="en-US" sz="2800" smtClean="0"/>
              <a:t>例</a:t>
            </a:r>
            <a:r>
              <a:rPr kumimoji="1" lang="en-US" altLang="ja-JP" sz="2800" smtClean="0"/>
              <a:t>:</a:t>
            </a:r>
            <a:endParaRPr kumimoji="1" lang="en-US" altLang="ja-JP"/>
          </a:p>
          <a:p>
            <a:pPr>
              <a:buNone/>
            </a:pPr>
            <a:r>
              <a:rPr lang="en-US" altLang="ja-JP" sz="2400" smtClean="0">
                <a:latin typeface="VL ゴシック" pitchFamily="49" charset="-128"/>
                <a:ea typeface="VL ゴシック" pitchFamily="49" charset="-128"/>
              </a:rPr>
              <a:t>pair&lt;int, char&gt; p(1, 'a');</a:t>
            </a:r>
          </a:p>
          <a:p>
            <a:pPr>
              <a:buNone/>
            </a:pPr>
            <a:r>
              <a:rPr lang="en-US" altLang="ja-JP" sz="2400" smtClean="0">
                <a:latin typeface="VL ゴシック" pitchFamily="49" charset="-128"/>
                <a:ea typeface="VL ゴシック" pitchFamily="49" charset="-128"/>
              </a:rPr>
              <a:t>tuple&lt;int, char, string&gt; t(1, 'a', "Hello");</a:t>
            </a:r>
            <a:endParaRPr lang="en-US" altLang="ja-JP" smtClean="0">
              <a:latin typeface="VL ゴシック" pitchFamily="49" charset="-128"/>
              <a:ea typeface="VL ゴシック" pitchFamily="49" charset="-128"/>
            </a:endParaRPr>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6</a:t>
            </a:fld>
            <a:r>
              <a:rPr lang="en-US" altLang="ja-JP" smtClean="0"/>
              <a:t>/38</a:t>
            </a: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ヘテロなコンテナとは</a:t>
            </a:r>
            <a:endParaRPr kumimoji="1" lang="ja-JP" altLang="en-US"/>
          </a:p>
        </p:txBody>
      </p:sp>
      <p:sp>
        <p:nvSpPr>
          <p:cNvPr id="3" name="コンテンツ プレースホルダ 2"/>
          <p:cNvSpPr>
            <a:spLocks noGrp="1"/>
          </p:cNvSpPr>
          <p:nvPr>
            <p:ph idx="1"/>
          </p:nvPr>
        </p:nvSpPr>
        <p:spPr>
          <a:xfrm>
            <a:off x="457200" y="1600201"/>
            <a:ext cx="8229600" cy="3257560"/>
          </a:xfrm>
        </p:spPr>
        <p:txBody>
          <a:bodyPr/>
          <a:lstStyle/>
          <a:p>
            <a:pPr>
              <a:buNone/>
            </a:pPr>
            <a:r>
              <a:rPr kumimoji="1" lang="ja-JP" altLang="en-US" sz="2400" smtClean="0"/>
              <a:t>あらゆる型を格納できるコンテナ。</a:t>
            </a:r>
            <a:endParaRPr kumimoji="1" lang="en-US" altLang="ja-JP" sz="2400" smtClean="0"/>
          </a:p>
          <a:p>
            <a:pPr>
              <a:buNone/>
            </a:pPr>
            <a:r>
              <a:rPr kumimoji="1" lang="en-US" altLang="ja-JP" sz="2400" smtClean="0"/>
              <a:t>std::vector&lt;boost::any&gt;</a:t>
            </a:r>
            <a:r>
              <a:rPr kumimoji="1" lang="ja-JP" altLang="en-US" sz="2400" smtClean="0"/>
              <a:t>などでも表現できるが、</a:t>
            </a:r>
            <a:endParaRPr kumimoji="1" lang="en-US" altLang="ja-JP" sz="2400" smtClean="0"/>
          </a:p>
          <a:p>
            <a:pPr>
              <a:buNone/>
            </a:pPr>
            <a:r>
              <a:rPr kumimoji="1" lang="ja-JP" altLang="en-US" sz="2400" smtClean="0"/>
              <a:t>タプルもヘテロなコンテナと見なすことができる。</a:t>
            </a:r>
            <a:r>
              <a:rPr kumimoji="1" lang="en-US" altLang="ja-JP" sz="2800" smtClean="0"/>
              <a:t/>
            </a:r>
            <a:br>
              <a:rPr kumimoji="1" lang="en-US" altLang="ja-JP" sz="2800" smtClean="0"/>
            </a:br>
            <a:endParaRPr kumimoji="1" lang="en-US" altLang="ja-JP" sz="2800" smtClean="0"/>
          </a:p>
          <a:p>
            <a:pPr>
              <a:buNone/>
            </a:pPr>
            <a:r>
              <a:rPr kumimoji="1" lang="en-US" altLang="ja-JP" sz="2400" smtClean="0">
                <a:latin typeface="VL ゴシック" pitchFamily="49" charset="-128"/>
                <a:ea typeface="VL ゴシック" pitchFamily="49" charset="-128"/>
              </a:rPr>
              <a:t>tuple&lt;int&gt; t1(1);</a:t>
            </a:r>
          </a:p>
          <a:p>
            <a:pPr>
              <a:buNone/>
            </a:pPr>
            <a:r>
              <a:rPr lang="en-US" altLang="ja-JP" sz="2400" smtClean="0">
                <a:latin typeface="VL ゴシック" pitchFamily="49" charset="-128"/>
                <a:ea typeface="VL ゴシック" pitchFamily="49" charset="-128"/>
              </a:rPr>
              <a:t>tuple&lt;int, char&gt; t2(get&lt;0&gt;(t1), 'a'); // </a:t>
            </a:r>
            <a:r>
              <a:rPr lang="ja-JP" altLang="en-US" sz="2400" smtClean="0">
                <a:latin typeface="VL ゴシック" pitchFamily="49" charset="-128"/>
                <a:ea typeface="VL ゴシック" pitchFamily="49" charset="-128"/>
              </a:rPr>
              <a:t>要素を追加</a:t>
            </a:r>
            <a:endParaRPr kumimoji="1" lang="ja-JP" altLang="en-US" sz="2400">
              <a:latin typeface="VL ゴシック" pitchFamily="49" charset="-128"/>
              <a:ea typeface="VL ゴシック" pitchFamily="49" charset="-128"/>
            </a:endParaRPr>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7</a:t>
            </a:fld>
            <a:r>
              <a:rPr lang="en-US" altLang="ja-JP" smtClean="0"/>
              <a:t>/38</a:t>
            </a: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そして</a:t>
            </a:r>
            <a:r>
              <a:rPr kumimoji="1" lang="en-US" altLang="ja-JP" smtClean="0"/>
              <a:t>Boost.Fusion</a:t>
            </a:r>
            <a:endParaRPr kumimoji="1" lang="ja-JP" altLang="en-US"/>
          </a:p>
        </p:txBody>
      </p:sp>
      <p:sp>
        <p:nvSpPr>
          <p:cNvPr id="3" name="コンテンツ プレースホルダ 2"/>
          <p:cNvSpPr>
            <a:spLocks noGrp="1"/>
          </p:cNvSpPr>
          <p:nvPr>
            <p:ph idx="1"/>
          </p:nvPr>
        </p:nvSpPr>
        <p:spPr/>
        <p:txBody>
          <a:bodyPr>
            <a:normAutofit/>
          </a:bodyPr>
          <a:lstStyle/>
          <a:p>
            <a:r>
              <a:rPr kumimoji="1" lang="ja-JP" altLang="en-US" sz="2400" smtClean="0"/>
              <a:t>タプルをヘテロなコンテナと見なすことで、タプルに対して、</a:t>
            </a:r>
            <a:r>
              <a:rPr kumimoji="1" lang="en-US" altLang="ja-JP" sz="2400" smtClean="0"/>
              <a:t>transform(map), accumulate(fold)</a:t>
            </a:r>
            <a:r>
              <a:rPr kumimoji="1" lang="ja-JP" altLang="en-US" sz="2400" smtClean="0"/>
              <a:t>といった有用なアルゴリズムを適用するアイデアが出てくる。</a:t>
            </a:r>
            <a:r>
              <a:rPr kumimoji="1" lang="en-US" altLang="ja-JP" sz="2400" smtClean="0"/>
              <a:t/>
            </a:r>
            <a:br>
              <a:rPr kumimoji="1" lang="en-US" altLang="ja-JP" sz="2400" smtClean="0"/>
            </a:br>
            <a:endParaRPr kumimoji="1" lang="en-US" altLang="ja-JP" sz="2400" smtClean="0"/>
          </a:p>
          <a:p>
            <a:r>
              <a:rPr lang="en-US" altLang="ja-JP" sz="2400" smtClean="0"/>
              <a:t>Boost.Fusion</a:t>
            </a:r>
            <a:r>
              <a:rPr lang="ja-JP" altLang="en-US" sz="2400" smtClean="0"/>
              <a:t>は、</a:t>
            </a:r>
            <a:r>
              <a:rPr lang="en-US" altLang="ja-JP" sz="2400" smtClean="0"/>
              <a:t> STL</a:t>
            </a:r>
            <a:r>
              <a:rPr lang="ja-JP" altLang="en-US" sz="2400" smtClean="0"/>
              <a:t>の概念</a:t>
            </a:r>
            <a:r>
              <a:rPr lang="en-US" altLang="ja-JP" sz="2400" smtClean="0"/>
              <a:t>(</a:t>
            </a:r>
            <a:r>
              <a:rPr lang="ja-JP" altLang="en-US" sz="2400" smtClean="0"/>
              <a:t>コンテナ、イテレータ、アルゴリズム</a:t>
            </a:r>
            <a:r>
              <a:rPr lang="en-US" altLang="ja-JP" sz="2400" smtClean="0"/>
              <a:t>)</a:t>
            </a:r>
            <a:r>
              <a:rPr lang="ja-JP" altLang="en-US" sz="2400" smtClean="0"/>
              <a:t>に基づいて、タプルに対する多くの有用なアルゴリズムを提供</a:t>
            </a:r>
            <a:r>
              <a:rPr lang="ja-JP" altLang="en-US" sz="2400"/>
              <a:t>する。</a:t>
            </a:r>
            <a:endParaRPr kumimoji="1" lang="ja-JP" altLang="en-US" sz="2400"/>
          </a:p>
        </p:txBody>
      </p:sp>
      <p:sp>
        <p:nvSpPr>
          <p:cNvPr id="5" name="スライド番号プレースホルダ 4"/>
          <p:cNvSpPr>
            <a:spLocks noGrp="1"/>
          </p:cNvSpPr>
          <p:nvPr>
            <p:ph type="sldNum" sz="quarter" idx="12"/>
          </p:nvPr>
        </p:nvSpPr>
        <p:spPr/>
        <p:txBody>
          <a:bodyPr/>
          <a:lstStyle/>
          <a:p>
            <a:fld id="{904B6712-4D93-43DE-ADF9-71E7179BED58}" type="slidenum">
              <a:rPr lang="ja-JP" altLang="en-US" smtClean="0"/>
              <a:pPr/>
              <a:t>8</a:t>
            </a:fld>
            <a:r>
              <a:rPr lang="en-US" altLang="ja-JP" smtClean="0"/>
              <a:t>/38</a:t>
            </a:r>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Boost.Fusion</a:t>
            </a:r>
            <a:r>
              <a:rPr kumimoji="1" lang="ja-JP" altLang="en-US" smtClean="0"/>
              <a:t>のコード例</a:t>
            </a:r>
            <a:endParaRPr kumimoji="1" lang="ja-JP" altLang="en-US"/>
          </a:p>
        </p:txBody>
      </p:sp>
      <p:sp>
        <p:nvSpPr>
          <p:cNvPr id="3" name="コンテンツ プレースホルダ 2"/>
          <p:cNvSpPr>
            <a:spLocks noGrp="1"/>
          </p:cNvSpPr>
          <p:nvPr>
            <p:ph idx="1"/>
          </p:nvPr>
        </p:nvSpPr>
        <p:spPr>
          <a:xfrm>
            <a:off x="457200" y="857232"/>
            <a:ext cx="8229600" cy="5143536"/>
          </a:xfrm>
        </p:spPr>
        <p:txBody>
          <a:bodyPr>
            <a:normAutofit fontScale="70000" lnSpcReduction="20000"/>
          </a:bodyPr>
          <a:lstStyle/>
          <a:p>
            <a:pPr>
              <a:buNone/>
            </a:pPr>
            <a:r>
              <a:rPr lang="en-US" altLang="ja-JP" sz="2400" smtClean="0">
                <a:latin typeface="VL ゴシック" pitchFamily="49" charset="-128"/>
                <a:ea typeface="VL ゴシック" pitchFamily="49" charset="-128"/>
              </a:rPr>
              <a:t>#include &lt;iostream&gt;</a:t>
            </a:r>
          </a:p>
          <a:p>
            <a:pPr>
              <a:buNone/>
            </a:pPr>
            <a:r>
              <a:rPr lang="en-US" altLang="ja-JP" sz="2400" smtClean="0">
                <a:latin typeface="VL ゴシック" pitchFamily="49" charset="-128"/>
                <a:ea typeface="VL ゴシック" pitchFamily="49" charset="-128"/>
              </a:rPr>
              <a:t>#include &lt;boost/fusion/include/vector.hpp&gt;</a:t>
            </a:r>
          </a:p>
          <a:p>
            <a:pPr>
              <a:buNone/>
            </a:pPr>
            <a:r>
              <a:rPr lang="en-US" altLang="ja-JP" sz="2400" smtClean="0">
                <a:latin typeface="VL ゴシック" pitchFamily="49" charset="-128"/>
                <a:ea typeface="VL ゴシック" pitchFamily="49" charset="-128"/>
              </a:rPr>
              <a:t>#include &lt;boost/fusion/include/for_each.hpp&gt;</a:t>
            </a:r>
          </a:p>
          <a:p>
            <a:pPr>
              <a:buNone/>
            </a:pPr>
            <a:endParaRPr lang="en-US" altLang="ja-JP" sz="2400" smtClean="0">
              <a:latin typeface="VL ゴシック" pitchFamily="49" charset="-128"/>
              <a:ea typeface="VL ゴシック" pitchFamily="49" charset="-128"/>
            </a:endParaRPr>
          </a:p>
          <a:p>
            <a:pPr>
              <a:buNone/>
            </a:pPr>
            <a:r>
              <a:rPr lang="en-US" altLang="ja-JP" sz="2400" smtClean="0">
                <a:latin typeface="VL ゴシック" pitchFamily="49" charset="-128"/>
                <a:ea typeface="VL ゴシック" pitchFamily="49" charset="-128"/>
              </a:rPr>
              <a:t>namespace fusion = boost::fusion;</a:t>
            </a:r>
          </a:p>
          <a:p>
            <a:pPr>
              <a:buNone/>
            </a:pPr>
            <a:endParaRPr lang="en-US" altLang="ja-JP" sz="2400" smtClean="0">
              <a:latin typeface="VL ゴシック" pitchFamily="49" charset="-128"/>
              <a:ea typeface="VL ゴシック" pitchFamily="49" charset="-128"/>
            </a:endParaRPr>
          </a:p>
          <a:p>
            <a:pPr>
              <a:buNone/>
            </a:pPr>
            <a:r>
              <a:rPr lang="en-US" altLang="ja-JP" sz="2400" smtClean="0">
                <a:latin typeface="VL ゴシック" pitchFamily="49" charset="-128"/>
                <a:ea typeface="VL ゴシック" pitchFamily="49" charset="-128"/>
              </a:rPr>
              <a:t>struct disper {</a:t>
            </a:r>
          </a:p>
          <a:p>
            <a:pPr>
              <a:buNone/>
            </a:pPr>
            <a:r>
              <a:rPr lang="en-US" altLang="ja-JP" sz="2400" smtClean="0">
                <a:latin typeface="VL ゴシック" pitchFamily="49" charset="-128"/>
                <a:ea typeface="VL ゴシック" pitchFamily="49" charset="-128"/>
              </a:rPr>
              <a:t>    template &lt;class T&gt;</a:t>
            </a:r>
          </a:p>
          <a:p>
            <a:pPr>
              <a:buNone/>
            </a:pPr>
            <a:r>
              <a:rPr lang="en-US" altLang="ja-JP" sz="2400" smtClean="0">
                <a:latin typeface="VL ゴシック" pitchFamily="49" charset="-128"/>
                <a:ea typeface="VL ゴシック" pitchFamily="49" charset="-128"/>
              </a:rPr>
              <a:t>    void operator()(const T&amp; x) const</a:t>
            </a:r>
          </a:p>
          <a:p>
            <a:pPr>
              <a:buNone/>
            </a:pPr>
            <a:r>
              <a:rPr lang="en-US" altLang="ja-JP" sz="2400" smtClean="0">
                <a:latin typeface="VL ゴシック" pitchFamily="49" charset="-128"/>
                <a:ea typeface="VL ゴシック" pitchFamily="49" charset="-128"/>
              </a:rPr>
              <a:t>    {</a:t>
            </a:r>
          </a:p>
          <a:p>
            <a:pPr>
              <a:buNone/>
            </a:pPr>
            <a:r>
              <a:rPr lang="en-US" altLang="ja-JP" sz="2400" smtClean="0">
                <a:latin typeface="VL ゴシック" pitchFamily="49" charset="-128"/>
                <a:ea typeface="VL ゴシック" pitchFamily="49" charset="-128"/>
              </a:rPr>
              <a:t>        std::cout &lt;&lt; x &lt;&lt; std::endl;</a:t>
            </a:r>
          </a:p>
          <a:p>
            <a:pPr>
              <a:buNone/>
            </a:pPr>
            <a:r>
              <a:rPr lang="en-US" altLang="ja-JP" sz="2400" smtClean="0">
                <a:latin typeface="VL ゴシック" pitchFamily="49" charset="-128"/>
                <a:ea typeface="VL ゴシック" pitchFamily="49" charset="-128"/>
              </a:rPr>
              <a:t>    }</a:t>
            </a:r>
          </a:p>
          <a:p>
            <a:pPr>
              <a:buNone/>
            </a:pPr>
            <a:r>
              <a:rPr lang="en-US" altLang="ja-JP" sz="2400" smtClean="0">
                <a:latin typeface="VL ゴシック" pitchFamily="49" charset="-128"/>
                <a:ea typeface="VL ゴシック" pitchFamily="49" charset="-128"/>
              </a:rPr>
              <a:t>};</a:t>
            </a:r>
          </a:p>
          <a:p>
            <a:pPr>
              <a:buNone/>
            </a:pPr>
            <a:endParaRPr lang="en-US" altLang="ja-JP" sz="2400" smtClean="0">
              <a:latin typeface="VL ゴシック" pitchFamily="49" charset="-128"/>
              <a:ea typeface="VL ゴシック" pitchFamily="49" charset="-128"/>
            </a:endParaRPr>
          </a:p>
          <a:p>
            <a:pPr>
              <a:buNone/>
            </a:pPr>
            <a:r>
              <a:rPr lang="en-US" altLang="ja-JP" sz="2400" smtClean="0">
                <a:latin typeface="VL ゴシック" pitchFamily="49" charset="-128"/>
                <a:ea typeface="VL ゴシック" pitchFamily="49" charset="-128"/>
              </a:rPr>
              <a:t>int main()</a:t>
            </a:r>
          </a:p>
          <a:p>
            <a:pPr>
              <a:buNone/>
            </a:pPr>
            <a:r>
              <a:rPr lang="en-US" altLang="ja-JP" sz="2400" smtClean="0">
                <a:latin typeface="VL ゴシック" pitchFamily="49" charset="-128"/>
                <a:ea typeface="VL ゴシック" pitchFamily="49" charset="-128"/>
              </a:rPr>
              <a:t>{</a:t>
            </a:r>
          </a:p>
          <a:p>
            <a:pPr>
              <a:buNone/>
            </a:pPr>
            <a:r>
              <a:rPr lang="en-US" altLang="ja-JP" sz="2400" smtClean="0">
                <a:latin typeface="VL ゴシック" pitchFamily="49" charset="-128"/>
                <a:ea typeface="VL ゴシック" pitchFamily="49" charset="-128"/>
              </a:rPr>
              <a:t>    fusion::vector&lt;int, char, double&gt; v(1, 'a', 3.14);</a:t>
            </a:r>
          </a:p>
          <a:p>
            <a:pPr>
              <a:buNone/>
            </a:pPr>
            <a:r>
              <a:rPr lang="en-US" altLang="ja-JP" sz="2400" smtClean="0">
                <a:latin typeface="VL ゴシック" pitchFamily="49" charset="-128"/>
                <a:ea typeface="VL ゴシック" pitchFamily="49" charset="-128"/>
              </a:rPr>
              <a:t>    fusion::for_each(v, disper());</a:t>
            </a:r>
          </a:p>
          <a:p>
            <a:pPr>
              <a:buNone/>
            </a:pPr>
            <a:r>
              <a:rPr lang="en-US" altLang="ja-JP" sz="2400" smtClean="0">
                <a:latin typeface="VL ゴシック" pitchFamily="49" charset="-128"/>
                <a:ea typeface="VL ゴシック" pitchFamily="49" charset="-128"/>
              </a:rPr>
              <a:t>}</a:t>
            </a:r>
          </a:p>
        </p:txBody>
      </p:sp>
      <p:sp>
        <p:nvSpPr>
          <p:cNvPr id="5" name="テキスト ボックス 4"/>
          <p:cNvSpPr txBox="1"/>
          <p:nvPr/>
        </p:nvSpPr>
        <p:spPr>
          <a:xfrm>
            <a:off x="6572264" y="2643182"/>
            <a:ext cx="1785950" cy="923330"/>
          </a:xfrm>
          <a:prstGeom prst="rect">
            <a:avLst/>
          </a:prstGeom>
          <a:solidFill>
            <a:srgbClr val="00B050"/>
          </a:solidFill>
          <a:ln>
            <a:solidFill>
              <a:schemeClr val="tx1"/>
            </a:solidFill>
          </a:ln>
        </p:spPr>
        <p:txBody>
          <a:bodyPr wrap="square" rtlCol="0">
            <a:spAutoFit/>
          </a:bodyPr>
          <a:lstStyle/>
          <a:p>
            <a:r>
              <a:rPr kumimoji="1" lang="en-US" altLang="ja-JP" smtClean="0"/>
              <a:t>1</a:t>
            </a:r>
          </a:p>
          <a:p>
            <a:r>
              <a:rPr lang="en-US" altLang="ja-JP" smtClean="0"/>
              <a:t>a</a:t>
            </a:r>
          </a:p>
          <a:p>
            <a:r>
              <a:rPr kumimoji="1" lang="en-US" altLang="ja-JP" smtClean="0"/>
              <a:t>3.14</a:t>
            </a:r>
            <a:endParaRPr kumimoji="1" lang="ja-JP" altLang="en-US"/>
          </a:p>
        </p:txBody>
      </p:sp>
      <p:sp>
        <p:nvSpPr>
          <p:cNvPr id="6" name="テキスト ボックス 5"/>
          <p:cNvSpPr txBox="1"/>
          <p:nvPr/>
        </p:nvSpPr>
        <p:spPr>
          <a:xfrm>
            <a:off x="5867443" y="6357958"/>
            <a:ext cx="2318135" cy="338554"/>
          </a:xfrm>
          <a:prstGeom prst="rect">
            <a:avLst/>
          </a:prstGeom>
          <a:noFill/>
        </p:spPr>
        <p:txBody>
          <a:bodyPr wrap="none" rtlCol="0">
            <a:spAutoFit/>
          </a:bodyPr>
          <a:lstStyle/>
          <a:p>
            <a:r>
              <a:rPr lang="en-US" sz="1600" smtClean="0">
                <a:hlinkClick r:id="rId2"/>
              </a:rPr>
              <a:t>http://ideone.com/v0e0n</a:t>
            </a:r>
            <a:endParaRPr lang="en-US" altLang="ja-JP" sz="1600" smtClean="0"/>
          </a:p>
        </p:txBody>
      </p:sp>
      <p:sp>
        <p:nvSpPr>
          <p:cNvPr id="7" name="スライド番号プレースホルダ 6"/>
          <p:cNvSpPr>
            <a:spLocks noGrp="1"/>
          </p:cNvSpPr>
          <p:nvPr>
            <p:ph type="sldNum" sz="quarter" idx="12"/>
          </p:nvPr>
        </p:nvSpPr>
        <p:spPr/>
        <p:txBody>
          <a:bodyPr/>
          <a:lstStyle/>
          <a:p>
            <a:fld id="{904B6712-4D93-43DE-ADF9-71E7179BED58}" type="slidenum">
              <a:rPr lang="ja-JP" altLang="en-US" smtClean="0"/>
              <a:pPr/>
              <a:t>9</a:t>
            </a:fld>
            <a:r>
              <a:rPr lang="en-US" altLang="ja-JP" smtClean="0"/>
              <a:t>/38</a:t>
            </a:r>
            <a:endParaRPr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2259</Words>
  <Application>Microsoft Office PowerPoint</Application>
  <PresentationFormat>画面に合わせる (4:3)</PresentationFormat>
  <Paragraphs>422</Paragraphs>
  <Slides>38</Slides>
  <Notes>0</Notes>
  <HiddenSlides>0</HiddenSlides>
  <MMClips>0</MMClips>
  <ScaleCrop>false</ScaleCrop>
  <HeadingPairs>
    <vt:vector size="4" baseType="variant">
      <vt:variant>
        <vt:lpstr>テーマ</vt:lpstr>
      </vt:variant>
      <vt:variant>
        <vt:i4>1</vt:i4>
      </vt:variant>
      <vt:variant>
        <vt:lpstr>スライド タイトル</vt:lpstr>
      </vt:variant>
      <vt:variant>
        <vt:i4>38</vt:i4>
      </vt:variant>
    </vt:vector>
  </HeadingPairs>
  <TitlesOfParts>
    <vt:vector size="39" baseType="lpstr">
      <vt:lpstr>Office テーマ</vt:lpstr>
      <vt:lpstr>Boost Fusion Library</vt:lpstr>
      <vt:lpstr>動機</vt:lpstr>
      <vt:lpstr>話すこと</vt:lpstr>
      <vt:lpstr>Boost.Fusionとは何か</vt:lpstr>
      <vt:lpstr>概要</vt:lpstr>
      <vt:lpstr>タプルとは</vt:lpstr>
      <vt:lpstr>ヘテロなコンテナとは</vt:lpstr>
      <vt:lpstr>そしてBoost.Fusion</vt:lpstr>
      <vt:lpstr>Boost.Fusionのコード例</vt:lpstr>
      <vt:lpstr>Fusionシーケンス</vt:lpstr>
      <vt:lpstr>シーケンス</vt:lpstr>
      <vt:lpstr>シーケンスの種類</vt:lpstr>
      <vt:lpstr>イテレータ</vt:lpstr>
      <vt:lpstr>for_eachの実装例</vt:lpstr>
      <vt:lpstr>アルゴリズム</vt:lpstr>
      <vt:lpstr>コンパイル時と実行時</vt:lpstr>
      <vt:lpstr>アルゴリズム一覧 - Iteration</vt:lpstr>
      <vt:lpstr>アルゴリズム一覧 - Query</vt:lpstr>
      <vt:lpstr>アルゴリズム一覧 - Trasnsform</vt:lpstr>
      <vt:lpstr>Fusionシーケンスへのアダプト</vt:lpstr>
      <vt:lpstr>Fusionはどこで使うのか</vt:lpstr>
      <vt:lpstr>ユースケース</vt:lpstr>
      <vt:lpstr>RGB値</vt:lpstr>
      <vt:lpstr>RGB値</vt:lpstr>
      <vt:lpstr>DSELの内部実装</vt:lpstr>
      <vt:lpstr>DSELの内部実装:Boost.Spirit.Qi</vt:lpstr>
      <vt:lpstr>DSELの内部実装:Boost.Spirit.Qi</vt:lpstr>
      <vt:lpstr>DSELの内部実装:Boost.Spirit.Qi</vt:lpstr>
      <vt:lpstr>Boost.Geometry</vt:lpstr>
      <vt:lpstr>ライブラリ設計のお話</vt:lpstr>
      <vt:lpstr>名前</vt:lpstr>
      <vt:lpstr>ライブラリとユーザーコード</vt:lpstr>
      <vt:lpstr>ユーザーコードでタプルを使わない</vt:lpstr>
      <vt:lpstr>アダプトしよう</vt:lpstr>
      <vt:lpstr>ライブラリコードで名前を使いたい場合</vt:lpstr>
      <vt:lpstr>ライブラリ世界での名前</vt:lpstr>
      <vt:lpstr>まとめ</vt:lpstr>
      <vt:lpstr>参考文献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 Fusion Library</dc:title>
  <dc:creator>Akira.T</dc:creator>
  <cp:lastModifiedBy>Akira Takahashi</cp:lastModifiedBy>
  <cp:revision>90</cp:revision>
  <dcterms:created xsi:type="dcterms:W3CDTF">2011-01-01T04:23:58Z</dcterms:created>
  <dcterms:modified xsi:type="dcterms:W3CDTF">2011-02-25T05:03:19Z</dcterms:modified>
</cp:coreProperties>
</file>